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64.jpg" ContentType="image/jpg"/>
  <Override PartName="/ppt/notesSlides/notesSlide25.xml" ContentType="application/vnd.openxmlformats-officedocument.presentationml.notesSlide+xml"/>
  <Override PartName="/ppt/media/image65.jpg" ContentType="image/jp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image67.jpg" ContentType="image/jpg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media/image68.jpg" ContentType="image/jpg"/>
  <Override PartName="/ppt/media/image69.jpg" ContentType="image/jpg"/>
  <Override PartName="/ppt/notesSlides/notesSlide33.xml" ContentType="application/vnd.openxmlformats-officedocument.presentationml.notesSlide+xml"/>
  <Override PartName="/ppt/media/image70.jpg" ContentType="image/jpg"/>
  <Override PartName="/ppt/media/image71.jpg" ContentType="image/jpg"/>
  <Override PartName="/ppt/notesSlides/notesSlide34.xml" ContentType="application/vnd.openxmlformats-officedocument.presentationml.notesSlide+xml"/>
  <Override PartName="/ppt/media/image72.jpg" ContentType="image/jpg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media/image73.jpg" ContentType="image/jpg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43.xml" ContentType="application/vnd.openxmlformats-officedocument.presentationml.notesSl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media/image91.jpg" ContentType="image/jpg"/>
  <Override PartName="/ppt/media/image92.jpg" ContentType="image/jpg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media/image93.jpg" ContentType="image/jpg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media/image94.jpg" ContentType="image/jpg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media/image95.jpg" ContentType="image/jpg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1"/>
    <p:sldMasterId id="2147483926" r:id="rId2"/>
  </p:sldMasterIdLst>
  <p:notesMasterIdLst>
    <p:notesMasterId r:id="rId151"/>
  </p:notesMasterIdLst>
  <p:handoutMasterIdLst>
    <p:handoutMasterId r:id="rId152"/>
  </p:handoutMasterIdLst>
  <p:sldIdLst>
    <p:sldId id="256" r:id="rId3"/>
    <p:sldId id="1946" r:id="rId4"/>
    <p:sldId id="262" r:id="rId5"/>
    <p:sldId id="266" r:id="rId6"/>
    <p:sldId id="449" r:id="rId7"/>
    <p:sldId id="450" r:id="rId8"/>
    <p:sldId id="451" r:id="rId9"/>
    <p:sldId id="455" r:id="rId10"/>
    <p:sldId id="456" r:id="rId11"/>
    <p:sldId id="563" r:id="rId12"/>
    <p:sldId id="260" r:id="rId13"/>
    <p:sldId id="261" r:id="rId14"/>
    <p:sldId id="279" r:id="rId15"/>
    <p:sldId id="565" r:id="rId16"/>
    <p:sldId id="1939" r:id="rId17"/>
    <p:sldId id="1940" r:id="rId18"/>
    <p:sldId id="1894" r:id="rId19"/>
    <p:sldId id="1930" r:id="rId20"/>
    <p:sldId id="1941" r:id="rId21"/>
    <p:sldId id="550" r:id="rId22"/>
    <p:sldId id="576" r:id="rId23"/>
    <p:sldId id="1968" r:id="rId24"/>
    <p:sldId id="1942" r:id="rId25"/>
    <p:sldId id="579" r:id="rId26"/>
    <p:sldId id="580" r:id="rId27"/>
    <p:sldId id="1943" r:id="rId28"/>
    <p:sldId id="281" r:id="rId29"/>
    <p:sldId id="283" r:id="rId30"/>
    <p:sldId id="1944" r:id="rId31"/>
    <p:sldId id="469" r:id="rId32"/>
    <p:sldId id="470" r:id="rId33"/>
    <p:sldId id="471" r:id="rId34"/>
    <p:sldId id="472" r:id="rId35"/>
    <p:sldId id="473" r:id="rId36"/>
    <p:sldId id="474" r:id="rId37"/>
    <p:sldId id="566" r:id="rId38"/>
    <p:sldId id="476" r:id="rId39"/>
    <p:sldId id="477" r:id="rId40"/>
    <p:sldId id="584" r:id="rId41"/>
    <p:sldId id="479" r:id="rId42"/>
    <p:sldId id="480" r:id="rId43"/>
    <p:sldId id="481" r:id="rId44"/>
    <p:sldId id="482" r:id="rId45"/>
    <p:sldId id="483" r:id="rId46"/>
    <p:sldId id="484" r:id="rId47"/>
    <p:sldId id="567" r:id="rId48"/>
    <p:sldId id="485" r:id="rId49"/>
    <p:sldId id="486" r:id="rId50"/>
    <p:sldId id="1969" r:id="rId51"/>
    <p:sldId id="487" r:id="rId52"/>
    <p:sldId id="292" r:id="rId53"/>
    <p:sldId id="313" r:id="rId54"/>
    <p:sldId id="1961" r:id="rId55"/>
    <p:sldId id="1962" r:id="rId56"/>
    <p:sldId id="1920" r:id="rId57"/>
    <p:sldId id="1963" r:id="rId58"/>
    <p:sldId id="271" r:id="rId59"/>
    <p:sldId id="280" r:id="rId60"/>
    <p:sldId id="273" r:id="rId61"/>
    <p:sldId id="1964" r:id="rId62"/>
    <p:sldId id="570" r:id="rId63"/>
    <p:sldId id="1965" r:id="rId64"/>
    <p:sldId id="1966" r:id="rId65"/>
    <p:sldId id="572" r:id="rId66"/>
    <p:sldId id="573" r:id="rId67"/>
    <p:sldId id="574" r:id="rId68"/>
    <p:sldId id="1967" r:id="rId69"/>
    <p:sldId id="294" r:id="rId70"/>
    <p:sldId id="492" r:id="rId71"/>
    <p:sldId id="296" r:id="rId72"/>
    <p:sldId id="585" r:id="rId73"/>
    <p:sldId id="568" r:id="rId74"/>
    <p:sldId id="495" r:id="rId75"/>
    <p:sldId id="302" r:id="rId76"/>
    <p:sldId id="303" r:id="rId77"/>
    <p:sldId id="312" r:id="rId78"/>
    <p:sldId id="314" r:id="rId79"/>
    <p:sldId id="315" r:id="rId80"/>
    <p:sldId id="586" r:id="rId81"/>
    <p:sldId id="316" r:id="rId82"/>
    <p:sldId id="1945" r:id="rId83"/>
    <p:sldId id="320" r:id="rId84"/>
    <p:sldId id="590" r:id="rId85"/>
    <p:sldId id="324" r:id="rId86"/>
    <p:sldId id="342" r:id="rId87"/>
    <p:sldId id="499" r:id="rId88"/>
    <p:sldId id="333" r:id="rId89"/>
    <p:sldId id="334" r:id="rId90"/>
    <p:sldId id="335" r:id="rId91"/>
    <p:sldId id="337" r:id="rId92"/>
    <p:sldId id="338" r:id="rId93"/>
    <p:sldId id="339" r:id="rId94"/>
    <p:sldId id="340" r:id="rId95"/>
    <p:sldId id="341" r:id="rId96"/>
    <p:sldId id="378" r:id="rId97"/>
    <p:sldId id="379" r:id="rId98"/>
    <p:sldId id="506" r:id="rId99"/>
    <p:sldId id="535" r:id="rId100"/>
    <p:sldId id="536" r:id="rId101"/>
    <p:sldId id="537" r:id="rId102"/>
    <p:sldId id="1955" r:id="rId103"/>
    <p:sldId id="583" r:id="rId104"/>
    <p:sldId id="1947" r:id="rId105"/>
    <p:sldId id="520" r:id="rId106"/>
    <p:sldId id="259" r:id="rId107"/>
    <p:sldId id="1956" r:id="rId108"/>
    <p:sldId id="276" r:id="rId109"/>
    <p:sldId id="277" r:id="rId110"/>
    <p:sldId id="1957" r:id="rId111"/>
    <p:sldId id="1950" r:id="rId112"/>
    <p:sldId id="1958" r:id="rId113"/>
    <p:sldId id="1970" r:id="rId114"/>
    <p:sldId id="587" r:id="rId115"/>
    <p:sldId id="1971" r:id="rId116"/>
    <p:sldId id="1972" r:id="rId117"/>
    <p:sldId id="1973" r:id="rId118"/>
    <p:sldId id="1974" r:id="rId119"/>
    <p:sldId id="1976" r:id="rId120"/>
    <p:sldId id="575" r:id="rId121"/>
    <p:sldId id="519" r:id="rId122"/>
    <p:sldId id="392" r:id="rId123"/>
    <p:sldId id="437" r:id="rId124"/>
    <p:sldId id="438" r:id="rId125"/>
    <p:sldId id="439" r:id="rId126"/>
    <p:sldId id="440" r:id="rId127"/>
    <p:sldId id="441" r:id="rId128"/>
    <p:sldId id="442" r:id="rId129"/>
    <p:sldId id="443" r:id="rId130"/>
    <p:sldId id="413" r:id="rId131"/>
    <p:sldId id="417" r:id="rId132"/>
    <p:sldId id="418" r:id="rId133"/>
    <p:sldId id="419" r:id="rId134"/>
    <p:sldId id="420" r:id="rId135"/>
    <p:sldId id="421" r:id="rId136"/>
    <p:sldId id="422" r:id="rId137"/>
    <p:sldId id="540" r:id="rId138"/>
    <p:sldId id="1975" r:id="rId139"/>
    <p:sldId id="395" r:id="rId140"/>
    <p:sldId id="397" r:id="rId141"/>
    <p:sldId id="398" r:id="rId142"/>
    <p:sldId id="399" r:id="rId143"/>
    <p:sldId id="400" r:id="rId144"/>
    <p:sldId id="401" r:id="rId145"/>
    <p:sldId id="402" r:id="rId146"/>
    <p:sldId id="403" r:id="rId147"/>
    <p:sldId id="445" r:id="rId148"/>
    <p:sldId id="446" r:id="rId149"/>
    <p:sldId id="447" r:id="rId150"/>
  </p:sldIdLst>
  <p:sldSz cx="12192000" cy="6858000"/>
  <p:notesSz cx="9144000" cy="6858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ésentation" id="{8E343510-0BD6-0A44-AF8D-1A1E1255E5B2}">
          <p14:sldIdLst>
            <p14:sldId id="256"/>
            <p14:sldId id="1946"/>
            <p14:sldId id="262"/>
          </p14:sldIdLst>
        </p14:section>
        <p14:section name="Epidémiologie &amp; transmission" id="{224BD2C4-48E0-A64E-B6A9-6A6B8F681A96}">
          <p14:sldIdLst>
            <p14:sldId id="266"/>
            <p14:sldId id="449"/>
            <p14:sldId id="450"/>
            <p14:sldId id="451"/>
            <p14:sldId id="455"/>
            <p14:sldId id="456"/>
            <p14:sldId id="563"/>
            <p14:sldId id="260"/>
            <p14:sldId id="261"/>
            <p14:sldId id="279"/>
            <p14:sldId id="565"/>
            <p14:sldId id="1939"/>
            <p14:sldId id="1940"/>
            <p14:sldId id="1894"/>
            <p14:sldId id="1930"/>
            <p14:sldId id="1941"/>
            <p14:sldId id="550"/>
            <p14:sldId id="576"/>
            <p14:sldId id="1968"/>
            <p14:sldId id="1942"/>
            <p14:sldId id="579"/>
            <p14:sldId id="580"/>
            <p14:sldId id="1943"/>
            <p14:sldId id="281"/>
            <p14:sldId id="283"/>
            <p14:sldId id="1944"/>
            <p14:sldId id="469"/>
            <p14:sldId id="470"/>
            <p14:sldId id="471"/>
            <p14:sldId id="472"/>
            <p14:sldId id="473"/>
            <p14:sldId id="474"/>
            <p14:sldId id="566"/>
            <p14:sldId id="476"/>
            <p14:sldId id="477"/>
            <p14:sldId id="584"/>
            <p14:sldId id="479"/>
            <p14:sldId id="480"/>
            <p14:sldId id="481"/>
            <p14:sldId id="482"/>
            <p14:sldId id="483"/>
            <p14:sldId id="484"/>
          </p14:sldIdLst>
        </p14:section>
        <p14:section name="Prévention" id="{B975C4D3-E77E-2741-8D3B-1FFA40685486}">
          <p14:sldIdLst>
            <p14:sldId id="567"/>
            <p14:sldId id="485"/>
            <p14:sldId id="486"/>
            <p14:sldId id="1969"/>
            <p14:sldId id="487"/>
            <p14:sldId id="292"/>
            <p14:sldId id="313"/>
            <p14:sldId id="1961"/>
            <p14:sldId id="1962"/>
            <p14:sldId id="1920"/>
            <p14:sldId id="1963"/>
            <p14:sldId id="271"/>
            <p14:sldId id="280"/>
            <p14:sldId id="273"/>
            <p14:sldId id="1964"/>
            <p14:sldId id="570"/>
            <p14:sldId id="1965"/>
            <p14:sldId id="1966"/>
            <p14:sldId id="572"/>
            <p14:sldId id="573"/>
            <p14:sldId id="574"/>
            <p14:sldId id="1967"/>
          </p14:sldIdLst>
        </p14:section>
        <p14:section name="Dépistage" id="{03688447-CFD1-6F42-B5EC-0CB24551E07C}">
          <p14:sldIdLst>
            <p14:sldId id="294"/>
            <p14:sldId id="492"/>
            <p14:sldId id="296"/>
            <p14:sldId id="585"/>
            <p14:sldId id="568"/>
            <p14:sldId id="495"/>
            <p14:sldId id="302"/>
            <p14:sldId id="303"/>
            <p14:sldId id="312"/>
            <p14:sldId id="314"/>
            <p14:sldId id="315"/>
            <p14:sldId id="586"/>
            <p14:sldId id="316"/>
            <p14:sldId id="1945"/>
            <p14:sldId id="320"/>
            <p14:sldId id="590"/>
            <p14:sldId id="324"/>
            <p14:sldId id="342"/>
            <p14:sldId id="499"/>
            <p14:sldId id="333"/>
            <p14:sldId id="334"/>
            <p14:sldId id="335"/>
            <p14:sldId id="337"/>
            <p14:sldId id="338"/>
            <p14:sldId id="339"/>
            <p14:sldId id="340"/>
            <p14:sldId id="341"/>
          </p14:sldIdLst>
        </p14:section>
        <p14:section name="Traitements ARV" id="{E8DE7DC3-08DD-A142-BC27-8B77C6B45CF7}">
          <p14:sldIdLst>
            <p14:sldId id="378"/>
            <p14:sldId id="379"/>
            <p14:sldId id="506"/>
            <p14:sldId id="535"/>
            <p14:sldId id="536"/>
            <p14:sldId id="537"/>
            <p14:sldId id="1955"/>
            <p14:sldId id="583"/>
            <p14:sldId id="1947"/>
            <p14:sldId id="520"/>
            <p14:sldId id="259"/>
            <p14:sldId id="1956"/>
            <p14:sldId id="276"/>
            <p14:sldId id="277"/>
            <p14:sldId id="1957"/>
            <p14:sldId id="1950"/>
            <p14:sldId id="1958"/>
            <p14:sldId id="1970"/>
            <p14:sldId id="587"/>
            <p14:sldId id="1971"/>
            <p14:sldId id="1972"/>
            <p14:sldId id="1973"/>
            <p14:sldId id="1974"/>
            <p14:sldId id="1976"/>
            <p14:sldId id="575"/>
            <p14:sldId id="519"/>
            <p14:sldId id="392"/>
            <p14:sldId id="437"/>
            <p14:sldId id="438"/>
            <p14:sldId id="439"/>
            <p14:sldId id="440"/>
            <p14:sldId id="441"/>
            <p14:sldId id="442"/>
            <p14:sldId id="443"/>
          </p14:sldIdLst>
        </p14:section>
        <p14:section name="Conclusion" id="{063040FA-9D18-D947-AD66-77A0253201DB}">
          <p14:sldIdLst>
            <p14:sldId id="413"/>
            <p14:sldId id="417"/>
            <p14:sldId id="418"/>
            <p14:sldId id="419"/>
            <p14:sldId id="420"/>
            <p14:sldId id="421"/>
            <p14:sldId id="422"/>
            <p14:sldId id="540"/>
          </p14:sldIdLst>
        </p14:section>
        <p14:section name="Back-Up" id="{22A21F5C-CE5F-6640-9CC8-3E3A778A7EAA}">
          <p14:sldIdLst>
            <p14:sldId id="1975"/>
            <p14:sldId id="395"/>
            <p14:sldId id="397"/>
            <p14:sldId id="398"/>
            <p14:sldId id="399"/>
            <p14:sldId id="400"/>
            <p14:sldId id="401"/>
            <p14:sldId id="402"/>
            <p14:sldId id="403"/>
            <p14:sldId id="445"/>
            <p14:sldId id="446"/>
            <p14:sldId id="4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dric Arvieux" initials="CA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0"/>
    <p:restoredTop sz="80237"/>
  </p:normalViewPr>
  <p:slideViewPr>
    <p:cSldViewPr>
      <p:cViewPr varScale="1">
        <p:scale>
          <a:sx n="244" d="100"/>
          <a:sy n="244" d="100"/>
        </p:scale>
        <p:origin x="2160" y="200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80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viewProps" Target="view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notesMaster" Target="notesMasters/notesMaster1.xml"/><Relationship Id="rId156" Type="http://schemas.openxmlformats.org/officeDocument/2006/relationships/theme" Target="theme/theme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commentAuthors" Target="commentAuthor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presProps" Target="presProps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Users/cedric/Documents/Boulot/COREVIH/Rapport%20d'activite&#769;/Documents%20de%20travail%20rapport%202017%20(publie&#769;%20en%202018)/RA%20BRETAGNE2017_V3_201800710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edric/Documents/Boulot/COREVIH/Rapport%20d'activite&#769;/Documents%20de%20travail%20rapport%202017%20(publie&#769;%20en%202018)/RA%20BRETAGNE2017_V3_20180071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Graphique%20dans%20Microsoft%20PowerPoint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/Users/cedric/Documents/Boulot/COREVIH/Rapport%20d'activite&#769;/Documents%20de%20travail%20rapport%202017%20(publie&#769;%20en%202018)/RA%20BRETAGNE2017_V3_201800710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/C:\Users\Jonathan\Documents\analyse%20final%20graphique%204D%2020160104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Charge virale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'RA2017'!$A$155:$A$160</c:f>
              <c:strCache>
                <c:ptCount val="6"/>
                <c:pt idx="0">
                  <c:v>≤ 50</c:v>
                </c:pt>
                <c:pt idx="1">
                  <c:v>51-400</c:v>
                </c:pt>
                <c:pt idx="2">
                  <c:v>400-1000</c:v>
                </c:pt>
                <c:pt idx="3">
                  <c:v>1K-10K</c:v>
                </c:pt>
                <c:pt idx="4">
                  <c:v>10-30K</c:v>
                </c:pt>
                <c:pt idx="5">
                  <c:v>&gt;30K</c:v>
                </c:pt>
              </c:strCache>
            </c:strRef>
          </c:cat>
          <c:val>
            <c:numRef>
              <c:f>'RA2017'!$C$155:$C$160</c:f>
              <c:numCache>
                <c:formatCode>0.00%</c:formatCode>
                <c:ptCount val="6"/>
                <c:pt idx="0">
                  <c:v>0.93049999999999999</c:v>
                </c:pt>
                <c:pt idx="1">
                  <c:v>2.7300000000000001E-2</c:v>
                </c:pt>
                <c:pt idx="2">
                  <c:v>5.1000000000000004E-3</c:v>
                </c:pt>
                <c:pt idx="3">
                  <c:v>6.0000000000000001E-3</c:v>
                </c:pt>
                <c:pt idx="4">
                  <c:v>3.8E-3</c:v>
                </c:pt>
                <c:pt idx="5">
                  <c:v>9.1999999999999998E-3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5C-F648-A604-A2D9D180A8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2077423071"/>
        <c:axId val="2077407375"/>
        <c:axId val="0"/>
      </c:bar3DChart>
      <c:catAx>
        <c:axId val="2077423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7407375"/>
        <c:crosses val="autoZero"/>
        <c:auto val="1"/>
        <c:lblAlgn val="ctr"/>
        <c:lblOffset val="100"/>
        <c:noMultiLvlLbl val="0"/>
      </c:catAx>
      <c:valAx>
        <c:axId val="20774073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74230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Niveau de CD4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cat>
            <c:strRef>
              <c:f>'RA2017'!$A$168:$A$171</c:f>
              <c:strCache>
                <c:ptCount val="4"/>
                <c:pt idx="0">
                  <c:v>&lt;200</c:v>
                </c:pt>
                <c:pt idx="1">
                  <c:v>200-350</c:v>
                </c:pt>
                <c:pt idx="2">
                  <c:v>350-500</c:v>
                </c:pt>
                <c:pt idx="3">
                  <c:v>&gt;500</c:v>
                </c:pt>
              </c:strCache>
            </c:strRef>
          </c:cat>
          <c:val>
            <c:numRef>
              <c:f>'RA2017'!$G$168:$G$171</c:f>
              <c:numCache>
                <c:formatCode>0.00%</c:formatCode>
                <c:ptCount val="4"/>
                <c:pt idx="0">
                  <c:v>3.7199999999999997E-2</c:v>
                </c:pt>
                <c:pt idx="1">
                  <c:v>8.5300000000000001E-2</c:v>
                </c:pt>
                <c:pt idx="2">
                  <c:v>0.15029999999999999</c:v>
                </c:pt>
                <c:pt idx="3">
                  <c:v>0.69369999999999998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8293-B043-88D3-829F970B2A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1948784639"/>
        <c:axId val="1948850991"/>
        <c:axId val="0"/>
      </c:bar3DChart>
      <c:catAx>
        <c:axId val="1948784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8850991"/>
        <c:crosses val="autoZero"/>
        <c:auto val="1"/>
        <c:lblAlgn val="ctr"/>
        <c:lblOffset val="100"/>
        <c:noMultiLvlLbl val="0"/>
      </c:catAx>
      <c:valAx>
        <c:axId val="1948850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87846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913871023932803E-2"/>
          <c:y val="9.6285937777685501E-2"/>
          <c:w val="0.90386904884368102"/>
          <c:h val="0.716280787825877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'[Graphique dans Microsoft PowerPoint]Sheet1'!$A$2</c:f>
              <c:strCache>
                <c:ptCount val="1"/>
                <c:pt idx="0">
                  <c:v>&lt; 50 cp/mL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PowerPoint]Sheet1'!$B$2:$E$2</c:f>
              <c:numCache>
                <c:formatCode>General</c:formatCode>
                <c:ptCount val="4"/>
                <c:pt idx="0">
                  <c:v>0</c:v>
                </c:pt>
                <c:pt idx="1">
                  <c:v>0.2</c:v>
                </c:pt>
                <c:pt idx="2">
                  <c:v>0.5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52-5140-BFE1-51F57C12B291}"/>
            </c:ext>
          </c:extLst>
        </c:ser>
        <c:ser>
          <c:idx val="1"/>
          <c:order val="1"/>
          <c:tx>
            <c:strRef>
              <c:f>'[Graphique dans Microsoft PowerPoint]Sheet1'!$A$3</c:f>
              <c:strCache>
                <c:ptCount val="1"/>
                <c:pt idx="0">
                  <c:v>50-400 cp/mL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PowerPoint]Sheet1'!$B$3:$E$3</c:f>
              <c:numCache>
                <c:formatCode>General</c:formatCode>
                <c:ptCount val="4"/>
                <c:pt idx="0">
                  <c:v>0.4</c:v>
                </c:pt>
                <c:pt idx="1">
                  <c:v>1</c:v>
                </c:pt>
                <c:pt idx="2">
                  <c:v>1.1000000000000001</c:v>
                </c:pt>
                <c:pt idx="3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52-5140-BFE1-51F57C12B291}"/>
            </c:ext>
          </c:extLst>
        </c:ser>
        <c:ser>
          <c:idx val="2"/>
          <c:order val="2"/>
          <c:tx>
            <c:strRef>
              <c:f>'[Graphique dans Microsoft PowerPoint]Sheet1'!$A$4</c:f>
              <c:strCache>
                <c:ptCount val="1"/>
                <c:pt idx="0">
                  <c:v>&gt;400 cp/mL</c:v>
                </c:pt>
              </c:strCache>
            </c:strRef>
          </c:tx>
          <c:spPr>
            <a:solidFill>
              <a:srgbClr val="B3D9FF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PowerPoint]Sheet1'!$B$4:$E$4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1.8</c:v>
                </c:pt>
                <c:pt idx="2">
                  <c:v>2.2999999999999998</c:v>
                </c:pt>
                <c:pt idx="3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52-5140-BFE1-51F57C12B2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12228032"/>
        <c:axId val="1012223648"/>
        <c:axId val="0"/>
      </c:bar3DChart>
      <c:catAx>
        <c:axId val="1012228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012223648"/>
        <c:crosses val="autoZero"/>
        <c:auto val="1"/>
        <c:lblAlgn val="ctr"/>
        <c:lblOffset val="100"/>
        <c:noMultiLvlLbl val="0"/>
      </c:catAx>
      <c:valAx>
        <c:axId val="101222364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fr-FR"/>
          </a:p>
        </c:txPr>
        <c:crossAx val="10122280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Les 9 premières associations en</a:t>
            </a:r>
            <a:r>
              <a:rPr lang="fr-FR" baseline="0" dirty="0"/>
              <a:t> 2017</a:t>
            </a:r>
            <a:endParaRPr lang="fr-F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'RA2017'!$A$342:$A$350</c:f>
              <c:strCache>
                <c:ptCount val="9"/>
                <c:pt idx="0">
                  <c:v>Tenofovir/emtricitabine/rilpivirine (Eviplera ou Odefsey)</c:v>
                </c:pt>
                <c:pt idx="1">
                  <c:v>Tenofovir-emtricitabine-elvitegravir-cobocistat (genvoya ou stribild)</c:v>
                </c:pt>
                <c:pt idx="2">
                  <c:v>Dolutegravir-abacavir-lamivudine (triumeq)</c:v>
                </c:pt>
                <c:pt idx="3">
                  <c:v>Darunavir/r Ténofovir-emtricitabine</c:v>
                </c:pt>
                <c:pt idx="4">
                  <c:v>Efavirenz-Ténofovir-emtricitabine (Atripla)</c:v>
                </c:pt>
                <c:pt idx="5">
                  <c:v>Névirapine-Ténofovir-emtricitabine</c:v>
                </c:pt>
                <c:pt idx="6">
                  <c:v>Raltegravir-Ténofovir-emtricitabine</c:v>
                </c:pt>
                <c:pt idx="7">
                  <c:v>Névirapine Abacavir/Lamivudine</c:v>
                </c:pt>
                <c:pt idx="8">
                  <c:v>Darunavir/r</c:v>
                </c:pt>
              </c:strCache>
            </c:strRef>
          </c:cat>
          <c:val>
            <c:numRef>
              <c:f>'RA2017'!$B$342:$B$350</c:f>
              <c:numCache>
                <c:formatCode>General</c:formatCode>
                <c:ptCount val="9"/>
                <c:pt idx="0">
                  <c:v>895</c:v>
                </c:pt>
                <c:pt idx="1">
                  <c:v>619</c:v>
                </c:pt>
                <c:pt idx="2">
                  <c:v>454</c:v>
                </c:pt>
                <c:pt idx="3">
                  <c:v>227</c:v>
                </c:pt>
                <c:pt idx="4">
                  <c:v>145</c:v>
                </c:pt>
                <c:pt idx="5">
                  <c:v>90</c:v>
                </c:pt>
                <c:pt idx="6">
                  <c:v>80</c:v>
                </c:pt>
                <c:pt idx="7">
                  <c:v>70</c:v>
                </c:pt>
                <c:pt idx="8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6E-7A4C-970E-2699A71A4F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44803072"/>
        <c:axId val="1944804752"/>
      </c:barChart>
      <c:catAx>
        <c:axId val="1944803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4804752"/>
        <c:crosses val="autoZero"/>
        <c:auto val="1"/>
        <c:lblAlgn val="ctr"/>
        <c:lblOffset val="100"/>
        <c:noMultiLvlLbl val="0"/>
      </c:catAx>
      <c:valAx>
        <c:axId val="1944804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4803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'Proportion  echec '!$N$1</c:f>
              <c:strCache>
                <c:ptCount val="1"/>
                <c:pt idx="0">
                  <c:v>Per protocole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465337751198651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2000"/>
                    </a:pPr>
                    <a:r>
                      <a:rPr lang="en-US" sz="1800" dirty="0"/>
                      <a:t>96 [90 - 98 ]</a:t>
                    </a:r>
                    <a:endParaRPr lang="en-US" sz="20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71-4A19-8507-30BD509162F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en-US" sz="1800"/>
                      <a:t>3 [1</a:t>
                    </a:r>
                    <a:r>
                      <a:rPr lang="en-US" sz="1800" baseline="0"/>
                      <a:t> - 9</a:t>
                    </a:r>
                    <a:r>
                      <a:rPr lang="en-US" sz="1800"/>
                      <a:t>]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71-4A19-8507-30BD509162F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en-US" sz="1800" dirty="0"/>
                      <a:t>1 [0 - 7]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71-4A19-8507-30BD509162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'Proportion  echec '!$M$2:$M$4</c:f>
              <c:strCache>
                <c:ptCount val="3"/>
                <c:pt idx="0">
                  <c:v>succès thérapeutiques</c:v>
                </c:pt>
                <c:pt idx="1">
                  <c:v>échecs virologiques</c:v>
                </c:pt>
                <c:pt idx="2">
                  <c:v>échecs de la stratégie</c:v>
                </c:pt>
              </c:strCache>
            </c:strRef>
          </c:cat>
          <c:val>
            <c:numRef>
              <c:f>'Proportion  echec '!$N$2:$N$4</c:f>
              <c:numCache>
                <c:formatCode>General</c:formatCode>
                <c:ptCount val="3"/>
                <c:pt idx="0">
                  <c:v>96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171-4A19-8507-30BD509162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8570440"/>
        <c:axId val="-2077027096"/>
      </c:barChart>
      <c:catAx>
        <c:axId val="-2118570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fr-FR"/>
          </a:p>
        </c:txPr>
        <c:crossAx val="-2077027096"/>
        <c:crosses val="autoZero"/>
        <c:auto val="1"/>
        <c:lblAlgn val="ctr"/>
        <c:lblOffset val="100"/>
        <c:noMultiLvlLbl val="0"/>
      </c:catAx>
      <c:valAx>
        <c:axId val="-2077027096"/>
        <c:scaling>
          <c:orientation val="minMax"/>
          <c:max val="10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900"/>
                </a:pPr>
                <a:r>
                  <a:rPr lang="fr-FR" sz="1600" b="1" i="0" baseline="0" dirty="0">
                    <a:effectLst/>
                  </a:rPr>
                  <a:t>% d'individus [IC95%]</a:t>
                </a:r>
                <a:endParaRPr lang="fr-FR" sz="900" dirty="0">
                  <a:effectLst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185704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47BC5-3FED-3D43-9CE5-3518D42EBF38}" type="datetimeFigureOut">
              <a:rPr lang="fr-FR" smtClean="0"/>
              <a:t>03/12/2018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225A1-BC7A-B048-887C-F126BB22A8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0195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15DB5-0BE4-784B-A38C-7CD4D5FB585A}" type="datetimeFigureOut">
              <a:rPr lang="fr-FR" smtClean="0"/>
              <a:t>03/12/2018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A576A-CDC8-6C49-85E7-B429A788B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3253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9069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400" i="1" dirty="0">
                <a:solidFill>
                  <a:srgbClr val="FF0000"/>
                </a:solidFill>
                <a:effectLst/>
                <a:latin typeface="Helvetica" charset="0"/>
              </a:rPr>
              <a:t>Quinn et al. </a:t>
            </a:r>
            <a:r>
              <a:rPr lang="de-DE" sz="1200" i="1" dirty="0">
                <a:solidFill>
                  <a:srgbClr val="FF0000"/>
                </a:solidFill>
                <a:effectLst/>
                <a:latin typeface="NewUnivers-Medium" charset="0"/>
              </a:rPr>
              <a:t>N Engl J Med 2000;342:921-9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431F7-779D-CB4B-87C0-072E01802095}" type="slidenum">
              <a:rPr lang="fr-FR" smtClean="0"/>
              <a:pPr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777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sz="1200" b="1" i="1" dirty="0">
                <a:solidFill>
                  <a:srgbClr val="FF0000"/>
                </a:solidFill>
                <a:latin typeface="Helvetica" charset="0"/>
                <a:cs typeface="Arial" charset="0"/>
              </a:rPr>
              <a:t>Quinn et al. </a:t>
            </a:r>
            <a:r>
              <a:rPr lang="de-DE" sz="1200" b="1" i="1" dirty="0">
                <a:solidFill>
                  <a:srgbClr val="FF0000"/>
                </a:solidFill>
                <a:latin typeface="NewUnivers-Medium" charset="0"/>
                <a:cs typeface="Arial" charset="0"/>
              </a:rPr>
              <a:t>N Engl J Med 2000;342:921-9</a:t>
            </a:r>
            <a:endParaRPr lang="fr-CH" sz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  <a:cs typeface="Arial" charset="0"/>
            </a:endParaRPr>
          </a:p>
          <a:p>
            <a:pPr>
              <a:defRPr/>
            </a:pPr>
            <a:r>
              <a:rPr lang="fr-CH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Arial" charset="0"/>
              </a:rPr>
              <a:t>Etude « Rakai »:  Risque de transmission en fonction de la charge virale </a:t>
            </a: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Helvetica" charset="0"/>
                <a:cs typeface="+mn-cs"/>
              </a:rPr>
              <a:t>415 couples </a:t>
            </a:r>
            <a:r>
              <a:rPr lang="en-US" sz="1200" b="1" dirty="0" err="1">
                <a:solidFill>
                  <a:srgbClr val="FFFFFF"/>
                </a:solidFill>
                <a:latin typeface="Helvetica" charset="0"/>
                <a:cs typeface="+mn-cs"/>
              </a:rPr>
              <a:t>séro-différents</a:t>
            </a:r>
            <a:r>
              <a:rPr lang="en-US" sz="1200" b="1" dirty="0">
                <a:solidFill>
                  <a:srgbClr val="FFFFFF"/>
                </a:solidFill>
                <a:latin typeface="Helvetica" charset="0"/>
                <a:cs typeface="+mn-cs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Helvetica" charset="0"/>
                <a:cs typeface="+mn-cs"/>
              </a:rPr>
              <a:t>héterosexuels</a:t>
            </a:r>
            <a:r>
              <a:rPr lang="en-US" sz="1200" b="1" dirty="0">
                <a:solidFill>
                  <a:srgbClr val="FFFFFF"/>
                </a:solidFill>
                <a:latin typeface="Helvetica" charset="0"/>
                <a:cs typeface="+mn-cs"/>
              </a:rPr>
              <a:t> VIH-1 – 30 </a:t>
            </a:r>
            <a:r>
              <a:rPr lang="en-US" sz="1200" b="1" dirty="0" err="1">
                <a:solidFill>
                  <a:srgbClr val="FFFFFF"/>
                </a:solidFill>
                <a:latin typeface="Helvetica" charset="0"/>
                <a:cs typeface="+mn-cs"/>
              </a:rPr>
              <a:t>mois</a:t>
            </a:r>
            <a:r>
              <a:rPr lang="en-US" sz="1200" b="1" dirty="0">
                <a:solidFill>
                  <a:srgbClr val="FFFFFF"/>
                </a:solidFill>
                <a:latin typeface="Helvetica" charset="0"/>
                <a:cs typeface="+mn-cs"/>
              </a:rPr>
              <a:t> (fin des </a:t>
            </a:r>
            <a:r>
              <a:rPr lang="en-US" sz="1200" b="1" dirty="0" err="1">
                <a:solidFill>
                  <a:srgbClr val="FFFFFF"/>
                </a:solidFill>
                <a:latin typeface="Helvetica" charset="0"/>
                <a:cs typeface="+mn-cs"/>
              </a:rPr>
              <a:t>années</a:t>
            </a:r>
            <a:r>
              <a:rPr lang="en-US" sz="1200" b="1" dirty="0">
                <a:solidFill>
                  <a:srgbClr val="FFFFFF"/>
                </a:solidFill>
                <a:latin typeface="Helvetica" charset="0"/>
                <a:cs typeface="+mn-cs"/>
              </a:rPr>
              <a:t> 90); 21.7% transmission VIH  ! </a:t>
            </a:r>
          </a:p>
          <a:p>
            <a:pPr>
              <a:defRPr/>
            </a:pPr>
            <a:endParaRPr lang="en-US" sz="1200" b="1" dirty="0">
              <a:solidFill>
                <a:srgbClr val="FFFFFF"/>
              </a:solidFill>
              <a:latin typeface="Helvetica" charset="0"/>
              <a:cs typeface="+mn-cs"/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Helvetica" charset="0"/>
                <a:cs typeface="+mn-cs"/>
              </a:rPr>
              <a:t>Pas d transmission &lt; 1500 copies, </a:t>
            </a:r>
            <a:r>
              <a:rPr lang="en-US" sz="1200" b="1" dirty="0" err="1">
                <a:solidFill>
                  <a:srgbClr val="FFFFFF"/>
                </a:solidFill>
                <a:latin typeface="Helvetica" charset="0"/>
                <a:cs typeface="+mn-cs"/>
              </a:rPr>
              <a:t>mais</a:t>
            </a:r>
            <a:r>
              <a:rPr lang="en-US" sz="1200" b="1" dirty="0">
                <a:solidFill>
                  <a:srgbClr val="FFFFFF"/>
                </a:solidFill>
                <a:latin typeface="Helvetica" charset="0"/>
                <a:cs typeface="+mn-cs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Helvetica" charset="0"/>
                <a:cs typeface="+mn-cs"/>
              </a:rPr>
              <a:t>seulement</a:t>
            </a:r>
            <a:r>
              <a:rPr lang="en-US" sz="1200" b="1" dirty="0">
                <a:solidFill>
                  <a:srgbClr val="FFFFFF"/>
                </a:solidFill>
                <a:latin typeface="Helvetica" charset="0"/>
                <a:cs typeface="+mn-cs"/>
              </a:rPr>
              <a:t> 51 couples </a:t>
            </a:r>
            <a:r>
              <a:rPr lang="en-US" sz="1200" b="1" dirty="0" err="1">
                <a:solidFill>
                  <a:srgbClr val="FFFFFF"/>
                </a:solidFill>
                <a:latin typeface="Helvetica" charset="0"/>
                <a:cs typeface="+mn-cs"/>
              </a:rPr>
              <a:t>dans</a:t>
            </a:r>
            <a:r>
              <a:rPr lang="en-US" sz="1200" b="1" dirty="0">
                <a:solidFill>
                  <a:srgbClr val="FFFFFF"/>
                </a:solidFill>
                <a:latin typeface="Helvetica" charset="0"/>
                <a:cs typeface="+mn-cs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Helvetica" charset="0"/>
                <a:cs typeface="+mn-cs"/>
              </a:rPr>
              <a:t>cette</a:t>
            </a:r>
            <a:r>
              <a:rPr lang="en-US" sz="1200" b="1" dirty="0">
                <a:solidFill>
                  <a:srgbClr val="FFFFFF"/>
                </a:solidFill>
                <a:latin typeface="Helvetica" charset="0"/>
                <a:cs typeface="+mn-cs"/>
              </a:rPr>
              <a:t> situation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431F7-779D-CB4B-87C0-072E0180209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250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33BF-6363-4C17-A8B9-EAA92268E233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851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Une première publication de 2011 faisait état d’une seule transmission génétiquement liée et précoce</a:t>
            </a:r>
          </a:p>
          <a:p>
            <a:r>
              <a:rPr lang="fr-FR" dirty="0"/>
              <a:t>La publication finale fait état de 4 transmissions très précoces (-5 à +4 jours après la mise sous traitement du partenaire), et de 4 transmissions tardives (entre 1000 et 2000 jours après la mise sous traitement; dans ¾ la CV n’était pas indétectable à M6, dans un cas elle était indétectable à M6 mais à 600 lors de la dernière mesure avant transmission.</a:t>
            </a:r>
          </a:p>
          <a:p>
            <a:r>
              <a:rPr lang="fr-FR" dirty="0"/>
              <a:t>8509 personnes/année de suivi chez les partenaires </a:t>
            </a:r>
            <a:r>
              <a:rPr lang="fr-FR" dirty="0" err="1"/>
              <a:t>séroneg</a:t>
            </a:r>
            <a:r>
              <a:rPr lang="fr-FR" dirty="0"/>
              <a:t>.</a:t>
            </a:r>
          </a:p>
          <a:p>
            <a:r>
              <a:rPr lang="fr-FR" dirty="0"/>
              <a:t>Cette partie long terme  l’avantage de nous rappeler que la CV n’est pas « indéfiniment indétectable » chez certains patients et que des transmissions avec des CV relativement faibles restent possibles bien qu’exceptionnelles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FE87D3-573E-D841-97E0-DF146D674BAE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87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02412-BE43-854D-8F8A-99266CDF321B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659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w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1FD0D-71F1-8E4E-B942-1CED0CCAA50C}" type="slidenum">
              <a:rPr lang="fr-FR" altLang="x-none" smtClean="0"/>
              <a:pPr>
                <a:defRPr/>
              </a:pPr>
              <a:t>63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3848994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861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82606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9128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8D669B-C22C-B548-B991-44C281F91A28}" type="slidenum">
              <a:rPr lang="fr-FR">
                <a:solidFill>
                  <a:prstClr val="black"/>
                </a:solidFill>
              </a:rPr>
              <a:pPr/>
              <a:t>73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5215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0534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7585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763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3474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586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2970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21944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95075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52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03017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72469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7893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608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8148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92178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49673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9486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9761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55672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6535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>
              <a:latin typeface="Arial Narrow" charset="0"/>
            </a:endParaRPr>
          </a:p>
        </p:txBody>
      </p:sp>
      <p:sp>
        <p:nvSpPr>
          <p:cNvPr id="317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defTabSz="912813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defTabSz="912813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defTabSz="912813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defTabSz="912813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fld id="{FEBC1E51-DF4B-4139-A94A-4438360107BA}" type="slidenum">
              <a:rPr lang="fr-FR" sz="1200" b="0" smtClean="0">
                <a:solidFill>
                  <a:srgbClr val="000000"/>
                </a:solidFill>
              </a:rPr>
              <a:pPr/>
              <a:t>15</a:t>
            </a:fld>
            <a:endParaRPr lang="fr-FR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538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79442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EAB2727-C338-5241-9D2D-C2E6CB68DC1B}" type="slidenum">
              <a:rPr lang="fr-FR" b="0">
                <a:solidFill>
                  <a:prstClr val="black"/>
                </a:solidFill>
              </a:rPr>
              <a:pPr/>
              <a:t>97</a:t>
            </a:fld>
            <a:endParaRPr lang="fr-FR" b="0">
              <a:solidFill>
                <a:prstClr val="black"/>
              </a:solidFill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167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0180" y="3259232"/>
            <a:ext cx="6703640" cy="3086260"/>
          </a:xfrm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4462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867649" y="686233"/>
            <a:ext cx="5406839" cy="23509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95133" y="3264479"/>
            <a:ext cx="6361205" cy="260855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b="1" dirty="0" err="1">
                <a:latin typeface="Arial" charset="0"/>
                <a:cs typeface="msgothic" charset="0"/>
              </a:rPr>
              <a:t>Remontée</a:t>
            </a:r>
            <a:r>
              <a:rPr lang="en-GB" b="1" dirty="0">
                <a:latin typeface="Arial" charset="0"/>
                <a:cs typeface="msgothic" charset="0"/>
              </a:rPr>
              <a:t> de </a:t>
            </a:r>
            <a:r>
              <a:rPr lang="en-GB" b="1" dirty="0" err="1">
                <a:latin typeface="Arial" charset="0"/>
                <a:cs typeface="msgothic" charset="0"/>
              </a:rPr>
              <a:t>l’espérance</a:t>
            </a:r>
            <a:r>
              <a:rPr lang="en-GB" b="1" dirty="0">
                <a:latin typeface="Arial" charset="0"/>
                <a:cs typeface="msgothic" charset="0"/>
              </a:rPr>
              <a:t> de vie </a:t>
            </a:r>
            <a:r>
              <a:rPr lang="en-GB" b="1" dirty="0" err="1">
                <a:latin typeface="Arial" charset="0"/>
                <a:cs typeface="msgothic" charset="0"/>
              </a:rPr>
              <a:t>depuis</a:t>
            </a:r>
            <a:r>
              <a:rPr lang="en-GB" b="1" dirty="0">
                <a:latin typeface="Arial" charset="0"/>
                <a:cs typeface="msgothic" charset="0"/>
              </a:rPr>
              <a:t> </a:t>
            </a:r>
            <a:r>
              <a:rPr lang="en-GB" b="1" dirty="0" err="1">
                <a:latin typeface="Arial" charset="0"/>
                <a:cs typeface="msgothic" charset="0"/>
              </a:rPr>
              <a:t>l’introduction</a:t>
            </a:r>
            <a:r>
              <a:rPr lang="en-GB" b="1" dirty="0">
                <a:latin typeface="Arial" charset="0"/>
                <a:cs typeface="msgothic" charset="0"/>
              </a:rPr>
              <a:t> des ARV</a:t>
            </a:r>
            <a:r>
              <a:rPr lang="en-GB" b="1" baseline="0" dirty="0">
                <a:latin typeface="Arial" charset="0"/>
                <a:cs typeface="msgothic" charset="0"/>
              </a:rPr>
              <a:t> au </a:t>
            </a:r>
            <a:r>
              <a:rPr lang="en-GB" b="1" baseline="0" dirty="0" err="1">
                <a:latin typeface="Arial" charset="0"/>
                <a:cs typeface="msgothic" charset="0"/>
              </a:rPr>
              <a:t>Kwazulu</a:t>
            </a:r>
            <a:r>
              <a:rPr lang="en-GB" b="1" baseline="0" dirty="0">
                <a:latin typeface="Arial" charset="0"/>
                <a:cs typeface="msgothic" charset="0"/>
              </a:rPr>
              <a:t> Natal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dirty="0">
                <a:latin typeface="Arial" charset="0"/>
                <a:cs typeface="msgothic" charset="0"/>
              </a:rPr>
              <a:t>Adult life expectancy, 2000–2011. Adult life expectancy is the mean age to which a 15-year-old could expect to live if subjected to the full pattern of age-specific mortality rates observed in a population for a given period of time. Annual estimates of adult life expectancy (blue squares) are shown for each year, 2000 to 2011, with 95% CIs. Public-sector provision of ART to adults in this community began in 2004, as indicated by the vertical line.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endParaRPr lang="en-GB" dirty="0">
              <a:latin typeface="Arial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7717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8041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110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1516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75F6F7-423B-AD45-AA94-371A18BD5DFD}" type="slidenum">
              <a:rPr lang="fr-FR" b="0">
                <a:solidFill>
                  <a:prstClr val="black"/>
                </a:solidFill>
              </a:rPr>
              <a:pPr/>
              <a:t>120</a:t>
            </a:fld>
            <a:endParaRPr lang="fr-FR" b="0">
              <a:solidFill>
                <a:prstClr val="black"/>
              </a:solidFill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90763" y="512763"/>
            <a:ext cx="4573587" cy="2573337"/>
          </a:xfrm>
          <a:ln/>
        </p:spPr>
      </p:sp>
      <p:sp>
        <p:nvSpPr>
          <p:cNvPr id="305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711" y="3259232"/>
            <a:ext cx="6706580" cy="3086260"/>
          </a:xfrm>
        </p:spPr>
        <p:txBody>
          <a:bodyPr/>
          <a:lstStyle/>
          <a:p>
            <a:pPr eaLnBrk="1" hangingPunct="1">
              <a:defRPr/>
            </a:pPr>
            <a:r>
              <a:rPr lang="fr-FR">
                <a:cs typeface="+mn-cs"/>
              </a:rPr>
              <a:t>visage</a:t>
            </a:r>
          </a:p>
        </p:txBody>
      </p:sp>
    </p:spTree>
    <p:extLst>
      <p:ext uri="{BB962C8B-B14F-4D97-AF65-F5344CB8AC3E}">
        <p14:creationId xmlns:p14="http://schemas.microsoft.com/office/powerpoint/2010/main" val="33322179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87455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5803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99695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4144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0981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2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4344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3786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71578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14196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98010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47279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55824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La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P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IH</a:t>
            </a:r>
            <a:r>
              <a:rPr lang="fr-FR" sz="1200" spc="-2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30" dirty="0">
                <a:solidFill>
                  <a:srgbClr val="001F5F"/>
                </a:solidFill>
                <a:latin typeface="+mn-lt"/>
                <a:cs typeface="Calibri"/>
              </a:rPr>
              <a:t>c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 l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'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spc="-2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d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nn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a</a:t>
            </a:r>
            <a:r>
              <a:rPr lang="fr-FR" sz="1200" spc="1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ce 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d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1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u</a:t>
            </a:r>
            <a:r>
              <a:rPr lang="fr-FR" sz="1200" spc="-30" dirty="0">
                <a:solidFill>
                  <a:srgbClr val="001F5F"/>
                </a:solidFill>
                <a:latin typeface="+mn-lt"/>
                <a:cs typeface="Calibri"/>
              </a:rPr>
              <a:t>v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ell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-5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d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ev</a:t>
            </a:r>
            <a:r>
              <a:rPr lang="fr-FR" sz="1200" spc="-4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ai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-5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20" dirty="0">
                <a:solidFill>
                  <a:srgbClr val="001F5F"/>
                </a:solidFill>
                <a:latin typeface="+mn-lt"/>
                <a:cs typeface="Calibri"/>
              </a:rPr>
              <a:t>ê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"</a:t>
            </a:r>
            <a:r>
              <a:rPr lang="fr-FR" sz="1200" spc="-2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un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qu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es</a:t>
            </a:r>
            <a:r>
              <a:rPr lang="fr-FR" sz="1200" spc="-4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",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c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'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25" dirty="0">
                <a:solidFill>
                  <a:srgbClr val="001F5F"/>
                </a:solidFill>
                <a:latin typeface="+mn-lt"/>
                <a:cs typeface="Calibri"/>
              </a:rPr>
              <a:t>s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-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à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-d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</a:t>
            </a:r>
            <a:r>
              <a:rPr lang="fr-FR" sz="1200" spc="-2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 </a:t>
            </a:r>
            <a:r>
              <a:rPr lang="fr-FR" sz="1200" spc="-45" dirty="0">
                <a:solidFill>
                  <a:srgbClr val="001F5F"/>
                </a:solidFill>
                <a:latin typeface="+mn-lt"/>
                <a:cs typeface="Calibri"/>
              </a:rPr>
              <a:t>c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15" dirty="0">
                <a:solidFill>
                  <a:srgbClr val="001F5F"/>
                </a:solidFill>
                <a:latin typeface="+mn-lt"/>
                <a:cs typeface="Calibri"/>
              </a:rPr>
              <a:t>p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spc="-20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er</a:t>
            </a:r>
            <a:r>
              <a:rPr lang="fr-FR" sz="1200" spc="-5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l'e</a:t>
            </a:r>
            <a:r>
              <a:rPr lang="fr-FR" sz="1200" spc="1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spc="-20" dirty="0">
                <a:solidFill>
                  <a:srgbClr val="001F5F"/>
                </a:solidFill>
                <a:latin typeface="+mn-lt"/>
                <a:cs typeface="Calibri"/>
              </a:rPr>
              <a:t>se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b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le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d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es </a:t>
            </a:r>
            <a:r>
              <a:rPr lang="fr-FR" sz="1200" spc="-20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é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d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</a:t>
            </a:r>
            <a:r>
              <a:rPr lang="fr-FR" sz="1200" spc="-30" dirty="0">
                <a:solidFill>
                  <a:srgbClr val="001F5F"/>
                </a:solidFill>
                <a:latin typeface="+mn-lt"/>
                <a:cs typeface="Calibri"/>
              </a:rPr>
              <a:t>c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amen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s</a:t>
            </a:r>
            <a:r>
              <a:rPr lang="fr-FR" sz="1200" spc="-4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p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escri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s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,</a:t>
            </a:r>
            <a:r>
              <a:rPr lang="fr-FR" sz="1200" spc="-4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A</a:t>
            </a:r>
            <a:r>
              <a:rPr lang="fr-FR" sz="1200" spc="-40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V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t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éd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c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am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s</a:t>
            </a:r>
            <a:r>
              <a:rPr lang="fr-FR" sz="1200" spc="-4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associes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(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p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u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la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p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é</a:t>
            </a:r>
            <a:r>
              <a:rPr lang="fr-FR" sz="1200" spc="-25" dirty="0">
                <a:solidFill>
                  <a:srgbClr val="001F5F"/>
                </a:solidFill>
                <a:latin typeface="+mn-lt"/>
                <a:cs typeface="Calibri"/>
              </a:rPr>
              <a:t>v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enti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spc="-8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d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es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20" dirty="0">
                <a:solidFill>
                  <a:srgbClr val="001F5F"/>
                </a:solidFill>
                <a:latin typeface="+mn-lt"/>
                <a:cs typeface="Calibri"/>
              </a:rPr>
              <a:t>a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f</a:t>
            </a:r>
            <a:r>
              <a:rPr lang="fr-FR" sz="1200" spc="-65" dirty="0">
                <a:solidFill>
                  <a:srgbClr val="001F5F"/>
                </a:solidFill>
                <a:latin typeface="+mn-lt"/>
                <a:cs typeface="Calibri"/>
              </a:rPr>
              <a:t>f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ec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io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s 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pp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un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</a:t>
            </a:r>
            <a:r>
              <a:rPr lang="fr-FR" sz="1200" spc="-30" dirty="0">
                <a:solidFill>
                  <a:srgbClr val="001F5F"/>
                </a:solidFill>
                <a:latin typeface="+mn-lt"/>
                <a:cs typeface="Calibri"/>
              </a:rPr>
              <a:t>s</a:t>
            </a:r>
            <a:r>
              <a:rPr lang="fr-FR" sz="1200" spc="-50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es,</a:t>
            </a:r>
            <a:r>
              <a:rPr lang="fr-FR" sz="1200" spc="-8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.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.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.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)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,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p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spc="-20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-3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au 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ph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armacie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spc="-5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d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40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l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v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er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l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s é</a:t>
            </a:r>
            <a:r>
              <a:rPr lang="fr-FR" sz="1200" spc="-25" dirty="0">
                <a:solidFill>
                  <a:srgbClr val="001F5F"/>
                </a:solidFill>
                <a:latin typeface="+mn-lt"/>
                <a:cs typeface="Calibri"/>
              </a:rPr>
              <a:t>v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ent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u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ell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s</a:t>
            </a:r>
            <a:r>
              <a:rPr lang="fr-FR" sz="1200" spc="-4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nt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40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ac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io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s</a:t>
            </a:r>
            <a:r>
              <a:rPr lang="fr-FR" sz="1200" spc="-9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éd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c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am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nt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15" dirty="0">
                <a:solidFill>
                  <a:srgbClr val="001F5F"/>
                </a:solidFill>
                <a:latin typeface="+mn-lt"/>
                <a:cs typeface="Calibri"/>
              </a:rPr>
              <a:t>u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ses.</a:t>
            </a:r>
            <a:endParaRPr lang="fr-FR" sz="1200" dirty="0">
              <a:latin typeface="+mn-lt"/>
              <a:cs typeface="Calibri"/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081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571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20388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73399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28346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47945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18297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51409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652992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459776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37048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6793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6300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57752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263924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739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7DB769-EE10-2E49-97CD-3CE4C20AEDAF}" type="slidenum">
              <a:rPr lang="fr-FR">
                <a:solidFill>
                  <a:prstClr val="black"/>
                </a:solidFill>
              </a:rPr>
              <a:pPr/>
              <a:t>44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5179484" y="6513909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8C193CBE-9271-2F4A-9D48-13EF06322D36}" type="slidenum">
              <a:rPr lang="fr-FR" sz="1200" b="1">
                <a:solidFill>
                  <a:prstClr val="black"/>
                </a:solidFill>
                <a:latin typeface="Calibri" charset="0"/>
                <a:cs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fr-FR" sz="1200" b="1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3257551"/>
            <a:ext cx="7315200" cy="30861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015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7D6101-BA13-4BCF-BBA0-88721D7D45F8}" type="slidenum">
              <a:rPr lang="fr-FR" altLang="fr-FR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>
                <a:spcBef>
                  <a:spcPct val="0"/>
                </a:spcBef>
              </a:pPr>
              <a:t>45</a:t>
            </a:fld>
            <a:endParaRPr lang="fr-FR" altLang="fr-FR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315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78712" y="168275"/>
            <a:ext cx="2662296" cy="62357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86179" y="168275"/>
            <a:ext cx="7811911" cy="62357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6405" indent="0" algn="ctr">
              <a:buNone/>
              <a:defRPr/>
            </a:lvl2pPr>
            <a:lvl3pPr marL="812810" indent="0" algn="ctr">
              <a:buNone/>
              <a:defRPr/>
            </a:lvl3pPr>
            <a:lvl4pPr marL="1219215" indent="0" algn="ctr">
              <a:buNone/>
              <a:defRPr/>
            </a:lvl4pPr>
            <a:lvl5pPr marL="1625620" indent="0" algn="ctr">
              <a:buNone/>
              <a:defRPr/>
            </a:lvl5pPr>
            <a:lvl6pPr marL="2032025" indent="0" algn="ctr">
              <a:buNone/>
              <a:defRPr/>
            </a:lvl6pPr>
            <a:lvl7pPr marL="2438430" indent="0" algn="ctr">
              <a:buNone/>
              <a:defRPr/>
            </a:lvl7pPr>
            <a:lvl8pPr marL="2844836" indent="0" algn="ctr">
              <a:buNone/>
              <a:defRPr/>
            </a:lvl8pPr>
            <a:lvl9pPr marL="3251241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3"/>
          <p:cNvSpPr/>
          <p:nvPr/>
        </p:nvSpPr>
        <p:spPr>
          <a:xfrm>
            <a:off x="535178" y="959558"/>
            <a:ext cx="11656823" cy="319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8018"/>
            <a:ext cx="390144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8018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1379200" y="6377957"/>
            <a:ext cx="711200" cy="2154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0705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8018"/>
            <a:ext cx="390144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8018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1379200" y="6377957"/>
            <a:ext cx="711200" cy="2154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8673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Espace réservé du contenu 5"/>
          <p:cNvGraphicFramePr>
            <a:graphicFrameLocks noGrp="1"/>
          </p:cNvGraphicFramePr>
          <p:nvPr/>
        </p:nvGraphicFramePr>
        <p:xfrm>
          <a:off x="920751" y="1280161"/>
          <a:ext cx="10191749" cy="5036822"/>
        </p:xfrm>
        <a:graphic>
          <a:graphicData uri="http://schemas.openxmlformats.org/drawingml/2006/table">
            <a:tbl>
              <a:tblPr/>
              <a:tblGrid>
                <a:gridCol w="2548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8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6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84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7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Dates</a:t>
                      </a:r>
                    </a:p>
                  </a:txBody>
                  <a:tcPr marL="108377" marR="10837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15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Thèmes</a:t>
                      </a:r>
                    </a:p>
                  </a:txBody>
                  <a:tcPr marL="108377" marR="10837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15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Horaires</a:t>
                      </a:r>
                    </a:p>
                  </a:txBody>
                  <a:tcPr marL="108377" marR="10837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15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Lieux</a:t>
                      </a:r>
                    </a:p>
                  </a:txBody>
                  <a:tcPr marL="108377" marR="10837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15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7740">
                <a:tc>
                  <a:txBody>
                    <a:bodyPr/>
                    <a:lstStyle/>
                    <a:p>
                      <a:pPr marL="0" marR="0" lvl="0" indent="0" algn="ctr" defTabSz="395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6 juillet</a:t>
                      </a:r>
                    </a:p>
                  </a:txBody>
                  <a:tcPr marL="108377" marR="10837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5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9B151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Réunion Plénière</a:t>
                      </a:r>
                    </a:p>
                  </a:txBody>
                  <a:tcPr marL="108377" marR="10837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5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14h-18h</a:t>
                      </a:r>
                    </a:p>
                  </a:txBody>
                  <a:tcPr marL="108377" marR="10837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5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Quimper</a:t>
                      </a:r>
                    </a:p>
                    <a:p>
                      <a:pPr marL="0" marR="0" lvl="0" indent="0" algn="ctr" defTabSz="395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Maison des associations</a:t>
                      </a:r>
                    </a:p>
                  </a:txBody>
                  <a:tcPr marL="108377" marR="10837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42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24 septembre</a:t>
                      </a:r>
                    </a:p>
                  </a:txBody>
                  <a:tcPr marL="108377" marR="10837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9B151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Journée Education thérapeutique du Patient </a:t>
                      </a:r>
                    </a:p>
                  </a:txBody>
                  <a:tcPr marL="108377" marR="10837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5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" charset="0"/>
                          <a:ea typeface="ＭＳ Ｐゴシック" charset="0"/>
                          <a:cs typeface="ＭＳ Ｐゴシック" charset="0"/>
                        </a:rPr>
                        <a:t>Journée</a:t>
                      </a:r>
                    </a:p>
                  </a:txBody>
                  <a:tcPr marL="108377" marR="10837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Rennes  </a:t>
                      </a:r>
                      <a:b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Hôpital Sud</a:t>
                      </a:r>
                    </a:p>
                  </a:txBody>
                  <a:tcPr marL="108377" marR="10837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5874">
                <a:tc>
                  <a:txBody>
                    <a:bodyPr/>
                    <a:lstStyle/>
                    <a:p>
                      <a:pPr marL="0" marR="0" lvl="0" indent="0" algn="ctr" defTabSz="395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Octobre-Novembre</a:t>
                      </a:r>
                    </a:p>
                  </a:txBody>
                  <a:tcPr marL="11289" marR="11289" marT="9526" marB="95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5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9B151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Journée Inter-Corevih</a:t>
                      </a:r>
                    </a:p>
                  </a:txBody>
                  <a:tcPr marL="11289" marR="11289" marT="9526" marB="95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5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Journée</a:t>
                      </a:r>
                    </a:p>
                  </a:txBody>
                  <a:tcPr marL="11289" marR="11289" marT="9526" marB="95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5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À Déterminer</a:t>
                      </a:r>
                    </a:p>
                  </a:txBody>
                  <a:tcPr marL="11289" marR="11289" marT="9526" marB="95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8706">
                <a:tc>
                  <a:txBody>
                    <a:bodyPr/>
                    <a:lstStyle/>
                    <a:p>
                      <a:pPr marL="0" marR="0" lvl="0" indent="0" algn="ctr" defTabSz="395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17 novembre</a:t>
                      </a:r>
                    </a:p>
                  </a:txBody>
                  <a:tcPr marL="45157" marR="45157" marT="38099" marB="380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9B151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Plénière</a:t>
                      </a:r>
                    </a:p>
                  </a:txBody>
                  <a:tcPr marL="45157" marR="45157" marT="38099" marB="380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14h30-17h30</a:t>
                      </a:r>
                    </a:p>
                  </a:txBody>
                  <a:tcPr marL="45157" marR="45157" marT="38099" marB="380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Rennes</a:t>
                      </a:r>
                      <a:b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ARS</a:t>
                      </a:r>
                    </a:p>
                  </a:txBody>
                  <a:tcPr marL="45157" marR="45157" marT="38099" marB="380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fr-FR" sz="3100" smtClean="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5742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cran transmiss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5366" y="1556795"/>
            <a:ext cx="6581956" cy="648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rgbClr val="30435A"/>
                </a:solidFill>
                <a:latin typeface="+mj-lt"/>
              </a:defRPr>
            </a:lvl1pPr>
            <a:lvl2pPr marL="180975" indent="0">
              <a:buFont typeface="Wingdings" pitchFamily="2" charset="2"/>
              <a:buChar char="Ø"/>
              <a:defRPr sz="130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3"/>
          </p:nvPr>
        </p:nvSpPr>
        <p:spPr>
          <a:xfrm>
            <a:off x="335366" y="2204865"/>
            <a:ext cx="6581956" cy="720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rgbClr val="30435A"/>
                </a:solidFill>
                <a:latin typeface="+mj-lt"/>
              </a:defRPr>
            </a:lvl1pPr>
            <a:lvl2pPr marL="180975" indent="0">
              <a:buFont typeface="Wingdings" pitchFamily="2" charset="2"/>
              <a:buChar char="Ø"/>
              <a:defRPr sz="130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idx="14"/>
          </p:nvPr>
        </p:nvSpPr>
        <p:spPr>
          <a:xfrm>
            <a:off x="335366" y="2924945"/>
            <a:ext cx="6581956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rgbClr val="30435A"/>
                </a:solidFill>
                <a:latin typeface="+mj-lt"/>
              </a:defRPr>
            </a:lvl1pPr>
            <a:lvl2pPr marL="180975" indent="0">
              <a:buFont typeface="Wingdings" pitchFamily="2" charset="2"/>
              <a:buChar char="Ø"/>
              <a:defRPr sz="130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idx="15"/>
          </p:nvPr>
        </p:nvSpPr>
        <p:spPr>
          <a:xfrm>
            <a:off x="335366" y="3573017"/>
            <a:ext cx="6581956" cy="7200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rgbClr val="30435A"/>
                </a:solidFill>
                <a:latin typeface="+mj-lt"/>
              </a:defRPr>
            </a:lvl1pPr>
            <a:lvl2pPr marL="180975" indent="0">
              <a:buFont typeface="Wingdings" pitchFamily="2" charset="2"/>
              <a:buChar char="Ø"/>
              <a:defRPr sz="130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6"/>
          </p:nvPr>
        </p:nvSpPr>
        <p:spPr>
          <a:xfrm>
            <a:off x="335366" y="4293096"/>
            <a:ext cx="6581956" cy="648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rgbClr val="30435A"/>
                </a:solidFill>
                <a:latin typeface="+mj-lt"/>
              </a:defRPr>
            </a:lvl1pPr>
            <a:lvl2pPr marL="180975" indent="0">
              <a:buFont typeface="Wingdings" pitchFamily="2" charset="2"/>
              <a:buChar char="Ø"/>
              <a:defRPr sz="130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sp>
        <p:nvSpPr>
          <p:cNvPr id="16" name="Espace réservé du contenu 2"/>
          <p:cNvSpPr>
            <a:spLocks noGrp="1"/>
          </p:cNvSpPr>
          <p:nvPr>
            <p:ph idx="17"/>
          </p:nvPr>
        </p:nvSpPr>
        <p:spPr>
          <a:xfrm>
            <a:off x="7647380" y="4797152"/>
            <a:ext cx="4391773" cy="720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60" i="1">
                <a:solidFill>
                  <a:srgbClr val="527088"/>
                </a:solidFill>
                <a:latin typeface="+mj-lt"/>
              </a:defRPr>
            </a:lvl1pPr>
            <a:lvl2pPr marL="180975" indent="0">
              <a:buFont typeface="Wingdings" pitchFamily="2" charset="2"/>
              <a:buChar char="Ø"/>
              <a:defRPr sz="132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9" name="Espace réservé du contenu 2"/>
          <p:cNvSpPr>
            <a:spLocks noGrp="1"/>
          </p:cNvSpPr>
          <p:nvPr>
            <p:ph idx="18"/>
          </p:nvPr>
        </p:nvSpPr>
        <p:spPr>
          <a:xfrm>
            <a:off x="346767" y="836712"/>
            <a:ext cx="9490797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rgbClr val="800040"/>
                </a:solidFill>
                <a:latin typeface="Bahamas" pitchFamily="34" charset="0"/>
              </a:defRPr>
            </a:lvl1pPr>
            <a:lvl2pPr marL="180975" indent="0">
              <a:buFont typeface="Wingdings" pitchFamily="2" charset="2"/>
              <a:buChar char="Ø"/>
              <a:defRPr sz="135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contenu 29"/>
          <p:cNvSpPr>
            <a:spLocks noGrp="1"/>
          </p:cNvSpPr>
          <p:nvPr>
            <p:ph sz="quarter" idx="19"/>
          </p:nvPr>
        </p:nvSpPr>
        <p:spPr>
          <a:xfrm>
            <a:off x="6917322" y="1557341"/>
            <a:ext cx="5109708" cy="309579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175" indent="19050">
              <a:defRPr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contenu 2"/>
          <p:cNvSpPr>
            <a:spLocks noGrp="1"/>
          </p:cNvSpPr>
          <p:nvPr>
            <p:ph idx="20"/>
          </p:nvPr>
        </p:nvSpPr>
        <p:spPr>
          <a:xfrm>
            <a:off x="335366" y="4941168"/>
            <a:ext cx="6581956" cy="648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rgbClr val="30435A"/>
                </a:solidFill>
                <a:latin typeface="+mj-lt"/>
              </a:defRPr>
            </a:lvl1pPr>
            <a:lvl2pPr marL="180975" indent="0">
              <a:buFont typeface="Wingdings" pitchFamily="2" charset="2"/>
              <a:buChar char="Ø"/>
              <a:defRPr sz="130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sp>
        <p:nvSpPr>
          <p:cNvPr id="18" name="Espace réservé du contenu 2"/>
          <p:cNvSpPr>
            <a:spLocks noGrp="1"/>
          </p:cNvSpPr>
          <p:nvPr>
            <p:ph idx="21"/>
          </p:nvPr>
        </p:nvSpPr>
        <p:spPr>
          <a:xfrm>
            <a:off x="1350602" y="404664"/>
            <a:ext cx="8578220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Bahamas" pitchFamily="34" charset="0"/>
              </a:defRPr>
            </a:lvl1pPr>
            <a:lvl2pPr marL="180975" indent="0">
              <a:buFont typeface="Wingdings" pitchFamily="2" charset="2"/>
              <a:buNone/>
              <a:defRPr sz="2000" b="1">
                <a:solidFill>
                  <a:schemeClr val="bg1"/>
                </a:solidFill>
                <a:latin typeface="Bahamas" pitchFamily="34" charset="0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</p:spPr>
        <p:txBody>
          <a:bodyPr/>
          <a:lstStyle>
            <a:lvl1pPr marL="347207" indent="-347207">
              <a:buClr>
                <a:srgbClr val="00B0F0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25885" indent="-462942">
              <a:buClr>
                <a:srgbClr val="00B0F0"/>
              </a:buClr>
              <a:buFont typeface="Calibri" panose="020F0502020204030204" pitchFamily="34" charset="0"/>
              <a:buChar char="—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8877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49548" y="2167467"/>
            <a:ext cx="5277565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100"/>
            </a:lvl1pPr>
            <a:lvl2pPr>
              <a:spcBef>
                <a:spcPts val="462"/>
              </a:spcBef>
              <a:buClr>
                <a:srgbClr val="DC5A20"/>
              </a:buClr>
              <a:defRPr sz="1800"/>
            </a:lvl2pPr>
            <a:lvl3pPr>
              <a:spcBef>
                <a:spcPts val="462"/>
              </a:spcBef>
              <a:buClr>
                <a:srgbClr val="DC5A20"/>
              </a:buClr>
              <a:defRPr sz="1600"/>
            </a:lvl3pPr>
            <a:lvl4pPr>
              <a:buClr>
                <a:srgbClr val="DC5A20"/>
              </a:buClr>
              <a:defRPr sz="1600"/>
            </a:lvl4pPr>
            <a:lvl5pPr>
              <a:buClr>
                <a:srgbClr val="DC5A20"/>
              </a:buClr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249550" y="1270001"/>
            <a:ext cx="5277567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300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249550" y="5588000"/>
            <a:ext cx="527756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100" b="1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49551" y="120469"/>
            <a:ext cx="10028052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538"/>
              </a:lnSpc>
              <a:defRPr sz="230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Titre </a:t>
            </a:r>
            <a:r>
              <a:rPr lang="fr-FR" dirty="0" err="1"/>
              <a:t>Xxxxxx</a:t>
            </a:r>
            <a:br>
              <a:rPr lang="fr-FR" dirty="0"/>
            </a:br>
            <a:r>
              <a:rPr lang="fr-FR" dirty="0" err="1"/>
              <a:t>xxxxxxx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3" y="242294"/>
            <a:ext cx="508000" cy="381000"/>
          </a:xfrm>
          <a:prstGeom prst="rect">
            <a:avLst/>
          </a:prstGeom>
        </p:spPr>
        <p:txBody>
          <a:bodyPr vert="horz" lIns="105503" tIns="52752" rIns="105503" bIns="5275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C1265A62-3229-2D4B-8DAA-B1F424831F0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7"/>
          </p:nvPr>
        </p:nvSpPr>
        <p:spPr>
          <a:xfrm>
            <a:off x="6777410" y="2167467"/>
            <a:ext cx="5277565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100"/>
            </a:lvl1pPr>
            <a:lvl2pPr>
              <a:spcBef>
                <a:spcPts val="462"/>
              </a:spcBef>
              <a:buClr>
                <a:srgbClr val="DC5A20"/>
              </a:buClr>
              <a:defRPr sz="1800"/>
            </a:lvl2pPr>
            <a:lvl3pPr>
              <a:spcBef>
                <a:spcPts val="462"/>
              </a:spcBef>
              <a:buClr>
                <a:srgbClr val="DC5A20"/>
              </a:buClr>
              <a:defRPr sz="1600"/>
            </a:lvl3pPr>
            <a:lvl4pPr>
              <a:buClr>
                <a:srgbClr val="DC5A20"/>
              </a:buClr>
              <a:defRPr sz="1600"/>
            </a:lvl4pPr>
            <a:lvl5pPr>
              <a:buClr>
                <a:srgbClr val="DC5A20"/>
              </a:buClr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8" hasCustomPrompt="1"/>
          </p:nvPr>
        </p:nvSpPr>
        <p:spPr>
          <a:xfrm>
            <a:off x="6777411" y="1270001"/>
            <a:ext cx="5277567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300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6777411" y="5588000"/>
            <a:ext cx="527756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100" b="1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12513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918" y="101600"/>
            <a:ext cx="10385777" cy="960438"/>
          </a:xfrm>
        </p:spPr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03113" y="1484316"/>
            <a:ext cx="10385777" cy="46116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22091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C943-AA42-9148-8AAC-EB8F629B285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319" y="4406902"/>
            <a:ext cx="103632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F730-CF1C-C046-84D7-999E13A59AAA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EAC9-A511-9347-9861-205E6DD8EAF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3"/>
          </a:xfrm>
        </p:spPr>
        <p:txBody>
          <a:bodyPr/>
          <a:lstStyle>
            <a:lvl1pPr>
              <a:defRPr sz="3150"/>
            </a:lvl1pPr>
            <a:lvl2pPr>
              <a:defRPr sz="2700"/>
            </a:lvl2pPr>
            <a:lvl3pPr>
              <a:defRPr sz="225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150"/>
            </a:lvl1pPr>
            <a:lvl2pPr>
              <a:defRPr sz="2700"/>
            </a:lvl2pPr>
            <a:lvl3pPr>
              <a:defRPr sz="225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C87D0-C406-BA4E-84ED-951FCF7FBCE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700"/>
            </a:lvl1pPr>
            <a:lvl2pPr>
              <a:defRPr sz="225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700"/>
            </a:lvl1pPr>
            <a:lvl2pPr>
              <a:defRPr sz="225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71A5E-2BE9-8C49-A0D6-4B4539E6B8E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E718-F50C-5845-BBC3-0017C5FC28E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DA94-AA96-464D-A68C-E0EDD896FA3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25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75"/>
            </a:lvl1pPr>
            <a:lvl2pPr marL="514350" indent="0">
              <a:buNone/>
              <a:defRPr sz="1350"/>
            </a:lvl2pPr>
            <a:lvl3pPr marL="1028700" indent="0">
              <a:buNone/>
              <a:defRPr sz="1125"/>
            </a:lvl3pPr>
            <a:lvl4pPr marL="1543050" indent="0">
              <a:buNone/>
              <a:defRPr sz="1013"/>
            </a:lvl4pPr>
            <a:lvl5pPr marL="2057400" indent="0">
              <a:buNone/>
              <a:defRPr sz="1013"/>
            </a:lvl5pPr>
            <a:lvl6pPr marL="2571750" indent="0">
              <a:buNone/>
              <a:defRPr sz="1013"/>
            </a:lvl6pPr>
            <a:lvl7pPr marL="3086100" indent="0">
              <a:buNone/>
              <a:defRPr sz="1013"/>
            </a:lvl7pPr>
            <a:lvl8pPr marL="3600450" indent="0">
              <a:buNone/>
              <a:defRPr sz="1013"/>
            </a:lvl8pPr>
            <a:lvl9pPr marL="4114800" indent="0">
              <a:buNone/>
              <a:defRPr sz="101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659D-1CD7-5B47-B59E-F4FA50C662F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25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75"/>
            </a:lvl1pPr>
            <a:lvl2pPr marL="514350" indent="0">
              <a:buNone/>
              <a:defRPr sz="1350"/>
            </a:lvl2pPr>
            <a:lvl3pPr marL="1028700" indent="0">
              <a:buNone/>
              <a:defRPr sz="1125"/>
            </a:lvl3pPr>
            <a:lvl4pPr marL="1543050" indent="0">
              <a:buNone/>
              <a:defRPr sz="1013"/>
            </a:lvl4pPr>
            <a:lvl5pPr marL="2057400" indent="0">
              <a:buNone/>
              <a:defRPr sz="1013"/>
            </a:lvl5pPr>
            <a:lvl6pPr marL="2571750" indent="0">
              <a:buNone/>
              <a:defRPr sz="1013"/>
            </a:lvl6pPr>
            <a:lvl7pPr marL="3086100" indent="0">
              <a:buNone/>
              <a:defRPr sz="1013"/>
            </a:lvl7pPr>
            <a:lvl8pPr marL="3600450" indent="0">
              <a:buNone/>
              <a:defRPr sz="1013"/>
            </a:lvl8pPr>
            <a:lvl9pPr marL="4114800" indent="0">
              <a:buNone/>
              <a:defRPr sz="101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5413-C12E-CE4C-9DAB-2C7AB4646D1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7FAF1-3A6F-FA4B-8556-3373663F50D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59E0-2891-0B45-B9E2-2DC579F3743B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03112" y="1422402"/>
            <a:ext cx="5228637" cy="4981575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12371" y="1422402"/>
            <a:ext cx="5228636" cy="4981575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ctr"/>
          <a:lstStyle>
            <a:lvl1pPr marL="0" indent="0" algn="ctr">
              <a:buNone/>
              <a:defRPr sz="3150" b="1">
                <a:solidFill>
                  <a:srgbClr val="FFFF66"/>
                </a:solidFill>
                <a:latin typeface="Trebuchet MS" pitchFamily="34" charset="0"/>
              </a:defRPr>
            </a:lvl1pPr>
            <a:lvl2pPr marL="514350" indent="0">
              <a:buNone/>
              <a:defRPr sz="2025"/>
            </a:lvl2pPr>
            <a:lvl3pPr marL="1028700" indent="0">
              <a:buNone/>
              <a:defRPr sz="1800"/>
            </a:lvl3pPr>
            <a:lvl4pPr marL="1543050" indent="0">
              <a:buNone/>
              <a:defRPr sz="1575"/>
            </a:lvl4pPr>
            <a:lvl5pPr marL="2057400" indent="0">
              <a:buNone/>
              <a:defRPr sz="1575"/>
            </a:lvl5pPr>
            <a:lvl6pPr marL="2571750" indent="0">
              <a:buNone/>
              <a:defRPr sz="1575"/>
            </a:lvl6pPr>
            <a:lvl7pPr marL="3086100" indent="0">
              <a:buNone/>
              <a:defRPr sz="1575"/>
            </a:lvl7pPr>
            <a:lvl8pPr marL="3600450" indent="0">
              <a:buNone/>
              <a:defRPr sz="1575"/>
            </a:lvl8pPr>
            <a:lvl9pPr marL="4114800" indent="0">
              <a:buNone/>
              <a:defRPr sz="15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/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3693685" y="6400802"/>
            <a:ext cx="7888715" cy="4703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25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3693685" y="6400802"/>
            <a:ext cx="7888715" cy="4703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25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3693685" y="6400802"/>
            <a:ext cx="7888715" cy="4703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25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683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683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49548" y="2167467"/>
            <a:ext cx="527756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>
              <a:buClr>
                <a:srgbClr val="DC5A20"/>
              </a:buClr>
              <a:defRPr sz="1575"/>
            </a:lvl4pPr>
            <a:lvl5pPr>
              <a:buClr>
                <a:srgbClr val="DC5A20"/>
              </a:buClr>
              <a:defRPr sz="13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249550" y="1270001"/>
            <a:ext cx="5277567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249550" y="5588000"/>
            <a:ext cx="527756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49551" y="120469"/>
            <a:ext cx="10028052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25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7"/>
          </p:nvPr>
        </p:nvSpPr>
        <p:spPr>
          <a:xfrm>
            <a:off x="6777409" y="2167467"/>
            <a:ext cx="527756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>
              <a:buClr>
                <a:srgbClr val="DC5A20"/>
              </a:buClr>
              <a:defRPr sz="1575"/>
            </a:lvl4pPr>
            <a:lvl5pPr>
              <a:buClr>
                <a:srgbClr val="DC5A20"/>
              </a:buClr>
              <a:defRPr sz="13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8" hasCustomPrompt="1"/>
          </p:nvPr>
        </p:nvSpPr>
        <p:spPr>
          <a:xfrm>
            <a:off x="6777411" y="1270001"/>
            <a:ext cx="5277567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6777411" y="5588000"/>
            <a:ext cx="527756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3693685" y="6400802"/>
            <a:ext cx="7888715" cy="4703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25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3693685" y="6400802"/>
            <a:ext cx="7888715" cy="4703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25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3693685" y="6400802"/>
            <a:ext cx="7888715" cy="4703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25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49548" y="2167467"/>
            <a:ext cx="527756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>
              <a:buClr>
                <a:srgbClr val="DC5A20"/>
              </a:buClr>
              <a:defRPr sz="1575"/>
            </a:lvl4pPr>
            <a:lvl5pPr>
              <a:buClr>
                <a:srgbClr val="DC5A20"/>
              </a:buClr>
              <a:defRPr sz="13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249550" y="1270001"/>
            <a:ext cx="5277567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249550" y="5588000"/>
            <a:ext cx="527756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49551" y="120469"/>
            <a:ext cx="10028052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25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3693685" y="6400802"/>
            <a:ext cx="7888715" cy="4703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25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7"/>
          </p:nvPr>
        </p:nvSpPr>
        <p:spPr>
          <a:xfrm>
            <a:off x="6777409" y="2167467"/>
            <a:ext cx="527756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>
              <a:buClr>
                <a:srgbClr val="DC5A20"/>
              </a:buClr>
              <a:defRPr sz="1575"/>
            </a:lvl4pPr>
            <a:lvl5pPr>
              <a:buClr>
                <a:srgbClr val="DC5A20"/>
              </a:buClr>
              <a:defRPr sz="13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8" hasCustomPrompt="1"/>
          </p:nvPr>
        </p:nvSpPr>
        <p:spPr>
          <a:xfrm>
            <a:off x="6777411" y="1270001"/>
            <a:ext cx="5277567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6777411" y="5588000"/>
            <a:ext cx="527756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319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7675" y="273052"/>
            <a:ext cx="6814725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31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r>
              <a:rPr lang="fr-FR" noProof="0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42" name="Rectangle 2"/>
          <p:cNvSpPr>
            <a:spLocks noChangeArrowheads="1"/>
          </p:cNvSpPr>
          <p:nvPr/>
        </p:nvSpPr>
        <p:spPr bwMode="auto">
          <a:xfrm rot="10800000" flipH="1" flipV="1">
            <a:off x="0" y="1069977"/>
            <a:ext cx="12192000" cy="73025"/>
          </a:xfrm>
          <a:prstGeom prst="rect">
            <a:avLst/>
          </a:prstGeom>
          <a:gradFill rotWithShape="0">
            <a:gsLst>
              <a:gs pos="0">
                <a:srgbClr val="9B1513"/>
              </a:gs>
              <a:gs pos="100000">
                <a:srgbClr val="9B1513">
                  <a:gamma/>
                  <a:tint val="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sz="1600">
              <a:latin typeface="Arial" pitchFamily="34" charset="0"/>
              <a:ea typeface="+mn-ea"/>
            </a:endParaRPr>
          </a:p>
        </p:txBody>
      </p:sp>
      <p:sp>
        <p:nvSpPr>
          <p:cNvPr id="3184643" name="Rectangle 3"/>
          <p:cNvSpPr>
            <a:spLocks noChangeArrowheads="1"/>
          </p:cNvSpPr>
          <p:nvPr/>
        </p:nvSpPr>
        <p:spPr bwMode="auto">
          <a:xfrm>
            <a:off x="2" y="0"/>
            <a:ext cx="530577" cy="685800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sz="1600">
              <a:latin typeface="Arial" pitchFamily="34" charset="0"/>
              <a:ea typeface="+mn-ea"/>
            </a:endParaRPr>
          </a:p>
        </p:txBody>
      </p:sp>
      <p:sp>
        <p:nvSpPr>
          <p:cNvPr id="3184644" name="Rectangle 4"/>
          <p:cNvSpPr>
            <a:spLocks noChangeArrowheads="1"/>
          </p:cNvSpPr>
          <p:nvPr/>
        </p:nvSpPr>
        <p:spPr bwMode="auto">
          <a:xfrm>
            <a:off x="2" y="0"/>
            <a:ext cx="530577" cy="6858000"/>
          </a:xfrm>
          <a:prstGeom prst="rect">
            <a:avLst/>
          </a:prstGeom>
          <a:solidFill>
            <a:srgbClr val="9B151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sz="1600">
              <a:latin typeface="Arial" pitchFamily="34" charset="0"/>
              <a:ea typeface="+mn-ea"/>
            </a:endParaRPr>
          </a:p>
        </p:txBody>
      </p:sp>
      <p:sp>
        <p:nvSpPr>
          <p:cNvPr id="3184646" name="Text Box 6"/>
          <p:cNvSpPr txBox="1">
            <a:spLocks noChangeArrowheads="1"/>
          </p:cNvSpPr>
          <p:nvPr/>
        </p:nvSpPr>
        <p:spPr bwMode="auto">
          <a:xfrm rot="16200000">
            <a:off x="-1900635" y="3808205"/>
            <a:ext cx="4243469" cy="338554"/>
          </a:xfrm>
          <a:prstGeom prst="rect">
            <a:avLst/>
          </a:prstGeom>
          <a:noFill/>
          <a:ln w="11176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600" b="1" dirty="0">
                <a:solidFill>
                  <a:schemeClr val="bg1"/>
                </a:solidFill>
              </a:rPr>
              <a:t>Formation pharmaciens </a:t>
            </a:r>
            <a:r>
              <a:rPr lang="mr-IN" sz="1600" b="1" dirty="0">
                <a:solidFill>
                  <a:schemeClr val="bg1"/>
                </a:solidFill>
              </a:rPr>
              <a:t>–</a:t>
            </a:r>
            <a:r>
              <a:rPr lang="fr-FR" sz="1600" b="1" baseline="0" dirty="0">
                <a:solidFill>
                  <a:schemeClr val="bg1"/>
                </a:solidFill>
              </a:rPr>
              <a:t> Décembre 2018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3184648" name="Text Box 8"/>
          <p:cNvSpPr txBox="1">
            <a:spLocks noChangeArrowheads="1"/>
          </p:cNvSpPr>
          <p:nvPr/>
        </p:nvSpPr>
        <p:spPr bwMode="auto">
          <a:xfrm>
            <a:off x="1" y="6583365"/>
            <a:ext cx="498593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DDDAC1CF-1CCA-1846-84AE-E94644D0730E}" type="slidenum">
              <a:rPr lang="fr-FR" sz="1067">
                <a:solidFill>
                  <a:schemeClr val="bg1"/>
                </a:solidFill>
              </a:rPr>
              <a:pPr eaLnBrk="1" hangingPunct="1">
                <a:spcBef>
                  <a:spcPct val="50000"/>
                </a:spcBef>
              </a:pPr>
              <a:t>‹N°›</a:t>
            </a:fld>
            <a:endParaRPr lang="fr-FR" sz="1067">
              <a:solidFill>
                <a:schemeClr val="bg1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886180" y="168277"/>
            <a:ext cx="10385777" cy="7985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032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3112" y="1422402"/>
            <a:ext cx="10637896" cy="4981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33" name="Picture 13" descr="LogoCoreVIH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8104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45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21" r:id="rId14"/>
    <p:sldLayoutId id="2147484011" r:id="rId15"/>
    <p:sldLayoutId id="2147484014" r:id="rId16"/>
    <p:sldLayoutId id="2147484016" r:id="rId17"/>
    <p:sldLayoutId id="2147484017" r:id="rId18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44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  <a:ea typeface="ＭＳ Ｐゴシック" charset="0"/>
        </a:defRPr>
      </a:lvl5pPr>
      <a:lvl6pPr marL="406405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</a:defRPr>
      </a:lvl6pPr>
      <a:lvl7pPr marL="81281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</a:defRPr>
      </a:lvl7pPr>
      <a:lvl8pPr marL="1219215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</a:defRPr>
      </a:lvl8pPr>
      <a:lvl9pPr marL="162562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</a:defRPr>
      </a:lvl9pPr>
    </p:titleStyle>
    <p:bodyStyle>
      <a:lvl1pPr marL="304804" indent="-304804" algn="l" rtl="0" eaLnBrk="1" fontAlgn="base" hangingPunct="1">
        <a:spcBef>
          <a:spcPct val="20000"/>
        </a:spcBef>
        <a:spcAft>
          <a:spcPct val="0"/>
        </a:spcAft>
        <a:buChar char="•"/>
        <a:defRPr sz="2489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60408" indent="-254003" algn="l" rtl="0" eaLnBrk="1" fontAlgn="base" hangingPunct="1">
        <a:spcBef>
          <a:spcPct val="20000"/>
        </a:spcBef>
        <a:spcAft>
          <a:spcPct val="0"/>
        </a:spcAft>
        <a:buChar char="–"/>
        <a:defRPr sz="2133">
          <a:solidFill>
            <a:schemeClr val="tx1"/>
          </a:solidFill>
          <a:latin typeface="+mn-lt"/>
          <a:ea typeface="ＭＳ Ｐゴシック" charset="0"/>
        </a:defRPr>
      </a:lvl2pPr>
      <a:lvl3pPr marL="1016013" indent="-203203" algn="l" rtl="0" eaLnBrk="1" fontAlgn="base" hangingPunct="1">
        <a:spcBef>
          <a:spcPct val="20000"/>
        </a:spcBef>
        <a:spcAft>
          <a:spcPct val="0"/>
        </a:spcAft>
        <a:buChar char="•"/>
        <a:defRPr sz="1778">
          <a:solidFill>
            <a:schemeClr val="tx1"/>
          </a:solidFill>
          <a:latin typeface="+mn-lt"/>
          <a:ea typeface="ＭＳ Ｐゴシック" charset="0"/>
        </a:defRPr>
      </a:lvl3pPr>
      <a:lvl4pPr marL="1422418" indent="-203203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1828823" indent="-203203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235228" indent="-203203" algn="l" rtl="0" eaLnBrk="1" fontAlgn="base" hangingPunct="1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6pPr>
      <a:lvl7pPr marL="2641633" indent="-203203" algn="l" rtl="0" eaLnBrk="1" fontAlgn="base" hangingPunct="1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7pPr>
      <a:lvl8pPr marL="3048038" indent="-203203" algn="l" rtl="0" eaLnBrk="1" fontAlgn="base" hangingPunct="1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8pPr>
      <a:lvl9pPr marL="3454443" indent="-203203" algn="l" rtl="0" eaLnBrk="1" fontAlgn="base" hangingPunct="1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B49CBAD0-3331-6D40-9D98-4C9C3ECDB2B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514350"/>
              <a:t>03/12/2018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51435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" y="6402389"/>
            <a:ext cx="12212041" cy="459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fr-FR" sz="2025">
              <a:solidFill>
                <a:prstClr val="white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3" y="6400800"/>
            <a:ext cx="12212041" cy="1588"/>
          </a:xfrm>
          <a:prstGeom prst="line">
            <a:avLst/>
          </a:prstGeom>
          <a:solidFill>
            <a:schemeClr val="accent1"/>
          </a:solidFill>
          <a:ln w="3175" cap="sq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144563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3950" r:id="rId24"/>
    <p:sldLayoutId id="2147483951" r:id="rId25"/>
    <p:sldLayoutId id="2147483952" r:id="rId26"/>
    <p:sldLayoutId id="2147483953" r:id="rId27"/>
    <p:sldLayoutId id="2147483954" r:id="rId28"/>
  </p:sldLayoutIdLst>
  <p:hf hdr="0" ftr="0" dt="0"/>
  <p:txStyles>
    <p:titleStyle>
      <a:lvl1pPr algn="ctr" defTabSz="514350" rtl="0" eaLnBrk="1" latinLnBrk="0" hangingPunct="1"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51435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defTabSz="514350" rtl="0" eaLnBrk="1" latinLnBrk="0" hangingPunct="1">
        <a:spcBef>
          <a:spcPct val="20000"/>
        </a:spcBef>
        <a:buFont typeface="Arial"/>
        <a:buChar char="–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51435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514350" rtl="0" eaLnBrk="1" latinLnBrk="0" hangingPunct="1">
        <a:spcBef>
          <a:spcPct val="20000"/>
        </a:spcBef>
        <a:buFont typeface="Arial"/>
        <a:buChar char="–"/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514350" rtl="0" eaLnBrk="1" latinLnBrk="0" hangingPunct="1">
        <a:spcBef>
          <a:spcPct val="20000"/>
        </a:spcBef>
        <a:buFont typeface="Arial"/>
        <a:buChar char="»"/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514350" rtl="0" eaLnBrk="1" latinLnBrk="0" hangingPunct="1">
        <a:spcBef>
          <a:spcPct val="20000"/>
        </a:spcBef>
        <a:buFont typeface="Arial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514350" rtl="0" eaLnBrk="1" latinLnBrk="0" hangingPunct="1">
        <a:spcBef>
          <a:spcPct val="20000"/>
        </a:spcBef>
        <a:buFont typeface="Arial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514350" rtl="0" eaLnBrk="1" latinLnBrk="0" hangingPunct="1">
        <a:spcBef>
          <a:spcPct val="20000"/>
        </a:spcBef>
        <a:buFont typeface="Arial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514350" rtl="0" eaLnBrk="1" latinLnBrk="0" hangingPunct="1">
        <a:spcBef>
          <a:spcPct val="20000"/>
        </a:spcBef>
        <a:buFont typeface="Arial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hivtravel.org/" TargetMode="External"/><Relationship Id="rId4" Type="http://schemas.openxmlformats.org/officeDocument/2006/relationships/image" Target="../media/image92.jp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hivtravel.org/" TargetMode="External"/><Relationship Id="rId5" Type="http://schemas.openxmlformats.org/officeDocument/2006/relationships/hyperlink" Target="http://www.catie.ca/fr/feuillets-info/vivrevih/faq-traitements-vih-les-voyages" TargetMode="External"/><Relationship Id="rId4" Type="http://schemas.openxmlformats.org/officeDocument/2006/relationships/image" Target="../media/image92.jp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5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package" Target="../embeddings/Document_Microsoft_Word.docx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totest-sante.com/fr/autotest-VIH-par-AAZ-139.html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formationofficinale.co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7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#-1,66,&#201;l&#233;ments de suivi clinique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idx="1"/>
          </p:nvPr>
        </p:nvSpPr>
        <p:spPr>
          <a:xfrm>
            <a:off x="1066800" y="1447800"/>
            <a:ext cx="10515600" cy="2324226"/>
          </a:xfrm>
          <a:prstGeom prst="rect">
            <a:avLst/>
          </a:prstGeom>
        </p:spPr>
        <p:txBody>
          <a:bodyPr vert="horz" wrap="square" lIns="0" tIns="49123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 algn="ctr">
              <a:buNone/>
            </a:pPr>
            <a:r>
              <a:rPr sz="5400" b="1" spc="-45" dirty="0">
                <a:latin typeface="Calibri"/>
                <a:cs typeface="Calibri"/>
              </a:rPr>
              <a:t>R</a:t>
            </a:r>
            <a:r>
              <a:rPr sz="5400" b="1" spc="-5" dirty="0">
                <a:latin typeface="Calibri"/>
                <a:cs typeface="Calibri"/>
              </a:rPr>
              <a:t>OL</a:t>
            </a:r>
            <a:r>
              <a:rPr sz="5400" b="1" dirty="0">
                <a:latin typeface="Calibri"/>
                <a:cs typeface="Calibri"/>
              </a:rPr>
              <a:t>E</a:t>
            </a:r>
            <a:r>
              <a:rPr sz="5400" b="1" spc="5" dirty="0">
                <a:latin typeface="Calibri"/>
                <a:cs typeface="Calibri"/>
              </a:rPr>
              <a:t> </a:t>
            </a:r>
            <a:r>
              <a:rPr sz="5400" b="1" dirty="0">
                <a:latin typeface="Calibri"/>
                <a:cs typeface="Calibri"/>
              </a:rPr>
              <a:t>ET</a:t>
            </a:r>
            <a:r>
              <a:rPr sz="5400" b="1" spc="-5" dirty="0">
                <a:latin typeface="Calibri"/>
                <a:cs typeface="Calibri"/>
              </a:rPr>
              <a:t> </a:t>
            </a:r>
            <a:r>
              <a:rPr sz="5400" b="1" dirty="0">
                <a:latin typeface="Calibri"/>
                <a:cs typeface="Calibri"/>
              </a:rPr>
              <a:t>IMPLIC</a:t>
            </a:r>
            <a:r>
              <a:rPr sz="5400" b="1" spc="-465" dirty="0">
                <a:latin typeface="Calibri"/>
                <a:cs typeface="Calibri"/>
              </a:rPr>
              <a:t>A</a:t>
            </a:r>
            <a:r>
              <a:rPr sz="5400" b="1" spc="-5" dirty="0">
                <a:latin typeface="Calibri"/>
                <a:cs typeface="Calibri"/>
              </a:rPr>
              <a:t>TI</a:t>
            </a:r>
            <a:r>
              <a:rPr sz="5400" b="1" spc="-15" dirty="0">
                <a:latin typeface="Calibri"/>
                <a:cs typeface="Calibri"/>
              </a:rPr>
              <a:t>O</a:t>
            </a:r>
            <a:r>
              <a:rPr sz="5400" b="1" spc="-40" dirty="0">
                <a:latin typeface="Calibri"/>
                <a:cs typeface="Calibri"/>
              </a:rPr>
              <a:t>N</a:t>
            </a:r>
            <a:r>
              <a:rPr sz="5400" b="1" spc="40" dirty="0">
                <a:latin typeface="Calibri"/>
                <a:cs typeface="Calibri"/>
              </a:rPr>
              <a:t> </a:t>
            </a:r>
            <a:r>
              <a:rPr sz="5400" b="1" spc="-5" dirty="0">
                <a:latin typeface="Calibri"/>
                <a:cs typeface="Calibri"/>
              </a:rPr>
              <a:t>DU</a:t>
            </a:r>
            <a:endParaRPr sz="54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sz="5400" b="1" spc="-5" dirty="0">
                <a:latin typeface="Calibri"/>
                <a:cs typeface="Calibri"/>
              </a:rPr>
              <a:t>PHARM</a:t>
            </a:r>
            <a:r>
              <a:rPr sz="5400" b="1" spc="-60" dirty="0">
                <a:latin typeface="Calibri"/>
                <a:cs typeface="Calibri"/>
              </a:rPr>
              <a:t>A</a:t>
            </a:r>
            <a:r>
              <a:rPr sz="5400" b="1" spc="-35" dirty="0">
                <a:latin typeface="Calibri"/>
                <a:cs typeface="Calibri"/>
              </a:rPr>
              <a:t>CIEN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1684" y="4257801"/>
            <a:ext cx="10790715" cy="21175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4945" marR="5080" indent="-33655" algn="ctr">
              <a:lnSpc>
                <a:spcPct val="120100"/>
              </a:lnSpc>
            </a:pPr>
            <a:r>
              <a:rPr lang="fr-FR" sz="3200" b="1" spc="-25" dirty="0">
                <a:solidFill>
                  <a:srgbClr val="001F5F"/>
                </a:solidFill>
                <a:latin typeface="Calibri" charset="0"/>
                <a:ea typeface="Calibri" charset="0"/>
                <a:cs typeface="Calibri" charset="0"/>
              </a:rPr>
              <a:t>Dépistage et prévention du VIH</a:t>
            </a:r>
            <a:endParaRPr lang="fr-FR" sz="3200" b="1" spc="-15" dirty="0">
              <a:solidFill>
                <a:srgbClr val="001F5F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94945" marR="5080" indent="-33655" algn="ctr">
              <a:lnSpc>
                <a:spcPct val="120100"/>
              </a:lnSpc>
            </a:pPr>
            <a:r>
              <a:rPr lang="fr-FR" sz="3200" b="1" spc="-20" dirty="0">
                <a:solidFill>
                  <a:srgbClr val="001F5F"/>
                </a:solidFill>
                <a:latin typeface="Calibri" charset="0"/>
                <a:ea typeface="Calibri" charset="0"/>
                <a:cs typeface="Calibri" charset="0"/>
              </a:rPr>
              <a:t>Délivrance des antirétroviraux</a:t>
            </a:r>
          </a:p>
          <a:p>
            <a:pPr marL="194945" marR="5080" indent="-33655" algn="ctr">
              <a:lnSpc>
                <a:spcPct val="120100"/>
              </a:lnSpc>
            </a:pPr>
            <a:endParaRPr lang="fr-FR" sz="3200" b="1" spc="-20" dirty="0">
              <a:solidFill>
                <a:srgbClr val="001F5F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94945" marR="5080" indent="-33655" algn="ctr">
              <a:lnSpc>
                <a:spcPct val="120100"/>
              </a:lnSpc>
            </a:pPr>
            <a:r>
              <a:rPr lang="fr-FR" sz="2000" b="1" spc="-20" dirty="0">
                <a:solidFill>
                  <a:srgbClr val="001F5F"/>
                </a:solidFill>
                <a:latin typeface="Calibri" charset="0"/>
                <a:ea typeface="Calibri" charset="0"/>
                <a:cs typeface="Calibri" charset="0"/>
              </a:rPr>
              <a:t>3 décembre 2018 </a:t>
            </a:r>
            <a:r>
              <a:rPr lang="mr-IN" sz="2000" b="1" spc="-20" dirty="0">
                <a:solidFill>
                  <a:srgbClr val="001F5F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fr-FR" sz="2000" b="1" spc="-20" dirty="0">
                <a:solidFill>
                  <a:srgbClr val="001F5F"/>
                </a:solidFill>
                <a:latin typeface="Calibri" charset="0"/>
                <a:ea typeface="Calibri" charset="0"/>
                <a:cs typeface="Calibri" charset="0"/>
              </a:rPr>
              <a:t>  étudiants en pharmacie « Officine »</a:t>
            </a:r>
            <a:endParaRPr lang="fr-FR" sz="2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14400" y="6477000"/>
            <a:ext cx="71240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>
                <a:solidFill>
                  <a:schemeClr val="bg1">
                    <a:lumMod val="65000"/>
                  </a:schemeClr>
                </a:solidFill>
              </a:rPr>
              <a:t>Dr Cédric Arvieux </a:t>
            </a:r>
            <a:r>
              <a:rPr lang="mr-IN" sz="1100" i="1" dirty="0">
                <a:solidFill>
                  <a:schemeClr val="bg1">
                    <a:lumMod val="65000"/>
                  </a:schemeClr>
                </a:solidFill>
              </a:rPr>
              <a:t>–</a:t>
            </a:r>
            <a:r>
              <a:rPr lang="fr-FR" sz="1100" i="1" dirty="0">
                <a:solidFill>
                  <a:schemeClr val="bg1">
                    <a:lumMod val="65000"/>
                  </a:schemeClr>
                </a:solidFill>
              </a:rPr>
              <a:t> CHU de Rennes </a:t>
            </a:r>
            <a:r>
              <a:rPr lang="mr-IN" sz="1100" i="1" dirty="0">
                <a:solidFill>
                  <a:schemeClr val="bg1">
                    <a:lumMod val="65000"/>
                  </a:schemeClr>
                </a:solidFill>
              </a:rPr>
              <a:t>–</a:t>
            </a:r>
            <a:r>
              <a:rPr lang="fr-FR" sz="1100" i="1" dirty="0">
                <a:solidFill>
                  <a:schemeClr val="bg1">
                    <a:lumMod val="65000"/>
                  </a:schemeClr>
                </a:solidFill>
              </a:rPr>
              <a:t> COREVIH Bretagne </a:t>
            </a:r>
            <a:r>
              <a:rPr lang="mr-IN" sz="1100" i="1" dirty="0">
                <a:solidFill>
                  <a:schemeClr val="bg1">
                    <a:lumMod val="65000"/>
                  </a:schemeClr>
                </a:solidFill>
              </a:rPr>
              <a:t>–</a:t>
            </a:r>
            <a:r>
              <a:rPr lang="fr-FR" sz="1100" i="1" dirty="0">
                <a:solidFill>
                  <a:schemeClr val="bg1">
                    <a:lumMod val="65000"/>
                  </a:schemeClr>
                </a:solidFill>
              </a:rPr>
              <a:t> Société française de Lutte contre le Sida (SFLS)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5" y="85725"/>
            <a:ext cx="712135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0800"/>
            <a:ext cx="2007709" cy="11684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9652"/>
            <a:ext cx="1162409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548352A-4442-2643-B554-5EF17E1E9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Dans le monde, aujourd’hui</a:t>
            </a:r>
            <a:r>
              <a:rPr lang="mr-IN" dirty="0"/>
              <a:t>…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690026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2057400" y="228601"/>
            <a:ext cx="8493120" cy="41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800" kern="0" dirty="0">
                <a:latin typeface="Arial"/>
                <a:ea typeface="ＭＳ Ｐゴシック"/>
                <a:cs typeface="ＭＳ Ｐゴシック" charset="0"/>
              </a:rPr>
              <a:t>Impact sur l’espérance de vie :</a:t>
            </a:r>
            <a:br>
              <a:rPr lang="fr-FR" sz="2800" kern="0" dirty="0">
                <a:latin typeface="Arial"/>
                <a:ea typeface="ＭＳ Ｐゴシック"/>
                <a:cs typeface="ＭＳ Ｐゴシック" charset="0"/>
              </a:rPr>
            </a:br>
            <a:r>
              <a:rPr lang="fr-FR" sz="2800" b="1" kern="0" dirty="0">
                <a:latin typeface="Arial"/>
                <a:ea typeface="ＭＳ Ｐゴシック"/>
                <a:cs typeface="ＭＳ Ｐゴシック" charset="0"/>
              </a:rPr>
              <a:t>Après </a:t>
            </a:r>
            <a:r>
              <a:rPr lang="fr-FR" sz="2800" kern="0" dirty="0">
                <a:latin typeface="Arial"/>
                <a:ea typeface="ＭＳ Ｐゴシック"/>
                <a:cs typeface="ＭＳ Ｐゴシック" charset="0"/>
              </a:rPr>
              <a:t>les traitements</a:t>
            </a:r>
            <a:endParaRPr lang="fr-FR" sz="1500" b="1" dirty="0">
              <a:latin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1447800"/>
            <a:ext cx="751104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981200" y="6618001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latin typeface="Arial" charset="0"/>
              </a:rPr>
              <a:t>J </a:t>
            </a:r>
            <a:r>
              <a:rPr lang="en-GB" sz="1200" b="1" dirty="0" err="1">
                <a:latin typeface="Arial" charset="0"/>
              </a:rPr>
              <a:t>Bor</a:t>
            </a:r>
            <a:r>
              <a:rPr lang="en-GB" sz="1200" b="1" dirty="0">
                <a:latin typeface="Arial" charset="0"/>
              </a:rPr>
              <a:t> et al. Science 2013;339:961-965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2600" y="6205612"/>
            <a:ext cx="1226880" cy="65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00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>
            <a:extLst>
              <a:ext uri="{FF2B5EF4-FFF2-40B4-BE49-F238E27FC236}">
                <a16:creationId xmlns:a16="http://schemas.microsoft.com/office/drawing/2014/main" id="{6C150941-0241-ED41-BDF9-B4BEA7120885}"/>
              </a:ext>
            </a:extLst>
          </p:cNvPr>
          <p:cNvSpPr/>
          <p:nvPr/>
        </p:nvSpPr>
        <p:spPr>
          <a:xfrm>
            <a:off x="2324100" y="1927860"/>
            <a:ext cx="8564880" cy="3642360"/>
          </a:xfrm>
          <a:custGeom>
            <a:avLst/>
            <a:gdLst>
              <a:gd name="connsiteX0" fmla="*/ 0 w 8046720"/>
              <a:gd name="connsiteY0" fmla="*/ 0 h 3619500"/>
              <a:gd name="connsiteX1" fmla="*/ 281940 w 8046720"/>
              <a:gd name="connsiteY1" fmla="*/ 1943100 h 3619500"/>
              <a:gd name="connsiteX2" fmla="*/ 624840 w 8046720"/>
              <a:gd name="connsiteY2" fmla="*/ 2453640 h 3619500"/>
              <a:gd name="connsiteX3" fmla="*/ 1402080 w 8046720"/>
              <a:gd name="connsiteY3" fmla="*/ 2773680 h 3619500"/>
              <a:gd name="connsiteX4" fmla="*/ 3002280 w 8046720"/>
              <a:gd name="connsiteY4" fmla="*/ 3154680 h 3619500"/>
              <a:gd name="connsiteX5" fmla="*/ 4991100 w 8046720"/>
              <a:gd name="connsiteY5" fmla="*/ 3528060 h 3619500"/>
              <a:gd name="connsiteX6" fmla="*/ 8046720 w 8046720"/>
              <a:gd name="connsiteY6" fmla="*/ 3619500 h 3619500"/>
              <a:gd name="connsiteX7" fmla="*/ 8046720 w 8046720"/>
              <a:gd name="connsiteY7" fmla="*/ 361950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0" h="3619500">
                <a:moveTo>
                  <a:pt x="0" y="0"/>
                </a:moveTo>
                <a:cubicBezTo>
                  <a:pt x="88900" y="767080"/>
                  <a:pt x="177800" y="1534160"/>
                  <a:pt x="281940" y="1943100"/>
                </a:cubicBezTo>
                <a:cubicBezTo>
                  <a:pt x="386080" y="2352040"/>
                  <a:pt x="438150" y="2315210"/>
                  <a:pt x="624840" y="2453640"/>
                </a:cubicBezTo>
                <a:cubicBezTo>
                  <a:pt x="811530" y="2592070"/>
                  <a:pt x="1005840" y="2656840"/>
                  <a:pt x="1402080" y="2773680"/>
                </a:cubicBezTo>
                <a:cubicBezTo>
                  <a:pt x="1798320" y="2890520"/>
                  <a:pt x="2404110" y="3028950"/>
                  <a:pt x="3002280" y="3154680"/>
                </a:cubicBezTo>
                <a:cubicBezTo>
                  <a:pt x="3600450" y="3280410"/>
                  <a:pt x="4150360" y="3450590"/>
                  <a:pt x="4991100" y="3528060"/>
                </a:cubicBezTo>
                <a:cubicBezTo>
                  <a:pt x="5831840" y="3605530"/>
                  <a:pt x="8046720" y="3619500"/>
                  <a:pt x="8046720" y="3619500"/>
                </a:cubicBezTo>
                <a:lnTo>
                  <a:pt x="8046720" y="3619500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5A35F402-2D58-6045-9F62-3191C54B3F26}"/>
              </a:ext>
            </a:extLst>
          </p:cNvPr>
          <p:cNvCxnSpPr>
            <a:cxnSpLocks/>
          </p:cNvCxnSpPr>
          <p:nvPr/>
        </p:nvCxnSpPr>
        <p:spPr>
          <a:xfrm flipV="1">
            <a:off x="1920240" y="1927860"/>
            <a:ext cx="0" cy="4122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295E98B-7D8E-E949-AB76-0F717553B971}"/>
              </a:ext>
            </a:extLst>
          </p:cNvPr>
          <p:cNvCxnSpPr>
            <a:cxnSpLocks/>
          </p:cNvCxnSpPr>
          <p:nvPr/>
        </p:nvCxnSpPr>
        <p:spPr>
          <a:xfrm>
            <a:off x="1920240" y="6042660"/>
            <a:ext cx="86106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1658952-1787-9947-8069-EC60CD7C9DA3}"/>
              </a:ext>
            </a:extLst>
          </p:cNvPr>
          <p:cNvCxnSpPr>
            <a:cxnSpLocks/>
          </p:cNvCxnSpPr>
          <p:nvPr/>
        </p:nvCxnSpPr>
        <p:spPr>
          <a:xfrm>
            <a:off x="1920240" y="5242560"/>
            <a:ext cx="8450580" cy="5334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Forme libre 9">
            <a:extLst>
              <a:ext uri="{FF2B5EF4-FFF2-40B4-BE49-F238E27FC236}">
                <a16:creationId xmlns:a16="http://schemas.microsoft.com/office/drawing/2014/main" id="{25F5AF03-6E42-C141-9C27-CF8A33C0CB0A}"/>
              </a:ext>
            </a:extLst>
          </p:cNvPr>
          <p:cNvSpPr/>
          <p:nvPr/>
        </p:nvSpPr>
        <p:spPr>
          <a:xfrm>
            <a:off x="2331720" y="1920240"/>
            <a:ext cx="8473439" cy="3649980"/>
          </a:xfrm>
          <a:custGeom>
            <a:avLst/>
            <a:gdLst>
              <a:gd name="connsiteX0" fmla="*/ 0 w 8016240"/>
              <a:gd name="connsiteY0" fmla="*/ 0 h 3634763"/>
              <a:gd name="connsiteX1" fmla="*/ 861060 w 8016240"/>
              <a:gd name="connsiteY1" fmla="*/ 1813560 h 3634763"/>
              <a:gd name="connsiteX2" fmla="*/ 1584960 w 8016240"/>
              <a:gd name="connsiteY2" fmla="*/ 2362200 h 3634763"/>
              <a:gd name="connsiteX3" fmla="*/ 3406140 w 8016240"/>
              <a:gd name="connsiteY3" fmla="*/ 2948940 h 3634763"/>
              <a:gd name="connsiteX4" fmla="*/ 5196840 w 8016240"/>
              <a:gd name="connsiteY4" fmla="*/ 3345180 h 3634763"/>
              <a:gd name="connsiteX5" fmla="*/ 7277100 w 8016240"/>
              <a:gd name="connsiteY5" fmla="*/ 3589020 h 3634763"/>
              <a:gd name="connsiteX6" fmla="*/ 8016240 w 8016240"/>
              <a:gd name="connsiteY6" fmla="*/ 3634740 h 3634763"/>
              <a:gd name="connsiteX7" fmla="*/ 8016240 w 8016240"/>
              <a:gd name="connsiteY7" fmla="*/ 3634740 h 363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16240" h="3634763">
                <a:moveTo>
                  <a:pt x="0" y="0"/>
                </a:moveTo>
                <a:cubicBezTo>
                  <a:pt x="298450" y="709930"/>
                  <a:pt x="596900" y="1419860"/>
                  <a:pt x="861060" y="1813560"/>
                </a:cubicBezTo>
                <a:cubicBezTo>
                  <a:pt x="1125220" y="2207260"/>
                  <a:pt x="1160780" y="2172970"/>
                  <a:pt x="1584960" y="2362200"/>
                </a:cubicBezTo>
                <a:cubicBezTo>
                  <a:pt x="2009140" y="2551430"/>
                  <a:pt x="2804160" y="2785110"/>
                  <a:pt x="3406140" y="2948940"/>
                </a:cubicBezTo>
                <a:cubicBezTo>
                  <a:pt x="4008120" y="3112770"/>
                  <a:pt x="4551680" y="3238500"/>
                  <a:pt x="5196840" y="3345180"/>
                </a:cubicBezTo>
                <a:cubicBezTo>
                  <a:pt x="5842000" y="3451860"/>
                  <a:pt x="6807200" y="3540760"/>
                  <a:pt x="7277100" y="3589020"/>
                </a:cubicBezTo>
                <a:cubicBezTo>
                  <a:pt x="7747000" y="3637280"/>
                  <a:pt x="8016240" y="3634740"/>
                  <a:pt x="8016240" y="3634740"/>
                </a:cubicBezTo>
                <a:lnTo>
                  <a:pt x="8016240" y="3634740"/>
                </a:lnTo>
              </a:path>
            </a:pathLst>
          </a:custGeom>
          <a:ln>
            <a:solidFill>
              <a:srgbClr val="FF9999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C05C5AC4-F034-8B45-A165-F7AE07712FEA}"/>
              </a:ext>
            </a:extLst>
          </p:cNvPr>
          <p:cNvSpPr/>
          <p:nvPr/>
        </p:nvSpPr>
        <p:spPr>
          <a:xfrm>
            <a:off x="2354580" y="1935480"/>
            <a:ext cx="8534400" cy="3634740"/>
          </a:xfrm>
          <a:custGeom>
            <a:avLst/>
            <a:gdLst>
              <a:gd name="connsiteX0" fmla="*/ 0 w 8534400"/>
              <a:gd name="connsiteY0" fmla="*/ 0 h 3634740"/>
              <a:gd name="connsiteX1" fmla="*/ 960120 w 8534400"/>
              <a:gd name="connsiteY1" fmla="*/ 1135380 h 3634740"/>
              <a:gd name="connsiteX2" fmla="*/ 2065020 w 8534400"/>
              <a:gd name="connsiteY2" fmla="*/ 2026920 h 3634740"/>
              <a:gd name="connsiteX3" fmla="*/ 3787140 w 8534400"/>
              <a:gd name="connsiteY3" fmla="*/ 2644140 h 3634740"/>
              <a:gd name="connsiteX4" fmla="*/ 7170420 w 8534400"/>
              <a:gd name="connsiteY4" fmla="*/ 3360420 h 3634740"/>
              <a:gd name="connsiteX5" fmla="*/ 8534400 w 8534400"/>
              <a:gd name="connsiteY5" fmla="*/ 3634740 h 3634740"/>
              <a:gd name="connsiteX6" fmla="*/ 8534400 w 8534400"/>
              <a:gd name="connsiteY6" fmla="*/ 3634740 h 3634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34400" h="3634740">
                <a:moveTo>
                  <a:pt x="0" y="0"/>
                </a:moveTo>
                <a:cubicBezTo>
                  <a:pt x="307975" y="398780"/>
                  <a:pt x="615950" y="797560"/>
                  <a:pt x="960120" y="1135380"/>
                </a:cubicBezTo>
                <a:cubicBezTo>
                  <a:pt x="1304290" y="1473200"/>
                  <a:pt x="1593850" y="1775460"/>
                  <a:pt x="2065020" y="2026920"/>
                </a:cubicBezTo>
                <a:cubicBezTo>
                  <a:pt x="2536190" y="2278380"/>
                  <a:pt x="2936240" y="2421890"/>
                  <a:pt x="3787140" y="2644140"/>
                </a:cubicBezTo>
                <a:cubicBezTo>
                  <a:pt x="4638040" y="2866390"/>
                  <a:pt x="7170420" y="3360420"/>
                  <a:pt x="7170420" y="3360420"/>
                </a:cubicBezTo>
                <a:lnTo>
                  <a:pt x="8534400" y="3634740"/>
                </a:lnTo>
                <a:lnTo>
                  <a:pt x="8534400" y="3634740"/>
                </a:lnTo>
              </a:path>
            </a:pathLst>
          </a:custGeom>
          <a:ln>
            <a:solidFill>
              <a:srgbClr val="CC33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D24D375-758F-264F-932A-03E6E16E887F}"/>
              </a:ext>
            </a:extLst>
          </p:cNvPr>
          <p:cNvCxnSpPr/>
          <p:nvPr/>
        </p:nvCxnSpPr>
        <p:spPr>
          <a:xfrm flipH="1" flipV="1">
            <a:off x="9654540" y="2255521"/>
            <a:ext cx="68580" cy="3779521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AFD6B3D8-1990-A644-9D65-2CE4692E6E11}"/>
              </a:ext>
            </a:extLst>
          </p:cNvPr>
          <p:cNvSpPr txBox="1"/>
          <p:nvPr/>
        </p:nvSpPr>
        <p:spPr>
          <a:xfrm>
            <a:off x="9654540" y="1935480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M6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849FDB57-8419-7841-8F4F-1DFD46E80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de la charge virale sous traitement antirétroviral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845CC84-B489-9943-BAED-D0D134F4413F}"/>
              </a:ext>
            </a:extLst>
          </p:cNvPr>
          <p:cNvSpPr txBox="1"/>
          <p:nvPr/>
        </p:nvSpPr>
        <p:spPr>
          <a:xfrm>
            <a:off x="2354581" y="4549497"/>
            <a:ext cx="249869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Inhibiteurs d’intégrase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848041-250B-4D47-8C12-897837730CEF}"/>
              </a:ext>
            </a:extLst>
          </p:cNvPr>
          <p:cNvSpPr txBox="1"/>
          <p:nvPr/>
        </p:nvSpPr>
        <p:spPr>
          <a:xfrm>
            <a:off x="2796536" y="3909417"/>
            <a:ext cx="1607822" cy="415498"/>
          </a:xfrm>
          <a:prstGeom prst="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Inhibiteurs non nucléosidique de la RT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F88AC95-A0F4-9040-BA0E-79344A609F4B}"/>
              </a:ext>
            </a:extLst>
          </p:cNvPr>
          <p:cNvSpPr txBox="1"/>
          <p:nvPr/>
        </p:nvSpPr>
        <p:spPr>
          <a:xfrm>
            <a:off x="4877392" y="4117166"/>
            <a:ext cx="2578142" cy="369332"/>
          </a:xfrm>
          <a:prstGeom prst="rect">
            <a:avLst/>
          </a:prstGeom>
          <a:solidFill>
            <a:srgbClr val="C00000"/>
          </a:solidFill>
          <a:ln>
            <a:solidFill>
              <a:srgbClr val="CC33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Inhibiteurs de protéase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8B25CB4-4E93-8B4D-83FD-DB571644BAAA}"/>
              </a:ext>
            </a:extLst>
          </p:cNvPr>
          <p:cNvSpPr txBox="1"/>
          <p:nvPr/>
        </p:nvSpPr>
        <p:spPr>
          <a:xfrm>
            <a:off x="2331719" y="5267014"/>
            <a:ext cx="12378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/>
              <a:t>Seuil de détection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D960519-AD4F-C843-B73E-7CA6C672002C}"/>
              </a:ext>
            </a:extLst>
          </p:cNvPr>
          <p:cNvSpPr txBox="1"/>
          <p:nvPr/>
        </p:nvSpPr>
        <p:spPr>
          <a:xfrm rot="16200000">
            <a:off x="630449" y="3560564"/>
            <a:ext cx="2201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Log</a:t>
            </a:r>
            <a:r>
              <a:rPr lang="fr-FR" baseline="-25000" dirty="0"/>
              <a:t>10</a:t>
            </a:r>
            <a:r>
              <a:rPr lang="fr-FR" dirty="0"/>
              <a:t> charge virale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D72E0FE-5DEA-2148-AA26-B031C370AF65}"/>
              </a:ext>
            </a:extLst>
          </p:cNvPr>
          <p:cNvSpPr txBox="1"/>
          <p:nvPr/>
        </p:nvSpPr>
        <p:spPr>
          <a:xfrm>
            <a:off x="1438553" y="5113124"/>
            <a:ext cx="529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1,5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BD6DD83-4A3D-3A4C-953D-A40775D74114}"/>
              </a:ext>
            </a:extLst>
          </p:cNvPr>
          <p:cNvSpPr txBox="1"/>
          <p:nvPr/>
        </p:nvSpPr>
        <p:spPr>
          <a:xfrm>
            <a:off x="1461412" y="188986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6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A55E597-4886-9246-8E6F-3BC0247AA570}"/>
              </a:ext>
            </a:extLst>
          </p:cNvPr>
          <p:cNvSpPr txBox="1"/>
          <p:nvPr/>
        </p:nvSpPr>
        <p:spPr>
          <a:xfrm>
            <a:off x="5227319" y="6158554"/>
            <a:ext cx="5501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/>
              <a:t>Temps</a:t>
            </a:r>
          </a:p>
        </p:txBody>
      </p:sp>
    </p:spTree>
    <p:extLst>
      <p:ext uri="{BB962C8B-B14F-4D97-AF65-F5344CB8AC3E}">
        <p14:creationId xmlns:p14="http://schemas.microsoft.com/office/powerpoint/2010/main" val="427230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Répartition des associations utilisées en Bretagne</a:t>
            </a:r>
          </a:p>
        </p:txBody>
      </p:sp>
      <p:graphicFrame>
        <p:nvGraphicFramePr>
          <p:cNvPr id="21" name="Graphique 20">
            <a:extLst>
              <a:ext uri="{FF2B5EF4-FFF2-40B4-BE49-F238E27FC236}">
                <a16:creationId xmlns:a16="http://schemas.microsoft.com/office/drawing/2014/main" id="{7DE964F9-ED53-074E-982F-8DD36B97D3A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52125" y="1423991"/>
          <a:ext cx="9064757" cy="5434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Grouper 6"/>
          <p:cNvGrpSpPr/>
          <p:nvPr/>
        </p:nvGrpSpPr>
        <p:grpSpPr>
          <a:xfrm>
            <a:off x="8991600" y="4384514"/>
            <a:ext cx="2904499" cy="1940085"/>
            <a:chOff x="6940044" y="3101008"/>
            <a:chExt cx="1895601" cy="1890722"/>
          </a:xfrm>
          <a:solidFill>
            <a:srgbClr val="993300"/>
          </a:solidFill>
        </p:grpSpPr>
        <p:sp>
          <p:nvSpPr>
            <p:cNvPr id="8" name="ZoneTexte 7"/>
            <p:cNvSpPr txBox="1"/>
            <p:nvPr/>
          </p:nvSpPr>
          <p:spPr>
            <a:xfrm>
              <a:off x="6940044" y="3101008"/>
              <a:ext cx="1895601" cy="447261"/>
            </a:xfrm>
            <a:prstGeom prst="rect">
              <a:avLst/>
            </a:prstGeom>
            <a:grpFill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rtlCol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000" dirty="0"/>
                <a:t>La moins chère</a:t>
              </a:r>
            </a:p>
          </p:txBody>
        </p:sp>
        <p:cxnSp>
          <p:nvCxnSpPr>
            <p:cNvPr id="9" name="Connecteur droit avec flèche 8"/>
            <p:cNvCxnSpPr>
              <a:cxnSpLocks/>
            </p:cNvCxnSpPr>
            <p:nvPr/>
          </p:nvCxnSpPr>
          <p:spPr>
            <a:xfrm flipH="1">
              <a:off x="6940044" y="3568147"/>
              <a:ext cx="794974" cy="1423583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0" name="Grouper 9"/>
          <p:cNvGrpSpPr/>
          <p:nvPr/>
        </p:nvGrpSpPr>
        <p:grpSpPr>
          <a:xfrm>
            <a:off x="5410200" y="1905000"/>
            <a:ext cx="4648198" cy="447261"/>
            <a:chOff x="5369040" y="3101008"/>
            <a:chExt cx="5812856" cy="447261"/>
          </a:xfrm>
          <a:solidFill>
            <a:srgbClr val="993300"/>
          </a:solidFill>
        </p:grpSpPr>
        <p:sp>
          <p:nvSpPr>
            <p:cNvPr id="11" name="ZoneTexte 10"/>
            <p:cNvSpPr txBox="1"/>
            <p:nvPr/>
          </p:nvSpPr>
          <p:spPr>
            <a:xfrm>
              <a:off x="6940042" y="3101008"/>
              <a:ext cx="4241854" cy="447261"/>
            </a:xfrm>
            <a:prstGeom prst="rect">
              <a:avLst/>
            </a:prstGeom>
            <a:grpFill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rtlCol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000" dirty="0"/>
                <a:t>Seule monothérapie agréée</a:t>
              </a:r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 flipH="1">
              <a:off x="5369040" y="3324638"/>
              <a:ext cx="1571004" cy="1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9" name="Grouper 28"/>
          <p:cNvGrpSpPr/>
          <p:nvPr/>
        </p:nvGrpSpPr>
        <p:grpSpPr>
          <a:xfrm>
            <a:off x="7086600" y="2640875"/>
            <a:ext cx="3708871" cy="3452400"/>
            <a:chOff x="4979158" y="2555034"/>
            <a:chExt cx="3708871" cy="3452400"/>
          </a:xfrm>
        </p:grpSpPr>
        <p:sp>
          <p:nvSpPr>
            <p:cNvPr id="16" name="ZoneTexte 15"/>
            <p:cNvSpPr txBox="1"/>
            <p:nvPr/>
          </p:nvSpPr>
          <p:spPr>
            <a:xfrm>
              <a:off x="5595247" y="2555034"/>
              <a:ext cx="3092782" cy="733483"/>
            </a:xfrm>
            <a:prstGeom prst="rect">
              <a:avLst/>
            </a:prstGeom>
            <a:solidFill>
              <a:srgbClr val="993300"/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rtlCol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2000" dirty="0"/>
                <a:t>Les 3 associations en un</a:t>
              </a:r>
              <a:br>
                <a:rPr lang="fr-FR" sz="2000" dirty="0"/>
              </a:br>
              <a:r>
                <a:rPr lang="fr-FR" sz="2000" dirty="0"/>
                <a:t>seul comprimé</a:t>
              </a:r>
            </a:p>
          </p:txBody>
        </p:sp>
        <p:cxnSp>
          <p:nvCxnSpPr>
            <p:cNvPr id="20" name="Connecteur droit avec flèche 19"/>
            <p:cNvCxnSpPr>
              <a:cxnSpLocks/>
            </p:cNvCxnSpPr>
            <p:nvPr/>
          </p:nvCxnSpPr>
          <p:spPr>
            <a:xfrm flipH="1">
              <a:off x="4979158" y="3288517"/>
              <a:ext cx="1600547" cy="1883442"/>
            </a:xfrm>
            <a:prstGeom prst="straightConnector1">
              <a:avLst/>
            </a:prstGeom>
            <a:solidFill>
              <a:srgbClr val="993300"/>
            </a:solidFill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>
              <a:cxnSpLocks/>
            </p:cNvCxnSpPr>
            <p:nvPr/>
          </p:nvCxnSpPr>
          <p:spPr>
            <a:xfrm flipH="1">
              <a:off x="5705569" y="3288517"/>
              <a:ext cx="874136" cy="2340642"/>
            </a:xfrm>
            <a:prstGeom prst="straightConnector1">
              <a:avLst/>
            </a:prstGeom>
            <a:solidFill>
              <a:srgbClr val="993300"/>
            </a:solidFill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>
              <a:off x="6579704" y="3288517"/>
              <a:ext cx="14251" cy="2718917"/>
            </a:xfrm>
            <a:prstGeom prst="straightConnector1">
              <a:avLst/>
            </a:prstGeom>
            <a:solidFill>
              <a:srgbClr val="993300"/>
            </a:solidFill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911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DFDE239-FAF1-D146-8591-A13260919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coût exorbitant des antirétroviraux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00CD43F4-799B-114B-9596-2FDFAA469F0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00214" y="1178084"/>
          <a:ext cx="8693819" cy="5535138"/>
        </p:xfrm>
        <a:graphic>
          <a:graphicData uri="http://schemas.openxmlformats.org/drawingml/2006/table">
            <a:tbl>
              <a:tblPr firstRow="1" firstCol="1" bandRow="1"/>
              <a:tblGrid>
                <a:gridCol w="5380774">
                  <a:extLst>
                    <a:ext uri="{9D8B030D-6E8A-4147-A177-3AD203B41FA5}">
                      <a16:colId xmlns:a16="http://schemas.microsoft.com/office/drawing/2014/main" val="3188383151"/>
                    </a:ext>
                  </a:extLst>
                </a:gridCol>
                <a:gridCol w="991456">
                  <a:extLst>
                    <a:ext uri="{9D8B030D-6E8A-4147-A177-3AD203B41FA5}">
                      <a16:colId xmlns:a16="http://schemas.microsoft.com/office/drawing/2014/main" val="1961253833"/>
                    </a:ext>
                  </a:extLst>
                </a:gridCol>
                <a:gridCol w="1243562">
                  <a:extLst>
                    <a:ext uri="{9D8B030D-6E8A-4147-A177-3AD203B41FA5}">
                      <a16:colId xmlns:a16="http://schemas.microsoft.com/office/drawing/2014/main" val="3494295365"/>
                    </a:ext>
                  </a:extLst>
                </a:gridCol>
                <a:gridCol w="1078027">
                  <a:extLst>
                    <a:ext uri="{9D8B030D-6E8A-4147-A177-3AD203B41FA5}">
                      <a16:colId xmlns:a16="http://schemas.microsoft.com/office/drawing/2014/main" val="1528749410"/>
                    </a:ext>
                  </a:extLst>
                </a:gridCol>
              </a:tblGrid>
              <a:tr h="631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Associations recommandées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Noms commerciaux (DCI)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Nb cp/prises par jour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Prix/an (€)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(2018-CHU)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Delta annuel </a:t>
                      </a:r>
                      <a:r>
                        <a:rPr lang="fr-F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princeps/générique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6873800"/>
                  </a:ext>
                </a:extLst>
              </a:tr>
              <a:tr h="4798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Eviplera®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(ténofovirDf / emtricitabine + rilpivirine)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Emtricitabine + tenofovir disoproxil Gé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+ </a:t>
                      </a:r>
                      <a:r>
                        <a:rPr lang="fr-F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EDURANT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(Rilpivirine)</a:t>
                      </a: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2/1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7 515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5 302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2 213</a:t>
                      </a:r>
                    </a:p>
                  </a:txBody>
                  <a:tcPr marL="54006" marR="540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48818"/>
                  </a:ext>
                </a:extLst>
              </a:tr>
              <a:tr h="4798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Triumeq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(dolutégravir / abacavir / lamivudine)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Abacavir Lamivudine Gé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+ </a:t>
                      </a:r>
                      <a:r>
                        <a:rPr lang="fr-F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TIVICAY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(dolutégravir)</a:t>
                      </a: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2/1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11 133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9 177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1 956</a:t>
                      </a:r>
                    </a:p>
                  </a:txBody>
                  <a:tcPr marL="54006" marR="540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239409"/>
                  </a:ext>
                </a:extLst>
              </a:tr>
              <a:tr h="259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Stribild®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(ténofovirDF / emtricitabine / elvitégravir / cobicistat)</a:t>
                      </a: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1/1</a:t>
                      </a: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10 590</a:t>
                      </a: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54006" marR="540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7819423"/>
                  </a:ext>
                </a:extLst>
              </a:tr>
              <a:tr h="2166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Genvoya®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(Ténofovir alafénamide + emtricitabine + elvitégravir + cobicistat)</a:t>
                      </a: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1/1</a:t>
                      </a: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10 586</a:t>
                      </a: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54006" marR="540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1455093"/>
                  </a:ext>
                </a:extLst>
              </a:tr>
              <a:tr h="299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Truvada® + Prezista® 800 mg /Norvir®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(ténofovirDF / emtricitabine + darunavir/ritonavir)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3/1</a:t>
                      </a: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9 509</a:t>
                      </a: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2 043</a:t>
                      </a:r>
                    </a:p>
                  </a:txBody>
                  <a:tcPr marL="54006" marR="540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694279"/>
                  </a:ext>
                </a:extLst>
              </a:tr>
              <a:tr h="19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(Emtricitabine + tenofovir disoproxil Gé) +  </a:t>
                      </a:r>
                      <a:r>
                        <a:rPr lang="fr-FR" sz="9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Prezista®</a:t>
                      </a: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800 mg /</a:t>
                      </a:r>
                      <a:r>
                        <a:rPr lang="fr-FR" sz="9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Norvir®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7 466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8317494"/>
                  </a:ext>
                </a:extLst>
              </a:tr>
              <a:tr h="4798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Atripla®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(ténofovirDF / emtricitabine / efavirenz)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(Efavirenz + emtricitabine + ténofovir disoproxil Téva Gé)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1/1</a:t>
                      </a: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7 296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6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3 224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4 072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006" marR="540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2931217"/>
                  </a:ext>
                </a:extLst>
              </a:tr>
              <a:tr h="4798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Truvada® + Reyataz®/Norvir®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(ténofovirDF / emtricitabine + atazanavir/ritonavir)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(Emtricitabine + tenofovir disoproxil Gé) + </a:t>
                      </a:r>
                      <a:r>
                        <a:rPr lang="fr-FR" sz="9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Reyataz®/Norvir®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3/1</a:t>
                      </a: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9 509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7 466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2 043</a:t>
                      </a:r>
                    </a:p>
                  </a:txBody>
                  <a:tcPr marL="54006" marR="540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8086759"/>
                  </a:ext>
                </a:extLst>
              </a:tr>
              <a:tr h="4798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TRUVADA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(emtricitabine + ténofovir disoproxil) + </a:t>
                      </a:r>
                      <a:r>
                        <a:rPr lang="fr-F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VIRAMUNE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(névirapine)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(Emtricitabine + tenofovir disoproxil Gé) +  (NEVIRAPINE Gé)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3/1</a:t>
                      </a: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5 600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3 388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2 212</a:t>
                      </a:r>
                    </a:p>
                  </a:txBody>
                  <a:tcPr marL="54006" marR="540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010038"/>
                  </a:ext>
                </a:extLst>
              </a:tr>
              <a:tr h="4798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EDURANT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(Rilpivirine) + </a:t>
                      </a:r>
                      <a:r>
                        <a:rPr lang="fr-F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KIVEXA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(abacavir + lamivudine)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EDURANT</a:t>
                      </a: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(Rilpivirine) + (Abacavir Lamivudine Gé)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2/1</a:t>
                      </a: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6 683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5 067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1 416</a:t>
                      </a:r>
                    </a:p>
                  </a:txBody>
                  <a:tcPr marL="54006" marR="540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536397"/>
                  </a:ext>
                </a:extLst>
              </a:tr>
              <a:tr h="4798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Truvada® + Isentress®400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(ténofovirDF/ emtricitabine + raltégravir)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(Emtricitabine + tenofovir disoproxil Gé) </a:t>
                      </a:r>
                      <a:r>
                        <a:rPr lang="fr-FR" sz="9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Isentress®400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3/2</a:t>
                      </a: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10 828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6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8 785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2 043</a:t>
                      </a:r>
                    </a:p>
                  </a:txBody>
                  <a:tcPr marL="54006" marR="540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7311969"/>
                  </a:ext>
                </a:extLst>
              </a:tr>
              <a:tr h="573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KIVEXA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(abacavir + lamivudine) + </a:t>
                      </a:r>
                      <a:r>
                        <a:rPr lang="fr-F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PREZISTA 800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(darunavir) + /</a:t>
                      </a:r>
                      <a:r>
                        <a:rPr lang="fr-F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NORVIR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(ritonavir)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Abacavir Lamivudine Gé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+ </a:t>
                      </a:r>
                      <a:r>
                        <a:rPr lang="fr-F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PREZISTA 800 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(darunavir) + /</a:t>
                      </a:r>
                      <a:r>
                        <a:rPr lang="fr-F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NORVIR</a:t>
                      </a: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(ritonavir)</a:t>
                      </a: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3/1</a:t>
                      </a: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8 847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7 231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6" marR="540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1 616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006" marR="540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1299568"/>
                  </a:ext>
                </a:extLst>
              </a:tr>
            </a:tbl>
          </a:graphicData>
        </a:graphic>
      </p:graphicFrame>
      <p:sp>
        <p:nvSpPr>
          <p:cNvPr id="5" name="Cadre 4">
            <a:extLst>
              <a:ext uri="{FF2B5EF4-FFF2-40B4-BE49-F238E27FC236}">
                <a16:creationId xmlns:a16="http://schemas.microsoft.com/office/drawing/2014/main" id="{F0171DDD-5401-BC49-BCF5-CDFA5F7ADDFB}"/>
              </a:ext>
            </a:extLst>
          </p:cNvPr>
          <p:cNvSpPr/>
          <p:nvPr/>
        </p:nvSpPr>
        <p:spPr>
          <a:xfrm>
            <a:off x="8050884" y="1791094"/>
            <a:ext cx="1253764" cy="490194"/>
          </a:xfrm>
          <a:prstGeom prst="frame">
            <a:avLst>
              <a:gd name="adj1" fmla="val 8453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5491" tIns="52746" rIns="105491" bIns="52746" rtlCol="0" anchor="ctr"/>
          <a:lstStyle/>
          <a:p>
            <a:pPr algn="ctr" defTabSz="527455"/>
            <a:endParaRPr lang="fr-FR" sz="2100">
              <a:solidFill>
                <a:prstClr val="black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3571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189 0 " pathEditMode="relative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-142875"/>
            <a:ext cx="8985250" cy="877888"/>
          </a:xfrm>
          <a:prstGeom prst="rect">
            <a:avLst/>
          </a:prstGeom>
        </p:spPr>
        <p:txBody>
          <a:bodyPr vert="horz" wrap="square" lIns="0" tIns="26047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69900"/>
            <a:r>
              <a:rPr sz="4000" spc="-15" dirty="0">
                <a:latin typeface="Calibri"/>
                <a:cs typeface="Calibri"/>
              </a:rPr>
              <a:t>E</a:t>
            </a:r>
            <a:r>
              <a:rPr sz="4000" dirty="0">
                <a:latin typeface="Calibri"/>
                <a:cs typeface="Calibri"/>
              </a:rPr>
              <a:t>NJ</a:t>
            </a:r>
            <a:r>
              <a:rPr sz="4000" spc="-25" dirty="0">
                <a:latin typeface="Calibri"/>
                <a:cs typeface="Calibri"/>
              </a:rPr>
              <a:t>E</a:t>
            </a:r>
            <a:r>
              <a:rPr sz="4000" dirty="0">
                <a:latin typeface="Calibri"/>
                <a:cs typeface="Calibri"/>
              </a:rPr>
              <a:t>UX DE</a:t>
            </a:r>
            <a:r>
              <a:rPr sz="4000" spc="-20" dirty="0">
                <a:latin typeface="Calibri"/>
                <a:cs typeface="Calibri"/>
              </a:rPr>
              <a:t> </a:t>
            </a:r>
            <a:r>
              <a:rPr sz="4000" spc="-280" dirty="0">
                <a:latin typeface="Calibri"/>
                <a:cs typeface="Calibri"/>
              </a:rPr>
              <a:t>L</a:t>
            </a:r>
            <a:r>
              <a:rPr sz="4000" spc="-150" dirty="0">
                <a:latin typeface="Calibri"/>
                <a:cs typeface="Calibri"/>
              </a:rPr>
              <a:t>’</a:t>
            </a:r>
            <a:r>
              <a:rPr sz="4000" dirty="0">
                <a:latin typeface="Calibri"/>
                <a:cs typeface="Calibri"/>
              </a:rPr>
              <a:t>OBSE</a:t>
            </a:r>
            <a:r>
              <a:rPr sz="4000" spc="-60" dirty="0">
                <a:latin typeface="Calibri"/>
                <a:cs typeface="Calibri"/>
              </a:rPr>
              <a:t>R</a:t>
            </a:r>
            <a:r>
              <a:rPr sz="4000" spc="-210" dirty="0">
                <a:latin typeface="Calibri"/>
                <a:cs typeface="Calibri"/>
              </a:rPr>
              <a:t>V</a:t>
            </a:r>
            <a:r>
              <a:rPr sz="4000" dirty="0">
                <a:latin typeface="Calibri"/>
                <a:cs typeface="Calibri"/>
              </a:rPr>
              <a:t>AN</a:t>
            </a:r>
            <a:r>
              <a:rPr sz="4000" spc="-20" dirty="0">
                <a:latin typeface="Calibri"/>
                <a:cs typeface="Calibri"/>
              </a:rPr>
              <a:t>C</a:t>
            </a:r>
            <a:r>
              <a:rPr sz="4000" dirty="0">
                <a:latin typeface="Calibri"/>
                <a:cs typeface="Calibri"/>
              </a:rPr>
              <a:t>E</a:t>
            </a:r>
            <a:r>
              <a:rPr sz="4000" spc="-80" dirty="0">
                <a:latin typeface="Calibri"/>
                <a:cs typeface="Calibri"/>
              </a:rPr>
              <a:t> </a:t>
            </a:r>
            <a:r>
              <a:rPr sz="4000" spc="-85" dirty="0">
                <a:latin typeface="Calibri"/>
                <a:cs typeface="Calibri"/>
              </a:rPr>
              <a:t>A</a:t>
            </a:r>
            <a:r>
              <a:rPr sz="4000" dirty="0">
                <a:latin typeface="Calibri"/>
                <a:cs typeface="Calibri"/>
              </a:rPr>
              <a:t>UX</a:t>
            </a:r>
            <a:r>
              <a:rPr sz="4000" spc="-2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AR</a:t>
            </a:r>
            <a:r>
              <a:rPr lang="fr-FR" sz="4000" dirty="0">
                <a:latin typeface="Calibri"/>
                <a:cs typeface="Calibri"/>
              </a:rPr>
              <a:t>V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11053" y="914400"/>
            <a:ext cx="9069324" cy="53769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429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/>
        </p:nvSpPr>
        <p:spPr>
          <a:xfrm>
            <a:off x="1468067" y="85857"/>
            <a:ext cx="9688748" cy="90817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dirty="0">
                <a:solidFill>
                  <a:schemeClr val="tx2"/>
                </a:solidFill>
                <a:ea typeface="+mj-ea"/>
                <a:cs typeface="+mj-cs"/>
              </a:rPr>
              <a:t>Quand la charge virale est devenue indétectable, peut-on « optimiser » le traitement antirétroviral ?</a:t>
            </a:r>
          </a:p>
        </p:txBody>
      </p:sp>
      <p:sp>
        <p:nvSpPr>
          <p:cNvPr id="13" name="Rectangle à coins arrondis 12"/>
          <p:cNvSpPr/>
          <p:nvPr/>
        </p:nvSpPr>
        <p:spPr bwMode="auto">
          <a:xfrm>
            <a:off x="4673600" y="1759548"/>
            <a:ext cx="2305050" cy="9437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b="1" dirty="0">
                <a:solidFill>
                  <a:schemeClr val="tx1"/>
                </a:solidFill>
                <a:latin typeface="Calibri"/>
                <a:cs typeface="Calibri"/>
              </a:rPr>
              <a:t>TRITHERAPIE</a:t>
            </a:r>
          </a:p>
          <a:p>
            <a:pPr algn="ctr">
              <a:defRPr/>
            </a:pPr>
            <a:r>
              <a:rPr lang="fr-FR" sz="2000" b="1" dirty="0">
                <a:solidFill>
                  <a:schemeClr val="tx1"/>
                </a:solidFill>
                <a:latin typeface="Calibri"/>
                <a:cs typeface="Calibri"/>
              </a:rPr>
              <a:t>CV &lt; 50 copies/</a:t>
            </a:r>
            <a:r>
              <a:rPr lang="fr-FR" sz="2000" b="1" dirty="0" err="1">
                <a:solidFill>
                  <a:schemeClr val="tx1"/>
                </a:solidFill>
                <a:latin typeface="Calibri"/>
                <a:cs typeface="Calibri"/>
              </a:rPr>
              <a:t>mL</a:t>
            </a:r>
            <a:endParaRPr lang="fr-FR" sz="20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54E8830-D959-7842-B40C-C88FDEF50C3A}"/>
              </a:ext>
            </a:extLst>
          </p:cNvPr>
          <p:cNvGrpSpPr/>
          <p:nvPr/>
        </p:nvGrpSpPr>
        <p:grpSpPr>
          <a:xfrm>
            <a:off x="1833563" y="3279827"/>
            <a:ext cx="2044700" cy="2608892"/>
            <a:chOff x="881063" y="3279827"/>
            <a:chExt cx="2044700" cy="2608892"/>
          </a:xfrm>
        </p:grpSpPr>
        <p:sp>
          <p:nvSpPr>
            <p:cNvPr id="16" name="Rectangle à coins arrondis 15"/>
            <p:cNvSpPr/>
            <p:nvPr/>
          </p:nvSpPr>
          <p:spPr bwMode="auto">
            <a:xfrm>
              <a:off x="881063" y="4022252"/>
              <a:ext cx="1944291" cy="943350"/>
            </a:xfrm>
            <a:prstGeom prst="roundRect">
              <a:avLst/>
            </a:prstGeom>
            <a:solidFill>
              <a:srgbClr val="A6A6A6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fr-FR" b="1" dirty="0">
                  <a:solidFill>
                    <a:prstClr val="white"/>
                  </a:solidFill>
                  <a:latin typeface="Calibri"/>
                  <a:cs typeface="Calibri"/>
                </a:rPr>
                <a:t>Moins de prises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fr-FR" b="1" dirty="0">
                  <a:solidFill>
                    <a:prstClr val="white"/>
                  </a:solidFill>
                  <a:latin typeface="Calibri"/>
                  <a:cs typeface="Calibri"/>
                </a:rPr>
                <a:t>Moins de comprimés</a:t>
              </a:r>
            </a:p>
          </p:txBody>
        </p:sp>
        <p:sp>
          <p:nvSpPr>
            <p:cNvPr id="24" name="Étiquette 23"/>
            <p:cNvSpPr/>
            <p:nvPr/>
          </p:nvSpPr>
          <p:spPr bwMode="auto">
            <a:xfrm>
              <a:off x="2011363" y="5261656"/>
              <a:ext cx="914400" cy="627063"/>
            </a:xfrm>
            <a:prstGeom prst="plaqu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100" b="1" dirty="0">
                  <a:solidFill>
                    <a:srgbClr val="A5C249">
                      <a:lumMod val="75000"/>
                    </a:srgbClr>
                  </a:solidFill>
                  <a:latin typeface="Calibri"/>
                  <a:cs typeface="Calibri"/>
                </a:rPr>
                <a:t>Une seule prise par jour</a:t>
              </a:r>
            </a:p>
          </p:txBody>
        </p:sp>
        <p:sp>
          <p:nvSpPr>
            <p:cNvPr id="25" name="Étiquette 24"/>
            <p:cNvSpPr/>
            <p:nvPr/>
          </p:nvSpPr>
          <p:spPr bwMode="auto">
            <a:xfrm>
              <a:off x="881063" y="5261656"/>
              <a:ext cx="914400" cy="627063"/>
            </a:xfrm>
            <a:prstGeom prst="plaqu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050" b="1" dirty="0">
                  <a:solidFill>
                    <a:srgbClr val="A5C249">
                      <a:lumMod val="75000"/>
                    </a:srgbClr>
                  </a:solidFill>
                  <a:latin typeface="Calibri"/>
                  <a:cs typeface="Calibri"/>
                </a:rPr>
                <a:t>Un seul comprimé combiné</a:t>
              </a:r>
            </a:p>
          </p:txBody>
        </p:sp>
        <p:sp>
          <p:nvSpPr>
            <p:cNvPr id="26" name="Flèche vers le bas 25"/>
            <p:cNvSpPr/>
            <p:nvPr/>
          </p:nvSpPr>
          <p:spPr bwMode="auto">
            <a:xfrm>
              <a:off x="1849809" y="3279827"/>
              <a:ext cx="144462" cy="647700"/>
            </a:xfrm>
            <a:prstGeom prst="downArrow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52531B6-4A63-FC4D-B8C0-5CB153EB088F}"/>
              </a:ext>
            </a:extLst>
          </p:cNvPr>
          <p:cNvGrpSpPr/>
          <p:nvPr/>
        </p:nvGrpSpPr>
        <p:grpSpPr>
          <a:xfrm>
            <a:off x="3809516" y="2920892"/>
            <a:ext cx="4377499" cy="2102868"/>
            <a:chOff x="2857015" y="2920892"/>
            <a:chExt cx="4377499" cy="2102868"/>
          </a:xfrm>
        </p:grpSpPr>
        <p:sp>
          <p:nvSpPr>
            <p:cNvPr id="14" name="Rectangle à coins arrondis 13"/>
            <p:cNvSpPr/>
            <p:nvPr/>
          </p:nvSpPr>
          <p:spPr bwMode="auto">
            <a:xfrm>
              <a:off x="2857015" y="3628743"/>
              <a:ext cx="1656248" cy="798219"/>
            </a:xfrm>
            <a:prstGeom prst="roundRect">
              <a:avLst/>
            </a:prstGeom>
            <a:solidFill>
              <a:srgbClr val="A6A6A6"/>
            </a:solidFill>
            <a:ln w="1905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fr-FR" b="1" dirty="0">
                  <a:solidFill>
                    <a:prstClr val="white"/>
                  </a:solidFill>
                  <a:latin typeface="Calibri"/>
                  <a:cs typeface="Calibri"/>
                </a:rPr>
                <a:t>Réduction de posologie</a:t>
              </a:r>
            </a:p>
          </p:txBody>
        </p:sp>
        <p:cxnSp>
          <p:nvCxnSpPr>
            <p:cNvPr id="21" name="Connecteur droit avec flèche 20"/>
            <p:cNvCxnSpPr/>
            <p:nvPr/>
          </p:nvCxnSpPr>
          <p:spPr bwMode="auto">
            <a:xfrm flipH="1">
              <a:off x="3985810" y="2920892"/>
              <a:ext cx="3248704" cy="707851"/>
            </a:xfrm>
            <a:prstGeom prst="straightConnector1">
              <a:avLst/>
            </a:prstGeom>
            <a:ln>
              <a:solidFill>
                <a:srgbClr val="00509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3166217" y="4377429"/>
              <a:ext cx="1081087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dirty="0">
                  <a:solidFill>
                    <a:schemeClr val="bg1">
                      <a:lumMod val="50000"/>
                    </a:schemeClr>
                  </a:solidFill>
                </a:rPr>
                <a:t>EFV, DRV?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F9479B96-DD16-F641-8F98-FA2396CAB3B5}"/>
              </a:ext>
            </a:extLst>
          </p:cNvPr>
          <p:cNvGrpSpPr/>
          <p:nvPr/>
        </p:nvGrpSpPr>
        <p:grpSpPr>
          <a:xfrm>
            <a:off x="4380286" y="3180855"/>
            <a:ext cx="3806728" cy="3011096"/>
            <a:chOff x="3427786" y="3180855"/>
            <a:chExt cx="3806728" cy="3011096"/>
          </a:xfrm>
        </p:grpSpPr>
        <p:sp>
          <p:nvSpPr>
            <p:cNvPr id="15" name="Rectangle à coins arrondis 14"/>
            <p:cNvSpPr/>
            <p:nvPr/>
          </p:nvSpPr>
          <p:spPr bwMode="auto">
            <a:xfrm>
              <a:off x="3427786" y="5057601"/>
              <a:ext cx="2038448" cy="1134350"/>
            </a:xfrm>
            <a:prstGeom prst="roundRect">
              <a:avLst/>
            </a:prstGeom>
            <a:solidFill>
              <a:srgbClr val="660066"/>
            </a:solidFill>
            <a:ln w="1905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fr-FR" altLang="fr-FR" b="1" dirty="0">
                  <a:solidFill>
                    <a:prstClr val="white"/>
                  </a:solidFill>
                  <a:latin typeface="Calibri"/>
                </a:rPr>
                <a:t>Traitements ARV discontinus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fr-FR" b="1" dirty="0">
                  <a:solidFill>
                    <a:prstClr val="white"/>
                  </a:solidFill>
                  <a:latin typeface="Calibri"/>
                  <a:cs typeface="Calibri"/>
                </a:rPr>
                <a:t>(4-5 jours /7)</a:t>
              </a:r>
            </a:p>
          </p:txBody>
        </p:sp>
        <p:cxnSp>
          <p:nvCxnSpPr>
            <p:cNvPr id="20" name="Connecteur droit avec flèche 19"/>
            <p:cNvCxnSpPr/>
            <p:nvPr/>
          </p:nvCxnSpPr>
          <p:spPr bwMode="auto">
            <a:xfrm flipH="1">
              <a:off x="6026150" y="3180855"/>
              <a:ext cx="1208364" cy="447888"/>
            </a:xfrm>
            <a:prstGeom prst="straightConnector1">
              <a:avLst/>
            </a:prstGeom>
            <a:ln>
              <a:solidFill>
                <a:srgbClr val="00509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à coins arrondis 36"/>
            <p:cNvSpPr/>
            <p:nvPr/>
          </p:nvSpPr>
          <p:spPr bwMode="auto">
            <a:xfrm>
              <a:off x="4735053" y="3701764"/>
              <a:ext cx="1656248" cy="792157"/>
            </a:xfrm>
            <a:prstGeom prst="roundRect">
              <a:avLst/>
            </a:prstGeom>
            <a:solidFill>
              <a:srgbClr val="A6A6A6"/>
            </a:solidFill>
            <a:ln w="1905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fr-FR" b="1" dirty="0">
                  <a:solidFill>
                    <a:prstClr val="white"/>
                  </a:solidFill>
                  <a:latin typeface="Calibri"/>
                  <a:cs typeface="Calibri"/>
                </a:rPr>
                <a:t>Réduction de posologie</a:t>
              </a:r>
            </a:p>
          </p:txBody>
        </p:sp>
        <p:sp>
          <p:nvSpPr>
            <p:cNvPr id="60" name="Flèche vers le bas 59"/>
            <p:cNvSpPr/>
            <p:nvPr/>
          </p:nvSpPr>
          <p:spPr bwMode="auto">
            <a:xfrm>
              <a:off x="4987668" y="4494757"/>
              <a:ext cx="144462" cy="536825"/>
            </a:xfrm>
            <a:prstGeom prst="downArrow">
              <a:avLst/>
            </a:prstGeom>
            <a:solidFill>
              <a:srgbClr val="A6A6A6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916A89A1-517C-8D43-9752-18D557FF4890}"/>
              </a:ext>
            </a:extLst>
          </p:cNvPr>
          <p:cNvGrpSpPr/>
          <p:nvPr/>
        </p:nvGrpSpPr>
        <p:grpSpPr>
          <a:xfrm>
            <a:off x="6607128" y="3279829"/>
            <a:ext cx="3922737" cy="2912123"/>
            <a:chOff x="5654627" y="3279828"/>
            <a:chExt cx="3922737" cy="2912123"/>
          </a:xfrm>
        </p:grpSpPr>
        <p:sp>
          <p:nvSpPr>
            <p:cNvPr id="17" name="Rectangle à coins arrondis 16"/>
            <p:cNvSpPr/>
            <p:nvPr/>
          </p:nvSpPr>
          <p:spPr bwMode="auto">
            <a:xfrm>
              <a:off x="6733640" y="4062387"/>
              <a:ext cx="1944291" cy="943350"/>
            </a:xfrm>
            <a:prstGeom prst="roundRect">
              <a:avLst/>
            </a:prstGeom>
            <a:solidFill>
              <a:srgbClr val="A6A6A6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fr-FR" b="1" dirty="0">
                  <a:solidFill>
                    <a:prstClr val="white"/>
                  </a:solidFill>
                  <a:latin typeface="Calibri"/>
                  <a:cs typeface="Calibri"/>
                </a:rPr>
                <a:t>Moins de  molécules</a:t>
              </a:r>
            </a:p>
          </p:txBody>
        </p:sp>
        <p:cxnSp>
          <p:nvCxnSpPr>
            <p:cNvPr id="19" name="Connecteur droit avec flèche 18"/>
            <p:cNvCxnSpPr/>
            <p:nvPr/>
          </p:nvCxnSpPr>
          <p:spPr bwMode="auto">
            <a:xfrm>
              <a:off x="7751996" y="3279828"/>
              <a:ext cx="0" cy="647700"/>
            </a:xfrm>
            <a:prstGeom prst="straightConnector1">
              <a:avLst/>
            </a:prstGeom>
            <a:ln>
              <a:solidFill>
                <a:srgbClr val="00509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Étiquette 27"/>
            <p:cNvSpPr/>
            <p:nvPr/>
          </p:nvSpPr>
          <p:spPr bwMode="auto">
            <a:xfrm>
              <a:off x="7251695" y="5261647"/>
              <a:ext cx="1152525" cy="576261"/>
            </a:xfrm>
            <a:prstGeom prst="plaque">
              <a:avLst/>
            </a:prstGeom>
            <a:solidFill>
              <a:schemeClr val="accent3">
                <a:lumMod val="40000"/>
                <a:lumOff val="6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b="1" dirty="0" err="1">
                  <a:solidFill>
                    <a:schemeClr val="tx1"/>
                  </a:solidFill>
                  <a:latin typeface="Calibri"/>
                  <a:cs typeface="Calibri"/>
                </a:rPr>
                <a:t>Mono-thérapie</a:t>
              </a:r>
              <a:endParaRPr lang="fr-FR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Étiquette 28"/>
            <p:cNvSpPr/>
            <p:nvPr/>
          </p:nvSpPr>
          <p:spPr bwMode="auto">
            <a:xfrm>
              <a:off x="5654627" y="5206991"/>
              <a:ext cx="1579888" cy="742154"/>
            </a:xfrm>
            <a:prstGeom prst="plaque">
              <a:avLst/>
            </a:prstGeom>
            <a:solidFill>
              <a:srgbClr val="660066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b="1" dirty="0">
                  <a:solidFill>
                    <a:prstClr val="white"/>
                  </a:solidFill>
                  <a:latin typeface="Calibri"/>
                  <a:cs typeface="Calibri"/>
                </a:rPr>
                <a:t>Bithérapie</a:t>
              </a:r>
            </a:p>
          </p:txBody>
        </p:sp>
        <p:sp>
          <p:nvSpPr>
            <p:cNvPr id="30" name="Étiquette 29"/>
            <p:cNvSpPr/>
            <p:nvPr/>
          </p:nvSpPr>
          <p:spPr bwMode="auto">
            <a:xfrm>
              <a:off x="8450126" y="5289348"/>
              <a:ext cx="1127237" cy="576261"/>
            </a:xfrm>
            <a:prstGeom prst="plaque">
              <a:avLst/>
            </a:prstGeom>
            <a:solidFill>
              <a:srgbClr val="CABFB8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b="1" dirty="0" err="1">
                  <a:solidFill>
                    <a:prstClr val="white"/>
                  </a:solidFill>
                  <a:latin typeface="Calibri"/>
                  <a:cs typeface="Calibri"/>
                </a:rPr>
                <a:t>Deboost</a:t>
              </a:r>
              <a:endParaRPr lang="fr-FR" sz="1600" b="1" dirty="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cxnSp>
          <p:nvCxnSpPr>
            <p:cNvPr id="35" name="Connecteur en angle 34"/>
            <p:cNvCxnSpPr>
              <a:endCxn id="30" idx="0"/>
            </p:cNvCxnSpPr>
            <p:nvPr/>
          </p:nvCxnSpPr>
          <p:spPr>
            <a:xfrm rot="16200000" flipH="1">
              <a:off x="8455290" y="4730890"/>
              <a:ext cx="781099" cy="335814"/>
            </a:xfrm>
            <a:prstGeom prst="bentConnector3">
              <a:avLst>
                <a:gd name="adj1" fmla="val -2796"/>
              </a:avLst>
            </a:prstGeom>
            <a:ln>
              <a:solidFill>
                <a:srgbClr val="00509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073" name="ZoneTexte 3"/>
            <p:cNvSpPr txBox="1">
              <a:spLocks noChangeArrowheads="1"/>
            </p:cNvSpPr>
            <p:nvPr/>
          </p:nvSpPr>
          <p:spPr bwMode="auto">
            <a:xfrm>
              <a:off x="8569301" y="5914139"/>
              <a:ext cx="1008063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fr-FR" sz="1200" dirty="0">
                  <a:solidFill>
                    <a:srgbClr val="7F7F7F"/>
                  </a:solidFill>
                </a:rPr>
                <a:t>ATV</a:t>
              </a:r>
            </a:p>
          </p:txBody>
        </p:sp>
        <p:sp>
          <p:nvSpPr>
            <p:cNvPr id="88075" name="ZoneTexte 18"/>
            <p:cNvSpPr txBox="1">
              <a:spLocks noChangeArrowheads="1"/>
            </p:cNvSpPr>
            <p:nvPr/>
          </p:nvSpPr>
          <p:spPr bwMode="auto">
            <a:xfrm>
              <a:off x="7443722" y="5888720"/>
              <a:ext cx="79216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fr-FR" sz="1200" dirty="0">
                  <a:solidFill>
                    <a:srgbClr val="7F7F7F"/>
                  </a:solidFill>
                </a:rPr>
                <a:t>IP</a:t>
              </a:r>
            </a:p>
          </p:txBody>
        </p:sp>
        <p:cxnSp>
          <p:nvCxnSpPr>
            <p:cNvPr id="43" name="Connecteur droit avec flèche 42"/>
            <p:cNvCxnSpPr>
              <a:endCxn id="28" idx="0"/>
            </p:cNvCxnSpPr>
            <p:nvPr/>
          </p:nvCxnSpPr>
          <p:spPr bwMode="auto">
            <a:xfrm flipH="1">
              <a:off x="7827959" y="4878268"/>
              <a:ext cx="2033" cy="383379"/>
            </a:xfrm>
            <a:prstGeom prst="straightConnector1">
              <a:avLst/>
            </a:prstGeom>
            <a:ln>
              <a:solidFill>
                <a:srgbClr val="00509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en angle 57"/>
            <p:cNvCxnSpPr>
              <a:stCxn id="17" idx="1"/>
            </p:cNvCxnSpPr>
            <p:nvPr/>
          </p:nvCxnSpPr>
          <p:spPr>
            <a:xfrm rot="10800000" flipV="1">
              <a:off x="6460348" y="4534055"/>
              <a:ext cx="273292" cy="669729"/>
            </a:xfrm>
            <a:prstGeom prst="bentConnector2">
              <a:avLst/>
            </a:prstGeom>
            <a:ln>
              <a:solidFill>
                <a:srgbClr val="00509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lèche vers le bas 32"/>
            <p:cNvSpPr/>
            <p:nvPr/>
          </p:nvSpPr>
          <p:spPr bwMode="auto">
            <a:xfrm>
              <a:off x="6391301" y="4508248"/>
              <a:ext cx="144462" cy="698743"/>
            </a:xfrm>
            <a:prstGeom prst="downArrow">
              <a:avLst/>
            </a:prstGeom>
            <a:solidFill>
              <a:srgbClr val="A6A6A6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0DEA6B9D-9DAF-6241-A5D9-7D38DD273587}"/>
              </a:ext>
            </a:extLst>
          </p:cNvPr>
          <p:cNvGrpSpPr/>
          <p:nvPr/>
        </p:nvGrpSpPr>
        <p:grpSpPr>
          <a:xfrm>
            <a:off x="2158206" y="2012449"/>
            <a:ext cx="7686158" cy="1168406"/>
            <a:chOff x="1205706" y="2012449"/>
            <a:chExt cx="7686158" cy="1168406"/>
          </a:xfrm>
        </p:grpSpPr>
        <p:sp>
          <p:nvSpPr>
            <p:cNvPr id="23" name="Rectangle à coins arrondis 22"/>
            <p:cNvSpPr/>
            <p:nvPr/>
          </p:nvSpPr>
          <p:spPr bwMode="auto">
            <a:xfrm>
              <a:off x="1205706" y="2380281"/>
              <a:ext cx="1655763" cy="79216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b="1" dirty="0">
                  <a:solidFill>
                    <a:prstClr val="white"/>
                  </a:solidFill>
                  <a:latin typeface="Calibri"/>
                  <a:cs typeface="Calibri"/>
                </a:rPr>
                <a:t>Simplification</a:t>
              </a:r>
            </a:p>
          </p:txBody>
        </p:sp>
        <p:sp>
          <p:nvSpPr>
            <p:cNvPr id="31" name="Rectangle à coins arrondis 30"/>
            <p:cNvSpPr/>
            <p:nvPr/>
          </p:nvSpPr>
          <p:spPr bwMode="auto">
            <a:xfrm>
              <a:off x="7234515" y="2388696"/>
              <a:ext cx="1657349" cy="792159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b="1" dirty="0">
                  <a:solidFill>
                    <a:prstClr val="white"/>
                  </a:solidFill>
                  <a:latin typeface="Calibri"/>
                  <a:cs typeface="Calibri"/>
                </a:rPr>
                <a:t>Allègement</a:t>
              </a:r>
            </a:p>
          </p:txBody>
        </p:sp>
        <p:cxnSp>
          <p:nvCxnSpPr>
            <p:cNvPr id="64" name="Connecteur en angle 63"/>
            <p:cNvCxnSpPr>
              <a:endCxn id="31" idx="0"/>
            </p:cNvCxnSpPr>
            <p:nvPr/>
          </p:nvCxnSpPr>
          <p:spPr>
            <a:xfrm>
              <a:off x="6184123" y="2012449"/>
              <a:ext cx="1879067" cy="376246"/>
            </a:xfrm>
            <a:prstGeom prst="bentConnector2">
              <a:avLst/>
            </a:prstGeom>
            <a:ln>
              <a:solidFill>
                <a:srgbClr val="00509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en angle 37">
              <a:extLst>
                <a:ext uri="{FF2B5EF4-FFF2-40B4-BE49-F238E27FC236}">
                  <a16:creationId xmlns:a16="http://schemas.microsoft.com/office/drawing/2014/main" id="{B6E1EB4C-68C9-9046-AE24-60DF855D1F26}"/>
                </a:ext>
              </a:extLst>
            </p:cNvPr>
            <p:cNvCxnSpPr>
              <a:cxnSpLocks/>
              <a:endCxn id="23" idx="3"/>
            </p:cNvCxnSpPr>
            <p:nvPr/>
          </p:nvCxnSpPr>
          <p:spPr>
            <a:xfrm rot="10800000" flipV="1">
              <a:off x="2861470" y="2197862"/>
              <a:ext cx="846651" cy="578500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509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148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565DC7-BFF7-5345-B88C-F1C18A46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Diminuer les prises sans changer les molécules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54DC65-9CC1-C14A-8173-D776C31F6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3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47" r="2475" b="3403"/>
          <a:stretch>
            <a:fillRect/>
          </a:stretch>
        </p:blipFill>
        <p:spPr bwMode="auto">
          <a:xfrm>
            <a:off x="1370047" y="12097"/>
            <a:ext cx="7661275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3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0751" y="2136775"/>
            <a:ext cx="38004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2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5425" y="1064208"/>
            <a:ext cx="3991792" cy="517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7035425" y="1398791"/>
            <a:ext cx="4176712" cy="374726"/>
          </a:xfrm>
          <a:prstGeom prst="round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8402916" y="6508949"/>
            <a:ext cx="1814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Lancet HIV 2017</a:t>
            </a:r>
          </a:p>
        </p:txBody>
      </p:sp>
    </p:spTree>
    <p:extLst>
      <p:ext uri="{BB962C8B-B14F-4D97-AF65-F5344CB8AC3E}">
        <p14:creationId xmlns:p14="http://schemas.microsoft.com/office/powerpoint/2010/main" val="59319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552680" y="267335"/>
            <a:ext cx="4723660" cy="990600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rgbClr val="A81B4F"/>
                </a:solidFill>
              </a:rPr>
              <a:t>Essai ANRS 162–</a:t>
            </a:r>
            <a:r>
              <a:rPr lang="fr-FR" sz="2800" b="1" dirty="0">
                <a:solidFill>
                  <a:srgbClr val="A81B4F"/>
                </a:solidFill>
              </a:rPr>
              <a:t>4D</a:t>
            </a:r>
            <a:br>
              <a:rPr lang="fr-FR" sz="2800" b="1" dirty="0">
                <a:solidFill>
                  <a:srgbClr val="A81B4F"/>
                </a:solidFill>
              </a:rPr>
            </a:br>
            <a:endParaRPr lang="fr-FR" sz="2800" dirty="0">
              <a:solidFill>
                <a:srgbClr val="A81B4F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289" y="906688"/>
            <a:ext cx="5527623" cy="206003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aphique 4"/>
          <p:cNvGraphicFramePr>
            <a:graphicFrameLocks/>
          </p:cNvGraphicFramePr>
          <p:nvPr>
            <p:extLst/>
          </p:nvPr>
        </p:nvGraphicFramePr>
        <p:xfrm>
          <a:off x="2207569" y="2781300"/>
          <a:ext cx="6524418" cy="4014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76"/>
          <a:stretch/>
        </p:blipFill>
        <p:spPr bwMode="auto">
          <a:xfrm>
            <a:off x="6948468" y="3058161"/>
            <a:ext cx="3567039" cy="283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91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565DC7-BFF7-5345-B88C-F1C18A46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Supprimer des molécules</a:t>
            </a:r>
            <a:br>
              <a:rPr lang="fr-FR" dirty="0"/>
            </a:br>
            <a:r>
              <a:rPr lang="fr-FR" dirty="0"/>
              <a:t>Trithérapies </a:t>
            </a:r>
            <a:r>
              <a:rPr lang="fr-FR" dirty="0">
                <a:sym typeface="Wingdings" pitchFamily="2" charset="2"/>
              </a:rPr>
              <a:t> bithérapies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54DC65-9CC1-C14A-8173-D776C31F6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78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10DF8E-0E87-470B-94D8-36472727B397}"/>
              </a:ext>
            </a:extLst>
          </p:cNvPr>
          <p:cNvGrpSpPr/>
          <p:nvPr/>
        </p:nvGrpSpPr>
        <p:grpSpPr>
          <a:xfrm>
            <a:off x="1654176" y="566519"/>
            <a:ext cx="9243311" cy="5372098"/>
            <a:chOff x="1173495" y="357656"/>
            <a:chExt cx="9585325" cy="5503882"/>
          </a:xfrm>
        </p:grpSpPr>
        <p:sp>
          <p:nvSpPr>
            <p:cNvPr id="10251" name="Rectangle 37"/>
            <p:cNvSpPr>
              <a:spLocks noChangeArrowheads="1"/>
            </p:cNvSpPr>
            <p:nvPr/>
          </p:nvSpPr>
          <p:spPr bwMode="auto">
            <a:xfrm>
              <a:off x="1173495" y="357656"/>
              <a:ext cx="9585325" cy="42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2100" dirty="0">
                  <a:latin typeface="Arial Bold" charset="0"/>
                </a:rPr>
                <a:t>Adults and children estimated to be living with HIV </a:t>
              </a:r>
              <a:r>
                <a:rPr lang="en-US" altLang="en-US" sz="2100" b="1" dirty="0">
                  <a:solidFill>
                    <a:srgbClr val="E31837"/>
                  </a:solidFill>
                  <a:latin typeface="Arial Bold" charset="0"/>
                  <a:sym typeface="Webdings" pitchFamily="18" charset="2"/>
                </a:rPr>
                <a:t></a:t>
              </a:r>
              <a:r>
                <a:rPr lang="en-US" altLang="en-US" sz="2100" dirty="0">
                  <a:latin typeface="Arial Bold" charset="0"/>
                </a:rPr>
                <a:t> 2017 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FB83C7-44FF-41C1-A9F4-B57F0CB3C7FE}"/>
                </a:ext>
              </a:extLst>
            </p:cNvPr>
            <p:cNvGrpSpPr/>
            <p:nvPr/>
          </p:nvGrpSpPr>
          <p:grpSpPr>
            <a:xfrm>
              <a:off x="1246894" y="1440000"/>
              <a:ext cx="8029861" cy="4421538"/>
              <a:chOff x="1246894" y="1504950"/>
              <a:chExt cx="8029861" cy="442153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894" y="1504950"/>
                <a:ext cx="8029861" cy="3878199"/>
              </a:xfrm>
              <a:prstGeom prst="rect">
                <a:avLst/>
              </a:prstGeom>
            </p:spPr>
          </p:pic>
          <p:sp>
            <p:nvSpPr>
              <p:cNvPr id="10243" name="Rectangle 2"/>
              <p:cNvSpPr>
                <a:spLocks noChangeArrowheads="1"/>
              </p:cNvSpPr>
              <p:nvPr/>
            </p:nvSpPr>
            <p:spPr bwMode="auto">
              <a:xfrm>
                <a:off x="1555750" y="5516563"/>
                <a:ext cx="7418388" cy="40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r>
                  <a:rPr lang="en-US" altLang="en-US" sz="2000" b="1" dirty="0"/>
                  <a:t>Total: 36.9 million</a:t>
                </a:r>
                <a:r>
                  <a:rPr lang="en-US" altLang="en-US" sz="2000" dirty="0"/>
                  <a:t> </a:t>
                </a:r>
                <a:r>
                  <a:rPr lang="en-US" altLang="en-US" dirty="0">
                    <a:solidFill>
                      <a:srgbClr val="4D4D4D"/>
                    </a:solidFill>
                  </a:rPr>
                  <a:t>[31.1 million–43.9 million]</a:t>
                </a:r>
                <a:endParaRPr lang="en-US" altLang="en-US" sz="2000" dirty="0">
                  <a:solidFill>
                    <a:srgbClr val="7F7F7F"/>
                  </a:solidFill>
                </a:endParaRPr>
              </a:p>
            </p:txBody>
          </p:sp>
          <p:sp>
            <p:nvSpPr>
              <p:cNvPr id="10244" name="Rectangle 27"/>
              <p:cNvSpPr>
                <a:spLocks noChangeArrowheads="1"/>
              </p:cNvSpPr>
              <p:nvPr/>
            </p:nvSpPr>
            <p:spPr bwMode="auto">
              <a:xfrm>
                <a:off x="4251325" y="3082945"/>
                <a:ext cx="2278063" cy="4468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200" b="1" dirty="0"/>
                  <a:t>Middle East and North Africa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220 000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[150 000–300 000]</a:t>
                </a:r>
              </a:p>
            </p:txBody>
          </p:sp>
          <p:sp>
            <p:nvSpPr>
              <p:cNvPr id="10245" name="Rectangle 28"/>
              <p:cNvSpPr>
                <a:spLocks noChangeArrowheads="1"/>
              </p:cNvSpPr>
              <p:nvPr/>
            </p:nvSpPr>
            <p:spPr bwMode="auto">
              <a:xfrm>
                <a:off x="3831730" y="3587001"/>
                <a:ext cx="1947862" cy="58874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200" b="1" dirty="0"/>
                  <a:t>Western and central Africa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6.1 million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[4.4 million–8.1 million]</a:t>
                </a:r>
              </a:p>
            </p:txBody>
          </p:sp>
          <p:sp>
            <p:nvSpPr>
              <p:cNvPr id="10246" name="Rectangle 29"/>
              <p:cNvSpPr>
                <a:spLocks noChangeArrowheads="1"/>
              </p:cNvSpPr>
              <p:nvPr/>
            </p:nvSpPr>
            <p:spPr bwMode="auto">
              <a:xfrm>
                <a:off x="5800346" y="1991781"/>
                <a:ext cx="1739900" cy="58874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200" b="1" dirty="0"/>
                  <a:t>Eastern Europe </a:t>
                </a:r>
                <a:br>
                  <a:rPr lang="en-US" altLang="en-US" sz="1200" b="1" dirty="0"/>
                </a:br>
                <a:r>
                  <a:rPr lang="en-US" altLang="en-US" sz="1200" b="1" dirty="0"/>
                  <a:t>and central Asia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1.4 million 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[1.3 million–1.6 million]</a:t>
                </a:r>
              </a:p>
            </p:txBody>
          </p:sp>
          <p:sp>
            <p:nvSpPr>
              <p:cNvPr id="10247" name="Rectangle 30"/>
              <p:cNvSpPr>
                <a:spLocks noChangeArrowheads="1"/>
              </p:cNvSpPr>
              <p:nvPr/>
            </p:nvSpPr>
            <p:spPr bwMode="auto">
              <a:xfrm>
                <a:off x="6765546" y="3844394"/>
                <a:ext cx="2197100" cy="4468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200" b="1" dirty="0"/>
                  <a:t>Asia and the Pacific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5.2 million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[4.1 million–6.7 million]</a:t>
                </a:r>
              </a:p>
            </p:txBody>
          </p:sp>
          <p:sp>
            <p:nvSpPr>
              <p:cNvPr id="10248" name="Rectangle 32"/>
              <p:cNvSpPr>
                <a:spLocks noChangeArrowheads="1"/>
              </p:cNvSpPr>
              <p:nvPr/>
            </p:nvSpPr>
            <p:spPr bwMode="auto">
              <a:xfrm>
                <a:off x="1327150" y="2276475"/>
                <a:ext cx="3698875" cy="4468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200" b="1" dirty="0"/>
                  <a:t>North America and western and central Europe</a:t>
                </a:r>
              </a:p>
              <a:p>
                <a:pPr algn="ctr" eaLnBrk="1" hangingPunct="1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2.2 million </a:t>
                </a:r>
              </a:p>
              <a:p>
                <a:pPr algn="ctr" eaLnBrk="1" hangingPunct="1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[1.9 million–2.4 million]</a:t>
                </a:r>
              </a:p>
            </p:txBody>
          </p:sp>
          <p:sp>
            <p:nvSpPr>
              <p:cNvPr id="10249" name="Rectangle 33"/>
              <p:cNvSpPr>
                <a:spLocks noChangeArrowheads="1"/>
              </p:cNvSpPr>
              <p:nvPr/>
            </p:nvSpPr>
            <p:spPr bwMode="auto">
              <a:xfrm>
                <a:off x="2373313" y="4150241"/>
                <a:ext cx="1762125" cy="4468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200" b="1" dirty="0"/>
                  <a:t>Latin America 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1.8 million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[1.5 million–2.3 million]</a:t>
                </a:r>
              </a:p>
            </p:txBody>
          </p:sp>
          <p:sp>
            <p:nvSpPr>
              <p:cNvPr id="10250" name="Rectangle 28"/>
              <p:cNvSpPr>
                <a:spLocks noChangeArrowheads="1"/>
              </p:cNvSpPr>
              <p:nvPr/>
            </p:nvSpPr>
            <p:spPr bwMode="auto">
              <a:xfrm>
                <a:off x="4364038" y="4257675"/>
                <a:ext cx="2182812" cy="4468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200" b="1" dirty="0"/>
                  <a:t>Eastern and southern Africa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19.6 million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[17.5 million–22.0 million]</a:t>
                </a:r>
              </a:p>
            </p:txBody>
          </p:sp>
          <p:sp>
            <p:nvSpPr>
              <p:cNvPr id="12" name="Rectangle 33"/>
              <p:cNvSpPr>
                <a:spLocks noChangeArrowheads="1"/>
              </p:cNvSpPr>
              <p:nvPr/>
            </p:nvSpPr>
            <p:spPr bwMode="auto">
              <a:xfrm>
                <a:off x="2119164" y="3140968"/>
                <a:ext cx="1762125" cy="4468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200" b="1" dirty="0"/>
                  <a:t>Caribbean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GB" altLang="en-US" sz="1400" b="1" dirty="0"/>
                  <a:t>310 000</a:t>
                </a:r>
                <a:endParaRPr lang="en-US" altLang="en-US" sz="1400" b="1" dirty="0"/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[260 000–420 000]</a:t>
                </a:r>
              </a:p>
            </p:txBody>
          </p:sp>
        </p:grpSp>
      </p:grpSp>
      <p:pic>
        <p:nvPicPr>
          <p:cNvPr id="1026" name="Picture 2" descr="Résultat de recherche d'images pour &quot;onusida&quot;">
            <a:extLst>
              <a:ext uri="{FF2B5EF4-FFF2-40B4-BE49-F238E27FC236}">
                <a16:creationId xmlns:a16="http://schemas.microsoft.com/office/drawing/2014/main" id="{620B3A43-E6DD-B74F-9720-55AC5A97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917" y="6057351"/>
            <a:ext cx="1312862" cy="41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85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Titre 1"/>
          <p:cNvSpPr>
            <a:spLocks noGrp="1"/>
          </p:cNvSpPr>
          <p:nvPr>
            <p:ph type="title"/>
          </p:nvPr>
        </p:nvSpPr>
        <p:spPr>
          <a:xfrm>
            <a:off x="1668033" y="-131964"/>
            <a:ext cx="9144000" cy="1325563"/>
          </a:xfrm>
        </p:spPr>
        <p:txBody>
          <a:bodyPr/>
          <a:lstStyle/>
          <a:p>
            <a:r>
              <a:rPr lang="fr-FR" sz="3600" dirty="0">
                <a:solidFill>
                  <a:srgbClr val="A81B4F"/>
                </a:solidFill>
                <a:latin typeface="Calibri Light" charset="0"/>
              </a:rPr>
              <a:t>Schémas de bithérapies validés par des études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1066800" y="1462513"/>
          <a:ext cx="8975728" cy="4251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7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6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9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24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6672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Essai (n</a:t>
                      </a:r>
                      <a:r>
                        <a:rPr lang="fr-FR" sz="1200" baseline="0" dirty="0">
                          <a:solidFill>
                            <a:schemeClr val="tx1"/>
                          </a:solidFill>
                        </a:rPr>
                        <a:t> pts)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Bras allégé</a:t>
                      </a:r>
                    </a:p>
                  </a:txBody>
                  <a:tcPr marL="68580" marR="68580" marT="45722" marB="4572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Comparateur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Situation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Recul,</a:t>
                      </a:r>
                      <a:r>
                        <a:rPr lang="fr-FR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sem.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Efficacité</a:t>
                      </a:r>
                      <a:r>
                        <a:rPr lang="fr-FR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200" baseline="0" dirty="0" err="1">
                          <a:solidFill>
                            <a:schemeClr val="tx1"/>
                          </a:solidFill>
                        </a:rPr>
                        <a:t>virol</a:t>
                      </a:r>
                      <a:r>
                        <a:rPr lang="fr-FR" sz="1200" baseline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45722" marB="457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597">
                <a:tc>
                  <a:txBody>
                    <a:bodyPr/>
                    <a:lstStyle/>
                    <a:p>
                      <a:r>
                        <a:rPr lang="fr-FR" sz="1400" dirty="0"/>
                        <a:t>GARDEL (426)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LPV/r + 3TC</a:t>
                      </a:r>
                    </a:p>
                  </a:txBody>
                  <a:tcPr marL="68580" marR="68580" marT="45722" marB="4572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LPV/r</a:t>
                      </a:r>
                      <a:r>
                        <a:rPr lang="fr-FR" sz="1100" baseline="0" dirty="0"/>
                        <a:t> +2NRTI</a:t>
                      </a:r>
                      <a:endParaRPr lang="fr-FR" sz="1100" dirty="0"/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Induction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48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88% vs </a:t>
                      </a:r>
                      <a:r>
                        <a:rPr lang="fr-FR" sz="1100" baseline="0" dirty="0"/>
                        <a:t>83 (Non-inf.)</a:t>
                      </a:r>
                      <a:endParaRPr lang="fr-FR" sz="1100" dirty="0"/>
                    </a:p>
                  </a:txBody>
                  <a:tcPr marL="68580" marR="68580" marT="45722" marB="457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141">
                <a:tc>
                  <a:txBody>
                    <a:bodyPr/>
                    <a:lstStyle/>
                    <a:p>
                      <a:r>
                        <a:rPr lang="fr-FR" sz="1400" dirty="0"/>
                        <a:t>ANDES (145)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DRV/r + 3TC</a:t>
                      </a:r>
                    </a:p>
                  </a:txBody>
                  <a:tcPr marL="68580" marR="68580" marT="45722" marB="4572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DRV/r+ TDF</a:t>
                      </a:r>
                      <a:r>
                        <a:rPr lang="fr-FR" sz="1100" baseline="0" dirty="0"/>
                        <a:t>-3TC</a:t>
                      </a:r>
                      <a:endParaRPr lang="fr-FR" sz="1100" dirty="0"/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Induction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24 (</a:t>
                      </a:r>
                      <a:r>
                        <a:rPr lang="fr-FR" sz="1400" dirty="0" err="1"/>
                        <a:t>a.int</a:t>
                      </a:r>
                      <a:r>
                        <a:rPr lang="fr-FR" sz="1400" dirty="0"/>
                        <a:t>.)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95% vs </a:t>
                      </a:r>
                      <a:r>
                        <a:rPr lang="fr-FR" sz="1100" baseline="0" dirty="0"/>
                        <a:t>97 (Non-inf.)</a:t>
                      </a:r>
                      <a:endParaRPr lang="fr-FR" sz="1100" dirty="0"/>
                    </a:p>
                  </a:txBody>
                  <a:tcPr marL="68580" marR="68580"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269">
                <a:tc>
                  <a:txBody>
                    <a:bodyPr/>
                    <a:lstStyle/>
                    <a:p>
                      <a:r>
                        <a:rPr lang="fr-FR" sz="1400" dirty="0"/>
                        <a:t>NEAT</a:t>
                      </a:r>
                      <a:r>
                        <a:rPr lang="fr-FR" sz="1400" baseline="0" dirty="0"/>
                        <a:t> 01 (805)</a:t>
                      </a:r>
                      <a:endParaRPr lang="fr-FR" sz="1400" dirty="0"/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DRV/r</a:t>
                      </a:r>
                      <a:r>
                        <a:rPr lang="fr-FR" sz="1200" baseline="0" dirty="0">
                          <a:solidFill>
                            <a:schemeClr val="bg1"/>
                          </a:solidFill>
                        </a:rPr>
                        <a:t> + RAL</a:t>
                      </a:r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22" marB="4572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DRV/</a:t>
                      </a:r>
                      <a:r>
                        <a:rPr lang="fr-FR" sz="1100" dirty="0" err="1"/>
                        <a:t>r+TDF-FTC</a:t>
                      </a:r>
                      <a:endParaRPr lang="fr-FR" sz="1100" dirty="0"/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Induction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96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81% vs </a:t>
                      </a:r>
                      <a:r>
                        <a:rPr lang="fr-FR" sz="1100" baseline="0" dirty="0"/>
                        <a:t>85 (Non-</a:t>
                      </a:r>
                      <a:r>
                        <a:rPr lang="fr-FR" sz="1100" baseline="0" dirty="0" err="1"/>
                        <a:t>inf</a:t>
                      </a:r>
                      <a:r>
                        <a:rPr lang="fr-FR" sz="1100" baseline="0" dirty="0"/>
                        <a:t>)*</a:t>
                      </a:r>
                      <a:endParaRPr lang="fr-FR" sz="1100" dirty="0"/>
                    </a:p>
                  </a:txBody>
                  <a:tcPr marL="68580" marR="68580" marT="45722" marB="457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487">
                <a:tc>
                  <a:txBody>
                    <a:bodyPr/>
                    <a:lstStyle/>
                    <a:p>
                      <a:r>
                        <a:rPr lang="fr-FR" sz="1400" dirty="0"/>
                        <a:t>OLE (250)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LPV/r+3TC</a:t>
                      </a:r>
                    </a:p>
                  </a:txBody>
                  <a:tcPr marL="68580" marR="68580" marT="45722" marB="4572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LPV/R+2NRTI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Maintenance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48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87.8%</a:t>
                      </a:r>
                      <a:r>
                        <a:rPr lang="fr-FR" sz="1100" baseline="0" dirty="0"/>
                        <a:t> vs 86.6% (Non-</a:t>
                      </a:r>
                      <a:r>
                        <a:rPr lang="fr-FR" sz="1100" baseline="0" dirty="0" err="1"/>
                        <a:t>Inf</a:t>
                      </a:r>
                      <a:r>
                        <a:rPr lang="fr-FR" sz="1100" baseline="0" dirty="0"/>
                        <a:t>)</a:t>
                      </a:r>
                      <a:endParaRPr lang="fr-FR" sz="1100" dirty="0"/>
                    </a:p>
                  </a:txBody>
                  <a:tcPr marL="68580" marR="68580" marT="45722" marB="4572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708">
                <a:tc>
                  <a:txBody>
                    <a:bodyPr/>
                    <a:lstStyle/>
                    <a:p>
                      <a:r>
                        <a:rPr lang="fr-FR" sz="1400" dirty="0"/>
                        <a:t>ATLAS-M (266)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ATV/r + 3TC</a:t>
                      </a:r>
                    </a:p>
                  </a:txBody>
                  <a:tcPr marL="68580" marR="68580" marT="45722" marB="4572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ATV/r+2</a:t>
                      </a:r>
                      <a:r>
                        <a:rPr lang="fr-FR" sz="1100" baseline="0" dirty="0"/>
                        <a:t> NRTI</a:t>
                      </a:r>
                      <a:endParaRPr lang="fr-FR" sz="1100" dirty="0"/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Maintenance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48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90% vs.</a:t>
                      </a:r>
                      <a:r>
                        <a:rPr lang="fr-FR" sz="1100" baseline="0" dirty="0"/>
                        <a:t> 80 (Sup.)</a:t>
                      </a:r>
                      <a:endParaRPr lang="fr-FR" sz="1100" dirty="0"/>
                    </a:p>
                  </a:txBody>
                  <a:tcPr marL="68580" marR="68580" marT="45722" marB="4572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2659">
                <a:tc>
                  <a:txBody>
                    <a:bodyPr/>
                    <a:lstStyle/>
                    <a:p>
                      <a:r>
                        <a:rPr lang="fr-FR" sz="1400" dirty="0"/>
                        <a:t>SALT (286)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ATV/r + 3TC</a:t>
                      </a:r>
                    </a:p>
                  </a:txBody>
                  <a:tcPr marL="68580" marR="68580" marT="45722" marB="4572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ATV/r+2</a:t>
                      </a:r>
                      <a:r>
                        <a:rPr lang="fr-FR" sz="1100" baseline="0" dirty="0"/>
                        <a:t> NRTI</a:t>
                      </a:r>
                      <a:endParaRPr lang="fr-FR" sz="1100" dirty="0"/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Maintenance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96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74% vs.</a:t>
                      </a:r>
                      <a:r>
                        <a:rPr lang="fr-FR" sz="1100" baseline="0" dirty="0"/>
                        <a:t> 74 (Non-</a:t>
                      </a:r>
                      <a:r>
                        <a:rPr lang="fr-FR" sz="1100" baseline="0" dirty="0" err="1"/>
                        <a:t>inf</a:t>
                      </a:r>
                      <a:r>
                        <a:rPr lang="fr-FR" sz="1100" baseline="0" dirty="0"/>
                        <a:t>)</a:t>
                      </a:r>
                      <a:endParaRPr lang="fr-FR" sz="1100" dirty="0"/>
                    </a:p>
                  </a:txBody>
                  <a:tcPr marL="68580" marR="68580" marT="45722" marB="4572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1789">
                <a:tc>
                  <a:txBody>
                    <a:bodyPr/>
                    <a:lstStyle/>
                    <a:p>
                      <a:r>
                        <a:rPr lang="fr-FR" sz="1400" dirty="0"/>
                        <a:t>DUAL (249)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DRV/r+3TC</a:t>
                      </a:r>
                    </a:p>
                  </a:txBody>
                  <a:tcPr marL="68580" marR="68580" marT="45722" marB="4572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DRV/r+2NRTI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Maintenance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48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89% vs 93</a:t>
                      </a:r>
                      <a:r>
                        <a:rPr lang="fr-FR" sz="1100" baseline="0" dirty="0"/>
                        <a:t> (Non-</a:t>
                      </a:r>
                      <a:r>
                        <a:rPr lang="fr-FR" sz="1100" baseline="0" dirty="0" err="1"/>
                        <a:t>inf</a:t>
                      </a:r>
                      <a:r>
                        <a:rPr lang="fr-FR" sz="1100" baseline="0" dirty="0"/>
                        <a:t>)</a:t>
                      </a:r>
                      <a:endParaRPr lang="fr-FR" sz="1100" dirty="0"/>
                    </a:p>
                  </a:txBody>
                  <a:tcPr marL="68580" marR="68580" marT="45722" marB="4572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6672">
                <a:tc>
                  <a:txBody>
                    <a:bodyPr/>
                    <a:lstStyle/>
                    <a:p>
                      <a:r>
                        <a:rPr lang="fr-FR" sz="1400" dirty="0"/>
                        <a:t>SWORD 1-2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DTG</a:t>
                      </a:r>
                      <a:r>
                        <a:rPr lang="fr-FR" sz="1200" baseline="0" dirty="0">
                          <a:solidFill>
                            <a:schemeClr val="bg1"/>
                          </a:solidFill>
                        </a:rPr>
                        <a:t> + </a:t>
                      </a:r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RPV</a:t>
                      </a:r>
                    </a:p>
                  </a:txBody>
                  <a:tcPr marL="68580" marR="68580" marT="45722" marB="4572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Trithérapie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Maintenance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48</a:t>
                      </a:r>
                    </a:p>
                  </a:txBody>
                  <a:tcPr marL="68580" marR="68580" marT="45722" marB="4572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95% vs </a:t>
                      </a:r>
                      <a:r>
                        <a:rPr lang="fr-FR" sz="1100" baseline="0" dirty="0"/>
                        <a:t>95 (Non-inf.)**</a:t>
                      </a:r>
                      <a:endParaRPr lang="fr-FR" sz="1100" dirty="0"/>
                    </a:p>
                  </a:txBody>
                  <a:tcPr marL="68580" marR="68580" marT="45722" marB="4572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391451" y="5862169"/>
            <a:ext cx="78152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prstClr val="black"/>
                </a:solidFill>
                <a:latin typeface="Calibri"/>
                <a:ea typeface="MS PGothic" charset="0"/>
                <a:cs typeface="MS PGothic" charset="0"/>
              </a:rPr>
              <a:t>* Moins bien si nadir &lt;200; apparition de résistance aux </a:t>
            </a:r>
            <a:r>
              <a:rPr lang="fr-FR" sz="1400" dirty="0" err="1">
                <a:solidFill>
                  <a:prstClr val="black"/>
                </a:solidFill>
                <a:latin typeface="Calibri"/>
                <a:ea typeface="MS PGothic" charset="0"/>
                <a:cs typeface="MS PGothic" charset="0"/>
              </a:rPr>
              <a:t>INIs</a:t>
            </a:r>
            <a:r>
              <a:rPr lang="fr-FR" sz="1400" dirty="0">
                <a:solidFill>
                  <a:prstClr val="black"/>
                </a:solidFill>
                <a:latin typeface="Calibri"/>
                <a:ea typeface="MS PGothic" charset="0"/>
                <a:cs typeface="MS PGothic" charset="0"/>
              </a:rPr>
              <a:t>  ** 1 cas de résistance émergente (K101K/E</a:t>
            </a:r>
            <a:r>
              <a:rPr lang="fr-FR" dirty="0">
                <a:solidFill>
                  <a:prstClr val="black"/>
                </a:solidFill>
                <a:latin typeface="Calibri"/>
                <a:ea typeface="MS PGothic" charset="0"/>
                <a:cs typeface="MS PGothic" charset="0"/>
              </a:rPr>
              <a:t>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552577" y="6396038"/>
            <a:ext cx="617983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prstClr val="black"/>
                </a:solidFill>
                <a:latin typeface="Calibri"/>
                <a:ea typeface="MS PGothic" charset="0"/>
                <a:cs typeface="MS PGothic" charset="0"/>
              </a:rPr>
              <a:t>Conclusion : </a:t>
            </a:r>
            <a:r>
              <a:rPr lang="fr-FR" sz="1400" dirty="0">
                <a:solidFill>
                  <a:prstClr val="black"/>
                </a:solidFill>
                <a:latin typeface="Calibri"/>
                <a:ea typeface="MS PGothic" charset="0"/>
                <a:cs typeface="MS PGothic" charset="0"/>
              </a:rPr>
              <a:t>des schémas avec IP/r + NRTI ou INI, INI + NNRTI sont aussi efficaces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552577" y="6157494"/>
            <a:ext cx="749301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prstClr val="black"/>
                </a:solidFill>
                <a:latin typeface="Calibri"/>
                <a:ea typeface="MS PGothic" charset="0"/>
                <a:cs typeface="MS PGothic" charset="0"/>
              </a:rPr>
              <a:t>Bras allègement : pas de différence de reconstitution immunitaire, pas/peu de résistance émergente</a:t>
            </a:r>
          </a:p>
        </p:txBody>
      </p:sp>
    </p:spTree>
    <p:extLst>
      <p:ext uri="{BB962C8B-B14F-4D97-AF65-F5344CB8AC3E}">
        <p14:creationId xmlns:p14="http://schemas.microsoft.com/office/powerpoint/2010/main" val="248844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Titre 1"/>
          <p:cNvSpPr>
            <a:spLocks noGrp="1"/>
          </p:cNvSpPr>
          <p:nvPr>
            <p:ph type="title"/>
          </p:nvPr>
        </p:nvSpPr>
        <p:spPr>
          <a:xfrm>
            <a:off x="1704975" y="-171450"/>
            <a:ext cx="9144000" cy="1325563"/>
          </a:xfrm>
        </p:spPr>
        <p:txBody>
          <a:bodyPr/>
          <a:lstStyle/>
          <a:p>
            <a:r>
              <a:rPr lang="fr-FR" sz="3600">
                <a:latin typeface="Calibri Light" charset="0"/>
              </a:rPr>
              <a:t>Schémas de bithérapies en cours d’évaluation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990600" y="1637707"/>
          <a:ext cx="9267828" cy="3567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6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8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58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39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41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1740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Essai (n</a:t>
                      </a:r>
                      <a:r>
                        <a:rPr lang="fr-FR" sz="1200" baseline="0" dirty="0">
                          <a:solidFill>
                            <a:schemeClr val="tx1"/>
                          </a:solidFill>
                        </a:rPr>
                        <a:t> pts)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Bras allégé</a:t>
                      </a:r>
                    </a:p>
                  </a:txBody>
                  <a:tcPr marL="68574" marR="68574" marT="45721" marB="4572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Comparateur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Situation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Recul,</a:t>
                      </a:r>
                      <a:r>
                        <a:rPr lang="fr-FR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sem.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Succès </a:t>
                      </a:r>
                      <a:r>
                        <a:rPr lang="fr-FR" sz="1200" dirty="0" err="1">
                          <a:solidFill>
                            <a:schemeClr val="tx1"/>
                          </a:solidFill>
                        </a:rPr>
                        <a:t>virol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68574" marR="68574" marT="45721" marB="4572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602">
                <a:tc>
                  <a:txBody>
                    <a:bodyPr/>
                    <a:lstStyle/>
                    <a:p>
                      <a:r>
                        <a:rPr lang="fr-FR" sz="1200" dirty="0"/>
                        <a:t>PADDLE (20)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DTG + 3TC</a:t>
                      </a:r>
                    </a:p>
                  </a:txBody>
                  <a:tcPr marL="68574" marR="68574" marT="45721" marB="4572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-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Induction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48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90% succès</a:t>
                      </a:r>
                    </a:p>
                  </a:txBody>
                  <a:tcPr marL="68574" marR="68574" marT="45721" marB="4572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602">
                <a:tc>
                  <a:txBody>
                    <a:bodyPr/>
                    <a:lstStyle/>
                    <a:p>
                      <a:r>
                        <a:rPr lang="fr-FR" sz="1200" dirty="0"/>
                        <a:t>ACTG5353 (120)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DTG + 3TC</a:t>
                      </a:r>
                    </a:p>
                  </a:txBody>
                  <a:tcPr marL="68574" marR="68574" marT="45721" marB="4572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-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Induction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48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90% succès*</a:t>
                      </a:r>
                    </a:p>
                  </a:txBody>
                  <a:tcPr marL="68574" marR="68574" marT="45721" marB="4572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545">
                <a:tc>
                  <a:txBody>
                    <a:bodyPr/>
                    <a:lstStyle/>
                    <a:p>
                      <a:r>
                        <a:rPr lang="fr-FR" sz="1200" dirty="0"/>
                        <a:t>GEMINI 1-2 (1400)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DTG</a:t>
                      </a:r>
                      <a:r>
                        <a:rPr lang="fr-FR" sz="1100" baseline="0" dirty="0">
                          <a:solidFill>
                            <a:schemeClr val="bg1"/>
                          </a:solidFill>
                        </a:rPr>
                        <a:t> + 3TC</a:t>
                      </a:r>
                      <a:endParaRPr lang="fr-FR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45721" marB="4572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DTG+TDF/FTC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Induction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24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Non </a:t>
                      </a:r>
                      <a:r>
                        <a:rPr lang="fr-FR" sz="1200" dirty="0" err="1"/>
                        <a:t>inf</a:t>
                      </a:r>
                      <a:endParaRPr lang="fr-FR" sz="1200" dirty="0"/>
                    </a:p>
                  </a:txBody>
                  <a:tcPr marL="68574" marR="68574" marT="45721" marB="4572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602">
                <a:tc>
                  <a:txBody>
                    <a:bodyPr/>
                    <a:lstStyle/>
                    <a:p>
                      <a:r>
                        <a:rPr lang="fr-FR" sz="1200" dirty="0"/>
                        <a:t>LAMIDOL </a:t>
                      </a:r>
                      <a:r>
                        <a:rPr lang="fr-FR" sz="1200" baseline="0" dirty="0"/>
                        <a:t>(104)</a:t>
                      </a:r>
                      <a:endParaRPr lang="fr-FR" sz="1200" dirty="0"/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DTG + 3TC</a:t>
                      </a:r>
                    </a:p>
                  </a:txBody>
                  <a:tcPr marL="68574" marR="68574" marT="45721" marB="4572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-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Maintenance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48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97% succès</a:t>
                      </a:r>
                    </a:p>
                  </a:txBody>
                  <a:tcPr marL="68574" marR="68574" marT="45721" marB="4572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545">
                <a:tc>
                  <a:txBody>
                    <a:bodyPr/>
                    <a:lstStyle/>
                    <a:p>
                      <a:r>
                        <a:rPr lang="fr-FR" sz="1200" dirty="0"/>
                        <a:t>TRULIGHT</a:t>
                      </a:r>
                      <a:r>
                        <a:rPr lang="fr-FR" sz="1200" baseline="0" dirty="0"/>
                        <a:t> (222)</a:t>
                      </a:r>
                      <a:endParaRPr lang="fr-FR" sz="1200" dirty="0"/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TDF/FTC</a:t>
                      </a:r>
                    </a:p>
                  </a:txBody>
                  <a:tcPr marL="68574" marR="68574" marT="45721" marB="4572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TDF/FTC + 3</a:t>
                      </a:r>
                      <a:r>
                        <a:rPr lang="fr-FR" sz="1050" baseline="30000" dirty="0"/>
                        <a:t>e</a:t>
                      </a:r>
                      <a:r>
                        <a:rPr lang="fr-FR" sz="1050" baseline="0" dirty="0"/>
                        <a:t> agent</a:t>
                      </a:r>
                      <a:endParaRPr lang="fr-FR" sz="1050" dirty="0"/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Maintenance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48 (an.</a:t>
                      </a:r>
                      <a:r>
                        <a:rPr lang="fr-FR" sz="1200" baseline="0" dirty="0"/>
                        <a:t> inter</a:t>
                      </a:r>
                      <a:r>
                        <a:rPr lang="fr-FR" sz="1200" dirty="0"/>
                        <a:t>.)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91% succès**</a:t>
                      </a:r>
                    </a:p>
                  </a:txBody>
                  <a:tcPr marL="68574" marR="68574" marT="45721" marB="4572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854">
                <a:tc>
                  <a:txBody>
                    <a:bodyPr/>
                    <a:lstStyle/>
                    <a:p>
                      <a:r>
                        <a:rPr lang="fr-FR" sz="1200" dirty="0"/>
                        <a:t>ETRAL (160)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ETV + RAL</a:t>
                      </a:r>
                    </a:p>
                  </a:txBody>
                  <a:tcPr marL="68574" marR="68574" marT="45721" marB="4572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-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Maintenance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48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95% succès</a:t>
                      </a:r>
                    </a:p>
                  </a:txBody>
                  <a:tcPr marL="68574" marR="68574" marT="45721" marB="4572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889">
                <a:tc>
                  <a:txBody>
                    <a:bodyPr/>
                    <a:lstStyle/>
                    <a:p>
                      <a:r>
                        <a:rPr lang="fr-FR" sz="1200" dirty="0"/>
                        <a:t>LATTE 2 (309)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CABO +</a:t>
                      </a:r>
                      <a:r>
                        <a:rPr lang="fr-FR" sz="1100" baseline="0" dirty="0">
                          <a:solidFill>
                            <a:schemeClr val="bg1"/>
                          </a:solidFill>
                        </a:rPr>
                        <a:t> RPV IM / 8 ou 4 semaines</a:t>
                      </a:r>
                      <a:endParaRPr lang="fr-FR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45721" marB="4572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CABO</a:t>
                      </a:r>
                      <a:r>
                        <a:rPr lang="fr-FR" sz="1050" baseline="0" dirty="0"/>
                        <a:t> + ABC/3TC</a:t>
                      </a:r>
                      <a:endParaRPr lang="fr-FR" sz="1050" dirty="0"/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Maintenance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96</a:t>
                      </a:r>
                    </a:p>
                  </a:txBody>
                  <a:tcPr marL="68574" marR="68574" marT="45721" marB="4572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94%/87%/84% succès</a:t>
                      </a:r>
                    </a:p>
                  </a:txBody>
                  <a:tcPr marL="68574" marR="68574" marT="45721" marB="4572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60163" name="ZoneTexte 4"/>
          <p:cNvSpPr txBox="1">
            <a:spLocks noChangeArrowheads="1"/>
          </p:cNvSpPr>
          <p:nvPr/>
        </p:nvSpPr>
        <p:spPr bwMode="auto">
          <a:xfrm>
            <a:off x="1847851" y="5948949"/>
            <a:ext cx="583525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050">
                <a:solidFill>
                  <a:srgbClr val="000000"/>
                </a:solidFill>
              </a:rPr>
              <a:t>* Un cas de résistance émergente chez un patient « chaotique » (R263K + M184V)</a:t>
            </a:r>
          </a:p>
          <a:p>
            <a:pPr eaLnBrk="1" hangingPunct="1"/>
            <a:r>
              <a:rPr lang="fr-FR" sz="1050">
                <a:solidFill>
                  <a:srgbClr val="000000"/>
                </a:solidFill>
              </a:rPr>
              <a:t>** Analyse planifiée sur le bras expérimental, permettant la poursuite de l’étude</a:t>
            </a:r>
          </a:p>
        </p:txBody>
      </p:sp>
      <p:sp>
        <p:nvSpPr>
          <p:cNvPr id="260164" name="ZoneTexte 5"/>
          <p:cNvSpPr txBox="1">
            <a:spLocks noChangeArrowheads="1"/>
          </p:cNvSpPr>
          <p:nvPr/>
        </p:nvSpPr>
        <p:spPr bwMode="auto">
          <a:xfrm>
            <a:off x="1508760" y="6472238"/>
            <a:ext cx="6195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Ces stratégies paraissent intéressantes,</a:t>
            </a:r>
            <a:r>
              <a:rPr lang="fr-FR" sz="1100">
                <a:solidFill>
                  <a:srgbClr val="000000"/>
                </a:solidFill>
              </a:rPr>
              <a:t>résultats d’études comparatives en cours</a:t>
            </a:r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260165" name="ZoneTexte 7"/>
          <p:cNvSpPr txBox="1">
            <a:spLocks noChangeArrowheads="1"/>
          </p:cNvSpPr>
          <p:nvPr/>
        </p:nvSpPr>
        <p:spPr bwMode="auto">
          <a:xfrm>
            <a:off x="1508760" y="6256657"/>
            <a:ext cx="42087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200" dirty="0">
                <a:solidFill>
                  <a:srgbClr val="000000"/>
                </a:solidFill>
              </a:rPr>
              <a:t>Bras allègement : pas/peu de résistance émergente</a:t>
            </a:r>
          </a:p>
        </p:txBody>
      </p:sp>
    </p:spTree>
    <p:extLst>
      <p:ext uri="{BB962C8B-B14F-4D97-AF65-F5344CB8AC3E}">
        <p14:creationId xmlns:p14="http://schemas.microsoft.com/office/powerpoint/2010/main" val="376436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D6C973-62EA-824A-A962-DADC54E0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Conditions de prises des traitements, interactions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E2E2D2F-3B35-9349-B1B4-541CFF9050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71961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message à faire passer au patient qui a une prise par jour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 traitement antiviral doit être pris tous les jours</a:t>
            </a:r>
          </a:p>
          <a:p>
            <a:r>
              <a:rPr lang="fr-FR" dirty="0"/>
              <a:t>Au même horaire +/- deux heures en routine, mais peut être décalé de façon plus importante de temps en temps</a:t>
            </a:r>
          </a:p>
          <a:p>
            <a:endParaRPr lang="fr-FR" dirty="0"/>
          </a:p>
          <a:p>
            <a:r>
              <a:rPr lang="fr-FR" dirty="0">
                <a:sym typeface="Wingdings"/>
              </a:rPr>
              <a:t> En gros, l’important et de penser à prendre son </a:t>
            </a:r>
            <a:r>
              <a:rPr lang="fr-FR" u="sng" dirty="0">
                <a:sym typeface="Wingdings"/>
              </a:rPr>
              <a:t>traitement tous les jours</a:t>
            </a:r>
            <a:r>
              <a:rPr lang="fr-FR" dirty="0">
                <a:sym typeface="Wingdings"/>
              </a:rPr>
              <a:t>, l’heure n’est pas vraiment importante</a:t>
            </a:r>
            <a:r>
              <a:rPr lang="mr-IN" dirty="0">
                <a:sym typeface="Wingdings"/>
              </a:rPr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259197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6EA5A4-F555-0349-987E-8D43FD040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question des interactions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8B1E5AC-5634-EC4D-B998-877986CC8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39220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D3FCBC6-5D87-0A44-B331-6B3DB9E5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inhibiteurs et inducteurs du cytochrome 3A4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A3F9F04-6E2E-D347-AD1E-66FF0E751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112" y="1422402"/>
            <a:ext cx="11060288" cy="4981575"/>
          </a:xfrm>
        </p:spPr>
        <p:txBody>
          <a:bodyPr/>
          <a:lstStyle/>
          <a:p>
            <a:r>
              <a:rPr lang="fr-FR" dirty="0"/>
              <a:t>L’utilisation de « booster » pour certaines antiprotéases et anti-intégrases.</a:t>
            </a:r>
          </a:p>
          <a:p>
            <a:pPr lvl="1"/>
            <a:r>
              <a:rPr lang="fr-FR" dirty="0"/>
              <a:t>Effet </a:t>
            </a:r>
            <a:r>
              <a:rPr lang="fr-FR" u="sng" dirty="0"/>
              <a:t>inhibiteur enzymatique</a:t>
            </a:r>
            <a:r>
              <a:rPr lang="fr-FR" dirty="0"/>
              <a:t> sur tout ce qui passe par la voie du cytochrome 3A4</a:t>
            </a:r>
          </a:p>
          <a:p>
            <a:pPr lvl="1"/>
            <a:r>
              <a:rPr lang="fr-FR" dirty="0"/>
              <a:t>Ritonavir</a:t>
            </a:r>
          </a:p>
          <a:p>
            <a:pPr lvl="2"/>
            <a:r>
              <a:rPr lang="fr-FR" dirty="0"/>
              <a:t>Associé à l’atazanavir, au darunavir, au lopinavir (</a:t>
            </a:r>
            <a:r>
              <a:rPr lang="fr-FR" dirty="0" err="1"/>
              <a:t>kaletra</a:t>
            </a:r>
            <a:r>
              <a:rPr lang="fr-FR" dirty="0"/>
              <a:t>®)</a:t>
            </a:r>
          </a:p>
          <a:p>
            <a:pPr lvl="1"/>
            <a:r>
              <a:rPr lang="fr-FR" dirty="0"/>
              <a:t>Cobicistat</a:t>
            </a:r>
          </a:p>
          <a:p>
            <a:pPr lvl="2"/>
            <a:r>
              <a:rPr lang="fr-FR" dirty="0"/>
              <a:t>Associé à l’elvitegravir (</a:t>
            </a:r>
            <a:r>
              <a:rPr lang="fr-FR" dirty="0" err="1"/>
              <a:t>Stribild</a:t>
            </a:r>
            <a:r>
              <a:rPr lang="fr-FR" dirty="0"/>
              <a:t>® et Genvoya®)</a:t>
            </a:r>
          </a:p>
          <a:p>
            <a:r>
              <a:rPr lang="fr-FR" dirty="0"/>
              <a:t>La rifampicine</a:t>
            </a:r>
          </a:p>
          <a:p>
            <a:pPr lvl="1"/>
            <a:r>
              <a:rPr lang="fr-FR" dirty="0"/>
              <a:t>En cas de tuberculose associée au VIH</a:t>
            </a:r>
          </a:p>
          <a:p>
            <a:pPr lvl="1"/>
            <a:r>
              <a:rPr lang="fr-FR" dirty="0"/>
              <a:t>Effet inducteur enzymatique très puissant</a:t>
            </a:r>
          </a:p>
        </p:txBody>
      </p:sp>
    </p:spTree>
    <p:extLst>
      <p:ext uri="{BB962C8B-B14F-4D97-AF65-F5344CB8AC3E}">
        <p14:creationId xmlns:p14="http://schemas.microsoft.com/office/powerpoint/2010/main" val="401765657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AEC0E60-F892-A945-A456-0D56919CE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183" y="228600"/>
            <a:ext cx="10385777" cy="798513"/>
          </a:xfrm>
        </p:spPr>
        <p:txBody>
          <a:bodyPr/>
          <a:lstStyle/>
          <a:p>
            <a:r>
              <a:rPr lang="fr-FR" dirty="0"/>
              <a:t>Les anti acides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782AA7D-049C-4F4D-B74E-6F2D7F749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Plusieurs molécules ARV sont mieux </a:t>
            </a:r>
            <a:r>
              <a:rPr lang="fr-FR" dirty="0" err="1"/>
              <a:t>absorbbées</a:t>
            </a:r>
            <a:r>
              <a:rPr lang="fr-FR" dirty="0"/>
              <a:t> en milieux acide</a:t>
            </a:r>
          </a:p>
          <a:p>
            <a:pPr lvl="1"/>
            <a:r>
              <a:rPr lang="fr-FR" dirty="0"/>
              <a:t>Atazanavir</a:t>
            </a:r>
          </a:p>
          <a:p>
            <a:pPr lvl="1"/>
            <a:r>
              <a:rPr lang="fr-FR" dirty="0"/>
              <a:t>Rilpivirine</a:t>
            </a:r>
          </a:p>
          <a:p>
            <a:r>
              <a:rPr lang="fr-FR" dirty="0"/>
              <a:t>Contre indique l’utilisation des IPP</a:t>
            </a:r>
          </a:p>
          <a:p>
            <a:r>
              <a:rPr lang="fr-FR" dirty="0"/>
              <a:t>Doit rendre prudent sur l’utilisation des anti-H2</a:t>
            </a:r>
          </a:p>
          <a:p>
            <a:pPr lvl="1"/>
            <a:r>
              <a:rPr lang="fr-FR" dirty="0"/>
              <a:t>Prise à distance…</a:t>
            </a:r>
          </a:p>
          <a:p>
            <a:pPr lvl="1"/>
            <a:r>
              <a:rPr lang="fr-FR" dirty="0"/>
              <a:t>… ou changement de traitement ARV ?</a:t>
            </a:r>
          </a:p>
        </p:txBody>
      </p:sp>
    </p:spTree>
    <p:extLst>
      <p:ext uri="{BB962C8B-B14F-4D97-AF65-F5344CB8AC3E}">
        <p14:creationId xmlns:p14="http://schemas.microsoft.com/office/powerpoint/2010/main" val="427939980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DDCA8E1-1B8F-2749-9226-98671EF4F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ions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20988A6-FF74-E744-B0D6-1A6FF2DED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Risque de modification de l’absorption</a:t>
            </a:r>
          </a:p>
          <a:p>
            <a:r>
              <a:rPr lang="fr-FR" dirty="0"/>
              <a:t>Anti-intégrase +++</a:t>
            </a:r>
          </a:p>
          <a:p>
            <a:pPr lvl="1"/>
            <a:r>
              <a:rPr lang="fr-FR" dirty="0"/>
              <a:t>Dolutegravir</a:t>
            </a:r>
          </a:p>
          <a:p>
            <a:pPr lvl="1"/>
            <a:r>
              <a:rPr lang="fr-FR" dirty="0"/>
              <a:t>Raltegravir</a:t>
            </a:r>
          </a:p>
          <a:p>
            <a:pPr lvl="1"/>
            <a:r>
              <a:rPr lang="fr-FR" dirty="0"/>
              <a:t>Elvitegravir</a:t>
            </a:r>
          </a:p>
          <a:p>
            <a:pPr lvl="1"/>
            <a:r>
              <a:rPr lang="fr-FR" dirty="0"/>
              <a:t>Bictegravir</a:t>
            </a:r>
          </a:p>
          <a:p>
            <a:r>
              <a:rPr lang="fr-FR" dirty="0"/>
              <a:t>Pas de prise simultanée</a:t>
            </a:r>
          </a:p>
          <a:p>
            <a:pPr lvl="1"/>
            <a:r>
              <a:rPr lang="fr-FR" dirty="0"/>
              <a:t>Au moins deux heures de décalage</a:t>
            </a:r>
          </a:p>
        </p:txBody>
      </p:sp>
    </p:spTree>
    <p:extLst>
      <p:ext uri="{BB962C8B-B14F-4D97-AF65-F5344CB8AC3E}">
        <p14:creationId xmlns:p14="http://schemas.microsoft.com/office/powerpoint/2010/main" val="33686473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812E79-9520-A842-9A4D-DE1717BC0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 qui nous sauve !</a:t>
            </a:r>
          </a:p>
        </p:txBody>
      </p:sp>
      <p:pic>
        <p:nvPicPr>
          <p:cNvPr id="3074" name="Picture 2" descr="Résultat de recherche d'images pour &quot;hiv drug interactions&quot;">
            <a:extLst>
              <a:ext uri="{FF2B5EF4-FFF2-40B4-BE49-F238E27FC236}">
                <a16:creationId xmlns:a16="http://schemas.microsoft.com/office/drawing/2014/main" id="{68F2E295-9707-264F-99F9-710A8028C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36" y="1422402"/>
            <a:ext cx="3479362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ésultat de recherche d'images pour &quot;theriaque&quot;">
            <a:extLst>
              <a:ext uri="{FF2B5EF4-FFF2-40B4-BE49-F238E27FC236}">
                <a16:creationId xmlns:a16="http://schemas.microsoft.com/office/drawing/2014/main" id="{472E13B2-6CFE-2843-AC73-7637D2F366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80" y="3211514"/>
            <a:ext cx="3464918" cy="122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53552E-44E4-6644-993F-E1E185AFB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572000"/>
            <a:ext cx="2057400" cy="20828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250D7C9-B327-A248-A7CD-92EA245CB07E}"/>
              </a:ext>
            </a:extLst>
          </p:cNvPr>
          <p:cNvSpPr txBox="1"/>
          <p:nvPr/>
        </p:nvSpPr>
        <p:spPr>
          <a:xfrm>
            <a:off x="3200400" y="5290234"/>
            <a:ext cx="1958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Action traitement</a:t>
            </a:r>
          </a:p>
          <a:p>
            <a:r>
              <a:rPr lang="fr-FR" dirty="0" err="1"/>
              <a:t>Medinfo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10755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effets secondaires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7142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B98607-0A29-4BF6-994C-E7C7A43B7331}"/>
              </a:ext>
            </a:extLst>
          </p:cNvPr>
          <p:cNvGrpSpPr/>
          <p:nvPr/>
        </p:nvGrpSpPr>
        <p:grpSpPr>
          <a:xfrm>
            <a:off x="1629810" y="561371"/>
            <a:ext cx="9076291" cy="5316949"/>
            <a:chOff x="861607" y="284923"/>
            <a:chExt cx="9585325" cy="5604022"/>
          </a:xfrm>
        </p:grpSpPr>
        <p:sp>
          <p:nvSpPr>
            <p:cNvPr id="12" name="Rectangle 37"/>
            <p:cNvSpPr>
              <a:spLocks noChangeArrowheads="1"/>
            </p:cNvSpPr>
            <p:nvPr/>
          </p:nvSpPr>
          <p:spPr bwMode="auto">
            <a:xfrm>
              <a:off x="861607" y="284923"/>
              <a:ext cx="9585325" cy="43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2100" spc="-30" dirty="0">
                  <a:latin typeface="Arial Bold" charset="0"/>
                </a:rPr>
                <a:t>Estimated number of adults and children newly infected with HIV </a:t>
              </a:r>
              <a:r>
                <a:rPr lang="en-US" altLang="en-US" sz="2100" b="1" spc="-30" dirty="0">
                  <a:solidFill>
                    <a:srgbClr val="E31837"/>
                  </a:solidFill>
                  <a:latin typeface="Arial Bold" charset="0"/>
                  <a:sym typeface="Webdings" pitchFamily="18" charset="2"/>
                </a:rPr>
                <a:t></a:t>
              </a:r>
              <a:r>
                <a:rPr lang="en-US" altLang="en-US" sz="2100" spc="-30" dirty="0">
                  <a:latin typeface="Arial Bold" charset="0"/>
                </a:rPr>
                <a:t> 2017 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0670FBB-07B0-45B1-9501-79D4E93D40D2}"/>
                </a:ext>
              </a:extLst>
            </p:cNvPr>
            <p:cNvGrpSpPr/>
            <p:nvPr/>
          </p:nvGrpSpPr>
          <p:grpSpPr>
            <a:xfrm>
              <a:off x="1246894" y="1440000"/>
              <a:ext cx="8029861" cy="4448945"/>
              <a:chOff x="1246894" y="1504950"/>
              <a:chExt cx="8029861" cy="4448945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894" y="1504950"/>
                <a:ext cx="8029861" cy="3878199"/>
              </a:xfrm>
              <a:prstGeom prst="rect">
                <a:avLst/>
              </a:prstGeom>
            </p:spPr>
          </p:pic>
          <p:sp>
            <p:nvSpPr>
              <p:cNvPr id="11267" name="Rectangle 38"/>
              <p:cNvSpPr>
                <a:spLocks noChangeArrowheads="1"/>
              </p:cNvSpPr>
              <p:nvPr/>
            </p:nvSpPr>
            <p:spPr bwMode="auto">
              <a:xfrm>
                <a:off x="1555750" y="5529263"/>
                <a:ext cx="7418388" cy="424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4184" tIns="47092" rIns="94184" bIns="47092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altLang="en-US" sz="2000" b="1" dirty="0"/>
                  <a:t>Total: 1.8 million </a:t>
                </a:r>
                <a:r>
                  <a:rPr lang="en-US" altLang="en-US" dirty="0">
                    <a:solidFill>
                      <a:srgbClr val="4D4D4D"/>
                    </a:solidFill>
                  </a:rPr>
                  <a:t>[1.4 million–2.4 million]</a:t>
                </a:r>
              </a:p>
            </p:txBody>
          </p:sp>
          <p:sp>
            <p:nvSpPr>
              <p:cNvPr id="11268" name="Rectangle 27"/>
              <p:cNvSpPr>
                <a:spLocks noChangeArrowheads="1"/>
              </p:cNvSpPr>
              <p:nvPr/>
            </p:nvSpPr>
            <p:spPr bwMode="auto">
              <a:xfrm>
                <a:off x="4251325" y="3083360"/>
                <a:ext cx="2278063" cy="45969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200" b="1" dirty="0"/>
                  <a:t>Middle East and North Africa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18 000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[10 000–31 000]</a:t>
                </a:r>
              </a:p>
            </p:txBody>
          </p:sp>
          <p:sp>
            <p:nvSpPr>
              <p:cNvPr id="11269" name="Rectangle 28"/>
              <p:cNvSpPr>
                <a:spLocks noChangeArrowheads="1"/>
              </p:cNvSpPr>
              <p:nvPr/>
            </p:nvSpPr>
            <p:spPr bwMode="auto">
              <a:xfrm>
                <a:off x="3828088" y="3587416"/>
                <a:ext cx="1947862" cy="60567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200" b="1" dirty="0"/>
                  <a:t>Western and central Africa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GB" altLang="en-US" sz="1400" b="1" dirty="0"/>
                  <a:t>370 000</a:t>
                </a:r>
                <a:endParaRPr lang="en-US" altLang="en-US" sz="1400" b="1" dirty="0"/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[220 000–570 000]</a:t>
                </a:r>
              </a:p>
            </p:txBody>
          </p:sp>
          <p:sp>
            <p:nvSpPr>
              <p:cNvPr id="11270" name="Rectangle 29"/>
              <p:cNvSpPr>
                <a:spLocks noChangeArrowheads="1"/>
              </p:cNvSpPr>
              <p:nvPr/>
            </p:nvSpPr>
            <p:spPr bwMode="auto">
              <a:xfrm>
                <a:off x="5800346" y="1997050"/>
                <a:ext cx="1739900" cy="60567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200" b="1" dirty="0"/>
                  <a:t>Eastern Europe </a:t>
                </a:r>
                <a:br>
                  <a:rPr lang="en-US" altLang="en-US" sz="1200" b="1" dirty="0"/>
                </a:br>
                <a:r>
                  <a:rPr lang="en-US" altLang="en-US" sz="1200" b="1" dirty="0"/>
                  <a:t>and central Asia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130 000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[120 000–150 000]</a:t>
                </a:r>
              </a:p>
            </p:txBody>
          </p:sp>
          <p:sp>
            <p:nvSpPr>
              <p:cNvPr id="11271" name="Rectangle 30"/>
              <p:cNvSpPr>
                <a:spLocks noChangeArrowheads="1"/>
              </p:cNvSpPr>
              <p:nvPr/>
            </p:nvSpPr>
            <p:spPr bwMode="auto">
              <a:xfrm>
                <a:off x="6765546" y="3842463"/>
                <a:ext cx="2197100" cy="45969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200" b="1" dirty="0"/>
                  <a:t>Asia and the Pacific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280 000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[210 000–390 000]</a:t>
                </a:r>
              </a:p>
            </p:txBody>
          </p:sp>
          <p:sp>
            <p:nvSpPr>
              <p:cNvPr id="11272" name="Rectangle 32"/>
              <p:cNvSpPr>
                <a:spLocks noChangeArrowheads="1"/>
              </p:cNvSpPr>
              <p:nvPr/>
            </p:nvSpPr>
            <p:spPr bwMode="auto">
              <a:xfrm>
                <a:off x="1327150" y="2276475"/>
                <a:ext cx="3698875" cy="45969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200" b="1" dirty="0"/>
                  <a:t>North America and western and central Europe</a:t>
                </a:r>
              </a:p>
              <a:p>
                <a:pPr algn="ctr" eaLnBrk="1" hangingPunct="1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70 000</a:t>
                </a:r>
              </a:p>
              <a:p>
                <a:pPr algn="ctr" eaLnBrk="1" hangingPunct="1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[57 000–84 000]</a:t>
                </a:r>
              </a:p>
            </p:txBody>
          </p:sp>
          <p:sp>
            <p:nvSpPr>
              <p:cNvPr id="11274" name="Rectangle 28"/>
              <p:cNvSpPr>
                <a:spLocks noChangeArrowheads="1"/>
              </p:cNvSpPr>
              <p:nvPr/>
            </p:nvSpPr>
            <p:spPr bwMode="auto">
              <a:xfrm>
                <a:off x="4364038" y="4257675"/>
                <a:ext cx="2182812" cy="45969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200" b="1" dirty="0"/>
                  <a:t>Eastern and southern Africa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GB" altLang="en-US" sz="1400" b="1" dirty="0"/>
                  <a:t>800 000</a:t>
                </a:r>
                <a:endParaRPr lang="en-US" altLang="en-US" sz="1400" b="1" dirty="0"/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[650 000–1.0 million]</a:t>
                </a:r>
              </a:p>
            </p:txBody>
          </p:sp>
          <p:sp>
            <p:nvSpPr>
              <p:cNvPr id="13" name="Rectangle 33"/>
              <p:cNvSpPr>
                <a:spLocks noChangeArrowheads="1"/>
              </p:cNvSpPr>
              <p:nvPr/>
            </p:nvSpPr>
            <p:spPr bwMode="auto">
              <a:xfrm>
                <a:off x="2373313" y="4150242"/>
                <a:ext cx="1762125" cy="45969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200" b="1" dirty="0"/>
                  <a:t>Latin America 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altLang="en-US" sz="1400" b="1" dirty="0"/>
                  <a:t>100 000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[77 000–130 000]</a:t>
                </a:r>
              </a:p>
            </p:txBody>
          </p:sp>
          <p:sp>
            <p:nvSpPr>
              <p:cNvPr id="14" name="Rectangle 33"/>
              <p:cNvSpPr>
                <a:spLocks noChangeArrowheads="1"/>
              </p:cNvSpPr>
              <p:nvPr/>
            </p:nvSpPr>
            <p:spPr bwMode="auto">
              <a:xfrm>
                <a:off x="2119164" y="3140968"/>
                <a:ext cx="1762125" cy="45969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200" b="1" dirty="0"/>
                  <a:t>Caribbean</a:t>
                </a:r>
              </a:p>
              <a:p>
                <a:pPr algn="ctr">
                  <a:lnSpc>
                    <a:spcPct val="75000"/>
                  </a:lnSpc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GB" altLang="en-US" sz="1400" b="1" dirty="0"/>
                  <a:t>15 000</a:t>
                </a:r>
                <a:endParaRPr lang="en-US" altLang="en-US" sz="1400" b="1" dirty="0"/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1000" b="1" dirty="0">
                    <a:solidFill>
                      <a:srgbClr val="5F5F5F"/>
                    </a:solidFill>
                    <a:latin typeface="Arial Narrow" pitchFamily="34" charset="0"/>
                  </a:rPr>
                  <a:t>[11 000–26 000]</a:t>
                </a:r>
              </a:p>
            </p:txBody>
          </p:sp>
        </p:grpSp>
      </p:grpSp>
      <p:pic>
        <p:nvPicPr>
          <p:cNvPr id="15" name="Picture 2" descr="Résultat de recherche d'images pour &quot;onusida&quot;">
            <a:extLst>
              <a:ext uri="{FF2B5EF4-FFF2-40B4-BE49-F238E27FC236}">
                <a16:creationId xmlns:a16="http://schemas.microsoft.com/office/drawing/2014/main" id="{58ED5C53-A9F4-5A4A-BCB0-C9F3E89E2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917" y="6057351"/>
            <a:ext cx="1312862" cy="41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8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3" descr="Lipoatrophie visage copie copi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1" y="1752604"/>
            <a:ext cx="3826944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6" name="Rectangle 4"/>
          <p:cNvSpPr>
            <a:spLocks noChangeArrowheads="1"/>
          </p:cNvSpPr>
          <p:nvPr/>
        </p:nvSpPr>
        <p:spPr bwMode="auto">
          <a:xfrm>
            <a:off x="3081877" y="3352800"/>
            <a:ext cx="2053167" cy="4191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7" name="Text Box 5"/>
          <p:cNvSpPr txBox="1">
            <a:spLocks noChangeArrowheads="1"/>
          </p:cNvSpPr>
          <p:nvPr/>
        </p:nvSpPr>
        <p:spPr bwMode="auto">
          <a:xfrm>
            <a:off x="2322689" y="6461145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2000" dirty="0">
                <a:solidFill>
                  <a:srgbClr val="000000"/>
                </a:solidFill>
              </a:rPr>
              <a:t>Lipoatrophie du visage  </a:t>
            </a:r>
          </a:p>
        </p:txBody>
      </p:sp>
      <p:pic>
        <p:nvPicPr>
          <p:cNvPr id="180228" name="Picture 6" descr="Lipo atrophie + hypertrophi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9569" y="1752600"/>
            <a:ext cx="3653366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9" name="Text Box 7"/>
          <p:cNvSpPr txBox="1">
            <a:spLocks noChangeArrowheads="1"/>
          </p:cNvSpPr>
          <p:nvPr/>
        </p:nvSpPr>
        <p:spPr bwMode="auto">
          <a:xfrm>
            <a:off x="6265336" y="6461145"/>
            <a:ext cx="3937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2000">
                <a:solidFill>
                  <a:srgbClr val="000000"/>
                </a:solidFill>
              </a:rPr>
              <a:t>Augmentation du tour de taille  </a:t>
            </a:r>
          </a:p>
        </p:txBody>
      </p:sp>
      <p:sp>
        <p:nvSpPr>
          <p:cNvPr id="305664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>
                <a:cs typeface="+mj-cs"/>
              </a:rPr>
              <a:t>Lipodystrophie : forme mixte</a:t>
            </a:r>
          </a:p>
        </p:txBody>
      </p:sp>
    </p:spTree>
    <p:extLst>
      <p:ext uri="{BB962C8B-B14F-4D97-AF65-F5344CB8AC3E}">
        <p14:creationId xmlns:p14="http://schemas.microsoft.com/office/powerpoint/2010/main" val="187409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472"/>
            <a:ext cx="8986520" cy="793550"/>
          </a:xfrm>
          <a:prstGeom prst="rect">
            <a:avLst/>
          </a:prstGeom>
        </p:spPr>
        <p:txBody>
          <a:bodyPr vert="horz" wrap="square" lIns="0" tIns="1762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8270"/>
            <a:r>
              <a:rPr sz="4000" spc="-35" dirty="0"/>
              <a:t>C</a:t>
            </a:r>
            <a:r>
              <a:rPr sz="4000" spc="-5" dirty="0"/>
              <a:t>ONDUIT</a:t>
            </a:r>
            <a:r>
              <a:rPr sz="4000" dirty="0"/>
              <a:t>E</a:t>
            </a:r>
            <a:r>
              <a:rPr sz="4000" spc="-60" dirty="0"/>
              <a:t> </a:t>
            </a:r>
            <a:r>
              <a:rPr sz="4000" dirty="0"/>
              <a:t>A </a:t>
            </a:r>
            <a:r>
              <a:rPr sz="4000" spc="-5" dirty="0"/>
              <a:t>TENI</a:t>
            </a:r>
            <a:r>
              <a:rPr sz="4000" dirty="0"/>
              <a:t>R</a:t>
            </a:r>
            <a:r>
              <a:rPr sz="4000" spc="-35" dirty="0"/>
              <a:t> </a:t>
            </a:r>
            <a:r>
              <a:rPr sz="4000" spc="-5" dirty="0"/>
              <a:t>D</a:t>
            </a:r>
            <a:r>
              <a:rPr sz="4000" spc="-20" dirty="0"/>
              <a:t>E</a:t>
            </a:r>
            <a:r>
              <a:rPr sz="4000" spc="-210" dirty="0"/>
              <a:t>V</a:t>
            </a:r>
            <a:r>
              <a:rPr sz="4000" dirty="0"/>
              <a:t>ANT</a:t>
            </a:r>
            <a:r>
              <a:rPr sz="4000" spc="-45" dirty="0"/>
              <a:t> </a:t>
            </a:r>
            <a:r>
              <a:rPr sz="4000" spc="-5" dirty="0"/>
              <a:t>D</a:t>
            </a:r>
            <a:r>
              <a:rPr sz="4000" spc="-70" dirty="0"/>
              <a:t>E</a:t>
            </a:r>
            <a:r>
              <a:rPr sz="4000" dirty="0"/>
              <a:t>S EI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685800" y="1457224"/>
            <a:ext cx="10972800" cy="4171911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17170"/>
            <a:r>
              <a:rPr sz="2800" b="1" dirty="0">
                <a:latin typeface="Calibri"/>
                <a:cs typeface="Calibri"/>
              </a:rPr>
              <a:t>I</a:t>
            </a:r>
            <a:r>
              <a:rPr sz="2800" b="1" spc="-30" dirty="0">
                <a:latin typeface="Calibri"/>
                <a:cs typeface="Calibri"/>
              </a:rPr>
              <a:t>n</a:t>
            </a:r>
            <a:r>
              <a:rPr sz="2800" b="1" spc="-50" dirty="0">
                <a:latin typeface="Calibri"/>
                <a:cs typeface="Calibri"/>
              </a:rPr>
              <a:t>f</a:t>
            </a:r>
            <a:r>
              <a:rPr sz="2800" b="1" dirty="0">
                <a:latin typeface="Calibri"/>
                <a:cs typeface="Calibri"/>
              </a:rPr>
              <a:t>o</a:t>
            </a:r>
            <a:r>
              <a:rPr sz="2800" b="1" spc="5" dirty="0">
                <a:latin typeface="Calibri"/>
                <a:cs typeface="Calibri"/>
              </a:rPr>
              <a:t>r</a:t>
            </a:r>
            <a:r>
              <a:rPr sz="2800" b="1" dirty="0">
                <a:latin typeface="Calibri"/>
                <a:cs typeface="Calibri"/>
              </a:rPr>
              <a:t>mer le p</a:t>
            </a:r>
            <a:r>
              <a:rPr sz="2800" b="1" spc="-30" dirty="0">
                <a:latin typeface="Calibri"/>
                <a:cs typeface="Calibri"/>
              </a:rPr>
              <a:t>a</a:t>
            </a:r>
            <a:r>
              <a:rPr sz="2800" b="1" spc="5" dirty="0">
                <a:latin typeface="Calibri"/>
                <a:cs typeface="Calibri"/>
              </a:rPr>
              <a:t>t</a:t>
            </a:r>
            <a:r>
              <a:rPr sz="2800" b="1" dirty="0">
                <a:latin typeface="Calibri"/>
                <a:cs typeface="Calibri"/>
              </a:rPr>
              <a:t>ie</a:t>
            </a:r>
            <a:r>
              <a:rPr sz="2800" b="1" spc="-15" dirty="0">
                <a:latin typeface="Calibri"/>
                <a:cs typeface="Calibri"/>
              </a:rPr>
              <a:t>n</a:t>
            </a:r>
            <a:r>
              <a:rPr sz="2800" b="1" spc="5" dirty="0">
                <a:latin typeface="Calibri"/>
                <a:cs typeface="Calibri"/>
              </a:rPr>
              <a:t>t</a:t>
            </a:r>
            <a:r>
              <a:rPr sz="2800" b="1" dirty="0">
                <a:latin typeface="Calibri"/>
                <a:cs typeface="Calibri"/>
              </a:rPr>
              <a:t>,</a:t>
            </a:r>
            <a:r>
              <a:rPr sz="2800" b="1" spc="-6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si</a:t>
            </a:r>
            <a:r>
              <a:rPr sz="2800" b="1" spc="-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po</a:t>
            </a:r>
            <a:r>
              <a:rPr sz="2800" b="1" spc="5" dirty="0">
                <a:latin typeface="Calibri"/>
                <a:cs typeface="Calibri"/>
              </a:rPr>
              <a:t>s</a:t>
            </a:r>
            <a:r>
              <a:rPr sz="2800" b="1" dirty="0">
                <a:latin typeface="Calibri"/>
                <a:cs typeface="Calibri"/>
              </a:rPr>
              <a:t>s</a:t>
            </a:r>
            <a:r>
              <a:rPr sz="2800" b="1" spc="5" dirty="0">
                <a:latin typeface="Calibri"/>
                <a:cs typeface="Calibri"/>
              </a:rPr>
              <a:t>i</a:t>
            </a:r>
            <a:r>
              <a:rPr sz="2800" b="1" spc="-25" dirty="0">
                <a:latin typeface="Calibri"/>
                <a:cs typeface="Calibri"/>
              </a:rPr>
              <a:t>b</a:t>
            </a:r>
            <a:r>
              <a:rPr sz="2800" b="1" dirty="0">
                <a:latin typeface="Calibri"/>
                <a:cs typeface="Calibri"/>
              </a:rPr>
              <a:t>le</a:t>
            </a:r>
            <a:r>
              <a:rPr sz="2800" b="1" spc="-7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lo</a:t>
            </a:r>
            <a:r>
              <a:rPr sz="2800" b="1" spc="-10" dirty="0">
                <a:latin typeface="Calibri"/>
                <a:cs typeface="Calibri"/>
              </a:rPr>
              <a:t>r</a:t>
            </a:r>
            <a:r>
              <a:rPr sz="2800" b="1" dirty="0">
                <a:latin typeface="Calibri"/>
                <a:cs typeface="Calibri"/>
              </a:rPr>
              <a:t>s</a:t>
            </a:r>
            <a:r>
              <a:rPr sz="2800" b="1" spc="-3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d</a:t>
            </a:r>
            <a:r>
              <a:rPr sz="2800" b="1" spc="-55" dirty="0">
                <a:latin typeface="Calibri"/>
                <a:cs typeface="Calibri"/>
              </a:rPr>
              <a:t>’</a:t>
            </a:r>
            <a:r>
              <a:rPr sz="2800" b="1" dirty="0">
                <a:latin typeface="Calibri"/>
                <a:cs typeface="Calibri"/>
              </a:rPr>
              <a:t>une</a:t>
            </a:r>
            <a:r>
              <a:rPr sz="2800" b="1" spc="-30" dirty="0">
                <a:latin typeface="Calibri"/>
                <a:cs typeface="Calibri"/>
              </a:rPr>
              <a:t> </a:t>
            </a:r>
            <a:r>
              <a:rPr sz="2800" b="1" spc="-25" dirty="0">
                <a:latin typeface="Calibri"/>
                <a:cs typeface="Calibri"/>
              </a:rPr>
              <a:t>c</a:t>
            </a:r>
            <a:r>
              <a:rPr sz="2800" b="1" dirty="0">
                <a:latin typeface="Calibri"/>
                <a:cs typeface="Calibri"/>
              </a:rPr>
              <a:t>on</a:t>
            </a:r>
            <a:r>
              <a:rPr sz="2800" b="1" spc="5" dirty="0">
                <a:latin typeface="Calibri"/>
                <a:cs typeface="Calibri"/>
              </a:rPr>
              <a:t>s</a:t>
            </a:r>
            <a:r>
              <a:rPr sz="2800" b="1" dirty="0">
                <a:latin typeface="Calibri"/>
                <a:cs typeface="Calibri"/>
              </a:rPr>
              <a:t>ult</a:t>
            </a:r>
            <a:r>
              <a:rPr sz="2800" b="1" spc="-30" dirty="0">
                <a:latin typeface="Calibri"/>
                <a:cs typeface="Calibri"/>
              </a:rPr>
              <a:t>a</a:t>
            </a:r>
            <a:r>
              <a:rPr sz="2800" b="1" spc="5" dirty="0">
                <a:latin typeface="Calibri"/>
                <a:cs typeface="Calibri"/>
              </a:rPr>
              <a:t>t</a:t>
            </a:r>
            <a:r>
              <a:rPr sz="2800" b="1" spc="-20" dirty="0">
                <a:latin typeface="Calibri"/>
                <a:cs typeface="Calibri"/>
              </a:rPr>
              <a:t>i</a:t>
            </a:r>
            <a:r>
              <a:rPr sz="2800" b="1" dirty="0">
                <a:latin typeface="Calibri"/>
                <a:cs typeface="Calibri"/>
              </a:rPr>
              <a:t>on</a:t>
            </a:r>
            <a:r>
              <a:rPr lang="fr-FR" sz="280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d’ET</a:t>
            </a:r>
            <a:r>
              <a:rPr sz="2800" b="1" spc="-10" dirty="0">
                <a:latin typeface="Calibri"/>
                <a:cs typeface="Calibri"/>
              </a:rPr>
              <a:t>P</a:t>
            </a:r>
            <a:r>
              <a:rPr sz="2400" spc="-10" dirty="0"/>
              <a:t>:</a:t>
            </a:r>
            <a:endParaRPr sz="2400" dirty="0">
              <a:latin typeface="Calibri"/>
              <a:cs typeface="Calibri"/>
            </a:endParaRPr>
          </a:p>
          <a:p>
            <a:pPr marL="561975" indent="-411480">
              <a:spcBef>
                <a:spcPts val="615"/>
              </a:spcBef>
              <a:buClr>
                <a:srgbClr val="001F5F"/>
              </a:buClr>
              <a:buFont typeface="Arial"/>
              <a:buChar char="•"/>
              <a:tabLst>
                <a:tab pos="561975" algn="l"/>
              </a:tabLst>
            </a:pPr>
            <a:r>
              <a:rPr sz="2400" spc="5" dirty="0"/>
              <a:t>D</a:t>
            </a:r>
            <a:r>
              <a:rPr sz="2400" dirty="0"/>
              <a:t>es</a:t>
            </a:r>
            <a:r>
              <a:rPr sz="2400" spc="-20" dirty="0"/>
              <a:t> </a:t>
            </a:r>
            <a:r>
              <a:rPr sz="2400" spc="-5" dirty="0"/>
              <a:t>E</a:t>
            </a:r>
            <a:r>
              <a:rPr sz="2400" dirty="0"/>
              <a:t>I</a:t>
            </a:r>
            <a:r>
              <a:rPr sz="2400" spc="5" dirty="0"/>
              <a:t> f</a:t>
            </a:r>
            <a:r>
              <a:rPr sz="2400" spc="-35" dirty="0"/>
              <a:t>r</a:t>
            </a:r>
            <a:r>
              <a:rPr sz="2400" dirty="0"/>
              <a:t>é</a:t>
            </a:r>
            <a:r>
              <a:rPr sz="2400" spc="10" dirty="0"/>
              <a:t>q</a:t>
            </a:r>
            <a:r>
              <a:rPr sz="2400" spc="5" dirty="0"/>
              <a:t>u</a:t>
            </a:r>
            <a:r>
              <a:rPr sz="2400" dirty="0"/>
              <a:t>e</a:t>
            </a:r>
            <a:r>
              <a:rPr sz="2400" spc="-15" dirty="0"/>
              <a:t>n</a:t>
            </a:r>
            <a:r>
              <a:rPr sz="2400" spc="5" dirty="0"/>
              <a:t>t</a:t>
            </a:r>
            <a:r>
              <a:rPr sz="2400" dirty="0"/>
              <a:t>s</a:t>
            </a:r>
            <a:r>
              <a:rPr sz="2400" spc="-70" dirty="0"/>
              <a:t> </a:t>
            </a:r>
            <a:r>
              <a:rPr sz="2400" spc="-20" dirty="0"/>
              <a:t>e</a:t>
            </a:r>
            <a:r>
              <a:rPr sz="2400" dirty="0"/>
              <a:t>t</a:t>
            </a:r>
            <a:r>
              <a:rPr sz="2400" spc="-5" dirty="0"/>
              <a:t> </a:t>
            </a:r>
            <a:r>
              <a:rPr sz="2400" spc="5" dirty="0"/>
              <a:t>p</a:t>
            </a:r>
            <a:r>
              <a:rPr sz="2400" spc="-35" dirty="0"/>
              <a:t>r</a:t>
            </a:r>
            <a:r>
              <a:rPr sz="2400" dirty="0"/>
              <a:t>é</a:t>
            </a:r>
            <a:r>
              <a:rPr sz="2400" spc="-30" dirty="0"/>
              <a:t>c</a:t>
            </a:r>
            <a:r>
              <a:rPr sz="2400" spc="-5" dirty="0"/>
              <a:t>oce</a:t>
            </a:r>
            <a:r>
              <a:rPr sz="2400" dirty="0"/>
              <a:t>s</a:t>
            </a:r>
            <a:r>
              <a:rPr sz="2400" spc="-15" dirty="0"/>
              <a:t> </a:t>
            </a:r>
            <a:r>
              <a:rPr sz="2400" spc="-10" dirty="0"/>
              <a:t>(</a:t>
            </a:r>
            <a:r>
              <a:rPr sz="2400" spc="-55" dirty="0"/>
              <a:t>r</a:t>
            </a:r>
            <a:r>
              <a:rPr sz="2400" dirty="0"/>
              <a:t>a</a:t>
            </a:r>
            <a:r>
              <a:rPr sz="2400" spc="-25" dirty="0"/>
              <a:t>r</a:t>
            </a:r>
            <a:r>
              <a:rPr sz="2400" dirty="0"/>
              <a:t>es</a:t>
            </a:r>
            <a:r>
              <a:rPr sz="2400" spc="-20" dirty="0"/>
              <a:t> </a:t>
            </a:r>
            <a:r>
              <a:rPr sz="2400" spc="-50" dirty="0"/>
              <a:t>a</a:t>
            </a:r>
            <a:r>
              <a:rPr sz="2400" spc="-30" dirty="0"/>
              <a:t>v</a:t>
            </a:r>
            <a:r>
              <a:rPr sz="2400" dirty="0"/>
              <a:t>ec</a:t>
            </a:r>
            <a:r>
              <a:rPr sz="2400" spc="-5" dirty="0"/>
              <a:t> </a:t>
            </a:r>
            <a:r>
              <a:rPr sz="2400" dirty="0"/>
              <a:t>m</a:t>
            </a:r>
            <a:r>
              <a:rPr sz="2400" spc="5" dirty="0"/>
              <a:t>o</a:t>
            </a:r>
            <a:r>
              <a:rPr sz="2400" dirty="0"/>
              <a:t>lécul</a:t>
            </a:r>
            <a:r>
              <a:rPr sz="2400" spc="5" dirty="0"/>
              <a:t>e</a:t>
            </a:r>
            <a:r>
              <a:rPr sz="2400" dirty="0"/>
              <a:t>s</a:t>
            </a:r>
            <a:r>
              <a:rPr sz="2400" spc="-45" dirty="0"/>
              <a:t> </a:t>
            </a:r>
            <a:r>
              <a:rPr sz="2400" spc="-35" dirty="0"/>
              <a:t>r</a:t>
            </a:r>
            <a:r>
              <a:rPr sz="2400" dirty="0"/>
              <a:t>éce</a:t>
            </a:r>
            <a:r>
              <a:rPr sz="2400" spc="-20" dirty="0"/>
              <a:t>n</a:t>
            </a:r>
            <a:r>
              <a:rPr sz="2400" spc="-15" dirty="0"/>
              <a:t>t</a:t>
            </a:r>
            <a:r>
              <a:rPr sz="2400" dirty="0"/>
              <a:t>es)</a:t>
            </a:r>
          </a:p>
          <a:p>
            <a:pPr marL="561975" indent="-41148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561975" algn="l"/>
              </a:tabLst>
            </a:pPr>
            <a:r>
              <a:rPr sz="2400" spc="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es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signes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spc="-170" dirty="0">
                <a:latin typeface="Calibri"/>
                <a:cs typeface="Calibri"/>
              </a:rPr>
              <a:t>’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10" dirty="0">
                <a:latin typeface="Calibri"/>
                <a:cs typeface="Calibri"/>
              </a:rPr>
              <a:t>p</a:t>
            </a:r>
            <a:r>
              <a:rPr sz="2400" spc="5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ari</a:t>
            </a:r>
            <a:r>
              <a:rPr sz="2400" spc="1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ion</a:t>
            </a:r>
          </a:p>
          <a:p>
            <a:pPr marL="561975" indent="-41148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561975" algn="l"/>
              </a:tabLst>
            </a:pPr>
            <a:r>
              <a:rPr sz="2400" spc="5" dirty="0"/>
              <a:t>D</a:t>
            </a:r>
            <a:r>
              <a:rPr sz="2400" spc="-15" dirty="0"/>
              <a:t>e</a:t>
            </a:r>
            <a:r>
              <a:rPr sz="2400" spc="-10" dirty="0"/>
              <a:t> </a:t>
            </a:r>
            <a:r>
              <a:rPr sz="2400" dirty="0"/>
              <a:t>la</a:t>
            </a:r>
            <a:r>
              <a:rPr sz="2400" spc="-15" dirty="0"/>
              <a:t> </a:t>
            </a:r>
            <a:r>
              <a:rPr sz="2400" spc="-50" dirty="0"/>
              <a:t>c</a:t>
            </a:r>
            <a:r>
              <a:rPr sz="2400" dirty="0"/>
              <a:t>o</a:t>
            </a:r>
            <a:r>
              <a:rPr sz="2400" spc="5" dirty="0"/>
              <a:t>ndu</a:t>
            </a:r>
            <a:r>
              <a:rPr sz="2400" dirty="0"/>
              <a:t>i</a:t>
            </a:r>
            <a:r>
              <a:rPr sz="2400" spc="-15" dirty="0"/>
              <a:t>te</a:t>
            </a:r>
            <a:r>
              <a:rPr sz="2400" spc="-35" dirty="0"/>
              <a:t> </a:t>
            </a:r>
            <a:r>
              <a:rPr sz="2400" dirty="0"/>
              <a:t>à</a:t>
            </a:r>
            <a:r>
              <a:rPr sz="2400" spc="5" dirty="0"/>
              <a:t> </a:t>
            </a:r>
            <a:r>
              <a:rPr sz="2400" spc="-25" dirty="0"/>
              <a:t>t</a:t>
            </a:r>
            <a:r>
              <a:rPr sz="2400" spc="-15" dirty="0"/>
              <a:t>e</a:t>
            </a:r>
            <a:r>
              <a:rPr sz="2400" spc="-5" dirty="0"/>
              <a:t>n</a:t>
            </a:r>
            <a:r>
              <a:rPr sz="2400" dirty="0"/>
              <a:t>ir</a:t>
            </a:r>
          </a:p>
          <a:p>
            <a:pPr marL="137795">
              <a:spcBef>
                <a:spcPts val="8"/>
              </a:spcBef>
              <a:buClr>
                <a:srgbClr val="001F5F"/>
              </a:buClr>
              <a:buFont typeface="Arial"/>
              <a:buChar char="•"/>
            </a:pPr>
            <a:endParaRPr sz="3550" dirty="0">
              <a:latin typeface="Times New Roman"/>
              <a:cs typeface="Times New Roman"/>
            </a:endParaRPr>
          </a:p>
          <a:p>
            <a:pPr marL="150495"/>
            <a:r>
              <a:rPr sz="2800" b="1" spc="-5" dirty="0">
                <a:latin typeface="Calibri"/>
                <a:cs typeface="Calibri"/>
              </a:rPr>
              <a:t>O</a:t>
            </a:r>
            <a:r>
              <a:rPr sz="2800" b="1" dirty="0">
                <a:latin typeface="Calibri"/>
                <a:cs typeface="Calibri"/>
              </a:rPr>
              <a:t>rie</a:t>
            </a:r>
            <a:r>
              <a:rPr sz="2800" b="1" spc="-20" dirty="0">
                <a:latin typeface="Calibri"/>
                <a:cs typeface="Calibri"/>
              </a:rPr>
              <a:t>n</a:t>
            </a:r>
            <a:r>
              <a:rPr sz="2800" b="1" spc="-15" dirty="0">
                <a:latin typeface="Calibri"/>
                <a:cs typeface="Calibri"/>
              </a:rPr>
              <a:t>t</a:t>
            </a:r>
            <a:r>
              <a:rPr sz="2800" b="1" spc="-5" dirty="0">
                <a:latin typeface="Calibri"/>
                <a:cs typeface="Calibri"/>
              </a:rPr>
              <a:t>e</a:t>
            </a:r>
            <a:r>
              <a:rPr sz="2800" b="1" dirty="0">
                <a:latin typeface="Calibri"/>
                <a:cs typeface="Calibri"/>
              </a:rPr>
              <a:t>r</a:t>
            </a:r>
            <a:r>
              <a:rPr sz="2800" b="1" spc="-40" dirty="0">
                <a:latin typeface="Calibri"/>
                <a:cs typeface="Calibri"/>
              </a:rPr>
              <a:t> </a:t>
            </a:r>
            <a:r>
              <a:rPr sz="2800" b="1" spc="-35" dirty="0">
                <a:latin typeface="Calibri"/>
                <a:cs typeface="Calibri"/>
              </a:rPr>
              <a:t>v</a:t>
            </a:r>
            <a:r>
              <a:rPr sz="2800" b="1" spc="-5" dirty="0">
                <a:latin typeface="Calibri"/>
                <a:cs typeface="Calibri"/>
              </a:rPr>
              <a:t>e</a:t>
            </a:r>
            <a:r>
              <a:rPr sz="2800" b="1" spc="-10" dirty="0">
                <a:latin typeface="Calibri"/>
                <a:cs typeface="Calibri"/>
              </a:rPr>
              <a:t>r</a:t>
            </a:r>
            <a:r>
              <a:rPr sz="2800" b="1" dirty="0">
                <a:latin typeface="Calibri"/>
                <a:cs typeface="Calibri"/>
              </a:rPr>
              <a:t>s</a:t>
            </a:r>
            <a:r>
              <a:rPr sz="2800" b="1" spc="-3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le</a:t>
            </a:r>
            <a:r>
              <a:rPr sz="2800" b="1" spc="-5" dirty="0">
                <a:latin typeface="Calibri"/>
                <a:cs typeface="Calibri"/>
              </a:rPr>
              <a:t> méde</a:t>
            </a:r>
            <a:r>
              <a:rPr sz="2800" b="1" spc="5" dirty="0">
                <a:latin typeface="Calibri"/>
                <a:cs typeface="Calibri"/>
              </a:rPr>
              <a:t>c</a:t>
            </a:r>
            <a:r>
              <a:rPr sz="2800" b="1" dirty="0">
                <a:latin typeface="Calibri"/>
                <a:cs typeface="Calibri"/>
              </a:rPr>
              <a:t>in</a:t>
            </a:r>
            <a:r>
              <a:rPr sz="2800" b="1" spc="-5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e</a:t>
            </a:r>
            <a:r>
              <a:rPr sz="2800" b="1" dirty="0">
                <a:latin typeface="Calibri"/>
                <a:cs typeface="Calibri"/>
              </a:rPr>
              <a:t>n </a:t>
            </a:r>
            <a:r>
              <a:rPr sz="2800" b="1" spc="-5" dirty="0">
                <a:latin typeface="Calibri"/>
                <a:cs typeface="Calibri"/>
              </a:rPr>
              <a:t>char</a:t>
            </a:r>
            <a:r>
              <a:rPr sz="2800" b="1" spc="-35" dirty="0">
                <a:latin typeface="Calibri"/>
                <a:cs typeface="Calibri"/>
              </a:rPr>
              <a:t>g</a:t>
            </a:r>
            <a:r>
              <a:rPr sz="2800" b="1" dirty="0">
                <a:latin typeface="Calibri"/>
                <a:cs typeface="Calibri"/>
              </a:rPr>
              <a:t>e</a:t>
            </a:r>
            <a:r>
              <a:rPr sz="2800" b="1" spc="-3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:</a:t>
            </a:r>
            <a:endParaRPr sz="2800" dirty="0">
              <a:latin typeface="Calibri"/>
              <a:cs typeface="Calibri"/>
            </a:endParaRPr>
          </a:p>
          <a:p>
            <a:pPr marL="561975" indent="-411480">
              <a:spcBef>
                <a:spcPts val="615"/>
              </a:spcBef>
              <a:buClr>
                <a:srgbClr val="001F5F"/>
              </a:buClr>
              <a:buFont typeface="Arial"/>
              <a:buChar char="•"/>
              <a:tabLst>
                <a:tab pos="561975" algn="l"/>
              </a:tabLst>
            </a:pPr>
            <a:r>
              <a:rPr sz="2400" spc="5" dirty="0">
                <a:latin typeface="Calibri"/>
                <a:cs typeface="Calibri"/>
              </a:rPr>
              <a:t>D</a:t>
            </a:r>
            <a:r>
              <a:rPr sz="2400" spc="-170" dirty="0">
                <a:latin typeface="Calibri"/>
                <a:cs typeface="Calibri"/>
              </a:rPr>
              <a:t>’</a:t>
            </a:r>
            <a:r>
              <a:rPr sz="2400" dirty="0">
                <a:latin typeface="Calibri"/>
                <a:cs typeface="Calibri"/>
              </a:rPr>
              <a:t>é</a:t>
            </a:r>
            <a:r>
              <a:rPr sz="2400" spc="-25" dirty="0">
                <a:latin typeface="Calibri"/>
                <a:cs typeface="Calibri"/>
              </a:rPr>
              <a:t>v</a:t>
            </a:r>
            <a:r>
              <a:rPr sz="2400" dirty="0">
                <a:latin typeface="Calibri"/>
                <a:cs typeface="Calibri"/>
              </a:rPr>
              <a:t>al</a:t>
            </a:r>
            <a:r>
              <a:rPr sz="2400" spc="10" dirty="0">
                <a:latin typeface="Calibri"/>
                <a:cs typeface="Calibri"/>
              </a:rPr>
              <a:t>u</a:t>
            </a:r>
            <a:r>
              <a:rPr sz="2400" dirty="0">
                <a:latin typeface="Calibri"/>
                <a:cs typeface="Calibri"/>
              </a:rPr>
              <a:t>er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170" dirty="0">
                <a:latin typeface="Calibri"/>
                <a:cs typeface="Calibri"/>
              </a:rPr>
              <a:t>’</a:t>
            </a:r>
            <a:r>
              <a:rPr sz="2400" dirty="0">
                <a:latin typeface="Calibri"/>
                <a:cs typeface="Calibri"/>
              </a:rPr>
              <a:t>origi</a:t>
            </a:r>
            <a:r>
              <a:rPr sz="2400" spc="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e,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n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spc="5" dirty="0">
                <a:latin typeface="Calibri"/>
                <a:cs typeface="Calibri"/>
              </a:rPr>
              <a:t>tu</a:t>
            </a:r>
            <a:r>
              <a:rPr sz="2400" spc="-2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e,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50" dirty="0">
                <a:latin typeface="Calibri"/>
                <a:cs typeface="Calibri"/>
              </a:rPr>
              <a:t>ra</a:t>
            </a:r>
            <a:r>
              <a:rPr sz="2400" dirty="0">
                <a:latin typeface="Calibri"/>
                <a:cs typeface="Calibri"/>
              </a:rPr>
              <a:t>vi</a:t>
            </a:r>
            <a:r>
              <a:rPr sz="2400" spc="-2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é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50" dirty="0">
                <a:latin typeface="Calibri"/>
                <a:cs typeface="Calibri"/>
              </a:rPr>
              <a:t>’</a:t>
            </a:r>
            <a:r>
              <a:rPr sz="2400" spc="5" dirty="0">
                <a:latin typeface="Calibri"/>
                <a:cs typeface="Calibri"/>
              </a:rPr>
              <a:t>u</a:t>
            </a:r>
            <a:r>
              <a:rPr sz="2400" spc="-25" dirty="0">
                <a:latin typeface="Calibri"/>
                <a:cs typeface="Calibri"/>
              </a:rPr>
              <a:t>r</a:t>
            </a:r>
            <a:r>
              <a:rPr sz="2400" spc="-30" dirty="0">
                <a:latin typeface="Calibri"/>
                <a:cs typeface="Calibri"/>
              </a:rPr>
              <a:t>g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10" dirty="0">
                <a:latin typeface="Calibri"/>
                <a:cs typeface="Calibri"/>
              </a:rPr>
              <a:t>n</a:t>
            </a:r>
            <a:r>
              <a:rPr sz="2400" spc="-10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l’EI</a:t>
            </a:r>
          </a:p>
          <a:p>
            <a:pPr marL="561975" indent="-41148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561975" algn="l"/>
              </a:tabLst>
            </a:pPr>
            <a:r>
              <a:rPr sz="2400" spc="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éci</a:t>
            </a:r>
            <a:r>
              <a:rPr sz="2400" spc="-1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ion 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spc="-170" dirty="0">
                <a:latin typeface="Calibri"/>
                <a:cs typeface="Calibri"/>
              </a:rPr>
              <a:t>’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5" dirty="0">
                <a:latin typeface="Calibri"/>
                <a:cs typeface="Calibri"/>
              </a:rPr>
              <a:t>p</a:t>
            </a:r>
            <a:r>
              <a:rPr sz="2400" spc="-1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21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spc="-170" dirty="0">
                <a:latin typeface="Calibri"/>
                <a:cs typeface="Calibri"/>
              </a:rPr>
              <a:t>’</a:t>
            </a:r>
            <a:r>
              <a:rPr sz="2400" dirty="0">
                <a:latin typeface="Calibri"/>
                <a:cs typeface="Calibri"/>
              </a:rPr>
              <a:t>ar</a:t>
            </a:r>
            <a:r>
              <a:rPr sz="2400" spc="-20" dirty="0">
                <a:latin typeface="Calibri"/>
                <a:cs typeface="Calibri"/>
              </a:rPr>
              <a:t>rê</a:t>
            </a:r>
            <a:r>
              <a:rPr sz="2400" spc="-1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21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</a:t>
            </a:r>
            <a:r>
              <a:rPr sz="2400" spc="10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5" dirty="0">
                <a:latin typeface="Calibri"/>
                <a:cs typeface="Calibri"/>
              </a:rPr>
              <a:t>f</a:t>
            </a:r>
            <a:r>
              <a:rPr sz="2400" dirty="0">
                <a:latin typeface="Calibri"/>
                <a:cs typeface="Calibri"/>
              </a:rPr>
              <a:t>ier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t</a:t>
            </a:r>
            <a:r>
              <a:rPr sz="2400" spc="-5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ai</a:t>
            </a:r>
            <a:r>
              <a:rPr sz="2400" spc="-1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eme</a:t>
            </a:r>
            <a:r>
              <a:rPr sz="2400" spc="-1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t</a:t>
            </a:r>
          </a:p>
          <a:p>
            <a:pPr marL="561975" indent="-41148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561975" algn="l"/>
              </a:tabLst>
            </a:pPr>
            <a:r>
              <a:rPr sz="2400" spc="5" dirty="0"/>
              <a:t>D</a:t>
            </a:r>
            <a:r>
              <a:rPr sz="2400" spc="-15" dirty="0"/>
              <a:t>e</a:t>
            </a:r>
            <a:r>
              <a:rPr sz="2400" spc="-10" dirty="0"/>
              <a:t> </a:t>
            </a:r>
            <a:r>
              <a:rPr sz="2400" spc="-5" dirty="0"/>
              <a:t>s</a:t>
            </a:r>
            <a:r>
              <a:rPr sz="2400" spc="5" dirty="0"/>
              <a:t>ur</a:t>
            </a:r>
            <a:r>
              <a:rPr sz="2400" spc="-45" dirty="0"/>
              <a:t>v</a:t>
            </a:r>
            <a:r>
              <a:rPr sz="2400" dirty="0"/>
              <a:t>eill</a:t>
            </a:r>
            <a:r>
              <a:rPr sz="2400" spc="5" dirty="0"/>
              <a:t>e</a:t>
            </a:r>
            <a:r>
              <a:rPr sz="2400" spc="-10" dirty="0"/>
              <a:t>r</a:t>
            </a:r>
            <a:r>
              <a:rPr sz="2400" spc="-15" dirty="0"/>
              <a:t> </a:t>
            </a:r>
            <a:r>
              <a:rPr sz="2400" dirty="0"/>
              <a:t>les</a:t>
            </a:r>
            <a:r>
              <a:rPr sz="2400" spc="5" dirty="0"/>
              <a:t> </a:t>
            </a:r>
            <a:r>
              <a:rPr sz="2400" spc="-5" dirty="0"/>
              <a:t>sig</a:t>
            </a:r>
            <a:r>
              <a:rPr sz="2400" spc="5" dirty="0"/>
              <a:t>n</a:t>
            </a:r>
            <a:r>
              <a:rPr sz="2400" spc="-15" dirty="0"/>
              <a:t>es</a:t>
            </a:r>
            <a:r>
              <a:rPr sz="2400" spc="-40" dirty="0"/>
              <a:t> </a:t>
            </a:r>
            <a:r>
              <a:rPr sz="2400" spc="-25" dirty="0"/>
              <a:t>c</a:t>
            </a:r>
            <a:r>
              <a:rPr sz="2400" dirty="0"/>
              <a:t>li</a:t>
            </a:r>
            <a:r>
              <a:rPr sz="2400" spc="5" dirty="0"/>
              <a:t>n</a:t>
            </a:r>
            <a:r>
              <a:rPr sz="2400" dirty="0"/>
              <a:t>i</a:t>
            </a:r>
            <a:r>
              <a:rPr sz="2400" spc="5" dirty="0"/>
              <a:t>qu</a:t>
            </a:r>
            <a:r>
              <a:rPr sz="2400" spc="-15" dirty="0"/>
              <a:t>es </a:t>
            </a:r>
            <a:r>
              <a:rPr sz="2400" spc="-35" dirty="0"/>
              <a:t>e</a:t>
            </a:r>
            <a:r>
              <a:rPr sz="2400" spc="-10" dirty="0"/>
              <a:t>t</a:t>
            </a:r>
            <a:r>
              <a:rPr sz="2400" spc="-5" dirty="0"/>
              <a:t> </a:t>
            </a:r>
            <a:r>
              <a:rPr sz="2400" spc="5" dirty="0"/>
              <a:t>b</a:t>
            </a:r>
            <a:r>
              <a:rPr sz="2400" dirty="0"/>
              <a:t>iol</a:t>
            </a:r>
            <a:r>
              <a:rPr sz="2400" spc="5" dirty="0"/>
              <a:t>o</a:t>
            </a:r>
            <a:r>
              <a:rPr sz="2400" dirty="0"/>
              <a:t>gi</a:t>
            </a:r>
            <a:r>
              <a:rPr sz="2400" spc="5" dirty="0"/>
              <a:t>qu</a:t>
            </a:r>
            <a:r>
              <a:rPr sz="2400" spc="-15" dirty="0"/>
              <a:t>es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60286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97707"/>
            <a:ext cx="8986520" cy="690701"/>
          </a:xfrm>
          <a:prstGeom prst="rect">
            <a:avLst/>
          </a:prstGeom>
        </p:spPr>
        <p:txBody>
          <a:bodyPr vert="horz" wrap="square" lIns="0" tIns="25057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69900"/>
            <a:r>
              <a:rPr dirty="0"/>
              <a:t>A</a:t>
            </a:r>
            <a:r>
              <a:rPr spc="-60" dirty="0"/>
              <a:t>R</a:t>
            </a:r>
            <a:r>
              <a:rPr dirty="0"/>
              <a:t>V</a:t>
            </a:r>
            <a:r>
              <a:rPr spc="-5" dirty="0"/>
              <a:t> </a:t>
            </a:r>
            <a:r>
              <a:rPr dirty="0"/>
              <a:t>ET</a:t>
            </a:r>
            <a:r>
              <a:rPr spc="-5" dirty="0"/>
              <a:t> </a:t>
            </a:r>
            <a:r>
              <a:rPr spc="-70" dirty="0"/>
              <a:t>V</a:t>
            </a:r>
            <a:r>
              <a:rPr spc="-135" dirty="0"/>
              <a:t>O</a:t>
            </a:r>
            <a:r>
              <a:rPr spc="-335" dirty="0"/>
              <a:t>Y</a:t>
            </a:r>
            <a:r>
              <a:rPr spc="-50" dirty="0"/>
              <a:t>A</a:t>
            </a:r>
            <a:r>
              <a:rPr spc="-5" dirty="0"/>
              <a:t>G</a:t>
            </a:r>
            <a:r>
              <a:rPr spc="-25" dirty="0"/>
              <a:t>E</a:t>
            </a:r>
            <a:r>
              <a:rPr spc="-20" dirty="0"/>
              <a:t>S</a:t>
            </a:r>
            <a:r>
              <a:rPr dirty="0"/>
              <a:t> 1</a:t>
            </a:r>
            <a:r>
              <a:rPr spc="-15" dirty="0"/>
              <a:t>/</a:t>
            </a:r>
            <a:r>
              <a:rPr dirty="0"/>
              <a:t>5</a:t>
            </a:r>
          </a:p>
        </p:txBody>
      </p:sp>
      <p:sp>
        <p:nvSpPr>
          <p:cNvPr id="4" name="object 4"/>
          <p:cNvSpPr/>
          <p:nvPr/>
        </p:nvSpPr>
        <p:spPr>
          <a:xfrm>
            <a:off x="1763712" y="1341500"/>
            <a:ext cx="3240024" cy="2433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74865" y="4076777"/>
            <a:ext cx="3228975" cy="2676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55415" y="1649134"/>
            <a:ext cx="5974585" cy="3154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nd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e 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ema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nde c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nsei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…</a:t>
            </a:r>
            <a:endParaRPr sz="2400" dirty="0">
              <a:latin typeface="Calibri"/>
              <a:cs typeface="Calibri"/>
            </a:endParaRPr>
          </a:p>
          <a:p>
            <a:pPr>
              <a:spcBef>
                <a:spcPts val="3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12700" marR="259715" algn="just"/>
            <a:r>
              <a:rPr sz="2000" spc="-45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nv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urn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ha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ï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6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moi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lle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son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teme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une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ois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par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j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204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12700"/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lle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parti</a:t>
            </a:r>
            <a:r>
              <a:rPr sz="20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av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et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mme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sz="2000" dirty="0">
              <a:latin typeface="Calibri"/>
              <a:cs typeface="Calibri"/>
            </a:endParaRPr>
          </a:p>
          <a:p>
            <a:pPr marL="12700" marR="82550"/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4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6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t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por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mé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am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r>
              <a:rPr sz="2000" spc="9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ain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? Qua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am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r>
              <a:rPr sz="2000" spc="9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lle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 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elle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doit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oir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docu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me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particu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c.</a:t>
            </a:r>
            <a:endParaRPr sz="2000" dirty="0">
              <a:latin typeface="Calibri"/>
              <a:cs typeface="Calibri"/>
            </a:endParaRPr>
          </a:p>
          <a:p>
            <a:pPr marL="12700"/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us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 di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71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98065" y="402742"/>
            <a:ext cx="4572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5470" indent="-572770">
              <a:buClr>
                <a:srgbClr val="001F5F"/>
              </a:buClr>
              <a:buFont typeface="Calibri"/>
              <a:buChar char="•"/>
              <a:tabLst>
                <a:tab pos="586105" algn="l"/>
              </a:tabLst>
            </a:pP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600" b="1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ET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7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3600" b="1" spc="-13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600" b="1" spc="-33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3600" b="1" spc="-4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3600" b="1" spc="-3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 2/5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63712" y="1341500"/>
            <a:ext cx="3240024" cy="2433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74865" y="4076777"/>
            <a:ext cx="3228975" cy="2676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10200" y="1691729"/>
            <a:ext cx="5943600" cy="41549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buClr>
                <a:srgbClr val="001F5F"/>
              </a:buClr>
              <a:buFont typeface="Arial"/>
              <a:buChar char="•"/>
              <a:tabLst>
                <a:tab pos="299720" algn="l"/>
              </a:tabLst>
            </a:pPr>
            <a:r>
              <a:rPr b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b="1" spc="-20" dirty="0">
                <a:solidFill>
                  <a:srgbClr val="001F5F"/>
                </a:solidFill>
                <a:latin typeface="Calibri"/>
                <a:cs typeface="Calibri"/>
              </a:rPr>
              <a:t>rdonn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dirty="0">
              <a:latin typeface="Calibri"/>
              <a:cs typeface="Calibri"/>
            </a:endParaRPr>
          </a:p>
          <a:p>
            <a:pPr marL="12700"/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ms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 d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ame</a:t>
            </a:r>
            <a:r>
              <a:rPr spc="-5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r>
              <a:rPr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DCI</a:t>
            </a:r>
            <a:endParaRPr dirty="0">
              <a:latin typeface="Calibri"/>
              <a:cs typeface="Calibri"/>
            </a:endParaRPr>
          </a:p>
          <a:p>
            <a:pPr marL="12700"/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cr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ngl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dirty="0">
              <a:latin typeface="Calibri"/>
              <a:cs typeface="Calibri"/>
            </a:endParaRPr>
          </a:p>
          <a:p>
            <a:pPr marL="299085" marR="66040" indent="-286385">
              <a:buClr>
                <a:srgbClr val="001F5F"/>
              </a:buClr>
              <a:buFont typeface="Arial"/>
              <a:buChar char="•"/>
              <a:tabLst>
                <a:tab pos="299720" algn="l"/>
              </a:tabLst>
            </a:pPr>
            <a:r>
              <a:rPr b="1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b="1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b="1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b="1" spc="-35" dirty="0">
                <a:solidFill>
                  <a:srgbClr val="001F5F"/>
                </a:solidFill>
                <a:latin typeface="Calibri"/>
                <a:cs typeface="Calibri"/>
              </a:rPr>
              <a:t>k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b="1" spc="-2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b="1" dirty="0">
                <a:solidFill>
                  <a:srgbClr val="001F5F"/>
                </a:solidFill>
                <a:latin typeface="Calibri"/>
                <a:cs typeface="Calibri"/>
              </a:rPr>
              <a:t>e </a:t>
            </a:r>
            <a:r>
              <a:rPr b="1" spc="-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b="1" spc="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b="1" spc="-2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b="1" dirty="0">
                <a:solidFill>
                  <a:srgbClr val="001F5F"/>
                </a:solidFill>
                <a:latin typeface="Calibri"/>
                <a:cs typeface="Calibri"/>
              </a:rPr>
              <a:t>ame</a:t>
            </a:r>
            <a:r>
              <a:rPr b="1" spc="-4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à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-4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pc="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sel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ri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ct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12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e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ay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r>
              <a:rPr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ss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23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à m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s au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ù</a:t>
            </a:r>
            <a:r>
              <a:rPr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 ba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endParaRPr dirty="0">
              <a:latin typeface="Calibri"/>
              <a:cs typeface="Calibri"/>
            </a:endParaRPr>
          </a:p>
          <a:p>
            <a:pPr marL="12700" marR="248920">
              <a:buClr>
                <a:srgbClr val="001F5F"/>
              </a:buClr>
              <a:buFont typeface="Arial"/>
              <a:buChar char="•"/>
              <a:tabLst>
                <a:tab pos="299720" algn="l"/>
              </a:tabLst>
            </a:pP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b="1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b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b="1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b="1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b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b="1" dirty="0">
                <a:solidFill>
                  <a:srgbClr val="001F5F"/>
                </a:solidFill>
                <a:latin typeface="Calibri"/>
                <a:cs typeface="Calibri"/>
              </a:rPr>
              <a:t>e </a:t>
            </a:r>
            <a:r>
              <a:rPr b="1" spc="-5" dirty="0">
                <a:solidFill>
                  <a:srgbClr val="001F5F"/>
                </a:solidFill>
                <a:latin typeface="Calibri"/>
                <a:cs typeface="Calibri"/>
              </a:rPr>
              <a:t>méd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b="1" dirty="0">
                <a:solidFill>
                  <a:srgbClr val="001F5F"/>
                </a:solidFill>
                <a:latin typeface="Calibri"/>
                <a:cs typeface="Calibri"/>
              </a:rPr>
              <a:t>ame</a:t>
            </a:r>
            <a:r>
              <a:rPr b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b="1" dirty="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&gt;</a:t>
            </a:r>
            <a:r>
              <a:rPr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à la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e 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tt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n!</a:t>
            </a:r>
            <a:r>
              <a:rPr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ci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ala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ess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dirty="0">
              <a:latin typeface="Calibri"/>
              <a:cs typeface="Calibri"/>
            </a:endParaRPr>
          </a:p>
          <a:p>
            <a:pPr marL="299085" marR="5080" indent="-286385">
              <a:buClr>
                <a:srgbClr val="001F5F"/>
              </a:buClr>
              <a:buFont typeface="Arial"/>
              <a:buChar char="•"/>
              <a:tabLst>
                <a:tab pos="299720" algn="l"/>
                <a:tab pos="3899535" algn="l"/>
              </a:tabLst>
            </a:pPr>
            <a:r>
              <a:rPr spc="-7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tt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b="1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b="1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on</a:t>
            </a:r>
            <a:r>
              <a:rPr b="1" dirty="0">
                <a:solidFill>
                  <a:srgbClr val="001F5F"/>
                </a:solidFill>
                <a:latin typeface="Calibri"/>
                <a:cs typeface="Calibri"/>
              </a:rPr>
              <a:t>s d</a:t>
            </a:r>
            <a:r>
              <a:rPr b="1" spc="-13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b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b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b="1" spc="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s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nn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s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vi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IH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4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se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ns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av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t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art</a:t>
            </a:r>
            <a:r>
              <a:rPr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  <a:hlinkClick r:id="rId5"/>
              </a:rPr>
              <a:t>ww</a:t>
            </a:r>
            <a:r>
              <a:rPr spc="-114" dirty="0">
                <a:solidFill>
                  <a:srgbClr val="001F5F"/>
                </a:solidFill>
                <a:latin typeface="Calibri"/>
                <a:cs typeface="Calibri"/>
                <a:hlinkClick r:id="rId5"/>
              </a:rPr>
              <a:t>w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  <a:hlinkClick r:id="rId5"/>
              </a:rPr>
              <a:t>.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  <a:hlinkClick r:id="rId5"/>
              </a:rPr>
              <a:t>hi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  <a:hlinkClick r:id="rId5"/>
              </a:rPr>
              <a:t>vt</a:t>
            </a:r>
            <a:r>
              <a:rPr spc="-60" dirty="0">
                <a:solidFill>
                  <a:srgbClr val="001F5F"/>
                </a:solidFill>
                <a:latin typeface="Calibri"/>
                <a:cs typeface="Calibri"/>
                <a:hlinkClick r:id="rId5"/>
              </a:rPr>
              <a:t>r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  <a:hlinkClick r:id="rId5"/>
              </a:rPr>
              <a:t>av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  <a:hlinkClick r:id="rId5"/>
              </a:rPr>
              <a:t>el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  <a:hlinkClick r:id="rId5"/>
              </a:rPr>
              <a:t>.</a:t>
            </a:r>
            <a:r>
              <a:rPr spc="10" dirty="0">
                <a:solidFill>
                  <a:srgbClr val="001F5F"/>
                </a:solidFill>
                <a:latin typeface="Calibri"/>
                <a:cs typeface="Calibri"/>
                <a:hlinkClick r:id="rId5"/>
              </a:rPr>
              <a:t>o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  <a:hlinkClick r:id="rId5"/>
              </a:rPr>
              <a:t>r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  <a:hlinkClick r:id="rId5"/>
              </a:rPr>
              <a:t>g</a:t>
            </a:r>
            <a:r>
              <a:rPr spc="35" dirty="0">
                <a:solidFill>
                  <a:srgbClr val="001F5F"/>
                </a:solidFill>
                <a:latin typeface="Calibri"/>
                <a:cs typeface="Calibri"/>
                <a:hlinkClick r:id="rId5"/>
              </a:rPr>
              <a:t>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).</a:t>
            </a:r>
            <a:endParaRPr dirty="0">
              <a:latin typeface="Calibri"/>
              <a:cs typeface="Calibri"/>
            </a:endParaRPr>
          </a:p>
          <a:p>
            <a:pPr marL="12700" marR="41275"/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èg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sp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cifi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à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que</a:t>
            </a:r>
            <a:r>
              <a:rPr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sur</a:t>
            </a:r>
            <a:r>
              <a:rPr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 s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u M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è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ff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7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4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è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ique</a:t>
            </a:r>
            <a:r>
              <a:rPr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: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ame</a:t>
            </a:r>
            <a:r>
              <a:rPr spc="-5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ts </a:t>
            </a:r>
            <a:r>
              <a:rPr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is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u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endParaRPr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699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97707"/>
            <a:ext cx="8986520" cy="690701"/>
          </a:xfrm>
          <a:prstGeom prst="rect">
            <a:avLst/>
          </a:prstGeom>
        </p:spPr>
        <p:txBody>
          <a:bodyPr vert="horz" wrap="square" lIns="0" tIns="25057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69900"/>
            <a:r>
              <a:rPr dirty="0"/>
              <a:t>A</a:t>
            </a:r>
            <a:r>
              <a:rPr spc="-60" dirty="0"/>
              <a:t>R</a:t>
            </a:r>
            <a:r>
              <a:rPr dirty="0"/>
              <a:t>V</a:t>
            </a:r>
            <a:r>
              <a:rPr spc="-5" dirty="0"/>
              <a:t> </a:t>
            </a:r>
            <a:r>
              <a:rPr dirty="0"/>
              <a:t>ET</a:t>
            </a:r>
            <a:r>
              <a:rPr spc="-5" dirty="0"/>
              <a:t> </a:t>
            </a:r>
            <a:r>
              <a:rPr spc="-70" dirty="0"/>
              <a:t>V</a:t>
            </a:r>
            <a:r>
              <a:rPr spc="-135" dirty="0"/>
              <a:t>O</a:t>
            </a:r>
            <a:r>
              <a:rPr spc="-335" dirty="0"/>
              <a:t>Y</a:t>
            </a:r>
            <a:r>
              <a:rPr spc="-50" dirty="0"/>
              <a:t>A</a:t>
            </a:r>
            <a:r>
              <a:rPr spc="-5" dirty="0"/>
              <a:t>G</a:t>
            </a:r>
            <a:r>
              <a:rPr spc="-25" dirty="0"/>
              <a:t>E</a:t>
            </a:r>
            <a:r>
              <a:rPr spc="-20" dirty="0"/>
              <a:t>S</a:t>
            </a:r>
            <a:r>
              <a:rPr dirty="0"/>
              <a:t> 3</a:t>
            </a:r>
            <a:r>
              <a:rPr spc="-15" dirty="0"/>
              <a:t>/</a:t>
            </a:r>
            <a:r>
              <a:rPr dirty="0"/>
              <a:t>5</a:t>
            </a:r>
          </a:p>
        </p:txBody>
      </p:sp>
      <p:sp>
        <p:nvSpPr>
          <p:cNvPr id="4" name="object 4"/>
          <p:cNvSpPr/>
          <p:nvPr/>
        </p:nvSpPr>
        <p:spPr>
          <a:xfrm>
            <a:off x="1763712" y="1341500"/>
            <a:ext cx="3240024" cy="2433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74865" y="4076777"/>
            <a:ext cx="3228975" cy="2676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72815" y="1504569"/>
            <a:ext cx="215328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ca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017002" y="1566925"/>
            <a:ext cx="1104900" cy="1104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34000" y="3350342"/>
            <a:ext cx="6382766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15" dirty="0">
                <a:latin typeface="Times New Roman"/>
                <a:cs typeface="Times New Roman"/>
              </a:rPr>
              <a:t>•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nd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sz="2000" dirty="0">
              <a:latin typeface="Calibri"/>
              <a:cs typeface="Calibri"/>
            </a:endParaRPr>
          </a:p>
          <a:p>
            <a:pPr marL="12700"/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lon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5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part</a:t>
            </a:r>
            <a:endParaRPr sz="2000" dirty="0">
              <a:latin typeface="Calibri"/>
              <a:cs typeface="Calibri"/>
            </a:endParaRPr>
          </a:p>
          <a:p>
            <a:pPr marL="12700" marR="5080"/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•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tion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aler</a:t>
            </a:r>
            <a:r>
              <a:rPr sz="2000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ur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l’h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ale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è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haine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414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97707"/>
            <a:ext cx="8986520" cy="690701"/>
          </a:xfrm>
          <a:prstGeom prst="rect">
            <a:avLst/>
          </a:prstGeom>
        </p:spPr>
        <p:txBody>
          <a:bodyPr vert="horz" wrap="square" lIns="0" tIns="25057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69900"/>
            <a:r>
              <a:rPr dirty="0"/>
              <a:t>A</a:t>
            </a:r>
            <a:r>
              <a:rPr spc="-60" dirty="0"/>
              <a:t>R</a:t>
            </a:r>
            <a:r>
              <a:rPr dirty="0"/>
              <a:t>V</a:t>
            </a:r>
            <a:r>
              <a:rPr spc="-5" dirty="0"/>
              <a:t> </a:t>
            </a:r>
            <a:r>
              <a:rPr dirty="0"/>
              <a:t>ET</a:t>
            </a:r>
            <a:r>
              <a:rPr spc="-5" dirty="0"/>
              <a:t> </a:t>
            </a:r>
            <a:r>
              <a:rPr spc="-70" dirty="0"/>
              <a:t>V</a:t>
            </a:r>
            <a:r>
              <a:rPr spc="-135" dirty="0"/>
              <a:t>O</a:t>
            </a:r>
            <a:r>
              <a:rPr spc="-335" dirty="0"/>
              <a:t>Y</a:t>
            </a:r>
            <a:r>
              <a:rPr spc="-50" dirty="0"/>
              <a:t>A</a:t>
            </a:r>
            <a:r>
              <a:rPr spc="-5" dirty="0"/>
              <a:t>G</a:t>
            </a:r>
            <a:r>
              <a:rPr spc="-25" dirty="0"/>
              <a:t>E</a:t>
            </a:r>
            <a:r>
              <a:rPr spc="-20" dirty="0"/>
              <a:t>S</a:t>
            </a:r>
            <a:r>
              <a:rPr dirty="0"/>
              <a:t> 4</a:t>
            </a:r>
            <a:r>
              <a:rPr spc="-15" dirty="0"/>
              <a:t>/</a:t>
            </a:r>
            <a:r>
              <a:rPr dirty="0"/>
              <a:t>5</a:t>
            </a:r>
          </a:p>
        </p:txBody>
      </p:sp>
      <p:sp>
        <p:nvSpPr>
          <p:cNvPr id="4" name="object 4"/>
          <p:cNvSpPr/>
          <p:nvPr/>
        </p:nvSpPr>
        <p:spPr>
          <a:xfrm>
            <a:off x="1763712" y="1341500"/>
            <a:ext cx="3240024" cy="2433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74865" y="4076777"/>
            <a:ext cx="3228975" cy="2676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72815" y="1504569"/>
            <a:ext cx="215328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ca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017002" y="1566925"/>
            <a:ext cx="1104900" cy="1104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34000" y="3124200"/>
            <a:ext cx="6422390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ple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endParaRPr sz="2000" dirty="0">
              <a:latin typeface="Calibri"/>
              <a:cs typeface="Calibri"/>
            </a:endParaRPr>
          </a:p>
          <a:p>
            <a:pPr marL="12700">
              <a:buClr>
                <a:srgbClr val="001F5F"/>
              </a:buClr>
              <a:buFont typeface="Calibri"/>
              <a:buChar char="•"/>
              <a:tabLst>
                <a:tab pos="194945" algn="l"/>
              </a:tabLst>
            </a:pP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pri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8h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et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20h</a:t>
            </a:r>
            <a:endParaRPr sz="2000" dirty="0">
              <a:latin typeface="Calibri"/>
              <a:cs typeface="Calibri"/>
            </a:endParaRPr>
          </a:p>
          <a:p>
            <a:pPr marL="194310" indent="-181610">
              <a:buClr>
                <a:srgbClr val="001F5F"/>
              </a:buClr>
              <a:buFont typeface="Calibri"/>
              <a:buChar char="•"/>
              <a:tabLst>
                <a:tab pos="19494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part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2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3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;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d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 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ol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: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12h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194310" indent="-181610">
              <a:buClr>
                <a:srgbClr val="001F5F"/>
              </a:buClr>
              <a:buFont typeface="Calibri"/>
              <a:buChar char="•"/>
              <a:tabLst>
                <a:tab pos="19494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ns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14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Prendre avec le petit déjeuner de l’avion et se recaler sur les horaires de destination 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579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97707"/>
            <a:ext cx="8986520" cy="690701"/>
          </a:xfrm>
          <a:prstGeom prst="rect">
            <a:avLst/>
          </a:prstGeom>
        </p:spPr>
        <p:txBody>
          <a:bodyPr vert="horz" wrap="square" lIns="0" tIns="25057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69900"/>
            <a:r>
              <a:rPr dirty="0"/>
              <a:t>A</a:t>
            </a:r>
            <a:r>
              <a:rPr spc="-60" dirty="0"/>
              <a:t>R</a:t>
            </a:r>
            <a:r>
              <a:rPr dirty="0"/>
              <a:t>V</a:t>
            </a:r>
            <a:r>
              <a:rPr spc="-5" dirty="0"/>
              <a:t> </a:t>
            </a:r>
            <a:r>
              <a:rPr dirty="0"/>
              <a:t>ET</a:t>
            </a:r>
            <a:r>
              <a:rPr spc="-5" dirty="0"/>
              <a:t> </a:t>
            </a:r>
            <a:r>
              <a:rPr spc="-70" dirty="0"/>
              <a:t>V</a:t>
            </a:r>
            <a:r>
              <a:rPr spc="-135" dirty="0"/>
              <a:t>O</a:t>
            </a:r>
            <a:r>
              <a:rPr spc="-335" dirty="0"/>
              <a:t>Y</a:t>
            </a:r>
            <a:r>
              <a:rPr spc="-50" dirty="0"/>
              <a:t>A</a:t>
            </a:r>
            <a:r>
              <a:rPr spc="-5" dirty="0"/>
              <a:t>G</a:t>
            </a:r>
            <a:r>
              <a:rPr spc="-25" dirty="0"/>
              <a:t>E</a:t>
            </a:r>
            <a:r>
              <a:rPr spc="-20" dirty="0"/>
              <a:t>S</a:t>
            </a:r>
            <a:r>
              <a:rPr dirty="0"/>
              <a:t> </a:t>
            </a:r>
            <a:r>
              <a:rPr lang="fr-FR" dirty="0"/>
              <a:t>5</a:t>
            </a:r>
            <a:r>
              <a:rPr spc="-15" dirty="0"/>
              <a:t>/</a:t>
            </a:r>
            <a:r>
              <a:rPr dirty="0"/>
              <a:t>5</a:t>
            </a:r>
          </a:p>
        </p:txBody>
      </p:sp>
      <p:sp>
        <p:nvSpPr>
          <p:cNvPr id="4" name="object 4"/>
          <p:cNvSpPr/>
          <p:nvPr/>
        </p:nvSpPr>
        <p:spPr>
          <a:xfrm>
            <a:off x="1763712" y="1341500"/>
            <a:ext cx="3240024" cy="2433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74865" y="4076777"/>
            <a:ext cx="3228975" cy="2676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39258" y="1353692"/>
            <a:ext cx="6800342" cy="28469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75"/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ens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nsei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vo</a:t>
            </a:r>
            <a:r>
              <a:rPr sz="2400" b="1" spc="-75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endParaRPr sz="2400" dirty="0">
              <a:latin typeface="Calibri"/>
              <a:cs typeface="Calibri"/>
            </a:endParaRPr>
          </a:p>
          <a:p>
            <a:pPr>
              <a:spcBef>
                <a:spcPts val="4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356870" marR="1421130" indent="-344170">
              <a:buClr>
                <a:srgbClr val="006FC0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u="heavy" spc="-35" dirty="0">
                <a:solidFill>
                  <a:schemeClr val="accent4"/>
                </a:solidFill>
                <a:latin typeface="Calibri"/>
                <a:cs typeface="Calibri"/>
              </a:rPr>
              <a:t>h</a:t>
            </a:r>
            <a:r>
              <a:rPr sz="2000" b="1" u="heavy" spc="-30" dirty="0">
                <a:solidFill>
                  <a:schemeClr val="accent4"/>
                </a:solidFill>
                <a:latin typeface="Calibri"/>
                <a:cs typeface="Calibri"/>
              </a:rPr>
              <a:t>t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</a:rPr>
              <a:t>t</a:t>
            </a:r>
            <a:r>
              <a:rPr sz="2000" b="1" u="heavy" spc="-5" dirty="0">
                <a:solidFill>
                  <a:schemeClr val="accent4"/>
                </a:solidFill>
                <a:latin typeface="Calibri"/>
                <a:cs typeface="Calibri"/>
              </a:rPr>
              <a:t>p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</a:rPr>
              <a:t>:</a:t>
            </a:r>
            <a:r>
              <a:rPr sz="2000" b="1" u="heavy" spc="-5" dirty="0">
                <a:solidFill>
                  <a:schemeClr val="accent4"/>
                </a:solidFill>
                <a:latin typeface="Calibri"/>
                <a:cs typeface="Calibri"/>
              </a:rPr>
              <a:t>/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</a:rPr>
              <a:t>/</a:t>
            </a:r>
            <a:r>
              <a:rPr sz="2000" b="1" u="heavy" spc="-20" dirty="0">
                <a:solidFill>
                  <a:schemeClr val="accent4"/>
                </a:solidFill>
                <a:latin typeface="Calibri"/>
                <a:cs typeface="Calibri"/>
              </a:rPr>
              <a:t>ww</a:t>
            </a:r>
            <a:r>
              <a:rPr sz="2000" b="1" u="heavy" spc="-130" dirty="0">
                <a:solidFill>
                  <a:schemeClr val="accent4"/>
                </a:solidFill>
                <a:latin typeface="Calibri"/>
                <a:cs typeface="Calibri"/>
              </a:rPr>
              <a:t>w</a:t>
            </a:r>
            <a:r>
              <a:rPr sz="2000" b="1" u="heavy" spc="-15" dirty="0">
                <a:solidFill>
                  <a:schemeClr val="accent4"/>
                </a:solidFill>
                <a:latin typeface="Calibri"/>
                <a:cs typeface="Calibri"/>
              </a:rPr>
              <a:t>.a</a:t>
            </a:r>
            <a:r>
              <a:rPr sz="2000" b="1" u="heavy" spc="-20" dirty="0">
                <a:solidFill>
                  <a:schemeClr val="accent4"/>
                </a:solidFill>
                <a:latin typeface="Calibri"/>
                <a:cs typeface="Calibri"/>
              </a:rPr>
              <a:t>i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</a:rPr>
              <a:t>d</a:t>
            </a:r>
            <a:r>
              <a:rPr sz="2000" b="1" u="heavy" dirty="0">
                <a:solidFill>
                  <a:schemeClr val="accent4"/>
                </a:solidFill>
                <a:latin typeface="Calibri"/>
                <a:cs typeface="Calibri"/>
              </a:rPr>
              <a:t>s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</a:rPr>
              <a:t>-</a:t>
            </a:r>
            <a:r>
              <a:rPr sz="2000" b="1" spc="-5" dirty="0">
                <a:solidFill>
                  <a:schemeClr val="accent4"/>
                </a:solidFill>
                <a:latin typeface="Calibri"/>
                <a:cs typeface="Calibri"/>
              </a:rPr>
              <a:t> 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</a:rPr>
              <a:t>s</a:t>
            </a:r>
            <a:r>
              <a:rPr sz="2000" b="1" u="heavy" spc="-20" dirty="0">
                <a:solidFill>
                  <a:schemeClr val="accent4"/>
                </a:solidFill>
                <a:latin typeface="Calibri"/>
                <a:cs typeface="Calibri"/>
              </a:rPr>
              <a:t>i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</a:rPr>
              <a:t>dad</a:t>
            </a:r>
            <a:r>
              <a:rPr sz="2000" b="1" u="heavy" spc="-15" dirty="0">
                <a:solidFill>
                  <a:schemeClr val="accent4"/>
                </a:solidFill>
                <a:latin typeface="Calibri"/>
                <a:cs typeface="Calibri"/>
              </a:rPr>
              <a:t>i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</a:rPr>
              <a:t>sc</a:t>
            </a:r>
            <a:r>
              <a:rPr sz="2000" b="1" u="heavy" dirty="0">
                <a:solidFill>
                  <a:schemeClr val="accent4"/>
                </a:solidFill>
                <a:latin typeface="Calibri"/>
                <a:cs typeface="Calibri"/>
              </a:rPr>
              <a:t>r</a:t>
            </a:r>
            <a:r>
              <a:rPr sz="2000" b="1" u="heavy" spc="-15" dirty="0">
                <a:solidFill>
                  <a:schemeClr val="accent4"/>
                </a:solidFill>
                <a:latin typeface="Calibri"/>
                <a:cs typeface="Calibri"/>
              </a:rPr>
              <a:t>imi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</a:rPr>
              <a:t>n</a:t>
            </a:r>
            <a:r>
              <a:rPr sz="2000" b="1" u="heavy" spc="-35" dirty="0">
                <a:solidFill>
                  <a:schemeClr val="accent4"/>
                </a:solidFill>
                <a:latin typeface="Calibri"/>
                <a:cs typeface="Calibri"/>
              </a:rPr>
              <a:t>a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</a:rPr>
              <a:t>tio</a:t>
            </a:r>
            <a:r>
              <a:rPr sz="2000" b="1" u="heavy" spc="-5" dirty="0">
                <a:solidFill>
                  <a:schemeClr val="accent4"/>
                </a:solidFill>
                <a:latin typeface="Calibri"/>
                <a:cs typeface="Calibri"/>
              </a:rPr>
              <a:t>n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</a:rPr>
              <a:t>s</a:t>
            </a:r>
            <a:r>
              <a:rPr sz="2000" b="1" u="heavy" spc="-65" dirty="0">
                <a:solidFill>
                  <a:schemeClr val="accent4"/>
                </a:solidFill>
                <a:latin typeface="Calibri"/>
                <a:cs typeface="Calibri"/>
              </a:rPr>
              <a:t>.</a:t>
            </a:r>
            <a:r>
              <a:rPr sz="2000" b="1" u="heavy" spc="-15" dirty="0">
                <a:solidFill>
                  <a:schemeClr val="accent4"/>
                </a:solidFill>
                <a:latin typeface="Calibri"/>
                <a:cs typeface="Calibri"/>
              </a:rPr>
              <a:t>f</a:t>
            </a:r>
            <a:r>
              <a:rPr sz="2000" b="1" u="heavy" spc="-5" dirty="0">
                <a:solidFill>
                  <a:schemeClr val="accent4"/>
                </a:solidFill>
                <a:latin typeface="Calibri"/>
                <a:cs typeface="Calibri"/>
              </a:rPr>
              <a:t>r/</a:t>
            </a:r>
            <a:r>
              <a:rPr sz="2000" b="1" u="heavy" spc="-20" dirty="0">
                <a:solidFill>
                  <a:schemeClr val="accent4"/>
                </a:solidFill>
                <a:latin typeface="Calibri"/>
                <a:cs typeface="Calibri"/>
              </a:rPr>
              <a:t>P</a:t>
            </a:r>
            <a:r>
              <a:rPr sz="2000" b="1" u="heavy" spc="-25" dirty="0">
                <a:solidFill>
                  <a:schemeClr val="accent4"/>
                </a:solidFill>
                <a:latin typeface="Calibri"/>
                <a:cs typeface="Calibri"/>
              </a:rPr>
              <a:t>r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</a:rPr>
              <a:t>epa</a:t>
            </a:r>
            <a:r>
              <a:rPr sz="2000" b="1" u="heavy" spc="-25" dirty="0">
                <a:solidFill>
                  <a:schemeClr val="accent4"/>
                </a:solidFill>
                <a:latin typeface="Calibri"/>
                <a:cs typeface="Calibri"/>
              </a:rPr>
              <a:t>r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</a:rPr>
              <a:t>e</a:t>
            </a:r>
            <a:r>
              <a:rPr sz="2000" b="1" u="heavy" spc="25" dirty="0">
                <a:solidFill>
                  <a:schemeClr val="accent4"/>
                </a:solidFill>
                <a:latin typeface="Calibri"/>
                <a:cs typeface="Calibri"/>
              </a:rPr>
              <a:t>r</a:t>
            </a:r>
            <a:r>
              <a:rPr lang="fr-FR" sz="2000" b="1" u="heavy" spc="-10" dirty="0">
                <a:solidFill>
                  <a:schemeClr val="accent4"/>
                </a:solidFill>
                <a:latin typeface="Calibri"/>
                <a:cs typeface="Calibri"/>
              </a:rPr>
              <a:t>-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</a:rPr>
              <a:t>so</a:t>
            </a:r>
            <a:r>
              <a:rPr sz="2000" b="1" u="heavy" spc="-30" dirty="0">
                <a:solidFill>
                  <a:schemeClr val="accent4"/>
                </a:solidFill>
                <a:latin typeface="Calibri"/>
                <a:cs typeface="Calibri"/>
              </a:rPr>
              <a:t>n</a:t>
            </a:r>
            <a:r>
              <a:rPr sz="2000" b="1" u="heavy" spc="-45" dirty="0">
                <a:solidFill>
                  <a:schemeClr val="accent4"/>
                </a:solidFill>
                <a:latin typeface="Calibri"/>
                <a:cs typeface="Calibri"/>
              </a:rPr>
              <a:t>v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</a:rPr>
              <a:t>o</a:t>
            </a:r>
            <a:r>
              <a:rPr sz="2000" b="1" u="heavy" spc="-45" dirty="0">
                <a:solidFill>
                  <a:schemeClr val="accent4"/>
                </a:solidFill>
                <a:latin typeface="Calibri"/>
                <a:cs typeface="Calibri"/>
              </a:rPr>
              <a:t>y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</a:rPr>
              <a:t>a</a:t>
            </a:r>
            <a:r>
              <a:rPr sz="2000" b="1" u="heavy" spc="-45" dirty="0">
                <a:solidFill>
                  <a:schemeClr val="accent4"/>
                </a:solidFill>
                <a:latin typeface="Calibri"/>
                <a:cs typeface="Calibri"/>
              </a:rPr>
              <a:t>g</a:t>
            </a:r>
            <a:r>
              <a:rPr sz="2000" b="1" u="heavy" spc="-15" dirty="0">
                <a:solidFill>
                  <a:schemeClr val="accent4"/>
                </a:solidFill>
                <a:latin typeface="Calibri"/>
                <a:cs typeface="Calibri"/>
              </a:rPr>
              <a:t>e_a</a:t>
            </a:r>
            <a:r>
              <a:rPr sz="2000" b="1" u="heavy" spc="-25" dirty="0">
                <a:solidFill>
                  <a:schemeClr val="accent4"/>
                </a:solidFill>
                <a:latin typeface="Calibri"/>
                <a:cs typeface="Calibri"/>
              </a:rPr>
              <a:t>8</a:t>
            </a:r>
            <a:r>
              <a:rPr sz="2000" b="1" u="heavy" spc="-15" dirty="0">
                <a:solidFill>
                  <a:schemeClr val="accent4"/>
                </a:solidFill>
                <a:latin typeface="Calibri"/>
                <a:cs typeface="Calibri"/>
              </a:rPr>
              <a:t>1</a:t>
            </a:r>
            <a:r>
              <a:rPr sz="2000" b="1" u="heavy" spc="-20" dirty="0">
                <a:solidFill>
                  <a:schemeClr val="accent4"/>
                </a:solidFill>
                <a:latin typeface="Calibri"/>
                <a:cs typeface="Calibri"/>
              </a:rPr>
              <a:t>.</a:t>
            </a:r>
            <a:r>
              <a:rPr sz="2000" b="1" u="heavy" spc="-35" dirty="0">
                <a:solidFill>
                  <a:schemeClr val="accent4"/>
                </a:solidFill>
                <a:latin typeface="Calibri"/>
                <a:cs typeface="Calibri"/>
              </a:rPr>
              <a:t>h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</a:rPr>
              <a:t>tm</a:t>
            </a:r>
            <a:r>
              <a:rPr sz="2000" b="1" u="heavy" spc="-5" dirty="0">
                <a:solidFill>
                  <a:schemeClr val="accent4"/>
                </a:solidFill>
                <a:latin typeface="Calibri"/>
                <a:cs typeface="Calibri"/>
              </a:rPr>
              <a:t>l</a:t>
            </a:r>
            <a:endParaRPr sz="2000" dirty="0">
              <a:solidFill>
                <a:schemeClr val="accent4"/>
              </a:solidFill>
              <a:latin typeface="Calibri"/>
              <a:cs typeface="Calibri"/>
            </a:endParaRPr>
          </a:p>
          <a:p>
            <a:pPr marL="356870" indent="-344170">
              <a:buClr>
                <a:srgbClr val="006FC0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u="heavy" spc="-3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ht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t</a:t>
            </a:r>
            <a:r>
              <a:rPr sz="2000" b="1" u="heavy" spc="-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p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:</a:t>
            </a:r>
            <a:r>
              <a:rPr sz="2000" b="1" u="heavy" spc="-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//</a:t>
            </a:r>
            <a:r>
              <a:rPr sz="2000" b="1" u="heavy" spc="-2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w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w</a:t>
            </a:r>
            <a:r>
              <a:rPr sz="2000" b="1" u="heavy" spc="-13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w</a:t>
            </a:r>
            <a:r>
              <a:rPr sz="2000" b="1" u="heavy" spc="-1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.c</a:t>
            </a:r>
            <a:r>
              <a:rPr sz="2000" b="1" u="heavy" spc="-3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a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tie.ca</a:t>
            </a:r>
            <a:r>
              <a:rPr sz="2000" b="1" u="heavy" spc="-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/</a:t>
            </a:r>
            <a:r>
              <a:rPr sz="2000" b="1" u="heavy" spc="-1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f</a:t>
            </a:r>
            <a:r>
              <a:rPr sz="2000" b="1" u="heavy" spc="-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r/</a:t>
            </a:r>
            <a:r>
              <a:rPr sz="2000" b="1" u="heavy" spc="-4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f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eu</a:t>
            </a:r>
            <a:r>
              <a:rPr sz="2000" b="1" u="heavy" spc="-1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ill</a:t>
            </a:r>
            <a:r>
              <a:rPr sz="2000" b="1" u="heavy" spc="-3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e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t</a:t>
            </a:r>
            <a:r>
              <a:rPr sz="2000" b="1" u="heavy" spc="1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s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-</a:t>
            </a:r>
            <a:r>
              <a:rPr sz="2000" b="1" u="heavy" spc="-1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i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n</a:t>
            </a:r>
            <a:r>
              <a:rPr sz="2000" b="1" u="heavy" spc="-4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f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o/</a:t>
            </a:r>
            <a:r>
              <a:rPr sz="2000" b="1" u="heavy" spc="-2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viv</a:t>
            </a:r>
            <a:r>
              <a:rPr sz="2000" b="1" u="heavy" spc="-2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r</a:t>
            </a:r>
            <a:r>
              <a:rPr sz="2000" b="1" u="heavy" spc="-1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ev</a:t>
            </a:r>
            <a:r>
              <a:rPr sz="2000" b="1" u="heavy" spc="-2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i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h/</a:t>
            </a:r>
            <a:r>
              <a:rPr sz="2000" b="1" u="heavy" spc="-4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f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a</a:t>
            </a:r>
            <a:r>
              <a:rPr sz="2000" b="1" u="heavy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q</a:t>
            </a:r>
            <a:r>
              <a:rPr sz="2000" b="1" u="heavy" spc="-2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-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t</a:t>
            </a:r>
            <a:r>
              <a:rPr sz="2000" b="1" u="heavy" spc="-4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r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a</a:t>
            </a:r>
            <a:r>
              <a:rPr sz="2000" b="1" u="heavy" spc="-2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i</a:t>
            </a:r>
            <a:r>
              <a:rPr sz="2000" b="1" u="heavy" spc="-3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t</a:t>
            </a:r>
            <a:r>
              <a:rPr sz="2000" b="1" u="heavy" spc="-1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e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m</a:t>
            </a:r>
            <a:r>
              <a:rPr sz="2000" b="1" u="heavy" spc="-1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e</a:t>
            </a:r>
            <a:r>
              <a:rPr sz="2000" b="1" u="heavy" spc="-2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n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t</a:t>
            </a:r>
            <a:r>
              <a:rPr sz="2000" b="1" u="heavy" spc="-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s</a:t>
            </a:r>
            <a:r>
              <a:rPr sz="2000" b="1" u="heavy" spc="-2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-</a:t>
            </a:r>
            <a:r>
              <a:rPr sz="2000" b="1" u="heavy" spc="-2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vi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h</a:t>
            </a:r>
            <a:r>
              <a:rPr sz="2000" b="1" u="heavy" spc="-2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-</a:t>
            </a:r>
            <a:r>
              <a:rPr sz="2000" b="1" u="heavy" spc="-1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le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s</a:t>
            </a:r>
            <a:r>
              <a:rPr sz="2000" b="1" u="heavy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-</a:t>
            </a:r>
            <a:r>
              <a:rPr sz="2000" b="1" u="heavy" spc="-4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v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o</a:t>
            </a:r>
            <a:r>
              <a:rPr sz="2000" b="1" u="heavy" spc="-4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y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a</a:t>
            </a:r>
            <a:r>
              <a:rPr sz="2000" b="1" u="heavy" spc="-4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g</a:t>
            </a:r>
            <a:r>
              <a:rPr sz="2000" b="1" u="heavy" spc="15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e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5"/>
              </a:rPr>
              <a:t>s</a:t>
            </a:r>
            <a:endParaRPr sz="2000" dirty="0">
              <a:solidFill>
                <a:schemeClr val="accent4"/>
              </a:solidFill>
              <a:latin typeface="Calibri"/>
              <a:cs typeface="Calibri"/>
            </a:endParaRPr>
          </a:p>
          <a:p>
            <a:pPr marL="401638" marR="1597025" indent="-393700">
              <a:buClr>
                <a:srgbClr val="006FC0"/>
              </a:buClr>
              <a:buFont typeface="Arial"/>
              <a:buChar char="•"/>
              <a:tabLst>
                <a:tab pos="357188" algn="l"/>
              </a:tabLst>
            </a:pPr>
            <a:r>
              <a:rPr sz="2000" b="1" u="heavy" spc="-20" dirty="0">
                <a:solidFill>
                  <a:schemeClr val="accent4"/>
                </a:solidFill>
                <a:latin typeface="Calibri"/>
                <a:cs typeface="Calibri"/>
                <a:hlinkClick r:id="rId6"/>
              </a:rPr>
              <a:t>w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6"/>
              </a:rPr>
              <a:t>w</a:t>
            </a:r>
            <a:r>
              <a:rPr sz="2000" b="1" u="heavy" spc="-135" dirty="0">
                <a:solidFill>
                  <a:schemeClr val="accent4"/>
                </a:solidFill>
                <a:latin typeface="Calibri"/>
                <a:cs typeface="Calibri"/>
                <a:hlinkClick r:id="rId6"/>
              </a:rPr>
              <a:t>w</a:t>
            </a:r>
            <a:r>
              <a:rPr sz="2000" b="1" u="heavy" spc="-15" dirty="0">
                <a:solidFill>
                  <a:schemeClr val="accent4"/>
                </a:solidFill>
                <a:latin typeface="Calibri"/>
                <a:cs typeface="Calibri"/>
                <a:hlinkClick r:id="rId6"/>
              </a:rPr>
              <a:t>.hi</a:t>
            </a:r>
            <a:r>
              <a:rPr sz="2000" b="1" u="heavy" spc="-20" dirty="0">
                <a:solidFill>
                  <a:schemeClr val="accent4"/>
                </a:solidFill>
                <a:latin typeface="Calibri"/>
                <a:cs typeface="Calibri"/>
                <a:hlinkClick r:id="rId6"/>
              </a:rPr>
              <a:t>v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6"/>
              </a:rPr>
              <a:t>t</a:t>
            </a:r>
            <a:r>
              <a:rPr sz="2000" b="1" u="heavy" spc="-45" dirty="0">
                <a:solidFill>
                  <a:schemeClr val="accent4"/>
                </a:solidFill>
                <a:latin typeface="Calibri"/>
                <a:cs typeface="Calibri"/>
                <a:hlinkClick r:id="rId6"/>
              </a:rPr>
              <a:t>r</a:t>
            </a:r>
            <a:r>
              <a:rPr sz="2000" b="1" u="heavy" spc="-35" dirty="0">
                <a:solidFill>
                  <a:schemeClr val="accent4"/>
                </a:solidFill>
                <a:latin typeface="Calibri"/>
                <a:cs typeface="Calibri"/>
                <a:hlinkClick r:id="rId6"/>
              </a:rPr>
              <a:t>a</a:t>
            </a:r>
            <a:r>
              <a:rPr sz="2000" b="1" u="heavy" spc="-45" dirty="0">
                <a:solidFill>
                  <a:schemeClr val="accent4"/>
                </a:solidFill>
                <a:latin typeface="Calibri"/>
                <a:cs typeface="Calibri"/>
                <a:hlinkClick r:id="rId6"/>
              </a:rPr>
              <a:t>v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6"/>
              </a:rPr>
              <a:t>e</a:t>
            </a:r>
            <a:r>
              <a:rPr sz="2000" b="1" u="heavy" spc="-15" dirty="0">
                <a:solidFill>
                  <a:schemeClr val="accent4"/>
                </a:solidFill>
                <a:latin typeface="Calibri"/>
                <a:cs typeface="Calibri"/>
                <a:hlinkClick r:id="rId6"/>
              </a:rPr>
              <a:t>l.o</a:t>
            </a:r>
            <a:r>
              <a:rPr sz="2000" b="1" u="heavy" spc="-20" dirty="0">
                <a:solidFill>
                  <a:schemeClr val="accent4"/>
                </a:solidFill>
                <a:latin typeface="Calibri"/>
                <a:cs typeface="Calibri"/>
                <a:hlinkClick r:id="rId6"/>
              </a:rPr>
              <a:t>r</a:t>
            </a:r>
            <a:r>
              <a:rPr sz="2000" b="1" u="heavy" spc="-10" dirty="0">
                <a:solidFill>
                  <a:schemeClr val="accent4"/>
                </a:solidFill>
                <a:latin typeface="Calibri"/>
                <a:cs typeface="Calibri"/>
                <a:hlinkClick r:id="rId6"/>
              </a:rPr>
              <a:t>g</a:t>
            </a:r>
            <a:r>
              <a:rPr sz="2000" b="1" u="heavy" spc="95" dirty="0">
                <a:solidFill>
                  <a:schemeClr val="accent4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chemeClr val="accent4"/>
                </a:solidFill>
                <a:latin typeface="Calibri"/>
                <a:cs typeface="Calibri"/>
              </a:rPr>
              <a:t>(</a:t>
            </a:r>
            <a:r>
              <a:rPr sz="2000" spc="-25" dirty="0">
                <a:solidFill>
                  <a:schemeClr val="accent4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chemeClr val="accent4"/>
                </a:solidFill>
                <a:latin typeface="Calibri"/>
                <a:cs typeface="Calibri"/>
              </a:rPr>
              <a:t>n</a:t>
            </a:r>
            <a:r>
              <a:rPr sz="2000" spc="5" dirty="0">
                <a:solidFill>
                  <a:schemeClr val="accent4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accent4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chemeClr val="accent4"/>
                </a:solidFill>
                <a:latin typeface="Calibri"/>
                <a:cs typeface="Calibri"/>
              </a:rPr>
              <a:t>nglai</a:t>
            </a:r>
            <a:r>
              <a:rPr sz="2000" spc="-25" dirty="0">
                <a:solidFill>
                  <a:schemeClr val="accent4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chemeClr val="accent4"/>
                </a:solidFill>
                <a:latin typeface="Calibri"/>
                <a:cs typeface="Calibri"/>
              </a:rPr>
              <a:t>)</a:t>
            </a:r>
            <a:endParaRPr lang="fr-FR" sz="2000" spc="-5" dirty="0">
              <a:solidFill>
                <a:schemeClr val="accent4"/>
              </a:solidFill>
              <a:latin typeface="Calibri"/>
              <a:cs typeface="Calibri"/>
            </a:endParaRPr>
          </a:p>
          <a:p>
            <a:pPr marL="12700" marR="1597025">
              <a:buClr>
                <a:srgbClr val="006FC0"/>
              </a:buClr>
              <a:tabLst>
                <a:tab pos="357505" algn="l"/>
              </a:tabLst>
            </a:pPr>
            <a:endParaRPr lang="fr-FR" sz="2000" spc="-5" dirty="0">
              <a:solidFill>
                <a:schemeClr val="accent4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51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97707"/>
            <a:ext cx="8986520" cy="690701"/>
          </a:xfrm>
          <a:prstGeom prst="rect">
            <a:avLst/>
          </a:prstGeom>
        </p:spPr>
        <p:txBody>
          <a:bodyPr vert="horz" wrap="square" lIns="0" tIns="25057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69900"/>
            <a:r>
              <a:rPr dirty="0"/>
              <a:t>A</a:t>
            </a:r>
            <a:r>
              <a:rPr spc="-60" dirty="0"/>
              <a:t>R</a:t>
            </a:r>
            <a:r>
              <a:rPr dirty="0"/>
              <a:t>V</a:t>
            </a:r>
            <a:r>
              <a:rPr spc="-5" dirty="0"/>
              <a:t> </a:t>
            </a:r>
            <a:r>
              <a:rPr dirty="0"/>
              <a:t>ET</a:t>
            </a:r>
            <a:r>
              <a:rPr spc="-5" dirty="0"/>
              <a:t> </a:t>
            </a:r>
            <a:r>
              <a:rPr dirty="0"/>
              <a:t>A</a:t>
            </a:r>
            <a:r>
              <a:rPr spc="-25" dirty="0"/>
              <a:t>S</a:t>
            </a:r>
            <a:r>
              <a:rPr spc="-5" dirty="0"/>
              <a:t>THM</a:t>
            </a:r>
            <a:r>
              <a:rPr dirty="0"/>
              <a:t>E </a:t>
            </a:r>
            <a:r>
              <a:rPr spc="-15" dirty="0"/>
              <a:t>1</a:t>
            </a:r>
            <a:r>
              <a:rPr spc="-35" dirty="0"/>
              <a:t>/</a:t>
            </a:r>
            <a:r>
              <a:rPr dirty="0"/>
              <a:t>2</a:t>
            </a:r>
          </a:p>
        </p:txBody>
      </p:sp>
      <p:sp>
        <p:nvSpPr>
          <p:cNvPr id="4" name="object 4"/>
          <p:cNvSpPr/>
          <p:nvPr/>
        </p:nvSpPr>
        <p:spPr>
          <a:xfrm>
            <a:off x="1774829" y="1989152"/>
            <a:ext cx="3146425" cy="2359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04540" y="1639229"/>
            <a:ext cx="6049260" cy="33932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21285"/>
            <a:r>
              <a:rPr sz="2000" b="1" spc="-6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an</a:t>
            </a:r>
            <a:r>
              <a:rPr sz="2000" b="1" spc="-5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y v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ch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ch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er son t</a:t>
            </a:r>
            <a:r>
              <a:rPr sz="2000" b="1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eme</a:t>
            </a:r>
            <a:r>
              <a:rPr sz="2000" b="1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 l</a:t>
            </a:r>
            <a:r>
              <a:rPr sz="2000" b="1" spc="-1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of</a:t>
            </a:r>
            <a:r>
              <a:rPr sz="2000" b="1" spc="-20" dirty="0">
                <a:solidFill>
                  <a:srgbClr val="001F5F"/>
                </a:solidFill>
                <a:latin typeface="Calibri"/>
                <a:cs typeface="Calibri"/>
              </a:rPr>
              <a:t>fi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ne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pour 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 p</a:t>
            </a:r>
            <a:r>
              <a:rPr sz="2000" b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em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è</a:t>
            </a:r>
            <a:r>
              <a:rPr sz="2000" b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3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is…</a:t>
            </a:r>
            <a:endParaRPr sz="2000" dirty="0">
              <a:latin typeface="Calibri"/>
              <a:cs typeface="Calibri"/>
            </a:endParaRPr>
          </a:p>
          <a:p>
            <a:pPr>
              <a:spcBef>
                <a:spcPts val="44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12700"/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nna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ali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è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ctiologu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du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3</a:t>
            </a:r>
            <a:endParaRPr sz="2000" dirty="0">
              <a:latin typeface="Calibri"/>
              <a:cs typeface="Calibri"/>
            </a:endParaRPr>
          </a:p>
          <a:p>
            <a:pPr marL="12700"/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12700" marR="169545"/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zi</a:t>
            </a:r>
            <a:r>
              <a:rPr sz="2000" spc="-4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®</a:t>
            </a:r>
            <a:r>
              <a:rPr sz="2000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800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1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cp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/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au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 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pas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ir®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100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: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1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cp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/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j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au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 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pas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ru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da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®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1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cp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/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au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 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pas</a:t>
            </a:r>
            <a:endParaRPr lang="fr-FR" sz="2000" spc="-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00" marR="169545"/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orm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tion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2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oli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e®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+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e®</a:t>
            </a:r>
            <a:r>
              <a:rPr sz="2000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5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0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0/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5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0</a:t>
            </a:r>
            <a:endParaRPr lang="fr-FR" sz="2000" spc="-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00" marR="169545"/>
            <a:endParaRPr lang="fr-FR" sz="2000" spc="-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00" marR="169545"/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4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us</a:t>
            </a:r>
            <a:r>
              <a:rPr sz="20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926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97707"/>
            <a:ext cx="8986520" cy="690701"/>
          </a:xfrm>
          <a:prstGeom prst="rect">
            <a:avLst/>
          </a:prstGeom>
        </p:spPr>
        <p:txBody>
          <a:bodyPr vert="horz" wrap="square" lIns="0" tIns="25057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69900"/>
            <a:r>
              <a:rPr dirty="0"/>
              <a:t>A</a:t>
            </a:r>
            <a:r>
              <a:rPr spc="-60" dirty="0"/>
              <a:t>R</a:t>
            </a:r>
            <a:r>
              <a:rPr dirty="0"/>
              <a:t>V</a:t>
            </a:r>
            <a:r>
              <a:rPr spc="-5" dirty="0"/>
              <a:t> </a:t>
            </a:r>
            <a:r>
              <a:rPr dirty="0"/>
              <a:t>ET</a:t>
            </a:r>
            <a:r>
              <a:rPr spc="-5" dirty="0"/>
              <a:t> </a:t>
            </a:r>
            <a:r>
              <a:rPr dirty="0"/>
              <a:t>A</a:t>
            </a:r>
            <a:r>
              <a:rPr spc="-25" dirty="0"/>
              <a:t>S</a:t>
            </a:r>
            <a:r>
              <a:rPr spc="-5" dirty="0"/>
              <a:t>THM</a:t>
            </a:r>
            <a:r>
              <a:rPr dirty="0"/>
              <a:t>E </a:t>
            </a:r>
            <a:r>
              <a:rPr spc="-15" dirty="0"/>
              <a:t>2</a:t>
            </a:r>
            <a:r>
              <a:rPr spc="-35" dirty="0"/>
              <a:t>/</a:t>
            </a:r>
            <a:r>
              <a:rPr dirty="0"/>
              <a:t>2</a:t>
            </a:r>
          </a:p>
        </p:txBody>
      </p:sp>
      <p:sp>
        <p:nvSpPr>
          <p:cNvPr id="3" name="object 3"/>
          <p:cNvSpPr/>
          <p:nvPr/>
        </p:nvSpPr>
        <p:spPr>
          <a:xfrm>
            <a:off x="10721789" y="197707"/>
            <a:ext cx="1066799" cy="771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19287" y="1773252"/>
            <a:ext cx="2857500" cy="2143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04575" y="1639190"/>
            <a:ext cx="6506425" cy="37010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67335"/>
            <a:r>
              <a:rPr sz="2000" b="1" spc="-6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an</a:t>
            </a:r>
            <a:r>
              <a:rPr sz="2000" b="1" spc="-5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y v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ch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ch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er son t</a:t>
            </a:r>
            <a:r>
              <a:rPr sz="2000" b="1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eme</a:t>
            </a:r>
            <a:r>
              <a:rPr sz="2000" b="1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 l</a:t>
            </a:r>
            <a:r>
              <a:rPr sz="2000" b="1" spc="-1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of</a:t>
            </a:r>
            <a:r>
              <a:rPr sz="2000" b="1" spc="-20" dirty="0">
                <a:solidFill>
                  <a:srgbClr val="001F5F"/>
                </a:solidFill>
                <a:latin typeface="Calibri"/>
                <a:cs typeface="Calibri"/>
              </a:rPr>
              <a:t>fi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ne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pour 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 p</a:t>
            </a:r>
            <a:r>
              <a:rPr sz="2000" b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em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è</a:t>
            </a:r>
            <a:r>
              <a:rPr sz="2000" b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3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is…</a:t>
            </a:r>
            <a:endParaRPr sz="2000" dirty="0">
              <a:latin typeface="Calibri"/>
              <a:cs typeface="Calibri"/>
            </a:endParaRPr>
          </a:p>
          <a:p>
            <a:pPr>
              <a:spcBef>
                <a:spcPts val="44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194310" indent="-181610">
              <a:buClr>
                <a:srgbClr val="001F5F"/>
              </a:buClr>
              <a:buFont typeface="Calibri"/>
              <a:buChar char="•"/>
              <a:tabLst>
                <a:tab pos="194945" algn="l"/>
              </a:tabLst>
            </a:pP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Plan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l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3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p,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24h,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pas</a:t>
            </a:r>
            <a:endParaRPr sz="2000" dirty="0">
              <a:latin typeface="Calibri"/>
              <a:cs typeface="Calibri"/>
            </a:endParaRPr>
          </a:p>
          <a:p>
            <a:pPr marL="194310" indent="-181610">
              <a:buClr>
                <a:srgbClr val="001F5F"/>
              </a:buClr>
              <a:buFont typeface="Calibri"/>
              <a:buChar char="•"/>
              <a:tabLst>
                <a:tab pos="19494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: 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omp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000" spc="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njeux</a:t>
            </a:r>
            <a:endParaRPr sz="2000" dirty="0">
              <a:latin typeface="Calibri"/>
              <a:cs typeface="Calibri"/>
            </a:endParaRPr>
          </a:p>
          <a:p>
            <a:pPr marL="194310" indent="-181610">
              <a:buClr>
                <a:srgbClr val="001F5F"/>
              </a:buClr>
              <a:buFont typeface="Calibri"/>
              <a:buChar char="•"/>
              <a:tabLst>
                <a:tab pos="194945" algn="l"/>
              </a:tabLst>
            </a:pPr>
            <a:r>
              <a:rPr sz="2000" spc="-6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4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r>
              <a:rPr sz="2000" spc="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bl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000" spc="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ndu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 à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nir</a:t>
            </a:r>
            <a:endParaRPr sz="2000" dirty="0">
              <a:latin typeface="Calibri"/>
              <a:cs typeface="Calibri"/>
            </a:endParaRPr>
          </a:p>
          <a:p>
            <a:pPr marL="194310" indent="-181610">
              <a:buClr>
                <a:srgbClr val="001F5F"/>
              </a:buClr>
              <a:buFont typeface="Calibri"/>
              <a:buChar char="•"/>
              <a:tabLst>
                <a:tab pos="19494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/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omi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ss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/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sz="2000" dirty="0">
              <a:latin typeface="Calibri"/>
              <a:cs typeface="Calibri"/>
            </a:endParaRPr>
          </a:p>
          <a:p>
            <a:pPr marL="194310" indent="-181610">
              <a:buClr>
                <a:srgbClr val="001F5F"/>
              </a:buClr>
              <a:buFont typeface="Calibri"/>
              <a:buChar char="•"/>
              <a:tabLst>
                <a:tab pos="194945" algn="l"/>
              </a:tabLst>
            </a:pP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Piluli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8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0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us</a:t>
            </a:r>
            <a:endParaRPr sz="2000" dirty="0">
              <a:latin typeface="Calibri"/>
              <a:cs typeface="Calibri"/>
            </a:endParaRPr>
          </a:p>
          <a:p>
            <a:pPr marL="194310" indent="-181610">
              <a:buClr>
                <a:srgbClr val="001F5F"/>
              </a:buClr>
              <a:buFont typeface="Calibri"/>
              <a:buChar char="•"/>
              <a:tabLst>
                <a:tab pos="194945" algn="l"/>
              </a:tabLst>
            </a:pP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au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sz="2000" dirty="0">
              <a:latin typeface="Calibri"/>
              <a:cs typeface="Calibri"/>
            </a:endParaRPr>
          </a:p>
          <a:p>
            <a:pPr marL="12700"/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14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sz="2000" dirty="0">
              <a:latin typeface="Calibri"/>
              <a:cs typeface="Calibri"/>
            </a:endParaRPr>
          </a:p>
          <a:p>
            <a:pPr marL="12700" marR="5080" indent="514984">
              <a:tabLst>
                <a:tab pos="3329304" algn="l"/>
              </a:tabLst>
            </a:pP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que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yp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ortici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9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ri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ir/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uti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asone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(ri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que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orti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oïd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4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clo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mé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asone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40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43352" y="2286279"/>
            <a:ext cx="7063740" cy="1661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5844" marR="5080" indent="-1033780"/>
            <a:r>
              <a:rPr sz="5400" b="1" spc="-5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OMPETENC</a:t>
            </a:r>
            <a:r>
              <a:rPr sz="5400" b="1" spc="-4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5400" b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5400" b="1" spc="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54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5400" b="1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OL</a:t>
            </a:r>
            <a:r>
              <a:rPr sz="5400" b="1" spc="-5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5400" b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54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U 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PHAR</a:t>
            </a:r>
            <a:r>
              <a:rPr sz="5400" b="1" spc="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5400" b="1" spc="-8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CIEN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668000" y="228600"/>
            <a:ext cx="1066800" cy="771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85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138C41-8608-4985-B1A3-B87E05B34D3A}"/>
              </a:ext>
            </a:extLst>
          </p:cNvPr>
          <p:cNvGrpSpPr/>
          <p:nvPr/>
        </p:nvGrpSpPr>
        <p:grpSpPr>
          <a:xfrm>
            <a:off x="1654176" y="489245"/>
            <a:ext cx="9179516" cy="5897914"/>
            <a:chOff x="701675" y="489245"/>
            <a:chExt cx="9585325" cy="54090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54AF3D-E803-458E-B315-4BD794F60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0000" y="1530000"/>
              <a:ext cx="7004911" cy="3615241"/>
            </a:xfrm>
            <a:prstGeom prst="rect">
              <a:avLst/>
            </a:prstGeom>
          </p:spPr>
        </p:pic>
        <p:sp>
          <p:nvSpPr>
            <p:cNvPr id="10251" name="Rectangle 37"/>
            <p:cNvSpPr>
              <a:spLocks noChangeArrowheads="1"/>
            </p:cNvSpPr>
            <p:nvPr/>
          </p:nvSpPr>
          <p:spPr bwMode="auto">
            <a:xfrm>
              <a:off x="701675" y="489245"/>
              <a:ext cx="9585325" cy="38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2100" dirty="0">
                  <a:latin typeface="Arial Bold" charset="0"/>
                </a:rPr>
                <a:t>Adult and child deaths due to AIDS </a:t>
              </a:r>
              <a:r>
                <a:rPr lang="en-US" altLang="en-US" sz="2100" b="1" dirty="0">
                  <a:solidFill>
                    <a:srgbClr val="E31837"/>
                  </a:solidFill>
                  <a:latin typeface="Arial Bold" charset="0"/>
                  <a:sym typeface="Webdings" pitchFamily="18" charset="2"/>
                </a:rPr>
                <a:t></a:t>
              </a:r>
              <a:r>
                <a:rPr lang="en-US" altLang="en-US" sz="2100" dirty="0">
                  <a:latin typeface="Arial Bold" charset="0"/>
                </a:rPr>
                <a:t> 1990–2017 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D58A964-82D5-41A5-A9EE-C2A5DACABDDC}"/>
                </a:ext>
              </a:extLst>
            </p:cNvPr>
            <p:cNvGrpSpPr/>
            <p:nvPr/>
          </p:nvGrpSpPr>
          <p:grpSpPr>
            <a:xfrm>
              <a:off x="2160000" y="5310000"/>
              <a:ext cx="3567066" cy="282265"/>
              <a:chOff x="2340000" y="1800000"/>
              <a:chExt cx="3567066" cy="28226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2700000" y="1800000"/>
                <a:ext cx="3207066" cy="2822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Adult and child deaths due to AIDS</a:t>
                </a: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2340000" y="1953888"/>
                <a:ext cx="270000" cy="1"/>
              </a:xfrm>
              <a:prstGeom prst="line">
                <a:avLst/>
              </a:prstGeom>
              <a:ln w="63500">
                <a:solidFill>
                  <a:srgbClr val="78BC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7CBD25-29E6-4B13-87BD-00BC01D62C39}"/>
                </a:ext>
              </a:extLst>
            </p:cNvPr>
            <p:cNvGrpSpPr/>
            <p:nvPr/>
          </p:nvGrpSpPr>
          <p:grpSpPr>
            <a:xfrm>
              <a:off x="2160000" y="5616000"/>
              <a:ext cx="2318962" cy="282265"/>
              <a:chOff x="2340000" y="2070000"/>
              <a:chExt cx="2318962" cy="282265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2700000" y="2070000"/>
                <a:ext cx="1958962" cy="2822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Range of uncertainty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340000" y="2142000"/>
                <a:ext cx="270000" cy="144000"/>
              </a:xfrm>
              <a:prstGeom prst="rect">
                <a:avLst/>
              </a:prstGeom>
              <a:solidFill>
                <a:srgbClr val="B8E1DD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50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472"/>
            <a:ext cx="8986520" cy="793550"/>
          </a:xfrm>
          <a:prstGeom prst="rect">
            <a:avLst/>
          </a:prstGeom>
        </p:spPr>
        <p:txBody>
          <a:bodyPr vert="horz" wrap="square" lIns="0" tIns="1762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19710"/>
            <a:r>
              <a:rPr sz="4000" dirty="0">
                <a:latin typeface="Calibri"/>
                <a:cs typeface="Calibri"/>
              </a:rPr>
              <a:t>D</a:t>
            </a:r>
            <a:r>
              <a:rPr sz="4000" spc="-20" dirty="0">
                <a:latin typeface="Calibri"/>
                <a:cs typeface="Calibri"/>
              </a:rPr>
              <a:t>E</a:t>
            </a:r>
            <a:r>
              <a:rPr sz="4000" dirty="0">
                <a:latin typeface="Calibri"/>
                <a:cs typeface="Calibri"/>
              </a:rPr>
              <a:t>PUIS</a:t>
            </a:r>
            <a:r>
              <a:rPr sz="4000" spc="-3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LA</a:t>
            </a:r>
            <a:r>
              <a:rPr sz="4000" spc="-1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PR</a:t>
            </a:r>
            <a:r>
              <a:rPr sz="4000" spc="-65" dirty="0">
                <a:latin typeface="Calibri"/>
                <a:cs typeface="Calibri"/>
              </a:rPr>
              <a:t>E</a:t>
            </a:r>
            <a:r>
              <a:rPr sz="4000" dirty="0">
                <a:latin typeface="Calibri"/>
                <a:cs typeface="Calibri"/>
              </a:rPr>
              <a:t>SC</a:t>
            </a:r>
            <a:r>
              <a:rPr sz="4000" spc="-15" dirty="0">
                <a:latin typeface="Calibri"/>
                <a:cs typeface="Calibri"/>
              </a:rPr>
              <a:t>R</a:t>
            </a:r>
            <a:r>
              <a:rPr sz="4000" dirty="0">
                <a:latin typeface="Calibri"/>
                <a:cs typeface="Calibri"/>
              </a:rPr>
              <a:t>IP</a:t>
            </a:r>
            <a:r>
              <a:rPr sz="4000" spc="15" dirty="0">
                <a:latin typeface="Calibri"/>
                <a:cs typeface="Calibri"/>
              </a:rPr>
              <a:t>T</a:t>
            </a:r>
            <a:r>
              <a:rPr sz="4000" spc="-20" dirty="0">
                <a:latin typeface="Calibri"/>
                <a:cs typeface="Calibri"/>
              </a:rPr>
              <a:t>I</a:t>
            </a:r>
            <a:r>
              <a:rPr sz="4000" dirty="0">
                <a:latin typeface="Calibri"/>
                <a:cs typeface="Calibri"/>
              </a:rPr>
              <a:t>ON</a:t>
            </a:r>
            <a:r>
              <a:rPr sz="4000" spc="-90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D</a:t>
            </a:r>
            <a:r>
              <a:rPr sz="4000" spc="-70" dirty="0">
                <a:latin typeface="Calibri"/>
                <a:cs typeface="Calibri"/>
              </a:rPr>
              <a:t>E</a:t>
            </a:r>
            <a:r>
              <a:rPr sz="4000" dirty="0">
                <a:latin typeface="Calibri"/>
                <a:cs typeface="Calibri"/>
              </a:rPr>
              <a:t>S A</a:t>
            </a:r>
            <a:r>
              <a:rPr sz="4000" spc="-55" dirty="0">
                <a:latin typeface="Calibri"/>
                <a:cs typeface="Calibri"/>
              </a:rPr>
              <a:t>R</a:t>
            </a:r>
            <a:r>
              <a:rPr sz="4000" dirty="0">
                <a:latin typeface="Calibri"/>
                <a:cs typeface="Calibri"/>
              </a:rPr>
              <a:t>V…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0599" y="2362200"/>
            <a:ext cx="10210800" cy="28777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Médi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ame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800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ut</a:t>
            </a:r>
            <a:r>
              <a:rPr sz="2800" b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pa</a:t>
            </a:r>
            <a:r>
              <a:rPr sz="2800" b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icul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endParaRPr sz="2800" dirty="0">
              <a:latin typeface="Calibri"/>
              <a:cs typeface="Calibri"/>
            </a:endParaRPr>
          </a:p>
          <a:p>
            <a:pPr marL="356870" marR="338455" indent="-344170">
              <a:spcBef>
                <a:spcPts val="62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sc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pt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è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/PIH</a:t>
            </a:r>
            <a:r>
              <a:rPr sz="24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nnue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ll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2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A),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r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des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méde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ns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6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me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és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ns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se</a:t>
            </a:r>
            <a:r>
              <a:rPr sz="24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on</a:t>
            </a:r>
            <a:r>
              <a:rPr sz="2400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endParaRPr sz="2400" dirty="0">
              <a:latin typeface="Calibri"/>
              <a:cs typeface="Calibri"/>
            </a:endParaRPr>
          </a:p>
          <a:p>
            <a:pPr marL="356870" marR="5080" indent="-344170" algn="just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424180" algn="l"/>
              </a:tabLst>
            </a:pPr>
            <a:r>
              <a:rPr sz="2400" b="1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mu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"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45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"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rme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au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od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èle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4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lo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rise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e,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ait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'u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ALD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(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ecti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 lo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du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ée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356870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ll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ss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ri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55" dirty="0">
                <a:solidFill>
                  <a:srgbClr val="001F5F"/>
                </a:solidFill>
                <a:latin typeface="Calibri"/>
                <a:cs typeface="Calibri"/>
              </a:rPr>
              <a:t>d’ARV sans changements, 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du</a:t>
            </a:r>
            <a:r>
              <a:rPr sz="2400" spc="-55" dirty="0" err="1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15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11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mois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ar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mé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deci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ville</a:t>
            </a:r>
            <a:endParaRPr lang="fr-FR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70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200" y="126772"/>
            <a:ext cx="9434576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4000" b="1" dirty="0">
                <a:solidFill>
                  <a:srgbClr val="001F5F"/>
                </a:solidFill>
                <a:latin typeface="Calibri"/>
                <a:cs typeface="Calibri"/>
              </a:rPr>
              <a:t>…A</a:t>
            </a:r>
            <a:r>
              <a:rPr sz="40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001F5F"/>
                </a:solidFill>
                <a:latin typeface="Calibri"/>
                <a:cs typeface="Calibri"/>
              </a:rPr>
              <a:t>LEUR</a:t>
            </a:r>
            <a:r>
              <a:rPr sz="40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001F5F"/>
                </a:solidFill>
                <a:latin typeface="Calibri"/>
                <a:cs typeface="Calibri"/>
              </a:rPr>
              <a:t>DISPEN</a:t>
            </a:r>
            <a:r>
              <a:rPr sz="4000" b="1" spc="-6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4000" b="1" spc="-3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40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4000" b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4000" b="1" spc="-2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4000" b="1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4000" b="1" spc="-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b="1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4000" b="1" dirty="0">
                <a:solidFill>
                  <a:srgbClr val="001F5F"/>
                </a:solidFill>
                <a:latin typeface="Calibri"/>
                <a:cs typeface="Calibri"/>
              </a:rPr>
              <a:t>N DOUBLE </a:t>
            </a:r>
            <a:r>
              <a:rPr sz="4000" b="1" spc="-5" dirty="0">
                <a:solidFill>
                  <a:srgbClr val="001F5F"/>
                </a:solidFill>
                <a:latin typeface="Calibri"/>
                <a:cs typeface="Calibri"/>
              </a:rPr>
              <a:t>CI</a:t>
            </a:r>
            <a:r>
              <a:rPr sz="4000" b="1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40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4000" b="1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4000" b="1" dirty="0">
                <a:solidFill>
                  <a:srgbClr val="001F5F"/>
                </a:solidFill>
                <a:latin typeface="Calibri"/>
                <a:cs typeface="Calibri"/>
              </a:rPr>
              <a:t>IT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47850" y="1371536"/>
            <a:ext cx="8424926" cy="545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643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472"/>
            <a:ext cx="8986520" cy="865852"/>
          </a:xfrm>
          <a:prstGeom prst="rect">
            <a:avLst/>
          </a:prstGeom>
        </p:spPr>
        <p:txBody>
          <a:bodyPr vert="horz" wrap="square" lIns="0" tIns="24787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23215"/>
            <a:r>
              <a:rPr sz="4000" spc="-50" dirty="0"/>
              <a:t>R</a:t>
            </a:r>
            <a:r>
              <a:rPr sz="4000" spc="-5" dirty="0"/>
              <a:t>OL</a:t>
            </a:r>
            <a:r>
              <a:rPr sz="4000" dirty="0"/>
              <a:t>E</a:t>
            </a:r>
            <a:r>
              <a:rPr sz="4000" spc="-40" dirty="0"/>
              <a:t> </a:t>
            </a:r>
            <a:r>
              <a:rPr sz="4000" spc="-5" dirty="0"/>
              <a:t>D</a:t>
            </a:r>
            <a:r>
              <a:rPr sz="4000" dirty="0"/>
              <a:t>U </a:t>
            </a:r>
            <a:r>
              <a:rPr sz="4000" spc="-5" dirty="0"/>
              <a:t>PHARM</a:t>
            </a:r>
            <a:r>
              <a:rPr sz="4000" spc="-60" dirty="0"/>
              <a:t>A</a:t>
            </a:r>
            <a:r>
              <a:rPr sz="4000" spc="-5" dirty="0"/>
              <a:t>CIE</a:t>
            </a:r>
            <a:r>
              <a:rPr sz="4000" dirty="0"/>
              <a:t>N</a:t>
            </a:r>
            <a:r>
              <a:rPr sz="4000" spc="-45" dirty="0"/>
              <a:t> </a:t>
            </a:r>
            <a:r>
              <a:rPr sz="4000" dirty="0"/>
              <a:t>1</a:t>
            </a:r>
            <a:r>
              <a:rPr sz="4000" spc="5" dirty="0"/>
              <a:t>/</a:t>
            </a:r>
            <a:r>
              <a:rPr sz="4000" dirty="0"/>
              <a:t>4</a:t>
            </a:r>
            <a:endParaRPr sz="4000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838200" y="2438400"/>
            <a:ext cx="10287000" cy="2325637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94665" indent="-344170">
              <a:buClr>
                <a:srgbClr val="001F5F"/>
              </a:buClr>
              <a:buFont typeface="Arial"/>
              <a:buChar char="•"/>
              <a:tabLst>
                <a:tab pos="495300" algn="l"/>
              </a:tabLst>
            </a:pPr>
            <a:r>
              <a:rPr spc="-90" dirty="0"/>
              <a:t>P</a:t>
            </a:r>
            <a:r>
              <a:rPr spc="-15" dirty="0"/>
              <a:t>ar</a:t>
            </a:r>
            <a:r>
              <a:rPr spc="-35" dirty="0"/>
              <a:t>t</a:t>
            </a:r>
            <a:r>
              <a:rPr spc="-20" dirty="0"/>
              <a:t>ena</a:t>
            </a:r>
            <a:r>
              <a:rPr spc="-5" dirty="0"/>
              <a:t>i</a:t>
            </a:r>
            <a:r>
              <a:rPr spc="-75" dirty="0"/>
              <a:t>r</a:t>
            </a:r>
            <a:r>
              <a:rPr spc="-20" dirty="0"/>
              <a:t>e</a:t>
            </a:r>
            <a:r>
              <a:rPr spc="10" dirty="0"/>
              <a:t> </a:t>
            </a:r>
            <a:r>
              <a:rPr spc="-25" dirty="0"/>
              <a:t>d</a:t>
            </a:r>
            <a:r>
              <a:rPr spc="-20" dirty="0"/>
              <a:t>e</a:t>
            </a:r>
            <a:r>
              <a:rPr spc="15" dirty="0"/>
              <a:t> </a:t>
            </a:r>
            <a:r>
              <a:rPr spc="-15" dirty="0"/>
              <a:t>la</a:t>
            </a:r>
            <a:r>
              <a:rPr spc="10" dirty="0"/>
              <a:t> </a:t>
            </a:r>
            <a:r>
              <a:rPr spc="-50" dirty="0"/>
              <a:t>c</a:t>
            </a:r>
            <a:r>
              <a:rPr spc="-25" dirty="0"/>
              <a:t>o</a:t>
            </a:r>
            <a:r>
              <a:rPr spc="-35" dirty="0"/>
              <a:t>g</a:t>
            </a:r>
            <a:r>
              <a:rPr spc="-20" dirty="0"/>
              <a:t>e</a:t>
            </a:r>
            <a:r>
              <a:rPr spc="-70" dirty="0"/>
              <a:t>s</a:t>
            </a:r>
            <a:r>
              <a:rPr spc="-10" dirty="0"/>
              <a:t>t</a:t>
            </a:r>
            <a:r>
              <a:rPr spc="-15" dirty="0"/>
              <a:t>ion</a:t>
            </a:r>
            <a:r>
              <a:rPr spc="20" dirty="0"/>
              <a:t> </a:t>
            </a:r>
            <a:r>
              <a:rPr spc="-25" dirty="0"/>
              <a:t>p</a:t>
            </a:r>
            <a:r>
              <a:rPr dirty="0"/>
              <a:t>l</a:t>
            </a:r>
            <a:r>
              <a:rPr spc="-20" dirty="0"/>
              <a:t>urip</a:t>
            </a:r>
            <a:r>
              <a:rPr spc="-65" dirty="0"/>
              <a:t>r</a:t>
            </a:r>
            <a:r>
              <a:rPr spc="-25" dirty="0"/>
              <a:t>o</a:t>
            </a:r>
            <a:r>
              <a:rPr spc="-80" dirty="0"/>
              <a:t>f</a:t>
            </a:r>
            <a:r>
              <a:rPr spc="-15" dirty="0"/>
              <a:t>essionnelle</a:t>
            </a:r>
          </a:p>
          <a:p>
            <a:pPr marL="494665" indent="-344170">
              <a:spcBef>
                <a:spcPts val="770"/>
              </a:spcBef>
              <a:buClr>
                <a:srgbClr val="001F5F"/>
              </a:buClr>
              <a:buFont typeface="Arial"/>
              <a:buChar char="•"/>
              <a:tabLst>
                <a:tab pos="495300" algn="l"/>
              </a:tabLst>
            </a:pPr>
            <a:r>
              <a:rPr spc="-100" dirty="0"/>
              <a:t>R</a:t>
            </a:r>
            <a:r>
              <a:rPr spc="-20" dirty="0"/>
              <a:t>ôle</a:t>
            </a:r>
            <a:r>
              <a:rPr spc="25" dirty="0"/>
              <a:t> </a:t>
            </a:r>
            <a:r>
              <a:rPr spc="-25" dirty="0"/>
              <a:t>d</a:t>
            </a:r>
            <a:r>
              <a:rPr spc="-20" dirty="0"/>
              <a:t>e</a:t>
            </a:r>
            <a:r>
              <a:rPr spc="20" dirty="0"/>
              <a:t> </a:t>
            </a:r>
            <a:r>
              <a:rPr spc="-30" dirty="0"/>
              <a:t>m</a:t>
            </a:r>
            <a:r>
              <a:rPr spc="-35" dirty="0"/>
              <a:t>é</a:t>
            </a:r>
            <a:r>
              <a:rPr spc="-25" dirty="0"/>
              <a:t>d</a:t>
            </a:r>
            <a:r>
              <a:rPr dirty="0"/>
              <a:t>i</a:t>
            </a:r>
            <a:r>
              <a:rPr spc="-40" dirty="0"/>
              <a:t>a</a:t>
            </a:r>
            <a:r>
              <a:rPr spc="-10" dirty="0"/>
              <a:t>t</a:t>
            </a:r>
            <a:r>
              <a:rPr spc="-5" dirty="0"/>
              <a:t>i</a:t>
            </a:r>
            <a:r>
              <a:rPr spc="-25" dirty="0"/>
              <a:t>on</a:t>
            </a:r>
          </a:p>
          <a:p>
            <a:pPr marL="494665" marR="5080" indent="-344170">
              <a:spcBef>
                <a:spcPts val="765"/>
              </a:spcBef>
              <a:buClr>
                <a:srgbClr val="001F5F"/>
              </a:buClr>
              <a:buFont typeface="Arial"/>
              <a:buChar char="•"/>
              <a:tabLst>
                <a:tab pos="495300" algn="l"/>
              </a:tabLst>
            </a:pPr>
            <a:r>
              <a:rPr spc="-25" dirty="0"/>
              <a:t>C</a:t>
            </a:r>
            <a:r>
              <a:rPr spc="-70" dirty="0"/>
              <a:t>r</a:t>
            </a:r>
            <a:r>
              <a:rPr spc="-20" dirty="0"/>
              <a:t>oisée</a:t>
            </a:r>
            <a:r>
              <a:rPr spc="25" dirty="0"/>
              <a:t> </a:t>
            </a:r>
            <a:r>
              <a:rPr spc="-25" dirty="0"/>
              <a:t>de</a:t>
            </a:r>
            <a:r>
              <a:rPr spc="-15" dirty="0"/>
              <a:t>s</a:t>
            </a:r>
            <a:r>
              <a:rPr spc="20" dirty="0"/>
              <a:t> </a:t>
            </a:r>
            <a:r>
              <a:rPr spc="-25" dirty="0"/>
              <a:t>p</a:t>
            </a:r>
            <a:r>
              <a:rPr spc="-15" dirty="0"/>
              <a:t>a</a:t>
            </a:r>
            <a:r>
              <a:rPr spc="-75" dirty="0"/>
              <a:t>r</a:t>
            </a:r>
            <a:r>
              <a:rPr spc="-45" dirty="0"/>
              <a:t>c</a:t>
            </a:r>
            <a:r>
              <a:rPr spc="-25" dirty="0"/>
              <a:t>ou</a:t>
            </a:r>
            <a:r>
              <a:rPr spc="-75" dirty="0"/>
              <a:t>r</a:t>
            </a:r>
            <a:r>
              <a:rPr spc="-15" dirty="0"/>
              <a:t>s</a:t>
            </a:r>
            <a:r>
              <a:rPr spc="40" dirty="0"/>
              <a:t> </a:t>
            </a:r>
            <a:r>
              <a:rPr spc="-25" dirty="0"/>
              <a:t>de</a:t>
            </a:r>
            <a:r>
              <a:rPr spc="-15" dirty="0"/>
              <a:t>s</a:t>
            </a:r>
            <a:r>
              <a:rPr spc="20" dirty="0"/>
              <a:t> </a:t>
            </a:r>
            <a:r>
              <a:rPr spc="-25" dirty="0"/>
              <a:t>p</a:t>
            </a:r>
            <a:r>
              <a:rPr spc="-35" dirty="0"/>
              <a:t>a</a:t>
            </a:r>
            <a:r>
              <a:rPr spc="-10" dirty="0"/>
              <a:t>t</a:t>
            </a:r>
            <a:r>
              <a:rPr spc="-5" dirty="0"/>
              <a:t>i</a:t>
            </a:r>
            <a:r>
              <a:rPr spc="-20" dirty="0"/>
              <a:t>e</a:t>
            </a:r>
            <a:r>
              <a:rPr spc="-50" dirty="0"/>
              <a:t>n</a:t>
            </a:r>
            <a:r>
              <a:rPr spc="-10" dirty="0"/>
              <a:t>t</a:t>
            </a:r>
            <a:r>
              <a:rPr spc="-20" dirty="0"/>
              <a:t>s</a:t>
            </a:r>
            <a:r>
              <a:rPr spc="-10" dirty="0"/>
              <a:t>,</a:t>
            </a:r>
            <a:r>
              <a:rPr dirty="0"/>
              <a:t> </a:t>
            </a:r>
            <a:r>
              <a:rPr spc="-25" dirty="0"/>
              <a:t>de</a:t>
            </a:r>
            <a:r>
              <a:rPr spc="-15" dirty="0"/>
              <a:t>s</a:t>
            </a:r>
            <a:r>
              <a:rPr spc="10" dirty="0"/>
              <a:t> </a:t>
            </a:r>
            <a:r>
              <a:rPr spc="-25" dirty="0"/>
              <a:t>p</a:t>
            </a:r>
            <a:r>
              <a:rPr spc="-70" dirty="0"/>
              <a:t>r</a:t>
            </a:r>
            <a:r>
              <a:rPr spc="-25" dirty="0"/>
              <a:t>och</a:t>
            </a:r>
            <a:r>
              <a:rPr spc="-30" dirty="0"/>
              <a:t>e</a:t>
            </a:r>
            <a:r>
              <a:rPr spc="-15" dirty="0"/>
              <a:t>s</a:t>
            </a:r>
            <a:r>
              <a:rPr spc="-10" dirty="0"/>
              <a:t> </a:t>
            </a:r>
            <a:r>
              <a:rPr spc="-25" dirty="0"/>
              <a:t>de</a:t>
            </a:r>
            <a:r>
              <a:rPr spc="-15" dirty="0"/>
              <a:t>s</a:t>
            </a:r>
            <a:r>
              <a:rPr spc="20" dirty="0"/>
              <a:t> </a:t>
            </a:r>
            <a:r>
              <a:rPr spc="-20" dirty="0"/>
              <a:t>soi</a:t>
            </a:r>
            <a:r>
              <a:rPr dirty="0"/>
              <a:t>g</a:t>
            </a:r>
            <a:r>
              <a:rPr spc="-25" dirty="0"/>
              <a:t>n</a:t>
            </a:r>
            <a:r>
              <a:rPr spc="-15" dirty="0"/>
              <a:t>a</a:t>
            </a:r>
            <a:r>
              <a:rPr spc="-45" dirty="0"/>
              <a:t>n</a:t>
            </a:r>
            <a:r>
              <a:rPr spc="-10" dirty="0"/>
              <a:t>t</a:t>
            </a:r>
            <a:r>
              <a:rPr spc="-15" dirty="0"/>
              <a:t>s</a:t>
            </a:r>
          </a:p>
          <a:p>
            <a:pPr marL="494665" marR="1031240" indent="-344170">
              <a:spcBef>
                <a:spcPts val="770"/>
              </a:spcBef>
              <a:buClr>
                <a:srgbClr val="001F5F"/>
              </a:buClr>
              <a:buFont typeface="Arial"/>
              <a:buChar char="•"/>
              <a:tabLst>
                <a:tab pos="495300" algn="l"/>
              </a:tabLst>
            </a:pPr>
            <a:r>
              <a:rPr spc="-30" dirty="0">
                <a:cs typeface="Calibri"/>
              </a:rPr>
              <a:t>M</a:t>
            </a:r>
            <a:r>
              <a:rPr spc="-5" dirty="0">
                <a:cs typeface="Calibri"/>
              </a:rPr>
              <a:t>i</a:t>
            </a:r>
            <a:r>
              <a:rPr spc="-15" dirty="0">
                <a:cs typeface="Calibri"/>
              </a:rPr>
              <a:t>ssions</a:t>
            </a:r>
            <a:r>
              <a:rPr spc="20" dirty="0">
                <a:cs typeface="Calibri"/>
              </a:rPr>
              <a:t> </a:t>
            </a:r>
            <a:r>
              <a:rPr spc="-20" dirty="0">
                <a:cs typeface="Calibri"/>
              </a:rPr>
              <a:t>d</a:t>
            </a:r>
            <a:r>
              <a:rPr dirty="0">
                <a:cs typeface="Calibri"/>
              </a:rPr>
              <a:t>’</a:t>
            </a:r>
            <a:r>
              <a:rPr spc="-10" dirty="0">
                <a:cs typeface="Calibri"/>
              </a:rPr>
              <a:t>i</a:t>
            </a:r>
            <a:r>
              <a:rPr spc="-35" dirty="0">
                <a:cs typeface="Calibri"/>
              </a:rPr>
              <a:t>n</a:t>
            </a:r>
            <a:r>
              <a:rPr spc="-75" dirty="0">
                <a:cs typeface="Calibri"/>
              </a:rPr>
              <a:t>f</a:t>
            </a:r>
            <a:r>
              <a:rPr spc="-20" dirty="0">
                <a:cs typeface="Calibri"/>
              </a:rPr>
              <a:t>o</a:t>
            </a:r>
            <a:r>
              <a:rPr spc="-30" dirty="0">
                <a:cs typeface="Calibri"/>
              </a:rPr>
              <a:t>rm</a:t>
            </a:r>
            <a:r>
              <a:rPr spc="-50" dirty="0">
                <a:cs typeface="Calibri"/>
              </a:rPr>
              <a:t>a</a:t>
            </a:r>
            <a:r>
              <a:rPr spc="-10" dirty="0">
                <a:cs typeface="Calibri"/>
              </a:rPr>
              <a:t>t</a:t>
            </a:r>
            <a:r>
              <a:rPr spc="-15" dirty="0">
                <a:cs typeface="Calibri"/>
              </a:rPr>
              <a:t>ion</a:t>
            </a:r>
            <a:r>
              <a:rPr spc="25" dirty="0">
                <a:cs typeface="Calibri"/>
              </a:rPr>
              <a:t> </a:t>
            </a:r>
            <a:r>
              <a:rPr spc="-55" dirty="0">
                <a:cs typeface="Calibri"/>
              </a:rPr>
              <a:t>e</a:t>
            </a:r>
            <a:r>
              <a:rPr spc="-15" dirty="0">
                <a:cs typeface="Calibri"/>
              </a:rPr>
              <a:t>t</a:t>
            </a:r>
            <a:r>
              <a:rPr spc="20" dirty="0">
                <a:cs typeface="Calibri"/>
              </a:rPr>
              <a:t> </a:t>
            </a:r>
            <a:r>
              <a:rPr spc="-50" dirty="0">
                <a:cs typeface="Calibri"/>
              </a:rPr>
              <a:t>c</a:t>
            </a:r>
            <a:r>
              <a:rPr spc="-20" dirty="0">
                <a:cs typeface="Calibri"/>
              </a:rPr>
              <a:t>o</a:t>
            </a:r>
            <a:r>
              <a:rPr spc="-50" dirty="0">
                <a:cs typeface="Calibri"/>
              </a:rPr>
              <a:t>n</a:t>
            </a:r>
            <a:r>
              <a:rPr spc="-10" dirty="0">
                <a:cs typeface="Calibri"/>
              </a:rPr>
              <a:t>t</a:t>
            </a:r>
            <a:r>
              <a:rPr spc="-25" dirty="0">
                <a:cs typeface="Calibri"/>
              </a:rPr>
              <a:t>r</a:t>
            </a:r>
            <a:r>
              <a:rPr spc="-10" dirty="0">
                <a:cs typeface="Calibri"/>
              </a:rPr>
              <a:t>i</a:t>
            </a:r>
            <a:r>
              <a:rPr spc="-15" dirty="0">
                <a:cs typeface="Calibri"/>
              </a:rPr>
              <a:t>b</a:t>
            </a:r>
            <a:r>
              <a:rPr spc="-20" dirty="0">
                <a:cs typeface="Calibri"/>
              </a:rPr>
              <a:t>u</a:t>
            </a:r>
            <a:r>
              <a:rPr spc="-10" dirty="0">
                <a:cs typeface="Calibri"/>
              </a:rPr>
              <a:t>t</a:t>
            </a:r>
            <a:r>
              <a:rPr spc="-15" dirty="0">
                <a:cs typeface="Calibri"/>
              </a:rPr>
              <a:t>ion</a:t>
            </a:r>
            <a:r>
              <a:rPr spc="25" dirty="0">
                <a:cs typeface="Calibri"/>
              </a:rPr>
              <a:t> </a:t>
            </a:r>
            <a:r>
              <a:rPr spc="-20" dirty="0">
                <a:cs typeface="Calibri"/>
              </a:rPr>
              <a:t>à</a:t>
            </a:r>
            <a:r>
              <a:rPr spc="-10" dirty="0">
                <a:cs typeface="Calibri"/>
              </a:rPr>
              <a:t> </a:t>
            </a:r>
            <a:r>
              <a:rPr dirty="0">
                <a:cs typeface="Calibri"/>
              </a:rPr>
              <a:t>l</a:t>
            </a:r>
            <a:r>
              <a:rPr spc="-225" dirty="0">
                <a:cs typeface="Calibri"/>
              </a:rPr>
              <a:t>’</a:t>
            </a:r>
            <a:r>
              <a:rPr spc="-20" dirty="0">
                <a:cs typeface="Calibri"/>
              </a:rPr>
              <a:t>édu</a:t>
            </a:r>
            <a:r>
              <a:rPr spc="-50" dirty="0">
                <a:cs typeface="Calibri"/>
              </a:rPr>
              <a:t>c</a:t>
            </a:r>
            <a:r>
              <a:rPr spc="-40" dirty="0">
                <a:cs typeface="Calibri"/>
              </a:rPr>
              <a:t>a</a:t>
            </a:r>
            <a:r>
              <a:rPr spc="-10" dirty="0">
                <a:cs typeface="Calibri"/>
              </a:rPr>
              <a:t>t</a:t>
            </a:r>
            <a:r>
              <a:rPr spc="-15" dirty="0">
                <a:cs typeface="Calibri"/>
              </a:rPr>
              <a:t>ion</a:t>
            </a:r>
            <a:r>
              <a:rPr spc="25" dirty="0">
                <a:cs typeface="Calibri"/>
              </a:rPr>
              <a:t> </a:t>
            </a:r>
            <a:r>
              <a:rPr spc="-20" dirty="0">
                <a:cs typeface="Calibri"/>
              </a:rPr>
              <a:t>à</a:t>
            </a:r>
            <a:r>
              <a:rPr spc="-5" dirty="0">
                <a:cs typeface="Calibri"/>
              </a:rPr>
              <a:t> </a:t>
            </a:r>
            <a:r>
              <a:rPr spc="5" dirty="0">
                <a:cs typeface="Calibri"/>
              </a:rPr>
              <a:t>l</a:t>
            </a:r>
            <a:r>
              <a:rPr spc="-20" dirty="0">
                <a:cs typeface="Calibri"/>
              </a:rPr>
              <a:t>a</a:t>
            </a:r>
            <a:r>
              <a:rPr spc="-5" dirty="0">
                <a:cs typeface="Calibri"/>
              </a:rPr>
              <a:t> </a:t>
            </a:r>
            <a:r>
              <a:rPr spc="-15" dirty="0">
                <a:cs typeface="Calibri"/>
              </a:rPr>
              <a:t>sa</a:t>
            </a:r>
            <a:r>
              <a:rPr spc="-35" dirty="0">
                <a:cs typeface="Calibri"/>
              </a:rPr>
              <a:t>n</a:t>
            </a:r>
            <a:r>
              <a:rPr spc="-30" dirty="0">
                <a:cs typeface="Calibri"/>
              </a:rPr>
              <a:t>t</a:t>
            </a:r>
            <a:r>
              <a:rPr spc="-20" dirty="0">
                <a:cs typeface="Calibri"/>
              </a:rPr>
              <a:t>é</a:t>
            </a:r>
          </a:p>
          <a:p>
            <a:pPr marL="494665" indent="-344170">
              <a:spcBef>
                <a:spcPts val="765"/>
              </a:spcBef>
              <a:buClr>
                <a:srgbClr val="001F5F"/>
              </a:buClr>
              <a:buFont typeface="Arial"/>
              <a:buChar char="•"/>
              <a:tabLst>
                <a:tab pos="495300" algn="l"/>
              </a:tabLst>
            </a:pPr>
            <a:r>
              <a:rPr spc="-75" dirty="0"/>
              <a:t>R</a:t>
            </a:r>
            <a:r>
              <a:rPr spc="-15" dirty="0"/>
              <a:t>ela</a:t>
            </a:r>
            <a:r>
              <a:rPr spc="-10" dirty="0"/>
              <a:t>i</a:t>
            </a:r>
            <a:r>
              <a:rPr spc="5" dirty="0"/>
              <a:t> </a:t>
            </a:r>
            <a:r>
              <a:rPr spc="-25" dirty="0"/>
              <a:t>de</a:t>
            </a:r>
            <a:r>
              <a:rPr spc="-15" dirty="0"/>
              <a:t>s</a:t>
            </a:r>
            <a:r>
              <a:rPr spc="15" dirty="0"/>
              <a:t> </a:t>
            </a:r>
            <a:r>
              <a:rPr spc="-20" dirty="0"/>
              <a:t>a</a:t>
            </a:r>
            <a:r>
              <a:rPr spc="-15" dirty="0"/>
              <a:t>u</a:t>
            </a:r>
            <a:r>
              <a:rPr spc="-30" dirty="0"/>
              <a:t>t</a:t>
            </a:r>
            <a:r>
              <a:rPr spc="-25" dirty="0"/>
              <a:t>o</a:t>
            </a:r>
            <a:r>
              <a:rPr spc="-30" dirty="0"/>
              <a:t>r</a:t>
            </a:r>
            <a:r>
              <a:rPr spc="-5" dirty="0"/>
              <a:t>i</a:t>
            </a:r>
            <a:r>
              <a:rPr spc="-30" dirty="0"/>
              <a:t>t</a:t>
            </a:r>
            <a:r>
              <a:rPr spc="-15" dirty="0"/>
              <a:t>és</a:t>
            </a:r>
            <a:r>
              <a:rPr spc="-5" dirty="0"/>
              <a:t> </a:t>
            </a:r>
            <a:r>
              <a:rPr spc="-20" dirty="0"/>
              <a:t>san</a:t>
            </a:r>
            <a:r>
              <a:rPr dirty="0"/>
              <a:t>i</a:t>
            </a:r>
            <a:r>
              <a:rPr spc="-55" dirty="0"/>
              <a:t>t</a:t>
            </a:r>
            <a:r>
              <a:rPr spc="-20" dirty="0"/>
              <a:t>a</a:t>
            </a:r>
            <a:r>
              <a:rPr dirty="0"/>
              <a:t>i</a:t>
            </a:r>
            <a:r>
              <a:rPr spc="-75" dirty="0"/>
              <a:t>r</a:t>
            </a:r>
            <a:r>
              <a:rPr spc="-15" dirty="0"/>
              <a:t>es</a:t>
            </a:r>
          </a:p>
        </p:txBody>
      </p:sp>
    </p:spTree>
    <p:extLst>
      <p:ext uri="{BB962C8B-B14F-4D97-AF65-F5344CB8AC3E}">
        <p14:creationId xmlns:p14="http://schemas.microsoft.com/office/powerpoint/2010/main" val="274742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472"/>
            <a:ext cx="8986520" cy="806374"/>
          </a:xfrm>
          <a:prstGeom prst="rect">
            <a:avLst/>
          </a:prstGeom>
        </p:spPr>
        <p:txBody>
          <a:bodyPr vert="horz" wrap="square" lIns="0" tIns="1889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56870"/>
            <a:r>
              <a:rPr sz="4000" spc="-50" dirty="0"/>
              <a:t>R</a:t>
            </a:r>
            <a:r>
              <a:rPr sz="4000" spc="-5" dirty="0"/>
              <a:t>OL</a:t>
            </a:r>
            <a:r>
              <a:rPr sz="4000" dirty="0"/>
              <a:t>E</a:t>
            </a:r>
            <a:r>
              <a:rPr sz="4000" spc="-45" dirty="0"/>
              <a:t> </a:t>
            </a:r>
            <a:r>
              <a:rPr sz="4000" spc="-5" dirty="0"/>
              <a:t>D</a:t>
            </a:r>
            <a:r>
              <a:rPr sz="4000" dirty="0"/>
              <a:t>U </a:t>
            </a:r>
            <a:r>
              <a:rPr sz="4000" spc="-5" dirty="0"/>
              <a:t>PH</a:t>
            </a:r>
            <a:r>
              <a:rPr sz="4000" spc="-20" dirty="0"/>
              <a:t>A</a:t>
            </a:r>
            <a:r>
              <a:rPr sz="4000" dirty="0"/>
              <a:t>RM</a:t>
            </a:r>
            <a:r>
              <a:rPr sz="4000" spc="-60" dirty="0"/>
              <a:t>A</a:t>
            </a:r>
            <a:r>
              <a:rPr sz="4000" spc="-5" dirty="0"/>
              <a:t>CI</a:t>
            </a:r>
            <a:r>
              <a:rPr sz="4000" spc="-10" dirty="0"/>
              <a:t>E</a:t>
            </a:r>
            <a:r>
              <a:rPr sz="4000" dirty="0"/>
              <a:t>N</a:t>
            </a:r>
            <a:r>
              <a:rPr sz="4000" spc="-45" dirty="0"/>
              <a:t> </a:t>
            </a:r>
            <a:r>
              <a:rPr sz="4000" dirty="0"/>
              <a:t>2/4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998105" y="1287095"/>
            <a:ext cx="459676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spc="-5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800" b="1" spc="-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du 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mé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am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4400" y="1749209"/>
            <a:ext cx="10896600" cy="29700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Im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ale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 et « futur » DMP</a:t>
            </a:r>
            <a:endParaRPr sz="2400" dirty="0">
              <a:latin typeface="Calibri"/>
              <a:cs typeface="Calibri"/>
            </a:endParaRPr>
          </a:p>
          <a:p>
            <a:pPr marL="356870" marR="78105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Co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aissa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ents</a:t>
            </a:r>
            <a:r>
              <a:rPr sz="2400" spc="-9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escri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Hô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ô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al)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 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spc="-180" dirty="0" err="1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5" dirty="0" err="1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10" dirty="0" err="1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30" dirty="0" err="1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-20" dirty="0" err="1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endParaRPr lang="fr-FR" sz="2400" spc="-7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356870" marR="78105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Im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ecin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ali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armacie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ré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ent</a:t>
            </a:r>
            <a:endParaRPr sz="2400" dirty="0">
              <a:latin typeface="Calibri"/>
              <a:cs typeface="Calibri"/>
            </a:endParaRPr>
          </a:p>
          <a:p>
            <a:pPr marL="356870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«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lla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ce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cli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 bi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gi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tés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sz="2400" dirty="0">
              <a:latin typeface="Calibri"/>
              <a:cs typeface="Calibri"/>
            </a:endParaRPr>
          </a:p>
          <a:p>
            <a:pPr marL="356870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se</a:t>
            </a:r>
            <a:r>
              <a:rPr sz="2400" spc="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ents</a:t>
            </a:r>
            <a:endParaRPr lang="fr-FR" sz="2400" dirty="0">
              <a:latin typeface="Calibri"/>
              <a:cs typeface="Calibri"/>
            </a:endParaRPr>
          </a:p>
          <a:p>
            <a:pPr marL="356870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spc="-7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400" spc="-6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 se</a:t>
            </a:r>
            <a:r>
              <a:rPr lang="fr-FR" sz="24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nd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res</a:t>
            </a:r>
            <a:endParaRPr lang="fr-FR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685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472"/>
            <a:ext cx="8986520" cy="865852"/>
          </a:xfrm>
          <a:prstGeom prst="rect">
            <a:avLst/>
          </a:prstGeom>
        </p:spPr>
        <p:txBody>
          <a:bodyPr vert="horz" wrap="square" lIns="0" tIns="24787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23215"/>
            <a:r>
              <a:rPr sz="4000" spc="-50" dirty="0"/>
              <a:t>R</a:t>
            </a:r>
            <a:r>
              <a:rPr sz="4000" spc="-5" dirty="0"/>
              <a:t>OL</a:t>
            </a:r>
            <a:r>
              <a:rPr sz="4000" dirty="0"/>
              <a:t>E</a:t>
            </a:r>
            <a:r>
              <a:rPr sz="4000" spc="-40" dirty="0"/>
              <a:t> </a:t>
            </a:r>
            <a:r>
              <a:rPr sz="4000" spc="-5" dirty="0"/>
              <a:t>D</a:t>
            </a:r>
            <a:r>
              <a:rPr sz="4000" dirty="0"/>
              <a:t>U </a:t>
            </a:r>
            <a:r>
              <a:rPr sz="4000" spc="-5" dirty="0"/>
              <a:t>PHARM</a:t>
            </a:r>
            <a:r>
              <a:rPr sz="4000" spc="-60" dirty="0"/>
              <a:t>A</a:t>
            </a:r>
            <a:r>
              <a:rPr sz="4000" spc="-5" dirty="0"/>
              <a:t>CIE</a:t>
            </a:r>
            <a:r>
              <a:rPr sz="4000" dirty="0"/>
              <a:t>N</a:t>
            </a:r>
            <a:r>
              <a:rPr sz="4000" spc="-45" dirty="0"/>
              <a:t> </a:t>
            </a:r>
            <a:r>
              <a:rPr sz="4000" dirty="0"/>
              <a:t>3</a:t>
            </a:r>
            <a:r>
              <a:rPr sz="4000" spc="5" dirty="0"/>
              <a:t>/</a:t>
            </a:r>
            <a:r>
              <a:rPr sz="4000" dirty="0"/>
              <a:t>4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2071222" y="1518564"/>
            <a:ext cx="9968378" cy="4285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ôle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da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la p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800" b="1"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800" b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l’i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spc="-5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du</a:t>
            </a:r>
            <a:r>
              <a:rPr sz="2800" b="1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sz="2800" dirty="0">
              <a:latin typeface="Calibri"/>
              <a:cs typeface="Calibri"/>
            </a:endParaRPr>
          </a:p>
          <a:p>
            <a:pPr marL="356870" indent="-344170">
              <a:spcBef>
                <a:spcPts val="53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amin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tio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000" spc="-65" dirty="0">
                <a:solidFill>
                  <a:srgbClr val="001F5F"/>
                </a:solidFill>
                <a:latin typeface="Calibri"/>
                <a:cs typeface="Calibri"/>
              </a:rPr>
              <a:t>Utilisation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tif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Us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ogu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jec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bl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ringue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un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6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tion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par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è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ole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r>
              <a:rPr sz="2000" spc="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jeu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sz="2000" dirty="0">
              <a:latin typeface="Calibri"/>
              <a:cs typeface="Calibri"/>
            </a:endParaRPr>
          </a:p>
          <a:p>
            <a:pPr marL="12700">
              <a:spcBef>
                <a:spcPts val="615"/>
              </a:spcBef>
            </a:pP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Nou</a:t>
            </a:r>
            <a:r>
              <a:rPr sz="2800" b="1"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ea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ôle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da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z="2800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dép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( Au</a:t>
            </a:r>
            <a:r>
              <a:rPr sz="2800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4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sz="2800" dirty="0">
              <a:latin typeface="Calibri"/>
              <a:cs typeface="Calibri"/>
            </a:endParaRPr>
          </a:p>
          <a:p>
            <a:pPr marL="356870" indent="-344170">
              <a:spcBef>
                <a:spcPts val="53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Co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nnaî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oin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itionn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rlocu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ur</a:t>
            </a:r>
            <a:r>
              <a:rPr sz="20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nd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en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omp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cts</a:t>
            </a:r>
            <a:r>
              <a:rPr sz="20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iqu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7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chiqu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ocia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000" dirty="0"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orie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03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472"/>
            <a:ext cx="8986520" cy="878676"/>
          </a:xfrm>
          <a:prstGeom prst="rect">
            <a:avLst/>
          </a:prstGeom>
        </p:spPr>
        <p:txBody>
          <a:bodyPr vert="horz" wrap="square" lIns="0" tIns="26057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23215"/>
            <a:r>
              <a:rPr sz="4000" spc="-50" dirty="0"/>
              <a:t>R</a:t>
            </a:r>
            <a:r>
              <a:rPr sz="4000" spc="-5" dirty="0"/>
              <a:t>OL</a:t>
            </a:r>
            <a:r>
              <a:rPr sz="4000" dirty="0"/>
              <a:t>E</a:t>
            </a:r>
            <a:r>
              <a:rPr sz="4000" spc="-40" dirty="0"/>
              <a:t> </a:t>
            </a:r>
            <a:r>
              <a:rPr sz="4000" spc="-5" dirty="0"/>
              <a:t>D</a:t>
            </a:r>
            <a:r>
              <a:rPr sz="4000" dirty="0"/>
              <a:t>U </a:t>
            </a:r>
            <a:r>
              <a:rPr sz="4000" spc="-5" dirty="0"/>
              <a:t>PHARM</a:t>
            </a:r>
            <a:r>
              <a:rPr sz="4000" spc="-60" dirty="0"/>
              <a:t>A</a:t>
            </a:r>
            <a:r>
              <a:rPr sz="4000" spc="-5" dirty="0"/>
              <a:t>CIE</a:t>
            </a:r>
            <a:r>
              <a:rPr sz="4000" dirty="0"/>
              <a:t>N</a:t>
            </a:r>
            <a:r>
              <a:rPr sz="4000" spc="-45" dirty="0"/>
              <a:t> </a:t>
            </a:r>
            <a:r>
              <a:rPr sz="4000" dirty="0"/>
              <a:t>4</a:t>
            </a:r>
            <a:r>
              <a:rPr sz="4000" spc="5" dirty="0"/>
              <a:t>/</a:t>
            </a:r>
            <a:r>
              <a:rPr sz="4000" dirty="0"/>
              <a:t>4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295400" y="1328940"/>
            <a:ext cx="10591800" cy="5279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80000"/>
              </a:lnSpc>
            </a:pP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ph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arm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ien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oit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ôle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endParaRPr sz="2400" dirty="0">
              <a:latin typeface="Times New Roman"/>
              <a:cs typeface="Times New Roman"/>
            </a:endParaRPr>
          </a:p>
          <a:p>
            <a:pPr marL="356870" indent="-344170">
              <a:lnSpc>
                <a:spcPct val="80000"/>
              </a:lnSpc>
              <a:spcBef>
                <a:spcPts val="1410"/>
              </a:spcBef>
              <a:buClr>
                <a:srgbClr val="006FC0"/>
              </a:buClr>
              <a:buFont typeface="Arial"/>
              <a:buChar char="•"/>
              <a:tabLst>
                <a:tab pos="357505" algn="l"/>
              </a:tabLst>
            </a:pPr>
            <a:r>
              <a:rPr sz="3200" b="1" spc="-6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3200" b="1" spc="-1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3200" b="1" spc="-7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3200" b="1" spc="-2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3200" b="1" spc="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200" b="1" spc="-3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3200" b="1" spc="-25" dirty="0">
                <a:solidFill>
                  <a:srgbClr val="006FC0"/>
                </a:solidFill>
                <a:latin typeface="Calibri"/>
                <a:cs typeface="Calibri"/>
              </a:rPr>
              <a:t>omp</a:t>
            </a:r>
            <a:r>
              <a:rPr sz="3200" b="1" spc="-55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sz="3200" b="1" spc="-6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3200" b="1" spc="-2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3200" b="1" spc="-5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3200" b="1" spc="-1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endParaRPr lang="fr-FR" sz="3200" dirty="0">
              <a:latin typeface="Calibri"/>
              <a:cs typeface="Calibri"/>
            </a:endParaRPr>
          </a:p>
          <a:p>
            <a:pPr marL="814070" lvl="1" indent="-344170">
              <a:lnSpc>
                <a:spcPct val="80000"/>
              </a:lnSpc>
              <a:spcBef>
                <a:spcPts val="1410"/>
              </a:spcBef>
              <a:buClr>
                <a:srgbClr val="006FC0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Co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aî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les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lie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rise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imi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té</a:t>
            </a:r>
            <a:endParaRPr lang="fr-FR" sz="2400" dirty="0">
              <a:latin typeface="Calibri"/>
              <a:cs typeface="Calibri"/>
            </a:endParaRPr>
          </a:p>
          <a:p>
            <a:pPr marL="814070" lvl="1" indent="-344170">
              <a:lnSpc>
                <a:spcPct val="80000"/>
              </a:lnSpc>
              <a:spcBef>
                <a:spcPts val="1410"/>
              </a:spcBef>
              <a:buClr>
                <a:srgbClr val="006FC0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Co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aî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les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se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vi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ces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 h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lang="fr-FR" sz="2400" dirty="0">
              <a:latin typeface="Calibri"/>
              <a:cs typeface="Calibri"/>
            </a:endParaRPr>
          </a:p>
          <a:p>
            <a:pPr marL="1271270" lvl="2" indent="-344170">
              <a:lnSpc>
                <a:spcPct val="80000"/>
              </a:lnSpc>
              <a:spcBef>
                <a:spcPts val="1410"/>
              </a:spcBef>
              <a:buClr>
                <a:srgbClr val="006FC0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om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un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tion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ci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ali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r/ph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armac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1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lang="fr-FR" sz="2000" dirty="0">
              <a:latin typeface="Calibri"/>
              <a:cs typeface="Calibri"/>
            </a:endParaRPr>
          </a:p>
          <a:p>
            <a:pPr marL="1271270" lvl="2" indent="-344170">
              <a:lnSpc>
                <a:spcPct val="80000"/>
              </a:lnSpc>
              <a:spcBef>
                <a:spcPts val="1410"/>
              </a:spcBef>
              <a:buClr>
                <a:srgbClr val="006FC0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Do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DP</a:t>
            </a:r>
            <a:endParaRPr lang="fr-FR" sz="2000" dirty="0">
              <a:latin typeface="Calibri"/>
              <a:cs typeface="Calibri"/>
            </a:endParaRPr>
          </a:p>
          <a:p>
            <a:pPr marL="1271270" lvl="2" indent="-344170">
              <a:lnSpc>
                <a:spcPct val="80000"/>
              </a:lnSpc>
              <a:spcBef>
                <a:spcPts val="1410"/>
              </a:spcBef>
              <a:buClr>
                <a:srgbClr val="006FC0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pa</a:t>
            </a:r>
            <a:r>
              <a:rPr sz="20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tion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endParaRPr lang="fr-FR" sz="2000" dirty="0">
              <a:latin typeface="Calibri"/>
              <a:cs typeface="Calibri"/>
            </a:endParaRPr>
          </a:p>
          <a:p>
            <a:pPr marL="1271270" lvl="2" indent="-344170">
              <a:lnSpc>
                <a:spcPct val="80000"/>
              </a:lnSpc>
              <a:spcBef>
                <a:spcPts val="1410"/>
              </a:spcBef>
              <a:buClr>
                <a:srgbClr val="006FC0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duit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 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lnSpc>
                <a:spcPct val="80000"/>
              </a:lnSpc>
              <a:spcBef>
                <a:spcPts val="56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au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sei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officin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les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lang="fr-FR" sz="3200" b="1" spc="-3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3200" b="1" spc="-20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3200" b="1" spc="-4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3200" b="1" spc="-20" dirty="0">
                <a:solidFill>
                  <a:srgbClr val="006FC0"/>
                </a:solidFill>
                <a:latin typeface="Calibri"/>
                <a:cs typeface="Calibri"/>
              </a:rPr>
              <a:t>fide</a:t>
            </a:r>
            <a:r>
              <a:rPr sz="3200" b="1" spc="-6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3200" b="1" spc="-15" dirty="0">
                <a:solidFill>
                  <a:srgbClr val="006FC0"/>
                </a:solidFill>
                <a:latin typeface="Calibri"/>
                <a:cs typeface="Calibri"/>
              </a:rPr>
              <a:t>tia</a:t>
            </a:r>
            <a:r>
              <a:rPr sz="3200" b="1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3200" b="1" spc="-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3200" b="1" spc="-6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3200" b="1" spc="-20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endParaRPr lang="fr-FR" sz="3200" b="1" spc="-20" dirty="0">
              <a:solidFill>
                <a:srgbClr val="006FC0"/>
              </a:solidFill>
              <a:latin typeface="Calibri"/>
              <a:cs typeface="Calibri"/>
            </a:endParaRPr>
          </a:p>
          <a:p>
            <a:pPr marL="814070" lvl="1" indent="-344170">
              <a:lnSpc>
                <a:spcPct val="80000"/>
              </a:lnSpc>
              <a:spcBef>
                <a:spcPts val="56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000" spc="-15" dirty="0">
                <a:solidFill>
                  <a:srgbClr val="001F5F"/>
                </a:solidFill>
                <a:cs typeface="Calibri"/>
              </a:rPr>
              <a:t>Di</a:t>
            </a:r>
            <a:r>
              <a:rPr lang="fr-FR" sz="2000" spc="-25" dirty="0">
                <a:solidFill>
                  <a:srgbClr val="001F5F"/>
                </a:solidFill>
                <a:cs typeface="Calibri"/>
              </a:rPr>
              <a:t>s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c</a:t>
            </a:r>
            <a:r>
              <a:rPr lang="fr-FR" sz="2000" spc="-40" dirty="0">
                <a:solidFill>
                  <a:srgbClr val="001F5F"/>
                </a:solidFill>
                <a:cs typeface="Calibri"/>
              </a:rPr>
              <a:t>r</a:t>
            </a:r>
            <a:r>
              <a:rPr lang="fr-FR" sz="2000" spc="-20" dirty="0">
                <a:solidFill>
                  <a:srgbClr val="001F5F"/>
                </a:solidFill>
                <a:cs typeface="Calibri"/>
              </a:rPr>
              <a:t>é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tio</a:t>
            </a:r>
            <a:r>
              <a:rPr lang="fr-FR" sz="2000" spc="-15" dirty="0">
                <a:solidFill>
                  <a:srgbClr val="001F5F"/>
                </a:solidFill>
                <a:cs typeface="Calibri"/>
              </a:rPr>
              <a:t>n</a:t>
            </a:r>
            <a:r>
              <a:rPr lang="fr-FR" sz="2000" spc="55" dirty="0">
                <a:solidFill>
                  <a:srgbClr val="001F5F"/>
                </a:solidFill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= </a:t>
            </a:r>
            <a:r>
              <a:rPr lang="fr-FR" sz="2000" spc="-25" dirty="0">
                <a:solidFill>
                  <a:srgbClr val="001F5F"/>
                </a:solidFill>
                <a:cs typeface="Calibri"/>
              </a:rPr>
              <a:t>a</a:t>
            </a:r>
            <a:r>
              <a:rPr lang="fr-FR" sz="2000" spc="-30" dirty="0">
                <a:solidFill>
                  <a:srgbClr val="001F5F"/>
                </a:solidFill>
                <a:cs typeface="Calibri"/>
              </a:rPr>
              <a:t>t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ti</a:t>
            </a:r>
            <a:r>
              <a:rPr lang="fr-FR" sz="2000" spc="-5" dirty="0">
                <a:solidFill>
                  <a:srgbClr val="001F5F"/>
                </a:solidFill>
                <a:cs typeface="Calibri"/>
              </a:rPr>
              <a:t>t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ude</a:t>
            </a:r>
          </a:p>
          <a:p>
            <a:pPr marL="814070" lvl="1" indent="-344170">
              <a:lnSpc>
                <a:spcPct val="80000"/>
              </a:lnSpc>
              <a:spcBef>
                <a:spcPts val="56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000" spc="-20" dirty="0">
                <a:solidFill>
                  <a:srgbClr val="001F5F"/>
                </a:solidFill>
                <a:cs typeface="Calibri"/>
              </a:rPr>
              <a:t>Co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n</a:t>
            </a:r>
            <a:r>
              <a:rPr lang="fr-FR" sz="2000" spc="-20" dirty="0">
                <a:solidFill>
                  <a:srgbClr val="001F5F"/>
                </a:solidFill>
                <a:cs typeface="Calibri"/>
              </a:rPr>
              <a:t>f</a:t>
            </a:r>
            <a:r>
              <a:rPr lang="fr-FR" sz="2000" spc="-5" dirty="0">
                <a:solidFill>
                  <a:srgbClr val="001F5F"/>
                </a:solidFill>
                <a:cs typeface="Calibri"/>
              </a:rPr>
              <a:t>i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d</a:t>
            </a:r>
            <a:r>
              <a:rPr lang="fr-FR" sz="2000" spc="-20" dirty="0">
                <a:solidFill>
                  <a:srgbClr val="001F5F"/>
                </a:solidFill>
                <a:cs typeface="Calibri"/>
              </a:rPr>
              <a:t>e</a:t>
            </a:r>
            <a:r>
              <a:rPr lang="fr-FR" sz="2000" spc="-30" dirty="0">
                <a:solidFill>
                  <a:srgbClr val="001F5F"/>
                </a:solidFill>
                <a:cs typeface="Calibri"/>
              </a:rPr>
              <a:t>n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ti</a:t>
            </a:r>
            <a:r>
              <a:rPr lang="fr-FR" sz="2000" spc="-5" dirty="0">
                <a:solidFill>
                  <a:srgbClr val="001F5F"/>
                </a:solidFill>
                <a:cs typeface="Calibri"/>
              </a:rPr>
              <a:t>ali</a:t>
            </a:r>
            <a:r>
              <a:rPr lang="fr-FR" sz="2000" spc="-35" dirty="0">
                <a:solidFill>
                  <a:srgbClr val="001F5F"/>
                </a:solidFill>
                <a:cs typeface="Calibri"/>
              </a:rPr>
              <a:t>t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é</a:t>
            </a:r>
            <a:r>
              <a:rPr lang="fr-FR" sz="2000" spc="40" dirty="0">
                <a:solidFill>
                  <a:srgbClr val="001F5F"/>
                </a:solidFill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=</a:t>
            </a:r>
            <a:r>
              <a:rPr lang="fr-FR" sz="2000" spc="15" dirty="0">
                <a:solidFill>
                  <a:srgbClr val="001F5F"/>
                </a:solidFill>
                <a:cs typeface="Calibri"/>
              </a:rPr>
              <a:t> </a:t>
            </a:r>
            <a:r>
              <a:rPr lang="fr-FR" sz="2000" spc="-35" dirty="0">
                <a:solidFill>
                  <a:srgbClr val="001F5F"/>
                </a:solidFill>
                <a:cs typeface="Calibri"/>
              </a:rPr>
              <a:t>r</a:t>
            </a:r>
            <a:r>
              <a:rPr lang="fr-FR" sz="2000" spc="-20" dirty="0">
                <a:solidFill>
                  <a:srgbClr val="001F5F"/>
                </a:solidFill>
                <a:cs typeface="Calibri"/>
              </a:rPr>
              <a:t>é</a:t>
            </a:r>
            <a:r>
              <a:rPr lang="fr-FR" sz="2000" spc="-25" dirty="0">
                <a:solidFill>
                  <a:srgbClr val="001F5F"/>
                </a:solidFill>
                <a:cs typeface="Calibri"/>
              </a:rPr>
              <a:t>s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u</a:t>
            </a:r>
            <a:r>
              <a:rPr lang="fr-FR" sz="2000" spc="-5" dirty="0">
                <a:solidFill>
                  <a:srgbClr val="001F5F"/>
                </a:solidFill>
                <a:cs typeface="Calibri"/>
              </a:rPr>
              <a:t>l</a:t>
            </a:r>
            <a:r>
              <a:rPr lang="fr-FR" sz="2000" spc="-35" dirty="0">
                <a:solidFill>
                  <a:srgbClr val="001F5F"/>
                </a:solidFill>
                <a:cs typeface="Calibri"/>
              </a:rPr>
              <a:t>t</a:t>
            </a:r>
            <a:r>
              <a:rPr lang="fr-FR" sz="2000" spc="-30" dirty="0">
                <a:solidFill>
                  <a:srgbClr val="001F5F"/>
                </a:solidFill>
                <a:cs typeface="Calibri"/>
              </a:rPr>
              <a:t>a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t</a:t>
            </a:r>
            <a:endParaRPr lang="fr-FR" sz="2000" dirty="0">
              <a:solidFill>
                <a:prstClr val="black"/>
              </a:solidFill>
              <a:cs typeface="Calibri"/>
            </a:endParaRPr>
          </a:p>
          <a:p>
            <a:pPr marL="356870">
              <a:lnSpc>
                <a:spcPct val="80000"/>
              </a:lnSpc>
            </a:pPr>
            <a:endParaRPr lang="fr-FR" sz="2000" dirty="0">
              <a:solidFill>
                <a:prstClr val="black"/>
              </a:solidFill>
              <a:cs typeface="Calibri"/>
            </a:endParaRPr>
          </a:p>
          <a:p>
            <a:pPr marL="356870">
              <a:lnSpc>
                <a:spcPct val="80000"/>
              </a:lnSpc>
            </a:pPr>
            <a:endParaRPr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6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86180" y="76200"/>
            <a:ext cx="11001020" cy="798513"/>
          </a:xfrm>
        </p:spPr>
        <p:txBody>
          <a:bodyPr/>
          <a:lstStyle/>
          <a:p>
            <a:r>
              <a:rPr lang="fr-FR" sz="3200" dirty="0"/>
              <a:t>Et pour en savoir plus</a:t>
            </a:r>
            <a:r>
              <a:rPr lang="is-IS" sz="3200" dirty="0"/>
              <a:t>…</a:t>
            </a:r>
            <a:br>
              <a:rPr lang="fr-FR" sz="3200" dirty="0"/>
            </a:br>
            <a:r>
              <a:rPr lang="fr-FR" sz="3200" dirty="0" err="1"/>
              <a:t>www.corevih-bretagne.fr</a:t>
            </a:r>
            <a:endParaRPr lang="fr-FR" sz="32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208831"/>
            <a:ext cx="6398342" cy="564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5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C2BB65-D055-C648-89F3-B3B6E6F65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Back-up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4E360D-84CA-F740-9ABC-194C9CBED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37795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473"/>
            <a:ext cx="8986520" cy="615553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23215"/>
            <a:r>
              <a:rPr sz="4000" dirty="0"/>
              <a:t>IN</a:t>
            </a:r>
            <a:r>
              <a:rPr sz="4000" spc="15" dirty="0"/>
              <a:t>T</a:t>
            </a:r>
            <a:r>
              <a:rPr sz="4000" dirty="0"/>
              <a:t>ER</a:t>
            </a:r>
            <a:r>
              <a:rPr sz="4000" spc="-65" dirty="0"/>
              <a:t>A</a:t>
            </a:r>
            <a:r>
              <a:rPr sz="4000" spc="10" dirty="0"/>
              <a:t>C</a:t>
            </a:r>
            <a:r>
              <a:rPr sz="4000" spc="-5" dirty="0"/>
              <a:t>T</a:t>
            </a:r>
            <a:r>
              <a:rPr sz="4000" spc="15" dirty="0"/>
              <a:t>I</a:t>
            </a:r>
            <a:r>
              <a:rPr sz="4000" spc="-25" dirty="0"/>
              <a:t>O</a:t>
            </a:r>
            <a:r>
              <a:rPr sz="4000" dirty="0"/>
              <a:t>NS</a:t>
            </a:r>
            <a:r>
              <a:rPr sz="4000" spc="-95" dirty="0"/>
              <a:t> </a:t>
            </a:r>
            <a:r>
              <a:rPr sz="4000" dirty="0">
                <a:solidFill>
                  <a:srgbClr val="000000"/>
                </a:solidFill>
              </a:rPr>
              <a:t>A</a:t>
            </a:r>
            <a:r>
              <a:rPr sz="4000" spc="-55" dirty="0">
                <a:solidFill>
                  <a:srgbClr val="000000"/>
                </a:solidFill>
              </a:rPr>
              <a:t>R</a:t>
            </a:r>
            <a:r>
              <a:rPr sz="4000" dirty="0">
                <a:solidFill>
                  <a:srgbClr val="000000"/>
                </a:solidFill>
              </a:rPr>
              <a:t>V </a:t>
            </a:r>
            <a:r>
              <a:rPr sz="4000" spc="-20" dirty="0">
                <a:solidFill>
                  <a:srgbClr val="000000"/>
                </a:solidFill>
              </a:rPr>
              <a:t>E</a:t>
            </a:r>
            <a:r>
              <a:rPr sz="4000" dirty="0">
                <a:solidFill>
                  <a:srgbClr val="000000"/>
                </a:solidFill>
              </a:rPr>
              <a:t>T ANT</a:t>
            </a:r>
            <a:r>
              <a:rPr sz="4000" spc="-10" dirty="0">
                <a:solidFill>
                  <a:srgbClr val="000000"/>
                </a:solidFill>
              </a:rPr>
              <a:t>I</a:t>
            </a:r>
            <a:r>
              <a:rPr sz="4000" spc="-5" dirty="0">
                <a:solidFill>
                  <a:srgbClr val="000000"/>
                </a:solidFill>
              </a:rPr>
              <a:t>-</a:t>
            </a:r>
            <a:r>
              <a:rPr sz="4000" spc="-55" dirty="0">
                <a:solidFill>
                  <a:srgbClr val="000000"/>
                </a:solidFill>
              </a:rPr>
              <a:t>A</a:t>
            </a:r>
            <a:r>
              <a:rPr sz="4000" spc="-5" dirty="0">
                <a:solidFill>
                  <a:srgbClr val="000000"/>
                </a:solidFill>
              </a:rPr>
              <a:t>CID</a:t>
            </a:r>
            <a:r>
              <a:rPr sz="4000" spc="-60" dirty="0">
                <a:solidFill>
                  <a:srgbClr val="000000"/>
                </a:solidFill>
              </a:rPr>
              <a:t>E</a:t>
            </a:r>
            <a:r>
              <a:rPr sz="4000" dirty="0">
                <a:solidFill>
                  <a:srgbClr val="000000"/>
                </a:solidFill>
              </a:rPr>
              <a:t>S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2743200" y="1371600"/>
            <a:ext cx="6553200" cy="4725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10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550"/>
            <a:ext cx="8986520" cy="952439"/>
          </a:xfrm>
          <a:prstGeom prst="rect">
            <a:avLst/>
          </a:prstGeom>
        </p:spPr>
        <p:txBody>
          <a:bodyPr vert="horz" wrap="square" lIns="0" tIns="27266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69900"/>
            <a:r>
              <a:rPr sz="4400" spc="-25" dirty="0"/>
              <a:t>IN</a:t>
            </a:r>
            <a:r>
              <a:rPr sz="4400" spc="-15" dirty="0"/>
              <a:t>T</a:t>
            </a:r>
            <a:r>
              <a:rPr sz="4400" spc="-25" dirty="0"/>
              <a:t>ER</a:t>
            </a:r>
            <a:r>
              <a:rPr sz="4400" spc="-90" dirty="0"/>
              <a:t>A</a:t>
            </a:r>
            <a:r>
              <a:rPr sz="4400" spc="-5" dirty="0"/>
              <a:t>C</a:t>
            </a:r>
            <a:r>
              <a:rPr sz="4400" spc="-25" dirty="0"/>
              <a:t>TI</a:t>
            </a:r>
            <a:r>
              <a:rPr sz="4400" spc="-20" dirty="0"/>
              <a:t>O</a:t>
            </a:r>
            <a:r>
              <a:rPr sz="4400" spc="-25" dirty="0"/>
              <a:t>NS </a:t>
            </a:r>
            <a:r>
              <a:rPr sz="4400" spc="-30" dirty="0"/>
              <a:t>A</a:t>
            </a:r>
            <a:r>
              <a:rPr sz="4400" spc="-75" dirty="0"/>
              <a:t>R</a:t>
            </a:r>
            <a:r>
              <a:rPr sz="4400" spc="-30" dirty="0"/>
              <a:t>V</a:t>
            </a:r>
            <a:r>
              <a:rPr sz="4400" spc="-5" dirty="0"/>
              <a:t> </a:t>
            </a:r>
            <a:r>
              <a:rPr sz="4400" spc="-25" dirty="0"/>
              <a:t>ET</a:t>
            </a:r>
            <a:r>
              <a:rPr sz="4400" spc="15" dirty="0"/>
              <a:t> </a:t>
            </a:r>
            <a:r>
              <a:rPr sz="4400" spc="-65" dirty="0"/>
              <a:t>S</a:t>
            </a:r>
            <a:r>
              <a:rPr sz="4400" spc="-355" dirty="0"/>
              <a:t>T</a:t>
            </a:r>
            <a:r>
              <a:rPr sz="4400" spc="-365" dirty="0"/>
              <a:t>A</a:t>
            </a:r>
            <a:r>
              <a:rPr sz="4400" spc="-25" dirty="0"/>
              <a:t>TI</a:t>
            </a:r>
            <a:r>
              <a:rPr sz="4400" spc="-15" dirty="0"/>
              <a:t>N</a:t>
            </a:r>
            <a:r>
              <a:rPr sz="4400" spc="-85" dirty="0"/>
              <a:t>E</a:t>
            </a:r>
            <a:r>
              <a:rPr sz="4400" spc="-25" dirty="0"/>
              <a:t>S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1524000" y="1844675"/>
            <a:ext cx="9143936" cy="3816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430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France, aujourd’hui</a:t>
            </a:r>
            <a:r>
              <a:rPr lang="mr-IN" dirty="0"/>
              <a:t>…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rapeau France animé Gif 240x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1696278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18422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3700" y="77066"/>
            <a:ext cx="9827261" cy="793550"/>
          </a:xfrm>
          <a:prstGeom prst="rect">
            <a:avLst/>
          </a:prstGeom>
        </p:spPr>
        <p:txBody>
          <a:bodyPr vert="horz" wrap="square" lIns="0" tIns="1762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/>
            <a:r>
              <a:rPr sz="4000" dirty="0"/>
              <a:t>IN</a:t>
            </a:r>
            <a:r>
              <a:rPr sz="4000" spc="5" dirty="0"/>
              <a:t>T</a:t>
            </a:r>
            <a:r>
              <a:rPr sz="4000" spc="-15" dirty="0"/>
              <a:t>E</a:t>
            </a:r>
            <a:r>
              <a:rPr sz="4000" dirty="0"/>
              <a:t>R</a:t>
            </a:r>
            <a:r>
              <a:rPr sz="4000" spc="-60" dirty="0"/>
              <a:t>A</a:t>
            </a:r>
            <a:r>
              <a:rPr sz="4000" spc="10" dirty="0"/>
              <a:t>C</a:t>
            </a:r>
            <a:r>
              <a:rPr sz="4000" spc="-5" dirty="0"/>
              <a:t>T</a:t>
            </a:r>
            <a:r>
              <a:rPr sz="4000" spc="10" dirty="0"/>
              <a:t>I</a:t>
            </a:r>
            <a:r>
              <a:rPr sz="4000" spc="-30" dirty="0"/>
              <a:t>O</a:t>
            </a:r>
            <a:r>
              <a:rPr sz="4000" dirty="0"/>
              <a:t>NS</a:t>
            </a:r>
            <a:r>
              <a:rPr sz="4000" spc="-90" dirty="0"/>
              <a:t> </a:t>
            </a:r>
            <a:r>
              <a:rPr sz="4000" dirty="0"/>
              <a:t>A</a:t>
            </a:r>
            <a:r>
              <a:rPr sz="4000" spc="-60" dirty="0"/>
              <a:t>R</a:t>
            </a:r>
            <a:r>
              <a:rPr sz="4000" dirty="0"/>
              <a:t>V</a:t>
            </a:r>
            <a:r>
              <a:rPr sz="4000" spc="-15" dirty="0"/>
              <a:t> E</a:t>
            </a:r>
            <a:r>
              <a:rPr sz="4000" dirty="0"/>
              <a:t>T </a:t>
            </a:r>
            <a:r>
              <a:rPr sz="4000" spc="-50" dirty="0"/>
              <a:t>C</a:t>
            </a:r>
            <a:r>
              <a:rPr sz="4000" spc="-5" dirty="0"/>
              <a:t>ONTR</a:t>
            </a:r>
            <a:r>
              <a:rPr sz="4000" spc="-50" dirty="0"/>
              <a:t>A</a:t>
            </a:r>
            <a:r>
              <a:rPr sz="4000" spc="-5" dirty="0"/>
              <a:t>C</a:t>
            </a:r>
            <a:r>
              <a:rPr sz="4000" spc="-25" dirty="0"/>
              <a:t>E</a:t>
            </a:r>
            <a:r>
              <a:rPr sz="4000" spc="-5" dirty="0"/>
              <a:t>PTIF</a:t>
            </a:r>
            <a:r>
              <a:rPr lang="fr-FR" sz="4000" spc="-5" dirty="0"/>
              <a:t>S</a:t>
            </a:r>
            <a:endParaRPr sz="4000" dirty="0"/>
          </a:p>
        </p:txBody>
      </p:sp>
      <p:sp>
        <p:nvSpPr>
          <p:cNvPr id="5" name="object 5"/>
          <p:cNvSpPr/>
          <p:nvPr/>
        </p:nvSpPr>
        <p:spPr>
          <a:xfrm>
            <a:off x="1295400" y="1600200"/>
            <a:ext cx="9144000" cy="4735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624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550"/>
            <a:ext cx="8986520" cy="807015"/>
          </a:xfrm>
          <a:prstGeom prst="rect">
            <a:avLst/>
          </a:prstGeom>
        </p:spPr>
        <p:txBody>
          <a:bodyPr vert="horz" wrap="square" lIns="0" tIns="25057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69900"/>
            <a:r>
              <a:rPr dirty="0"/>
              <a:t>INT</a:t>
            </a:r>
            <a:r>
              <a:rPr spc="-20" dirty="0"/>
              <a:t>E</a:t>
            </a:r>
            <a:r>
              <a:rPr spc="-15" dirty="0"/>
              <a:t>R</a:t>
            </a:r>
            <a:r>
              <a:rPr spc="-50" dirty="0"/>
              <a:t>A</a:t>
            </a:r>
            <a:r>
              <a:rPr spc="5" dirty="0"/>
              <a:t>C</a:t>
            </a:r>
            <a:r>
              <a:rPr spc="-5" dirty="0"/>
              <a:t>TI</a:t>
            </a:r>
            <a:r>
              <a:rPr spc="-25" dirty="0"/>
              <a:t>O</a:t>
            </a:r>
            <a:r>
              <a:rPr dirty="0"/>
              <a:t>NS</a:t>
            </a:r>
            <a:r>
              <a:rPr spc="45" dirty="0"/>
              <a:t> </a:t>
            </a:r>
            <a:r>
              <a:rPr dirty="0"/>
              <a:t>A</a:t>
            </a:r>
            <a:r>
              <a:rPr spc="-60" dirty="0"/>
              <a:t>R</a:t>
            </a:r>
            <a:r>
              <a:rPr dirty="0"/>
              <a:t>V</a:t>
            </a:r>
            <a:r>
              <a:rPr spc="-5" dirty="0"/>
              <a:t> </a:t>
            </a:r>
            <a:r>
              <a:rPr dirty="0"/>
              <a:t>ET</a:t>
            </a:r>
            <a:r>
              <a:rPr spc="-5" dirty="0"/>
              <a:t> </a:t>
            </a:r>
            <a:r>
              <a:rPr dirty="0"/>
              <a:t>5 </a:t>
            </a:r>
            <a:r>
              <a:rPr lang="fr-FR" dirty="0"/>
              <a:t>-</a:t>
            </a:r>
            <a:r>
              <a:rPr dirty="0"/>
              <a:t>P</a:t>
            </a:r>
            <a:r>
              <a:rPr spc="5" dirty="0"/>
              <a:t>D</a:t>
            </a:r>
            <a:r>
              <a:rPr spc="-30" dirty="0"/>
              <a:t>E</a:t>
            </a:r>
            <a:r>
              <a:rPr spc="-15" dirty="0"/>
              <a:t>S</a:t>
            </a:r>
          </a:p>
        </p:txBody>
      </p:sp>
      <p:sp>
        <p:nvSpPr>
          <p:cNvPr id="4" name="object 4"/>
          <p:cNvSpPr/>
          <p:nvPr/>
        </p:nvSpPr>
        <p:spPr>
          <a:xfrm>
            <a:off x="1524000" y="1196982"/>
            <a:ext cx="9144000" cy="5318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570358"/>
            <a:ext cx="11353799" cy="369332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/>
            <a:r>
              <a:rPr sz="2400" dirty="0"/>
              <a:t>INHIB</a:t>
            </a:r>
            <a:r>
              <a:rPr sz="2400" spc="15" dirty="0"/>
              <a:t>I</a:t>
            </a:r>
            <a:r>
              <a:rPr sz="2400" spc="-20" dirty="0"/>
              <a:t>T</a:t>
            </a:r>
            <a:r>
              <a:rPr sz="2400" spc="-15" dirty="0"/>
              <a:t>E</a:t>
            </a:r>
            <a:r>
              <a:rPr sz="2400" dirty="0"/>
              <a:t>U</a:t>
            </a:r>
            <a:r>
              <a:rPr sz="2400" spc="-55" dirty="0"/>
              <a:t>R</a:t>
            </a:r>
            <a:r>
              <a:rPr sz="2400" dirty="0"/>
              <a:t>S</a:t>
            </a:r>
            <a:r>
              <a:rPr sz="2400" spc="-65" dirty="0"/>
              <a:t> </a:t>
            </a:r>
            <a:r>
              <a:rPr sz="2400" spc="-5" dirty="0"/>
              <a:t>D</a:t>
            </a:r>
            <a:r>
              <a:rPr sz="2400" dirty="0"/>
              <a:t>E</a:t>
            </a:r>
            <a:r>
              <a:rPr sz="2400" spc="-20" dirty="0"/>
              <a:t> </a:t>
            </a:r>
            <a:r>
              <a:rPr sz="2400" spc="-5" dirty="0"/>
              <a:t>P</a:t>
            </a:r>
            <a:r>
              <a:rPr sz="2400" spc="-40" dirty="0"/>
              <a:t>R</a:t>
            </a:r>
            <a:r>
              <a:rPr sz="2400" spc="-100" dirty="0"/>
              <a:t>O</a:t>
            </a:r>
            <a:r>
              <a:rPr sz="2400" spc="-5" dirty="0"/>
              <a:t>T</a:t>
            </a:r>
            <a:r>
              <a:rPr sz="2400" spc="-60" dirty="0"/>
              <a:t>E</a:t>
            </a:r>
            <a:r>
              <a:rPr sz="2400" dirty="0"/>
              <a:t>ASE</a:t>
            </a:r>
            <a:r>
              <a:rPr sz="2400" spc="-60" dirty="0"/>
              <a:t> </a:t>
            </a:r>
            <a:r>
              <a:rPr sz="2400" spc="-15" dirty="0"/>
              <a:t>E</a:t>
            </a:r>
            <a:r>
              <a:rPr sz="2400" dirty="0"/>
              <a:t>T </a:t>
            </a:r>
            <a:r>
              <a:rPr sz="2400" spc="-25" dirty="0"/>
              <a:t>C</a:t>
            </a:r>
            <a:r>
              <a:rPr sz="2400" dirty="0"/>
              <a:t>LASSE</a:t>
            </a:r>
            <a:r>
              <a:rPr lang="fr-FR" sz="2400" dirty="0"/>
              <a:t>S</a:t>
            </a:r>
            <a:r>
              <a:rPr sz="2400" dirty="0"/>
              <a:t> FR</a:t>
            </a:r>
            <a:r>
              <a:rPr sz="2400" spc="-80" dirty="0"/>
              <a:t>E</a:t>
            </a:r>
            <a:r>
              <a:rPr sz="2400" spc="-5" dirty="0"/>
              <a:t>QUEMM</a:t>
            </a:r>
            <a:r>
              <a:rPr sz="2400" spc="-15" dirty="0"/>
              <a:t>E</a:t>
            </a:r>
            <a:r>
              <a:rPr sz="2400" dirty="0"/>
              <a:t>NT</a:t>
            </a:r>
            <a:r>
              <a:rPr sz="2400" spc="-40" dirty="0"/>
              <a:t> </a:t>
            </a:r>
            <a:r>
              <a:rPr sz="2400" spc="-5" dirty="0"/>
              <a:t>PR</a:t>
            </a:r>
            <a:r>
              <a:rPr sz="2400" spc="-60" dirty="0"/>
              <a:t>E</a:t>
            </a:r>
            <a:r>
              <a:rPr sz="2400" dirty="0"/>
              <a:t>SC</a:t>
            </a:r>
            <a:r>
              <a:rPr sz="2400" spc="-15" dirty="0"/>
              <a:t>R</a:t>
            </a:r>
            <a:r>
              <a:rPr sz="2400" dirty="0"/>
              <a:t>I</a:t>
            </a:r>
            <a:r>
              <a:rPr sz="2400" spc="10" dirty="0"/>
              <a:t>T</a:t>
            </a:r>
            <a:r>
              <a:rPr sz="2400" spc="-60" dirty="0"/>
              <a:t>E</a:t>
            </a:r>
            <a:r>
              <a:rPr sz="2400" dirty="0"/>
              <a:t>S</a:t>
            </a:r>
            <a:r>
              <a:rPr sz="2400" spc="-45" dirty="0"/>
              <a:t> </a:t>
            </a:r>
            <a:r>
              <a:rPr sz="2400" dirty="0"/>
              <a:t>1/4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98105" y="1502625"/>
            <a:ext cx="8529955" cy="5030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b="1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b="1" spc="-6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9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28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ices)</a:t>
            </a:r>
            <a:endParaRPr sz="2400" dirty="0">
              <a:latin typeface="Calibri"/>
              <a:cs typeface="Calibri"/>
            </a:endParaRPr>
          </a:p>
          <a:p>
            <a:pPr>
              <a:spcBef>
                <a:spcPts val="47"/>
              </a:spcBef>
            </a:pPr>
            <a:endParaRPr sz="3050" dirty="0">
              <a:latin typeface="Times New Roman"/>
              <a:cs typeface="Times New Roman"/>
            </a:endParaRPr>
          </a:p>
          <a:p>
            <a:pPr marL="415290" indent="-402590">
              <a:buClr>
                <a:srgbClr val="001F5F"/>
              </a:buClr>
              <a:buSzPct val="71428"/>
              <a:buFont typeface="Arial"/>
              <a:buChar char="•"/>
              <a:tabLst>
                <a:tab pos="415925" algn="l"/>
              </a:tabLst>
            </a:pP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pt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lang="fr-FR" sz="2800" b="1" spc="-3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72490" lvl="1" indent="-402590">
              <a:buClr>
                <a:srgbClr val="001F5F"/>
              </a:buClr>
              <a:buSzPct val="71428"/>
              <a:buFont typeface="Arial"/>
              <a:buChar char="•"/>
              <a:tabLst>
                <a:tab pos="415925" algn="l"/>
              </a:tabLst>
            </a:pP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sa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ris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 d’i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ac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14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/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ié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ileptique</a:t>
            </a:r>
            <a:endParaRPr lang="fr-FR" sz="240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72490" lvl="1" indent="-402590">
              <a:buClr>
                <a:srgbClr val="001F5F"/>
              </a:buClr>
              <a:buSzPct val="71428"/>
              <a:buFont typeface="Arial"/>
              <a:buChar char="•"/>
              <a:tabLst>
                <a:tab pos="415925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 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up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art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es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ndu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zym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es: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am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pi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e, 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ph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ph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al,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ph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oï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rimi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,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am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r>
              <a:rPr sz="2400" spc="-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Ils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ent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imi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es A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V ass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ciés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ce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es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3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/</a:t>
            </a:r>
            <a:r>
              <a:rPr sz="2400" spc="-25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endParaRPr lang="fr-FR" sz="2400" dirty="0">
              <a:latin typeface="Calibri"/>
              <a:cs typeface="Calibri"/>
            </a:endParaRPr>
          </a:p>
          <a:p>
            <a:pPr marL="872490" lvl="1" indent="-402590">
              <a:buClr>
                <a:srgbClr val="001F5F"/>
              </a:buClr>
              <a:buSzPct val="71428"/>
              <a:buFont typeface="Arial"/>
              <a:buChar char="•"/>
              <a:tabLst>
                <a:tab pos="415925" algn="l"/>
              </a:tabLst>
            </a:pP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IP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ent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es 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ph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ï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.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ent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 dimi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es 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am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400" i="1" spc="-18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i="1" dirty="0">
                <a:solidFill>
                  <a:srgbClr val="001F5F"/>
                </a:solidFill>
                <a:latin typeface="Calibri"/>
                <a:cs typeface="Calibri"/>
              </a:rPr>
              <a:t>eg</a:t>
            </a:r>
            <a:r>
              <a:rPr sz="2400" i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i="1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i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i="1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i="1" spc="-2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i="1" spc="5" dirty="0">
                <a:solidFill>
                  <a:srgbClr val="001F5F"/>
                </a:solidFill>
                <a:latin typeface="Calibri"/>
                <a:cs typeface="Calibri"/>
              </a:rPr>
              <a:t>®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),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 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ivi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écessai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e.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810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255786"/>
            <a:ext cx="8986520" cy="875368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/>
            <a:r>
              <a:rPr dirty="0"/>
              <a:t>INHIBIT</a:t>
            </a:r>
            <a:r>
              <a:rPr spc="-20" dirty="0"/>
              <a:t>E</a:t>
            </a:r>
            <a:r>
              <a:rPr dirty="0"/>
              <a:t>U</a:t>
            </a:r>
            <a:r>
              <a:rPr spc="-40" dirty="0"/>
              <a:t>R</a:t>
            </a:r>
            <a:r>
              <a:rPr spc="-20" dirty="0"/>
              <a:t>S</a:t>
            </a:r>
            <a:r>
              <a:rPr dirty="0"/>
              <a:t> </a:t>
            </a:r>
            <a:r>
              <a:rPr spc="5" dirty="0"/>
              <a:t>D</a:t>
            </a:r>
            <a:r>
              <a:rPr dirty="0"/>
              <a:t>E</a:t>
            </a:r>
            <a:r>
              <a:rPr spc="-30" dirty="0"/>
              <a:t> </a:t>
            </a:r>
            <a:r>
              <a:rPr spc="-5" dirty="0"/>
              <a:t>P</a:t>
            </a:r>
            <a:r>
              <a:rPr spc="-35" dirty="0"/>
              <a:t>R</a:t>
            </a:r>
            <a:r>
              <a:rPr spc="-85" dirty="0"/>
              <a:t>O</a:t>
            </a:r>
            <a:r>
              <a:rPr spc="-5" dirty="0"/>
              <a:t>T</a:t>
            </a:r>
            <a:r>
              <a:rPr spc="-65" dirty="0"/>
              <a:t>E</a:t>
            </a:r>
            <a:r>
              <a:rPr dirty="0"/>
              <a:t>ASE</a:t>
            </a:r>
            <a:r>
              <a:rPr spc="20" dirty="0"/>
              <a:t> </a:t>
            </a:r>
            <a:r>
              <a:rPr dirty="0"/>
              <a:t>ET</a:t>
            </a:r>
            <a:r>
              <a:rPr spc="-15" dirty="0"/>
              <a:t> </a:t>
            </a:r>
            <a:r>
              <a:rPr spc="-5" dirty="0"/>
              <a:t>C</a:t>
            </a:r>
            <a:r>
              <a:rPr spc="-20" dirty="0"/>
              <a:t>L</a:t>
            </a:r>
            <a:r>
              <a:rPr dirty="0"/>
              <a:t>ASS</a:t>
            </a:r>
            <a:r>
              <a:rPr spc="-30" dirty="0"/>
              <a:t>E</a:t>
            </a:r>
            <a:r>
              <a:rPr spc="-20" dirty="0"/>
              <a:t>S</a:t>
            </a:r>
            <a:r>
              <a:rPr spc="-10" dirty="0"/>
              <a:t> </a:t>
            </a:r>
            <a:r>
              <a:rPr dirty="0"/>
              <a:t>FR</a:t>
            </a:r>
            <a:r>
              <a:rPr spc="-90" dirty="0"/>
              <a:t>E</a:t>
            </a:r>
            <a:r>
              <a:rPr spc="-5" dirty="0"/>
              <a:t>QUEMM</a:t>
            </a:r>
            <a:r>
              <a:rPr spc="-15" dirty="0"/>
              <a:t>E</a:t>
            </a:r>
            <a:r>
              <a:rPr dirty="0"/>
              <a:t>NT</a:t>
            </a:r>
            <a:r>
              <a:rPr spc="15" dirty="0"/>
              <a:t> </a:t>
            </a:r>
            <a:r>
              <a:rPr spc="-5" dirty="0"/>
              <a:t>PR</a:t>
            </a:r>
            <a:r>
              <a:rPr spc="-40" dirty="0"/>
              <a:t>E</a:t>
            </a:r>
            <a:r>
              <a:rPr dirty="0"/>
              <a:t>SC</a:t>
            </a:r>
            <a:r>
              <a:rPr spc="-25" dirty="0"/>
              <a:t>R</a:t>
            </a:r>
            <a:r>
              <a:rPr dirty="0"/>
              <a:t>IT</a:t>
            </a:r>
            <a:r>
              <a:rPr spc="-45" dirty="0"/>
              <a:t>E</a:t>
            </a:r>
            <a:r>
              <a:rPr spc="-20" dirty="0"/>
              <a:t>S</a:t>
            </a:r>
            <a:r>
              <a:rPr dirty="0"/>
              <a:t> 2</a:t>
            </a:r>
            <a:r>
              <a:rPr spc="-15" dirty="0"/>
              <a:t>/</a:t>
            </a:r>
            <a:r>
              <a:rPr dirty="0"/>
              <a:t>4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26743" y="1655957"/>
            <a:ext cx="8741258" cy="48532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Médi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ame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bs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b="1" spc="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on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endParaRPr sz="2800" dirty="0">
              <a:latin typeface="Calibri"/>
              <a:cs typeface="Calibri"/>
            </a:endParaRPr>
          </a:p>
          <a:p>
            <a:pPr marL="309880" indent="-297180">
              <a:spcBef>
                <a:spcPts val="535"/>
              </a:spcBef>
              <a:buClr>
                <a:srgbClr val="001F5F"/>
              </a:buClr>
              <a:buFont typeface="Calibri"/>
              <a:buChar char="•"/>
              <a:tabLst>
                <a:tab pos="31051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Mét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ha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Di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inution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/r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(in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uction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P2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6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que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40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 ++</a:t>
            </a:r>
          </a:p>
          <a:p>
            <a:pPr marL="767080" lvl="1" indent="-297180">
              <a:spcBef>
                <a:spcPts val="535"/>
              </a:spcBef>
              <a:buClr>
                <a:srgbClr val="001F5F"/>
              </a:buClr>
              <a:buFont typeface="Calibri"/>
              <a:buChar char="•"/>
              <a:tabLst>
                <a:tab pos="310515" algn="l"/>
              </a:tabLst>
            </a:pP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  <a:sym typeface="Wingdings"/>
              </a:rPr>
              <a:t> Ajustement</a:t>
            </a:r>
            <a:endParaRPr lang="fr-FR" sz="2000" spc="-2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309880" indent="-297180">
              <a:spcBef>
                <a:spcPts val="535"/>
              </a:spcBef>
              <a:buClr>
                <a:srgbClr val="001F5F"/>
              </a:buClr>
              <a:buFont typeface="Calibri"/>
              <a:buChar char="•"/>
              <a:tabLst>
                <a:tab pos="31051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Bu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hine</a:t>
            </a:r>
            <a:endParaRPr lang="fr-FR" sz="2000" spc="1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767080" lvl="1" indent="-297180">
              <a:spcBef>
                <a:spcPts val="535"/>
              </a:spcBef>
              <a:buClr>
                <a:srgbClr val="001F5F"/>
              </a:buClr>
              <a:buFont typeface="Calibri"/>
              <a:buChar char="•"/>
              <a:tabLst>
                <a:tab pos="31051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Di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nutio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(in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uction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P3A4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2000" spc="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que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que </a:t>
            </a:r>
            <a:endParaRPr lang="fr-FR" sz="2000" spc="-1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24280" lvl="2" indent="-297180">
              <a:spcBef>
                <a:spcPts val="535"/>
              </a:spcBef>
              <a:buClr>
                <a:srgbClr val="001F5F"/>
              </a:buClr>
              <a:buFont typeface="Calibri"/>
              <a:buChar char="•"/>
              <a:tabLst>
                <a:tab pos="310515" algn="l"/>
              </a:tabLst>
            </a:pPr>
            <a:r>
              <a:rPr lang="fr-FR" sz="2000" spc="-20" dirty="0">
                <a:solidFill>
                  <a:srgbClr val="001F5F"/>
                </a:solidFill>
                <a:cs typeface="Calibri"/>
                <a:sym typeface="Wingdings"/>
              </a:rPr>
              <a:t> Ajustement</a:t>
            </a:r>
            <a:endParaRPr lang="fr-FR" sz="2000" spc="-20" dirty="0">
              <a:solidFill>
                <a:srgbClr val="001F5F"/>
              </a:solidFill>
              <a:cs typeface="Calibri"/>
            </a:endParaRPr>
          </a:p>
          <a:p>
            <a:pPr marL="767080" lvl="1" indent="-297180">
              <a:spcBef>
                <a:spcPts val="535"/>
              </a:spcBef>
              <a:buClr>
                <a:srgbClr val="001F5F"/>
              </a:buClr>
              <a:buFont typeface="Calibri"/>
              <a:buChar char="•"/>
              <a:tabLst>
                <a:tab pos="31051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Aug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tion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/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(in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ibition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P3A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4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r>
              <a:rPr sz="2000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: ri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que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xici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endParaRPr sz="2000" dirty="0">
              <a:latin typeface="Times New Roman"/>
              <a:cs typeface="Times New Roman"/>
            </a:endParaRPr>
          </a:p>
          <a:p>
            <a:pPr marL="94615">
              <a:spcBef>
                <a:spcPts val="1775"/>
              </a:spcBef>
            </a:pPr>
            <a:r>
              <a:rPr sz="2800" b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bs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anc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ci</a:t>
            </a:r>
            <a:r>
              <a:rPr sz="2800" b="1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endParaRPr lang="fr-FR" sz="2800" spc="-2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940435" lvl="1" indent="-297180">
              <a:spcBef>
                <a:spcPts val="535"/>
              </a:spcBef>
              <a:buClr>
                <a:srgbClr val="001F5F"/>
              </a:buClr>
              <a:buFont typeface="Calibri"/>
              <a:buChar char="•"/>
              <a:tabLst>
                <a:tab pos="31051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Cannabis : augmentation avec IP/r</a:t>
            </a:r>
            <a:endParaRPr lang="fr-FR" sz="2000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940435" lvl="1" indent="-297180">
              <a:spcBef>
                <a:spcPts val="535"/>
              </a:spcBef>
              <a:buClr>
                <a:srgbClr val="001F5F"/>
              </a:buClr>
              <a:buFont typeface="Calibri"/>
              <a:buChar char="•"/>
              <a:tabLst>
                <a:tab pos="31051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Cocaïne : peu probable</a:t>
            </a:r>
            <a:endParaRPr lang="fr-FR" sz="2000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940435" lvl="1" indent="-297180">
              <a:spcBef>
                <a:spcPts val="535"/>
              </a:spcBef>
              <a:buClr>
                <a:srgbClr val="001F5F"/>
              </a:buClr>
              <a:buFont typeface="Calibri"/>
              <a:buChar char="•"/>
              <a:tabLst>
                <a:tab pos="31051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Amphétamine : peu probable</a:t>
            </a:r>
            <a:endParaRPr lang="fr-FR" sz="2000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940435" lvl="1" indent="-297180">
              <a:spcBef>
                <a:spcPts val="535"/>
              </a:spcBef>
              <a:buClr>
                <a:srgbClr val="001F5F"/>
              </a:buClr>
              <a:buFont typeface="Calibri"/>
              <a:buChar char="•"/>
              <a:tabLst>
                <a:tab pos="31051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Kétamine : augmentation avec IP/r</a:t>
            </a:r>
          </a:p>
        </p:txBody>
      </p:sp>
    </p:spTree>
    <p:extLst>
      <p:ext uri="{BB962C8B-B14F-4D97-AF65-F5344CB8AC3E}">
        <p14:creationId xmlns:p14="http://schemas.microsoft.com/office/powerpoint/2010/main" val="78750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255786"/>
            <a:ext cx="8986520" cy="875368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/>
            <a:r>
              <a:rPr dirty="0"/>
              <a:t>INHIBIT</a:t>
            </a:r>
            <a:r>
              <a:rPr spc="-20" dirty="0"/>
              <a:t>E</a:t>
            </a:r>
            <a:r>
              <a:rPr dirty="0"/>
              <a:t>U</a:t>
            </a:r>
            <a:r>
              <a:rPr spc="-40" dirty="0"/>
              <a:t>R</a:t>
            </a:r>
            <a:r>
              <a:rPr spc="-20" dirty="0"/>
              <a:t>S</a:t>
            </a:r>
            <a:r>
              <a:rPr dirty="0"/>
              <a:t> </a:t>
            </a:r>
            <a:r>
              <a:rPr spc="5" dirty="0"/>
              <a:t>D</a:t>
            </a:r>
            <a:r>
              <a:rPr dirty="0"/>
              <a:t>E</a:t>
            </a:r>
            <a:r>
              <a:rPr spc="-30" dirty="0"/>
              <a:t> </a:t>
            </a:r>
            <a:r>
              <a:rPr spc="-5" dirty="0"/>
              <a:t>P</a:t>
            </a:r>
            <a:r>
              <a:rPr spc="-35" dirty="0"/>
              <a:t>R</a:t>
            </a:r>
            <a:r>
              <a:rPr spc="-85" dirty="0"/>
              <a:t>O</a:t>
            </a:r>
            <a:r>
              <a:rPr spc="-5" dirty="0"/>
              <a:t>T</a:t>
            </a:r>
            <a:r>
              <a:rPr spc="-65" dirty="0"/>
              <a:t>E</a:t>
            </a:r>
            <a:r>
              <a:rPr dirty="0"/>
              <a:t>ASE</a:t>
            </a:r>
            <a:r>
              <a:rPr spc="20" dirty="0"/>
              <a:t> </a:t>
            </a:r>
            <a:r>
              <a:rPr dirty="0"/>
              <a:t>ET</a:t>
            </a:r>
            <a:r>
              <a:rPr spc="-15" dirty="0"/>
              <a:t> </a:t>
            </a:r>
            <a:r>
              <a:rPr spc="-5" dirty="0"/>
              <a:t>C</a:t>
            </a:r>
            <a:r>
              <a:rPr spc="-20" dirty="0"/>
              <a:t>L</a:t>
            </a:r>
            <a:r>
              <a:rPr dirty="0"/>
              <a:t>ASS</a:t>
            </a:r>
            <a:r>
              <a:rPr spc="-30" dirty="0"/>
              <a:t>E</a:t>
            </a:r>
            <a:r>
              <a:rPr spc="-20" dirty="0"/>
              <a:t>S</a:t>
            </a:r>
            <a:r>
              <a:rPr spc="-10" dirty="0"/>
              <a:t> </a:t>
            </a:r>
            <a:r>
              <a:rPr dirty="0"/>
              <a:t>FR</a:t>
            </a:r>
            <a:r>
              <a:rPr spc="-90" dirty="0"/>
              <a:t>E</a:t>
            </a:r>
            <a:r>
              <a:rPr spc="-5" dirty="0"/>
              <a:t>QUEMM</a:t>
            </a:r>
            <a:r>
              <a:rPr spc="-15" dirty="0"/>
              <a:t>E</a:t>
            </a:r>
            <a:r>
              <a:rPr dirty="0"/>
              <a:t>NT</a:t>
            </a:r>
            <a:r>
              <a:rPr spc="15" dirty="0"/>
              <a:t> </a:t>
            </a:r>
            <a:r>
              <a:rPr spc="-5" dirty="0"/>
              <a:t>PR</a:t>
            </a:r>
            <a:r>
              <a:rPr spc="-40" dirty="0"/>
              <a:t>E</a:t>
            </a:r>
            <a:r>
              <a:rPr dirty="0"/>
              <a:t>SC</a:t>
            </a:r>
            <a:r>
              <a:rPr spc="-25" dirty="0"/>
              <a:t>R</a:t>
            </a:r>
            <a:r>
              <a:rPr dirty="0"/>
              <a:t>IT</a:t>
            </a:r>
            <a:r>
              <a:rPr spc="-45" dirty="0"/>
              <a:t>E</a:t>
            </a:r>
            <a:r>
              <a:rPr spc="-20" dirty="0"/>
              <a:t>S</a:t>
            </a:r>
            <a:r>
              <a:rPr dirty="0"/>
              <a:t> 3</a:t>
            </a:r>
            <a:r>
              <a:rPr spc="-15" dirty="0"/>
              <a:t>/</a:t>
            </a:r>
            <a:r>
              <a:rPr dirty="0"/>
              <a:t>4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98073" y="1705824"/>
            <a:ext cx="8365135" cy="45426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marR="5080" indent="-344170">
              <a:lnSpc>
                <a:spcPct val="101699"/>
              </a:lnSpc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Co</a:t>
            </a:r>
            <a:r>
              <a:rPr sz="2800" b="1" spc="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oï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lés</a:t>
            </a:r>
            <a:r>
              <a:rPr sz="2800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: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bé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lom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one</a:t>
            </a:r>
            <a:r>
              <a:rPr sz="2000" spc="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eu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ori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budé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on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et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uti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one</a:t>
            </a:r>
            <a:r>
              <a:rPr sz="2000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ri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que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4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000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ss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oci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/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001F5F"/>
              </a:buClr>
              <a:buFont typeface="Arial"/>
              <a:buChar char="•"/>
            </a:pPr>
            <a:endParaRPr sz="2000" dirty="0">
              <a:latin typeface="Times New Roman"/>
              <a:cs typeface="Times New Roman"/>
            </a:endParaRPr>
          </a:p>
          <a:p>
            <a:pPr marL="356870" indent="-344170">
              <a:spcBef>
                <a:spcPts val="11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-1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800" b="1" spc="-14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VK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8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lang="fr-FR" sz="2800" b="1" spc="-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lvl="1" indent="-344170">
              <a:lnSpc>
                <a:spcPct val="80000"/>
              </a:lnSpc>
              <a:spcBef>
                <a:spcPts val="11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1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K</a:t>
            </a:r>
            <a:endParaRPr lang="fr-FR" sz="2000" spc="2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1270" lvl="2" indent="-344170">
              <a:lnSpc>
                <a:spcPct val="80000"/>
              </a:lnSpc>
              <a:spcBef>
                <a:spcPts val="11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ec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/</a:t>
            </a:r>
            <a:r>
              <a:rPr sz="2000" spc="-18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I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ô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++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+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(a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nta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 d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nuti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lang="fr-FR" sz="2000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1270" lvl="2" indent="-344170">
              <a:lnSpc>
                <a:spcPct val="80000"/>
              </a:lnSpc>
              <a:spcBef>
                <a:spcPts val="11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ec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INN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IN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ô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++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+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uct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lang="fr-FR" sz="2000" dirty="0">
              <a:latin typeface="Calibri"/>
              <a:cs typeface="Calibri"/>
            </a:endParaRPr>
          </a:p>
          <a:p>
            <a:pPr marL="814070" lvl="1" indent="-344170">
              <a:lnSpc>
                <a:spcPct val="80000"/>
              </a:lnSpc>
              <a:spcBef>
                <a:spcPts val="11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4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endParaRPr lang="fr-FR" sz="2000" spc="2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1270" lvl="2" indent="-344170">
              <a:lnSpc>
                <a:spcPct val="80000"/>
              </a:lnSpc>
              <a:spcBef>
                <a:spcPts val="11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Ri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ox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aba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000" i="1" spc="-65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i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i="1" spc="-5" dirty="0">
                <a:solidFill>
                  <a:srgbClr val="001F5F"/>
                </a:solidFill>
                <a:latin typeface="Calibri"/>
                <a:cs typeface="Calibri"/>
              </a:rPr>
              <a:t>el</a:t>
            </a:r>
            <a:r>
              <a:rPr sz="2000" i="1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i="1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®</a:t>
            </a:r>
            <a:r>
              <a:rPr sz="2000" i="1" spc="-20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onc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ée</a:t>
            </a:r>
            <a:r>
              <a:rPr sz="20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/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donc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4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andé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lang="fr-FR" sz="2000" spc="-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1270" lvl="2" indent="-344170">
              <a:lnSpc>
                <a:spcPct val="80000"/>
              </a:lnSpc>
              <a:spcBef>
                <a:spcPts val="11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abi</a:t>
            </a:r>
            <a:r>
              <a:rPr sz="2000" spc="-6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(P</a:t>
            </a:r>
            <a:r>
              <a:rPr sz="2000" i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ada</a:t>
            </a:r>
            <a:r>
              <a:rPr sz="2000" i="1" spc="-6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i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®):</a:t>
            </a:r>
            <a:r>
              <a:rPr sz="2000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pa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donné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;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onc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ée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 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nh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eu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gp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521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200" y="381000"/>
            <a:ext cx="107442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tabLst>
                <a:tab pos="5318125" algn="l"/>
              </a:tabLst>
            </a:pP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INHIBIT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b="1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800" b="1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spc="-8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6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ASE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ET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ASS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FR</a:t>
            </a:r>
            <a:r>
              <a:rPr sz="2800" b="1" spc="-9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QUEMM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r>
              <a:rPr sz="2800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PR</a:t>
            </a:r>
            <a:r>
              <a:rPr sz="2800" b="1" spc="-4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SC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IT</a:t>
            </a:r>
            <a:r>
              <a:rPr sz="2800" b="1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 4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/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4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26743" y="1557565"/>
            <a:ext cx="8131175" cy="43211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marR="469900" indent="-344170">
              <a:buClr>
                <a:srgbClr val="001F5F"/>
              </a:buClr>
              <a:buFont typeface="Arial"/>
              <a:buChar char="•"/>
              <a:tabLst>
                <a:tab pos="424180" algn="l"/>
              </a:tabLst>
            </a:pP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Au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tr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méd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ca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me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sés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CY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P 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3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A4,</a:t>
            </a:r>
            <a:r>
              <a:rPr sz="2400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uden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ce,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vi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 des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sso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0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/r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ic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5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lang="fr-FR" sz="2400" b="1" spc="-4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marR="469900" lvl="1" indent="-344170">
              <a:buClr>
                <a:srgbClr val="001F5F"/>
              </a:buClr>
              <a:buFont typeface="Arial"/>
              <a:buChar char="•"/>
              <a:tabLst>
                <a:tab pos="424180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ioda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ne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000" i="1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i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da</a:t>
            </a:r>
            <a:r>
              <a:rPr sz="2000" i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one</a:t>
            </a:r>
            <a:r>
              <a:rPr sz="2000" i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®)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zi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000" i="1" spc="-25" dirty="0">
                <a:solidFill>
                  <a:srgbClr val="001F5F"/>
                </a:solidFill>
                <a:latin typeface="Calibri"/>
                <a:cs typeface="Calibri"/>
              </a:rPr>
              <a:t>Or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i="1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®)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lang="fr-FR"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da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olam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(Bu</a:t>
            </a:r>
            <a:r>
              <a:rPr sz="2000" i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i="1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lam</a:t>
            </a:r>
            <a:r>
              <a:rPr sz="2000" i="1" spc="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®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,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ri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ot</a:t>
            </a:r>
            <a:endParaRPr lang="fr-FR" sz="2000" spc="-1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marR="469900" lvl="1" indent="-344170">
              <a:buClr>
                <a:srgbClr val="001F5F"/>
              </a:buClr>
              <a:buFont typeface="Arial"/>
              <a:buChar char="•"/>
              <a:tabLst>
                <a:tab pos="424180" algn="l"/>
              </a:tabLst>
            </a:pP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Al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55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ne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000" i="1" spc="-7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at</a:t>
            </a:r>
            <a:r>
              <a:rPr sz="2000" i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i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i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®,</a:t>
            </a:r>
            <a:r>
              <a:rPr sz="2000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25" dirty="0">
                <a:solidFill>
                  <a:srgbClr val="001F5F"/>
                </a:solidFill>
                <a:latin typeface="Calibri"/>
                <a:cs typeface="Calibri"/>
              </a:rPr>
              <a:t>Ur</a:t>
            </a:r>
            <a:r>
              <a:rPr sz="2000" i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i="1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®)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olchicine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000" i="1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i="1" spc="-5" dirty="0">
                <a:solidFill>
                  <a:srgbClr val="001F5F"/>
                </a:solidFill>
                <a:latin typeface="Calibri"/>
                <a:cs typeface="Calibri"/>
              </a:rPr>
              <a:t>lc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im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ax</a:t>
            </a:r>
            <a:r>
              <a:rPr sz="2000" i="1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®)</a:t>
            </a:r>
            <a:endParaRPr lang="fr-FR" sz="2000" dirty="0">
              <a:latin typeface="Calibri"/>
              <a:cs typeface="Calibri"/>
            </a:endParaRPr>
          </a:p>
          <a:p>
            <a:pPr marL="356870" marR="469900" indent="-344170">
              <a:buClr>
                <a:srgbClr val="001F5F"/>
              </a:buClr>
              <a:buFont typeface="Arial"/>
              <a:buChar char="•"/>
              <a:tabLst>
                <a:tab pos="424180" algn="l"/>
              </a:tabLst>
            </a:pP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ill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pert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Mild</a:t>
            </a:r>
            <a:r>
              <a:rPr sz="2000" i="1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®,</a:t>
            </a:r>
            <a:r>
              <a:rPr sz="2000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i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i="1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almil</a:t>
            </a:r>
            <a:r>
              <a:rPr sz="2000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®,</a:t>
            </a:r>
            <a:r>
              <a:rPr sz="2000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i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i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i="1" spc="-2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i="1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®,</a:t>
            </a:r>
            <a:r>
              <a:rPr sz="2000" i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up</a:t>
            </a:r>
            <a:r>
              <a:rPr sz="2000" i="1" spc="-6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yp</a:t>
            </a:r>
            <a:r>
              <a:rPr sz="2000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i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tuis</a:t>
            </a:r>
            <a:r>
              <a:rPr sz="2000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®,</a:t>
            </a:r>
            <a:r>
              <a:rPr sz="2000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i="1" spc="-2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i="1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ine®,…)</a:t>
            </a:r>
            <a:endParaRPr lang="fr-FR" sz="2000" i="1" spc="2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marR="469900" lvl="1" indent="-344170">
              <a:buClr>
                <a:srgbClr val="001F5F"/>
              </a:buClr>
              <a:buFont typeface="Arial"/>
              <a:buChar char="•"/>
              <a:tabLst>
                <a:tab pos="424180" algn="l"/>
              </a:tabLst>
            </a:pP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nduc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ur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3A4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nc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que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di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nutio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P?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as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as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oci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endParaRPr sz="2000" dirty="0">
              <a:latin typeface="Calibri"/>
              <a:cs typeface="Calibri"/>
            </a:endParaRPr>
          </a:p>
          <a:p>
            <a:pPr marL="356870" marR="5080" indent="-344170">
              <a:lnSpc>
                <a:spcPct val="100200"/>
              </a:lnSpc>
              <a:spcBef>
                <a:spcPts val="55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Ju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sse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: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inhibi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3A4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tion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IP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ais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nce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pa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au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oo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ri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ir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bic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nc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om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tion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os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ible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000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1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/jo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ur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, et pas en même temps que les médicaments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r>
              <a:rPr sz="2000" spc="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ais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pas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mma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tio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ê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nctu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ll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532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155575"/>
            <a:ext cx="8986838" cy="615950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812800"/>
            <a:r>
              <a:rPr sz="4000" spc="-60" dirty="0"/>
              <a:t>A</a:t>
            </a:r>
            <a:r>
              <a:rPr sz="4000" spc="-5" dirty="0"/>
              <a:t>C</a:t>
            </a:r>
            <a:r>
              <a:rPr sz="4000" spc="-65" dirty="0"/>
              <a:t>R</a:t>
            </a:r>
            <a:r>
              <a:rPr sz="4000" spc="-5" dirty="0"/>
              <a:t>ONYM</a:t>
            </a:r>
            <a:r>
              <a:rPr sz="4000" spc="-55" dirty="0"/>
              <a:t>E</a:t>
            </a:r>
            <a:r>
              <a:rPr sz="4000" dirty="0"/>
              <a:t>S</a:t>
            </a:r>
            <a:r>
              <a:rPr sz="4000" spc="-45" dirty="0"/>
              <a:t> </a:t>
            </a:r>
            <a:r>
              <a:rPr sz="4000" dirty="0"/>
              <a:t>1/3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066800" y="990600"/>
            <a:ext cx="8444230" cy="5450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b="1" spc="-5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r>
              <a:rPr sz="2000" b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Dé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b="1" spc="-5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b="1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Acc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'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itio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ng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LD</a:t>
            </a:r>
            <a:r>
              <a:rPr sz="20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4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ction</a:t>
            </a:r>
            <a:r>
              <a:rPr sz="2000" spc="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ongue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b="1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b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ét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ux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spc="-20" dirty="0">
                <a:solidFill>
                  <a:srgbClr val="001F5F"/>
                </a:solidFill>
                <a:latin typeface="Calibri"/>
                <a:cs typeface="Calibri"/>
              </a:rPr>
              <a:t>CA</a:t>
            </a:r>
            <a:r>
              <a:rPr sz="20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UD</a:t>
            </a:r>
            <a:r>
              <a:rPr sz="2000" b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6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Ac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6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Ac</a:t>
            </a:r>
            <a:r>
              <a:rPr sz="2000" spc="-4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pa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gn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ction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Ri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sz="2000" dirty="0">
              <a:latin typeface="Calibri"/>
              <a:cs typeface="Calibri"/>
            </a:endParaRPr>
          </a:p>
          <a:p>
            <a:pPr marL="356870"/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pour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ogues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Comm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un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opé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nne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spc="-20" dirty="0">
                <a:solidFill>
                  <a:srgbClr val="001F5F"/>
                </a:solidFill>
                <a:latin typeface="Calibri"/>
                <a:cs typeface="Calibri"/>
              </a:rPr>
              <a:t>GID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b="1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its</a:t>
            </a:r>
            <a:r>
              <a:rPr sz="2000" spc="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d‘In</a:t>
            </a:r>
            <a:r>
              <a:rPr sz="2000"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rm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on,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Dé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e,</a:t>
            </a:r>
            <a:r>
              <a:rPr sz="2000" spc="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Di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gno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tic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éu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ni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2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spc="-16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AM</a:t>
            </a:r>
            <a:r>
              <a:rPr sz="2000" b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Cai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ss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Primai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6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ss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000" spc="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b="1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Co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ence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et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irus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Opport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tic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sz="2000"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b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Vi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spc="-20" dirty="0">
                <a:solidFill>
                  <a:srgbClr val="001F5F"/>
                </a:solidFill>
                <a:latin typeface="Calibri"/>
                <a:cs typeface="Calibri"/>
              </a:rPr>
              <a:t>CYP3A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4</a:t>
            </a:r>
            <a:r>
              <a:rPr sz="2000" b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och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me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P 3A4</a:t>
            </a:r>
            <a:endParaRPr sz="20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spc="-20" dirty="0">
                <a:solidFill>
                  <a:srgbClr val="001F5F"/>
                </a:solidFill>
                <a:latin typeface="Calibri"/>
                <a:cs typeface="Calibri"/>
              </a:rPr>
              <a:t>DC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Dé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no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Comm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une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ern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ts val="2380"/>
              </a:lnSpc>
              <a:spcBef>
                <a:spcPts val="480"/>
              </a:spcBef>
            </a:pPr>
            <a:r>
              <a:rPr sz="2000" spc="-10" dirty="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r>
              <a:rPr lang="fr-FR" sz="2000" spc="-10" dirty="0">
                <a:solidFill>
                  <a:srgbClr val="001F5F"/>
                </a:solidFill>
                <a:latin typeface="Arial"/>
                <a:cs typeface="Arial"/>
              </a:rPr>
              <a:t>    </a:t>
            </a:r>
            <a:r>
              <a:rPr lang="fr-FR" sz="2000" b="1" spc="-2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000" b="1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z="2000" b="1" spc="-20" dirty="0">
                <a:solidFill>
                  <a:srgbClr val="001F5F"/>
                </a:solidFill>
                <a:latin typeface="Calibri"/>
                <a:cs typeface="Calibri"/>
              </a:rPr>
              <a:t>DI</a:t>
            </a:r>
            <a:r>
              <a:rPr lang="fr-FR" sz="2000" b="1" spc="-1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z="2000" b="1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Di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po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iti</a:t>
            </a:r>
            <a:r>
              <a:rPr lang="fr-FR" sz="2000" spc="-4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Mé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au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lang="fr-FR"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Di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gno</a:t>
            </a:r>
            <a:r>
              <a:rPr lang="fr-FR" sz="2000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tic</a:t>
            </a:r>
            <a:r>
              <a:rPr lang="fr-FR" sz="20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In 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Vit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endParaRPr lang="fr-FR" sz="2000" dirty="0">
              <a:latin typeface="Calibri"/>
              <a:cs typeface="Calibri"/>
            </a:endParaRPr>
          </a:p>
          <a:p>
            <a:pPr marL="12700">
              <a:lnSpc>
                <a:spcPts val="2380"/>
              </a:lnSpc>
              <a:spcBef>
                <a:spcPts val="480"/>
              </a:spcBef>
            </a:pP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846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139700"/>
            <a:ext cx="8985250" cy="615950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852169"/>
            <a:r>
              <a:rPr sz="4000" spc="-60" dirty="0"/>
              <a:t>A</a:t>
            </a:r>
            <a:r>
              <a:rPr sz="4000" spc="-5" dirty="0"/>
              <a:t>C</a:t>
            </a:r>
            <a:r>
              <a:rPr sz="4000" spc="-65" dirty="0"/>
              <a:t>R</a:t>
            </a:r>
            <a:r>
              <a:rPr sz="4000" spc="-5" dirty="0"/>
              <a:t>ONYM</a:t>
            </a:r>
            <a:r>
              <a:rPr sz="4000" spc="-55" dirty="0"/>
              <a:t>E</a:t>
            </a:r>
            <a:r>
              <a:rPr sz="4000" dirty="0"/>
              <a:t>S</a:t>
            </a:r>
            <a:r>
              <a:rPr sz="4000" spc="-20" dirty="0"/>
              <a:t> </a:t>
            </a:r>
            <a:r>
              <a:rPr sz="4000" dirty="0"/>
              <a:t>2/3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998066" y="844151"/>
            <a:ext cx="6725284" cy="5393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2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ss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rmaceuti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b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7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4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ets</a:t>
            </a:r>
            <a:r>
              <a:rPr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dé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20" dirty="0">
                <a:solidFill>
                  <a:srgbClr val="001F5F"/>
                </a:solidFill>
                <a:latin typeface="Calibri"/>
                <a:cs typeface="Calibri"/>
              </a:rPr>
              <a:t>EP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0" dirty="0">
                <a:solidFill>
                  <a:srgbClr val="001F5F"/>
                </a:solidFill>
                <a:latin typeface="Calibri"/>
                <a:cs typeface="Calibri"/>
              </a:rPr>
              <a:t>Ev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al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ues</a:t>
            </a:r>
            <a:r>
              <a:rPr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ionne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TP</a:t>
            </a:r>
            <a:r>
              <a:rPr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du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hé</a:t>
            </a:r>
            <a:r>
              <a:rPr spc="-6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peuti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tie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2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AS</a:t>
            </a:r>
            <a:r>
              <a:rPr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ori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San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2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b="1" spc="-2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i="1" spc="-10" dirty="0">
                <a:solidFill>
                  <a:srgbClr val="001F5F"/>
                </a:solidFill>
                <a:latin typeface="Calibri"/>
                <a:cs typeface="Calibri"/>
              </a:rPr>
              <a:t>Hu</a:t>
            </a:r>
            <a:r>
              <a:rPr i="1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i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i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i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i="1" spc="-6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i="1" spc="-10" dirty="0">
                <a:solidFill>
                  <a:srgbClr val="001F5F"/>
                </a:solidFill>
                <a:latin typeface="Calibri"/>
                <a:cs typeface="Calibri"/>
              </a:rPr>
              <a:t>ap</a:t>
            </a:r>
            <a:r>
              <a:rPr i="1" spc="-5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i="1" spc="-10" dirty="0">
                <a:solidFill>
                  <a:srgbClr val="001F5F"/>
                </a:solidFill>
                <a:latin typeface="Calibri"/>
                <a:cs typeface="Calibri"/>
              </a:rPr>
              <a:t>lo</a:t>
            </a:r>
            <a:r>
              <a:rPr i="1" spc="-15" dirty="0">
                <a:solidFill>
                  <a:srgbClr val="001F5F"/>
                </a:solidFill>
                <a:latin typeface="Calibri"/>
                <a:cs typeface="Calibri"/>
              </a:rPr>
              <a:t>ma</a:t>
            </a:r>
            <a:r>
              <a:rPr i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i="1" spc="-15" dirty="0">
                <a:solidFill>
                  <a:srgbClr val="001F5F"/>
                </a:solidFill>
                <a:latin typeface="Calibri"/>
                <a:cs typeface="Calibri"/>
              </a:rPr>
              <a:t>Vi</a:t>
            </a:r>
            <a:r>
              <a:rPr i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i="1" spc="-10" dirty="0">
                <a:solidFill>
                  <a:srgbClr val="001F5F"/>
                </a:solidFill>
                <a:latin typeface="Calibri"/>
                <a:cs typeface="Calibri"/>
              </a:rPr>
              <a:t>us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25" dirty="0">
                <a:solidFill>
                  <a:srgbClr val="001F5F"/>
                </a:solidFill>
                <a:latin typeface="Calibri"/>
                <a:cs typeface="Calibri"/>
              </a:rPr>
              <a:t>HS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b="1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Ho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des</a:t>
            </a:r>
            <a:r>
              <a:rPr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ns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ec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des</a:t>
            </a:r>
            <a:r>
              <a:rPr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Ho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2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b="1" spc="-18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ri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lle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IA</a:t>
            </a:r>
            <a:r>
              <a:rPr b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étri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INI</a:t>
            </a:r>
            <a:r>
              <a:rPr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Inhi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 d’I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pc="-6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Inhi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eur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d’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ée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b="1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I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nh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ur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Nucl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que</a:t>
            </a:r>
            <a:r>
              <a:rPr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4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crip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INPS</a:t>
            </a:r>
            <a:r>
              <a:rPr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tu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ona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 d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-5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et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du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 à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INTI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nh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ur</a:t>
            </a:r>
            <a:r>
              <a:rPr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Nucl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i(ti)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que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de la</a:t>
            </a:r>
            <a:r>
              <a:rPr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4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crip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b="1" spc="-4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ut</a:t>
            </a:r>
            <a:r>
              <a:rPr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14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lle</a:t>
            </a:r>
            <a:r>
              <a:rPr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Sa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IP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nh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ur</a:t>
            </a:r>
            <a:r>
              <a:rPr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de P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848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139700"/>
            <a:ext cx="8985250" cy="615950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814069"/>
            <a:r>
              <a:rPr sz="4000" spc="-60" dirty="0"/>
              <a:t>A</a:t>
            </a:r>
            <a:r>
              <a:rPr sz="4000" spc="-5" dirty="0"/>
              <a:t>C</a:t>
            </a:r>
            <a:r>
              <a:rPr sz="4000" spc="-65" dirty="0"/>
              <a:t>R</a:t>
            </a:r>
            <a:r>
              <a:rPr sz="4000" spc="-5" dirty="0"/>
              <a:t>ONYM</a:t>
            </a:r>
            <a:r>
              <a:rPr sz="4000" spc="-55" dirty="0"/>
              <a:t>E</a:t>
            </a:r>
            <a:r>
              <a:rPr sz="4000" dirty="0"/>
              <a:t>S</a:t>
            </a:r>
            <a:r>
              <a:rPr sz="4000" spc="-45" dirty="0"/>
              <a:t> </a:t>
            </a:r>
            <a:r>
              <a:rPr sz="4000" dirty="0"/>
              <a:t>3/3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926745" y="699378"/>
            <a:ext cx="5660390" cy="57349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b="1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b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ction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ll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1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4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ible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IV</a:t>
            </a:r>
            <a:r>
              <a:rPr b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14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ux</a:t>
            </a:r>
            <a:r>
              <a:rPr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(ou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n Vit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o)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b="1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rruption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1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ol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 G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os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100" dirty="0">
                <a:solidFill>
                  <a:srgbClr val="001F5F"/>
                </a:solidFill>
                <a:latin typeface="Calibri"/>
                <a:cs typeface="Calibri"/>
              </a:rPr>
              <a:t>K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b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Ca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nc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6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b="1" spc="-2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b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8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ph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og</a:t>
            </a:r>
            <a:r>
              <a:rPr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ulo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mat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os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2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ri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nne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b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6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ni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tio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ondiale</a:t>
            </a:r>
            <a:r>
              <a:rPr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de la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20" dirty="0">
                <a:solidFill>
                  <a:srgbClr val="001F5F"/>
                </a:solidFill>
                <a:latin typeface="Calibri"/>
                <a:cs typeface="Calibri"/>
              </a:rPr>
              <a:t>PI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b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criptio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nitiale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ali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è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2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ction</a:t>
            </a:r>
            <a:r>
              <a:rPr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at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rn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lle</a:t>
            </a:r>
            <a:r>
              <a:rPr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tile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4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b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26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norr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4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b="1" spc="-5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b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ice</a:t>
            </a:r>
            <a:r>
              <a:rPr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26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Ac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nc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FLS</a:t>
            </a:r>
            <a:r>
              <a:rPr b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Socié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ç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tt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 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Sida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b="1" spc="-8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b="1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nd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’Im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un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ic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nce</a:t>
            </a:r>
            <a:r>
              <a:rPr spc="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Acq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MIT</a:t>
            </a:r>
            <a:r>
              <a:rPr b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ice</a:t>
            </a:r>
            <a:r>
              <a:rPr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Mal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cti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ales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20" dirty="0">
                <a:solidFill>
                  <a:srgbClr val="001F5F"/>
                </a:solidFill>
                <a:latin typeface="Calibri"/>
                <a:cs typeface="Calibri"/>
              </a:rPr>
              <a:t>TP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6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ition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b="1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b="1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b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9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Ra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pi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'Orie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nta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tio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Diag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25" dirty="0">
                <a:solidFill>
                  <a:srgbClr val="001F5F"/>
                </a:solidFill>
                <a:latin typeface="Calibri"/>
                <a:cs typeface="Calibri"/>
              </a:rPr>
              <a:t>UD</a:t>
            </a: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b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001F5F"/>
                </a:solidFill>
                <a:latin typeface="Calibri"/>
                <a:cs typeface="Calibri"/>
              </a:rPr>
              <a:t>Us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3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og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je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endParaRPr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r>
              <a:rPr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Virus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l’Im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un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pc="-4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ic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nce</a:t>
            </a:r>
            <a:r>
              <a:rPr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Hu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68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610868" y="188020"/>
            <a:ext cx="9385402" cy="838498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fr-FR" sz="2400" b="1" dirty="0"/>
              <a:t>Autour de 6000 personnes</a:t>
            </a:r>
            <a:br>
              <a:rPr lang="fr-FR" sz="2400" b="1" dirty="0"/>
            </a:br>
            <a:r>
              <a:rPr lang="fr-FR" sz="2400" b="1" dirty="0"/>
              <a:t>ont découvert leur séropositivité VIH en 2016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869036" y="6390279"/>
            <a:ext cx="6207026" cy="23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defTabSz="771571"/>
            <a:r>
              <a:rPr lang="fr-FR" sz="928" dirty="0">
                <a:solidFill>
                  <a:srgbClr val="4D4D4F"/>
                </a:solidFill>
              </a:rPr>
              <a:t>Source : </a:t>
            </a:r>
            <a:r>
              <a:rPr lang="fr-FR" sz="928" b="0" dirty="0">
                <a:solidFill>
                  <a:srgbClr val="4D4D4F"/>
                </a:solidFill>
              </a:rPr>
              <a:t>Santé publique France, DO VIH au 31/12/2016  corrigées pour les délais, la sous déclaration et les valeurs manquantes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458654" y="5849466"/>
            <a:ext cx="7205567" cy="32611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defTabSz="771571">
              <a:spcBef>
                <a:spcPts val="405"/>
              </a:spcBef>
            </a:pPr>
            <a:r>
              <a:rPr lang="fr-FR" sz="1519" b="0" dirty="0">
                <a:solidFill>
                  <a:srgbClr val="002060"/>
                </a:solidFill>
              </a:rPr>
              <a:t>L’incertitude est plus importante sur le dernier point, en raison des délais de déclaration.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A817ABC-10D4-1146-84C6-3C840C67D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653" y="1860117"/>
            <a:ext cx="6172200" cy="3989349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6299201" y="3487781"/>
            <a:ext cx="2470100" cy="1296591"/>
          </a:xfrm>
          <a:prstGeom prst="roundRect">
            <a:avLst/>
          </a:prstGeom>
          <a:solidFill>
            <a:schemeClr val="accent1">
              <a:alpha val="1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1571"/>
            <a:endParaRPr lang="fr-FR" sz="1013">
              <a:solidFill>
                <a:prstClr val="white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592521" y="3161666"/>
            <a:ext cx="1883460" cy="168829"/>
          </a:xfrm>
          <a:prstGeom prst="rect">
            <a:avLst/>
          </a:prstGeom>
          <a:noFill/>
        </p:spPr>
        <p:txBody>
          <a:bodyPr wrap="square" lIns="30375" tIns="0" rIns="30375" bIns="0" rtlCol="0">
            <a:spAutoFit/>
          </a:bodyPr>
          <a:lstStyle/>
          <a:p>
            <a:pPr algn="ctr" defTabSz="771571"/>
            <a:r>
              <a:rPr lang="fr-FR" sz="1097" dirty="0">
                <a:solidFill>
                  <a:srgbClr val="4D4D4F"/>
                </a:solidFill>
              </a:rPr>
              <a:t>Stable depuis 2011</a:t>
            </a:r>
          </a:p>
        </p:txBody>
      </p:sp>
    </p:spTree>
    <p:extLst>
      <p:ext uri="{BB962C8B-B14F-4D97-AF65-F5344CB8AC3E}">
        <p14:creationId xmlns:p14="http://schemas.microsoft.com/office/powerpoint/2010/main" val="31952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0005" y="151719"/>
            <a:ext cx="8614023" cy="96440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700" dirty="0">
                <a:latin typeface="Arial Narrow"/>
              </a:rPr>
              <a:t>Découvertes de séropositivité par mode de  contamination</a:t>
            </a:r>
            <a:endParaRPr lang="fr-FR" sz="27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F3D257-04D4-5348-93D6-01A923707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921" y="1335522"/>
            <a:ext cx="8617107" cy="5447597"/>
          </a:xfrm>
          <a:prstGeom prst="rect">
            <a:avLst/>
          </a:prstGeom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474789" y="6432109"/>
            <a:ext cx="6983909" cy="24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08" tIns="44504" rIns="89008" bIns="44504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fr-FR" sz="1013" kern="0" dirty="0">
                <a:solidFill>
                  <a:srgbClr val="000000"/>
                </a:solidFill>
              </a:rPr>
              <a:t>Source : </a:t>
            </a:r>
            <a:r>
              <a:rPr lang="fr-FR" sz="1013" b="0" kern="0" dirty="0">
                <a:solidFill>
                  <a:srgbClr val="000000"/>
                </a:solidFill>
              </a:rPr>
              <a:t>InVS, données DO VIH au 31/12/2016</a:t>
            </a:r>
          </a:p>
        </p:txBody>
      </p:sp>
      <p:sp>
        <p:nvSpPr>
          <p:cNvPr id="4" name="Flèche droite rayée 3"/>
          <p:cNvSpPr/>
          <p:nvPr/>
        </p:nvSpPr>
        <p:spPr bwMode="auto">
          <a:xfrm rot="21246195">
            <a:off x="3001369" y="1706223"/>
            <a:ext cx="5371401" cy="399247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7153" tIns="38576" rIns="77153" bIns="38576" numCol="1" rtlCol="0" anchor="t" anchorCtr="0" compatLnSpc="1">
            <a:prstTxWarp prst="textNoShape">
              <a:avLst/>
            </a:prstTxWarp>
          </a:bodyPr>
          <a:lstStyle/>
          <a:p>
            <a:pPr defTabSz="771571"/>
            <a:endParaRPr lang="fr-FR" sz="2025">
              <a:solidFill>
                <a:srgbClr val="000000"/>
              </a:solidFill>
            </a:endParaRPr>
          </a:p>
        </p:txBody>
      </p:sp>
      <p:sp>
        <p:nvSpPr>
          <p:cNvPr id="6" name="Flèche droite rayée 5"/>
          <p:cNvSpPr/>
          <p:nvPr/>
        </p:nvSpPr>
        <p:spPr bwMode="auto">
          <a:xfrm rot="666198">
            <a:off x="3973471" y="3019924"/>
            <a:ext cx="4212468" cy="360564"/>
          </a:xfrm>
          <a:prstGeom prst="stripedRight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153" tIns="38576" rIns="77153" bIns="38576" numCol="1" rtlCol="0" anchor="t" anchorCtr="0" compatLnSpc="1">
            <a:prstTxWarp prst="textNoShape">
              <a:avLst/>
            </a:prstTxWarp>
          </a:bodyPr>
          <a:lstStyle/>
          <a:p>
            <a:pPr defTabSz="771571"/>
            <a:endParaRPr lang="fr-FR" sz="202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0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re 1"/>
          <p:cNvSpPr>
            <a:spLocks noGrp="1"/>
          </p:cNvSpPr>
          <p:nvPr>
            <p:ph type="title"/>
          </p:nvPr>
        </p:nvSpPr>
        <p:spPr>
          <a:xfrm>
            <a:off x="952503" y="3"/>
            <a:ext cx="10247709" cy="1143001"/>
          </a:xfrm>
        </p:spPr>
        <p:txBody>
          <a:bodyPr/>
          <a:lstStyle/>
          <a:p>
            <a:r>
              <a:rPr lang="fr-FR" sz="4600" b="1" dirty="0"/>
              <a:t>Prévalence du VIH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1497011" y="1216170"/>
          <a:ext cx="9589417" cy="5446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5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1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90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32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152"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Nb de</a:t>
                      </a:r>
                      <a:r>
                        <a:rPr lang="fr-FR" sz="1400" baseline="0" dirty="0"/>
                        <a:t> PVVIH</a:t>
                      </a:r>
                      <a:endParaRPr lang="fr-FR" sz="1400" dirty="0"/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Taille</a:t>
                      </a:r>
                      <a:r>
                        <a:rPr lang="fr-FR" sz="1400" baseline="0" dirty="0"/>
                        <a:t> pop. 18-64 ans</a:t>
                      </a:r>
                      <a:endParaRPr lang="fr-FR" sz="1400" dirty="0"/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Taux</a:t>
                      </a:r>
                      <a:r>
                        <a:rPr lang="fr-FR" sz="1400" baseline="0" dirty="0"/>
                        <a:t> de prévalence(%)</a:t>
                      </a:r>
                      <a:endParaRPr lang="fr-FR" sz="1400" dirty="0"/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345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Total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149 500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(143000-155800)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  <a:r>
                        <a:rPr lang="en-GB" sz="1400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566</a:t>
                      </a:r>
                      <a:r>
                        <a:rPr lang="en-GB" sz="1400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0,37</a:t>
                      </a:r>
                      <a:r>
                        <a:rPr lang="en-US" sz="1400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(0,36-0,39)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179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Total Hommes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100 600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19 517 600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0,51</a:t>
                      </a:r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71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Total Femmes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48 800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20 049 200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0,24</a:t>
                      </a:r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345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HSH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53 100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(51200-55600)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312 300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17,00</a:t>
                      </a:r>
                      <a:br>
                        <a:rPr lang="en-US" sz="14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(16,39-17,80)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0345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UDI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14 200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(12900-16700)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81 000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17,53</a:t>
                      </a:r>
                      <a:br>
                        <a:rPr lang="en-US" sz="14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(15,93-20,62)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0345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Femmes hétérosexuelles</a:t>
                      </a:r>
                      <a:r>
                        <a:rPr lang="fr-FR" sz="1400" baseline="0" dirty="0">
                          <a:solidFill>
                            <a:srgbClr val="000000"/>
                          </a:solidFill>
                        </a:rPr>
                        <a:t> étrangères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20 300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(18600-22600)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1 296 400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(1,43-1,74)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345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Hommes hétérosexuels étrangers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13 700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(11400-16400)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1 312 900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(0,87-1,25)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0345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Femmes hétérosexuelles</a:t>
                      </a:r>
                      <a:r>
                        <a:rPr lang="fr-FR" sz="1400" baseline="0" dirty="0">
                          <a:solidFill>
                            <a:srgbClr val="000000"/>
                          </a:solidFill>
                        </a:rPr>
                        <a:t> françaises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22 300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(19700-24600)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18 752 800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(0,11-0,13)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0345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Hommes hétérosexuels </a:t>
                      </a:r>
                      <a:r>
                        <a:rPr lang="fr-FR" sz="1400" baseline="0" dirty="0">
                          <a:solidFill>
                            <a:srgbClr val="000000"/>
                          </a:solidFill>
                        </a:rPr>
                        <a:t>français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r>
                        <a:rPr lang="en-GB" sz="1400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(18400-26500)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17 811 400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(0,10-0,15)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034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Autres (transfusion sanguine,</a:t>
                      </a:r>
                      <a:r>
                        <a:rPr lang="fr-FR" sz="1400" baseline="0" dirty="0">
                          <a:solidFill>
                            <a:srgbClr val="000000"/>
                          </a:solidFill>
                        </a:rPr>
                        <a:t> hémophilie, transmission périnatale)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3 800</a:t>
                      </a:r>
                    </a:p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(3000-4700)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-</a:t>
                      </a:r>
                    </a:p>
                  </a:txBody>
                  <a:tcPr marL="102859" marR="10285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-</a:t>
                      </a:r>
                    </a:p>
                  </a:txBody>
                  <a:tcPr marL="102859" marR="102859" marT="45716" marB="4571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Cadre 1"/>
          <p:cNvSpPr/>
          <p:nvPr/>
        </p:nvSpPr>
        <p:spPr>
          <a:xfrm>
            <a:off x="9398917" y="2884603"/>
            <a:ext cx="1527143" cy="1140643"/>
          </a:xfrm>
          <a:prstGeom prst="frame">
            <a:avLst>
              <a:gd name="adj1" fmla="val 653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5491" tIns="52746" rIns="105491" bIns="52746" rtlCol="0" anchor="ctr"/>
          <a:lstStyle/>
          <a:p>
            <a:pPr algn="ctr" defTabSz="527455"/>
            <a:endParaRPr lang="fr-FR" sz="2100">
              <a:solidFill>
                <a:prstClr val="black"/>
              </a:solidFill>
              <a:latin typeface="Tw Cen M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6D803F5-40DF-5240-B552-2515C71131E9}"/>
              </a:ext>
            </a:extLst>
          </p:cNvPr>
          <p:cNvSpPr txBox="1"/>
          <p:nvPr/>
        </p:nvSpPr>
        <p:spPr>
          <a:xfrm>
            <a:off x="1367279" y="6615898"/>
            <a:ext cx="73003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/>
              <a:t>Données basées sur l’enquête sur la sexualité des français (2010, M. </a:t>
            </a:r>
            <a:r>
              <a:rPr lang="fr-FR" sz="1000" i="1" dirty="0" err="1"/>
              <a:t>Bozon</a:t>
            </a:r>
            <a:r>
              <a:rPr lang="fr-FR" sz="1000" i="1" dirty="0"/>
              <a:t>) et les données épidémiologiques (INSERM) </a:t>
            </a:r>
          </a:p>
        </p:txBody>
      </p:sp>
    </p:spTree>
    <p:extLst>
      <p:ext uri="{BB962C8B-B14F-4D97-AF65-F5344CB8AC3E}">
        <p14:creationId xmlns:p14="http://schemas.microsoft.com/office/powerpoint/2010/main" val="74447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17453"/>
            <a:ext cx="9144000" cy="5669280"/>
          </a:xfrm>
          <a:prstGeom prst="rect">
            <a:avLst/>
          </a:prstGeom>
        </p:spPr>
      </p:pic>
      <p:sp>
        <p:nvSpPr>
          <p:cNvPr id="58369" name="Titre 1"/>
          <p:cNvSpPr>
            <a:spLocks noGrp="1"/>
          </p:cNvSpPr>
          <p:nvPr>
            <p:ph type="title"/>
          </p:nvPr>
        </p:nvSpPr>
        <p:spPr>
          <a:xfrm>
            <a:off x="1524000" y="-100013"/>
            <a:ext cx="9251950" cy="1143001"/>
          </a:xfrm>
        </p:spPr>
        <p:txBody>
          <a:bodyPr/>
          <a:lstStyle/>
          <a:p>
            <a:r>
              <a:rPr lang="fr-FR" altLang="fr-FR" sz="2400" dirty="0"/>
              <a:t>Temps médian en années entre les étapes de la prise en charge du VIH en France</a:t>
            </a:r>
          </a:p>
        </p:txBody>
      </p:sp>
      <p:sp>
        <p:nvSpPr>
          <p:cNvPr id="58371" name="ZoneTexte 2"/>
          <p:cNvSpPr txBox="1">
            <a:spLocks noChangeArrowheads="1"/>
          </p:cNvSpPr>
          <p:nvPr/>
        </p:nvSpPr>
        <p:spPr bwMode="auto">
          <a:xfrm>
            <a:off x="4365770" y="1050829"/>
            <a:ext cx="401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 dirty="0">
                <a:solidFill>
                  <a:srgbClr val="0432FF"/>
                </a:solidFill>
                <a:latin typeface="+mj-lt"/>
              </a:rPr>
              <a:t>3,7</a:t>
            </a:r>
          </a:p>
        </p:txBody>
      </p:sp>
      <p:sp>
        <p:nvSpPr>
          <p:cNvPr id="58372" name="ZoneTexte 36"/>
          <p:cNvSpPr txBox="1">
            <a:spLocks noChangeArrowheads="1"/>
          </p:cNvSpPr>
          <p:nvPr/>
        </p:nvSpPr>
        <p:spPr bwMode="auto">
          <a:xfrm>
            <a:off x="4365770" y="1680121"/>
            <a:ext cx="401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 dirty="0">
                <a:solidFill>
                  <a:srgbClr val="0432FF"/>
                </a:solidFill>
                <a:latin typeface="+mj-lt"/>
              </a:rPr>
              <a:t>4,3</a:t>
            </a:r>
          </a:p>
        </p:txBody>
      </p:sp>
      <p:sp>
        <p:nvSpPr>
          <p:cNvPr id="58373" name="ZoneTexte 37"/>
          <p:cNvSpPr txBox="1">
            <a:spLocks noChangeArrowheads="1"/>
          </p:cNvSpPr>
          <p:nvPr/>
        </p:nvSpPr>
        <p:spPr bwMode="auto">
          <a:xfrm>
            <a:off x="4365770" y="2288698"/>
            <a:ext cx="401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 dirty="0">
                <a:solidFill>
                  <a:srgbClr val="0432FF"/>
                </a:solidFill>
                <a:latin typeface="+mj-lt"/>
              </a:rPr>
              <a:t>4,4</a:t>
            </a:r>
          </a:p>
        </p:txBody>
      </p:sp>
      <p:sp>
        <p:nvSpPr>
          <p:cNvPr id="58374" name="ZoneTexte 38"/>
          <p:cNvSpPr txBox="1">
            <a:spLocks noChangeArrowheads="1"/>
          </p:cNvSpPr>
          <p:nvPr/>
        </p:nvSpPr>
        <p:spPr bwMode="auto">
          <a:xfrm>
            <a:off x="4365770" y="2887998"/>
            <a:ext cx="401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 dirty="0">
                <a:solidFill>
                  <a:srgbClr val="0432FF"/>
                </a:solidFill>
                <a:latin typeface="+mj-lt"/>
              </a:rPr>
              <a:t>3,0</a:t>
            </a:r>
          </a:p>
        </p:txBody>
      </p:sp>
      <p:sp>
        <p:nvSpPr>
          <p:cNvPr id="58375" name="ZoneTexte 39"/>
          <p:cNvSpPr txBox="1">
            <a:spLocks noChangeArrowheads="1"/>
          </p:cNvSpPr>
          <p:nvPr/>
        </p:nvSpPr>
        <p:spPr bwMode="auto">
          <a:xfrm>
            <a:off x="4365770" y="3489154"/>
            <a:ext cx="401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>
                <a:solidFill>
                  <a:srgbClr val="0432FF"/>
                </a:solidFill>
                <a:latin typeface="+mj-lt"/>
              </a:rPr>
              <a:t>3,0</a:t>
            </a:r>
          </a:p>
        </p:txBody>
      </p:sp>
      <p:sp>
        <p:nvSpPr>
          <p:cNvPr id="58376" name="ZoneTexte 40"/>
          <p:cNvSpPr txBox="1">
            <a:spLocks noChangeArrowheads="1"/>
          </p:cNvSpPr>
          <p:nvPr/>
        </p:nvSpPr>
        <p:spPr bwMode="auto">
          <a:xfrm>
            <a:off x="4365770" y="4097731"/>
            <a:ext cx="401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 dirty="0">
                <a:solidFill>
                  <a:srgbClr val="0432FF"/>
                </a:solidFill>
                <a:latin typeface="+mj-lt"/>
              </a:rPr>
              <a:t>2,8</a:t>
            </a:r>
          </a:p>
        </p:txBody>
      </p:sp>
      <p:sp>
        <p:nvSpPr>
          <p:cNvPr id="58377" name="ZoneTexte 41"/>
          <p:cNvSpPr txBox="1">
            <a:spLocks noChangeArrowheads="1"/>
          </p:cNvSpPr>
          <p:nvPr/>
        </p:nvSpPr>
        <p:spPr bwMode="auto">
          <a:xfrm>
            <a:off x="4365770" y="4687754"/>
            <a:ext cx="401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 dirty="0">
                <a:solidFill>
                  <a:srgbClr val="0432FF"/>
                </a:solidFill>
                <a:latin typeface="+mj-lt"/>
              </a:rPr>
              <a:t>3,2</a:t>
            </a:r>
          </a:p>
        </p:txBody>
      </p:sp>
      <p:sp>
        <p:nvSpPr>
          <p:cNvPr id="58378" name="ZoneTexte 49"/>
          <p:cNvSpPr txBox="1">
            <a:spLocks noChangeArrowheads="1"/>
          </p:cNvSpPr>
          <p:nvPr/>
        </p:nvSpPr>
        <p:spPr bwMode="auto">
          <a:xfrm>
            <a:off x="7662907" y="819506"/>
            <a:ext cx="401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 dirty="0">
                <a:solidFill>
                  <a:srgbClr val="0432FF"/>
                </a:solidFill>
                <a:latin typeface="+mj-lt"/>
              </a:rPr>
              <a:t>0,4</a:t>
            </a:r>
          </a:p>
        </p:txBody>
      </p:sp>
      <p:sp>
        <p:nvSpPr>
          <p:cNvPr id="58379" name="ZoneTexte 50"/>
          <p:cNvSpPr txBox="1">
            <a:spLocks noChangeArrowheads="1"/>
          </p:cNvSpPr>
          <p:nvPr/>
        </p:nvSpPr>
        <p:spPr bwMode="auto">
          <a:xfrm>
            <a:off x="8223818" y="1429517"/>
            <a:ext cx="401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>
                <a:solidFill>
                  <a:srgbClr val="0432FF"/>
                </a:solidFill>
                <a:latin typeface="+mj-lt"/>
              </a:rPr>
              <a:t>0,1</a:t>
            </a:r>
          </a:p>
        </p:txBody>
      </p:sp>
      <p:sp>
        <p:nvSpPr>
          <p:cNvPr id="58381" name="ZoneTexte 52"/>
          <p:cNvSpPr txBox="1">
            <a:spLocks noChangeArrowheads="1"/>
          </p:cNvSpPr>
          <p:nvPr/>
        </p:nvSpPr>
        <p:spPr bwMode="auto">
          <a:xfrm>
            <a:off x="6760153" y="2594842"/>
            <a:ext cx="401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>
                <a:solidFill>
                  <a:srgbClr val="0432FF"/>
                </a:solidFill>
                <a:latin typeface="+mj-lt"/>
              </a:rPr>
              <a:t>0,1</a:t>
            </a:r>
          </a:p>
        </p:txBody>
      </p:sp>
      <p:sp>
        <p:nvSpPr>
          <p:cNvPr id="58382" name="ZoneTexte 53"/>
          <p:cNvSpPr txBox="1">
            <a:spLocks noChangeArrowheads="1"/>
          </p:cNvSpPr>
          <p:nvPr/>
        </p:nvSpPr>
        <p:spPr bwMode="auto">
          <a:xfrm>
            <a:off x="6790748" y="3227374"/>
            <a:ext cx="401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>
                <a:solidFill>
                  <a:srgbClr val="0432FF"/>
                </a:solidFill>
                <a:latin typeface="+mj-lt"/>
              </a:rPr>
              <a:t>0,1</a:t>
            </a:r>
          </a:p>
        </p:txBody>
      </p:sp>
      <p:sp>
        <p:nvSpPr>
          <p:cNvPr id="58385" name="ZoneTexte 56"/>
          <p:cNvSpPr txBox="1">
            <a:spLocks noChangeArrowheads="1"/>
          </p:cNvSpPr>
          <p:nvPr/>
        </p:nvSpPr>
        <p:spPr bwMode="auto">
          <a:xfrm>
            <a:off x="8026670" y="828036"/>
            <a:ext cx="51261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 dirty="0">
                <a:solidFill>
                  <a:srgbClr val="0432FF"/>
                </a:solidFill>
                <a:latin typeface="+mj-lt"/>
              </a:rPr>
              <a:t>0,1</a:t>
            </a:r>
          </a:p>
        </p:txBody>
      </p:sp>
      <p:sp>
        <p:nvSpPr>
          <p:cNvPr id="58387" name="ZoneTexte 58"/>
          <p:cNvSpPr txBox="1">
            <a:spLocks noChangeArrowheads="1"/>
          </p:cNvSpPr>
          <p:nvPr/>
        </p:nvSpPr>
        <p:spPr bwMode="auto">
          <a:xfrm>
            <a:off x="8341538" y="2036783"/>
            <a:ext cx="401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 dirty="0">
                <a:solidFill>
                  <a:srgbClr val="0432FF"/>
                </a:solidFill>
                <a:latin typeface="+mj-lt"/>
              </a:rPr>
              <a:t>0,1</a:t>
            </a:r>
          </a:p>
        </p:txBody>
      </p:sp>
      <p:sp>
        <p:nvSpPr>
          <p:cNvPr id="58390" name="ZoneTexte 61"/>
          <p:cNvSpPr txBox="1">
            <a:spLocks noChangeArrowheads="1"/>
          </p:cNvSpPr>
          <p:nvPr/>
        </p:nvSpPr>
        <p:spPr bwMode="auto">
          <a:xfrm>
            <a:off x="6553343" y="3814707"/>
            <a:ext cx="4010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 dirty="0">
                <a:solidFill>
                  <a:srgbClr val="0432FF"/>
                </a:solidFill>
                <a:latin typeface="+mj-lt"/>
              </a:rPr>
              <a:t>0,1</a:t>
            </a:r>
          </a:p>
          <a:p>
            <a:endParaRPr lang="fr-FR" altLang="fr-FR" sz="1100" dirty="0">
              <a:solidFill>
                <a:srgbClr val="0432FF"/>
              </a:solidFill>
              <a:latin typeface="+mj-lt"/>
            </a:endParaRPr>
          </a:p>
        </p:txBody>
      </p:sp>
      <p:sp>
        <p:nvSpPr>
          <p:cNvPr id="58391" name="ZoneTexte 62"/>
          <p:cNvSpPr txBox="1">
            <a:spLocks noChangeArrowheads="1"/>
          </p:cNvSpPr>
          <p:nvPr/>
        </p:nvSpPr>
        <p:spPr bwMode="auto">
          <a:xfrm>
            <a:off x="6997558" y="4447008"/>
            <a:ext cx="401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 dirty="0">
                <a:solidFill>
                  <a:srgbClr val="0432FF"/>
                </a:solidFill>
                <a:latin typeface="+mj-lt"/>
              </a:rPr>
              <a:t>0,1</a:t>
            </a:r>
          </a:p>
        </p:txBody>
      </p:sp>
      <p:sp>
        <p:nvSpPr>
          <p:cNvPr id="58392" name="ZoneTexte 63"/>
          <p:cNvSpPr txBox="1">
            <a:spLocks noChangeArrowheads="1"/>
          </p:cNvSpPr>
          <p:nvPr/>
        </p:nvSpPr>
        <p:spPr bwMode="auto">
          <a:xfrm>
            <a:off x="8316480" y="1064648"/>
            <a:ext cx="401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 dirty="0">
                <a:solidFill>
                  <a:srgbClr val="0432FF"/>
                </a:solidFill>
                <a:latin typeface="+mj-lt"/>
              </a:rPr>
              <a:t>0,4</a:t>
            </a:r>
          </a:p>
        </p:txBody>
      </p:sp>
      <p:sp>
        <p:nvSpPr>
          <p:cNvPr id="58393" name="ZoneTexte 64"/>
          <p:cNvSpPr txBox="1">
            <a:spLocks noChangeArrowheads="1"/>
          </p:cNvSpPr>
          <p:nvPr/>
        </p:nvSpPr>
        <p:spPr bwMode="auto">
          <a:xfrm>
            <a:off x="8553885" y="1664396"/>
            <a:ext cx="401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>
                <a:solidFill>
                  <a:srgbClr val="0432FF"/>
                </a:solidFill>
                <a:latin typeface="+mj-lt"/>
              </a:rPr>
              <a:t>0,5</a:t>
            </a:r>
          </a:p>
        </p:txBody>
      </p:sp>
      <p:sp>
        <p:nvSpPr>
          <p:cNvPr id="58394" name="ZoneTexte 65"/>
          <p:cNvSpPr txBox="1">
            <a:spLocks noChangeArrowheads="1"/>
          </p:cNvSpPr>
          <p:nvPr/>
        </p:nvSpPr>
        <p:spPr bwMode="auto">
          <a:xfrm>
            <a:off x="8691787" y="2270340"/>
            <a:ext cx="401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>
                <a:solidFill>
                  <a:srgbClr val="0432FF"/>
                </a:solidFill>
                <a:latin typeface="+mj-lt"/>
              </a:rPr>
              <a:t>0,5</a:t>
            </a:r>
          </a:p>
        </p:txBody>
      </p:sp>
      <p:sp>
        <p:nvSpPr>
          <p:cNvPr id="58395" name="ZoneTexte 66"/>
          <p:cNvSpPr txBox="1">
            <a:spLocks noChangeArrowheads="1"/>
          </p:cNvSpPr>
          <p:nvPr/>
        </p:nvSpPr>
        <p:spPr bwMode="auto">
          <a:xfrm>
            <a:off x="6954443" y="2875675"/>
            <a:ext cx="401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>
                <a:solidFill>
                  <a:srgbClr val="0432FF"/>
                </a:solidFill>
                <a:latin typeface="+mj-lt"/>
              </a:rPr>
              <a:t>0,4</a:t>
            </a:r>
          </a:p>
        </p:txBody>
      </p:sp>
      <p:sp>
        <p:nvSpPr>
          <p:cNvPr id="58396" name="ZoneTexte 67"/>
          <p:cNvSpPr txBox="1">
            <a:spLocks noChangeArrowheads="1"/>
          </p:cNvSpPr>
          <p:nvPr/>
        </p:nvSpPr>
        <p:spPr bwMode="auto">
          <a:xfrm>
            <a:off x="7061866" y="3504367"/>
            <a:ext cx="401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>
                <a:solidFill>
                  <a:srgbClr val="0432FF"/>
                </a:solidFill>
                <a:latin typeface="+mj-lt"/>
              </a:rPr>
              <a:t>0,4</a:t>
            </a:r>
          </a:p>
        </p:txBody>
      </p:sp>
      <p:sp>
        <p:nvSpPr>
          <p:cNvPr id="58397" name="ZoneTexte 68"/>
          <p:cNvSpPr txBox="1">
            <a:spLocks noChangeArrowheads="1"/>
          </p:cNvSpPr>
          <p:nvPr/>
        </p:nvSpPr>
        <p:spPr bwMode="auto">
          <a:xfrm>
            <a:off x="6844723" y="4084690"/>
            <a:ext cx="401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 dirty="0">
                <a:solidFill>
                  <a:srgbClr val="0432FF"/>
                </a:solidFill>
                <a:latin typeface="+mj-lt"/>
              </a:rPr>
              <a:t>0,4</a:t>
            </a:r>
          </a:p>
        </p:txBody>
      </p:sp>
      <p:sp>
        <p:nvSpPr>
          <p:cNvPr id="58398" name="ZoneTexte 69"/>
          <p:cNvSpPr txBox="1">
            <a:spLocks noChangeArrowheads="1"/>
          </p:cNvSpPr>
          <p:nvPr/>
        </p:nvSpPr>
        <p:spPr bwMode="auto">
          <a:xfrm>
            <a:off x="7251601" y="4689367"/>
            <a:ext cx="401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100" dirty="0">
                <a:solidFill>
                  <a:srgbClr val="0432FF"/>
                </a:solidFill>
                <a:latin typeface="+mj-lt"/>
              </a:rPr>
              <a:t>0,4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1558924" y="6582565"/>
            <a:ext cx="9109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Données 2013, inchangées en 2017, résultats provisoires</a:t>
            </a:r>
          </a:p>
        </p:txBody>
      </p:sp>
    </p:spTree>
    <p:extLst>
      <p:ext uri="{BB962C8B-B14F-4D97-AF65-F5344CB8AC3E}">
        <p14:creationId xmlns:p14="http://schemas.microsoft.com/office/powerpoint/2010/main" val="270850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re 1"/>
          <p:cNvSpPr>
            <a:spLocks noGrp="1"/>
          </p:cNvSpPr>
          <p:nvPr>
            <p:ph type="title"/>
          </p:nvPr>
        </p:nvSpPr>
        <p:spPr>
          <a:xfrm>
            <a:off x="2479477" y="244143"/>
            <a:ext cx="7305570" cy="674312"/>
          </a:xfrm>
        </p:spPr>
        <p:txBody>
          <a:bodyPr>
            <a:normAutofit fontScale="90000"/>
          </a:bodyPr>
          <a:lstStyle/>
          <a:p>
            <a:r>
              <a:rPr lang="fr-FR" altLang="fr-FR" sz="2769" dirty="0"/>
              <a:t>Cascade de la prise en charge en France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2479478" y="2465994"/>
            <a:ext cx="7233047" cy="3643160"/>
            <a:chOff x="0" y="1398953"/>
            <a:chExt cx="9144000" cy="460567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98953"/>
              <a:ext cx="9144000" cy="4605673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3587262" y="1899136"/>
              <a:ext cx="892396" cy="486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71571"/>
              <a:r>
                <a:rPr lang="fr-FR" sz="1899" dirty="0">
                  <a:solidFill>
                    <a:srgbClr val="000000"/>
                  </a:solidFill>
                </a:rPr>
                <a:t>84%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512189" y="2217934"/>
              <a:ext cx="896124" cy="486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71571"/>
              <a:r>
                <a:rPr lang="fr-FR" sz="1899" dirty="0">
                  <a:solidFill>
                    <a:srgbClr val="000000"/>
                  </a:solidFill>
                </a:rPr>
                <a:t>75%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7477129" y="2448766"/>
              <a:ext cx="896124" cy="486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71571"/>
              <a:r>
                <a:rPr lang="fr-FR" sz="1899" dirty="0">
                  <a:solidFill>
                    <a:srgbClr val="000000"/>
                  </a:solidFill>
                </a:rPr>
                <a:t>68%</a:t>
              </a: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2479478" y="2061801"/>
            <a:ext cx="1164410" cy="311496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771571"/>
            <a:r>
              <a:rPr lang="fr-FR" sz="1424">
                <a:solidFill>
                  <a:srgbClr val="FFFFFF"/>
                </a:solidFill>
              </a:rPr>
              <a:t>153 000</a:t>
            </a:r>
          </a:p>
        </p:txBody>
      </p:sp>
      <p:sp>
        <p:nvSpPr>
          <p:cNvPr id="3" name="Virage 2"/>
          <p:cNvSpPr/>
          <p:nvPr/>
        </p:nvSpPr>
        <p:spPr>
          <a:xfrm rot="5400000">
            <a:off x="3600239" y="2187393"/>
            <a:ext cx="653654" cy="56635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1571"/>
            <a:endParaRPr lang="fr-FR" sz="1424">
              <a:solidFill>
                <a:srgbClr val="000000"/>
              </a:solidFill>
            </a:endParaRPr>
          </a:p>
        </p:txBody>
      </p:sp>
      <p:sp>
        <p:nvSpPr>
          <p:cNvPr id="16" name="Flèche vers la droite 4"/>
          <p:cNvSpPr>
            <a:spLocks noChangeArrowheads="1"/>
          </p:cNvSpPr>
          <p:nvPr/>
        </p:nvSpPr>
        <p:spPr bwMode="auto">
          <a:xfrm>
            <a:off x="5965837" y="3845260"/>
            <a:ext cx="787246" cy="666796"/>
          </a:xfrm>
          <a:prstGeom prst="rightArrow">
            <a:avLst>
              <a:gd name="adj1" fmla="val 50000"/>
              <a:gd name="adj2" fmla="val 49975"/>
            </a:avLst>
          </a:prstGeom>
          <a:solidFill>
            <a:srgbClr val="0000FF"/>
          </a:solidFill>
          <a:ln w="9525">
            <a:solidFill>
              <a:srgbClr val="0432FF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771571"/>
            <a:r>
              <a:rPr lang="en-US" altLang="fr-FR" sz="1519" spc="4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BBE0E3">
                      <a:alpha val="40000"/>
                    </a:srgbClr>
                  </a:glow>
                </a:effectLst>
                <a:latin typeface="+mn-lt"/>
              </a:rPr>
              <a:t>90%</a:t>
            </a:r>
          </a:p>
        </p:txBody>
      </p:sp>
      <p:sp>
        <p:nvSpPr>
          <p:cNvPr id="18" name="Flèche vers la droite 4"/>
          <p:cNvSpPr>
            <a:spLocks noChangeArrowheads="1"/>
          </p:cNvSpPr>
          <p:nvPr/>
        </p:nvSpPr>
        <p:spPr bwMode="auto">
          <a:xfrm>
            <a:off x="4390066" y="2906247"/>
            <a:ext cx="787246" cy="666796"/>
          </a:xfrm>
          <a:prstGeom prst="rightArrow">
            <a:avLst>
              <a:gd name="adj1" fmla="val 50000"/>
              <a:gd name="adj2" fmla="val 49975"/>
            </a:avLst>
          </a:prstGeom>
          <a:solidFill>
            <a:srgbClr val="0000FF"/>
          </a:solidFill>
          <a:ln w="9525">
            <a:solidFill>
              <a:srgbClr val="0432FF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771571"/>
            <a:r>
              <a:rPr lang="en-US" altLang="fr-FR" sz="1519" spc="4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BBE0E3">
                      <a:alpha val="40000"/>
                    </a:srgbClr>
                  </a:glow>
                </a:effectLst>
                <a:latin typeface="+mn-lt"/>
              </a:rPr>
              <a:t>84%</a:t>
            </a:r>
          </a:p>
        </p:txBody>
      </p:sp>
      <p:sp>
        <p:nvSpPr>
          <p:cNvPr id="19" name="Flèche vers la droite 4"/>
          <p:cNvSpPr>
            <a:spLocks noChangeArrowheads="1"/>
          </p:cNvSpPr>
          <p:nvPr/>
        </p:nvSpPr>
        <p:spPr bwMode="auto">
          <a:xfrm>
            <a:off x="7515775" y="4508290"/>
            <a:ext cx="787246" cy="666796"/>
          </a:xfrm>
          <a:prstGeom prst="rightArrow">
            <a:avLst>
              <a:gd name="adj1" fmla="val 50000"/>
              <a:gd name="adj2" fmla="val 49975"/>
            </a:avLst>
          </a:prstGeom>
          <a:solidFill>
            <a:srgbClr val="0000FF"/>
          </a:solidFill>
          <a:ln w="9525">
            <a:solidFill>
              <a:srgbClr val="0432FF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771571"/>
            <a:r>
              <a:rPr lang="en-US" altLang="fr-FR" sz="1519" spc="4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BBE0E3">
                      <a:alpha val="40000"/>
                    </a:srgbClr>
                  </a:glow>
                </a:effectLst>
                <a:latin typeface="+mn-lt"/>
              </a:rPr>
              <a:t>90%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448362" y="6571020"/>
            <a:ext cx="7205422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71571"/>
            <a:r>
              <a:rPr lang="fr-FR" sz="949" i="1" dirty="0">
                <a:solidFill>
                  <a:srgbClr val="000000"/>
                </a:solidFill>
              </a:rPr>
              <a:t>Virginie </a:t>
            </a:r>
            <a:r>
              <a:rPr lang="fr-FR" sz="949" i="1" dirty="0" err="1">
                <a:solidFill>
                  <a:srgbClr val="000000"/>
                </a:solidFill>
              </a:rPr>
              <a:t>Supervie</a:t>
            </a:r>
            <a:r>
              <a:rPr lang="fr-FR" sz="949" i="1" dirty="0">
                <a:solidFill>
                  <a:srgbClr val="000000"/>
                </a:solidFill>
              </a:rPr>
              <a:t> - UMR S 1136, Inserm, UPMC, Paris  - Données 2013 ayant peu évolué en 2017…</a:t>
            </a:r>
          </a:p>
        </p:txBody>
      </p:sp>
      <p:sp>
        <p:nvSpPr>
          <p:cNvPr id="8" name="Pensées 7"/>
          <p:cNvSpPr/>
          <p:nvPr/>
        </p:nvSpPr>
        <p:spPr>
          <a:xfrm>
            <a:off x="4517364" y="1380319"/>
            <a:ext cx="3177213" cy="1202014"/>
          </a:xfrm>
          <a:prstGeom prst="cloudCallout">
            <a:avLst>
              <a:gd name="adj1" fmla="val -34205"/>
              <a:gd name="adj2" fmla="val 8598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1571"/>
            <a:r>
              <a:rPr lang="fr-FR" sz="1350" dirty="0">
                <a:solidFill>
                  <a:srgbClr val="FFFFFF"/>
                </a:solidFill>
              </a:rPr>
              <a:t>Epidémie «</a:t>
            </a:r>
            <a:r>
              <a:rPr lang="fr-FR" sz="1350">
                <a:solidFill>
                  <a:srgbClr val="FFFFFF"/>
                </a:solidFill>
              </a:rPr>
              <a:t> cachée</a:t>
            </a:r>
            <a:r>
              <a:rPr lang="fr-FR" sz="1350" dirty="0">
                <a:solidFill>
                  <a:srgbClr val="FFFFFF"/>
                </a:solidFill>
              </a:rPr>
              <a:t> » :</a:t>
            </a:r>
          </a:p>
          <a:p>
            <a:pPr algn="ctr" defTabSz="771571"/>
            <a:br>
              <a:rPr lang="fr-FR" sz="1350" dirty="0">
                <a:solidFill>
                  <a:srgbClr val="FFFFFF"/>
                </a:solidFill>
              </a:rPr>
            </a:br>
            <a:r>
              <a:rPr lang="fr-FR" sz="1350" dirty="0">
                <a:solidFill>
                  <a:srgbClr val="FFFFFF"/>
                </a:solidFill>
              </a:rPr>
              <a:t>24 800 personnes </a:t>
            </a:r>
          </a:p>
        </p:txBody>
      </p:sp>
    </p:spTree>
    <p:extLst>
      <p:ext uri="{BB962C8B-B14F-4D97-AF65-F5344CB8AC3E}">
        <p14:creationId xmlns:p14="http://schemas.microsoft.com/office/powerpoint/2010/main" val="301981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6D9BC88-EC71-694A-BBA2-3668B9396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FFE0FC7-F6A8-8E4F-8AA4-FA75F773D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 peu d’épidémiologie : où en est-on en 2018 ?</a:t>
            </a:r>
          </a:p>
          <a:p>
            <a:r>
              <a:rPr lang="fr-FR" dirty="0"/>
              <a:t>Prise de risque et risque de transmission</a:t>
            </a:r>
          </a:p>
          <a:p>
            <a:r>
              <a:rPr lang="fr-FR" dirty="0"/>
              <a:t>Les outils de la prévention</a:t>
            </a:r>
          </a:p>
          <a:p>
            <a:pPr lvl="1"/>
            <a:r>
              <a:rPr lang="fr-FR" dirty="0"/>
              <a:t>Dépistages</a:t>
            </a:r>
          </a:p>
          <a:p>
            <a:pPr lvl="1"/>
            <a:r>
              <a:rPr lang="fr-FR" dirty="0"/>
              <a:t>PrEP</a:t>
            </a:r>
          </a:p>
          <a:p>
            <a:pPr lvl="1"/>
            <a:r>
              <a:rPr lang="fr-FR" dirty="0"/>
              <a:t>TPE</a:t>
            </a:r>
          </a:p>
          <a:p>
            <a:pPr lvl="1"/>
            <a:r>
              <a:rPr lang="fr-FR" dirty="0"/>
              <a:t>TasP</a:t>
            </a:r>
          </a:p>
          <a:p>
            <a:r>
              <a:rPr lang="fr-FR" dirty="0"/>
              <a:t>Les traitements antirétroviraux</a:t>
            </a:r>
          </a:p>
          <a:p>
            <a:r>
              <a:rPr lang="fr-FR" dirty="0"/>
              <a:t>Tendances en 2019</a:t>
            </a:r>
          </a:p>
          <a:p>
            <a:r>
              <a:rPr lang="fr-FR" dirty="0"/>
              <a:t>Interactions médicamenteuses</a:t>
            </a:r>
          </a:p>
          <a:p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1630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Bretagne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2" name="Picture 4" descr="http://www.drapeau-breton.fr/wp-content/gallery/gifs-bretons_1/drapeau-anime-bretag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839" y="1497013"/>
            <a:ext cx="19812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CD73CD1-C616-634F-8075-2EB4C03D8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256506"/>
            <a:ext cx="3305556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9356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DCDA01-70F4-E240-8BC4-E855FAD2B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Bretagne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5DD575D-0CE6-ED40-B8AD-C03CD41D5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465" y="1295400"/>
            <a:ext cx="6421205" cy="5235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218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A7CDE6-3E70-B542-8BD7-B0B617711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43578"/>
            <a:ext cx="11077220" cy="798513"/>
          </a:xfrm>
        </p:spPr>
        <p:txBody>
          <a:bodyPr/>
          <a:lstStyle/>
          <a:p>
            <a:r>
              <a:rPr lang="fr-FR" dirty="0"/>
              <a:t>Répartition de la file active par mode de contamination en 2017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3BD812-8CAC-1048-BD0A-61FBCFD40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752600"/>
            <a:ext cx="7321550" cy="418713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58C359B-DB84-CA4D-95B1-6053C4E75219}"/>
              </a:ext>
            </a:extLst>
          </p:cNvPr>
          <p:cNvSpPr txBox="1"/>
          <p:nvPr/>
        </p:nvSpPr>
        <p:spPr>
          <a:xfrm>
            <a:off x="609600" y="6488668"/>
            <a:ext cx="2526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Donnée COREVIH-Bretagne 2018</a:t>
            </a:r>
          </a:p>
        </p:txBody>
      </p:sp>
    </p:spTree>
    <p:extLst>
      <p:ext uri="{BB962C8B-B14F-4D97-AF65-F5344CB8AC3E}">
        <p14:creationId xmlns:p14="http://schemas.microsoft.com/office/powerpoint/2010/main" val="659843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41AA13-902C-2940-863E-AF6B1E692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de la pyramide des âges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C07AFA-06F0-824F-82C2-DA56F40E8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621" y="1828800"/>
            <a:ext cx="10188893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3556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0" y="6248400"/>
            <a:ext cx="711200" cy="381000"/>
          </a:xfrm>
          <a:prstGeom prst="rect">
            <a:avLst/>
          </a:prstGeom>
        </p:spPr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ésultat de recherche d'images pour &quot;carte du mond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480060"/>
            <a:ext cx="10287000" cy="596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193031" y="1771650"/>
            <a:ext cx="807401" cy="369332"/>
          </a:xfrm>
          <a:prstGeom prst="rect">
            <a:avLst/>
          </a:prstGeom>
          <a:solidFill>
            <a:srgbClr val="9B1513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2 581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193029" y="3086100"/>
            <a:ext cx="578556" cy="369332"/>
          </a:xfrm>
          <a:prstGeom prst="rect">
            <a:avLst/>
          </a:prstGeom>
          <a:solidFill>
            <a:srgbClr val="9B1513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513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026781" y="4720590"/>
            <a:ext cx="470000" cy="369332"/>
          </a:xfrm>
          <a:prstGeom prst="rect">
            <a:avLst/>
          </a:prstGeom>
          <a:solidFill>
            <a:srgbClr val="9B1513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99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096000" y="2468880"/>
            <a:ext cx="446469" cy="369332"/>
          </a:xfrm>
          <a:prstGeom prst="rect">
            <a:avLst/>
          </a:prstGeom>
          <a:solidFill>
            <a:srgbClr val="9B1513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76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850380" y="1741736"/>
            <a:ext cx="470000" cy="369332"/>
          </a:xfrm>
          <a:prstGeom prst="rect">
            <a:avLst/>
          </a:prstGeom>
          <a:solidFill>
            <a:srgbClr val="9B1513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29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576310" y="2906256"/>
            <a:ext cx="418704" cy="369332"/>
          </a:xfrm>
          <a:prstGeom prst="rect">
            <a:avLst/>
          </a:prstGeom>
          <a:solidFill>
            <a:srgbClr val="9B1513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42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747009" y="2906256"/>
            <a:ext cx="464038" cy="369332"/>
          </a:xfrm>
          <a:prstGeom prst="rect">
            <a:avLst/>
          </a:prstGeom>
          <a:solidFill>
            <a:srgbClr val="9B1513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27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227069" y="4564945"/>
            <a:ext cx="451727" cy="369332"/>
          </a:xfrm>
          <a:prstGeom prst="rect">
            <a:avLst/>
          </a:prstGeom>
          <a:solidFill>
            <a:srgbClr val="9B1513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14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11200" y="269707"/>
            <a:ext cx="10795000" cy="523220"/>
          </a:xfrm>
          <a:prstGeom prst="rect">
            <a:avLst/>
          </a:prstGeom>
          <a:solidFill>
            <a:srgbClr val="9B1513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/>
              <a:t>Origine géographique des personnes suivies (pays de naissance)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096000" y="6292621"/>
            <a:ext cx="2550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Non renseigné : 80</a:t>
            </a:r>
          </a:p>
        </p:txBody>
      </p:sp>
    </p:spTree>
    <p:extLst>
      <p:ext uri="{BB962C8B-B14F-4D97-AF65-F5344CB8AC3E}">
        <p14:creationId xmlns:p14="http://schemas.microsoft.com/office/powerpoint/2010/main" val="1263439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Charges virales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491CE87-3261-304B-AC9D-042EFC9DD6A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438400" y="1371599"/>
          <a:ext cx="7391400" cy="5006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A314631-9BAE-4A43-8764-0340A49ECE08}"/>
              </a:ext>
            </a:extLst>
          </p:cNvPr>
          <p:cNvSpPr txBox="1"/>
          <p:nvPr/>
        </p:nvSpPr>
        <p:spPr>
          <a:xfrm>
            <a:off x="8297297" y="3657600"/>
            <a:ext cx="3065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&gt; 93% de CV indétectables</a:t>
            </a:r>
          </a:p>
        </p:txBody>
      </p:sp>
    </p:spTree>
    <p:extLst>
      <p:ext uri="{BB962C8B-B14F-4D97-AF65-F5344CB8AC3E}">
        <p14:creationId xmlns:p14="http://schemas.microsoft.com/office/powerpoint/2010/main" val="1495989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4AC8AC-1C1C-D040-B4E7-C08DB26CF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Déficit immunitaire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78887442-00C1-AC47-95AE-536A778315C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7200" y="1676400"/>
          <a:ext cx="75438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F99331D0-18A9-C54F-B49E-B5511D2F0488}"/>
              </a:ext>
            </a:extLst>
          </p:cNvPr>
          <p:cNvSpPr txBox="1"/>
          <p:nvPr/>
        </p:nvSpPr>
        <p:spPr>
          <a:xfrm>
            <a:off x="7772400" y="3677334"/>
            <a:ext cx="3956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Mais &gt; 41% des patients ont un nadir de CD4 &lt; 200/mm</a:t>
            </a:r>
            <a:r>
              <a:rPr lang="fr-FR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29632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66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69900"/>
            <a:r>
              <a:rPr sz="4400" spc="-25" dirty="0">
                <a:latin typeface="Calibri"/>
                <a:cs typeface="Calibri"/>
              </a:rPr>
              <a:t>…ET</a:t>
            </a:r>
            <a:r>
              <a:rPr sz="4400" spc="-5" dirty="0">
                <a:latin typeface="Calibri"/>
                <a:cs typeface="Calibri"/>
              </a:rPr>
              <a:t> </a:t>
            </a:r>
            <a:r>
              <a:rPr sz="4400" spc="-10" dirty="0">
                <a:latin typeface="Calibri"/>
                <a:cs typeface="Calibri"/>
              </a:rPr>
              <a:t>I</a:t>
            </a:r>
            <a:r>
              <a:rPr sz="4400" spc="-20" dirty="0">
                <a:latin typeface="Calibri"/>
                <a:cs typeface="Calibri"/>
              </a:rPr>
              <a:t>L</a:t>
            </a:r>
            <a:r>
              <a:rPr sz="4400" spc="-5" dirty="0">
                <a:latin typeface="Calibri"/>
                <a:cs typeface="Calibri"/>
              </a:rPr>
              <a:t> </a:t>
            </a:r>
            <a:r>
              <a:rPr sz="4400" spc="-30" dirty="0">
                <a:latin typeface="Calibri"/>
                <a:cs typeface="Calibri"/>
              </a:rPr>
              <a:t>N</a:t>
            </a:r>
            <a:r>
              <a:rPr sz="4400" spc="25" dirty="0">
                <a:latin typeface="Calibri"/>
                <a:cs typeface="Calibri"/>
              </a:rPr>
              <a:t>’</a:t>
            </a:r>
            <a:r>
              <a:rPr sz="4400" spc="-25" dirty="0">
                <a:latin typeface="Calibri"/>
                <a:cs typeface="Calibri"/>
              </a:rPr>
              <a:t>Y</a:t>
            </a:r>
            <a:r>
              <a:rPr sz="4400" spc="-5" dirty="0">
                <a:latin typeface="Calibri"/>
                <a:cs typeface="Calibri"/>
              </a:rPr>
              <a:t> </a:t>
            </a:r>
            <a:r>
              <a:rPr sz="4400" spc="-30" dirty="0">
                <a:latin typeface="Calibri"/>
                <a:cs typeface="Calibri"/>
              </a:rPr>
              <a:t>A</a:t>
            </a:r>
            <a:r>
              <a:rPr sz="4400" spc="20" dirty="0">
                <a:latin typeface="Calibri"/>
                <a:cs typeface="Calibri"/>
              </a:rPr>
              <a:t> </a:t>
            </a:r>
            <a:r>
              <a:rPr sz="4400" spc="-325" dirty="0">
                <a:latin typeface="Calibri"/>
                <a:cs typeface="Calibri"/>
              </a:rPr>
              <a:t>P</a:t>
            </a:r>
            <a:r>
              <a:rPr sz="4400" spc="-25" dirty="0">
                <a:latin typeface="Calibri"/>
                <a:cs typeface="Calibri"/>
              </a:rPr>
              <a:t>AS</a:t>
            </a:r>
            <a:r>
              <a:rPr sz="4400" spc="-5" dirty="0">
                <a:latin typeface="Calibri"/>
                <a:cs typeface="Calibri"/>
              </a:rPr>
              <a:t> </a:t>
            </a:r>
            <a:r>
              <a:rPr sz="4400" spc="-30" dirty="0">
                <a:latin typeface="Calibri"/>
                <a:cs typeface="Calibri"/>
              </a:rPr>
              <a:t>QUE</a:t>
            </a:r>
            <a:r>
              <a:rPr sz="4400" spc="20" dirty="0">
                <a:latin typeface="Calibri"/>
                <a:cs typeface="Calibri"/>
              </a:rPr>
              <a:t> </a:t>
            </a:r>
            <a:r>
              <a:rPr sz="4400" spc="-20" dirty="0">
                <a:latin typeface="Calibri"/>
                <a:cs typeface="Calibri"/>
              </a:rPr>
              <a:t>LE</a:t>
            </a:r>
            <a:r>
              <a:rPr sz="4400" spc="-10" dirty="0">
                <a:latin typeface="Calibri"/>
                <a:cs typeface="Calibri"/>
              </a:rPr>
              <a:t> </a:t>
            </a:r>
            <a:r>
              <a:rPr sz="4400" spc="-20" dirty="0">
                <a:latin typeface="Calibri"/>
                <a:cs typeface="Calibri"/>
              </a:rPr>
              <a:t>VI</a:t>
            </a:r>
            <a:r>
              <a:rPr sz="4400" spc="-10" dirty="0">
                <a:latin typeface="Calibri"/>
                <a:cs typeface="Calibri"/>
              </a:rPr>
              <a:t>H</a:t>
            </a:r>
            <a:r>
              <a:rPr sz="4400" spc="-35" dirty="0">
                <a:latin typeface="Calibri"/>
                <a:cs typeface="Calibri"/>
              </a:rPr>
              <a:t>…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object 3"/>
          <p:cNvSpPr txBox="1"/>
          <p:nvPr/>
        </p:nvSpPr>
        <p:spPr>
          <a:xfrm>
            <a:off x="8411527" y="1371600"/>
            <a:ext cx="3401695" cy="34477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3200" spc="-6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200" spc="-20" dirty="0">
                <a:solidFill>
                  <a:srgbClr val="001F5F"/>
                </a:solidFill>
                <a:latin typeface="Calibri"/>
                <a:cs typeface="Calibri"/>
              </a:rPr>
              <a:t>yph</a:t>
            </a:r>
            <a:r>
              <a:rPr sz="3200" spc="-5" dirty="0">
                <a:solidFill>
                  <a:srgbClr val="001F5F"/>
                </a:solidFill>
                <a:latin typeface="Calibri"/>
                <a:cs typeface="Calibri"/>
              </a:rPr>
              <a:t>ili</a:t>
            </a:r>
            <a:r>
              <a:rPr sz="3200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sz="3200" dirty="0">
              <a:latin typeface="Calibri"/>
              <a:cs typeface="Calibri"/>
            </a:endParaRPr>
          </a:p>
          <a:p>
            <a:pPr marL="356870" indent="-344170">
              <a:spcBef>
                <a:spcPts val="77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3200" spc="-8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3200" spc="-5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3200" spc="-4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3200" spc="-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3200" spc="-25" dirty="0">
                <a:solidFill>
                  <a:srgbClr val="001F5F"/>
                </a:solidFill>
                <a:latin typeface="Calibri"/>
                <a:cs typeface="Calibri"/>
              </a:rPr>
              <a:t>Ch</a:t>
            </a:r>
            <a:r>
              <a:rPr sz="32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3200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200" spc="-7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3200" spc="-65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3200" spc="-2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32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3200" spc="-20" dirty="0">
                <a:solidFill>
                  <a:srgbClr val="001F5F"/>
                </a:solidFill>
                <a:latin typeface="Calibri"/>
                <a:cs typeface="Calibri"/>
              </a:rPr>
              <a:t>ae</a:t>
            </a:r>
            <a:endParaRPr sz="3200" dirty="0">
              <a:latin typeface="Calibri"/>
              <a:cs typeface="Calibri"/>
            </a:endParaRPr>
          </a:p>
          <a:p>
            <a:pPr marL="356870" indent="-344170">
              <a:spcBef>
                <a:spcPts val="77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3200" spc="-20" dirty="0">
                <a:solidFill>
                  <a:srgbClr val="001F5F"/>
                </a:solidFill>
                <a:latin typeface="Calibri"/>
                <a:cs typeface="Calibri"/>
              </a:rPr>
              <a:t>Gono</a:t>
            </a:r>
            <a:r>
              <a:rPr sz="3200" spc="-4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200" spc="-25" dirty="0">
                <a:solidFill>
                  <a:srgbClr val="001F5F"/>
                </a:solidFill>
                <a:latin typeface="Calibri"/>
                <a:cs typeface="Calibri"/>
              </a:rPr>
              <a:t>oq</a:t>
            </a:r>
            <a:r>
              <a:rPr sz="3200" spc="-15" dirty="0">
                <a:solidFill>
                  <a:srgbClr val="001F5F"/>
                </a:solidFill>
                <a:latin typeface="Calibri"/>
                <a:cs typeface="Calibri"/>
              </a:rPr>
              <a:t>ues</a:t>
            </a:r>
            <a:endParaRPr sz="3200" dirty="0">
              <a:latin typeface="Calibri"/>
              <a:cs typeface="Calibri"/>
            </a:endParaRPr>
          </a:p>
          <a:p>
            <a:pPr marL="356870" indent="-344170">
              <a:spcBef>
                <a:spcPts val="77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3200" spc="-25" dirty="0">
                <a:solidFill>
                  <a:srgbClr val="001F5F"/>
                </a:solidFill>
                <a:latin typeface="Calibri"/>
                <a:cs typeface="Calibri"/>
              </a:rPr>
              <a:t>Herpes</a:t>
            </a:r>
            <a:endParaRPr sz="3200" dirty="0">
              <a:latin typeface="Calibri"/>
              <a:cs typeface="Calibri"/>
            </a:endParaRPr>
          </a:p>
          <a:p>
            <a:pPr marL="356870" indent="-344170">
              <a:spcBef>
                <a:spcPts val="76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3200" spc="-2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3200" spc="-3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3200" spc="-2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32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32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spc="-25" dirty="0">
                <a:solidFill>
                  <a:srgbClr val="001F5F"/>
                </a:solidFill>
                <a:latin typeface="Calibri"/>
                <a:cs typeface="Calibri"/>
              </a:rPr>
              <a:t>Co</a:t>
            </a:r>
            <a:r>
              <a:rPr sz="32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200" spc="-25" dirty="0">
                <a:solidFill>
                  <a:srgbClr val="001F5F"/>
                </a:solidFill>
                <a:latin typeface="Calibri"/>
                <a:cs typeface="Calibri"/>
              </a:rPr>
              <a:t>dy</a:t>
            </a:r>
            <a:r>
              <a:rPr sz="32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3200" spc="-25" dirty="0">
                <a:solidFill>
                  <a:srgbClr val="001F5F"/>
                </a:solidFill>
                <a:latin typeface="Calibri"/>
                <a:cs typeface="Calibri"/>
              </a:rPr>
              <a:t>omes</a:t>
            </a:r>
            <a:endParaRPr sz="3200" dirty="0">
              <a:latin typeface="Calibri"/>
              <a:cs typeface="Calibri"/>
            </a:endParaRPr>
          </a:p>
          <a:p>
            <a:pPr marL="356870" indent="-344170">
              <a:spcBef>
                <a:spcPts val="77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3200" spc="-25" dirty="0">
                <a:solidFill>
                  <a:srgbClr val="001F5F"/>
                </a:solidFill>
                <a:latin typeface="Calibri"/>
                <a:cs typeface="Calibri"/>
              </a:rPr>
              <a:t>Hépat</a:t>
            </a:r>
            <a:r>
              <a:rPr sz="32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32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200" spc="-15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32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2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32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001F5F"/>
                </a:solidFill>
                <a:latin typeface="Calibri"/>
                <a:cs typeface="Calibri"/>
              </a:rPr>
              <a:t>(C)</a:t>
            </a:r>
            <a:endParaRPr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922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473"/>
            <a:ext cx="8986520" cy="615553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/>
            <a:r>
              <a:rPr sz="4000" spc="-5" dirty="0"/>
              <a:t>C</a:t>
            </a:r>
            <a:r>
              <a:rPr sz="4000" spc="-20" dirty="0"/>
              <a:t>A</a:t>
            </a:r>
            <a:r>
              <a:rPr sz="4000" dirty="0"/>
              <a:t>S</a:t>
            </a:r>
            <a:r>
              <a:rPr sz="4000" spc="-20" dirty="0"/>
              <a:t> </a:t>
            </a:r>
            <a:r>
              <a:rPr sz="4000" spc="-5" dirty="0"/>
              <a:t>D</a:t>
            </a:r>
            <a:r>
              <a:rPr sz="4000" dirty="0"/>
              <a:t>E</a:t>
            </a:r>
            <a:r>
              <a:rPr sz="4000" spc="-20" dirty="0"/>
              <a:t> </a:t>
            </a:r>
            <a:r>
              <a:rPr sz="4000" spc="-5" dirty="0"/>
              <a:t>GONO</a:t>
            </a:r>
            <a:r>
              <a:rPr sz="4000" spc="-40" dirty="0"/>
              <a:t>C</a:t>
            </a:r>
            <a:r>
              <a:rPr sz="4000" spc="-5" dirty="0"/>
              <a:t>OC</a:t>
            </a:r>
            <a:r>
              <a:rPr sz="4000" spc="-20" dirty="0"/>
              <a:t>C</a:t>
            </a:r>
            <a:r>
              <a:rPr sz="4000" dirty="0"/>
              <a:t>I</a:t>
            </a:r>
            <a:r>
              <a:rPr sz="4000" spc="-55" dirty="0"/>
              <a:t>E</a:t>
            </a:r>
            <a:r>
              <a:rPr sz="4000" dirty="0"/>
              <a:t>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8112A2-9EF2-B045-8B0D-50C853CCF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371600"/>
            <a:ext cx="7594600" cy="4894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207D34D-F02B-D643-971F-7ACA747D036F}"/>
              </a:ext>
            </a:extLst>
          </p:cNvPr>
          <p:cNvSpPr txBox="1"/>
          <p:nvPr/>
        </p:nvSpPr>
        <p:spPr>
          <a:xfrm>
            <a:off x="685800" y="6465222"/>
            <a:ext cx="5563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Données : SpF 28 novembre 2018 / Réseau RESIST</a:t>
            </a:r>
          </a:p>
        </p:txBody>
      </p:sp>
    </p:spTree>
    <p:extLst>
      <p:ext uri="{BB962C8B-B14F-4D97-AF65-F5344CB8AC3E}">
        <p14:creationId xmlns:p14="http://schemas.microsoft.com/office/powerpoint/2010/main" val="144215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D13967-D5D0-5748-8BC6-54479BE22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d’infections à Chlamydiae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4751C87-41AC-144D-B816-C6F0A88C9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447800"/>
            <a:ext cx="7975401" cy="481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6EA5A30-0F4D-7F4B-8E37-D354C11CE72D}"/>
              </a:ext>
            </a:extLst>
          </p:cNvPr>
          <p:cNvSpPr txBox="1"/>
          <p:nvPr/>
        </p:nvSpPr>
        <p:spPr>
          <a:xfrm>
            <a:off x="685800" y="6465222"/>
            <a:ext cx="6079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Données : SpF 28 novembre 2018 / Réseau RENACLHA</a:t>
            </a:r>
          </a:p>
        </p:txBody>
      </p:sp>
    </p:spTree>
    <p:extLst>
      <p:ext uri="{BB962C8B-B14F-4D97-AF65-F5344CB8AC3E}">
        <p14:creationId xmlns:p14="http://schemas.microsoft.com/office/powerpoint/2010/main" val="1570800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pédagogiques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634060" y="1828800"/>
            <a:ext cx="11253139" cy="3965577"/>
          </a:xfrm>
        </p:spPr>
        <p:txBody>
          <a:bodyPr/>
          <a:lstStyle/>
          <a:p>
            <a:r>
              <a:rPr lang="fr-FR" dirty="0"/>
              <a:t>Comprendre le rôle du pharmacien dans le conseil en matière de santé sexuelle</a:t>
            </a:r>
          </a:p>
          <a:p>
            <a:r>
              <a:rPr lang="fr-FR" dirty="0"/>
              <a:t>Accompagner la prévention des IST, orienter vers les structures de dépistage et de soins</a:t>
            </a:r>
          </a:p>
          <a:p>
            <a:r>
              <a:rPr lang="fr-FR" dirty="0"/>
              <a:t>Savoir accompagner l’achat d’un </a:t>
            </a:r>
            <a:r>
              <a:rPr lang="fr-FR" dirty="0" err="1"/>
              <a:t>auto-test</a:t>
            </a:r>
            <a:r>
              <a:rPr lang="fr-FR" dirty="0"/>
              <a:t> de dépistage</a:t>
            </a:r>
          </a:p>
          <a:p>
            <a:r>
              <a:rPr lang="fr-FR" dirty="0"/>
              <a:t>Savoir conseiller une personne s’interrogeant sur son statut sérologique</a:t>
            </a:r>
          </a:p>
          <a:p>
            <a:r>
              <a:rPr lang="fr-FR" dirty="0"/>
              <a:t>Savoir conseiller une personne négative prenant une prévention </a:t>
            </a:r>
            <a:r>
              <a:rPr lang="fr-FR" dirty="0" err="1"/>
              <a:t>pré-exposition</a:t>
            </a:r>
            <a:r>
              <a:rPr lang="fr-FR" dirty="0"/>
              <a:t> (PrEP)</a:t>
            </a:r>
          </a:p>
          <a:p>
            <a:r>
              <a:rPr lang="fr-FR" dirty="0"/>
              <a:t>Savoir conseiller une personne séropositive prenant un traitement antirétroviral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 est le risque de transmission du VIH ?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57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Albert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819400" y="2514600"/>
            <a:ext cx="8534400" cy="3611570"/>
          </a:xfrm>
        </p:spPr>
        <p:txBody>
          <a:bodyPr/>
          <a:lstStyle/>
          <a:p>
            <a:r>
              <a:rPr lang="fr-FR" sz="2800" dirty="0"/>
              <a:t>Albert débarque à </a:t>
            </a:r>
            <a:r>
              <a:rPr lang="fr-FR" sz="2800"/>
              <a:t>votre officine à </a:t>
            </a:r>
            <a:r>
              <a:rPr lang="fr-FR" sz="2800" dirty="0"/>
              <a:t>9h un lundi matin, tout en panique. Il a eu un rapport non protégé avec une ancienne copine samedi soir, et il ne l’a pas trouvé très en forme</a:t>
            </a:r>
            <a:r>
              <a:rPr lang="is-IS" sz="2800" dirty="0"/>
              <a:t>… dimanche matin, il a pensé qu’elle était peut-être malade et dimanche soir il était persuadé qu’elle avait le SIDA !!!</a:t>
            </a:r>
            <a:endParaRPr lang="fr-FR" sz="2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971800"/>
            <a:ext cx="1965255" cy="201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45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Quelle est la probabilité que sa copine (bretonne) soit infectée par le VIH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/>
              <a:t>10%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5%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1%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0,1%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0,01%</a:t>
            </a:r>
          </a:p>
        </p:txBody>
      </p:sp>
    </p:spTree>
    <p:extLst>
      <p:ext uri="{BB962C8B-B14F-4D97-AF65-F5344CB8AC3E}">
        <p14:creationId xmlns:p14="http://schemas.microsoft.com/office/powerpoint/2010/main" val="390110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Quelle est la probabilité approximative que sa copine (bretonne) soit infectée par le VIH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10%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5%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1%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0,1%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0,01%</a:t>
            </a:r>
          </a:p>
        </p:txBody>
      </p:sp>
    </p:spTree>
    <p:extLst>
      <p:ext uri="{BB962C8B-B14F-4D97-AF65-F5344CB8AC3E}">
        <p14:creationId xmlns:p14="http://schemas.microsoft.com/office/powerpoint/2010/main" val="401700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Si elle est effectivement infectée par le VIH, quelle est la probabilité de contamination d’Albert (probabilité de transmission par rapport sexuel non protégé)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28800" y="2438400"/>
            <a:ext cx="9712208" cy="3965577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/>
              <a:t>50%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25%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10%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1%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0,5%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0,04 %</a:t>
            </a:r>
          </a:p>
          <a:p>
            <a:pPr marL="514350" indent="-514350">
              <a:buFont typeface="+mj-lt"/>
              <a:buAutoNum type="alphaL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784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Si elle est effectivement infectée par le VIH, quelle est la probabilité de contamination d’Albert (probabilité de transmission par rapport sexuel non protégé)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6400" y="2209800"/>
            <a:ext cx="10093208" cy="4194177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50%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25%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10%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1%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0,5%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0,04 %</a:t>
            </a:r>
          </a:p>
        </p:txBody>
      </p:sp>
    </p:spTree>
    <p:extLst>
      <p:ext uri="{BB962C8B-B14F-4D97-AF65-F5344CB8AC3E}">
        <p14:creationId xmlns:p14="http://schemas.microsoft.com/office/powerpoint/2010/main" val="7045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Risque de transmission du VIH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63" r="12617"/>
          <a:stretch/>
        </p:blipFill>
        <p:spPr>
          <a:xfrm>
            <a:off x="8991600" y="6295906"/>
            <a:ext cx="1886955" cy="416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Objet 6"/>
          <p:cNvGraphicFramePr>
            <a:graphicFrameLocks noChangeAspect="1"/>
          </p:cNvGraphicFramePr>
          <p:nvPr>
            <p:extLst/>
          </p:nvPr>
        </p:nvGraphicFramePr>
        <p:xfrm>
          <a:off x="1600200" y="1695408"/>
          <a:ext cx="9055100" cy="462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Document" r:id="rId4" imgW="9055100" imgH="4622800" progId="Word.Document.12">
                  <p:embed/>
                </p:oleObj>
              </mc:Choice>
              <mc:Fallback>
                <p:oleObj name="Document" r:id="rId4" imgW="9055100" imgH="4622800" progId="Word.Document.12">
                  <p:embed/>
                  <p:pic>
                    <p:nvPicPr>
                      <p:cNvPr id="7" name="Obje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00200" y="1695408"/>
                        <a:ext cx="9055100" cy="462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356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Adelaïde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03112" y="2362200"/>
            <a:ext cx="10637896" cy="4041777"/>
          </a:xfrm>
        </p:spPr>
        <p:txBody>
          <a:bodyPr/>
          <a:lstStyle/>
          <a:p>
            <a:r>
              <a:rPr lang="fr-FR" sz="3200" dirty="0"/>
              <a:t>Adelaïde est séropositive, et elle vient vous voir car elle n’en a parlé ni à son médecin traitant, ni à son gynécologue… mais elle vous fait confiance et vous parle à la fois de sa séropositivité et </a:t>
            </a:r>
            <a:r>
              <a:rPr lang="is-IS" sz="3200" dirty="0"/>
              <a:t>… de grossesse qui en est au 6</a:t>
            </a:r>
            <a:r>
              <a:rPr lang="is-IS" sz="3200" baseline="30000" dirty="0"/>
              <a:t>ème</a:t>
            </a:r>
            <a:r>
              <a:rPr lang="is-IS" sz="3200" dirty="0"/>
              <a:t> mois (d’ailleurs ça commence à bien se voir...)</a:t>
            </a:r>
            <a:r>
              <a:rPr lang="fr-FR" sz="3200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17054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5916"/>
          </a:xfrm>
        </p:spPr>
        <p:txBody>
          <a:bodyPr/>
          <a:lstStyle/>
          <a:p>
            <a:r>
              <a:rPr lang="fr-FR" sz="2800" dirty="0"/>
              <a:t>En France, le dépistage pendant la grossesse est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6864" y="2133600"/>
            <a:ext cx="10871200" cy="3962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Conseillé lors du 1</a:t>
            </a:r>
            <a:r>
              <a:rPr lang="fr-FR" baseline="30000" dirty="0"/>
              <a:t>er</a:t>
            </a:r>
            <a:r>
              <a:rPr lang="fr-FR" dirty="0"/>
              <a:t> trimestre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Conseillé lors du second trimestre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Conseillé lors du troisième trimestre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Devrait avoir été fait avant le début de la grossesse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Inutile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802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5916"/>
          </a:xfrm>
        </p:spPr>
        <p:txBody>
          <a:bodyPr/>
          <a:lstStyle/>
          <a:p>
            <a:r>
              <a:rPr lang="fr-FR" sz="2800" dirty="0"/>
              <a:t>En France, le dépistage pendant la grossesse est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6864" y="2133600"/>
            <a:ext cx="10871200" cy="3962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Conseillé lors du 1</a:t>
            </a:r>
            <a:r>
              <a:rPr lang="fr-FR" baseline="30000" dirty="0"/>
              <a:t>er</a:t>
            </a:r>
            <a:r>
              <a:rPr lang="fr-FR" dirty="0"/>
              <a:t> trimestre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Conseillé lors du second trimestre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Conseillé lors du troisième trimestre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Devrait avoir été fait avant le début de la grossesse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Inutile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508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4174" y="3963518"/>
            <a:ext cx="6548826" cy="1661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838325"/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3600" b="1" spc="-6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spc="-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sz="3600" b="1" spc="-5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36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endParaRPr lang="fr-FR" sz="3600" b="1" spc="-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00" marR="1838325"/>
            <a:r>
              <a:rPr sz="36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3600" b="1" spc="-4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sz="3600" dirty="0">
              <a:latin typeface="Calibri"/>
              <a:cs typeface="Calibri"/>
            </a:endParaRPr>
          </a:p>
          <a:p>
            <a:pPr marL="12700"/>
            <a:r>
              <a:rPr sz="3600" b="1" spc="-30" dirty="0">
                <a:solidFill>
                  <a:srgbClr val="001F5F"/>
                </a:solidFill>
                <a:latin typeface="Calibri"/>
                <a:cs typeface="Calibri"/>
              </a:rPr>
              <a:t>Mo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8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an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spc="-25" dirty="0">
                <a:solidFill>
                  <a:srgbClr val="001F5F"/>
                </a:solidFill>
                <a:latin typeface="Calibri"/>
                <a:cs typeface="Calibri"/>
              </a:rPr>
              <a:t>mis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io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85946" y="2280643"/>
            <a:ext cx="462026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EPI</a:t>
            </a:r>
            <a:r>
              <a:rPr sz="5400" b="1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EMIO</a:t>
            </a:r>
            <a:r>
              <a:rPr sz="5400" b="1" spc="-9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OGIE</a:t>
            </a:r>
            <a:endParaRPr sz="5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80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60236"/>
          </a:xfrm>
        </p:spPr>
        <p:txBody>
          <a:bodyPr/>
          <a:lstStyle/>
          <a:p>
            <a:r>
              <a:rPr lang="fr-FR" sz="3200" dirty="0"/>
              <a:t>Pour le traitement antirétroviral d’Adelaïde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2304947"/>
            <a:ext cx="10896600" cy="382121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sz="2800" dirty="0"/>
              <a:t>On attendra le 8</a:t>
            </a:r>
            <a:r>
              <a:rPr lang="fr-FR" sz="2800" baseline="30000" dirty="0"/>
              <a:t>ème</a:t>
            </a:r>
            <a:r>
              <a:rPr lang="fr-FR" sz="2800" dirty="0"/>
              <a:t> mois pour éviter la toxicité des ARV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/>
              <a:t>Elle arrive à temps, on ne traite pas avant le 6</a:t>
            </a:r>
            <a:r>
              <a:rPr lang="fr-FR" sz="2800" baseline="30000" dirty="0"/>
              <a:t>ème</a:t>
            </a:r>
            <a:r>
              <a:rPr lang="fr-FR" sz="2800" dirty="0"/>
              <a:t> mois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/>
              <a:t>Elle arrive trop tard, il n’y a plus rien à faire, tout se joue au 1</a:t>
            </a:r>
            <a:r>
              <a:rPr lang="fr-FR" sz="2800" baseline="30000" dirty="0"/>
              <a:t>er</a:t>
            </a:r>
            <a:r>
              <a:rPr lang="fr-FR" sz="2800" dirty="0"/>
              <a:t> trimestre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/>
              <a:t>Elle aurait dû être traitée avant la grossesse !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/>
              <a:t>Pour éviter la toxicité fœtale, on ne prescrira qu’une monothérapie</a:t>
            </a:r>
          </a:p>
        </p:txBody>
      </p:sp>
    </p:spTree>
    <p:extLst>
      <p:ext uri="{BB962C8B-B14F-4D97-AF65-F5344CB8AC3E}">
        <p14:creationId xmlns:p14="http://schemas.microsoft.com/office/powerpoint/2010/main" val="9530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458200" cy="760236"/>
          </a:xfrm>
        </p:spPr>
        <p:txBody>
          <a:bodyPr/>
          <a:lstStyle/>
          <a:p>
            <a:r>
              <a:rPr lang="fr-FR" sz="3200" dirty="0"/>
              <a:t>Pour le traitement antirétroviral d’Adelaïde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2000" y="2304947"/>
            <a:ext cx="10744200" cy="382121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rgbClr val="BFBFBF"/>
                </a:solidFill>
              </a:rPr>
              <a:t>On attendra le 8</a:t>
            </a:r>
            <a:r>
              <a:rPr lang="fr-FR" sz="2800" baseline="30000" dirty="0">
                <a:solidFill>
                  <a:srgbClr val="BFBFBF"/>
                </a:solidFill>
              </a:rPr>
              <a:t>ème</a:t>
            </a:r>
            <a:r>
              <a:rPr lang="fr-FR" sz="2800" dirty="0">
                <a:solidFill>
                  <a:srgbClr val="BFBFBF"/>
                </a:solidFill>
              </a:rPr>
              <a:t> mois pour éviter la toxicité des ARV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rgbClr val="BFBFBF"/>
                </a:solidFill>
              </a:rPr>
              <a:t>Elle arrive à temps, on ne traite pas avant le 6</a:t>
            </a:r>
            <a:r>
              <a:rPr lang="fr-FR" sz="2800" baseline="30000" dirty="0">
                <a:solidFill>
                  <a:srgbClr val="BFBFBF"/>
                </a:solidFill>
              </a:rPr>
              <a:t>ème</a:t>
            </a:r>
            <a:r>
              <a:rPr lang="fr-FR" sz="2800" dirty="0">
                <a:solidFill>
                  <a:srgbClr val="BFBFBF"/>
                </a:solidFill>
              </a:rPr>
              <a:t> mois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rgbClr val="BFBFBF"/>
                </a:solidFill>
              </a:rPr>
              <a:t>Elle arrive trop tard, il n’y a plus rien à faire, tout se joue au 1</a:t>
            </a:r>
            <a:r>
              <a:rPr lang="fr-FR" sz="2800" baseline="30000" dirty="0">
                <a:solidFill>
                  <a:srgbClr val="BFBFBF"/>
                </a:solidFill>
              </a:rPr>
              <a:t>er</a:t>
            </a:r>
            <a:r>
              <a:rPr lang="fr-FR" sz="2800" dirty="0">
                <a:solidFill>
                  <a:srgbClr val="BFBFBF"/>
                </a:solidFill>
              </a:rPr>
              <a:t> trimestre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/>
              <a:t>Elle aurait dû être traitée avant la grossesse !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chemeClr val="bg1">
                    <a:lumMod val="75000"/>
                  </a:schemeClr>
                </a:solidFill>
              </a:rPr>
              <a:t>Pour éviter la toxicité fœtale, on ne prescrira qu’une monothérapie</a:t>
            </a:r>
          </a:p>
        </p:txBody>
      </p:sp>
    </p:spTree>
    <p:extLst>
      <p:ext uri="{BB962C8B-B14F-4D97-AF65-F5344CB8AC3E}">
        <p14:creationId xmlns:p14="http://schemas.microsoft.com/office/powerpoint/2010/main" val="213477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3112" y="274708"/>
            <a:ext cx="10831688" cy="634797"/>
          </a:xfrm>
        </p:spPr>
        <p:txBody>
          <a:bodyPr/>
          <a:lstStyle/>
          <a:p>
            <a:r>
              <a:rPr lang="fr-FR" sz="2400" dirty="0"/>
              <a:t>En cas de prise en charge selon les recommandations actuelles en France, le risque de transmission à l’enfant est de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50%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20%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10%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2,5%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≤ 1%</a:t>
            </a:r>
          </a:p>
        </p:txBody>
      </p:sp>
    </p:spTree>
    <p:extLst>
      <p:ext uri="{BB962C8B-B14F-4D97-AF65-F5344CB8AC3E}">
        <p14:creationId xmlns:p14="http://schemas.microsoft.com/office/powerpoint/2010/main" val="325756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74708"/>
            <a:ext cx="11049000" cy="634797"/>
          </a:xfrm>
        </p:spPr>
        <p:txBody>
          <a:bodyPr/>
          <a:lstStyle/>
          <a:p>
            <a:r>
              <a:rPr lang="fr-FR" sz="2400" dirty="0"/>
              <a:t>En cas de prise en charge selon les recommandations actuelles en France, le risque de transmission à l’enfant est de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50%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20%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10%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2,5%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≤ 1%</a:t>
            </a:r>
          </a:p>
        </p:txBody>
      </p:sp>
    </p:spTree>
    <p:extLst>
      <p:ext uri="{BB962C8B-B14F-4D97-AF65-F5344CB8AC3E}">
        <p14:creationId xmlns:p14="http://schemas.microsoft.com/office/powerpoint/2010/main" val="144097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84009"/>
            <a:ext cx="8991600" cy="554220"/>
          </a:xfrm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r>
              <a:rPr lang="fr-FR" sz="2800" b="1" dirty="0">
                <a:solidFill>
                  <a:srgbClr val="7F7F7F"/>
                </a:solidFill>
                <a:latin typeface="Calibri" charset="0"/>
              </a:rPr>
              <a:t>Moment de la transmission du VIH de la mère à l’enfant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4294967295"/>
          </p:nvPr>
        </p:nvSpPr>
        <p:spPr>
          <a:xfrm>
            <a:off x="726546" y="1421992"/>
            <a:ext cx="10779654" cy="4611687"/>
          </a:xfrm>
        </p:spPr>
        <p:txBody>
          <a:bodyPr/>
          <a:lstStyle/>
          <a:p>
            <a:r>
              <a:rPr lang="fr-FR" sz="2800" dirty="0"/>
              <a:t>En l’absence de traitement</a:t>
            </a:r>
          </a:p>
          <a:p>
            <a:pPr lvl="1"/>
            <a:r>
              <a:rPr lang="fr-FR" sz="2400" dirty="0"/>
              <a:t>25% des enfants seront contaminés à la naissance</a:t>
            </a:r>
          </a:p>
          <a:p>
            <a:pPr lvl="1"/>
            <a:r>
              <a:rPr lang="fr-FR" sz="2400" dirty="0"/>
              <a:t>Le plus « contaminant » des modes de transmission hors transfusion</a:t>
            </a:r>
          </a:p>
        </p:txBody>
      </p:sp>
      <p:grpSp>
        <p:nvGrpSpPr>
          <p:cNvPr id="81923" name="Group 3"/>
          <p:cNvGrpSpPr>
            <a:grpSpLocks/>
          </p:cNvGrpSpPr>
          <p:nvPr/>
        </p:nvGrpSpPr>
        <p:grpSpPr bwMode="auto">
          <a:xfrm>
            <a:off x="2971837" y="4408800"/>
            <a:ext cx="6399389" cy="838200"/>
            <a:chOff x="672" y="1950"/>
            <a:chExt cx="4031" cy="80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1924" name="Rectangle 4"/>
            <p:cNvSpPr>
              <a:spLocks noChangeArrowheads="1"/>
            </p:cNvSpPr>
            <p:nvPr/>
          </p:nvSpPr>
          <p:spPr bwMode="auto">
            <a:xfrm>
              <a:off x="672" y="1950"/>
              <a:ext cx="270" cy="809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81925" name="Rectangle 5"/>
            <p:cNvSpPr>
              <a:spLocks noChangeArrowheads="1"/>
            </p:cNvSpPr>
            <p:nvPr/>
          </p:nvSpPr>
          <p:spPr bwMode="auto">
            <a:xfrm>
              <a:off x="942" y="1950"/>
              <a:ext cx="402" cy="80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81926" name="Rectangle 6"/>
            <p:cNvSpPr>
              <a:spLocks noChangeArrowheads="1"/>
            </p:cNvSpPr>
            <p:nvPr/>
          </p:nvSpPr>
          <p:spPr bwMode="auto">
            <a:xfrm>
              <a:off x="1344" y="1950"/>
              <a:ext cx="2015" cy="809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81927" name="Rectangle 7"/>
            <p:cNvSpPr>
              <a:spLocks noChangeArrowheads="1"/>
            </p:cNvSpPr>
            <p:nvPr/>
          </p:nvSpPr>
          <p:spPr bwMode="auto">
            <a:xfrm>
              <a:off x="3359" y="1950"/>
              <a:ext cx="817" cy="809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81928" name="Rectangle 8"/>
            <p:cNvSpPr>
              <a:spLocks noChangeArrowheads="1"/>
            </p:cNvSpPr>
            <p:nvPr/>
          </p:nvSpPr>
          <p:spPr bwMode="auto">
            <a:xfrm>
              <a:off x="4176" y="1950"/>
              <a:ext cx="527" cy="80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81953" name="Group 33"/>
          <p:cNvGrpSpPr>
            <a:grpSpLocks/>
          </p:cNvGrpSpPr>
          <p:nvPr/>
        </p:nvGrpSpPr>
        <p:grpSpPr bwMode="auto">
          <a:xfrm>
            <a:off x="2819400" y="5399475"/>
            <a:ext cx="6578600" cy="430213"/>
            <a:chOff x="918" y="2544"/>
            <a:chExt cx="4662" cy="271"/>
          </a:xfrm>
        </p:grpSpPr>
        <p:sp>
          <p:nvSpPr>
            <p:cNvPr id="81930" name="Line 9"/>
            <p:cNvSpPr>
              <a:spLocks noChangeShapeType="1"/>
            </p:cNvSpPr>
            <p:nvPr/>
          </p:nvSpPr>
          <p:spPr bwMode="auto">
            <a:xfrm>
              <a:off x="1044" y="2544"/>
              <a:ext cx="4535" cy="1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931" name="Line 10"/>
            <p:cNvSpPr>
              <a:spLocks noChangeShapeType="1"/>
            </p:cNvSpPr>
            <p:nvPr/>
          </p:nvSpPr>
          <p:spPr bwMode="auto">
            <a:xfrm flipV="1">
              <a:off x="1044" y="2544"/>
              <a:ext cx="1" cy="5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932" name="Line 11"/>
            <p:cNvSpPr>
              <a:spLocks noChangeShapeType="1"/>
            </p:cNvSpPr>
            <p:nvPr/>
          </p:nvSpPr>
          <p:spPr bwMode="auto">
            <a:xfrm flipV="1">
              <a:off x="1948" y="2549"/>
              <a:ext cx="2" cy="5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933" name="Line 12"/>
            <p:cNvSpPr>
              <a:spLocks noChangeShapeType="1"/>
            </p:cNvSpPr>
            <p:nvPr/>
          </p:nvSpPr>
          <p:spPr bwMode="auto">
            <a:xfrm flipV="1">
              <a:off x="2860" y="2549"/>
              <a:ext cx="1" cy="5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934" name="Line 13"/>
            <p:cNvSpPr>
              <a:spLocks noChangeShapeType="1"/>
            </p:cNvSpPr>
            <p:nvPr/>
          </p:nvSpPr>
          <p:spPr bwMode="auto">
            <a:xfrm flipV="1">
              <a:off x="3744" y="2544"/>
              <a:ext cx="1" cy="5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935" name="Line 14"/>
            <p:cNvSpPr>
              <a:spLocks noChangeShapeType="1"/>
            </p:cNvSpPr>
            <p:nvPr/>
          </p:nvSpPr>
          <p:spPr bwMode="auto">
            <a:xfrm flipV="1">
              <a:off x="4674" y="2549"/>
              <a:ext cx="1" cy="5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936" name="Line 15"/>
            <p:cNvSpPr>
              <a:spLocks noChangeShapeType="1"/>
            </p:cNvSpPr>
            <p:nvPr/>
          </p:nvSpPr>
          <p:spPr bwMode="auto">
            <a:xfrm flipV="1">
              <a:off x="5579" y="2549"/>
              <a:ext cx="1" cy="5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937" name="Rectangle 16"/>
            <p:cNvSpPr>
              <a:spLocks noChangeArrowheads="1"/>
            </p:cNvSpPr>
            <p:nvPr/>
          </p:nvSpPr>
          <p:spPr bwMode="auto">
            <a:xfrm>
              <a:off x="918" y="2699"/>
              <a:ext cx="1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Arial" charset="0"/>
                </a:rPr>
                <a:t>0%</a:t>
              </a:r>
            </a:p>
          </p:txBody>
        </p:sp>
        <p:sp>
          <p:nvSpPr>
            <p:cNvPr id="81938" name="Rectangle 17"/>
            <p:cNvSpPr>
              <a:spLocks noChangeArrowheads="1"/>
            </p:cNvSpPr>
            <p:nvPr/>
          </p:nvSpPr>
          <p:spPr bwMode="auto">
            <a:xfrm>
              <a:off x="1746" y="2699"/>
              <a:ext cx="19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Arial" charset="0"/>
                </a:rPr>
                <a:t>20%</a:t>
              </a:r>
            </a:p>
          </p:txBody>
        </p:sp>
        <p:sp>
          <p:nvSpPr>
            <p:cNvPr id="81939" name="Rectangle 18"/>
            <p:cNvSpPr>
              <a:spLocks noChangeArrowheads="1"/>
            </p:cNvSpPr>
            <p:nvPr/>
          </p:nvSpPr>
          <p:spPr bwMode="auto">
            <a:xfrm>
              <a:off x="2657" y="2699"/>
              <a:ext cx="19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Arial" charset="0"/>
                </a:rPr>
                <a:t>40%</a:t>
              </a:r>
            </a:p>
          </p:txBody>
        </p:sp>
        <p:sp>
          <p:nvSpPr>
            <p:cNvPr id="81940" name="Rectangle 19"/>
            <p:cNvSpPr>
              <a:spLocks noChangeArrowheads="1"/>
            </p:cNvSpPr>
            <p:nvPr/>
          </p:nvSpPr>
          <p:spPr bwMode="auto">
            <a:xfrm>
              <a:off x="3560" y="2699"/>
              <a:ext cx="19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Arial" charset="0"/>
                </a:rPr>
                <a:t>60%</a:t>
              </a:r>
            </a:p>
          </p:txBody>
        </p:sp>
        <p:sp>
          <p:nvSpPr>
            <p:cNvPr id="81941" name="Rectangle 20"/>
            <p:cNvSpPr>
              <a:spLocks noChangeArrowheads="1"/>
            </p:cNvSpPr>
            <p:nvPr/>
          </p:nvSpPr>
          <p:spPr bwMode="auto">
            <a:xfrm>
              <a:off x="4472" y="2699"/>
              <a:ext cx="19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Arial" charset="0"/>
                </a:rPr>
                <a:t>80%</a:t>
              </a:r>
            </a:p>
          </p:txBody>
        </p:sp>
        <p:sp>
          <p:nvSpPr>
            <p:cNvPr id="81942" name="Rectangle 21"/>
            <p:cNvSpPr>
              <a:spLocks noChangeArrowheads="1"/>
            </p:cNvSpPr>
            <p:nvPr/>
          </p:nvSpPr>
          <p:spPr bwMode="auto">
            <a:xfrm>
              <a:off x="5322" y="2699"/>
              <a:ext cx="24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Arial" charset="0"/>
                </a:rPr>
                <a:t>100%</a:t>
              </a:r>
            </a:p>
          </p:txBody>
        </p:sp>
      </p:grpSp>
      <p:sp>
        <p:nvSpPr>
          <p:cNvPr id="81943" name="Text Box 24"/>
          <p:cNvSpPr txBox="1">
            <a:spLocks noChangeArrowheads="1"/>
          </p:cNvSpPr>
          <p:nvPr/>
        </p:nvSpPr>
        <p:spPr bwMode="auto">
          <a:xfrm>
            <a:off x="4038600" y="4713672"/>
            <a:ext cx="3429000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000000"/>
                </a:solidFill>
                <a:latin typeface="Calibri" charset="0"/>
                <a:cs typeface="Arial" charset="0"/>
              </a:rPr>
              <a:t>Travail et accouchement</a:t>
            </a:r>
          </a:p>
        </p:txBody>
      </p:sp>
      <p:sp>
        <p:nvSpPr>
          <p:cNvPr id="81944" name="Text Box 27"/>
          <p:cNvSpPr txBox="1">
            <a:spLocks noChangeArrowheads="1"/>
          </p:cNvSpPr>
          <p:nvPr/>
        </p:nvSpPr>
        <p:spPr bwMode="auto">
          <a:xfrm>
            <a:off x="7239000" y="4408870"/>
            <a:ext cx="1447800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Calibri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45" name="Text Box 32"/>
          <p:cNvSpPr txBox="1">
            <a:spLocks noChangeArrowheads="1"/>
          </p:cNvSpPr>
          <p:nvPr/>
        </p:nvSpPr>
        <p:spPr bwMode="auto">
          <a:xfrm>
            <a:off x="2536952" y="3553675"/>
            <a:ext cx="1905000" cy="2769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dist="38075" dir="20160032" algn="ctr" rotWithShape="0">
              <a:srgbClr val="000000">
                <a:alpha val="74998"/>
              </a:srgbClr>
            </a:outerShdw>
          </a:effectLst>
          <a:extLst/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FFFFFF"/>
                </a:solidFill>
                <a:latin typeface="Calibri" charset="0"/>
                <a:cs typeface="Arial" charset="0"/>
              </a:rPr>
              <a:t>36 semaines d’aménorrhée</a:t>
            </a:r>
          </a:p>
        </p:txBody>
      </p:sp>
      <p:sp>
        <p:nvSpPr>
          <p:cNvPr id="81946" name="Line 35"/>
          <p:cNvSpPr>
            <a:spLocks noChangeShapeType="1"/>
          </p:cNvSpPr>
          <p:nvPr/>
        </p:nvSpPr>
        <p:spPr bwMode="auto">
          <a:xfrm>
            <a:off x="3429000" y="4104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47" name="Line 36"/>
          <p:cNvSpPr>
            <a:spLocks noChangeShapeType="1"/>
          </p:cNvSpPr>
          <p:nvPr/>
        </p:nvSpPr>
        <p:spPr bwMode="auto">
          <a:xfrm>
            <a:off x="8534400" y="40278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48" name="Line 37"/>
          <p:cNvSpPr>
            <a:spLocks noChangeShapeType="1"/>
          </p:cNvSpPr>
          <p:nvPr/>
        </p:nvSpPr>
        <p:spPr bwMode="auto">
          <a:xfrm>
            <a:off x="9296400" y="40278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49" name="Text Box 40"/>
          <p:cNvSpPr txBox="1">
            <a:spLocks noChangeArrowheads="1"/>
          </p:cNvSpPr>
          <p:nvPr/>
        </p:nvSpPr>
        <p:spPr bwMode="auto">
          <a:xfrm>
            <a:off x="2971800" y="4561270"/>
            <a:ext cx="1066800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Calibri" charset="0"/>
                <a:cs typeface="Arial" charset="0"/>
              </a:rPr>
              <a:t>Ante Natale</a:t>
            </a:r>
          </a:p>
        </p:txBody>
      </p:sp>
      <p:sp>
        <p:nvSpPr>
          <p:cNvPr id="81950" name="Text Box 42"/>
          <p:cNvSpPr txBox="1">
            <a:spLocks noChangeArrowheads="1"/>
          </p:cNvSpPr>
          <p:nvPr/>
        </p:nvSpPr>
        <p:spPr bwMode="auto">
          <a:xfrm>
            <a:off x="7620000" y="4713672"/>
            <a:ext cx="1600200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Calibri" charset="0"/>
                <a:cs typeface="Arial" charset="0"/>
              </a:rPr>
              <a:t>Allaitement</a:t>
            </a:r>
          </a:p>
        </p:txBody>
      </p:sp>
      <p:sp>
        <p:nvSpPr>
          <p:cNvPr id="81951" name="Text Box 43"/>
          <p:cNvSpPr txBox="1">
            <a:spLocks noChangeArrowheads="1"/>
          </p:cNvSpPr>
          <p:nvPr/>
        </p:nvSpPr>
        <p:spPr bwMode="auto">
          <a:xfrm>
            <a:off x="2590800" y="6237670"/>
            <a:ext cx="7315200" cy="2769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FFFFFF"/>
                </a:solidFill>
                <a:latin typeface="Calibri" charset="0"/>
                <a:cs typeface="Arial" charset="0"/>
              </a:rPr>
              <a:t>La moitié des infections ont lieu au moment de l’accouchement, et au moins 1/3 au moment de l’allaitement </a:t>
            </a:r>
          </a:p>
        </p:txBody>
      </p:sp>
      <p:sp>
        <p:nvSpPr>
          <p:cNvPr id="81952" name="Text Box 32"/>
          <p:cNvSpPr txBox="1">
            <a:spLocks noChangeArrowheads="1"/>
          </p:cNvSpPr>
          <p:nvPr/>
        </p:nvSpPr>
        <p:spPr bwMode="auto">
          <a:xfrm>
            <a:off x="7866332" y="3553675"/>
            <a:ext cx="2079332" cy="36932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dist="38075" dir="20160032" algn="ctr" rotWithShape="0">
              <a:srgbClr val="000000">
                <a:alpha val="74998"/>
              </a:srgbClr>
            </a:outerShdw>
          </a:effectLst>
          <a:extLst/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FFFFFF"/>
                </a:solidFill>
                <a:latin typeface="Calibri" charset="0"/>
                <a:cs typeface="Arial" charset="0"/>
              </a:rPr>
              <a:t>Mois après la naissance</a:t>
            </a:r>
          </a:p>
          <a:p>
            <a:pPr defTabSz="914400" fontAlgn="base">
              <a:lnSpc>
                <a:spcPct val="20000"/>
              </a:lnSpc>
              <a:spcBef>
                <a:spcPct val="5000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FFFFFF"/>
                </a:solidFill>
                <a:latin typeface="Calibri" charset="0"/>
                <a:cs typeface="Arial" charset="0"/>
              </a:rPr>
              <a:t>                  6                    12</a:t>
            </a:r>
          </a:p>
        </p:txBody>
      </p:sp>
    </p:spTree>
    <p:extLst>
      <p:ext uri="{BB962C8B-B14F-4D97-AF65-F5344CB8AC3E}">
        <p14:creationId xmlns:p14="http://schemas.microsoft.com/office/powerpoint/2010/main" val="41268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4709"/>
            <a:ext cx="11430000" cy="1082675"/>
          </a:xfrm>
        </p:spPr>
        <p:txBody>
          <a:bodyPr/>
          <a:lstStyle/>
          <a:p>
            <a:pPr eaLnBrk="1" hangingPunct="1"/>
            <a:r>
              <a:rPr lang="fr-FR" altLang="fr-FR" sz="2000" b="1" dirty="0">
                <a:ea typeface="ＭＳ Ｐゴシック" panose="020B0600070205080204" pitchFamily="34" charset="-128"/>
              </a:rPr>
              <a:t>Taux de TME sous </a:t>
            </a:r>
            <a:r>
              <a:rPr lang="fr-FR" altLang="fr-FR" sz="2000" b="1" dirty="0" err="1">
                <a:ea typeface="ＭＳ Ｐゴシック" panose="020B0600070205080204" pitchFamily="34" charset="-128"/>
              </a:rPr>
              <a:t>multithérapie</a:t>
            </a:r>
            <a:r>
              <a:rPr lang="fr-FR" altLang="fr-FR" sz="2000" b="1" dirty="0">
                <a:ea typeface="ＭＳ Ｐゴシック" panose="020B0600070205080204" pitchFamily="34" charset="-128"/>
              </a:rPr>
              <a:t> selon le moment de début de traitement et la charge virale à l</a:t>
            </a:r>
            <a:r>
              <a:rPr lang="fr-FR" altLang="fr-FR" sz="2000" b="1" dirty="0"/>
              <a:t>’</a:t>
            </a:r>
            <a:r>
              <a:rPr lang="fr-FR" altLang="ja-JP" sz="2000" b="1" dirty="0"/>
              <a:t>accouchement, 2000-2010</a:t>
            </a:r>
            <a:endParaRPr lang="fr-FR" altLang="fr-FR" sz="2000" b="1" dirty="0">
              <a:ea typeface="ＭＳ Ｐゴシック" panose="020B0600070205080204" pitchFamily="34" charset="-128"/>
            </a:endParaRPr>
          </a:p>
        </p:txBody>
      </p:sp>
      <p:sp>
        <p:nvSpPr>
          <p:cNvPr id="23554" name="Espace réservé du contenu 3"/>
          <p:cNvSpPr>
            <a:spLocks noGrp="1"/>
          </p:cNvSpPr>
          <p:nvPr>
            <p:ph sz="half" idx="1"/>
          </p:nvPr>
        </p:nvSpPr>
        <p:spPr>
          <a:xfrm>
            <a:off x="4267201" y="6199403"/>
            <a:ext cx="7696200" cy="524865"/>
          </a:xfrm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fr-FR" altLang="fr-FR" sz="2000" dirty="0">
                <a:ea typeface="ＭＳ Ｐゴシック" pitchFamily="34" charset="-128"/>
              </a:rPr>
              <a:t>ART débuté avant conception et CV &lt;50 : TME = 0% [0.0 - 0.1]</a:t>
            </a:r>
          </a:p>
        </p:txBody>
      </p:sp>
      <p:grpSp>
        <p:nvGrpSpPr>
          <p:cNvPr id="37892" name="Group 69"/>
          <p:cNvGrpSpPr>
            <a:grpSpLocks/>
          </p:cNvGrpSpPr>
          <p:nvPr/>
        </p:nvGrpSpPr>
        <p:grpSpPr bwMode="auto">
          <a:xfrm>
            <a:off x="10363200" y="1824340"/>
            <a:ext cx="810266" cy="760675"/>
            <a:chOff x="4715" y="737"/>
            <a:chExt cx="832" cy="664"/>
          </a:xfrm>
        </p:grpSpPr>
        <p:pic>
          <p:nvPicPr>
            <p:cNvPr id="37904" name="Picture 70" descr="anrs99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" y="912"/>
              <a:ext cx="384" cy="1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3383" name="Rectangle 71"/>
            <p:cNvSpPr>
              <a:spLocks noChangeArrowheads="1"/>
            </p:cNvSpPr>
            <p:nvPr/>
          </p:nvSpPr>
          <p:spPr bwMode="auto">
            <a:xfrm>
              <a:off x="4715" y="1079"/>
              <a:ext cx="832" cy="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900" b="1" i="1">
                  <a:solidFill>
                    <a:srgbClr val="020202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INSERM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900" b="1" i="1">
                  <a:solidFill>
                    <a:srgbClr val="020202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CESP 1018</a:t>
              </a:r>
            </a:p>
          </p:txBody>
        </p:sp>
        <p:sp>
          <p:nvSpPr>
            <p:cNvPr id="653384" name="Rectangle 72"/>
            <p:cNvSpPr>
              <a:spLocks noChangeArrowheads="1"/>
            </p:cNvSpPr>
            <p:nvPr/>
          </p:nvSpPr>
          <p:spPr bwMode="auto">
            <a:xfrm>
              <a:off x="4848" y="737"/>
              <a:ext cx="497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b="1" i="1">
                  <a:solidFill>
                    <a:srgbClr val="020202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EPF</a:t>
              </a:r>
              <a:endParaRPr lang="fr-FR" sz="1000" b="1" i="1">
                <a:solidFill>
                  <a:srgbClr val="020202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7893" name="ZoneTexte 1"/>
          <p:cNvSpPr txBox="1">
            <a:spLocks noChangeArrowheads="1"/>
          </p:cNvSpPr>
          <p:nvPr/>
        </p:nvSpPr>
        <p:spPr bwMode="auto">
          <a:xfrm>
            <a:off x="657683" y="6461835"/>
            <a:ext cx="19759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100" b="1" i="1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rPr>
              <a:t>Mandelbrot et al. CID 2015</a:t>
            </a:r>
          </a:p>
        </p:txBody>
      </p:sp>
      <p:grpSp>
        <p:nvGrpSpPr>
          <p:cNvPr id="37894" name="Grouper 12"/>
          <p:cNvGrpSpPr>
            <a:grpSpLocks/>
          </p:cNvGrpSpPr>
          <p:nvPr/>
        </p:nvGrpSpPr>
        <p:grpSpPr bwMode="auto">
          <a:xfrm>
            <a:off x="1066800" y="1137384"/>
            <a:ext cx="8153400" cy="3983271"/>
            <a:chOff x="2051720" y="1844824"/>
            <a:chExt cx="6192688" cy="3384376"/>
          </a:xfrm>
        </p:grpSpPr>
        <p:grpSp>
          <p:nvGrpSpPr>
            <p:cNvPr id="37900" name="Grouper 13"/>
            <p:cNvGrpSpPr>
              <a:grpSpLocks/>
            </p:cNvGrpSpPr>
            <p:nvPr/>
          </p:nvGrpSpPr>
          <p:grpSpPr bwMode="auto">
            <a:xfrm>
              <a:off x="2700338" y="2636838"/>
              <a:ext cx="1008062" cy="1729312"/>
              <a:chOff x="2700338" y="2636838"/>
              <a:chExt cx="1008062" cy="1729312"/>
            </a:xfrm>
          </p:grpSpPr>
          <p:sp>
            <p:nvSpPr>
              <p:cNvPr id="37902" name="ZoneTexte 11"/>
              <p:cNvSpPr txBox="1">
                <a:spLocks noChangeArrowheads="1"/>
              </p:cNvSpPr>
              <p:nvPr/>
            </p:nvSpPr>
            <p:spPr bwMode="auto">
              <a:xfrm>
                <a:off x="2700338" y="2636838"/>
                <a:ext cx="1008062" cy="361603"/>
              </a:xfrm>
              <a:prstGeom prst="rect">
                <a:avLst/>
              </a:prstGeom>
              <a:solidFill>
                <a:srgbClr val="FFF3E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fr-FR" altLang="fr-FR" sz="1600" b="1" i="1">
                    <a:solidFill>
                      <a:srgbClr val="FF0000"/>
                    </a:solidFill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N=2676</a:t>
                </a:r>
              </a:p>
            </p:txBody>
          </p:sp>
          <p:cxnSp>
            <p:nvCxnSpPr>
              <p:cNvPr id="19" name="Connecteur droit avec flèche 6"/>
              <p:cNvCxnSpPr>
                <a:cxnSpLocks noChangeShapeType="1"/>
              </p:cNvCxnSpPr>
              <p:nvPr/>
            </p:nvCxnSpPr>
            <p:spPr bwMode="auto">
              <a:xfrm>
                <a:off x="3059582" y="2997817"/>
                <a:ext cx="0" cy="13683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aphicFrame>
          <p:nvGraphicFramePr>
            <p:cNvPr id="16" name="Espace réservé du contenu 17"/>
            <p:cNvGraphicFramePr>
              <a:graphicFrameLocks/>
            </p:cNvGraphicFramePr>
            <p:nvPr/>
          </p:nvGraphicFramePr>
          <p:xfrm>
            <a:off x="2051720" y="1844824"/>
            <a:ext cx="6192688" cy="33843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cxnSp>
        <p:nvCxnSpPr>
          <p:cNvPr id="5" name="Connecteur droit avec flèche 4"/>
          <p:cNvCxnSpPr>
            <a:cxnSpLocks noChangeShapeType="1"/>
          </p:cNvCxnSpPr>
          <p:nvPr/>
        </p:nvCxnSpPr>
        <p:spPr bwMode="auto">
          <a:xfrm>
            <a:off x="5531478" y="5407993"/>
            <a:ext cx="719137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0" name="Connecteur droit avec flèche 19"/>
          <p:cNvCxnSpPr>
            <a:cxnSpLocks noChangeShapeType="1"/>
          </p:cNvCxnSpPr>
          <p:nvPr/>
        </p:nvCxnSpPr>
        <p:spPr bwMode="auto">
          <a:xfrm flipV="1">
            <a:off x="7741290" y="2600944"/>
            <a:ext cx="0" cy="8651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7897" name="Rectangle 6"/>
          <p:cNvSpPr>
            <a:spLocks noChangeArrowheads="1"/>
          </p:cNvSpPr>
          <p:nvPr/>
        </p:nvSpPr>
        <p:spPr bwMode="auto">
          <a:xfrm>
            <a:off x="2450755" y="5192131"/>
            <a:ext cx="3183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Aft>
                <a:spcPct val="0"/>
              </a:spcAft>
              <a:buNone/>
            </a:pPr>
            <a:r>
              <a:rPr lang="fr-FR" altLang="fr-FR" sz="1800" b="1" i="1" dirty="0">
                <a:solidFill>
                  <a:srgbClr val="000000"/>
                </a:solidFill>
                <a:ea typeface="ＭＳ Ｐゴシック" panose="020B0600070205080204" pitchFamily="34" charset="-128"/>
                <a:cs typeface="ＭＳ Ｐゴシック" charset="0"/>
              </a:rPr>
              <a:t>Effet délai de traitement</a:t>
            </a:r>
          </a:p>
        </p:txBody>
      </p:sp>
      <p:sp>
        <p:nvSpPr>
          <p:cNvPr id="37898" name="Rectangle 7"/>
          <p:cNvSpPr>
            <a:spLocks noChangeArrowheads="1"/>
          </p:cNvSpPr>
          <p:nvPr/>
        </p:nvSpPr>
        <p:spPr bwMode="auto">
          <a:xfrm>
            <a:off x="8947516" y="3061519"/>
            <a:ext cx="19834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7800" indent="-1778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800" b="1" i="1" dirty="0">
                <a:solidFill>
                  <a:srgbClr val="000000"/>
                </a:solidFill>
                <a:ea typeface="ＭＳ Ｐゴシック" panose="020B0600070205080204" pitchFamily="34" charset="-128"/>
                <a:cs typeface="ＭＳ Ｐゴシック" charset="0"/>
              </a:rPr>
              <a:t>Effet charge virale</a:t>
            </a:r>
          </a:p>
        </p:txBody>
      </p:sp>
      <p:sp>
        <p:nvSpPr>
          <p:cNvPr id="37899" name="Rectangle 9"/>
          <p:cNvSpPr>
            <a:spLocks noChangeArrowheads="1"/>
          </p:cNvSpPr>
          <p:nvPr/>
        </p:nvSpPr>
        <p:spPr bwMode="auto">
          <a:xfrm>
            <a:off x="1737892" y="1583679"/>
            <a:ext cx="3657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800" b="1" i="1" dirty="0">
                <a:solidFill>
                  <a:srgbClr val="000000"/>
                </a:solidFill>
                <a:ea typeface="ＭＳ Ｐゴシック" panose="020B0600070205080204" pitchFamily="34" charset="-128"/>
                <a:cs typeface="ＭＳ Ｐゴシック" charset="0"/>
              </a:rPr>
              <a:t>%</a:t>
            </a:r>
            <a:endParaRPr lang="fr-FR" altLang="fr-FR" sz="1800" b="1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77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Prévention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28055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Individuellement, quel est le moyen de prévention du VIH le plus efficace en 2017 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16864" y="2133600"/>
            <a:ext cx="10871200" cy="3962400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/>
              <a:t>La circoncision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Le préservatif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Le traitement antirétroviral du partenaire séropositif (TasP)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Le traitement antirétroviral du partenaire séronégatif (PrEP)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Un programme de conseil d’abstinence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090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Individuellement, quel est le moyen de prévention du VIH le plus efficace en 2015 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16864" y="2133600"/>
            <a:ext cx="10871200" cy="3962400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D9D9D9"/>
                </a:solidFill>
              </a:rPr>
              <a:t>La circoncision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D9D9D9"/>
                </a:solidFill>
              </a:rPr>
              <a:t>Le préservatif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Le traitement antirétroviral du partenaire séropositif (TasP)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D9D9D9"/>
                </a:solidFill>
              </a:rPr>
              <a:t>Le traitement antirétroviral du partenaire séronégatif (PrEP)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D9D9D9"/>
                </a:solidFill>
              </a:rPr>
              <a:t>Un programme de conseil d’abstinence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420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991FDBB-C72C-F541-93C0-281E885B3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Classez les dans l’ordre !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A7F0CC0-256D-6F4C-97B5-437C79382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/>
              <a:t>La circoncision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Le préservatif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Le traitement antirétroviral du partenaire séropositif (TasP)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Le traitement antirétroviral du partenaire séronégatif (PrEP)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Un programme de conseil d’abstinence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4595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 sait-on de l’origine du VIH en 2018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4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Dans l’ordre 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86180" y="1600200"/>
            <a:ext cx="10637896" cy="4173857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Le traitement antirétroviral du partenaire séropositif (TasP)</a:t>
            </a:r>
          </a:p>
          <a:p>
            <a:pPr marL="514350" indent="-514350">
              <a:buFont typeface="+mj-lt"/>
              <a:buAutoNum type="alphaLcPeriod"/>
            </a:pPr>
            <a:endParaRPr lang="fr-FR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Le préservatif</a:t>
            </a:r>
          </a:p>
          <a:p>
            <a:pPr marL="514350" indent="-514350">
              <a:buFont typeface="+mj-lt"/>
              <a:buAutoNum type="alphaLcPeriod"/>
            </a:pPr>
            <a:endParaRPr lang="fr-FR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Le traitement antirétroviral du partenaire séronégatif (PrEP)</a:t>
            </a:r>
          </a:p>
          <a:p>
            <a:pPr marL="514350" indent="-514350">
              <a:buFont typeface="+mj-lt"/>
              <a:buAutoNum type="alphaLcPeriod"/>
            </a:pPr>
            <a:endParaRPr lang="fr-FR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La circoncision</a:t>
            </a:r>
          </a:p>
          <a:p>
            <a:pPr marL="514350" indent="-514350">
              <a:buFont typeface="+mj-lt"/>
              <a:buAutoNum type="alphaLcPeriod"/>
            </a:pPr>
            <a:endParaRPr lang="fr-FR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Un programme de conseil d’abstinence</a:t>
            </a:r>
          </a:p>
        </p:txBody>
      </p:sp>
      <p:sp>
        <p:nvSpPr>
          <p:cNvPr id="4" name="Explosion 2 3"/>
          <p:cNvSpPr/>
          <p:nvPr/>
        </p:nvSpPr>
        <p:spPr bwMode="auto">
          <a:xfrm>
            <a:off x="8968276" y="1847130"/>
            <a:ext cx="2555800" cy="90424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96 %</a:t>
            </a:r>
          </a:p>
        </p:txBody>
      </p:sp>
      <p:sp>
        <p:nvSpPr>
          <p:cNvPr id="5" name="Explosion 2 4"/>
          <p:cNvSpPr/>
          <p:nvPr/>
        </p:nvSpPr>
        <p:spPr bwMode="auto">
          <a:xfrm>
            <a:off x="3685036" y="2223295"/>
            <a:ext cx="2068127" cy="81280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90 %</a:t>
            </a:r>
          </a:p>
        </p:txBody>
      </p:sp>
      <p:sp>
        <p:nvSpPr>
          <p:cNvPr id="6" name="Explosion 2 5"/>
          <p:cNvSpPr/>
          <p:nvPr/>
        </p:nvSpPr>
        <p:spPr bwMode="auto">
          <a:xfrm>
            <a:off x="9481854" y="3553515"/>
            <a:ext cx="2468205" cy="90424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86 %</a:t>
            </a:r>
          </a:p>
        </p:txBody>
      </p:sp>
      <p:sp>
        <p:nvSpPr>
          <p:cNvPr id="7" name="Explosion 2 6"/>
          <p:cNvSpPr/>
          <p:nvPr/>
        </p:nvSpPr>
        <p:spPr bwMode="auto">
          <a:xfrm>
            <a:off x="3674526" y="3943639"/>
            <a:ext cx="2302929" cy="90424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60 %</a:t>
            </a:r>
          </a:p>
        </p:txBody>
      </p:sp>
      <p:sp>
        <p:nvSpPr>
          <p:cNvPr id="8" name="Explosion 2 7"/>
          <p:cNvSpPr/>
          <p:nvPr/>
        </p:nvSpPr>
        <p:spPr bwMode="auto">
          <a:xfrm>
            <a:off x="7162800" y="4851424"/>
            <a:ext cx="2041031" cy="90424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0 %</a:t>
            </a:r>
          </a:p>
        </p:txBody>
      </p:sp>
    </p:spTree>
    <p:extLst>
      <p:ext uri="{BB962C8B-B14F-4D97-AF65-F5344CB8AC3E}">
        <p14:creationId xmlns:p14="http://schemas.microsoft.com/office/powerpoint/2010/main" val="41320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90600" y="1566997"/>
            <a:ext cx="10667999" cy="52988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Font typeface="Arial" charset="0"/>
              <a:buChar char="•"/>
            </a:pPr>
            <a:r>
              <a:rPr sz="2800" spc="-9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z="28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les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se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endParaRPr sz="2800" dirty="0">
              <a:latin typeface="Calibri"/>
              <a:cs typeface="Calibri"/>
            </a:endParaRPr>
          </a:p>
          <a:p>
            <a:pPr marL="469900" indent="-457200">
              <a:spcBef>
                <a:spcPts val="670"/>
              </a:spcBef>
              <a:buFont typeface="Arial" charset="0"/>
              <a:buChar char="•"/>
            </a:pPr>
            <a:r>
              <a:rPr sz="2800" spc="-9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z="28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ais</a:t>
            </a:r>
            <a:r>
              <a:rPr sz="2800" spc="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elle</a:t>
            </a:r>
            <a:r>
              <a:rPr sz="2800" spc="-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sz="28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le lin</a:t>
            </a:r>
            <a:r>
              <a:rPr sz="2800"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sz="2800" dirty="0">
              <a:latin typeface="Calibri"/>
              <a:cs typeface="Calibri"/>
            </a:endParaRPr>
          </a:p>
          <a:p>
            <a:pPr marL="469900" indent="-457200">
              <a:spcBef>
                <a:spcPts val="670"/>
              </a:spcBef>
              <a:buFont typeface="Arial" charset="0"/>
              <a:buChar char="•"/>
            </a:pPr>
            <a:r>
              <a:rPr sz="2800" spc="-9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z="28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spc="-30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el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 n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on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spc="-5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spc="-2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el</a:t>
            </a:r>
            <a:endParaRPr sz="2800" dirty="0">
              <a:latin typeface="Calibri"/>
              <a:cs typeface="Calibri"/>
            </a:endParaRPr>
          </a:p>
          <a:p>
            <a:pPr marL="469900" indent="-457200">
              <a:spcBef>
                <a:spcPts val="675"/>
              </a:spcBef>
              <a:buFont typeface="Arial" charset="0"/>
              <a:buChar char="•"/>
            </a:pPr>
            <a:r>
              <a:rPr sz="2800" spc="-9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z="28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 b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aiser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les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spc="-5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esses</a:t>
            </a:r>
            <a:endParaRPr sz="2800" dirty="0">
              <a:latin typeface="Calibri"/>
              <a:cs typeface="Calibri"/>
            </a:endParaRPr>
          </a:p>
          <a:p>
            <a:pPr marL="469900" indent="-457200">
              <a:spcBef>
                <a:spcPts val="675"/>
              </a:spcBef>
              <a:buFont typeface="Arial" charset="0"/>
              <a:buChar char="•"/>
            </a:pP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Ra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pp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800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800"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és</a:t>
            </a:r>
            <a:r>
              <a:rPr sz="28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(u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tilis</a:t>
            </a:r>
            <a:r>
              <a:rPr sz="2800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tion</a:t>
            </a:r>
            <a:r>
              <a:rPr sz="28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spc="-2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800" spc="-2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spc="-30" dirty="0">
                <a:solidFill>
                  <a:srgbClr val="001F5F"/>
                </a:solidFill>
                <a:latin typeface="Calibri"/>
                <a:cs typeface="Calibri"/>
              </a:rPr>
              <a:t>at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lang="fr-FR" sz="2800" dirty="0"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800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ése</a:t>
            </a:r>
            <a:r>
              <a:rPr sz="2800" spc="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8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800" spc="-4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800" spc="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lang="fr-FR" sz="280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469900" indent="-457200">
              <a:spcBef>
                <a:spcPts val="675"/>
              </a:spcBef>
              <a:buFont typeface="Arial" charset="0"/>
              <a:buChar char="•"/>
            </a:pPr>
            <a:r>
              <a:rPr lang="fr-FR" sz="2800" dirty="0">
                <a:solidFill>
                  <a:srgbClr val="001F5F"/>
                </a:solidFill>
                <a:latin typeface="Calibri"/>
                <a:cs typeface="Calibri"/>
              </a:rPr>
              <a:t>Rapports non protégés en cas de charge virale indétectable</a:t>
            </a:r>
          </a:p>
          <a:p>
            <a:pPr marL="469900" indent="-457200">
              <a:spcBef>
                <a:spcPts val="675"/>
              </a:spcBef>
              <a:buFont typeface="Arial" charset="0"/>
              <a:buChar char="•"/>
            </a:pPr>
            <a:endParaRPr sz="2800" dirty="0">
              <a:latin typeface="Calibri"/>
              <a:cs typeface="Calibri"/>
            </a:endParaRPr>
          </a:p>
          <a:p>
            <a:pPr marL="457200" indent="-457200">
              <a:lnSpc>
                <a:spcPct val="100000"/>
              </a:lnSpc>
              <a:buFont typeface="Arial" charset="0"/>
              <a:buChar char="•"/>
            </a:pPr>
            <a:endParaRPr sz="2800" dirty="0">
              <a:latin typeface="Times New Roman"/>
              <a:cs typeface="Times New Roman"/>
            </a:endParaRPr>
          </a:p>
          <a:p>
            <a:pPr marL="12700" marR="5080">
              <a:spcBef>
                <a:spcPts val="1625"/>
              </a:spcBef>
            </a:pPr>
            <a:r>
              <a:rPr sz="3600" b="1" spc="-12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3600" b="1" spc="-65" dirty="0">
                <a:solidFill>
                  <a:srgbClr val="006FC0"/>
                </a:solidFill>
                <a:latin typeface="Calibri"/>
                <a:cs typeface="Calibri"/>
              </a:rPr>
              <a:t>tt</a:t>
            </a:r>
            <a:r>
              <a:rPr sz="3600" b="1" spc="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3600" b="1" spc="-3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3600" b="1" spc="-15" dirty="0">
                <a:solidFill>
                  <a:srgbClr val="006FC0"/>
                </a:solidFill>
                <a:latin typeface="Calibri"/>
                <a:cs typeface="Calibri"/>
              </a:rPr>
              <a:t>tio</a:t>
            </a: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3600" b="1" spc="-15" dirty="0">
                <a:solidFill>
                  <a:srgbClr val="006FC0"/>
                </a:solidFill>
                <a:latin typeface="Calibri"/>
                <a:cs typeface="Calibri"/>
              </a:rPr>
              <a:t>!</a:t>
            </a:r>
            <a:r>
              <a:rPr sz="36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spc="-8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3600" b="1" spc="-20" dirty="0">
                <a:solidFill>
                  <a:srgbClr val="006FC0"/>
                </a:solidFill>
                <a:latin typeface="Calibri"/>
                <a:cs typeface="Calibri"/>
              </a:rPr>
              <a:t>aso</a:t>
            </a:r>
            <a:r>
              <a:rPr sz="36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3600" b="1" spc="-270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3600" b="1" spc="-10" dirty="0">
                <a:solidFill>
                  <a:srgbClr val="006FC0"/>
                </a:solidFill>
                <a:latin typeface="Calibri"/>
                <a:cs typeface="Calibri"/>
              </a:rPr>
              <a:t>,</a:t>
            </a:r>
            <a:r>
              <a:rPr sz="36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b</a:t>
            </a:r>
            <a:r>
              <a:rPr sz="3600" b="1" spc="-50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os</a:t>
            </a:r>
            <a:r>
              <a:rPr sz="3600" b="1" spc="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3600" b="1" spc="-20" dirty="0">
                <a:solidFill>
                  <a:srgbClr val="006FC0"/>
                </a:solidFill>
                <a:latin typeface="Calibri"/>
                <a:cs typeface="Calibri"/>
              </a:rPr>
              <a:t> à</a:t>
            </a: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 d</a:t>
            </a:r>
            <a:r>
              <a:rPr sz="3600" b="1" spc="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3600" b="1" spc="-3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ts,</a:t>
            </a:r>
            <a:r>
              <a:rPr sz="3600" b="1" spc="-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006FC0"/>
                </a:solidFill>
                <a:latin typeface="Calibri"/>
                <a:cs typeface="Calibri"/>
              </a:rPr>
              <a:t>cis</a:t>
            </a:r>
            <a:r>
              <a:rPr sz="3600" b="1" spc="2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aux, </a:t>
            </a:r>
            <a:r>
              <a:rPr sz="3600" b="1" spc="-20" dirty="0">
                <a:solidFill>
                  <a:srgbClr val="006FC0"/>
                </a:solidFill>
                <a:latin typeface="Calibri"/>
                <a:cs typeface="Calibri"/>
              </a:rPr>
              <a:t>co</a:t>
            </a:r>
            <a:r>
              <a:rPr sz="3600" b="1" spc="-10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sz="3600" b="1" spc="2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-o</a:t>
            </a:r>
            <a:r>
              <a:rPr sz="3600" b="1" spc="1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gle…</a:t>
            </a:r>
            <a:r>
              <a:rPr sz="36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=&gt;</a:t>
            </a:r>
            <a:r>
              <a:rPr sz="36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h</a:t>
            </a:r>
            <a:r>
              <a:rPr sz="3600" b="1" spc="15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sz="3600" b="1" spc="-2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ti</a:t>
            </a:r>
            <a:r>
              <a:rPr sz="3600" b="1" spc="-5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36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600" b="1" spc="-10" dirty="0">
                <a:solidFill>
                  <a:srgbClr val="006FC0"/>
                </a:solidFill>
                <a:latin typeface="Calibri"/>
                <a:cs typeface="Calibri"/>
              </a:rPr>
              <a:t>B &amp; </a:t>
            </a: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F6DE37B-A475-9449-A714-2C78A8C62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Même en cas de charge virale élevée, la transmission du VIH ne se fait pas…</a:t>
            </a:r>
          </a:p>
        </p:txBody>
      </p:sp>
    </p:spTree>
    <p:extLst>
      <p:ext uri="{BB962C8B-B14F-4D97-AF65-F5344CB8AC3E}">
        <p14:creationId xmlns:p14="http://schemas.microsoft.com/office/powerpoint/2010/main" val="214391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65102" y="4345187"/>
            <a:ext cx="8743950" cy="1276945"/>
          </a:xfrm>
        </p:spPr>
        <p:txBody>
          <a:bodyPr/>
          <a:lstStyle/>
          <a:p>
            <a:pPr>
              <a:defRPr/>
            </a:pPr>
            <a:r>
              <a:rPr lang="fr-FR" dirty="0"/>
              <a:t>TasP</a:t>
            </a:r>
          </a:p>
        </p:txBody>
      </p:sp>
      <p:sp>
        <p:nvSpPr>
          <p:cNvPr id="66562" name="Espace réservé du texte 4"/>
          <p:cNvSpPr>
            <a:spLocks noGrp="1"/>
          </p:cNvSpPr>
          <p:nvPr>
            <p:ph type="body" idx="1"/>
          </p:nvPr>
        </p:nvSpPr>
        <p:spPr>
          <a:xfrm>
            <a:off x="1765102" y="2939655"/>
            <a:ext cx="8743950" cy="1405533"/>
          </a:xfrm>
        </p:spPr>
        <p:txBody>
          <a:bodyPr/>
          <a:lstStyle/>
          <a:p>
            <a:r>
              <a:rPr lang="fr-FR" altLang="x-none" dirty="0"/>
              <a:t>Pas de transmission sexuelle en cas de charge virale indétectable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73910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87826" y="279496"/>
            <a:ext cx="7854617" cy="683121"/>
          </a:xfrm>
        </p:spPr>
        <p:txBody>
          <a:bodyPr>
            <a:normAutofit/>
          </a:bodyPr>
          <a:lstStyle/>
          <a:p>
            <a:r>
              <a:rPr lang="fr-CH" sz="3038" dirty="0">
                <a:latin typeface="Helvetica" charset="0"/>
              </a:rPr>
              <a:t>Tout a commencé à Rakaï, en l’an 2000 !</a:t>
            </a:r>
            <a:endParaRPr lang="de-DE" sz="2025" dirty="0">
              <a:effectLst>
                <a:outerShdw blurRad="38100" dist="38100" dir="2700000" algn="tl">
                  <a:srgbClr val="FFFFFF"/>
                </a:outerShdw>
              </a:effectLst>
              <a:latin typeface="NewUnivers-Medium" charset="0"/>
            </a:endParaRPr>
          </a:p>
        </p:txBody>
      </p:sp>
      <p:pic>
        <p:nvPicPr>
          <p:cNvPr id="245763" name="Picture 3" descr="uganda_rel9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5849" y="2061565"/>
            <a:ext cx="7738570" cy="3981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4453497" y="4259462"/>
            <a:ext cx="184731" cy="6117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r-FR" sz="3375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34" charset="0"/>
              <a:cs typeface="Arial" pitchFamily="34" charset="0"/>
            </a:endParaRPr>
          </a:p>
        </p:txBody>
      </p:sp>
      <p:sp>
        <p:nvSpPr>
          <p:cNvPr id="2" name="Bouée 1"/>
          <p:cNvSpPr/>
          <p:nvPr/>
        </p:nvSpPr>
        <p:spPr>
          <a:xfrm>
            <a:off x="4474746" y="4184022"/>
            <a:ext cx="921734" cy="809240"/>
          </a:xfrm>
          <a:prstGeom prst="donut">
            <a:avLst>
              <a:gd name="adj" fmla="val 4619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4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29" y="1237244"/>
            <a:ext cx="6538088" cy="42034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8323" name="Text Box 3"/>
          <p:cNvSpPr txBox="1">
            <a:spLocks noChangeArrowheads="1"/>
          </p:cNvSpPr>
          <p:nvPr/>
        </p:nvSpPr>
        <p:spPr bwMode="auto">
          <a:xfrm>
            <a:off x="3426395" y="1237244"/>
            <a:ext cx="5883422" cy="546625"/>
          </a:xfrm>
          <a:prstGeom prst="rect">
            <a:avLst/>
          </a:prstGeom>
          <a:solidFill>
            <a:srgbClr val="A95306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771571" eaLnBrk="0" hangingPunct="0">
              <a:spcBef>
                <a:spcPct val="50000"/>
              </a:spcBef>
              <a:tabLst>
                <a:tab pos="526437" algn="ctr"/>
                <a:tab pos="2192815" algn="ctr"/>
                <a:tab pos="3857854" algn="ctr"/>
              </a:tabLst>
              <a:defRPr/>
            </a:pPr>
            <a:r>
              <a:rPr lang="fr-CH" sz="1181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Arial" pitchFamily="34" charset="0"/>
              </a:rPr>
              <a:t>      </a:t>
            </a:r>
          </a:p>
          <a:p>
            <a:pPr defTabSz="771571" eaLnBrk="0" hangingPunct="0">
              <a:spcBef>
                <a:spcPct val="50000"/>
              </a:spcBef>
              <a:tabLst>
                <a:tab pos="526437" algn="ctr"/>
                <a:tab pos="2192815" algn="ctr"/>
                <a:tab pos="3857854" algn="ctr"/>
              </a:tabLst>
              <a:defRPr/>
            </a:pPr>
            <a:r>
              <a:rPr lang="fr-CH" sz="1181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Arial" pitchFamily="34" charset="0"/>
              </a:rPr>
              <a:t>	                       Tous	                           Homme-Femme	                   Femme-Homme</a:t>
            </a:r>
          </a:p>
        </p:txBody>
      </p:sp>
      <p:sp>
        <p:nvSpPr>
          <p:cNvPr id="568325" name="Oval 5"/>
          <p:cNvSpPr>
            <a:spLocks noChangeArrowheads="1"/>
          </p:cNvSpPr>
          <p:nvPr/>
        </p:nvSpPr>
        <p:spPr bwMode="auto">
          <a:xfrm>
            <a:off x="3119044" y="4475311"/>
            <a:ext cx="751936" cy="668388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771571" eaLnBrk="0" hangingPunct="0">
              <a:defRPr/>
            </a:pPr>
            <a:endParaRPr lang="fr-FR" sz="118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cs typeface="Arial" pitchFamily="34" charset="0"/>
            </a:endParaRPr>
          </a:p>
        </p:txBody>
      </p:sp>
      <p:sp>
        <p:nvSpPr>
          <p:cNvPr id="568326" name="Oval 6"/>
          <p:cNvSpPr>
            <a:spLocks noChangeArrowheads="1"/>
          </p:cNvSpPr>
          <p:nvPr/>
        </p:nvSpPr>
        <p:spPr bwMode="auto">
          <a:xfrm>
            <a:off x="4961678" y="4491465"/>
            <a:ext cx="751935" cy="668388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771571" eaLnBrk="0" hangingPunct="0">
              <a:defRPr/>
            </a:pPr>
            <a:endParaRPr lang="fr-FR" sz="118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cs typeface="Arial" pitchFamily="34" charset="0"/>
            </a:endParaRPr>
          </a:p>
        </p:txBody>
      </p:sp>
      <p:sp>
        <p:nvSpPr>
          <p:cNvPr id="568327" name="Oval 7"/>
          <p:cNvSpPr>
            <a:spLocks noChangeArrowheads="1"/>
          </p:cNvSpPr>
          <p:nvPr/>
        </p:nvSpPr>
        <p:spPr bwMode="auto">
          <a:xfrm>
            <a:off x="6804310" y="4491465"/>
            <a:ext cx="751936" cy="668388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771571" eaLnBrk="0" hangingPunct="0">
              <a:defRPr/>
            </a:pPr>
            <a:endParaRPr lang="fr-FR" sz="118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cs typeface="Arial" pitchFamily="34" charset="0"/>
            </a:endParaRPr>
          </a:p>
        </p:txBody>
      </p:sp>
      <p:sp>
        <p:nvSpPr>
          <p:cNvPr id="568328" name="Text Box 8"/>
          <p:cNvSpPr txBox="1">
            <a:spLocks noChangeArrowheads="1"/>
          </p:cNvSpPr>
          <p:nvPr/>
        </p:nvSpPr>
        <p:spPr bwMode="auto">
          <a:xfrm>
            <a:off x="3344211" y="2949442"/>
            <a:ext cx="5825616" cy="403957"/>
          </a:xfrm>
          <a:prstGeom prst="rect">
            <a:avLst/>
          </a:prstGeom>
          <a:solidFill>
            <a:srgbClr val="C00000"/>
          </a:solidFill>
          <a:ln w="635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771571">
              <a:defRPr/>
            </a:pPr>
            <a:r>
              <a:rPr lang="fr-CH" sz="2025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Arial" charset="0"/>
              </a:rPr>
              <a:t>Pas de transmission si CV « indétectable »</a:t>
            </a:r>
            <a:endParaRPr lang="de-DE" sz="2025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  <a:cs typeface="Arial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9066393" y="6096802"/>
            <a:ext cx="2298156" cy="23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771571" eaLnBrk="1" hangingPunct="1">
              <a:spcBef>
                <a:spcPct val="50000"/>
              </a:spcBef>
              <a:defRPr/>
            </a:pPr>
            <a:r>
              <a:rPr lang="it-CH" sz="928" dirty="0">
                <a:solidFill>
                  <a:srgbClr val="000000"/>
                </a:solidFill>
                <a:latin typeface="Futura"/>
              </a:rPr>
              <a:t>Quinn et al., N Engl J Med 2000</a:t>
            </a:r>
            <a:endParaRPr lang="it-IT" sz="928" dirty="0">
              <a:solidFill>
                <a:srgbClr val="000000"/>
              </a:solidFill>
              <a:latin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76834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25" grpId="0" animBg="1"/>
      <p:bldP spid="568326" grpId="0" animBg="1"/>
      <p:bldP spid="568327" grpId="0" animBg="1"/>
      <p:bldP spid="56832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00928" y="25142"/>
            <a:ext cx="7715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B0F0"/>
                </a:solidFill>
                <a:latin typeface="Calibri"/>
                <a:cs typeface="Calibri"/>
              </a:rPr>
              <a:t>Il </a:t>
            </a:r>
            <a:r>
              <a:rPr lang="en-US" sz="2700" b="1" dirty="0" err="1">
                <a:solidFill>
                  <a:srgbClr val="00B0F0"/>
                </a:solidFill>
                <a:latin typeface="Calibri"/>
                <a:cs typeface="Calibri"/>
              </a:rPr>
              <a:t>existe</a:t>
            </a:r>
            <a:r>
              <a:rPr lang="en-US" sz="2700" b="1" dirty="0">
                <a:solidFill>
                  <a:srgbClr val="00B0F0"/>
                </a:solidFill>
                <a:latin typeface="Calibri"/>
                <a:cs typeface="Calibri"/>
              </a:rPr>
              <a:t> </a:t>
            </a:r>
            <a:r>
              <a:rPr lang="en-US" sz="2700" b="1" dirty="0" err="1">
                <a:solidFill>
                  <a:srgbClr val="00B0F0"/>
                </a:solidFill>
                <a:latin typeface="Calibri"/>
                <a:cs typeface="Calibri"/>
              </a:rPr>
              <a:t>une</a:t>
            </a:r>
            <a:r>
              <a:rPr lang="en-US" sz="2700" b="1" dirty="0">
                <a:solidFill>
                  <a:srgbClr val="00B0F0"/>
                </a:solidFill>
                <a:latin typeface="Calibri"/>
                <a:cs typeface="Calibri"/>
              </a:rPr>
              <a:t> correlation </a:t>
            </a:r>
            <a:r>
              <a:rPr lang="en-US" sz="2700" b="1" dirty="0" err="1">
                <a:solidFill>
                  <a:srgbClr val="00B0F0"/>
                </a:solidFill>
                <a:latin typeface="Calibri"/>
                <a:cs typeface="Calibri"/>
              </a:rPr>
              <a:t>claire</a:t>
            </a:r>
            <a:r>
              <a:rPr lang="en-US" sz="2700" b="1" dirty="0">
                <a:solidFill>
                  <a:srgbClr val="00B0F0"/>
                </a:solidFill>
                <a:latin typeface="Calibri"/>
                <a:cs typeface="Calibri"/>
              </a:rPr>
              <a:t> entre couverture </a:t>
            </a:r>
            <a:r>
              <a:rPr lang="en-US" sz="2700" b="1" dirty="0" err="1">
                <a:solidFill>
                  <a:srgbClr val="00B0F0"/>
                </a:solidFill>
                <a:latin typeface="Calibri"/>
                <a:cs typeface="Calibri"/>
              </a:rPr>
              <a:t>antirétrovirale</a:t>
            </a:r>
            <a:r>
              <a:rPr lang="en-US" sz="2700" b="1" dirty="0">
                <a:solidFill>
                  <a:srgbClr val="00B0F0"/>
                </a:solidFill>
                <a:latin typeface="Calibri"/>
                <a:cs typeface="Calibri"/>
              </a:rPr>
              <a:t> de la population et incidence du VIH 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600377" y="6574700"/>
            <a:ext cx="3644652" cy="21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1013" i="1" dirty="0" err="1">
                <a:latin typeface="Calibri"/>
                <a:cs typeface="Calibri"/>
              </a:rPr>
              <a:t>Tanser</a:t>
            </a:r>
            <a:r>
              <a:rPr lang="en-GB" altLang="en-US" sz="1013" i="1" dirty="0">
                <a:latin typeface="Calibri"/>
                <a:cs typeface="Calibri"/>
              </a:rPr>
              <a:t> et al. Science 2013;339:966-971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8375" y="1501644"/>
            <a:ext cx="77152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Calibri"/>
                <a:cs typeface="Calibri"/>
              </a:rPr>
              <a:t>1.1% (0.8%-1.4%) de reduction </a:t>
            </a:r>
            <a:r>
              <a:rPr lang="en-US" sz="1350" dirty="0" err="1">
                <a:latin typeface="Calibri"/>
                <a:cs typeface="Calibri"/>
              </a:rPr>
              <a:t>d’incidence</a:t>
            </a:r>
            <a:r>
              <a:rPr lang="en-US" sz="1350" dirty="0">
                <a:latin typeface="Calibri"/>
                <a:cs typeface="Calibri"/>
              </a:rPr>
              <a:t> du VIH pour </a:t>
            </a:r>
            <a:r>
              <a:rPr lang="en-US" sz="1350" dirty="0" err="1">
                <a:latin typeface="Calibri"/>
                <a:cs typeface="Calibri"/>
              </a:rPr>
              <a:t>chaque</a:t>
            </a:r>
            <a:r>
              <a:rPr lang="en-US" sz="1350" dirty="0">
                <a:latin typeface="Calibri"/>
                <a:cs typeface="Calibri"/>
              </a:rPr>
              <a:t> augmentation de 1% de la couverture ARV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36409" y="4804282"/>
            <a:ext cx="141737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dirty="0">
                <a:latin typeface="Calibri"/>
                <a:cs typeface="Calibri"/>
              </a:rPr>
              <a:t>Hlabisa, </a:t>
            </a:r>
            <a:r>
              <a:rPr lang="en-GB" sz="1013" dirty="0" err="1">
                <a:latin typeface="Calibri"/>
                <a:cs typeface="Calibri"/>
              </a:rPr>
              <a:t>Afrique</a:t>
            </a:r>
            <a:r>
              <a:rPr lang="en-GB" sz="1013" dirty="0">
                <a:latin typeface="Calibri"/>
                <a:cs typeface="Calibri"/>
              </a:rPr>
              <a:t> du Sud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89891" y="2262128"/>
            <a:ext cx="61266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dirty="0">
                <a:latin typeface="Calibri"/>
                <a:cs typeface="Calibri"/>
              </a:rPr>
              <a:t>p=0.325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52219" y="2501970"/>
            <a:ext cx="61266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dirty="0">
                <a:latin typeface="Calibri"/>
                <a:cs typeface="Calibri"/>
              </a:rPr>
              <a:t>p=0.003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20569" y="2995864"/>
            <a:ext cx="61266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dirty="0">
                <a:latin typeface="Calibri"/>
                <a:cs typeface="Calibri"/>
              </a:rPr>
              <a:t>p=0.013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3132" y="2766001"/>
            <a:ext cx="67839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dirty="0">
                <a:latin typeface="Calibri"/>
                <a:cs typeface="Calibri"/>
              </a:rPr>
              <a:t>p=0.0001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2253917" y="3257693"/>
            <a:ext cx="106952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dirty="0">
                <a:latin typeface="Calibri"/>
                <a:cs typeface="Calibri"/>
              </a:rPr>
              <a:t>ratio </a:t>
            </a:r>
            <a:r>
              <a:rPr lang="en-GB" sz="1013" dirty="0" err="1">
                <a:latin typeface="Calibri"/>
                <a:cs typeface="Calibri"/>
              </a:rPr>
              <a:t>d’incidence</a:t>
            </a:r>
            <a:endParaRPr lang="en-GB" sz="1013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98290" y="2155456"/>
            <a:ext cx="348173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13" dirty="0">
                <a:latin typeface="Calibri"/>
                <a:cs typeface="Calibri"/>
              </a:rPr>
              <a:t>1.0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98290" y="2743384"/>
            <a:ext cx="348173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13" dirty="0">
                <a:latin typeface="Calibri"/>
                <a:cs typeface="Calibri"/>
              </a:rPr>
              <a:t>0.8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98290" y="3315234"/>
            <a:ext cx="348173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13" dirty="0">
                <a:latin typeface="Calibri"/>
                <a:cs typeface="Calibri"/>
              </a:rPr>
              <a:t>0.6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98290" y="3914175"/>
            <a:ext cx="348173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13" dirty="0">
                <a:latin typeface="Calibri"/>
                <a:cs typeface="Calibri"/>
              </a:rPr>
              <a:t>0.4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98290" y="4491403"/>
            <a:ext cx="348173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13" dirty="0">
                <a:latin typeface="Calibri"/>
                <a:cs typeface="Calibri"/>
              </a:rPr>
              <a:t>0.2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96073" y="5077179"/>
            <a:ext cx="25039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13" dirty="0">
                <a:latin typeface="Calibri"/>
                <a:cs typeface="Calibri"/>
              </a:rPr>
              <a:t>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13040" y="5458475"/>
            <a:ext cx="102944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dirty="0">
                <a:latin typeface="Calibri"/>
                <a:cs typeface="Calibri"/>
              </a:rPr>
              <a:t>Couverture ARV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65506" y="5304621"/>
            <a:ext cx="34336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dirty="0">
                <a:latin typeface="Calibri"/>
                <a:cs typeface="Calibri"/>
              </a:rPr>
              <a:t>0%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12500" y="5304621"/>
            <a:ext cx="4090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dirty="0">
                <a:latin typeface="Calibri"/>
                <a:cs typeface="Calibri"/>
              </a:rPr>
              <a:t>30%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142863" y="5304621"/>
            <a:ext cx="4090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dirty="0">
                <a:latin typeface="Calibri"/>
                <a:cs typeface="Calibri"/>
              </a:rPr>
              <a:t>60%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3897960" y="2309887"/>
            <a:ext cx="4866233" cy="1135186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904655" y="2314575"/>
            <a:ext cx="4859536" cy="2052042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7" name="Straight Connector 3076"/>
          <p:cNvCxnSpPr/>
          <p:nvPr/>
        </p:nvCxnSpPr>
        <p:spPr>
          <a:xfrm>
            <a:off x="7857946" y="2699919"/>
            <a:ext cx="0" cy="137006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Oval 3077"/>
          <p:cNvSpPr/>
          <p:nvPr/>
        </p:nvSpPr>
        <p:spPr>
          <a:xfrm>
            <a:off x="7794280" y="3331127"/>
            <a:ext cx="121514" cy="12151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Calibri"/>
              <a:cs typeface="Calibri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6866750" y="3059311"/>
            <a:ext cx="0" cy="73423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6803084" y="3368632"/>
            <a:ext cx="121514" cy="12151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Calibri"/>
              <a:cs typeface="Calibri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5880913" y="2555678"/>
            <a:ext cx="0" cy="76080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5817247" y="2864998"/>
            <a:ext cx="121514" cy="12151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latin typeface="Calibri"/>
              <a:cs typeface="Calibri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4895075" y="2105621"/>
            <a:ext cx="0" cy="83581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4831409" y="2457804"/>
            <a:ext cx="121514" cy="12151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3087" name="Straight Connector 3086"/>
          <p:cNvCxnSpPr>
            <a:stCxn id="20" idx="3"/>
          </p:cNvCxnSpPr>
          <p:nvPr/>
        </p:nvCxnSpPr>
        <p:spPr>
          <a:xfrm>
            <a:off x="3346464" y="5201284"/>
            <a:ext cx="5999295" cy="317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904655" y="2314576"/>
            <a:ext cx="4859536" cy="158661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2" name="Straight Connector 3091"/>
          <p:cNvCxnSpPr/>
          <p:nvPr/>
        </p:nvCxnSpPr>
        <p:spPr>
          <a:xfrm>
            <a:off x="3422703" y="2031597"/>
            <a:ext cx="0" cy="32659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8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396" y="106622"/>
            <a:ext cx="9258300" cy="964406"/>
          </a:xfrm>
        </p:spPr>
        <p:txBody>
          <a:bodyPr/>
          <a:lstStyle/>
          <a:p>
            <a:r>
              <a:rPr lang="fr-FR" sz="2025" dirty="0">
                <a:solidFill>
                  <a:schemeClr val="tx1"/>
                </a:solidFill>
              </a:rPr>
              <a:t>Baisse de la charge virale communautaire et</a:t>
            </a:r>
            <a:br>
              <a:rPr lang="fr-FR" sz="2025" dirty="0">
                <a:solidFill>
                  <a:schemeClr val="tx1"/>
                </a:solidFill>
              </a:rPr>
            </a:br>
            <a:r>
              <a:rPr lang="fr-FR" sz="2025" dirty="0">
                <a:solidFill>
                  <a:schemeClr val="tx1"/>
                </a:solidFill>
              </a:rPr>
              <a:t>des nouvelles infections à St Francisco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12361" r="-12361"/>
          <a:stretch>
            <a:fillRect/>
          </a:stretch>
        </p:blipFill>
        <p:spPr>
          <a:xfrm>
            <a:off x="2256921" y="2030392"/>
            <a:ext cx="7715250" cy="3888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485396" y="6557918"/>
            <a:ext cx="279685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baseline="30000" dirty="0" err="1"/>
              <a:t>Moupali</a:t>
            </a:r>
            <a:r>
              <a:rPr lang="fr-FR" sz="1350" baseline="30000" dirty="0"/>
              <a:t> D et al. (2010). </a:t>
            </a:r>
            <a:r>
              <a:rPr lang="fr-FR" sz="1350" i="1" baseline="30000" dirty="0"/>
              <a:t>PLOS One </a:t>
            </a:r>
            <a:r>
              <a:rPr lang="fr-FR" sz="1350" baseline="30000" dirty="0"/>
              <a:t>5 (4): e11068</a:t>
            </a:r>
            <a:endParaRPr lang="fr-FR" sz="1350" dirty="0"/>
          </a:p>
        </p:txBody>
      </p:sp>
    </p:spTree>
    <p:extLst>
      <p:ext uri="{BB962C8B-B14F-4D97-AF65-F5344CB8AC3E}">
        <p14:creationId xmlns:p14="http://schemas.microsoft.com/office/powerpoint/2010/main" val="20220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longs termes de l’étude HPTN 052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0028" y="2112379"/>
            <a:ext cx="8336147" cy="3497549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fr-FR" sz="2400" dirty="0"/>
              <a:t>Etude prospective, multicentrique, internationale</a:t>
            </a:r>
          </a:p>
          <a:p>
            <a:pPr lvl="1">
              <a:buFont typeface="Arial"/>
              <a:buChar char="•"/>
            </a:pPr>
            <a:r>
              <a:rPr lang="fr-FR" sz="2000" dirty="0"/>
              <a:t>1763 couples randomisés</a:t>
            </a:r>
          </a:p>
          <a:p>
            <a:pPr lvl="2">
              <a:buFont typeface="Arial"/>
              <a:buChar char="•"/>
            </a:pPr>
            <a:r>
              <a:rPr lang="fr-FR" sz="1800" b="1" dirty="0">
                <a:solidFill>
                  <a:schemeClr val="accent2"/>
                </a:solidFill>
              </a:rPr>
              <a:t>Traitement « précoce » </a:t>
            </a:r>
            <a:r>
              <a:rPr lang="fr-FR" sz="1800" dirty="0"/>
              <a:t>: traitement du partenaire VIH + à l’inclusion</a:t>
            </a:r>
          </a:p>
          <a:p>
            <a:pPr lvl="3">
              <a:buFont typeface="Arial"/>
              <a:buChar char="•"/>
            </a:pPr>
            <a:r>
              <a:rPr lang="fr-FR" dirty="0"/>
              <a:t>Quels que soient les CD4</a:t>
            </a:r>
          </a:p>
          <a:p>
            <a:pPr lvl="2">
              <a:buFont typeface="Arial"/>
              <a:buChar char="•"/>
            </a:pPr>
            <a:r>
              <a:rPr lang="fr-FR" sz="1800" b="1" dirty="0">
                <a:solidFill>
                  <a:srgbClr val="F96A1B"/>
                </a:solidFill>
              </a:rPr>
              <a:t>Traitement « tardif » </a:t>
            </a:r>
            <a:r>
              <a:rPr lang="fr-FR" sz="1800" dirty="0"/>
              <a:t>: traitement après deux mesures &lt; 250 CD4/mm</a:t>
            </a:r>
            <a:r>
              <a:rPr lang="fr-FR" sz="1800" baseline="30000" dirty="0"/>
              <a:t>3</a:t>
            </a:r>
          </a:p>
          <a:p>
            <a:pPr>
              <a:buFont typeface="Arial"/>
              <a:buChar char="•"/>
            </a:pPr>
            <a:r>
              <a:rPr lang="fr-FR" sz="2400" dirty="0"/>
              <a:t>Résultats initiaux (2011) : 96% de réduction de risque</a:t>
            </a:r>
          </a:p>
          <a:p>
            <a:pPr>
              <a:buFont typeface="Arial"/>
              <a:buChar char="•"/>
            </a:pPr>
            <a:r>
              <a:rPr lang="fr-FR" sz="2400" dirty="0"/>
              <a:t>Résultats finaux sur la transmission (2016)</a:t>
            </a:r>
          </a:p>
          <a:p>
            <a:pPr lvl="1">
              <a:buFont typeface="Arial"/>
              <a:buChar char="•"/>
            </a:pPr>
            <a:r>
              <a:rPr lang="fr-FR" sz="2000" dirty="0"/>
              <a:t>78 transmissions, 72 avec phylogénie</a:t>
            </a:r>
          </a:p>
          <a:p>
            <a:pPr lvl="1">
              <a:buFont typeface="Arial"/>
              <a:buChar char="•"/>
            </a:pPr>
            <a:r>
              <a:rPr lang="fr-FR" sz="2000" dirty="0"/>
              <a:t>7 génétiquement liées</a:t>
            </a:r>
          </a:p>
          <a:p>
            <a:pPr lvl="2">
              <a:buFont typeface="Arial"/>
              <a:buChar char="•"/>
            </a:pPr>
            <a:r>
              <a:rPr lang="fr-FR" sz="1800" u="sng" dirty="0"/>
              <a:t>Aucune</a:t>
            </a:r>
            <a:r>
              <a:rPr lang="fr-FR" sz="1800" dirty="0"/>
              <a:t> quand la charge virale du partenaire</a:t>
            </a:r>
            <a:br>
              <a:rPr lang="fr-FR" sz="1800" dirty="0"/>
            </a:br>
            <a:r>
              <a:rPr lang="fr-FR" sz="1800" dirty="0"/>
              <a:t>est indétectable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63888" y="6532003"/>
            <a:ext cx="2576293" cy="305321"/>
          </a:xfrm>
          <a:prstGeom prst="rect">
            <a:avLst/>
          </a:prstGeom>
          <a:noFill/>
        </p:spPr>
        <p:txBody>
          <a:bodyPr wrap="square" lIns="89008" tIns="44504" rIns="89008" bIns="44504" rtlCol="0">
            <a:spAutoFit/>
          </a:bodyPr>
          <a:lstStyle/>
          <a:p>
            <a:pPr defTabSz="890134"/>
            <a:r>
              <a:rPr lang="fr-FR" sz="1400" i="1" dirty="0">
                <a:solidFill>
                  <a:srgbClr val="000000"/>
                </a:solidFill>
                <a:latin typeface="Franklin Gothic Book"/>
              </a:rPr>
              <a:t>NEJM 2016, 375(9)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4B38337-BF5C-1E4A-95BE-AB411E1CA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300" y="834475"/>
            <a:ext cx="2127413" cy="1479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C7DC947-6F37-F441-B7B0-627172844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5727" y="5008914"/>
            <a:ext cx="2226096" cy="1631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1049694-50C7-5342-A183-9A06C7160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851" y="1339585"/>
            <a:ext cx="7211924" cy="5285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268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DD6B2D7-8BF7-774E-B0B7-EFA452E33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PARTNER 1 et 2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6ED3225-60C1-114F-B3FE-83968D207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Etude internationale prospective</a:t>
            </a:r>
          </a:p>
          <a:p>
            <a:r>
              <a:rPr lang="fr-FR" dirty="0"/>
              <a:t>Couples </a:t>
            </a:r>
            <a:r>
              <a:rPr lang="fr-FR" dirty="0" err="1"/>
              <a:t>séro-différents</a:t>
            </a:r>
            <a:endParaRPr lang="fr-FR" dirty="0"/>
          </a:p>
          <a:p>
            <a:pPr lvl="1"/>
            <a:r>
              <a:rPr lang="fr-FR" dirty="0"/>
              <a:t>Homo</a:t>
            </a:r>
          </a:p>
          <a:p>
            <a:pPr lvl="1"/>
            <a:r>
              <a:rPr lang="fr-FR" dirty="0"/>
              <a:t>Hétéro (+ Partner 2)</a:t>
            </a:r>
          </a:p>
          <a:p>
            <a:r>
              <a:rPr lang="fr-FR" dirty="0"/>
              <a:t>Charge virale &lt; 200 copies/mL à l’inclusion pour le partenaire infecté</a:t>
            </a:r>
          </a:p>
          <a:p>
            <a:r>
              <a:rPr lang="fr-FR" dirty="0"/>
              <a:t>1 238 couples/années de suivi (Partner 1)</a:t>
            </a:r>
          </a:p>
          <a:p>
            <a:r>
              <a:rPr lang="fr-FR" dirty="0"/>
              <a:t>1 596 couples/années de suivi (Partner 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174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DC91349-28F8-8B4C-A912-30F9A2A5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Partner 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BE131CF-B49B-5D45-9E86-44126D195C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857" y="1382635"/>
            <a:ext cx="5123096" cy="4393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dre 6">
            <a:extLst>
              <a:ext uri="{FF2B5EF4-FFF2-40B4-BE49-F238E27FC236}">
                <a16:creationId xmlns:a16="http://schemas.microsoft.com/office/drawing/2014/main" id="{795B423C-6029-CC4F-9000-A1C557D2C0C9}"/>
              </a:ext>
            </a:extLst>
          </p:cNvPr>
          <p:cNvSpPr/>
          <p:nvPr/>
        </p:nvSpPr>
        <p:spPr>
          <a:xfrm>
            <a:off x="8443887" y="1735223"/>
            <a:ext cx="670699" cy="3803907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39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1B4AD72-AA7E-374B-90D7-4F7FFF7915D4}"/>
              </a:ext>
            </a:extLst>
          </p:cNvPr>
          <p:cNvSpPr txBox="1"/>
          <p:nvPr/>
        </p:nvSpPr>
        <p:spPr>
          <a:xfrm>
            <a:off x="8527174" y="1757697"/>
            <a:ext cx="517273" cy="37732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3417" dirty="0">
                <a:ln>
                  <a:solidFill>
                    <a:schemeClr val="bg1"/>
                  </a:solidFill>
                </a:ln>
                <a:latin typeface="Calibri" charset="0"/>
                <a:ea typeface="Calibri" charset="0"/>
                <a:cs typeface="Calibri" charset="0"/>
              </a:rPr>
              <a:t>Z</a:t>
            </a:r>
          </a:p>
          <a:p>
            <a:endParaRPr lang="fr-FR" sz="3417" dirty="0">
              <a:ln>
                <a:solidFill>
                  <a:schemeClr val="bg1"/>
                </a:solidFill>
              </a:ln>
              <a:latin typeface="Calibri" charset="0"/>
              <a:ea typeface="Calibri" charset="0"/>
              <a:cs typeface="Calibri" charset="0"/>
            </a:endParaRPr>
          </a:p>
          <a:p>
            <a:r>
              <a:rPr lang="fr-FR" sz="3417" dirty="0">
                <a:ln>
                  <a:solidFill>
                    <a:schemeClr val="bg1"/>
                  </a:solidFill>
                </a:ln>
                <a:latin typeface="Calibri" charset="0"/>
                <a:ea typeface="Calibri" charset="0"/>
                <a:cs typeface="Calibri" charset="0"/>
              </a:rPr>
              <a:t>E</a:t>
            </a:r>
          </a:p>
          <a:p>
            <a:endParaRPr lang="fr-FR" sz="3417" dirty="0">
              <a:ln>
                <a:solidFill>
                  <a:schemeClr val="bg1"/>
                </a:solidFill>
              </a:ln>
              <a:latin typeface="Calibri" charset="0"/>
              <a:ea typeface="Calibri" charset="0"/>
              <a:cs typeface="Calibri" charset="0"/>
            </a:endParaRPr>
          </a:p>
          <a:p>
            <a:r>
              <a:rPr lang="fr-FR" sz="3417" dirty="0">
                <a:ln>
                  <a:solidFill>
                    <a:schemeClr val="bg1"/>
                  </a:solidFill>
                </a:ln>
                <a:latin typeface="Calibri" charset="0"/>
                <a:ea typeface="Calibri" charset="0"/>
                <a:cs typeface="Calibri" charset="0"/>
              </a:rPr>
              <a:t>R</a:t>
            </a:r>
          </a:p>
          <a:p>
            <a:endParaRPr lang="fr-FR" sz="3417" dirty="0">
              <a:ln>
                <a:solidFill>
                  <a:schemeClr val="bg1"/>
                </a:solidFill>
              </a:ln>
              <a:latin typeface="Calibri" charset="0"/>
              <a:ea typeface="Calibri" charset="0"/>
              <a:cs typeface="Calibri" charset="0"/>
            </a:endParaRPr>
          </a:p>
          <a:p>
            <a:r>
              <a:rPr lang="fr-FR" sz="3417" dirty="0">
                <a:ln>
                  <a:solidFill>
                    <a:schemeClr val="bg1"/>
                  </a:solidFill>
                </a:ln>
                <a:latin typeface="Calibri" charset="0"/>
                <a:ea typeface="Calibri" charset="0"/>
                <a:cs typeface="Calibri" charset="0"/>
              </a:rPr>
              <a:t>O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53006E-2B05-514D-A624-5382B2527517}"/>
              </a:ext>
            </a:extLst>
          </p:cNvPr>
          <p:cNvSpPr txBox="1"/>
          <p:nvPr/>
        </p:nvSpPr>
        <p:spPr>
          <a:xfrm>
            <a:off x="8779236" y="6004338"/>
            <a:ext cx="172835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13" dirty="0" err="1"/>
              <a:t>Rodger</a:t>
            </a:r>
            <a:r>
              <a:rPr lang="fr-FR" sz="1013" dirty="0"/>
              <a:t> et al. JAMA 2016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621D9BFA-1F52-B84A-B4A7-3E666AFAE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8258" y="3022740"/>
            <a:ext cx="3439062" cy="111368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80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L’émergence du VIH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sz="2400" dirty="0"/>
              <a:t>C’est avant tout les grandes campagnes vaccinales des années 1960 en Afrique qui contaminent tout le monde (comme le VHC en Egypte)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2400" dirty="0"/>
              <a:t>C’est les manipulations génétiques en laboratoire de cellules de rein de singes et l’émergence d’un clone qui échappe au chercheurs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2400" dirty="0"/>
              <a:t>C’est la transmission itérative du virus du singe à l’homme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2400" dirty="0"/>
              <a:t>C’est les campagnes de traitements des prostituées par sels de bismuth et d’arsenic à Kinshasa dans les années 1950</a:t>
            </a:r>
          </a:p>
        </p:txBody>
      </p:sp>
    </p:spTree>
    <p:extLst>
      <p:ext uri="{BB962C8B-B14F-4D97-AF65-F5344CB8AC3E}">
        <p14:creationId xmlns:p14="http://schemas.microsoft.com/office/powerpoint/2010/main" val="256558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65102" y="4345187"/>
            <a:ext cx="8743950" cy="1276945"/>
          </a:xfrm>
        </p:spPr>
        <p:txBody>
          <a:bodyPr/>
          <a:lstStyle/>
          <a:p>
            <a:pPr>
              <a:defRPr/>
            </a:pPr>
            <a:r>
              <a:rPr lang="fr-FR" dirty="0"/>
              <a:t>PrEP</a:t>
            </a:r>
          </a:p>
        </p:txBody>
      </p:sp>
      <p:sp>
        <p:nvSpPr>
          <p:cNvPr id="70658" name="Espace réservé du texte 4"/>
          <p:cNvSpPr>
            <a:spLocks noGrp="1"/>
          </p:cNvSpPr>
          <p:nvPr>
            <p:ph type="body" idx="1"/>
          </p:nvPr>
        </p:nvSpPr>
        <p:spPr>
          <a:xfrm>
            <a:off x="1765102" y="2939655"/>
            <a:ext cx="8743950" cy="1405533"/>
          </a:xfrm>
        </p:spPr>
        <p:txBody>
          <a:bodyPr/>
          <a:lstStyle/>
          <a:p>
            <a:endParaRPr lang="x-none" altLang="x-none"/>
          </a:p>
        </p:txBody>
      </p:sp>
      <p:pic>
        <p:nvPicPr>
          <p:cNvPr id="1026" name="Picture 2" descr="Image associée">
            <a:extLst>
              <a:ext uri="{FF2B5EF4-FFF2-40B4-BE49-F238E27FC236}">
                <a16:creationId xmlns:a16="http://schemas.microsoft.com/office/drawing/2014/main" id="{4C2F52C9-8082-8E4E-9D14-F0786D6C9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6889" y1="69436" x2="74222" y2="68843"/>
                        <a14:backgroundMark x1="27556" y1="31454" x2="71778" y2="3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7175">
            <a:off x="6137078" y="2655938"/>
            <a:ext cx="3653673" cy="2736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83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Principe de la PrEP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Donner un traitement avant l’exposition au VIH, en partant du principe que la présence du traitement va diminuer le risque de contamination</a:t>
            </a:r>
          </a:p>
          <a:p>
            <a:endParaRPr lang="fr-FR" dirty="0"/>
          </a:p>
          <a:p>
            <a:r>
              <a:rPr lang="fr-FR" dirty="0"/>
              <a:t>Même principe</a:t>
            </a:r>
          </a:p>
          <a:p>
            <a:pPr lvl="1"/>
            <a:r>
              <a:rPr lang="fr-FR" dirty="0"/>
              <a:t>que la prévention du paludisme chez le voyageur : on donne un traitement pendant et après l’exposition</a:t>
            </a:r>
          </a:p>
          <a:p>
            <a:pPr lvl="1"/>
            <a:r>
              <a:rPr lang="fr-FR" dirty="0"/>
              <a:t>Que la pilule contraceptive</a:t>
            </a:r>
          </a:p>
          <a:p>
            <a:endParaRPr lang="fr-FR" dirty="0"/>
          </a:p>
          <a:p>
            <a:r>
              <a:rPr lang="fr-FR" dirty="0"/>
              <a:t>Potentiellement modulable : pas d’exposition, pas de traitement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0" y="1273175"/>
            <a:ext cx="711200" cy="242888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fld id="{8B1B8899-633C-8749-9DCD-F2226657EDE4}" type="slidenum">
              <a:rPr lang="fr-FR" smtClean="0"/>
              <a:t>61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1193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240" y="350045"/>
            <a:ext cx="4263032" cy="575429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9256" y="432197"/>
            <a:ext cx="4404122" cy="577572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3179566" y="6182916"/>
            <a:ext cx="1319807" cy="300082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350" dirty="0">
                <a:latin typeface="Arial" panose="020B0604020202020204" pitchFamily="34" charset="0"/>
              </a:rPr>
              <a:t>PROUD</a:t>
            </a: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121253" y="6182916"/>
            <a:ext cx="1264444" cy="300082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350" dirty="0">
                <a:latin typeface="Arial" panose="020B0604020202020204" pitchFamily="34" charset="0"/>
              </a:rPr>
              <a:t>IPERGAY</a:t>
            </a:r>
          </a:p>
        </p:txBody>
      </p:sp>
    </p:spTree>
    <p:extLst>
      <p:ext uri="{BB962C8B-B14F-4D97-AF65-F5344CB8AC3E}">
        <p14:creationId xmlns:p14="http://schemas.microsoft.com/office/powerpoint/2010/main" val="360967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Espace réservé du contenu 11"/>
          <p:cNvSpPr>
            <a:spLocks noGrp="1"/>
          </p:cNvSpPr>
          <p:nvPr>
            <p:ph idx="1"/>
          </p:nvPr>
        </p:nvSpPr>
        <p:spPr>
          <a:xfrm>
            <a:off x="2006204" y="2246711"/>
            <a:ext cx="4454128" cy="2037755"/>
          </a:xfrm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altLang="x-none" dirty="0"/>
              <a:t>Ténofovir/emtricitabine </a:t>
            </a:r>
          </a:p>
          <a:p>
            <a:r>
              <a:rPr lang="fr-FR" altLang="x-none" dirty="0"/>
              <a:t>Randomisée</a:t>
            </a:r>
          </a:p>
          <a:p>
            <a:r>
              <a:rPr lang="fr-FR" altLang="x-none" dirty="0"/>
              <a:t>Placebo</a:t>
            </a:r>
          </a:p>
          <a:p>
            <a:r>
              <a:rPr lang="fr-FR" altLang="x-none" dirty="0"/>
              <a:t>France/Québec</a:t>
            </a:r>
          </a:p>
          <a:p>
            <a:r>
              <a:rPr lang="fr-FR" altLang="x-none" b="1" dirty="0"/>
              <a:t>PrEP au « coup par coup »</a:t>
            </a:r>
          </a:p>
          <a:p>
            <a:endParaRPr lang="fr-FR" altLang="x-none" dirty="0"/>
          </a:p>
        </p:txBody>
      </p:sp>
      <p:sp>
        <p:nvSpPr>
          <p:cNvPr id="72706" name="Espace réservé du texte 9"/>
          <p:cNvSpPr>
            <a:spLocks noGrp="1"/>
          </p:cNvSpPr>
          <p:nvPr>
            <p:ph type="body" sz="quarter" idx="13"/>
          </p:nvPr>
        </p:nvSpPr>
        <p:spPr>
          <a:xfrm>
            <a:off x="2006204" y="1405535"/>
            <a:ext cx="4454128" cy="594717"/>
          </a:xfrm>
        </p:spPr>
        <p:txBody>
          <a:bodyPr/>
          <a:lstStyle/>
          <a:p>
            <a:pPr algn="ctr"/>
            <a:r>
              <a:rPr lang="fr-FR" altLang="x-none"/>
              <a:t>IPERGAY</a:t>
            </a:r>
          </a:p>
        </p:txBody>
      </p:sp>
      <p:sp>
        <p:nvSpPr>
          <p:cNvPr id="72707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2643785" y="4471989"/>
            <a:ext cx="2880717" cy="498277"/>
          </a:xfrm>
        </p:spPr>
        <p:txBody>
          <a:bodyPr/>
          <a:lstStyle/>
          <a:p>
            <a:pPr>
              <a:buFontTx/>
              <a:buChar char="•"/>
            </a:pPr>
            <a:r>
              <a:rPr lang="fr-FR" altLang="x-none" sz="1575"/>
              <a:t>Ça marche très bien !</a:t>
            </a:r>
          </a:p>
          <a:p>
            <a:pPr lvl="1">
              <a:buFont typeface="Arial" charset="0"/>
              <a:buChar char="•"/>
            </a:pPr>
            <a:r>
              <a:rPr lang="fr-FR" altLang="x-none" sz="1575"/>
              <a:t>- 86% d</a:t>
            </a:r>
            <a:r>
              <a:rPr lang="fr-FR" altLang="fr-FR" sz="1575"/>
              <a:t>’</a:t>
            </a:r>
            <a:r>
              <a:rPr lang="fr-FR" altLang="x-none" sz="1575"/>
              <a:t>infection VIH</a:t>
            </a:r>
          </a:p>
          <a:p>
            <a:pPr lvl="1">
              <a:buFont typeface="Arial" charset="0"/>
              <a:buChar char="•"/>
            </a:pPr>
            <a:r>
              <a:rPr lang="fr-FR" altLang="x-none" sz="1575"/>
              <a:t>NPT = 18</a:t>
            </a:r>
          </a:p>
        </p:txBody>
      </p:sp>
      <p:sp>
        <p:nvSpPr>
          <p:cNvPr id="72709" name="Espace réservé du numéro de diapositive 1"/>
          <p:cNvSpPr>
            <a:spLocks noGrp="1"/>
          </p:cNvSpPr>
          <p:nvPr>
            <p:ph type="sldNum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35819" indent="-321469">
              <a:spcBef>
                <a:spcPct val="20000"/>
              </a:spcBef>
              <a:buChar char="–"/>
              <a:defRPr sz="31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85875" indent="-2571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800225" indent="-257175">
              <a:spcBef>
                <a:spcPct val="20000"/>
              </a:spcBef>
              <a:buChar char="–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314575" indent="-257175">
              <a:spcBef>
                <a:spcPct val="20000"/>
              </a:spcBef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828925" indent="-257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343275" indent="-257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857625" indent="-257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371975" indent="-257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D2E2F0-D440-9341-BFE9-1F9B1020BF33}" type="slidenum">
              <a:rPr lang="fr-FR" altLang="x-none" sz="135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63</a:t>
            </a:fld>
            <a:endParaRPr lang="fr-FR" altLang="x-none" sz="1350">
              <a:solidFill>
                <a:schemeClr val="bg1"/>
              </a:solidFill>
            </a:endParaRPr>
          </a:p>
        </p:txBody>
      </p:sp>
      <p:sp>
        <p:nvSpPr>
          <p:cNvPr id="72710" name="Espace réservé du contenu 13"/>
          <p:cNvSpPr>
            <a:spLocks noGrp="1"/>
          </p:cNvSpPr>
          <p:nvPr>
            <p:ph idx="17"/>
          </p:nvPr>
        </p:nvSpPr>
        <p:spPr>
          <a:xfrm>
            <a:off x="6671073" y="2246711"/>
            <a:ext cx="4452343" cy="2037755"/>
          </a:xfrm>
          <a:ln>
            <a:solidFill>
              <a:srgbClr val="C0504D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altLang="x-none" dirty="0"/>
              <a:t>Ténofovir/emtricitabine </a:t>
            </a:r>
          </a:p>
          <a:p>
            <a:r>
              <a:rPr lang="fr-FR" altLang="x-none" dirty="0"/>
              <a:t>Randomisée</a:t>
            </a:r>
          </a:p>
          <a:p>
            <a:r>
              <a:rPr lang="fr-FR" altLang="x-none" dirty="0"/>
              <a:t>PrEP immédiate versus retardée</a:t>
            </a:r>
          </a:p>
          <a:p>
            <a:r>
              <a:rPr lang="fr-FR" altLang="x-none" dirty="0"/>
              <a:t>UK</a:t>
            </a:r>
          </a:p>
          <a:p>
            <a:r>
              <a:rPr lang="fr-FR" altLang="x-none" b="1" dirty="0"/>
              <a:t>PrEP continue</a:t>
            </a:r>
          </a:p>
          <a:p>
            <a:pPr lvl="1">
              <a:buFont typeface="Arial" charset="0"/>
              <a:buChar char="•"/>
            </a:pPr>
            <a:endParaRPr lang="fr-FR" altLang="x-none" dirty="0"/>
          </a:p>
        </p:txBody>
      </p:sp>
      <p:sp>
        <p:nvSpPr>
          <p:cNvPr id="72711" name="Espace réservé du texte 14"/>
          <p:cNvSpPr>
            <a:spLocks noGrp="1"/>
          </p:cNvSpPr>
          <p:nvPr>
            <p:ph type="body" sz="quarter" idx="18"/>
          </p:nvPr>
        </p:nvSpPr>
        <p:spPr>
          <a:xfrm>
            <a:off x="6671073" y="1405535"/>
            <a:ext cx="4452343" cy="594717"/>
          </a:xfrm>
        </p:spPr>
        <p:txBody>
          <a:bodyPr/>
          <a:lstStyle/>
          <a:p>
            <a:pPr algn="ctr"/>
            <a:r>
              <a:rPr lang="fr-FR" altLang="x-none"/>
              <a:t>PROUD</a:t>
            </a:r>
          </a:p>
        </p:txBody>
      </p:sp>
      <p:sp>
        <p:nvSpPr>
          <p:cNvPr id="72712" name="Espace réservé du texte 15"/>
          <p:cNvSpPr>
            <a:spLocks noGrp="1"/>
          </p:cNvSpPr>
          <p:nvPr>
            <p:ph type="body" sz="quarter" idx="19"/>
          </p:nvPr>
        </p:nvSpPr>
        <p:spPr>
          <a:xfrm>
            <a:off x="7285435" y="4471989"/>
            <a:ext cx="2943225" cy="498277"/>
          </a:xfrm>
        </p:spPr>
        <p:txBody>
          <a:bodyPr/>
          <a:lstStyle/>
          <a:p>
            <a:pPr>
              <a:buFontTx/>
              <a:buChar char="•"/>
            </a:pPr>
            <a:r>
              <a:rPr lang="fr-FR" altLang="x-none" sz="1575"/>
              <a:t>Ça marche très bien !</a:t>
            </a:r>
          </a:p>
          <a:p>
            <a:pPr lvl="1">
              <a:buFont typeface="Arial" charset="0"/>
              <a:buChar char="•"/>
            </a:pPr>
            <a:r>
              <a:rPr lang="fr-FR" altLang="x-none" sz="1575"/>
              <a:t>- 86% d</a:t>
            </a:r>
            <a:r>
              <a:rPr lang="fr-FR" altLang="fr-FR" sz="1575"/>
              <a:t>’</a:t>
            </a:r>
            <a:r>
              <a:rPr lang="fr-FR" altLang="x-none" sz="1575"/>
              <a:t>infection VIH</a:t>
            </a:r>
          </a:p>
          <a:p>
            <a:pPr lvl="1">
              <a:buFont typeface="Arial" charset="0"/>
              <a:buChar char="•"/>
            </a:pPr>
            <a:r>
              <a:rPr lang="fr-FR" altLang="x-none" sz="1575"/>
              <a:t>NPT = 13</a:t>
            </a:r>
          </a:p>
          <a:p>
            <a:pPr>
              <a:buFontTx/>
              <a:buChar char="•"/>
            </a:pPr>
            <a:endParaRPr lang="fr-FR" altLang="x-none" sz="1575"/>
          </a:p>
        </p:txBody>
      </p:sp>
      <p:sp>
        <p:nvSpPr>
          <p:cNvPr id="72713" name="Espace réservé du pied de page 35"/>
          <p:cNvSpPr>
            <a:spLocks noGrp="1"/>
          </p:cNvSpPr>
          <p:nvPr>
            <p:ph type="ftr" sz="quarter" idx="4294967295"/>
          </p:nvPr>
        </p:nvSpPr>
        <p:spPr bwMode="auto">
          <a:xfrm>
            <a:off x="7039590" y="5733664"/>
            <a:ext cx="3715307" cy="44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1435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35819" indent="-321469" defTabSz="514350">
              <a:spcBef>
                <a:spcPct val="20000"/>
              </a:spcBef>
              <a:buChar char="–"/>
              <a:defRPr sz="31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85875" indent="-257175" defTabSz="51435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800225" indent="-257175" defTabSz="514350">
              <a:spcBef>
                <a:spcPct val="20000"/>
              </a:spcBef>
              <a:buChar char="–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314575" indent="-257175" defTabSz="514350">
              <a:spcBef>
                <a:spcPct val="20000"/>
              </a:spcBef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828925" indent="-257175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343275" indent="-257175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857625" indent="-257175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371975" indent="-257175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x-none" sz="1238" i="1" dirty="0"/>
              <a:t>Mc Cormack S et al. Lancet, 10 septembre 2015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3BF79E1-F92C-CA42-A52A-88DEA4BD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205" y="400389"/>
            <a:ext cx="8461169" cy="607606"/>
          </a:xfrm>
        </p:spPr>
        <p:txBody>
          <a:bodyPr/>
          <a:lstStyle/>
          <a:p>
            <a:r>
              <a:rPr lang="fr-FR" sz="3200" dirty="0"/>
              <a:t>PrEP : deux essais essentiels chez les HSH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D5CDCC-BFA6-9A41-81B2-CD7DBAA3CC1D}"/>
              </a:ext>
            </a:extLst>
          </p:cNvPr>
          <p:cNvSpPr/>
          <p:nvPr/>
        </p:nvSpPr>
        <p:spPr>
          <a:xfrm>
            <a:off x="2537885" y="5733663"/>
            <a:ext cx="479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x-none" i="1" dirty="0"/>
              <a:t>Molina JM et al. NEJM, 1</a:t>
            </a:r>
            <a:r>
              <a:rPr lang="fr-FR" altLang="x-none" i="1" baseline="30000" dirty="0"/>
              <a:t>er</a:t>
            </a:r>
            <a:r>
              <a:rPr lang="fr-FR" altLang="x-none" i="1" dirty="0"/>
              <a:t> décembre 2015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23416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4294967295"/>
          </p:nvPr>
        </p:nvSpPr>
        <p:spPr>
          <a:xfrm>
            <a:off x="711200" y="6264275"/>
            <a:ext cx="7227888" cy="3651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Prévention et santé sexuelle - Module PrEP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371600" y="0"/>
            <a:ext cx="8991600" cy="1143000"/>
          </a:xfrm>
        </p:spPr>
        <p:txBody>
          <a:bodyPr>
            <a:normAutofit/>
          </a:bodyPr>
          <a:lstStyle/>
          <a:p>
            <a:r>
              <a:rPr lang="fr-FR" dirty="0"/>
              <a:t>Schéma de traitement continu</a:t>
            </a:r>
            <a:br>
              <a:rPr lang="fr-FR" dirty="0"/>
            </a:br>
            <a:r>
              <a:rPr lang="fr-FR" sz="2700" dirty="0"/>
              <a:t>(Type « </a:t>
            </a:r>
            <a:r>
              <a:rPr lang="fr-FR" sz="2700" dirty="0" err="1"/>
              <a:t>Proud</a:t>
            </a:r>
            <a:r>
              <a:rPr lang="fr-FR" sz="2700" dirty="0"/>
              <a:t> »)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AE44547-ED49-1F4D-A721-E544C8A01775}"/>
              </a:ext>
            </a:extLst>
          </p:cNvPr>
          <p:cNvGrpSpPr/>
          <p:nvPr/>
        </p:nvGrpSpPr>
        <p:grpSpPr>
          <a:xfrm>
            <a:off x="1447800" y="1550986"/>
            <a:ext cx="8712968" cy="3028951"/>
            <a:chOff x="1447800" y="1550986"/>
            <a:chExt cx="8712968" cy="3028951"/>
          </a:xfrm>
        </p:grpSpPr>
        <p:pic>
          <p:nvPicPr>
            <p:cNvPr id="114690" name="Picture 2"/>
            <p:cNvPicPr>
              <a:picLocks noChangeAspect="1" noChangeArrowheads="1"/>
            </p:cNvPicPr>
            <p:nvPr/>
          </p:nvPicPr>
          <p:blipFill rotWithShape="1">
            <a:blip r:embed="rId2" cstate="screen"/>
            <a:srcRect t="26915" b="24241"/>
            <a:stretch/>
          </p:blipFill>
          <p:spPr bwMode="auto">
            <a:xfrm>
              <a:off x="1447800" y="1779587"/>
              <a:ext cx="8712968" cy="280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DA5E88-D0F0-5846-B401-63D6C7BF95FE}"/>
                </a:ext>
              </a:extLst>
            </p:cNvPr>
            <p:cNvSpPr/>
            <p:nvPr/>
          </p:nvSpPr>
          <p:spPr>
            <a:xfrm>
              <a:off x="1447800" y="1550986"/>
              <a:ext cx="4495800" cy="1497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711200" y="1447800"/>
            <a:ext cx="10718800" cy="5162441"/>
          </a:xfrm>
        </p:spPr>
        <p:txBody>
          <a:bodyPr/>
          <a:lstStyle/>
          <a:p>
            <a:r>
              <a:rPr lang="fr-FR" dirty="0"/>
              <a:t>Traitement tous les jours</a:t>
            </a:r>
          </a:p>
          <a:p>
            <a:r>
              <a:rPr lang="fr-FR" dirty="0"/>
              <a:t>Nécessite quelques jours de traitements avant une pleine efficacité</a:t>
            </a:r>
          </a:p>
          <a:p>
            <a:pPr lvl="1"/>
            <a:r>
              <a:rPr lang="fr-FR" dirty="0"/>
              <a:t>1-2 jours chez les hommes</a:t>
            </a:r>
          </a:p>
          <a:p>
            <a:pPr lvl="1"/>
            <a:r>
              <a:rPr lang="fr-FR" dirty="0"/>
              <a:t>3-7 jours chez les femmes ?</a:t>
            </a:r>
          </a:p>
          <a:p>
            <a:endParaRPr lang="fr-FR" dirty="0"/>
          </a:p>
          <a:p>
            <a:endParaRPr lang="fr-FR" b="1" dirty="0"/>
          </a:p>
          <a:p>
            <a:endParaRPr lang="fr-FR" b="1" dirty="0"/>
          </a:p>
          <a:p>
            <a:endParaRPr lang="fr-FR" sz="2400" dirty="0"/>
          </a:p>
          <a:p>
            <a:r>
              <a:rPr lang="fr-FR" sz="2400" dirty="0"/>
              <a:t>Recommandé pour les relations vaginales chez les femmes</a:t>
            </a:r>
          </a:p>
        </p:txBody>
      </p:sp>
    </p:spTree>
    <p:extLst>
      <p:ext uri="{BB962C8B-B14F-4D97-AF65-F5344CB8AC3E}">
        <p14:creationId xmlns:p14="http://schemas.microsoft.com/office/powerpoint/2010/main" val="41666295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762000" y="6277269"/>
            <a:ext cx="7227888" cy="3651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Prévention et santé sexuelle - Module PrEP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66800" y="-129073"/>
            <a:ext cx="1023894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84957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168275"/>
            <a:ext cx="10385425" cy="798513"/>
          </a:xfrm>
        </p:spPr>
        <p:txBody>
          <a:bodyPr>
            <a:normAutofit/>
          </a:bodyPr>
          <a:lstStyle/>
          <a:p>
            <a:r>
              <a:rPr lang="fr-FR" dirty="0"/>
              <a:t>Les outils de la prévention combinée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740320" y="6380247"/>
            <a:ext cx="7227888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Prévention et santé sexuelle - Module PrEP</a:t>
            </a:r>
          </a:p>
        </p:txBody>
      </p:sp>
      <p:cxnSp>
        <p:nvCxnSpPr>
          <p:cNvPr id="8" name="Connecteur droit avec flèche 7"/>
          <p:cNvCxnSpPr>
            <a:stCxn id="6" idx="7"/>
          </p:cNvCxnSpPr>
          <p:nvPr/>
        </p:nvCxnSpPr>
        <p:spPr>
          <a:xfrm flipV="1">
            <a:off x="6589908" y="2393103"/>
            <a:ext cx="1096093" cy="642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859488" y="1433346"/>
            <a:ext cx="1728192" cy="30777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/>
              <a:t>Circoncision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6800108" y="3217406"/>
            <a:ext cx="1168101" cy="254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8111707" y="3063517"/>
            <a:ext cx="2099092" cy="30777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/>
              <a:t>Traitement des IST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6534130" y="4043464"/>
            <a:ext cx="1434078" cy="465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8111707" y="4386063"/>
            <a:ext cx="2708692" cy="30777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/>
              <a:t>Changement de comportement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6390631" y="4106416"/>
            <a:ext cx="1291813" cy="1046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7169224" y="5223435"/>
            <a:ext cx="2836912" cy="83099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Traitement comme prévention (TasP)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 flipH="1">
            <a:off x="4308739" y="3922859"/>
            <a:ext cx="1091939" cy="876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250459" y="4750300"/>
            <a:ext cx="2615157" cy="52322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/>
              <a:t>Traitement post Exposition</a:t>
            </a:r>
          </a:p>
          <a:p>
            <a:r>
              <a:rPr lang="fr-FR" sz="1400" dirty="0"/>
              <a:t>(TPE)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flipH="1" flipV="1">
            <a:off x="4086875" y="3375839"/>
            <a:ext cx="1313803" cy="13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838200" y="2956147"/>
            <a:ext cx="3153867" cy="70788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/>
              <a:t>Prévention </a:t>
            </a:r>
            <a:r>
              <a:rPr lang="fr-FR" sz="2000" dirty="0" err="1"/>
              <a:t>Pré-Exposition</a:t>
            </a:r>
            <a:r>
              <a:rPr lang="fr-FR" sz="2000" dirty="0"/>
              <a:t> médicamenteuse (PrEP)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 flipH="1" flipV="1">
            <a:off x="4099689" y="2314887"/>
            <a:ext cx="1386613" cy="659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2006145" y="1869883"/>
            <a:ext cx="2015192" cy="58477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dirty="0"/>
              <a:t>Microbicides</a:t>
            </a:r>
            <a:r>
              <a:rPr lang="fr-FR" sz="1600"/>
              <a:t>, anneaux vaginaux</a:t>
            </a:r>
            <a:endParaRPr lang="fr-FR" sz="1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H="1" flipV="1">
            <a:off x="5581084" y="1948190"/>
            <a:ext cx="283436" cy="880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640383" y="1421916"/>
            <a:ext cx="2015192" cy="46166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/>
              <a:t>Préservatifs</a:t>
            </a:r>
            <a:endParaRPr lang="fr-FR" sz="2400" dirty="0"/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6269361" y="1937089"/>
            <a:ext cx="804189" cy="940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7824192" y="2046418"/>
            <a:ext cx="2615208" cy="52322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/>
              <a:t>Dépistage</a:t>
            </a:r>
          </a:p>
        </p:txBody>
      </p:sp>
      <p:cxnSp>
        <p:nvCxnSpPr>
          <p:cNvPr id="40" name="Connecteur droit avec flèche 39"/>
          <p:cNvCxnSpPr/>
          <p:nvPr/>
        </p:nvCxnSpPr>
        <p:spPr>
          <a:xfrm flipH="1">
            <a:off x="5387827" y="4177658"/>
            <a:ext cx="573539" cy="1158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4124093" y="5335669"/>
            <a:ext cx="2836912" cy="83099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Droits humains, accès universel</a:t>
            </a:r>
          </a:p>
        </p:txBody>
      </p:sp>
      <p:sp>
        <p:nvSpPr>
          <p:cNvPr id="6" name="Sourire 5"/>
          <p:cNvSpPr/>
          <p:nvPr/>
        </p:nvSpPr>
        <p:spPr>
          <a:xfrm>
            <a:off x="5237728" y="2825150"/>
            <a:ext cx="1584176" cy="144016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7232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466850" y="535781"/>
            <a:ext cx="9258300" cy="5786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sz="1823">
              <a:solidFill>
                <a:srgbClr val="000000"/>
              </a:solidFill>
            </a:endParaRPr>
          </a:p>
        </p:txBody>
      </p:sp>
      <p:sp>
        <p:nvSpPr>
          <p:cNvPr id="54275" name="Line 2"/>
          <p:cNvSpPr>
            <a:spLocks noChangeShapeType="1"/>
          </p:cNvSpPr>
          <p:nvPr/>
        </p:nvSpPr>
        <p:spPr bwMode="auto">
          <a:xfrm>
            <a:off x="5499676" y="5418892"/>
            <a:ext cx="335934" cy="1608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276" name="Line 3"/>
          <p:cNvSpPr>
            <a:spLocks noChangeShapeType="1"/>
          </p:cNvSpPr>
          <p:nvPr/>
        </p:nvSpPr>
        <p:spPr bwMode="auto">
          <a:xfrm>
            <a:off x="5898299" y="5418892"/>
            <a:ext cx="4531101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277" name="Line 4"/>
          <p:cNvSpPr>
            <a:spLocks noChangeShapeType="1"/>
          </p:cNvSpPr>
          <p:nvPr/>
        </p:nvSpPr>
        <p:spPr bwMode="auto">
          <a:xfrm flipV="1">
            <a:off x="5803465" y="5354598"/>
            <a:ext cx="67508" cy="120552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278" name="Line 5"/>
          <p:cNvSpPr>
            <a:spLocks noChangeShapeType="1"/>
          </p:cNvSpPr>
          <p:nvPr/>
        </p:nvSpPr>
        <p:spPr bwMode="auto">
          <a:xfrm flipV="1">
            <a:off x="5877401" y="5354598"/>
            <a:ext cx="65902" cy="120552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279" name="AutoShape 6"/>
          <p:cNvSpPr>
            <a:spLocks/>
          </p:cNvSpPr>
          <p:nvPr/>
        </p:nvSpPr>
        <p:spPr bwMode="auto">
          <a:xfrm>
            <a:off x="1669376" y="1165861"/>
            <a:ext cx="827783" cy="44523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575" tIns="33575" rIns="33575" bIns="33575" anchor="ctr"/>
          <a:lstStyle/>
          <a:p>
            <a:pPr defTabSz="385785" eaLnBrk="0" hangingPunct="0"/>
            <a:r>
              <a:rPr lang="en-US" sz="1013">
                <a:solidFill>
                  <a:srgbClr val="C82506"/>
                </a:solidFill>
                <a:latin typeface="Helvetica Light" charset="0"/>
                <a:cs typeface="MS PGothic" charset="0"/>
                <a:sym typeface="Helvetica Light" charset="0"/>
              </a:rPr>
              <a:t>Prevention of sexual transmission</a:t>
            </a:r>
            <a:endParaRPr lang="en-US" sz="2329">
              <a:solidFill>
                <a:srgbClr val="000000"/>
              </a:solidFill>
              <a:latin typeface="Helvetica Light" charset="0"/>
              <a:cs typeface="MS PGothic" charset="0"/>
              <a:sym typeface="Helvetica Light" charset="0"/>
            </a:endParaRPr>
          </a:p>
        </p:txBody>
      </p:sp>
      <p:sp>
        <p:nvSpPr>
          <p:cNvPr id="54280" name="AutoShape 8"/>
          <p:cNvSpPr>
            <a:spLocks/>
          </p:cNvSpPr>
          <p:nvPr/>
        </p:nvSpPr>
        <p:spPr bwMode="auto">
          <a:xfrm>
            <a:off x="6414255" y="5700178"/>
            <a:ext cx="2865895" cy="384154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575" tIns="33575" rIns="33575" bIns="33575" anchor="ctr"/>
          <a:lstStyle/>
          <a:p>
            <a:pPr algn="ctr" defTabSz="385785" eaLnBrk="0" hangingPunct="0"/>
            <a:r>
              <a:rPr lang="en-US" sz="1620" b="1">
                <a:solidFill>
                  <a:srgbClr val="C82506"/>
                </a:solidFill>
                <a:latin typeface="Helvetica Light" charset="0"/>
                <a:cs typeface="MS PGothic" charset="0"/>
                <a:sym typeface="Helvetica Light" charset="0"/>
              </a:rPr>
              <a:t>Effectiveness </a:t>
            </a:r>
            <a:r>
              <a:rPr lang="en-US" sz="1620" b="1">
                <a:solidFill>
                  <a:srgbClr val="797979"/>
                </a:solidFill>
                <a:latin typeface="Helvetica Light" charset="0"/>
                <a:cs typeface="MS PGothic" charset="0"/>
                <a:sym typeface="Helvetica Light" charset="0"/>
              </a:rPr>
              <a:t>(%)</a:t>
            </a:r>
            <a:r>
              <a:rPr lang="en-US" sz="1620" b="1">
                <a:solidFill>
                  <a:srgbClr val="C82506"/>
                </a:solidFill>
                <a:latin typeface="Helvetica Light" charset="0"/>
                <a:cs typeface="MS PGothic" charset="0"/>
                <a:sym typeface="Helvetica Light" charset="0"/>
              </a:rPr>
              <a:t> </a:t>
            </a:r>
            <a:endParaRPr lang="en-US" sz="1620">
              <a:solidFill>
                <a:srgbClr val="000000"/>
              </a:solidFill>
              <a:latin typeface="Helvetica Light" charset="0"/>
              <a:cs typeface="MS PGothic" charset="0"/>
              <a:sym typeface="Helvetica Light" charset="0"/>
            </a:endParaRPr>
          </a:p>
        </p:txBody>
      </p:sp>
      <p:sp>
        <p:nvSpPr>
          <p:cNvPr id="54281" name="AutoShape 9"/>
          <p:cNvSpPr>
            <a:spLocks/>
          </p:cNvSpPr>
          <p:nvPr/>
        </p:nvSpPr>
        <p:spPr bwMode="auto">
          <a:xfrm>
            <a:off x="1677413" y="5116712"/>
            <a:ext cx="1292304" cy="29414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575" tIns="33575" rIns="33575" bIns="33575" anchor="ctr"/>
          <a:lstStyle/>
          <a:p>
            <a:pPr defTabSz="385785" eaLnBrk="0" hangingPunct="0"/>
            <a:r>
              <a:rPr lang="en-US" sz="1013">
                <a:solidFill>
                  <a:srgbClr val="C82506"/>
                </a:solidFill>
                <a:latin typeface="Helvetica Light" charset="0"/>
                <a:cs typeface="MS PGothic" charset="0"/>
                <a:sym typeface="Helvetica Light" charset="0"/>
              </a:rPr>
              <a:t>Prevention in people who inject drugs</a:t>
            </a:r>
          </a:p>
        </p:txBody>
      </p:sp>
      <p:sp>
        <p:nvSpPr>
          <p:cNvPr id="54282" name="AutoShape 10"/>
          <p:cNvSpPr>
            <a:spLocks/>
          </p:cNvSpPr>
          <p:nvPr/>
        </p:nvSpPr>
        <p:spPr bwMode="auto">
          <a:xfrm>
            <a:off x="9154777" y="606505"/>
            <a:ext cx="909757" cy="14144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575" tIns="33575" rIns="33575" bIns="33575" anchor="ctr"/>
          <a:lstStyle/>
          <a:p>
            <a:pPr defTabSz="385785" eaLnBrk="0" hangingPunct="0"/>
            <a:r>
              <a:rPr lang="en-US" sz="1013" dirty="0">
                <a:solidFill>
                  <a:srgbClr val="C82506"/>
                </a:solidFill>
                <a:latin typeface="Helvetica" charset="0"/>
                <a:cs typeface="MS PGothic" charset="0"/>
                <a:sym typeface="Helvetica" charset="0"/>
              </a:rPr>
              <a:t>Effect size </a:t>
            </a:r>
            <a:r>
              <a:rPr lang="en-US" sz="1013" dirty="0">
                <a:solidFill>
                  <a:srgbClr val="797979"/>
                </a:solidFill>
                <a:latin typeface="Helvetica" charset="0"/>
                <a:cs typeface="MS PGothic" charset="0"/>
                <a:sym typeface="Helvetica" charset="0"/>
              </a:rPr>
              <a:t>(CI)</a:t>
            </a:r>
            <a:endParaRPr lang="en-US" sz="2329" dirty="0">
              <a:solidFill>
                <a:srgbClr val="000000"/>
              </a:solidFill>
              <a:latin typeface="Helvetica Light" charset="0"/>
              <a:cs typeface="MS PGothic" charset="0"/>
              <a:sym typeface="Helvetica Light" charset="0"/>
            </a:endParaRPr>
          </a:p>
        </p:txBody>
      </p:sp>
      <p:sp>
        <p:nvSpPr>
          <p:cNvPr id="54283" name="Line 13"/>
          <p:cNvSpPr>
            <a:spLocks noChangeShapeType="1"/>
          </p:cNvSpPr>
          <p:nvPr/>
        </p:nvSpPr>
        <p:spPr bwMode="auto">
          <a:xfrm>
            <a:off x="1838147" y="1029237"/>
            <a:ext cx="840640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284" name="AutoShape 21"/>
          <p:cNvSpPr>
            <a:spLocks/>
          </p:cNvSpPr>
          <p:nvPr/>
        </p:nvSpPr>
        <p:spPr bwMode="auto">
          <a:xfrm>
            <a:off x="2207837" y="5100639"/>
            <a:ext cx="2631221" cy="278071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575" tIns="33575" rIns="33575" bIns="33575" anchor="ctr"/>
          <a:lstStyle/>
          <a:p>
            <a:pPr algn="r" defTabSz="385785" eaLnBrk="0" hangingPunct="0"/>
            <a:r>
              <a:rPr lang="en-US" sz="709" b="1">
                <a:solidFill>
                  <a:srgbClr val="000000"/>
                </a:solidFill>
                <a:latin typeface="Helvetica Light" charset="0"/>
                <a:cs typeface="MS PGothic" charset="0"/>
                <a:sym typeface="Helvetica Light" charset="0"/>
              </a:rPr>
              <a:t>Bangkok Tenofovir Study – daily oral TDF</a:t>
            </a:r>
          </a:p>
          <a:p>
            <a:pPr algn="r" defTabSz="385785" eaLnBrk="0" hangingPunct="0"/>
            <a:r>
              <a:rPr lang="en-US" sz="608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(PWID– Thailand)</a:t>
            </a:r>
            <a:endParaRPr lang="en-US" sz="608">
              <a:solidFill>
                <a:srgbClr val="000000"/>
              </a:solidFill>
              <a:latin typeface="Helvetica Light" charset="0"/>
              <a:cs typeface="MS PGothic" charset="0"/>
              <a:sym typeface="Helvetica Light" charset="0"/>
            </a:endParaRPr>
          </a:p>
        </p:txBody>
      </p:sp>
      <p:sp>
        <p:nvSpPr>
          <p:cNvPr id="54285" name="Line 26"/>
          <p:cNvSpPr>
            <a:spLocks noChangeShapeType="1"/>
          </p:cNvSpPr>
          <p:nvPr/>
        </p:nvSpPr>
        <p:spPr bwMode="auto">
          <a:xfrm flipH="1">
            <a:off x="9154776" y="1172289"/>
            <a:ext cx="0" cy="4281964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286" name="Line 36"/>
          <p:cNvSpPr>
            <a:spLocks noChangeShapeType="1"/>
          </p:cNvSpPr>
          <p:nvPr/>
        </p:nvSpPr>
        <p:spPr bwMode="auto">
          <a:xfrm flipH="1">
            <a:off x="5499677" y="1172290"/>
            <a:ext cx="1607" cy="4246602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287" name="AutoShape 39"/>
          <p:cNvSpPr>
            <a:spLocks/>
          </p:cNvSpPr>
          <p:nvPr/>
        </p:nvSpPr>
        <p:spPr bwMode="auto">
          <a:xfrm>
            <a:off x="7129524" y="5391568"/>
            <a:ext cx="88403" cy="75544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288" name="AutoShape 40"/>
          <p:cNvSpPr>
            <a:spLocks/>
          </p:cNvSpPr>
          <p:nvPr/>
        </p:nvSpPr>
        <p:spPr bwMode="auto">
          <a:xfrm>
            <a:off x="7087733" y="5457469"/>
            <a:ext cx="162341" cy="18484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575" tIns="33575" rIns="33575" bIns="33575" anchor="ctr"/>
          <a:lstStyle/>
          <a:p>
            <a:pPr algn="ctr" defTabSz="385785" eaLnBrk="0" hangingPunct="0"/>
            <a:r>
              <a:rPr lang="en-US" sz="1013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0</a:t>
            </a:r>
            <a:endParaRPr lang="en-US" sz="1013">
              <a:solidFill>
                <a:srgbClr val="000000"/>
              </a:solidFill>
              <a:latin typeface="Helvetica Light" charset="0"/>
              <a:cs typeface="MS PGothic" charset="0"/>
              <a:sym typeface="Helvetica Light" charset="0"/>
            </a:endParaRPr>
          </a:p>
        </p:txBody>
      </p:sp>
      <p:sp>
        <p:nvSpPr>
          <p:cNvPr id="54289" name="AutoShape 41"/>
          <p:cNvSpPr>
            <a:spLocks/>
          </p:cNvSpPr>
          <p:nvPr/>
        </p:nvSpPr>
        <p:spPr bwMode="auto">
          <a:xfrm>
            <a:off x="8987613" y="5457468"/>
            <a:ext cx="321469" cy="204134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575" tIns="33575" rIns="33575" bIns="33575" anchor="ctr"/>
          <a:lstStyle/>
          <a:p>
            <a:pPr algn="ctr" defTabSz="385785" eaLnBrk="0" hangingPunct="0"/>
            <a:r>
              <a:rPr lang="en-US" sz="1013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100</a:t>
            </a:r>
            <a:endParaRPr lang="en-US" sz="1013">
              <a:solidFill>
                <a:srgbClr val="000000"/>
              </a:solidFill>
              <a:latin typeface="Helvetica Light" charset="0"/>
              <a:cs typeface="MS PGothic" charset="0"/>
              <a:sym typeface="Helvetica Light" charset="0"/>
            </a:endParaRPr>
          </a:p>
        </p:txBody>
      </p:sp>
      <p:sp>
        <p:nvSpPr>
          <p:cNvPr id="54290" name="AutoShape 42"/>
          <p:cNvSpPr>
            <a:spLocks/>
          </p:cNvSpPr>
          <p:nvPr/>
        </p:nvSpPr>
        <p:spPr bwMode="auto">
          <a:xfrm>
            <a:off x="5310010" y="5449432"/>
            <a:ext cx="371296" cy="20413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575" tIns="33575" rIns="33575" bIns="33575" anchor="ctr"/>
          <a:lstStyle/>
          <a:p>
            <a:pPr algn="ctr" defTabSz="385785" eaLnBrk="0" hangingPunct="0"/>
            <a:r>
              <a:rPr lang="en-US" sz="1013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-130</a:t>
            </a:r>
            <a:endParaRPr lang="en-US" sz="1013">
              <a:solidFill>
                <a:srgbClr val="000000"/>
              </a:solidFill>
              <a:latin typeface="Helvetica Light" charset="0"/>
              <a:cs typeface="MS PGothic" charset="0"/>
              <a:sym typeface="Helvetica Light" charset="0"/>
            </a:endParaRPr>
          </a:p>
        </p:txBody>
      </p:sp>
      <p:sp>
        <p:nvSpPr>
          <p:cNvPr id="54291" name="Line 43"/>
          <p:cNvSpPr>
            <a:spLocks noChangeShapeType="1"/>
          </p:cNvSpPr>
          <p:nvPr/>
        </p:nvSpPr>
        <p:spPr bwMode="auto">
          <a:xfrm flipH="1">
            <a:off x="7171315" y="1178721"/>
            <a:ext cx="11251" cy="4240173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292" name="Line 44"/>
          <p:cNvSpPr>
            <a:spLocks noChangeShapeType="1"/>
          </p:cNvSpPr>
          <p:nvPr/>
        </p:nvSpPr>
        <p:spPr bwMode="auto">
          <a:xfrm>
            <a:off x="1720811" y="5132784"/>
            <a:ext cx="854303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grpSp>
        <p:nvGrpSpPr>
          <p:cNvPr id="54293" name="Group 17"/>
          <p:cNvGrpSpPr>
            <a:grpSpLocks/>
          </p:cNvGrpSpPr>
          <p:nvPr/>
        </p:nvGrpSpPr>
        <p:grpSpPr bwMode="auto">
          <a:xfrm>
            <a:off x="5554327" y="4849892"/>
            <a:ext cx="1676459" cy="94834"/>
            <a:chOff x="5740400" y="7145338"/>
            <a:chExt cx="2355850" cy="158750"/>
          </a:xfrm>
        </p:grpSpPr>
        <p:sp>
          <p:nvSpPr>
            <p:cNvPr id="54561" name="AutoShape 69"/>
            <p:cNvSpPr>
              <a:spLocks/>
            </p:cNvSpPr>
            <p:nvPr/>
          </p:nvSpPr>
          <p:spPr bwMode="auto">
            <a:xfrm>
              <a:off x="5740400" y="7186613"/>
              <a:ext cx="1039813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A7F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62" name="AutoShape 70"/>
            <p:cNvSpPr>
              <a:spLocks/>
            </p:cNvSpPr>
            <p:nvPr/>
          </p:nvSpPr>
          <p:spPr bwMode="auto">
            <a:xfrm>
              <a:off x="6765925" y="7186613"/>
              <a:ext cx="1330325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65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63" name="AutoShape 71"/>
            <p:cNvSpPr>
              <a:spLocks/>
            </p:cNvSpPr>
            <p:nvPr/>
          </p:nvSpPr>
          <p:spPr bwMode="auto">
            <a:xfrm>
              <a:off x="6638925" y="7145338"/>
              <a:ext cx="158750" cy="158750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 rotWithShape="0">
              <a:gsLst>
                <a:gs pos="0">
                  <a:srgbClr val="52A9FF"/>
                </a:gs>
                <a:gs pos="100000">
                  <a:srgbClr val="014990"/>
                </a:gs>
              </a:gsLst>
              <a:lin ang="0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</p:grpSp>
      <p:sp>
        <p:nvSpPr>
          <p:cNvPr id="54294" name="Line 75"/>
          <p:cNvSpPr>
            <a:spLocks noChangeShapeType="1"/>
          </p:cNvSpPr>
          <p:nvPr/>
        </p:nvSpPr>
        <p:spPr bwMode="auto">
          <a:xfrm flipH="1">
            <a:off x="8167867" y="5367457"/>
            <a:ext cx="0" cy="123766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295" name="AutoShape 11"/>
          <p:cNvSpPr>
            <a:spLocks/>
          </p:cNvSpPr>
          <p:nvPr/>
        </p:nvSpPr>
        <p:spPr bwMode="auto">
          <a:xfrm>
            <a:off x="1384876" y="1178719"/>
            <a:ext cx="3494366" cy="384316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575" tIns="33575" rIns="33575" bIns="33575" anchor="ctr"/>
          <a:lstStyle/>
          <a:p>
            <a:pPr algn="r" defTabSz="385785" eaLnBrk="0" hangingPunct="0"/>
            <a:r>
              <a:rPr lang="en-US" sz="709" b="1">
                <a:solidFill>
                  <a:srgbClr val="000000"/>
                </a:solidFill>
                <a:latin typeface="Helvetica Light" charset="0"/>
                <a:cs typeface="MS PGothic" charset="0"/>
                <a:sym typeface="Helvetica Light" charset="0"/>
              </a:rPr>
              <a:t>PROUD – daily oral TDF/FTC</a:t>
            </a:r>
          </a:p>
          <a:p>
            <a:pPr algn="r" defTabSz="385785" eaLnBrk="0" hangingPunct="0"/>
            <a:r>
              <a:rPr lang="en-US" sz="608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(MSM – United Kingdom)</a:t>
            </a:r>
          </a:p>
          <a:p>
            <a:pPr algn="r" defTabSz="385785" eaLnBrk="0" hangingPunct="0"/>
            <a:endParaRPr lang="en-US" sz="506">
              <a:solidFill>
                <a:srgbClr val="000000"/>
              </a:solidFill>
              <a:latin typeface="Helvetica" charset="0"/>
              <a:cs typeface="MS PGothic" charset="0"/>
              <a:sym typeface="Helvetica" charset="0"/>
            </a:endParaRPr>
          </a:p>
          <a:p>
            <a:pPr algn="r" defTabSz="385785" eaLnBrk="0" hangingPunct="0"/>
            <a:r>
              <a:rPr lang="en-US" sz="709" b="1">
                <a:solidFill>
                  <a:srgbClr val="000000"/>
                </a:solidFill>
                <a:latin typeface="Helvetica Light" charset="0"/>
                <a:cs typeface="MS PGothic" charset="0"/>
                <a:sym typeface="Helvetica Light" charset="0"/>
              </a:rPr>
              <a:t>IPERGAY – event-driven TDF/FTC </a:t>
            </a:r>
          </a:p>
          <a:p>
            <a:pPr algn="r" defTabSz="385785" eaLnBrk="0" hangingPunct="0"/>
            <a:r>
              <a:rPr lang="en-US" sz="608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(MSM – Canada, France)</a:t>
            </a:r>
          </a:p>
          <a:p>
            <a:pPr algn="r" defTabSz="385785" eaLnBrk="0" hangingPunct="0"/>
            <a:endParaRPr lang="en-US" sz="506">
              <a:solidFill>
                <a:srgbClr val="000000"/>
              </a:solidFill>
              <a:latin typeface="Helvetica" charset="0"/>
              <a:cs typeface="MS PGothic" charset="0"/>
              <a:sym typeface="Helvetica" charset="0"/>
            </a:endParaRPr>
          </a:p>
          <a:p>
            <a:pPr algn="r" defTabSz="385785" eaLnBrk="0" hangingPunct="0"/>
            <a:r>
              <a:rPr lang="en-US" sz="709" b="1">
                <a:solidFill>
                  <a:srgbClr val="000000"/>
                </a:solidFill>
                <a:latin typeface="Helvetica Light" charset="0"/>
                <a:cs typeface="MS PGothic" charset="0"/>
                <a:sym typeface="Helvetica Light" charset="0"/>
              </a:rPr>
              <a:t>Partners PrEP – daily oral TDF/FTC</a:t>
            </a:r>
          </a:p>
          <a:p>
            <a:pPr algn="r" defTabSz="385785" eaLnBrk="0" hangingPunct="0"/>
            <a:r>
              <a:rPr lang="en-US" sz="608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(Serodiscordant couples – Kenya, Uganda)</a:t>
            </a:r>
          </a:p>
          <a:p>
            <a:pPr algn="r" defTabSz="385785" eaLnBrk="0" hangingPunct="0"/>
            <a:endParaRPr lang="en-US" sz="506">
              <a:solidFill>
                <a:srgbClr val="000000"/>
              </a:solidFill>
              <a:latin typeface="Helvetica" charset="0"/>
              <a:cs typeface="MS PGothic" charset="0"/>
              <a:sym typeface="Helvetica Light" charset="0"/>
            </a:endParaRPr>
          </a:p>
          <a:p>
            <a:pPr algn="r" defTabSz="385785" eaLnBrk="0" hangingPunct="0"/>
            <a:r>
              <a:rPr lang="en-US" sz="709" b="1">
                <a:solidFill>
                  <a:srgbClr val="000000"/>
                </a:solidFill>
                <a:latin typeface="Helvetica Light" charset="0"/>
                <a:cs typeface="MS PGothic" charset="0"/>
                <a:sym typeface="Helvetica Light" charset="0"/>
              </a:rPr>
              <a:t>Partners PrEP – daily oral TDF</a:t>
            </a:r>
          </a:p>
          <a:p>
            <a:pPr algn="r" defTabSz="385785" eaLnBrk="0" hangingPunct="0"/>
            <a:r>
              <a:rPr lang="en-US" sz="608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(Serodiscordant couples – Kenya, Uganda)</a:t>
            </a:r>
          </a:p>
          <a:p>
            <a:pPr algn="r" defTabSz="385785" eaLnBrk="0" hangingPunct="0"/>
            <a:endParaRPr lang="en-US" sz="506">
              <a:solidFill>
                <a:srgbClr val="000000"/>
              </a:solidFill>
              <a:latin typeface="Helvetica" charset="0"/>
              <a:cs typeface="MS PGothic" charset="0"/>
              <a:sym typeface="Helvetica Light" charset="0"/>
            </a:endParaRPr>
          </a:p>
          <a:p>
            <a:pPr algn="r" defTabSz="385785" eaLnBrk="0" hangingPunct="0"/>
            <a:r>
              <a:rPr lang="en-US" sz="709" b="1">
                <a:solidFill>
                  <a:srgbClr val="000000"/>
                </a:solidFill>
                <a:latin typeface="Helvetica Light" charset="0"/>
                <a:cs typeface="MS PGothic" charset="0"/>
                <a:sym typeface="Helvetica Light" charset="0"/>
              </a:rPr>
              <a:t>TDF2 – daily TDF/FTC</a:t>
            </a:r>
          </a:p>
          <a:p>
            <a:pPr algn="r" defTabSz="385785" eaLnBrk="0" hangingPunct="0"/>
            <a:r>
              <a:rPr lang="en-US" sz="608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(Heterosexual men and women – Botswana)</a:t>
            </a:r>
          </a:p>
          <a:p>
            <a:pPr algn="r" defTabSz="385785" eaLnBrk="0" hangingPunct="0"/>
            <a:endParaRPr lang="en-US" sz="506">
              <a:solidFill>
                <a:srgbClr val="000000"/>
              </a:solidFill>
              <a:latin typeface="Helvetica" charset="0"/>
              <a:cs typeface="MS PGothic" charset="0"/>
              <a:sym typeface="Helvetica" charset="0"/>
            </a:endParaRPr>
          </a:p>
          <a:p>
            <a:pPr algn="r" defTabSz="385785" eaLnBrk="0" hangingPunct="0"/>
            <a:r>
              <a:rPr lang="en-US" sz="709" b="1">
                <a:solidFill>
                  <a:srgbClr val="000000"/>
                </a:solidFill>
                <a:latin typeface="Helvetica Light" charset="0"/>
                <a:cs typeface="MS PGothic" charset="0"/>
                <a:sym typeface="Helvetica Light" charset="0"/>
              </a:rPr>
              <a:t>iPrEx – daily oral TDF/FTC</a:t>
            </a:r>
          </a:p>
          <a:p>
            <a:pPr algn="r" defTabSz="385785" eaLnBrk="0" hangingPunct="0"/>
            <a:r>
              <a:rPr lang="en-US" sz="608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(MSM – North and South America, South Africa, Thailand)</a:t>
            </a:r>
          </a:p>
          <a:p>
            <a:pPr algn="r" defTabSz="385785" eaLnBrk="0" hangingPunct="0"/>
            <a:endParaRPr lang="en-US" sz="506">
              <a:solidFill>
                <a:srgbClr val="000000"/>
              </a:solidFill>
              <a:latin typeface="Helvetica" charset="0"/>
              <a:cs typeface="MS PGothic" charset="0"/>
              <a:sym typeface="Helvetica" charset="0"/>
            </a:endParaRPr>
          </a:p>
          <a:p>
            <a:pPr algn="r" defTabSz="385785" eaLnBrk="0" hangingPunct="0"/>
            <a:r>
              <a:rPr lang="en-US" sz="709" b="1">
                <a:solidFill>
                  <a:srgbClr val="000000"/>
                </a:solidFill>
                <a:latin typeface="Helvetica Light" charset="0"/>
                <a:cs typeface="MS PGothic" charset="0"/>
                <a:sym typeface="Helvetica Light" charset="0"/>
              </a:rPr>
              <a:t>CAPRISA 004 – BAT-24 dosing vaginal tenofovir gel</a:t>
            </a:r>
          </a:p>
          <a:p>
            <a:pPr algn="r" defTabSz="385785" eaLnBrk="0" hangingPunct="0"/>
            <a:r>
              <a:rPr lang="en-US" sz="608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(Women – South Africa)</a:t>
            </a:r>
          </a:p>
          <a:p>
            <a:pPr algn="r" defTabSz="385785" eaLnBrk="0" hangingPunct="0"/>
            <a:endParaRPr lang="en-US" sz="506">
              <a:solidFill>
                <a:srgbClr val="000000"/>
              </a:solidFill>
              <a:latin typeface="Helvetica" charset="0"/>
              <a:cs typeface="MS PGothic" charset="0"/>
              <a:sym typeface="Helvetica" charset="0"/>
            </a:endParaRPr>
          </a:p>
          <a:p>
            <a:pPr algn="r" defTabSz="385785" eaLnBrk="0" hangingPunct="0"/>
            <a:r>
              <a:rPr lang="en-US" sz="709" b="1">
                <a:solidFill>
                  <a:srgbClr val="000000"/>
                </a:solidFill>
                <a:latin typeface="Helvetica Light" charset="0"/>
                <a:cs typeface="MS PGothic" charset="0"/>
                <a:sym typeface="Helvetica Light" charset="0"/>
              </a:rPr>
              <a:t>RV 144 – six injectable ALVAC/AIDSVAX</a:t>
            </a:r>
          </a:p>
          <a:p>
            <a:pPr algn="r" defTabSz="385785" eaLnBrk="0" hangingPunct="0"/>
            <a:r>
              <a:rPr lang="en-US" sz="608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(Heterosexual men and women – Thailand)</a:t>
            </a:r>
          </a:p>
          <a:p>
            <a:pPr algn="r" defTabSz="385785" eaLnBrk="0" hangingPunct="0"/>
            <a:endParaRPr lang="en-US" sz="506">
              <a:solidFill>
                <a:srgbClr val="000000"/>
              </a:solidFill>
              <a:latin typeface="Helvetica" charset="0"/>
              <a:cs typeface="MS PGothic" charset="0"/>
              <a:sym typeface="Helvetica" charset="0"/>
            </a:endParaRPr>
          </a:p>
          <a:p>
            <a:pPr algn="r" defTabSz="385785" eaLnBrk="0" hangingPunct="0"/>
            <a:r>
              <a:rPr lang="en-US" sz="709" b="1">
                <a:solidFill>
                  <a:srgbClr val="000000"/>
                </a:solidFill>
                <a:latin typeface="Helvetica Light" charset="0"/>
                <a:cs typeface="MS PGothic" charset="0"/>
                <a:sym typeface="Helvetica" charset="0"/>
              </a:rPr>
              <a:t>The Ring Study</a:t>
            </a:r>
            <a:r>
              <a:rPr lang="en-US" sz="709" b="1">
                <a:solidFill>
                  <a:srgbClr val="000000"/>
                </a:solidFill>
                <a:latin typeface="Helvetica Light" charset="0"/>
                <a:cs typeface="MS PGothic" charset="0"/>
                <a:sym typeface="Helvetica Light" charset="0"/>
              </a:rPr>
              <a:t> – monthly vaginal ring containing dapivirine</a:t>
            </a:r>
          </a:p>
          <a:p>
            <a:pPr algn="r" defTabSz="385785" eaLnBrk="0" hangingPunct="0"/>
            <a:r>
              <a:rPr lang="en-US" sz="608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(Women – South Africa, Uganda)</a:t>
            </a:r>
          </a:p>
          <a:p>
            <a:pPr algn="r" defTabSz="385785" eaLnBrk="0" hangingPunct="0"/>
            <a:endParaRPr lang="en-US" sz="506">
              <a:solidFill>
                <a:srgbClr val="000000"/>
              </a:solidFill>
              <a:latin typeface="Helvetica" charset="0"/>
              <a:cs typeface="MS PGothic" charset="0"/>
              <a:sym typeface="Helvetica" charset="0"/>
            </a:endParaRPr>
          </a:p>
          <a:p>
            <a:pPr algn="r" defTabSz="385785" eaLnBrk="0" hangingPunct="0"/>
            <a:r>
              <a:rPr lang="en-US" sz="709" b="1">
                <a:solidFill>
                  <a:srgbClr val="000000"/>
                </a:solidFill>
                <a:latin typeface="Helvetica Light" charset="0"/>
                <a:cs typeface="MS PGothic" charset="0"/>
                <a:sym typeface="Helvetica" charset="0"/>
              </a:rPr>
              <a:t>ASPIRE</a:t>
            </a:r>
            <a:r>
              <a:rPr lang="en-US" sz="709" b="1">
                <a:solidFill>
                  <a:srgbClr val="000000"/>
                </a:solidFill>
                <a:latin typeface="Helvetica Light" charset="0"/>
                <a:cs typeface="MS PGothic" charset="0"/>
                <a:sym typeface="Helvetica Light" charset="0"/>
              </a:rPr>
              <a:t> – monthly vaginal ring containing dapivirine</a:t>
            </a:r>
          </a:p>
          <a:p>
            <a:pPr algn="r" defTabSz="385785" eaLnBrk="0" hangingPunct="0"/>
            <a:r>
              <a:rPr lang="en-US" sz="608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(Women – Malawi, South Africa, Uganda, Zimbabwe) </a:t>
            </a:r>
          </a:p>
          <a:p>
            <a:pPr algn="r" defTabSz="385785" eaLnBrk="0" hangingPunct="0"/>
            <a:endParaRPr lang="en-US" sz="405">
              <a:solidFill>
                <a:srgbClr val="000000"/>
              </a:solidFill>
              <a:latin typeface="Helvetica" charset="0"/>
              <a:cs typeface="MS PGothic" charset="0"/>
              <a:sym typeface="Helvetica Light" charset="0"/>
            </a:endParaRPr>
          </a:p>
          <a:p>
            <a:pPr algn="r" defTabSz="385785" eaLnBrk="0" hangingPunct="0"/>
            <a:r>
              <a:rPr lang="en-US" sz="709" b="1">
                <a:solidFill>
                  <a:srgbClr val="000000"/>
                </a:solidFill>
                <a:latin typeface="Helvetica Light" charset="0"/>
                <a:cs typeface="MS PGothic" charset="0"/>
                <a:sym typeface="Helvetica Light" charset="0"/>
              </a:rPr>
              <a:t>MTN 003/VOICE – daily dosing vaginal tenofovir gel</a:t>
            </a:r>
          </a:p>
          <a:p>
            <a:pPr algn="r" defTabSz="385785" eaLnBrk="0" hangingPunct="0"/>
            <a:r>
              <a:rPr lang="en-US" sz="608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(Women – South Africa, Uganda, Zimbabwe)</a:t>
            </a:r>
          </a:p>
          <a:p>
            <a:pPr algn="r" defTabSz="385785" eaLnBrk="0" hangingPunct="0"/>
            <a:endParaRPr lang="en-US" sz="405">
              <a:solidFill>
                <a:srgbClr val="000000"/>
              </a:solidFill>
              <a:latin typeface="Helvetica" charset="0"/>
              <a:cs typeface="MS PGothic" charset="0"/>
              <a:sym typeface="Helvetica Light" charset="0"/>
            </a:endParaRPr>
          </a:p>
          <a:p>
            <a:pPr algn="r" defTabSz="385785" eaLnBrk="0" hangingPunct="0"/>
            <a:r>
              <a:rPr lang="en-US" sz="709" b="1">
                <a:solidFill>
                  <a:srgbClr val="000000"/>
                </a:solidFill>
                <a:latin typeface="Helvetica Light" charset="0"/>
                <a:cs typeface="MS PGothic" charset="0"/>
                <a:sym typeface="Helvetica Light" charset="0"/>
              </a:rPr>
              <a:t>FEM-PrEP – daily oral TDF/FTC</a:t>
            </a:r>
          </a:p>
          <a:p>
            <a:pPr algn="r" defTabSz="385785" eaLnBrk="0" hangingPunct="0"/>
            <a:r>
              <a:rPr lang="en-US" sz="608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(Women – Kenya, South Africa, Tanzania)</a:t>
            </a:r>
          </a:p>
          <a:p>
            <a:pPr algn="r" defTabSz="385785" eaLnBrk="0" hangingPunct="0"/>
            <a:endParaRPr lang="en-US" sz="608">
              <a:solidFill>
                <a:srgbClr val="000000"/>
              </a:solidFill>
              <a:latin typeface="Helvetica" charset="0"/>
              <a:cs typeface="MS PGothic" charset="0"/>
              <a:sym typeface="Helvetica" charset="0"/>
            </a:endParaRPr>
          </a:p>
          <a:p>
            <a:pPr algn="r" defTabSz="385785" eaLnBrk="0" hangingPunct="0"/>
            <a:r>
              <a:rPr lang="en-US" sz="709" b="1">
                <a:solidFill>
                  <a:srgbClr val="000000"/>
                </a:solidFill>
                <a:latin typeface="Helvetica Light" charset="0"/>
                <a:cs typeface="MS PGothic" charset="0"/>
                <a:sym typeface="Helvetica" charset="0"/>
              </a:rPr>
              <a:t>FACTS 001 – event-driven vaginal tenofovir gel</a:t>
            </a:r>
          </a:p>
          <a:p>
            <a:pPr algn="r" defTabSz="385785" eaLnBrk="0" hangingPunct="0"/>
            <a:r>
              <a:rPr lang="en-US" sz="608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(Women – South Africa)</a:t>
            </a:r>
          </a:p>
          <a:p>
            <a:pPr algn="r" defTabSz="385785" eaLnBrk="0" hangingPunct="0"/>
            <a:endParaRPr lang="en-US" sz="608">
              <a:solidFill>
                <a:srgbClr val="000000"/>
              </a:solidFill>
              <a:latin typeface="Helvetica" charset="0"/>
              <a:cs typeface="MS PGothic" charset="0"/>
              <a:sym typeface="Helvetica" charset="0"/>
            </a:endParaRPr>
          </a:p>
          <a:p>
            <a:pPr algn="r" defTabSz="385785" eaLnBrk="0" hangingPunct="0"/>
            <a:r>
              <a:rPr lang="en-US" sz="709" b="1">
                <a:solidFill>
                  <a:srgbClr val="000000"/>
                </a:solidFill>
                <a:latin typeface="Helvetica Light" charset="0"/>
                <a:cs typeface="MS PGothic" charset="0"/>
                <a:sym typeface="Helvetica Light" charset="0"/>
              </a:rPr>
              <a:t>MTN 003/VOICE – daily oral TDF/FTC</a:t>
            </a:r>
          </a:p>
          <a:p>
            <a:pPr algn="r" defTabSz="385785" eaLnBrk="0" hangingPunct="0"/>
            <a:r>
              <a:rPr lang="en-US" sz="608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(Women – South Africa, Uganda, Zimbabwe)</a:t>
            </a:r>
          </a:p>
          <a:p>
            <a:pPr algn="r" defTabSz="385785" eaLnBrk="0" hangingPunct="0"/>
            <a:endParaRPr lang="en-US" sz="506">
              <a:solidFill>
                <a:srgbClr val="000000"/>
              </a:solidFill>
              <a:latin typeface="Helvetica" charset="0"/>
              <a:cs typeface="MS PGothic" charset="0"/>
              <a:sym typeface="Helvetica Light" charset="0"/>
            </a:endParaRPr>
          </a:p>
          <a:p>
            <a:pPr algn="r" defTabSz="385785" eaLnBrk="0" hangingPunct="0"/>
            <a:r>
              <a:rPr lang="en-US" sz="709" b="1">
                <a:solidFill>
                  <a:srgbClr val="000000"/>
                </a:solidFill>
                <a:latin typeface="Helvetica Light" charset="0"/>
                <a:cs typeface="MS PGothic" charset="0"/>
                <a:sym typeface="Helvetica Light" charset="0"/>
              </a:rPr>
              <a:t>MTN 003/VOICE – daily oral TDF</a:t>
            </a:r>
          </a:p>
          <a:p>
            <a:pPr algn="r" defTabSz="385785" eaLnBrk="0" hangingPunct="0"/>
            <a:r>
              <a:rPr lang="en-US" sz="608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(Women – South Africa, Uganda, Zimbabwe)</a:t>
            </a:r>
            <a:endParaRPr lang="en-US" sz="608">
              <a:solidFill>
                <a:srgbClr val="000000"/>
              </a:solidFill>
              <a:latin typeface="Helvetica Light" charset="0"/>
              <a:cs typeface="MS PGothic" charset="0"/>
              <a:sym typeface="Helvetica Light" charset="0"/>
            </a:endParaRPr>
          </a:p>
        </p:txBody>
      </p:sp>
      <p:sp>
        <p:nvSpPr>
          <p:cNvPr id="54296" name="TextBox 87"/>
          <p:cNvSpPr txBox="1">
            <a:spLocks noChangeArrowheads="1"/>
          </p:cNvSpPr>
          <p:nvPr/>
        </p:nvSpPr>
        <p:spPr bwMode="auto">
          <a:xfrm>
            <a:off x="9243181" y="1220510"/>
            <a:ext cx="678293" cy="488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0435" tIns="30218" rIns="60435" bIns="30218">
            <a:spAutoFit/>
          </a:bodyPr>
          <a:lstStyle>
            <a:lvl1pPr defTabSz="381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381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381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381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381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01" b="1" dirty="0">
              <a:solidFill>
                <a:srgbClr val="000000"/>
              </a:solidFill>
              <a:latin typeface="Helvetica" charset="0"/>
              <a:cs typeface="MS PGothic" charset="0"/>
              <a:sym typeface="Helvetica Light" charset="0"/>
            </a:endParaRPr>
          </a:p>
          <a:p>
            <a:r>
              <a:rPr lang="en-US" sz="709" b="1" dirty="0">
                <a:solidFill>
                  <a:srgbClr val="000000"/>
                </a:solidFill>
                <a:latin typeface="Helvetica" charset="0"/>
                <a:cs typeface="MS PGothic" charset="0"/>
                <a:sym typeface="Helvetica Light" charset="0"/>
              </a:rPr>
              <a:t>86% </a:t>
            </a:r>
            <a:r>
              <a:rPr lang="en-US" sz="709" dirty="0">
                <a:solidFill>
                  <a:srgbClr val="000000"/>
                </a:solidFill>
                <a:latin typeface="Helvetica" charset="0"/>
                <a:cs typeface="MS PGothic" charset="0"/>
                <a:sym typeface="Helvetica Light" charset="0"/>
              </a:rPr>
              <a:t>(58; 97)</a:t>
            </a:r>
          </a:p>
          <a:p>
            <a:endParaRPr lang="en-US" sz="911" b="1" dirty="0">
              <a:solidFill>
                <a:srgbClr val="000000"/>
              </a:solidFill>
              <a:latin typeface="Helvetica" charset="0"/>
              <a:cs typeface="MS PGothic" charset="0"/>
              <a:sym typeface="Helvetica Light" charset="0"/>
            </a:endParaRPr>
          </a:p>
          <a:p>
            <a:r>
              <a:rPr lang="en-US" sz="709" b="1" dirty="0">
                <a:solidFill>
                  <a:srgbClr val="000000"/>
                </a:solidFill>
                <a:latin typeface="Helvetica" charset="0"/>
                <a:cs typeface="MS PGothic" charset="0"/>
                <a:sym typeface="Helvetica Light" charset="0"/>
              </a:rPr>
              <a:t>86% </a:t>
            </a:r>
            <a:r>
              <a:rPr lang="en-US" sz="709" dirty="0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(44; 99)</a:t>
            </a:r>
          </a:p>
          <a:p>
            <a:endParaRPr lang="en-US" sz="1114" dirty="0">
              <a:solidFill>
                <a:srgbClr val="000000"/>
              </a:solidFill>
              <a:latin typeface="Helvetica" charset="0"/>
              <a:cs typeface="MS PGothic" charset="0"/>
              <a:sym typeface="Helvetica Light" charset="0"/>
            </a:endParaRPr>
          </a:p>
          <a:p>
            <a:r>
              <a:rPr lang="en-US" sz="709" b="1" dirty="0">
                <a:solidFill>
                  <a:srgbClr val="000000"/>
                </a:solidFill>
                <a:latin typeface="Helvetica" charset="0"/>
                <a:cs typeface="MS PGothic" charset="0"/>
                <a:sym typeface="Helvetica Light" charset="0"/>
              </a:rPr>
              <a:t>75% </a:t>
            </a:r>
            <a:r>
              <a:rPr lang="en-US" sz="709" dirty="0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(55; 87)</a:t>
            </a:r>
          </a:p>
          <a:p>
            <a:endParaRPr lang="en-US" sz="1114" dirty="0">
              <a:solidFill>
                <a:srgbClr val="000000"/>
              </a:solidFill>
              <a:latin typeface="Helvetica" charset="0"/>
              <a:cs typeface="MS PGothic" charset="0"/>
              <a:sym typeface="Helvetica" charset="0"/>
            </a:endParaRPr>
          </a:p>
          <a:p>
            <a:r>
              <a:rPr lang="en-US" sz="709" b="1" dirty="0">
                <a:solidFill>
                  <a:srgbClr val="000000"/>
                </a:solidFill>
                <a:latin typeface="Helvetica" charset="0"/>
                <a:cs typeface="MS PGothic" charset="0"/>
                <a:sym typeface="Helvetica Light" charset="0"/>
              </a:rPr>
              <a:t>67% </a:t>
            </a:r>
            <a:r>
              <a:rPr lang="en-US" sz="709" dirty="0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(44; 81)</a:t>
            </a:r>
          </a:p>
          <a:p>
            <a:endParaRPr lang="en-US" sz="911" dirty="0">
              <a:solidFill>
                <a:srgbClr val="000000"/>
              </a:solidFill>
              <a:latin typeface="Helvetica" charset="0"/>
              <a:cs typeface="MS PGothic" charset="0"/>
              <a:sym typeface="Helvetica Light" charset="0"/>
            </a:endParaRPr>
          </a:p>
          <a:p>
            <a:r>
              <a:rPr lang="en-US" sz="709" b="1" dirty="0">
                <a:solidFill>
                  <a:srgbClr val="000000"/>
                </a:solidFill>
                <a:latin typeface="Helvetica" charset="0"/>
                <a:cs typeface="MS PGothic" charset="0"/>
                <a:sym typeface="Helvetica Light" charset="0"/>
              </a:rPr>
              <a:t>62% </a:t>
            </a:r>
            <a:r>
              <a:rPr lang="en-US" sz="709" dirty="0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(22; 84)</a:t>
            </a:r>
          </a:p>
          <a:p>
            <a:endParaRPr lang="en-US" sz="911" dirty="0">
              <a:solidFill>
                <a:srgbClr val="000000"/>
              </a:solidFill>
              <a:latin typeface="Helvetica" charset="0"/>
              <a:cs typeface="MS PGothic" charset="0"/>
              <a:sym typeface="Helvetica Light" charset="0"/>
            </a:endParaRPr>
          </a:p>
          <a:p>
            <a:r>
              <a:rPr lang="en-US" sz="709" b="1" dirty="0">
                <a:solidFill>
                  <a:srgbClr val="000000"/>
                </a:solidFill>
                <a:latin typeface="Helvetica" charset="0"/>
                <a:cs typeface="MS PGothic" charset="0"/>
                <a:sym typeface="Helvetica Light" charset="0"/>
              </a:rPr>
              <a:t>44% </a:t>
            </a:r>
            <a:r>
              <a:rPr lang="en-US" sz="709" dirty="0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(15; 63)</a:t>
            </a:r>
          </a:p>
          <a:p>
            <a:endParaRPr lang="en-US" sz="1063" dirty="0">
              <a:solidFill>
                <a:srgbClr val="000000"/>
              </a:solidFill>
              <a:latin typeface="Helvetica" charset="0"/>
              <a:cs typeface="MS PGothic" charset="0"/>
              <a:sym typeface="Helvetica" charset="0"/>
            </a:endParaRPr>
          </a:p>
          <a:p>
            <a:r>
              <a:rPr lang="en-US" sz="709" b="1" dirty="0">
                <a:solidFill>
                  <a:srgbClr val="000000"/>
                </a:solidFill>
                <a:latin typeface="Helvetica" charset="0"/>
                <a:cs typeface="MS PGothic" charset="0"/>
                <a:sym typeface="Helvetica Light" charset="0"/>
              </a:rPr>
              <a:t>39% </a:t>
            </a:r>
            <a:r>
              <a:rPr lang="en-US" sz="709" dirty="0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(6; 60)</a:t>
            </a:r>
          </a:p>
          <a:p>
            <a:endParaRPr lang="en-US" sz="911" dirty="0">
              <a:solidFill>
                <a:srgbClr val="000000"/>
              </a:solidFill>
              <a:latin typeface="Helvetica" charset="0"/>
              <a:cs typeface="MS PGothic" charset="0"/>
              <a:sym typeface="Helvetica" charset="0"/>
            </a:endParaRPr>
          </a:p>
          <a:p>
            <a:r>
              <a:rPr lang="en-US" sz="709" b="1" dirty="0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31% </a:t>
            </a:r>
            <a:r>
              <a:rPr lang="en-US" sz="709" dirty="0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(1; 51)</a:t>
            </a:r>
          </a:p>
          <a:p>
            <a:endParaRPr lang="en-US" sz="911" dirty="0">
              <a:solidFill>
                <a:srgbClr val="000000"/>
              </a:solidFill>
              <a:latin typeface="Helvetica" charset="0"/>
              <a:cs typeface="MS PGothic" charset="0"/>
              <a:sym typeface="Helvetica" charset="0"/>
            </a:endParaRPr>
          </a:p>
          <a:p>
            <a:r>
              <a:rPr lang="en-US" sz="709" b="1" dirty="0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31% </a:t>
            </a:r>
            <a:r>
              <a:rPr lang="en-US" sz="709" dirty="0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(1; 51)</a:t>
            </a:r>
          </a:p>
          <a:p>
            <a:endParaRPr lang="en-US" sz="1114" b="1" dirty="0">
              <a:solidFill>
                <a:srgbClr val="000000"/>
              </a:solidFill>
              <a:latin typeface="Helvetica" charset="0"/>
              <a:cs typeface="MS PGothic" charset="0"/>
              <a:sym typeface="Helvetica" charset="0"/>
            </a:endParaRPr>
          </a:p>
          <a:p>
            <a:r>
              <a:rPr lang="en-US" sz="709" b="1" dirty="0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27% </a:t>
            </a:r>
            <a:r>
              <a:rPr lang="en-US" sz="709" dirty="0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(1; 46)</a:t>
            </a:r>
            <a:endParaRPr lang="en-US" sz="1114" b="1" dirty="0">
              <a:solidFill>
                <a:srgbClr val="000000"/>
              </a:solidFill>
              <a:latin typeface="Helvetica" charset="0"/>
              <a:cs typeface="MS PGothic" charset="0"/>
              <a:sym typeface="Helvetica" charset="0"/>
            </a:endParaRPr>
          </a:p>
          <a:p>
            <a:endParaRPr lang="en-US" sz="911" dirty="0">
              <a:solidFill>
                <a:srgbClr val="000000"/>
              </a:solidFill>
              <a:latin typeface="Helvetica" charset="0"/>
              <a:cs typeface="MS PGothic" charset="0"/>
              <a:sym typeface="Helvetica" charset="0"/>
            </a:endParaRPr>
          </a:p>
          <a:p>
            <a:r>
              <a:rPr lang="en-US" sz="709" b="1" dirty="0">
                <a:solidFill>
                  <a:srgbClr val="000000"/>
                </a:solidFill>
                <a:latin typeface="Helvetica" charset="0"/>
                <a:cs typeface="MS PGothic" charset="0"/>
                <a:sym typeface="Helvetica Light" charset="0"/>
              </a:rPr>
              <a:t>15% </a:t>
            </a:r>
            <a:r>
              <a:rPr lang="en-US" sz="709" dirty="0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(-21; 40)</a:t>
            </a:r>
          </a:p>
          <a:p>
            <a:endParaRPr lang="en-US" sz="911" dirty="0">
              <a:solidFill>
                <a:srgbClr val="000000"/>
              </a:solidFill>
              <a:latin typeface="Helvetica" charset="0"/>
              <a:cs typeface="MS PGothic" charset="0"/>
              <a:sym typeface="Helvetica" charset="0"/>
            </a:endParaRPr>
          </a:p>
          <a:p>
            <a:r>
              <a:rPr lang="en-US" sz="709" b="1" dirty="0">
                <a:solidFill>
                  <a:srgbClr val="000000"/>
                </a:solidFill>
                <a:latin typeface="Helvetica" charset="0"/>
                <a:cs typeface="MS PGothic" charset="0"/>
                <a:sym typeface="Helvetica Light" charset="0"/>
              </a:rPr>
              <a:t>6% </a:t>
            </a:r>
            <a:r>
              <a:rPr lang="en-US" sz="709" dirty="0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(-21; 40)</a:t>
            </a:r>
          </a:p>
          <a:p>
            <a:endParaRPr lang="en-US" sz="911" dirty="0">
              <a:solidFill>
                <a:srgbClr val="000000"/>
              </a:solidFill>
              <a:latin typeface="Helvetica" charset="0"/>
              <a:cs typeface="MS PGothic" charset="0"/>
              <a:sym typeface="Helvetica" charset="0"/>
            </a:endParaRPr>
          </a:p>
          <a:p>
            <a:r>
              <a:rPr lang="en-US" sz="709" b="1" dirty="0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0% </a:t>
            </a:r>
            <a:r>
              <a:rPr lang="en-US" sz="709" dirty="0">
                <a:solidFill>
                  <a:srgbClr val="000000"/>
                </a:solidFill>
                <a:latin typeface="Helvetica" charset="0"/>
                <a:cs typeface="MS PGothic" charset="0"/>
                <a:sym typeface="Helvetica Light" charset="0"/>
              </a:rPr>
              <a:t>(-40; 30)</a:t>
            </a:r>
            <a:endParaRPr lang="en-US" sz="709" dirty="0">
              <a:solidFill>
                <a:srgbClr val="000000"/>
              </a:solidFill>
              <a:latin typeface="Helvetica" charset="0"/>
              <a:cs typeface="MS PGothic" charset="0"/>
              <a:sym typeface="Helvetica" charset="0"/>
            </a:endParaRPr>
          </a:p>
          <a:p>
            <a:endParaRPr lang="en-US" sz="911" dirty="0">
              <a:solidFill>
                <a:srgbClr val="000000"/>
              </a:solidFill>
              <a:latin typeface="Helvetica" charset="0"/>
              <a:cs typeface="MS PGothic" charset="0"/>
              <a:sym typeface="Helvetica" charset="0"/>
            </a:endParaRPr>
          </a:p>
          <a:p>
            <a:r>
              <a:rPr lang="en-US" sz="709" b="1" dirty="0">
                <a:solidFill>
                  <a:srgbClr val="000000"/>
                </a:solidFill>
                <a:latin typeface="Helvetica" charset="0"/>
                <a:cs typeface="MS PGothic" charset="0"/>
                <a:sym typeface="Helvetica Light" charset="0"/>
              </a:rPr>
              <a:t>-4% </a:t>
            </a:r>
            <a:r>
              <a:rPr lang="en-US" sz="709" dirty="0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(-49; 27)</a:t>
            </a:r>
          </a:p>
          <a:p>
            <a:endParaRPr lang="en-US" sz="911" dirty="0">
              <a:solidFill>
                <a:srgbClr val="000000"/>
              </a:solidFill>
              <a:latin typeface="Helvetica" charset="0"/>
              <a:cs typeface="MS PGothic" charset="0"/>
              <a:sym typeface="Helvetica Light" charset="0"/>
            </a:endParaRPr>
          </a:p>
          <a:p>
            <a:r>
              <a:rPr lang="en-US" sz="709" b="1" dirty="0">
                <a:solidFill>
                  <a:srgbClr val="000000"/>
                </a:solidFill>
                <a:latin typeface="Helvetica" charset="0"/>
                <a:cs typeface="MS PGothic" charset="0"/>
                <a:sym typeface="Helvetica Light" charset="0"/>
              </a:rPr>
              <a:t>49% </a:t>
            </a:r>
            <a:r>
              <a:rPr lang="en-US" sz="709" dirty="0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(-129; 3)</a:t>
            </a:r>
          </a:p>
          <a:p>
            <a:endParaRPr lang="en-US" sz="1418" dirty="0">
              <a:solidFill>
                <a:srgbClr val="000000"/>
              </a:solidFill>
              <a:latin typeface="Helvetica" charset="0"/>
              <a:cs typeface="MS PGothic" charset="0"/>
              <a:sym typeface="Helvetica" charset="0"/>
            </a:endParaRPr>
          </a:p>
          <a:p>
            <a:r>
              <a:rPr lang="en-US" sz="709" b="1" dirty="0">
                <a:solidFill>
                  <a:srgbClr val="000000"/>
                </a:solidFill>
                <a:latin typeface="Helvetica" charset="0"/>
                <a:cs typeface="MS PGothic" charset="0"/>
                <a:sym typeface="Helvetica Light" charset="0"/>
              </a:rPr>
              <a:t>49% </a:t>
            </a:r>
            <a:r>
              <a:rPr lang="en-US" sz="709" dirty="0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(10; 72)</a:t>
            </a:r>
            <a:endParaRPr lang="en-US" sz="709" dirty="0">
              <a:solidFill>
                <a:srgbClr val="000000"/>
              </a:solidFill>
              <a:latin typeface="Helvetica" charset="0"/>
              <a:cs typeface="MS PGothic" charset="0"/>
              <a:sym typeface="Helvetica Light" charset="0"/>
            </a:endParaRPr>
          </a:p>
          <a:p>
            <a:endParaRPr lang="en-US" sz="709" dirty="0">
              <a:solidFill>
                <a:srgbClr val="000000"/>
              </a:solidFill>
              <a:latin typeface="Helvetica" charset="0"/>
              <a:cs typeface="MS PGothic" charset="0"/>
              <a:sym typeface="Helvetica Light" charset="0"/>
            </a:endParaRPr>
          </a:p>
          <a:p>
            <a:endParaRPr lang="en-US" sz="709" dirty="0">
              <a:solidFill>
                <a:srgbClr val="000000"/>
              </a:solidFill>
              <a:latin typeface="Helvetica" charset="0"/>
              <a:cs typeface="MS PGothic" charset="0"/>
              <a:sym typeface="Helvetica Light" charset="0"/>
            </a:endParaRPr>
          </a:p>
          <a:p>
            <a:endParaRPr lang="en-US" sz="709" dirty="0">
              <a:solidFill>
                <a:srgbClr val="000000"/>
              </a:solidFill>
              <a:latin typeface="Helvetica" charset="0"/>
              <a:cs typeface="MS PGothic" charset="0"/>
              <a:sym typeface="Helvetica Light" charset="0"/>
            </a:endParaRPr>
          </a:p>
          <a:p>
            <a:endParaRPr lang="en-US" sz="709" dirty="0">
              <a:solidFill>
                <a:srgbClr val="000000"/>
              </a:solidFill>
              <a:latin typeface="Helvetica" charset="0"/>
              <a:cs typeface="MS PGothic" charset="0"/>
              <a:sym typeface="Helvetica Light" charset="0"/>
            </a:endParaRPr>
          </a:p>
          <a:p>
            <a:endParaRPr lang="en-US" sz="709" dirty="0">
              <a:solidFill>
                <a:srgbClr val="000000"/>
              </a:solidFill>
              <a:latin typeface="Helvetica" charset="0"/>
              <a:cs typeface="MS PGothic" charset="0"/>
              <a:sym typeface="Helvetica Light" charset="0"/>
            </a:endParaRPr>
          </a:p>
          <a:p>
            <a:endParaRPr lang="en-US" sz="709" dirty="0">
              <a:solidFill>
                <a:srgbClr val="000000"/>
              </a:solidFill>
              <a:latin typeface="Helvetica" charset="0"/>
              <a:cs typeface="MS PGothic" charset="0"/>
              <a:sym typeface="Helvetica Light" charset="0"/>
            </a:endParaRPr>
          </a:p>
          <a:p>
            <a:endParaRPr lang="en-US" sz="709" dirty="0">
              <a:solidFill>
                <a:srgbClr val="000000"/>
              </a:solidFill>
              <a:latin typeface="Helvetica" charset="0"/>
              <a:cs typeface="MS PGothic" charset="0"/>
              <a:sym typeface="Helvetica Light" charset="0"/>
            </a:endParaRPr>
          </a:p>
        </p:txBody>
      </p:sp>
      <p:sp>
        <p:nvSpPr>
          <p:cNvPr id="54297" name="Line 43"/>
          <p:cNvSpPr>
            <a:spLocks noChangeShapeType="1"/>
          </p:cNvSpPr>
          <p:nvPr/>
        </p:nvSpPr>
        <p:spPr bwMode="auto">
          <a:xfrm flipH="1">
            <a:off x="7378660" y="5367457"/>
            <a:ext cx="0" cy="123766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298" name="Line 43"/>
          <p:cNvSpPr>
            <a:spLocks noChangeShapeType="1"/>
          </p:cNvSpPr>
          <p:nvPr/>
        </p:nvSpPr>
        <p:spPr bwMode="auto">
          <a:xfrm flipH="1">
            <a:off x="7576364" y="5367457"/>
            <a:ext cx="0" cy="123766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299" name="Line 43"/>
          <p:cNvSpPr>
            <a:spLocks noChangeShapeType="1"/>
          </p:cNvSpPr>
          <p:nvPr/>
        </p:nvSpPr>
        <p:spPr bwMode="auto">
          <a:xfrm flipH="1">
            <a:off x="7772460" y="5367457"/>
            <a:ext cx="0" cy="123766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300" name="Line 43"/>
          <p:cNvSpPr>
            <a:spLocks noChangeShapeType="1"/>
          </p:cNvSpPr>
          <p:nvPr/>
        </p:nvSpPr>
        <p:spPr bwMode="auto">
          <a:xfrm flipH="1">
            <a:off x="7970163" y="5367458"/>
            <a:ext cx="0" cy="125373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301" name="Line 43"/>
          <p:cNvSpPr>
            <a:spLocks noChangeShapeType="1"/>
          </p:cNvSpPr>
          <p:nvPr/>
        </p:nvSpPr>
        <p:spPr bwMode="auto">
          <a:xfrm flipH="1">
            <a:off x="8365569" y="5367457"/>
            <a:ext cx="0" cy="123766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302" name="Line 43"/>
          <p:cNvSpPr>
            <a:spLocks noChangeShapeType="1"/>
          </p:cNvSpPr>
          <p:nvPr/>
        </p:nvSpPr>
        <p:spPr bwMode="auto">
          <a:xfrm flipH="1">
            <a:off x="8561665" y="5367458"/>
            <a:ext cx="0" cy="125373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303" name="Line 43"/>
          <p:cNvSpPr>
            <a:spLocks noChangeShapeType="1"/>
          </p:cNvSpPr>
          <p:nvPr/>
        </p:nvSpPr>
        <p:spPr bwMode="auto">
          <a:xfrm flipH="1">
            <a:off x="8759369" y="5367458"/>
            <a:ext cx="0" cy="125373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304" name="Line 43"/>
          <p:cNvSpPr>
            <a:spLocks noChangeShapeType="1"/>
          </p:cNvSpPr>
          <p:nvPr/>
        </p:nvSpPr>
        <p:spPr bwMode="auto">
          <a:xfrm flipH="1">
            <a:off x="8957072" y="5367457"/>
            <a:ext cx="0" cy="123766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305" name="Line 43"/>
          <p:cNvSpPr>
            <a:spLocks noChangeShapeType="1"/>
          </p:cNvSpPr>
          <p:nvPr/>
        </p:nvSpPr>
        <p:spPr bwMode="auto">
          <a:xfrm flipH="1">
            <a:off x="6382107" y="5367457"/>
            <a:ext cx="0" cy="123766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306" name="Line 43"/>
          <p:cNvSpPr>
            <a:spLocks noChangeShapeType="1"/>
          </p:cNvSpPr>
          <p:nvPr/>
        </p:nvSpPr>
        <p:spPr bwMode="auto">
          <a:xfrm flipH="1">
            <a:off x="6578203" y="5367457"/>
            <a:ext cx="0" cy="123766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307" name="Line 43"/>
          <p:cNvSpPr>
            <a:spLocks noChangeShapeType="1"/>
          </p:cNvSpPr>
          <p:nvPr/>
        </p:nvSpPr>
        <p:spPr bwMode="auto">
          <a:xfrm flipH="1">
            <a:off x="6775907" y="5367457"/>
            <a:ext cx="0" cy="123766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308" name="Line 43"/>
          <p:cNvSpPr>
            <a:spLocks noChangeShapeType="1"/>
          </p:cNvSpPr>
          <p:nvPr/>
        </p:nvSpPr>
        <p:spPr bwMode="auto">
          <a:xfrm flipH="1">
            <a:off x="6973610" y="5372280"/>
            <a:ext cx="0" cy="125373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309" name="Line 43"/>
          <p:cNvSpPr>
            <a:spLocks noChangeShapeType="1"/>
          </p:cNvSpPr>
          <p:nvPr/>
        </p:nvSpPr>
        <p:spPr bwMode="auto">
          <a:xfrm flipH="1">
            <a:off x="6184405" y="5367457"/>
            <a:ext cx="0" cy="123766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310" name="AutoShape 40"/>
          <p:cNvSpPr>
            <a:spLocks/>
          </p:cNvSpPr>
          <p:nvPr/>
        </p:nvSpPr>
        <p:spPr bwMode="auto">
          <a:xfrm>
            <a:off x="7449384" y="5410857"/>
            <a:ext cx="244316" cy="2571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575" tIns="33575" rIns="33575" bIns="33575" anchor="ctr"/>
          <a:lstStyle/>
          <a:p>
            <a:pPr algn="ctr" defTabSz="385785" eaLnBrk="0" hangingPunct="0"/>
            <a:r>
              <a:rPr lang="en-US" sz="1013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20</a:t>
            </a:r>
            <a:endParaRPr lang="en-US" sz="1013">
              <a:solidFill>
                <a:srgbClr val="000000"/>
              </a:solidFill>
              <a:latin typeface="Helvetica Light" charset="0"/>
              <a:cs typeface="MS PGothic" charset="0"/>
              <a:sym typeface="Helvetica Light" charset="0"/>
            </a:endParaRPr>
          </a:p>
        </p:txBody>
      </p:sp>
      <p:sp>
        <p:nvSpPr>
          <p:cNvPr id="54311" name="AutoShape 40"/>
          <p:cNvSpPr>
            <a:spLocks/>
          </p:cNvSpPr>
          <p:nvPr/>
        </p:nvSpPr>
        <p:spPr bwMode="auto">
          <a:xfrm>
            <a:off x="7844790" y="5459077"/>
            <a:ext cx="236280" cy="18002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575" tIns="33575" rIns="33575" bIns="33575" anchor="ctr"/>
          <a:lstStyle/>
          <a:p>
            <a:pPr algn="ctr" defTabSz="385785" eaLnBrk="0" hangingPunct="0"/>
            <a:r>
              <a:rPr lang="en-US" sz="1013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40</a:t>
            </a:r>
            <a:endParaRPr lang="en-US" sz="1013">
              <a:solidFill>
                <a:srgbClr val="000000"/>
              </a:solidFill>
              <a:latin typeface="Helvetica Light" charset="0"/>
              <a:cs typeface="MS PGothic" charset="0"/>
              <a:sym typeface="Helvetica Light" charset="0"/>
            </a:endParaRPr>
          </a:p>
        </p:txBody>
      </p:sp>
      <p:sp>
        <p:nvSpPr>
          <p:cNvPr id="54312" name="AutoShape 40"/>
          <p:cNvSpPr>
            <a:spLocks/>
          </p:cNvSpPr>
          <p:nvPr/>
        </p:nvSpPr>
        <p:spPr bwMode="auto">
          <a:xfrm flipH="1">
            <a:off x="8253055" y="5481580"/>
            <a:ext cx="216992" cy="13501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575" tIns="33575" rIns="33575" bIns="33575" anchor="ctr"/>
          <a:lstStyle/>
          <a:p>
            <a:pPr algn="ctr" defTabSz="385785" eaLnBrk="0" hangingPunct="0"/>
            <a:r>
              <a:rPr lang="en-US" sz="1013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60</a:t>
            </a:r>
            <a:endParaRPr lang="en-US" sz="1013">
              <a:solidFill>
                <a:srgbClr val="000000"/>
              </a:solidFill>
              <a:latin typeface="Helvetica Light" charset="0"/>
              <a:cs typeface="MS PGothic" charset="0"/>
              <a:sym typeface="Helvetica Light" charset="0"/>
            </a:endParaRPr>
          </a:p>
        </p:txBody>
      </p:sp>
      <p:sp>
        <p:nvSpPr>
          <p:cNvPr id="54313" name="AutoShape 40"/>
          <p:cNvSpPr>
            <a:spLocks/>
          </p:cNvSpPr>
          <p:nvPr/>
        </p:nvSpPr>
        <p:spPr bwMode="auto">
          <a:xfrm flipH="1">
            <a:off x="8645247" y="5481580"/>
            <a:ext cx="216992" cy="13501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575" tIns="33575" rIns="33575" bIns="33575" anchor="ctr"/>
          <a:lstStyle/>
          <a:p>
            <a:pPr algn="ctr" defTabSz="385785" eaLnBrk="0" hangingPunct="0"/>
            <a:r>
              <a:rPr lang="en-US" sz="1013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80</a:t>
            </a:r>
            <a:endParaRPr lang="en-US" sz="1013">
              <a:solidFill>
                <a:srgbClr val="000000"/>
              </a:solidFill>
              <a:latin typeface="Helvetica Light" charset="0"/>
              <a:cs typeface="MS PGothic" charset="0"/>
              <a:sym typeface="Helvetica Light" charset="0"/>
            </a:endParaRPr>
          </a:p>
        </p:txBody>
      </p:sp>
      <p:sp>
        <p:nvSpPr>
          <p:cNvPr id="54314" name="AutoShape 40"/>
          <p:cNvSpPr>
            <a:spLocks/>
          </p:cNvSpPr>
          <p:nvPr/>
        </p:nvSpPr>
        <p:spPr bwMode="auto">
          <a:xfrm>
            <a:off x="6229411" y="5452648"/>
            <a:ext cx="271640" cy="181629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575" tIns="33575" rIns="33575" bIns="33575" anchor="ctr"/>
          <a:lstStyle/>
          <a:p>
            <a:pPr algn="ctr" defTabSz="385785" eaLnBrk="0" hangingPunct="0"/>
            <a:r>
              <a:rPr lang="en-US" sz="1013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-40</a:t>
            </a:r>
            <a:endParaRPr lang="en-US" sz="1013">
              <a:solidFill>
                <a:srgbClr val="000000"/>
              </a:solidFill>
              <a:latin typeface="Helvetica Light" charset="0"/>
              <a:cs typeface="MS PGothic" charset="0"/>
              <a:sym typeface="Helvetica Light" charset="0"/>
            </a:endParaRPr>
          </a:p>
        </p:txBody>
      </p:sp>
      <p:sp>
        <p:nvSpPr>
          <p:cNvPr id="54315" name="AutoShape 39"/>
          <p:cNvSpPr>
            <a:spLocks/>
          </p:cNvSpPr>
          <p:nvPr/>
        </p:nvSpPr>
        <p:spPr bwMode="auto">
          <a:xfrm>
            <a:off x="9109772" y="5393174"/>
            <a:ext cx="90011" cy="75546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316" name="AutoShape 39"/>
          <p:cNvSpPr>
            <a:spLocks/>
          </p:cNvSpPr>
          <p:nvPr/>
        </p:nvSpPr>
        <p:spPr bwMode="auto">
          <a:xfrm>
            <a:off x="5457886" y="5388353"/>
            <a:ext cx="88403" cy="73938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317" name="AutoShape 40"/>
          <p:cNvSpPr>
            <a:spLocks/>
          </p:cNvSpPr>
          <p:nvPr/>
        </p:nvSpPr>
        <p:spPr bwMode="auto">
          <a:xfrm>
            <a:off x="6626423" y="5452648"/>
            <a:ext cx="271642" cy="181629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575" tIns="33575" rIns="33575" bIns="33575" anchor="ctr"/>
          <a:lstStyle/>
          <a:p>
            <a:pPr algn="ctr" defTabSz="385785" eaLnBrk="0" hangingPunct="0"/>
            <a:r>
              <a:rPr lang="en-US" sz="1013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-20</a:t>
            </a:r>
            <a:endParaRPr lang="en-US" sz="1013">
              <a:solidFill>
                <a:srgbClr val="000000"/>
              </a:solidFill>
              <a:latin typeface="Helvetica Light" charset="0"/>
              <a:cs typeface="MS PGothic" charset="0"/>
              <a:sym typeface="Helvetica Light" charset="0"/>
            </a:endParaRPr>
          </a:p>
        </p:txBody>
      </p:sp>
      <p:sp>
        <p:nvSpPr>
          <p:cNvPr id="54318" name="Line 43"/>
          <p:cNvSpPr>
            <a:spLocks noChangeShapeType="1"/>
          </p:cNvSpPr>
          <p:nvPr/>
        </p:nvSpPr>
        <p:spPr bwMode="auto">
          <a:xfrm flipH="1">
            <a:off x="5988309" y="5367457"/>
            <a:ext cx="0" cy="123766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grpSp>
        <p:nvGrpSpPr>
          <p:cNvPr id="54319" name="Group 21"/>
          <p:cNvGrpSpPr>
            <a:grpSpLocks/>
          </p:cNvGrpSpPr>
          <p:nvPr/>
        </p:nvGrpSpPr>
        <p:grpSpPr bwMode="auto">
          <a:xfrm>
            <a:off x="6234232" y="4615221"/>
            <a:ext cx="1515726" cy="93226"/>
            <a:chOff x="6696075" y="6875419"/>
            <a:chExt cx="2130902" cy="158750"/>
          </a:xfrm>
        </p:grpSpPr>
        <p:sp>
          <p:nvSpPr>
            <p:cNvPr id="54558" name="AutoShape 66"/>
            <p:cNvSpPr>
              <a:spLocks/>
            </p:cNvSpPr>
            <p:nvPr/>
          </p:nvSpPr>
          <p:spPr bwMode="auto">
            <a:xfrm>
              <a:off x="6696075" y="6921456"/>
              <a:ext cx="1154113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A7F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59" name="AutoShape 67"/>
            <p:cNvSpPr>
              <a:spLocks/>
            </p:cNvSpPr>
            <p:nvPr/>
          </p:nvSpPr>
          <p:spPr bwMode="auto">
            <a:xfrm>
              <a:off x="7873524" y="6918281"/>
              <a:ext cx="953453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65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60" name="AutoShape 71"/>
            <p:cNvSpPr>
              <a:spLocks/>
            </p:cNvSpPr>
            <p:nvPr/>
          </p:nvSpPr>
          <p:spPr bwMode="auto">
            <a:xfrm>
              <a:off x="7772400" y="6875419"/>
              <a:ext cx="158750" cy="158750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 rotWithShape="0">
              <a:gsLst>
                <a:gs pos="0">
                  <a:srgbClr val="52A9FF"/>
                </a:gs>
                <a:gs pos="100000">
                  <a:srgbClr val="014990"/>
                </a:gs>
              </a:gsLst>
              <a:lin ang="0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</p:grpSp>
      <p:sp>
        <p:nvSpPr>
          <p:cNvPr id="54320" name="AutoShape 63"/>
          <p:cNvSpPr>
            <a:spLocks/>
          </p:cNvSpPr>
          <p:nvPr/>
        </p:nvSpPr>
        <p:spPr bwMode="auto">
          <a:xfrm>
            <a:off x="6745369" y="4128195"/>
            <a:ext cx="517565" cy="4500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1A7F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321" name="AutoShape 64"/>
          <p:cNvSpPr>
            <a:spLocks/>
          </p:cNvSpPr>
          <p:nvPr/>
        </p:nvSpPr>
        <p:spPr bwMode="auto">
          <a:xfrm>
            <a:off x="7307937" y="4129802"/>
            <a:ext cx="673478" cy="4500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365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322" name="AutoShape 71"/>
          <p:cNvSpPr>
            <a:spLocks/>
          </p:cNvSpPr>
          <p:nvPr/>
        </p:nvSpPr>
        <p:spPr bwMode="auto">
          <a:xfrm>
            <a:off x="7238822" y="4100871"/>
            <a:ext cx="112514" cy="93226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gradFill rotWithShape="0">
            <a:gsLst>
              <a:gs pos="0">
                <a:srgbClr val="52A9FF"/>
              </a:gs>
              <a:gs pos="100000">
                <a:srgbClr val="014990"/>
              </a:gs>
            </a:gsLst>
            <a:lin ang="0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grpSp>
        <p:nvGrpSpPr>
          <p:cNvPr id="54323" name="Group 14"/>
          <p:cNvGrpSpPr>
            <a:grpSpLocks/>
          </p:cNvGrpSpPr>
          <p:nvPr/>
        </p:nvGrpSpPr>
        <p:grpSpPr bwMode="auto">
          <a:xfrm>
            <a:off x="6745368" y="3843696"/>
            <a:ext cx="1240869" cy="93226"/>
            <a:chOff x="7413148" y="5574876"/>
            <a:chExt cx="1743552" cy="158750"/>
          </a:xfrm>
        </p:grpSpPr>
        <p:sp>
          <p:nvSpPr>
            <p:cNvPr id="54555" name="AutoShape 60"/>
            <p:cNvSpPr>
              <a:spLocks/>
            </p:cNvSpPr>
            <p:nvPr/>
          </p:nvSpPr>
          <p:spPr bwMode="auto">
            <a:xfrm>
              <a:off x="7413148" y="5628851"/>
              <a:ext cx="1058228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A7F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56" name="AutoShape 61"/>
            <p:cNvSpPr>
              <a:spLocks/>
            </p:cNvSpPr>
            <p:nvPr/>
          </p:nvSpPr>
          <p:spPr bwMode="auto">
            <a:xfrm>
              <a:off x="8388350" y="5616151"/>
              <a:ext cx="768350" cy="74613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65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57" name="AutoShape 71"/>
            <p:cNvSpPr>
              <a:spLocks/>
            </p:cNvSpPr>
            <p:nvPr/>
          </p:nvSpPr>
          <p:spPr bwMode="auto">
            <a:xfrm>
              <a:off x="8361363" y="5574876"/>
              <a:ext cx="158750" cy="158750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 rotWithShape="0">
              <a:gsLst>
                <a:gs pos="0">
                  <a:srgbClr val="52A9FF"/>
                </a:gs>
                <a:gs pos="100000">
                  <a:srgbClr val="014990"/>
                </a:gs>
              </a:gsLst>
              <a:lin ang="0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</p:grpSp>
      <p:grpSp>
        <p:nvGrpSpPr>
          <p:cNvPr id="54324" name="Group 11"/>
          <p:cNvGrpSpPr>
            <a:grpSpLocks/>
          </p:cNvGrpSpPr>
          <p:nvPr/>
        </p:nvGrpSpPr>
        <p:grpSpPr bwMode="auto">
          <a:xfrm>
            <a:off x="7295079" y="2813388"/>
            <a:ext cx="1039952" cy="94832"/>
            <a:chOff x="8186738" y="4238625"/>
            <a:chExt cx="1460500" cy="158750"/>
          </a:xfrm>
        </p:grpSpPr>
        <p:sp>
          <p:nvSpPr>
            <p:cNvPr id="54552" name="AutoShape 57"/>
            <p:cNvSpPr>
              <a:spLocks/>
            </p:cNvSpPr>
            <p:nvPr/>
          </p:nvSpPr>
          <p:spPr bwMode="auto">
            <a:xfrm>
              <a:off x="8186738" y="4275138"/>
              <a:ext cx="808037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A7F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53" name="AutoShape 58"/>
            <p:cNvSpPr>
              <a:spLocks/>
            </p:cNvSpPr>
            <p:nvPr/>
          </p:nvSpPr>
          <p:spPr bwMode="auto">
            <a:xfrm>
              <a:off x="9048750" y="4275138"/>
              <a:ext cx="598488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65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54" name="AutoShape 71"/>
            <p:cNvSpPr>
              <a:spLocks/>
            </p:cNvSpPr>
            <p:nvPr/>
          </p:nvSpPr>
          <p:spPr bwMode="auto">
            <a:xfrm>
              <a:off x="8983663" y="4238625"/>
              <a:ext cx="158750" cy="158750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 rotWithShape="0">
              <a:gsLst>
                <a:gs pos="0">
                  <a:srgbClr val="52A9FF"/>
                </a:gs>
                <a:gs pos="100000">
                  <a:srgbClr val="014990"/>
                </a:gs>
              </a:gsLst>
              <a:lin ang="0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</p:grpSp>
      <p:grpSp>
        <p:nvGrpSpPr>
          <p:cNvPr id="54325" name="Group 10"/>
          <p:cNvGrpSpPr>
            <a:grpSpLocks/>
          </p:cNvGrpSpPr>
          <p:nvPr/>
        </p:nvGrpSpPr>
        <p:grpSpPr bwMode="auto">
          <a:xfrm>
            <a:off x="7507248" y="2556213"/>
            <a:ext cx="937082" cy="94832"/>
            <a:chOff x="8483600" y="3661530"/>
            <a:chExt cx="1317625" cy="158750"/>
          </a:xfrm>
        </p:grpSpPr>
        <p:sp>
          <p:nvSpPr>
            <p:cNvPr id="54549" name="AutoShape 54"/>
            <p:cNvSpPr>
              <a:spLocks/>
            </p:cNvSpPr>
            <p:nvPr/>
          </p:nvSpPr>
          <p:spPr bwMode="auto">
            <a:xfrm>
              <a:off x="8483600" y="3704392"/>
              <a:ext cx="715963" cy="77788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A7F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50" name="AutoShape 55"/>
            <p:cNvSpPr>
              <a:spLocks/>
            </p:cNvSpPr>
            <p:nvPr/>
          </p:nvSpPr>
          <p:spPr bwMode="auto">
            <a:xfrm>
              <a:off x="9202738" y="3704392"/>
              <a:ext cx="598487" cy="77788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65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51" name="AutoShape 71"/>
            <p:cNvSpPr>
              <a:spLocks/>
            </p:cNvSpPr>
            <p:nvPr/>
          </p:nvSpPr>
          <p:spPr bwMode="auto">
            <a:xfrm>
              <a:off x="9177338" y="3661530"/>
              <a:ext cx="158750" cy="158750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 rotWithShape="0">
              <a:gsLst>
                <a:gs pos="0">
                  <a:srgbClr val="52A9FF"/>
                </a:gs>
                <a:gs pos="100000">
                  <a:srgbClr val="014990"/>
                </a:gs>
              </a:gsLst>
              <a:lin ang="0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</p:grpSp>
      <p:sp>
        <p:nvSpPr>
          <p:cNvPr id="54326" name="AutoShape 48"/>
          <p:cNvSpPr>
            <a:spLocks/>
          </p:cNvSpPr>
          <p:nvPr/>
        </p:nvSpPr>
        <p:spPr bwMode="auto">
          <a:xfrm>
            <a:off x="7637444" y="2318326"/>
            <a:ext cx="732949" cy="4500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1A7F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327" name="AutoShape 49"/>
          <p:cNvSpPr>
            <a:spLocks/>
          </p:cNvSpPr>
          <p:nvPr/>
        </p:nvSpPr>
        <p:spPr bwMode="auto">
          <a:xfrm>
            <a:off x="8415398" y="2318326"/>
            <a:ext cx="450056" cy="4500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365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328" name="AutoShape 71"/>
          <p:cNvSpPr>
            <a:spLocks/>
          </p:cNvSpPr>
          <p:nvPr/>
        </p:nvSpPr>
        <p:spPr bwMode="auto">
          <a:xfrm>
            <a:off x="8368785" y="2299038"/>
            <a:ext cx="112514" cy="94832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gradFill rotWithShape="0">
            <a:gsLst>
              <a:gs pos="0">
                <a:srgbClr val="52A9FF"/>
              </a:gs>
              <a:gs pos="100000">
                <a:srgbClr val="014990"/>
              </a:gs>
            </a:gsLst>
            <a:lin ang="0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grpSp>
        <p:nvGrpSpPr>
          <p:cNvPr id="54329" name="Group 8"/>
          <p:cNvGrpSpPr>
            <a:grpSpLocks/>
          </p:cNvGrpSpPr>
          <p:nvPr/>
        </p:nvGrpSpPr>
        <p:grpSpPr bwMode="auto">
          <a:xfrm>
            <a:off x="8052139" y="2043471"/>
            <a:ext cx="736163" cy="93226"/>
            <a:chOff x="9250363" y="2644697"/>
            <a:chExt cx="1033462" cy="158750"/>
          </a:xfrm>
        </p:grpSpPr>
        <p:sp>
          <p:nvSpPr>
            <p:cNvPr id="54546" name="AutoShape 45"/>
            <p:cNvSpPr>
              <a:spLocks/>
            </p:cNvSpPr>
            <p:nvPr/>
          </p:nvSpPr>
          <p:spPr bwMode="auto">
            <a:xfrm>
              <a:off x="9250363" y="2696165"/>
              <a:ext cx="593725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A7F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47" name="AutoShape 46"/>
            <p:cNvSpPr>
              <a:spLocks/>
            </p:cNvSpPr>
            <p:nvPr/>
          </p:nvSpPr>
          <p:spPr bwMode="auto">
            <a:xfrm>
              <a:off x="9834563" y="2692322"/>
              <a:ext cx="449262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65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48" name="AutoShape 71"/>
            <p:cNvSpPr>
              <a:spLocks/>
            </p:cNvSpPr>
            <p:nvPr/>
          </p:nvSpPr>
          <p:spPr bwMode="auto">
            <a:xfrm>
              <a:off x="9812338" y="2644697"/>
              <a:ext cx="158750" cy="158750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 rotWithShape="0">
              <a:gsLst>
                <a:gs pos="0">
                  <a:srgbClr val="52A9FF"/>
                </a:gs>
                <a:gs pos="100000">
                  <a:srgbClr val="014990"/>
                </a:gs>
              </a:gsLst>
              <a:lin ang="0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</p:grpSp>
      <p:grpSp>
        <p:nvGrpSpPr>
          <p:cNvPr id="54330" name="Group 7"/>
          <p:cNvGrpSpPr>
            <a:grpSpLocks/>
          </p:cNvGrpSpPr>
          <p:nvPr/>
        </p:nvGrpSpPr>
        <p:grpSpPr bwMode="auto">
          <a:xfrm>
            <a:off x="8262699" y="1786296"/>
            <a:ext cx="663834" cy="93226"/>
            <a:chOff x="9545638" y="2217824"/>
            <a:chExt cx="933450" cy="158750"/>
          </a:xfrm>
        </p:grpSpPr>
        <p:sp>
          <p:nvSpPr>
            <p:cNvPr id="54543" name="AutoShape 22"/>
            <p:cNvSpPr>
              <a:spLocks/>
            </p:cNvSpPr>
            <p:nvPr/>
          </p:nvSpPr>
          <p:spPr bwMode="auto">
            <a:xfrm>
              <a:off x="9545638" y="2255924"/>
              <a:ext cx="534987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A7F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44" name="AutoShape 52"/>
            <p:cNvSpPr>
              <a:spLocks/>
            </p:cNvSpPr>
            <p:nvPr/>
          </p:nvSpPr>
          <p:spPr bwMode="auto">
            <a:xfrm>
              <a:off x="10104438" y="2251162"/>
              <a:ext cx="374650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65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45" name="AutoShape 71"/>
            <p:cNvSpPr>
              <a:spLocks/>
            </p:cNvSpPr>
            <p:nvPr/>
          </p:nvSpPr>
          <p:spPr bwMode="auto">
            <a:xfrm>
              <a:off x="10066338" y="2217824"/>
              <a:ext cx="158750" cy="158750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 rotWithShape="0">
              <a:gsLst>
                <a:gs pos="0">
                  <a:srgbClr val="52A9FF"/>
                </a:gs>
                <a:gs pos="100000">
                  <a:srgbClr val="014990"/>
                </a:gs>
              </a:gsLst>
              <a:lin ang="0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</p:grpSp>
      <p:grpSp>
        <p:nvGrpSpPr>
          <p:cNvPr id="54331" name="Group 13"/>
          <p:cNvGrpSpPr>
            <a:grpSpLocks/>
          </p:cNvGrpSpPr>
          <p:nvPr/>
        </p:nvGrpSpPr>
        <p:grpSpPr bwMode="auto">
          <a:xfrm>
            <a:off x="8069818" y="1529121"/>
            <a:ext cx="1049596" cy="93226"/>
            <a:chOff x="9274493" y="1757363"/>
            <a:chExt cx="1474470" cy="158750"/>
          </a:xfrm>
        </p:grpSpPr>
        <p:sp>
          <p:nvSpPr>
            <p:cNvPr id="54540" name="AutoShape 23"/>
            <p:cNvSpPr>
              <a:spLocks/>
            </p:cNvSpPr>
            <p:nvPr/>
          </p:nvSpPr>
          <p:spPr bwMode="auto">
            <a:xfrm>
              <a:off x="10336213" y="1816768"/>
              <a:ext cx="412750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65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41" name="AutoShape 22"/>
            <p:cNvSpPr>
              <a:spLocks/>
            </p:cNvSpPr>
            <p:nvPr/>
          </p:nvSpPr>
          <p:spPr bwMode="auto">
            <a:xfrm>
              <a:off x="9274493" y="1816768"/>
              <a:ext cx="1145540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A7F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42" name="AutoShape 71"/>
            <p:cNvSpPr>
              <a:spLocks/>
            </p:cNvSpPr>
            <p:nvPr/>
          </p:nvSpPr>
          <p:spPr bwMode="auto">
            <a:xfrm>
              <a:off x="10329863" y="1757363"/>
              <a:ext cx="158750" cy="158750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 rotWithShape="0">
              <a:gsLst>
                <a:gs pos="0">
                  <a:srgbClr val="52A9FF"/>
                </a:gs>
                <a:gs pos="100000">
                  <a:srgbClr val="014990"/>
                </a:gs>
              </a:gsLst>
              <a:lin ang="0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</p:grpSp>
      <p:grpSp>
        <p:nvGrpSpPr>
          <p:cNvPr id="54332" name="Group 12"/>
          <p:cNvGrpSpPr>
            <a:grpSpLocks/>
          </p:cNvGrpSpPr>
          <p:nvPr/>
        </p:nvGrpSpPr>
        <p:grpSpPr bwMode="auto">
          <a:xfrm>
            <a:off x="8325387" y="1271946"/>
            <a:ext cx="768310" cy="93226"/>
            <a:chOff x="9635032" y="1357313"/>
            <a:chExt cx="1078609" cy="158750"/>
          </a:xfrm>
        </p:grpSpPr>
        <p:sp>
          <p:nvSpPr>
            <p:cNvPr id="54537" name="AutoShape 22"/>
            <p:cNvSpPr>
              <a:spLocks/>
            </p:cNvSpPr>
            <p:nvPr/>
          </p:nvSpPr>
          <p:spPr bwMode="auto">
            <a:xfrm>
              <a:off x="9635032" y="1406525"/>
              <a:ext cx="712070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A7F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38" name="AutoShape 23"/>
            <p:cNvSpPr>
              <a:spLocks/>
            </p:cNvSpPr>
            <p:nvPr/>
          </p:nvSpPr>
          <p:spPr bwMode="auto">
            <a:xfrm>
              <a:off x="10338198" y="1409700"/>
              <a:ext cx="375443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65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39" name="AutoShape 71"/>
            <p:cNvSpPr>
              <a:spLocks/>
            </p:cNvSpPr>
            <p:nvPr/>
          </p:nvSpPr>
          <p:spPr bwMode="auto">
            <a:xfrm>
              <a:off x="10333038" y="1357313"/>
              <a:ext cx="158750" cy="158750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 rotWithShape="0">
              <a:gsLst>
                <a:gs pos="0">
                  <a:srgbClr val="52A9FF"/>
                </a:gs>
                <a:gs pos="100000">
                  <a:srgbClr val="014990"/>
                </a:gs>
              </a:gsLst>
              <a:lin ang="0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</p:grpSp>
      <p:grpSp>
        <p:nvGrpSpPr>
          <p:cNvPr id="54333" name="Group 18"/>
          <p:cNvGrpSpPr>
            <a:grpSpLocks/>
          </p:cNvGrpSpPr>
          <p:nvPr/>
        </p:nvGrpSpPr>
        <p:grpSpPr bwMode="auto">
          <a:xfrm>
            <a:off x="7377055" y="5161717"/>
            <a:ext cx="1231225" cy="94834"/>
            <a:chOff x="8277225" y="7797800"/>
            <a:chExt cx="1728788" cy="158750"/>
          </a:xfrm>
        </p:grpSpPr>
        <p:sp>
          <p:nvSpPr>
            <p:cNvPr id="54534" name="AutoShape 72"/>
            <p:cNvSpPr>
              <a:spLocks/>
            </p:cNvSpPr>
            <p:nvPr/>
          </p:nvSpPr>
          <p:spPr bwMode="auto">
            <a:xfrm>
              <a:off x="8277225" y="7840663"/>
              <a:ext cx="1001713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A7F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35" name="AutoShape 73"/>
            <p:cNvSpPr>
              <a:spLocks/>
            </p:cNvSpPr>
            <p:nvPr/>
          </p:nvSpPr>
          <p:spPr bwMode="auto">
            <a:xfrm>
              <a:off x="9345613" y="7835900"/>
              <a:ext cx="660400" cy="6985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65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36" name="AutoShape 71"/>
            <p:cNvSpPr>
              <a:spLocks/>
            </p:cNvSpPr>
            <p:nvPr/>
          </p:nvSpPr>
          <p:spPr bwMode="auto">
            <a:xfrm>
              <a:off x="9237663" y="7797800"/>
              <a:ext cx="158750" cy="158750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 rotWithShape="0">
              <a:gsLst>
                <a:gs pos="0">
                  <a:srgbClr val="52A9FF"/>
                </a:gs>
                <a:gs pos="100000">
                  <a:srgbClr val="014990"/>
                </a:gs>
              </a:gsLst>
              <a:lin ang="0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</p:grpSp>
      <p:sp>
        <p:nvSpPr>
          <p:cNvPr id="54334" name="AutoShape 40"/>
          <p:cNvSpPr>
            <a:spLocks/>
          </p:cNvSpPr>
          <p:nvPr/>
        </p:nvSpPr>
        <p:spPr bwMode="auto">
          <a:xfrm>
            <a:off x="5788999" y="5452648"/>
            <a:ext cx="350401" cy="19127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575" tIns="33575" rIns="33575" bIns="33575" anchor="ctr"/>
          <a:lstStyle/>
          <a:p>
            <a:pPr algn="ctr" defTabSz="385785" eaLnBrk="0" hangingPunct="0"/>
            <a:r>
              <a:rPr lang="en-US" sz="1013">
                <a:solidFill>
                  <a:srgbClr val="000000"/>
                </a:solidFill>
                <a:latin typeface="Helvetica" charset="0"/>
                <a:cs typeface="MS PGothic" charset="0"/>
                <a:sym typeface="Helvetica" charset="0"/>
              </a:rPr>
              <a:t>-60</a:t>
            </a:r>
            <a:endParaRPr lang="en-US" sz="1013">
              <a:solidFill>
                <a:srgbClr val="000000"/>
              </a:solidFill>
              <a:latin typeface="Helvetica Light" charset="0"/>
              <a:cs typeface="MS PGothic" charset="0"/>
              <a:sym typeface="Helvetica Light" charset="0"/>
            </a:endParaRPr>
          </a:p>
        </p:txBody>
      </p:sp>
      <p:grpSp>
        <p:nvGrpSpPr>
          <p:cNvPr id="54335" name="Group 12"/>
          <p:cNvGrpSpPr>
            <a:grpSpLocks/>
          </p:cNvGrpSpPr>
          <p:nvPr/>
        </p:nvGrpSpPr>
        <p:grpSpPr bwMode="auto">
          <a:xfrm>
            <a:off x="7195425" y="3070563"/>
            <a:ext cx="1006197" cy="94832"/>
            <a:chOff x="8056563" y="4722813"/>
            <a:chExt cx="1412875" cy="158750"/>
          </a:xfrm>
        </p:grpSpPr>
        <p:sp>
          <p:nvSpPr>
            <p:cNvPr id="54531" name="AutoShape 57"/>
            <p:cNvSpPr>
              <a:spLocks/>
            </p:cNvSpPr>
            <p:nvPr/>
          </p:nvSpPr>
          <p:spPr bwMode="auto">
            <a:xfrm>
              <a:off x="8056563" y="4765675"/>
              <a:ext cx="806450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A7F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32" name="AutoShape 58"/>
            <p:cNvSpPr>
              <a:spLocks/>
            </p:cNvSpPr>
            <p:nvPr/>
          </p:nvSpPr>
          <p:spPr bwMode="auto">
            <a:xfrm>
              <a:off x="8924925" y="4756150"/>
              <a:ext cx="544513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65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533" name="AutoShape 71"/>
            <p:cNvSpPr>
              <a:spLocks/>
            </p:cNvSpPr>
            <p:nvPr/>
          </p:nvSpPr>
          <p:spPr bwMode="auto">
            <a:xfrm>
              <a:off x="8831263" y="4722813"/>
              <a:ext cx="158750" cy="158750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 rotWithShape="0">
              <a:gsLst>
                <a:gs pos="0">
                  <a:srgbClr val="52A9FF"/>
                </a:gs>
                <a:gs pos="100000">
                  <a:srgbClr val="014990"/>
                </a:gs>
              </a:gsLst>
              <a:lin ang="0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</p:grpSp>
      <p:grpSp>
        <p:nvGrpSpPr>
          <p:cNvPr id="54336" name="Group 121"/>
          <p:cNvGrpSpPr>
            <a:grpSpLocks noChangeAspect="1"/>
          </p:cNvGrpSpPr>
          <p:nvPr/>
        </p:nvGrpSpPr>
        <p:grpSpPr bwMode="auto">
          <a:xfrm>
            <a:off x="4985327" y="1228547"/>
            <a:ext cx="188058" cy="157520"/>
            <a:chOff x="3734106" y="1164282"/>
            <a:chExt cx="639470" cy="639839"/>
          </a:xfrm>
        </p:grpSpPr>
        <p:sp>
          <p:nvSpPr>
            <p:cNvPr id="124" name="Oval 123"/>
            <p:cNvSpPr/>
            <p:nvPr/>
          </p:nvSpPr>
          <p:spPr>
            <a:xfrm>
              <a:off x="3734106" y="1164282"/>
              <a:ext cx="639470" cy="639839"/>
            </a:xfrm>
            <a:prstGeom prst="ellipse">
              <a:avLst/>
            </a:prstGeom>
            <a:solidFill>
              <a:srgbClr val="FF39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215">
                <a:solidFill>
                  <a:srgbClr val="C41230"/>
                </a:solidFill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 rot="17838445">
              <a:off x="3963794" y="1475709"/>
              <a:ext cx="300333" cy="147569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 rot="20438150">
              <a:off x="3837950" y="1399325"/>
              <a:ext cx="207692" cy="15016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7" name="Rounded Rectangle 126"/>
            <p:cNvSpPr/>
            <p:nvPr/>
          </p:nvSpPr>
          <p:spPr>
            <a:xfrm rot="17856089">
              <a:off x="3950664" y="1452851"/>
              <a:ext cx="293806" cy="14757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8" name="Rounded Rectangle 127"/>
            <p:cNvSpPr/>
            <p:nvPr/>
          </p:nvSpPr>
          <p:spPr>
            <a:xfrm rot="20438150">
              <a:off x="3843417" y="1366678"/>
              <a:ext cx="295141" cy="143637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29" name="Straight Connector 128"/>
            <p:cNvCxnSpPr>
              <a:stCxn id="128" idx="2"/>
            </p:cNvCxnSpPr>
            <p:nvPr/>
          </p:nvCxnSpPr>
          <p:spPr>
            <a:xfrm flipH="1" flipV="1">
              <a:off x="3969124" y="1360151"/>
              <a:ext cx="43725" cy="143637"/>
            </a:xfrm>
            <a:prstGeom prst="line">
              <a:avLst/>
            </a:prstGeom>
            <a:ln w="12700">
              <a:solidFill>
                <a:srgbClr val="FF39F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H="1" flipV="1">
              <a:off x="4029247" y="1503788"/>
              <a:ext cx="125706" cy="65290"/>
            </a:xfrm>
            <a:prstGeom prst="line">
              <a:avLst/>
            </a:prstGeom>
            <a:ln w="12700">
              <a:solidFill>
                <a:srgbClr val="FF39F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337" name="Group 130"/>
          <p:cNvGrpSpPr>
            <a:grpSpLocks noChangeAspect="1"/>
          </p:cNvGrpSpPr>
          <p:nvPr/>
        </p:nvGrpSpPr>
        <p:grpSpPr bwMode="auto">
          <a:xfrm>
            <a:off x="4990147" y="1492153"/>
            <a:ext cx="186452" cy="154305"/>
            <a:chOff x="3734106" y="1164282"/>
            <a:chExt cx="639470" cy="639839"/>
          </a:xfrm>
        </p:grpSpPr>
        <p:sp>
          <p:nvSpPr>
            <p:cNvPr id="132" name="Oval 131"/>
            <p:cNvSpPr/>
            <p:nvPr/>
          </p:nvSpPr>
          <p:spPr>
            <a:xfrm>
              <a:off x="3734106" y="1164282"/>
              <a:ext cx="639470" cy="639839"/>
            </a:xfrm>
            <a:prstGeom prst="ellipse">
              <a:avLst/>
            </a:prstGeom>
            <a:solidFill>
              <a:srgbClr val="FF39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215">
                <a:solidFill>
                  <a:srgbClr val="C41230"/>
                </a:solidFill>
              </a:endParaRPr>
            </a:p>
          </p:txBody>
        </p:sp>
        <p:sp>
          <p:nvSpPr>
            <p:cNvPr id="133" name="Rounded Rectangle 132"/>
            <p:cNvSpPr/>
            <p:nvPr/>
          </p:nvSpPr>
          <p:spPr>
            <a:xfrm rot="17838445">
              <a:off x="3967852" y="1479185"/>
              <a:ext cx="293260" cy="143329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4" name="Rounded Rectangle 133"/>
            <p:cNvSpPr/>
            <p:nvPr/>
          </p:nvSpPr>
          <p:spPr>
            <a:xfrm rot="20438150">
              <a:off x="3838849" y="1404222"/>
              <a:ext cx="209482" cy="14663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5" name="Rounded Rectangle 134"/>
            <p:cNvSpPr/>
            <p:nvPr/>
          </p:nvSpPr>
          <p:spPr>
            <a:xfrm rot="17856089">
              <a:off x="3947983" y="1455858"/>
              <a:ext cx="299922" cy="143329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6" name="Rounded Rectangle 135"/>
            <p:cNvSpPr/>
            <p:nvPr/>
          </p:nvSpPr>
          <p:spPr>
            <a:xfrm rot="20438150">
              <a:off x="3838849" y="1364232"/>
              <a:ext cx="297684" cy="14663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37" name="Straight Connector 136"/>
            <p:cNvCxnSpPr>
              <a:stCxn id="136" idx="2"/>
            </p:cNvCxnSpPr>
            <p:nvPr/>
          </p:nvCxnSpPr>
          <p:spPr>
            <a:xfrm flipH="1" flipV="1">
              <a:off x="3965638" y="1357565"/>
              <a:ext cx="44101" cy="146630"/>
            </a:xfrm>
            <a:prstGeom prst="line">
              <a:avLst/>
            </a:prstGeom>
            <a:ln w="12700">
              <a:solidFill>
                <a:srgbClr val="FF39F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H="1" flipV="1">
              <a:off x="4026279" y="1497531"/>
              <a:ext cx="132304" cy="73313"/>
            </a:xfrm>
            <a:prstGeom prst="line">
              <a:avLst/>
            </a:prstGeom>
            <a:ln w="12700">
              <a:solidFill>
                <a:srgbClr val="FF39F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338" name="Group 138"/>
          <p:cNvGrpSpPr>
            <a:grpSpLocks noChangeAspect="1"/>
          </p:cNvGrpSpPr>
          <p:nvPr/>
        </p:nvGrpSpPr>
        <p:grpSpPr bwMode="auto">
          <a:xfrm>
            <a:off x="4990148" y="1746112"/>
            <a:ext cx="188060" cy="155912"/>
            <a:chOff x="3734106" y="1164282"/>
            <a:chExt cx="639470" cy="639839"/>
          </a:xfrm>
        </p:grpSpPr>
        <p:sp>
          <p:nvSpPr>
            <p:cNvPr id="140" name="Oval 139"/>
            <p:cNvSpPr/>
            <p:nvPr/>
          </p:nvSpPr>
          <p:spPr>
            <a:xfrm>
              <a:off x="3734106" y="1164282"/>
              <a:ext cx="639470" cy="639839"/>
            </a:xfrm>
            <a:prstGeom prst="ellipse">
              <a:avLst/>
            </a:prstGeom>
            <a:solidFill>
              <a:srgbClr val="FF39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215">
                <a:solidFill>
                  <a:srgbClr val="C41230"/>
                </a:solidFill>
              </a:endParaRPr>
            </a:p>
          </p:txBody>
        </p:sp>
        <p:sp>
          <p:nvSpPr>
            <p:cNvPr id="141" name="Rounded Rectangle 140"/>
            <p:cNvSpPr/>
            <p:nvPr/>
          </p:nvSpPr>
          <p:spPr>
            <a:xfrm rot="17838445">
              <a:off x="3965546" y="1476379"/>
              <a:ext cx="296831" cy="14757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2" name="Rounded Rectangle 141"/>
            <p:cNvSpPr/>
            <p:nvPr/>
          </p:nvSpPr>
          <p:spPr>
            <a:xfrm rot="20438150">
              <a:off x="3837953" y="1401749"/>
              <a:ext cx="207691" cy="145119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3" name="Rounded Rectangle 142"/>
            <p:cNvSpPr/>
            <p:nvPr/>
          </p:nvSpPr>
          <p:spPr>
            <a:xfrm rot="17856089">
              <a:off x="3955180" y="1456022"/>
              <a:ext cx="290237" cy="14210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4" name="Rounded Rectangle 143"/>
            <p:cNvSpPr/>
            <p:nvPr/>
          </p:nvSpPr>
          <p:spPr>
            <a:xfrm rot="20438150">
              <a:off x="3837953" y="1362171"/>
              <a:ext cx="295139" cy="151713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45" name="Straight Connector 144"/>
            <p:cNvCxnSpPr>
              <a:stCxn id="144" idx="2"/>
            </p:cNvCxnSpPr>
            <p:nvPr/>
          </p:nvCxnSpPr>
          <p:spPr>
            <a:xfrm flipH="1" flipV="1">
              <a:off x="3963659" y="1362171"/>
              <a:ext cx="49192" cy="145119"/>
            </a:xfrm>
            <a:prstGeom prst="line">
              <a:avLst/>
            </a:prstGeom>
            <a:ln w="12700">
              <a:solidFill>
                <a:srgbClr val="FF39F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H="1" flipV="1">
              <a:off x="4029245" y="1500691"/>
              <a:ext cx="131173" cy="65963"/>
            </a:xfrm>
            <a:prstGeom prst="line">
              <a:avLst/>
            </a:prstGeom>
            <a:ln w="12700">
              <a:solidFill>
                <a:srgbClr val="FF39F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339" name="Group 146"/>
          <p:cNvGrpSpPr>
            <a:grpSpLocks noChangeAspect="1"/>
          </p:cNvGrpSpPr>
          <p:nvPr/>
        </p:nvGrpSpPr>
        <p:grpSpPr bwMode="auto">
          <a:xfrm>
            <a:off x="4999792" y="2008109"/>
            <a:ext cx="188060" cy="157520"/>
            <a:chOff x="3734106" y="1164282"/>
            <a:chExt cx="639470" cy="639839"/>
          </a:xfrm>
        </p:grpSpPr>
        <p:sp>
          <p:nvSpPr>
            <p:cNvPr id="148" name="Oval 147"/>
            <p:cNvSpPr/>
            <p:nvPr/>
          </p:nvSpPr>
          <p:spPr>
            <a:xfrm>
              <a:off x="3734106" y="1164282"/>
              <a:ext cx="639470" cy="639839"/>
            </a:xfrm>
            <a:prstGeom prst="ellipse">
              <a:avLst/>
            </a:prstGeom>
            <a:solidFill>
              <a:srgbClr val="F5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1pPr>
              <a:lvl2pPr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2pPr>
              <a:lvl3pPr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3pPr>
              <a:lvl4pPr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4pPr>
              <a:lvl5pPr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5pPr>
              <a:lvl6pPr marL="1371600" indent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6pPr>
              <a:lvl7pPr marL="1828800" indent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7pPr>
              <a:lvl8pPr marL="2286000" indent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8pPr>
              <a:lvl9pPr marL="2743200" indent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9pPr>
            </a:lstStyle>
            <a:p>
              <a:pPr algn="ctr" defTabSz="604385" eaLnBrk="0" hangingPunct="0">
                <a:defRPr/>
              </a:pPr>
              <a:endParaRPr lang="en-US" altLang="en-US" sz="810">
                <a:solidFill>
                  <a:srgbClr val="C41230"/>
                </a:solidFill>
                <a:cs typeface="Helvetica Light"/>
              </a:endParaRPr>
            </a:p>
          </p:txBody>
        </p:sp>
        <p:sp>
          <p:nvSpPr>
            <p:cNvPr id="149" name="Rounded Rectangle 148"/>
            <p:cNvSpPr/>
            <p:nvPr/>
          </p:nvSpPr>
          <p:spPr>
            <a:xfrm rot="17838445">
              <a:off x="3967061" y="1478971"/>
              <a:ext cx="293802" cy="14757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C74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0" name="Rounded Rectangle 149"/>
            <p:cNvSpPr/>
            <p:nvPr/>
          </p:nvSpPr>
          <p:spPr>
            <a:xfrm rot="20438150">
              <a:off x="3837953" y="1405856"/>
              <a:ext cx="207691" cy="143637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C74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1" name="Rounded Rectangle 150"/>
            <p:cNvSpPr/>
            <p:nvPr/>
          </p:nvSpPr>
          <p:spPr>
            <a:xfrm rot="17856089">
              <a:off x="3953396" y="1455589"/>
              <a:ext cx="293802" cy="14210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C74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2" name="Rounded Rectangle 151"/>
            <p:cNvSpPr/>
            <p:nvPr/>
          </p:nvSpPr>
          <p:spPr>
            <a:xfrm rot="20438150">
              <a:off x="3837953" y="1366682"/>
              <a:ext cx="295139" cy="143637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C74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53" name="Straight Connector 152"/>
            <p:cNvCxnSpPr>
              <a:stCxn id="152" idx="2"/>
            </p:cNvCxnSpPr>
            <p:nvPr/>
          </p:nvCxnSpPr>
          <p:spPr>
            <a:xfrm flipH="1" flipV="1">
              <a:off x="3963659" y="1360151"/>
              <a:ext cx="49192" cy="150168"/>
            </a:xfrm>
            <a:prstGeom prst="line">
              <a:avLst/>
            </a:prstGeom>
            <a:ln w="12700">
              <a:solidFill>
                <a:srgbClr val="FC74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H="1" flipV="1">
              <a:off x="4029245" y="1497261"/>
              <a:ext cx="131173" cy="71817"/>
            </a:xfrm>
            <a:prstGeom prst="line">
              <a:avLst/>
            </a:prstGeom>
            <a:ln w="12700">
              <a:solidFill>
                <a:srgbClr val="FC74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340" name="Group 154"/>
          <p:cNvGrpSpPr>
            <a:grpSpLocks noChangeAspect="1"/>
          </p:cNvGrpSpPr>
          <p:nvPr/>
        </p:nvGrpSpPr>
        <p:grpSpPr bwMode="auto">
          <a:xfrm>
            <a:off x="4990148" y="2271714"/>
            <a:ext cx="188060" cy="155913"/>
            <a:chOff x="3734106" y="1164282"/>
            <a:chExt cx="639470" cy="639839"/>
          </a:xfrm>
        </p:grpSpPr>
        <p:sp>
          <p:nvSpPr>
            <p:cNvPr id="156" name="Oval 155"/>
            <p:cNvSpPr/>
            <p:nvPr/>
          </p:nvSpPr>
          <p:spPr>
            <a:xfrm>
              <a:off x="3734106" y="1164282"/>
              <a:ext cx="639470" cy="639839"/>
            </a:xfrm>
            <a:prstGeom prst="ellipse">
              <a:avLst/>
            </a:prstGeom>
            <a:solidFill>
              <a:srgbClr val="FF39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215">
                <a:solidFill>
                  <a:srgbClr val="C41230"/>
                </a:solidFill>
              </a:endParaRPr>
            </a:p>
          </p:txBody>
        </p:sp>
        <p:sp>
          <p:nvSpPr>
            <p:cNvPr id="157" name="Rounded Rectangle 156"/>
            <p:cNvSpPr/>
            <p:nvPr/>
          </p:nvSpPr>
          <p:spPr>
            <a:xfrm rot="17838445">
              <a:off x="3965547" y="1476376"/>
              <a:ext cx="296834" cy="14757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8" name="Rounded Rectangle 157"/>
            <p:cNvSpPr/>
            <p:nvPr/>
          </p:nvSpPr>
          <p:spPr>
            <a:xfrm rot="20438150">
              <a:off x="3837953" y="1401747"/>
              <a:ext cx="207691" cy="14511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9" name="Rounded Rectangle 158"/>
            <p:cNvSpPr/>
            <p:nvPr/>
          </p:nvSpPr>
          <p:spPr>
            <a:xfrm rot="17856089">
              <a:off x="3955181" y="1456024"/>
              <a:ext cx="290235" cy="14210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0" name="Rounded Rectangle 159"/>
            <p:cNvSpPr/>
            <p:nvPr/>
          </p:nvSpPr>
          <p:spPr>
            <a:xfrm rot="20438150">
              <a:off x="3837953" y="1362170"/>
              <a:ext cx="295139" cy="151716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61" name="Straight Connector 160"/>
            <p:cNvCxnSpPr>
              <a:stCxn id="160" idx="2"/>
            </p:cNvCxnSpPr>
            <p:nvPr/>
          </p:nvCxnSpPr>
          <p:spPr>
            <a:xfrm flipH="1" flipV="1">
              <a:off x="3963659" y="1362170"/>
              <a:ext cx="49192" cy="145118"/>
            </a:xfrm>
            <a:prstGeom prst="line">
              <a:avLst/>
            </a:prstGeom>
            <a:ln w="12700">
              <a:solidFill>
                <a:srgbClr val="FF39F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flipH="1" flipV="1">
              <a:off x="4029245" y="1500693"/>
              <a:ext cx="131173" cy="65963"/>
            </a:xfrm>
            <a:prstGeom prst="line">
              <a:avLst/>
            </a:prstGeom>
            <a:ln w="12700">
              <a:solidFill>
                <a:srgbClr val="FF39F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341" name="Group 162"/>
          <p:cNvGrpSpPr>
            <a:grpSpLocks noChangeAspect="1"/>
          </p:cNvGrpSpPr>
          <p:nvPr/>
        </p:nvGrpSpPr>
        <p:grpSpPr bwMode="auto">
          <a:xfrm>
            <a:off x="4980503" y="2533710"/>
            <a:ext cx="186452" cy="157520"/>
            <a:chOff x="3734106" y="1164282"/>
            <a:chExt cx="639470" cy="639839"/>
          </a:xfrm>
        </p:grpSpPr>
        <p:sp>
          <p:nvSpPr>
            <p:cNvPr id="164" name="Oval 163"/>
            <p:cNvSpPr/>
            <p:nvPr/>
          </p:nvSpPr>
          <p:spPr>
            <a:xfrm>
              <a:off x="3734106" y="1164282"/>
              <a:ext cx="639470" cy="639839"/>
            </a:xfrm>
            <a:prstGeom prst="ellipse">
              <a:avLst/>
            </a:prstGeom>
            <a:solidFill>
              <a:srgbClr val="FF39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215">
                <a:solidFill>
                  <a:srgbClr val="C41230"/>
                </a:solidFill>
              </a:endParaRPr>
            </a:p>
          </p:txBody>
        </p:sp>
        <p:sp>
          <p:nvSpPr>
            <p:cNvPr id="165" name="Rounded Rectangle 164"/>
            <p:cNvSpPr/>
            <p:nvPr/>
          </p:nvSpPr>
          <p:spPr>
            <a:xfrm rot="17838445">
              <a:off x="3967579" y="1481088"/>
              <a:ext cx="293806" cy="143329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6" name="Rounded Rectangle 165"/>
            <p:cNvSpPr/>
            <p:nvPr/>
          </p:nvSpPr>
          <p:spPr>
            <a:xfrm rot="20438150">
              <a:off x="3838849" y="1405852"/>
              <a:ext cx="209482" cy="143637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7" name="Rounded Rectangle 166"/>
            <p:cNvSpPr/>
            <p:nvPr/>
          </p:nvSpPr>
          <p:spPr>
            <a:xfrm rot="17856089">
              <a:off x="3951043" y="1454972"/>
              <a:ext cx="293806" cy="143329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8" name="Rounded Rectangle 167"/>
            <p:cNvSpPr/>
            <p:nvPr/>
          </p:nvSpPr>
          <p:spPr>
            <a:xfrm rot="20438150">
              <a:off x="3838849" y="1366678"/>
              <a:ext cx="292170" cy="143637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69" name="Straight Connector 168"/>
            <p:cNvCxnSpPr>
              <a:stCxn id="168" idx="2"/>
            </p:cNvCxnSpPr>
            <p:nvPr/>
          </p:nvCxnSpPr>
          <p:spPr>
            <a:xfrm flipH="1" flipV="1">
              <a:off x="3960127" y="1360151"/>
              <a:ext cx="55127" cy="150164"/>
            </a:xfrm>
            <a:prstGeom prst="line">
              <a:avLst/>
            </a:prstGeom>
            <a:ln w="12700">
              <a:solidFill>
                <a:srgbClr val="FF39F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H="1" flipV="1">
              <a:off x="4026279" y="1497257"/>
              <a:ext cx="132304" cy="71821"/>
            </a:xfrm>
            <a:prstGeom prst="line">
              <a:avLst/>
            </a:prstGeom>
            <a:ln w="12700">
              <a:solidFill>
                <a:srgbClr val="FF39F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342" name="Group 230"/>
          <p:cNvGrpSpPr>
            <a:grpSpLocks noChangeAspect="1"/>
          </p:cNvGrpSpPr>
          <p:nvPr/>
        </p:nvGrpSpPr>
        <p:grpSpPr bwMode="auto">
          <a:xfrm>
            <a:off x="4983718" y="4017289"/>
            <a:ext cx="188060" cy="155913"/>
            <a:chOff x="3734106" y="1164282"/>
            <a:chExt cx="639470" cy="639839"/>
          </a:xfrm>
        </p:grpSpPr>
        <p:sp>
          <p:nvSpPr>
            <p:cNvPr id="232" name="Oval 231"/>
            <p:cNvSpPr/>
            <p:nvPr/>
          </p:nvSpPr>
          <p:spPr>
            <a:xfrm>
              <a:off x="3734106" y="1164282"/>
              <a:ext cx="639470" cy="639839"/>
            </a:xfrm>
            <a:prstGeom prst="ellipse">
              <a:avLst/>
            </a:prstGeom>
            <a:solidFill>
              <a:srgbClr val="FF39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215">
                <a:solidFill>
                  <a:srgbClr val="C41230"/>
                </a:solidFill>
              </a:endParaRPr>
            </a:p>
          </p:txBody>
        </p:sp>
        <p:sp>
          <p:nvSpPr>
            <p:cNvPr id="233" name="Rounded Rectangle 232"/>
            <p:cNvSpPr/>
            <p:nvPr/>
          </p:nvSpPr>
          <p:spPr>
            <a:xfrm rot="17838445">
              <a:off x="3965547" y="1476376"/>
              <a:ext cx="296834" cy="14757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34" name="Rounded Rectangle 233"/>
            <p:cNvSpPr/>
            <p:nvPr/>
          </p:nvSpPr>
          <p:spPr>
            <a:xfrm rot="20438150">
              <a:off x="3837953" y="1401747"/>
              <a:ext cx="207691" cy="14511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35" name="Rounded Rectangle 234"/>
            <p:cNvSpPr/>
            <p:nvPr/>
          </p:nvSpPr>
          <p:spPr>
            <a:xfrm rot="17856089">
              <a:off x="3955181" y="1456024"/>
              <a:ext cx="290235" cy="14210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36" name="Rounded Rectangle 235"/>
            <p:cNvSpPr/>
            <p:nvPr/>
          </p:nvSpPr>
          <p:spPr>
            <a:xfrm rot="20438150">
              <a:off x="3837953" y="1362170"/>
              <a:ext cx="295139" cy="151716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237" name="Straight Connector 236"/>
            <p:cNvCxnSpPr>
              <a:stCxn id="236" idx="2"/>
            </p:cNvCxnSpPr>
            <p:nvPr/>
          </p:nvCxnSpPr>
          <p:spPr>
            <a:xfrm flipH="1" flipV="1">
              <a:off x="3963659" y="1362170"/>
              <a:ext cx="49192" cy="145118"/>
            </a:xfrm>
            <a:prstGeom prst="line">
              <a:avLst/>
            </a:prstGeom>
            <a:ln w="12700">
              <a:solidFill>
                <a:srgbClr val="FF39F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flipH="1" flipV="1">
              <a:off x="4029245" y="1500693"/>
              <a:ext cx="131173" cy="65963"/>
            </a:xfrm>
            <a:prstGeom prst="line">
              <a:avLst/>
            </a:prstGeom>
            <a:ln w="12700">
              <a:solidFill>
                <a:srgbClr val="FF39F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343" name="Group 238"/>
          <p:cNvGrpSpPr>
            <a:grpSpLocks noChangeAspect="1"/>
          </p:cNvGrpSpPr>
          <p:nvPr/>
        </p:nvGrpSpPr>
        <p:grpSpPr bwMode="auto">
          <a:xfrm>
            <a:off x="4983718" y="4538068"/>
            <a:ext cx="188060" cy="155913"/>
            <a:chOff x="3734106" y="1164282"/>
            <a:chExt cx="639470" cy="639839"/>
          </a:xfrm>
        </p:grpSpPr>
        <p:sp>
          <p:nvSpPr>
            <p:cNvPr id="240" name="Oval 239"/>
            <p:cNvSpPr/>
            <p:nvPr/>
          </p:nvSpPr>
          <p:spPr>
            <a:xfrm>
              <a:off x="3734106" y="1164282"/>
              <a:ext cx="639470" cy="639839"/>
            </a:xfrm>
            <a:prstGeom prst="ellipse">
              <a:avLst/>
            </a:prstGeom>
            <a:solidFill>
              <a:srgbClr val="FF39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215">
                <a:solidFill>
                  <a:srgbClr val="C41230"/>
                </a:solidFill>
              </a:endParaRPr>
            </a:p>
          </p:txBody>
        </p:sp>
        <p:sp>
          <p:nvSpPr>
            <p:cNvPr id="241" name="Rounded Rectangle 240"/>
            <p:cNvSpPr/>
            <p:nvPr/>
          </p:nvSpPr>
          <p:spPr>
            <a:xfrm rot="17838445">
              <a:off x="3965547" y="1476376"/>
              <a:ext cx="296834" cy="14757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42" name="Rounded Rectangle 241"/>
            <p:cNvSpPr/>
            <p:nvPr/>
          </p:nvSpPr>
          <p:spPr>
            <a:xfrm rot="20438150">
              <a:off x="3837953" y="1401747"/>
              <a:ext cx="207691" cy="14511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43" name="Rounded Rectangle 242"/>
            <p:cNvSpPr/>
            <p:nvPr/>
          </p:nvSpPr>
          <p:spPr>
            <a:xfrm rot="17856089">
              <a:off x="3955181" y="1456024"/>
              <a:ext cx="290235" cy="14210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44" name="Rounded Rectangle 243"/>
            <p:cNvSpPr/>
            <p:nvPr/>
          </p:nvSpPr>
          <p:spPr>
            <a:xfrm rot="20438150">
              <a:off x="3837953" y="1362170"/>
              <a:ext cx="295139" cy="151716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F39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245" name="Straight Connector 244"/>
            <p:cNvCxnSpPr>
              <a:stCxn id="244" idx="2"/>
            </p:cNvCxnSpPr>
            <p:nvPr/>
          </p:nvCxnSpPr>
          <p:spPr>
            <a:xfrm flipH="1" flipV="1">
              <a:off x="3963659" y="1362170"/>
              <a:ext cx="49192" cy="145118"/>
            </a:xfrm>
            <a:prstGeom prst="line">
              <a:avLst/>
            </a:prstGeom>
            <a:ln w="12700">
              <a:solidFill>
                <a:srgbClr val="FF39F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H="1" flipV="1">
              <a:off x="4029245" y="1500693"/>
              <a:ext cx="131173" cy="65963"/>
            </a:xfrm>
            <a:prstGeom prst="line">
              <a:avLst/>
            </a:prstGeom>
            <a:ln w="12700">
              <a:solidFill>
                <a:srgbClr val="FF39F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344" name="Group 246"/>
          <p:cNvGrpSpPr>
            <a:grpSpLocks noChangeAspect="1"/>
          </p:cNvGrpSpPr>
          <p:nvPr/>
        </p:nvGrpSpPr>
        <p:grpSpPr bwMode="auto">
          <a:xfrm>
            <a:off x="4983718" y="4792028"/>
            <a:ext cx="188060" cy="157520"/>
            <a:chOff x="3734106" y="1164282"/>
            <a:chExt cx="639470" cy="639839"/>
          </a:xfrm>
        </p:grpSpPr>
        <p:sp>
          <p:nvSpPr>
            <p:cNvPr id="248" name="Oval 247"/>
            <p:cNvSpPr/>
            <p:nvPr/>
          </p:nvSpPr>
          <p:spPr>
            <a:xfrm>
              <a:off x="3734106" y="1164282"/>
              <a:ext cx="639470" cy="639839"/>
            </a:xfrm>
            <a:prstGeom prst="ellipse">
              <a:avLst/>
            </a:prstGeom>
            <a:solidFill>
              <a:srgbClr val="F5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1pPr>
              <a:lvl2pPr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2pPr>
              <a:lvl3pPr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3pPr>
              <a:lvl4pPr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4pPr>
              <a:lvl5pPr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5pPr>
              <a:lvl6pPr marL="1371600" indent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6pPr>
              <a:lvl7pPr marL="1828800" indent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7pPr>
              <a:lvl8pPr marL="2286000" indent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8pPr>
              <a:lvl9pPr marL="2743200" indent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9pPr>
            </a:lstStyle>
            <a:p>
              <a:pPr algn="ctr" defTabSz="604385" eaLnBrk="0" hangingPunct="0">
                <a:defRPr/>
              </a:pPr>
              <a:endParaRPr lang="en-US" altLang="en-US" sz="810">
                <a:solidFill>
                  <a:srgbClr val="C41230"/>
                </a:solidFill>
                <a:cs typeface="Helvetica Light"/>
              </a:endParaRPr>
            </a:p>
          </p:txBody>
        </p:sp>
        <p:sp>
          <p:nvSpPr>
            <p:cNvPr id="249" name="Rounded Rectangle 248"/>
            <p:cNvSpPr/>
            <p:nvPr/>
          </p:nvSpPr>
          <p:spPr>
            <a:xfrm rot="17838445">
              <a:off x="3967061" y="1478971"/>
              <a:ext cx="293802" cy="14757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C74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50" name="Rounded Rectangle 249"/>
            <p:cNvSpPr/>
            <p:nvPr/>
          </p:nvSpPr>
          <p:spPr>
            <a:xfrm rot="20438150">
              <a:off x="3837953" y="1405856"/>
              <a:ext cx="207691" cy="143637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C74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51" name="Rounded Rectangle 250"/>
            <p:cNvSpPr/>
            <p:nvPr/>
          </p:nvSpPr>
          <p:spPr>
            <a:xfrm rot="17856089">
              <a:off x="3953396" y="1455589"/>
              <a:ext cx="293802" cy="14210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C74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52" name="Rounded Rectangle 251"/>
            <p:cNvSpPr/>
            <p:nvPr/>
          </p:nvSpPr>
          <p:spPr>
            <a:xfrm rot="20438150">
              <a:off x="3837953" y="1366682"/>
              <a:ext cx="295139" cy="143637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C74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253" name="Straight Connector 252"/>
            <p:cNvCxnSpPr>
              <a:stCxn id="252" idx="2"/>
            </p:cNvCxnSpPr>
            <p:nvPr/>
          </p:nvCxnSpPr>
          <p:spPr>
            <a:xfrm flipH="1" flipV="1">
              <a:off x="3963659" y="1360151"/>
              <a:ext cx="49192" cy="150168"/>
            </a:xfrm>
            <a:prstGeom prst="line">
              <a:avLst/>
            </a:prstGeom>
            <a:ln w="12700">
              <a:solidFill>
                <a:srgbClr val="FC74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flipH="1" flipV="1">
              <a:off x="4029245" y="1497261"/>
              <a:ext cx="131173" cy="71817"/>
            </a:xfrm>
            <a:prstGeom prst="line">
              <a:avLst/>
            </a:prstGeom>
            <a:ln w="12700">
              <a:solidFill>
                <a:srgbClr val="FC74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345" name="Group 542"/>
          <p:cNvGrpSpPr>
            <a:grpSpLocks noChangeAspect="1"/>
          </p:cNvGrpSpPr>
          <p:nvPr/>
        </p:nvGrpSpPr>
        <p:grpSpPr bwMode="auto">
          <a:xfrm>
            <a:off x="4977289" y="3295591"/>
            <a:ext cx="188060" cy="157520"/>
            <a:chOff x="123484" y="1220470"/>
            <a:chExt cx="640080" cy="640080"/>
          </a:xfrm>
        </p:grpSpPr>
        <p:sp>
          <p:nvSpPr>
            <p:cNvPr id="258" name="Oval 257"/>
            <p:cNvSpPr/>
            <p:nvPr/>
          </p:nvSpPr>
          <p:spPr>
            <a:xfrm>
              <a:off x="123484" y="1220470"/>
              <a:ext cx="640080" cy="640080"/>
            </a:xfrm>
            <a:prstGeom prst="ellipse">
              <a:avLst/>
            </a:prstGeom>
            <a:solidFill>
              <a:srgbClr val="98BFF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6136" eaLnBrk="0" hangingPunct="0">
                <a:defRPr/>
              </a:pPr>
              <a:endParaRPr lang="en-US" altLang="en-US" sz="2329">
                <a:solidFill>
                  <a:srgbClr val="C41230"/>
                </a:solidFill>
                <a:latin typeface="Helvetica Light"/>
                <a:ea typeface="MS PGothic" panose="020B0600070205080204" pitchFamily="34" charset="-128"/>
                <a:cs typeface="Helvetica Light"/>
                <a:sym typeface="Helvetica Light" charset="0"/>
              </a:endParaRPr>
            </a:p>
          </p:txBody>
        </p:sp>
        <p:sp>
          <p:nvSpPr>
            <p:cNvPr id="259" name="Oval 258"/>
            <p:cNvSpPr/>
            <p:nvPr/>
          </p:nvSpPr>
          <p:spPr>
            <a:xfrm rot="399029">
              <a:off x="260255" y="1351099"/>
              <a:ext cx="366539" cy="36576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6136" eaLnBrk="0" hangingPunct="0">
                <a:defRPr/>
              </a:pPr>
              <a:endParaRPr lang="en-US" altLang="en-US" sz="1823">
                <a:solidFill>
                  <a:srgbClr val="C41230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Helvetica Light"/>
                <a:sym typeface="Helvetica Light" charset="0"/>
              </a:endParaRPr>
            </a:p>
          </p:txBody>
        </p:sp>
        <p:sp>
          <p:nvSpPr>
            <p:cNvPr id="260" name="Arc 259"/>
            <p:cNvSpPr/>
            <p:nvPr/>
          </p:nvSpPr>
          <p:spPr>
            <a:xfrm rot="736393">
              <a:off x="249313" y="1351099"/>
              <a:ext cx="393894" cy="326571"/>
            </a:xfrm>
            <a:prstGeom prst="arc">
              <a:avLst>
                <a:gd name="adj1" fmla="val 14008021"/>
                <a:gd name="adj2" fmla="val 20199900"/>
              </a:avLst>
            </a:prstGeom>
            <a:ln w="9525">
              <a:solidFill>
                <a:srgbClr val="98BFF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386136" eaLnBrk="0" hangingPunct="0">
                <a:defRPr/>
              </a:pPr>
              <a:endParaRPr lang="en-US" sz="2329" dirty="0">
                <a:solidFill>
                  <a:srgbClr val="393A3B"/>
                </a:solidFill>
                <a:latin typeface="Helvetica Light"/>
                <a:ea typeface="Helvetica Light"/>
                <a:cs typeface="Helvetica Light"/>
                <a:sym typeface="Helvetica Light" charset="0"/>
              </a:endParaRPr>
            </a:p>
          </p:txBody>
        </p:sp>
      </p:grpSp>
      <p:grpSp>
        <p:nvGrpSpPr>
          <p:cNvPr id="54346" name="Group 542"/>
          <p:cNvGrpSpPr>
            <a:grpSpLocks noChangeAspect="1"/>
          </p:cNvGrpSpPr>
          <p:nvPr/>
        </p:nvGrpSpPr>
        <p:grpSpPr bwMode="auto">
          <a:xfrm>
            <a:off x="4993362" y="3544729"/>
            <a:ext cx="188060" cy="157520"/>
            <a:chOff x="123484" y="1220470"/>
            <a:chExt cx="640080" cy="640080"/>
          </a:xfrm>
        </p:grpSpPr>
        <p:sp>
          <p:nvSpPr>
            <p:cNvPr id="262" name="Oval 261"/>
            <p:cNvSpPr/>
            <p:nvPr/>
          </p:nvSpPr>
          <p:spPr>
            <a:xfrm>
              <a:off x="123484" y="1220470"/>
              <a:ext cx="640080" cy="640080"/>
            </a:xfrm>
            <a:prstGeom prst="ellipse">
              <a:avLst/>
            </a:prstGeom>
            <a:solidFill>
              <a:srgbClr val="98BFF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6136" eaLnBrk="0" hangingPunct="0">
                <a:defRPr/>
              </a:pPr>
              <a:endParaRPr lang="en-US" altLang="en-US" sz="2329">
                <a:solidFill>
                  <a:srgbClr val="C41230"/>
                </a:solidFill>
                <a:latin typeface="Helvetica Light"/>
                <a:ea typeface="MS PGothic" panose="020B0600070205080204" pitchFamily="34" charset="-128"/>
                <a:cs typeface="Helvetica Light"/>
                <a:sym typeface="Helvetica Light" charset="0"/>
              </a:endParaRPr>
            </a:p>
          </p:txBody>
        </p:sp>
        <p:sp>
          <p:nvSpPr>
            <p:cNvPr id="263" name="Oval 262"/>
            <p:cNvSpPr/>
            <p:nvPr/>
          </p:nvSpPr>
          <p:spPr>
            <a:xfrm rot="399029">
              <a:off x="260255" y="1351099"/>
              <a:ext cx="366539" cy="36576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6136" eaLnBrk="0" hangingPunct="0">
                <a:defRPr/>
              </a:pPr>
              <a:endParaRPr lang="en-US" altLang="en-US" sz="1823">
                <a:solidFill>
                  <a:srgbClr val="C41230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Helvetica Light"/>
                <a:sym typeface="Helvetica Light" charset="0"/>
              </a:endParaRPr>
            </a:p>
          </p:txBody>
        </p:sp>
        <p:sp>
          <p:nvSpPr>
            <p:cNvPr id="264" name="Arc 263"/>
            <p:cNvSpPr/>
            <p:nvPr/>
          </p:nvSpPr>
          <p:spPr>
            <a:xfrm rot="736393">
              <a:off x="249313" y="1351099"/>
              <a:ext cx="388422" cy="326571"/>
            </a:xfrm>
            <a:prstGeom prst="arc">
              <a:avLst>
                <a:gd name="adj1" fmla="val 14008021"/>
                <a:gd name="adj2" fmla="val 20199900"/>
              </a:avLst>
            </a:prstGeom>
            <a:ln w="9525">
              <a:solidFill>
                <a:srgbClr val="98BFF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386136" eaLnBrk="0" hangingPunct="0">
                <a:defRPr/>
              </a:pPr>
              <a:endParaRPr lang="en-US" sz="2329" dirty="0">
                <a:solidFill>
                  <a:srgbClr val="393A3B"/>
                </a:solidFill>
                <a:latin typeface="Helvetica Light"/>
                <a:ea typeface="Helvetica Light"/>
                <a:cs typeface="Helvetica Light"/>
                <a:sym typeface="Helvetica Light" charset="0"/>
              </a:endParaRPr>
            </a:p>
          </p:txBody>
        </p:sp>
      </p:grpSp>
      <p:sp>
        <p:nvSpPr>
          <p:cNvPr id="183" name="Rectangle 182"/>
          <p:cNvSpPr/>
          <p:nvPr/>
        </p:nvSpPr>
        <p:spPr>
          <a:xfrm>
            <a:off x="1666161" y="5561947"/>
            <a:ext cx="1711822" cy="687943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0435" tIns="30218" rIns="60435" bIns="30218" anchor="ctr"/>
          <a:lstStyle/>
          <a:p>
            <a:pPr algn="ctr" defTabSz="386136" eaLnBrk="0" hangingPunct="0">
              <a:defRPr/>
            </a:pPr>
            <a:endParaRPr lang="en-US" altLang="en-US" sz="2329">
              <a:solidFill>
                <a:srgbClr val="C41230"/>
              </a:solidFill>
              <a:latin typeface="Arial Narrow" panose="020B0606020202030204" pitchFamily="34" charset="0"/>
              <a:ea typeface="MS PGothic" panose="020B0600070205080204" pitchFamily="34" charset="-128"/>
              <a:cs typeface="Helvetica Light"/>
              <a:sym typeface="Helvetica Light" charset="0"/>
            </a:endParaRPr>
          </a:p>
        </p:txBody>
      </p:sp>
      <p:sp>
        <p:nvSpPr>
          <p:cNvPr id="185" name="Rectangle 184"/>
          <p:cNvSpPr>
            <a:spLocks/>
          </p:cNvSpPr>
          <p:nvPr/>
        </p:nvSpPr>
        <p:spPr bwMode="auto">
          <a:xfrm>
            <a:off x="3495318" y="5541051"/>
            <a:ext cx="1740754" cy="70562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0435" tIns="30218" rIns="60435" bIns="30218" anchor="ctr"/>
          <a:lstStyle/>
          <a:p>
            <a:pPr algn="ctr" defTabSz="386136" eaLnBrk="0" hangingPunct="0">
              <a:defRPr/>
            </a:pPr>
            <a:endParaRPr lang="en-US" altLang="en-US" sz="2329">
              <a:solidFill>
                <a:srgbClr val="C41230"/>
              </a:solidFill>
              <a:latin typeface="Arial Narrow" panose="020B0606020202030204" pitchFamily="34" charset="0"/>
              <a:ea typeface="MS PGothic" panose="020B0600070205080204" pitchFamily="34" charset="-128"/>
              <a:cs typeface="Helvetica Light"/>
              <a:sym typeface="Helvetica Light" charset="0"/>
            </a:endParaRPr>
          </a:p>
        </p:txBody>
      </p:sp>
      <p:grpSp>
        <p:nvGrpSpPr>
          <p:cNvPr id="54349" name="Group 246"/>
          <p:cNvGrpSpPr>
            <a:grpSpLocks noChangeAspect="1"/>
          </p:cNvGrpSpPr>
          <p:nvPr/>
        </p:nvGrpSpPr>
        <p:grpSpPr bwMode="auto">
          <a:xfrm>
            <a:off x="4978897" y="5152074"/>
            <a:ext cx="186452" cy="155913"/>
            <a:chOff x="3734106" y="1164282"/>
            <a:chExt cx="639470" cy="639839"/>
          </a:xfrm>
        </p:grpSpPr>
        <p:sp>
          <p:nvSpPr>
            <p:cNvPr id="325" name="Oval 324"/>
            <p:cNvSpPr/>
            <p:nvPr/>
          </p:nvSpPr>
          <p:spPr>
            <a:xfrm>
              <a:off x="3734106" y="1164282"/>
              <a:ext cx="639470" cy="639839"/>
            </a:xfrm>
            <a:prstGeom prst="ellipse">
              <a:avLst/>
            </a:prstGeom>
            <a:solidFill>
              <a:srgbClr val="F5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1pPr>
              <a:lvl2pPr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2pPr>
              <a:lvl3pPr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3pPr>
              <a:lvl4pPr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4pPr>
              <a:lvl5pPr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5pPr>
              <a:lvl6pPr marL="1371600" indent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6pPr>
              <a:lvl7pPr marL="1828800" indent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7pPr>
              <a:lvl8pPr marL="2286000" indent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8pPr>
              <a:lvl9pPr marL="2743200" indent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9pPr>
            </a:lstStyle>
            <a:p>
              <a:pPr algn="ctr" defTabSz="604385" eaLnBrk="0" hangingPunct="0">
                <a:defRPr/>
              </a:pPr>
              <a:endParaRPr lang="en-US" altLang="en-US" sz="810">
                <a:solidFill>
                  <a:srgbClr val="C41230"/>
                </a:solidFill>
                <a:cs typeface="Helvetica Light"/>
              </a:endParaRPr>
            </a:p>
          </p:txBody>
        </p:sp>
        <p:sp>
          <p:nvSpPr>
            <p:cNvPr id="326" name="Rounded Rectangle 325"/>
            <p:cNvSpPr/>
            <p:nvPr/>
          </p:nvSpPr>
          <p:spPr>
            <a:xfrm rot="17838445">
              <a:off x="3966065" y="1478497"/>
              <a:ext cx="296834" cy="143329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C74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27" name="Rounded Rectangle 326"/>
            <p:cNvSpPr/>
            <p:nvPr/>
          </p:nvSpPr>
          <p:spPr>
            <a:xfrm rot="20438150">
              <a:off x="3838845" y="1401747"/>
              <a:ext cx="209482" cy="151716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C74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28" name="Rounded Rectangle 327"/>
            <p:cNvSpPr/>
            <p:nvPr/>
          </p:nvSpPr>
          <p:spPr>
            <a:xfrm rot="17856089">
              <a:off x="3952283" y="1449355"/>
              <a:ext cx="296834" cy="14884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C74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29" name="Rounded Rectangle 328"/>
            <p:cNvSpPr/>
            <p:nvPr/>
          </p:nvSpPr>
          <p:spPr>
            <a:xfrm rot="20438150">
              <a:off x="3838845" y="1368768"/>
              <a:ext cx="297684" cy="138519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C74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cs typeface="Helvetica Light" charset="0"/>
                  <a:sym typeface="Helvetica Light" charset="0"/>
                </a:defRPr>
              </a:lvl1pPr>
              <a:lvl2pPr marL="4572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9144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3716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1828800">
                <a:spcBef>
                  <a:spcPts val="4200"/>
                </a:spcBef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indent="914400" eaLnBrk="0" fontAlgn="base" hangingPunct="0">
                <a:spcBef>
                  <a:spcPts val="420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defTabSz="604385" eaLnBrk="0" hangingPunct="0">
                <a:spcBef>
                  <a:spcPct val="0"/>
                </a:spcBef>
                <a:defRPr/>
              </a:pPr>
              <a:endParaRPr lang="en-US" altLang="en-US" sz="1013">
                <a:solidFill>
                  <a:srgbClr val="393A3B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330" name="Straight Connector 329"/>
            <p:cNvCxnSpPr>
              <a:stCxn id="329" idx="2"/>
            </p:cNvCxnSpPr>
            <p:nvPr/>
          </p:nvCxnSpPr>
          <p:spPr>
            <a:xfrm flipH="1" flipV="1">
              <a:off x="3965638" y="1355576"/>
              <a:ext cx="44101" cy="151712"/>
            </a:xfrm>
            <a:prstGeom prst="line">
              <a:avLst/>
            </a:prstGeom>
            <a:ln w="12700">
              <a:solidFill>
                <a:srgbClr val="FC74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 flipH="1" flipV="1">
              <a:off x="4026276" y="1500693"/>
              <a:ext cx="132304" cy="65963"/>
            </a:xfrm>
            <a:prstGeom prst="line">
              <a:avLst/>
            </a:prstGeom>
            <a:ln w="12700">
              <a:solidFill>
                <a:srgbClr val="FC74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350" name="Group 27"/>
          <p:cNvGrpSpPr>
            <a:grpSpLocks/>
          </p:cNvGrpSpPr>
          <p:nvPr/>
        </p:nvGrpSpPr>
        <p:grpSpPr bwMode="auto">
          <a:xfrm>
            <a:off x="4904960" y="2790885"/>
            <a:ext cx="266819" cy="185885"/>
            <a:chOff x="4826000" y="4198526"/>
            <a:chExt cx="374939" cy="314277"/>
          </a:xfrm>
        </p:grpSpPr>
        <p:grpSp>
          <p:nvGrpSpPr>
            <p:cNvPr id="54448" name="Group 26"/>
            <p:cNvGrpSpPr>
              <a:grpSpLocks/>
            </p:cNvGrpSpPr>
            <p:nvPr/>
          </p:nvGrpSpPr>
          <p:grpSpPr bwMode="auto">
            <a:xfrm>
              <a:off x="4936674" y="4198526"/>
              <a:ext cx="264265" cy="314277"/>
              <a:chOff x="4936674" y="4198538"/>
              <a:chExt cx="264265" cy="328897"/>
            </a:xfrm>
          </p:grpSpPr>
          <p:sp>
            <p:nvSpPr>
              <p:cNvPr id="188" name="Oval 187"/>
              <p:cNvSpPr/>
              <p:nvPr/>
            </p:nvSpPr>
            <p:spPr bwMode="auto">
              <a:xfrm>
                <a:off x="4936674" y="4212757"/>
                <a:ext cx="264265" cy="264490"/>
              </a:xfrm>
              <a:prstGeom prst="ellipse">
                <a:avLst/>
              </a:prstGeom>
              <a:solidFill>
                <a:srgbClr val="FFDCF6"/>
              </a:solidFill>
              <a:ln>
                <a:solidFill>
                  <a:srgbClr val="FFDCF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86136" eaLnBrk="0" hangingPunct="0">
                  <a:defRPr/>
                </a:pPr>
                <a:endParaRPr lang="en-US" altLang="en-US" sz="2329">
                  <a:solidFill>
                    <a:srgbClr val="C41230"/>
                  </a:solidFill>
                  <a:latin typeface="Helvetica Light"/>
                  <a:ea typeface="MS PGothic" panose="020B0600070205080204" pitchFamily="34" charset="-128"/>
                  <a:cs typeface="Helvetica Light"/>
                  <a:sym typeface="Helvetica Light" charset="0"/>
                </a:endParaRPr>
              </a:p>
            </p:txBody>
          </p:sp>
          <p:sp>
            <p:nvSpPr>
              <p:cNvPr id="218" name="Flowchart: Manual Operation 516"/>
              <p:cNvSpPr/>
              <p:nvPr/>
            </p:nvSpPr>
            <p:spPr bwMode="auto">
              <a:xfrm rot="457298">
                <a:off x="4993142" y="4241197"/>
                <a:ext cx="142295" cy="136511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86136" eaLnBrk="0" hangingPunct="0">
                  <a:defRPr/>
                </a:pPr>
                <a:endParaRPr lang="en-US" altLang="en-US" sz="1823">
                  <a:solidFill>
                    <a:srgbClr val="393A3B"/>
                  </a:solidFill>
                  <a:latin typeface="Arial Narrow" panose="020B0606020202030204" pitchFamily="34" charset="0"/>
                  <a:ea typeface="MS PGothic" panose="020B0600070205080204" pitchFamily="34" charset="-128"/>
                  <a:cs typeface="Helvetica Light"/>
                  <a:sym typeface="Helvetica Light" charset="0"/>
                </a:endParaRPr>
              </a:p>
            </p:txBody>
          </p:sp>
          <p:cxnSp>
            <p:nvCxnSpPr>
              <p:cNvPr id="219" name="Straight Connector 218"/>
              <p:cNvCxnSpPr/>
              <p:nvPr/>
            </p:nvCxnSpPr>
            <p:spPr bwMode="auto">
              <a:xfrm>
                <a:off x="5020246" y="4261105"/>
                <a:ext cx="9035" cy="102383"/>
              </a:xfrm>
              <a:prstGeom prst="line">
                <a:avLst/>
              </a:prstGeom>
              <a:ln w="6350">
                <a:solidFill>
                  <a:srgbClr val="FFDCF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453" name="TextBox 536"/>
              <p:cNvSpPr txBox="1">
                <a:spLocks noChangeArrowheads="1"/>
              </p:cNvSpPr>
              <p:nvPr/>
            </p:nvSpPr>
            <p:spPr bwMode="auto">
              <a:xfrm>
                <a:off x="5011738" y="4198538"/>
                <a:ext cx="58737" cy="328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608">
                    <a:solidFill>
                      <a:srgbClr val="FAC9D1"/>
                    </a:solidFill>
                    <a:latin typeface="Calibri" charset="0"/>
                    <a:cs typeface="MS PGothic" charset="0"/>
                    <a:sym typeface="Helvetica Light" charset="0"/>
                  </a:rPr>
                  <a:t>R</a:t>
                </a:r>
              </a:p>
            </p:txBody>
          </p:sp>
          <p:sp>
            <p:nvSpPr>
              <p:cNvPr id="224" name="Flowchart: Manual Operation 517"/>
              <p:cNvSpPr/>
              <p:nvPr/>
            </p:nvSpPr>
            <p:spPr bwMode="auto">
              <a:xfrm rot="11305694" flipV="1">
                <a:off x="5013469" y="4383395"/>
                <a:ext cx="60985" cy="59724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86136" eaLnBrk="0" hangingPunct="0">
                  <a:defRPr/>
                </a:pPr>
                <a:endParaRPr lang="en-US" altLang="en-US" sz="1823">
                  <a:solidFill>
                    <a:srgbClr val="393A3B"/>
                  </a:solidFill>
                  <a:latin typeface="Arial Narrow" panose="020B0606020202030204" pitchFamily="34" charset="0"/>
                  <a:ea typeface="MS PGothic" panose="020B0600070205080204" pitchFamily="34" charset="-128"/>
                  <a:cs typeface="Helvetica Light"/>
                  <a:sym typeface="Helvetica Light" charset="0"/>
                </a:endParaRPr>
              </a:p>
            </p:txBody>
          </p:sp>
        </p:grpSp>
        <p:sp>
          <p:nvSpPr>
            <p:cNvPr id="225" name="Chord 224"/>
            <p:cNvSpPr/>
            <p:nvPr/>
          </p:nvSpPr>
          <p:spPr bwMode="auto">
            <a:xfrm rot="4761924">
              <a:off x="4947172" y="4107255"/>
              <a:ext cx="89680" cy="332024"/>
            </a:xfrm>
            <a:prstGeom prst="chord">
              <a:avLst>
                <a:gd name="adj1" fmla="val 12177876"/>
                <a:gd name="adj2" fmla="val 16154512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6136" eaLnBrk="0" hangingPunct="0">
                <a:defRPr/>
              </a:pPr>
              <a:endParaRPr lang="en-US" sz="2329" dirty="0">
                <a:solidFill>
                  <a:srgbClr val="C41230"/>
                </a:solidFill>
                <a:latin typeface="Helvetica Light"/>
                <a:ea typeface="Helvetica Light"/>
                <a:cs typeface="Helvetica Light"/>
                <a:sym typeface="Helvetica Light" charset="0"/>
              </a:endParaRPr>
            </a:p>
          </p:txBody>
        </p:sp>
      </p:grpSp>
      <p:sp>
        <p:nvSpPr>
          <p:cNvPr id="333" name="Oval 332"/>
          <p:cNvSpPr/>
          <p:nvPr/>
        </p:nvSpPr>
        <p:spPr bwMode="auto">
          <a:xfrm>
            <a:off x="4990148" y="3761721"/>
            <a:ext cx="188060" cy="151090"/>
          </a:xfrm>
          <a:prstGeom prst="ellipse">
            <a:avLst/>
          </a:prstGeom>
          <a:solidFill>
            <a:srgbClr val="FFDCF6"/>
          </a:solidFill>
          <a:ln>
            <a:solidFill>
              <a:srgbClr val="FFDCF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0435" tIns="30218" rIns="60435" bIns="30218" anchor="ctr"/>
          <a:lstStyle/>
          <a:p>
            <a:pPr algn="ctr" defTabSz="386136" eaLnBrk="0" hangingPunct="0">
              <a:defRPr/>
            </a:pPr>
            <a:endParaRPr lang="en-US" altLang="en-US" sz="2329">
              <a:solidFill>
                <a:srgbClr val="C41230"/>
              </a:solidFill>
              <a:latin typeface="Helvetica Light"/>
              <a:ea typeface="MS PGothic" panose="020B0600070205080204" pitchFamily="34" charset="-128"/>
              <a:cs typeface="Helvetica Light"/>
              <a:sym typeface="Helvetica Light" charset="0"/>
            </a:endParaRPr>
          </a:p>
        </p:txBody>
      </p:sp>
      <p:sp>
        <p:nvSpPr>
          <p:cNvPr id="334" name="Flowchart: Manual Operation 516"/>
          <p:cNvSpPr/>
          <p:nvPr/>
        </p:nvSpPr>
        <p:spPr bwMode="auto">
          <a:xfrm rot="457298">
            <a:off x="5028724" y="3787439"/>
            <a:ext cx="102870" cy="77153"/>
          </a:xfrm>
          <a:prstGeom prst="flowChartManualOperation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0435" tIns="30218" rIns="60435" bIns="30218" anchor="ctr"/>
          <a:lstStyle/>
          <a:p>
            <a:pPr algn="ctr" defTabSz="386136" eaLnBrk="0" hangingPunct="0">
              <a:defRPr/>
            </a:pPr>
            <a:endParaRPr lang="en-US" altLang="en-US" sz="1823">
              <a:solidFill>
                <a:srgbClr val="393A3B"/>
              </a:solidFill>
              <a:latin typeface="Arial Narrow" panose="020B0606020202030204" pitchFamily="34" charset="0"/>
              <a:ea typeface="MS PGothic" panose="020B0600070205080204" pitchFamily="34" charset="-128"/>
              <a:cs typeface="Helvetica Light"/>
              <a:sym typeface="Helvetica Light" charset="0"/>
            </a:endParaRPr>
          </a:p>
        </p:txBody>
      </p:sp>
      <p:cxnSp>
        <p:nvCxnSpPr>
          <p:cNvPr id="335" name="Straight Connector 334"/>
          <p:cNvCxnSpPr/>
          <p:nvPr/>
        </p:nvCxnSpPr>
        <p:spPr bwMode="auto">
          <a:xfrm>
            <a:off x="5049621" y="3801904"/>
            <a:ext cx="4821" cy="57864"/>
          </a:xfrm>
          <a:prstGeom prst="line">
            <a:avLst/>
          </a:prstGeom>
          <a:ln w="6350">
            <a:solidFill>
              <a:srgbClr val="FFDCF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354" name="TextBox 536"/>
          <p:cNvSpPr txBox="1">
            <a:spLocks noChangeArrowheads="1"/>
          </p:cNvSpPr>
          <p:nvPr/>
        </p:nvSpPr>
        <p:spPr bwMode="auto">
          <a:xfrm>
            <a:off x="5043192" y="3763328"/>
            <a:ext cx="41791" cy="15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435" tIns="30218" rIns="60435" bIns="30218">
            <a:spAutoFit/>
          </a:bodyPr>
          <a:lstStyle>
            <a:lvl1pPr defTabSz="381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381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381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381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381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608">
                <a:solidFill>
                  <a:srgbClr val="FAC9D1"/>
                </a:solidFill>
                <a:latin typeface="Calibri" charset="0"/>
                <a:cs typeface="MS PGothic" charset="0"/>
                <a:sym typeface="Helvetica Light" charset="0"/>
              </a:rPr>
              <a:t>R</a:t>
            </a:r>
          </a:p>
        </p:txBody>
      </p:sp>
      <p:sp>
        <p:nvSpPr>
          <p:cNvPr id="337" name="Flowchart: Manual Operation 517"/>
          <p:cNvSpPr/>
          <p:nvPr/>
        </p:nvSpPr>
        <p:spPr bwMode="auto">
          <a:xfrm rot="11305694" flipV="1">
            <a:off x="5044798" y="3861376"/>
            <a:ext cx="43399" cy="35362"/>
          </a:xfrm>
          <a:prstGeom prst="flowChartManualOperation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0435" tIns="30218" rIns="60435" bIns="30218" anchor="ctr"/>
          <a:lstStyle/>
          <a:p>
            <a:pPr algn="ctr" defTabSz="386136" eaLnBrk="0" hangingPunct="0">
              <a:defRPr/>
            </a:pPr>
            <a:endParaRPr lang="en-US" altLang="en-US" sz="1823">
              <a:solidFill>
                <a:srgbClr val="393A3B"/>
              </a:solidFill>
              <a:latin typeface="Arial Narrow" panose="020B0606020202030204" pitchFamily="34" charset="0"/>
              <a:ea typeface="MS PGothic" panose="020B0600070205080204" pitchFamily="34" charset="-128"/>
              <a:cs typeface="Helvetica Light"/>
              <a:sym typeface="Helvetica Light" charset="0"/>
            </a:endParaRPr>
          </a:p>
        </p:txBody>
      </p:sp>
      <p:sp>
        <p:nvSpPr>
          <p:cNvPr id="338" name="Chord 337"/>
          <p:cNvSpPr/>
          <p:nvPr/>
        </p:nvSpPr>
        <p:spPr bwMode="auto">
          <a:xfrm rot="4761924">
            <a:off x="4994166" y="3688587"/>
            <a:ext cx="54650" cy="236280"/>
          </a:xfrm>
          <a:prstGeom prst="chord">
            <a:avLst>
              <a:gd name="adj1" fmla="val 12177876"/>
              <a:gd name="adj2" fmla="val 16154512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0435" tIns="30218" rIns="60435" bIns="30218" anchor="ctr"/>
          <a:lstStyle/>
          <a:p>
            <a:pPr algn="ctr" defTabSz="386136" eaLnBrk="0" hangingPunct="0">
              <a:defRPr/>
            </a:pPr>
            <a:endParaRPr lang="en-US" sz="2329" dirty="0">
              <a:solidFill>
                <a:srgbClr val="C41230"/>
              </a:solidFill>
              <a:latin typeface="Helvetica Light"/>
              <a:ea typeface="Helvetica Light"/>
              <a:cs typeface="Helvetica Light"/>
              <a:sym typeface="Helvetica Light" charset="0"/>
            </a:endParaRPr>
          </a:p>
        </p:txBody>
      </p:sp>
      <p:grpSp>
        <p:nvGrpSpPr>
          <p:cNvPr id="54357" name="Group 625"/>
          <p:cNvGrpSpPr>
            <a:grpSpLocks noChangeAspect="1"/>
          </p:cNvGrpSpPr>
          <p:nvPr/>
        </p:nvGrpSpPr>
        <p:grpSpPr bwMode="auto">
          <a:xfrm>
            <a:off x="4594743" y="3642777"/>
            <a:ext cx="1089779" cy="848678"/>
            <a:chOff x="1037822" y="3283762"/>
            <a:chExt cx="2365395" cy="2212196"/>
          </a:xfrm>
        </p:grpSpPr>
        <p:cxnSp>
          <p:nvCxnSpPr>
            <p:cNvPr id="368" name="Straight Connector 367"/>
            <p:cNvCxnSpPr/>
            <p:nvPr/>
          </p:nvCxnSpPr>
          <p:spPr>
            <a:xfrm rot="2111954" flipH="1">
              <a:off x="1037822" y="5495958"/>
              <a:ext cx="90708" cy="0"/>
            </a:xfrm>
            <a:prstGeom prst="line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>
            <a:xfrm rot="2111954" flipH="1">
              <a:off x="3312509" y="3283762"/>
              <a:ext cx="90708" cy="0"/>
            </a:xfrm>
            <a:prstGeom prst="line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358" name="Group 1"/>
          <p:cNvGrpSpPr>
            <a:grpSpLocks/>
          </p:cNvGrpSpPr>
          <p:nvPr/>
        </p:nvGrpSpPr>
        <p:grpSpPr bwMode="auto">
          <a:xfrm>
            <a:off x="4985327" y="3046453"/>
            <a:ext cx="188058" cy="157520"/>
            <a:chOff x="4941888" y="5311775"/>
            <a:chExt cx="265112" cy="265113"/>
          </a:xfrm>
        </p:grpSpPr>
        <p:grpSp>
          <p:nvGrpSpPr>
            <p:cNvPr id="54434" name="Group 477"/>
            <p:cNvGrpSpPr>
              <a:grpSpLocks noChangeAspect="1"/>
            </p:cNvGrpSpPr>
            <p:nvPr/>
          </p:nvGrpSpPr>
          <p:grpSpPr bwMode="auto">
            <a:xfrm>
              <a:off x="4941888" y="5311775"/>
              <a:ext cx="265112" cy="265113"/>
              <a:chOff x="1836724" y="3045595"/>
              <a:chExt cx="640044" cy="641012"/>
            </a:xfrm>
          </p:grpSpPr>
          <p:sp>
            <p:nvSpPr>
              <p:cNvPr id="342" name="Oval 341"/>
              <p:cNvSpPr/>
              <p:nvPr/>
            </p:nvSpPr>
            <p:spPr>
              <a:xfrm>
                <a:off x="1836724" y="3045595"/>
                <a:ext cx="640044" cy="64101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86136" eaLnBrk="0" hangingPunct="0">
                  <a:defRPr/>
                </a:pPr>
                <a:endParaRPr lang="en-US" altLang="en-US" sz="2329">
                  <a:solidFill>
                    <a:srgbClr val="C41230"/>
                  </a:solidFill>
                  <a:latin typeface="Helvetica Light"/>
                  <a:ea typeface="MS PGothic" panose="020B0600070205080204" pitchFamily="34" charset="-128"/>
                  <a:cs typeface="Helvetica Light"/>
                  <a:sym typeface="Helvetica Light" charset="0"/>
                </a:endParaRPr>
              </a:p>
            </p:txBody>
          </p:sp>
          <p:grpSp>
            <p:nvGrpSpPr>
              <p:cNvPr id="343" name="Group 342"/>
              <p:cNvGrpSpPr>
                <a:grpSpLocks noChangeAspect="1"/>
              </p:cNvGrpSpPr>
              <p:nvPr/>
            </p:nvGrpSpPr>
            <p:grpSpPr>
              <a:xfrm rot="2111954">
                <a:off x="2195231" y="3352374"/>
                <a:ext cx="48601" cy="68900"/>
                <a:chOff x="1072807" y="5512062"/>
                <a:chExt cx="106053" cy="150346"/>
              </a:xfrm>
              <a:solidFill>
                <a:srgbClr val="FFFFFF"/>
              </a:solidFill>
            </p:grpSpPr>
            <p:cxnSp>
              <p:nvCxnSpPr>
                <p:cNvPr id="354" name="Straight Connector 353"/>
                <p:cNvCxnSpPr/>
                <p:nvPr/>
              </p:nvCxnSpPr>
              <p:spPr>
                <a:xfrm flipH="1">
                  <a:off x="1072807" y="5512062"/>
                  <a:ext cx="91440" cy="0"/>
                </a:xfrm>
                <a:prstGeom prst="line">
                  <a:avLst/>
                </a:prstGeom>
                <a:grpFill/>
                <a:ln w="12700">
                  <a:solidFill>
                    <a:srgbClr val="92D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Connector 354"/>
                <p:cNvCxnSpPr/>
                <p:nvPr/>
              </p:nvCxnSpPr>
              <p:spPr>
                <a:xfrm flipH="1">
                  <a:off x="1087420" y="5662408"/>
                  <a:ext cx="91440" cy="0"/>
                </a:xfrm>
                <a:prstGeom prst="line">
                  <a:avLst/>
                </a:prstGeom>
                <a:grpFill/>
                <a:ln w="12700">
                  <a:solidFill>
                    <a:srgbClr val="92D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4" name="Straight Connector 343"/>
              <p:cNvCxnSpPr/>
              <p:nvPr/>
            </p:nvCxnSpPr>
            <p:spPr>
              <a:xfrm rot="2111954" flipH="1">
                <a:off x="2175894" y="3392267"/>
                <a:ext cx="87528" cy="0"/>
              </a:xfrm>
              <a:prstGeom prst="line">
                <a:avLst/>
              </a:prstGeom>
              <a:solidFill>
                <a:srgbClr val="FFFFFF"/>
              </a:solidFill>
              <a:ln w="12700">
                <a:solidFill>
                  <a:srgbClr val="92D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/>
              <p:cNvCxnSpPr/>
              <p:nvPr/>
            </p:nvCxnSpPr>
            <p:spPr>
              <a:xfrm rot="2111954" flipH="1">
                <a:off x="2137598" y="3444594"/>
                <a:ext cx="87528" cy="0"/>
              </a:xfrm>
              <a:prstGeom prst="line">
                <a:avLst/>
              </a:prstGeom>
              <a:solidFill>
                <a:srgbClr val="FFFFFF"/>
              </a:solidFill>
              <a:ln w="12700">
                <a:solidFill>
                  <a:srgbClr val="92D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/>
              <p:cNvCxnSpPr/>
              <p:nvPr/>
            </p:nvCxnSpPr>
            <p:spPr>
              <a:xfrm rot="2111954" flipH="1">
                <a:off x="2137598" y="3470758"/>
                <a:ext cx="38295" cy="0"/>
              </a:xfrm>
              <a:prstGeom prst="line">
                <a:avLst/>
              </a:prstGeom>
              <a:solidFill>
                <a:srgbClr val="FFFFFF"/>
              </a:solidFill>
              <a:ln w="12700">
                <a:solidFill>
                  <a:srgbClr val="92D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435" name="Group 461"/>
            <p:cNvGrpSpPr>
              <a:grpSpLocks noChangeAspect="1"/>
            </p:cNvGrpSpPr>
            <p:nvPr/>
          </p:nvGrpSpPr>
          <p:grpSpPr bwMode="auto">
            <a:xfrm>
              <a:off x="5021263" y="5340350"/>
              <a:ext cx="85725" cy="192088"/>
              <a:chOff x="2080250" y="3165489"/>
              <a:chExt cx="188463" cy="423864"/>
            </a:xfrm>
          </p:grpSpPr>
          <p:grpSp>
            <p:nvGrpSpPr>
              <p:cNvPr id="389" name="Group 388"/>
              <p:cNvGrpSpPr>
                <a:grpSpLocks noChangeAspect="1"/>
              </p:cNvGrpSpPr>
              <p:nvPr/>
            </p:nvGrpSpPr>
            <p:grpSpPr>
              <a:xfrm rot="2111954">
                <a:off x="2080250" y="3165489"/>
                <a:ext cx="188463" cy="423864"/>
                <a:chOff x="828045" y="5164680"/>
                <a:chExt cx="411244" cy="924910"/>
              </a:xfrm>
              <a:solidFill>
                <a:srgbClr val="FFFFFF"/>
              </a:solidFill>
            </p:grpSpPr>
            <p:sp>
              <p:nvSpPr>
                <p:cNvPr id="394" name="Rectangle 393"/>
                <p:cNvSpPr/>
                <p:nvPr/>
              </p:nvSpPr>
              <p:spPr>
                <a:xfrm rot="5400000">
                  <a:off x="906162" y="5938978"/>
                  <a:ext cx="301225" cy="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86136" eaLnBrk="0" hangingPunct="0">
                    <a:defRPr/>
                  </a:pPr>
                  <a:endParaRPr lang="en-US" sz="1823" dirty="0">
                    <a:solidFill>
                      <a:srgbClr val="FFFFFF"/>
                    </a:solidFill>
                    <a:latin typeface="Arial Narrow" panose="020B0606020202030204" pitchFamily="34" charset="0"/>
                    <a:ea typeface="Helvetica Light"/>
                    <a:cs typeface="Helvetica Light"/>
                    <a:sym typeface="Helvetica Light" charset="0"/>
                  </a:endParaRPr>
                </a:p>
              </p:txBody>
            </p:sp>
            <p:sp>
              <p:nvSpPr>
                <p:cNvPr id="395" name="Rectangle 394"/>
                <p:cNvSpPr/>
                <p:nvPr/>
              </p:nvSpPr>
              <p:spPr>
                <a:xfrm>
                  <a:off x="974149" y="5338465"/>
                  <a:ext cx="182880" cy="609600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86136" eaLnBrk="0" hangingPunct="0">
                    <a:defRPr/>
                  </a:pPr>
                  <a:endParaRPr lang="en-US" sz="1823" dirty="0">
                    <a:solidFill>
                      <a:srgbClr val="FFFFFF"/>
                    </a:solidFill>
                    <a:latin typeface="Arial Narrow" panose="020B0606020202030204" pitchFamily="34" charset="0"/>
                    <a:ea typeface="Helvetica Light"/>
                    <a:cs typeface="Helvetica Light"/>
                    <a:sym typeface="Helvetica Light" charset="0"/>
                  </a:endParaRPr>
                </a:p>
              </p:txBody>
            </p:sp>
            <p:sp>
              <p:nvSpPr>
                <p:cNvPr id="396" name="Rectangle 395"/>
                <p:cNvSpPr/>
                <p:nvPr/>
              </p:nvSpPr>
              <p:spPr>
                <a:xfrm>
                  <a:off x="914978" y="5338465"/>
                  <a:ext cx="301223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86136" eaLnBrk="0" hangingPunct="0">
                    <a:defRPr/>
                  </a:pPr>
                  <a:endParaRPr lang="en-US" sz="1823" dirty="0">
                    <a:solidFill>
                      <a:srgbClr val="FFFFFF"/>
                    </a:solidFill>
                    <a:latin typeface="Arial Narrow" panose="020B0606020202030204" pitchFamily="34" charset="0"/>
                    <a:ea typeface="Helvetica Light"/>
                    <a:cs typeface="Helvetica Light"/>
                    <a:sym typeface="Helvetica Light" charset="0"/>
                  </a:endParaRPr>
                </a:p>
              </p:txBody>
            </p:sp>
            <p:sp>
              <p:nvSpPr>
                <p:cNvPr id="397" name="Rectangle 396"/>
                <p:cNvSpPr/>
                <p:nvPr/>
              </p:nvSpPr>
              <p:spPr>
                <a:xfrm>
                  <a:off x="1015989" y="5212081"/>
                  <a:ext cx="99201" cy="1981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86136" eaLnBrk="0" hangingPunct="0">
                    <a:defRPr/>
                  </a:pPr>
                  <a:endParaRPr lang="en-US" sz="1823" dirty="0">
                    <a:solidFill>
                      <a:srgbClr val="393A3B"/>
                    </a:solidFill>
                    <a:latin typeface="Arial Narrow" panose="020B0606020202030204" pitchFamily="34" charset="0"/>
                    <a:ea typeface="Helvetica Light"/>
                    <a:cs typeface="Helvetica Light"/>
                    <a:sym typeface="Helvetica Light" charset="0"/>
                  </a:endParaRPr>
                </a:p>
              </p:txBody>
            </p:sp>
            <p:sp>
              <p:nvSpPr>
                <p:cNvPr id="398" name="Rectangle 397"/>
                <p:cNvSpPr/>
                <p:nvPr/>
              </p:nvSpPr>
              <p:spPr>
                <a:xfrm>
                  <a:off x="974149" y="5181599"/>
                  <a:ext cx="182880" cy="6400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86136" eaLnBrk="0" hangingPunct="0">
                    <a:defRPr/>
                  </a:pPr>
                  <a:endParaRPr lang="en-US" sz="1823" dirty="0">
                    <a:solidFill>
                      <a:srgbClr val="FFFFFF"/>
                    </a:solidFill>
                    <a:latin typeface="Arial Narrow" panose="020B0606020202030204" pitchFamily="34" charset="0"/>
                    <a:ea typeface="Helvetica Light"/>
                    <a:cs typeface="Helvetica Light"/>
                    <a:sym typeface="Helvetica Light" charset="0"/>
                  </a:endParaRPr>
                </a:p>
              </p:txBody>
            </p:sp>
            <p:cxnSp>
              <p:nvCxnSpPr>
                <p:cNvPr id="399" name="Straight Connector 398"/>
                <p:cNvCxnSpPr/>
                <p:nvPr/>
              </p:nvCxnSpPr>
              <p:spPr>
                <a:xfrm flipH="1">
                  <a:off x="1039758" y="5434084"/>
                  <a:ext cx="199531" cy="0"/>
                </a:xfrm>
                <a:prstGeom prst="line">
                  <a:avLst/>
                </a:prstGeom>
                <a:grpFill/>
                <a:ln w="12700">
                  <a:solidFill>
                    <a:srgbClr val="92D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0" name="Straight Connector 399"/>
                <p:cNvCxnSpPr/>
                <p:nvPr/>
              </p:nvCxnSpPr>
              <p:spPr>
                <a:xfrm flipH="1">
                  <a:off x="828045" y="5164680"/>
                  <a:ext cx="91439" cy="0"/>
                </a:xfrm>
                <a:prstGeom prst="line">
                  <a:avLst/>
                </a:prstGeom>
                <a:grpFill/>
                <a:ln w="12700">
                  <a:solidFill>
                    <a:srgbClr val="92D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Straight Connector 400"/>
                <p:cNvCxnSpPr/>
                <p:nvPr/>
              </p:nvCxnSpPr>
              <p:spPr>
                <a:xfrm flipH="1">
                  <a:off x="1087420" y="5662408"/>
                  <a:ext cx="91440" cy="0"/>
                </a:xfrm>
                <a:prstGeom prst="line">
                  <a:avLst/>
                </a:prstGeom>
                <a:grpFill/>
                <a:ln w="12700">
                  <a:solidFill>
                    <a:schemeClr val="accent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0" name="Straight Connector 389"/>
              <p:cNvCxnSpPr/>
              <p:nvPr/>
            </p:nvCxnSpPr>
            <p:spPr>
              <a:xfrm rot="2111954" flipH="1">
                <a:off x="2174750" y="3394936"/>
                <a:ext cx="89667" cy="0"/>
              </a:xfrm>
              <a:prstGeom prst="line">
                <a:avLst/>
              </a:prstGeom>
              <a:solidFill>
                <a:srgbClr val="FFFFFF"/>
              </a:solidFill>
              <a:ln w="12700">
                <a:solidFill>
                  <a:srgbClr val="92D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/>
              <p:cNvCxnSpPr/>
              <p:nvPr/>
            </p:nvCxnSpPr>
            <p:spPr>
              <a:xfrm rot="2111954" flipH="1">
                <a:off x="2134898" y="3448659"/>
                <a:ext cx="94647" cy="0"/>
              </a:xfrm>
              <a:prstGeom prst="line">
                <a:avLst/>
              </a:prstGeom>
              <a:solidFill>
                <a:srgbClr val="FFFFFF"/>
              </a:solidFill>
              <a:ln w="12700">
                <a:solidFill>
                  <a:srgbClr val="92D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/>
              <p:cNvCxnSpPr/>
              <p:nvPr/>
            </p:nvCxnSpPr>
            <p:spPr>
              <a:xfrm rot="2111954" flipH="1">
                <a:off x="2134898" y="3472537"/>
                <a:ext cx="44832" cy="0"/>
              </a:xfrm>
              <a:prstGeom prst="line">
                <a:avLst/>
              </a:prstGeom>
              <a:solidFill>
                <a:srgbClr val="FFFFFF"/>
              </a:solidFill>
              <a:ln w="12700">
                <a:solidFill>
                  <a:srgbClr val="92D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/>
              <p:cNvCxnSpPr/>
              <p:nvPr/>
            </p:nvCxnSpPr>
            <p:spPr>
              <a:xfrm rot="2111954" flipH="1">
                <a:off x="2095046" y="3496414"/>
                <a:ext cx="89667" cy="0"/>
              </a:xfrm>
              <a:prstGeom prst="line">
                <a:avLst/>
              </a:prstGeom>
              <a:solidFill>
                <a:srgbClr val="FFFFFF"/>
              </a:solidFill>
              <a:ln w="12700">
                <a:solidFill>
                  <a:srgbClr val="92D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359" name="Group 104"/>
          <p:cNvGrpSpPr>
            <a:grpSpLocks/>
          </p:cNvGrpSpPr>
          <p:nvPr/>
        </p:nvGrpSpPr>
        <p:grpSpPr bwMode="auto">
          <a:xfrm>
            <a:off x="1648481" y="5470329"/>
            <a:ext cx="3815834" cy="801070"/>
            <a:chOff x="174095" y="8280401"/>
            <a:chExt cx="5087218" cy="1350963"/>
          </a:xfrm>
        </p:grpSpPr>
        <p:sp>
          <p:nvSpPr>
            <p:cNvPr id="182" name="Rectangle 181"/>
            <p:cNvSpPr/>
            <p:nvPr/>
          </p:nvSpPr>
          <p:spPr>
            <a:xfrm>
              <a:off x="174095" y="8285822"/>
              <a:ext cx="2359320" cy="18161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6136" eaLnBrk="0" hangingPunct="0">
                <a:defRPr/>
              </a:pPr>
              <a:r>
                <a:rPr lang="en-US" sz="709" dirty="0">
                  <a:solidFill>
                    <a:srgbClr val="FFFFFF"/>
                  </a:solidFill>
                  <a:latin typeface="Arial Narrow" panose="020B0606020202030204" pitchFamily="34" charset="0"/>
                  <a:ea typeface="Helvetica Light"/>
                  <a:cs typeface="Helvetica Light"/>
                  <a:sym typeface="Helvetica Light" charset="0"/>
                </a:rPr>
                <a:t>DELIVERY SYSTEM</a:t>
              </a:r>
            </a:p>
          </p:txBody>
        </p:sp>
        <p:grpSp>
          <p:nvGrpSpPr>
            <p:cNvPr id="54381" name="Group 101"/>
            <p:cNvGrpSpPr>
              <a:grpSpLocks/>
            </p:cNvGrpSpPr>
            <p:nvPr/>
          </p:nvGrpSpPr>
          <p:grpSpPr bwMode="auto">
            <a:xfrm>
              <a:off x="2691989" y="8930984"/>
              <a:ext cx="2438729" cy="620730"/>
              <a:chOff x="1563868" y="8533788"/>
              <a:chExt cx="2438729" cy="826193"/>
            </a:xfrm>
          </p:grpSpPr>
          <p:sp>
            <p:nvSpPr>
              <p:cNvPr id="277" name="Oval 276"/>
              <p:cNvSpPr/>
              <p:nvPr/>
            </p:nvSpPr>
            <p:spPr bwMode="auto">
              <a:xfrm>
                <a:off x="1563868" y="9082168"/>
                <a:ext cx="212147" cy="277813"/>
              </a:xfrm>
              <a:prstGeom prst="ellipse">
                <a:avLst/>
              </a:prstGeom>
              <a:solidFill>
                <a:srgbClr val="FF39FC"/>
              </a:solidFill>
              <a:ln>
                <a:solidFill>
                  <a:srgbClr val="FF39F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86136" eaLnBrk="0" hangingPunct="0">
                  <a:defRPr/>
                </a:pPr>
                <a:endParaRPr lang="en-US" altLang="en-US" sz="1823">
                  <a:solidFill>
                    <a:srgbClr val="C41230"/>
                  </a:solidFill>
                  <a:latin typeface="Helvetica Light"/>
                  <a:ea typeface="MS PGothic" panose="020B0600070205080204" pitchFamily="34" charset="-128"/>
                  <a:cs typeface="Helvetica Light"/>
                  <a:sym typeface="Helvetica Light" charset="0"/>
                </a:endParaRPr>
              </a:p>
            </p:txBody>
          </p:sp>
          <p:sp>
            <p:nvSpPr>
              <p:cNvPr id="54433" name="TextBox 162"/>
              <p:cNvSpPr txBox="1">
                <a:spLocks noChangeArrowheads="1"/>
              </p:cNvSpPr>
              <p:nvPr/>
            </p:nvSpPr>
            <p:spPr bwMode="auto">
              <a:xfrm>
                <a:off x="2946163" y="8533788"/>
                <a:ext cx="1056434" cy="627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608">
                    <a:solidFill>
                      <a:srgbClr val="393A3B"/>
                    </a:solidFill>
                    <a:latin typeface="Arial Narrow" charset="0"/>
                    <a:cs typeface="MS PGothic" charset="0"/>
                    <a:sym typeface="Helvetica Light" charset="0"/>
                  </a:rPr>
                  <a:t>Tenofovir disoproxil fumarate (TDF)</a:t>
                </a:r>
              </a:p>
            </p:txBody>
          </p:sp>
        </p:grpSp>
        <p:grpSp>
          <p:nvGrpSpPr>
            <p:cNvPr id="54382" name="Group 100"/>
            <p:cNvGrpSpPr>
              <a:grpSpLocks/>
            </p:cNvGrpSpPr>
            <p:nvPr/>
          </p:nvGrpSpPr>
          <p:grpSpPr bwMode="auto">
            <a:xfrm>
              <a:off x="3859863" y="8645869"/>
              <a:ext cx="842645" cy="313486"/>
              <a:chOff x="4116382" y="9062244"/>
              <a:chExt cx="842645" cy="313486"/>
            </a:xfrm>
          </p:grpSpPr>
          <p:sp>
            <p:nvSpPr>
              <p:cNvPr id="54430" name="TextBox 497"/>
              <p:cNvSpPr txBox="1">
                <a:spLocks noChangeArrowheads="1"/>
              </p:cNvSpPr>
              <p:nvPr/>
            </p:nvSpPr>
            <p:spPr bwMode="auto">
              <a:xfrm>
                <a:off x="4333536" y="9062244"/>
                <a:ext cx="625491" cy="313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608">
                    <a:solidFill>
                      <a:srgbClr val="393A3B"/>
                    </a:solidFill>
                    <a:latin typeface="Arial Narrow" charset="0"/>
                    <a:cs typeface="MS PGothic" charset="0"/>
                    <a:sym typeface="Helvetica Light" charset="0"/>
                  </a:rPr>
                  <a:t>Dapivirine</a:t>
                </a:r>
              </a:p>
            </p:txBody>
          </p:sp>
          <p:sp>
            <p:nvSpPr>
              <p:cNvPr id="257" name="Oval 256"/>
              <p:cNvSpPr>
                <a:spLocks/>
              </p:cNvSpPr>
              <p:nvPr/>
            </p:nvSpPr>
            <p:spPr bwMode="auto">
              <a:xfrm>
                <a:off x="4116382" y="9084408"/>
                <a:ext cx="218575" cy="208723"/>
              </a:xfrm>
              <a:prstGeom prst="ellipse">
                <a:avLst/>
              </a:prstGeom>
              <a:solidFill>
                <a:srgbClr val="7FBDF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86136" eaLnBrk="0" hangingPunct="0">
                  <a:defRPr/>
                </a:pPr>
                <a:endParaRPr lang="en-US" altLang="en-US" sz="1823">
                  <a:solidFill>
                    <a:srgbClr val="C41230"/>
                  </a:solidFill>
                  <a:latin typeface="Helvetica Light"/>
                  <a:ea typeface="MS PGothic" panose="020B0600070205080204" pitchFamily="34" charset="-128"/>
                  <a:cs typeface="Helvetica Light"/>
                  <a:sym typeface="Helvetica Light" charset="0"/>
                </a:endParaRPr>
              </a:p>
            </p:txBody>
          </p:sp>
        </p:grpSp>
        <p:grpSp>
          <p:nvGrpSpPr>
            <p:cNvPr id="54383" name="Group 102"/>
            <p:cNvGrpSpPr>
              <a:grpSpLocks/>
            </p:cNvGrpSpPr>
            <p:nvPr/>
          </p:nvGrpSpPr>
          <p:grpSpPr bwMode="auto">
            <a:xfrm>
              <a:off x="2909900" y="8998737"/>
              <a:ext cx="2351413" cy="632627"/>
              <a:chOff x="2909900" y="8809269"/>
              <a:chExt cx="2351413" cy="632627"/>
            </a:xfrm>
          </p:grpSpPr>
          <p:sp>
            <p:nvSpPr>
              <p:cNvPr id="287" name="Oval 286"/>
              <p:cNvSpPr>
                <a:spLocks/>
              </p:cNvSpPr>
              <p:nvPr/>
            </p:nvSpPr>
            <p:spPr bwMode="auto">
              <a:xfrm>
                <a:off x="3855578" y="8809269"/>
                <a:ext cx="218575" cy="208723"/>
              </a:xfrm>
              <a:prstGeom prst="ellipse">
                <a:avLst/>
              </a:prstGeom>
              <a:solidFill>
                <a:srgbClr val="FC74C0"/>
              </a:solidFill>
              <a:ln>
                <a:solidFill>
                  <a:srgbClr val="FC74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86136" eaLnBrk="0" hangingPunct="0">
                  <a:defRPr/>
                </a:pPr>
                <a:endParaRPr lang="en-US" altLang="en-US" sz="1823">
                  <a:solidFill>
                    <a:srgbClr val="C41230"/>
                  </a:solidFill>
                  <a:latin typeface="Helvetica Light"/>
                  <a:ea typeface="MS PGothic" panose="020B0600070205080204" pitchFamily="34" charset="-128"/>
                  <a:cs typeface="Helvetica Light"/>
                  <a:sym typeface="Helvetica Light" charset="0"/>
                </a:endParaRPr>
              </a:p>
            </p:txBody>
          </p:sp>
          <p:sp>
            <p:nvSpPr>
              <p:cNvPr id="54429" name="TextBox 162"/>
              <p:cNvSpPr txBox="1">
                <a:spLocks noChangeArrowheads="1"/>
              </p:cNvSpPr>
              <p:nvPr/>
            </p:nvSpPr>
            <p:spPr bwMode="auto">
              <a:xfrm>
                <a:off x="2909900" y="9128411"/>
                <a:ext cx="2351413" cy="313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608">
                    <a:solidFill>
                      <a:srgbClr val="393A3B"/>
                    </a:solidFill>
                    <a:latin typeface="Arial Narrow" charset="0"/>
                    <a:cs typeface="MS PGothic" charset="0"/>
                    <a:sym typeface="Helvetica Light" charset="0"/>
                  </a:rPr>
                  <a:t>Tenofovir/emtricitabine (TDF/FTC)</a:t>
                </a:r>
              </a:p>
            </p:txBody>
          </p:sp>
        </p:grpSp>
        <p:grpSp>
          <p:nvGrpSpPr>
            <p:cNvPr id="54384" name="Group 99"/>
            <p:cNvGrpSpPr>
              <a:grpSpLocks/>
            </p:cNvGrpSpPr>
            <p:nvPr/>
          </p:nvGrpSpPr>
          <p:grpSpPr bwMode="auto">
            <a:xfrm>
              <a:off x="2694133" y="8972433"/>
              <a:ext cx="928055" cy="313486"/>
              <a:chOff x="4005187" y="8619477"/>
              <a:chExt cx="928055" cy="313486"/>
            </a:xfrm>
          </p:grpSpPr>
          <p:sp>
            <p:nvSpPr>
              <p:cNvPr id="289" name="Oval 288"/>
              <p:cNvSpPr>
                <a:spLocks/>
              </p:cNvSpPr>
              <p:nvPr/>
            </p:nvSpPr>
            <p:spPr bwMode="auto">
              <a:xfrm>
                <a:off x="4005187" y="8651203"/>
                <a:ext cx="210003" cy="211435"/>
              </a:xfrm>
              <a:prstGeom prst="ellipse">
                <a:avLst/>
              </a:prstGeom>
              <a:solidFill>
                <a:srgbClr val="FFDCF6"/>
              </a:solidFill>
              <a:ln>
                <a:solidFill>
                  <a:srgbClr val="FFDCF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86136" eaLnBrk="0" hangingPunct="0">
                  <a:defRPr/>
                </a:pPr>
                <a:endParaRPr lang="en-US" altLang="en-US" sz="1823">
                  <a:solidFill>
                    <a:srgbClr val="C41230"/>
                  </a:solidFill>
                  <a:latin typeface="Helvetica Light"/>
                  <a:ea typeface="MS PGothic" panose="020B0600070205080204" pitchFamily="34" charset="-128"/>
                  <a:cs typeface="Helvetica Light"/>
                  <a:sym typeface="Helvetica Light" charset="0"/>
                </a:endParaRPr>
              </a:p>
            </p:txBody>
          </p:sp>
          <p:sp>
            <p:nvSpPr>
              <p:cNvPr id="54427" name="TextBox 497"/>
              <p:cNvSpPr txBox="1">
                <a:spLocks noChangeArrowheads="1"/>
              </p:cNvSpPr>
              <p:nvPr/>
            </p:nvSpPr>
            <p:spPr bwMode="auto">
              <a:xfrm>
                <a:off x="4194882" y="8619477"/>
                <a:ext cx="738360" cy="313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608">
                    <a:solidFill>
                      <a:srgbClr val="393A3B"/>
                    </a:solidFill>
                    <a:latin typeface="Arial Narrow" charset="0"/>
                    <a:cs typeface="MS PGothic" charset="0"/>
                    <a:sym typeface="Helvetica Light" charset="0"/>
                  </a:rPr>
                  <a:t>Tenofovir </a:t>
                </a:r>
              </a:p>
            </p:txBody>
          </p:sp>
        </p:grpSp>
        <p:grpSp>
          <p:nvGrpSpPr>
            <p:cNvPr id="54385" name="Group 96"/>
            <p:cNvGrpSpPr>
              <a:grpSpLocks/>
            </p:cNvGrpSpPr>
            <p:nvPr/>
          </p:nvGrpSpPr>
          <p:grpSpPr bwMode="auto">
            <a:xfrm>
              <a:off x="266004" y="9194684"/>
              <a:ext cx="1351658" cy="375138"/>
              <a:chOff x="266004" y="9194684"/>
              <a:chExt cx="1351658" cy="375138"/>
            </a:xfrm>
          </p:grpSpPr>
          <p:grpSp>
            <p:nvGrpSpPr>
              <p:cNvPr id="54418" name="Group 610"/>
              <p:cNvGrpSpPr>
                <a:grpSpLocks/>
              </p:cNvGrpSpPr>
              <p:nvPr/>
            </p:nvGrpSpPr>
            <p:grpSpPr bwMode="auto">
              <a:xfrm>
                <a:off x="266004" y="9194684"/>
                <a:ext cx="356615" cy="324196"/>
                <a:chOff x="2600794" y="4742377"/>
                <a:chExt cx="664995" cy="640080"/>
              </a:xfrm>
            </p:grpSpPr>
            <p:sp>
              <p:nvSpPr>
                <p:cNvPr id="298" name="Oval 297"/>
                <p:cNvSpPr/>
                <p:nvPr/>
              </p:nvSpPr>
              <p:spPr>
                <a:xfrm>
                  <a:off x="2629205" y="4740843"/>
                  <a:ext cx="635351" cy="6422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86136" eaLnBrk="0" hangingPunct="0">
                    <a:defRPr/>
                  </a:pPr>
                  <a:endParaRPr lang="en-US" altLang="en-US" sz="2329">
                    <a:solidFill>
                      <a:srgbClr val="C41230"/>
                    </a:solidFill>
                    <a:latin typeface="Helvetica Light"/>
                    <a:ea typeface="MS PGothic" panose="020B0600070205080204" pitchFamily="34" charset="-128"/>
                    <a:cs typeface="Helvetica Light"/>
                    <a:sym typeface="Helvetica Light" charset="0"/>
                  </a:endParaRPr>
                </a:p>
              </p:txBody>
            </p:sp>
            <p:sp>
              <p:nvSpPr>
                <p:cNvPr id="299" name="Chord 298"/>
                <p:cNvSpPr/>
                <p:nvPr/>
              </p:nvSpPr>
              <p:spPr>
                <a:xfrm rot="4904794">
                  <a:off x="2664691" y="4736253"/>
                  <a:ext cx="508434" cy="635353"/>
                </a:xfrm>
                <a:prstGeom prst="chord">
                  <a:avLst>
                    <a:gd name="adj1" fmla="val 10185174"/>
                    <a:gd name="adj2" fmla="val 14024297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86136" eaLnBrk="0" hangingPunct="0">
                    <a:defRPr/>
                  </a:pPr>
                  <a:endParaRPr lang="en-US" sz="2329" dirty="0">
                    <a:solidFill>
                      <a:srgbClr val="C41230"/>
                    </a:solidFill>
                    <a:latin typeface="Helvetica Light"/>
                    <a:ea typeface="Helvetica Light"/>
                    <a:cs typeface="Helvetica Light"/>
                    <a:sym typeface="Helvetica Light" charset="0"/>
                  </a:endParaRPr>
                </a:p>
              </p:txBody>
            </p:sp>
            <p:sp>
              <p:nvSpPr>
                <p:cNvPr id="300" name="Flowchart: Manual Operation 613"/>
                <p:cNvSpPr/>
                <p:nvPr/>
              </p:nvSpPr>
              <p:spPr>
                <a:xfrm rot="457298">
                  <a:off x="2813017" y="4837178"/>
                  <a:ext cx="291701" cy="299708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86136" eaLnBrk="0" hangingPunct="0">
                    <a:defRPr/>
                  </a:pPr>
                  <a:endParaRPr lang="en-US" altLang="en-US" sz="1823">
                    <a:solidFill>
                      <a:srgbClr val="393A3B"/>
                    </a:solidFill>
                    <a:latin typeface="Arial Narrow" panose="020B0606020202030204" pitchFamily="34" charset="0"/>
                    <a:ea typeface="MS PGothic" panose="020B0600070205080204" pitchFamily="34" charset="-128"/>
                    <a:cs typeface="Helvetica Light"/>
                    <a:sym typeface="Helvetica Light" charset="0"/>
                  </a:endParaRPr>
                </a:p>
              </p:txBody>
            </p:sp>
            <p:sp>
              <p:nvSpPr>
                <p:cNvPr id="301" name="Flowchart: Manual Operation 614"/>
                <p:cNvSpPr/>
                <p:nvPr/>
              </p:nvSpPr>
              <p:spPr>
                <a:xfrm rot="11305694" flipV="1">
                  <a:off x="2876952" y="5163643"/>
                  <a:ext cx="103894" cy="160558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86136" eaLnBrk="0" hangingPunct="0">
                    <a:defRPr/>
                  </a:pPr>
                  <a:endParaRPr lang="en-US" altLang="en-US" sz="1823">
                    <a:solidFill>
                      <a:srgbClr val="393A3B"/>
                    </a:solidFill>
                    <a:latin typeface="Arial Narrow" panose="020B0606020202030204" pitchFamily="34" charset="0"/>
                    <a:ea typeface="MS PGothic" panose="020B0600070205080204" pitchFamily="34" charset="-128"/>
                    <a:cs typeface="Helvetica Light"/>
                    <a:sym typeface="Helvetica Light" charset="0"/>
                  </a:endParaRPr>
                </a:p>
              </p:txBody>
            </p:sp>
            <p:sp>
              <p:nvSpPr>
                <p:cNvPr id="302" name="Oval 301"/>
                <p:cNvSpPr/>
                <p:nvPr/>
              </p:nvSpPr>
              <p:spPr>
                <a:xfrm rot="480877">
                  <a:off x="2856971" y="5115478"/>
                  <a:ext cx="171826" cy="4281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86136" eaLnBrk="0" hangingPunct="0">
                    <a:defRPr/>
                  </a:pPr>
                  <a:endParaRPr lang="en-US" altLang="en-US" sz="2329">
                    <a:solidFill>
                      <a:srgbClr val="C41230"/>
                    </a:solidFill>
                    <a:latin typeface="Helvetica Light"/>
                    <a:ea typeface="MS PGothic" panose="020B0600070205080204" pitchFamily="34" charset="-128"/>
                    <a:cs typeface="Helvetica Light"/>
                    <a:sym typeface="Helvetica Light" charset="0"/>
                  </a:endParaRPr>
                </a:p>
              </p:txBody>
            </p:sp>
            <p:cxnSp>
              <p:nvCxnSpPr>
                <p:cNvPr id="303" name="Straight Connector 302"/>
                <p:cNvCxnSpPr/>
                <p:nvPr/>
              </p:nvCxnSpPr>
              <p:spPr>
                <a:xfrm>
                  <a:off x="2872955" y="4853232"/>
                  <a:ext cx="11989" cy="256892"/>
                </a:xfrm>
                <a:prstGeom prst="line">
                  <a:avLst/>
                </a:prstGeom>
                <a:ln w="6350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419" name="TextBox 19"/>
              <p:cNvSpPr txBox="1">
                <a:spLocks noChangeArrowheads="1"/>
              </p:cNvSpPr>
              <p:nvPr/>
            </p:nvSpPr>
            <p:spPr bwMode="auto">
              <a:xfrm>
                <a:off x="609600" y="9230062"/>
                <a:ext cx="1008062" cy="3397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709">
                    <a:solidFill>
                      <a:srgbClr val="393A3B"/>
                    </a:solidFill>
                    <a:latin typeface="Arial Narrow" charset="0"/>
                    <a:cs typeface="MS PGothic" charset="0"/>
                    <a:sym typeface="Helvetica Light" charset="0"/>
                  </a:rPr>
                  <a:t>Vaginal gel</a:t>
                </a:r>
              </a:p>
            </p:txBody>
          </p:sp>
        </p:grpSp>
        <p:grpSp>
          <p:nvGrpSpPr>
            <p:cNvPr id="54386" name="Group 97"/>
            <p:cNvGrpSpPr>
              <a:grpSpLocks/>
            </p:cNvGrpSpPr>
            <p:nvPr/>
          </p:nvGrpSpPr>
          <p:grpSpPr bwMode="auto">
            <a:xfrm>
              <a:off x="1320374" y="9172575"/>
              <a:ext cx="1169362" cy="399470"/>
              <a:chOff x="1320374" y="9172575"/>
              <a:chExt cx="1169362" cy="399470"/>
            </a:xfrm>
          </p:grpSpPr>
          <p:grpSp>
            <p:nvGrpSpPr>
              <p:cNvPr id="54413" name="Group 640"/>
              <p:cNvGrpSpPr>
                <a:grpSpLocks noChangeAspect="1"/>
              </p:cNvGrpSpPr>
              <p:nvPr/>
            </p:nvGrpSpPr>
            <p:grpSpPr bwMode="auto">
              <a:xfrm>
                <a:off x="1320374" y="9172575"/>
                <a:ext cx="373097" cy="373063"/>
                <a:chOff x="124181" y="1156402"/>
                <a:chExt cx="638903" cy="638845"/>
              </a:xfrm>
            </p:grpSpPr>
            <p:sp>
              <p:nvSpPr>
                <p:cNvPr id="306" name="Oval 305"/>
                <p:cNvSpPr/>
                <p:nvPr/>
              </p:nvSpPr>
              <p:spPr>
                <a:xfrm>
                  <a:off x="124465" y="1155797"/>
                  <a:ext cx="638501" cy="64057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86136" eaLnBrk="0" hangingPunct="0">
                    <a:defRPr/>
                  </a:pPr>
                  <a:endParaRPr lang="en-US" altLang="en-US" sz="2329">
                    <a:solidFill>
                      <a:srgbClr val="C41230"/>
                    </a:solidFill>
                    <a:latin typeface="Helvetica Light"/>
                    <a:ea typeface="MS PGothic" panose="020B0600070205080204" pitchFamily="34" charset="-128"/>
                    <a:cs typeface="Helvetica Light"/>
                    <a:sym typeface="Helvetica Light" charset="0"/>
                  </a:endParaRPr>
                </a:p>
              </p:txBody>
            </p:sp>
            <p:sp>
              <p:nvSpPr>
                <p:cNvPr id="307" name="Oval 306"/>
                <p:cNvSpPr/>
                <p:nvPr/>
              </p:nvSpPr>
              <p:spPr>
                <a:xfrm rot="399029">
                  <a:off x="260240" y="1308977"/>
                  <a:ext cx="370623" cy="366710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86136" eaLnBrk="0" hangingPunct="0">
                    <a:defRPr/>
                  </a:pPr>
                  <a:endParaRPr lang="en-US" altLang="en-US" sz="1823">
                    <a:solidFill>
                      <a:srgbClr val="C41230"/>
                    </a:solidFill>
                    <a:latin typeface="Arial Narrow" panose="020B0606020202030204" pitchFamily="34" charset="0"/>
                    <a:ea typeface="MS PGothic" panose="020B0600070205080204" pitchFamily="34" charset="-128"/>
                    <a:cs typeface="Helvetica Light"/>
                    <a:sym typeface="Helvetica Light" charset="0"/>
                  </a:endParaRPr>
                </a:p>
              </p:txBody>
            </p:sp>
            <p:sp>
              <p:nvSpPr>
                <p:cNvPr id="308" name="Arc 307"/>
                <p:cNvSpPr/>
                <p:nvPr/>
              </p:nvSpPr>
              <p:spPr>
                <a:xfrm rot="736393">
                  <a:off x="249230" y="1332188"/>
                  <a:ext cx="392642" cy="320288"/>
                </a:xfrm>
                <a:prstGeom prst="arc">
                  <a:avLst>
                    <a:gd name="adj1" fmla="val 14008021"/>
                    <a:gd name="adj2" fmla="val 20199900"/>
                  </a:avLst>
                </a:prstGeom>
                <a:ln w="9525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defTabSz="386136" eaLnBrk="0" hangingPunct="0">
                    <a:defRPr/>
                  </a:pPr>
                  <a:endParaRPr lang="en-US" sz="2329" dirty="0">
                    <a:solidFill>
                      <a:srgbClr val="393A3B"/>
                    </a:solidFill>
                    <a:latin typeface="Helvetica Light"/>
                    <a:ea typeface="Helvetica Light"/>
                    <a:cs typeface="Helvetica Light"/>
                    <a:sym typeface="Helvetica Light" charset="0"/>
                  </a:endParaRPr>
                </a:p>
              </p:txBody>
            </p:sp>
          </p:grpSp>
          <p:sp>
            <p:nvSpPr>
              <p:cNvPr id="54414" name="TextBox 22"/>
              <p:cNvSpPr txBox="1">
                <a:spLocks noChangeArrowheads="1"/>
              </p:cNvSpPr>
              <p:nvPr/>
            </p:nvSpPr>
            <p:spPr bwMode="auto">
              <a:xfrm>
                <a:off x="1682751" y="9232284"/>
                <a:ext cx="806985" cy="339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709">
                    <a:solidFill>
                      <a:srgbClr val="393A3B"/>
                    </a:solidFill>
                    <a:latin typeface="Arial Narrow" charset="0"/>
                    <a:cs typeface="MS PGothic" charset="0"/>
                    <a:sym typeface="Helvetica Light" charset="0"/>
                  </a:rPr>
                  <a:t>Vaginal ring</a:t>
                </a:r>
              </a:p>
            </p:txBody>
          </p:sp>
        </p:grpSp>
        <p:grpSp>
          <p:nvGrpSpPr>
            <p:cNvPr id="54387" name="Group 29"/>
            <p:cNvGrpSpPr>
              <a:grpSpLocks/>
            </p:cNvGrpSpPr>
            <p:nvPr/>
          </p:nvGrpSpPr>
          <p:grpSpPr bwMode="auto">
            <a:xfrm>
              <a:off x="1344616" y="8651747"/>
              <a:ext cx="964035" cy="386894"/>
              <a:chOff x="274214" y="8651875"/>
              <a:chExt cx="964035" cy="386894"/>
            </a:xfrm>
          </p:grpSpPr>
          <p:grpSp>
            <p:nvGrpSpPr>
              <p:cNvPr id="54404" name="Group 617"/>
              <p:cNvGrpSpPr>
                <a:grpSpLocks noChangeAspect="1"/>
              </p:cNvGrpSpPr>
              <p:nvPr/>
            </p:nvGrpSpPr>
            <p:grpSpPr bwMode="auto">
              <a:xfrm>
                <a:off x="274214" y="8651875"/>
                <a:ext cx="347472" cy="347472"/>
                <a:chOff x="3733800" y="1164282"/>
                <a:chExt cx="640080" cy="640080"/>
              </a:xfrm>
            </p:grpSpPr>
            <p:sp>
              <p:nvSpPr>
                <p:cNvPr id="311" name="Oval 310"/>
                <p:cNvSpPr/>
                <p:nvPr/>
              </p:nvSpPr>
              <p:spPr>
                <a:xfrm>
                  <a:off x="3732873" y="1164320"/>
                  <a:ext cx="639483" cy="63915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86136" eaLnBrk="0" hangingPunct="0">
                    <a:defRPr/>
                  </a:pPr>
                  <a:endParaRPr lang="en-US" altLang="en-US" sz="2329">
                    <a:solidFill>
                      <a:srgbClr val="C41230"/>
                    </a:solidFill>
                    <a:latin typeface="Helvetica Light"/>
                    <a:ea typeface="MS PGothic" panose="020B0600070205080204" pitchFamily="34" charset="-128"/>
                    <a:cs typeface="Helvetica Light"/>
                    <a:sym typeface="Helvetica Light" charset="0"/>
                  </a:endParaRPr>
                </a:p>
              </p:txBody>
            </p:sp>
            <p:sp>
              <p:nvSpPr>
                <p:cNvPr id="312" name="Rounded Rectangle 311"/>
                <p:cNvSpPr/>
                <p:nvPr/>
              </p:nvSpPr>
              <p:spPr>
                <a:xfrm rot="17838445">
                  <a:off x="3966495" y="1478279"/>
                  <a:ext cx="294609" cy="14605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86136" eaLnBrk="0" hangingPunct="0">
                    <a:defRPr/>
                  </a:pPr>
                  <a:endParaRPr lang="en-US" altLang="en-US" sz="1823">
                    <a:solidFill>
                      <a:srgbClr val="393A3B"/>
                    </a:solidFill>
                    <a:latin typeface="Arial Narrow" panose="020B0606020202030204" pitchFamily="34" charset="0"/>
                    <a:ea typeface="MS PGothic" panose="020B0600070205080204" pitchFamily="34" charset="-128"/>
                    <a:cs typeface="Helvetica Light"/>
                    <a:sym typeface="Helvetica Light" charset="0"/>
                  </a:endParaRPr>
                </a:p>
              </p:txBody>
            </p:sp>
            <p:sp>
              <p:nvSpPr>
                <p:cNvPr id="313" name="Rounded Rectangle 312"/>
                <p:cNvSpPr/>
                <p:nvPr/>
              </p:nvSpPr>
              <p:spPr>
                <a:xfrm rot="20438150">
                  <a:off x="3835506" y="1404003"/>
                  <a:ext cx="213161" cy="14480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86136" eaLnBrk="0" hangingPunct="0">
                    <a:defRPr/>
                  </a:pPr>
                  <a:endParaRPr lang="en-US" altLang="en-US" sz="1823">
                    <a:solidFill>
                      <a:srgbClr val="393A3B"/>
                    </a:solidFill>
                    <a:latin typeface="Arial Narrow" panose="020B0606020202030204" pitchFamily="34" charset="0"/>
                    <a:ea typeface="MS PGothic" panose="020B0600070205080204" pitchFamily="34" charset="-128"/>
                    <a:cs typeface="Helvetica Light"/>
                    <a:sym typeface="Helvetica Light" charset="0"/>
                  </a:endParaRPr>
                </a:p>
              </p:txBody>
            </p:sp>
            <p:sp>
              <p:nvSpPr>
                <p:cNvPr id="314" name="Rounded Rectangle 313"/>
                <p:cNvSpPr/>
                <p:nvPr/>
              </p:nvSpPr>
              <p:spPr>
                <a:xfrm rot="17856089">
                  <a:off x="3950703" y="1453314"/>
                  <a:ext cx="294612" cy="14605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86136" eaLnBrk="0" hangingPunct="0">
                    <a:defRPr/>
                  </a:pPr>
                  <a:endParaRPr lang="en-US" altLang="en-US" sz="1823">
                    <a:solidFill>
                      <a:srgbClr val="393A3B"/>
                    </a:solidFill>
                    <a:latin typeface="Arial Narrow" panose="020B0606020202030204" pitchFamily="34" charset="0"/>
                    <a:ea typeface="MS PGothic" panose="020B0600070205080204" pitchFamily="34" charset="-128"/>
                    <a:cs typeface="Helvetica Light"/>
                    <a:sym typeface="Helvetica Light" charset="0"/>
                  </a:endParaRPr>
                </a:p>
              </p:txBody>
            </p:sp>
            <p:sp>
              <p:nvSpPr>
                <p:cNvPr id="315" name="Rounded Rectangle 314"/>
                <p:cNvSpPr/>
                <p:nvPr/>
              </p:nvSpPr>
              <p:spPr>
                <a:xfrm rot="20438150">
                  <a:off x="3835506" y="1364056"/>
                  <a:ext cx="296056" cy="14480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86136" eaLnBrk="0" hangingPunct="0">
                    <a:defRPr/>
                  </a:pPr>
                  <a:endParaRPr lang="en-US" altLang="en-US" sz="1823">
                    <a:solidFill>
                      <a:srgbClr val="393A3B"/>
                    </a:solidFill>
                    <a:latin typeface="Arial Narrow" panose="020B0606020202030204" pitchFamily="34" charset="0"/>
                    <a:ea typeface="MS PGothic" panose="020B0600070205080204" pitchFamily="34" charset="-128"/>
                    <a:cs typeface="Helvetica Light"/>
                    <a:sym typeface="Helvetica Light" charset="0"/>
                  </a:endParaRPr>
                </a:p>
              </p:txBody>
            </p:sp>
            <p:cxnSp>
              <p:nvCxnSpPr>
                <p:cNvPr id="316" name="Straight Connector 315"/>
                <p:cNvCxnSpPr>
                  <a:stCxn id="315" idx="2"/>
                </p:cNvCxnSpPr>
                <p:nvPr/>
              </p:nvCxnSpPr>
              <p:spPr>
                <a:xfrm flipH="1" flipV="1">
                  <a:off x="3961823" y="1359061"/>
                  <a:ext cx="47369" cy="14481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/>
              </p:nvCxnSpPr>
              <p:spPr>
                <a:xfrm flipH="1" flipV="1">
                  <a:off x="4024982" y="1503871"/>
                  <a:ext cx="130264" cy="64913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405" name="TextBox 21"/>
              <p:cNvSpPr txBox="1">
                <a:spLocks noChangeArrowheads="1"/>
              </p:cNvSpPr>
              <p:nvPr/>
            </p:nvSpPr>
            <p:spPr bwMode="auto">
              <a:xfrm>
                <a:off x="593725" y="8699009"/>
                <a:ext cx="644524" cy="3397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709">
                    <a:solidFill>
                      <a:srgbClr val="393A3B"/>
                    </a:solidFill>
                    <a:latin typeface="Arial Narrow" charset="0"/>
                    <a:cs typeface="MS PGothic" charset="0"/>
                    <a:sym typeface="Helvetica Light" charset="0"/>
                  </a:rPr>
                  <a:t>Oral pills</a:t>
                </a:r>
              </a:p>
            </p:txBody>
          </p:sp>
        </p:grpSp>
        <p:grpSp>
          <p:nvGrpSpPr>
            <p:cNvPr id="54388" name="Group 95"/>
            <p:cNvGrpSpPr>
              <a:grpSpLocks/>
            </p:cNvGrpSpPr>
            <p:nvPr/>
          </p:nvGrpSpPr>
          <p:grpSpPr bwMode="auto">
            <a:xfrm>
              <a:off x="279721" y="8635583"/>
              <a:ext cx="1078707" cy="403678"/>
              <a:chOff x="1308893" y="8635583"/>
              <a:chExt cx="1078707" cy="403678"/>
            </a:xfrm>
          </p:grpSpPr>
          <p:grpSp>
            <p:nvGrpSpPr>
              <p:cNvPr id="54396" name="Group 30"/>
              <p:cNvGrpSpPr>
                <a:grpSpLocks/>
              </p:cNvGrpSpPr>
              <p:nvPr/>
            </p:nvGrpSpPr>
            <p:grpSpPr bwMode="auto">
              <a:xfrm>
                <a:off x="1308893" y="8635583"/>
                <a:ext cx="360822" cy="360822"/>
                <a:chOff x="1537493" y="8673683"/>
                <a:chExt cx="360822" cy="360822"/>
              </a:xfrm>
            </p:grpSpPr>
            <p:sp>
              <p:nvSpPr>
                <p:cNvPr id="403" name="Oval 402"/>
                <p:cNvSpPr>
                  <a:spLocks noChangeAspect="1"/>
                </p:cNvSpPr>
                <p:nvPr/>
              </p:nvSpPr>
              <p:spPr bwMode="auto">
                <a:xfrm>
                  <a:off x="1536868" y="8673603"/>
                  <a:ext cx="362149" cy="36594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86136" eaLnBrk="0" hangingPunct="0">
                    <a:defRPr/>
                  </a:pPr>
                  <a:endParaRPr lang="en-US" altLang="en-US" sz="2329">
                    <a:solidFill>
                      <a:srgbClr val="C41230"/>
                    </a:solidFill>
                    <a:latin typeface="Helvetica Light"/>
                    <a:ea typeface="MS PGothic" panose="020B0600070205080204" pitchFamily="34" charset="-128"/>
                    <a:cs typeface="Helvetica Light"/>
                    <a:sym typeface="Helvetica Light" charset="0"/>
                  </a:endParaRPr>
                </a:p>
              </p:txBody>
            </p:sp>
            <p:grpSp>
              <p:nvGrpSpPr>
                <p:cNvPr id="404" name="Group 403"/>
                <p:cNvGrpSpPr>
                  <a:grpSpLocks noChangeAspect="1"/>
                </p:cNvGrpSpPr>
                <p:nvPr/>
              </p:nvGrpSpPr>
              <p:grpSpPr bwMode="auto">
                <a:xfrm rot="2111954">
                  <a:off x="1676643" y="8742846"/>
                  <a:ext cx="96207" cy="269357"/>
                  <a:chOff x="914978" y="5181599"/>
                  <a:chExt cx="324311" cy="907991"/>
                </a:xfrm>
                <a:solidFill>
                  <a:srgbClr val="FFFFFF"/>
                </a:solidFill>
              </p:grpSpPr>
              <p:sp>
                <p:nvSpPr>
                  <p:cNvPr id="409" name="Rectangle 408"/>
                  <p:cNvSpPr/>
                  <p:nvPr/>
                </p:nvSpPr>
                <p:spPr>
                  <a:xfrm rot="5400000">
                    <a:off x="906162" y="5938978"/>
                    <a:ext cx="301225" cy="0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386136" eaLnBrk="0" hangingPunct="0">
                      <a:defRPr/>
                    </a:pPr>
                    <a:endParaRPr lang="en-US" sz="1823" dirty="0">
                      <a:solidFill>
                        <a:srgbClr val="FFFFFF"/>
                      </a:solidFill>
                      <a:latin typeface="Arial Narrow" panose="020B0606020202030204" pitchFamily="34" charset="0"/>
                      <a:ea typeface="Helvetica Light"/>
                      <a:cs typeface="Helvetica Light"/>
                      <a:sym typeface="Helvetica Light" charset="0"/>
                    </a:endParaRPr>
                  </a:p>
                </p:txBody>
              </p:sp>
              <p:sp>
                <p:nvSpPr>
                  <p:cNvPr id="410" name="Rectangle 409"/>
                  <p:cNvSpPr/>
                  <p:nvPr/>
                </p:nvSpPr>
                <p:spPr>
                  <a:xfrm>
                    <a:off x="974149" y="5338465"/>
                    <a:ext cx="182880" cy="609600"/>
                  </a:xfrm>
                  <a:prstGeom prst="rect">
                    <a:avLst/>
                  </a:prstGeom>
                  <a:solidFill>
                    <a:schemeClr val="tx1"/>
                  </a:solidFill>
                  <a:ln w="381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386136" eaLnBrk="0" hangingPunct="0">
                      <a:defRPr/>
                    </a:pPr>
                    <a:endParaRPr lang="en-US" sz="1823" dirty="0">
                      <a:solidFill>
                        <a:srgbClr val="FFFFFF"/>
                      </a:solidFill>
                      <a:latin typeface="Arial Narrow" panose="020B0606020202030204" pitchFamily="34" charset="0"/>
                      <a:ea typeface="Helvetica Light"/>
                      <a:cs typeface="Helvetica Light"/>
                      <a:sym typeface="Helvetica Light" charset="0"/>
                    </a:endParaRPr>
                  </a:p>
                </p:txBody>
              </p:sp>
              <p:sp>
                <p:nvSpPr>
                  <p:cNvPr id="411" name="Rectangle 410"/>
                  <p:cNvSpPr/>
                  <p:nvPr/>
                </p:nvSpPr>
                <p:spPr>
                  <a:xfrm>
                    <a:off x="914978" y="5338465"/>
                    <a:ext cx="301223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386136" eaLnBrk="0" hangingPunct="0">
                      <a:defRPr/>
                    </a:pPr>
                    <a:endParaRPr lang="en-US" sz="1823" dirty="0">
                      <a:solidFill>
                        <a:srgbClr val="FFFFFF"/>
                      </a:solidFill>
                      <a:latin typeface="Arial Narrow" panose="020B0606020202030204" pitchFamily="34" charset="0"/>
                      <a:ea typeface="Helvetica Light"/>
                      <a:cs typeface="Helvetica Light"/>
                      <a:sym typeface="Helvetica Light" charset="0"/>
                    </a:endParaRPr>
                  </a:p>
                </p:txBody>
              </p:sp>
              <p:sp>
                <p:nvSpPr>
                  <p:cNvPr id="412" name="Rectangle 411"/>
                  <p:cNvSpPr/>
                  <p:nvPr/>
                </p:nvSpPr>
                <p:spPr>
                  <a:xfrm>
                    <a:off x="1015989" y="5212081"/>
                    <a:ext cx="99201" cy="1981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386136" eaLnBrk="0" hangingPunct="0">
                      <a:defRPr/>
                    </a:pPr>
                    <a:endParaRPr lang="en-US" sz="1823" dirty="0">
                      <a:solidFill>
                        <a:srgbClr val="393A3B"/>
                      </a:solidFill>
                      <a:latin typeface="Arial Narrow" panose="020B0606020202030204" pitchFamily="34" charset="0"/>
                      <a:ea typeface="Helvetica Light"/>
                      <a:cs typeface="Helvetica Light"/>
                      <a:sym typeface="Helvetica Light" charset="0"/>
                    </a:endParaRPr>
                  </a:p>
                </p:txBody>
              </p:sp>
              <p:sp>
                <p:nvSpPr>
                  <p:cNvPr id="413" name="Rectangle 412"/>
                  <p:cNvSpPr/>
                  <p:nvPr/>
                </p:nvSpPr>
                <p:spPr>
                  <a:xfrm>
                    <a:off x="974149" y="5181599"/>
                    <a:ext cx="182880" cy="64008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386136" eaLnBrk="0" hangingPunct="0">
                      <a:defRPr/>
                    </a:pPr>
                    <a:endParaRPr lang="en-US" sz="1823" dirty="0">
                      <a:solidFill>
                        <a:srgbClr val="FFFFFF"/>
                      </a:solidFill>
                      <a:latin typeface="Arial Narrow" panose="020B0606020202030204" pitchFamily="34" charset="0"/>
                      <a:ea typeface="Helvetica Light"/>
                      <a:cs typeface="Helvetica Light"/>
                      <a:sym typeface="Helvetica Light" charset="0"/>
                    </a:endParaRPr>
                  </a:p>
                </p:txBody>
              </p:sp>
              <p:cxnSp>
                <p:nvCxnSpPr>
                  <p:cNvPr id="414" name="Straight Connector 413"/>
                  <p:cNvCxnSpPr/>
                  <p:nvPr/>
                </p:nvCxnSpPr>
                <p:spPr>
                  <a:xfrm flipH="1">
                    <a:off x="1039758" y="5434084"/>
                    <a:ext cx="199531" cy="0"/>
                  </a:xfrm>
                  <a:prstGeom prst="line">
                    <a:avLst/>
                  </a:prstGeom>
                  <a:grpFill/>
                  <a:ln w="12700">
                    <a:solidFill>
                      <a:srgbClr val="FFFF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5" name="Straight Connector 414"/>
                  <p:cNvCxnSpPr/>
                  <p:nvPr/>
                </p:nvCxnSpPr>
                <p:spPr>
                  <a:xfrm flipH="1">
                    <a:off x="1072807" y="5512062"/>
                    <a:ext cx="91440" cy="0"/>
                  </a:xfrm>
                  <a:prstGeom prst="line">
                    <a:avLst/>
                  </a:prstGeom>
                  <a:grpFill/>
                  <a:ln w="12700">
                    <a:solidFill>
                      <a:srgbClr val="FFFF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6" name="Straight Connector 415"/>
                  <p:cNvCxnSpPr/>
                  <p:nvPr/>
                </p:nvCxnSpPr>
                <p:spPr>
                  <a:xfrm flipH="1">
                    <a:off x="1087420" y="5662408"/>
                    <a:ext cx="91440" cy="0"/>
                  </a:xfrm>
                  <a:prstGeom prst="line">
                    <a:avLst/>
                  </a:prstGeom>
                  <a:grpFill/>
                  <a:ln w="12700">
                    <a:solidFill>
                      <a:srgbClr val="FFFF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05" name="Straight Connector 404"/>
                <p:cNvCxnSpPr/>
                <p:nvPr/>
              </p:nvCxnSpPr>
              <p:spPr bwMode="auto">
                <a:xfrm rot="2111954" flipH="1">
                  <a:off x="1716871" y="8876904"/>
                  <a:ext cx="57859" cy="0"/>
                </a:xfrm>
                <a:prstGeom prst="line">
                  <a:avLst/>
                </a:prstGeom>
                <a:solidFill>
                  <a:srgbClr val="FFFFFF"/>
                </a:solidFill>
                <a:ln w="12700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Straight Connector 405"/>
                <p:cNvCxnSpPr/>
                <p:nvPr/>
              </p:nvCxnSpPr>
              <p:spPr bwMode="auto">
                <a:xfrm rot="2111954" flipH="1">
                  <a:off x="1691156" y="8914854"/>
                  <a:ext cx="60001" cy="0"/>
                </a:xfrm>
                <a:prstGeom prst="line">
                  <a:avLst/>
                </a:prstGeom>
                <a:solidFill>
                  <a:srgbClr val="FFFFFF"/>
                </a:solidFill>
                <a:ln w="12700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/>
                <p:cNvCxnSpPr/>
                <p:nvPr/>
              </p:nvCxnSpPr>
              <p:spPr bwMode="auto">
                <a:xfrm rot="2111954" flipH="1">
                  <a:off x="1691156" y="8931118"/>
                  <a:ext cx="27858" cy="0"/>
                </a:xfrm>
                <a:prstGeom prst="line">
                  <a:avLst/>
                </a:prstGeom>
                <a:solidFill>
                  <a:srgbClr val="FFFFFF"/>
                </a:solidFill>
                <a:ln w="12700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/>
                <p:cNvCxnSpPr/>
                <p:nvPr/>
              </p:nvCxnSpPr>
              <p:spPr bwMode="auto">
                <a:xfrm rot="2111954" flipH="1">
                  <a:off x="1663299" y="8950094"/>
                  <a:ext cx="60001" cy="0"/>
                </a:xfrm>
                <a:prstGeom prst="line">
                  <a:avLst/>
                </a:prstGeom>
                <a:solidFill>
                  <a:srgbClr val="FFFFFF"/>
                </a:solidFill>
                <a:ln w="12700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397" name="TextBox 22"/>
              <p:cNvSpPr txBox="1">
                <a:spLocks noChangeArrowheads="1"/>
              </p:cNvSpPr>
              <p:nvPr/>
            </p:nvSpPr>
            <p:spPr bwMode="auto">
              <a:xfrm>
                <a:off x="1654176" y="8699501"/>
                <a:ext cx="733424" cy="3397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709">
                    <a:solidFill>
                      <a:srgbClr val="393A3B"/>
                    </a:solidFill>
                    <a:latin typeface="Arial Narrow" charset="0"/>
                    <a:cs typeface="MS PGothic" charset="0"/>
                    <a:sym typeface="Helvetica Light" charset="0"/>
                  </a:rPr>
                  <a:t>Vaccine</a:t>
                </a:r>
              </a:p>
            </p:txBody>
          </p:sp>
        </p:grpSp>
        <p:grpSp>
          <p:nvGrpSpPr>
            <p:cNvPr id="54389" name="Group 103"/>
            <p:cNvGrpSpPr>
              <a:grpSpLocks/>
            </p:cNvGrpSpPr>
            <p:nvPr/>
          </p:nvGrpSpPr>
          <p:grpSpPr bwMode="auto">
            <a:xfrm>
              <a:off x="2706614" y="8655844"/>
              <a:ext cx="1250256" cy="313486"/>
              <a:chOff x="2693914" y="8655844"/>
              <a:chExt cx="1250256" cy="313486"/>
            </a:xfrm>
          </p:grpSpPr>
          <p:grpSp>
            <p:nvGrpSpPr>
              <p:cNvPr id="54391" name="Group 477"/>
              <p:cNvGrpSpPr>
                <a:grpSpLocks noChangeAspect="1"/>
              </p:cNvGrpSpPr>
              <p:nvPr/>
            </p:nvGrpSpPr>
            <p:grpSpPr bwMode="auto">
              <a:xfrm>
                <a:off x="2693914" y="8666164"/>
                <a:ext cx="209569" cy="211137"/>
                <a:chOff x="1908816" y="3036649"/>
                <a:chExt cx="550688" cy="555647"/>
              </a:xfrm>
            </p:grpSpPr>
            <p:sp>
              <p:nvSpPr>
                <p:cNvPr id="422" name="Oval 421"/>
                <p:cNvSpPr/>
                <p:nvPr/>
              </p:nvSpPr>
              <p:spPr>
                <a:xfrm>
                  <a:off x="1909802" y="3048697"/>
                  <a:ext cx="551830" cy="556429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86136" eaLnBrk="0" hangingPunct="0">
                    <a:defRPr/>
                  </a:pPr>
                  <a:endParaRPr lang="en-US" altLang="en-US" sz="2329">
                    <a:solidFill>
                      <a:srgbClr val="C41230"/>
                    </a:solidFill>
                    <a:latin typeface="Helvetica Light"/>
                    <a:ea typeface="MS PGothic" panose="020B0600070205080204" pitchFamily="34" charset="-128"/>
                    <a:cs typeface="Helvetica Light"/>
                    <a:sym typeface="Helvetica Light" charset="0"/>
                  </a:endParaRPr>
                </a:p>
              </p:txBody>
            </p:sp>
            <p:grpSp>
              <p:nvGrpSpPr>
                <p:cNvPr id="423" name="Group 422"/>
                <p:cNvGrpSpPr>
                  <a:grpSpLocks noChangeAspect="1"/>
                </p:cNvGrpSpPr>
                <p:nvPr/>
              </p:nvGrpSpPr>
              <p:grpSpPr>
                <a:xfrm rot="2111954">
                  <a:off x="2195239" y="3352380"/>
                  <a:ext cx="48602" cy="68900"/>
                  <a:chOff x="1072807" y="5512062"/>
                  <a:chExt cx="106053" cy="150346"/>
                </a:xfrm>
                <a:solidFill>
                  <a:srgbClr val="FFFFFF"/>
                </a:solidFill>
              </p:grpSpPr>
              <p:cxnSp>
                <p:nvCxnSpPr>
                  <p:cNvPr id="434" name="Straight Connector 433"/>
                  <p:cNvCxnSpPr/>
                  <p:nvPr/>
                </p:nvCxnSpPr>
                <p:spPr>
                  <a:xfrm flipH="1">
                    <a:off x="1072807" y="5512062"/>
                    <a:ext cx="91440" cy="0"/>
                  </a:xfrm>
                  <a:prstGeom prst="line">
                    <a:avLst/>
                  </a:prstGeom>
                  <a:grpFill/>
                  <a:ln w="12700">
                    <a:solidFill>
                      <a:srgbClr val="92D05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5" name="Straight Connector 434"/>
                  <p:cNvCxnSpPr/>
                  <p:nvPr/>
                </p:nvCxnSpPr>
                <p:spPr>
                  <a:xfrm flipH="1">
                    <a:off x="1087420" y="5662408"/>
                    <a:ext cx="91440" cy="0"/>
                  </a:xfrm>
                  <a:prstGeom prst="line">
                    <a:avLst/>
                  </a:prstGeom>
                  <a:grpFill/>
                  <a:ln w="12700">
                    <a:solidFill>
                      <a:srgbClr val="92D05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26" name="Straight Connector 425"/>
                <p:cNvCxnSpPr/>
                <p:nvPr/>
              </p:nvCxnSpPr>
              <p:spPr>
                <a:xfrm rot="2111954" flipH="1">
                  <a:off x="2135039" y="3483855"/>
                  <a:ext cx="39415" cy="0"/>
                </a:xfrm>
                <a:prstGeom prst="line">
                  <a:avLst/>
                </a:prstGeom>
                <a:solidFill>
                  <a:srgbClr val="FFFFFF"/>
                </a:solidFill>
                <a:ln w="12700">
                  <a:solidFill>
                    <a:srgbClr val="92D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392" name="TextBox 497"/>
              <p:cNvSpPr txBox="1">
                <a:spLocks noChangeArrowheads="1"/>
              </p:cNvSpPr>
              <p:nvPr/>
            </p:nvSpPr>
            <p:spPr bwMode="auto">
              <a:xfrm>
                <a:off x="2877692" y="8655844"/>
                <a:ext cx="1066478" cy="313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608">
                    <a:solidFill>
                      <a:srgbClr val="000000"/>
                    </a:solidFill>
                    <a:latin typeface="Arial Narrow" charset="0"/>
                    <a:cs typeface="MS PGothic" charset="0"/>
                    <a:sym typeface="Helvetica Light" charset="0"/>
                  </a:rPr>
                  <a:t>ALVAC/AIDSVAX</a:t>
                </a:r>
                <a:endParaRPr lang="en-US" sz="608">
                  <a:solidFill>
                    <a:srgbClr val="393A3B"/>
                  </a:solidFill>
                  <a:latin typeface="Arial Narrow" charset="0"/>
                  <a:cs typeface="MS PGothic" charset="0"/>
                  <a:sym typeface="Helvetica Light" charset="0"/>
                </a:endParaRPr>
              </a:p>
            </p:txBody>
          </p:sp>
        </p:grpSp>
        <p:sp>
          <p:nvSpPr>
            <p:cNvPr id="227" name="Rectangle 226"/>
            <p:cNvSpPr/>
            <p:nvPr/>
          </p:nvSpPr>
          <p:spPr bwMode="auto">
            <a:xfrm>
              <a:off x="2614845" y="8280401"/>
              <a:ext cx="2352892" cy="19788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6136" eaLnBrk="0" hangingPunct="0">
                <a:defRPr/>
              </a:pPr>
              <a:r>
                <a:rPr lang="en-US" sz="709" dirty="0">
                  <a:solidFill>
                    <a:srgbClr val="FFFFFF"/>
                  </a:solidFill>
                  <a:latin typeface="Arial Narrow" panose="020B0606020202030204" pitchFamily="34" charset="0"/>
                  <a:ea typeface="Helvetica Light"/>
                  <a:cs typeface="Helvetica Light"/>
                  <a:sym typeface="Helvetica Light" charset="0"/>
                </a:rPr>
                <a:t>ACTIVE DRUG</a:t>
              </a:r>
            </a:p>
          </p:txBody>
        </p:sp>
      </p:grpSp>
      <p:pic>
        <p:nvPicPr>
          <p:cNvPr id="54360" name="Picture 2" descr="AVAC3677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583" y="590430"/>
            <a:ext cx="940295" cy="35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361" name="Group 27"/>
          <p:cNvGrpSpPr>
            <a:grpSpLocks/>
          </p:cNvGrpSpPr>
          <p:nvPr/>
        </p:nvGrpSpPr>
        <p:grpSpPr bwMode="auto">
          <a:xfrm>
            <a:off x="4904960" y="4264819"/>
            <a:ext cx="266819" cy="185885"/>
            <a:chOff x="4826000" y="4198539"/>
            <a:chExt cx="374939" cy="311591"/>
          </a:xfrm>
        </p:grpSpPr>
        <p:grpSp>
          <p:nvGrpSpPr>
            <p:cNvPr id="54373" name="Group 26"/>
            <p:cNvGrpSpPr>
              <a:grpSpLocks/>
            </p:cNvGrpSpPr>
            <p:nvPr/>
          </p:nvGrpSpPr>
          <p:grpSpPr bwMode="auto">
            <a:xfrm>
              <a:off x="4936674" y="4198539"/>
              <a:ext cx="264265" cy="311591"/>
              <a:chOff x="4936674" y="4198538"/>
              <a:chExt cx="264265" cy="326085"/>
            </a:xfrm>
          </p:grpSpPr>
          <p:sp>
            <p:nvSpPr>
              <p:cNvPr id="324" name="Oval 323"/>
              <p:cNvSpPr/>
              <p:nvPr/>
            </p:nvSpPr>
            <p:spPr bwMode="auto">
              <a:xfrm>
                <a:off x="4936674" y="4212637"/>
                <a:ext cx="264265" cy="262227"/>
              </a:xfrm>
              <a:prstGeom prst="ellipse">
                <a:avLst/>
              </a:prstGeom>
              <a:solidFill>
                <a:srgbClr val="FFDCF6"/>
              </a:solidFill>
              <a:ln>
                <a:solidFill>
                  <a:srgbClr val="FFDCF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86136" eaLnBrk="0" hangingPunct="0">
                  <a:defRPr/>
                </a:pPr>
                <a:endParaRPr lang="en-US" altLang="en-US" sz="2329">
                  <a:solidFill>
                    <a:srgbClr val="C41230"/>
                  </a:solidFill>
                  <a:latin typeface="Helvetica Light"/>
                  <a:ea typeface="MS PGothic" panose="020B0600070205080204" pitchFamily="34" charset="-128"/>
                  <a:cs typeface="Helvetica Light"/>
                  <a:sym typeface="Helvetica Light" charset="0"/>
                </a:endParaRPr>
              </a:p>
            </p:txBody>
          </p:sp>
          <p:sp>
            <p:nvSpPr>
              <p:cNvPr id="332" name="Flowchart: Manual Operation 516"/>
              <p:cNvSpPr/>
              <p:nvPr/>
            </p:nvSpPr>
            <p:spPr bwMode="auto">
              <a:xfrm rot="457298">
                <a:off x="4993142" y="4240834"/>
                <a:ext cx="142295" cy="135344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86136" eaLnBrk="0" hangingPunct="0">
                  <a:defRPr/>
                </a:pPr>
                <a:endParaRPr lang="en-US" altLang="en-US" sz="1823">
                  <a:solidFill>
                    <a:srgbClr val="393A3B"/>
                  </a:solidFill>
                  <a:latin typeface="Arial Narrow" panose="020B0606020202030204" pitchFamily="34" charset="0"/>
                  <a:ea typeface="MS PGothic" panose="020B0600070205080204" pitchFamily="34" charset="-128"/>
                  <a:cs typeface="Helvetica Light"/>
                  <a:sym typeface="Helvetica Light" charset="0"/>
                </a:endParaRPr>
              </a:p>
            </p:txBody>
          </p:sp>
          <p:cxnSp>
            <p:nvCxnSpPr>
              <p:cNvPr id="336" name="Straight Connector 335"/>
              <p:cNvCxnSpPr/>
              <p:nvPr/>
            </p:nvCxnSpPr>
            <p:spPr bwMode="auto">
              <a:xfrm>
                <a:off x="5020246" y="4260570"/>
                <a:ext cx="9035" cy="104328"/>
              </a:xfrm>
              <a:prstGeom prst="line">
                <a:avLst/>
              </a:prstGeom>
              <a:ln w="6350">
                <a:solidFill>
                  <a:srgbClr val="FFDCF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378" name="TextBox 536"/>
              <p:cNvSpPr txBox="1">
                <a:spLocks noChangeArrowheads="1"/>
              </p:cNvSpPr>
              <p:nvPr/>
            </p:nvSpPr>
            <p:spPr bwMode="auto">
              <a:xfrm>
                <a:off x="5011738" y="4198538"/>
                <a:ext cx="58737" cy="3260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3810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381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608">
                    <a:solidFill>
                      <a:srgbClr val="FAC9D1"/>
                    </a:solidFill>
                    <a:latin typeface="Calibri" charset="0"/>
                    <a:cs typeface="MS PGothic" charset="0"/>
                    <a:sym typeface="Helvetica Light" charset="0"/>
                  </a:rPr>
                  <a:t>R</a:t>
                </a:r>
              </a:p>
            </p:txBody>
          </p:sp>
          <p:sp>
            <p:nvSpPr>
              <p:cNvPr id="340" name="Flowchart: Manual Operation 517"/>
              <p:cNvSpPr/>
              <p:nvPr/>
            </p:nvSpPr>
            <p:spPr bwMode="auto">
              <a:xfrm rot="11305694" flipV="1">
                <a:off x="5013469" y="4381817"/>
                <a:ext cx="60985" cy="62032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86136" eaLnBrk="0" hangingPunct="0">
                  <a:defRPr/>
                </a:pPr>
                <a:endParaRPr lang="en-US" altLang="en-US" sz="1823">
                  <a:solidFill>
                    <a:srgbClr val="393A3B"/>
                  </a:solidFill>
                  <a:latin typeface="Arial Narrow" panose="020B0606020202030204" pitchFamily="34" charset="0"/>
                  <a:ea typeface="MS PGothic" panose="020B0600070205080204" pitchFamily="34" charset="-128"/>
                  <a:cs typeface="Helvetica Light"/>
                  <a:sym typeface="Helvetica Light" charset="0"/>
                </a:endParaRPr>
              </a:p>
            </p:txBody>
          </p:sp>
        </p:grpSp>
        <p:sp>
          <p:nvSpPr>
            <p:cNvPr id="323" name="Chord 322"/>
            <p:cNvSpPr/>
            <p:nvPr/>
          </p:nvSpPr>
          <p:spPr bwMode="auto">
            <a:xfrm rot="4761924">
              <a:off x="4946208" y="4107965"/>
              <a:ext cx="91607" cy="332024"/>
            </a:xfrm>
            <a:prstGeom prst="chord">
              <a:avLst>
                <a:gd name="adj1" fmla="val 12177876"/>
                <a:gd name="adj2" fmla="val 16154512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6136" eaLnBrk="0" hangingPunct="0">
                <a:defRPr/>
              </a:pPr>
              <a:endParaRPr lang="en-US" sz="2329" dirty="0">
                <a:solidFill>
                  <a:srgbClr val="C41230"/>
                </a:solidFill>
                <a:latin typeface="Helvetica Light"/>
                <a:ea typeface="Helvetica Light"/>
                <a:cs typeface="Helvetica Light"/>
                <a:sym typeface="Helvetica Light" charset="0"/>
              </a:endParaRPr>
            </a:p>
          </p:txBody>
        </p:sp>
      </p:grpSp>
      <p:sp>
        <p:nvSpPr>
          <p:cNvPr id="54362" name="AutoShape 66"/>
          <p:cNvSpPr>
            <a:spLocks/>
          </p:cNvSpPr>
          <p:nvPr/>
        </p:nvSpPr>
        <p:spPr bwMode="auto">
          <a:xfrm>
            <a:off x="6356389" y="4385370"/>
            <a:ext cx="821354" cy="4500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1A7F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363" name="AutoShape 67"/>
          <p:cNvSpPr>
            <a:spLocks/>
          </p:cNvSpPr>
          <p:nvPr/>
        </p:nvSpPr>
        <p:spPr bwMode="auto">
          <a:xfrm>
            <a:off x="7198638" y="4383762"/>
            <a:ext cx="560964" cy="4500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365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sp>
        <p:nvSpPr>
          <p:cNvPr id="54364" name="AutoShape 71"/>
          <p:cNvSpPr>
            <a:spLocks/>
          </p:cNvSpPr>
          <p:nvPr/>
        </p:nvSpPr>
        <p:spPr bwMode="auto">
          <a:xfrm>
            <a:off x="7121485" y="4358046"/>
            <a:ext cx="114122" cy="93226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gradFill rotWithShape="0">
            <a:gsLst>
              <a:gs pos="0">
                <a:srgbClr val="52A9FF"/>
              </a:gs>
              <a:gs pos="100000">
                <a:srgbClr val="014990"/>
              </a:gs>
            </a:gsLst>
            <a:lin ang="0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grpSp>
        <p:nvGrpSpPr>
          <p:cNvPr id="54365" name="Group 12"/>
          <p:cNvGrpSpPr>
            <a:grpSpLocks/>
          </p:cNvGrpSpPr>
          <p:nvPr/>
        </p:nvGrpSpPr>
        <p:grpSpPr bwMode="auto">
          <a:xfrm>
            <a:off x="7197032" y="3329346"/>
            <a:ext cx="1006197" cy="93226"/>
            <a:chOff x="8056563" y="4722813"/>
            <a:chExt cx="1412875" cy="158750"/>
          </a:xfrm>
        </p:grpSpPr>
        <p:sp>
          <p:nvSpPr>
            <p:cNvPr id="54370" name="AutoShape 57"/>
            <p:cNvSpPr>
              <a:spLocks/>
            </p:cNvSpPr>
            <p:nvPr/>
          </p:nvSpPr>
          <p:spPr bwMode="auto">
            <a:xfrm>
              <a:off x="8056563" y="4765675"/>
              <a:ext cx="806450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A7F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371" name="AutoShape 58"/>
            <p:cNvSpPr>
              <a:spLocks/>
            </p:cNvSpPr>
            <p:nvPr/>
          </p:nvSpPr>
          <p:spPr bwMode="auto">
            <a:xfrm>
              <a:off x="8924925" y="4756150"/>
              <a:ext cx="544513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65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372" name="AutoShape 71"/>
            <p:cNvSpPr>
              <a:spLocks/>
            </p:cNvSpPr>
            <p:nvPr/>
          </p:nvSpPr>
          <p:spPr bwMode="auto">
            <a:xfrm>
              <a:off x="8831263" y="4722813"/>
              <a:ext cx="158750" cy="158750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 rotWithShape="0">
              <a:gsLst>
                <a:gs pos="0">
                  <a:srgbClr val="52A9FF"/>
                </a:gs>
                <a:gs pos="100000">
                  <a:srgbClr val="014990"/>
                </a:gs>
              </a:gsLst>
              <a:lin ang="0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</p:grpSp>
      <p:grpSp>
        <p:nvGrpSpPr>
          <p:cNvPr id="54366" name="Group 3"/>
          <p:cNvGrpSpPr>
            <a:grpSpLocks/>
          </p:cNvGrpSpPr>
          <p:nvPr/>
        </p:nvGrpSpPr>
        <p:grpSpPr bwMode="auto">
          <a:xfrm>
            <a:off x="7195423" y="3586521"/>
            <a:ext cx="917794" cy="93226"/>
            <a:chOff x="8053159" y="5403850"/>
            <a:chExt cx="1289279" cy="158750"/>
          </a:xfrm>
        </p:grpSpPr>
        <p:sp>
          <p:nvSpPr>
            <p:cNvPr id="54367" name="AutoShape 57"/>
            <p:cNvSpPr>
              <a:spLocks/>
            </p:cNvSpPr>
            <p:nvPr/>
          </p:nvSpPr>
          <p:spPr bwMode="auto">
            <a:xfrm>
              <a:off x="8053159" y="5432425"/>
              <a:ext cx="665242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A7F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368" name="AutoShape 58"/>
            <p:cNvSpPr>
              <a:spLocks/>
            </p:cNvSpPr>
            <p:nvPr/>
          </p:nvSpPr>
          <p:spPr bwMode="auto">
            <a:xfrm>
              <a:off x="8742435" y="5437188"/>
              <a:ext cx="600003" cy="76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65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54369" name="AutoShape 71"/>
            <p:cNvSpPr>
              <a:spLocks/>
            </p:cNvSpPr>
            <p:nvPr/>
          </p:nvSpPr>
          <p:spPr bwMode="auto">
            <a:xfrm>
              <a:off x="8664965" y="5403850"/>
              <a:ext cx="158731" cy="158750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 rotWithShape="0">
              <a:gsLst>
                <a:gs pos="0">
                  <a:srgbClr val="52A9FF"/>
                </a:gs>
                <a:gs pos="100000">
                  <a:srgbClr val="014990"/>
                </a:gs>
              </a:gsLst>
              <a:lin ang="0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</p:grpSp>
      <p:grpSp>
        <p:nvGrpSpPr>
          <p:cNvPr id="319" name="Group 12">
            <a:extLst>
              <a:ext uri="{FF2B5EF4-FFF2-40B4-BE49-F238E27FC236}">
                <a16:creationId xmlns:a16="http://schemas.microsoft.com/office/drawing/2014/main" id="{3C81FF01-2A63-9C4F-9D29-B77982BCB116}"/>
              </a:ext>
            </a:extLst>
          </p:cNvPr>
          <p:cNvGrpSpPr>
            <a:grpSpLocks/>
          </p:cNvGrpSpPr>
          <p:nvPr/>
        </p:nvGrpSpPr>
        <p:grpSpPr bwMode="auto">
          <a:xfrm>
            <a:off x="8679534" y="1008346"/>
            <a:ext cx="464524" cy="54646"/>
            <a:chOff x="10061509" y="1401106"/>
            <a:chExt cx="652132" cy="93054"/>
          </a:xfrm>
        </p:grpSpPr>
        <p:sp>
          <p:nvSpPr>
            <p:cNvPr id="320" name="AutoShape 22">
              <a:extLst>
                <a:ext uri="{FF2B5EF4-FFF2-40B4-BE49-F238E27FC236}">
                  <a16:creationId xmlns:a16="http://schemas.microsoft.com/office/drawing/2014/main" id="{A1126408-2FB4-2D49-8864-79AC56F63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1509" y="1401106"/>
              <a:ext cx="431798" cy="9305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A7F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  <p:sp>
          <p:nvSpPr>
            <p:cNvPr id="321" name="AutoShape 23">
              <a:extLst>
                <a:ext uri="{FF2B5EF4-FFF2-40B4-BE49-F238E27FC236}">
                  <a16:creationId xmlns:a16="http://schemas.microsoft.com/office/drawing/2014/main" id="{9B9382CD-0628-B04A-AFD2-A4737E02F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3304" y="1409699"/>
              <a:ext cx="220337" cy="84461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65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823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B241575-D2C2-5A48-A552-61A8120E3EB0}"/>
              </a:ext>
            </a:extLst>
          </p:cNvPr>
          <p:cNvSpPr/>
          <p:nvPr/>
        </p:nvSpPr>
        <p:spPr>
          <a:xfrm>
            <a:off x="9177368" y="873527"/>
            <a:ext cx="856325" cy="24820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13" b="1" dirty="0">
                <a:solidFill>
                  <a:srgbClr val="000000"/>
                </a:solidFill>
                <a:latin typeface="Helvetica" charset="0"/>
                <a:cs typeface="MS PGothic" charset="0"/>
                <a:sym typeface="Helvetica Light" charset="0"/>
              </a:rPr>
              <a:t>96% </a:t>
            </a:r>
            <a:r>
              <a:rPr lang="en-US" sz="844" dirty="0">
                <a:solidFill>
                  <a:srgbClr val="000000"/>
                </a:solidFill>
                <a:latin typeface="Helvetica" charset="0"/>
                <a:cs typeface="MS PGothic" charset="0"/>
                <a:sym typeface="Helvetica Light" charset="0"/>
              </a:rPr>
              <a:t>(73; 99)</a:t>
            </a:r>
            <a:endParaRPr lang="en-US" sz="1013" dirty="0">
              <a:solidFill>
                <a:srgbClr val="000000"/>
              </a:solidFill>
              <a:latin typeface="Helvetica" charset="0"/>
              <a:cs typeface="MS PGothic" charset="0"/>
              <a:sym typeface="Helvetica Light" charset="0"/>
            </a:endParaRPr>
          </a:p>
        </p:txBody>
      </p:sp>
      <p:sp>
        <p:nvSpPr>
          <p:cNvPr id="339" name="AutoShape 71">
            <a:extLst>
              <a:ext uri="{FF2B5EF4-FFF2-40B4-BE49-F238E27FC236}">
                <a16:creationId xmlns:a16="http://schemas.microsoft.com/office/drawing/2014/main" id="{9F1D34E0-CB45-124A-A20B-80EE3435411D}"/>
              </a:ext>
            </a:extLst>
          </p:cNvPr>
          <p:cNvSpPr>
            <a:spLocks/>
          </p:cNvSpPr>
          <p:nvPr/>
        </p:nvSpPr>
        <p:spPr bwMode="auto">
          <a:xfrm>
            <a:off x="8987109" y="998695"/>
            <a:ext cx="113080" cy="93226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gradFill rotWithShape="0">
            <a:gsLst>
              <a:gs pos="0">
                <a:srgbClr val="52A9FF"/>
              </a:gs>
              <a:gs pos="100000">
                <a:srgbClr val="014990"/>
              </a:gs>
            </a:gsLst>
            <a:lin ang="0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fr-FR" sz="1823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CBA906C-ADE7-2A49-8BEE-8A157DFD2866}"/>
              </a:ext>
            </a:extLst>
          </p:cNvPr>
          <p:cNvGrpSpPr/>
          <p:nvPr/>
        </p:nvGrpSpPr>
        <p:grpSpPr>
          <a:xfrm>
            <a:off x="1429883" y="670798"/>
            <a:ext cx="9092359" cy="629430"/>
            <a:chOff x="477382" y="670798"/>
            <a:chExt cx="9092359" cy="629430"/>
          </a:xfrm>
        </p:grpSpPr>
        <p:sp>
          <p:nvSpPr>
            <p:cNvPr id="54274" name="AutoShape 1"/>
            <p:cNvSpPr>
              <a:spLocks/>
            </p:cNvSpPr>
            <p:nvPr/>
          </p:nvSpPr>
          <p:spPr bwMode="auto">
            <a:xfrm>
              <a:off x="477382" y="670798"/>
              <a:ext cx="8419267" cy="257175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575" tIns="33575" rIns="33575" bIns="33575" anchor="ctr"/>
            <a:lstStyle/>
            <a:p>
              <a:pPr algn="ctr" defTabSz="385785" eaLnBrk="0" hangingPunct="0"/>
              <a:r>
                <a:rPr lang="en-US" sz="1620" b="1" dirty="0">
                  <a:solidFill>
                    <a:srgbClr val="9B1513"/>
                  </a:solidFill>
                  <a:latin typeface="Helvetica" charset="0"/>
                  <a:cs typeface="MS PGothic" charset="0"/>
                  <a:sym typeface="Helvetica Light" charset="0"/>
                </a:rPr>
                <a:t>Le TasP champion du monde !!</a:t>
              </a:r>
              <a:endParaRPr lang="en-US" sz="1620" dirty="0">
                <a:solidFill>
                  <a:srgbClr val="9B1513"/>
                </a:solidFill>
                <a:latin typeface="Helvetica" charset="0"/>
                <a:cs typeface="MS PGothic" charset="0"/>
                <a:sym typeface="Helvetica Light" charset="0"/>
              </a:endParaRPr>
            </a:p>
          </p:txBody>
        </p:sp>
        <p:sp>
          <p:nvSpPr>
            <p:cNvPr id="3" name="Cadre 2">
              <a:extLst>
                <a:ext uri="{FF2B5EF4-FFF2-40B4-BE49-F238E27FC236}">
                  <a16:creationId xmlns:a16="http://schemas.microsoft.com/office/drawing/2014/main" id="{6EC9D080-53E5-094B-85CE-C2EF4FCCB306}"/>
                </a:ext>
              </a:extLst>
            </p:cNvPr>
            <p:cNvSpPr/>
            <p:nvPr/>
          </p:nvSpPr>
          <p:spPr>
            <a:xfrm>
              <a:off x="7609165" y="747951"/>
              <a:ext cx="1960576" cy="552277"/>
            </a:xfrm>
            <a:prstGeom prst="frame">
              <a:avLst/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13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36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23621" y="3950971"/>
            <a:ext cx="4416425" cy="1661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St</a:t>
            </a:r>
            <a:r>
              <a:rPr sz="3600" b="1" spc="-10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-4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600" b="1" spc="-6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gi</a:t>
            </a:r>
            <a:r>
              <a:rPr sz="3600" b="1" spc="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 d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3600" b="1" spc="-6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spc="-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600" b="1" spc="-7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sz="3600">
              <a:latin typeface="Calibri"/>
              <a:cs typeface="Calibri"/>
            </a:endParaRPr>
          </a:p>
          <a:p>
            <a:pPr marL="12700"/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ODS</a:t>
            </a:r>
            <a:endParaRPr sz="3600">
              <a:latin typeface="Calibri"/>
              <a:cs typeface="Calibri"/>
            </a:endParaRPr>
          </a:p>
          <a:p>
            <a:pPr marL="12700"/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Au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600" b="1" spc="-6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12057" y="2353795"/>
            <a:ext cx="3437254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DEPI</a:t>
            </a:r>
            <a:r>
              <a:rPr sz="5400" b="1" spc="-4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5400" b="1" spc="-44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5400" b="1" spc="-8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5400" b="1" spc="-5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5400" b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sz="5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229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246489" y="4406901"/>
            <a:ext cx="7772400" cy="1231106"/>
          </a:xfrm>
        </p:spPr>
        <p:txBody>
          <a:bodyPr/>
          <a:lstStyle/>
          <a:p>
            <a:r>
              <a:rPr lang="fr-FR" dirty="0"/>
              <a:t>Quelles sont les occasions manquées de dépistage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9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L’émergence du VIH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C’est avant tout les grandes campagnes vaccinales des années 1960 en Afrique qui contaminent tout le monde (comme le VHC en Egypte)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C’est les manipulations génétiques en laboratoire de cellules de rein de singes et l’émergence d’un clone qui échappe au chercheurs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2400" dirty="0"/>
              <a:t>C’est la transmission itérative du virus du singe à l’homme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C’est les campagnes de traitements des prostituées par sels de bismuth et d’arsenic à Kinshasa dans les années 1950</a:t>
            </a:r>
          </a:p>
        </p:txBody>
      </p:sp>
    </p:spTree>
    <p:extLst>
      <p:ext uri="{BB962C8B-B14F-4D97-AF65-F5344CB8AC3E}">
        <p14:creationId xmlns:p14="http://schemas.microsoft.com/office/powerpoint/2010/main" val="11802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76200"/>
            <a:ext cx="10972799" cy="984885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8270" marR="5080" indent="-12700"/>
            <a:r>
              <a:rPr sz="3200" spc="-5" dirty="0"/>
              <a:t>D</a:t>
            </a:r>
            <a:r>
              <a:rPr sz="3200" spc="-20" dirty="0"/>
              <a:t>E</a:t>
            </a:r>
            <a:r>
              <a:rPr sz="3200" spc="-5" dirty="0"/>
              <a:t>T</a:t>
            </a:r>
            <a:r>
              <a:rPr sz="3200" spc="-60" dirty="0"/>
              <a:t>E</a:t>
            </a:r>
            <a:r>
              <a:rPr sz="3200" spc="10" dirty="0"/>
              <a:t>C</a:t>
            </a:r>
            <a:r>
              <a:rPr sz="3200" spc="-5" dirty="0"/>
              <a:t>T</a:t>
            </a:r>
            <a:r>
              <a:rPr sz="3200" spc="10" dirty="0"/>
              <a:t>I</a:t>
            </a:r>
            <a:r>
              <a:rPr sz="3200" spc="-5" dirty="0"/>
              <a:t>O</a:t>
            </a:r>
            <a:r>
              <a:rPr sz="3200" dirty="0"/>
              <a:t>N</a:t>
            </a:r>
            <a:r>
              <a:rPr sz="3200" spc="-65" dirty="0"/>
              <a:t> </a:t>
            </a:r>
            <a:r>
              <a:rPr sz="3200" spc="-5" dirty="0"/>
              <a:t>D</a:t>
            </a:r>
            <a:r>
              <a:rPr sz="3200" spc="-70" dirty="0"/>
              <a:t>E</a:t>
            </a:r>
            <a:r>
              <a:rPr sz="3200" dirty="0"/>
              <a:t>S </a:t>
            </a:r>
            <a:r>
              <a:rPr sz="3200" spc="-5" dirty="0"/>
              <a:t>OPPO</a:t>
            </a:r>
            <a:r>
              <a:rPr sz="3200" spc="-40" dirty="0"/>
              <a:t>R</a:t>
            </a:r>
            <a:r>
              <a:rPr sz="3200" spc="-5" dirty="0"/>
              <a:t>TUN</a:t>
            </a:r>
            <a:r>
              <a:rPr sz="3200" spc="-10" dirty="0"/>
              <a:t>I</a:t>
            </a:r>
            <a:r>
              <a:rPr sz="3200" spc="-5" dirty="0"/>
              <a:t>T</a:t>
            </a:r>
            <a:r>
              <a:rPr sz="3200" spc="-60" dirty="0"/>
              <a:t>E</a:t>
            </a:r>
            <a:r>
              <a:rPr sz="3200" dirty="0"/>
              <a:t>S MANQU</a:t>
            </a:r>
            <a:r>
              <a:rPr sz="3200" spc="-15" dirty="0"/>
              <a:t>E</a:t>
            </a:r>
            <a:r>
              <a:rPr sz="3200" spc="-60" dirty="0"/>
              <a:t>E</a:t>
            </a:r>
            <a:r>
              <a:rPr sz="3200" dirty="0"/>
              <a:t>S</a:t>
            </a:r>
            <a:r>
              <a:rPr sz="3200" spc="-20" dirty="0"/>
              <a:t> </a:t>
            </a:r>
            <a:r>
              <a:rPr sz="3200" spc="-5" dirty="0"/>
              <a:t>D</a:t>
            </a:r>
            <a:r>
              <a:rPr sz="3200" dirty="0"/>
              <a:t>E</a:t>
            </a:r>
            <a:r>
              <a:rPr sz="3200" spc="-20" dirty="0"/>
              <a:t> </a:t>
            </a:r>
            <a:r>
              <a:rPr sz="3200" spc="-5" dirty="0"/>
              <a:t>D</a:t>
            </a:r>
            <a:r>
              <a:rPr sz="3200" spc="-15" dirty="0"/>
              <a:t>E</a:t>
            </a:r>
            <a:r>
              <a:rPr sz="3200" spc="-5" dirty="0"/>
              <a:t>PI</a:t>
            </a:r>
            <a:r>
              <a:rPr sz="3200" spc="-35" dirty="0"/>
              <a:t>S</a:t>
            </a:r>
            <a:r>
              <a:rPr sz="3200" spc="-310" dirty="0"/>
              <a:t>T</a:t>
            </a:r>
            <a:r>
              <a:rPr sz="3200" spc="-60" dirty="0"/>
              <a:t>A</a:t>
            </a:r>
            <a:r>
              <a:rPr sz="3200" spc="-5" dirty="0"/>
              <a:t>G</a:t>
            </a:r>
            <a:r>
              <a:rPr sz="3200" dirty="0"/>
              <a:t>E</a:t>
            </a:r>
            <a:r>
              <a:rPr sz="3200" spc="-65" dirty="0"/>
              <a:t> </a:t>
            </a:r>
            <a:r>
              <a:rPr sz="3200" spc="-5" dirty="0"/>
              <a:t>D</a:t>
            </a:r>
            <a:r>
              <a:rPr sz="3200" dirty="0"/>
              <a:t>U </a:t>
            </a:r>
            <a:r>
              <a:rPr sz="3200" spc="-5"/>
              <a:t>VI</a:t>
            </a:r>
            <a:r>
              <a:rPr sz="3200"/>
              <a:t>H</a:t>
            </a:r>
            <a:r>
              <a:rPr sz="3200" spc="-35"/>
              <a:t> 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1219200" y="2286000"/>
            <a:ext cx="11887200" cy="3215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soi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es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écé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mé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di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endParaRPr sz="2400" dirty="0">
              <a:latin typeface="Calibri"/>
              <a:cs typeface="Calibri"/>
            </a:endParaRPr>
          </a:p>
          <a:p>
            <a:pPr marL="12700"/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ellem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iagn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és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VI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H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spcBef>
                <a:spcPts val="575"/>
              </a:spcBef>
              <a:buFont typeface="Arial"/>
              <a:buChar char="•"/>
            </a:pP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32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%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iag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és</a:t>
            </a:r>
            <a:r>
              <a:rPr sz="2400" spc="-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 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l’i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ec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endParaRPr lang="fr-FR" sz="2400" dirty="0">
              <a:latin typeface="Calibri"/>
              <a:cs typeface="Calibri"/>
            </a:endParaRPr>
          </a:p>
          <a:p>
            <a:pPr marL="355600" indent="-342900">
              <a:spcBef>
                <a:spcPts val="575"/>
              </a:spcBef>
              <a:buFont typeface="Arial"/>
              <a:buChar char="•"/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3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2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%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jamais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éalisé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spcBef>
                <a:spcPts val="575"/>
              </a:spcBef>
              <a:buFont typeface="Arial"/>
              <a:buChar char="•"/>
            </a:pP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8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9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%</a:t>
            </a:r>
            <a:r>
              <a:rPr sz="2400" b="1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ns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ul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nnue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ll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eme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t u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 méde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éné</a:t>
            </a:r>
            <a:r>
              <a:rPr sz="2400" b="1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lang="fr-FR" sz="2400" b="1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355600" indent="-342900">
              <a:spcBef>
                <a:spcPts val="575"/>
              </a:spcBef>
              <a:buFont typeface="Arial"/>
              <a:buChar char="•"/>
            </a:pPr>
            <a:endParaRPr sz="2400" dirty="0">
              <a:latin typeface="Calibri"/>
              <a:cs typeface="Calibri"/>
            </a:endParaRPr>
          </a:p>
          <a:p>
            <a:pPr marL="12700" marR="2879725" indent="459740" algn="ctr">
              <a:lnSpc>
                <a:spcPts val="5760"/>
              </a:lnSpc>
              <a:spcBef>
                <a:spcPts val="240"/>
              </a:spcBef>
              <a:tabLst>
                <a:tab pos="1717039" algn="l"/>
              </a:tabLst>
            </a:pPr>
            <a:r>
              <a:rPr sz="3200" b="1" spc="-6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32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32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spc="-15" dirty="0">
                <a:solidFill>
                  <a:srgbClr val="006FC0"/>
                </a:solidFill>
                <a:latin typeface="Calibri"/>
                <a:cs typeface="Calibri"/>
              </a:rPr>
              <a:t>probablement </a:t>
            </a:r>
            <a:r>
              <a:rPr sz="3200" b="1" dirty="0">
                <a:solidFill>
                  <a:srgbClr val="006FC0"/>
                </a:solidFill>
                <a:latin typeface="Calibri"/>
                <a:cs typeface="Calibri"/>
              </a:rPr>
              <a:t>1</a:t>
            </a:r>
            <a:r>
              <a:rPr sz="3200" b="1" spc="5" dirty="0">
                <a:solidFill>
                  <a:srgbClr val="006FC0"/>
                </a:solidFill>
                <a:latin typeface="Calibri"/>
                <a:cs typeface="Calibri"/>
              </a:rPr>
              <a:t>0</a:t>
            </a:r>
            <a:r>
              <a:rPr sz="3200" b="1" dirty="0">
                <a:solidFill>
                  <a:srgbClr val="006FC0"/>
                </a:solidFill>
                <a:latin typeface="Calibri"/>
                <a:cs typeface="Calibri"/>
              </a:rPr>
              <a:t>0%</a:t>
            </a:r>
            <a:r>
              <a:rPr sz="3200" b="1" spc="-5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spc="-55" dirty="0">
                <a:solidFill>
                  <a:srgbClr val="006FC0"/>
                </a:solidFill>
                <a:latin typeface="Calibri"/>
                <a:cs typeface="Calibri"/>
              </a:rPr>
              <a:t>sont passés </a:t>
            </a:r>
            <a:r>
              <a:rPr sz="3200" b="1" spc="-5" dirty="0" err="1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3200" b="1" dirty="0" err="1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32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200" b="1" dirty="0" err="1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sz="3200" b="1" spc="5" dirty="0" err="1">
                <a:solidFill>
                  <a:srgbClr val="006FC0"/>
                </a:solidFill>
                <a:latin typeface="Calibri"/>
                <a:cs typeface="Calibri"/>
              </a:rPr>
              <a:t>h</a:t>
            </a:r>
            <a:r>
              <a:rPr sz="3200" b="1" spc="-15" dirty="0" err="1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3200" b="1" spc="-5" dirty="0" err="1">
                <a:solidFill>
                  <a:srgbClr val="006FC0"/>
                </a:solidFill>
                <a:latin typeface="Calibri"/>
                <a:cs typeface="Calibri"/>
              </a:rPr>
              <a:t>rm</a:t>
            </a:r>
            <a:r>
              <a:rPr sz="3200" b="1" spc="-15" dirty="0" err="1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3200" b="1" spc="-5" dirty="0" err="1">
                <a:solidFill>
                  <a:srgbClr val="006FC0"/>
                </a:solidFill>
                <a:latin typeface="Calibri"/>
                <a:cs typeface="Calibri"/>
              </a:rPr>
              <a:t>cie</a:t>
            </a:r>
            <a:r>
              <a:rPr lang="is-IS" sz="3200" b="1" spc="-5" dirty="0">
                <a:solidFill>
                  <a:srgbClr val="006FC0"/>
                </a:solidFill>
                <a:latin typeface="Calibri"/>
                <a:cs typeface="Calibri"/>
              </a:rPr>
              <a:t>…</a:t>
            </a:r>
            <a:endParaRPr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429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4300" y="-44222"/>
            <a:ext cx="8686800" cy="1176337"/>
          </a:xfrm>
        </p:spPr>
        <p:txBody>
          <a:bodyPr/>
          <a:lstStyle/>
          <a:p>
            <a:pPr eaLnBrk="1" hangingPunct="1">
              <a:defRPr/>
            </a:pPr>
            <a:r>
              <a:rPr lang="fr-FR" b="1" dirty="0">
                <a:ea typeface="ＭＳ Ｐゴシック" pitchFamily="34" charset="-128"/>
              </a:rPr>
              <a:t>Opportunités manquées…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28973" r="-28973"/>
          <a:stretch>
            <a:fillRect/>
          </a:stretch>
        </p:blipFill>
        <p:spPr>
          <a:xfrm>
            <a:off x="0" y="1727935"/>
            <a:ext cx="6623050" cy="3897312"/>
          </a:xfrm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862361"/>
            <a:ext cx="5067300" cy="236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7" name="Cadre 6"/>
          <p:cNvSpPr>
            <a:spLocks noChangeArrowheads="1"/>
          </p:cNvSpPr>
          <p:nvPr/>
        </p:nvSpPr>
        <p:spPr bwMode="auto">
          <a:xfrm>
            <a:off x="3952422" y="2667000"/>
            <a:ext cx="1300163" cy="2239963"/>
          </a:xfrm>
          <a:custGeom>
            <a:avLst/>
            <a:gdLst>
              <a:gd name="T0" fmla="*/ 650082 w 1300163"/>
              <a:gd name="T1" fmla="*/ 0 h 2239963"/>
              <a:gd name="T2" fmla="*/ 0 w 1300163"/>
              <a:gd name="T3" fmla="*/ 1119982 h 2239963"/>
              <a:gd name="T4" fmla="*/ 650082 w 1300163"/>
              <a:gd name="T5" fmla="*/ 2239963 h 2239963"/>
              <a:gd name="T6" fmla="*/ 1300163 w 1300163"/>
              <a:gd name="T7" fmla="*/ 1119982 h 2239963"/>
              <a:gd name="T8" fmla="*/ 3 60000 65536"/>
              <a:gd name="T9" fmla="*/ 2 60000 65536"/>
              <a:gd name="T10" fmla="*/ 1 60000 65536"/>
              <a:gd name="T11" fmla="*/ 0 60000 65536"/>
              <a:gd name="T12" fmla="*/ 56388 w 1300163"/>
              <a:gd name="T13" fmla="*/ 56388 h 2239963"/>
              <a:gd name="T14" fmla="*/ 1243775 w 1300163"/>
              <a:gd name="T15" fmla="*/ 2183575 h 22399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00163" h="2239963">
                <a:moveTo>
                  <a:pt x="0" y="0"/>
                </a:moveTo>
                <a:lnTo>
                  <a:pt x="1300163" y="0"/>
                </a:lnTo>
                <a:lnTo>
                  <a:pt x="1300163" y="2239963"/>
                </a:lnTo>
                <a:lnTo>
                  <a:pt x="0" y="2239963"/>
                </a:lnTo>
                <a:close/>
                <a:moveTo>
                  <a:pt x="56388" y="56388"/>
                </a:moveTo>
                <a:lnTo>
                  <a:pt x="56388" y="2183575"/>
                </a:lnTo>
                <a:lnTo>
                  <a:pt x="1243775" y="2183575"/>
                </a:lnTo>
                <a:lnTo>
                  <a:pt x="1243775" y="56388"/>
                </a:lnTo>
                <a:close/>
              </a:path>
            </a:pathLst>
          </a:custGeom>
          <a:solidFill>
            <a:srgbClr val="C0504D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3975" name="Rectangle 9"/>
          <p:cNvSpPr>
            <a:spLocks noChangeArrowheads="1"/>
          </p:cNvSpPr>
          <p:nvPr/>
        </p:nvSpPr>
        <p:spPr bwMode="auto">
          <a:xfrm>
            <a:off x="5141914" y="6018213"/>
            <a:ext cx="55260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i="1" dirty="0">
                <a:latin typeface="Cambria" pitchFamily="18" charset="0"/>
              </a:rPr>
              <a:t>Source : étude ANRS 2010-2011</a:t>
            </a:r>
          </a:p>
          <a:p>
            <a:pPr algn="r"/>
            <a:r>
              <a:rPr lang="fr-FR" i="1" dirty="0">
                <a:latin typeface="Cambria" pitchFamily="18" charset="0"/>
              </a:rPr>
              <a:t>http://www.biomedcentral.com/1471-2334/13/200</a:t>
            </a:r>
          </a:p>
        </p:txBody>
      </p:sp>
    </p:spTree>
    <p:extLst>
      <p:ext uri="{BB962C8B-B14F-4D97-AF65-F5344CB8AC3E}">
        <p14:creationId xmlns:p14="http://schemas.microsoft.com/office/powerpoint/2010/main" val="33280840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dépistage : techniques</a:t>
            </a:r>
            <a:r>
              <a:rPr lang="mr-IN" dirty="0"/>
              <a:t>…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8156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6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>
                <a:latin typeface="Arial" charset="0"/>
              </a:rPr>
              <a:t>Représentation schématique des marqueurs virologiques au cours de la primo-infection par le VIH en l'absence de traitement</a:t>
            </a:r>
          </a:p>
        </p:txBody>
      </p:sp>
      <p:sp>
        <p:nvSpPr>
          <p:cNvPr id="8196" name="Line 87"/>
          <p:cNvSpPr>
            <a:spLocks noChangeShapeType="1"/>
          </p:cNvSpPr>
          <p:nvPr/>
        </p:nvSpPr>
        <p:spPr bwMode="auto">
          <a:xfrm>
            <a:off x="2638458" y="4124325"/>
            <a:ext cx="59658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7" name="Freeform 125"/>
          <p:cNvSpPr>
            <a:spLocks/>
          </p:cNvSpPr>
          <p:nvPr/>
        </p:nvSpPr>
        <p:spPr bwMode="auto">
          <a:xfrm>
            <a:off x="4017962" y="2805119"/>
            <a:ext cx="2279650" cy="1595437"/>
          </a:xfrm>
          <a:custGeom>
            <a:avLst/>
            <a:gdLst>
              <a:gd name="T0" fmla="*/ 0 w 1436"/>
              <a:gd name="T1" fmla="*/ 1005 h 1005"/>
              <a:gd name="T2" fmla="*/ 228 w 1436"/>
              <a:gd name="T3" fmla="*/ 873 h 1005"/>
              <a:gd name="T4" fmla="*/ 364 w 1436"/>
              <a:gd name="T5" fmla="*/ 617 h 1005"/>
              <a:gd name="T6" fmla="*/ 520 w 1436"/>
              <a:gd name="T7" fmla="*/ 189 h 1005"/>
              <a:gd name="T8" fmla="*/ 700 w 1436"/>
              <a:gd name="T9" fmla="*/ 17 h 1005"/>
              <a:gd name="T10" fmla="*/ 860 w 1436"/>
              <a:gd name="T11" fmla="*/ 89 h 1005"/>
              <a:gd name="T12" fmla="*/ 1000 w 1436"/>
              <a:gd name="T13" fmla="*/ 385 h 1005"/>
              <a:gd name="T14" fmla="*/ 1108 w 1436"/>
              <a:gd name="T15" fmla="*/ 633 h 1005"/>
              <a:gd name="T16" fmla="*/ 1264 w 1436"/>
              <a:gd name="T17" fmla="*/ 833 h 1005"/>
              <a:gd name="T18" fmla="*/ 1436 w 1436"/>
              <a:gd name="T19" fmla="*/ 973 h 100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36"/>
              <a:gd name="T31" fmla="*/ 0 h 1005"/>
              <a:gd name="T32" fmla="*/ 1436 w 1436"/>
              <a:gd name="T33" fmla="*/ 1005 h 100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36" h="1005">
                <a:moveTo>
                  <a:pt x="0" y="1005"/>
                </a:moveTo>
                <a:cubicBezTo>
                  <a:pt x="83" y="971"/>
                  <a:pt x="167" y="938"/>
                  <a:pt x="228" y="873"/>
                </a:cubicBezTo>
                <a:cubicBezTo>
                  <a:pt x="289" y="808"/>
                  <a:pt x="315" y="731"/>
                  <a:pt x="364" y="617"/>
                </a:cubicBezTo>
                <a:cubicBezTo>
                  <a:pt x="413" y="503"/>
                  <a:pt x="464" y="289"/>
                  <a:pt x="520" y="189"/>
                </a:cubicBezTo>
                <a:cubicBezTo>
                  <a:pt x="576" y="89"/>
                  <a:pt x="643" y="34"/>
                  <a:pt x="700" y="17"/>
                </a:cubicBezTo>
                <a:cubicBezTo>
                  <a:pt x="757" y="0"/>
                  <a:pt x="810" y="28"/>
                  <a:pt x="860" y="89"/>
                </a:cubicBezTo>
                <a:cubicBezTo>
                  <a:pt x="910" y="150"/>
                  <a:pt x="959" y="294"/>
                  <a:pt x="1000" y="385"/>
                </a:cubicBezTo>
                <a:cubicBezTo>
                  <a:pt x="1041" y="476"/>
                  <a:pt x="1064" y="558"/>
                  <a:pt x="1108" y="633"/>
                </a:cubicBezTo>
                <a:cubicBezTo>
                  <a:pt x="1152" y="708"/>
                  <a:pt x="1209" y="776"/>
                  <a:pt x="1264" y="833"/>
                </a:cubicBezTo>
                <a:cubicBezTo>
                  <a:pt x="1319" y="890"/>
                  <a:pt x="1377" y="931"/>
                  <a:pt x="1436" y="973"/>
                </a:cubicBezTo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8" name="Freeform 124"/>
          <p:cNvSpPr>
            <a:spLocks/>
          </p:cNvSpPr>
          <p:nvPr/>
        </p:nvSpPr>
        <p:spPr bwMode="auto">
          <a:xfrm>
            <a:off x="4881563" y="2178050"/>
            <a:ext cx="3181350" cy="2222500"/>
          </a:xfrm>
          <a:custGeom>
            <a:avLst/>
            <a:gdLst>
              <a:gd name="T0" fmla="*/ 0 w 2004"/>
              <a:gd name="T1" fmla="*/ 1400 h 1400"/>
              <a:gd name="T2" fmla="*/ 308 w 2004"/>
              <a:gd name="T3" fmla="*/ 1192 h 1400"/>
              <a:gd name="T4" fmla="*/ 520 w 2004"/>
              <a:gd name="T5" fmla="*/ 872 h 1400"/>
              <a:gd name="T6" fmla="*/ 820 w 2004"/>
              <a:gd name="T7" fmla="*/ 324 h 1400"/>
              <a:gd name="T8" fmla="*/ 952 w 2004"/>
              <a:gd name="T9" fmla="*/ 144 h 1400"/>
              <a:gd name="T10" fmla="*/ 1168 w 2004"/>
              <a:gd name="T11" fmla="*/ 28 h 1400"/>
              <a:gd name="T12" fmla="*/ 1576 w 2004"/>
              <a:gd name="T13" fmla="*/ 4 h 1400"/>
              <a:gd name="T14" fmla="*/ 2004 w 2004"/>
              <a:gd name="T15" fmla="*/ 4 h 14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04"/>
              <a:gd name="T25" fmla="*/ 0 h 1400"/>
              <a:gd name="T26" fmla="*/ 2004 w 2004"/>
              <a:gd name="T27" fmla="*/ 1400 h 14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04" h="1400">
                <a:moveTo>
                  <a:pt x="0" y="1400"/>
                </a:moveTo>
                <a:cubicBezTo>
                  <a:pt x="51" y="1365"/>
                  <a:pt x="221" y="1280"/>
                  <a:pt x="308" y="1192"/>
                </a:cubicBezTo>
                <a:cubicBezTo>
                  <a:pt x="395" y="1104"/>
                  <a:pt x="435" y="1016"/>
                  <a:pt x="520" y="872"/>
                </a:cubicBezTo>
                <a:cubicBezTo>
                  <a:pt x="605" y="728"/>
                  <a:pt x="748" y="445"/>
                  <a:pt x="820" y="324"/>
                </a:cubicBezTo>
                <a:cubicBezTo>
                  <a:pt x="892" y="203"/>
                  <a:pt x="894" y="193"/>
                  <a:pt x="952" y="144"/>
                </a:cubicBezTo>
                <a:cubicBezTo>
                  <a:pt x="1010" y="95"/>
                  <a:pt x="1064" y="51"/>
                  <a:pt x="1168" y="28"/>
                </a:cubicBezTo>
                <a:cubicBezTo>
                  <a:pt x="1272" y="5"/>
                  <a:pt x="1437" y="8"/>
                  <a:pt x="1576" y="4"/>
                </a:cubicBezTo>
                <a:cubicBezTo>
                  <a:pt x="1715" y="0"/>
                  <a:pt x="1915" y="4"/>
                  <a:pt x="2004" y="4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9" name="Freeform 122"/>
          <p:cNvSpPr>
            <a:spLocks/>
          </p:cNvSpPr>
          <p:nvPr/>
        </p:nvSpPr>
        <p:spPr bwMode="auto">
          <a:xfrm>
            <a:off x="3509962" y="2017778"/>
            <a:ext cx="4064000" cy="2389187"/>
          </a:xfrm>
          <a:custGeom>
            <a:avLst/>
            <a:gdLst>
              <a:gd name="T0" fmla="*/ 0 w 2560"/>
              <a:gd name="T1" fmla="*/ 1505 h 1505"/>
              <a:gd name="T2" fmla="*/ 200 w 2560"/>
              <a:gd name="T3" fmla="*/ 1409 h 1505"/>
              <a:gd name="T4" fmla="*/ 364 w 2560"/>
              <a:gd name="T5" fmla="*/ 1217 h 1505"/>
              <a:gd name="T6" fmla="*/ 548 w 2560"/>
              <a:gd name="T7" fmla="*/ 797 h 1505"/>
              <a:gd name="T8" fmla="*/ 792 w 2560"/>
              <a:gd name="T9" fmla="*/ 197 h 1505"/>
              <a:gd name="T10" fmla="*/ 1000 w 2560"/>
              <a:gd name="T11" fmla="*/ 9 h 1505"/>
              <a:gd name="T12" fmla="*/ 1196 w 2560"/>
              <a:gd name="T13" fmla="*/ 145 h 1505"/>
              <a:gd name="T14" fmla="*/ 1384 w 2560"/>
              <a:gd name="T15" fmla="*/ 553 h 1505"/>
              <a:gd name="T16" fmla="*/ 1516 w 2560"/>
              <a:gd name="T17" fmla="*/ 785 h 1505"/>
              <a:gd name="T18" fmla="*/ 1664 w 2560"/>
              <a:gd name="T19" fmla="*/ 1037 h 1505"/>
              <a:gd name="T20" fmla="*/ 1920 w 2560"/>
              <a:gd name="T21" fmla="*/ 1217 h 1505"/>
              <a:gd name="T22" fmla="*/ 2560 w 2560"/>
              <a:gd name="T23" fmla="*/ 1237 h 150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60"/>
              <a:gd name="T37" fmla="*/ 0 h 1505"/>
              <a:gd name="T38" fmla="*/ 2560 w 2560"/>
              <a:gd name="T39" fmla="*/ 1505 h 150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60" h="1505">
                <a:moveTo>
                  <a:pt x="0" y="1505"/>
                </a:moveTo>
                <a:cubicBezTo>
                  <a:pt x="33" y="1489"/>
                  <a:pt x="139" y="1457"/>
                  <a:pt x="200" y="1409"/>
                </a:cubicBezTo>
                <a:cubicBezTo>
                  <a:pt x="261" y="1361"/>
                  <a:pt x="306" y="1319"/>
                  <a:pt x="364" y="1217"/>
                </a:cubicBezTo>
                <a:cubicBezTo>
                  <a:pt x="422" y="1115"/>
                  <a:pt x="477" y="967"/>
                  <a:pt x="548" y="797"/>
                </a:cubicBezTo>
                <a:cubicBezTo>
                  <a:pt x="619" y="627"/>
                  <a:pt x="717" y="328"/>
                  <a:pt x="792" y="197"/>
                </a:cubicBezTo>
                <a:cubicBezTo>
                  <a:pt x="867" y="66"/>
                  <a:pt x="933" y="18"/>
                  <a:pt x="1000" y="9"/>
                </a:cubicBezTo>
                <a:cubicBezTo>
                  <a:pt x="1067" y="0"/>
                  <a:pt x="1132" y="54"/>
                  <a:pt x="1196" y="145"/>
                </a:cubicBezTo>
                <a:cubicBezTo>
                  <a:pt x="1260" y="236"/>
                  <a:pt x="1331" y="446"/>
                  <a:pt x="1384" y="553"/>
                </a:cubicBezTo>
                <a:cubicBezTo>
                  <a:pt x="1437" y="660"/>
                  <a:pt x="1469" y="704"/>
                  <a:pt x="1516" y="785"/>
                </a:cubicBezTo>
                <a:cubicBezTo>
                  <a:pt x="1563" y="866"/>
                  <a:pt x="1597" y="965"/>
                  <a:pt x="1664" y="1037"/>
                </a:cubicBezTo>
                <a:cubicBezTo>
                  <a:pt x="1731" y="1109"/>
                  <a:pt x="1771" y="1184"/>
                  <a:pt x="1920" y="1217"/>
                </a:cubicBezTo>
                <a:cubicBezTo>
                  <a:pt x="2069" y="1250"/>
                  <a:pt x="2427" y="1233"/>
                  <a:pt x="2560" y="1237"/>
                </a:cubicBezTo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00" name="Freeform 123"/>
          <p:cNvSpPr>
            <a:spLocks/>
          </p:cNvSpPr>
          <p:nvPr/>
        </p:nvSpPr>
        <p:spPr bwMode="auto">
          <a:xfrm>
            <a:off x="5846762" y="3143254"/>
            <a:ext cx="1727200" cy="576263"/>
          </a:xfrm>
          <a:custGeom>
            <a:avLst/>
            <a:gdLst>
              <a:gd name="T0" fmla="*/ 0 w 1088"/>
              <a:gd name="T1" fmla="*/ 0 h 363"/>
              <a:gd name="T2" fmla="*/ 204 w 1088"/>
              <a:gd name="T3" fmla="*/ 240 h 363"/>
              <a:gd name="T4" fmla="*/ 396 w 1088"/>
              <a:gd name="T5" fmla="*/ 344 h 363"/>
              <a:gd name="T6" fmla="*/ 796 w 1088"/>
              <a:gd name="T7" fmla="*/ 356 h 363"/>
              <a:gd name="T8" fmla="*/ 1088 w 1088"/>
              <a:gd name="T9" fmla="*/ 356 h 3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63"/>
              <a:gd name="T17" fmla="*/ 1088 w 1088"/>
              <a:gd name="T18" fmla="*/ 363 h 3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63">
                <a:moveTo>
                  <a:pt x="0" y="0"/>
                </a:moveTo>
                <a:cubicBezTo>
                  <a:pt x="33" y="40"/>
                  <a:pt x="138" y="183"/>
                  <a:pt x="204" y="240"/>
                </a:cubicBezTo>
                <a:cubicBezTo>
                  <a:pt x="270" y="297"/>
                  <a:pt x="297" y="325"/>
                  <a:pt x="396" y="344"/>
                </a:cubicBezTo>
                <a:cubicBezTo>
                  <a:pt x="495" y="363"/>
                  <a:pt x="681" y="354"/>
                  <a:pt x="796" y="356"/>
                </a:cubicBezTo>
                <a:cubicBezTo>
                  <a:pt x="911" y="358"/>
                  <a:pt x="999" y="357"/>
                  <a:pt x="1088" y="356"/>
                </a:cubicBezTo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01" name="Rectangle 104"/>
          <p:cNvSpPr>
            <a:spLocks noChangeArrowheads="1"/>
          </p:cNvSpPr>
          <p:nvPr/>
        </p:nvSpPr>
        <p:spPr bwMode="auto">
          <a:xfrm>
            <a:off x="4471987" y="5200715"/>
            <a:ext cx="1614488" cy="252413"/>
          </a:xfrm>
          <a:prstGeom prst="leftRightArrow">
            <a:avLst>
              <a:gd name="adj1" fmla="val 100000"/>
              <a:gd name="adj2" fmla="val 47409"/>
            </a:avLst>
          </a:prstGeom>
          <a:solidFill>
            <a:srgbClr val="53620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Antigénémie P24</a:t>
            </a:r>
          </a:p>
        </p:txBody>
      </p:sp>
      <p:sp>
        <p:nvSpPr>
          <p:cNvPr id="8202" name="Rectangle 77"/>
          <p:cNvSpPr>
            <a:spLocks noChangeArrowheads="1"/>
          </p:cNvSpPr>
          <p:nvPr/>
        </p:nvSpPr>
        <p:spPr bwMode="auto">
          <a:xfrm>
            <a:off x="5443569" y="5516493"/>
            <a:ext cx="3214656" cy="252413"/>
          </a:xfrm>
          <a:prstGeom prst="leftRightArrow">
            <a:avLst>
              <a:gd name="adj1" fmla="val 100000"/>
              <a:gd name="adj2" fmla="val 25989"/>
            </a:avLst>
          </a:prstGeom>
          <a:solidFill>
            <a:srgbClr val="BADC0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Anticorps anti-VIH positifs par ELISA</a:t>
            </a:r>
          </a:p>
        </p:txBody>
      </p:sp>
      <p:sp>
        <p:nvSpPr>
          <p:cNvPr id="8203" name="Rectangle 79"/>
          <p:cNvSpPr>
            <a:spLocks noChangeArrowheads="1"/>
          </p:cNvSpPr>
          <p:nvPr/>
        </p:nvSpPr>
        <p:spPr bwMode="auto">
          <a:xfrm>
            <a:off x="2646366" y="5516038"/>
            <a:ext cx="2786061" cy="252413"/>
          </a:xfrm>
          <a:prstGeom prst="leftRightArrow">
            <a:avLst>
              <a:gd name="adj1" fmla="val 100000"/>
              <a:gd name="adj2" fmla="val 50959"/>
            </a:avLst>
          </a:prstGeom>
          <a:solidFill>
            <a:srgbClr val="536206"/>
          </a:solidFill>
          <a:ln w="9525">
            <a:solidFill>
              <a:srgbClr val="808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Fenêtre sérologique</a:t>
            </a:r>
          </a:p>
        </p:txBody>
      </p:sp>
      <p:sp>
        <p:nvSpPr>
          <p:cNvPr id="8205" name="Freeform 58"/>
          <p:cNvSpPr>
            <a:spLocks/>
          </p:cNvSpPr>
          <p:nvPr/>
        </p:nvSpPr>
        <p:spPr bwMode="auto">
          <a:xfrm>
            <a:off x="4086231" y="3813175"/>
            <a:ext cx="111125" cy="52388"/>
          </a:xfrm>
          <a:custGeom>
            <a:avLst/>
            <a:gdLst>
              <a:gd name="T0" fmla="*/ 2147483647 w 53"/>
              <a:gd name="T1" fmla="*/ 2147483647 h 32"/>
              <a:gd name="T2" fmla="*/ 2147483647 w 53"/>
              <a:gd name="T3" fmla="*/ 0 h 32"/>
              <a:gd name="T4" fmla="*/ 0 w 53"/>
              <a:gd name="T5" fmla="*/ 2147483647 h 32"/>
              <a:gd name="T6" fmla="*/ 2147483647 w 53"/>
              <a:gd name="T7" fmla="*/ 2147483647 h 32"/>
              <a:gd name="T8" fmla="*/ 2147483647 w 53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32"/>
              <a:gd name="T17" fmla="*/ 53 w 53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32">
                <a:moveTo>
                  <a:pt x="53" y="19"/>
                </a:moveTo>
                <a:lnTo>
                  <a:pt x="5" y="0"/>
                </a:lnTo>
                <a:lnTo>
                  <a:pt x="0" y="13"/>
                </a:lnTo>
                <a:lnTo>
                  <a:pt x="48" y="32"/>
                </a:lnTo>
                <a:lnTo>
                  <a:pt x="53" y="1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06" name="Rectangle 61"/>
          <p:cNvSpPr>
            <a:spLocks noChangeArrowheads="1"/>
          </p:cNvSpPr>
          <p:nvPr/>
        </p:nvSpPr>
        <p:spPr bwMode="auto">
          <a:xfrm>
            <a:off x="3822239" y="4624388"/>
            <a:ext cx="38509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11-12</a:t>
            </a:r>
          </a:p>
        </p:txBody>
      </p:sp>
      <p:sp>
        <p:nvSpPr>
          <p:cNvPr id="8207" name="Rectangle 62"/>
          <p:cNvSpPr>
            <a:spLocks noChangeArrowheads="1"/>
          </p:cNvSpPr>
          <p:nvPr/>
        </p:nvSpPr>
        <p:spPr bwMode="auto">
          <a:xfrm>
            <a:off x="4272051" y="4624388"/>
            <a:ext cx="3935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14-15</a:t>
            </a:r>
          </a:p>
        </p:txBody>
      </p:sp>
      <p:sp>
        <p:nvSpPr>
          <p:cNvPr id="8208" name="Rectangle 63"/>
          <p:cNvSpPr>
            <a:spLocks noChangeArrowheads="1"/>
          </p:cNvSpPr>
          <p:nvPr/>
        </p:nvSpPr>
        <p:spPr bwMode="auto">
          <a:xfrm>
            <a:off x="5246776" y="4624388"/>
            <a:ext cx="3935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20-21</a:t>
            </a:r>
          </a:p>
        </p:txBody>
      </p:sp>
      <p:sp>
        <p:nvSpPr>
          <p:cNvPr id="8209" name="Rectangle 64"/>
          <p:cNvSpPr>
            <a:spLocks noChangeArrowheads="1"/>
          </p:cNvSpPr>
          <p:nvPr/>
        </p:nvSpPr>
        <p:spPr bwMode="auto">
          <a:xfrm>
            <a:off x="6221487" y="4624388"/>
            <a:ext cx="3935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28-29</a:t>
            </a:r>
          </a:p>
        </p:txBody>
      </p:sp>
      <p:sp>
        <p:nvSpPr>
          <p:cNvPr id="8210" name="Freeform 66"/>
          <p:cNvSpPr>
            <a:spLocks/>
          </p:cNvSpPr>
          <p:nvPr/>
        </p:nvSpPr>
        <p:spPr bwMode="auto">
          <a:xfrm>
            <a:off x="4479958" y="3870325"/>
            <a:ext cx="109537" cy="57150"/>
          </a:xfrm>
          <a:custGeom>
            <a:avLst/>
            <a:gdLst>
              <a:gd name="T0" fmla="*/ 2147483647 w 53"/>
              <a:gd name="T1" fmla="*/ 2147483647 h 35"/>
              <a:gd name="T2" fmla="*/ 2147483647 w 53"/>
              <a:gd name="T3" fmla="*/ 0 h 35"/>
              <a:gd name="T4" fmla="*/ 0 w 53"/>
              <a:gd name="T5" fmla="*/ 2147483647 h 35"/>
              <a:gd name="T6" fmla="*/ 2147483647 w 53"/>
              <a:gd name="T7" fmla="*/ 2147483647 h 35"/>
              <a:gd name="T8" fmla="*/ 2147483647 w 53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35"/>
              <a:gd name="T17" fmla="*/ 53 w 53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35">
                <a:moveTo>
                  <a:pt x="53" y="21"/>
                </a:moveTo>
                <a:lnTo>
                  <a:pt x="5" y="0"/>
                </a:lnTo>
                <a:lnTo>
                  <a:pt x="0" y="16"/>
                </a:lnTo>
                <a:lnTo>
                  <a:pt x="48" y="35"/>
                </a:lnTo>
                <a:lnTo>
                  <a:pt x="53" y="2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11" name="Rectangle 67"/>
          <p:cNvSpPr>
            <a:spLocks noChangeArrowheads="1"/>
          </p:cNvSpPr>
          <p:nvPr/>
        </p:nvSpPr>
        <p:spPr bwMode="auto">
          <a:xfrm>
            <a:off x="7639050" y="4624388"/>
            <a:ext cx="10060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Temps (jours)</a:t>
            </a:r>
          </a:p>
        </p:txBody>
      </p:sp>
      <p:sp>
        <p:nvSpPr>
          <p:cNvPr id="8212" name="Rectangle 68"/>
          <p:cNvSpPr>
            <a:spLocks noChangeArrowheads="1"/>
          </p:cNvSpPr>
          <p:nvPr/>
        </p:nvSpPr>
        <p:spPr bwMode="auto">
          <a:xfrm>
            <a:off x="7673975" y="2273300"/>
            <a:ext cx="94773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anti-gp</a:t>
            </a:r>
            <a:r>
              <a:rPr lang="fr-FR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160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anti-gp</a:t>
            </a:r>
            <a:r>
              <a:rPr lang="fr-FR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120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anti-gp</a:t>
            </a:r>
            <a:r>
              <a:rPr lang="fr-FR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41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anti-p24</a:t>
            </a:r>
          </a:p>
        </p:txBody>
      </p:sp>
      <p:sp>
        <p:nvSpPr>
          <p:cNvPr id="8213" name="Rectangle 69"/>
          <p:cNvSpPr>
            <a:spLocks noChangeArrowheads="1"/>
          </p:cNvSpPr>
          <p:nvPr/>
        </p:nvSpPr>
        <p:spPr bwMode="auto">
          <a:xfrm>
            <a:off x="1981200" y="4595813"/>
            <a:ext cx="87223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Contage J 0</a:t>
            </a:r>
          </a:p>
        </p:txBody>
      </p:sp>
      <p:sp>
        <p:nvSpPr>
          <p:cNvPr id="8214" name="Rectangle 70"/>
          <p:cNvSpPr>
            <a:spLocks noChangeArrowheads="1"/>
          </p:cNvSpPr>
          <p:nvPr/>
        </p:nvSpPr>
        <p:spPr bwMode="auto">
          <a:xfrm>
            <a:off x="2722562" y="2133661"/>
            <a:ext cx="13336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Taux </a:t>
            </a:r>
            <a:br>
              <a:rPr lang="fr-FR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des marqueurs </a:t>
            </a:r>
          </a:p>
        </p:txBody>
      </p:sp>
      <p:sp>
        <p:nvSpPr>
          <p:cNvPr id="8215" name="Freeform 71"/>
          <p:cNvSpPr>
            <a:spLocks/>
          </p:cNvSpPr>
          <p:nvPr/>
        </p:nvSpPr>
        <p:spPr bwMode="auto">
          <a:xfrm>
            <a:off x="5459412" y="3870325"/>
            <a:ext cx="109538" cy="57150"/>
          </a:xfrm>
          <a:custGeom>
            <a:avLst/>
            <a:gdLst>
              <a:gd name="T0" fmla="*/ 2147483647 w 53"/>
              <a:gd name="T1" fmla="*/ 2147483647 h 35"/>
              <a:gd name="T2" fmla="*/ 2147483647 w 53"/>
              <a:gd name="T3" fmla="*/ 0 h 35"/>
              <a:gd name="T4" fmla="*/ 0 w 53"/>
              <a:gd name="T5" fmla="*/ 2147483647 h 35"/>
              <a:gd name="T6" fmla="*/ 2147483647 w 53"/>
              <a:gd name="T7" fmla="*/ 2147483647 h 35"/>
              <a:gd name="T8" fmla="*/ 2147483647 w 53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35"/>
              <a:gd name="T17" fmla="*/ 53 w 53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35">
                <a:moveTo>
                  <a:pt x="53" y="21"/>
                </a:moveTo>
                <a:lnTo>
                  <a:pt x="5" y="0"/>
                </a:lnTo>
                <a:lnTo>
                  <a:pt x="0" y="16"/>
                </a:lnTo>
                <a:lnTo>
                  <a:pt x="48" y="35"/>
                </a:lnTo>
                <a:lnTo>
                  <a:pt x="53" y="2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17" name="Rectangle 80"/>
          <p:cNvSpPr>
            <a:spLocks noChangeArrowheads="1"/>
          </p:cNvSpPr>
          <p:nvPr/>
        </p:nvSpPr>
        <p:spPr bwMode="auto">
          <a:xfrm>
            <a:off x="6607207" y="5832271"/>
            <a:ext cx="2037903" cy="304800"/>
          </a:xfrm>
          <a:prstGeom prst="leftRightArrow">
            <a:avLst>
              <a:gd name="adj1" fmla="val 100000"/>
              <a:gd name="adj2" fmla="val 31782"/>
            </a:avLst>
          </a:prstGeom>
          <a:solidFill>
            <a:srgbClr val="53620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Ac anti-VIH positifs</a:t>
            </a:r>
            <a:br>
              <a:rPr lang="fr-FR" sz="1200" b="1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</a:br>
            <a:r>
              <a:rPr lang="fr-FR" sz="1200" b="1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Western - Blot </a:t>
            </a:r>
          </a:p>
        </p:txBody>
      </p:sp>
      <p:sp>
        <p:nvSpPr>
          <p:cNvPr id="8218" name="Rectangle 81"/>
          <p:cNvSpPr>
            <a:spLocks noChangeArrowheads="1"/>
          </p:cNvSpPr>
          <p:nvPr/>
        </p:nvSpPr>
        <p:spPr bwMode="auto">
          <a:xfrm>
            <a:off x="2646367" y="4918075"/>
            <a:ext cx="1381125" cy="273050"/>
          </a:xfrm>
          <a:prstGeom prst="leftRightArrow">
            <a:avLst>
              <a:gd name="adj1" fmla="val 100000"/>
              <a:gd name="adj2" fmla="val 57501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100" b="1" dirty="0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Fenêtre virologique</a:t>
            </a:r>
            <a:endParaRPr lang="en-US" sz="1100" b="1" dirty="0">
              <a:solidFill>
                <a:srgbClr val="000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19" name="Rectangle 83"/>
          <p:cNvSpPr>
            <a:spLocks noChangeArrowheads="1"/>
          </p:cNvSpPr>
          <p:nvPr/>
        </p:nvSpPr>
        <p:spPr bwMode="auto">
          <a:xfrm>
            <a:off x="7673983" y="3705226"/>
            <a:ext cx="74803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ARN-VIH</a:t>
            </a:r>
          </a:p>
        </p:txBody>
      </p:sp>
      <p:sp>
        <p:nvSpPr>
          <p:cNvPr id="8220" name="Rectangle 84"/>
          <p:cNvSpPr>
            <a:spLocks noChangeArrowheads="1"/>
          </p:cNvSpPr>
          <p:nvPr/>
        </p:nvSpPr>
        <p:spPr bwMode="auto">
          <a:xfrm>
            <a:off x="6359563" y="4213226"/>
            <a:ext cx="59857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Ag p24</a:t>
            </a:r>
            <a:endParaRPr lang="fr-FR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21" name="Rectangle 86"/>
          <p:cNvSpPr>
            <a:spLocks noChangeArrowheads="1"/>
          </p:cNvSpPr>
          <p:nvPr/>
        </p:nvSpPr>
        <p:spPr bwMode="auto">
          <a:xfrm>
            <a:off x="2646367" y="3733800"/>
            <a:ext cx="12071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1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Seuil de détection</a:t>
            </a:r>
            <a:br>
              <a:rPr lang="fr-FR" sz="11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sz="11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des marqueurs</a:t>
            </a:r>
          </a:p>
        </p:txBody>
      </p:sp>
      <p:sp>
        <p:nvSpPr>
          <p:cNvPr id="8222" name="Rectangle 57"/>
          <p:cNvSpPr>
            <a:spLocks noChangeArrowheads="1"/>
          </p:cNvSpPr>
          <p:nvPr/>
        </p:nvSpPr>
        <p:spPr bwMode="auto">
          <a:xfrm>
            <a:off x="3997326" y="4505325"/>
            <a:ext cx="26987" cy="115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23" name="Rectangle 59"/>
          <p:cNvSpPr>
            <a:spLocks noChangeArrowheads="1"/>
          </p:cNvSpPr>
          <p:nvPr/>
        </p:nvSpPr>
        <p:spPr bwMode="auto">
          <a:xfrm>
            <a:off x="4454558" y="4505325"/>
            <a:ext cx="28575" cy="115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24" name="Rectangle 60"/>
          <p:cNvSpPr>
            <a:spLocks noChangeArrowheads="1"/>
          </p:cNvSpPr>
          <p:nvPr/>
        </p:nvSpPr>
        <p:spPr bwMode="auto">
          <a:xfrm>
            <a:off x="5432428" y="4505325"/>
            <a:ext cx="26987" cy="115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25" name="Rectangle 65"/>
          <p:cNvSpPr>
            <a:spLocks noChangeArrowheads="1"/>
          </p:cNvSpPr>
          <p:nvPr/>
        </p:nvSpPr>
        <p:spPr bwMode="auto">
          <a:xfrm>
            <a:off x="6408737" y="4505325"/>
            <a:ext cx="26988" cy="115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26" name="Line 85"/>
          <p:cNvSpPr>
            <a:spLocks noChangeShapeType="1"/>
          </p:cNvSpPr>
          <p:nvPr/>
        </p:nvSpPr>
        <p:spPr bwMode="auto">
          <a:xfrm flipV="1">
            <a:off x="2620962" y="2079690"/>
            <a:ext cx="0" cy="2481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27" name="Line 88"/>
          <p:cNvSpPr>
            <a:spLocks noChangeShapeType="1"/>
          </p:cNvSpPr>
          <p:nvPr/>
        </p:nvSpPr>
        <p:spPr bwMode="auto">
          <a:xfrm>
            <a:off x="2620995" y="4560888"/>
            <a:ext cx="5965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28" name="Rectangle 89"/>
          <p:cNvSpPr>
            <a:spLocks noChangeArrowheads="1"/>
          </p:cNvSpPr>
          <p:nvPr/>
        </p:nvSpPr>
        <p:spPr bwMode="auto">
          <a:xfrm>
            <a:off x="4035425" y="4918140"/>
            <a:ext cx="4622800" cy="252413"/>
          </a:xfrm>
          <a:prstGeom prst="leftRightArrow">
            <a:avLst>
              <a:gd name="adj1" fmla="val 100000"/>
              <a:gd name="adj2" fmla="val 34848"/>
            </a:avLst>
          </a:prstGeom>
          <a:solidFill>
            <a:srgbClr val="BADC0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ARN VIH plasmatique</a:t>
            </a:r>
          </a:p>
        </p:txBody>
      </p:sp>
      <p:sp>
        <p:nvSpPr>
          <p:cNvPr id="8229" name="Freeform 71"/>
          <p:cNvSpPr>
            <a:spLocks/>
          </p:cNvSpPr>
          <p:nvPr/>
        </p:nvSpPr>
        <p:spPr bwMode="auto">
          <a:xfrm rot="17074365">
            <a:off x="5785643" y="3867944"/>
            <a:ext cx="109538" cy="57150"/>
          </a:xfrm>
          <a:custGeom>
            <a:avLst/>
            <a:gdLst>
              <a:gd name="T0" fmla="*/ 2147483647 w 53"/>
              <a:gd name="T1" fmla="*/ 2147483647 h 35"/>
              <a:gd name="T2" fmla="*/ 2147483647 w 53"/>
              <a:gd name="T3" fmla="*/ 0 h 35"/>
              <a:gd name="T4" fmla="*/ 0 w 53"/>
              <a:gd name="T5" fmla="*/ 2147483647 h 35"/>
              <a:gd name="T6" fmla="*/ 2147483647 w 53"/>
              <a:gd name="T7" fmla="*/ 2147483647 h 35"/>
              <a:gd name="T8" fmla="*/ 2147483647 w 53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35"/>
              <a:gd name="T17" fmla="*/ 53 w 53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35">
                <a:moveTo>
                  <a:pt x="53" y="21"/>
                </a:moveTo>
                <a:lnTo>
                  <a:pt x="5" y="0"/>
                </a:lnTo>
                <a:lnTo>
                  <a:pt x="0" y="16"/>
                </a:lnTo>
                <a:lnTo>
                  <a:pt x="48" y="35"/>
                </a:lnTo>
                <a:lnTo>
                  <a:pt x="53" y="2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rot="10800000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object 158"/>
          <p:cNvSpPr txBox="1"/>
          <p:nvPr/>
        </p:nvSpPr>
        <p:spPr>
          <a:xfrm>
            <a:off x="8915010" y="2666691"/>
            <a:ext cx="2592815" cy="18774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47955"/>
            <a:r>
              <a:rPr sz="1200" b="1" spc="-25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é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rolo</a:t>
            </a:r>
            <a:r>
              <a:rPr sz="1200" b="1" spc="5" dirty="0">
                <a:solidFill>
                  <a:srgbClr val="1F487C"/>
                </a:solidFill>
                <a:latin typeface="Calibri"/>
                <a:cs typeface="Calibri"/>
              </a:rPr>
              <a:t>g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i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VIH</a:t>
            </a:r>
            <a:r>
              <a:rPr sz="1200" b="1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se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 po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i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t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i</a:t>
            </a:r>
            <a:r>
              <a:rPr sz="1200" b="1" spc="-40" dirty="0">
                <a:solidFill>
                  <a:srgbClr val="1F487C"/>
                </a:solidFill>
                <a:latin typeface="Calibri"/>
                <a:cs typeface="Calibri"/>
              </a:rPr>
              <a:t>v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 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au </a:t>
            </a:r>
            <a:r>
              <a:rPr sz="1200" b="1" spc="-5" dirty="0">
                <a:solidFill>
                  <a:srgbClr val="1F487C"/>
                </a:solidFill>
                <a:latin typeface="Calibri"/>
                <a:cs typeface="Calibri"/>
              </a:rPr>
              <a:t>m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i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ni</a:t>
            </a:r>
            <a:r>
              <a:rPr sz="1200" b="1" spc="-5" dirty="0">
                <a:solidFill>
                  <a:srgbClr val="1F487C"/>
                </a:solidFill>
                <a:latin typeface="Calibri"/>
                <a:cs typeface="Calibri"/>
              </a:rPr>
              <a:t>mu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m</a:t>
            </a:r>
            <a:r>
              <a:rPr sz="1200" b="1" spc="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1F487C"/>
                </a:solidFill>
                <a:latin typeface="Calibri"/>
                <a:cs typeface="Calibri"/>
              </a:rPr>
              <a:t>2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-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3</a:t>
            </a:r>
            <a:r>
              <a:rPr sz="1200" b="1" spc="-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200" b="1" spc="5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main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200" b="1" spc="-2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pr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è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200" b="1" spc="-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c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o</a:t>
            </a:r>
            <a:r>
              <a:rPr sz="1200" b="1" spc="-40" dirty="0">
                <a:solidFill>
                  <a:srgbClr val="1F487C"/>
                </a:solidFill>
                <a:latin typeface="Calibri"/>
                <a:cs typeface="Calibri"/>
              </a:rPr>
              <a:t>n</a:t>
            </a:r>
            <a:r>
              <a:rPr sz="1200" b="1" spc="-35" dirty="0">
                <a:solidFill>
                  <a:srgbClr val="1F487C"/>
                </a:solidFill>
                <a:latin typeface="Calibri"/>
                <a:cs typeface="Calibri"/>
              </a:rPr>
              <a:t>t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am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in</a:t>
            </a:r>
            <a:r>
              <a:rPr sz="1200" b="1" spc="-35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t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io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n</a:t>
            </a:r>
            <a:endParaRPr sz="1200" dirty="0">
              <a:latin typeface="Calibri"/>
              <a:cs typeface="Calibri"/>
            </a:endParaRPr>
          </a:p>
          <a:p>
            <a:pPr marL="12700" marR="5080"/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C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onc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l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u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r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 s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u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r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b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se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nc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 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c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o</a:t>
            </a:r>
            <a:r>
              <a:rPr sz="1200" b="1" spc="-40" dirty="0">
                <a:solidFill>
                  <a:srgbClr val="1F487C"/>
                </a:solidFill>
                <a:latin typeface="Calibri"/>
                <a:cs typeface="Calibri"/>
              </a:rPr>
              <a:t>n</a:t>
            </a:r>
            <a:r>
              <a:rPr sz="1200" b="1" spc="-35" dirty="0">
                <a:solidFill>
                  <a:srgbClr val="1F487C"/>
                </a:solidFill>
                <a:latin typeface="Calibri"/>
                <a:cs typeface="Calibri"/>
              </a:rPr>
              <a:t>t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am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in</a:t>
            </a:r>
            <a:r>
              <a:rPr sz="1200" b="1" spc="-35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t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io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n</a:t>
            </a:r>
            <a:r>
              <a:rPr sz="1200" b="1" spc="4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6</a:t>
            </a:r>
            <a:r>
              <a:rPr sz="1200" b="1" spc="-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200" b="1" spc="5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main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200" b="1" spc="-2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pr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è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200" b="1" spc="-2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5" dirty="0">
                <a:solidFill>
                  <a:srgbClr val="1F487C"/>
                </a:solidFill>
                <a:latin typeface="Calibri"/>
                <a:cs typeface="Calibri"/>
              </a:rPr>
              <a:t>r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i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sq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u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 (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n</a:t>
            </a:r>
            <a:r>
              <a:rPr sz="1200" b="1" spc="-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l</a:t>
            </a:r>
            <a:r>
              <a:rPr sz="1200" b="1" spc="-130" dirty="0">
                <a:solidFill>
                  <a:srgbClr val="1F487C"/>
                </a:solidFill>
                <a:latin typeface="Calibri"/>
                <a:cs typeface="Calibri"/>
              </a:rPr>
              <a:t>’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b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200" b="1" spc="5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nc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d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r</a:t>
            </a:r>
            <a:r>
              <a:rPr sz="1200" b="1" spc="5" dirty="0">
                <a:solidFill>
                  <a:srgbClr val="1F487C"/>
                </a:solidFill>
                <a:latin typeface="Calibri"/>
                <a:cs typeface="Calibri"/>
              </a:rPr>
              <a:t>é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-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x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po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i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t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io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n</a:t>
            </a:r>
            <a:r>
              <a:rPr sz="1200" b="1" spc="-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du</a:t>
            </a:r>
            <a:r>
              <a:rPr sz="1200" b="1" spc="-45" dirty="0">
                <a:solidFill>
                  <a:srgbClr val="1F487C"/>
                </a:solidFill>
                <a:latin typeface="Calibri"/>
                <a:cs typeface="Calibri"/>
              </a:rPr>
              <a:t>r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sz="1200" b="1" spc="-45" dirty="0">
                <a:solidFill>
                  <a:srgbClr val="1F487C"/>
                </a:solidFill>
                <a:latin typeface="Calibri"/>
                <a:cs typeface="Calibri"/>
              </a:rPr>
              <a:t>n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t</a:t>
            </a:r>
            <a:r>
              <a:rPr sz="1200" b="1" spc="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c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35" dirty="0">
                <a:solidFill>
                  <a:srgbClr val="1F487C"/>
                </a:solidFill>
                <a:latin typeface="Calibri"/>
                <a:cs typeface="Calibri"/>
              </a:rPr>
              <a:t>tt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 </a:t>
            </a:r>
            <a:r>
              <a:rPr sz="1200" b="1" spc="-15" dirty="0">
                <a:solidFill>
                  <a:srgbClr val="1F487C"/>
                </a:solidFill>
                <a:latin typeface="Calibri"/>
                <a:cs typeface="Calibri"/>
              </a:rPr>
              <a:t>p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é</a:t>
            </a:r>
            <a:r>
              <a:rPr sz="1200" b="1" spc="5" dirty="0">
                <a:solidFill>
                  <a:srgbClr val="1F487C"/>
                </a:solidFill>
                <a:latin typeface="Calibri"/>
                <a:cs typeface="Calibri"/>
              </a:rPr>
              <a:t>r</a:t>
            </a:r>
            <a:r>
              <a:rPr sz="1200" b="1" spc="-20" dirty="0">
                <a:solidFill>
                  <a:srgbClr val="1F487C"/>
                </a:solidFill>
                <a:latin typeface="Calibri"/>
                <a:cs typeface="Calibri"/>
              </a:rPr>
              <a:t>iod</a:t>
            </a:r>
            <a:r>
              <a:rPr sz="1200" b="1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200" b="1" spc="-10" dirty="0">
                <a:solidFill>
                  <a:srgbClr val="1F487C"/>
                </a:solidFill>
                <a:latin typeface="Calibri"/>
                <a:cs typeface="Calibri"/>
              </a:rPr>
              <a:t>)</a:t>
            </a:r>
            <a:endParaRPr sz="1200" dirty="0">
              <a:latin typeface="Calibri"/>
              <a:cs typeface="Calibri"/>
            </a:endParaRPr>
          </a:p>
          <a:p>
            <a:pPr>
              <a:spcBef>
                <a:spcPts val="34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2700" marR="95885"/>
            <a:r>
              <a:rPr sz="1200" b="1" spc="-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P</a:t>
            </a:r>
            <a:r>
              <a:rPr sz="1200" b="1" spc="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C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R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200" b="1" spc="-2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(</a:t>
            </a:r>
            <a:r>
              <a:rPr sz="1200" b="1" spc="-3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</a:t>
            </a:r>
            <a:r>
              <a:rPr sz="1200" b="1" spc="-2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R</a:t>
            </a:r>
            <a:r>
              <a:rPr sz="1200" b="1" spc="-3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N</a:t>
            </a:r>
            <a:r>
              <a:rPr sz="1200" b="1" spc="-2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)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=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l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</a:t>
            </a:r>
            <a:r>
              <a:rPr sz="1200" b="1" spc="-2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b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o</a:t>
            </a:r>
            <a:r>
              <a:rPr sz="1200" b="1" spc="-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spé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c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</a:t>
            </a:r>
            <a:r>
              <a:rPr sz="1200" b="1" spc="-2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l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sé</a:t>
            </a:r>
            <a:r>
              <a:rPr sz="1200" b="1" spc="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:</a:t>
            </a:r>
            <a:r>
              <a:rPr sz="1200" b="1" spc="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f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</a:t>
            </a:r>
            <a:r>
              <a:rPr sz="1200" b="1" spc="-2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bl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e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à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J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12</a:t>
            </a:r>
            <a:r>
              <a:rPr sz="1200" b="1" spc="-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200" b="1" spc="5" dirty="0">
                <a:solidFill>
                  <a:srgbClr val="FF6600"/>
                </a:solidFill>
                <a:latin typeface="Calibri"/>
                <a:cs typeface="Calibri"/>
              </a:rPr>
              <a:t>E</a:t>
            </a:r>
            <a:r>
              <a:rPr sz="1200" b="1" spc="-20" dirty="0">
                <a:solidFill>
                  <a:srgbClr val="FF6600"/>
                </a:solidFill>
                <a:latin typeface="Calibri"/>
                <a:cs typeface="Calibri"/>
              </a:rPr>
              <a:t>li</a:t>
            </a:r>
            <a:r>
              <a:rPr sz="1200" b="1" dirty="0">
                <a:solidFill>
                  <a:srgbClr val="FF6600"/>
                </a:solidFill>
                <a:latin typeface="Calibri"/>
                <a:cs typeface="Calibri"/>
              </a:rPr>
              <a:t>sa </a:t>
            </a:r>
            <a:r>
              <a:rPr sz="1200" b="1" spc="-20" dirty="0">
                <a:solidFill>
                  <a:srgbClr val="FF6600"/>
                </a:solidFill>
                <a:latin typeface="Calibri"/>
                <a:cs typeface="Calibri"/>
              </a:rPr>
              <a:t>(</a:t>
            </a:r>
            <a:r>
              <a:rPr sz="1200" b="1" spc="-15" dirty="0">
                <a:solidFill>
                  <a:srgbClr val="FF6600"/>
                </a:solidFill>
                <a:latin typeface="Calibri"/>
                <a:cs typeface="Calibri"/>
              </a:rPr>
              <a:t>A</a:t>
            </a:r>
            <a:r>
              <a:rPr sz="1200" b="1" spc="5" dirty="0">
                <a:solidFill>
                  <a:srgbClr val="FF6600"/>
                </a:solidFill>
                <a:latin typeface="Calibri"/>
                <a:cs typeface="Calibri"/>
              </a:rPr>
              <a:t>g</a:t>
            </a:r>
            <a:r>
              <a:rPr sz="1200" b="1" spc="-10" dirty="0">
                <a:solidFill>
                  <a:srgbClr val="FF6600"/>
                </a:solidFill>
                <a:latin typeface="Calibri"/>
                <a:cs typeface="Calibri"/>
              </a:rPr>
              <a:t>+</a:t>
            </a:r>
            <a:r>
              <a:rPr sz="1200" b="1" spc="-15" dirty="0">
                <a:solidFill>
                  <a:srgbClr val="FF6600"/>
                </a:solidFill>
                <a:latin typeface="Calibri"/>
                <a:cs typeface="Calibri"/>
              </a:rPr>
              <a:t>A</a:t>
            </a:r>
            <a:r>
              <a:rPr sz="1200" b="1" spc="-10" dirty="0">
                <a:solidFill>
                  <a:srgbClr val="FF6600"/>
                </a:solidFill>
                <a:latin typeface="Calibri"/>
                <a:cs typeface="Calibri"/>
              </a:rPr>
              <a:t>c</a:t>
            </a:r>
            <a:r>
              <a:rPr sz="1200" b="1" spc="-20" dirty="0">
                <a:solidFill>
                  <a:srgbClr val="FF6600"/>
                </a:solidFill>
                <a:latin typeface="Calibri"/>
                <a:cs typeface="Calibri"/>
              </a:rPr>
              <a:t>)</a:t>
            </a:r>
            <a:r>
              <a:rPr sz="1200" b="1" spc="-10" dirty="0">
                <a:solidFill>
                  <a:srgbClr val="FF6600"/>
                </a:solidFill>
                <a:latin typeface="Calibri"/>
                <a:cs typeface="Calibri"/>
              </a:rPr>
              <a:t>=</a:t>
            </a:r>
            <a:r>
              <a:rPr lang="fr-FR" sz="1200" b="1" dirty="0">
                <a:solidFill>
                  <a:srgbClr val="FF6600"/>
                </a:solidFill>
                <a:latin typeface="Calibri"/>
                <a:cs typeface="Calibri"/>
              </a:rPr>
              <a:t>CeGIDD</a:t>
            </a:r>
            <a:r>
              <a:rPr sz="1200" b="1" spc="-5" dirty="0">
                <a:solidFill>
                  <a:srgbClr val="FF6600"/>
                </a:solidFill>
                <a:latin typeface="Calibri"/>
                <a:cs typeface="Calibri"/>
              </a:rPr>
              <a:t>/</a:t>
            </a:r>
            <a:r>
              <a:rPr sz="1200" b="1" spc="-15" dirty="0">
                <a:solidFill>
                  <a:srgbClr val="FF6600"/>
                </a:solidFill>
                <a:latin typeface="Calibri"/>
                <a:cs typeface="Calibri"/>
              </a:rPr>
              <a:t>l</a:t>
            </a:r>
            <a:r>
              <a:rPr sz="1200" b="1" dirty="0">
                <a:solidFill>
                  <a:srgbClr val="FF6600"/>
                </a:solidFill>
                <a:latin typeface="Calibri"/>
                <a:cs typeface="Calibri"/>
              </a:rPr>
              <a:t>a</a:t>
            </a:r>
            <a:r>
              <a:rPr sz="1200" b="1" spc="-15" dirty="0">
                <a:solidFill>
                  <a:srgbClr val="FF6600"/>
                </a:solidFill>
                <a:latin typeface="Calibri"/>
                <a:cs typeface="Calibri"/>
              </a:rPr>
              <a:t>b</a:t>
            </a:r>
            <a:r>
              <a:rPr sz="1200" b="1" dirty="0">
                <a:solidFill>
                  <a:srgbClr val="FF6600"/>
                </a:solidFill>
                <a:latin typeface="Calibri"/>
                <a:cs typeface="Calibri"/>
              </a:rPr>
              <a:t>o f</a:t>
            </a:r>
            <a:r>
              <a:rPr sz="1200" b="1" spc="-15" dirty="0">
                <a:solidFill>
                  <a:srgbClr val="FF6600"/>
                </a:solidFill>
                <a:latin typeface="Calibri"/>
                <a:cs typeface="Calibri"/>
              </a:rPr>
              <a:t>i</a:t>
            </a:r>
            <a:r>
              <a:rPr sz="1200" b="1" spc="-10" dirty="0">
                <a:solidFill>
                  <a:srgbClr val="FF6600"/>
                </a:solidFill>
                <a:latin typeface="Calibri"/>
                <a:cs typeface="Calibri"/>
              </a:rPr>
              <a:t>a</a:t>
            </a:r>
            <a:r>
              <a:rPr sz="1200" b="1" spc="-20" dirty="0">
                <a:solidFill>
                  <a:srgbClr val="FF6600"/>
                </a:solidFill>
                <a:latin typeface="Calibri"/>
                <a:cs typeface="Calibri"/>
              </a:rPr>
              <a:t>bl</a:t>
            </a:r>
            <a:r>
              <a:rPr sz="1200" b="1" dirty="0">
                <a:solidFill>
                  <a:srgbClr val="FF6600"/>
                </a:solidFill>
                <a:latin typeface="Calibri"/>
                <a:cs typeface="Calibri"/>
              </a:rPr>
              <a:t>e </a:t>
            </a:r>
            <a:r>
              <a:rPr sz="1200" b="1" spc="-10" dirty="0">
                <a:solidFill>
                  <a:srgbClr val="FF6600"/>
                </a:solidFill>
                <a:latin typeface="Calibri"/>
                <a:cs typeface="Calibri"/>
              </a:rPr>
              <a:t>à</a:t>
            </a:r>
            <a:r>
              <a:rPr sz="1200" b="1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200" b="1" spc="-25" dirty="0">
                <a:solidFill>
                  <a:srgbClr val="FF6600"/>
                </a:solidFill>
                <a:latin typeface="Calibri"/>
                <a:cs typeface="Calibri"/>
              </a:rPr>
              <a:t>S</a:t>
            </a:r>
            <a:r>
              <a:rPr sz="1200" b="1" spc="-10" dirty="0">
                <a:solidFill>
                  <a:srgbClr val="FF6600"/>
                </a:solidFill>
                <a:latin typeface="Calibri"/>
                <a:cs typeface="Calibri"/>
              </a:rPr>
              <a:t>6</a:t>
            </a:r>
            <a:endParaRPr sz="1200" dirty="0">
              <a:solidFill>
                <a:srgbClr val="FF6600"/>
              </a:solidFill>
              <a:latin typeface="Calibri"/>
              <a:cs typeface="Calibri"/>
            </a:endParaRPr>
          </a:p>
          <a:p>
            <a:pPr marL="12700" marR="50165"/>
            <a:r>
              <a:rPr sz="1200" b="1" spc="-5" dirty="0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r>
              <a:rPr sz="1200" b="1" spc="-35" dirty="0">
                <a:solidFill>
                  <a:srgbClr val="008000"/>
                </a:solidFill>
                <a:latin typeface="Calibri"/>
                <a:cs typeface="Calibri"/>
              </a:rPr>
              <a:t>R</a:t>
            </a:r>
            <a:r>
              <a:rPr sz="1200" b="1" dirty="0">
                <a:solidFill>
                  <a:srgbClr val="008000"/>
                </a:solidFill>
                <a:latin typeface="Calibri"/>
                <a:cs typeface="Calibri"/>
              </a:rPr>
              <a:t>OD</a:t>
            </a:r>
            <a:r>
              <a:rPr sz="1200" b="1" spc="1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1200" b="1" spc="-20" dirty="0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sz="1200" b="1" dirty="0">
                <a:solidFill>
                  <a:srgbClr val="008000"/>
                </a:solidFill>
                <a:latin typeface="Calibri"/>
                <a:cs typeface="Calibri"/>
              </a:rPr>
              <a:t>t a</a:t>
            </a:r>
            <a:r>
              <a:rPr sz="1200" b="1" spc="-15" dirty="0">
                <a:solidFill>
                  <a:srgbClr val="008000"/>
                </a:solidFill>
                <a:latin typeface="Calibri"/>
                <a:cs typeface="Calibri"/>
              </a:rPr>
              <a:t>u</a:t>
            </a:r>
            <a:r>
              <a:rPr sz="1200" b="1" spc="-25" dirty="0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r>
              <a:rPr sz="1200" b="1" spc="-10" dirty="0">
                <a:solidFill>
                  <a:srgbClr val="008000"/>
                </a:solidFill>
                <a:latin typeface="Calibri"/>
                <a:cs typeface="Calibri"/>
              </a:rPr>
              <a:t>o</a:t>
            </a:r>
            <a:r>
              <a:rPr sz="1200" b="1" spc="-25" dirty="0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r>
              <a:rPr sz="1200" b="1" spc="-5" dirty="0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sz="1200" b="1" spc="-20" dirty="0">
                <a:solidFill>
                  <a:srgbClr val="008000"/>
                </a:solidFill>
                <a:latin typeface="Calibri"/>
                <a:cs typeface="Calibri"/>
              </a:rPr>
              <a:t>s</a:t>
            </a:r>
            <a:r>
              <a:rPr sz="1200" b="1" dirty="0">
                <a:solidFill>
                  <a:srgbClr val="008000"/>
                </a:solidFill>
                <a:latin typeface="Calibri"/>
                <a:cs typeface="Calibri"/>
              </a:rPr>
              <a:t>ts </a:t>
            </a:r>
            <a:r>
              <a:rPr sz="1200" b="1" spc="-20" dirty="0">
                <a:solidFill>
                  <a:srgbClr val="008000"/>
                </a:solidFill>
                <a:latin typeface="Calibri"/>
                <a:cs typeface="Calibri"/>
              </a:rPr>
              <a:t>(</a:t>
            </a:r>
            <a:r>
              <a:rPr sz="1200" b="1" spc="-15" dirty="0">
                <a:solidFill>
                  <a:srgbClr val="008000"/>
                </a:solidFill>
                <a:latin typeface="Calibri"/>
                <a:cs typeface="Calibri"/>
              </a:rPr>
              <a:t>A</a:t>
            </a:r>
            <a:r>
              <a:rPr sz="1200" b="1" spc="-10" dirty="0">
                <a:solidFill>
                  <a:srgbClr val="008000"/>
                </a:solidFill>
                <a:latin typeface="Calibri"/>
                <a:cs typeface="Calibri"/>
              </a:rPr>
              <a:t>c</a:t>
            </a:r>
            <a:r>
              <a:rPr sz="1200" b="1" spc="-20" dirty="0">
                <a:solidFill>
                  <a:srgbClr val="008000"/>
                </a:solidFill>
                <a:latin typeface="Calibri"/>
                <a:cs typeface="Calibri"/>
              </a:rPr>
              <a:t>)</a:t>
            </a:r>
            <a:r>
              <a:rPr sz="1200" b="1" spc="-10" dirty="0">
                <a:solidFill>
                  <a:srgbClr val="008000"/>
                </a:solidFill>
                <a:latin typeface="Calibri"/>
                <a:cs typeface="Calibri"/>
              </a:rPr>
              <a:t>=ass</a:t>
            </a:r>
            <a:r>
              <a:rPr sz="1200" b="1" spc="-20" dirty="0">
                <a:solidFill>
                  <a:srgbClr val="008000"/>
                </a:solidFill>
                <a:latin typeface="Calibri"/>
                <a:cs typeface="Calibri"/>
              </a:rPr>
              <a:t>o</a:t>
            </a:r>
            <a:r>
              <a:rPr sz="1200" b="1" spc="-10" dirty="0">
                <a:solidFill>
                  <a:srgbClr val="008000"/>
                </a:solidFill>
                <a:latin typeface="Calibri"/>
                <a:cs typeface="Calibri"/>
              </a:rPr>
              <a:t>c</a:t>
            </a:r>
            <a:r>
              <a:rPr sz="1200" b="1" spc="-15" dirty="0">
                <a:solidFill>
                  <a:srgbClr val="008000"/>
                </a:solidFill>
                <a:latin typeface="Calibri"/>
                <a:cs typeface="Calibri"/>
              </a:rPr>
              <a:t>i</a:t>
            </a:r>
            <a:r>
              <a:rPr sz="1200" b="1" spc="-35" dirty="0">
                <a:solidFill>
                  <a:srgbClr val="008000"/>
                </a:solidFill>
                <a:latin typeface="Calibri"/>
                <a:cs typeface="Calibri"/>
              </a:rPr>
              <a:t>a</a:t>
            </a:r>
            <a:r>
              <a:rPr sz="1200" b="1" spc="-10" dirty="0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r>
              <a:rPr sz="1200" b="1" spc="-20" dirty="0">
                <a:solidFill>
                  <a:srgbClr val="008000"/>
                </a:solidFill>
                <a:latin typeface="Calibri"/>
                <a:cs typeface="Calibri"/>
              </a:rPr>
              <a:t>ion</a:t>
            </a:r>
            <a:r>
              <a:rPr sz="1200" b="1" spc="-10" dirty="0">
                <a:solidFill>
                  <a:srgbClr val="008000"/>
                </a:solidFill>
                <a:latin typeface="Calibri"/>
                <a:cs typeface="Calibri"/>
              </a:rPr>
              <a:t>s</a:t>
            </a:r>
            <a:r>
              <a:rPr sz="1200" b="1" spc="7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1200" b="1" spc="-20" dirty="0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sz="1200" b="1" spc="-10" dirty="0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r>
              <a:rPr sz="1200" b="1" spc="-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1200" b="1" spc="-20" dirty="0">
                <a:solidFill>
                  <a:srgbClr val="008000"/>
                </a:solidFill>
                <a:latin typeface="Calibri"/>
                <a:cs typeface="Calibri"/>
              </a:rPr>
              <a:t>ph</a:t>
            </a:r>
            <a:r>
              <a:rPr sz="1200" b="1" dirty="0">
                <a:solidFill>
                  <a:srgbClr val="008000"/>
                </a:solidFill>
                <a:latin typeface="Calibri"/>
                <a:cs typeface="Calibri"/>
              </a:rPr>
              <a:t>ar</a:t>
            </a:r>
            <a:r>
              <a:rPr sz="1200" b="1" spc="-5" dirty="0">
                <a:solidFill>
                  <a:srgbClr val="008000"/>
                </a:solidFill>
                <a:latin typeface="Calibri"/>
                <a:cs typeface="Calibri"/>
              </a:rPr>
              <a:t>ma</a:t>
            </a:r>
            <a:r>
              <a:rPr sz="1200" b="1" spc="-10" dirty="0">
                <a:solidFill>
                  <a:srgbClr val="008000"/>
                </a:solidFill>
                <a:latin typeface="Calibri"/>
                <a:cs typeface="Calibri"/>
              </a:rPr>
              <a:t>c</a:t>
            </a:r>
            <a:r>
              <a:rPr sz="1200" b="1" spc="-15" dirty="0">
                <a:solidFill>
                  <a:srgbClr val="008000"/>
                </a:solidFill>
                <a:latin typeface="Calibri"/>
                <a:cs typeface="Calibri"/>
              </a:rPr>
              <a:t>i</a:t>
            </a:r>
            <a:r>
              <a:rPr sz="1200" b="1" dirty="0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sz="1200" b="1" spc="-10" dirty="0">
                <a:solidFill>
                  <a:srgbClr val="008000"/>
                </a:solidFill>
                <a:latin typeface="Calibri"/>
                <a:cs typeface="Calibri"/>
              </a:rPr>
              <a:t>s</a:t>
            </a:r>
            <a:r>
              <a:rPr sz="1200" b="1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008000"/>
                </a:solidFill>
                <a:latin typeface="Calibri"/>
                <a:cs typeface="Calibri"/>
              </a:rPr>
              <a:t>:</a:t>
            </a:r>
            <a:r>
              <a:rPr sz="1200" b="1" spc="5" dirty="0">
                <a:solidFill>
                  <a:srgbClr val="008000"/>
                </a:solidFill>
                <a:latin typeface="Calibri"/>
                <a:cs typeface="Calibri"/>
              </a:rPr>
              <a:t> f</a:t>
            </a:r>
            <a:r>
              <a:rPr sz="1200" b="1" spc="-15" dirty="0">
                <a:solidFill>
                  <a:srgbClr val="008000"/>
                </a:solidFill>
                <a:latin typeface="Calibri"/>
                <a:cs typeface="Calibri"/>
              </a:rPr>
              <a:t>i</a:t>
            </a:r>
            <a:r>
              <a:rPr sz="1200" b="1" spc="-10" dirty="0">
                <a:solidFill>
                  <a:srgbClr val="008000"/>
                </a:solidFill>
                <a:latin typeface="Calibri"/>
                <a:cs typeface="Calibri"/>
              </a:rPr>
              <a:t>a</a:t>
            </a:r>
            <a:r>
              <a:rPr sz="1200" b="1" spc="-20" dirty="0">
                <a:solidFill>
                  <a:srgbClr val="008000"/>
                </a:solidFill>
                <a:latin typeface="Calibri"/>
                <a:cs typeface="Calibri"/>
              </a:rPr>
              <a:t>bl</a:t>
            </a:r>
            <a:r>
              <a:rPr sz="1200" b="1" dirty="0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sz="1200" b="1" spc="-10" dirty="0">
                <a:solidFill>
                  <a:srgbClr val="008000"/>
                </a:solidFill>
                <a:latin typeface="Calibri"/>
                <a:cs typeface="Calibri"/>
              </a:rPr>
              <a:t>s</a:t>
            </a:r>
            <a:r>
              <a:rPr sz="1200" b="1" spc="-2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008000"/>
                </a:solidFill>
                <a:latin typeface="Calibri"/>
                <a:cs typeface="Calibri"/>
              </a:rPr>
              <a:t>à</a:t>
            </a:r>
            <a:r>
              <a:rPr sz="1200" b="1" spc="2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1200" b="1" spc="5" dirty="0">
                <a:solidFill>
                  <a:srgbClr val="008000"/>
                </a:solidFill>
                <a:latin typeface="Calibri"/>
                <a:cs typeface="Calibri"/>
              </a:rPr>
              <a:t>M</a:t>
            </a:r>
            <a:r>
              <a:rPr sz="1200" b="1" spc="-10" dirty="0">
                <a:solidFill>
                  <a:srgbClr val="008000"/>
                </a:solidFill>
                <a:latin typeface="Calibri"/>
                <a:cs typeface="Calibri"/>
              </a:rPr>
              <a:t>3</a:t>
            </a:r>
            <a:endParaRPr sz="12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31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97629"/>
            <a:ext cx="8986520" cy="677980"/>
          </a:xfrm>
          <a:prstGeom prst="rect">
            <a:avLst/>
          </a:prstGeom>
        </p:spPr>
        <p:txBody>
          <a:bodyPr vert="horz" wrap="square" lIns="0" tIns="237972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6205"/>
            <a:r>
              <a:rPr spc="-20" dirty="0"/>
              <a:t>E</a:t>
            </a:r>
            <a:r>
              <a:rPr spc="-35" dirty="0"/>
              <a:t>L</a:t>
            </a:r>
            <a:r>
              <a:rPr spc="-25" dirty="0"/>
              <a:t>EMEN</a:t>
            </a:r>
            <a:r>
              <a:rPr spc="-60" dirty="0"/>
              <a:t>T</a:t>
            </a:r>
            <a:r>
              <a:rPr spc="-20" dirty="0"/>
              <a:t>S</a:t>
            </a:r>
            <a:r>
              <a:rPr spc="25" dirty="0"/>
              <a:t> </a:t>
            </a:r>
            <a:r>
              <a:rPr spc="5" dirty="0"/>
              <a:t>D</a:t>
            </a:r>
            <a:r>
              <a:rPr spc="-20" dirty="0"/>
              <a:t>E</a:t>
            </a:r>
            <a:r>
              <a:rPr spc="-25" dirty="0"/>
              <a:t> </a:t>
            </a:r>
            <a:r>
              <a:rPr spc="5" dirty="0"/>
              <a:t>D</a:t>
            </a:r>
            <a:r>
              <a:rPr spc="-10" dirty="0"/>
              <a:t>I</a:t>
            </a:r>
            <a:r>
              <a:rPr spc="-75" dirty="0"/>
              <a:t>A</a:t>
            </a:r>
            <a:r>
              <a:rPr spc="5" dirty="0"/>
              <a:t>G</a:t>
            </a:r>
            <a:r>
              <a:rPr spc="-25" dirty="0"/>
              <a:t>NO</a:t>
            </a:r>
            <a:r>
              <a:rPr spc="-50" dirty="0"/>
              <a:t>S</a:t>
            </a:r>
            <a:r>
              <a:rPr spc="-5" dirty="0"/>
              <a:t>TI</a:t>
            </a:r>
            <a:r>
              <a:rPr dirty="0"/>
              <a:t>C</a:t>
            </a:r>
            <a:r>
              <a:rPr spc="5" dirty="0"/>
              <a:t> </a:t>
            </a:r>
            <a:r>
              <a:rPr spc="-15" dirty="0"/>
              <a:t>BI</a:t>
            </a:r>
            <a:r>
              <a:rPr spc="-45" dirty="0"/>
              <a:t>O</a:t>
            </a:r>
            <a:r>
              <a:rPr spc="-105" dirty="0"/>
              <a:t>L</a:t>
            </a:r>
            <a:r>
              <a:rPr spc="-30" dirty="0"/>
              <a:t>OGIQUE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82266" y="1634521"/>
            <a:ext cx="9038133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800" b="1" spc="-2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dépi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st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-3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sz="2800" b="1" spc="1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800" b="1" spc="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lang="fr-FR" sz="280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lvl="1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sa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b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né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Ag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+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) act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ellem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4</a:t>
            </a:r>
            <a:r>
              <a:rPr sz="2400" b="1" baseline="30000" dirty="0">
                <a:solidFill>
                  <a:srgbClr val="006FC0"/>
                </a:solidFill>
                <a:latin typeface="Calibri"/>
                <a:cs typeface="Calibri"/>
              </a:rPr>
              <a:t>è</a:t>
            </a:r>
            <a:r>
              <a:rPr sz="2400" b="1" spc="-15" baseline="30000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sz="2400" b="1" baseline="3000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g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né</a:t>
            </a:r>
            <a:r>
              <a:rPr sz="2400" b="1" spc="-4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ion</a:t>
            </a:r>
            <a:endParaRPr lang="fr-FR" sz="2400" dirty="0">
              <a:latin typeface="Calibri"/>
              <a:cs typeface="Calibri"/>
            </a:endParaRPr>
          </a:p>
          <a:p>
            <a:pPr marL="1271270" lvl="2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ELI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if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: 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irm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25" dirty="0">
                <a:solidFill>
                  <a:srgbClr val="001F5F"/>
                </a:solidFill>
                <a:latin typeface="Calibri"/>
                <a:cs typeface="Calibri"/>
              </a:rPr>
              <a:t>W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lot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imm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lo</a:t>
            </a:r>
            <a:r>
              <a:rPr sz="2400" spc="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50672" y="3733800"/>
            <a:ext cx="10060328" cy="132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6FC0"/>
              </a:buClr>
              <a:buFont typeface="Arial"/>
              <a:buChar char="•"/>
              <a:tabLst>
                <a:tab pos="357505" algn="l"/>
              </a:tabLst>
            </a:pPr>
            <a:r>
              <a:rPr sz="2800" b="1" spc="-24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800" b="1" spc="-1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800" b="1" spc="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800" b="1" spc="-5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Ra</a:t>
            </a:r>
            <a:r>
              <a:rPr sz="2800" b="1" spc="5" dirty="0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8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es</a:t>
            </a:r>
            <a:r>
              <a:rPr sz="2800" b="1" spc="-5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800" b="1" spc="-100" dirty="0">
                <a:solidFill>
                  <a:srgbClr val="006FC0"/>
                </a:solidFill>
                <a:latin typeface="Calibri"/>
                <a:cs typeface="Calibri"/>
              </a:rPr>
              <a:t>’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8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800" b="1" spc="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800" b="1" spc="-2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800" b="1" spc="-1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800" b="1" spc="-2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800" b="1" spc="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800" b="1" spc="-2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on</a:t>
            </a:r>
            <a:r>
              <a:rPr sz="28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800" b="1" spc="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agn</a:t>
            </a:r>
            <a:r>
              <a:rPr sz="2800" b="1" spc="-30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800" b="1" spc="-40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800" b="1" spc="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800" b="1" spc="-2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q</a:t>
            </a:r>
            <a:r>
              <a:rPr sz="2800" b="1" spc="-20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e:</a:t>
            </a:r>
            <a:r>
              <a:rPr sz="28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800" b="1" spc="-20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800" b="1" spc="-5" dirty="0">
                <a:solidFill>
                  <a:srgbClr val="006FC0"/>
                </a:solidFill>
                <a:latin typeface="Calibri"/>
                <a:cs typeface="Calibri"/>
              </a:rPr>
              <a:t>OD</a:t>
            </a:r>
            <a:endParaRPr sz="2800" dirty="0">
              <a:latin typeface="Calibri"/>
              <a:cs typeface="Calibri"/>
            </a:endParaRPr>
          </a:p>
          <a:p>
            <a:pPr marL="469900">
              <a:spcBef>
                <a:spcPts val="575"/>
              </a:spcBef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=&gt;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soi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ilisé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soig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e)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ili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ée</a:t>
            </a:r>
            <a:endParaRPr sz="2400" dirty="0">
              <a:latin typeface="Calibri"/>
              <a:cs typeface="Calibri"/>
            </a:endParaRPr>
          </a:p>
          <a:p>
            <a:pPr marL="469900">
              <a:spcBef>
                <a:spcPts val="575"/>
              </a:spcBef>
              <a:tabLst>
                <a:tab pos="7125334" algn="l"/>
              </a:tabLst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=&gt;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soi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ilisé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se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ell</a:t>
            </a:r>
            <a:r>
              <a:rPr sz="2400" spc="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mê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me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	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sz="2400" b="1" spc="-5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2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spc="-8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-T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25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32890" y="1990804"/>
            <a:ext cx="1573149" cy="727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53384" y="1158239"/>
            <a:ext cx="4160520" cy="801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73424" y="1213182"/>
            <a:ext cx="3575304" cy="7589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62441" y="1143000"/>
            <a:ext cx="4143375" cy="786130"/>
          </a:xfrm>
          <a:custGeom>
            <a:avLst/>
            <a:gdLst/>
            <a:ahLst/>
            <a:cxnLst/>
            <a:rect l="l" t="t" r="r" b="b"/>
            <a:pathLst>
              <a:path w="4143375" h="786130">
                <a:moveTo>
                  <a:pt x="0" y="130937"/>
                </a:moveTo>
                <a:lnTo>
                  <a:pt x="7046" y="88450"/>
                </a:lnTo>
                <a:lnTo>
                  <a:pt x="26627" y="51771"/>
                </a:lnTo>
                <a:lnTo>
                  <a:pt x="56407" y="23257"/>
                </a:lnTo>
                <a:lnTo>
                  <a:pt x="94049" y="5263"/>
                </a:lnTo>
                <a:lnTo>
                  <a:pt x="4012311" y="0"/>
                </a:lnTo>
                <a:lnTo>
                  <a:pt x="4026990" y="812"/>
                </a:lnTo>
                <a:lnTo>
                  <a:pt x="4067839" y="12305"/>
                </a:lnTo>
                <a:lnTo>
                  <a:pt x="4102079" y="35550"/>
                </a:lnTo>
                <a:lnTo>
                  <a:pt x="4127364" y="68193"/>
                </a:lnTo>
                <a:lnTo>
                  <a:pt x="4141348" y="107884"/>
                </a:lnTo>
                <a:lnTo>
                  <a:pt x="4143375" y="654812"/>
                </a:lnTo>
                <a:lnTo>
                  <a:pt x="4142563" y="669484"/>
                </a:lnTo>
                <a:lnTo>
                  <a:pt x="4131078" y="710315"/>
                </a:lnTo>
                <a:lnTo>
                  <a:pt x="4107842" y="744546"/>
                </a:lnTo>
                <a:lnTo>
                  <a:pt x="4075199" y="769833"/>
                </a:lnTo>
                <a:lnTo>
                  <a:pt x="4035490" y="783833"/>
                </a:lnTo>
                <a:lnTo>
                  <a:pt x="130937" y="785876"/>
                </a:lnTo>
                <a:lnTo>
                  <a:pt x="116259" y="785063"/>
                </a:lnTo>
                <a:lnTo>
                  <a:pt x="75432" y="773568"/>
                </a:lnTo>
                <a:lnTo>
                  <a:pt x="41228" y="750311"/>
                </a:lnTo>
                <a:lnTo>
                  <a:pt x="15980" y="717641"/>
                </a:lnTo>
                <a:lnTo>
                  <a:pt x="2022" y="677901"/>
                </a:lnTo>
                <a:lnTo>
                  <a:pt x="0" y="130937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27120" y="2444574"/>
            <a:ext cx="1228344" cy="374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15511" y="2401823"/>
            <a:ext cx="1109472" cy="539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33891" y="2428875"/>
            <a:ext cx="1214755" cy="360680"/>
          </a:xfrm>
          <a:custGeom>
            <a:avLst/>
            <a:gdLst/>
            <a:ahLst/>
            <a:cxnLst/>
            <a:rect l="l" t="t" r="r" b="b"/>
            <a:pathLst>
              <a:path w="1214754" h="360680">
                <a:moveTo>
                  <a:pt x="0" y="60071"/>
                </a:moveTo>
                <a:lnTo>
                  <a:pt x="14353" y="21062"/>
                </a:lnTo>
                <a:lnTo>
                  <a:pt x="50012" y="819"/>
                </a:lnTo>
                <a:lnTo>
                  <a:pt x="1154302" y="0"/>
                </a:lnTo>
                <a:lnTo>
                  <a:pt x="1168682" y="1735"/>
                </a:lnTo>
                <a:lnTo>
                  <a:pt x="1202664" y="24455"/>
                </a:lnTo>
                <a:lnTo>
                  <a:pt x="1214374" y="300354"/>
                </a:lnTo>
                <a:lnTo>
                  <a:pt x="1212634" y="314741"/>
                </a:lnTo>
                <a:lnTo>
                  <a:pt x="1189871" y="348669"/>
                </a:lnTo>
                <a:lnTo>
                  <a:pt x="59943" y="360299"/>
                </a:lnTo>
                <a:lnTo>
                  <a:pt x="45542" y="358563"/>
                </a:lnTo>
                <a:lnTo>
                  <a:pt x="11595" y="335831"/>
                </a:lnTo>
                <a:lnTo>
                  <a:pt x="0" y="60071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47853" y="6034166"/>
            <a:ext cx="1500505" cy="714375"/>
          </a:xfrm>
          <a:custGeom>
            <a:avLst/>
            <a:gdLst/>
            <a:ahLst/>
            <a:cxnLst/>
            <a:rect l="l" t="t" r="r" b="b"/>
            <a:pathLst>
              <a:path w="1500505" h="714375">
                <a:moveTo>
                  <a:pt x="1381125" y="0"/>
                </a:moveTo>
                <a:lnTo>
                  <a:pt x="115234" y="60"/>
                </a:lnTo>
                <a:lnTo>
                  <a:pt x="73443" y="9051"/>
                </a:lnTo>
                <a:lnTo>
                  <a:pt x="38563" y="31332"/>
                </a:lnTo>
                <a:lnTo>
                  <a:pt x="13433" y="64066"/>
                </a:lnTo>
                <a:lnTo>
                  <a:pt x="892" y="104412"/>
                </a:lnTo>
                <a:lnTo>
                  <a:pt x="0" y="119062"/>
                </a:lnTo>
                <a:lnTo>
                  <a:pt x="60" y="599140"/>
                </a:lnTo>
                <a:lnTo>
                  <a:pt x="9051" y="640931"/>
                </a:lnTo>
                <a:lnTo>
                  <a:pt x="31332" y="675811"/>
                </a:lnTo>
                <a:lnTo>
                  <a:pt x="64066" y="700941"/>
                </a:lnTo>
                <a:lnTo>
                  <a:pt x="104412" y="713482"/>
                </a:lnTo>
                <a:lnTo>
                  <a:pt x="119062" y="714375"/>
                </a:lnTo>
                <a:lnTo>
                  <a:pt x="1385005" y="714313"/>
                </a:lnTo>
                <a:lnTo>
                  <a:pt x="1426798" y="705309"/>
                </a:lnTo>
                <a:lnTo>
                  <a:pt x="1461682" y="683024"/>
                </a:lnTo>
                <a:lnTo>
                  <a:pt x="1486815" y="650295"/>
                </a:lnTo>
                <a:lnTo>
                  <a:pt x="1499358" y="609958"/>
                </a:lnTo>
                <a:lnTo>
                  <a:pt x="1500251" y="595312"/>
                </a:lnTo>
                <a:lnTo>
                  <a:pt x="1500188" y="115183"/>
                </a:lnTo>
                <a:lnTo>
                  <a:pt x="1491179" y="73408"/>
                </a:lnTo>
                <a:lnTo>
                  <a:pt x="1468880" y="38544"/>
                </a:lnTo>
                <a:lnTo>
                  <a:pt x="1436132" y="13426"/>
                </a:lnTo>
                <a:lnTo>
                  <a:pt x="1395776" y="891"/>
                </a:lnTo>
                <a:lnTo>
                  <a:pt x="13811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47853" y="6034166"/>
            <a:ext cx="1500505" cy="714375"/>
          </a:xfrm>
          <a:custGeom>
            <a:avLst/>
            <a:gdLst/>
            <a:ahLst/>
            <a:cxnLst/>
            <a:rect l="l" t="t" r="r" b="b"/>
            <a:pathLst>
              <a:path w="1500505" h="714375">
                <a:moveTo>
                  <a:pt x="0" y="119062"/>
                </a:moveTo>
                <a:lnTo>
                  <a:pt x="7713" y="76809"/>
                </a:lnTo>
                <a:lnTo>
                  <a:pt x="28963" y="41222"/>
                </a:lnTo>
                <a:lnTo>
                  <a:pt x="60908" y="15141"/>
                </a:lnTo>
                <a:lnTo>
                  <a:pt x="100711" y="1405"/>
                </a:lnTo>
                <a:lnTo>
                  <a:pt x="1381125" y="0"/>
                </a:lnTo>
                <a:lnTo>
                  <a:pt x="1395776" y="891"/>
                </a:lnTo>
                <a:lnTo>
                  <a:pt x="1436132" y="13426"/>
                </a:lnTo>
                <a:lnTo>
                  <a:pt x="1468880" y="38544"/>
                </a:lnTo>
                <a:lnTo>
                  <a:pt x="1491179" y="73408"/>
                </a:lnTo>
                <a:lnTo>
                  <a:pt x="1500188" y="115183"/>
                </a:lnTo>
                <a:lnTo>
                  <a:pt x="1500251" y="595312"/>
                </a:lnTo>
                <a:lnTo>
                  <a:pt x="1499358" y="609958"/>
                </a:lnTo>
                <a:lnTo>
                  <a:pt x="1486815" y="650295"/>
                </a:lnTo>
                <a:lnTo>
                  <a:pt x="1461682" y="683024"/>
                </a:lnTo>
                <a:lnTo>
                  <a:pt x="1426798" y="705309"/>
                </a:lnTo>
                <a:lnTo>
                  <a:pt x="1385005" y="714313"/>
                </a:lnTo>
                <a:lnTo>
                  <a:pt x="119062" y="714375"/>
                </a:lnTo>
                <a:lnTo>
                  <a:pt x="104412" y="713482"/>
                </a:lnTo>
                <a:lnTo>
                  <a:pt x="64066" y="700941"/>
                </a:lnTo>
                <a:lnTo>
                  <a:pt x="31332" y="675811"/>
                </a:lnTo>
                <a:lnTo>
                  <a:pt x="9051" y="640931"/>
                </a:lnTo>
                <a:lnTo>
                  <a:pt x="60" y="599140"/>
                </a:lnTo>
                <a:lnTo>
                  <a:pt x="0" y="119062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133631" y="6096061"/>
            <a:ext cx="989965" cy="5410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455" algn="ctr">
              <a:lnSpc>
                <a:spcPts val="2105"/>
              </a:lnSpc>
            </a:pPr>
            <a:r>
              <a:rPr b="1" spc="-25" dirty="0">
                <a:latin typeface="Calibri"/>
                <a:cs typeface="Calibri"/>
              </a:rPr>
              <a:t>S</a:t>
            </a:r>
            <a:r>
              <a:rPr b="1" dirty="0">
                <a:latin typeface="Calibri"/>
                <a:cs typeface="Calibri"/>
              </a:rPr>
              <a:t>é</a:t>
            </a:r>
            <a:r>
              <a:rPr b="1" spc="-20" dirty="0">
                <a:latin typeface="Calibri"/>
                <a:cs typeface="Calibri"/>
              </a:rPr>
              <a:t>rolo</a:t>
            </a:r>
            <a:r>
              <a:rPr b="1" spc="5" dirty="0">
                <a:latin typeface="Calibri"/>
                <a:cs typeface="Calibri"/>
              </a:rPr>
              <a:t>g</a:t>
            </a:r>
            <a:r>
              <a:rPr b="1" spc="-15" dirty="0">
                <a:latin typeface="Calibri"/>
                <a:cs typeface="Calibri"/>
              </a:rPr>
              <a:t>i</a:t>
            </a:r>
            <a:r>
              <a:rPr b="1" dirty="0">
                <a:latin typeface="Calibri"/>
                <a:cs typeface="Calibri"/>
              </a:rPr>
              <a:t>e</a:t>
            </a:r>
            <a:r>
              <a:rPr lang="fr-FR" b="1" dirty="0">
                <a:latin typeface="Calibri"/>
                <a:cs typeface="Calibri"/>
              </a:rPr>
              <a:t> négative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602739" y="139473"/>
            <a:ext cx="8986520" cy="615553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8270"/>
            <a:r>
              <a:rPr sz="4000" spc="-15" dirty="0"/>
              <a:t>E</a:t>
            </a:r>
            <a:r>
              <a:rPr sz="4000" spc="-70" dirty="0"/>
              <a:t>V</a:t>
            </a:r>
            <a:r>
              <a:rPr sz="4000" spc="-5" dirty="0"/>
              <a:t>O</a:t>
            </a:r>
            <a:r>
              <a:rPr sz="4000" spc="-90" dirty="0"/>
              <a:t>L</a:t>
            </a:r>
            <a:r>
              <a:rPr sz="4000" dirty="0"/>
              <a:t>UTION</a:t>
            </a:r>
            <a:r>
              <a:rPr sz="4000" spc="-105" dirty="0"/>
              <a:t> </a:t>
            </a:r>
            <a:r>
              <a:rPr sz="4000" spc="-5" dirty="0"/>
              <a:t>D</a:t>
            </a:r>
            <a:r>
              <a:rPr sz="4000" dirty="0"/>
              <a:t>U </a:t>
            </a:r>
            <a:r>
              <a:rPr sz="4000" spc="-5" dirty="0"/>
              <a:t>D</a:t>
            </a:r>
            <a:r>
              <a:rPr sz="4000" spc="-25" dirty="0"/>
              <a:t>E</a:t>
            </a:r>
            <a:r>
              <a:rPr sz="4000" spc="-5" dirty="0"/>
              <a:t>PI</a:t>
            </a:r>
            <a:r>
              <a:rPr sz="4000" spc="-35" dirty="0"/>
              <a:t>S</a:t>
            </a:r>
            <a:r>
              <a:rPr sz="4000" spc="-310" dirty="0"/>
              <a:t>T</a:t>
            </a:r>
            <a:r>
              <a:rPr sz="4000" spc="-60" dirty="0"/>
              <a:t>A</a:t>
            </a:r>
            <a:r>
              <a:rPr sz="4000" spc="-5" dirty="0"/>
              <a:t>G</a:t>
            </a:r>
            <a:r>
              <a:rPr sz="4000" dirty="0"/>
              <a:t>E</a:t>
            </a:r>
            <a:r>
              <a:rPr sz="4000" spc="-50" dirty="0"/>
              <a:t> </a:t>
            </a:r>
            <a:r>
              <a:rPr sz="2800" dirty="0">
                <a:latin typeface="Calibri"/>
                <a:cs typeface="Calibri"/>
              </a:rPr>
              <a:t>-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0</a:t>
            </a:r>
            <a:r>
              <a:rPr sz="2800" spc="-15" dirty="0">
                <a:latin typeface="Calibri"/>
                <a:cs typeface="Calibri"/>
              </a:rPr>
              <a:t>9</a:t>
            </a:r>
            <a:r>
              <a:rPr sz="2800" spc="-5" dirty="0">
                <a:latin typeface="Calibri"/>
                <a:cs typeface="Calibri"/>
              </a:rPr>
              <a:t>/</a:t>
            </a:r>
            <a:r>
              <a:rPr sz="2800" spc="-15" dirty="0">
                <a:latin typeface="Calibri"/>
                <a:cs typeface="Calibri"/>
              </a:rPr>
              <a:t>0</a:t>
            </a:r>
            <a:r>
              <a:rPr sz="2800" dirty="0">
                <a:latin typeface="Calibri"/>
                <a:cs typeface="Calibri"/>
              </a:rPr>
              <a:t>6</a:t>
            </a:r>
            <a:r>
              <a:rPr sz="2800" spc="-15" dirty="0">
                <a:latin typeface="Calibri"/>
                <a:cs typeface="Calibri"/>
              </a:rPr>
              <a:t>/</a:t>
            </a:r>
            <a:r>
              <a:rPr sz="2800" dirty="0">
                <a:latin typeface="Calibri"/>
                <a:cs typeface="Calibri"/>
              </a:rPr>
              <a:t>2</a:t>
            </a:r>
            <a:r>
              <a:rPr sz="2800" spc="-15" dirty="0">
                <a:latin typeface="Calibri"/>
                <a:cs typeface="Calibri"/>
              </a:rPr>
              <a:t>0</a:t>
            </a:r>
            <a:r>
              <a:rPr sz="2800" dirty="0">
                <a:latin typeface="Calibri"/>
                <a:cs typeface="Calibri"/>
              </a:rPr>
              <a:t>10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00677" y="1291337"/>
            <a:ext cx="326771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pc="-160" dirty="0">
                <a:latin typeface="Calibri"/>
                <a:cs typeface="Calibri"/>
              </a:rPr>
              <a:t>T</a:t>
            </a:r>
            <a:r>
              <a:rPr spc="-20" dirty="0">
                <a:latin typeface="Calibri"/>
                <a:cs typeface="Calibri"/>
              </a:rPr>
              <a:t>e</a:t>
            </a:r>
            <a:r>
              <a:rPr spc="-5" dirty="0">
                <a:latin typeface="Calibri"/>
                <a:cs typeface="Calibri"/>
              </a:rPr>
              <a:t>c</a:t>
            </a:r>
            <a:r>
              <a:rPr spc="-10" dirty="0">
                <a:latin typeface="Calibri"/>
                <a:cs typeface="Calibri"/>
              </a:rPr>
              <a:t>hn</a:t>
            </a:r>
            <a:r>
              <a:rPr spc="-5" dirty="0">
                <a:latin typeface="Calibri"/>
                <a:cs typeface="Calibri"/>
              </a:rPr>
              <a:t>i</a:t>
            </a:r>
            <a:r>
              <a:rPr spc="-10" dirty="0">
                <a:latin typeface="Calibri"/>
                <a:cs typeface="Calibri"/>
              </a:rPr>
              <a:t>que</a:t>
            </a:r>
            <a:r>
              <a:rPr spc="60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E</a:t>
            </a:r>
            <a:r>
              <a:rPr spc="10" dirty="0">
                <a:latin typeface="Calibri"/>
                <a:cs typeface="Calibri"/>
              </a:rPr>
              <a:t>L</a:t>
            </a:r>
            <a:r>
              <a:rPr dirty="0">
                <a:latin typeface="Calibri"/>
                <a:cs typeface="Calibri"/>
              </a:rPr>
              <a:t>I</a:t>
            </a:r>
            <a:r>
              <a:rPr spc="-35" dirty="0">
                <a:latin typeface="Calibri"/>
                <a:cs typeface="Calibri"/>
              </a:rPr>
              <a:t>S</a:t>
            </a:r>
            <a:r>
              <a:rPr spc="-15" dirty="0">
                <a:latin typeface="Calibri"/>
                <a:cs typeface="Calibri"/>
              </a:rPr>
              <a:t>A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C</a:t>
            </a:r>
            <a:r>
              <a:rPr spc="10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m</a:t>
            </a:r>
            <a:r>
              <a:rPr spc="-10" dirty="0">
                <a:latin typeface="Calibri"/>
                <a:cs typeface="Calibri"/>
              </a:rPr>
              <a:t>b</a:t>
            </a:r>
            <a:r>
              <a:rPr spc="-5" dirty="0">
                <a:latin typeface="Calibri"/>
                <a:cs typeface="Calibri"/>
              </a:rPr>
              <a:t>i</a:t>
            </a:r>
            <a:r>
              <a:rPr spc="-10" dirty="0">
                <a:latin typeface="Calibri"/>
                <a:cs typeface="Calibri"/>
              </a:rPr>
              <a:t>n</a:t>
            </a:r>
            <a:r>
              <a:rPr spc="-20" dirty="0">
                <a:latin typeface="Calibri"/>
                <a:cs typeface="Calibri"/>
              </a:rPr>
              <a:t>é</a:t>
            </a:r>
            <a:r>
              <a:rPr spc="-10" dirty="0">
                <a:latin typeface="Calibri"/>
                <a:cs typeface="Calibri"/>
              </a:rPr>
              <a:t>e</a:t>
            </a:r>
            <a:r>
              <a:rPr spc="35" dirty="0">
                <a:latin typeface="Calibri"/>
                <a:cs typeface="Calibri"/>
              </a:rPr>
              <a:t> </a:t>
            </a:r>
            <a:r>
              <a:rPr spc="-30" dirty="0">
                <a:latin typeface="Calibri"/>
                <a:cs typeface="Calibri"/>
              </a:rPr>
              <a:t>A</a:t>
            </a:r>
            <a:r>
              <a:rPr spc="-10" dirty="0">
                <a:latin typeface="Calibri"/>
                <a:cs typeface="Calibri"/>
              </a:rPr>
              <a:t>g </a:t>
            </a:r>
            <a:r>
              <a:rPr dirty="0">
                <a:latin typeface="Calibri"/>
                <a:cs typeface="Calibri"/>
              </a:rPr>
              <a:t>+</a:t>
            </a:r>
            <a:r>
              <a:rPr spc="3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Ac</a:t>
            </a:r>
            <a:endParaRPr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pc="5" dirty="0">
                <a:latin typeface="Calibri"/>
                <a:cs typeface="Calibri"/>
              </a:rPr>
              <a:t>V</a:t>
            </a:r>
            <a:r>
              <a:rPr dirty="0">
                <a:latin typeface="Calibri"/>
                <a:cs typeface="Calibri"/>
              </a:rPr>
              <a:t>I</a:t>
            </a:r>
            <a:r>
              <a:rPr spc="5" dirty="0">
                <a:latin typeface="Calibri"/>
                <a:cs typeface="Calibri"/>
              </a:rPr>
              <a:t>H</a:t>
            </a:r>
            <a:r>
              <a:rPr dirty="0">
                <a:latin typeface="Calibri"/>
                <a:cs typeface="Calibri"/>
              </a:rPr>
              <a:t>-1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(M</a:t>
            </a:r>
            <a:r>
              <a:rPr spc="-15" dirty="0">
                <a:latin typeface="Calibri"/>
                <a:cs typeface="Calibri"/>
              </a:rPr>
              <a:t>+</a:t>
            </a:r>
            <a:r>
              <a:rPr spc="5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)</a:t>
            </a:r>
            <a:r>
              <a:rPr spc="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&amp; VI</a:t>
            </a:r>
            <a:r>
              <a:rPr spc="20" dirty="0">
                <a:latin typeface="Calibri"/>
                <a:cs typeface="Calibri"/>
              </a:rPr>
              <a:t>H</a:t>
            </a:r>
            <a:r>
              <a:rPr dirty="0">
                <a:latin typeface="Calibri"/>
                <a:cs typeface="Calibri"/>
              </a:rPr>
              <a:t>-2</a:t>
            </a:r>
            <a:endParaRPr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59152" y="2493114"/>
            <a:ext cx="76708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10" dirty="0">
                <a:latin typeface="Calibri"/>
                <a:cs typeface="Calibri"/>
              </a:rPr>
              <a:t>N</a:t>
            </a:r>
            <a:r>
              <a:rPr sz="2000" spc="-20" dirty="0">
                <a:latin typeface="Calibri"/>
                <a:cs typeface="Calibri"/>
              </a:rPr>
              <a:t>é</a:t>
            </a:r>
            <a:r>
              <a:rPr sz="2000" spc="-65" dirty="0">
                <a:latin typeface="Calibri"/>
                <a:cs typeface="Calibri"/>
              </a:rPr>
              <a:t>g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tif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170842" y="1928748"/>
            <a:ext cx="1379220" cy="500380"/>
          </a:xfrm>
          <a:custGeom>
            <a:avLst/>
            <a:gdLst/>
            <a:ahLst/>
            <a:cxnLst/>
            <a:rect l="l" t="t" r="r" b="b"/>
            <a:pathLst>
              <a:path w="1379220" h="500380">
                <a:moveTo>
                  <a:pt x="18771" y="358030"/>
                </a:moveTo>
                <a:lnTo>
                  <a:pt x="6883" y="360132"/>
                </a:lnTo>
                <a:lnTo>
                  <a:pt x="0" y="369696"/>
                </a:lnTo>
                <a:lnTo>
                  <a:pt x="1743" y="381380"/>
                </a:lnTo>
                <a:lnTo>
                  <a:pt x="70958" y="500252"/>
                </a:lnTo>
                <a:lnTo>
                  <a:pt x="89370" y="468629"/>
                </a:lnTo>
                <a:lnTo>
                  <a:pt x="55083" y="468629"/>
                </a:lnTo>
                <a:lnTo>
                  <a:pt x="55060" y="410086"/>
                </a:lnTo>
                <a:lnTo>
                  <a:pt x="28362" y="364404"/>
                </a:lnTo>
                <a:lnTo>
                  <a:pt x="18771" y="358030"/>
                </a:lnTo>
                <a:close/>
              </a:path>
              <a:path w="1379220" h="500380">
                <a:moveTo>
                  <a:pt x="55083" y="410124"/>
                </a:moveTo>
                <a:lnTo>
                  <a:pt x="55083" y="468629"/>
                </a:lnTo>
                <a:lnTo>
                  <a:pt x="86833" y="468629"/>
                </a:lnTo>
                <a:lnTo>
                  <a:pt x="86833" y="460755"/>
                </a:lnTo>
                <a:lnTo>
                  <a:pt x="57242" y="460755"/>
                </a:lnTo>
                <a:lnTo>
                  <a:pt x="70952" y="437278"/>
                </a:lnTo>
                <a:lnTo>
                  <a:pt x="55083" y="410124"/>
                </a:lnTo>
                <a:close/>
              </a:path>
              <a:path w="1379220" h="500380">
                <a:moveTo>
                  <a:pt x="122172" y="358206"/>
                </a:moveTo>
                <a:lnTo>
                  <a:pt x="112868" y="365505"/>
                </a:lnTo>
                <a:lnTo>
                  <a:pt x="86833" y="410086"/>
                </a:lnTo>
                <a:lnTo>
                  <a:pt x="86833" y="468629"/>
                </a:lnTo>
                <a:lnTo>
                  <a:pt x="89370" y="468629"/>
                </a:lnTo>
                <a:lnTo>
                  <a:pt x="140173" y="381380"/>
                </a:lnTo>
                <a:lnTo>
                  <a:pt x="140757" y="380301"/>
                </a:lnTo>
                <a:lnTo>
                  <a:pt x="141600" y="368794"/>
                </a:lnTo>
                <a:lnTo>
                  <a:pt x="133879" y="359463"/>
                </a:lnTo>
                <a:lnTo>
                  <a:pt x="122172" y="358206"/>
                </a:lnTo>
                <a:close/>
              </a:path>
              <a:path w="1379220" h="500380">
                <a:moveTo>
                  <a:pt x="70952" y="437278"/>
                </a:moveTo>
                <a:lnTo>
                  <a:pt x="57242" y="460755"/>
                </a:lnTo>
                <a:lnTo>
                  <a:pt x="84674" y="460755"/>
                </a:lnTo>
                <a:lnTo>
                  <a:pt x="70952" y="437278"/>
                </a:lnTo>
                <a:close/>
              </a:path>
              <a:path w="1379220" h="500380">
                <a:moveTo>
                  <a:pt x="86833" y="410086"/>
                </a:moveTo>
                <a:lnTo>
                  <a:pt x="70952" y="437278"/>
                </a:lnTo>
                <a:lnTo>
                  <a:pt x="84674" y="460755"/>
                </a:lnTo>
                <a:lnTo>
                  <a:pt x="86833" y="460755"/>
                </a:lnTo>
                <a:lnTo>
                  <a:pt x="86833" y="410086"/>
                </a:lnTo>
                <a:close/>
              </a:path>
              <a:path w="1379220" h="500380">
                <a:moveTo>
                  <a:pt x="1347308" y="234187"/>
                </a:moveTo>
                <a:lnTo>
                  <a:pt x="62195" y="234187"/>
                </a:lnTo>
                <a:lnTo>
                  <a:pt x="55083" y="241300"/>
                </a:lnTo>
                <a:lnTo>
                  <a:pt x="55083" y="410124"/>
                </a:lnTo>
                <a:lnTo>
                  <a:pt x="70952" y="437278"/>
                </a:lnTo>
                <a:lnTo>
                  <a:pt x="86810" y="410124"/>
                </a:lnTo>
                <a:lnTo>
                  <a:pt x="86833" y="265938"/>
                </a:lnTo>
                <a:lnTo>
                  <a:pt x="70958" y="265938"/>
                </a:lnTo>
                <a:lnTo>
                  <a:pt x="86833" y="250062"/>
                </a:lnTo>
                <a:lnTo>
                  <a:pt x="1347308" y="250062"/>
                </a:lnTo>
                <a:lnTo>
                  <a:pt x="1347308" y="234187"/>
                </a:lnTo>
                <a:close/>
              </a:path>
              <a:path w="1379220" h="500380">
                <a:moveTo>
                  <a:pt x="86833" y="250062"/>
                </a:moveTo>
                <a:lnTo>
                  <a:pt x="70958" y="265938"/>
                </a:lnTo>
                <a:lnTo>
                  <a:pt x="86833" y="265938"/>
                </a:lnTo>
                <a:lnTo>
                  <a:pt x="86833" y="250062"/>
                </a:lnTo>
                <a:close/>
              </a:path>
              <a:path w="1379220" h="500380">
                <a:moveTo>
                  <a:pt x="1379058" y="234187"/>
                </a:moveTo>
                <a:lnTo>
                  <a:pt x="1363183" y="234187"/>
                </a:lnTo>
                <a:lnTo>
                  <a:pt x="1347308" y="250062"/>
                </a:lnTo>
                <a:lnTo>
                  <a:pt x="86833" y="250062"/>
                </a:lnTo>
                <a:lnTo>
                  <a:pt x="86833" y="265938"/>
                </a:lnTo>
                <a:lnTo>
                  <a:pt x="1371946" y="265938"/>
                </a:lnTo>
                <a:lnTo>
                  <a:pt x="1379058" y="258825"/>
                </a:lnTo>
                <a:lnTo>
                  <a:pt x="1379058" y="234187"/>
                </a:lnTo>
                <a:close/>
              </a:path>
              <a:path w="1379220" h="500380">
                <a:moveTo>
                  <a:pt x="1379058" y="0"/>
                </a:moveTo>
                <a:lnTo>
                  <a:pt x="1347308" y="0"/>
                </a:lnTo>
                <a:lnTo>
                  <a:pt x="1347308" y="250062"/>
                </a:lnTo>
                <a:lnTo>
                  <a:pt x="1363183" y="234187"/>
                </a:lnTo>
                <a:lnTo>
                  <a:pt x="1379058" y="234187"/>
                </a:lnTo>
                <a:lnTo>
                  <a:pt x="13790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27741" y="2789252"/>
            <a:ext cx="1730375" cy="3245485"/>
          </a:xfrm>
          <a:custGeom>
            <a:avLst/>
            <a:gdLst/>
            <a:ahLst/>
            <a:cxnLst/>
            <a:rect l="l" t="t" r="r" b="b"/>
            <a:pathLst>
              <a:path w="1730375" h="3245485">
                <a:moveTo>
                  <a:pt x="18734" y="3102776"/>
                </a:moveTo>
                <a:lnTo>
                  <a:pt x="6804" y="3104904"/>
                </a:lnTo>
                <a:lnTo>
                  <a:pt x="0" y="3114523"/>
                </a:lnTo>
                <a:lnTo>
                  <a:pt x="1722" y="3126232"/>
                </a:lnTo>
                <a:lnTo>
                  <a:pt x="71001" y="3244989"/>
                </a:lnTo>
                <a:lnTo>
                  <a:pt x="89382" y="3213481"/>
                </a:lnTo>
                <a:lnTo>
                  <a:pt x="55126" y="3213481"/>
                </a:lnTo>
                <a:lnTo>
                  <a:pt x="55086" y="3154752"/>
                </a:lnTo>
                <a:lnTo>
                  <a:pt x="28374" y="3109021"/>
                </a:lnTo>
                <a:lnTo>
                  <a:pt x="18734" y="3102776"/>
                </a:lnTo>
                <a:close/>
              </a:path>
              <a:path w="1730375" h="3245485">
                <a:moveTo>
                  <a:pt x="55126" y="3154820"/>
                </a:moveTo>
                <a:lnTo>
                  <a:pt x="55126" y="3213481"/>
                </a:lnTo>
                <a:lnTo>
                  <a:pt x="86876" y="3213481"/>
                </a:lnTo>
                <a:lnTo>
                  <a:pt x="86876" y="3205479"/>
                </a:lnTo>
                <a:lnTo>
                  <a:pt x="57285" y="3205479"/>
                </a:lnTo>
                <a:lnTo>
                  <a:pt x="70992" y="3181982"/>
                </a:lnTo>
                <a:lnTo>
                  <a:pt x="55126" y="3154820"/>
                </a:lnTo>
                <a:close/>
              </a:path>
              <a:path w="1730375" h="3245485">
                <a:moveTo>
                  <a:pt x="122191" y="3102968"/>
                </a:moveTo>
                <a:lnTo>
                  <a:pt x="112847" y="3110229"/>
                </a:lnTo>
                <a:lnTo>
                  <a:pt x="86876" y="3154752"/>
                </a:lnTo>
                <a:lnTo>
                  <a:pt x="86876" y="3213481"/>
                </a:lnTo>
                <a:lnTo>
                  <a:pt x="89382" y="3213481"/>
                </a:lnTo>
                <a:lnTo>
                  <a:pt x="140279" y="3126232"/>
                </a:lnTo>
                <a:lnTo>
                  <a:pt x="140917" y="3125022"/>
                </a:lnTo>
                <a:lnTo>
                  <a:pt x="141648" y="3113520"/>
                </a:lnTo>
                <a:lnTo>
                  <a:pt x="133914" y="3104155"/>
                </a:lnTo>
                <a:lnTo>
                  <a:pt x="122191" y="3102968"/>
                </a:lnTo>
                <a:close/>
              </a:path>
              <a:path w="1730375" h="3245485">
                <a:moveTo>
                  <a:pt x="70992" y="3181982"/>
                </a:moveTo>
                <a:lnTo>
                  <a:pt x="57285" y="3205479"/>
                </a:lnTo>
                <a:lnTo>
                  <a:pt x="84717" y="3205479"/>
                </a:lnTo>
                <a:lnTo>
                  <a:pt x="70992" y="3181982"/>
                </a:lnTo>
                <a:close/>
              </a:path>
              <a:path w="1730375" h="3245485">
                <a:moveTo>
                  <a:pt x="86876" y="3154752"/>
                </a:moveTo>
                <a:lnTo>
                  <a:pt x="70992" y="3181982"/>
                </a:lnTo>
                <a:lnTo>
                  <a:pt x="84717" y="3205479"/>
                </a:lnTo>
                <a:lnTo>
                  <a:pt x="86876" y="3205479"/>
                </a:lnTo>
                <a:lnTo>
                  <a:pt x="86876" y="3154752"/>
                </a:lnTo>
                <a:close/>
              </a:path>
              <a:path w="1730375" h="3245485">
                <a:moveTo>
                  <a:pt x="1698188" y="1606550"/>
                </a:moveTo>
                <a:lnTo>
                  <a:pt x="55126" y="1606550"/>
                </a:lnTo>
                <a:lnTo>
                  <a:pt x="55126" y="3154820"/>
                </a:lnTo>
                <a:lnTo>
                  <a:pt x="70992" y="3181982"/>
                </a:lnTo>
                <a:lnTo>
                  <a:pt x="86836" y="3154820"/>
                </a:lnTo>
                <a:lnTo>
                  <a:pt x="86876" y="1638300"/>
                </a:lnTo>
                <a:lnTo>
                  <a:pt x="71001" y="1638300"/>
                </a:lnTo>
                <a:lnTo>
                  <a:pt x="86876" y="1622425"/>
                </a:lnTo>
                <a:lnTo>
                  <a:pt x="1698188" y="1622425"/>
                </a:lnTo>
                <a:lnTo>
                  <a:pt x="1698188" y="1606550"/>
                </a:lnTo>
                <a:close/>
              </a:path>
              <a:path w="1730375" h="3245485">
                <a:moveTo>
                  <a:pt x="86876" y="1622425"/>
                </a:moveTo>
                <a:lnTo>
                  <a:pt x="71001" y="1638300"/>
                </a:lnTo>
                <a:lnTo>
                  <a:pt x="86876" y="1638300"/>
                </a:lnTo>
                <a:lnTo>
                  <a:pt x="86876" y="1622425"/>
                </a:lnTo>
                <a:close/>
              </a:path>
              <a:path w="1730375" h="3245485">
                <a:moveTo>
                  <a:pt x="1729938" y="1606550"/>
                </a:moveTo>
                <a:lnTo>
                  <a:pt x="1714063" y="1606550"/>
                </a:lnTo>
                <a:lnTo>
                  <a:pt x="1698188" y="1622425"/>
                </a:lnTo>
                <a:lnTo>
                  <a:pt x="86876" y="1622425"/>
                </a:lnTo>
                <a:lnTo>
                  <a:pt x="86876" y="1638300"/>
                </a:lnTo>
                <a:lnTo>
                  <a:pt x="1729938" y="1638300"/>
                </a:lnTo>
                <a:lnTo>
                  <a:pt x="1729938" y="1606550"/>
                </a:lnTo>
                <a:close/>
              </a:path>
              <a:path w="1730375" h="3245485">
                <a:moveTo>
                  <a:pt x="1729938" y="0"/>
                </a:moveTo>
                <a:lnTo>
                  <a:pt x="1698188" y="0"/>
                </a:lnTo>
                <a:lnTo>
                  <a:pt x="1698188" y="1622425"/>
                </a:lnTo>
                <a:lnTo>
                  <a:pt x="1714063" y="1606550"/>
                </a:lnTo>
                <a:lnTo>
                  <a:pt x="1729938" y="1606550"/>
                </a:lnTo>
                <a:lnTo>
                  <a:pt x="17299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18154" y="1928748"/>
            <a:ext cx="1379220" cy="500380"/>
          </a:xfrm>
          <a:custGeom>
            <a:avLst/>
            <a:gdLst/>
            <a:ahLst/>
            <a:cxnLst/>
            <a:rect l="l" t="t" r="r" b="b"/>
            <a:pathLst>
              <a:path w="1379220" h="500380">
                <a:moveTo>
                  <a:pt x="1256885" y="358206"/>
                </a:moveTo>
                <a:lnTo>
                  <a:pt x="1245178" y="359463"/>
                </a:lnTo>
                <a:lnTo>
                  <a:pt x="1237457" y="368794"/>
                </a:lnTo>
                <a:lnTo>
                  <a:pt x="1238300" y="380301"/>
                </a:lnTo>
                <a:lnTo>
                  <a:pt x="1238885" y="381380"/>
                </a:lnTo>
                <a:lnTo>
                  <a:pt x="1308100" y="500252"/>
                </a:lnTo>
                <a:lnTo>
                  <a:pt x="1326512" y="468629"/>
                </a:lnTo>
                <a:lnTo>
                  <a:pt x="1292225" y="468629"/>
                </a:lnTo>
                <a:lnTo>
                  <a:pt x="1292225" y="410086"/>
                </a:lnTo>
                <a:lnTo>
                  <a:pt x="1266189" y="365505"/>
                </a:lnTo>
                <a:lnTo>
                  <a:pt x="1256885" y="358206"/>
                </a:lnTo>
                <a:close/>
              </a:path>
              <a:path w="1379220" h="500380">
                <a:moveTo>
                  <a:pt x="1292225" y="410086"/>
                </a:moveTo>
                <a:lnTo>
                  <a:pt x="1292225" y="468629"/>
                </a:lnTo>
                <a:lnTo>
                  <a:pt x="1323975" y="468629"/>
                </a:lnTo>
                <a:lnTo>
                  <a:pt x="1323975" y="460755"/>
                </a:lnTo>
                <a:lnTo>
                  <a:pt x="1294384" y="460755"/>
                </a:lnTo>
                <a:lnTo>
                  <a:pt x="1308105" y="437278"/>
                </a:lnTo>
                <a:lnTo>
                  <a:pt x="1292225" y="410086"/>
                </a:lnTo>
                <a:close/>
              </a:path>
              <a:path w="1379220" h="500380">
                <a:moveTo>
                  <a:pt x="1360286" y="358030"/>
                </a:moveTo>
                <a:lnTo>
                  <a:pt x="1350695" y="364404"/>
                </a:lnTo>
                <a:lnTo>
                  <a:pt x="1323997" y="410086"/>
                </a:lnTo>
                <a:lnTo>
                  <a:pt x="1323975" y="468629"/>
                </a:lnTo>
                <a:lnTo>
                  <a:pt x="1326512" y="468629"/>
                </a:lnTo>
                <a:lnTo>
                  <a:pt x="1377314" y="381380"/>
                </a:lnTo>
                <a:lnTo>
                  <a:pt x="1379058" y="369696"/>
                </a:lnTo>
                <a:lnTo>
                  <a:pt x="1372174" y="360132"/>
                </a:lnTo>
                <a:lnTo>
                  <a:pt x="1360286" y="358030"/>
                </a:lnTo>
                <a:close/>
              </a:path>
              <a:path w="1379220" h="500380">
                <a:moveTo>
                  <a:pt x="1308105" y="437278"/>
                </a:moveTo>
                <a:lnTo>
                  <a:pt x="1294384" y="460755"/>
                </a:lnTo>
                <a:lnTo>
                  <a:pt x="1321815" y="460755"/>
                </a:lnTo>
                <a:lnTo>
                  <a:pt x="1308105" y="437278"/>
                </a:lnTo>
                <a:close/>
              </a:path>
              <a:path w="1379220" h="500380">
                <a:moveTo>
                  <a:pt x="1323975" y="410124"/>
                </a:moveTo>
                <a:lnTo>
                  <a:pt x="1308105" y="437278"/>
                </a:lnTo>
                <a:lnTo>
                  <a:pt x="1321815" y="460755"/>
                </a:lnTo>
                <a:lnTo>
                  <a:pt x="1323975" y="460755"/>
                </a:lnTo>
                <a:lnTo>
                  <a:pt x="1323975" y="410124"/>
                </a:lnTo>
                <a:close/>
              </a:path>
              <a:path w="1379220" h="500380">
                <a:moveTo>
                  <a:pt x="1292225" y="250062"/>
                </a:moveTo>
                <a:lnTo>
                  <a:pt x="1292247" y="410124"/>
                </a:lnTo>
                <a:lnTo>
                  <a:pt x="1308105" y="437278"/>
                </a:lnTo>
                <a:lnTo>
                  <a:pt x="1323975" y="410124"/>
                </a:lnTo>
                <a:lnTo>
                  <a:pt x="1323975" y="265938"/>
                </a:lnTo>
                <a:lnTo>
                  <a:pt x="1308100" y="265938"/>
                </a:lnTo>
                <a:lnTo>
                  <a:pt x="1292225" y="250062"/>
                </a:lnTo>
                <a:close/>
              </a:path>
              <a:path w="1379220" h="500380">
                <a:moveTo>
                  <a:pt x="31750" y="0"/>
                </a:moveTo>
                <a:lnTo>
                  <a:pt x="0" y="0"/>
                </a:lnTo>
                <a:lnTo>
                  <a:pt x="0" y="258825"/>
                </a:lnTo>
                <a:lnTo>
                  <a:pt x="7112" y="265938"/>
                </a:lnTo>
                <a:lnTo>
                  <a:pt x="1292225" y="265938"/>
                </a:lnTo>
                <a:lnTo>
                  <a:pt x="1292225" y="250062"/>
                </a:lnTo>
                <a:lnTo>
                  <a:pt x="31750" y="250062"/>
                </a:lnTo>
                <a:lnTo>
                  <a:pt x="15875" y="234187"/>
                </a:lnTo>
                <a:lnTo>
                  <a:pt x="31750" y="234187"/>
                </a:lnTo>
                <a:lnTo>
                  <a:pt x="31750" y="0"/>
                </a:lnTo>
                <a:close/>
              </a:path>
              <a:path w="1379220" h="500380">
                <a:moveTo>
                  <a:pt x="1316863" y="234187"/>
                </a:moveTo>
                <a:lnTo>
                  <a:pt x="31750" y="234187"/>
                </a:lnTo>
                <a:lnTo>
                  <a:pt x="31750" y="250062"/>
                </a:lnTo>
                <a:lnTo>
                  <a:pt x="1292225" y="250062"/>
                </a:lnTo>
                <a:lnTo>
                  <a:pt x="1308100" y="265938"/>
                </a:lnTo>
                <a:lnTo>
                  <a:pt x="1323975" y="265938"/>
                </a:lnTo>
                <a:lnTo>
                  <a:pt x="1323975" y="241300"/>
                </a:lnTo>
                <a:lnTo>
                  <a:pt x="1316863" y="234187"/>
                </a:lnTo>
                <a:close/>
              </a:path>
              <a:path w="1379220" h="500380">
                <a:moveTo>
                  <a:pt x="31750" y="234187"/>
                </a:moveTo>
                <a:lnTo>
                  <a:pt x="15875" y="234187"/>
                </a:lnTo>
                <a:lnTo>
                  <a:pt x="31750" y="250062"/>
                </a:lnTo>
                <a:lnTo>
                  <a:pt x="31750" y="2341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53640" y="2789173"/>
            <a:ext cx="142240" cy="284480"/>
          </a:xfrm>
          <a:custGeom>
            <a:avLst/>
            <a:gdLst/>
            <a:ahLst/>
            <a:cxnLst/>
            <a:rect l="l" t="t" r="r" b="b"/>
            <a:pathLst>
              <a:path w="142239" h="284480">
                <a:moveTo>
                  <a:pt x="18789" y="142121"/>
                </a:moveTo>
                <a:lnTo>
                  <a:pt x="6883" y="144232"/>
                </a:lnTo>
                <a:lnTo>
                  <a:pt x="0" y="153796"/>
                </a:lnTo>
                <a:lnTo>
                  <a:pt x="1743" y="165480"/>
                </a:lnTo>
                <a:lnTo>
                  <a:pt x="71085" y="284352"/>
                </a:lnTo>
                <a:lnTo>
                  <a:pt x="89497" y="252729"/>
                </a:lnTo>
                <a:lnTo>
                  <a:pt x="55210" y="252729"/>
                </a:lnTo>
                <a:lnTo>
                  <a:pt x="55210" y="194351"/>
                </a:lnTo>
                <a:lnTo>
                  <a:pt x="28416" y="148425"/>
                </a:lnTo>
                <a:lnTo>
                  <a:pt x="18789" y="142121"/>
                </a:lnTo>
                <a:close/>
              </a:path>
              <a:path w="142239" h="284480">
                <a:moveTo>
                  <a:pt x="55210" y="194351"/>
                </a:moveTo>
                <a:lnTo>
                  <a:pt x="55210" y="252729"/>
                </a:lnTo>
                <a:lnTo>
                  <a:pt x="86960" y="252729"/>
                </a:lnTo>
                <a:lnTo>
                  <a:pt x="86960" y="244855"/>
                </a:lnTo>
                <a:lnTo>
                  <a:pt x="57369" y="244855"/>
                </a:lnTo>
                <a:lnTo>
                  <a:pt x="71012" y="221439"/>
                </a:lnTo>
                <a:lnTo>
                  <a:pt x="55210" y="194351"/>
                </a:lnTo>
                <a:close/>
              </a:path>
              <a:path w="142239" h="284480">
                <a:moveTo>
                  <a:pt x="122190" y="142319"/>
                </a:moveTo>
                <a:lnTo>
                  <a:pt x="112868" y="149605"/>
                </a:lnTo>
                <a:lnTo>
                  <a:pt x="86960" y="194070"/>
                </a:lnTo>
                <a:lnTo>
                  <a:pt x="86960" y="252729"/>
                </a:lnTo>
                <a:lnTo>
                  <a:pt x="89497" y="252729"/>
                </a:lnTo>
                <a:lnTo>
                  <a:pt x="140300" y="165480"/>
                </a:lnTo>
                <a:lnTo>
                  <a:pt x="140923" y="164322"/>
                </a:lnTo>
                <a:lnTo>
                  <a:pt x="141699" y="152846"/>
                </a:lnTo>
                <a:lnTo>
                  <a:pt x="133906" y="143516"/>
                </a:lnTo>
                <a:lnTo>
                  <a:pt x="122190" y="142319"/>
                </a:lnTo>
                <a:close/>
              </a:path>
              <a:path w="142239" h="284480">
                <a:moveTo>
                  <a:pt x="71012" y="221439"/>
                </a:moveTo>
                <a:lnTo>
                  <a:pt x="57369" y="244855"/>
                </a:lnTo>
                <a:lnTo>
                  <a:pt x="84674" y="244855"/>
                </a:lnTo>
                <a:lnTo>
                  <a:pt x="71012" y="221439"/>
                </a:lnTo>
                <a:close/>
              </a:path>
              <a:path w="142239" h="284480">
                <a:moveTo>
                  <a:pt x="86960" y="194070"/>
                </a:moveTo>
                <a:lnTo>
                  <a:pt x="71012" y="221439"/>
                </a:lnTo>
                <a:lnTo>
                  <a:pt x="84674" y="244855"/>
                </a:lnTo>
                <a:lnTo>
                  <a:pt x="86960" y="244855"/>
                </a:lnTo>
                <a:lnTo>
                  <a:pt x="86960" y="194070"/>
                </a:lnTo>
                <a:close/>
              </a:path>
              <a:path w="142239" h="284480">
                <a:moveTo>
                  <a:pt x="56734" y="131798"/>
                </a:moveTo>
                <a:lnTo>
                  <a:pt x="55210" y="133350"/>
                </a:lnTo>
                <a:lnTo>
                  <a:pt x="55210" y="194351"/>
                </a:lnTo>
                <a:lnTo>
                  <a:pt x="71012" y="221439"/>
                </a:lnTo>
                <a:lnTo>
                  <a:pt x="86960" y="194070"/>
                </a:lnTo>
                <a:lnTo>
                  <a:pt x="86960" y="157987"/>
                </a:lnTo>
                <a:lnTo>
                  <a:pt x="71085" y="157987"/>
                </a:lnTo>
                <a:lnTo>
                  <a:pt x="86960" y="142112"/>
                </a:lnTo>
                <a:lnTo>
                  <a:pt x="56734" y="142112"/>
                </a:lnTo>
                <a:lnTo>
                  <a:pt x="56734" y="131798"/>
                </a:lnTo>
                <a:close/>
              </a:path>
              <a:path w="142239" h="284480">
                <a:moveTo>
                  <a:pt x="86960" y="142112"/>
                </a:moveTo>
                <a:lnTo>
                  <a:pt x="71085" y="157987"/>
                </a:lnTo>
                <a:lnTo>
                  <a:pt x="81372" y="157987"/>
                </a:lnTo>
                <a:lnTo>
                  <a:pt x="86960" y="152400"/>
                </a:lnTo>
                <a:lnTo>
                  <a:pt x="86960" y="142112"/>
                </a:lnTo>
                <a:close/>
              </a:path>
              <a:path w="142239" h="284480">
                <a:moveTo>
                  <a:pt x="86960" y="152400"/>
                </a:moveTo>
                <a:lnTo>
                  <a:pt x="81372" y="157987"/>
                </a:lnTo>
                <a:lnTo>
                  <a:pt x="86960" y="157987"/>
                </a:lnTo>
                <a:lnTo>
                  <a:pt x="86960" y="152400"/>
                </a:lnTo>
                <a:close/>
              </a:path>
              <a:path w="142239" h="284480">
                <a:moveTo>
                  <a:pt x="88484" y="126237"/>
                </a:moveTo>
                <a:lnTo>
                  <a:pt x="72609" y="126237"/>
                </a:lnTo>
                <a:lnTo>
                  <a:pt x="56734" y="142112"/>
                </a:lnTo>
                <a:lnTo>
                  <a:pt x="86960" y="142112"/>
                </a:lnTo>
                <a:lnTo>
                  <a:pt x="86960" y="152400"/>
                </a:lnTo>
                <a:lnTo>
                  <a:pt x="88484" y="150875"/>
                </a:lnTo>
                <a:lnTo>
                  <a:pt x="88484" y="126237"/>
                </a:lnTo>
                <a:close/>
              </a:path>
              <a:path w="142239" h="284480">
                <a:moveTo>
                  <a:pt x="72609" y="126237"/>
                </a:moveTo>
                <a:lnTo>
                  <a:pt x="62195" y="126237"/>
                </a:lnTo>
                <a:lnTo>
                  <a:pt x="56734" y="131798"/>
                </a:lnTo>
                <a:lnTo>
                  <a:pt x="56734" y="142112"/>
                </a:lnTo>
                <a:lnTo>
                  <a:pt x="72609" y="126237"/>
                </a:lnTo>
                <a:close/>
              </a:path>
              <a:path w="142239" h="284480">
                <a:moveTo>
                  <a:pt x="88484" y="0"/>
                </a:moveTo>
                <a:lnTo>
                  <a:pt x="56734" y="0"/>
                </a:lnTo>
                <a:lnTo>
                  <a:pt x="56734" y="131798"/>
                </a:lnTo>
                <a:lnTo>
                  <a:pt x="62195" y="126237"/>
                </a:lnTo>
                <a:lnTo>
                  <a:pt x="88484" y="126237"/>
                </a:lnTo>
                <a:lnTo>
                  <a:pt x="88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94805" y="3786123"/>
            <a:ext cx="1247775" cy="500380"/>
          </a:xfrm>
          <a:custGeom>
            <a:avLst/>
            <a:gdLst/>
            <a:ahLst/>
            <a:cxnLst/>
            <a:rect l="l" t="t" r="r" b="b"/>
            <a:pathLst>
              <a:path w="1247775" h="500379">
                <a:moveTo>
                  <a:pt x="18789" y="358021"/>
                </a:moveTo>
                <a:lnTo>
                  <a:pt x="6883" y="360132"/>
                </a:lnTo>
                <a:lnTo>
                  <a:pt x="0" y="369696"/>
                </a:lnTo>
                <a:lnTo>
                  <a:pt x="1743" y="381381"/>
                </a:lnTo>
                <a:lnTo>
                  <a:pt x="71085" y="500252"/>
                </a:lnTo>
                <a:lnTo>
                  <a:pt x="89497" y="468630"/>
                </a:lnTo>
                <a:lnTo>
                  <a:pt x="55210" y="468630"/>
                </a:lnTo>
                <a:lnTo>
                  <a:pt x="55210" y="410251"/>
                </a:lnTo>
                <a:lnTo>
                  <a:pt x="28416" y="364325"/>
                </a:lnTo>
                <a:lnTo>
                  <a:pt x="18789" y="358021"/>
                </a:lnTo>
                <a:close/>
              </a:path>
              <a:path w="1247775" h="500379">
                <a:moveTo>
                  <a:pt x="55210" y="410251"/>
                </a:moveTo>
                <a:lnTo>
                  <a:pt x="55210" y="468630"/>
                </a:lnTo>
                <a:lnTo>
                  <a:pt x="86960" y="468630"/>
                </a:lnTo>
                <a:lnTo>
                  <a:pt x="86960" y="460756"/>
                </a:lnTo>
                <a:lnTo>
                  <a:pt x="57369" y="460756"/>
                </a:lnTo>
                <a:lnTo>
                  <a:pt x="71012" y="437339"/>
                </a:lnTo>
                <a:lnTo>
                  <a:pt x="55210" y="410251"/>
                </a:lnTo>
                <a:close/>
              </a:path>
              <a:path w="1247775" h="500379">
                <a:moveTo>
                  <a:pt x="122190" y="358219"/>
                </a:moveTo>
                <a:lnTo>
                  <a:pt x="112868" y="365506"/>
                </a:lnTo>
                <a:lnTo>
                  <a:pt x="86960" y="409970"/>
                </a:lnTo>
                <a:lnTo>
                  <a:pt x="86960" y="468630"/>
                </a:lnTo>
                <a:lnTo>
                  <a:pt x="89497" y="468630"/>
                </a:lnTo>
                <a:lnTo>
                  <a:pt x="140300" y="381381"/>
                </a:lnTo>
                <a:lnTo>
                  <a:pt x="140923" y="380222"/>
                </a:lnTo>
                <a:lnTo>
                  <a:pt x="141699" y="368746"/>
                </a:lnTo>
                <a:lnTo>
                  <a:pt x="133906" y="359416"/>
                </a:lnTo>
                <a:lnTo>
                  <a:pt x="122190" y="358219"/>
                </a:lnTo>
                <a:close/>
              </a:path>
              <a:path w="1247775" h="500379">
                <a:moveTo>
                  <a:pt x="71012" y="437339"/>
                </a:moveTo>
                <a:lnTo>
                  <a:pt x="57369" y="460756"/>
                </a:lnTo>
                <a:lnTo>
                  <a:pt x="84674" y="460756"/>
                </a:lnTo>
                <a:lnTo>
                  <a:pt x="71012" y="437339"/>
                </a:lnTo>
                <a:close/>
              </a:path>
              <a:path w="1247775" h="500379">
                <a:moveTo>
                  <a:pt x="86960" y="409970"/>
                </a:moveTo>
                <a:lnTo>
                  <a:pt x="71012" y="437339"/>
                </a:lnTo>
                <a:lnTo>
                  <a:pt x="84674" y="460756"/>
                </a:lnTo>
                <a:lnTo>
                  <a:pt x="86960" y="460756"/>
                </a:lnTo>
                <a:lnTo>
                  <a:pt x="86960" y="409970"/>
                </a:lnTo>
                <a:close/>
              </a:path>
              <a:path w="1247775" h="500379">
                <a:moveTo>
                  <a:pt x="1215609" y="234187"/>
                </a:moveTo>
                <a:lnTo>
                  <a:pt x="62195" y="234187"/>
                </a:lnTo>
                <a:lnTo>
                  <a:pt x="55210" y="241300"/>
                </a:lnTo>
                <a:lnTo>
                  <a:pt x="55210" y="410251"/>
                </a:lnTo>
                <a:lnTo>
                  <a:pt x="71012" y="437339"/>
                </a:lnTo>
                <a:lnTo>
                  <a:pt x="86960" y="409970"/>
                </a:lnTo>
                <a:lnTo>
                  <a:pt x="86960" y="265938"/>
                </a:lnTo>
                <a:lnTo>
                  <a:pt x="71085" y="265938"/>
                </a:lnTo>
                <a:lnTo>
                  <a:pt x="86960" y="250062"/>
                </a:lnTo>
                <a:lnTo>
                  <a:pt x="1215609" y="250062"/>
                </a:lnTo>
                <a:lnTo>
                  <a:pt x="1215609" y="234187"/>
                </a:lnTo>
                <a:close/>
              </a:path>
              <a:path w="1247775" h="500379">
                <a:moveTo>
                  <a:pt x="86960" y="250062"/>
                </a:moveTo>
                <a:lnTo>
                  <a:pt x="71085" y="265938"/>
                </a:lnTo>
                <a:lnTo>
                  <a:pt x="86960" y="265938"/>
                </a:lnTo>
                <a:lnTo>
                  <a:pt x="86960" y="250062"/>
                </a:lnTo>
                <a:close/>
              </a:path>
              <a:path w="1247775" h="500379">
                <a:moveTo>
                  <a:pt x="1247359" y="234187"/>
                </a:moveTo>
                <a:lnTo>
                  <a:pt x="1231484" y="234187"/>
                </a:lnTo>
                <a:lnTo>
                  <a:pt x="1215609" y="250062"/>
                </a:lnTo>
                <a:lnTo>
                  <a:pt x="86960" y="250062"/>
                </a:lnTo>
                <a:lnTo>
                  <a:pt x="86960" y="265938"/>
                </a:lnTo>
                <a:lnTo>
                  <a:pt x="1240247" y="265938"/>
                </a:lnTo>
                <a:lnTo>
                  <a:pt x="1247359" y="258825"/>
                </a:lnTo>
                <a:lnTo>
                  <a:pt x="1247359" y="234187"/>
                </a:lnTo>
                <a:close/>
              </a:path>
              <a:path w="1247775" h="500379">
                <a:moveTo>
                  <a:pt x="1247359" y="0"/>
                </a:moveTo>
                <a:lnTo>
                  <a:pt x="1215609" y="0"/>
                </a:lnTo>
                <a:lnTo>
                  <a:pt x="1215609" y="250062"/>
                </a:lnTo>
                <a:lnTo>
                  <a:pt x="1231484" y="234187"/>
                </a:lnTo>
                <a:lnTo>
                  <a:pt x="1247359" y="234187"/>
                </a:lnTo>
                <a:lnTo>
                  <a:pt x="1247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09006" y="4646548"/>
            <a:ext cx="372745" cy="1388110"/>
          </a:xfrm>
          <a:custGeom>
            <a:avLst/>
            <a:gdLst/>
            <a:ahLst/>
            <a:cxnLst/>
            <a:rect l="l" t="t" r="r" b="b"/>
            <a:pathLst>
              <a:path w="372745" h="1388110">
                <a:moveTo>
                  <a:pt x="18754" y="1245400"/>
                </a:moveTo>
                <a:lnTo>
                  <a:pt x="6808" y="1247544"/>
                </a:lnTo>
                <a:lnTo>
                  <a:pt x="0" y="1257161"/>
                </a:lnTo>
                <a:lnTo>
                  <a:pt x="1754" y="1268857"/>
                </a:lnTo>
                <a:lnTo>
                  <a:pt x="70969" y="1387614"/>
                </a:lnTo>
                <a:lnTo>
                  <a:pt x="89366" y="1356106"/>
                </a:lnTo>
                <a:lnTo>
                  <a:pt x="55094" y="1356106"/>
                </a:lnTo>
                <a:lnTo>
                  <a:pt x="55094" y="1297393"/>
                </a:lnTo>
                <a:lnTo>
                  <a:pt x="28386" y="1251623"/>
                </a:lnTo>
                <a:lnTo>
                  <a:pt x="18754" y="1245400"/>
                </a:lnTo>
                <a:close/>
              </a:path>
              <a:path w="372745" h="1388110">
                <a:moveTo>
                  <a:pt x="55094" y="1297393"/>
                </a:moveTo>
                <a:lnTo>
                  <a:pt x="55094" y="1356106"/>
                </a:lnTo>
                <a:lnTo>
                  <a:pt x="86844" y="1356106"/>
                </a:lnTo>
                <a:lnTo>
                  <a:pt x="86844" y="1348105"/>
                </a:lnTo>
                <a:lnTo>
                  <a:pt x="57380" y="1348105"/>
                </a:lnTo>
                <a:lnTo>
                  <a:pt x="71022" y="1324691"/>
                </a:lnTo>
                <a:lnTo>
                  <a:pt x="55094" y="1297393"/>
                </a:lnTo>
                <a:close/>
              </a:path>
              <a:path w="372745" h="1388110">
                <a:moveTo>
                  <a:pt x="122213" y="1245593"/>
                </a:moveTo>
                <a:lnTo>
                  <a:pt x="112879" y="1252855"/>
                </a:lnTo>
                <a:lnTo>
                  <a:pt x="86927" y="1297393"/>
                </a:lnTo>
                <a:lnTo>
                  <a:pt x="86844" y="1356106"/>
                </a:lnTo>
                <a:lnTo>
                  <a:pt x="89366" y="1356106"/>
                </a:lnTo>
                <a:lnTo>
                  <a:pt x="140311" y="1268857"/>
                </a:lnTo>
                <a:lnTo>
                  <a:pt x="140965" y="1267621"/>
                </a:lnTo>
                <a:lnTo>
                  <a:pt x="141703" y="1256132"/>
                </a:lnTo>
                <a:lnTo>
                  <a:pt x="133941" y="1246780"/>
                </a:lnTo>
                <a:lnTo>
                  <a:pt x="122213" y="1245593"/>
                </a:lnTo>
                <a:close/>
              </a:path>
              <a:path w="372745" h="1388110">
                <a:moveTo>
                  <a:pt x="71022" y="1324691"/>
                </a:moveTo>
                <a:lnTo>
                  <a:pt x="57380" y="1348105"/>
                </a:lnTo>
                <a:lnTo>
                  <a:pt x="84685" y="1348105"/>
                </a:lnTo>
                <a:lnTo>
                  <a:pt x="71022" y="1324691"/>
                </a:lnTo>
                <a:close/>
              </a:path>
              <a:path w="372745" h="1388110">
                <a:moveTo>
                  <a:pt x="86844" y="1297537"/>
                </a:moveTo>
                <a:lnTo>
                  <a:pt x="71022" y="1324691"/>
                </a:lnTo>
                <a:lnTo>
                  <a:pt x="84685" y="1348105"/>
                </a:lnTo>
                <a:lnTo>
                  <a:pt x="86844" y="1348105"/>
                </a:lnTo>
                <a:lnTo>
                  <a:pt x="86844" y="1297537"/>
                </a:lnTo>
                <a:close/>
              </a:path>
              <a:path w="372745" h="1388110">
                <a:moveTo>
                  <a:pt x="340844" y="677926"/>
                </a:moveTo>
                <a:lnTo>
                  <a:pt x="55094" y="677926"/>
                </a:lnTo>
                <a:lnTo>
                  <a:pt x="55178" y="1297537"/>
                </a:lnTo>
                <a:lnTo>
                  <a:pt x="71022" y="1324691"/>
                </a:lnTo>
                <a:lnTo>
                  <a:pt x="86844" y="1297537"/>
                </a:lnTo>
                <a:lnTo>
                  <a:pt x="86844" y="709676"/>
                </a:lnTo>
                <a:lnTo>
                  <a:pt x="70969" y="709676"/>
                </a:lnTo>
                <a:lnTo>
                  <a:pt x="86844" y="693801"/>
                </a:lnTo>
                <a:lnTo>
                  <a:pt x="340844" y="693801"/>
                </a:lnTo>
                <a:lnTo>
                  <a:pt x="340844" y="677926"/>
                </a:lnTo>
                <a:close/>
              </a:path>
              <a:path w="372745" h="1388110">
                <a:moveTo>
                  <a:pt x="86844" y="693801"/>
                </a:moveTo>
                <a:lnTo>
                  <a:pt x="70969" y="709676"/>
                </a:lnTo>
                <a:lnTo>
                  <a:pt x="86844" y="709676"/>
                </a:lnTo>
                <a:lnTo>
                  <a:pt x="86844" y="693801"/>
                </a:lnTo>
                <a:close/>
              </a:path>
              <a:path w="372745" h="1388110">
                <a:moveTo>
                  <a:pt x="372594" y="677926"/>
                </a:moveTo>
                <a:lnTo>
                  <a:pt x="356846" y="677926"/>
                </a:lnTo>
                <a:lnTo>
                  <a:pt x="340844" y="693801"/>
                </a:lnTo>
                <a:lnTo>
                  <a:pt x="86844" y="693801"/>
                </a:lnTo>
                <a:lnTo>
                  <a:pt x="86844" y="709676"/>
                </a:lnTo>
                <a:lnTo>
                  <a:pt x="372594" y="709676"/>
                </a:lnTo>
                <a:lnTo>
                  <a:pt x="372594" y="677926"/>
                </a:lnTo>
                <a:close/>
              </a:path>
              <a:path w="372745" h="1388110">
                <a:moveTo>
                  <a:pt x="372594" y="0"/>
                </a:moveTo>
                <a:lnTo>
                  <a:pt x="340844" y="0"/>
                </a:lnTo>
                <a:lnTo>
                  <a:pt x="340844" y="693801"/>
                </a:lnTo>
                <a:lnTo>
                  <a:pt x="356846" y="677926"/>
                </a:lnTo>
                <a:lnTo>
                  <a:pt x="372594" y="677926"/>
                </a:lnTo>
                <a:lnTo>
                  <a:pt x="3725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810376" y="3786123"/>
            <a:ext cx="1249045" cy="500380"/>
          </a:xfrm>
          <a:custGeom>
            <a:avLst/>
            <a:gdLst/>
            <a:ahLst/>
            <a:cxnLst/>
            <a:rect l="l" t="t" r="r" b="b"/>
            <a:pathLst>
              <a:path w="1249045" h="500379">
                <a:moveTo>
                  <a:pt x="1126741" y="358219"/>
                </a:moveTo>
                <a:lnTo>
                  <a:pt x="1114977" y="359416"/>
                </a:lnTo>
                <a:lnTo>
                  <a:pt x="1107282" y="368777"/>
                </a:lnTo>
                <a:lnTo>
                  <a:pt x="1108115" y="380281"/>
                </a:lnTo>
                <a:lnTo>
                  <a:pt x="1108710" y="381381"/>
                </a:lnTo>
                <a:lnTo>
                  <a:pt x="1177925" y="500252"/>
                </a:lnTo>
                <a:lnTo>
                  <a:pt x="1196337" y="468630"/>
                </a:lnTo>
                <a:lnTo>
                  <a:pt x="1162050" y="468630"/>
                </a:lnTo>
                <a:lnTo>
                  <a:pt x="1162050" y="410086"/>
                </a:lnTo>
                <a:lnTo>
                  <a:pt x="1136014" y="365506"/>
                </a:lnTo>
                <a:lnTo>
                  <a:pt x="1126741" y="358219"/>
                </a:lnTo>
                <a:close/>
              </a:path>
              <a:path w="1249045" h="500379">
                <a:moveTo>
                  <a:pt x="1162050" y="410086"/>
                </a:moveTo>
                <a:lnTo>
                  <a:pt x="1162050" y="468630"/>
                </a:lnTo>
                <a:lnTo>
                  <a:pt x="1193800" y="468630"/>
                </a:lnTo>
                <a:lnTo>
                  <a:pt x="1193800" y="460756"/>
                </a:lnTo>
                <a:lnTo>
                  <a:pt x="1164209" y="460756"/>
                </a:lnTo>
                <a:lnTo>
                  <a:pt x="1177930" y="437278"/>
                </a:lnTo>
                <a:lnTo>
                  <a:pt x="1162050" y="410086"/>
                </a:lnTo>
                <a:close/>
              </a:path>
              <a:path w="1249045" h="500379">
                <a:moveTo>
                  <a:pt x="1230111" y="358030"/>
                </a:moveTo>
                <a:lnTo>
                  <a:pt x="1220520" y="364404"/>
                </a:lnTo>
                <a:lnTo>
                  <a:pt x="1193822" y="410086"/>
                </a:lnTo>
                <a:lnTo>
                  <a:pt x="1193800" y="468630"/>
                </a:lnTo>
                <a:lnTo>
                  <a:pt x="1196337" y="468630"/>
                </a:lnTo>
                <a:lnTo>
                  <a:pt x="1247140" y="381381"/>
                </a:lnTo>
                <a:lnTo>
                  <a:pt x="1248883" y="369696"/>
                </a:lnTo>
                <a:lnTo>
                  <a:pt x="1241999" y="360132"/>
                </a:lnTo>
                <a:lnTo>
                  <a:pt x="1230111" y="358030"/>
                </a:lnTo>
                <a:close/>
              </a:path>
              <a:path w="1249045" h="500379">
                <a:moveTo>
                  <a:pt x="1177930" y="437278"/>
                </a:moveTo>
                <a:lnTo>
                  <a:pt x="1164209" y="460756"/>
                </a:lnTo>
                <a:lnTo>
                  <a:pt x="1191640" y="460756"/>
                </a:lnTo>
                <a:lnTo>
                  <a:pt x="1177930" y="437278"/>
                </a:lnTo>
                <a:close/>
              </a:path>
              <a:path w="1249045" h="500379">
                <a:moveTo>
                  <a:pt x="1193800" y="410124"/>
                </a:moveTo>
                <a:lnTo>
                  <a:pt x="1177930" y="437278"/>
                </a:lnTo>
                <a:lnTo>
                  <a:pt x="1191640" y="460756"/>
                </a:lnTo>
                <a:lnTo>
                  <a:pt x="1193800" y="460756"/>
                </a:lnTo>
                <a:lnTo>
                  <a:pt x="1193800" y="410124"/>
                </a:lnTo>
                <a:close/>
              </a:path>
              <a:path w="1249045" h="500379">
                <a:moveTo>
                  <a:pt x="1162050" y="250062"/>
                </a:moveTo>
                <a:lnTo>
                  <a:pt x="1162072" y="410124"/>
                </a:lnTo>
                <a:lnTo>
                  <a:pt x="1177930" y="437278"/>
                </a:lnTo>
                <a:lnTo>
                  <a:pt x="1193800" y="410124"/>
                </a:lnTo>
                <a:lnTo>
                  <a:pt x="1193800" y="265938"/>
                </a:lnTo>
                <a:lnTo>
                  <a:pt x="1177925" y="265938"/>
                </a:lnTo>
                <a:lnTo>
                  <a:pt x="1162050" y="250062"/>
                </a:lnTo>
                <a:close/>
              </a:path>
              <a:path w="1249045" h="500379">
                <a:moveTo>
                  <a:pt x="31750" y="0"/>
                </a:moveTo>
                <a:lnTo>
                  <a:pt x="0" y="0"/>
                </a:lnTo>
                <a:lnTo>
                  <a:pt x="0" y="258825"/>
                </a:lnTo>
                <a:lnTo>
                  <a:pt x="7112" y="265938"/>
                </a:lnTo>
                <a:lnTo>
                  <a:pt x="1162050" y="265938"/>
                </a:lnTo>
                <a:lnTo>
                  <a:pt x="1162050" y="250062"/>
                </a:lnTo>
                <a:lnTo>
                  <a:pt x="31750" y="250062"/>
                </a:lnTo>
                <a:lnTo>
                  <a:pt x="15875" y="234187"/>
                </a:lnTo>
                <a:lnTo>
                  <a:pt x="31750" y="234187"/>
                </a:lnTo>
                <a:lnTo>
                  <a:pt x="31750" y="0"/>
                </a:lnTo>
                <a:close/>
              </a:path>
              <a:path w="1249045" h="500379">
                <a:moveTo>
                  <a:pt x="1186688" y="234187"/>
                </a:moveTo>
                <a:lnTo>
                  <a:pt x="31750" y="234187"/>
                </a:lnTo>
                <a:lnTo>
                  <a:pt x="31750" y="250062"/>
                </a:lnTo>
                <a:lnTo>
                  <a:pt x="1162050" y="250062"/>
                </a:lnTo>
                <a:lnTo>
                  <a:pt x="1177925" y="265938"/>
                </a:lnTo>
                <a:lnTo>
                  <a:pt x="1193800" y="265938"/>
                </a:lnTo>
                <a:lnTo>
                  <a:pt x="1193800" y="241300"/>
                </a:lnTo>
                <a:lnTo>
                  <a:pt x="1186688" y="234187"/>
                </a:lnTo>
                <a:close/>
              </a:path>
              <a:path w="1249045" h="500379">
                <a:moveTo>
                  <a:pt x="31750" y="234187"/>
                </a:moveTo>
                <a:lnTo>
                  <a:pt x="15875" y="234187"/>
                </a:lnTo>
                <a:lnTo>
                  <a:pt x="31750" y="250062"/>
                </a:lnTo>
                <a:lnTo>
                  <a:pt x="31750" y="2341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917343" y="4646548"/>
            <a:ext cx="141605" cy="284480"/>
          </a:xfrm>
          <a:custGeom>
            <a:avLst/>
            <a:gdLst/>
            <a:ahLst/>
            <a:cxnLst/>
            <a:rect l="l" t="t" r="r" b="b"/>
            <a:pathLst>
              <a:path w="141604" h="284479">
                <a:moveTo>
                  <a:pt x="18771" y="142130"/>
                </a:moveTo>
                <a:lnTo>
                  <a:pt x="6883" y="144232"/>
                </a:lnTo>
                <a:lnTo>
                  <a:pt x="0" y="153796"/>
                </a:lnTo>
                <a:lnTo>
                  <a:pt x="1743" y="165481"/>
                </a:lnTo>
                <a:lnTo>
                  <a:pt x="70958" y="284352"/>
                </a:lnTo>
                <a:lnTo>
                  <a:pt x="89370" y="252730"/>
                </a:lnTo>
                <a:lnTo>
                  <a:pt x="55083" y="252730"/>
                </a:lnTo>
                <a:lnTo>
                  <a:pt x="55060" y="194186"/>
                </a:lnTo>
                <a:lnTo>
                  <a:pt x="28362" y="148504"/>
                </a:lnTo>
                <a:lnTo>
                  <a:pt x="18771" y="142130"/>
                </a:lnTo>
                <a:close/>
              </a:path>
              <a:path w="141604" h="284479">
                <a:moveTo>
                  <a:pt x="55083" y="194224"/>
                </a:moveTo>
                <a:lnTo>
                  <a:pt x="55083" y="252730"/>
                </a:lnTo>
                <a:lnTo>
                  <a:pt x="86833" y="252730"/>
                </a:lnTo>
                <a:lnTo>
                  <a:pt x="86833" y="244856"/>
                </a:lnTo>
                <a:lnTo>
                  <a:pt x="57242" y="244856"/>
                </a:lnTo>
                <a:lnTo>
                  <a:pt x="70952" y="221378"/>
                </a:lnTo>
                <a:lnTo>
                  <a:pt x="55083" y="194224"/>
                </a:lnTo>
                <a:close/>
              </a:path>
              <a:path w="141604" h="284479">
                <a:moveTo>
                  <a:pt x="122172" y="142306"/>
                </a:moveTo>
                <a:lnTo>
                  <a:pt x="112868" y="149606"/>
                </a:lnTo>
                <a:lnTo>
                  <a:pt x="86833" y="194186"/>
                </a:lnTo>
                <a:lnTo>
                  <a:pt x="86833" y="252730"/>
                </a:lnTo>
                <a:lnTo>
                  <a:pt x="89370" y="252730"/>
                </a:lnTo>
                <a:lnTo>
                  <a:pt x="140173" y="165481"/>
                </a:lnTo>
                <a:lnTo>
                  <a:pt x="140757" y="164401"/>
                </a:lnTo>
                <a:lnTo>
                  <a:pt x="141600" y="152894"/>
                </a:lnTo>
                <a:lnTo>
                  <a:pt x="133879" y="143563"/>
                </a:lnTo>
                <a:lnTo>
                  <a:pt x="122172" y="142306"/>
                </a:lnTo>
                <a:close/>
              </a:path>
              <a:path w="141604" h="284479">
                <a:moveTo>
                  <a:pt x="70952" y="221378"/>
                </a:moveTo>
                <a:lnTo>
                  <a:pt x="57242" y="244856"/>
                </a:lnTo>
                <a:lnTo>
                  <a:pt x="84674" y="244856"/>
                </a:lnTo>
                <a:lnTo>
                  <a:pt x="70952" y="221378"/>
                </a:lnTo>
                <a:close/>
              </a:path>
              <a:path w="141604" h="284479">
                <a:moveTo>
                  <a:pt x="86833" y="194186"/>
                </a:moveTo>
                <a:lnTo>
                  <a:pt x="70952" y="221378"/>
                </a:lnTo>
                <a:lnTo>
                  <a:pt x="84674" y="244856"/>
                </a:lnTo>
                <a:lnTo>
                  <a:pt x="86833" y="244856"/>
                </a:lnTo>
                <a:lnTo>
                  <a:pt x="86833" y="194186"/>
                </a:lnTo>
                <a:close/>
              </a:path>
              <a:path w="141604" h="284479">
                <a:moveTo>
                  <a:pt x="56734" y="131699"/>
                </a:moveTo>
                <a:lnTo>
                  <a:pt x="55083" y="133350"/>
                </a:lnTo>
                <a:lnTo>
                  <a:pt x="55083" y="194224"/>
                </a:lnTo>
                <a:lnTo>
                  <a:pt x="70952" y="221378"/>
                </a:lnTo>
                <a:lnTo>
                  <a:pt x="86810" y="194224"/>
                </a:lnTo>
                <a:lnTo>
                  <a:pt x="86833" y="157987"/>
                </a:lnTo>
                <a:lnTo>
                  <a:pt x="70958" y="157987"/>
                </a:lnTo>
                <a:lnTo>
                  <a:pt x="86833" y="142112"/>
                </a:lnTo>
                <a:lnTo>
                  <a:pt x="56734" y="142112"/>
                </a:lnTo>
                <a:lnTo>
                  <a:pt x="56734" y="131699"/>
                </a:lnTo>
                <a:close/>
              </a:path>
              <a:path w="141604" h="284479">
                <a:moveTo>
                  <a:pt x="86833" y="142112"/>
                </a:moveTo>
                <a:lnTo>
                  <a:pt x="70958" y="157987"/>
                </a:lnTo>
                <a:lnTo>
                  <a:pt x="81372" y="157987"/>
                </a:lnTo>
                <a:lnTo>
                  <a:pt x="86833" y="152526"/>
                </a:lnTo>
                <a:lnTo>
                  <a:pt x="86833" y="142112"/>
                </a:lnTo>
                <a:close/>
              </a:path>
              <a:path w="141604" h="284479">
                <a:moveTo>
                  <a:pt x="86833" y="152526"/>
                </a:moveTo>
                <a:lnTo>
                  <a:pt x="81372" y="157987"/>
                </a:lnTo>
                <a:lnTo>
                  <a:pt x="86833" y="157987"/>
                </a:lnTo>
                <a:lnTo>
                  <a:pt x="86833" y="152526"/>
                </a:lnTo>
                <a:close/>
              </a:path>
              <a:path w="141604" h="284479">
                <a:moveTo>
                  <a:pt x="88484" y="126237"/>
                </a:moveTo>
                <a:lnTo>
                  <a:pt x="72482" y="126237"/>
                </a:lnTo>
                <a:lnTo>
                  <a:pt x="56734" y="142112"/>
                </a:lnTo>
                <a:lnTo>
                  <a:pt x="86833" y="142112"/>
                </a:lnTo>
                <a:lnTo>
                  <a:pt x="86833" y="152526"/>
                </a:lnTo>
                <a:lnTo>
                  <a:pt x="88484" y="150875"/>
                </a:lnTo>
                <a:lnTo>
                  <a:pt x="88484" y="126237"/>
                </a:lnTo>
                <a:close/>
              </a:path>
              <a:path w="141604" h="284479">
                <a:moveTo>
                  <a:pt x="72482" y="126237"/>
                </a:moveTo>
                <a:lnTo>
                  <a:pt x="62195" y="126237"/>
                </a:lnTo>
                <a:lnTo>
                  <a:pt x="56734" y="131699"/>
                </a:lnTo>
                <a:lnTo>
                  <a:pt x="56734" y="142112"/>
                </a:lnTo>
                <a:lnTo>
                  <a:pt x="72482" y="126237"/>
                </a:lnTo>
                <a:close/>
              </a:path>
              <a:path w="141604" h="284479">
                <a:moveTo>
                  <a:pt x="88484" y="0"/>
                </a:moveTo>
                <a:lnTo>
                  <a:pt x="56734" y="0"/>
                </a:lnTo>
                <a:lnTo>
                  <a:pt x="56734" y="131699"/>
                </a:lnTo>
                <a:lnTo>
                  <a:pt x="62195" y="126237"/>
                </a:lnTo>
                <a:lnTo>
                  <a:pt x="88484" y="126237"/>
                </a:lnTo>
                <a:lnTo>
                  <a:pt x="88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32120" y="3087625"/>
            <a:ext cx="2587752" cy="7284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33288" y="3108968"/>
            <a:ext cx="2234184" cy="7589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540377" y="3071885"/>
            <a:ext cx="2571750" cy="714375"/>
          </a:xfrm>
          <a:custGeom>
            <a:avLst/>
            <a:gdLst/>
            <a:ahLst/>
            <a:cxnLst/>
            <a:rect l="l" t="t" r="r" b="b"/>
            <a:pathLst>
              <a:path w="2571750" h="714375">
                <a:moveTo>
                  <a:pt x="0" y="118999"/>
                </a:moveTo>
                <a:lnTo>
                  <a:pt x="7719" y="76744"/>
                </a:lnTo>
                <a:lnTo>
                  <a:pt x="28981" y="41176"/>
                </a:lnTo>
                <a:lnTo>
                  <a:pt x="60945" y="15121"/>
                </a:lnTo>
                <a:lnTo>
                  <a:pt x="100767" y="1403"/>
                </a:lnTo>
                <a:lnTo>
                  <a:pt x="2452624" y="0"/>
                </a:lnTo>
                <a:lnTo>
                  <a:pt x="2467279" y="890"/>
                </a:lnTo>
                <a:lnTo>
                  <a:pt x="2507645" y="13414"/>
                </a:lnTo>
                <a:lnTo>
                  <a:pt x="2540396" y="38519"/>
                </a:lnTo>
                <a:lnTo>
                  <a:pt x="2562692" y="73378"/>
                </a:lnTo>
                <a:lnTo>
                  <a:pt x="2571689" y="115169"/>
                </a:lnTo>
                <a:lnTo>
                  <a:pt x="2571750" y="595249"/>
                </a:lnTo>
                <a:lnTo>
                  <a:pt x="2570858" y="609897"/>
                </a:lnTo>
                <a:lnTo>
                  <a:pt x="2558321" y="650243"/>
                </a:lnTo>
                <a:lnTo>
                  <a:pt x="2533200" y="682987"/>
                </a:lnTo>
                <a:lnTo>
                  <a:pt x="2498332" y="705288"/>
                </a:lnTo>
                <a:lnTo>
                  <a:pt x="2456556" y="714311"/>
                </a:lnTo>
                <a:lnTo>
                  <a:pt x="119125" y="714375"/>
                </a:lnTo>
                <a:lnTo>
                  <a:pt x="104477" y="713483"/>
                </a:lnTo>
                <a:lnTo>
                  <a:pt x="64131" y="700946"/>
                </a:lnTo>
                <a:lnTo>
                  <a:pt x="31387" y="675825"/>
                </a:lnTo>
                <a:lnTo>
                  <a:pt x="9086" y="640957"/>
                </a:lnTo>
                <a:lnTo>
                  <a:pt x="63" y="599181"/>
                </a:lnTo>
                <a:lnTo>
                  <a:pt x="0" y="11899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863213" y="3185414"/>
            <a:ext cx="1927225" cy="553998"/>
          </a:xfrm>
          <a:prstGeom prst="rect">
            <a:avLst/>
          </a:prstGeom>
          <a:effectLst/>
        </p:spPr>
        <p:txBody>
          <a:bodyPr vert="horz" wrap="square" lIns="0" tIns="0" rIns="0" bIns="0" rtlCol="0">
            <a:spAutoFit/>
          </a:bodyPr>
          <a:lstStyle/>
          <a:p>
            <a:pPr marL="335915" marR="5080" indent="-323850"/>
            <a:r>
              <a:rPr spc="-160" dirty="0">
                <a:latin typeface="Calibri"/>
                <a:cs typeface="Calibri"/>
              </a:rPr>
              <a:t>T</a:t>
            </a:r>
            <a:r>
              <a:rPr spc="-20" dirty="0">
                <a:latin typeface="Calibri"/>
                <a:cs typeface="Calibri"/>
              </a:rPr>
              <a:t>e</a:t>
            </a:r>
            <a:r>
              <a:rPr spc="-35" dirty="0">
                <a:latin typeface="Calibri"/>
                <a:cs typeface="Calibri"/>
              </a:rPr>
              <a:t>s</a:t>
            </a:r>
            <a:r>
              <a:rPr spc="-10" dirty="0">
                <a:latin typeface="Calibri"/>
                <a:cs typeface="Calibri"/>
              </a:rPr>
              <a:t>t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de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spc="-30" dirty="0">
                <a:latin typeface="Calibri"/>
                <a:cs typeface="Calibri"/>
              </a:rPr>
              <a:t>c</a:t>
            </a:r>
            <a:r>
              <a:rPr spc="5" dirty="0">
                <a:latin typeface="Calibri"/>
                <a:cs typeface="Calibri"/>
              </a:rPr>
              <a:t>o</a:t>
            </a:r>
            <a:r>
              <a:rPr spc="-10" dirty="0">
                <a:latin typeface="Calibri"/>
                <a:cs typeface="Calibri"/>
              </a:rPr>
              <a:t>n</a:t>
            </a:r>
            <a:r>
              <a:rPr spc="-5" dirty="0">
                <a:latin typeface="Calibri"/>
                <a:cs typeface="Calibri"/>
              </a:rPr>
              <a:t>fi</a:t>
            </a:r>
            <a:r>
              <a:rPr spc="-10" dirty="0">
                <a:latin typeface="Calibri"/>
                <a:cs typeface="Calibri"/>
              </a:rPr>
              <a:t>r</a:t>
            </a:r>
            <a:r>
              <a:rPr spc="-15" dirty="0">
                <a:latin typeface="Calibri"/>
                <a:cs typeface="Calibri"/>
              </a:rPr>
              <a:t>m</a:t>
            </a:r>
            <a:r>
              <a:rPr spc="-30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t</a:t>
            </a:r>
            <a:r>
              <a:rPr spc="-10" dirty="0">
                <a:latin typeface="Calibri"/>
                <a:cs typeface="Calibri"/>
              </a:rPr>
              <a:t>i</a:t>
            </a:r>
            <a:r>
              <a:rPr spc="5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n </a:t>
            </a:r>
            <a:r>
              <a:rPr spc="5" dirty="0">
                <a:latin typeface="Calibri"/>
                <a:cs typeface="Calibri"/>
              </a:rPr>
              <a:t>V</a:t>
            </a:r>
            <a:r>
              <a:rPr dirty="0">
                <a:latin typeface="Calibri"/>
                <a:cs typeface="Calibri"/>
              </a:rPr>
              <a:t>I</a:t>
            </a:r>
            <a:r>
              <a:rPr spc="10" dirty="0">
                <a:latin typeface="Calibri"/>
                <a:cs typeface="Calibri"/>
              </a:rPr>
              <a:t>H</a:t>
            </a:r>
            <a:r>
              <a:rPr dirty="0">
                <a:latin typeface="Calibri"/>
                <a:cs typeface="Calibri"/>
              </a:rPr>
              <a:t>-1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≠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V</a:t>
            </a:r>
            <a:r>
              <a:rPr dirty="0">
                <a:latin typeface="Calibri"/>
                <a:cs typeface="Calibri"/>
              </a:rPr>
              <a:t>I</a:t>
            </a:r>
            <a:r>
              <a:rPr spc="15" dirty="0">
                <a:latin typeface="Calibri"/>
                <a:cs typeface="Calibri"/>
              </a:rPr>
              <a:t>H</a:t>
            </a:r>
            <a:r>
              <a:rPr dirty="0">
                <a:latin typeface="Calibri"/>
                <a:cs typeface="Calibri"/>
              </a:rPr>
              <a:t>-</a:t>
            </a:r>
            <a:r>
              <a:rPr spc="-10" dirty="0">
                <a:latin typeface="Calibri"/>
                <a:cs typeface="Calibri"/>
              </a:rPr>
              <a:t>2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211824" y="2444574"/>
            <a:ext cx="1228344" cy="3749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52037" y="2401823"/>
            <a:ext cx="1002791" cy="539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218341" y="2428875"/>
            <a:ext cx="1214755" cy="360680"/>
          </a:xfrm>
          <a:custGeom>
            <a:avLst/>
            <a:gdLst/>
            <a:ahLst/>
            <a:cxnLst/>
            <a:rect l="l" t="t" r="r" b="b"/>
            <a:pathLst>
              <a:path w="1214754" h="360680">
                <a:moveTo>
                  <a:pt x="0" y="60071"/>
                </a:moveTo>
                <a:lnTo>
                  <a:pt x="14353" y="21062"/>
                </a:lnTo>
                <a:lnTo>
                  <a:pt x="50012" y="819"/>
                </a:lnTo>
                <a:lnTo>
                  <a:pt x="1154302" y="0"/>
                </a:lnTo>
                <a:lnTo>
                  <a:pt x="1168682" y="1735"/>
                </a:lnTo>
                <a:lnTo>
                  <a:pt x="1202664" y="24455"/>
                </a:lnTo>
                <a:lnTo>
                  <a:pt x="1214374" y="300354"/>
                </a:lnTo>
                <a:lnTo>
                  <a:pt x="1212634" y="314741"/>
                </a:lnTo>
                <a:lnTo>
                  <a:pt x="1189871" y="348669"/>
                </a:lnTo>
                <a:lnTo>
                  <a:pt x="59944" y="360299"/>
                </a:lnTo>
                <a:lnTo>
                  <a:pt x="45542" y="358563"/>
                </a:lnTo>
                <a:lnTo>
                  <a:pt x="11595" y="335831"/>
                </a:lnTo>
                <a:lnTo>
                  <a:pt x="0" y="60071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496308" y="2493114"/>
            <a:ext cx="66103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65" dirty="0">
                <a:latin typeface="Calibri"/>
                <a:cs typeface="Calibri"/>
              </a:rPr>
              <a:t>P</a:t>
            </a:r>
            <a:r>
              <a:rPr sz="2000" spc="-20" dirty="0">
                <a:latin typeface="Calibri"/>
                <a:cs typeface="Calibri"/>
              </a:rPr>
              <a:t>os</a:t>
            </a:r>
            <a:r>
              <a:rPr sz="2000" spc="-10" dirty="0">
                <a:latin typeface="Calibri"/>
                <a:cs typeface="Calibri"/>
              </a:rPr>
              <a:t>itif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522851" y="6034166"/>
            <a:ext cx="1714500" cy="714375"/>
          </a:xfrm>
          <a:custGeom>
            <a:avLst/>
            <a:gdLst/>
            <a:ahLst/>
            <a:cxnLst/>
            <a:rect l="l" t="t" r="r" b="b"/>
            <a:pathLst>
              <a:path w="1714500" h="714375">
                <a:moveTo>
                  <a:pt x="1595374" y="0"/>
                </a:moveTo>
                <a:lnTo>
                  <a:pt x="115220" y="58"/>
                </a:lnTo>
                <a:lnTo>
                  <a:pt x="73413" y="9036"/>
                </a:lnTo>
                <a:lnTo>
                  <a:pt x="38538" y="31315"/>
                </a:lnTo>
                <a:lnTo>
                  <a:pt x="13421" y="64053"/>
                </a:lnTo>
                <a:lnTo>
                  <a:pt x="891" y="104408"/>
                </a:lnTo>
                <a:lnTo>
                  <a:pt x="0" y="119062"/>
                </a:lnTo>
                <a:lnTo>
                  <a:pt x="58" y="599089"/>
                </a:lnTo>
                <a:lnTo>
                  <a:pt x="9023" y="640897"/>
                </a:lnTo>
                <a:lnTo>
                  <a:pt x="31277" y="675792"/>
                </a:lnTo>
                <a:lnTo>
                  <a:pt x="63992" y="700934"/>
                </a:lnTo>
                <a:lnTo>
                  <a:pt x="104341" y="713482"/>
                </a:lnTo>
                <a:lnTo>
                  <a:pt x="118999" y="714375"/>
                </a:lnTo>
                <a:lnTo>
                  <a:pt x="1599254" y="714313"/>
                </a:lnTo>
                <a:lnTo>
                  <a:pt x="1641047" y="705309"/>
                </a:lnTo>
                <a:lnTo>
                  <a:pt x="1675931" y="683024"/>
                </a:lnTo>
                <a:lnTo>
                  <a:pt x="1701064" y="650295"/>
                </a:lnTo>
                <a:lnTo>
                  <a:pt x="1713607" y="609958"/>
                </a:lnTo>
                <a:lnTo>
                  <a:pt x="1714500" y="595312"/>
                </a:lnTo>
                <a:lnTo>
                  <a:pt x="1714437" y="115183"/>
                </a:lnTo>
                <a:lnTo>
                  <a:pt x="1705428" y="73408"/>
                </a:lnTo>
                <a:lnTo>
                  <a:pt x="1683129" y="38544"/>
                </a:lnTo>
                <a:lnTo>
                  <a:pt x="1650381" y="13426"/>
                </a:lnTo>
                <a:lnTo>
                  <a:pt x="1610025" y="891"/>
                </a:lnTo>
                <a:lnTo>
                  <a:pt x="1595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22851" y="6034166"/>
            <a:ext cx="1714500" cy="714375"/>
          </a:xfrm>
          <a:custGeom>
            <a:avLst/>
            <a:gdLst/>
            <a:ahLst/>
            <a:cxnLst/>
            <a:rect l="l" t="t" r="r" b="b"/>
            <a:pathLst>
              <a:path w="1714500" h="714375">
                <a:moveTo>
                  <a:pt x="0" y="119062"/>
                </a:moveTo>
                <a:lnTo>
                  <a:pt x="7706" y="76799"/>
                </a:lnTo>
                <a:lnTo>
                  <a:pt x="28941" y="41206"/>
                </a:lnTo>
                <a:lnTo>
                  <a:pt x="60878" y="15125"/>
                </a:lnTo>
                <a:lnTo>
                  <a:pt x="100689" y="1398"/>
                </a:lnTo>
                <a:lnTo>
                  <a:pt x="1595374" y="0"/>
                </a:lnTo>
                <a:lnTo>
                  <a:pt x="1610025" y="891"/>
                </a:lnTo>
                <a:lnTo>
                  <a:pt x="1650381" y="13426"/>
                </a:lnTo>
                <a:lnTo>
                  <a:pt x="1683129" y="38544"/>
                </a:lnTo>
                <a:lnTo>
                  <a:pt x="1705428" y="73408"/>
                </a:lnTo>
                <a:lnTo>
                  <a:pt x="1714437" y="115183"/>
                </a:lnTo>
                <a:lnTo>
                  <a:pt x="1714500" y="595312"/>
                </a:lnTo>
                <a:lnTo>
                  <a:pt x="1713607" y="609958"/>
                </a:lnTo>
                <a:lnTo>
                  <a:pt x="1701064" y="650295"/>
                </a:lnTo>
                <a:lnTo>
                  <a:pt x="1675931" y="683024"/>
                </a:lnTo>
                <a:lnTo>
                  <a:pt x="1641047" y="705309"/>
                </a:lnTo>
                <a:lnTo>
                  <a:pt x="1599254" y="714313"/>
                </a:lnTo>
                <a:lnTo>
                  <a:pt x="118999" y="714375"/>
                </a:lnTo>
                <a:lnTo>
                  <a:pt x="104341" y="713482"/>
                </a:lnTo>
                <a:lnTo>
                  <a:pt x="63992" y="700934"/>
                </a:lnTo>
                <a:lnTo>
                  <a:pt x="31277" y="675792"/>
                </a:lnTo>
                <a:lnTo>
                  <a:pt x="9023" y="640897"/>
                </a:lnTo>
                <a:lnTo>
                  <a:pt x="58" y="599089"/>
                </a:lnTo>
                <a:lnTo>
                  <a:pt x="0" y="119062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723639" y="6148984"/>
            <a:ext cx="131000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03835"/>
            <a:r>
              <a:rPr b="1" spc="-25" dirty="0">
                <a:latin typeface="Calibri"/>
                <a:cs typeface="Calibri"/>
              </a:rPr>
              <a:t>S</a:t>
            </a:r>
            <a:r>
              <a:rPr b="1" dirty="0">
                <a:latin typeface="Calibri"/>
                <a:cs typeface="Calibri"/>
              </a:rPr>
              <a:t>é</a:t>
            </a:r>
            <a:r>
              <a:rPr b="1" spc="-20" dirty="0">
                <a:latin typeface="Calibri"/>
                <a:cs typeface="Calibri"/>
              </a:rPr>
              <a:t>rolo</a:t>
            </a:r>
            <a:r>
              <a:rPr b="1" spc="5" dirty="0">
                <a:latin typeface="Calibri"/>
                <a:cs typeface="Calibri"/>
              </a:rPr>
              <a:t>g</a:t>
            </a:r>
            <a:r>
              <a:rPr b="1" spc="-15" dirty="0">
                <a:latin typeface="Calibri"/>
                <a:cs typeface="Calibri"/>
              </a:rPr>
              <a:t>i</a:t>
            </a:r>
            <a:r>
              <a:rPr b="1" dirty="0">
                <a:latin typeface="Calibri"/>
                <a:cs typeface="Calibri"/>
              </a:rPr>
              <a:t>e </a:t>
            </a:r>
            <a:r>
              <a:rPr b="1" spc="-5" dirty="0">
                <a:latin typeface="Calibri"/>
                <a:cs typeface="Calibri"/>
              </a:rPr>
              <a:t>I</a:t>
            </a:r>
            <a:r>
              <a:rPr b="1" spc="-20" dirty="0">
                <a:latin typeface="Calibri"/>
                <a:cs typeface="Calibri"/>
              </a:rPr>
              <a:t>ndé</a:t>
            </a:r>
            <a:r>
              <a:rPr b="1" spc="-35" dirty="0">
                <a:latin typeface="Calibri"/>
                <a:cs typeface="Calibri"/>
              </a:rPr>
              <a:t>t</a:t>
            </a:r>
            <a:r>
              <a:rPr b="1" dirty="0">
                <a:latin typeface="Calibri"/>
                <a:cs typeface="Calibri"/>
              </a:rPr>
              <a:t>e</a:t>
            </a:r>
            <a:r>
              <a:rPr b="1" spc="5" dirty="0">
                <a:latin typeface="Calibri"/>
                <a:cs typeface="Calibri"/>
              </a:rPr>
              <a:t>r</a:t>
            </a:r>
            <a:r>
              <a:rPr b="1" spc="-5" dirty="0">
                <a:latin typeface="Calibri"/>
                <a:cs typeface="Calibri"/>
              </a:rPr>
              <a:t>m</a:t>
            </a:r>
            <a:r>
              <a:rPr b="1" spc="-10" dirty="0">
                <a:latin typeface="Calibri"/>
                <a:cs typeface="Calibri"/>
              </a:rPr>
              <a:t>i</a:t>
            </a:r>
            <a:r>
              <a:rPr b="1" spc="-20" dirty="0">
                <a:latin typeface="Calibri"/>
                <a:cs typeface="Calibri"/>
              </a:rPr>
              <a:t>n</a:t>
            </a:r>
            <a:r>
              <a:rPr b="1" dirty="0">
                <a:latin typeface="Calibri"/>
                <a:cs typeface="Calibri"/>
              </a:rPr>
              <a:t>ée</a:t>
            </a:r>
            <a:endParaRPr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239004" y="6034166"/>
            <a:ext cx="1500505" cy="714375"/>
          </a:xfrm>
          <a:custGeom>
            <a:avLst/>
            <a:gdLst/>
            <a:ahLst/>
            <a:cxnLst/>
            <a:rect l="l" t="t" r="r" b="b"/>
            <a:pathLst>
              <a:path w="1500504" h="714375">
                <a:moveTo>
                  <a:pt x="1381125" y="0"/>
                </a:moveTo>
                <a:lnTo>
                  <a:pt x="115245" y="61"/>
                </a:lnTo>
                <a:lnTo>
                  <a:pt x="73452" y="9065"/>
                </a:lnTo>
                <a:lnTo>
                  <a:pt x="38568" y="31350"/>
                </a:lnTo>
                <a:lnTo>
                  <a:pt x="13435" y="64079"/>
                </a:lnTo>
                <a:lnTo>
                  <a:pt x="892" y="104416"/>
                </a:lnTo>
                <a:lnTo>
                  <a:pt x="0" y="119062"/>
                </a:lnTo>
                <a:lnTo>
                  <a:pt x="62" y="599191"/>
                </a:lnTo>
                <a:lnTo>
                  <a:pt x="9071" y="640966"/>
                </a:lnTo>
                <a:lnTo>
                  <a:pt x="31370" y="675830"/>
                </a:lnTo>
                <a:lnTo>
                  <a:pt x="64118" y="700948"/>
                </a:lnTo>
                <a:lnTo>
                  <a:pt x="104474" y="713483"/>
                </a:lnTo>
                <a:lnTo>
                  <a:pt x="119125" y="714375"/>
                </a:lnTo>
                <a:lnTo>
                  <a:pt x="1385005" y="714313"/>
                </a:lnTo>
                <a:lnTo>
                  <a:pt x="1426798" y="705309"/>
                </a:lnTo>
                <a:lnTo>
                  <a:pt x="1461682" y="683024"/>
                </a:lnTo>
                <a:lnTo>
                  <a:pt x="1486815" y="650295"/>
                </a:lnTo>
                <a:lnTo>
                  <a:pt x="1499358" y="609958"/>
                </a:lnTo>
                <a:lnTo>
                  <a:pt x="1500251" y="595312"/>
                </a:lnTo>
                <a:lnTo>
                  <a:pt x="1500188" y="115183"/>
                </a:lnTo>
                <a:lnTo>
                  <a:pt x="1491179" y="73408"/>
                </a:lnTo>
                <a:lnTo>
                  <a:pt x="1468880" y="38544"/>
                </a:lnTo>
                <a:lnTo>
                  <a:pt x="1436132" y="13426"/>
                </a:lnTo>
                <a:lnTo>
                  <a:pt x="1395776" y="891"/>
                </a:lnTo>
                <a:lnTo>
                  <a:pt x="13811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239004" y="6034166"/>
            <a:ext cx="1500505" cy="714375"/>
          </a:xfrm>
          <a:custGeom>
            <a:avLst/>
            <a:gdLst/>
            <a:ahLst/>
            <a:cxnLst/>
            <a:rect l="l" t="t" r="r" b="b"/>
            <a:pathLst>
              <a:path w="1500504" h="714375">
                <a:moveTo>
                  <a:pt x="0" y="119062"/>
                </a:moveTo>
                <a:lnTo>
                  <a:pt x="7715" y="76820"/>
                </a:lnTo>
                <a:lnTo>
                  <a:pt x="28967" y="41239"/>
                </a:lnTo>
                <a:lnTo>
                  <a:pt x="60916" y="15158"/>
                </a:lnTo>
                <a:lnTo>
                  <a:pt x="100721" y="1412"/>
                </a:lnTo>
                <a:lnTo>
                  <a:pt x="1381125" y="0"/>
                </a:lnTo>
                <a:lnTo>
                  <a:pt x="1395776" y="891"/>
                </a:lnTo>
                <a:lnTo>
                  <a:pt x="1436132" y="13426"/>
                </a:lnTo>
                <a:lnTo>
                  <a:pt x="1468880" y="38544"/>
                </a:lnTo>
                <a:lnTo>
                  <a:pt x="1491179" y="73408"/>
                </a:lnTo>
                <a:lnTo>
                  <a:pt x="1500188" y="115183"/>
                </a:lnTo>
                <a:lnTo>
                  <a:pt x="1500251" y="595312"/>
                </a:lnTo>
                <a:lnTo>
                  <a:pt x="1499358" y="609958"/>
                </a:lnTo>
                <a:lnTo>
                  <a:pt x="1486815" y="650295"/>
                </a:lnTo>
                <a:lnTo>
                  <a:pt x="1461682" y="683024"/>
                </a:lnTo>
                <a:lnTo>
                  <a:pt x="1426798" y="705309"/>
                </a:lnTo>
                <a:lnTo>
                  <a:pt x="1385005" y="714313"/>
                </a:lnTo>
                <a:lnTo>
                  <a:pt x="119125" y="714375"/>
                </a:lnTo>
                <a:lnTo>
                  <a:pt x="104474" y="713483"/>
                </a:lnTo>
                <a:lnTo>
                  <a:pt x="64118" y="700948"/>
                </a:lnTo>
                <a:lnTo>
                  <a:pt x="31370" y="675830"/>
                </a:lnTo>
                <a:lnTo>
                  <a:pt x="9071" y="640966"/>
                </a:lnTo>
                <a:lnTo>
                  <a:pt x="62" y="599191"/>
                </a:lnTo>
                <a:lnTo>
                  <a:pt x="0" y="119062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7538084" y="6148984"/>
            <a:ext cx="90614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0" marR="5080" indent="-70485"/>
            <a:r>
              <a:rPr b="1" spc="-25" dirty="0">
                <a:latin typeface="Calibri"/>
                <a:cs typeface="Calibri"/>
              </a:rPr>
              <a:t>S</a:t>
            </a:r>
            <a:r>
              <a:rPr b="1" dirty="0">
                <a:latin typeface="Calibri"/>
                <a:cs typeface="Calibri"/>
              </a:rPr>
              <a:t>é</a:t>
            </a:r>
            <a:r>
              <a:rPr b="1" spc="-20" dirty="0">
                <a:latin typeface="Calibri"/>
                <a:cs typeface="Calibri"/>
              </a:rPr>
              <a:t>r</a:t>
            </a:r>
            <a:r>
              <a:rPr b="1" spc="-15" dirty="0">
                <a:latin typeface="Calibri"/>
                <a:cs typeface="Calibri"/>
              </a:rPr>
              <a:t>olo</a:t>
            </a:r>
            <a:r>
              <a:rPr b="1" spc="5" dirty="0">
                <a:latin typeface="Calibri"/>
                <a:cs typeface="Calibri"/>
              </a:rPr>
              <a:t>g</a:t>
            </a:r>
            <a:r>
              <a:rPr b="1" spc="-15" dirty="0">
                <a:latin typeface="Calibri"/>
                <a:cs typeface="Calibri"/>
              </a:rPr>
              <a:t>i</a:t>
            </a:r>
            <a:r>
              <a:rPr b="1" dirty="0">
                <a:latin typeface="Calibri"/>
                <a:cs typeface="Calibri"/>
              </a:rPr>
              <a:t>e </a:t>
            </a:r>
            <a:r>
              <a:rPr b="1" spc="-25" dirty="0">
                <a:latin typeface="Calibri"/>
                <a:cs typeface="Calibri"/>
              </a:rPr>
              <a:t>P</a:t>
            </a:r>
            <a:r>
              <a:rPr b="1" spc="-15" dirty="0">
                <a:latin typeface="Calibri"/>
                <a:cs typeface="Calibri"/>
              </a:rPr>
              <a:t>o</a:t>
            </a:r>
            <a:r>
              <a:rPr b="1" spc="-10" dirty="0">
                <a:latin typeface="Calibri"/>
                <a:cs typeface="Calibri"/>
              </a:rPr>
              <a:t>s</a:t>
            </a:r>
            <a:r>
              <a:rPr b="1" spc="-15" dirty="0">
                <a:latin typeface="Calibri"/>
                <a:cs typeface="Calibri"/>
              </a:rPr>
              <a:t>i</a:t>
            </a:r>
            <a:r>
              <a:rPr b="1" spc="-10" dirty="0">
                <a:latin typeface="Calibri"/>
                <a:cs typeface="Calibri"/>
              </a:rPr>
              <a:t>t</a:t>
            </a:r>
            <a:r>
              <a:rPr b="1" spc="-15" dirty="0">
                <a:latin typeface="Calibri"/>
                <a:cs typeface="Calibri"/>
              </a:rPr>
              <a:t>i</a:t>
            </a:r>
            <a:r>
              <a:rPr b="1" spc="-40" dirty="0">
                <a:latin typeface="Calibri"/>
                <a:cs typeface="Calibri"/>
              </a:rPr>
              <a:t>v</a:t>
            </a:r>
            <a:r>
              <a:rPr b="1" dirty="0">
                <a:latin typeface="Calibri"/>
                <a:cs typeface="Calibri"/>
              </a:rPr>
              <a:t>e</a:t>
            </a:r>
            <a:endParaRPr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050536" y="4300807"/>
            <a:ext cx="1228343" cy="3779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138928" y="4258134"/>
            <a:ext cx="1109472" cy="5394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057815" y="4286250"/>
            <a:ext cx="1214755" cy="360680"/>
          </a:xfrm>
          <a:custGeom>
            <a:avLst/>
            <a:gdLst/>
            <a:ahLst/>
            <a:cxnLst/>
            <a:rect l="l" t="t" r="r" b="b"/>
            <a:pathLst>
              <a:path w="1214754" h="360679">
                <a:moveTo>
                  <a:pt x="0" y="60070"/>
                </a:moveTo>
                <a:lnTo>
                  <a:pt x="14378" y="21095"/>
                </a:lnTo>
                <a:lnTo>
                  <a:pt x="50045" y="834"/>
                </a:lnTo>
                <a:lnTo>
                  <a:pt x="1154429" y="0"/>
                </a:lnTo>
                <a:lnTo>
                  <a:pt x="1168809" y="1735"/>
                </a:lnTo>
                <a:lnTo>
                  <a:pt x="1202791" y="24455"/>
                </a:lnTo>
                <a:lnTo>
                  <a:pt x="1214501" y="300355"/>
                </a:lnTo>
                <a:lnTo>
                  <a:pt x="1212761" y="314741"/>
                </a:lnTo>
                <a:lnTo>
                  <a:pt x="1189998" y="348669"/>
                </a:lnTo>
                <a:lnTo>
                  <a:pt x="60071" y="360299"/>
                </a:lnTo>
                <a:lnTo>
                  <a:pt x="45676" y="358567"/>
                </a:lnTo>
                <a:lnTo>
                  <a:pt x="11674" y="335878"/>
                </a:lnTo>
                <a:lnTo>
                  <a:pt x="0" y="6007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5283837" y="4351352"/>
            <a:ext cx="76898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10" dirty="0">
                <a:latin typeface="Calibri"/>
                <a:cs typeface="Calibri"/>
              </a:rPr>
              <a:t>é</a:t>
            </a:r>
            <a:r>
              <a:rPr sz="2000" spc="-65" dirty="0">
                <a:latin typeface="Calibri"/>
                <a:cs typeface="Calibri"/>
              </a:rPr>
              <a:t>g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t</a:t>
            </a:r>
            <a:r>
              <a:rPr sz="2000" spc="-10" dirty="0">
                <a:latin typeface="Calibri"/>
                <a:cs typeface="Calibri"/>
              </a:rPr>
              <a:t>if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373151" y="4300807"/>
            <a:ext cx="1231391" cy="3779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516368" y="4258134"/>
            <a:ext cx="1002791" cy="539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381879" y="4286250"/>
            <a:ext cx="1214755" cy="360680"/>
          </a:xfrm>
          <a:custGeom>
            <a:avLst/>
            <a:gdLst/>
            <a:ahLst/>
            <a:cxnLst/>
            <a:rect l="l" t="t" r="r" b="b"/>
            <a:pathLst>
              <a:path w="1214754" h="360679">
                <a:moveTo>
                  <a:pt x="0" y="60070"/>
                </a:moveTo>
                <a:lnTo>
                  <a:pt x="14378" y="21095"/>
                </a:lnTo>
                <a:lnTo>
                  <a:pt x="50045" y="834"/>
                </a:lnTo>
                <a:lnTo>
                  <a:pt x="1154429" y="0"/>
                </a:lnTo>
                <a:lnTo>
                  <a:pt x="1168809" y="1735"/>
                </a:lnTo>
                <a:lnTo>
                  <a:pt x="1202791" y="24455"/>
                </a:lnTo>
                <a:lnTo>
                  <a:pt x="1214501" y="300355"/>
                </a:lnTo>
                <a:lnTo>
                  <a:pt x="1212761" y="314741"/>
                </a:lnTo>
                <a:lnTo>
                  <a:pt x="1189998" y="348669"/>
                </a:lnTo>
                <a:lnTo>
                  <a:pt x="60071" y="360299"/>
                </a:lnTo>
                <a:lnTo>
                  <a:pt x="45676" y="358567"/>
                </a:lnTo>
                <a:lnTo>
                  <a:pt x="11674" y="335878"/>
                </a:lnTo>
                <a:lnTo>
                  <a:pt x="0" y="6007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7660388" y="4351352"/>
            <a:ext cx="66103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60" dirty="0">
                <a:latin typeface="Calibri"/>
                <a:cs typeface="Calibri"/>
              </a:rPr>
              <a:t>P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itif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803175" y="4943934"/>
            <a:ext cx="2371343" cy="7315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040880" y="4965270"/>
            <a:ext cx="1947672" cy="75895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810379" y="4929123"/>
            <a:ext cx="2357755" cy="715010"/>
          </a:xfrm>
          <a:custGeom>
            <a:avLst/>
            <a:gdLst/>
            <a:ahLst/>
            <a:cxnLst/>
            <a:rect l="l" t="t" r="r" b="b"/>
            <a:pathLst>
              <a:path w="2357754" h="715010">
                <a:moveTo>
                  <a:pt x="0" y="119125"/>
                </a:moveTo>
                <a:lnTo>
                  <a:pt x="7711" y="76875"/>
                </a:lnTo>
                <a:lnTo>
                  <a:pt x="28953" y="41282"/>
                </a:lnTo>
                <a:lnTo>
                  <a:pt x="60887" y="15184"/>
                </a:lnTo>
                <a:lnTo>
                  <a:pt x="100676" y="1420"/>
                </a:lnTo>
                <a:lnTo>
                  <a:pt x="2238375" y="0"/>
                </a:lnTo>
                <a:lnTo>
                  <a:pt x="2253023" y="891"/>
                </a:lnTo>
                <a:lnTo>
                  <a:pt x="2293369" y="13428"/>
                </a:lnTo>
                <a:lnTo>
                  <a:pt x="2326113" y="38549"/>
                </a:lnTo>
                <a:lnTo>
                  <a:pt x="2348414" y="73417"/>
                </a:lnTo>
                <a:lnTo>
                  <a:pt x="2357437" y="115193"/>
                </a:lnTo>
                <a:lnTo>
                  <a:pt x="2357501" y="595376"/>
                </a:lnTo>
                <a:lnTo>
                  <a:pt x="2356608" y="610021"/>
                </a:lnTo>
                <a:lnTo>
                  <a:pt x="2344065" y="650358"/>
                </a:lnTo>
                <a:lnTo>
                  <a:pt x="2318932" y="683088"/>
                </a:lnTo>
                <a:lnTo>
                  <a:pt x="2284048" y="705372"/>
                </a:lnTo>
                <a:lnTo>
                  <a:pt x="2242255" y="714376"/>
                </a:lnTo>
                <a:lnTo>
                  <a:pt x="119125" y="714438"/>
                </a:lnTo>
                <a:lnTo>
                  <a:pt x="104474" y="713546"/>
                </a:lnTo>
                <a:lnTo>
                  <a:pt x="64118" y="701011"/>
                </a:lnTo>
                <a:lnTo>
                  <a:pt x="31370" y="675893"/>
                </a:lnTo>
                <a:lnTo>
                  <a:pt x="9071" y="641029"/>
                </a:lnTo>
                <a:lnTo>
                  <a:pt x="62" y="599255"/>
                </a:lnTo>
                <a:lnTo>
                  <a:pt x="0" y="1191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7170205" y="5030470"/>
            <a:ext cx="164147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pc="-15" dirty="0">
                <a:latin typeface="Calibri"/>
                <a:cs typeface="Calibri"/>
              </a:rPr>
              <a:t>2</a:t>
            </a:r>
            <a:r>
              <a:rPr spc="-15" baseline="25462" dirty="0">
                <a:latin typeface="Calibri"/>
                <a:cs typeface="Calibri"/>
              </a:rPr>
              <a:t>ème</a:t>
            </a:r>
            <a:r>
              <a:rPr baseline="25462" dirty="0">
                <a:latin typeface="Calibri"/>
                <a:cs typeface="Calibri"/>
              </a:rPr>
              <a:t> </a:t>
            </a:r>
            <a:r>
              <a:rPr spc="-202" baseline="25462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p</a:t>
            </a:r>
            <a:r>
              <a:rPr spc="-40" dirty="0">
                <a:latin typeface="Calibri"/>
                <a:cs typeface="Calibri"/>
              </a:rPr>
              <a:t>r</a:t>
            </a:r>
            <a:r>
              <a:rPr spc="-20" dirty="0">
                <a:latin typeface="Calibri"/>
                <a:cs typeface="Calibri"/>
              </a:rPr>
              <a:t>é</a:t>
            </a:r>
            <a:r>
              <a:rPr spc="-5" dirty="0">
                <a:latin typeface="Calibri"/>
                <a:cs typeface="Calibri"/>
              </a:rPr>
              <a:t>l</a:t>
            </a:r>
            <a:r>
              <a:rPr spc="-20" dirty="0">
                <a:latin typeface="Calibri"/>
                <a:cs typeface="Calibri"/>
              </a:rPr>
              <a:t>è</a:t>
            </a:r>
            <a:r>
              <a:rPr spc="-35" dirty="0">
                <a:latin typeface="Calibri"/>
                <a:cs typeface="Calibri"/>
              </a:rPr>
              <a:t>v</a:t>
            </a:r>
            <a:r>
              <a:rPr spc="-20" dirty="0">
                <a:latin typeface="Calibri"/>
                <a:cs typeface="Calibri"/>
              </a:rPr>
              <a:t>e</a:t>
            </a:r>
            <a:r>
              <a:rPr spc="-15" dirty="0">
                <a:latin typeface="Calibri"/>
                <a:cs typeface="Calibri"/>
              </a:rPr>
              <a:t>m</a:t>
            </a:r>
            <a:r>
              <a:rPr spc="-20" dirty="0">
                <a:latin typeface="Calibri"/>
                <a:cs typeface="Calibri"/>
              </a:rPr>
              <a:t>e</a:t>
            </a:r>
            <a:r>
              <a:rPr spc="-35" dirty="0">
                <a:latin typeface="Calibri"/>
                <a:cs typeface="Calibri"/>
              </a:rPr>
              <a:t>n</a:t>
            </a:r>
            <a:r>
              <a:rPr spc="-10" dirty="0">
                <a:latin typeface="Calibri"/>
                <a:cs typeface="Calibri"/>
              </a:rPr>
              <a:t>t</a:t>
            </a:r>
            <a:endParaRPr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pc="5" dirty="0">
                <a:latin typeface="Calibri"/>
                <a:cs typeface="Calibri"/>
              </a:rPr>
              <a:t>EL</a:t>
            </a:r>
            <a:r>
              <a:rPr dirty="0">
                <a:latin typeface="Calibri"/>
                <a:cs typeface="Calibri"/>
              </a:rPr>
              <a:t>I</a:t>
            </a:r>
            <a:r>
              <a:rPr spc="-35" dirty="0">
                <a:latin typeface="Calibri"/>
                <a:cs typeface="Calibri"/>
              </a:rPr>
              <a:t>S</a:t>
            </a:r>
            <a:r>
              <a:rPr dirty="0">
                <a:latin typeface="Calibri"/>
                <a:cs typeface="Calibri"/>
              </a:rPr>
              <a:t>A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(</a:t>
            </a:r>
            <a:r>
              <a:rPr spc="-10" dirty="0">
                <a:latin typeface="Calibri"/>
                <a:cs typeface="Calibri"/>
              </a:rPr>
              <a:t>+</a:t>
            </a:r>
            <a:r>
              <a:rPr dirty="0">
                <a:latin typeface="Calibri"/>
                <a:cs typeface="Calibri"/>
              </a:rPr>
              <a:t>)</a:t>
            </a:r>
            <a:endParaRPr>
              <a:latin typeface="Calibri"/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917335" y="5645229"/>
            <a:ext cx="141605" cy="389255"/>
          </a:xfrm>
          <a:custGeom>
            <a:avLst/>
            <a:gdLst/>
            <a:ahLst/>
            <a:cxnLst/>
            <a:rect l="l" t="t" r="r" b="b"/>
            <a:pathLst>
              <a:path w="141604" h="389254">
                <a:moveTo>
                  <a:pt x="18736" y="246808"/>
                </a:moveTo>
                <a:lnTo>
                  <a:pt x="6808" y="248943"/>
                </a:lnTo>
                <a:lnTo>
                  <a:pt x="0" y="258560"/>
                </a:lnTo>
                <a:lnTo>
                  <a:pt x="1754" y="270256"/>
                </a:lnTo>
                <a:lnTo>
                  <a:pt x="70969" y="389013"/>
                </a:lnTo>
                <a:lnTo>
                  <a:pt x="89333" y="357505"/>
                </a:lnTo>
                <a:lnTo>
                  <a:pt x="55094" y="357505"/>
                </a:lnTo>
                <a:lnTo>
                  <a:pt x="55066" y="298834"/>
                </a:lnTo>
                <a:lnTo>
                  <a:pt x="28333" y="253100"/>
                </a:lnTo>
                <a:lnTo>
                  <a:pt x="18736" y="246808"/>
                </a:lnTo>
                <a:close/>
              </a:path>
              <a:path w="141604" h="389254">
                <a:moveTo>
                  <a:pt x="55094" y="298881"/>
                </a:moveTo>
                <a:lnTo>
                  <a:pt x="55094" y="357505"/>
                </a:lnTo>
                <a:lnTo>
                  <a:pt x="86844" y="357505"/>
                </a:lnTo>
                <a:lnTo>
                  <a:pt x="86844" y="349503"/>
                </a:lnTo>
                <a:lnTo>
                  <a:pt x="57253" y="349503"/>
                </a:lnTo>
                <a:lnTo>
                  <a:pt x="70962" y="326028"/>
                </a:lnTo>
                <a:lnTo>
                  <a:pt x="55094" y="298881"/>
                </a:lnTo>
                <a:close/>
              </a:path>
              <a:path w="141604" h="389254">
                <a:moveTo>
                  <a:pt x="122196" y="246979"/>
                </a:moveTo>
                <a:lnTo>
                  <a:pt x="112879" y="254253"/>
                </a:lnTo>
                <a:lnTo>
                  <a:pt x="86844" y="298834"/>
                </a:lnTo>
                <a:lnTo>
                  <a:pt x="86844" y="357505"/>
                </a:lnTo>
                <a:lnTo>
                  <a:pt x="89333" y="357505"/>
                </a:lnTo>
                <a:lnTo>
                  <a:pt x="140184" y="270256"/>
                </a:lnTo>
                <a:lnTo>
                  <a:pt x="140800" y="269100"/>
                </a:lnTo>
                <a:lnTo>
                  <a:pt x="141604" y="257578"/>
                </a:lnTo>
                <a:lnTo>
                  <a:pt x="133914" y="248226"/>
                </a:lnTo>
                <a:lnTo>
                  <a:pt x="122196" y="246979"/>
                </a:lnTo>
                <a:close/>
              </a:path>
              <a:path w="141604" h="389254">
                <a:moveTo>
                  <a:pt x="70962" y="326028"/>
                </a:moveTo>
                <a:lnTo>
                  <a:pt x="57253" y="349503"/>
                </a:lnTo>
                <a:lnTo>
                  <a:pt x="84685" y="349503"/>
                </a:lnTo>
                <a:lnTo>
                  <a:pt x="70962" y="326028"/>
                </a:lnTo>
                <a:close/>
              </a:path>
              <a:path w="141604" h="389254">
                <a:moveTo>
                  <a:pt x="86844" y="298834"/>
                </a:moveTo>
                <a:lnTo>
                  <a:pt x="70962" y="326028"/>
                </a:lnTo>
                <a:lnTo>
                  <a:pt x="84685" y="349503"/>
                </a:lnTo>
                <a:lnTo>
                  <a:pt x="86844" y="349503"/>
                </a:lnTo>
                <a:lnTo>
                  <a:pt x="86844" y="298834"/>
                </a:lnTo>
                <a:close/>
              </a:path>
              <a:path w="141604" h="389254">
                <a:moveTo>
                  <a:pt x="56745" y="178587"/>
                </a:moveTo>
                <a:lnTo>
                  <a:pt x="55094" y="178587"/>
                </a:lnTo>
                <a:lnTo>
                  <a:pt x="55094" y="298881"/>
                </a:lnTo>
                <a:lnTo>
                  <a:pt x="70962" y="326028"/>
                </a:lnTo>
                <a:lnTo>
                  <a:pt x="86816" y="298881"/>
                </a:lnTo>
                <a:lnTo>
                  <a:pt x="86844" y="210337"/>
                </a:lnTo>
                <a:lnTo>
                  <a:pt x="70969" y="210337"/>
                </a:lnTo>
                <a:lnTo>
                  <a:pt x="86844" y="194462"/>
                </a:lnTo>
                <a:lnTo>
                  <a:pt x="56745" y="194462"/>
                </a:lnTo>
                <a:lnTo>
                  <a:pt x="56745" y="178587"/>
                </a:lnTo>
                <a:close/>
              </a:path>
              <a:path w="141604" h="389254">
                <a:moveTo>
                  <a:pt x="86844" y="194462"/>
                </a:moveTo>
                <a:lnTo>
                  <a:pt x="70969" y="210337"/>
                </a:lnTo>
                <a:lnTo>
                  <a:pt x="86844" y="210337"/>
                </a:lnTo>
                <a:lnTo>
                  <a:pt x="86844" y="194462"/>
                </a:lnTo>
                <a:close/>
              </a:path>
              <a:path w="141604" h="389254">
                <a:moveTo>
                  <a:pt x="88495" y="178587"/>
                </a:moveTo>
                <a:lnTo>
                  <a:pt x="72493" y="178587"/>
                </a:lnTo>
                <a:lnTo>
                  <a:pt x="56745" y="194462"/>
                </a:lnTo>
                <a:lnTo>
                  <a:pt x="86844" y="194462"/>
                </a:lnTo>
                <a:lnTo>
                  <a:pt x="86844" y="210337"/>
                </a:lnTo>
                <a:lnTo>
                  <a:pt x="88495" y="210337"/>
                </a:lnTo>
                <a:lnTo>
                  <a:pt x="88495" y="178587"/>
                </a:lnTo>
                <a:close/>
              </a:path>
              <a:path w="141604" h="389254">
                <a:moveTo>
                  <a:pt x="88495" y="0"/>
                </a:moveTo>
                <a:lnTo>
                  <a:pt x="56745" y="0"/>
                </a:lnTo>
                <a:lnTo>
                  <a:pt x="56745" y="194462"/>
                </a:lnTo>
                <a:lnTo>
                  <a:pt x="72493" y="178587"/>
                </a:lnTo>
                <a:lnTo>
                  <a:pt x="88495" y="178587"/>
                </a:lnTo>
                <a:lnTo>
                  <a:pt x="884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001125" y="6076950"/>
            <a:ext cx="1479550" cy="665480"/>
          </a:xfrm>
          <a:custGeom>
            <a:avLst/>
            <a:gdLst/>
            <a:ahLst/>
            <a:cxnLst/>
            <a:rect l="l" t="t" r="r" b="b"/>
            <a:pathLst>
              <a:path w="1479550" h="665479">
                <a:moveTo>
                  <a:pt x="1368678" y="0"/>
                </a:moveTo>
                <a:lnTo>
                  <a:pt x="105761" y="115"/>
                </a:lnTo>
                <a:lnTo>
                  <a:pt x="64411" y="10176"/>
                </a:lnTo>
                <a:lnTo>
                  <a:pt x="30814" y="34170"/>
                </a:lnTo>
                <a:lnTo>
                  <a:pt x="8250" y="68822"/>
                </a:lnTo>
                <a:lnTo>
                  <a:pt x="0" y="110858"/>
                </a:lnTo>
                <a:lnTo>
                  <a:pt x="115" y="559414"/>
                </a:lnTo>
                <a:lnTo>
                  <a:pt x="10181" y="600767"/>
                </a:lnTo>
                <a:lnTo>
                  <a:pt x="34182" y="634359"/>
                </a:lnTo>
                <a:lnTo>
                  <a:pt x="68839" y="656915"/>
                </a:lnTo>
                <a:lnTo>
                  <a:pt x="110871" y="665162"/>
                </a:lnTo>
                <a:lnTo>
                  <a:pt x="1373788" y="665046"/>
                </a:lnTo>
                <a:lnTo>
                  <a:pt x="1415138" y="654985"/>
                </a:lnTo>
                <a:lnTo>
                  <a:pt x="1448735" y="630991"/>
                </a:lnTo>
                <a:lnTo>
                  <a:pt x="1471299" y="596339"/>
                </a:lnTo>
                <a:lnTo>
                  <a:pt x="1479550" y="554304"/>
                </a:lnTo>
                <a:lnTo>
                  <a:pt x="1479434" y="105747"/>
                </a:lnTo>
                <a:lnTo>
                  <a:pt x="1469368" y="64395"/>
                </a:lnTo>
                <a:lnTo>
                  <a:pt x="1445367" y="30803"/>
                </a:lnTo>
                <a:lnTo>
                  <a:pt x="1410710" y="8246"/>
                </a:lnTo>
                <a:lnTo>
                  <a:pt x="13686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001125" y="6076950"/>
            <a:ext cx="1479550" cy="665480"/>
          </a:xfrm>
          <a:custGeom>
            <a:avLst/>
            <a:gdLst/>
            <a:ahLst/>
            <a:cxnLst/>
            <a:rect l="l" t="t" r="r" b="b"/>
            <a:pathLst>
              <a:path w="1479550" h="665479">
                <a:moveTo>
                  <a:pt x="0" y="110858"/>
                </a:moveTo>
                <a:lnTo>
                  <a:pt x="8250" y="68822"/>
                </a:lnTo>
                <a:lnTo>
                  <a:pt x="30814" y="34170"/>
                </a:lnTo>
                <a:lnTo>
                  <a:pt x="64411" y="10176"/>
                </a:lnTo>
                <a:lnTo>
                  <a:pt x="105761" y="115"/>
                </a:lnTo>
                <a:lnTo>
                  <a:pt x="1368678" y="0"/>
                </a:lnTo>
                <a:lnTo>
                  <a:pt x="1383306" y="956"/>
                </a:lnTo>
                <a:lnTo>
                  <a:pt x="1423244" y="14337"/>
                </a:lnTo>
                <a:lnTo>
                  <a:pt x="1454714" y="40936"/>
                </a:lnTo>
                <a:lnTo>
                  <a:pt x="1474434" y="77479"/>
                </a:lnTo>
                <a:lnTo>
                  <a:pt x="1479550" y="554304"/>
                </a:lnTo>
                <a:lnTo>
                  <a:pt x="1478592" y="568934"/>
                </a:lnTo>
                <a:lnTo>
                  <a:pt x="1465206" y="608872"/>
                </a:lnTo>
                <a:lnTo>
                  <a:pt x="1438600" y="640335"/>
                </a:lnTo>
                <a:lnTo>
                  <a:pt x="1402054" y="660049"/>
                </a:lnTo>
                <a:lnTo>
                  <a:pt x="110871" y="665162"/>
                </a:lnTo>
                <a:lnTo>
                  <a:pt x="96243" y="664205"/>
                </a:lnTo>
                <a:lnTo>
                  <a:pt x="56305" y="650825"/>
                </a:lnTo>
                <a:lnTo>
                  <a:pt x="24835" y="624226"/>
                </a:lnTo>
                <a:lnTo>
                  <a:pt x="5115" y="587683"/>
                </a:lnTo>
                <a:lnTo>
                  <a:pt x="0" y="110858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9161184" y="6206896"/>
            <a:ext cx="1162685" cy="4655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485"/>
            <a:r>
              <a:rPr sz="1600" b="1" spc="5" dirty="0">
                <a:latin typeface="Calibri"/>
                <a:cs typeface="Calibri"/>
              </a:rPr>
              <a:t>A</a:t>
            </a:r>
            <a:r>
              <a:rPr sz="1600" b="1" dirty="0">
                <a:latin typeface="Calibri"/>
                <a:cs typeface="Calibri"/>
              </a:rPr>
              <a:t>g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p24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i</a:t>
            </a:r>
            <a:r>
              <a:rPr sz="1600" b="1" spc="5" dirty="0">
                <a:latin typeface="Calibri"/>
                <a:cs typeface="Calibri"/>
              </a:rPr>
              <a:t>s</a:t>
            </a:r>
            <a:r>
              <a:rPr sz="1600" b="1" dirty="0">
                <a:latin typeface="Calibri"/>
                <a:cs typeface="Calibri"/>
              </a:rPr>
              <a:t>o</a:t>
            </a:r>
            <a:r>
              <a:rPr sz="1600" b="1" spc="-15" dirty="0">
                <a:latin typeface="Calibri"/>
                <a:cs typeface="Calibri"/>
              </a:rPr>
              <a:t>l</a:t>
            </a:r>
            <a:r>
              <a:rPr sz="1600" b="1" dirty="0">
                <a:latin typeface="Calibri"/>
                <a:cs typeface="Calibri"/>
              </a:rPr>
              <a:t>é</a:t>
            </a:r>
            <a:endParaRPr sz="1600">
              <a:latin typeface="Calibri"/>
              <a:cs typeface="Calibri"/>
            </a:endParaRPr>
          </a:p>
          <a:p>
            <a:pPr marL="12700">
              <a:spcBef>
                <a:spcPts val="30"/>
              </a:spcBef>
            </a:pPr>
            <a:r>
              <a:rPr sz="1400" b="1" spc="-15" dirty="0">
                <a:latin typeface="Calibri"/>
                <a:cs typeface="Calibri"/>
              </a:rPr>
              <a:t>P</a:t>
            </a:r>
            <a:r>
              <a:rPr sz="1400" b="1" dirty="0">
                <a:latin typeface="Calibri"/>
                <a:cs typeface="Calibri"/>
              </a:rPr>
              <a:t>r</a:t>
            </a:r>
            <a:r>
              <a:rPr sz="1400" b="1" spc="-15" dirty="0">
                <a:latin typeface="Calibri"/>
                <a:cs typeface="Calibri"/>
              </a:rPr>
              <a:t>i</a:t>
            </a:r>
            <a:r>
              <a:rPr sz="1400" b="1" spc="-20" dirty="0">
                <a:latin typeface="Calibri"/>
                <a:cs typeface="Calibri"/>
              </a:rPr>
              <a:t>mo</a:t>
            </a:r>
            <a:r>
              <a:rPr sz="1400" b="1" dirty="0">
                <a:latin typeface="Calibri"/>
                <a:cs typeface="Calibri"/>
              </a:rPr>
              <a:t>-</a:t>
            </a:r>
            <a:r>
              <a:rPr sz="1400" b="1" spc="-15" dirty="0">
                <a:latin typeface="Calibri"/>
                <a:cs typeface="Calibri"/>
              </a:rPr>
              <a:t>i</a:t>
            </a:r>
            <a:r>
              <a:rPr sz="1400" b="1" spc="-10" dirty="0">
                <a:latin typeface="Calibri"/>
                <a:cs typeface="Calibri"/>
              </a:rPr>
              <a:t>n</a:t>
            </a:r>
            <a:r>
              <a:rPr sz="1400" b="1" spc="-45" dirty="0">
                <a:latin typeface="Calibri"/>
                <a:cs typeface="Calibri"/>
              </a:rPr>
              <a:t>f</a:t>
            </a:r>
            <a:r>
              <a:rPr sz="1400" b="1" spc="-15" dirty="0">
                <a:latin typeface="Calibri"/>
                <a:cs typeface="Calibri"/>
              </a:rPr>
              <a:t>e</a:t>
            </a:r>
            <a:r>
              <a:rPr sz="1400" b="1" spc="-20" dirty="0">
                <a:latin typeface="Calibri"/>
                <a:cs typeface="Calibri"/>
              </a:rPr>
              <a:t>c</a:t>
            </a:r>
            <a:r>
              <a:rPr sz="1400" b="1" spc="-5" dirty="0">
                <a:latin typeface="Calibri"/>
                <a:cs typeface="Calibri"/>
              </a:rPr>
              <a:t>t</a:t>
            </a:r>
            <a:r>
              <a:rPr sz="1400" b="1" spc="-15" dirty="0">
                <a:latin typeface="Calibri"/>
                <a:cs typeface="Calibri"/>
              </a:rPr>
              <a:t>io</a:t>
            </a:r>
            <a:r>
              <a:rPr sz="1400" b="1" spc="-10" dirty="0">
                <a:latin typeface="Calibri"/>
                <a:cs typeface="Calibri"/>
              </a:rPr>
              <a:t>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673225" y="2271776"/>
            <a:ext cx="1884680" cy="800100"/>
          </a:xfrm>
          <a:custGeom>
            <a:avLst/>
            <a:gdLst/>
            <a:ahLst/>
            <a:cxnLst/>
            <a:rect l="l" t="t" r="r" b="b"/>
            <a:pathLst>
              <a:path w="1884680" h="800100">
                <a:moveTo>
                  <a:pt x="1750949" y="0"/>
                </a:moveTo>
                <a:lnTo>
                  <a:pt x="120859" y="577"/>
                </a:lnTo>
                <a:lnTo>
                  <a:pt x="79685" y="11236"/>
                </a:lnTo>
                <a:lnTo>
                  <a:pt x="44830" y="33611"/>
                </a:lnTo>
                <a:lnTo>
                  <a:pt x="18560" y="65439"/>
                </a:lnTo>
                <a:lnTo>
                  <a:pt x="3137" y="104458"/>
                </a:lnTo>
                <a:lnTo>
                  <a:pt x="0" y="133350"/>
                </a:lnTo>
                <a:lnTo>
                  <a:pt x="586" y="679213"/>
                </a:lnTo>
                <a:lnTo>
                  <a:pt x="11267" y="720381"/>
                </a:lnTo>
                <a:lnTo>
                  <a:pt x="33650" y="755242"/>
                </a:lnTo>
                <a:lnTo>
                  <a:pt x="65473" y="781526"/>
                </a:lnTo>
                <a:lnTo>
                  <a:pt x="104475" y="796959"/>
                </a:lnTo>
                <a:lnTo>
                  <a:pt x="133350" y="800100"/>
                </a:lnTo>
                <a:lnTo>
                  <a:pt x="1763636" y="799503"/>
                </a:lnTo>
                <a:lnTo>
                  <a:pt x="1804774" y="788783"/>
                </a:lnTo>
                <a:lnTo>
                  <a:pt x="1839608" y="766362"/>
                </a:lnTo>
                <a:lnTo>
                  <a:pt x="1865868" y="734510"/>
                </a:lnTo>
                <a:lnTo>
                  <a:pt x="1881288" y="695493"/>
                </a:lnTo>
                <a:lnTo>
                  <a:pt x="1884426" y="666623"/>
                </a:lnTo>
                <a:lnTo>
                  <a:pt x="1883838" y="120760"/>
                </a:lnTo>
                <a:lnTo>
                  <a:pt x="1873138" y="79612"/>
                </a:lnTo>
                <a:lnTo>
                  <a:pt x="1850723" y="44786"/>
                </a:lnTo>
                <a:lnTo>
                  <a:pt x="1818864" y="18540"/>
                </a:lnTo>
                <a:lnTo>
                  <a:pt x="1779833" y="3133"/>
                </a:lnTo>
                <a:lnTo>
                  <a:pt x="17509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673225" y="2271776"/>
            <a:ext cx="1884680" cy="800100"/>
          </a:xfrm>
          <a:custGeom>
            <a:avLst/>
            <a:gdLst/>
            <a:ahLst/>
            <a:cxnLst/>
            <a:rect l="l" t="t" r="r" b="b"/>
            <a:pathLst>
              <a:path w="1884680" h="800100">
                <a:moveTo>
                  <a:pt x="0" y="133350"/>
                </a:moveTo>
                <a:lnTo>
                  <a:pt x="6933" y="90792"/>
                </a:lnTo>
                <a:lnTo>
                  <a:pt x="26223" y="53919"/>
                </a:lnTo>
                <a:lnTo>
                  <a:pt x="55606" y="24990"/>
                </a:lnTo>
                <a:lnTo>
                  <a:pt x="92819" y="6269"/>
                </a:lnTo>
                <a:lnTo>
                  <a:pt x="1750949" y="0"/>
                </a:lnTo>
                <a:lnTo>
                  <a:pt x="1765621" y="797"/>
                </a:lnTo>
                <a:lnTo>
                  <a:pt x="1806539" y="12088"/>
                </a:lnTo>
                <a:lnTo>
                  <a:pt x="1841041" y="34972"/>
                </a:lnTo>
                <a:lnTo>
                  <a:pt x="1866856" y="67190"/>
                </a:lnTo>
                <a:lnTo>
                  <a:pt x="1881713" y="106481"/>
                </a:lnTo>
                <a:lnTo>
                  <a:pt x="1884426" y="666623"/>
                </a:lnTo>
                <a:lnTo>
                  <a:pt x="1883627" y="681288"/>
                </a:lnTo>
                <a:lnTo>
                  <a:pt x="1872325" y="722188"/>
                </a:lnTo>
                <a:lnTo>
                  <a:pt x="1849426" y="756681"/>
                </a:lnTo>
                <a:lnTo>
                  <a:pt x="1817198" y="782497"/>
                </a:lnTo>
                <a:lnTo>
                  <a:pt x="1777909" y="797370"/>
                </a:lnTo>
                <a:lnTo>
                  <a:pt x="133350" y="800100"/>
                </a:lnTo>
                <a:lnTo>
                  <a:pt x="118681" y="799300"/>
                </a:lnTo>
                <a:lnTo>
                  <a:pt x="77788" y="787988"/>
                </a:lnTo>
                <a:lnTo>
                  <a:pt x="43320" y="765069"/>
                </a:lnTo>
                <a:lnTo>
                  <a:pt x="17540" y="732814"/>
                </a:lnTo>
                <a:lnTo>
                  <a:pt x="2707" y="693496"/>
                </a:lnTo>
                <a:lnTo>
                  <a:pt x="0" y="133350"/>
                </a:lnTo>
                <a:close/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904491" y="2452195"/>
            <a:ext cx="141859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545"/>
            <a:r>
              <a:rPr sz="1600" b="1" spc="5" dirty="0">
                <a:latin typeface="Calibri"/>
                <a:cs typeface="Calibri"/>
              </a:rPr>
              <a:t>S</a:t>
            </a:r>
            <a:r>
              <a:rPr sz="1600" b="1" dirty="0">
                <a:latin typeface="Calibri"/>
                <a:cs typeface="Calibri"/>
              </a:rPr>
              <a:t>i 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&gt;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6 s</a:t>
            </a:r>
            <a:r>
              <a:rPr sz="1600" b="1" spc="5" dirty="0">
                <a:latin typeface="Calibri"/>
                <a:cs typeface="Calibri"/>
              </a:rPr>
              <a:t>e</a:t>
            </a:r>
            <a:r>
              <a:rPr sz="1600" b="1" spc="10" dirty="0">
                <a:latin typeface="Calibri"/>
                <a:cs typeface="Calibri"/>
              </a:rPr>
              <a:t>m</a:t>
            </a:r>
            <a:r>
              <a:rPr sz="1600" b="1" dirty="0">
                <a:latin typeface="Calibri"/>
                <a:cs typeface="Calibri"/>
              </a:rPr>
              <a:t>a</a:t>
            </a:r>
            <a:r>
              <a:rPr sz="1600" b="1" spc="-15" dirty="0">
                <a:latin typeface="Calibri"/>
                <a:cs typeface="Calibri"/>
              </a:rPr>
              <a:t>i</a:t>
            </a:r>
            <a:r>
              <a:rPr sz="1600" b="1" dirty="0">
                <a:latin typeface="Calibri"/>
                <a:cs typeface="Calibri"/>
              </a:rPr>
              <a:t>n</a:t>
            </a:r>
            <a:r>
              <a:rPr sz="1600" b="1" spc="5" dirty="0">
                <a:latin typeface="Calibri"/>
                <a:cs typeface="Calibri"/>
              </a:rPr>
              <a:t>e</a:t>
            </a:r>
            <a:r>
              <a:rPr sz="1600" b="1" dirty="0">
                <a:latin typeface="Calibri"/>
                <a:cs typeface="Calibri"/>
              </a:rPr>
              <a:t>s</a:t>
            </a:r>
            <a:endParaRPr sz="1600">
              <a:latin typeface="Calibri"/>
              <a:cs typeface="Calibri"/>
            </a:endParaRPr>
          </a:p>
          <a:p>
            <a:pPr marL="12700"/>
            <a:r>
              <a:rPr sz="1600" b="1" dirty="0">
                <a:latin typeface="Calibri"/>
                <a:cs typeface="Calibri"/>
              </a:rPr>
              <a:t>ap</a:t>
            </a:r>
            <a:r>
              <a:rPr sz="1600" b="1" spc="-25" dirty="0">
                <a:latin typeface="Calibri"/>
                <a:cs typeface="Calibri"/>
              </a:rPr>
              <a:t>r</a:t>
            </a:r>
            <a:r>
              <a:rPr sz="1600" b="1" dirty="0">
                <a:latin typeface="Calibri"/>
                <a:cs typeface="Calibri"/>
              </a:rPr>
              <a:t>ès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e</a:t>
            </a:r>
            <a:r>
              <a:rPr sz="1600" b="1" spc="-5" dirty="0">
                <a:latin typeface="Calibri"/>
                <a:cs typeface="Calibri"/>
              </a:rPr>
              <a:t>xpo</a:t>
            </a:r>
            <a:r>
              <a:rPr sz="1600" b="1" spc="5" dirty="0">
                <a:latin typeface="Calibri"/>
                <a:cs typeface="Calibri"/>
              </a:rPr>
              <a:t>s</a:t>
            </a:r>
            <a:r>
              <a:rPr sz="1600" b="1" spc="-15" dirty="0">
                <a:latin typeface="Calibri"/>
                <a:cs typeface="Calibri"/>
              </a:rPr>
              <a:t>i</a:t>
            </a:r>
            <a:r>
              <a:rPr sz="1600" b="1" spc="-10" dirty="0">
                <a:latin typeface="Calibri"/>
                <a:cs typeface="Calibri"/>
              </a:rPr>
              <a:t>t</a:t>
            </a:r>
            <a:r>
              <a:rPr sz="1600" b="1" spc="-15" dirty="0">
                <a:latin typeface="Calibri"/>
                <a:cs typeface="Calibri"/>
              </a:rPr>
              <a:t>i</a:t>
            </a:r>
            <a:r>
              <a:rPr sz="1600" b="1" dirty="0">
                <a:latin typeface="Calibri"/>
                <a:cs typeface="Calibri"/>
              </a:rPr>
              <a:t>on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214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6181" y="348691"/>
            <a:ext cx="8410220" cy="437684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23215"/>
            <a:r>
              <a:rPr lang="fr-FR" dirty="0">
                <a:latin typeface="Calibri"/>
                <a:cs typeface="Calibri"/>
              </a:rPr>
              <a:t>Les autotests actuellement disponibles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2052" name="Picture 4" descr="Résultat de recherche d'images pour &quot;autotest VIH AAZ&quot;">
            <a:extLst>
              <a:ext uri="{FF2B5EF4-FFF2-40B4-BE49-F238E27FC236}">
                <a16:creationId xmlns:a16="http://schemas.microsoft.com/office/drawing/2014/main" id="{F3CE7C25-85ED-2646-9927-86E3CB469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000" r="18800"/>
          <a:stretch/>
        </p:blipFill>
        <p:spPr bwMode="auto">
          <a:xfrm>
            <a:off x="4191000" y="2286000"/>
            <a:ext cx="2458616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ésultat de recherche d'images pour &quot;autotest VIH INSTI&quot;">
            <a:extLst>
              <a:ext uri="{FF2B5EF4-FFF2-40B4-BE49-F238E27FC236}">
                <a16:creationId xmlns:a16="http://schemas.microsoft.com/office/drawing/2014/main" id="{6F0094F1-A5CA-FD46-ADDB-B84CF6245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t="8889" r="24341" b="11111"/>
          <a:stretch/>
        </p:blipFill>
        <p:spPr bwMode="auto">
          <a:xfrm>
            <a:off x="8731782" y="567533"/>
            <a:ext cx="274108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ésultat de recherche d'images pour &quot;autotest vih biosynex&quot;">
            <a:extLst>
              <a:ext uri="{FF2B5EF4-FFF2-40B4-BE49-F238E27FC236}">
                <a16:creationId xmlns:a16="http://schemas.microsoft.com/office/drawing/2014/main" id="{3A711BD3-38A1-1B45-AA14-CF2CF1584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111" r="7546" b="5210"/>
          <a:stretch/>
        </p:blipFill>
        <p:spPr bwMode="auto">
          <a:xfrm>
            <a:off x="7315200" y="3465513"/>
            <a:ext cx="3956757" cy="237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CAF57C-E244-4C49-AB19-D9113FC21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112" y="2667000"/>
            <a:ext cx="10637896" cy="3736977"/>
          </a:xfrm>
        </p:spPr>
        <p:txBody>
          <a:bodyPr/>
          <a:lstStyle/>
          <a:p>
            <a:r>
              <a:rPr lang="fr-FR" dirty="0"/>
              <a:t>AAZ (1/boite)</a:t>
            </a:r>
          </a:p>
          <a:p>
            <a:r>
              <a:rPr lang="fr-FR" dirty="0"/>
              <a:t>INSTII (1/ boite)</a:t>
            </a:r>
          </a:p>
          <a:p>
            <a:r>
              <a:rPr lang="fr-FR" dirty="0" err="1"/>
              <a:t>Biosynex</a:t>
            </a:r>
            <a:r>
              <a:rPr lang="fr-FR" dirty="0"/>
              <a:t> (1 ou 2/ boite)</a:t>
            </a:r>
          </a:p>
        </p:txBody>
      </p:sp>
    </p:spTree>
    <p:extLst>
      <p:ext uri="{BB962C8B-B14F-4D97-AF65-F5344CB8AC3E}">
        <p14:creationId xmlns:p14="http://schemas.microsoft.com/office/powerpoint/2010/main" val="138162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472"/>
            <a:ext cx="8986520" cy="644150"/>
          </a:xfrm>
          <a:prstGeom prst="rect">
            <a:avLst/>
          </a:prstGeom>
        </p:spPr>
        <p:txBody>
          <a:bodyPr vert="horz" wrap="square" lIns="0" tIns="8928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5430"/>
            <a:r>
              <a:rPr dirty="0">
                <a:latin typeface="Calibri"/>
                <a:cs typeface="Calibri"/>
              </a:rPr>
              <a:t>D</a:t>
            </a:r>
            <a:r>
              <a:rPr spc="-20" dirty="0"/>
              <a:t>E</a:t>
            </a:r>
            <a:r>
              <a:rPr dirty="0">
                <a:latin typeface="Calibri"/>
                <a:cs typeface="Calibri"/>
              </a:rPr>
              <a:t>SC</a:t>
            </a:r>
            <a:r>
              <a:rPr spc="-25" dirty="0"/>
              <a:t>R</a:t>
            </a:r>
            <a:r>
              <a:rPr dirty="0">
                <a:latin typeface="Calibri"/>
                <a:cs typeface="Calibri"/>
              </a:rPr>
              <a:t>IPTI</a:t>
            </a:r>
            <a:r>
              <a:rPr spc="-20" dirty="0"/>
              <a:t>O</a:t>
            </a:r>
            <a:r>
              <a:rPr dirty="0">
                <a:latin typeface="Calibri"/>
                <a:cs typeface="Calibri"/>
              </a:rPr>
              <a:t>N </a:t>
            </a:r>
            <a:r>
              <a:rPr spc="10" dirty="0"/>
              <a:t>D</a:t>
            </a:r>
            <a:r>
              <a:rPr dirty="0">
                <a:latin typeface="Calibri"/>
                <a:cs typeface="Calibri"/>
              </a:rPr>
              <a:t>E </a:t>
            </a:r>
            <a:r>
              <a:rPr spc="-285" dirty="0"/>
              <a:t>L</a:t>
            </a:r>
            <a:r>
              <a:rPr dirty="0">
                <a:latin typeface="Calibri"/>
                <a:cs typeface="Calibri"/>
              </a:rPr>
              <a:t>’ </a:t>
            </a:r>
            <a:r>
              <a:rPr spc="-65" dirty="0"/>
              <a:t>A</a:t>
            </a:r>
            <a:r>
              <a:rPr dirty="0">
                <a:latin typeface="Calibri"/>
                <a:cs typeface="Calibri"/>
              </a:rPr>
              <a:t>U</a:t>
            </a:r>
            <a:r>
              <a:rPr spc="-105" dirty="0"/>
              <a:t>T</a:t>
            </a:r>
            <a:r>
              <a:rPr spc="-85" dirty="0"/>
              <a:t>O</a:t>
            </a:r>
            <a:r>
              <a:rPr dirty="0">
                <a:latin typeface="Calibri"/>
                <a:cs typeface="Calibri"/>
              </a:rPr>
              <a:t>T</a:t>
            </a:r>
            <a:r>
              <a:rPr spc="-40" dirty="0"/>
              <a:t>E</a:t>
            </a:r>
            <a:r>
              <a:rPr spc="-30" dirty="0"/>
              <a:t>S</a:t>
            </a:r>
            <a:r>
              <a:rPr dirty="0">
                <a:latin typeface="Calibri"/>
                <a:cs typeface="Calibri"/>
              </a:rPr>
              <a:t>T</a:t>
            </a:r>
            <a:r>
              <a:rPr spc="15" dirty="0"/>
              <a:t> </a:t>
            </a:r>
            <a:r>
              <a:rPr dirty="0">
                <a:latin typeface="Calibri"/>
                <a:cs typeface="Calibri"/>
              </a:rPr>
              <a:t>VI</a:t>
            </a:r>
            <a:r>
              <a:rPr spc="5" dirty="0"/>
              <a:t>H</a:t>
            </a:r>
            <a:r>
              <a:rPr dirty="0">
                <a:latin typeface="Calibri"/>
                <a:cs typeface="Calibri"/>
              </a:rPr>
              <a:t>*2/3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57440" y="1076324"/>
            <a:ext cx="805497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781175" algn="r"/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59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57440" y="1076325"/>
            <a:ext cx="8054975" cy="57816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892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228600"/>
            <a:ext cx="10385777" cy="553998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19710"/>
            <a:r>
              <a:rPr dirty="0">
                <a:latin typeface="Calibri"/>
                <a:cs typeface="Calibri"/>
              </a:rPr>
              <a:t>D</a:t>
            </a:r>
            <a:r>
              <a:rPr spc="-20" dirty="0"/>
              <a:t>E</a:t>
            </a:r>
            <a:r>
              <a:rPr dirty="0">
                <a:latin typeface="Calibri"/>
                <a:cs typeface="Calibri"/>
              </a:rPr>
              <a:t>SC</a:t>
            </a:r>
            <a:r>
              <a:rPr spc="-25" dirty="0"/>
              <a:t>R</a:t>
            </a:r>
            <a:r>
              <a:rPr dirty="0">
                <a:latin typeface="Calibri"/>
                <a:cs typeface="Calibri"/>
              </a:rPr>
              <a:t>IPTI</a:t>
            </a:r>
            <a:r>
              <a:rPr spc="-20" dirty="0"/>
              <a:t>O</a:t>
            </a:r>
            <a:r>
              <a:rPr dirty="0">
                <a:latin typeface="Calibri"/>
                <a:cs typeface="Calibri"/>
              </a:rPr>
              <a:t>N </a:t>
            </a:r>
            <a:r>
              <a:rPr spc="10" dirty="0"/>
              <a:t>D</a:t>
            </a:r>
            <a:r>
              <a:rPr dirty="0">
                <a:latin typeface="Calibri"/>
                <a:cs typeface="Calibri"/>
              </a:rPr>
              <a:t>E</a:t>
            </a:r>
            <a:r>
              <a:rPr spc="-30" dirty="0"/>
              <a:t> </a:t>
            </a:r>
            <a:r>
              <a:rPr spc="-280" dirty="0"/>
              <a:t>L</a:t>
            </a:r>
            <a:r>
              <a:rPr spc="-425" dirty="0"/>
              <a:t>’</a:t>
            </a:r>
            <a:r>
              <a:rPr spc="-75" dirty="0"/>
              <a:t>A</a:t>
            </a:r>
            <a:r>
              <a:rPr dirty="0">
                <a:latin typeface="Calibri"/>
                <a:cs typeface="Calibri"/>
              </a:rPr>
              <a:t>U</a:t>
            </a:r>
            <a:r>
              <a:rPr spc="-105" dirty="0"/>
              <a:t>T</a:t>
            </a:r>
            <a:r>
              <a:rPr spc="-85" dirty="0"/>
              <a:t>O</a:t>
            </a:r>
            <a:r>
              <a:rPr dirty="0">
                <a:latin typeface="Calibri"/>
                <a:cs typeface="Calibri"/>
              </a:rPr>
              <a:t>T</a:t>
            </a:r>
            <a:r>
              <a:rPr spc="-40" dirty="0"/>
              <a:t>E</a:t>
            </a:r>
            <a:r>
              <a:rPr spc="-30" dirty="0"/>
              <a:t>S</a:t>
            </a:r>
            <a:r>
              <a:rPr dirty="0">
                <a:latin typeface="Calibri"/>
                <a:cs typeface="Calibri"/>
              </a:rPr>
              <a:t>T</a:t>
            </a:r>
            <a:r>
              <a:rPr spc="40" dirty="0"/>
              <a:t> </a:t>
            </a:r>
            <a:r>
              <a:rPr dirty="0">
                <a:latin typeface="Calibri"/>
                <a:cs typeface="Calibri"/>
              </a:rPr>
              <a:t>VI</a:t>
            </a:r>
            <a:r>
              <a:rPr spc="5" dirty="0"/>
              <a:t>H</a:t>
            </a:r>
            <a:r>
              <a:rPr dirty="0">
                <a:latin typeface="Calibri"/>
                <a:cs typeface="Calibri"/>
              </a:rPr>
              <a:t>*</a:t>
            </a:r>
            <a:r>
              <a:rPr spc="-40" dirty="0"/>
              <a:t> </a:t>
            </a:r>
            <a:r>
              <a:rPr dirty="0">
                <a:latin typeface="Calibri"/>
                <a:cs typeface="Calibri"/>
              </a:rPr>
              <a:t>3</a:t>
            </a:r>
            <a:r>
              <a:rPr spc="-15" dirty="0"/>
              <a:t>/</a:t>
            </a:r>
            <a:r>
              <a:rPr dirty="0">
                <a:latin typeface="Calibri"/>
                <a:cs typeface="Calibri"/>
              </a:rPr>
              <a:t>3</a:t>
            </a:r>
          </a:p>
        </p:txBody>
      </p:sp>
      <p:sp>
        <p:nvSpPr>
          <p:cNvPr id="5" name="object 5"/>
          <p:cNvSpPr/>
          <p:nvPr/>
        </p:nvSpPr>
        <p:spPr>
          <a:xfrm>
            <a:off x="2362200" y="1447800"/>
            <a:ext cx="7238969" cy="518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0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4900" y="304800"/>
            <a:ext cx="8547100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524000" y="6507132"/>
            <a:ext cx="6720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hlinkClick r:id="rId3"/>
              </a:rPr>
              <a:t>http://www.autotest-sante.com/fr/autotest-VIH-par-AAZ-139.html</a:t>
            </a:r>
            <a:endParaRPr lang="fr-FR" sz="1200" i="1" dirty="0"/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544423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9309"/>
            <a:ext cx="10668000" cy="6397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r>
              <a:rPr lang="fr-FR" sz="2400" dirty="0">
                <a:latin typeface="Arial" charset="0"/>
              </a:rPr>
              <a:t>Un voyage en pirogue, puis en train, puis en bateau, puis en avion</a:t>
            </a:r>
            <a:r>
              <a:rPr lang="is-IS" sz="2400" dirty="0">
                <a:latin typeface="Arial" charset="0"/>
              </a:rPr>
              <a:t>…</a:t>
            </a:r>
            <a:endParaRPr lang="fr-FR" sz="2400" dirty="0">
              <a:latin typeface="Arial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6" r="2347" b="4001"/>
          <a:stretch/>
        </p:blipFill>
        <p:spPr>
          <a:xfrm>
            <a:off x="4206646" y="1520383"/>
            <a:ext cx="4708754" cy="4721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490329" y="6398170"/>
            <a:ext cx="7944838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900" b="1" dirty="0">
                <a:solidFill>
                  <a:srgbClr val="000000"/>
                </a:solidFill>
                <a:cs typeface="ＭＳ Ｐゴシック" charset="0"/>
              </a:rPr>
              <a:t>Faria et al. Science 2014                                                        Infographie « le Monde »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991" y="2753360"/>
            <a:ext cx="1868506" cy="2438400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 bwMode="auto">
          <a:xfrm>
            <a:off x="3917246" y="2804160"/>
            <a:ext cx="1390791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Connecteur droit 8"/>
          <p:cNvCxnSpPr/>
          <p:nvPr/>
        </p:nvCxnSpPr>
        <p:spPr bwMode="auto">
          <a:xfrm flipV="1">
            <a:off x="3917245" y="4968240"/>
            <a:ext cx="1074702" cy="1422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366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472"/>
            <a:ext cx="8986520" cy="677108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/>
            <a:r>
              <a:rPr sz="4400" spc="-50" dirty="0">
                <a:latin typeface="Calibri"/>
                <a:cs typeface="Calibri"/>
              </a:rPr>
              <a:t>C</a:t>
            </a:r>
            <a:r>
              <a:rPr sz="4400" spc="-30" dirty="0">
                <a:latin typeface="Calibri"/>
                <a:cs typeface="Calibri"/>
              </a:rPr>
              <a:t>O</a:t>
            </a:r>
            <a:r>
              <a:rPr sz="4400" spc="-20" dirty="0">
                <a:latin typeface="Calibri"/>
                <a:cs typeface="Calibri"/>
              </a:rPr>
              <a:t>N</a:t>
            </a:r>
            <a:r>
              <a:rPr sz="4400" spc="-30" dirty="0">
                <a:latin typeface="Calibri"/>
                <a:cs typeface="Calibri"/>
              </a:rPr>
              <a:t>D</a:t>
            </a:r>
            <a:r>
              <a:rPr sz="4400" spc="-50" dirty="0">
                <a:latin typeface="Calibri"/>
                <a:cs typeface="Calibri"/>
              </a:rPr>
              <a:t>U</a:t>
            </a:r>
            <a:r>
              <a:rPr sz="4400" spc="-20" dirty="0">
                <a:latin typeface="Calibri"/>
                <a:cs typeface="Calibri"/>
              </a:rPr>
              <a:t>ITE</a:t>
            </a:r>
            <a:r>
              <a:rPr sz="4400" spc="35" dirty="0">
                <a:latin typeface="Calibri"/>
                <a:cs typeface="Calibri"/>
              </a:rPr>
              <a:t> </a:t>
            </a:r>
            <a:r>
              <a:rPr sz="4400" spc="-30" dirty="0">
                <a:latin typeface="Calibri"/>
                <a:cs typeface="Calibri"/>
              </a:rPr>
              <a:t>A</a:t>
            </a:r>
            <a:r>
              <a:rPr sz="4400" spc="-5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TENIR</a:t>
            </a:r>
            <a:r>
              <a:rPr sz="4400" spc="10" dirty="0">
                <a:latin typeface="Calibri"/>
                <a:cs typeface="Calibri"/>
              </a:rPr>
              <a:t> </a:t>
            </a:r>
            <a:r>
              <a:rPr sz="4400" spc="-30" dirty="0">
                <a:latin typeface="Calibri"/>
                <a:cs typeface="Calibri"/>
              </a:rPr>
              <a:t>A</a:t>
            </a:r>
            <a:r>
              <a:rPr sz="4400" spc="10" dirty="0">
                <a:latin typeface="Calibri"/>
                <a:cs typeface="Calibri"/>
              </a:rPr>
              <a:t> </a:t>
            </a:r>
            <a:r>
              <a:rPr sz="4400" spc="-345" dirty="0">
                <a:latin typeface="Calibri"/>
                <a:cs typeface="Calibri"/>
              </a:rPr>
              <a:t>L</a:t>
            </a:r>
            <a:r>
              <a:rPr sz="4400" spc="-165" dirty="0">
                <a:latin typeface="Calibri"/>
                <a:cs typeface="Calibri"/>
              </a:rPr>
              <a:t>’</a:t>
            </a:r>
            <a:r>
              <a:rPr sz="4400" spc="-25" dirty="0">
                <a:latin typeface="Calibri"/>
                <a:cs typeface="Calibri"/>
              </a:rPr>
              <a:t>OFFIC</a:t>
            </a:r>
            <a:r>
              <a:rPr sz="4400" spc="-10" dirty="0">
                <a:latin typeface="Calibri"/>
                <a:cs typeface="Calibri"/>
              </a:rPr>
              <a:t>I</a:t>
            </a:r>
            <a:r>
              <a:rPr sz="4400" spc="-30" dirty="0">
                <a:latin typeface="Calibri"/>
                <a:cs typeface="Calibri"/>
              </a:rPr>
              <a:t>NE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1676400"/>
            <a:ext cx="10515600" cy="4001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Font typeface="+mj-lt"/>
              <a:buAutoNum type="arabicPeriod"/>
            </a:pP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ass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 la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7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ec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tu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en </a:t>
            </a:r>
            <a:r>
              <a:rPr sz="2400" spc="-1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 err="1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sz="2400" b="1" spc="-5" dirty="0" err="1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spc="10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-20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5" dirty="0" err="1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b="1" spc="-5" dirty="0" err="1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5" dirty="0" err="1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b="1" spc="-5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25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10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dirty="0" err="1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0" dirty="0" err="1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5" dirty="0" err="1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400" b="1" spc="-20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dirty="0" err="1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endParaRPr lang="fr-FR" sz="2400" b="1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9271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Discussion autour de la prise de risque</a:t>
            </a:r>
            <a:endParaRPr sz="2400" dirty="0">
              <a:latin typeface="Calibri"/>
              <a:cs typeface="Calibri"/>
            </a:endParaRPr>
          </a:p>
          <a:p>
            <a:pPr marL="469900" indent="-457200">
              <a:spcBef>
                <a:spcPts val="575"/>
              </a:spcBef>
              <a:buFont typeface="+mj-lt"/>
              <a:buAutoNum type="arabicPeriod"/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les 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rares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rg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ant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ndu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escri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400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400" b="1" spc="-5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endParaRPr sz="2400" dirty="0">
              <a:latin typeface="Calibri"/>
              <a:cs typeface="Calibri"/>
            </a:endParaRPr>
          </a:p>
          <a:p>
            <a:pPr marL="469900" marR="137795" indent="-457200">
              <a:spcBef>
                <a:spcPts val="575"/>
              </a:spcBef>
              <a:buFont typeface="+mj-lt"/>
              <a:buAutoNum type="arabicPeriod"/>
            </a:pP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spc="-170" dirty="0">
                <a:solidFill>
                  <a:srgbClr val="001F5F"/>
                </a:solidFill>
                <a:latin typeface="Calibri"/>
                <a:cs typeface="Calibri"/>
              </a:rPr>
              <a:t>’a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ss</a:t>
            </a:r>
            <a:r>
              <a:rPr sz="2400" spc="10" dirty="0" err="1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25" dirty="0" err="1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 le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adap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 la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10" dirty="0" err="1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5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50" dirty="0" err="1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5" dirty="0" err="1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 err="1">
                <a:solidFill>
                  <a:srgbClr val="001F5F"/>
                </a:solidFill>
                <a:latin typeface="Calibri"/>
                <a:cs typeface="Calibri"/>
              </a:rPr>
              <a:t>nn</a:t>
            </a:r>
            <a:r>
              <a:rPr sz="2400" spc="-15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lang="fr-FR" sz="2400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927100" marR="137795" lvl="1" indent="-457200"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lang="fr-FR" sz="2400" b="1" spc="-15" dirty="0">
                <a:solidFill>
                  <a:srgbClr val="C00000"/>
                </a:solidFill>
                <a:latin typeface="Calibri"/>
                <a:cs typeface="Calibri"/>
              </a:rPr>
              <a:t>Mais ne pas rater l’occasion de dépister !!</a:t>
            </a:r>
            <a:endParaRPr lang="fr-FR" sz="2400" b="1" dirty="0">
              <a:solidFill>
                <a:srgbClr val="C00000"/>
              </a:solidFill>
              <a:latin typeface="Calibri"/>
              <a:cs typeface="Calibri"/>
            </a:endParaRPr>
          </a:p>
          <a:p>
            <a:pPr marL="469900" marR="137795" indent="-457200">
              <a:spcBef>
                <a:spcPts val="575"/>
              </a:spcBef>
              <a:buFont typeface="+mj-lt"/>
              <a:buAutoNum type="arabicPeriod"/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orm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les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ali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és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se</a:t>
            </a:r>
            <a:r>
              <a:rPr sz="2400" b="1" spc="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400" b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on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sa</a:t>
            </a:r>
            <a:r>
              <a:rPr sz="2400" b="1"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sz="2400" dirty="0">
              <a:latin typeface="Calibri"/>
              <a:cs typeface="Calibri"/>
            </a:endParaRPr>
          </a:p>
          <a:p>
            <a:pPr marL="469900" indent="-457200">
              <a:buFont typeface="+mj-lt"/>
              <a:buAutoNum type="arabicPeriod"/>
            </a:pP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éciser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ndu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te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nir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sel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20" dirty="0">
                <a:solidFill>
                  <a:srgbClr val="001F5F"/>
                </a:solidFill>
                <a:latin typeface="Calibri"/>
                <a:cs typeface="Calibri"/>
              </a:rPr>
              <a:t>és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5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t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spc="-10" dirty="0" err="1">
                <a:solidFill>
                  <a:srgbClr val="001F5F"/>
                </a:solidFill>
                <a:latin typeface="Calibri"/>
                <a:cs typeface="Calibri"/>
              </a:rPr>
              <a:t>'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5" dirty="0" err="1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2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2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5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0" dirty="0" err="1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0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lang="fr-FR" sz="2400" spc="-1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927100" lvl="1" indent="-457200">
              <a:buFont typeface="Arial" panose="020B0604020202020204" pitchFamily="34" charset="0"/>
              <a:buChar char="•"/>
            </a:pP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Négatif : avoir une bonne attitude de prévention</a:t>
            </a:r>
          </a:p>
          <a:p>
            <a:pPr marL="927100" lvl="1" indent="-457200">
              <a:buFont typeface="Arial" panose="020B0604020202020204" pitchFamily="34" charset="0"/>
              <a:buChar char="•"/>
            </a:pP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Positif : modalités de confirmation, accompagnement/orientation</a:t>
            </a:r>
            <a:endParaRPr lang="fr-FR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27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F3D7FE2-2C21-0D45-B7B2-A76CE1B53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 à partir du lundi 10 décembre 2018…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952AB44-255F-B94F-9BA0-107C655E3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Les préservatifs remboursés par l’assurance maladie !</a:t>
            </a:r>
          </a:p>
          <a:p>
            <a:endParaRPr lang="fr-FR" dirty="0"/>
          </a:p>
          <a:p>
            <a:r>
              <a:rPr lang="fr-FR" dirty="0"/>
              <a:t>Condition</a:t>
            </a:r>
          </a:p>
          <a:p>
            <a:pPr lvl="1"/>
            <a:r>
              <a:rPr lang="fr-FR" dirty="0"/>
              <a:t>Ordonnance d’une première quantité</a:t>
            </a:r>
          </a:p>
          <a:p>
            <a:pPr lvl="1"/>
            <a:r>
              <a:rPr lang="fr-FR" dirty="0"/>
              <a:t>Renouvelable sans limite de quantité pendant un an</a:t>
            </a:r>
          </a:p>
          <a:p>
            <a:pPr lvl="1"/>
            <a:r>
              <a:rPr lang="fr-FR" dirty="0"/>
              <a:t>Coût : 2,60 € pour 12 préservatifs</a:t>
            </a:r>
          </a:p>
          <a:p>
            <a:pPr lvl="1"/>
            <a:r>
              <a:rPr lang="fr-FR" dirty="0"/>
              <a:t>Remboursé 60% (+/- Part mutuelle)</a:t>
            </a:r>
          </a:p>
        </p:txBody>
      </p:sp>
    </p:spTree>
    <p:extLst>
      <p:ext uri="{BB962C8B-B14F-4D97-AF65-F5344CB8AC3E}">
        <p14:creationId xmlns:p14="http://schemas.microsoft.com/office/powerpoint/2010/main" val="22399072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472"/>
            <a:ext cx="8986520" cy="677108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5430"/>
            <a:r>
              <a:rPr sz="4400" spc="-75" dirty="0"/>
              <a:t>R</a:t>
            </a:r>
            <a:r>
              <a:rPr sz="4400" spc="-30" dirty="0"/>
              <a:t>OL</a:t>
            </a:r>
            <a:r>
              <a:rPr sz="4400" spc="-25" dirty="0"/>
              <a:t>E</a:t>
            </a:r>
            <a:r>
              <a:rPr sz="4400" spc="25" dirty="0"/>
              <a:t> </a:t>
            </a:r>
            <a:r>
              <a:rPr sz="4400" spc="-35" dirty="0"/>
              <a:t>D</a:t>
            </a:r>
            <a:r>
              <a:rPr sz="4400" spc="-30" dirty="0"/>
              <a:t>U</a:t>
            </a:r>
            <a:r>
              <a:rPr sz="4400" spc="35" dirty="0"/>
              <a:t> </a:t>
            </a:r>
            <a:r>
              <a:rPr sz="4400" spc="-30" dirty="0"/>
              <a:t>P</a:t>
            </a:r>
            <a:r>
              <a:rPr sz="4400" spc="-55" dirty="0"/>
              <a:t>H</a:t>
            </a:r>
            <a:r>
              <a:rPr sz="4400" spc="-30" dirty="0"/>
              <a:t>ARM</a:t>
            </a:r>
            <a:r>
              <a:rPr sz="4400" spc="-80" dirty="0"/>
              <a:t>A</a:t>
            </a:r>
            <a:r>
              <a:rPr sz="4400" spc="-30" dirty="0"/>
              <a:t>CIEN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143000" y="1274779"/>
            <a:ext cx="10591800" cy="52681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5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oir o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ph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arm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ien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im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endParaRPr sz="2400" dirty="0">
              <a:latin typeface="Calibri"/>
              <a:cs typeface="Calibri"/>
            </a:endParaRPr>
          </a:p>
          <a:p>
            <a:pPr marL="12700" indent="344170">
              <a:tabLst>
                <a:tab pos="5484495" algn="l"/>
              </a:tabLst>
            </a:pP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éalis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VI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H),</a:t>
            </a:r>
            <a:r>
              <a:rPr sz="24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Calibri"/>
                <a:cs typeface="Calibri"/>
              </a:rPr>
              <a:t>fic</a:t>
            </a:r>
            <a:r>
              <a:rPr sz="2800" b="1" spc="5" dirty="0">
                <a:solidFill>
                  <a:srgbClr val="006FC0"/>
                </a:solidFill>
                <a:latin typeface="Calibri"/>
                <a:cs typeface="Calibri"/>
              </a:rPr>
              <a:t>h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e	</a:t>
            </a:r>
            <a:r>
              <a:rPr sz="2800" b="1" spc="-2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800" b="1" spc="-2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800" b="1" spc="-1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act</a:t>
            </a:r>
            <a:r>
              <a:rPr sz="28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à p</a:t>
            </a:r>
            <a:r>
              <a:rPr sz="2800" b="1" spc="-25" dirty="0">
                <a:solidFill>
                  <a:srgbClr val="006FC0"/>
                </a:solidFill>
                <a:latin typeface="Calibri"/>
                <a:cs typeface="Calibri"/>
              </a:rPr>
              <a:t>ré</a:t>
            </a:r>
            <a:r>
              <a:rPr sz="2800" b="1" spc="-35" dirty="0">
                <a:solidFill>
                  <a:srgbClr val="006FC0"/>
                </a:solidFill>
                <a:latin typeface="Calibri"/>
                <a:cs typeface="Calibri"/>
              </a:rPr>
              <a:t>v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oir</a:t>
            </a:r>
            <a:endParaRPr lang="fr-FR" sz="2800" dirty="0">
              <a:latin typeface="Calibri"/>
              <a:cs typeface="Calibri"/>
            </a:endParaRPr>
          </a:p>
          <a:p>
            <a:pPr marL="812800" lvl="1" indent="-342900">
              <a:buFont typeface="Arial" charset="0"/>
              <a:buChar char="•"/>
              <a:tabLst>
                <a:tab pos="5484495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Co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aî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les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es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imi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é,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aî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les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ré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sz="2400" dirty="0">
              <a:latin typeface="Calibri"/>
              <a:cs typeface="Calibri"/>
            </a:endParaRPr>
          </a:p>
          <a:p>
            <a:pPr marL="356870" indent="-344170">
              <a:spcBef>
                <a:spcPts val="63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me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éq</a:t>
            </a:r>
            <a:r>
              <a:rPr sz="2800" b="1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 (e-learning : 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  <a:hlinkClick r:id="rId3"/>
              </a:rPr>
              <a:t>www.maformationofficinale.com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sz="2800" dirty="0">
              <a:latin typeface="Calibri"/>
              <a:cs typeface="Calibri"/>
            </a:endParaRPr>
          </a:p>
          <a:p>
            <a:pPr marL="356870" marR="747395" indent="-344170">
              <a:lnSpc>
                <a:spcPct val="100299"/>
              </a:lnSpc>
              <a:spcBef>
                <a:spcPts val="66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ù</a:t>
            </a:r>
            <a:r>
              <a:rPr sz="28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5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aire</a:t>
            </a:r>
            <a:r>
              <a:rPr sz="28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un 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de dépi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st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-3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lang="fr-FR" sz="2800" b="1" spc="-5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marR="747395" lvl="1" indent="-344170">
              <a:lnSpc>
                <a:spcPct val="100299"/>
              </a:lnSpc>
              <a:spcBef>
                <a:spcPts val="66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CeGIDD,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os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alie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s,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ville,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MI,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amilial),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omm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–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Asso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lang="fr-FR" sz="2400" spc="-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356870" marR="747395" indent="-344170">
              <a:lnSpc>
                <a:spcPct val="100299"/>
              </a:lnSpc>
              <a:spcBef>
                <a:spcPts val="66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800" b="1" spc="-50" dirty="0">
                <a:solidFill>
                  <a:srgbClr val="001F5F"/>
                </a:solidFill>
                <a:latin typeface="Calibri"/>
                <a:cs typeface="Calibri"/>
              </a:rPr>
              <a:t>Le test de laboratoire est pris en charge à 100%</a:t>
            </a:r>
            <a:endParaRPr lang="fr-FR" sz="2800" b="1" spc="-5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marR="747395" lvl="1" indent="-344170">
              <a:lnSpc>
                <a:spcPct val="100299"/>
              </a:lnSpc>
              <a:spcBef>
                <a:spcPts val="66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sz="2400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élè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eme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son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em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sés</a:t>
            </a:r>
            <a:endParaRPr lang="fr-FR" sz="2400" spc="-2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marR="747395" lvl="1" indent="-344170">
              <a:lnSpc>
                <a:spcPct val="100299"/>
              </a:lnSpc>
              <a:spcBef>
                <a:spcPts val="66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endParaRPr sz="2400" dirty="0">
              <a:latin typeface="Calibri"/>
              <a:cs typeface="Calibri"/>
            </a:endParaRPr>
          </a:p>
          <a:p>
            <a:pPr marL="356870" indent="-344170">
              <a:spcBef>
                <a:spcPts val="4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daIn</a:t>
            </a:r>
            <a:r>
              <a:rPr sz="2000" b="1" i="1" spc="-4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vi</a:t>
            </a:r>
            <a:r>
              <a:rPr sz="20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e.org</a:t>
            </a:r>
            <a:r>
              <a:rPr sz="2000" b="1" i="1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-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0</a:t>
            </a:r>
            <a:r>
              <a:rPr sz="2000" b="1" i="1" spc="-25" dirty="0">
                <a:solidFill>
                  <a:srgbClr val="001F5F"/>
                </a:solidFill>
                <a:latin typeface="Calibri"/>
                <a:cs typeface="Calibri"/>
              </a:rPr>
              <a:t>8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00</a:t>
            </a:r>
            <a:r>
              <a:rPr sz="20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8</a:t>
            </a:r>
            <a:r>
              <a:rPr sz="2000" b="1" i="1" spc="-25" dirty="0">
                <a:solidFill>
                  <a:srgbClr val="001F5F"/>
                </a:solidFill>
                <a:latin typeface="Calibri"/>
                <a:cs typeface="Calibri"/>
              </a:rPr>
              <a:t>4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0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800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 a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pp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el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id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4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iel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000" b="1" i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i="1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ym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gratu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41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Espace réservé du conten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8237150"/>
              </p:ext>
            </p:extLst>
          </p:nvPr>
        </p:nvGraphicFramePr>
        <p:xfrm>
          <a:off x="1550437" y="1371600"/>
          <a:ext cx="8856663" cy="5278782"/>
        </p:xfrm>
        <a:graphic>
          <a:graphicData uri="http://schemas.openxmlformats.org/drawingml/2006/table">
            <a:tbl>
              <a:tblPr/>
              <a:tblGrid>
                <a:gridCol w="4899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3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0738" algn="ctr"/>
                          <a:tab pos="1641475" algn="r"/>
                        </a:tabLst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mbria" pitchFamily="18" charset="0"/>
                          <a:ea typeface="ＭＳ Ｐゴシック" pitchFamily="34" charset="-128"/>
                        </a:rPr>
                        <a:t>Réseau d’accompagnement dépistage / prise en charge VIH</a:t>
                      </a:r>
                      <a:endParaRPr kumimoji="0" lang="fr-F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0738" algn="ctr"/>
                          <a:tab pos="1641475" algn="r"/>
                        </a:tabLst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	Structure	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Coordonnées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Jours et heures d’ouverture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CeGIDD (ex CDAG et CIDDIST)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Centre de planning familial le plus proche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Laboratoire de biologie médicale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Médecin(s) généraliste(s)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Médecin(s) </a:t>
                      </a:r>
                      <a:r>
                        <a:rPr kumimoji="0" lang="fr-F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infectiologue</a:t>
                      </a: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(s) en ville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Service hospitalier proposant consultations VIH</a:t>
                      </a:r>
                      <a:endParaRPr kumimoji="0" lang="fr-F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URGENCES les plus proches proposant un traitement post-exposition au VIH</a:t>
                      </a:r>
                      <a:endParaRPr kumimoji="0" lang="fr-F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Pharmacie hospitalière proposant des traitements ARV (et TPE)</a:t>
                      </a:r>
                      <a:endParaRPr kumimoji="0" lang="fr-F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Réseau ville-hôpital VIH</a:t>
                      </a:r>
                      <a:endParaRPr kumimoji="0" lang="fr-F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COREVIH</a:t>
                      </a:r>
                      <a:endParaRPr kumimoji="0" lang="fr-F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Association(s) de soutien aux personnes infectées par le VIH</a:t>
                      </a:r>
                      <a:endParaRPr kumimoji="0" lang="fr-F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CAARUD le plus proche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13731" name="ZoneTexte 9"/>
          <p:cNvSpPr txBox="1">
            <a:spLocks noChangeArrowheads="1"/>
          </p:cNvSpPr>
          <p:nvPr/>
        </p:nvSpPr>
        <p:spPr bwMode="auto">
          <a:xfrm>
            <a:off x="835268" y="59412"/>
            <a:ext cx="10287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fr-FR" sz="2400" b="1" dirty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fr-FR" sz="2200" b="1" dirty="0">
                <a:solidFill>
                  <a:srgbClr val="C00000"/>
                </a:solidFill>
                <a:latin typeface="+mj-lt"/>
              </a:rPr>
              <a:t>Exemple de « fiche contacts » à compléter par chaque pharmacien</a:t>
            </a:r>
          </a:p>
        </p:txBody>
      </p:sp>
    </p:spTree>
    <p:extLst>
      <p:ext uri="{BB962C8B-B14F-4D97-AF65-F5344CB8AC3E}">
        <p14:creationId xmlns:p14="http://schemas.microsoft.com/office/powerpoint/2010/main" val="25786639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62200" y="2895600"/>
            <a:ext cx="7356475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6195"/>
            <a:r>
              <a:rPr sz="4400" b="1" spc="-30" dirty="0">
                <a:solidFill>
                  <a:srgbClr val="001F5F"/>
                </a:solidFill>
                <a:latin typeface="Calibri"/>
                <a:cs typeface="Calibri"/>
              </a:rPr>
              <a:t>CA</a:t>
            </a:r>
            <a:r>
              <a:rPr sz="4400" b="1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44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spc="-5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4400" b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4400" b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spc="-5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4400" b="1" spc="-40" dirty="0">
                <a:solidFill>
                  <a:srgbClr val="001F5F"/>
                </a:solidFill>
                <a:latin typeface="Calibri"/>
                <a:cs typeface="Calibri"/>
              </a:rPr>
              <a:t>OM</a:t>
            </a:r>
            <a:r>
              <a:rPr sz="4400" b="1" spc="-6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4400" b="1" spc="-1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4400" b="1" spc="-30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sz="4400" b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4400" b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spc="-15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44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spc="-3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4400" b="1" spc="-4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4400" b="1" spc="-25" dirty="0">
                <a:solidFill>
                  <a:srgbClr val="001F5F"/>
                </a:solidFill>
                <a:latin typeface="Calibri"/>
                <a:cs typeface="Calibri"/>
              </a:rPr>
              <a:t>PI</a:t>
            </a:r>
            <a:r>
              <a:rPr sz="4400" b="1" spc="-6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4400" b="1" spc="-35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4400" b="1" spc="-8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4400" b="1" spc="-30" dirty="0">
                <a:solidFill>
                  <a:srgbClr val="001F5F"/>
                </a:solidFill>
                <a:latin typeface="Calibri"/>
                <a:cs typeface="Calibri"/>
              </a:rPr>
              <a:t>GE</a:t>
            </a:r>
            <a:r>
              <a:rPr sz="44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spc="-25" dirty="0">
                <a:solidFill>
                  <a:srgbClr val="001F5F"/>
                </a:solidFill>
                <a:latin typeface="Calibri"/>
                <a:cs typeface="Calibri"/>
              </a:rPr>
              <a:t>ET</a:t>
            </a:r>
            <a:r>
              <a:rPr sz="44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spc="-10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4400" b="1" spc="-4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4400" b="1" spc="-1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4400" b="1" spc="-12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4400" b="1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4400" b="1" spc="-7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4400" b="1" spc="-6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4400" b="1" spc="-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4400" b="1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44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spc="-25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r>
              <a:rPr sz="4400" b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44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spc="-35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4400" b="1" spc="-16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4400" b="1" spc="-20" dirty="0">
                <a:solidFill>
                  <a:srgbClr val="001F5F"/>
                </a:solidFill>
                <a:latin typeface="Calibri"/>
                <a:cs typeface="Calibri"/>
              </a:rPr>
              <a:t>OFFICI</a:t>
            </a:r>
            <a:r>
              <a:rPr sz="44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4400" b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668000" y="304800"/>
            <a:ext cx="1066800" cy="771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822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97629"/>
            <a:ext cx="8986520" cy="531812"/>
          </a:xfrm>
          <a:prstGeom prst="rect">
            <a:avLst/>
          </a:prstGeom>
        </p:spPr>
        <p:txBody>
          <a:bodyPr vert="horz" wrap="square" lIns="0" tIns="9321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/>
            <a:r>
              <a:rPr spc="-5" dirty="0"/>
              <a:t>QU</a:t>
            </a:r>
            <a:r>
              <a:rPr dirty="0"/>
              <a:t>E </a:t>
            </a:r>
            <a:r>
              <a:rPr spc="-5" dirty="0"/>
              <a:t>P</a:t>
            </a:r>
            <a:r>
              <a:rPr spc="-15" dirty="0"/>
              <a:t>O</a:t>
            </a:r>
            <a:r>
              <a:rPr dirty="0"/>
              <a:t>UV</a:t>
            </a:r>
            <a:r>
              <a:rPr spc="-25" dirty="0"/>
              <a:t>E</a:t>
            </a:r>
            <a:r>
              <a:rPr spc="10" dirty="0"/>
              <a:t>Z</a:t>
            </a:r>
            <a:r>
              <a:rPr dirty="0"/>
              <a:t>-</a:t>
            </a:r>
            <a:r>
              <a:rPr spc="-70" dirty="0"/>
              <a:t>V</a:t>
            </a:r>
            <a:r>
              <a:rPr spc="-15" dirty="0"/>
              <a:t>O</a:t>
            </a:r>
            <a:r>
              <a:rPr dirty="0"/>
              <a:t>US</a:t>
            </a:r>
            <a:r>
              <a:rPr spc="-25" dirty="0"/>
              <a:t> </a:t>
            </a:r>
            <a:r>
              <a:rPr spc="-15" dirty="0"/>
              <a:t>R</a:t>
            </a:r>
            <a:r>
              <a:rPr dirty="0"/>
              <a:t>EP</a:t>
            </a:r>
            <a:r>
              <a:rPr spc="-20" dirty="0"/>
              <a:t>O</a:t>
            </a:r>
            <a:r>
              <a:rPr dirty="0"/>
              <a:t>N</a:t>
            </a:r>
            <a:r>
              <a:rPr spc="5" dirty="0"/>
              <a:t>D</a:t>
            </a:r>
            <a:r>
              <a:rPr spc="-15" dirty="0"/>
              <a:t>R</a:t>
            </a:r>
            <a:r>
              <a:rPr dirty="0"/>
              <a:t>E</a:t>
            </a:r>
            <a:r>
              <a:rPr spc="15" dirty="0"/>
              <a:t> </a:t>
            </a:r>
            <a:r>
              <a:rPr lang="fr-FR" dirty="0"/>
              <a:t>?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58824" y="2133600"/>
            <a:ext cx="10447376" cy="32085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« </a:t>
            </a:r>
            <a:r>
              <a:rPr sz="2800" b="1" i="1" spc="-20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800" b="1" i="1" spc="-14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8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du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 di</a:t>
            </a:r>
            <a:r>
              <a:rPr sz="2800" b="1" i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800" b="1" i="1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5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800" b="1" i="1" spc="-2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st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ait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r>
              <a:rPr sz="28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1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2,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2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8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tre</a:t>
            </a:r>
            <a:r>
              <a:rPr sz="2800" b="1" i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p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ut</a:t>
            </a:r>
            <a:r>
              <a:rPr lang="fr-FR" sz="2800" dirty="0"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ét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b="1" i="1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2</a:t>
            </a:r>
            <a:r>
              <a:rPr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lang="fr-FR" sz="2800" b="1" i="1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356870"/>
            <a:endParaRPr sz="2800" dirty="0">
              <a:latin typeface="Calibri"/>
              <a:cs typeface="Calibri"/>
            </a:endParaRPr>
          </a:p>
          <a:p>
            <a:pPr marL="356870" indent="-344170">
              <a:spcBef>
                <a:spcPts val="4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«</a:t>
            </a:r>
            <a:r>
              <a:rPr sz="28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2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8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j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ux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800" b="1" i="1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r u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sz="2800" b="1" i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mb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sz="2800" b="1" i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2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de mon autotest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8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 sé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cur</a:t>
            </a:r>
            <a:r>
              <a:rPr sz="2800" b="1" i="1" spc="-2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oc</a:t>
            </a:r>
            <a:r>
              <a:rPr sz="2800" b="1" i="1" spc="-2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ale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, puisque en laboratoire c’est pris en charge</a:t>
            </a:r>
            <a:r>
              <a:rPr sz="2800" b="1" i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»</a:t>
            </a:r>
            <a:endParaRPr lang="fr-FR" sz="2800" b="1" i="1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356870" indent="-344170">
              <a:spcBef>
                <a:spcPts val="4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endParaRPr sz="2800" dirty="0">
              <a:latin typeface="Calibri"/>
              <a:cs typeface="Calibri"/>
            </a:endParaRPr>
          </a:p>
          <a:p>
            <a:pPr marL="356870" indent="-344170">
              <a:spcBef>
                <a:spcPts val="4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« </a:t>
            </a:r>
            <a:r>
              <a:rPr sz="2800" b="1" i="1" spc="-4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mm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je</a:t>
            </a:r>
            <a:r>
              <a:rPr sz="28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ux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25" dirty="0">
                <a:solidFill>
                  <a:srgbClr val="001F5F"/>
                </a:solidFill>
                <a:latin typeface="Calibri"/>
                <a:cs typeface="Calibri"/>
              </a:rPr>
              <a:t>ê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tre</a:t>
            </a:r>
            <a:r>
              <a:rPr sz="2800" b="1" i="1" dirty="0">
                <a:solidFill>
                  <a:srgbClr val="001F5F"/>
                </a:solidFill>
                <a:latin typeface="Calibri"/>
                <a:cs typeface="Calibri"/>
              </a:rPr>
              <a:t> s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ûr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800" b="1" i="1" spc="-14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8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bi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réa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800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?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228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97629"/>
            <a:ext cx="8986520" cy="531812"/>
          </a:xfrm>
          <a:prstGeom prst="rect">
            <a:avLst/>
          </a:prstGeom>
        </p:spPr>
        <p:txBody>
          <a:bodyPr vert="horz" wrap="square" lIns="0" tIns="9321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/>
            <a:r>
              <a:rPr spc="-5" dirty="0"/>
              <a:t>QU</a:t>
            </a:r>
            <a:r>
              <a:rPr dirty="0"/>
              <a:t>E </a:t>
            </a:r>
            <a:r>
              <a:rPr spc="-5" dirty="0"/>
              <a:t>P</a:t>
            </a:r>
            <a:r>
              <a:rPr spc="-15" dirty="0"/>
              <a:t>O</a:t>
            </a:r>
            <a:r>
              <a:rPr dirty="0"/>
              <a:t>UV</a:t>
            </a:r>
            <a:r>
              <a:rPr spc="-25" dirty="0"/>
              <a:t>E</a:t>
            </a:r>
            <a:r>
              <a:rPr spc="10" dirty="0"/>
              <a:t>Z</a:t>
            </a:r>
            <a:r>
              <a:rPr dirty="0"/>
              <a:t>-</a:t>
            </a:r>
            <a:r>
              <a:rPr spc="-70" dirty="0"/>
              <a:t>V</a:t>
            </a:r>
            <a:r>
              <a:rPr spc="-15" dirty="0"/>
              <a:t>O</a:t>
            </a:r>
            <a:r>
              <a:rPr dirty="0"/>
              <a:t>US</a:t>
            </a:r>
            <a:r>
              <a:rPr spc="-25" dirty="0"/>
              <a:t> </a:t>
            </a:r>
            <a:r>
              <a:rPr spc="-15" dirty="0"/>
              <a:t>R</a:t>
            </a:r>
            <a:r>
              <a:rPr dirty="0"/>
              <a:t>EP</a:t>
            </a:r>
            <a:r>
              <a:rPr spc="-20" dirty="0"/>
              <a:t>O</a:t>
            </a:r>
            <a:r>
              <a:rPr dirty="0"/>
              <a:t>N</a:t>
            </a:r>
            <a:r>
              <a:rPr spc="5" dirty="0"/>
              <a:t>D</a:t>
            </a:r>
            <a:r>
              <a:rPr spc="-15" dirty="0"/>
              <a:t>R</a:t>
            </a:r>
            <a:r>
              <a:rPr dirty="0"/>
              <a:t>E</a:t>
            </a:r>
            <a:r>
              <a:rPr spc="15" dirty="0"/>
              <a:t> </a:t>
            </a:r>
            <a:r>
              <a:rPr dirty="0"/>
              <a:t>?</a:t>
            </a:r>
            <a:r>
              <a:rPr spc="-20" dirty="0"/>
              <a:t> </a:t>
            </a:r>
            <a:r>
              <a:rPr dirty="0"/>
              <a:t>1</a:t>
            </a:r>
            <a:r>
              <a:rPr spc="-15" dirty="0"/>
              <a:t>/</a:t>
            </a:r>
            <a:r>
              <a:rPr dirty="0"/>
              <a:t>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4400" y="1334758"/>
            <a:ext cx="11277600" cy="47115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« </a:t>
            </a:r>
            <a:r>
              <a:rPr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000" b="1" i="1" spc="-14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0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du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 di</a:t>
            </a:r>
            <a:r>
              <a:rPr sz="2000" b="1" i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000" b="1" i="1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5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i="1" spc="-30" dirty="0">
                <a:solidFill>
                  <a:srgbClr val="001F5F"/>
                </a:solidFill>
                <a:latin typeface="Calibri"/>
                <a:cs typeface="Calibri"/>
              </a:rPr>
              <a:t>st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ait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r>
              <a:rPr sz="20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1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2,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-2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0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sz="20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tre</a:t>
            </a:r>
            <a:r>
              <a:rPr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 p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ut</a:t>
            </a:r>
            <a:endParaRPr sz="2000" dirty="0">
              <a:latin typeface="Calibri"/>
              <a:cs typeface="Calibri"/>
            </a:endParaRPr>
          </a:p>
          <a:p>
            <a:pPr marL="356870"/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b="1" i="1" spc="-30" dirty="0">
                <a:solidFill>
                  <a:srgbClr val="001F5F"/>
                </a:solidFill>
                <a:latin typeface="Calibri"/>
                <a:cs typeface="Calibri"/>
              </a:rPr>
              <a:t>ét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i="1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2</a:t>
            </a:r>
            <a:r>
              <a:rPr sz="20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sz="2000" dirty="0">
              <a:latin typeface="Calibri"/>
              <a:cs typeface="Calibri"/>
            </a:endParaRPr>
          </a:p>
          <a:p>
            <a:pPr marL="12700">
              <a:spcBef>
                <a:spcPts val="560"/>
              </a:spcBef>
            </a:pP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ts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ép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VIH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1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V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H2,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m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en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ie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pas.</a:t>
            </a:r>
            <a:endParaRPr sz="2400" dirty="0">
              <a:latin typeface="Calibri"/>
              <a:cs typeface="Calibri"/>
            </a:endParaRPr>
          </a:p>
          <a:p>
            <a:pPr marL="356870" indent="-344170">
              <a:spcBef>
                <a:spcPts val="4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«</a:t>
            </a:r>
            <a:r>
              <a:rPr sz="20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-2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0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 j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ux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000" b="1" i="1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r u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mb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 de</a:t>
            </a:r>
            <a:r>
              <a:rPr sz="20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 sé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cur</a:t>
            </a:r>
            <a:r>
              <a:rPr sz="2000" b="1" i="1" spc="-2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oc</a:t>
            </a:r>
            <a:r>
              <a:rPr sz="2000" b="1" i="1" spc="-2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ale</a:t>
            </a:r>
            <a:r>
              <a:rPr sz="2000" b="1" i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 »</a:t>
            </a:r>
            <a:endParaRPr lang="fr-FR" sz="2000" dirty="0">
              <a:latin typeface="Calibri"/>
              <a:cs typeface="Calibri"/>
            </a:endParaRPr>
          </a:p>
          <a:p>
            <a:pPr marL="814070" lvl="1" indent="-344170">
              <a:spcBef>
                <a:spcPts val="4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N,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p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as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actu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el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endParaRPr lang="fr-FR" sz="2400" dirty="0">
              <a:latin typeface="Calibri"/>
              <a:cs typeface="Calibri"/>
            </a:endParaRPr>
          </a:p>
          <a:p>
            <a:pPr marL="1271270" lvl="2" indent="-344170">
              <a:spcBef>
                <a:spcPts val="4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b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sem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100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%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es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ts</a:t>
            </a:r>
            <a:r>
              <a:rPr sz="24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ab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7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si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nn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an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endParaRPr lang="fr-FR" sz="2400" dirty="0">
              <a:latin typeface="Calibri"/>
              <a:cs typeface="Calibri"/>
            </a:endParaRPr>
          </a:p>
          <a:p>
            <a:pPr marL="1271270" lvl="2" indent="-344170">
              <a:spcBef>
                <a:spcPts val="4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G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: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CeG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D,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mi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 err="1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dirty="0" err="1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5" dirty="0" err="1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dirty="0" err="1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5" dirty="0" err="1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-5" dirty="0" err="1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35" dirty="0" err="1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 err="1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 err="1">
                <a:solidFill>
                  <a:srgbClr val="006FC0"/>
                </a:solidFill>
                <a:latin typeface="Calibri"/>
                <a:cs typeface="Calibri"/>
              </a:rPr>
              <a:t>if</a:t>
            </a:r>
            <a:endParaRPr lang="fr-FR" sz="2400" b="1" dirty="0">
              <a:solidFill>
                <a:srgbClr val="006FC0"/>
              </a:solidFill>
              <a:latin typeface="Calibri"/>
              <a:cs typeface="Calibri"/>
            </a:endParaRPr>
          </a:p>
          <a:p>
            <a:pPr marL="1271270" lvl="2" indent="-344170">
              <a:spcBef>
                <a:spcPts val="4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Un certain nombre de mutuelles les prennent en charge partiellement</a:t>
            </a:r>
            <a:endParaRPr sz="2400" dirty="0">
              <a:latin typeface="Calibri"/>
              <a:cs typeface="Calibri"/>
            </a:endParaRPr>
          </a:p>
          <a:p>
            <a:pPr marL="356870" indent="-344170">
              <a:spcBef>
                <a:spcPts val="4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« </a:t>
            </a:r>
            <a:r>
              <a:rPr sz="2000" b="1" i="1" spc="-4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mm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je</a:t>
            </a:r>
            <a:r>
              <a:rPr sz="20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ux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25" dirty="0">
                <a:solidFill>
                  <a:srgbClr val="001F5F"/>
                </a:solidFill>
                <a:latin typeface="Calibri"/>
                <a:cs typeface="Calibri"/>
              </a:rPr>
              <a:t>ê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tre</a:t>
            </a:r>
            <a:r>
              <a:rPr sz="2000" b="1" i="1" dirty="0">
                <a:solidFill>
                  <a:srgbClr val="001F5F"/>
                </a:solidFill>
                <a:latin typeface="Calibri"/>
                <a:cs typeface="Calibri"/>
              </a:rPr>
              <a:t> s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ûr</a:t>
            </a:r>
            <a:r>
              <a:rPr sz="2000" b="1" i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sz="20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000" b="1" i="1" spc="-14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0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bi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réa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sz="20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?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lang="fr-FR" sz="2000" dirty="0">
              <a:latin typeface="Calibri"/>
              <a:cs typeface="Calibri"/>
            </a:endParaRPr>
          </a:p>
          <a:p>
            <a:pPr marL="814070" lvl="1" indent="-344170">
              <a:spcBef>
                <a:spcPts val="4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Il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y a 2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en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ê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tr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: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a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pp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î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en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ê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tre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"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oi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», 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v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ous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ve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z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ec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5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li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sé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pu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ion</a:t>
            </a:r>
            <a:r>
              <a:rPr sz="2400" b="1" spc="-5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(ne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h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ési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à s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or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ir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ic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la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b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à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mon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tr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pho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à la personne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).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539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79014" y="2832506"/>
            <a:ext cx="7108190" cy="1661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0539" marR="5080" indent="-1768475"/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PRIS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 D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E </a:t>
            </a:r>
            <a:r>
              <a:rPr sz="5400" b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5400" b="1" spc="-20" dirty="0">
                <a:solidFill>
                  <a:srgbClr val="001F5F"/>
                </a:solidFill>
                <a:latin typeface="Calibri"/>
                <a:cs typeface="Calibri"/>
              </a:rPr>
              <a:t>IS</a:t>
            </a:r>
            <a:r>
              <a:rPr sz="5400" b="1" spc="-6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UE SEXUEL </a:t>
            </a:r>
            <a:r>
              <a:rPr sz="5400" b="1" spc="-20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5400" b="1" spc="-5" dirty="0">
                <a:solidFill>
                  <a:srgbClr val="001F5F"/>
                </a:solidFill>
                <a:latin typeface="Calibri"/>
                <a:cs typeface="Calibri"/>
              </a:rPr>
              <a:t>Y 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A 8 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JOU</a:t>
            </a:r>
            <a:r>
              <a:rPr sz="5400" b="1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5400" b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sz="5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93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04966" y="1548790"/>
            <a:ext cx="5987034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«</a:t>
            </a:r>
            <a:r>
              <a:rPr sz="26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2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6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qu</a:t>
            </a:r>
            <a:r>
              <a:rPr sz="2600" b="1" spc="-3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nd</a:t>
            </a:r>
            <a:r>
              <a:rPr sz="2600" b="1" spc="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4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600" b="1" spc="-25" dirty="0">
                <a:solidFill>
                  <a:srgbClr val="006FC0"/>
                </a:solidFill>
                <a:latin typeface="Calibri"/>
                <a:cs typeface="Calibri"/>
              </a:rPr>
              <a:t>emo</a:t>
            </a:r>
            <a:r>
              <a:rPr sz="2600" b="1" spc="-4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600" b="1" spc="-5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600" b="1" spc="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6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15" dirty="0" err="1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sz="2600" b="1" spc="-25" dirty="0" err="1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600" b="1" spc="-5" dirty="0" err="1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600" b="1" spc="-15" dirty="0" err="1">
                <a:solidFill>
                  <a:srgbClr val="006FC0"/>
                </a:solidFill>
                <a:latin typeface="Calibri"/>
                <a:cs typeface="Calibri"/>
              </a:rPr>
              <a:t>se</a:t>
            </a:r>
            <a:r>
              <a:rPr sz="26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de</a:t>
            </a:r>
            <a:r>
              <a:rPr lang="fr-FR" sz="2600" dirty="0">
                <a:latin typeface="Calibri"/>
                <a:cs typeface="Calibri"/>
              </a:rPr>
              <a:t> </a:t>
            </a:r>
            <a:r>
              <a:rPr sz="2600" b="1" spc="-20" dirty="0" err="1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600" b="1" spc="-5" dirty="0" err="1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600" b="1" spc="-15" dirty="0" err="1">
                <a:solidFill>
                  <a:srgbClr val="006FC0"/>
                </a:solidFill>
                <a:latin typeface="Calibri"/>
                <a:cs typeface="Calibri"/>
              </a:rPr>
              <a:t>sque</a:t>
            </a:r>
            <a:r>
              <a:rPr sz="26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?</a:t>
            </a:r>
            <a:r>
              <a:rPr sz="26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»</a:t>
            </a:r>
            <a:endParaRPr sz="2600" dirty="0">
              <a:latin typeface="Calibri"/>
              <a:cs typeface="Calibri"/>
            </a:endParaRPr>
          </a:p>
          <a:p>
            <a:pPr marL="12700">
              <a:spcBef>
                <a:spcPts val="625"/>
              </a:spcBef>
            </a:pP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«</a:t>
            </a:r>
            <a:r>
              <a:rPr sz="26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0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sz="26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6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6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8</a:t>
            </a:r>
            <a:r>
              <a:rPr sz="2600" b="1" i="1" spc="-5" dirty="0">
                <a:solidFill>
                  <a:srgbClr val="001F5F"/>
                </a:solidFill>
                <a:latin typeface="Calibri"/>
                <a:cs typeface="Calibri"/>
              </a:rPr>
              <a:t> j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our</a:t>
            </a:r>
            <a:r>
              <a:rPr sz="2600" b="1" i="1" spc="-10" dirty="0">
                <a:solidFill>
                  <a:srgbClr val="001F5F"/>
                </a:solidFill>
                <a:latin typeface="Calibri"/>
                <a:cs typeface="Calibri"/>
              </a:rPr>
              <a:t>s,</a:t>
            </a:r>
            <a:r>
              <a:rPr sz="26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600" b="1" i="1" spc="-15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600" b="1" i="1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6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6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pour</a:t>
            </a:r>
            <a:r>
              <a:rPr sz="26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55" dirty="0">
                <a:solidFill>
                  <a:srgbClr val="001F5F"/>
                </a:solidFill>
                <a:latin typeface="Calibri"/>
                <a:cs typeface="Calibri"/>
              </a:rPr>
              <a:t>ç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endParaRPr sz="2600" dirty="0">
              <a:latin typeface="Calibri"/>
              <a:cs typeface="Calibri"/>
            </a:endParaRPr>
          </a:p>
          <a:p>
            <a:pPr marL="12700"/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que</a:t>
            </a:r>
            <a:r>
              <a:rPr sz="26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e v</a:t>
            </a:r>
            <a:r>
              <a:rPr sz="2600" b="1" i="1" spc="-20" dirty="0">
                <a:solidFill>
                  <a:srgbClr val="001F5F"/>
                </a:solidFill>
                <a:latin typeface="Calibri"/>
                <a:cs typeface="Calibri"/>
              </a:rPr>
              <a:t>oudra</a:t>
            </a:r>
            <a:r>
              <a:rPr sz="2600" b="1" i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6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av</a:t>
            </a:r>
            <a:r>
              <a:rPr sz="2600" b="1" i="1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600" b="1" i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600" b="1" i="1" spc="-204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600" b="1" i="1" spc="-10"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endParaRPr sz="2600" dirty="0">
              <a:latin typeface="Calibri"/>
              <a:cs typeface="Calibri"/>
            </a:endParaRPr>
          </a:p>
          <a:p>
            <a:pPr marL="12700">
              <a:spcBef>
                <a:spcPts val="625"/>
              </a:spcBef>
            </a:pP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Je</a:t>
            </a:r>
            <a:r>
              <a:rPr sz="26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2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600" b="1" i="1" spc="1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600" b="1" i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nqu</a:t>
            </a:r>
            <a:r>
              <a:rPr sz="2600" b="1" i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600" b="1" i="1" spc="-45" dirty="0">
                <a:solidFill>
                  <a:srgbClr val="001F5F"/>
                </a:solidFill>
                <a:latin typeface="Calibri"/>
                <a:cs typeface="Calibri"/>
              </a:rPr>
              <a:t>è</a:t>
            </a:r>
            <a:r>
              <a:rPr sz="2600" b="1" i="1" spc="-5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6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0" dirty="0">
                <a:solidFill>
                  <a:srgbClr val="001F5F"/>
                </a:solidFill>
                <a:latin typeface="Calibri"/>
                <a:cs typeface="Calibri"/>
              </a:rPr>
              <a:t>!</a:t>
            </a:r>
            <a:r>
              <a:rPr sz="26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sz="2600" dirty="0">
              <a:latin typeface="Calibri"/>
              <a:cs typeface="Calibri"/>
            </a:endParaRPr>
          </a:p>
          <a:p>
            <a:pPr>
              <a:spcBef>
                <a:spcPts val="40"/>
              </a:spcBef>
            </a:pPr>
            <a:endParaRPr sz="3800" dirty="0">
              <a:latin typeface="Times New Roman"/>
              <a:cs typeface="Times New Roman"/>
            </a:endParaRPr>
          </a:p>
          <a:p>
            <a:pPr marL="12700"/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Comme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800" b="1"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73290" y="2359031"/>
            <a:ext cx="4173601" cy="3119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57556" y="2970212"/>
            <a:ext cx="2205355" cy="424180"/>
          </a:xfrm>
          <a:custGeom>
            <a:avLst/>
            <a:gdLst/>
            <a:ahLst/>
            <a:cxnLst/>
            <a:rect l="l" t="t" r="r" b="b"/>
            <a:pathLst>
              <a:path w="2205354" h="424179">
                <a:moveTo>
                  <a:pt x="0" y="423862"/>
                </a:moveTo>
                <a:lnTo>
                  <a:pt x="2205101" y="423862"/>
                </a:lnTo>
                <a:lnTo>
                  <a:pt x="2205101" y="0"/>
                </a:lnTo>
                <a:lnTo>
                  <a:pt x="0" y="0"/>
                </a:lnTo>
                <a:lnTo>
                  <a:pt x="0" y="423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62476" y="2829004"/>
            <a:ext cx="558800" cy="720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02739" y="255786"/>
            <a:ext cx="8986520" cy="875368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61950" marR="5080"/>
            <a:r>
              <a:rPr dirty="0"/>
              <a:t>UN </a:t>
            </a:r>
            <a:r>
              <a:rPr spc="15" dirty="0"/>
              <a:t>H</a:t>
            </a:r>
            <a:r>
              <a:rPr spc="-5" dirty="0"/>
              <a:t>O</a:t>
            </a:r>
            <a:r>
              <a:rPr spc="-15" dirty="0"/>
              <a:t>M</a:t>
            </a:r>
            <a:r>
              <a:rPr spc="-5" dirty="0"/>
              <a:t>M</a:t>
            </a:r>
            <a:r>
              <a:rPr dirty="0"/>
              <a:t>E </a:t>
            </a:r>
            <a:r>
              <a:rPr spc="-10" dirty="0"/>
              <a:t>,</a:t>
            </a:r>
            <a:r>
              <a:rPr dirty="0"/>
              <a:t> A </a:t>
            </a:r>
            <a:r>
              <a:rPr spc="10" dirty="0"/>
              <a:t>P</a:t>
            </a:r>
            <a:r>
              <a:rPr dirty="0"/>
              <a:t>EU</a:t>
            </a:r>
            <a:r>
              <a:rPr spc="-25" dirty="0"/>
              <a:t> </a:t>
            </a:r>
            <a:r>
              <a:rPr spc="-5" dirty="0"/>
              <a:t>PR</a:t>
            </a:r>
            <a:r>
              <a:rPr spc="-35" dirty="0"/>
              <a:t>E</a:t>
            </a:r>
            <a:r>
              <a:rPr spc="-20" dirty="0"/>
              <a:t>S </a:t>
            </a:r>
            <a:r>
              <a:rPr dirty="0"/>
              <a:t>40 AN</a:t>
            </a:r>
            <a:r>
              <a:rPr spc="5" dirty="0"/>
              <a:t>S</a:t>
            </a:r>
            <a:r>
              <a:rPr spc="-10" dirty="0"/>
              <a:t>,</a:t>
            </a:r>
            <a:r>
              <a:rPr dirty="0"/>
              <a:t> </a:t>
            </a:r>
            <a:r>
              <a:rPr spc="-15" dirty="0"/>
              <a:t>S</a:t>
            </a:r>
            <a:r>
              <a:rPr dirty="0"/>
              <a:t>E </a:t>
            </a:r>
            <a:r>
              <a:rPr dirty="0">
                <a:latin typeface="Calibri"/>
                <a:cs typeface="Calibri"/>
              </a:rPr>
              <a:t>PR</a:t>
            </a:r>
            <a:r>
              <a:rPr spc="-3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SENTE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spc="-70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U</a:t>
            </a:r>
            <a:r>
              <a:rPr spc="25" dirty="0">
                <a:latin typeface="Calibri"/>
                <a:cs typeface="Calibri"/>
              </a:rPr>
              <a:t> </a:t>
            </a:r>
            <a:r>
              <a:rPr spc="-35" dirty="0">
                <a:latin typeface="Calibri"/>
                <a:cs typeface="Calibri"/>
              </a:rPr>
              <a:t>C</a:t>
            </a:r>
            <a:r>
              <a:rPr dirty="0">
                <a:latin typeface="Calibri"/>
                <a:cs typeface="Calibri"/>
              </a:rPr>
              <a:t>O</a:t>
            </a:r>
            <a:r>
              <a:rPr spc="-15" dirty="0">
                <a:latin typeface="Calibri"/>
                <a:cs typeface="Calibri"/>
              </a:rPr>
              <a:t>M</a:t>
            </a:r>
            <a:r>
              <a:rPr dirty="0">
                <a:latin typeface="Calibri"/>
                <a:cs typeface="Calibri"/>
              </a:rPr>
              <a:t>P</a:t>
            </a:r>
            <a:r>
              <a:rPr spc="-9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OI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5285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13375" y="1715764"/>
            <a:ext cx="5688966" cy="3642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spc="-20" dirty="0">
                <a:solidFill>
                  <a:srgbClr val="001F5F"/>
                </a:solidFill>
                <a:latin typeface="Calibri"/>
                <a:cs typeface="Calibri"/>
              </a:rPr>
              <a:t>TP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 a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ar &gt; 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48</a:t>
            </a:r>
            <a:r>
              <a:rPr sz="2000" b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heu</a:t>
            </a:r>
            <a:r>
              <a:rPr sz="2000" b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lang="fr-FR" sz="2000" dirty="0">
              <a:latin typeface="Calibri"/>
              <a:cs typeface="Calibri"/>
            </a:endParaRPr>
          </a:p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0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8 jours: </a:t>
            </a:r>
            <a:r>
              <a:rPr lang="fr-FR" sz="2000" b="1" u="sng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AUCUN </a:t>
            </a:r>
            <a:r>
              <a:rPr lang="fr-FR" sz="20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test n’est fiable</a:t>
            </a:r>
          </a:p>
          <a:p>
            <a:pPr marL="355600" marR="5080" indent="-342900">
              <a:spcBef>
                <a:spcPts val="480"/>
              </a:spcBef>
              <a:buFont typeface="Arial"/>
              <a:buChar char="•"/>
            </a:pPr>
            <a:r>
              <a:rPr lang="fr-FR" sz="20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Identification de prise de risques antérieures remontant à &gt; 3 mois</a:t>
            </a:r>
          </a:p>
          <a:p>
            <a:pPr marL="812800" marR="5080" lvl="1" indent="-342900">
              <a:spcBef>
                <a:spcPts val="480"/>
              </a:spcBef>
              <a:buFont typeface="Arial"/>
              <a:buChar char="•"/>
            </a:pPr>
            <a:r>
              <a:rPr lang="fr-FR" sz="2000" b="1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L’autotest est un bon moyen de ne pas rater une occasion de dépistage</a:t>
            </a:r>
            <a:r>
              <a:rPr lang="is-IS" sz="2000" b="1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…</a:t>
            </a:r>
          </a:p>
          <a:p>
            <a:pPr marL="812800" marR="5080" lvl="1" indent="-342900">
              <a:spcBef>
                <a:spcPts val="480"/>
              </a:spcBef>
              <a:buFont typeface="Arial"/>
              <a:buChar char="•"/>
            </a:pPr>
            <a:r>
              <a:rPr lang="is-IS" sz="20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Mais il faudra renouveler le test à 3 mois si TROD/autotest, à 6 semaines si test “classique”</a:t>
            </a:r>
          </a:p>
          <a:p>
            <a:pPr marL="812800" marR="5080" lvl="1" indent="-342900">
              <a:spcBef>
                <a:spcPts val="480"/>
              </a:spcBef>
              <a:buFont typeface="Arial"/>
              <a:buChar char="•"/>
            </a:pPr>
            <a:r>
              <a:rPr lang="is-IS" sz="20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Orienter vers le médecin généraliste ou CeGIDD  (identification d’éventuels symptomes de primo infection à venir, dépistage autres IST...)</a:t>
            </a:r>
            <a:endParaRPr lang="fr-FR" sz="2000" spc="-6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95801" y="6019800"/>
            <a:ext cx="1417574" cy="690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7351" y="5710316"/>
            <a:ext cx="2827401" cy="877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63687" y="1989201"/>
            <a:ext cx="4173474" cy="31193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71875" y="2492517"/>
            <a:ext cx="2151380" cy="548005"/>
          </a:xfrm>
          <a:custGeom>
            <a:avLst/>
            <a:gdLst/>
            <a:ahLst/>
            <a:cxnLst/>
            <a:rect l="l" t="t" r="r" b="b"/>
            <a:pathLst>
              <a:path w="2151379" h="548005">
                <a:moveTo>
                  <a:pt x="0" y="547687"/>
                </a:moveTo>
                <a:lnTo>
                  <a:pt x="2150999" y="547687"/>
                </a:lnTo>
                <a:lnTo>
                  <a:pt x="2150999" y="0"/>
                </a:lnTo>
                <a:lnTo>
                  <a:pt x="0" y="0"/>
                </a:lnTo>
                <a:lnTo>
                  <a:pt x="0" y="547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02739" y="255786"/>
            <a:ext cx="8986520" cy="875368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07670"/>
            <a:r>
              <a:rPr dirty="0"/>
              <a:t>UN </a:t>
            </a:r>
            <a:r>
              <a:rPr spc="15" dirty="0"/>
              <a:t>H</a:t>
            </a:r>
            <a:r>
              <a:rPr spc="-5" dirty="0"/>
              <a:t>O</a:t>
            </a:r>
            <a:r>
              <a:rPr spc="-15" dirty="0"/>
              <a:t>M</a:t>
            </a:r>
            <a:r>
              <a:rPr spc="-5" dirty="0"/>
              <a:t>ME,L</a:t>
            </a:r>
            <a:r>
              <a:rPr dirty="0"/>
              <a:t>A</a:t>
            </a:r>
            <a:r>
              <a:rPr spc="20" dirty="0"/>
              <a:t> </a:t>
            </a:r>
            <a:r>
              <a:rPr spc="-5" dirty="0"/>
              <a:t>Q</a:t>
            </a:r>
            <a:r>
              <a:rPr spc="-90" dirty="0"/>
              <a:t>U</a:t>
            </a:r>
            <a:r>
              <a:rPr dirty="0"/>
              <a:t>ARAN</a:t>
            </a:r>
            <a:r>
              <a:rPr spc="-295" dirty="0"/>
              <a:t>T</a:t>
            </a:r>
            <a:r>
              <a:rPr dirty="0"/>
              <a:t>AINE,</a:t>
            </a:r>
          </a:p>
          <a:p>
            <a:pPr marL="407670"/>
            <a:r>
              <a:rPr dirty="0">
                <a:latin typeface="Calibri"/>
                <a:cs typeface="Calibri"/>
              </a:rPr>
              <a:t>SE </a:t>
            </a:r>
            <a:r>
              <a:rPr spc="5" dirty="0">
                <a:latin typeface="Calibri"/>
                <a:cs typeface="Calibri"/>
              </a:rPr>
              <a:t>P</a:t>
            </a:r>
            <a:r>
              <a:rPr dirty="0">
                <a:latin typeface="Calibri"/>
                <a:cs typeface="Calibri"/>
              </a:rPr>
              <a:t>R</a:t>
            </a:r>
            <a:r>
              <a:rPr spc="-40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SENTE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70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U </a:t>
            </a:r>
            <a:r>
              <a:rPr spc="-30" dirty="0">
                <a:latin typeface="Calibri"/>
                <a:cs typeface="Calibri"/>
              </a:rPr>
              <a:t>C</a:t>
            </a:r>
            <a:r>
              <a:rPr dirty="0">
                <a:latin typeface="Calibri"/>
                <a:cs typeface="Calibri"/>
              </a:rPr>
              <a:t>OMP</a:t>
            </a:r>
            <a:r>
              <a:rPr spc="-10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OI</a:t>
            </a:r>
            <a:r>
              <a:rPr spc="-1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822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304800"/>
            <a:ext cx="4435475" cy="536581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fr-FR" dirty="0">
                <a:latin typeface="Calibri" charset="0"/>
                <a:ea typeface="Calibri" charset="0"/>
                <a:cs typeface="Calibri" charset="0"/>
              </a:rPr>
              <a:t>Une peu d’histoire</a:t>
            </a:r>
            <a:r>
              <a:rPr lang="mr-IN" dirty="0">
                <a:latin typeface="Calibri" charset="0"/>
                <a:ea typeface="Calibri" charset="0"/>
                <a:cs typeface="Calibri" charset="0"/>
              </a:rPr>
              <a:t>…</a:t>
            </a:r>
            <a:r>
              <a:rPr lang="fr-FR" dirty="0"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47108" name="Picture 13" descr="Structure VI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9635" y="4419194"/>
            <a:ext cx="73501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13" descr="Structure VI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3859" y="3841261"/>
            <a:ext cx="73501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13" descr="Structure VI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9459" y="2544273"/>
            <a:ext cx="73501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3" descr="Structure VI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9532" y="5114436"/>
            <a:ext cx="735013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13" descr="Structure VI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1822" y="5766898"/>
            <a:ext cx="735012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Rectangle 4"/>
          <p:cNvSpPr>
            <a:spLocks noChangeArrowheads="1"/>
          </p:cNvSpPr>
          <p:nvPr/>
        </p:nvSpPr>
        <p:spPr bwMode="auto">
          <a:xfrm>
            <a:off x="1789070" y="6128890"/>
            <a:ext cx="4324352" cy="2437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1981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: Description des 1</a:t>
            </a:r>
            <a:r>
              <a:rPr lang="fr-FR" sz="1200" b="1" baseline="30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ers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cas de « Sida » aux USA</a:t>
            </a:r>
          </a:p>
        </p:txBody>
      </p:sp>
      <p:sp>
        <p:nvSpPr>
          <p:cNvPr id="6" name="Rectangle 5"/>
          <p:cNvSpPr/>
          <p:nvPr/>
        </p:nvSpPr>
        <p:spPr>
          <a:xfrm>
            <a:off x="2652675" y="5435195"/>
            <a:ext cx="3460748" cy="2437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1983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: découverte du VIH1</a:t>
            </a: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3632157" y="4749394"/>
            <a:ext cx="3825804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1983-1985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: mise au point des tests de dépistage</a:t>
            </a: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4156352" y="4101160"/>
            <a:ext cx="5999166" cy="2437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1987-1994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: antirétroviraux mis sur le marché, INTI : AZT, ddI, </a:t>
            </a:r>
            <a:r>
              <a:rPr lang="fr-FR" sz="1200" b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ddC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d4T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29200" y="3464380"/>
            <a:ext cx="3211513" cy="2437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1995 -1996 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trithérapies (</a:t>
            </a:r>
            <a:r>
              <a:rPr lang="fr-FR" sz="1200" b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antiprotéases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6155337" y="2820943"/>
            <a:ext cx="4265911" cy="2437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2007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: trithérapie avec anti-Intégrase, découverte de l’effet TasP</a:t>
            </a:r>
          </a:p>
        </p:txBody>
      </p:sp>
      <p:pic>
        <p:nvPicPr>
          <p:cNvPr id="47119" name="Picture 13" descr="Structure VI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8246" y="3188805"/>
            <a:ext cx="735012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0" name="Picture 13" descr="Structure VI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9094" y="1891811"/>
            <a:ext cx="73501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2" name="Picture 13" descr="Structure VI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4132" y="1179106"/>
            <a:ext cx="735013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8551136" y="756754"/>
            <a:ext cx="3208764" cy="2437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 defTabSz="914400">
              <a:lnSpc>
                <a:spcPct val="80000"/>
              </a:lnSpc>
              <a:defRPr/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2017</a:t>
            </a:r>
            <a:r>
              <a:rPr lang="fr-FR" sz="12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: AMM pour le TDF/FTC </a:t>
            </a:r>
            <a:r>
              <a:rPr lang="fr-FR" sz="1200" b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en PrEP en France</a:t>
            </a:r>
            <a:endParaRPr lang="fr-FR" sz="1200" b="1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24" name="ZoneTexte 21"/>
          <p:cNvSpPr txBox="1">
            <a:spLocks noChangeArrowheads="1"/>
          </p:cNvSpPr>
          <p:nvPr/>
        </p:nvSpPr>
        <p:spPr bwMode="auto">
          <a:xfrm>
            <a:off x="6884542" y="2201112"/>
            <a:ext cx="2807500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2009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: combinaisons en </a:t>
            </a:r>
            <a:r>
              <a:rPr lang="fr-FR" sz="1200" b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monocomprimés</a:t>
            </a:r>
            <a:endParaRPr lang="fr-FR" sz="12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0" name="Picture 13" descr="Structure VI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515149"/>
            <a:ext cx="735013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7853027" y="1538790"/>
            <a:ext cx="2954527" cy="2437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 defTabSz="914400">
              <a:lnSpc>
                <a:spcPct val="80000"/>
              </a:lnSpc>
              <a:defRPr/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2015</a:t>
            </a:r>
            <a:r>
              <a:rPr lang="fr-FR" sz="12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: </a:t>
            </a:r>
            <a:r>
              <a:rPr lang="fr-FR" sz="1200" b="1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Auto-tests</a:t>
            </a:r>
            <a:r>
              <a:rPr lang="fr-FR" sz="12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VIH disponibles en France</a:t>
            </a:r>
          </a:p>
        </p:txBody>
      </p:sp>
    </p:spTree>
    <p:extLst>
      <p:ext uri="{BB962C8B-B14F-4D97-AF65-F5344CB8AC3E}">
        <p14:creationId xmlns:p14="http://schemas.microsoft.com/office/powerpoint/2010/main" val="42727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255786"/>
            <a:ext cx="8986520" cy="875368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31800"/>
            <a:r>
              <a:rPr dirty="0"/>
              <a:t>UN</a:t>
            </a:r>
            <a:r>
              <a:rPr spc="-15" dirty="0"/>
              <a:t> </a:t>
            </a:r>
            <a:r>
              <a:rPr dirty="0"/>
              <a:t>HOMME,</a:t>
            </a:r>
            <a:r>
              <a:rPr spc="-5" dirty="0"/>
              <a:t> </a:t>
            </a:r>
            <a:r>
              <a:rPr dirty="0"/>
              <a:t>LA</a:t>
            </a:r>
            <a:r>
              <a:rPr spc="15" dirty="0"/>
              <a:t> </a:t>
            </a:r>
            <a:r>
              <a:rPr spc="-5" dirty="0"/>
              <a:t>Q</a:t>
            </a:r>
            <a:r>
              <a:rPr spc="-90" dirty="0"/>
              <a:t>U</a:t>
            </a:r>
            <a:r>
              <a:rPr dirty="0"/>
              <a:t>ARAN</a:t>
            </a:r>
            <a:r>
              <a:rPr spc="-295" dirty="0"/>
              <a:t>T</a:t>
            </a:r>
            <a:r>
              <a:rPr dirty="0"/>
              <a:t>AINE,</a:t>
            </a:r>
          </a:p>
          <a:p>
            <a:pPr marL="431800"/>
            <a:r>
              <a:rPr dirty="0">
                <a:latin typeface="Calibri"/>
                <a:cs typeface="Calibri"/>
              </a:rPr>
              <a:t>SE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PR</a:t>
            </a:r>
            <a:r>
              <a:rPr spc="-30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SENTE </a:t>
            </a:r>
            <a:r>
              <a:rPr spc="-65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U </a:t>
            </a:r>
            <a:r>
              <a:rPr spc="-30" dirty="0">
                <a:latin typeface="Calibri"/>
                <a:cs typeface="Calibri"/>
              </a:rPr>
              <a:t>C</a:t>
            </a:r>
            <a:r>
              <a:rPr dirty="0">
                <a:latin typeface="Calibri"/>
                <a:cs typeface="Calibri"/>
              </a:rPr>
              <a:t>OMP</a:t>
            </a:r>
            <a:r>
              <a:rPr spc="-10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OI</a:t>
            </a:r>
            <a:r>
              <a:rPr spc="-1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41244" y="1562232"/>
            <a:ext cx="7571740" cy="7545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2915"/>
              </a:lnSpc>
            </a:pP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«</a:t>
            </a:r>
            <a:r>
              <a:rPr sz="2700" b="1" i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spc="-1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7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spc="-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700" b="1" i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700" b="1" i="1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is</a:t>
            </a:r>
            <a:r>
              <a:rPr sz="2700" b="1" i="1" spc="-9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av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ir</a:t>
            </a:r>
            <a:r>
              <a:rPr sz="2700" b="1" i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i </a:t>
            </a:r>
            <a:r>
              <a:rPr sz="2700" b="1" i="1" spc="-5" dirty="0">
                <a:solidFill>
                  <a:srgbClr val="001F5F"/>
                </a:solidFill>
                <a:latin typeface="Calibri"/>
                <a:cs typeface="Calibri"/>
              </a:rPr>
              <a:t>vo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700" b="1" i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spc="-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700" b="1" i="1" spc="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dez</a:t>
            </a:r>
            <a:r>
              <a:rPr sz="2700" b="1" i="1" spc="-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700" b="1" i="1" spc="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700" b="1" i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700" b="1" i="1" spc="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7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7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700" b="1" i="1" spc="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700" b="1" i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r>
              <a:rPr sz="2700" b="1" i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700" b="1" i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endParaRPr sz="2700">
              <a:latin typeface="Calibri"/>
              <a:cs typeface="Calibri"/>
            </a:endParaRPr>
          </a:p>
          <a:p>
            <a:pPr marL="12700">
              <a:lnSpc>
                <a:spcPts val="2915"/>
              </a:lnSpc>
            </a:pP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700" b="1" i="1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700" b="1" i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ix</a:t>
            </a:r>
            <a:r>
              <a:rPr sz="2700" b="1" i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r>
              <a:rPr sz="2700" b="1" i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41245" y="5598975"/>
            <a:ext cx="634047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200" b="1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200" b="1" spc="-25" dirty="0">
                <a:solidFill>
                  <a:srgbClr val="001F5F"/>
                </a:solidFill>
                <a:latin typeface="Calibri"/>
                <a:cs typeface="Calibri"/>
              </a:rPr>
              <a:t>omme</a:t>
            </a:r>
            <a:r>
              <a:rPr sz="3200" b="1" spc="-6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200" b="1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b="1" spc="-30" dirty="0">
                <a:solidFill>
                  <a:srgbClr val="001F5F"/>
                </a:solidFill>
                <a:latin typeface="Calibri"/>
                <a:cs typeface="Calibri"/>
              </a:rPr>
              <a:t>me</a:t>
            </a:r>
            <a:r>
              <a:rPr sz="3200" b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200" b="1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200" b="1" spc="-5" dirty="0">
                <a:solidFill>
                  <a:srgbClr val="001F5F"/>
                </a:solidFill>
                <a:latin typeface="Calibri"/>
                <a:cs typeface="Calibri"/>
              </a:rPr>
              <a:t>z-</a:t>
            </a:r>
            <a:r>
              <a:rPr sz="3200" b="1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3200" b="1" spc="-20" dirty="0">
                <a:solidFill>
                  <a:srgbClr val="001F5F"/>
                </a:solidFill>
                <a:latin typeface="Calibri"/>
                <a:cs typeface="Calibri"/>
              </a:rPr>
              <a:t>ous</a:t>
            </a:r>
            <a:r>
              <a:rPr sz="32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200" b="1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200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200" b="1" spc="-5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200" b="1" spc="-7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200" b="1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tien</a:t>
            </a:r>
            <a:r>
              <a:rPr sz="3200" b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89426" y="2327279"/>
            <a:ext cx="4173474" cy="3119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73732" y="2938462"/>
            <a:ext cx="2205355" cy="424180"/>
          </a:xfrm>
          <a:custGeom>
            <a:avLst/>
            <a:gdLst/>
            <a:ahLst/>
            <a:cxnLst/>
            <a:rect l="l" t="t" r="r" b="b"/>
            <a:pathLst>
              <a:path w="2205354" h="424179">
                <a:moveTo>
                  <a:pt x="0" y="423862"/>
                </a:moveTo>
                <a:lnTo>
                  <a:pt x="2204974" y="423862"/>
                </a:lnTo>
                <a:lnTo>
                  <a:pt x="2204974" y="0"/>
                </a:lnTo>
                <a:lnTo>
                  <a:pt x="0" y="0"/>
                </a:lnTo>
                <a:lnTo>
                  <a:pt x="0" y="423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76925" y="2822575"/>
            <a:ext cx="1009650" cy="571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422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125630" y="1379501"/>
            <a:ext cx="5761570" cy="3731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8775" marR="110489" indent="-344805">
              <a:spcBef>
                <a:spcPts val="535"/>
              </a:spcBef>
              <a:buClr>
                <a:srgbClr val="001F5F"/>
              </a:buClr>
              <a:buFont typeface="Arial"/>
              <a:buChar char="•"/>
              <a:tabLst>
                <a:tab pos="35877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opo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4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all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cu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0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14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4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rt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dan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 u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b="1" spc="-2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000" b="1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tia</a:t>
            </a:r>
            <a:r>
              <a:rPr sz="2000" b="1" spc="-2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endParaRPr sz="2000" dirty="0">
              <a:latin typeface="Calibri"/>
              <a:cs typeface="Calibri"/>
            </a:endParaRPr>
          </a:p>
          <a:p>
            <a:pPr marL="358775" indent="-344805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8775" algn="l"/>
              </a:tabLst>
            </a:pPr>
            <a:r>
              <a:rPr sz="2000" spc="-15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’i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les 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/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ch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ologie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sz="2000" dirty="0">
              <a:latin typeface="Calibri"/>
              <a:cs typeface="Calibri"/>
            </a:endParaRPr>
          </a:p>
          <a:p>
            <a:pPr>
              <a:spcBef>
                <a:spcPts val="50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L="13970" marR="74930"/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«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 voudra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i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ur le VIH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i="1" spc="-14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400" b="1" i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pas</a:t>
            </a:r>
            <a:r>
              <a:rPr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i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mon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ec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r>
              <a:rPr sz="2400" b="1" i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12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s </a:t>
            </a:r>
            <a:r>
              <a:rPr sz="24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mpren</a:t>
            </a:r>
            <a:r>
              <a:rPr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400" b="1" i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onn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 v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dra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pas</a:t>
            </a:r>
            <a:r>
              <a:rPr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i="1" spc="2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i="1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spc="2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mag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 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!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i="1" dirty="0">
                <a:solidFill>
                  <a:srgbClr val="001F5F"/>
                </a:solidFill>
                <a:latin typeface="Calibri"/>
                <a:cs typeface="Calibri"/>
              </a:rPr>
              <a:t> »</a:t>
            </a:r>
          </a:p>
          <a:p>
            <a:pPr marL="13970" marR="74930"/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Comme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-1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800" b="1"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73290" y="2359031"/>
            <a:ext cx="4173601" cy="3119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57556" y="2970212"/>
            <a:ext cx="2205355" cy="424180"/>
          </a:xfrm>
          <a:custGeom>
            <a:avLst/>
            <a:gdLst/>
            <a:ahLst/>
            <a:cxnLst/>
            <a:rect l="l" t="t" r="r" b="b"/>
            <a:pathLst>
              <a:path w="2205354" h="424179">
                <a:moveTo>
                  <a:pt x="0" y="423862"/>
                </a:moveTo>
                <a:lnTo>
                  <a:pt x="2205101" y="423862"/>
                </a:lnTo>
                <a:lnTo>
                  <a:pt x="2205101" y="0"/>
                </a:lnTo>
                <a:lnTo>
                  <a:pt x="0" y="0"/>
                </a:lnTo>
                <a:lnTo>
                  <a:pt x="0" y="423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47800" y="0"/>
            <a:ext cx="1005840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UN </a:t>
            </a:r>
            <a:r>
              <a:rPr sz="3600" b="1" spc="1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ME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, A </a:t>
            </a:r>
            <a:r>
              <a:rPr sz="3600" b="1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EU</a:t>
            </a:r>
            <a:r>
              <a:rPr sz="36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PR</a:t>
            </a:r>
            <a:r>
              <a:rPr sz="3600" b="1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S 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40 AN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, 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SE PR</a:t>
            </a:r>
            <a:r>
              <a:rPr sz="3600" b="1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SENTE</a:t>
            </a:r>
            <a:r>
              <a:rPr sz="36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7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U </a:t>
            </a:r>
            <a:r>
              <a:rPr sz="3600" b="1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3600" b="1" spc="-9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sz="3600" b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…</a:t>
            </a:r>
            <a:endParaRPr sz="3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880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4400" y="304800"/>
            <a:ext cx="98298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PRIS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ISQU</a:t>
            </a:r>
            <a:r>
              <a:rPr sz="3600" b="1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spc="-35" dirty="0">
                <a:solidFill>
                  <a:srgbClr val="001F5F"/>
                </a:solidFill>
                <a:latin typeface="Calibri"/>
                <a:cs typeface="Calibri"/>
              </a:rPr>
              <a:t>/</a:t>
            </a:r>
            <a:r>
              <a:rPr sz="3600" b="1" spc="-9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YMP</a:t>
            </a:r>
            <a:r>
              <a:rPr sz="3600" b="1" spc="-1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3600" b="1" spc="-4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S/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CH</a:t>
            </a:r>
            <a:r>
              <a:rPr sz="3600" b="1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NO</a:t>
            </a:r>
            <a:r>
              <a:rPr sz="3600" b="1" spc="-1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GIE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6800" y="1630712"/>
            <a:ext cx="10820400" cy="41549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rise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ris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es,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ologi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ése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ôm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356870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se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 p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ri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nc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pe</a:t>
            </a:r>
            <a:r>
              <a:rPr sz="2400" b="1" spc="-7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de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140" dirty="0">
                <a:solidFill>
                  <a:srgbClr val="006FC0"/>
                </a:solidFill>
                <a:latin typeface="Calibri"/>
                <a:cs typeface="Calibri"/>
              </a:rPr>
              <a:t>’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: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mme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ç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ma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h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?</a:t>
            </a:r>
            <a:endParaRPr lang="fr-FR" sz="2400" dirty="0">
              <a:latin typeface="Calibri"/>
              <a:cs typeface="Calibri"/>
            </a:endParaRPr>
          </a:p>
          <a:p>
            <a:pPr marL="814070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Quand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tre</a:t>
            </a:r>
            <a:r>
              <a:rPr sz="2400" b="1" spc="-6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or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ps</a:t>
            </a:r>
            <a:r>
              <a:rPr sz="2400" b="1" spc="-6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6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x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osé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à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m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ic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3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-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60" dirty="0">
                <a:solidFill>
                  <a:srgbClr val="006FC0"/>
                </a:solidFill>
                <a:latin typeface="Calibri"/>
                <a:cs typeface="Calibri"/>
              </a:rPr>
              <a:t>g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me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(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v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us, b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es),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g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b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qu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des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sub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ppe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ées 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or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ps</a:t>
            </a:r>
            <a:r>
              <a:rPr sz="2400" b="1" spc="-8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qui 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v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 p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pe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5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à</a:t>
            </a:r>
            <a:r>
              <a:rPr sz="2400" b="1" spc="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eu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neu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li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5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on</a:t>
            </a:r>
            <a:endParaRPr lang="fr-FR" sz="2400" dirty="0">
              <a:latin typeface="Calibri"/>
              <a:cs typeface="Calibri"/>
            </a:endParaRPr>
          </a:p>
          <a:p>
            <a:pPr marL="814070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is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,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ett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b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-5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on</a:t>
            </a:r>
            <a:r>
              <a:rPr sz="2400" b="1" spc="-5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dem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nd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ce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emps</a:t>
            </a:r>
            <a:endParaRPr lang="fr-FR" sz="2400" b="1" spc="-10" dirty="0">
              <a:solidFill>
                <a:srgbClr val="006FC0"/>
              </a:solidFill>
              <a:latin typeface="Calibri"/>
              <a:cs typeface="Calibri"/>
            </a:endParaRPr>
          </a:p>
          <a:p>
            <a:pPr marL="814070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-15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,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es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ts dép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es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or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ps</a:t>
            </a:r>
            <a:endParaRPr lang="fr-FR" sz="2400" dirty="0">
              <a:latin typeface="Calibri"/>
              <a:cs typeface="Calibri"/>
            </a:endParaRPr>
          </a:p>
          <a:p>
            <a:pPr marL="814070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Do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nc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,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l’autotest ne « couvre pas » ce qui s’est passé au cours des trois derniers mois</a:t>
            </a:r>
            <a:endParaRPr sz="2400" dirty="0">
              <a:latin typeface="Calibri"/>
              <a:cs typeface="Calibri"/>
            </a:endParaRPr>
          </a:p>
          <a:p>
            <a:pPr marL="356870" indent="-344170">
              <a:spcBef>
                <a:spcPts val="575"/>
              </a:spcBef>
              <a:buClr>
                <a:srgbClr val="001F5F"/>
              </a:buClr>
              <a:buFont typeface="Wingdings"/>
              <a:buChar char=""/>
              <a:tabLst>
                <a:tab pos="357505" algn="l"/>
              </a:tabLst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ése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spc="-1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ote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e)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6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415" y="196044"/>
            <a:ext cx="99060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4400" b="1" i="1" spc="-25" dirty="0">
                <a:solidFill>
                  <a:srgbClr val="001F5F"/>
                </a:solidFill>
                <a:latin typeface="Calibri"/>
                <a:cs typeface="Calibri"/>
              </a:rPr>
              <a:t>«</a:t>
            </a:r>
            <a:r>
              <a:rPr sz="44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-10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4400" b="1" i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44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-15" dirty="0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sz="44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-4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4400" b="1" i="1" spc="-26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44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4400" b="1" i="1" spc="-7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4400" b="1" i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4400" b="1" i="1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-2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4400" b="1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4400" b="1" i="1" spc="-15" dirty="0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sz="4400" b="1" i="1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4400" b="1" i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4400" b="1" i="1" spc="-18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4400" b="1" i="1" spc="-15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44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4400" b="1" i="1" spc="-26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44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4400" b="1" i="1" spc="-7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4400" b="1" i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4400" b="1" i="1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-2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4400" b="1" i="1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44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4400" b="1" i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3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4400" b="1" i="1" spc="-26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4400" b="1" i="1" spc="-2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44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-2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z="4400" b="1" i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-25" dirty="0">
                <a:solidFill>
                  <a:srgbClr val="001F5F"/>
                </a:solidFill>
                <a:latin typeface="Calibri"/>
                <a:cs typeface="Calibri"/>
              </a:rPr>
              <a:t>Sida</a:t>
            </a:r>
            <a:r>
              <a:rPr sz="4400" b="1" i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-25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r>
              <a:rPr sz="44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b="1" i="1" spc="-25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5968" y="1279550"/>
            <a:ext cx="10591800" cy="52091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Que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20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nd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sz="2400" dirty="0">
              <a:latin typeface="Calibri"/>
              <a:cs typeface="Calibri"/>
            </a:endParaRPr>
          </a:p>
          <a:p>
            <a:pPr>
              <a:spcBef>
                <a:spcPts val="18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L="12700"/>
            <a:r>
              <a:rPr sz="2400" b="1" u="heavy" spc="-204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u="heavy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u="heavy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u="heavy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u="heavy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u="heavy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u="heavy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u="heavy" spc="-5" dirty="0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sz="2400" b="1" u="heavy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u="heavy" dirty="0">
                <a:solidFill>
                  <a:srgbClr val="001F5F"/>
                </a:solidFill>
                <a:latin typeface="Calibri"/>
                <a:cs typeface="Calibri"/>
              </a:rPr>
              <a:t>if</a:t>
            </a:r>
            <a:endParaRPr sz="2400" dirty="0">
              <a:latin typeface="Calibri"/>
              <a:cs typeface="Calibri"/>
            </a:endParaRPr>
          </a:p>
          <a:p>
            <a:pPr marL="356870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  <a:tab pos="3759200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oit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15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35" dirty="0" err="1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-5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rp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2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VI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 err="1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10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spc="-170" dirty="0" err="1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0" dirty="0" err="1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2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5" dirty="0" err="1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35" dirty="0" err="1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endParaRPr lang="fr-FR" sz="2400" spc="-13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424180" indent="-41148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424180" algn="l"/>
              </a:tabLst>
            </a:pP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Soit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spc="-1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osi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if</a:t>
            </a:r>
            <a:r>
              <a:rPr lang="fr-FR"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sit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lang="fr-FR" sz="2400" spc="-50" dirty="0">
                <a:solidFill>
                  <a:srgbClr val="001F5F"/>
                </a:solidFill>
                <a:latin typeface="Calibri"/>
                <a:cs typeface="Calibri"/>
              </a:rPr>
              <a:t> r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e)</a:t>
            </a:r>
          </a:p>
          <a:p>
            <a:pPr marL="881380" lvl="1" indent="-41148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424180" algn="l"/>
              </a:tabLst>
            </a:pP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VPP dépend du niveau de risque…</a:t>
            </a:r>
          </a:p>
          <a:p>
            <a:pPr marL="424180" indent="-41148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424180" algn="l"/>
              </a:tabLst>
            </a:pP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Dans tous les cas il faut une confirmation</a:t>
            </a:r>
            <a:endParaRPr lang="fr-FR" sz="2400" dirty="0">
              <a:latin typeface="Calibri"/>
              <a:cs typeface="Calibri"/>
            </a:endParaRPr>
          </a:p>
          <a:p>
            <a:pPr marL="814070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  <a:tab pos="3759200" algn="l"/>
              </a:tabLst>
            </a:pP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ù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lang="fr-FR" sz="2400" spc="-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1270" lvl="2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  <a:tab pos="3759200" algn="l"/>
              </a:tabLst>
            </a:pP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eGID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endParaRPr lang="fr-FR" sz="2400" dirty="0">
              <a:latin typeface="Calibri"/>
              <a:cs typeface="Calibri"/>
            </a:endParaRPr>
          </a:p>
          <a:p>
            <a:pPr marL="1271270" lvl="2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  <a:tab pos="3759200" algn="l"/>
              </a:tabLst>
            </a:pP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ecin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lang="fr-FR" sz="2400" spc="-10" dirty="0">
              <a:latin typeface="Calibri"/>
              <a:cs typeface="Calibri"/>
            </a:endParaRPr>
          </a:p>
          <a:p>
            <a:pPr marL="814070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  <a:tab pos="3759200" algn="l"/>
              </a:tabLst>
            </a:pP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Comment ?</a:t>
            </a:r>
          </a:p>
          <a:p>
            <a:pPr marL="1271270" lvl="2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  <a:tab pos="3759200" algn="l"/>
              </a:tabLst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ELI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A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25" dirty="0">
                <a:solidFill>
                  <a:srgbClr val="001F5F"/>
                </a:solidFill>
                <a:latin typeface="Calibri"/>
                <a:cs typeface="Calibri"/>
              </a:rPr>
              <a:t>4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°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 prise de sang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610600" y="1228597"/>
            <a:ext cx="2057400" cy="1819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81288" y="1652016"/>
            <a:ext cx="1380744" cy="3291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32855" y="1679575"/>
            <a:ext cx="1279525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32855" y="1679575"/>
            <a:ext cx="1279525" cy="228600"/>
          </a:xfrm>
          <a:custGeom>
            <a:avLst/>
            <a:gdLst/>
            <a:ahLst/>
            <a:cxnLst/>
            <a:rect l="l" t="t" r="r" b="b"/>
            <a:pathLst>
              <a:path w="1279525" h="228600">
                <a:moveTo>
                  <a:pt x="0" y="228600"/>
                </a:moveTo>
                <a:lnTo>
                  <a:pt x="1279525" y="228600"/>
                </a:lnTo>
                <a:lnTo>
                  <a:pt x="1279525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8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000" y="340641"/>
            <a:ext cx="108204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0335" marR="5080" indent="-128270"/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«</a:t>
            </a:r>
            <a:r>
              <a:rPr sz="36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10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15" dirty="0">
                <a:solidFill>
                  <a:srgbClr val="001F5F"/>
                </a:solidFill>
                <a:latin typeface="Calibri"/>
                <a:cs typeface="Calibri"/>
              </a:rPr>
              <a:t>si 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600" b="1" i="1" spc="-2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i="1" spc="-7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i="1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3600" b="1" i="1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i="1" spc="-3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3600" b="1" i="1" spc="-1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36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15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36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600" b="1" i="1" spc="-2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i="1" spc="-7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sûr q</a:t>
            </a:r>
            <a:r>
              <a:rPr sz="3600" b="1" i="1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je</a:t>
            </a:r>
            <a:r>
              <a:rPr sz="3600" b="1" i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600" b="1" i="1" spc="-25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36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pas</a:t>
            </a:r>
            <a:r>
              <a:rPr sz="36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2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z="36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r>
              <a:rPr sz="3600" b="1" i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r>
              <a:rPr sz="36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i="1" spc="-25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372599" y="1981200"/>
            <a:ext cx="2420783" cy="213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4400" y="1867711"/>
            <a:ext cx="8153400" cy="41267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ts val="2870"/>
              </a:lnSpc>
            </a:pPr>
            <a:r>
              <a:rPr sz="2400" b="1" u="heavy" spc="-204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u="heavy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u="heavy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u="heavy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u="heavy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u="heavy" spc="-10" dirty="0">
                <a:solidFill>
                  <a:srgbClr val="001F5F"/>
                </a:solidFill>
                <a:latin typeface="Calibri"/>
                <a:cs typeface="Calibri"/>
              </a:rPr>
              <a:t>né</a:t>
            </a:r>
            <a:r>
              <a:rPr sz="2400" b="1" u="heavy" spc="-6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b="1" u="heavy" spc="-5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u="heavy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u="heavy" dirty="0">
                <a:solidFill>
                  <a:srgbClr val="001F5F"/>
                </a:solidFill>
                <a:latin typeface="Calibri"/>
                <a:cs typeface="Calibri"/>
              </a:rPr>
              <a:t>if</a:t>
            </a:r>
            <a:endParaRPr sz="2400" dirty="0">
              <a:latin typeface="Calibri"/>
              <a:cs typeface="Calibri"/>
            </a:endParaRPr>
          </a:p>
          <a:p>
            <a:pPr marL="12700">
              <a:spcBef>
                <a:spcPts val="20"/>
              </a:spcBef>
            </a:pP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Il n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pas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4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par</a:t>
            </a:r>
            <a:r>
              <a:rPr lang="fr-FR" sz="2000" dirty="0">
                <a:latin typeface="Calibri"/>
                <a:cs typeface="Calibri"/>
              </a:rPr>
              <a:t> le test</a:t>
            </a:r>
            <a:endParaRPr sz="2000" dirty="0">
              <a:latin typeface="Calibri"/>
              <a:cs typeface="Calibri"/>
            </a:endParaRPr>
          </a:p>
          <a:p>
            <a:pPr marL="355600" marR="1181735" indent="-342900">
              <a:buClr>
                <a:srgbClr val="001F5F"/>
              </a:buClr>
              <a:buFont typeface="Arial"/>
              <a:buChar char="•"/>
              <a:tabLst>
                <a:tab pos="194945" algn="l"/>
              </a:tabLst>
            </a:pP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Soit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pa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n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 pas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irus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5" dirty="0">
                <a:solidFill>
                  <a:srgbClr val="001F5F"/>
                </a:solidFill>
                <a:latin typeface="Calibri"/>
                <a:cs typeface="Calibri"/>
              </a:rPr>
              <a:t>ef</a:t>
            </a:r>
            <a:r>
              <a:rPr sz="2000"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cti</a:t>
            </a:r>
            <a:r>
              <a:rPr sz="2000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sz="2000" dirty="0">
              <a:latin typeface="Calibri"/>
              <a:cs typeface="Calibri"/>
            </a:endParaRPr>
          </a:p>
          <a:p>
            <a:pPr marL="355600" marR="86360" indent="-342900">
              <a:buClr>
                <a:srgbClr val="001F5F"/>
              </a:buClr>
              <a:buFont typeface="Arial"/>
              <a:buChar char="•"/>
              <a:tabLst>
                <a:tab pos="194945" algn="l"/>
              </a:tabLst>
            </a:pP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Soit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pa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ue les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ne so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pas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riqu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as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4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xp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ition</a:t>
            </a:r>
            <a:r>
              <a:rPr sz="20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puis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moins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3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;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4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as,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6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ôl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CeGIDD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 u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lab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at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(pri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lang="fr-FR" sz="2000" dirty="0"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p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ur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4</a:t>
            </a:r>
            <a:r>
              <a:rPr sz="2000" spc="-10" dirty="0">
                <a:solidFill>
                  <a:srgbClr val="001F5F"/>
                </a:solidFill>
                <a:latin typeface="Arial"/>
                <a:cs typeface="Arial"/>
              </a:rPr>
              <a:t>°</a:t>
            </a:r>
            <a:r>
              <a:rPr sz="20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tion)</a:t>
            </a:r>
            <a:endParaRPr sz="2000" dirty="0">
              <a:latin typeface="Times New Roman"/>
              <a:cs typeface="Times New Roman"/>
            </a:endParaRPr>
          </a:p>
          <a:p>
            <a:pPr marL="12700" marR="167640">
              <a:lnSpc>
                <a:spcPct val="100299"/>
              </a:lnSpc>
            </a:pP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b="1" spc="-5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on</a:t>
            </a:r>
            <a:r>
              <a:rPr sz="2400" b="1" spc="-114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PrEP,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PE</a:t>
            </a:r>
            <a:r>
              <a:rPr lang="fr-FR" sz="2000" spc="35" dirty="0">
                <a:solidFill>
                  <a:srgbClr val="001F5F"/>
                </a:solidFill>
                <a:latin typeface="Calibri"/>
                <a:cs typeface="Calibri"/>
              </a:rPr>
              <a:t>, préservatif</a:t>
            </a:r>
          </a:p>
          <a:p>
            <a:pPr marL="12700" marR="167640">
              <a:lnSpc>
                <a:spcPct val="100299"/>
              </a:lnSpc>
            </a:pPr>
            <a:r>
              <a:rPr lang="fr-FR" sz="2000" spc="35" dirty="0">
                <a:solidFill>
                  <a:srgbClr val="001F5F"/>
                </a:solidFill>
                <a:latin typeface="Calibri"/>
                <a:cs typeface="Calibri"/>
              </a:rPr>
              <a:t>Penser aux autres IST</a:t>
            </a:r>
          </a:p>
          <a:p>
            <a:pPr marL="355600" marR="167640" indent="-342900">
              <a:lnSpc>
                <a:spcPct val="100299"/>
              </a:lnSpc>
              <a:buFont typeface="Arial" panose="020B0604020202020204" pitchFamily="34" charset="0"/>
              <a:buChar char="•"/>
            </a:pPr>
            <a:r>
              <a:rPr sz="2000" spc="-5" dirty="0" err="1">
                <a:solidFill>
                  <a:srgbClr val="001F5F"/>
                </a:solidFill>
                <a:latin typeface="Calibri"/>
                <a:cs typeface="Calibri"/>
              </a:rPr>
              <a:t>Ell</a:t>
            </a:r>
            <a:r>
              <a:rPr sz="2000" spc="-25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 err="1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 err="1">
                <a:solidFill>
                  <a:srgbClr val="001F5F"/>
                </a:solidFill>
                <a:latin typeface="Calibri"/>
                <a:cs typeface="Calibri"/>
              </a:rPr>
              <a:t>ê</a:t>
            </a:r>
            <a:r>
              <a:rPr sz="2000" spc="-10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30" dirty="0" err="1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 err="1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20" dirty="0" err="1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10" dirty="0" err="1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5" dirty="0" err="1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spc="-50" dirty="0" err="1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30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 err="1">
                <a:solidFill>
                  <a:srgbClr val="001F5F"/>
                </a:solidFill>
                <a:latin typeface="Calibri"/>
                <a:cs typeface="Calibri"/>
              </a:rPr>
              <a:t>ée</a:t>
            </a:r>
            <a:r>
              <a:rPr sz="2000" spc="-10" dirty="0" err="1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lang="fr-FR" sz="2000" spc="6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355600" marR="167640" indent="-342900">
              <a:lnSpc>
                <a:spcPct val="100299"/>
              </a:lnSpc>
              <a:buFont typeface="Arial" panose="020B0604020202020204" pitchFamily="34" charset="0"/>
              <a:buChar char="•"/>
            </a:pPr>
            <a:r>
              <a:rPr lang="fr-FR" sz="2000" spc="60" dirty="0">
                <a:solidFill>
                  <a:srgbClr val="001F5F"/>
                </a:solidFill>
                <a:latin typeface="Calibri"/>
                <a:cs typeface="Calibri"/>
              </a:rPr>
              <a:t>Elles peuvent être </a:t>
            </a:r>
            <a:r>
              <a:rPr lang="fr-FR" sz="2000" u="sng" spc="60" dirty="0">
                <a:solidFill>
                  <a:srgbClr val="001F5F"/>
                </a:solidFill>
                <a:latin typeface="Calibri"/>
                <a:cs typeface="Calibri"/>
              </a:rPr>
              <a:t>prévenues</a:t>
            </a:r>
            <a:r>
              <a:rPr lang="fr-FR" sz="2000" spc="60" dirty="0">
                <a:solidFill>
                  <a:srgbClr val="001F5F"/>
                </a:solidFill>
                <a:latin typeface="Calibri"/>
                <a:cs typeface="Calibri"/>
              </a:rPr>
              <a:t> (</a:t>
            </a:r>
            <a:r>
              <a:rPr lang="fr-FR" sz="2000" spc="-140" dirty="0">
                <a:solidFill>
                  <a:srgbClr val="001F5F"/>
                </a:solidFill>
                <a:cs typeface="Calibri"/>
              </a:rPr>
              <a:t>V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accin</a:t>
            </a:r>
            <a:r>
              <a:rPr lang="fr-FR" sz="2000" spc="-30" dirty="0">
                <a:solidFill>
                  <a:srgbClr val="001F5F"/>
                </a:solidFill>
                <a:cs typeface="Calibri"/>
              </a:rPr>
              <a:t>a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tio</a:t>
            </a:r>
            <a:r>
              <a:rPr lang="fr-FR" sz="2000" spc="-15" dirty="0">
                <a:solidFill>
                  <a:srgbClr val="001F5F"/>
                </a:solidFill>
                <a:cs typeface="Calibri"/>
              </a:rPr>
              <a:t>n</a:t>
            </a:r>
            <a:r>
              <a:rPr lang="fr-FR" sz="2000" spc="55" dirty="0">
                <a:solidFill>
                  <a:srgbClr val="001F5F"/>
                </a:solidFill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h</a:t>
            </a:r>
            <a:r>
              <a:rPr lang="fr-FR" sz="2000" spc="-20" dirty="0">
                <a:solidFill>
                  <a:srgbClr val="001F5F"/>
                </a:solidFill>
                <a:cs typeface="Calibri"/>
              </a:rPr>
              <a:t>é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p</a:t>
            </a:r>
            <a:r>
              <a:rPr lang="fr-FR" sz="2000" spc="-30" dirty="0">
                <a:solidFill>
                  <a:srgbClr val="001F5F"/>
                </a:solidFill>
                <a:cs typeface="Calibri"/>
              </a:rPr>
              <a:t>a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ti</a:t>
            </a:r>
            <a:r>
              <a:rPr lang="fr-FR" sz="2000" spc="-25" dirty="0">
                <a:solidFill>
                  <a:srgbClr val="001F5F"/>
                </a:solidFill>
                <a:cs typeface="Calibri"/>
              </a:rPr>
              <a:t>t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e</a:t>
            </a:r>
            <a:r>
              <a:rPr lang="fr-FR" sz="2000" spc="15" dirty="0">
                <a:solidFill>
                  <a:srgbClr val="001F5F"/>
                </a:solidFill>
                <a:cs typeface="Calibri"/>
              </a:rPr>
              <a:t> </a:t>
            </a:r>
            <a:r>
              <a:rPr lang="fr-FR" sz="2000" spc="-15" dirty="0">
                <a:solidFill>
                  <a:srgbClr val="001F5F"/>
                </a:solidFill>
                <a:cs typeface="Calibri"/>
              </a:rPr>
              <a:t>B</a:t>
            </a:r>
            <a:r>
              <a:rPr lang="fr-FR" sz="2000" spc="-5" dirty="0">
                <a:solidFill>
                  <a:srgbClr val="001F5F"/>
                </a:solidFill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cs typeface="Calibri"/>
              </a:rPr>
              <a:t>!), </a:t>
            </a:r>
            <a:r>
              <a:rPr sz="2000" u="sng" spc="-10" dirty="0" err="1">
                <a:solidFill>
                  <a:srgbClr val="001F5F"/>
                </a:solidFill>
                <a:latin typeface="Calibri"/>
                <a:cs typeface="Calibri"/>
              </a:rPr>
              <a:t>guér</a:t>
            </a:r>
            <a:r>
              <a:rPr sz="2000" u="sng" spc="-20" dirty="0" err="1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000" u="sng" spc="-10" dirty="0" err="1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 (syphilis, gonocoque, chlamydiae) ou </a:t>
            </a:r>
            <a:r>
              <a:rPr lang="fr-FR" sz="2000" u="sng" spc="-10" dirty="0">
                <a:solidFill>
                  <a:srgbClr val="001F5F"/>
                </a:solidFill>
                <a:latin typeface="Calibri"/>
                <a:cs typeface="Calibri"/>
              </a:rPr>
              <a:t>traitées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 (VIH, VHB)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257726" y="2349896"/>
            <a:ext cx="1239033" cy="38118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29255" y="1916192"/>
            <a:ext cx="1283119" cy="410770"/>
          </a:xfrm>
          <a:custGeom>
            <a:avLst/>
            <a:gdLst/>
            <a:ahLst/>
            <a:cxnLst/>
            <a:rect l="l" t="t" r="r" b="b"/>
            <a:pathLst>
              <a:path w="1568450" h="433705">
                <a:moveTo>
                  <a:pt x="0" y="433387"/>
                </a:moveTo>
                <a:lnTo>
                  <a:pt x="1568450" y="433387"/>
                </a:lnTo>
                <a:lnTo>
                  <a:pt x="1568450" y="0"/>
                </a:lnTo>
                <a:lnTo>
                  <a:pt x="0" y="0"/>
                </a:lnTo>
                <a:lnTo>
                  <a:pt x="0" y="433387"/>
                </a:lnTo>
                <a:close/>
              </a:path>
            </a:pathLst>
          </a:custGeom>
          <a:ln w="952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016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4174" y="4123920"/>
            <a:ext cx="5895975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Qua</a:t>
            </a:r>
            <a:r>
              <a:rPr sz="3600" b="1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8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3600" b="1" spc="-6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27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omm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8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3600" b="1" spc="-6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r 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s 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mo</a:t>
            </a:r>
            <a:r>
              <a:rPr sz="3600" b="1" spc="1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600" b="1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sz="3600" dirty="0">
              <a:latin typeface="Calibri"/>
              <a:cs typeface="Calibri"/>
            </a:endParaRPr>
          </a:p>
          <a:p>
            <a:pPr marL="12700"/>
            <a:r>
              <a:rPr sz="3600" b="1" spc="-3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8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xic</a:t>
            </a:r>
            <a:r>
              <a:rPr sz="3600" b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3600" b="1" spc="-6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lang="fr-FR" sz="3600" b="1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00"/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uivi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et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obse</a:t>
            </a:r>
            <a:r>
              <a:rPr sz="3600" b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an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5298" y="2388466"/>
            <a:ext cx="516890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5400" b="1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5400" b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TRAI</a:t>
            </a:r>
            <a:r>
              <a:rPr sz="5400" b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EM</a:t>
            </a:r>
            <a:r>
              <a:rPr sz="5400" b="1" spc="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5400" b="1" spc="-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5400" b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58098" y="6420557"/>
            <a:ext cx="29083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15" dirty="0">
                <a:latin typeface="Times New Roman"/>
                <a:cs typeface="Times New Roman"/>
              </a:rPr>
              <a:t>123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578975" y="14429"/>
            <a:ext cx="1066800" cy="771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536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139550"/>
            <a:ext cx="8986520" cy="867417"/>
          </a:xfrm>
          <a:prstGeom prst="rect">
            <a:avLst/>
          </a:prstGeom>
        </p:spPr>
        <p:txBody>
          <a:bodyPr vert="horz" wrap="square" lIns="0" tIns="18846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5430"/>
            <a:r>
              <a:rPr sz="4400" spc="-40" dirty="0"/>
              <a:t>Q</a:t>
            </a:r>
            <a:r>
              <a:rPr sz="4400" spc="-155" dirty="0"/>
              <a:t>U</a:t>
            </a:r>
            <a:r>
              <a:rPr sz="4400" spc="-30" dirty="0"/>
              <a:t>AND</a:t>
            </a:r>
            <a:r>
              <a:rPr sz="4400" spc="35" dirty="0"/>
              <a:t> </a:t>
            </a:r>
            <a:r>
              <a:rPr sz="4400" spc="-30" dirty="0"/>
              <a:t>TRAI</a:t>
            </a:r>
            <a:r>
              <a:rPr sz="4400" spc="-10" dirty="0"/>
              <a:t>T</a:t>
            </a:r>
            <a:r>
              <a:rPr sz="4400" spc="-25" dirty="0"/>
              <a:t>ER</a:t>
            </a:r>
            <a:r>
              <a:rPr sz="4400" spc="-20" dirty="0"/>
              <a:t> </a:t>
            </a:r>
            <a:r>
              <a:rPr sz="4400" spc="-10" dirty="0"/>
              <a:t>?</a:t>
            </a:r>
            <a:r>
              <a:rPr sz="2000" i="1" spc="-10" dirty="0">
                <a:latin typeface="Calibri"/>
                <a:cs typeface="Calibri"/>
              </a:rPr>
              <a:t>(rapp</a:t>
            </a:r>
            <a:r>
              <a:rPr sz="2000" i="1" spc="-15" dirty="0">
                <a:latin typeface="Calibri"/>
                <a:cs typeface="Calibri"/>
              </a:rPr>
              <a:t>or</a:t>
            </a:r>
            <a:r>
              <a:rPr sz="2000" i="1" spc="-10" dirty="0">
                <a:latin typeface="Calibri"/>
                <a:cs typeface="Calibri"/>
              </a:rPr>
              <a:t>t</a:t>
            </a:r>
            <a:r>
              <a:rPr sz="2000" i="1" spc="-20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M</a:t>
            </a:r>
            <a:r>
              <a:rPr sz="2000" i="1" spc="-30" dirty="0">
                <a:latin typeface="Calibri"/>
                <a:cs typeface="Calibri"/>
              </a:rPr>
              <a:t>O</a:t>
            </a:r>
            <a:r>
              <a:rPr sz="2000" i="1" spc="-10" dirty="0">
                <a:latin typeface="Calibri"/>
                <a:cs typeface="Calibri"/>
              </a:rPr>
              <a:t>RL</a:t>
            </a:r>
            <a:r>
              <a:rPr sz="2000" i="1" spc="-195" dirty="0">
                <a:latin typeface="Calibri"/>
                <a:cs typeface="Calibri"/>
              </a:rPr>
              <a:t>A</a:t>
            </a:r>
            <a:r>
              <a:rPr sz="2000" i="1" spc="-10" dirty="0">
                <a:latin typeface="Calibri"/>
                <a:cs typeface="Calibri"/>
              </a:rPr>
              <a:t>T</a:t>
            </a:r>
            <a:r>
              <a:rPr sz="2000" i="1" spc="45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actual</a:t>
            </a:r>
            <a:r>
              <a:rPr sz="2000" i="1" spc="-20" dirty="0">
                <a:latin typeface="Calibri"/>
                <a:cs typeface="Calibri"/>
              </a:rPr>
              <a:t>i</a:t>
            </a:r>
            <a:r>
              <a:rPr sz="2000" i="1" spc="-5" dirty="0">
                <a:latin typeface="Calibri"/>
                <a:cs typeface="Calibri"/>
              </a:rPr>
              <a:t>s</a:t>
            </a:r>
            <a:r>
              <a:rPr sz="2000" i="1" spc="-10" dirty="0">
                <a:latin typeface="Calibri"/>
                <a:cs typeface="Calibri"/>
              </a:rPr>
              <a:t>é</a:t>
            </a:r>
            <a:r>
              <a:rPr sz="2000" i="1" spc="-15" dirty="0">
                <a:latin typeface="Calibri"/>
                <a:cs typeface="Calibri"/>
              </a:rPr>
              <a:t> 201</a:t>
            </a:r>
            <a:r>
              <a:rPr lang="fr-FR" sz="2000" i="1" spc="-25" dirty="0">
                <a:latin typeface="Calibri"/>
                <a:cs typeface="Calibri"/>
              </a:rPr>
              <a:t>7</a:t>
            </a:r>
            <a:r>
              <a:rPr sz="2000" i="1" spc="-10" dirty="0"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5400" y="2057400"/>
            <a:ext cx="10058400" cy="36317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is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se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em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2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0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1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3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les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!</a:t>
            </a:r>
            <a:endParaRPr lang="fr-FR" sz="2400" spc="-1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lvl="1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Idem OMS depuis septembre 2015</a:t>
            </a:r>
            <a:endParaRPr lang="fr-FR" sz="2400" dirty="0">
              <a:latin typeface="Calibri"/>
              <a:cs typeface="Calibri"/>
            </a:endParaRPr>
          </a:p>
          <a:p>
            <a:pPr marL="814070" lvl="1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endParaRPr sz="3600" dirty="0">
              <a:latin typeface="Times New Roman"/>
              <a:cs typeface="Times New Roman"/>
            </a:endParaRPr>
          </a:p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3200" b="1" spc="-30" dirty="0">
                <a:solidFill>
                  <a:srgbClr val="001F5F"/>
                </a:solidFill>
                <a:latin typeface="Calibri"/>
                <a:cs typeface="Calibri"/>
              </a:rPr>
              <a:t>Ob</a:t>
            </a:r>
            <a:r>
              <a:rPr sz="3200" b="1" spc="-20" dirty="0">
                <a:solidFill>
                  <a:srgbClr val="001F5F"/>
                </a:solidFill>
                <a:latin typeface="Calibri"/>
                <a:cs typeface="Calibri"/>
              </a:rPr>
              <a:t>je</a:t>
            </a:r>
            <a:r>
              <a:rPr sz="3200" b="1" spc="-10" dirty="0">
                <a:solidFill>
                  <a:srgbClr val="001F5F"/>
                </a:solidFill>
                <a:latin typeface="Calibri"/>
                <a:cs typeface="Calibri"/>
              </a:rPr>
              <a:t>cti</a:t>
            </a:r>
            <a:r>
              <a:rPr sz="3200" b="1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200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b="1" spc="-3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3200" b="1" spc="-2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32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200" b="1" spc="-10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200" b="1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2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3200" b="1" spc="-6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200" b="1" spc="-25" dirty="0">
                <a:solidFill>
                  <a:srgbClr val="001F5F"/>
                </a:solidFill>
                <a:latin typeface="Calibri"/>
                <a:cs typeface="Calibri"/>
              </a:rPr>
              <a:t>eme</a:t>
            </a:r>
            <a:r>
              <a:rPr sz="3200" b="1" spc="-6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200" b="1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200" b="1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200" b="1" spc="-10" dirty="0">
                <a:solidFill>
                  <a:srgbClr val="001F5F"/>
                </a:solidFill>
                <a:latin typeface="Calibri"/>
                <a:cs typeface="Calibri"/>
              </a:rPr>
              <a:t>it</a:t>
            </a:r>
            <a:r>
              <a:rPr sz="3200" b="1" spc="-3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3200" b="1" spc="-2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3200" b="1" spc="-9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apie</a:t>
            </a:r>
            <a:r>
              <a:rPr sz="3200" b="1" spc="-25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lang="fr-FR" sz="3200" b="1" spc="-1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lvl="1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Améli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vie,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ali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vie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son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imm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endParaRPr lang="fr-FR" sz="2400" spc="-1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lvl="1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imi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ami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isa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vi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endParaRPr lang="fr-FR" sz="2400" spc="-5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1270" lvl="2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-19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asP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sz="2400" i="1" spc="-114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i="1" spc="-10" dirty="0">
                <a:solidFill>
                  <a:srgbClr val="001F5F"/>
                </a:solidFill>
                <a:latin typeface="Calibri"/>
                <a:cs typeface="Calibri"/>
              </a:rPr>
              <a:t>re</a:t>
            </a:r>
            <a:r>
              <a:rPr sz="2400" i="1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i="1" spc="-20" dirty="0">
                <a:solidFill>
                  <a:srgbClr val="001F5F"/>
                </a:solidFill>
                <a:latin typeface="Calibri"/>
                <a:cs typeface="Calibri"/>
              </a:rPr>
              <a:t>me</a:t>
            </a:r>
            <a:r>
              <a:rPr sz="2400" i="1" spc="-5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i="1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i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i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i="1" spc="-15" dirty="0">
                <a:solidFill>
                  <a:srgbClr val="001F5F"/>
                </a:solidFill>
                <a:latin typeface="Calibri"/>
                <a:cs typeface="Calibri"/>
              </a:rPr>
              <a:t>Pr</a:t>
            </a:r>
            <a:r>
              <a:rPr sz="2400" i="1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i="1" spc="-1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i="1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i="1" spc="-4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i="1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i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i="1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lang="fr-FR" sz="2400" dirty="0">
              <a:latin typeface="Calibri"/>
              <a:cs typeface="Calibri"/>
            </a:endParaRPr>
          </a:p>
          <a:p>
            <a:pPr marL="1271270" lvl="2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-1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em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oc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(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essai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TEMPRANO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spc="-19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T)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89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523" name="Rectangle 211"/>
          <p:cNvSpPr>
            <a:spLocks noChangeArrowheads="1"/>
          </p:cNvSpPr>
          <p:nvPr/>
        </p:nvSpPr>
        <p:spPr bwMode="auto">
          <a:xfrm>
            <a:off x="2033412" y="1133484"/>
            <a:ext cx="8634588" cy="566261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Inhibiteurs de la fusion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Inhibiteurs de la fusion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4" name="Arc 212"/>
          <p:cNvSpPr>
            <a:spLocks/>
          </p:cNvSpPr>
          <p:nvPr/>
        </p:nvSpPr>
        <p:spPr bwMode="auto">
          <a:xfrm>
            <a:off x="2002367" y="2262188"/>
            <a:ext cx="4222044" cy="2286000"/>
          </a:xfrm>
          <a:custGeom>
            <a:avLst/>
            <a:gdLst>
              <a:gd name="T0" fmla="*/ 0 w 21600"/>
              <a:gd name="T1" fmla="*/ 240288464 h 21600"/>
              <a:gd name="T2" fmla="*/ 1044133643 w 21600"/>
              <a:gd name="T3" fmla="*/ 0 h 21600"/>
              <a:gd name="T4" fmla="*/ 1044472286 w 21600"/>
              <a:gd name="T5" fmla="*/ 241935018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453"/>
                </a:moveTo>
                <a:cubicBezTo>
                  <a:pt x="81" y="9584"/>
                  <a:pt x="9723" y="3"/>
                  <a:pt x="21593" y="0"/>
                </a:cubicBezTo>
              </a:path>
              <a:path w="21600" h="21600" stroke="0" extrusionOk="0">
                <a:moveTo>
                  <a:pt x="0" y="21453"/>
                </a:moveTo>
                <a:cubicBezTo>
                  <a:pt x="81" y="9584"/>
                  <a:pt x="9723" y="3"/>
                  <a:pt x="21593" y="0"/>
                </a:cubicBezTo>
                <a:lnTo>
                  <a:pt x="21600" y="21600"/>
                </a:lnTo>
                <a:lnTo>
                  <a:pt x="0" y="21453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C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5" name="Arc 213"/>
          <p:cNvSpPr>
            <a:spLocks/>
          </p:cNvSpPr>
          <p:nvPr/>
        </p:nvSpPr>
        <p:spPr bwMode="auto">
          <a:xfrm>
            <a:off x="6206067" y="2249544"/>
            <a:ext cx="4388556" cy="2338387"/>
          </a:xfrm>
          <a:custGeom>
            <a:avLst/>
            <a:gdLst>
              <a:gd name="T0" fmla="*/ 0 w 21600"/>
              <a:gd name="T1" fmla="*/ 0 h 21600"/>
              <a:gd name="T2" fmla="*/ 1128481453 w 21600"/>
              <a:gd name="T3" fmla="*/ 252974734 h 21600"/>
              <a:gd name="T4" fmla="*/ 0 w 21600"/>
              <a:gd name="T5" fmla="*/ 2531505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3" y="-1"/>
                  <a:pt x="21591" y="9661"/>
                  <a:pt x="21599" y="21585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3" y="-1"/>
                  <a:pt x="21591" y="9661"/>
                  <a:pt x="21599" y="21585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6" name="Rectangle 214"/>
          <p:cNvSpPr>
            <a:spLocks noChangeArrowheads="1"/>
          </p:cNvSpPr>
          <p:nvPr/>
        </p:nvSpPr>
        <p:spPr bwMode="auto">
          <a:xfrm>
            <a:off x="1992495" y="4513319"/>
            <a:ext cx="8602133" cy="2198687"/>
          </a:xfrm>
          <a:prstGeom prst="rect">
            <a:avLst/>
          </a:prstGeom>
          <a:solidFill>
            <a:srgbClr val="E8B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7" name="Arc 309"/>
          <p:cNvSpPr>
            <a:spLocks/>
          </p:cNvSpPr>
          <p:nvPr/>
        </p:nvSpPr>
        <p:spPr bwMode="auto">
          <a:xfrm>
            <a:off x="2013684" y="4294244"/>
            <a:ext cx="4326467" cy="2244725"/>
          </a:xfrm>
          <a:custGeom>
            <a:avLst/>
            <a:gdLst>
              <a:gd name="T0" fmla="*/ 0 w 21600"/>
              <a:gd name="T1" fmla="*/ 233277246 h 21600"/>
              <a:gd name="T2" fmla="*/ 1096420448 w 21600"/>
              <a:gd name="T3" fmla="*/ 0 h 21600"/>
              <a:gd name="T4" fmla="*/ 1096775578 w 21600"/>
              <a:gd name="T5" fmla="*/ 2332772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21599"/>
                </a:moveTo>
                <a:cubicBezTo>
                  <a:pt x="-1" y="9673"/>
                  <a:pt x="9666" y="3"/>
                  <a:pt x="2159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73"/>
                  <a:pt x="9666" y="3"/>
                  <a:pt x="21593" y="0"/>
                </a:cubicBezTo>
                <a:lnTo>
                  <a:pt x="21600" y="21600"/>
                </a:lnTo>
                <a:lnTo>
                  <a:pt x="-1" y="21599"/>
                </a:lnTo>
                <a:close/>
              </a:path>
            </a:pathLst>
          </a:custGeom>
          <a:solidFill>
            <a:srgbClr val="59BEDD"/>
          </a:solidFill>
          <a:ln w="12700" cap="rnd">
            <a:solidFill>
              <a:srgbClr val="700094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8" name="Arc 310"/>
          <p:cNvSpPr>
            <a:spLocks/>
          </p:cNvSpPr>
          <p:nvPr/>
        </p:nvSpPr>
        <p:spPr bwMode="auto">
          <a:xfrm>
            <a:off x="6340127" y="4294244"/>
            <a:ext cx="4327877" cy="2244725"/>
          </a:xfrm>
          <a:custGeom>
            <a:avLst/>
            <a:gdLst>
              <a:gd name="T0" fmla="*/ 0 w 21607"/>
              <a:gd name="T1" fmla="*/ 0 h 21600"/>
              <a:gd name="T2" fmla="*/ 1097135586 w 21607"/>
              <a:gd name="T3" fmla="*/ 233277246 h 21600"/>
              <a:gd name="T4" fmla="*/ 355357 w 21607"/>
              <a:gd name="T5" fmla="*/ 233277246 h 21600"/>
              <a:gd name="T6" fmla="*/ 0 60000 65536"/>
              <a:gd name="T7" fmla="*/ 0 60000 65536"/>
              <a:gd name="T8" fmla="*/ 0 60000 65536"/>
              <a:gd name="T9" fmla="*/ 0 w 21607"/>
              <a:gd name="T10" fmla="*/ 0 h 21600"/>
              <a:gd name="T11" fmla="*/ 21607 w 2160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7" h="21600" fill="none" extrusionOk="0">
                <a:moveTo>
                  <a:pt x="0" y="0"/>
                </a:moveTo>
                <a:cubicBezTo>
                  <a:pt x="2" y="0"/>
                  <a:pt x="4" y="-1"/>
                  <a:pt x="7" y="-1"/>
                </a:cubicBezTo>
                <a:cubicBezTo>
                  <a:pt x="11936" y="-1"/>
                  <a:pt x="21607" y="9670"/>
                  <a:pt x="21607" y="21600"/>
                </a:cubicBezTo>
              </a:path>
              <a:path w="21607" h="21600" stroke="0" extrusionOk="0">
                <a:moveTo>
                  <a:pt x="0" y="0"/>
                </a:moveTo>
                <a:cubicBezTo>
                  <a:pt x="2" y="0"/>
                  <a:pt x="4" y="-1"/>
                  <a:pt x="7" y="-1"/>
                </a:cubicBezTo>
                <a:cubicBezTo>
                  <a:pt x="11936" y="-1"/>
                  <a:pt x="21607" y="9670"/>
                  <a:pt x="21607" y="21600"/>
                </a:cubicBezTo>
                <a:lnTo>
                  <a:pt x="7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9BEDD"/>
          </a:solidFill>
          <a:ln w="9525" cap="rnd">
            <a:solidFill>
              <a:srgbClr val="700094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799" name="Group 5"/>
          <p:cNvGrpSpPr>
            <a:grpSpLocks/>
          </p:cNvGrpSpPr>
          <p:nvPr/>
        </p:nvGrpSpPr>
        <p:grpSpPr bwMode="auto">
          <a:xfrm>
            <a:off x="5755951" y="6165906"/>
            <a:ext cx="1406877" cy="358775"/>
            <a:chOff x="2999" y="3961"/>
            <a:chExt cx="997" cy="226"/>
          </a:xfrm>
        </p:grpSpPr>
        <p:grpSp>
          <p:nvGrpSpPr>
            <p:cNvPr id="223442" name="Group 6"/>
            <p:cNvGrpSpPr>
              <a:grpSpLocks/>
            </p:cNvGrpSpPr>
            <p:nvPr/>
          </p:nvGrpSpPr>
          <p:grpSpPr bwMode="auto">
            <a:xfrm>
              <a:off x="2999" y="3962"/>
              <a:ext cx="981" cy="225"/>
              <a:chOff x="2999" y="3962"/>
              <a:chExt cx="981" cy="225"/>
            </a:xfrm>
          </p:grpSpPr>
          <p:grpSp>
            <p:nvGrpSpPr>
              <p:cNvPr id="223494" name="Group 7"/>
              <p:cNvGrpSpPr>
                <a:grpSpLocks/>
              </p:cNvGrpSpPr>
              <p:nvPr/>
            </p:nvGrpSpPr>
            <p:grpSpPr bwMode="auto">
              <a:xfrm>
                <a:off x="2999" y="3963"/>
                <a:ext cx="476" cy="224"/>
                <a:chOff x="2999" y="3963"/>
                <a:chExt cx="476" cy="224"/>
              </a:xfrm>
            </p:grpSpPr>
            <p:sp>
              <p:nvSpPr>
                <p:cNvPr id="223520" name="Arc 8"/>
                <p:cNvSpPr>
                  <a:spLocks/>
                </p:cNvSpPr>
                <p:nvPr/>
              </p:nvSpPr>
              <p:spPr bwMode="auto">
                <a:xfrm rot="9660000">
                  <a:off x="3395" y="3965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53"/>
                    <a:gd name="T11" fmla="*/ 22365 w 22365"/>
                    <a:gd name="T12" fmla="*/ 22053 h 2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1" name="Arc 9"/>
                <p:cNvSpPr>
                  <a:spLocks/>
                </p:cNvSpPr>
                <p:nvPr/>
              </p:nvSpPr>
              <p:spPr bwMode="auto">
                <a:xfrm rot="9660000">
                  <a:off x="3397" y="4020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2" name="Arc 10"/>
                <p:cNvSpPr>
                  <a:spLocks/>
                </p:cNvSpPr>
                <p:nvPr/>
              </p:nvSpPr>
              <p:spPr bwMode="auto">
                <a:xfrm rot="9660000">
                  <a:off x="3351" y="3988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3" name="Arc 11"/>
                <p:cNvSpPr>
                  <a:spLocks/>
                </p:cNvSpPr>
                <p:nvPr/>
              </p:nvSpPr>
              <p:spPr bwMode="auto">
                <a:xfrm rot="9660000">
                  <a:off x="3453" y="4002"/>
                  <a:ext cx="22" cy="50"/>
                </a:xfrm>
                <a:custGeom>
                  <a:avLst/>
                  <a:gdLst>
                    <a:gd name="T0" fmla="*/ 0 w 21596"/>
                    <a:gd name="T1" fmla="*/ 0 h 21600"/>
                    <a:gd name="T2" fmla="*/ 0 w 21596"/>
                    <a:gd name="T3" fmla="*/ 0 h 21600"/>
                    <a:gd name="T4" fmla="*/ 0 w 215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600"/>
                    <a:gd name="T11" fmla="*/ 21596 w 215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600" fill="none" extrusionOk="0">
                      <a:moveTo>
                        <a:pt x="0" y="-1"/>
                      </a:moveTo>
                      <a:cubicBezTo>
                        <a:pt x="11759" y="-1"/>
                        <a:pt x="21358" y="9406"/>
                        <a:pt x="21595" y="21164"/>
                      </a:cubicBezTo>
                    </a:path>
                    <a:path w="21596" h="21600" stroke="0" extrusionOk="0">
                      <a:moveTo>
                        <a:pt x="0" y="-1"/>
                      </a:moveTo>
                      <a:cubicBezTo>
                        <a:pt x="11759" y="-1"/>
                        <a:pt x="21358" y="9406"/>
                        <a:pt x="21595" y="2116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4" name="Arc 12"/>
                <p:cNvSpPr>
                  <a:spLocks/>
                </p:cNvSpPr>
                <p:nvPr/>
              </p:nvSpPr>
              <p:spPr bwMode="auto">
                <a:xfrm rot="9660000">
                  <a:off x="3379" y="4024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5" name="Arc 13"/>
                <p:cNvSpPr>
                  <a:spLocks/>
                </p:cNvSpPr>
                <p:nvPr/>
              </p:nvSpPr>
              <p:spPr bwMode="auto">
                <a:xfrm rot="9660000">
                  <a:off x="3324" y="3991"/>
                  <a:ext cx="28" cy="50"/>
                </a:xfrm>
                <a:custGeom>
                  <a:avLst/>
                  <a:gdLst>
                    <a:gd name="T0" fmla="*/ 0 w 22423"/>
                    <a:gd name="T1" fmla="*/ 0 h 22054"/>
                    <a:gd name="T2" fmla="*/ 0 w 22423"/>
                    <a:gd name="T3" fmla="*/ 0 h 22054"/>
                    <a:gd name="T4" fmla="*/ 0 w 22423"/>
                    <a:gd name="T5" fmla="*/ 0 h 22054"/>
                    <a:gd name="T6" fmla="*/ 0 60000 65536"/>
                    <a:gd name="T7" fmla="*/ 0 60000 65536"/>
                    <a:gd name="T8" fmla="*/ 0 60000 65536"/>
                    <a:gd name="T9" fmla="*/ 0 w 22423"/>
                    <a:gd name="T10" fmla="*/ 0 h 22054"/>
                    <a:gd name="T11" fmla="*/ 22423 w 22423"/>
                    <a:gd name="T12" fmla="*/ 22054 h 220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423" h="22054" fill="none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</a:path>
                    <a:path w="22423" h="22054" stroke="0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  <a:lnTo>
                        <a:pt x="823" y="454"/>
                      </a:lnTo>
                      <a:lnTo>
                        <a:pt x="2241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6" name="Arc 14"/>
                <p:cNvSpPr>
                  <a:spLocks/>
                </p:cNvSpPr>
                <p:nvPr/>
              </p:nvSpPr>
              <p:spPr bwMode="auto">
                <a:xfrm rot="9660000">
                  <a:off x="3323" y="4047"/>
                  <a:ext cx="27" cy="49"/>
                </a:xfrm>
                <a:custGeom>
                  <a:avLst/>
                  <a:gdLst>
                    <a:gd name="T0" fmla="*/ 0 w 21600"/>
                    <a:gd name="T1" fmla="*/ 0 h 21585"/>
                    <a:gd name="T2" fmla="*/ 0 w 21600"/>
                    <a:gd name="T3" fmla="*/ 0 h 21585"/>
                    <a:gd name="T4" fmla="*/ 0 w 21600"/>
                    <a:gd name="T5" fmla="*/ 0 h 2158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5"/>
                    <a:gd name="T11" fmla="*/ 21600 w 21600"/>
                    <a:gd name="T12" fmla="*/ 21585 h 215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5" fill="none" extrusionOk="0">
                      <a:moveTo>
                        <a:pt x="-1" y="21584"/>
                      </a:moveTo>
                      <a:cubicBezTo>
                        <a:pt x="-1" y="9966"/>
                        <a:pt x="9190" y="429"/>
                        <a:pt x="20800" y="-1"/>
                      </a:cubicBezTo>
                    </a:path>
                    <a:path w="21600" h="21585" stroke="0" extrusionOk="0">
                      <a:moveTo>
                        <a:pt x="-1" y="21584"/>
                      </a:moveTo>
                      <a:cubicBezTo>
                        <a:pt x="-1" y="9966"/>
                        <a:pt x="9190" y="429"/>
                        <a:pt x="20800" y="-1"/>
                      </a:cubicBezTo>
                      <a:lnTo>
                        <a:pt x="21600" y="21585"/>
                      </a:lnTo>
                      <a:lnTo>
                        <a:pt x="-1" y="2158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7" name="Arc 15"/>
                <p:cNvSpPr>
                  <a:spLocks/>
                </p:cNvSpPr>
                <p:nvPr/>
              </p:nvSpPr>
              <p:spPr bwMode="auto">
                <a:xfrm rot="-1140000">
                  <a:off x="3058" y="4126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8" name="Arc 16"/>
                <p:cNvSpPr>
                  <a:spLocks/>
                </p:cNvSpPr>
                <p:nvPr/>
              </p:nvSpPr>
              <p:spPr bwMode="auto">
                <a:xfrm rot="-1140000">
                  <a:off x="3018" y="4091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9" name="Arc 17"/>
                <p:cNvSpPr>
                  <a:spLocks/>
                </p:cNvSpPr>
                <p:nvPr/>
              </p:nvSpPr>
              <p:spPr bwMode="auto">
                <a:xfrm rot="-1140000">
                  <a:off x="3001" y="4138"/>
                  <a:ext cx="21" cy="49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2"/>
                    <a:gd name="T10" fmla="*/ 0 h 21600"/>
                    <a:gd name="T11" fmla="*/ 22652 w 226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2" h="21600" fill="none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</a:path>
                    <a:path w="22652" h="21600" stroke="0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  <a:lnTo>
                        <a:pt x="1052" y="0"/>
                      </a:lnTo>
                      <a:lnTo>
                        <a:pt x="22652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0" name="Arc 18"/>
                <p:cNvSpPr>
                  <a:spLocks/>
                </p:cNvSpPr>
                <p:nvPr/>
              </p:nvSpPr>
              <p:spPr bwMode="auto">
                <a:xfrm rot="-1140000">
                  <a:off x="2999" y="4100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1" name="Arc 19"/>
                <p:cNvSpPr>
                  <a:spLocks/>
                </p:cNvSpPr>
                <p:nvPr/>
              </p:nvSpPr>
              <p:spPr bwMode="auto">
                <a:xfrm rot="-1140000">
                  <a:off x="3141" y="410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2" name="Arc 20"/>
                <p:cNvSpPr>
                  <a:spLocks/>
                </p:cNvSpPr>
                <p:nvPr/>
              </p:nvSpPr>
              <p:spPr bwMode="auto">
                <a:xfrm rot="-1140000">
                  <a:off x="3100" y="4065"/>
                  <a:ext cx="29" cy="50"/>
                </a:xfrm>
                <a:custGeom>
                  <a:avLst/>
                  <a:gdLst>
                    <a:gd name="T0" fmla="*/ 0 w 22359"/>
                    <a:gd name="T1" fmla="*/ 0 h 21600"/>
                    <a:gd name="T2" fmla="*/ 0 w 22359"/>
                    <a:gd name="T3" fmla="*/ 0 h 21600"/>
                    <a:gd name="T4" fmla="*/ 0 w 2235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9"/>
                    <a:gd name="T10" fmla="*/ 0 h 21600"/>
                    <a:gd name="T11" fmla="*/ 22359 w 2235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9" h="21600" fill="none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</a:path>
                    <a:path w="22359" h="21600" stroke="0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  <a:lnTo>
                        <a:pt x="763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3" name="Arc 21"/>
                <p:cNvSpPr>
                  <a:spLocks/>
                </p:cNvSpPr>
                <p:nvPr/>
              </p:nvSpPr>
              <p:spPr bwMode="auto">
                <a:xfrm rot="-1140000">
                  <a:off x="3086" y="4121"/>
                  <a:ext cx="22" cy="50"/>
                </a:xfrm>
                <a:custGeom>
                  <a:avLst/>
                  <a:gdLst>
                    <a:gd name="T0" fmla="*/ 0 w 22663"/>
                    <a:gd name="T1" fmla="*/ 0 h 22056"/>
                    <a:gd name="T2" fmla="*/ 0 w 22663"/>
                    <a:gd name="T3" fmla="*/ 0 h 22056"/>
                    <a:gd name="T4" fmla="*/ 0 w 22663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63"/>
                    <a:gd name="T10" fmla="*/ 0 h 22056"/>
                    <a:gd name="T11" fmla="*/ 22663 w 22663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63" h="22056" fill="none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</a:path>
                    <a:path w="22663" h="22056" stroke="0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  <a:lnTo>
                        <a:pt x="1063" y="456"/>
                      </a:lnTo>
                      <a:lnTo>
                        <a:pt x="2265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4" name="Arc 22"/>
                <p:cNvSpPr>
                  <a:spLocks/>
                </p:cNvSpPr>
                <p:nvPr/>
              </p:nvSpPr>
              <p:spPr bwMode="auto">
                <a:xfrm rot="-1140000">
                  <a:off x="3081" y="407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5" name="Arc 23"/>
                <p:cNvSpPr>
                  <a:spLocks/>
                </p:cNvSpPr>
                <p:nvPr/>
              </p:nvSpPr>
              <p:spPr bwMode="auto">
                <a:xfrm rot="-1140000">
                  <a:off x="3216" y="4076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6" name="Arc 24"/>
                <p:cNvSpPr>
                  <a:spLocks/>
                </p:cNvSpPr>
                <p:nvPr/>
              </p:nvSpPr>
              <p:spPr bwMode="auto">
                <a:xfrm rot="-1140000">
                  <a:off x="3176" y="4041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4"/>
                    <a:gd name="T10" fmla="*/ 0 h 21600"/>
                    <a:gd name="T11" fmla="*/ 22344 w 2234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7" name="Arc 25"/>
                <p:cNvSpPr>
                  <a:spLocks/>
                </p:cNvSpPr>
                <p:nvPr/>
              </p:nvSpPr>
              <p:spPr bwMode="auto">
                <a:xfrm rot="-1140000">
                  <a:off x="3167" y="4100"/>
                  <a:ext cx="21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8" name="Arc 26"/>
                <p:cNvSpPr>
                  <a:spLocks/>
                </p:cNvSpPr>
                <p:nvPr/>
              </p:nvSpPr>
              <p:spPr bwMode="auto">
                <a:xfrm rot="-1140000">
                  <a:off x="3159" y="4046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9" name="Arc 27"/>
                <p:cNvSpPr>
                  <a:spLocks/>
                </p:cNvSpPr>
                <p:nvPr/>
              </p:nvSpPr>
              <p:spPr bwMode="auto">
                <a:xfrm rot="-1140000">
                  <a:off x="3298" y="4048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40" name="Arc 28"/>
                <p:cNvSpPr>
                  <a:spLocks/>
                </p:cNvSpPr>
                <p:nvPr/>
              </p:nvSpPr>
              <p:spPr bwMode="auto">
                <a:xfrm rot="-1140000">
                  <a:off x="3258" y="4012"/>
                  <a:ext cx="30" cy="49"/>
                </a:xfrm>
                <a:custGeom>
                  <a:avLst/>
                  <a:gdLst>
                    <a:gd name="T0" fmla="*/ 0 w 22332"/>
                    <a:gd name="T1" fmla="*/ 0 h 21600"/>
                    <a:gd name="T2" fmla="*/ 0 w 22332"/>
                    <a:gd name="T3" fmla="*/ 0 h 21600"/>
                    <a:gd name="T4" fmla="*/ 0 w 2233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32"/>
                    <a:gd name="T10" fmla="*/ 0 h 21600"/>
                    <a:gd name="T11" fmla="*/ 22332 w 2233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32" h="21600" fill="none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</a:path>
                    <a:path w="22332" h="21600" stroke="0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  <a:lnTo>
                        <a:pt x="732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41" name="Arc 29"/>
                <p:cNvSpPr>
                  <a:spLocks/>
                </p:cNvSpPr>
                <p:nvPr/>
              </p:nvSpPr>
              <p:spPr bwMode="auto">
                <a:xfrm rot="-1140000">
                  <a:off x="3244" y="4071"/>
                  <a:ext cx="22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42" name="Arc 30"/>
                <p:cNvSpPr>
                  <a:spLocks/>
                </p:cNvSpPr>
                <p:nvPr/>
              </p:nvSpPr>
              <p:spPr bwMode="auto">
                <a:xfrm rot="-1140000">
                  <a:off x="3240" y="4020"/>
                  <a:ext cx="20" cy="48"/>
                </a:xfrm>
                <a:custGeom>
                  <a:avLst/>
                  <a:gdLst>
                    <a:gd name="T0" fmla="*/ 0 w 21596"/>
                    <a:gd name="T1" fmla="*/ 0 h 21575"/>
                    <a:gd name="T2" fmla="*/ 0 w 21596"/>
                    <a:gd name="T3" fmla="*/ 0 h 21575"/>
                    <a:gd name="T4" fmla="*/ 0 w 21596"/>
                    <a:gd name="T5" fmla="*/ 0 h 21575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5"/>
                    <a:gd name="T11" fmla="*/ 21596 w 21596"/>
                    <a:gd name="T12" fmla="*/ 21575 h 215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5" fill="none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</a:path>
                    <a:path w="21596" h="21575" stroke="0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  <a:lnTo>
                        <a:pt x="21596" y="21575"/>
                      </a:lnTo>
                      <a:lnTo>
                        <a:pt x="0" y="2114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43" name="Arc 31"/>
                <p:cNvSpPr>
                  <a:spLocks/>
                </p:cNvSpPr>
                <p:nvPr/>
              </p:nvSpPr>
              <p:spPr bwMode="auto">
                <a:xfrm rot="9660000">
                  <a:off x="3421" y="396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223495" name="Group 32"/>
              <p:cNvGrpSpPr>
                <a:grpSpLocks/>
              </p:cNvGrpSpPr>
              <p:nvPr/>
            </p:nvGrpSpPr>
            <p:grpSpPr bwMode="auto">
              <a:xfrm>
                <a:off x="3503" y="3962"/>
                <a:ext cx="477" cy="224"/>
                <a:chOff x="3503" y="3962"/>
                <a:chExt cx="477" cy="224"/>
              </a:xfrm>
            </p:grpSpPr>
            <p:sp>
              <p:nvSpPr>
                <p:cNvPr id="223496" name="Arc 33"/>
                <p:cNvSpPr>
                  <a:spLocks/>
                </p:cNvSpPr>
                <p:nvPr/>
              </p:nvSpPr>
              <p:spPr bwMode="auto">
                <a:xfrm rot="-9660000">
                  <a:off x="3552" y="3965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97" name="Arc 34"/>
                <p:cNvSpPr>
                  <a:spLocks/>
                </p:cNvSpPr>
                <p:nvPr/>
              </p:nvSpPr>
              <p:spPr bwMode="auto">
                <a:xfrm rot="-9660000">
                  <a:off x="3551" y="4019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98" name="Arc 35"/>
                <p:cNvSpPr>
                  <a:spLocks/>
                </p:cNvSpPr>
                <p:nvPr/>
              </p:nvSpPr>
              <p:spPr bwMode="auto">
                <a:xfrm rot="-9660000">
                  <a:off x="3604" y="3988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99" name="Arc 36"/>
                <p:cNvSpPr>
                  <a:spLocks/>
                </p:cNvSpPr>
                <p:nvPr/>
              </p:nvSpPr>
              <p:spPr bwMode="auto">
                <a:xfrm rot="-9660000">
                  <a:off x="3503" y="4002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0" name="Arc 37"/>
                <p:cNvSpPr>
                  <a:spLocks/>
                </p:cNvSpPr>
                <p:nvPr/>
              </p:nvSpPr>
              <p:spPr bwMode="auto">
                <a:xfrm rot="-9660000">
                  <a:off x="3576" y="402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1" name="Arc 38"/>
                <p:cNvSpPr>
                  <a:spLocks/>
                </p:cNvSpPr>
                <p:nvPr/>
              </p:nvSpPr>
              <p:spPr bwMode="auto">
                <a:xfrm rot="-9660000">
                  <a:off x="3625" y="3992"/>
                  <a:ext cx="27" cy="49"/>
                </a:xfrm>
                <a:custGeom>
                  <a:avLst/>
                  <a:gdLst>
                    <a:gd name="T0" fmla="*/ 0 w 21600"/>
                    <a:gd name="T1" fmla="*/ 0 h 22021"/>
                    <a:gd name="T2" fmla="*/ 0 w 21600"/>
                    <a:gd name="T3" fmla="*/ 0 h 22021"/>
                    <a:gd name="T4" fmla="*/ 0 w 21600"/>
                    <a:gd name="T5" fmla="*/ 0 h 2202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1"/>
                    <a:gd name="T11" fmla="*/ 21600 w 21600"/>
                    <a:gd name="T12" fmla="*/ 22021 h 220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1" fill="none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1" stroke="0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7"/>
                      </a:lnTo>
                      <a:lnTo>
                        <a:pt x="20776" y="220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2" name="Arc 39"/>
                <p:cNvSpPr>
                  <a:spLocks/>
                </p:cNvSpPr>
                <p:nvPr/>
              </p:nvSpPr>
              <p:spPr bwMode="auto">
                <a:xfrm rot="-9660000">
                  <a:off x="3626" y="4046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3" name="Arc 40"/>
                <p:cNvSpPr>
                  <a:spLocks/>
                </p:cNvSpPr>
                <p:nvPr/>
              </p:nvSpPr>
              <p:spPr bwMode="auto">
                <a:xfrm rot="1140000">
                  <a:off x="3890" y="4125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4" name="Arc 41"/>
                <p:cNvSpPr>
                  <a:spLocks/>
                </p:cNvSpPr>
                <p:nvPr/>
              </p:nvSpPr>
              <p:spPr bwMode="auto">
                <a:xfrm rot="1140000">
                  <a:off x="3930" y="409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5" name="Arc 42"/>
                <p:cNvSpPr>
                  <a:spLocks/>
                </p:cNvSpPr>
                <p:nvPr/>
              </p:nvSpPr>
              <p:spPr bwMode="auto">
                <a:xfrm rot="1140000">
                  <a:off x="3955" y="4137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4"/>
                    <a:gd name="T11" fmla="*/ 21600 w 21600"/>
                    <a:gd name="T12" fmla="*/ 21574 h 215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4" fill="none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</a:path>
                    <a:path w="21600" h="21574" stroke="0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  <a:lnTo>
                        <a:pt x="21600" y="0"/>
                      </a:lnTo>
                      <a:lnTo>
                        <a:pt x="20547" y="2157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6" name="Arc 43"/>
                <p:cNvSpPr>
                  <a:spLocks/>
                </p:cNvSpPr>
                <p:nvPr/>
              </p:nvSpPr>
              <p:spPr bwMode="auto">
                <a:xfrm rot="1140000">
                  <a:off x="3957" y="4098"/>
                  <a:ext cx="23" cy="50"/>
                </a:xfrm>
                <a:custGeom>
                  <a:avLst/>
                  <a:gdLst>
                    <a:gd name="T0" fmla="*/ 0 w 22567"/>
                    <a:gd name="T1" fmla="*/ 0 h 21600"/>
                    <a:gd name="T2" fmla="*/ 0 w 22567"/>
                    <a:gd name="T3" fmla="*/ 0 h 21600"/>
                    <a:gd name="T4" fmla="*/ 0 w 2256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567"/>
                    <a:gd name="T10" fmla="*/ 0 h 21600"/>
                    <a:gd name="T11" fmla="*/ 22567 w 2256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67" h="21600" fill="none" extrusionOk="0">
                      <a:moveTo>
                        <a:pt x="-1" y="21"/>
                      </a:moveTo>
                      <a:cubicBezTo>
                        <a:pt x="323" y="7"/>
                        <a:pt x="647" y="-1"/>
                        <a:pt x="971" y="-1"/>
                      </a:cubicBezTo>
                      <a:cubicBezTo>
                        <a:pt x="12730" y="-1"/>
                        <a:pt x="22329" y="9406"/>
                        <a:pt x="22566" y="21164"/>
                      </a:cubicBezTo>
                    </a:path>
                    <a:path w="22567" h="21600" stroke="0" extrusionOk="0">
                      <a:moveTo>
                        <a:pt x="-1" y="21"/>
                      </a:moveTo>
                      <a:cubicBezTo>
                        <a:pt x="323" y="7"/>
                        <a:pt x="647" y="-1"/>
                        <a:pt x="971" y="-1"/>
                      </a:cubicBezTo>
                      <a:cubicBezTo>
                        <a:pt x="12730" y="-1"/>
                        <a:pt x="22329" y="9406"/>
                        <a:pt x="22566" y="21164"/>
                      </a:cubicBezTo>
                      <a:lnTo>
                        <a:pt x="971" y="21600"/>
                      </a:lnTo>
                      <a:lnTo>
                        <a:pt x="-1" y="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7" name="Arc 44"/>
                <p:cNvSpPr>
                  <a:spLocks/>
                </p:cNvSpPr>
                <p:nvPr/>
              </p:nvSpPr>
              <p:spPr bwMode="auto">
                <a:xfrm rot="1140000">
                  <a:off x="3807" y="4099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8" name="Arc 45"/>
                <p:cNvSpPr>
                  <a:spLocks/>
                </p:cNvSpPr>
                <p:nvPr/>
              </p:nvSpPr>
              <p:spPr bwMode="auto">
                <a:xfrm rot="1140000">
                  <a:off x="3848" y="4064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9" name="Arc 46"/>
                <p:cNvSpPr>
                  <a:spLocks/>
                </p:cNvSpPr>
                <p:nvPr/>
              </p:nvSpPr>
              <p:spPr bwMode="auto">
                <a:xfrm rot="1140000">
                  <a:off x="3869" y="4121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0" name="Arc 47"/>
                <p:cNvSpPr>
                  <a:spLocks/>
                </p:cNvSpPr>
                <p:nvPr/>
              </p:nvSpPr>
              <p:spPr bwMode="auto">
                <a:xfrm rot="1140000">
                  <a:off x="3874" y="4072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1" name="Arc 48"/>
                <p:cNvSpPr>
                  <a:spLocks/>
                </p:cNvSpPr>
                <p:nvPr/>
              </p:nvSpPr>
              <p:spPr bwMode="auto">
                <a:xfrm rot="1140000">
                  <a:off x="3732" y="4075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2" name="Arc 49"/>
                <p:cNvSpPr>
                  <a:spLocks/>
                </p:cNvSpPr>
                <p:nvPr/>
              </p:nvSpPr>
              <p:spPr bwMode="auto">
                <a:xfrm rot="1140000">
                  <a:off x="3771" y="4040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8"/>
                    <a:gd name="T11" fmla="*/ 21600 w 21600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3" name="Arc 50"/>
                <p:cNvSpPr>
                  <a:spLocks/>
                </p:cNvSpPr>
                <p:nvPr/>
              </p:nvSpPr>
              <p:spPr bwMode="auto">
                <a:xfrm rot="1140000">
                  <a:off x="3788" y="4099"/>
                  <a:ext cx="21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4" name="Arc 51"/>
                <p:cNvSpPr>
                  <a:spLocks/>
                </p:cNvSpPr>
                <p:nvPr/>
              </p:nvSpPr>
              <p:spPr bwMode="auto">
                <a:xfrm rot="1140000">
                  <a:off x="3796" y="4045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5" name="Arc 52"/>
                <p:cNvSpPr>
                  <a:spLocks/>
                </p:cNvSpPr>
                <p:nvPr/>
              </p:nvSpPr>
              <p:spPr bwMode="auto">
                <a:xfrm rot="1140000">
                  <a:off x="3649" y="4046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6" name="Arc 53"/>
                <p:cNvSpPr>
                  <a:spLocks/>
                </p:cNvSpPr>
                <p:nvPr/>
              </p:nvSpPr>
              <p:spPr bwMode="auto">
                <a:xfrm rot="1140000">
                  <a:off x="3689" y="4011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8"/>
                    <a:gd name="T11" fmla="*/ 21600 w 21600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7" name="Arc 54"/>
                <p:cNvSpPr>
                  <a:spLocks/>
                </p:cNvSpPr>
                <p:nvPr/>
              </p:nvSpPr>
              <p:spPr bwMode="auto">
                <a:xfrm rot="1140000">
                  <a:off x="3711" y="4071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1"/>
                    <a:gd name="T11" fmla="*/ 21600 w 21600"/>
                    <a:gd name="T12" fmla="*/ 22011 h 22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8" name="Arc 55"/>
                <p:cNvSpPr>
                  <a:spLocks/>
                </p:cNvSpPr>
                <p:nvPr/>
              </p:nvSpPr>
              <p:spPr bwMode="auto">
                <a:xfrm rot="1140000">
                  <a:off x="3717" y="4019"/>
                  <a:ext cx="21" cy="48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2"/>
                    <a:gd name="T10" fmla="*/ 0 h 21600"/>
                    <a:gd name="T11" fmla="*/ 22652 w 226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2" h="21600" fill="none" extrusionOk="0">
                      <a:moveTo>
                        <a:pt x="-1" y="25"/>
                      </a:moveTo>
                      <a:cubicBezTo>
                        <a:pt x="350" y="8"/>
                        <a:pt x="701" y="-1"/>
                        <a:pt x="1052" y="-1"/>
                      </a:cubicBezTo>
                      <a:cubicBezTo>
                        <a:pt x="12981" y="-1"/>
                        <a:pt x="22652" y="9670"/>
                        <a:pt x="22652" y="21600"/>
                      </a:cubicBezTo>
                    </a:path>
                    <a:path w="22652" h="21600" stroke="0" extrusionOk="0">
                      <a:moveTo>
                        <a:pt x="-1" y="25"/>
                      </a:moveTo>
                      <a:cubicBezTo>
                        <a:pt x="350" y="8"/>
                        <a:pt x="701" y="-1"/>
                        <a:pt x="1052" y="-1"/>
                      </a:cubicBezTo>
                      <a:cubicBezTo>
                        <a:pt x="12981" y="-1"/>
                        <a:pt x="22652" y="9670"/>
                        <a:pt x="22652" y="21600"/>
                      </a:cubicBezTo>
                      <a:lnTo>
                        <a:pt x="1052" y="21600"/>
                      </a:lnTo>
                      <a:lnTo>
                        <a:pt x="-1" y="2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9" name="Arc 56"/>
                <p:cNvSpPr>
                  <a:spLocks/>
                </p:cNvSpPr>
                <p:nvPr/>
              </p:nvSpPr>
              <p:spPr bwMode="auto">
                <a:xfrm rot="-9660000">
                  <a:off x="3534" y="3962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223443" name="Group 57"/>
            <p:cNvGrpSpPr>
              <a:grpSpLocks/>
            </p:cNvGrpSpPr>
            <p:nvPr/>
          </p:nvGrpSpPr>
          <p:grpSpPr bwMode="auto">
            <a:xfrm>
              <a:off x="3015" y="3961"/>
              <a:ext cx="981" cy="225"/>
              <a:chOff x="3015" y="3961"/>
              <a:chExt cx="981" cy="225"/>
            </a:xfrm>
          </p:grpSpPr>
          <p:grpSp>
            <p:nvGrpSpPr>
              <p:cNvPr id="223444" name="Group 58"/>
              <p:cNvGrpSpPr>
                <a:grpSpLocks/>
              </p:cNvGrpSpPr>
              <p:nvPr/>
            </p:nvGrpSpPr>
            <p:grpSpPr bwMode="auto">
              <a:xfrm>
                <a:off x="3015" y="3962"/>
                <a:ext cx="477" cy="224"/>
                <a:chOff x="3015" y="3962"/>
                <a:chExt cx="477" cy="224"/>
              </a:xfrm>
            </p:grpSpPr>
            <p:sp>
              <p:nvSpPr>
                <p:cNvPr id="223470" name="Arc 59"/>
                <p:cNvSpPr>
                  <a:spLocks/>
                </p:cNvSpPr>
                <p:nvPr/>
              </p:nvSpPr>
              <p:spPr bwMode="auto">
                <a:xfrm rot="9660000">
                  <a:off x="3412" y="3964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53"/>
                    <a:gd name="T11" fmla="*/ 22365 w 22365"/>
                    <a:gd name="T12" fmla="*/ 22053 h 2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1" name="Arc 60"/>
                <p:cNvSpPr>
                  <a:spLocks/>
                </p:cNvSpPr>
                <p:nvPr/>
              </p:nvSpPr>
              <p:spPr bwMode="auto">
                <a:xfrm rot="9660000">
                  <a:off x="3415" y="4019"/>
                  <a:ext cx="28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</a:path>
                    <a:path w="21596" h="21587" stroke="0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  <a:lnTo>
                        <a:pt x="21596" y="21587"/>
                      </a:lnTo>
                      <a:lnTo>
                        <a:pt x="0" y="2115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2" name="Arc 61"/>
                <p:cNvSpPr>
                  <a:spLocks/>
                </p:cNvSpPr>
                <p:nvPr/>
              </p:nvSpPr>
              <p:spPr bwMode="auto">
                <a:xfrm rot="9660000">
                  <a:off x="3368" y="3988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3" name="Arc 62"/>
                <p:cNvSpPr>
                  <a:spLocks/>
                </p:cNvSpPr>
                <p:nvPr/>
              </p:nvSpPr>
              <p:spPr bwMode="auto">
                <a:xfrm rot="9660000">
                  <a:off x="3470" y="4001"/>
                  <a:ext cx="22" cy="50"/>
                </a:xfrm>
                <a:custGeom>
                  <a:avLst/>
                  <a:gdLst>
                    <a:gd name="T0" fmla="*/ 0 w 22589"/>
                    <a:gd name="T1" fmla="*/ 0 h 21600"/>
                    <a:gd name="T2" fmla="*/ 0 w 22589"/>
                    <a:gd name="T3" fmla="*/ 0 h 21600"/>
                    <a:gd name="T4" fmla="*/ 0 w 2258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589"/>
                    <a:gd name="T10" fmla="*/ 0 h 21600"/>
                    <a:gd name="T11" fmla="*/ 22589 w 2258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89" h="21600" fill="none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</a:path>
                    <a:path w="22589" h="21600" stroke="0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  <a:lnTo>
                        <a:pt x="994" y="21600"/>
                      </a:lnTo>
                      <a:lnTo>
                        <a:pt x="-1" y="2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4" name="Arc 63"/>
                <p:cNvSpPr>
                  <a:spLocks/>
                </p:cNvSpPr>
                <p:nvPr/>
              </p:nvSpPr>
              <p:spPr bwMode="auto">
                <a:xfrm rot="9660000">
                  <a:off x="3396" y="4023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5" name="Arc 64"/>
                <p:cNvSpPr>
                  <a:spLocks/>
                </p:cNvSpPr>
                <p:nvPr/>
              </p:nvSpPr>
              <p:spPr bwMode="auto">
                <a:xfrm rot="9660000">
                  <a:off x="3341" y="3991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6" name="Arc 65"/>
                <p:cNvSpPr>
                  <a:spLocks/>
                </p:cNvSpPr>
                <p:nvPr/>
              </p:nvSpPr>
              <p:spPr bwMode="auto">
                <a:xfrm rot="9660000">
                  <a:off x="3339" y="4046"/>
                  <a:ext cx="28" cy="49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7" name="Arc 66"/>
                <p:cNvSpPr>
                  <a:spLocks/>
                </p:cNvSpPr>
                <p:nvPr/>
              </p:nvSpPr>
              <p:spPr bwMode="auto">
                <a:xfrm rot="-1140000">
                  <a:off x="3075" y="4125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8" name="Arc 67"/>
                <p:cNvSpPr>
                  <a:spLocks/>
                </p:cNvSpPr>
                <p:nvPr/>
              </p:nvSpPr>
              <p:spPr bwMode="auto">
                <a:xfrm rot="-1140000">
                  <a:off x="3035" y="4090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9" name="Arc 68"/>
                <p:cNvSpPr>
                  <a:spLocks/>
                </p:cNvSpPr>
                <p:nvPr/>
              </p:nvSpPr>
              <p:spPr bwMode="auto">
                <a:xfrm rot="-1140000">
                  <a:off x="3018" y="4137"/>
                  <a:ext cx="21" cy="49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2"/>
                    <a:gd name="T10" fmla="*/ 0 h 21600"/>
                    <a:gd name="T11" fmla="*/ 22652 w 226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2" h="21600" fill="none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</a:path>
                    <a:path w="22652" h="21600" stroke="0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  <a:lnTo>
                        <a:pt x="1052" y="0"/>
                      </a:lnTo>
                      <a:lnTo>
                        <a:pt x="22652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0" name="Arc 69"/>
                <p:cNvSpPr>
                  <a:spLocks/>
                </p:cNvSpPr>
                <p:nvPr/>
              </p:nvSpPr>
              <p:spPr bwMode="auto">
                <a:xfrm rot="-1140000">
                  <a:off x="3015" y="4099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1" name="Arc 70"/>
                <p:cNvSpPr>
                  <a:spLocks/>
                </p:cNvSpPr>
                <p:nvPr/>
              </p:nvSpPr>
              <p:spPr bwMode="auto">
                <a:xfrm rot="-1140000">
                  <a:off x="3158" y="4099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2" name="Arc 71"/>
                <p:cNvSpPr>
                  <a:spLocks/>
                </p:cNvSpPr>
                <p:nvPr/>
              </p:nvSpPr>
              <p:spPr bwMode="auto">
                <a:xfrm rot="-1140000">
                  <a:off x="3117" y="4064"/>
                  <a:ext cx="29" cy="50"/>
                </a:xfrm>
                <a:custGeom>
                  <a:avLst/>
                  <a:gdLst>
                    <a:gd name="T0" fmla="*/ 0 w 22359"/>
                    <a:gd name="T1" fmla="*/ 0 h 21600"/>
                    <a:gd name="T2" fmla="*/ 0 w 22359"/>
                    <a:gd name="T3" fmla="*/ 0 h 21600"/>
                    <a:gd name="T4" fmla="*/ 0 w 2235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9"/>
                    <a:gd name="T10" fmla="*/ 0 h 21600"/>
                    <a:gd name="T11" fmla="*/ 22359 w 2235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9" h="21600" fill="none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</a:path>
                    <a:path w="22359" h="21600" stroke="0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  <a:lnTo>
                        <a:pt x="763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3" name="Arc 72"/>
                <p:cNvSpPr>
                  <a:spLocks/>
                </p:cNvSpPr>
                <p:nvPr/>
              </p:nvSpPr>
              <p:spPr bwMode="auto">
                <a:xfrm rot="-1140000">
                  <a:off x="3103" y="4121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4" name="Arc 73"/>
                <p:cNvSpPr>
                  <a:spLocks/>
                </p:cNvSpPr>
                <p:nvPr/>
              </p:nvSpPr>
              <p:spPr bwMode="auto">
                <a:xfrm rot="-1140000">
                  <a:off x="3098" y="4072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5" name="Arc 74"/>
                <p:cNvSpPr>
                  <a:spLocks/>
                </p:cNvSpPr>
                <p:nvPr/>
              </p:nvSpPr>
              <p:spPr bwMode="auto">
                <a:xfrm rot="-1140000">
                  <a:off x="3233" y="4075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6" name="Arc 75"/>
                <p:cNvSpPr>
                  <a:spLocks/>
                </p:cNvSpPr>
                <p:nvPr/>
              </p:nvSpPr>
              <p:spPr bwMode="auto">
                <a:xfrm rot="-1140000">
                  <a:off x="3192" y="4040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4"/>
                    <a:gd name="T10" fmla="*/ 0 h 21600"/>
                    <a:gd name="T11" fmla="*/ 22344 w 2234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7" name="Arc 76"/>
                <p:cNvSpPr>
                  <a:spLocks/>
                </p:cNvSpPr>
                <p:nvPr/>
              </p:nvSpPr>
              <p:spPr bwMode="auto">
                <a:xfrm rot="-1140000">
                  <a:off x="3183" y="4098"/>
                  <a:ext cx="23" cy="51"/>
                </a:xfrm>
                <a:custGeom>
                  <a:avLst/>
                  <a:gdLst>
                    <a:gd name="T0" fmla="*/ 0 w 22614"/>
                    <a:gd name="T1" fmla="*/ 0 h 22047"/>
                    <a:gd name="T2" fmla="*/ 0 w 22614"/>
                    <a:gd name="T3" fmla="*/ 0 h 22047"/>
                    <a:gd name="T4" fmla="*/ 0 w 22614"/>
                    <a:gd name="T5" fmla="*/ 0 h 22047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47"/>
                    <a:gd name="T11" fmla="*/ 22614 w 22614"/>
                    <a:gd name="T12" fmla="*/ 22047 h 2204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47" fill="none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</a:path>
                    <a:path w="22614" h="22047" stroke="0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  <a:lnTo>
                        <a:pt x="1014" y="447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8" name="Arc 77"/>
                <p:cNvSpPr>
                  <a:spLocks/>
                </p:cNvSpPr>
                <p:nvPr/>
              </p:nvSpPr>
              <p:spPr bwMode="auto">
                <a:xfrm rot="-1140000">
                  <a:off x="3175" y="4045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9" name="Arc 78"/>
                <p:cNvSpPr>
                  <a:spLocks/>
                </p:cNvSpPr>
                <p:nvPr/>
              </p:nvSpPr>
              <p:spPr bwMode="auto">
                <a:xfrm rot="-1140000">
                  <a:off x="3315" y="4047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90" name="Arc 79"/>
                <p:cNvSpPr>
                  <a:spLocks/>
                </p:cNvSpPr>
                <p:nvPr/>
              </p:nvSpPr>
              <p:spPr bwMode="auto">
                <a:xfrm rot="-1140000">
                  <a:off x="3274" y="4011"/>
                  <a:ext cx="30" cy="49"/>
                </a:xfrm>
                <a:custGeom>
                  <a:avLst/>
                  <a:gdLst>
                    <a:gd name="T0" fmla="*/ 0 w 22332"/>
                    <a:gd name="T1" fmla="*/ 0 h 21600"/>
                    <a:gd name="T2" fmla="*/ 0 w 22332"/>
                    <a:gd name="T3" fmla="*/ 0 h 21600"/>
                    <a:gd name="T4" fmla="*/ 0 w 2233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32"/>
                    <a:gd name="T10" fmla="*/ 0 h 21600"/>
                    <a:gd name="T11" fmla="*/ 22332 w 2233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32" h="21600" fill="none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</a:path>
                    <a:path w="22332" h="21600" stroke="0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  <a:lnTo>
                        <a:pt x="732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91" name="Arc 80"/>
                <p:cNvSpPr>
                  <a:spLocks/>
                </p:cNvSpPr>
                <p:nvPr/>
              </p:nvSpPr>
              <p:spPr bwMode="auto">
                <a:xfrm rot="-1140000">
                  <a:off x="3261" y="407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92" name="Arc 81"/>
                <p:cNvSpPr>
                  <a:spLocks/>
                </p:cNvSpPr>
                <p:nvPr/>
              </p:nvSpPr>
              <p:spPr bwMode="auto">
                <a:xfrm rot="-1140000">
                  <a:off x="3257" y="4019"/>
                  <a:ext cx="20" cy="48"/>
                </a:xfrm>
                <a:custGeom>
                  <a:avLst/>
                  <a:gdLst>
                    <a:gd name="T0" fmla="*/ 0 w 21596"/>
                    <a:gd name="T1" fmla="*/ 0 h 21575"/>
                    <a:gd name="T2" fmla="*/ 0 w 21596"/>
                    <a:gd name="T3" fmla="*/ 0 h 21575"/>
                    <a:gd name="T4" fmla="*/ 0 w 21596"/>
                    <a:gd name="T5" fmla="*/ 0 h 21575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5"/>
                    <a:gd name="T11" fmla="*/ 21596 w 21596"/>
                    <a:gd name="T12" fmla="*/ 21575 h 215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5" fill="none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</a:path>
                    <a:path w="21596" h="21575" stroke="0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  <a:lnTo>
                        <a:pt x="21596" y="21575"/>
                      </a:lnTo>
                      <a:lnTo>
                        <a:pt x="0" y="2114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93" name="Arc 82"/>
                <p:cNvSpPr>
                  <a:spLocks/>
                </p:cNvSpPr>
                <p:nvPr/>
              </p:nvSpPr>
              <p:spPr bwMode="auto">
                <a:xfrm rot="9660000">
                  <a:off x="3438" y="3962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223445" name="Group 83"/>
              <p:cNvGrpSpPr>
                <a:grpSpLocks/>
              </p:cNvGrpSpPr>
              <p:nvPr/>
            </p:nvGrpSpPr>
            <p:grpSpPr bwMode="auto">
              <a:xfrm>
                <a:off x="3519" y="3961"/>
                <a:ext cx="477" cy="224"/>
                <a:chOff x="3519" y="3961"/>
                <a:chExt cx="477" cy="224"/>
              </a:xfrm>
            </p:grpSpPr>
            <p:sp>
              <p:nvSpPr>
                <p:cNvPr id="223446" name="Arc 84"/>
                <p:cNvSpPr>
                  <a:spLocks/>
                </p:cNvSpPr>
                <p:nvPr/>
              </p:nvSpPr>
              <p:spPr bwMode="auto">
                <a:xfrm rot="-9660000">
                  <a:off x="3569" y="3964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47" name="Arc 85"/>
                <p:cNvSpPr>
                  <a:spLocks/>
                </p:cNvSpPr>
                <p:nvPr/>
              </p:nvSpPr>
              <p:spPr bwMode="auto">
                <a:xfrm rot="-9660000">
                  <a:off x="3567" y="4018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48" name="Arc 86"/>
                <p:cNvSpPr>
                  <a:spLocks/>
                </p:cNvSpPr>
                <p:nvPr/>
              </p:nvSpPr>
              <p:spPr bwMode="auto">
                <a:xfrm rot="-9660000">
                  <a:off x="3620" y="3987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56"/>
                    <a:gd name="T11" fmla="*/ 22614 w 22614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49" name="Arc 87"/>
                <p:cNvSpPr>
                  <a:spLocks/>
                </p:cNvSpPr>
                <p:nvPr/>
              </p:nvSpPr>
              <p:spPr bwMode="auto">
                <a:xfrm rot="-9660000">
                  <a:off x="3519" y="4001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0" name="Arc 88"/>
                <p:cNvSpPr>
                  <a:spLocks/>
                </p:cNvSpPr>
                <p:nvPr/>
              </p:nvSpPr>
              <p:spPr bwMode="auto">
                <a:xfrm rot="-9660000">
                  <a:off x="3593" y="4024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576"/>
                    <a:gd name="T11" fmla="*/ 21595 w 21595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1" name="Arc 89"/>
                <p:cNvSpPr>
                  <a:spLocks/>
                </p:cNvSpPr>
                <p:nvPr/>
              </p:nvSpPr>
              <p:spPr bwMode="auto">
                <a:xfrm rot="-9660000">
                  <a:off x="3642" y="3991"/>
                  <a:ext cx="27" cy="49"/>
                </a:xfrm>
                <a:custGeom>
                  <a:avLst/>
                  <a:gdLst>
                    <a:gd name="T0" fmla="*/ 0 w 21600"/>
                    <a:gd name="T1" fmla="*/ 0 h 21585"/>
                    <a:gd name="T2" fmla="*/ 0 w 21600"/>
                    <a:gd name="T3" fmla="*/ 0 h 21585"/>
                    <a:gd name="T4" fmla="*/ 0 w 21600"/>
                    <a:gd name="T5" fmla="*/ 0 h 2158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5"/>
                    <a:gd name="T11" fmla="*/ 21600 w 21600"/>
                    <a:gd name="T12" fmla="*/ 21585 h 215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5" fill="none" extrusionOk="0">
                      <a:moveTo>
                        <a:pt x="20785" y="21584"/>
                      </a:moveTo>
                      <a:cubicBezTo>
                        <a:pt x="9181" y="21146"/>
                        <a:pt x="-1" y="11612"/>
                        <a:pt x="-1" y="-1"/>
                      </a:cubicBezTo>
                    </a:path>
                    <a:path w="21600" h="21585" stroke="0" extrusionOk="0">
                      <a:moveTo>
                        <a:pt x="20785" y="21584"/>
                      </a:moveTo>
                      <a:cubicBezTo>
                        <a:pt x="9181" y="21146"/>
                        <a:pt x="-1" y="11612"/>
                        <a:pt x="-1" y="-1"/>
                      </a:cubicBezTo>
                      <a:lnTo>
                        <a:pt x="21600" y="0"/>
                      </a:lnTo>
                      <a:lnTo>
                        <a:pt x="20785" y="2158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2" name="Arc 90"/>
                <p:cNvSpPr>
                  <a:spLocks/>
                </p:cNvSpPr>
                <p:nvPr/>
              </p:nvSpPr>
              <p:spPr bwMode="auto">
                <a:xfrm rot="-9660000">
                  <a:off x="3643" y="4045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3" name="Arc 91"/>
                <p:cNvSpPr>
                  <a:spLocks/>
                </p:cNvSpPr>
                <p:nvPr/>
              </p:nvSpPr>
              <p:spPr bwMode="auto">
                <a:xfrm rot="1140000">
                  <a:off x="3906" y="4124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4" name="Arc 92"/>
                <p:cNvSpPr>
                  <a:spLocks/>
                </p:cNvSpPr>
                <p:nvPr/>
              </p:nvSpPr>
              <p:spPr bwMode="auto">
                <a:xfrm rot="1140000">
                  <a:off x="3947" y="4089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5" name="Arc 93"/>
                <p:cNvSpPr>
                  <a:spLocks/>
                </p:cNvSpPr>
                <p:nvPr/>
              </p:nvSpPr>
              <p:spPr bwMode="auto">
                <a:xfrm rot="1140000">
                  <a:off x="3971" y="4136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6" name="Arc 94"/>
                <p:cNvSpPr>
                  <a:spLocks/>
                </p:cNvSpPr>
                <p:nvPr/>
              </p:nvSpPr>
              <p:spPr bwMode="auto">
                <a:xfrm rot="1140000">
                  <a:off x="3974" y="4097"/>
                  <a:ext cx="22" cy="50"/>
                </a:xfrm>
                <a:custGeom>
                  <a:avLst/>
                  <a:gdLst>
                    <a:gd name="T0" fmla="*/ 0 w 22589"/>
                    <a:gd name="T1" fmla="*/ 0 h 21600"/>
                    <a:gd name="T2" fmla="*/ 0 w 22589"/>
                    <a:gd name="T3" fmla="*/ 0 h 21600"/>
                    <a:gd name="T4" fmla="*/ 0 w 2258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589"/>
                    <a:gd name="T10" fmla="*/ 0 h 21600"/>
                    <a:gd name="T11" fmla="*/ 22589 w 2258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89" h="21600" fill="none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</a:path>
                    <a:path w="22589" h="21600" stroke="0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  <a:lnTo>
                        <a:pt x="994" y="21600"/>
                      </a:lnTo>
                      <a:lnTo>
                        <a:pt x="-1" y="2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7" name="Arc 95"/>
                <p:cNvSpPr>
                  <a:spLocks/>
                </p:cNvSpPr>
                <p:nvPr/>
              </p:nvSpPr>
              <p:spPr bwMode="auto">
                <a:xfrm rot="1140000">
                  <a:off x="3823" y="4098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8" name="Arc 96"/>
                <p:cNvSpPr>
                  <a:spLocks/>
                </p:cNvSpPr>
                <p:nvPr/>
              </p:nvSpPr>
              <p:spPr bwMode="auto">
                <a:xfrm rot="1140000">
                  <a:off x="3865" y="4063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9" name="Arc 97"/>
                <p:cNvSpPr>
                  <a:spLocks/>
                </p:cNvSpPr>
                <p:nvPr/>
              </p:nvSpPr>
              <p:spPr bwMode="auto">
                <a:xfrm rot="1140000">
                  <a:off x="3886" y="4120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4"/>
                    <a:gd name="T11" fmla="*/ 21600 w 21600"/>
                    <a:gd name="T12" fmla="*/ 21574 h 215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4" fill="none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</a:path>
                    <a:path w="21600" h="21574" stroke="0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  <a:lnTo>
                        <a:pt x="21600" y="0"/>
                      </a:lnTo>
                      <a:lnTo>
                        <a:pt x="20547" y="2157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0" name="Arc 98"/>
                <p:cNvSpPr>
                  <a:spLocks/>
                </p:cNvSpPr>
                <p:nvPr/>
              </p:nvSpPr>
              <p:spPr bwMode="auto">
                <a:xfrm rot="1140000">
                  <a:off x="3890" y="4071"/>
                  <a:ext cx="22" cy="50"/>
                </a:xfrm>
                <a:custGeom>
                  <a:avLst/>
                  <a:gdLst>
                    <a:gd name="T0" fmla="*/ 0 w 22613"/>
                    <a:gd name="T1" fmla="*/ 0 h 21600"/>
                    <a:gd name="T2" fmla="*/ 0 w 22613"/>
                    <a:gd name="T3" fmla="*/ 0 h 21600"/>
                    <a:gd name="T4" fmla="*/ 0 w 2261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13"/>
                    <a:gd name="T10" fmla="*/ 0 h 21600"/>
                    <a:gd name="T11" fmla="*/ 22613 w 2261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3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</a:path>
                    <a:path w="22613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1" name="Arc 99"/>
                <p:cNvSpPr>
                  <a:spLocks/>
                </p:cNvSpPr>
                <p:nvPr/>
              </p:nvSpPr>
              <p:spPr bwMode="auto">
                <a:xfrm rot="1140000">
                  <a:off x="3749" y="4074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2" name="Arc 100"/>
                <p:cNvSpPr>
                  <a:spLocks/>
                </p:cNvSpPr>
                <p:nvPr/>
              </p:nvSpPr>
              <p:spPr bwMode="auto">
                <a:xfrm rot="1140000">
                  <a:off x="3788" y="4039"/>
                  <a:ext cx="29" cy="49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47"/>
                        <a:pt x="9223" y="400"/>
                        <a:pt x="20855" y="-1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47"/>
                        <a:pt x="9223" y="400"/>
                        <a:pt x="20855" y="-1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3" name="Arc 101"/>
                <p:cNvSpPr>
                  <a:spLocks/>
                </p:cNvSpPr>
                <p:nvPr/>
              </p:nvSpPr>
              <p:spPr bwMode="auto">
                <a:xfrm rot="1140000">
                  <a:off x="3805" y="4098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4" name="Arc 102"/>
                <p:cNvSpPr>
                  <a:spLocks/>
                </p:cNvSpPr>
                <p:nvPr/>
              </p:nvSpPr>
              <p:spPr bwMode="auto">
                <a:xfrm rot="1140000">
                  <a:off x="3813" y="4044"/>
                  <a:ext cx="22" cy="50"/>
                </a:xfrm>
                <a:custGeom>
                  <a:avLst/>
                  <a:gdLst>
                    <a:gd name="T0" fmla="*/ 0 w 22613"/>
                    <a:gd name="T1" fmla="*/ 0 h 21600"/>
                    <a:gd name="T2" fmla="*/ 0 w 22613"/>
                    <a:gd name="T3" fmla="*/ 0 h 21600"/>
                    <a:gd name="T4" fmla="*/ 0 w 2261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13"/>
                    <a:gd name="T10" fmla="*/ 0 h 21600"/>
                    <a:gd name="T11" fmla="*/ 22613 w 2261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3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</a:path>
                    <a:path w="22613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5" name="Arc 103"/>
                <p:cNvSpPr>
                  <a:spLocks/>
                </p:cNvSpPr>
                <p:nvPr/>
              </p:nvSpPr>
              <p:spPr bwMode="auto">
                <a:xfrm rot="1140000">
                  <a:off x="3666" y="4045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6" name="Arc 104"/>
                <p:cNvSpPr>
                  <a:spLocks/>
                </p:cNvSpPr>
                <p:nvPr/>
              </p:nvSpPr>
              <p:spPr bwMode="auto">
                <a:xfrm rot="1140000">
                  <a:off x="3706" y="4010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8"/>
                    <a:gd name="T11" fmla="*/ 21600 w 21600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7" name="Arc 105"/>
                <p:cNvSpPr>
                  <a:spLocks/>
                </p:cNvSpPr>
                <p:nvPr/>
              </p:nvSpPr>
              <p:spPr bwMode="auto">
                <a:xfrm rot="1140000">
                  <a:off x="3727" y="4070"/>
                  <a:ext cx="22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8" name="Arc 106"/>
                <p:cNvSpPr>
                  <a:spLocks/>
                </p:cNvSpPr>
                <p:nvPr/>
              </p:nvSpPr>
              <p:spPr bwMode="auto">
                <a:xfrm rot="1140000">
                  <a:off x="3733" y="4018"/>
                  <a:ext cx="22" cy="49"/>
                </a:xfrm>
                <a:custGeom>
                  <a:avLst/>
                  <a:gdLst>
                    <a:gd name="T0" fmla="*/ 0 w 22612"/>
                    <a:gd name="T1" fmla="*/ 0 h 21600"/>
                    <a:gd name="T2" fmla="*/ 0 w 22612"/>
                    <a:gd name="T3" fmla="*/ 0 h 21600"/>
                    <a:gd name="T4" fmla="*/ 0 w 2261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12"/>
                    <a:gd name="T10" fmla="*/ 0 h 21600"/>
                    <a:gd name="T11" fmla="*/ 22612 w 2261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2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2" y="-1"/>
                        <a:pt x="22370" y="9401"/>
                        <a:pt x="22612" y="21154"/>
                      </a:cubicBezTo>
                    </a:path>
                    <a:path w="22612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2" y="-1"/>
                        <a:pt x="22370" y="9401"/>
                        <a:pt x="22612" y="2115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9" name="Arc 107"/>
                <p:cNvSpPr>
                  <a:spLocks/>
                </p:cNvSpPr>
                <p:nvPr/>
              </p:nvSpPr>
              <p:spPr bwMode="auto">
                <a:xfrm rot="-9660000">
                  <a:off x="3550" y="3961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grpSp>
        <p:nvGrpSpPr>
          <p:cNvPr id="161800" name="Group 108"/>
          <p:cNvGrpSpPr>
            <a:grpSpLocks/>
          </p:cNvGrpSpPr>
          <p:nvPr/>
        </p:nvGrpSpPr>
        <p:grpSpPr bwMode="auto">
          <a:xfrm>
            <a:off x="1989667" y="6216706"/>
            <a:ext cx="1409700" cy="358775"/>
            <a:chOff x="249" y="3993"/>
            <a:chExt cx="999" cy="226"/>
          </a:xfrm>
        </p:grpSpPr>
        <p:grpSp>
          <p:nvGrpSpPr>
            <p:cNvPr id="223340" name="Group 109"/>
            <p:cNvGrpSpPr>
              <a:grpSpLocks/>
            </p:cNvGrpSpPr>
            <p:nvPr/>
          </p:nvGrpSpPr>
          <p:grpSpPr bwMode="auto">
            <a:xfrm>
              <a:off x="249" y="3993"/>
              <a:ext cx="982" cy="226"/>
              <a:chOff x="249" y="3993"/>
              <a:chExt cx="982" cy="226"/>
            </a:xfrm>
          </p:grpSpPr>
          <p:grpSp>
            <p:nvGrpSpPr>
              <p:cNvPr id="223392" name="Group 110"/>
              <p:cNvGrpSpPr>
                <a:grpSpLocks/>
              </p:cNvGrpSpPr>
              <p:nvPr/>
            </p:nvGrpSpPr>
            <p:grpSpPr bwMode="auto">
              <a:xfrm>
                <a:off x="249" y="3995"/>
                <a:ext cx="478" cy="224"/>
                <a:chOff x="249" y="3995"/>
                <a:chExt cx="478" cy="224"/>
              </a:xfrm>
            </p:grpSpPr>
            <p:sp>
              <p:nvSpPr>
                <p:cNvPr id="223418" name="Arc 111"/>
                <p:cNvSpPr>
                  <a:spLocks/>
                </p:cNvSpPr>
                <p:nvPr/>
              </p:nvSpPr>
              <p:spPr bwMode="auto">
                <a:xfrm rot="9660000">
                  <a:off x="648" y="3997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9" name="Arc 112"/>
                <p:cNvSpPr>
                  <a:spLocks/>
                </p:cNvSpPr>
                <p:nvPr/>
              </p:nvSpPr>
              <p:spPr bwMode="auto">
                <a:xfrm rot="9660000">
                  <a:off x="649" y="405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0" name="Arc 113"/>
                <p:cNvSpPr>
                  <a:spLocks/>
                </p:cNvSpPr>
                <p:nvPr/>
              </p:nvSpPr>
              <p:spPr bwMode="auto">
                <a:xfrm rot="9660000">
                  <a:off x="603" y="4020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1"/>
                    <a:gd name="T11" fmla="*/ 21600 w 21600"/>
                    <a:gd name="T12" fmla="*/ 22011 h 22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1" name="Arc 114"/>
                <p:cNvSpPr>
                  <a:spLocks/>
                </p:cNvSpPr>
                <p:nvPr/>
              </p:nvSpPr>
              <p:spPr bwMode="auto">
                <a:xfrm rot="9660000">
                  <a:off x="705" y="4033"/>
                  <a:ext cx="22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2" name="Arc 115"/>
                <p:cNvSpPr>
                  <a:spLocks/>
                </p:cNvSpPr>
                <p:nvPr/>
              </p:nvSpPr>
              <p:spPr bwMode="auto">
                <a:xfrm rot="9660000">
                  <a:off x="631" y="4056"/>
                  <a:ext cx="21" cy="49"/>
                </a:xfrm>
                <a:custGeom>
                  <a:avLst/>
                  <a:gdLst>
                    <a:gd name="T0" fmla="*/ 0 w 21595"/>
                    <a:gd name="T1" fmla="*/ 0 h 21600"/>
                    <a:gd name="T2" fmla="*/ 0 w 21595"/>
                    <a:gd name="T3" fmla="*/ 0 h 21600"/>
                    <a:gd name="T4" fmla="*/ 0 w 2159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600"/>
                    <a:gd name="T11" fmla="*/ 21595 w 2159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600" fill="none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</a:path>
                    <a:path w="21595" h="21600" stroke="0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3" name="Arc 116"/>
                <p:cNvSpPr>
                  <a:spLocks/>
                </p:cNvSpPr>
                <p:nvPr/>
              </p:nvSpPr>
              <p:spPr bwMode="auto">
                <a:xfrm rot="9660000">
                  <a:off x="576" y="4023"/>
                  <a:ext cx="28" cy="50"/>
                </a:xfrm>
                <a:custGeom>
                  <a:avLst/>
                  <a:gdLst>
                    <a:gd name="T0" fmla="*/ 0 w 22423"/>
                    <a:gd name="T1" fmla="*/ 0 h 22054"/>
                    <a:gd name="T2" fmla="*/ 0 w 22423"/>
                    <a:gd name="T3" fmla="*/ 0 h 22054"/>
                    <a:gd name="T4" fmla="*/ 0 w 22423"/>
                    <a:gd name="T5" fmla="*/ 0 h 22054"/>
                    <a:gd name="T6" fmla="*/ 0 60000 65536"/>
                    <a:gd name="T7" fmla="*/ 0 60000 65536"/>
                    <a:gd name="T8" fmla="*/ 0 60000 65536"/>
                    <a:gd name="T9" fmla="*/ 0 w 22423"/>
                    <a:gd name="T10" fmla="*/ 0 h 22054"/>
                    <a:gd name="T11" fmla="*/ 22423 w 22423"/>
                    <a:gd name="T12" fmla="*/ 22054 h 220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423" h="22054" fill="none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</a:path>
                    <a:path w="22423" h="22054" stroke="0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  <a:lnTo>
                        <a:pt x="823" y="454"/>
                      </a:lnTo>
                      <a:lnTo>
                        <a:pt x="2241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4" name="Arc 117"/>
                <p:cNvSpPr>
                  <a:spLocks/>
                </p:cNvSpPr>
                <p:nvPr/>
              </p:nvSpPr>
              <p:spPr bwMode="auto">
                <a:xfrm rot="9660000">
                  <a:off x="575" y="4079"/>
                  <a:ext cx="27" cy="49"/>
                </a:xfrm>
                <a:custGeom>
                  <a:avLst/>
                  <a:gdLst>
                    <a:gd name="T0" fmla="*/ 0 w 21596"/>
                    <a:gd name="T1" fmla="*/ 0 h 21585"/>
                    <a:gd name="T2" fmla="*/ 0 w 21596"/>
                    <a:gd name="T3" fmla="*/ 0 h 21585"/>
                    <a:gd name="T4" fmla="*/ 0 w 21596"/>
                    <a:gd name="T5" fmla="*/ 0 h 21585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5"/>
                    <a:gd name="T11" fmla="*/ 21596 w 21596"/>
                    <a:gd name="T12" fmla="*/ 21585 h 215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5" fill="none" extrusionOk="0">
                      <a:moveTo>
                        <a:pt x="0" y="21149"/>
                      </a:moveTo>
                      <a:cubicBezTo>
                        <a:pt x="231" y="9698"/>
                        <a:pt x="9359" y="418"/>
                        <a:pt x="20804" y="-1"/>
                      </a:cubicBezTo>
                    </a:path>
                    <a:path w="21596" h="21585" stroke="0" extrusionOk="0">
                      <a:moveTo>
                        <a:pt x="0" y="21149"/>
                      </a:moveTo>
                      <a:cubicBezTo>
                        <a:pt x="231" y="9698"/>
                        <a:pt x="9359" y="418"/>
                        <a:pt x="20804" y="-1"/>
                      </a:cubicBezTo>
                      <a:lnTo>
                        <a:pt x="21596" y="21585"/>
                      </a:lnTo>
                      <a:lnTo>
                        <a:pt x="0" y="2114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5" name="Arc 118"/>
                <p:cNvSpPr>
                  <a:spLocks/>
                </p:cNvSpPr>
                <p:nvPr/>
              </p:nvSpPr>
              <p:spPr bwMode="auto">
                <a:xfrm rot="-1140000">
                  <a:off x="310" y="4157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6" name="Arc 119"/>
                <p:cNvSpPr>
                  <a:spLocks/>
                </p:cNvSpPr>
                <p:nvPr/>
              </p:nvSpPr>
              <p:spPr bwMode="auto">
                <a:xfrm rot="-1140000">
                  <a:off x="270" y="4123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7" name="Arc 120"/>
                <p:cNvSpPr>
                  <a:spLocks/>
                </p:cNvSpPr>
                <p:nvPr/>
              </p:nvSpPr>
              <p:spPr bwMode="auto">
                <a:xfrm rot="-1140000">
                  <a:off x="252" y="4169"/>
                  <a:ext cx="22" cy="50"/>
                </a:xfrm>
                <a:custGeom>
                  <a:avLst/>
                  <a:gdLst>
                    <a:gd name="T0" fmla="*/ 0 w 22663"/>
                    <a:gd name="T1" fmla="*/ 0 h 22056"/>
                    <a:gd name="T2" fmla="*/ 0 w 22663"/>
                    <a:gd name="T3" fmla="*/ 0 h 22056"/>
                    <a:gd name="T4" fmla="*/ 0 w 22663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63"/>
                    <a:gd name="T10" fmla="*/ 0 h 22056"/>
                    <a:gd name="T11" fmla="*/ 22663 w 22663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63" h="22056" fill="none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</a:path>
                    <a:path w="22663" h="22056" stroke="0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  <a:lnTo>
                        <a:pt x="1063" y="456"/>
                      </a:lnTo>
                      <a:lnTo>
                        <a:pt x="2265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8" name="Arc 121"/>
                <p:cNvSpPr>
                  <a:spLocks/>
                </p:cNvSpPr>
                <p:nvPr/>
              </p:nvSpPr>
              <p:spPr bwMode="auto">
                <a:xfrm rot="-1140000">
                  <a:off x="249" y="4131"/>
                  <a:ext cx="22" cy="49"/>
                </a:xfrm>
                <a:custGeom>
                  <a:avLst/>
                  <a:gdLst>
                    <a:gd name="T0" fmla="*/ 0 w 21600"/>
                    <a:gd name="T1" fmla="*/ 0 h 21578"/>
                    <a:gd name="T2" fmla="*/ 0 w 21600"/>
                    <a:gd name="T3" fmla="*/ 0 h 21578"/>
                    <a:gd name="T4" fmla="*/ 0 w 21600"/>
                    <a:gd name="T5" fmla="*/ 0 h 2157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8"/>
                    <a:gd name="T11" fmla="*/ 21600 w 21600"/>
                    <a:gd name="T12" fmla="*/ 21578 h 2157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8" fill="none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</a:path>
                    <a:path w="21600" h="21578" stroke="0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  <a:lnTo>
                        <a:pt x="21600" y="21578"/>
                      </a:lnTo>
                      <a:lnTo>
                        <a:pt x="-1" y="2157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9" name="Arc 122"/>
                <p:cNvSpPr>
                  <a:spLocks/>
                </p:cNvSpPr>
                <p:nvPr/>
              </p:nvSpPr>
              <p:spPr bwMode="auto">
                <a:xfrm rot="-1140000">
                  <a:off x="393" y="4132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0" name="Arc 123"/>
                <p:cNvSpPr>
                  <a:spLocks/>
                </p:cNvSpPr>
                <p:nvPr/>
              </p:nvSpPr>
              <p:spPr bwMode="auto">
                <a:xfrm rot="-1140000">
                  <a:off x="352" y="4096"/>
                  <a:ext cx="29" cy="50"/>
                </a:xfrm>
                <a:custGeom>
                  <a:avLst/>
                  <a:gdLst>
                    <a:gd name="T0" fmla="*/ 0 w 22371"/>
                    <a:gd name="T1" fmla="*/ 0 h 21600"/>
                    <a:gd name="T2" fmla="*/ 0 w 22371"/>
                    <a:gd name="T3" fmla="*/ 0 h 21600"/>
                    <a:gd name="T4" fmla="*/ 0 w 22371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71"/>
                    <a:gd name="T10" fmla="*/ 0 h 21600"/>
                    <a:gd name="T11" fmla="*/ 22371 w 2237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71" h="21600" fill="none" extrusionOk="0">
                      <a:moveTo>
                        <a:pt x="-1" y="13"/>
                      </a:moveTo>
                      <a:cubicBezTo>
                        <a:pt x="256" y="4"/>
                        <a:pt x="513" y="-1"/>
                        <a:pt x="771" y="-1"/>
                      </a:cubicBezTo>
                      <a:cubicBezTo>
                        <a:pt x="12700" y="-1"/>
                        <a:pt x="22371" y="9670"/>
                        <a:pt x="22371" y="21600"/>
                      </a:cubicBezTo>
                    </a:path>
                    <a:path w="22371" h="21600" stroke="0" extrusionOk="0">
                      <a:moveTo>
                        <a:pt x="-1" y="13"/>
                      </a:moveTo>
                      <a:cubicBezTo>
                        <a:pt x="256" y="4"/>
                        <a:pt x="513" y="-1"/>
                        <a:pt x="771" y="-1"/>
                      </a:cubicBezTo>
                      <a:cubicBezTo>
                        <a:pt x="12700" y="-1"/>
                        <a:pt x="22371" y="9670"/>
                        <a:pt x="22371" y="21600"/>
                      </a:cubicBezTo>
                      <a:lnTo>
                        <a:pt x="771" y="21600"/>
                      </a:lnTo>
                      <a:lnTo>
                        <a:pt x="-1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1" name="Arc 124"/>
                <p:cNvSpPr>
                  <a:spLocks/>
                </p:cNvSpPr>
                <p:nvPr/>
              </p:nvSpPr>
              <p:spPr bwMode="auto">
                <a:xfrm rot="-1140000">
                  <a:off x="338" y="4154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2" name="Arc 125"/>
                <p:cNvSpPr>
                  <a:spLocks/>
                </p:cNvSpPr>
                <p:nvPr/>
              </p:nvSpPr>
              <p:spPr bwMode="auto">
                <a:xfrm rot="-1140000">
                  <a:off x="333" y="4105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3" name="Arc 126"/>
                <p:cNvSpPr>
                  <a:spLocks/>
                </p:cNvSpPr>
                <p:nvPr/>
              </p:nvSpPr>
              <p:spPr bwMode="auto">
                <a:xfrm rot="-1140000">
                  <a:off x="468" y="4108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4" name="Arc 127"/>
                <p:cNvSpPr>
                  <a:spLocks/>
                </p:cNvSpPr>
                <p:nvPr/>
              </p:nvSpPr>
              <p:spPr bwMode="auto">
                <a:xfrm rot="-1140000">
                  <a:off x="428" y="4072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4"/>
                    <a:gd name="T10" fmla="*/ 0 h 21600"/>
                    <a:gd name="T11" fmla="*/ 22344 w 2234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5" name="Arc 128"/>
                <p:cNvSpPr>
                  <a:spLocks/>
                </p:cNvSpPr>
                <p:nvPr/>
              </p:nvSpPr>
              <p:spPr bwMode="auto">
                <a:xfrm rot="-1140000">
                  <a:off x="419" y="4131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6" name="Arc 129"/>
                <p:cNvSpPr>
                  <a:spLocks/>
                </p:cNvSpPr>
                <p:nvPr/>
              </p:nvSpPr>
              <p:spPr bwMode="auto">
                <a:xfrm rot="-1140000">
                  <a:off x="411" y="4078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7" name="Arc 130"/>
                <p:cNvSpPr>
                  <a:spLocks/>
                </p:cNvSpPr>
                <p:nvPr/>
              </p:nvSpPr>
              <p:spPr bwMode="auto">
                <a:xfrm rot="-1140000">
                  <a:off x="550" y="4080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8" name="Arc 131"/>
                <p:cNvSpPr>
                  <a:spLocks/>
                </p:cNvSpPr>
                <p:nvPr/>
              </p:nvSpPr>
              <p:spPr bwMode="auto">
                <a:xfrm rot="-1140000">
                  <a:off x="510" y="4043"/>
                  <a:ext cx="30" cy="50"/>
                </a:xfrm>
                <a:custGeom>
                  <a:avLst/>
                  <a:gdLst>
                    <a:gd name="T0" fmla="*/ 0 w 22319"/>
                    <a:gd name="T1" fmla="*/ 0 h 21600"/>
                    <a:gd name="T2" fmla="*/ 0 w 22319"/>
                    <a:gd name="T3" fmla="*/ 0 h 21600"/>
                    <a:gd name="T4" fmla="*/ 0 w 2231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19"/>
                    <a:gd name="T10" fmla="*/ 0 h 21600"/>
                    <a:gd name="T11" fmla="*/ 22319 w 2231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19" h="21600" fill="none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</a:path>
                    <a:path w="22319" h="21600" stroke="0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  <a:lnTo>
                        <a:pt x="724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9" name="Arc 132"/>
                <p:cNvSpPr>
                  <a:spLocks/>
                </p:cNvSpPr>
                <p:nvPr/>
              </p:nvSpPr>
              <p:spPr bwMode="auto">
                <a:xfrm rot="-1140000">
                  <a:off x="496" y="4102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40" name="Arc 133"/>
                <p:cNvSpPr>
                  <a:spLocks/>
                </p:cNvSpPr>
                <p:nvPr/>
              </p:nvSpPr>
              <p:spPr bwMode="auto">
                <a:xfrm rot="-1140000">
                  <a:off x="491" y="4050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4"/>
                    <a:gd name="T11" fmla="*/ 21600 w 21600"/>
                    <a:gd name="T12" fmla="*/ 21574 h 215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4" fill="none" extrusionOk="0">
                      <a:moveTo>
                        <a:pt x="-1" y="21573"/>
                      </a:moveTo>
                      <a:cubicBezTo>
                        <a:pt x="-1" y="10053"/>
                        <a:pt x="9041" y="560"/>
                        <a:pt x="20547" y="-1"/>
                      </a:cubicBezTo>
                    </a:path>
                    <a:path w="21600" h="21574" stroke="0" extrusionOk="0">
                      <a:moveTo>
                        <a:pt x="-1" y="21573"/>
                      </a:moveTo>
                      <a:cubicBezTo>
                        <a:pt x="-1" y="10053"/>
                        <a:pt x="9041" y="560"/>
                        <a:pt x="20547" y="-1"/>
                      </a:cubicBezTo>
                      <a:lnTo>
                        <a:pt x="21600" y="21574"/>
                      </a:lnTo>
                      <a:lnTo>
                        <a:pt x="-1" y="2157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41" name="Arc 134"/>
                <p:cNvSpPr>
                  <a:spLocks/>
                </p:cNvSpPr>
                <p:nvPr/>
              </p:nvSpPr>
              <p:spPr bwMode="auto">
                <a:xfrm rot="9660000">
                  <a:off x="673" y="3995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1"/>
                    <a:gd name="T11" fmla="*/ 21600 w 21600"/>
                    <a:gd name="T12" fmla="*/ 22011 h 22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223393" name="Group 135"/>
              <p:cNvGrpSpPr>
                <a:grpSpLocks/>
              </p:cNvGrpSpPr>
              <p:nvPr/>
            </p:nvGrpSpPr>
            <p:grpSpPr bwMode="auto">
              <a:xfrm>
                <a:off x="753" y="3993"/>
                <a:ext cx="478" cy="225"/>
                <a:chOff x="753" y="3993"/>
                <a:chExt cx="478" cy="225"/>
              </a:xfrm>
            </p:grpSpPr>
            <p:sp>
              <p:nvSpPr>
                <p:cNvPr id="223394" name="Arc 136"/>
                <p:cNvSpPr>
                  <a:spLocks/>
                </p:cNvSpPr>
                <p:nvPr/>
              </p:nvSpPr>
              <p:spPr bwMode="auto">
                <a:xfrm rot="-9660000">
                  <a:off x="804" y="3997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95" name="Arc 137"/>
                <p:cNvSpPr>
                  <a:spLocks/>
                </p:cNvSpPr>
                <p:nvPr/>
              </p:nvSpPr>
              <p:spPr bwMode="auto">
                <a:xfrm rot="-9660000">
                  <a:off x="803" y="4050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96" name="Arc 138"/>
                <p:cNvSpPr>
                  <a:spLocks/>
                </p:cNvSpPr>
                <p:nvPr/>
              </p:nvSpPr>
              <p:spPr bwMode="auto">
                <a:xfrm rot="-9660000">
                  <a:off x="855" y="4019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56"/>
                    <a:gd name="T11" fmla="*/ 22614 w 22614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97" name="Arc 139"/>
                <p:cNvSpPr>
                  <a:spLocks/>
                </p:cNvSpPr>
                <p:nvPr/>
              </p:nvSpPr>
              <p:spPr bwMode="auto">
                <a:xfrm rot="-9660000">
                  <a:off x="753" y="4032"/>
                  <a:ext cx="22" cy="50"/>
                </a:xfrm>
                <a:custGeom>
                  <a:avLst/>
                  <a:gdLst>
                    <a:gd name="T0" fmla="*/ 0 w 21600"/>
                    <a:gd name="T1" fmla="*/ 0 h 21578"/>
                    <a:gd name="T2" fmla="*/ 0 w 21600"/>
                    <a:gd name="T3" fmla="*/ 0 h 21578"/>
                    <a:gd name="T4" fmla="*/ 0 w 21600"/>
                    <a:gd name="T5" fmla="*/ 0 h 2157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8"/>
                    <a:gd name="T11" fmla="*/ 21600 w 21600"/>
                    <a:gd name="T12" fmla="*/ 21578 h 2157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8" fill="none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</a:path>
                    <a:path w="21600" h="21578" stroke="0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  <a:lnTo>
                        <a:pt x="21600" y="21578"/>
                      </a:lnTo>
                      <a:lnTo>
                        <a:pt x="-1" y="2157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98" name="Arc 140"/>
                <p:cNvSpPr>
                  <a:spLocks/>
                </p:cNvSpPr>
                <p:nvPr/>
              </p:nvSpPr>
              <p:spPr bwMode="auto">
                <a:xfrm rot="-9660000">
                  <a:off x="828" y="4056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576"/>
                    <a:gd name="T11" fmla="*/ 21595 w 21595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99" name="Arc 141"/>
                <p:cNvSpPr>
                  <a:spLocks/>
                </p:cNvSpPr>
                <p:nvPr/>
              </p:nvSpPr>
              <p:spPr bwMode="auto">
                <a:xfrm rot="-9660000">
                  <a:off x="877" y="4024"/>
                  <a:ext cx="27" cy="49"/>
                </a:xfrm>
                <a:custGeom>
                  <a:avLst/>
                  <a:gdLst>
                    <a:gd name="T0" fmla="*/ 0 w 21600"/>
                    <a:gd name="T1" fmla="*/ 0 h 22021"/>
                    <a:gd name="T2" fmla="*/ 0 w 21600"/>
                    <a:gd name="T3" fmla="*/ 0 h 22021"/>
                    <a:gd name="T4" fmla="*/ 0 w 21600"/>
                    <a:gd name="T5" fmla="*/ 0 h 2202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1"/>
                    <a:gd name="T11" fmla="*/ 21600 w 21600"/>
                    <a:gd name="T12" fmla="*/ 22021 h 220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1" fill="none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1" stroke="0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7"/>
                      </a:lnTo>
                      <a:lnTo>
                        <a:pt x="20776" y="220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0" name="Arc 142"/>
                <p:cNvSpPr>
                  <a:spLocks/>
                </p:cNvSpPr>
                <p:nvPr/>
              </p:nvSpPr>
              <p:spPr bwMode="auto">
                <a:xfrm rot="-9660000">
                  <a:off x="878" y="4078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1" name="Arc 143"/>
                <p:cNvSpPr>
                  <a:spLocks/>
                </p:cNvSpPr>
                <p:nvPr/>
              </p:nvSpPr>
              <p:spPr bwMode="auto">
                <a:xfrm rot="1140000">
                  <a:off x="1142" y="4156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2" name="Arc 144"/>
                <p:cNvSpPr>
                  <a:spLocks/>
                </p:cNvSpPr>
                <p:nvPr/>
              </p:nvSpPr>
              <p:spPr bwMode="auto">
                <a:xfrm rot="1140000">
                  <a:off x="1182" y="4122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3" name="Arc 145"/>
                <p:cNvSpPr>
                  <a:spLocks/>
                </p:cNvSpPr>
                <p:nvPr/>
              </p:nvSpPr>
              <p:spPr bwMode="auto">
                <a:xfrm rot="1140000">
                  <a:off x="1207" y="4169"/>
                  <a:ext cx="21" cy="49"/>
                </a:xfrm>
                <a:custGeom>
                  <a:avLst/>
                  <a:gdLst>
                    <a:gd name="T0" fmla="*/ 0 w 21600"/>
                    <a:gd name="T1" fmla="*/ 0 h 22009"/>
                    <a:gd name="T2" fmla="*/ 0 w 21600"/>
                    <a:gd name="T3" fmla="*/ 0 h 22009"/>
                    <a:gd name="T4" fmla="*/ 0 w 21600"/>
                    <a:gd name="T5" fmla="*/ 0 h 2200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09"/>
                    <a:gd name="T11" fmla="*/ 21600 w 21600"/>
                    <a:gd name="T12" fmla="*/ 22009 h 2200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09" fill="none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09" stroke="0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37" y="2200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4" name="Arc 146"/>
                <p:cNvSpPr>
                  <a:spLocks/>
                </p:cNvSpPr>
                <p:nvPr/>
              </p:nvSpPr>
              <p:spPr bwMode="auto">
                <a:xfrm rot="1140000">
                  <a:off x="1209" y="413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5" name="Arc 147"/>
                <p:cNvSpPr>
                  <a:spLocks/>
                </p:cNvSpPr>
                <p:nvPr/>
              </p:nvSpPr>
              <p:spPr bwMode="auto">
                <a:xfrm rot="1140000">
                  <a:off x="1059" y="4131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6" name="Arc 148"/>
                <p:cNvSpPr>
                  <a:spLocks/>
                </p:cNvSpPr>
                <p:nvPr/>
              </p:nvSpPr>
              <p:spPr bwMode="auto">
                <a:xfrm rot="1140000">
                  <a:off x="1100" y="4096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7" name="Arc 149"/>
                <p:cNvSpPr>
                  <a:spLocks/>
                </p:cNvSpPr>
                <p:nvPr/>
              </p:nvSpPr>
              <p:spPr bwMode="auto">
                <a:xfrm rot="1140000">
                  <a:off x="1121" y="4153"/>
                  <a:ext cx="21" cy="49"/>
                </a:xfrm>
                <a:custGeom>
                  <a:avLst/>
                  <a:gdLst>
                    <a:gd name="T0" fmla="*/ 0 w 21600"/>
                    <a:gd name="T1" fmla="*/ 0 h 22009"/>
                    <a:gd name="T2" fmla="*/ 0 w 21600"/>
                    <a:gd name="T3" fmla="*/ 0 h 22009"/>
                    <a:gd name="T4" fmla="*/ 0 w 21600"/>
                    <a:gd name="T5" fmla="*/ 0 h 2200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09"/>
                    <a:gd name="T11" fmla="*/ 21600 w 21600"/>
                    <a:gd name="T12" fmla="*/ 22009 h 2200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09" fill="none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09" stroke="0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37" y="2200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8" name="Arc 150"/>
                <p:cNvSpPr>
                  <a:spLocks/>
                </p:cNvSpPr>
                <p:nvPr/>
              </p:nvSpPr>
              <p:spPr bwMode="auto">
                <a:xfrm rot="1140000">
                  <a:off x="1126" y="4104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9" name="Arc 151"/>
                <p:cNvSpPr>
                  <a:spLocks/>
                </p:cNvSpPr>
                <p:nvPr/>
              </p:nvSpPr>
              <p:spPr bwMode="auto">
                <a:xfrm rot="1140000">
                  <a:off x="984" y="4107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0" name="Arc 152"/>
                <p:cNvSpPr>
                  <a:spLocks/>
                </p:cNvSpPr>
                <p:nvPr/>
              </p:nvSpPr>
              <p:spPr bwMode="auto">
                <a:xfrm rot="1140000">
                  <a:off x="1023" y="4072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1" name="Arc 153"/>
                <p:cNvSpPr>
                  <a:spLocks/>
                </p:cNvSpPr>
                <p:nvPr/>
              </p:nvSpPr>
              <p:spPr bwMode="auto">
                <a:xfrm rot="1140000">
                  <a:off x="1040" y="4130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2" name="Arc 154"/>
                <p:cNvSpPr>
                  <a:spLocks/>
                </p:cNvSpPr>
                <p:nvPr/>
              </p:nvSpPr>
              <p:spPr bwMode="auto">
                <a:xfrm rot="1140000">
                  <a:off x="1048" y="4077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3" name="Arc 155"/>
                <p:cNvSpPr>
                  <a:spLocks/>
                </p:cNvSpPr>
                <p:nvPr/>
              </p:nvSpPr>
              <p:spPr bwMode="auto">
                <a:xfrm rot="1140000">
                  <a:off x="901" y="4078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4" name="Arc 156"/>
                <p:cNvSpPr>
                  <a:spLocks/>
                </p:cNvSpPr>
                <p:nvPr/>
              </p:nvSpPr>
              <p:spPr bwMode="auto">
                <a:xfrm rot="1140000">
                  <a:off x="942" y="4043"/>
                  <a:ext cx="29" cy="49"/>
                </a:xfrm>
                <a:custGeom>
                  <a:avLst/>
                  <a:gdLst>
                    <a:gd name="T0" fmla="*/ 0 w 21596"/>
                    <a:gd name="T1" fmla="*/ 0 h 21588"/>
                    <a:gd name="T2" fmla="*/ 0 w 21596"/>
                    <a:gd name="T3" fmla="*/ 0 h 21588"/>
                    <a:gd name="T4" fmla="*/ 0 w 21596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8"/>
                    <a:gd name="T11" fmla="*/ 21596 w 21596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8" fill="none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</a:path>
                    <a:path w="21596" h="21588" stroke="0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  <a:lnTo>
                        <a:pt x="21596" y="21588"/>
                      </a:lnTo>
                      <a:lnTo>
                        <a:pt x="0" y="2115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5" name="Arc 157"/>
                <p:cNvSpPr>
                  <a:spLocks/>
                </p:cNvSpPr>
                <p:nvPr/>
              </p:nvSpPr>
              <p:spPr bwMode="auto">
                <a:xfrm rot="1140000">
                  <a:off x="962" y="4102"/>
                  <a:ext cx="22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6" name="Arc 158"/>
                <p:cNvSpPr>
                  <a:spLocks/>
                </p:cNvSpPr>
                <p:nvPr/>
              </p:nvSpPr>
              <p:spPr bwMode="auto">
                <a:xfrm rot="1140000">
                  <a:off x="969" y="4050"/>
                  <a:ext cx="21" cy="49"/>
                </a:xfrm>
                <a:custGeom>
                  <a:avLst/>
                  <a:gdLst>
                    <a:gd name="T0" fmla="*/ 0 w 22637"/>
                    <a:gd name="T1" fmla="*/ 0 h 21600"/>
                    <a:gd name="T2" fmla="*/ 0 w 22637"/>
                    <a:gd name="T3" fmla="*/ 0 h 21600"/>
                    <a:gd name="T4" fmla="*/ 0 w 2263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37"/>
                    <a:gd name="T10" fmla="*/ 0 h 21600"/>
                    <a:gd name="T11" fmla="*/ 22637 w 2263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37" h="21600" fill="none" extrusionOk="0">
                      <a:moveTo>
                        <a:pt x="0" y="25"/>
                      </a:moveTo>
                      <a:cubicBezTo>
                        <a:pt x="347" y="8"/>
                        <a:pt x="694" y="-1"/>
                        <a:pt x="1042" y="-1"/>
                      </a:cubicBezTo>
                      <a:cubicBezTo>
                        <a:pt x="12793" y="-1"/>
                        <a:pt x="22389" y="9394"/>
                        <a:pt x="22637" y="21143"/>
                      </a:cubicBezTo>
                    </a:path>
                    <a:path w="22637" h="21600" stroke="0" extrusionOk="0">
                      <a:moveTo>
                        <a:pt x="0" y="25"/>
                      </a:moveTo>
                      <a:cubicBezTo>
                        <a:pt x="347" y="8"/>
                        <a:pt x="694" y="-1"/>
                        <a:pt x="1042" y="-1"/>
                      </a:cubicBezTo>
                      <a:cubicBezTo>
                        <a:pt x="12793" y="-1"/>
                        <a:pt x="22389" y="9394"/>
                        <a:pt x="22637" y="21143"/>
                      </a:cubicBezTo>
                      <a:lnTo>
                        <a:pt x="1042" y="2160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7" name="Arc 159"/>
                <p:cNvSpPr>
                  <a:spLocks/>
                </p:cNvSpPr>
                <p:nvPr/>
              </p:nvSpPr>
              <p:spPr bwMode="auto">
                <a:xfrm rot="-9660000">
                  <a:off x="785" y="3993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56"/>
                    <a:gd name="T11" fmla="*/ 22614 w 22614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223341" name="Group 160"/>
            <p:cNvGrpSpPr>
              <a:grpSpLocks/>
            </p:cNvGrpSpPr>
            <p:nvPr/>
          </p:nvGrpSpPr>
          <p:grpSpPr bwMode="auto">
            <a:xfrm>
              <a:off x="266" y="3993"/>
              <a:ext cx="982" cy="225"/>
              <a:chOff x="266" y="3993"/>
              <a:chExt cx="982" cy="225"/>
            </a:xfrm>
          </p:grpSpPr>
          <p:grpSp>
            <p:nvGrpSpPr>
              <p:cNvPr id="223342" name="Group 161"/>
              <p:cNvGrpSpPr>
                <a:grpSpLocks/>
              </p:cNvGrpSpPr>
              <p:nvPr/>
            </p:nvGrpSpPr>
            <p:grpSpPr bwMode="auto">
              <a:xfrm>
                <a:off x="266" y="3994"/>
                <a:ext cx="478" cy="224"/>
                <a:chOff x="266" y="3994"/>
                <a:chExt cx="478" cy="224"/>
              </a:xfrm>
            </p:grpSpPr>
            <p:sp>
              <p:nvSpPr>
                <p:cNvPr id="223368" name="Arc 162"/>
                <p:cNvSpPr>
                  <a:spLocks/>
                </p:cNvSpPr>
                <p:nvPr/>
              </p:nvSpPr>
              <p:spPr bwMode="auto">
                <a:xfrm rot="9660000">
                  <a:off x="663" y="3996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53"/>
                    <a:gd name="T11" fmla="*/ 22365 w 22365"/>
                    <a:gd name="T12" fmla="*/ 22053 h 2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9" name="Arc 163"/>
                <p:cNvSpPr>
                  <a:spLocks/>
                </p:cNvSpPr>
                <p:nvPr/>
              </p:nvSpPr>
              <p:spPr bwMode="auto">
                <a:xfrm rot="9660000">
                  <a:off x="667" y="4051"/>
                  <a:ext cx="28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</a:path>
                    <a:path w="21596" h="21587" stroke="0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  <a:lnTo>
                        <a:pt x="21596" y="21587"/>
                      </a:lnTo>
                      <a:lnTo>
                        <a:pt x="0" y="2115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0" name="Arc 164"/>
                <p:cNvSpPr>
                  <a:spLocks/>
                </p:cNvSpPr>
                <p:nvPr/>
              </p:nvSpPr>
              <p:spPr bwMode="auto">
                <a:xfrm rot="9660000">
                  <a:off x="620" y="4019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1" name="Arc 165"/>
                <p:cNvSpPr>
                  <a:spLocks/>
                </p:cNvSpPr>
                <p:nvPr/>
              </p:nvSpPr>
              <p:spPr bwMode="auto">
                <a:xfrm rot="9660000">
                  <a:off x="722" y="4032"/>
                  <a:ext cx="22" cy="50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2" name="Arc 166"/>
                <p:cNvSpPr>
                  <a:spLocks/>
                </p:cNvSpPr>
                <p:nvPr/>
              </p:nvSpPr>
              <p:spPr bwMode="auto">
                <a:xfrm rot="9660000">
                  <a:off x="647" y="4055"/>
                  <a:ext cx="21" cy="49"/>
                </a:xfrm>
                <a:custGeom>
                  <a:avLst/>
                  <a:gdLst>
                    <a:gd name="T0" fmla="*/ 0 w 21595"/>
                    <a:gd name="T1" fmla="*/ 0 h 21600"/>
                    <a:gd name="T2" fmla="*/ 0 w 21595"/>
                    <a:gd name="T3" fmla="*/ 0 h 21600"/>
                    <a:gd name="T4" fmla="*/ 0 w 2159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600"/>
                    <a:gd name="T11" fmla="*/ 21595 w 2159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600" fill="none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</a:path>
                    <a:path w="21595" h="21600" stroke="0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3" name="Arc 167"/>
                <p:cNvSpPr>
                  <a:spLocks/>
                </p:cNvSpPr>
                <p:nvPr/>
              </p:nvSpPr>
              <p:spPr bwMode="auto">
                <a:xfrm rot="9660000">
                  <a:off x="593" y="4023"/>
                  <a:ext cx="27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4" name="Arc 168"/>
                <p:cNvSpPr>
                  <a:spLocks/>
                </p:cNvSpPr>
                <p:nvPr/>
              </p:nvSpPr>
              <p:spPr bwMode="auto">
                <a:xfrm rot="9660000">
                  <a:off x="591" y="4078"/>
                  <a:ext cx="28" cy="49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5" name="Arc 169"/>
                <p:cNvSpPr>
                  <a:spLocks/>
                </p:cNvSpPr>
                <p:nvPr/>
              </p:nvSpPr>
              <p:spPr bwMode="auto">
                <a:xfrm rot="-1140000">
                  <a:off x="327" y="4156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6" name="Arc 170"/>
                <p:cNvSpPr>
                  <a:spLocks/>
                </p:cNvSpPr>
                <p:nvPr/>
              </p:nvSpPr>
              <p:spPr bwMode="auto">
                <a:xfrm rot="-1140000">
                  <a:off x="287" y="4122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7" name="Arc 171"/>
                <p:cNvSpPr>
                  <a:spLocks/>
                </p:cNvSpPr>
                <p:nvPr/>
              </p:nvSpPr>
              <p:spPr bwMode="auto">
                <a:xfrm rot="-1140000">
                  <a:off x="269" y="4169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8" name="Arc 172"/>
                <p:cNvSpPr>
                  <a:spLocks/>
                </p:cNvSpPr>
                <p:nvPr/>
              </p:nvSpPr>
              <p:spPr bwMode="auto">
                <a:xfrm rot="-1140000">
                  <a:off x="266" y="4130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9" name="Arc 173"/>
                <p:cNvSpPr>
                  <a:spLocks/>
                </p:cNvSpPr>
                <p:nvPr/>
              </p:nvSpPr>
              <p:spPr bwMode="auto">
                <a:xfrm rot="-1140000">
                  <a:off x="410" y="4131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0" name="Arc 174"/>
                <p:cNvSpPr>
                  <a:spLocks/>
                </p:cNvSpPr>
                <p:nvPr/>
              </p:nvSpPr>
              <p:spPr bwMode="auto">
                <a:xfrm rot="-1140000">
                  <a:off x="369" y="4096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1" name="Arc 175"/>
                <p:cNvSpPr>
                  <a:spLocks/>
                </p:cNvSpPr>
                <p:nvPr/>
              </p:nvSpPr>
              <p:spPr bwMode="auto">
                <a:xfrm rot="-1140000">
                  <a:off x="355" y="4153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2" name="Arc 176"/>
                <p:cNvSpPr>
                  <a:spLocks/>
                </p:cNvSpPr>
                <p:nvPr/>
              </p:nvSpPr>
              <p:spPr bwMode="auto">
                <a:xfrm rot="-1140000">
                  <a:off x="350" y="4104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3" name="Arc 177"/>
                <p:cNvSpPr>
                  <a:spLocks/>
                </p:cNvSpPr>
                <p:nvPr/>
              </p:nvSpPr>
              <p:spPr bwMode="auto">
                <a:xfrm rot="-1140000">
                  <a:off x="484" y="4107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4" name="Arc 178"/>
                <p:cNvSpPr>
                  <a:spLocks/>
                </p:cNvSpPr>
                <p:nvPr/>
              </p:nvSpPr>
              <p:spPr bwMode="auto">
                <a:xfrm rot="-1140000">
                  <a:off x="444" y="4071"/>
                  <a:ext cx="30" cy="50"/>
                </a:xfrm>
                <a:custGeom>
                  <a:avLst/>
                  <a:gdLst>
                    <a:gd name="T0" fmla="*/ 0 w 22333"/>
                    <a:gd name="T1" fmla="*/ 0 h 21600"/>
                    <a:gd name="T2" fmla="*/ 0 w 22333"/>
                    <a:gd name="T3" fmla="*/ 0 h 21600"/>
                    <a:gd name="T4" fmla="*/ 0 w 2233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33"/>
                    <a:gd name="T10" fmla="*/ 0 h 21600"/>
                    <a:gd name="T11" fmla="*/ 22333 w 2233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33" h="21600" fill="none" extrusionOk="0">
                      <a:moveTo>
                        <a:pt x="-1" y="12"/>
                      </a:moveTo>
                      <a:cubicBezTo>
                        <a:pt x="245" y="4"/>
                        <a:pt x="491" y="-1"/>
                        <a:pt x="737" y="-1"/>
                      </a:cubicBezTo>
                      <a:cubicBezTo>
                        <a:pt x="12496" y="-1"/>
                        <a:pt x="22095" y="9406"/>
                        <a:pt x="22332" y="21164"/>
                      </a:cubicBezTo>
                    </a:path>
                    <a:path w="22333" h="21600" stroke="0" extrusionOk="0">
                      <a:moveTo>
                        <a:pt x="-1" y="12"/>
                      </a:moveTo>
                      <a:cubicBezTo>
                        <a:pt x="245" y="4"/>
                        <a:pt x="491" y="-1"/>
                        <a:pt x="737" y="-1"/>
                      </a:cubicBezTo>
                      <a:cubicBezTo>
                        <a:pt x="12496" y="-1"/>
                        <a:pt x="22095" y="9406"/>
                        <a:pt x="22332" y="21164"/>
                      </a:cubicBezTo>
                      <a:lnTo>
                        <a:pt x="737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5" name="Arc 179"/>
                <p:cNvSpPr>
                  <a:spLocks/>
                </p:cNvSpPr>
                <p:nvPr/>
              </p:nvSpPr>
              <p:spPr bwMode="auto">
                <a:xfrm rot="-1140000">
                  <a:off x="436" y="413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6" name="Arc 180"/>
                <p:cNvSpPr>
                  <a:spLocks/>
                </p:cNvSpPr>
                <p:nvPr/>
              </p:nvSpPr>
              <p:spPr bwMode="auto">
                <a:xfrm rot="-1140000">
                  <a:off x="427" y="4077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7" name="Arc 181"/>
                <p:cNvSpPr>
                  <a:spLocks/>
                </p:cNvSpPr>
                <p:nvPr/>
              </p:nvSpPr>
              <p:spPr bwMode="auto">
                <a:xfrm rot="-1140000">
                  <a:off x="566" y="4079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8" name="Arc 182"/>
                <p:cNvSpPr>
                  <a:spLocks/>
                </p:cNvSpPr>
                <p:nvPr/>
              </p:nvSpPr>
              <p:spPr bwMode="auto">
                <a:xfrm rot="-1140000">
                  <a:off x="526" y="4042"/>
                  <a:ext cx="30" cy="50"/>
                </a:xfrm>
                <a:custGeom>
                  <a:avLst/>
                  <a:gdLst>
                    <a:gd name="T0" fmla="*/ 0 w 22319"/>
                    <a:gd name="T1" fmla="*/ 0 h 21600"/>
                    <a:gd name="T2" fmla="*/ 0 w 22319"/>
                    <a:gd name="T3" fmla="*/ 0 h 21600"/>
                    <a:gd name="T4" fmla="*/ 0 w 2231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19"/>
                    <a:gd name="T10" fmla="*/ 0 h 21600"/>
                    <a:gd name="T11" fmla="*/ 22319 w 2231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19" h="21600" fill="none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</a:path>
                    <a:path w="22319" h="21600" stroke="0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  <a:lnTo>
                        <a:pt x="724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9" name="Arc 183"/>
                <p:cNvSpPr>
                  <a:spLocks/>
                </p:cNvSpPr>
                <p:nvPr/>
              </p:nvSpPr>
              <p:spPr bwMode="auto">
                <a:xfrm rot="-1140000">
                  <a:off x="512" y="4101"/>
                  <a:ext cx="23" cy="51"/>
                </a:xfrm>
                <a:custGeom>
                  <a:avLst/>
                  <a:gdLst>
                    <a:gd name="T0" fmla="*/ 0 w 22614"/>
                    <a:gd name="T1" fmla="*/ 0 h 22047"/>
                    <a:gd name="T2" fmla="*/ 0 w 22614"/>
                    <a:gd name="T3" fmla="*/ 0 h 22047"/>
                    <a:gd name="T4" fmla="*/ 0 w 22614"/>
                    <a:gd name="T5" fmla="*/ 0 h 22047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47"/>
                    <a:gd name="T11" fmla="*/ 22614 w 22614"/>
                    <a:gd name="T12" fmla="*/ 22047 h 2204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47" fill="none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</a:path>
                    <a:path w="22614" h="22047" stroke="0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  <a:lnTo>
                        <a:pt x="1014" y="447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90" name="Arc 184"/>
                <p:cNvSpPr>
                  <a:spLocks/>
                </p:cNvSpPr>
                <p:nvPr/>
              </p:nvSpPr>
              <p:spPr bwMode="auto">
                <a:xfrm rot="-1140000">
                  <a:off x="507" y="4051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576"/>
                    <a:gd name="T11" fmla="*/ 21595 w 21595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91" name="Arc 185"/>
                <p:cNvSpPr>
                  <a:spLocks/>
                </p:cNvSpPr>
                <p:nvPr/>
              </p:nvSpPr>
              <p:spPr bwMode="auto">
                <a:xfrm rot="9660000">
                  <a:off x="690" y="3994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223343" name="Group 186"/>
              <p:cNvGrpSpPr>
                <a:grpSpLocks/>
              </p:cNvGrpSpPr>
              <p:nvPr/>
            </p:nvGrpSpPr>
            <p:grpSpPr bwMode="auto">
              <a:xfrm>
                <a:off x="771" y="3993"/>
                <a:ext cx="477" cy="224"/>
                <a:chOff x="771" y="3993"/>
                <a:chExt cx="477" cy="224"/>
              </a:xfrm>
            </p:grpSpPr>
            <p:sp>
              <p:nvSpPr>
                <p:cNvPr id="223344" name="Arc 187"/>
                <p:cNvSpPr>
                  <a:spLocks/>
                </p:cNvSpPr>
                <p:nvPr/>
              </p:nvSpPr>
              <p:spPr bwMode="auto">
                <a:xfrm rot="-9660000">
                  <a:off x="821" y="3996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45" name="Arc 188"/>
                <p:cNvSpPr>
                  <a:spLocks/>
                </p:cNvSpPr>
                <p:nvPr/>
              </p:nvSpPr>
              <p:spPr bwMode="auto">
                <a:xfrm rot="-9660000">
                  <a:off x="819" y="4050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46" name="Arc 189"/>
                <p:cNvSpPr>
                  <a:spLocks/>
                </p:cNvSpPr>
                <p:nvPr/>
              </p:nvSpPr>
              <p:spPr bwMode="auto">
                <a:xfrm rot="-9660000">
                  <a:off x="872" y="4019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47" name="Arc 190"/>
                <p:cNvSpPr>
                  <a:spLocks/>
                </p:cNvSpPr>
                <p:nvPr/>
              </p:nvSpPr>
              <p:spPr bwMode="auto">
                <a:xfrm rot="-9660000">
                  <a:off x="771" y="4033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48" name="Arc 191"/>
                <p:cNvSpPr>
                  <a:spLocks/>
                </p:cNvSpPr>
                <p:nvPr/>
              </p:nvSpPr>
              <p:spPr bwMode="auto">
                <a:xfrm rot="-9660000">
                  <a:off x="845" y="4054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49" name="Arc 192"/>
                <p:cNvSpPr>
                  <a:spLocks/>
                </p:cNvSpPr>
                <p:nvPr/>
              </p:nvSpPr>
              <p:spPr bwMode="auto">
                <a:xfrm rot="-9660000">
                  <a:off x="893" y="4023"/>
                  <a:ext cx="27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0" name="Arc 193"/>
                <p:cNvSpPr>
                  <a:spLocks/>
                </p:cNvSpPr>
                <p:nvPr/>
              </p:nvSpPr>
              <p:spPr bwMode="auto">
                <a:xfrm rot="-9660000">
                  <a:off x="895" y="4077"/>
                  <a:ext cx="28" cy="49"/>
                </a:xfrm>
                <a:custGeom>
                  <a:avLst/>
                  <a:gdLst>
                    <a:gd name="T0" fmla="*/ 0 w 22385"/>
                    <a:gd name="T1" fmla="*/ 0 h 21600"/>
                    <a:gd name="T2" fmla="*/ 0 w 22385"/>
                    <a:gd name="T3" fmla="*/ 0 h 21600"/>
                    <a:gd name="T4" fmla="*/ 0 w 2238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85"/>
                    <a:gd name="T10" fmla="*/ 0 h 21600"/>
                    <a:gd name="T11" fmla="*/ 22385 w 2238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85" h="216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5" y="-1"/>
                      </a:cubicBezTo>
                      <a:cubicBezTo>
                        <a:pt x="12714" y="-1"/>
                        <a:pt x="22385" y="9670"/>
                        <a:pt x="22385" y="21600"/>
                      </a:cubicBezTo>
                    </a:path>
                    <a:path w="22385" h="216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5" y="-1"/>
                      </a:cubicBezTo>
                      <a:cubicBezTo>
                        <a:pt x="12714" y="-1"/>
                        <a:pt x="22385" y="9670"/>
                        <a:pt x="22385" y="21600"/>
                      </a:cubicBezTo>
                      <a:lnTo>
                        <a:pt x="785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1" name="Arc 194"/>
                <p:cNvSpPr>
                  <a:spLocks/>
                </p:cNvSpPr>
                <p:nvPr/>
              </p:nvSpPr>
              <p:spPr bwMode="auto">
                <a:xfrm rot="1140000">
                  <a:off x="1158" y="4155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2" name="Arc 195"/>
                <p:cNvSpPr>
                  <a:spLocks/>
                </p:cNvSpPr>
                <p:nvPr/>
              </p:nvSpPr>
              <p:spPr bwMode="auto">
                <a:xfrm rot="1140000">
                  <a:off x="1198" y="4121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3" name="Arc 196"/>
                <p:cNvSpPr>
                  <a:spLocks/>
                </p:cNvSpPr>
                <p:nvPr/>
              </p:nvSpPr>
              <p:spPr bwMode="auto">
                <a:xfrm rot="1140000">
                  <a:off x="1223" y="4168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4" name="Arc 197"/>
                <p:cNvSpPr>
                  <a:spLocks/>
                </p:cNvSpPr>
                <p:nvPr/>
              </p:nvSpPr>
              <p:spPr bwMode="auto">
                <a:xfrm rot="1140000">
                  <a:off x="1226" y="4129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5" name="Arc 198"/>
                <p:cNvSpPr>
                  <a:spLocks/>
                </p:cNvSpPr>
                <p:nvPr/>
              </p:nvSpPr>
              <p:spPr bwMode="auto">
                <a:xfrm rot="1140000">
                  <a:off x="1075" y="4130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6" name="Arc 199"/>
                <p:cNvSpPr>
                  <a:spLocks/>
                </p:cNvSpPr>
                <p:nvPr/>
              </p:nvSpPr>
              <p:spPr bwMode="auto">
                <a:xfrm rot="1140000">
                  <a:off x="1116" y="4095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7" name="Arc 200"/>
                <p:cNvSpPr>
                  <a:spLocks/>
                </p:cNvSpPr>
                <p:nvPr/>
              </p:nvSpPr>
              <p:spPr bwMode="auto">
                <a:xfrm rot="1140000">
                  <a:off x="1137" y="4152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8" name="Arc 201"/>
                <p:cNvSpPr>
                  <a:spLocks/>
                </p:cNvSpPr>
                <p:nvPr/>
              </p:nvSpPr>
              <p:spPr bwMode="auto">
                <a:xfrm rot="1140000">
                  <a:off x="1142" y="4103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9" name="Arc 202"/>
                <p:cNvSpPr>
                  <a:spLocks/>
                </p:cNvSpPr>
                <p:nvPr/>
              </p:nvSpPr>
              <p:spPr bwMode="auto">
                <a:xfrm rot="1140000">
                  <a:off x="1001" y="4106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0" name="Arc 203"/>
                <p:cNvSpPr>
                  <a:spLocks/>
                </p:cNvSpPr>
                <p:nvPr/>
              </p:nvSpPr>
              <p:spPr bwMode="auto">
                <a:xfrm rot="1140000">
                  <a:off x="1040" y="4071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1" name="Arc 204"/>
                <p:cNvSpPr>
                  <a:spLocks/>
                </p:cNvSpPr>
                <p:nvPr/>
              </p:nvSpPr>
              <p:spPr bwMode="auto">
                <a:xfrm rot="1140000">
                  <a:off x="1056" y="4129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2" name="Arc 205"/>
                <p:cNvSpPr>
                  <a:spLocks/>
                </p:cNvSpPr>
                <p:nvPr/>
              </p:nvSpPr>
              <p:spPr bwMode="auto">
                <a:xfrm rot="1140000">
                  <a:off x="1065" y="4076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3" name="Arc 206"/>
                <p:cNvSpPr>
                  <a:spLocks/>
                </p:cNvSpPr>
                <p:nvPr/>
              </p:nvSpPr>
              <p:spPr bwMode="auto">
                <a:xfrm rot="1140000">
                  <a:off x="918" y="4077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4" name="Arc 207"/>
                <p:cNvSpPr>
                  <a:spLocks/>
                </p:cNvSpPr>
                <p:nvPr/>
              </p:nvSpPr>
              <p:spPr bwMode="auto">
                <a:xfrm rot="1140000">
                  <a:off x="959" y="4042"/>
                  <a:ext cx="29" cy="49"/>
                </a:xfrm>
                <a:custGeom>
                  <a:avLst/>
                  <a:gdLst>
                    <a:gd name="T0" fmla="*/ 0 w 21596"/>
                    <a:gd name="T1" fmla="*/ 0 h 21588"/>
                    <a:gd name="T2" fmla="*/ 0 w 21596"/>
                    <a:gd name="T3" fmla="*/ 0 h 21588"/>
                    <a:gd name="T4" fmla="*/ 0 w 21596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8"/>
                    <a:gd name="T11" fmla="*/ 21596 w 21596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8" fill="none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</a:path>
                    <a:path w="21596" h="21588" stroke="0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  <a:lnTo>
                        <a:pt x="21596" y="21588"/>
                      </a:lnTo>
                      <a:lnTo>
                        <a:pt x="0" y="2115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5" name="Arc 208"/>
                <p:cNvSpPr>
                  <a:spLocks/>
                </p:cNvSpPr>
                <p:nvPr/>
              </p:nvSpPr>
              <p:spPr bwMode="auto">
                <a:xfrm rot="1140000">
                  <a:off x="979" y="4101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6" name="Arc 209"/>
                <p:cNvSpPr>
                  <a:spLocks/>
                </p:cNvSpPr>
                <p:nvPr/>
              </p:nvSpPr>
              <p:spPr bwMode="auto">
                <a:xfrm rot="1140000">
                  <a:off x="985" y="4050"/>
                  <a:ext cx="22" cy="48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7" name="Arc 210"/>
                <p:cNvSpPr>
                  <a:spLocks/>
                </p:cNvSpPr>
                <p:nvPr/>
              </p:nvSpPr>
              <p:spPr bwMode="auto">
                <a:xfrm rot="-9660000">
                  <a:off x="802" y="3993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grpSp>
        <p:nvGrpSpPr>
          <p:cNvPr id="161801" name="Group 215"/>
          <p:cNvGrpSpPr>
            <a:grpSpLocks/>
          </p:cNvGrpSpPr>
          <p:nvPr/>
        </p:nvGrpSpPr>
        <p:grpSpPr bwMode="auto">
          <a:xfrm>
            <a:off x="7440791" y="1892300"/>
            <a:ext cx="575733" cy="623888"/>
            <a:chOff x="4102" y="1044"/>
            <a:chExt cx="408" cy="393"/>
          </a:xfrm>
        </p:grpSpPr>
        <p:sp>
          <p:nvSpPr>
            <p:cNvPr id="223338" name="Oval 216"/>
            <p:cNvSpPr>
              <a:spLocks noChangeArrowheads="1"/>
            </p:cNvSpPr>
            <p:nvPr/>
          </p:nvSpPr>
          <p:spPr bwMode="auto">
            <a:xfrm>
              <a:off x="4102" y="1044"/>
              <a:ext cx="408" cy="393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 useBgFill="1">
          <p:nvSpPr>
            <p:cNvPr id="223339" name="Oval 217"/>
            <p:cNvSpPr>
              <a:spLocks noChangeArrowheads="1"/>
            </p:cNvSpPr>
            <p:nvPr/>
          </p:nvSpPr>
          <p:spPr bwMode="auto">
            <a:xfrm>
              <a:off x="4117" y="1061"/>
              <a:ext cx="377" cy="361"/>
            </a:xfrm>
            <a:prstGeom prst="ellipse">
              <a:avLst/>
            </a:prstGeom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02" name="Group 218"/>
          <p:cNvGrpSpPr>
            <a:grpSpLocks/>
          </p:cNvGrpSpPr>
          <p:nvPr/>
        </p:nvGrpSpPr>
        <p:grpSpPr bwMode="auto">
          <a:xfrm>
            <a:off x="7347657" y="1798694"/>
            <a:ext cx="764822" cy="847725"/>
            <a:chOff x="4035" y="985"/>
            <a:chExt cx="543" cy="534"/>
          </a:xfrm>
        </p:grpSpPr>
        <p:grpSp>
          <p:nvGrpSpPr>
            <p:cNvPr id="223280" name="Group 219"/>
            <p:cNvGrpSpPr>
              <a:grpSpLocks/>
            </p:cNvGrpSpPr>
            <p:nvPr/>
          </p:nvGrpSpPr>
          <p:grpSpPr bwMode="auto">
            <a:xfrm>
              <a:off x="4105" y="1041"/>
              <a:ext cx="56" cy="82"/>
              <a:chOff x="4105" y="1041"/>
              <a:chExt cx="56" cy="82"/>
            </a:xfrm>
          </p:grpSpPr>
          <p:grpSp>
            <p:nvGrpSpPr>
              <p:cNvPr id="223334" name="Group 220"/>
              <p:cNvGrpSpPr>
                <a:grpSpLocks/>
              </p:cNvGrpSpPr>
              <p:nvPr/>
            </p:nvGrpSpPr>
            <p:grpSpPr bwMode="auto">
              <a:xfrm>
                <a:off x="4105" y="1041"/>
                <a:ext cx="50" cy="51"/>
                <a:chOff x="4105" y="1041"/>
                <a:chExt cx="50" cy="51"/>
              </a:xfrm>
            </p:grpSpPr>
            <p:sp>
              <p:nvSpPr>
                <p:cNvPr id="223336" name="Oval 221"/>
                <p:cNvSpPr>
                  <a:spLocks noChangeArrowheads="1"/>
                </p:cNvSpPr>
                <p:nvPr/>
              </p:nvSpPr>
              <p:spPr bwMode="auto">
                <a:xfrm>
                  <a:off x="4117" y="1041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37" name="Oval 222"/>
                <p:cNvSpPr>
                  <a:spLocks noChangeArrowheads="1"/>
                </p:cNvSpPr>
                <p:nvPr/>
              </p:nvSpPr>
              <p:spPr bwMode="auto">
                <a:xfrm>
                  <a:off x="4105" y="1056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223335" name="Rectangle 223"/>
              <p:cNvSpPr>
                <a:spLocks noChangeArrowheads="1"/>
              </p:cNvSpPr>
              <p:nvPr/>
            </p:nvSpPr>
            <p:spPr bwMode="auto">
              <a:xfrm rot="-2220000">
                <a:off x="4140" y="1048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81" name="Group 224"/>
            <p:cNvGrpSpPr>
              <a:grpSpLocks/>
            </p:cNvGrpSpPr>
            <p:nvPr/>
          </p:nvGrpSpPr>
          <p:grpSpPr bwMode="auto">
            <a:xfrm>
              <a:off x="4200" y="985"/>
              <a:ext cx="63" cy="42"/>
              <a:chOff x="4200" y="985"/>
              <a:chExt cx="63" cy="42"/>
            </a:xfrm>
          </p:grpSpPr>
          <p:sp>
            <p:nvSpPr>
              <p:cNvPr id="223332" name="Oval 225"/>
              <p:cNvSpPr>
                <a:spLocks noChangeArrowheads="1"/>
              </p:cNvSpPr>
              <p:nvPr/>
            </p:nvSpPr>
            <p:spPr bwMode="auto">
              <a:xfrm>
                <a:off x="4225" y="98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33" name="Oval 226"/>
              <p:cNvSpPr>
                <a:spLocks noChangeArrowheads="1"/>
              </p:cNvSpPr>
              <p:nvPr/>
            </p:nvSpPr>
            <p:spPr bwMode="auto">
              <a:xfrm>
                <a:off x="4200" y="993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82" name="Group 227"/>
            <p:cNvGrpSpPr>
              <a:grpSpLocks/>
            </p:cNvGrpSpPr>
            <p:nvPr/>
          </p:nvGrpSpPr>
          <p:grpSpPr bwMode="auto">
            <a:xfrm>
              <a:off x="4294" y="985"/>
              <a:ext cx="65" cy="35"/>
              <a:chOff x="4294" y="985"/>
              <a:chExt cx="65" cy="35"/>
            </a:xfrm>
          </p:grpSpPr>
          <p:sp>
            <p:nvSpPr>
              <p:cNvPr id="223330" name="Oval 228"/>
              <p:cNvSpPr>
                <a:spLocks noChangeArrowheads="1"/>
              </p:cNvSpPr>
              <p:nvPr/>
            </p:nvSpPr>
            <p:spPr bwMode="auto">
              <a:xfrm>
                <a:off x="4323" y="985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31" name="Oval 229"/>
              <p:cNvSpPr>
                <a:spLocks noChangeArrowheads="1"/>
              </p:cNvSpPr>
              <p:nvPr/>
            </p:nvSpPr>
            <p:spPr bwMode="auto">
              <a:xfrm>
                <a:off x="4294" y="985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83" name="Group 230"/>
            <p:cNvGrpSpPr>
              <a:grpSpLocks/>
            </p:cNvGrpSpPr>
            <p:nvPr/>
          </p:nvGrpSpPr>
          <p:grpSpPr bwMode="auto">
            <a:xfrm>
              <a:off x="4405" y="1008"/>
              <a:ext cx="58" cy="48"/>
              <a:chOff x="4405" y="1008"/>
              <a:chExt cx="58" cy="48"/>
            </a:xfrm>
          </p:grpSpPr>
          <p:sp>
            <p:nvSpPr>
              <p:cNvPr id="223328" name="Oval 231"/>
              <p:cNvSpPr>
                <a:spLocks noChangeArrowheads="1"/>
              </p:cNvSpPr>
              <p:nvPr/>
            </p:nvSpPr>
            <p:spPr bwMode="auto">
              <a:xfrm>
                <a:off x="4425" y="1020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29" name="Oval 232"/>
              <p:cNvSpPr>
                <a:spLocks noChangeArrowheads="1"/>
              </p:cNvSpPr>
              <p:nvPr/>
            </p:nvSpPr>
            <p:spPr bwMode="auto">
              <a:xfrm>
                <a:off x="4405" y="1008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23284" name="Oval 233"/>
            <p:cNvSpPr>
              <a:spLocks noChangeArrowheads="1"/>
            </p:cNvSpPr>
            <p:nvPr/>
          </p:nvSpPr>
          <p:spPr bwMode="auto">
            <a:xfrm>
              <a:off x="4048" y="114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85" name="Oval 234"/>
            <p:cNvSpPr>
              <a:spLocks noChangeArrowheads="1"/>
            </p:cNvSpPr>
            <p:nvPr/>
          </p:nvSpPr>
          <p:spPr bwMode="auto">
            <a:xfrm>
              <a:off x="4044" y="116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3286" name="Group 235"/>
            <p:cNvGrpSpPr>
              <a:grpSpLocks/>
            </p:cNvGrpSpPr>
            <p:nvPr/>
          </p:nvGrpSpPr>
          <p:grpSpPr bwMode="auto">
            <a:xfrm>
              <a:off x="4144" y="1436"/>
              <a:ext cx="59" cy="49"/>
              <a:chOff x="4144" y="1436"/>
              <a:chExt cx="59" cy="49"/>
            </a:xfrm>
          </p:grpSpPr>
          <p:sp>
            <p:nvSpPr>
              <p:cNvPr id="223326" name="Oval 236"/>
              <p:cNvSpPr>
                <a:spLocks noChangeArrowheads="1"/>
              </p:cNvSpPr>
              <p:nvPr/>
            </p:nvSpPr>
            <p:spPr bwMode="auto">
              <a:xfrm>
                <a:off x="4166" y="1452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27" name="Oval 237"/>
              <p:cNvSpPr>
                <a:spLocks noChangeArrowheads="1"/>
              </p:cNvSpPr>
              <p:nvPr/>
            </p:nvSpPr>
            <p:spPr bwMode="auto">
              <a:xfrm>
                <a:off x="4144" y="1436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87" name="Group 238"/>
            <p:cNvGrpSpPr>
              <a:grpSpLocks/>
            </p:cNvGrpSpPr>
            <p:nvPr/>
          </p:nvGrpSpPr>
          <p:grpSpPr bwMode="auto">
            <a:xfrm>
              <a:off x="4237" y="1477"/>
              <a:ext cx="67" cy="42"/>
              <a:chOff x="4237" y="1477"/>
              <a:chExt cx="67" cy="42"/>
            </a:xfrm>
          </p:grpSpPr>
          <p:sp>
            <p:nvSpPr>
              <p:cNvPr id="223324" name="Oval 239"/>
              <p:cNvSpPr>
                <a:spLocks noChangeArrowheads="1"/>
              </p:cNvSpPr>
              <p:nvPr/>
            </p:nvSpPr>
            <p:spPr bwMode="auto">
              <a:xfrm>
                <a:off x="4266" y="1484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25" name="Oval 240"/>
              <p:cNvSpPr>
                <a:spLocks noChangeArrowheads="1"/>
              </p:cNvSpPr>
              <p:nvPr/>
            </p:nvSpPr>
            <p:spPr bwMode="auto">
              <a:xfrm>
                <a:off x="4237" y="1477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88" name="Group 241"/>
            <p:cNvGrpSpPr>
              <a:grpSpLocks/>
            </p:cNvGrpSpPr>
            <p:nvPr/>
          </p:nvGrpSpPr>
          <p:grpSpPr bwMode="auto">
            <a:xfrm>
              <a:off x="4360" y="1453"/>
              <a:ext cx="66" cy="50"/>
              <a:chOff x="4360" y="1453"/>
              <a:chExt cx="66" cy="50"/>
            </a:xfrm>
          </p:grpSpPr>
          <p:sp>
            <p:nvSpPr>
              <p:cNvPr id="223322" name="Oval 242"/>
              <p:cNvSpPr>
                <a:spLocks noChangeArrowheads="1"/>
              </p:cNvSpPr>
              <p:nvPr/>
            </p:nvSpPr>
            <p:spPr bwMode="auto">
              <a:xfrm>
                <a:off x="4390" y="1453"/>
                <a:ext cx="36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23" name="Oval 243"/>
              <p:cNvSpPr>
                <a:spLocks noChangeArrowheads="1"/>
              </p:cNvSpPr>
              <p:nvPr/>
            </p:nvSpPr>
            <p:spPr bwMode="auto">
              <a:xfrm>
                <a:off x="4360" y="1469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89" name="Group 244"/>
            <p:cNvGrpSpPr>
              <a:grpSpLocks/>
            </p:cNvGrpSpPr>
            <p:nvPr/>
          </p:nvGrpSpPr>
          <p:grpSpPr bwMode="auto">
            <a:xfrm>
              <a:off x="4468" y="1368"/>
              <a:ext cx="60" cy="62"/>
              <a:chOff x="4468" y="1368"/>
              <a:chExt cx="60" cy="62"/>
            </a:xfrm>
          </p:grpSpPr>
          <p:sp>
            <p:nvSpPr>
              <p:cNvPr id="223320" name="Oval 245"/>
              <p:cNvSpPr>
                <a:spLocks noChangeArrowheads="1"/>
              </p:cNvSpPr>
              <p:nvPr/>
            </p:nvSpPr>
            <p:spPr bwMode="auto">
              <a:xfrm>
                <a:off x="4490" y="1368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21" name="Oval 246"/>
              <p:cNvSpPr>
                <a:spLocks noChangeArrowheads="1"/>
              </p:cNvSpPr>
              <p:nvPr/>
            </p:nvSpPr>
            <p:spPr bwMode="auto">
              <a:xfrm>
                <a:off x="4468" y="139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90" name="Group 247"/>
            <p:cNvGrpSpPr>
              <a:grpSpLocks/>
            </p:cNvGrpSpPr>
            <p:nvPr/>
          </p:nvGrpSpPr>
          <p:grpSpPr bwMode="auto">
            <a:xfrm>
              <a:off x="4537" y="1252"/>
              <a:ext cx="41" cy="70"/>
              <a:chOff x="4537" y="1252"/>
              <a:chExt cx="41" cy="70"/>
            </a:xfrm>
          </p:grpSpPr>
          <p:sp>
            <p:nvSpPr>
              <p:cNvPr id="223318" name="Oval 248"/>
              <p:cNvSpPr>
                <a:spLocks noChangeArrowheads="1"/>
              </p:cNvSpPr>
              <p:nvPr/>
            </p:nvSpPr>
            <p:spPr bwMode="auto">
              <a:xfrm>
                <a:off x="4540" y="125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19" name="Oval 249"/>
              <p:cNvSpPr>
                <a:spLocks noChangeArrowheads="1"/>
              </p:cNvSpPr>
              <p:nvPr/>
            </p:nvSpPr>
            <p:spPr bwMode="auto">
              <a:xfrm>
                <a:off x="4537" y="1285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91" name="Group 250"/>
            <p:cNvGrpSpPr>
              <a:grpSpLocks/>
            </p:cNvGrpSpPr>
            <p:nvPr/>
          </p:nvGrpSpPr>
          <p:grpSpPr bwMode="auto">
            <a:xfrm>
              <a:off x="4522" y="1140"/>
              <a:ext cx="44" cy="62"/>
              <a:chOff x="4522" y="1140"/>
              <a:chExt cx="44" cy="62"/>
            </a:xfrm>
          </p:grpSpPr>
          <p:sp>
            <p:nvSpPr>
              <p:cNvPr id="223316" name="Oval 251"/>
              <p:cNvSpPr>
                <a:spLocks noChangeArrowheads="1"/>
              </p:cNvSpPr>
              <p:nvPr/>
            </p:nvSpPr>
            <p:spPr bwMode="auto">
              <a:xfrm>
                <a:off x="4522" y="1140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17" name="Oval 252"/>
              <p:cNvSpPr>
                <a:spLocks noChangeArrowheads="1"/>
              </p:cNvSpPr>
              <p:nvPr/>
            </p:nvSpPr>
            <p:spPr bwMode="auto">
              <a:xfrm>
                <a:off x="4530" y="116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92" name="Group 253"/>
            <p:cNvGrpSpPr>
              <a:grpSpLocks/>
            </p:cNvGrpSpPr>
            <p:nvPr/>
          </p:nvGrpSpPr>
          <p:grpSpPr bwMode="auto">
            <a:xfrm>
              <a:off x="4480" y="1068"/>
              <a:ext cx="49" cy="55"/>
              <a:chOff x="4480" y="1068"/>
              <a:chExt cx="49" cy="55"/>
            </a:xfrm>
          </p:grpSpPr>
          <p:sp>
            <p:nvSpPr>
              <p:cNvPr id="223314" name="Oval 254"/>
              <p:cNvSpPr>
                <a:spLocks noChangeArrowheads="1"/>
              </p:cNvSpPr>
              <p:nvPr/>
            </p:nvSpPr>
            <p:spPr bwMode="auto">
              <a:xfrm>
                <a:off x="4480" y="1068"/>
                <a:ext cx="38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15" name="Oval 255"/>
              <p:cNvSpPr>
                <a:spLocks noChangeArrowheads="1"/>
              </p:cNvSpPr>
              <p:nvPr/>
            </p:nvSpPr>
            <p:spPr bwMode="auto">
              <a:xfrm>
                <a:off x="4492" y="1089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23293" name="Rectangle 256"/>
            <p:cNvSpPr>
              <a:spLocks noChangeArrowheads="1"/>
            </p:cNvSpPr>
            <p:nvPr/>
          </p:nvSpPr>
          <p:spPr bwMode="auto">
            <a:xfrm rot="1920000">
              <a:off x="4417" y="101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94" name="Rectangle 257"/>
            <p:cNvSpPr>
              <a:spLocks noChangeArrowheads="1"/>
            </p:cNvSpPr>
            <p:nvPr/>
          </p:nvSpPr>
          <p:spPr bwMode="auto">
            <a:xfrm rot="1680000">
              <a:off x="4180" y="1392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95" name="Rectangle 258"/>
            <p:cNvSpPr>
              <a:spLocks noChangeArrowheads="1"/>
            </p:cNvSpPr>
            <p:nvPr/>
          </p:nvSpPr>
          <p:spPr bwMode="auto">
            <a:xfrm rot="240000">
              <a:off x="4316" y="987"/>
              <a:ext cx="22" cy="81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96" name="Rectangle 259"/>
            <p:cNvSpPr>
              <a:spLocks noChangeArrowheads="1"/>
            </p:cNvSpPr>
            <p:nvPr/>
          </p:nvSpPr>
          <p:spPr bwMode="auto">
            <a:xfrm rot="6420000">
              <a:off x="4083" y="1140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97" name="Rectangle 260"/>
            <p:cNvSpPr>
              <a:spLocks noChangeArrowheads="1"/>
            </p:cNvSpPr>
            <p:nvPr/>
          </p:nvSpPr>
          <p:spPr bwMode="auto">
            <a:xfrm rot="-840000">
              <a:off x="4227" y="991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3298" name="Group 261"/>
            <p:cNvGrpSpPr>
              <a:grpSpLocks/>
            </p:cNvGrpSpPr>
            <p:nvPr/>
          </p:nvGrpSpPr>
          <p:grpSpPr bwMode="auto">
            <a:xfrm>
              <a:off x="4035" y="1274"/>
              <a:ext cx="96" cy="59"/>
              <a:chOff x="4035" y="1274"/>
              <a:chExt cx="96" cy="59"/>
            </a:xfrm>
          </p:grpSpPr>
          <p:grpSp>
            <p:nvGrpSpPr>
              <p:cNvPr id="223310" name="Group 262"/>
              <p:cNvGrpSpPr>
                <a:grpSpLocks/>
              </p:cNvGrpSpPr>
              <p:nvPr/>
            </p:nvGrpSpPr>
            <p:grpSpPr bwMode="auto">
              <a:xfrm>
                <a:off x="4035" y="1274"/>
                <a:ext cx="49" cy="59"/>
                <a:chOff x="4035" y="1274"/>
                <a:chExt cx="49" cy="59"/>
              </a:xfrm>
            </p:grpSpPr>
            <p:sp>
              <p:nvSpPr>
                <p:cNvPr id="223312" name="Oval 263"/>
                <p:cNvSpPr>
                  <a:spLocks noChangeArrowheads="1"/>
                </p:cNvSpPr>
                <p:nvPr/>
              </p:nvSpPr>
              <p:spPr bwMode="auto">
                <a:xfrm>
                  <a:off x="4035" y="1274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13" name="Oval 264"/>
                <p:cNvSpPr>
                  <a:spLocks noChangeArrowheads="1"/>
                </p:cNvSpPr>
                <p:nvPr/>
              </p:nvSpPr>
              <p:spPr bwMode="auto">
                <a:xfrm>
                  <a:off x="4046" y="1299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223311" name="Rectangle 265"/>
              <p:cNvSpPr>
                <a:spLocks noChangeArrowheads="1"/>
              </p:cNvSpPr>
              <p:nvPr/>
            </p:nvSpPr>
            <p:spPr bwMode="auto">
              <a:xfrm rot="4320000">
                <a:off x="4078" y="1253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99" name="Group 266"/>
            <p:cNvGrpSpPr>
              <a:grpSpLocks/>
            </p:cNvGrpSpPr>
            <p:nvPr/>
          </p:nvGrpSpPr>
          <p:grpSpPr bwMode="auto">
            <a:xfrm>
              <a:off x="4081" y="1365"/>
              <a:ext cx="87" cy="52"/>
              <a:chOff x="4081" y="1365"/>
              <a:chExt cx="87" cy="52"/>
            </a:xfrm>
          </p:grpSpPr>
          <p:grpSp>
            <p:nvGrpSpPr>
              <p:cNvPr id="223306" name="Group 267"/>
              <p:cNvGrpSpPr>
                <a:grpSpLocks/>
              </p:cNvGrpSpPr>
              <p:nvPr/>
            </p:nvGrpSpPr>
            <p:grpSpPr bwMode="auto">
              <a:xfrm>
                <a:off x="4081" y="1365"/>
                <a:ext cx="49" cy="52"/>
                <a:chOff x="4081" y="1365"/>
                <a:chExt cx="49" cy="52"/>
              </a:xfrm>
            </p:grpSpPr>
            <p:sp>
              <p:nvSpPr>
                <p:cNvPr id="223308" name="Oval 268"/>
                <p:cNvSpPr>
                  <a:spLocks noChangeArrowheads="1"/>
                </p:cNvSpPr>
                <p:nvPr/>
              </p:nvSpPr>
              <p:spPr bwMode="auto">
                <a:xfrm>
                  <a:off x="4088" y="1378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09" name="Oval 269"/>
                <p:cNvSpPr>
                  <a:spLocks noChangeArrowheads="1"/>
                </p:cNvSpPr>
                <p:nvPr/>
              </p:nvSpPr>
              <p:spPr bwMode="auto">
                <a:xfrm>
                  <a:off x="4081" y="1365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223307" name="Rectangle 270"/>
              <p:cNvSpPr>
                <a:spLocks noChangeArrowheads="1"/>
              </p:cNvSpPr>
              <p:nvPr/>
            </p:nvSpPr>
            <p:spPr bwMode="auto">
              <a:xfrm rot="3000000">
                <a:off x="4118" y="1336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23300" name="Rectangle 271"/>
            <p:cNvSpPr>
              <a:spLocks noChangeArrowheads="1"/>
            </p:cNvSpPr>
            <p:nvPr/>
          </p:nvSpPr>
          <p:spPr bwMode="auto">
            <a:xfrm rot="660000">
              <a:off x="4270" y="143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301" name="Rectangle 272"/>
            <p:cNvSpPr>
              <a:spLocks noChangeArrowheads="1"/>
            </p:cNvSpPr>
            <p:nvPr/>
          </p:nvSpPr>
          <p:spPr bwMode="auto">
            <a:xfrm rot="2880000">
              <a:off x="4480" y="1067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302" name="Rectangle 273"/>
            <p:cNvSpPr>
              <a:spLocks noChangeArrowheads="1"/>
            </p:cNvSpPr>
            <p:nvPr/>
          </p:nvSpPr>
          <p:spPr bwMode="auto">
            <a:xfrm rot="4080000">
              <a:off x="4516" y="1140"/>
              <a:ext cx="22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303" name="Rectangle 274"/>
            <p:cNvSpPr>
              <a:spLocks noChangeArrowheads="1"/>
            </p:cNvSpPr>
            <p:nvPr/>
          </p:nvSpPr>
          <p:spPr bwMode="auto">
            <a:xfrm rot="-1080000">
              <a:off x="4376" y="1408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304" name="Rectangle 275"/>
            <p:cNvSpPr>
              <a:spLocks noChangeArrowheads="1"/>
            </p:cNvSpPr>
            <p:nvPr/>
          </p:nvSpPr>
          <p:spPr bwMode="auto">
            <a:xfrm rot="-2880000">
              <a:off x="4470" y="1341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305" name="Rectangle 276"/>
            <p:cNvSpPr>
              <a:spLocks noChangeArrowheads="1"/>
            </p:cNvSpPr>
            <p:nvPr/>
          </p:nvSpPr>
          <p:spPr bwMode="auto">
            <a:xfrm rot="5880000">
              <a:off x="4522" y="1240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03" name="Group 277"/>
          <p:cNvGrpSpPr>
            <a:grpSpLocks/>
          </p:cNvGrpSpPr>
          <p:nvPr/>
        </p:nvGrpSpPr>
        <p:grpSpPr bwMode="auto">
          <a:xfrm>
            <a:off x="4378678" y="2025706"/>
            <a:ext cx="172156" cy="625475"/>
            <a:chOff x="1932" y="1128"/>
            <a:chExt cx="122" cy="394"/>
          </a:xfrm>
        </p:grpSpPr>
        <p:sp>
          <p:nvSpPr>
            <p:cNvPr id="223272" name="Line 278"/>
            <p:cNvSpPr>
              <a:spLocks noChangeShapeType="1"/>
            </p:cNvSpPr>
            <p:nvPr/>
          </p:nvSpPr>
          <p:spPr bwMode="auto">
            <a:xfrm>
              <a:off x="1952" y="1280"/>
              <a:ext cx="27" cy="154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3" name="Line 279"/>
            <p:cNvSpPr>
              <a:spLocks noChangeShapeType="1"/>
            </p:cNvSpPr>
            <p:nvPr/>
          </p:nvSpPr>
          <p:spPr bwMode="auto">
            <a:xfrm flipH="1">
              <a:off x="1963" y="1434"/>
              <a:ext cx="14" cy="32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4" name="Line 280"/>
            <p:cNvSpPr>
              <a:spLocks noChangeShapeType="1"/>
            </p:cNvSpPr>
            <p:nvPr/>
          </p:nvSpPr>
          <p:spPr bwMode="auto">
            <a:xfrm>
              <a:off x="1963" y="1458"/>
              <a:ext cx="8" cy="35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5" name="Arc 281"/>
            <p:cNvSpPr>
              <a:spLocks/>
            </p:cNvSpPr>
            <p:nvPr/>
          </p:nvSpPr>
          <p:spPr bwMode="auto">
            <a:xfrm>
              <a:off x="1957" y="1490"/>
              <a:ext cx="15" cy="32"/>
            </a:xfrm>
            <a:custGeom>
              <a:avLst/>
              <a:gdLst>
                <a:gd name="T0" fmla="*/ 0 w 21590"/>
                <a:gd name="T1" fmla="*/ 0 h 21554"/>
                <a:gd name="T2" fmla="*/ 0 w 21590"/>
                <a:gd name="T3" fmla="*/ 0 h 21554"/>
                <a:gd name="T4" fmla="*/ 0 w 21590"/>
                <a:gd name="T5" fmla="*/ 0 h 21554"/>
                <a:gd name="T6" fmla="*/ 0 60000 65536"/>
                <a:gd name="T7" fmla="*/ 0 60000 65536"/>
                <a:gd name="T8" fmla="*/ 0 60000 65536"/>
                <a:gd name="T9" fmla="*/ 0 w 21590"/>
                <a:gd name="T10" fmla="*/ 0 h 21554"/>
                <a:gd name="T11" fmla="*/ 21590 w 21590"/>
                <a:gd name="T12" fmla="*/ 21554 h 215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0" h="21554" fill="none" extrusionOk="0">
                  <a:moveTo>
                    <a:pt x="0" y="20890"/>
                  </a:moveTo>
                  <a:cubicBezTo>
                    <a:pt x="342" y="9770"/>
                    <a:pt x="9074" y="729"/>
                    <a:pt x="20175" y="0"/>
                  </a:cubicBezTo>
                </a:path>
                <a:path w="21590" h="21554" stroke="0" extrusionOk="0">
                  <a:moveTo>
                    <a:pt x="0" y="20890"/>
                  </a:moveTo>
                  <a:cubicBezTo>
                    <a:pt x="342" y="9770"/>
                    <a:pt x="9074" y="729"/>
                    <a:pt x="20175" y="0"/>
                  </a:cubicBezTo>
                  <a:lnTo>
                    <a:pt x="21590" y="21554"/>
                  </a:lnTo>
                  <a:lnTo>
                    <a:pt x="0" y="2089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6" name="Arc 282"/>
            <p:cNvSpPr>
              <a:spLocks/>
            </p:cNvSpPr>
            <p:nvPr/>
          </p:nvSpPr>
          <p:spPr bwMode="auto">
            <a:xfrm>
              <a:off x="1932" y="1237"/>
              <a:ext cx="45" cy="49"/>
            </a:xfrm>
            <a:custGeom>
              <a:avLst/>
              <a:gdLst>
                <a:gd name="T0" fmla="*/ 0 w 36115"/>
                <a:gd name="T1" fmla="*/ 0 h 43186"/>
                <a:gd name="T2" fmla="*/ 0 w 36115"/>
                <a:gd name="T3" fmla="*/ 0 h 43186"/>
                <a:gd name="T4" fmla="*/ 0 w 36115"/>
                <a:gd name="T5" fmla="*/ 0 h 43186"/>
                <a:gd name="T6" fmla="*/ 0 60000 65536"/>
                <a:gd name="T7" fmla="*/ 0 60000 65536"/>
                <a:gd name="T8" fmla="*/ 0 60000 65536"/>
                <a:gd name="T9" fmla="*/ 0 w 36115"/>
                <a:gd name="T10" fmla="*/ 0 h 43186"/>
                <a:gd name="T11" fmla="*/ 36115 w 36115"/>
                <a:gd name="T12" fmla="*/ 43186 h 431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115" h="43186" fill="none" extrusionOk="0">
                  <a:moveTo>
                    <a:pt x="15297" y="0"/>
                  </a:moveTo>
                  <a:cubicBezTo>
                    <a:pt x="26914" y="421"/>
                    <a:pt x="36115" y="9961"/>
                    <a:pt x="36115" y="21586"/>
                  </a:cubicBezTo>
                  <a:cubicBezTo>
                    <a:pt x="36115" y="33515"/>
                    <a:pt x="26444" y="43186"/>
                    <a:pt x="14515" y="43186"/>
                  </a:cubicBezTo>
                  <a:cubicBezTo>
                    <a:pt x="9148" y="43185"/>
                    <a:pt x="3974" y="41188"/>
                    <a:pt x="-1" y="37582"/>
                  </a:cubicBezTo>
                </a:path>
                <a:path w="36115" h="43186" stroke="0" extrusionOk="0">
                  <a:moveTo>
                    <a:pt x="15297" y="0"/>
                  </a:moveTo>
                  <a:cubicBezTo>
                    <a:pt x="26914" y="421"/>
                    <a:pt x="36115" y="9961"/>
                    <a:pt x="36115" y="21586"/>
                  </a:cubicBezTo>
                  <a:cubicBezTo>
                    <a:pt x="36115" y="33515"/>
                    <a:pt x="26444" y="43186"/>
                    <a:pt x="14515" y="43186"/>
                  </a:cubicBezTo>
                  <a:cubicBezTo>
                    <a:pt x="9148" y="43185"/>
                    <a:pt x="3974" y="41188"/>
                    <a:pt x="-1" y="37582"/>
                  </a:cubicBezTo>
                  <a:lnTo>
                    <a:pt x="14515" y="21586"/>
                  </a:lnTo>
                  <a:lnTo>
                    <a:pt x="15297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7" name="Arc 283"/>
            <p:cNvSpPr>
              <a:spLocks/>
            </p:cNvSpPr>
            <p:nvPr/>
          </p:nvSpPr>
          <p:spPr bwMode="auto">
            <a:xfrm>
              <a:off x="1950" y="1197"/>
              <a:ext cx="44" cy="48"/>
            </a:xfrm>
            <a:custGeom>
              <a:avLst/>
              <a:gdLst>
                <a:gd name="T0" fmla="*/ 0 w 36100"/>
                <a:gd name="T1" fmla="*/ 0 h 43185"/>
                <a:gd name="T2" fmla="*/ 0 w 36100"/>
                <a:gd name="T3" fmla="*/ 0 h 43185"/>
                <a:gd name="T4" fmla="*/ 0 w 36100"/>
                <a:gd name="T5" fmla="*/ 0 h 43185"/>
                <a:gd name="T6" fmla="*/ 0 60000 65536"/>
                <a:gd name="T7" fmla="*/ 0 60000 65536"/>
                <a:gd name="T8" fmla="*/ 0 60000 65536"/>
                <a:gd name="T9" fmla="*/ 0 w 36100"/>
                <a:gd name="T10" fmla="*/ 0 h 43185"/>
                <a:gd name="T11" fmla="*/ 36100 w 36100"/>
                <a:gd name="T12" fmla="*/ 43185 h 431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100" h="43185" fill="none" extrusionOk="0">
                  <a:moveTo>
                    <a:pt x="15314" y="0"/>
                  </a:moveTo>
                  <a:cubicBezTo>
                    <a:pt x="26918" y="438"/>
                    <a:pt x="36100" y="9972"/>
                    <a:pt x="36100" y="21585"/>
                  </a:cubicBezTo>
                  <a:cubicBezTo>
                    <a:pt x="36100" y="33514"/>
                    <a:pt x="26429" y="43185"/>
                    <a:pt x="14500" y="43185"/>
                  </a:cubicBezTo>
                  <a:cubicBezTo>
                    <a:pt x="9140" y="43184"/>
                    <a:pt x="3972" y="41192"/>
                    <a:pt x="0" y="37594"/>
                  </a:cubicBezTo>
                </a:path>
                <a:path w="36100" h="43185" stroke="0" extrusionOk="0">
                  <a:moveTo>
                    <a:pt x="15314" y="0"/>
                  </a:moveTo>
                  <a:cubicBezTo>
                    <a:pt x="26918" y="438"/>
                    <a:pt x="36100" y="9972"/>
                    <a:pt x="36100" y="21585"/>
                  </a:cubicBezTo>
                  <a:cubicBezTo>
                    <a:pt x="36100" y="33514"/>
                    <a:pt x="26429" y="43185"/>
                    <a:pt x="14500" y="43185"/>
                  </a:cubicBezTo>
                  <a:cubicBezTo>
                    <a:pt x="9140" y="43184"/>
                    <a:pt x="3972" y="41192"/>
                    <a:pt x="0" y="37594"/>
                  </a:cubicBezTo>
                  <a:lnTo>
                    <a:pt x="14500" y="21585"/>
                  </a:lnTo>
                  <a:lnTo>
                    <a:pt x="15314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8" name="Arc 284"/>
            <p:cNvSpPr>
              <a:spLocks/>
            </p:cNvSpPr>
            <p:nvPr/>
          </p:nvSpPr>
          <p:spPr bwMode="auto">
            <a:xfrm>
              <a:off x="1964" y="1158"/>
              <a:ext cx="44" cy="47"/>
            </a:xfrm>
            <a:custGeom>
              <a:avLst/>
              <a:gdLst>
                <a:gd name="T0" fmla="*/ 0 w 36263"/>
                <a:gd name="T1" fmla="*/ 0 h 41355"/>
                <a:gd name="T2" fmla="*/ 0 w 36263"/>
                <a:gd name="T3" fmla="*/ 0 h 41355"/>
                <a:gd name="T4" fmla="*/ 0 w 36263"/>
                <a:gd name="T5" fmla="*/ 0 h 41355"/>
                <a:gd name="T6" fmla="*/ 0 60000 65536"/>
                <a:gd name="T7" fmla="*/ 0 60000 65536"/>
                <a:gd name="T8" fmla="*/ 0 60000 65536"/>
                <a:gd name="T9" fmla="*/ 0 w 36263"/>
                <a:gd name="T10" fmla="*/ 0 h 41355"/>
                <a:gd name="T11" fmla="*/ 36263 w 36263"/>
                <a:gd name="T12" fmla="*/ 41355 h 413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263" h="41355" fill="none" extrusionOk="0">
                  <a:moveTo>
                    <a:pt x="23397" y="0"/>
                  </a:moveTo>
                  <a:cubicBezTo>
                    <a:pt x="31218" y="3458"/>
                    <a:pt x="36263" y="11204"/>
                    <a:pt x="36263" y="19755"/>
                  </a:cubicBezTo>
                  <a:cubicBezTo>
                    <a:pt x="36263" y="31684"/>
                    <a:pt x="26592" y="41355"/>
                    <a:pt x="14663" y="41355"/>
                  </a:cubicBezTo>
                  <a:cubicBezTo>
                    <a:pt x="9227" y="41354"/>
                    <a:pt x="3991" y="39305"/>
                    <a:pt x="-1" y="35615"/>
                  </a:cubicBezTo>
                </a:path>
                <a:path w="36263" h="41355" stroke="0" extrusionOk="0">
                  <a:moveTo>
                    <a:pt x="23397" y="0"/>
                  </a:moveTo>
                  <a:cubicBezTo>
                    <a:pt x="31218" y="3458"/>
                    <a:pt x="36263" y="11204"/>
                    <a:pt x="36263" y="19755"/>
                  </a:cubicBezTo>
                  <a:cubicBezTo>
                    <a:pt x="36263" y="31684"/>
                    <a:pt x="26592" y="41355"/>
                    <a:pt x="14663" y="41355"/>
                  </a:cubicBezTo>
                  <a:cubicBezTo>
                    <a:pt x="9227" y="41354"/>
                    <a:pt x="3991" y="39305"/>
                    <a:pt x="-1" y="35615"/>
                  </a:cubicBezTo>
                  <a:lnTo>
                    <a:pt x="14663" y="19755"/>
                  </a:lnTo>
                  <a:lnTo>
                    <a:pt x="23397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9" name="Arc 285"/>
            <p:cNvSpPr>
              <a:spLocks/>
            </p:cNvSpPr>
            <p:nvPr/>
          </p:nvSpPr>
          <p:spPr bwMode="auto">
            <a:xfrm>
              <a:off x="1990" y="1128"/>
              <a:ext cx="64" cy="46"/>
            </a:xfrm>
            <a:custGeom>
              <a:avLst/>
              <a:gdLst>
                <a:gd name="T0" fmla="*/ 0 w 40969"/>
                <a:gd name="T1" fmla="*/ 0 h 24899"/>
                <a:gd name="T2" fmla="*/ 0 w 40969"/>
                <a:gd name="T3" fmla="*/ 0 h 24899"/>
                <a:gd name="T4" fmla="*/ 0 w 40969"/>
                <a:gd name="T5" fmla="*/ 0 h 24899"/>
                <a:gd name="T6" fmla="*/ 0 60000 65536"/>
                <a:gd name="T7" fmla="*/ 0 60000 65536"/>
                <a:gd name="T8" fmla="*/ 0 60000 65536"/>
                <a:gd name="T9" fmla="*/ 0 w 40969"/>
                <a:gd name="T10" fmla="*/ 0 h 24899"/>
                <a:gd name="T11" fmla="*/ 40969 w 40969"/>
                <a:gd name="T12" fmla="*/ 24899 h 248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69" h="24899" fill="none" extrusionOk="0">
                  <a:moveTo>
                    <a:pt x="40715" y="0"/>
                  </a:moveTo>
                  <a:cubicBezTo>
                    <a:pt x="40884" y="1091"/>
                    <a:pt x="40969" y="2194"/>
                    <a:pt x="40969" y="3299"/>
                  </a:cubicBezTo>
                  <a:cubicBezTo>
                    <a:pt x="40969" y="15228"/>
                    <a:pt x="31298" y="24899"/>
                    <a:pt x="19369" y="24899"/>
                  </a:cubicBezTo>
                  <a:cubicBezTo>
                    <a:pt x="11147" y="24898"/>
                    <a:pt x="3638" y="20231"/>
                    <a:pt x="-1" y="12859"/>
                  </a:cubicBezTo>
                </a:path>
                <a:path w="40969" h="24899" stroke="0" extrusionOk="0">
                  <a:moveTo>
                    <a:pt x="40715" y="0"/>
                  </a:moveTo>
                  <a:cubicBezTo>
                    <a:pt x="40884" y="1091"/>
                    <a:pt x="40969" y="2194"/>
                    <a:pt x="40969" y="3299"/>
                  </a:cubicBezTo>
                  <a:cubicBezTo>
                    <a:pt x="40969" y="15228"/>
                    <a:pt x="31298" y="24899"/>
                    <a:pt x="19369" y="24899"/>
                  </a:cubicBezTo>
                  <a:cubicBezTo>
                    <a:pt x="11147" y="24898"/>
                    <a:pt x="3638" y="20231"/>
                    <a:pt x="-1" y="12859"/>
                  </a:cubicBezTo>
                  <a:lnTo>
                    <a:pt x="19369" y="3299"/>
                  </a:lnTo>
                  <a:lnTo>
                    <a:pt x="40715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04" name="Group 286"/>
          <p:cNvGrpSpPr>
            <a:grpSpLocks/>
          </p:cNvGrpSpPr>
          <p:nvPr/>
        </p:nvGrpSpPr>
        <p:grpSpPr bwMode="auto">
          <a:xfrm>
            <a:off x="4010406" y="2362256"/>
            <a:ext cx="341489" cy="327025"/>
            <a:chOff x="1671" y="1340"/>
            <a:chExt cx="241" cy="206"/>
          </a:xfrm>
        </p:grpSpPr>
        <p:sp>
          <p:nvSpPr>
            <p:cNvPr id="223258" name="Arc 287"/>
            <p:cNvSpPr>
              <a:spLocks/>
            </p:cNvSpPr>
            <p:nvPr/>
          </p:nvSpPr>
          <p:spPr bwMode="auto">
            <a:xfrm rot="-840000">
              <a:off x="1679" y="1444"/>
              <a:ext cx="19" cy="102"/>
            </a:xfrm>
            <a:custGeom>
              <a:avLst/>
              <a:gdLst>
                <a:gd name="T0" fmla="*/ 0 w 21600"/>
                <a:gd name="T1" fmla="*/ 0 h 20444"/>
                <a:gd name="T2" fmla="*/ 0 w 21600"/>
                <a:gd name="T3" fmla="*/ 0 h 20444"/>
                <a:gd name="T4" fmla="*/ 0 w 21600"/>
                <a:gd name="T5" fmla="*/ 0 h 2044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444"/>
                <a:gd name="T11" fmla="*/ 21600 w 21600"/>
                <a:gd name="T12" fmla="*/ 20444 h 204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444" fill="none" extrusionOk="0">
                  <a:moveTo>
                    <a:pt x="21600" y="0"/>
                  </a:moveTo>
                  <a:cubicBezTo>
                    <a:pt x="21600" y="9242"/>
                    <a:pt x="15719" y="17460"/>
                    <a:pt x="6971" y="20443"/>
                  </a:cubicBezTo>
                </a:path>
                <a:path w="21600" h="20444" stroke="0" extrusionOk="0">
                  <a:moveTo>
                    <a:pt x="21600" y="0"/>
                  </a:moveTo>
                  <a:cubicBezTo>
                    <a:pt x="21600" y="9242"/>
                    <a:pt x="15719" y="17460"/>
                    <a:pt x="6971" y="20443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59" name="Arc 288"/>
            <p:cNvSpPr>
              <a:spLocks/>
            </p:cNvSpPr>
            <p:nvPr/>
          </p:nvSpPr>
          <p:spPr bwMode="auto">
            <a:xfrm rot="-840000">
              <a:off x="1671" y="1383"/>
              <a:ext cx="16" cy="59"/>
            </a:xfrm>
            <a:custGeom>
              <a:avLst/>
              <a:gdLst>
                <a:gd name="T0" fmla="*/ 0 w 21600"/>
                <a:gd name="T1" fmla="*/ 0 h 21555"/>
                <a:gd name="T2" fmla="*/ 0 w 21600"/>
                <a:gd name="T3" fmla="*/ 0 h 21555"/>
                <a:gd name="T4" fmla="*/ 0 w 21600"/>
                <a:gd name="T5" fmla="*/ 0 h 2155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55"/>
                <a:gd name="T11" fmla="*/ 21600 w 21600"/>
                <a:gd name="T12" fmla="*/ 21555 h 215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55" fill="none" extrusionOk="0">
                  <a:moveTo>
                    <a:pt x="-1" y="21554"/>
                  </a:moveTo>
                  <a:cubicBezTo>
                    <a:pt x="-1" y="10165"/>
                    <a:pt x="8843" y="733"/>
                    <a:pt x="20208" y="-1"/>
                  </a:cubicBezTo>
                </a:path>
                <a:path w="21600" h="21555" stroke="0" extrusionOk="0">
                  <a:moveTo>
                    <a:pt x="-1" y="21554"/>
                  </a:moveTo>
                  <a:cubicBezTo>
                    <a:pt x="-1" y="10165"/>
                    <a:pt x="8843" y="733"/>
                    <a:pt x="20208" y="-1"/>
                  </a:cubicBezTo>
                  <a:lnTo>
                    <a:pt x="21600" y="21555"/>
                  </a:lnTo>
                  <a:lnTo>
                    <a:pt x="-1" y="21554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0" name="Arc 289"/>
            <p:cNvSpPr>
              <a:spLocks/>
            </p:cNvSpPr>
            <p:nvPr/>
          </p:nvSpPr>
          <p:spPr bwMode="auto">
            <a:xfrm rot="-840000">
              <a:off x="1690" y="1380"/>
              <a:ext cx="24" cy="92"/>
            </a:xfrm>
            <a:custGeom>
              <a:avLst/>
              <a:gdLst>
                <a:gd name="T0" fmla="*/ 0 w 28637"/>
                <a:gd name="T1" fmla="*/ 0 h 21600"/>
                <a:gd name="T2" fmla="*/ 0 w 28637"/>
                <a:gd name="T3" fmla="*/ 0 h 21600"/>
                <a:gd name="T4" fmla="*/ 0 w 286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8637"/>
                <a:gd name="T10" fmla="*/ 0 h 21600"/>
                <a:gd name="T11" fmla="*/ 28637 w 286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37" h="21600" fill="none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</a:path>
                <a:path w="28637" h="21600" stroke="0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  <a:lnTo>
                    <a:pt x="7037" y="21600"/>
                  </a:lnTo>
                  <a:lnTo>
                    <a:pt x="0" y="117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1" name="Arc 290"/>
            <p:cNvSpPr>
              <a:spLocks/>
            </p:cNvSpPr>
            <p:nvPr/>
          </p:nvSpPr>
          <p:spPr bwMode="auto">
            <a:xfrm rot="-840000">
              <a:off x="1725" y="1445"/>
              <a:ext cx="23" cy="93"/>
            </a:xfrm>
            <a:custGeom>
              <a:avLst/>
              <a:gdLst>
                <a:gd name="T0" fmla="*/ 0 w 27621"/>
                <a:gd name="T1" fmla="*/ 0 h 21600"/>
                <a:gd name="T2" fmla="*/ 0 w 27621"/>
                <a:gd name="T3" fmla="*/ 0 h 21600"/>
                <a:gd name="T4" fmla="*/ 0 w 27621"/>
                <a:gd name="T5" fmla="*/ 0 h 21600"/>
                <a:gd name="T6" fmla="*/ 0 60000 65536"/>
                <a:gd name="T7" fmla="*/ 0 60000 65536"/>
                <a:gd name="T8" fmla="*/ 0 60000 65536"/>
                <a:gd name="T9" fmla="*/ 0 w 27621"/>
                <a:gd name="T10" fmla="*/ 0 h 21600"/>
                <a:gd name="T11" fmla="*/ 27621 w 2762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621" h="21600" fill="none" extrusionOk="0">
                  <a:moveTo>
                    <a:pt x="27620" y="20743"/>
                  </a:moveTo>
                  <a:cubicBezTo>
                    <a:pt x="25664" y="21311"/>
                    <a:pt x="23637" y="21599"/>
                    <a:pt x="21600" y="21599"/>
                  </a:cubicBezTo>
                  <a:cubicBezTo>
                    <a:pt x="9670" y="21599"/>
                    <a:pt x="-1" y="11929"/>
                    <a:pt x="-1" y="-1"/>
                  </a:cubicBezTo>
                </a:path>
                <a:path w="27621" h="21600" stroke="0" extrusionOk="0">
                  <a:moveTo>
                    <a:pt x="27620" y="20743"/>
                  </a:moveTo>
                  <a:cubicBezTo>
                    <a:pt x="25664" y="21311"/>
                    <a:pt x="23637" y="21599"/>
                    <a:pt x="21600" y="21599"/>
                  </a:cubicBez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7620" y="20743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2" name="Arc 291"/>
            <p:cNvSpPr>
              <a:spLocks/>
            </p:cNvSpPr>
            <p:nvPr/>
          </p:nvSpPr>
          <p:spPr bwMode="auto">
            <a:xfrm rot="9960000">
              <a:off x="1802" y="1359"/>
              <a:ext cx="19" cy="103"/>
            </a:xfrm>
            <a:custGeom>
              <a:avLst/>
              <a:gdLst>
                <a:gd name="T0" fmla="*/ 0 w 21600"/>
                <a:gd name="T1" fmla="*/ 0 h 20580"/>
                <a:gd name="T2" fmla="*/ 0 w 21600"/>
                <a:gd name="T3" fmla="*/ 0 h 20580"/>
                <a:gd name="T4" fmla="*/ 0 w 21600"/>
                <a:gd name="T5" fmla="*/ 0 h 2058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580"/>
                <a:gd name="T11" fmla="*/ 21600 w 21600"/>
                <a:gd name="T12" fmla="*/ 20580 h 205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580" fill="none" extrusionOk="0">
                  <a:moveTo>
                    <a:pt x="21599" y="-1"/>
                  </a:moveTo>
                  <a:cubicBezTo>
                    <a:pt x="21599" y="68"/>
                    <a:pt x="21600" y="136"/>
                    <a:pt x="21600" y="205"/>
                  </a:cubicBezTo>
                  <a:cubicBezTo>
                    <a:pt x="21600" y="9370"/>
                    <a:pt x="15815" y="17537"/>
                    <a:pt x="7170" y="20580"/>
                  </a:cubicBezTo>
                </a:path>
                <a:path w="21600" h="20580" stroke="0" extrusionOk="0">
                  <a:moveTo>
                    <a:pt x="21599" y="-1"/>
                  </a:moveTo>
                  <a:cubicBezTo>
                    <a:pt x="21599" y="68"/>
                    <a:pt x="21600" y="136"/>
                    <a:pt x="21600" y="205"/>
                  </a:cubicBezTo>
                  <a:cubicBezTo>
                    <a:pt x="21600" y="9370"/>
                    <a:pt x="15815" y="17537"/>
                    <a:pt x="7170" y="20580"/>
                  </a:cubicBezTo>
                  <a:lnTo>
                    <a:pt x="0" y="205"/>
                  </a:lnTo>
                  <a:lnTo>
                    <a:pt x="21599" y="-1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3" name="Arc 292"/>
            <p:cNvSpPr>
              <a:spLocks/>
            </p:cNvSpPr>
            <p:nvPr/>
          </p:nvSpPr>
          <p:spPr bwMode="auto">
            <a:xfrm rot="9960000">
              <a:off x="1816" y="1464"/>
              <a:ext cx="16" cy="58"/>
            </a:xfrm>
            <a:custGeom>
              <a:avLst/>
              <a:gdLst>
                <a:gd name="T0" fmla="*/ 0 w 21600"/>
                <a:gd name="T1" fmla="*/ 0 h 21558"/>
                <a:gd name="T2" fmla="*/ 0 w 21600"/>
                <a:gd name="T3" fmla="*/ 0 h 21558"/>
                <a:gd name="T4" fmla="*/ 0 w 21600"/>
                <a:gd name="T5" fmla="*/ 0 h 2155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58"/>
                <a:gd name="T11" fmla="*/ 21600 w 21600"/>
                <a:gd name="T12" fmla="*/ 21558 h 215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58" fill="none" extrusionOk="0">
                  <a:moveTo>
                    <a:pt x="-1" y="21557"/>
                  </a:moveTo>
                  <a:cubicBezTo>
                    <a:pt x="-1" y="10151"/>
                    <a:pt x="8868" y="711"/>
                    <a:pt x="20253" y="0"/>
                  </a:cubicBezTo>
                </a:path>
                <a:path w="21600" h="21558" stroke="0" extrusionOk="0">
                  <a:moveTo>
                    <a:pt x="-1" y="21557"/>
                  </a:moveTo>
                  <a:cubicBezTo>
                    <a:pt x="-1" y="10151"/>
                    <a:pt x="8868" y="711"/>
                    <a:pt x="20253" y="0"/>
                  </a:cubicBezTo>
                  <a:lnTo>
                    <a:pt x="21600" y="21558"/>
                  </a:lnTo>
                  <a:lnTo>
                    <a:pt x="-1" y="21557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4" name="Arc 293"/>
            <p:cNvSpPr>
              <a:spLocks/>
            </p:cNvSpPr>
            <p:nvPr/>
          </p:nvSpPr>
          <p:spPr bwMode="auto">
            <a:xfrm rot="9960000">
              <a:off x="1790" y="1433"/>
              <a:ext cx="24" cy="92"/>
            </a:xfrm>
            <a:custGeom>
              <a:avLst/>
              <a:gdLst>
                <a:gd name="T0" fmla="*/ 0 w 28637"/>
                <a:gd name="T1" fmla="*/ 0 h 21600"/>
                <a:gd name="T2" fmla="*/ 0 w 28637"/>
                <a:gd name="T3" fmla="*/ 0 h 21600"/>
                <a:gd name="T4" fmla="*/ 0 w 286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8637"/>
                <a:gd name="T10" fmla="*/ 0 h 21600"/>
                <a:gd name="T11" fmla="*/ 28637 w 286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37" h="21600" fill="none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</a:path>
                <a:path w="28637" h="21600" stroke="0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  <a:lnTo>
                    <a:pt x="7037" y="21600"/>
                  </a:lnTo>
                  <a:lnTo>
                    <a:pt x="0" y="117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5" name="Arc 294"/>
            <p:cNvSpPr>
              <a:spLocks/>
            </p:cNvSpPr>
            <p:nvPr/>
          </p:nvSpPr>
          <p:spPr bwMode="auto">
            <a:xfrm rot="9960000">
              <a:off x="1745" y="1435"/>
              <a:ext cx="19" cy="98"/>
            </a:xfrm>
            <a:custGeom>
              <a:avLst/>
              <a:gdLst>
                <a:gd name="T0" fmla="*/ 0 w 21600"/>
                <a:gd name="T1" fmla="*/ 0 h 19605"/>
                <a:gd name="T2" fmla="*/ 0 w 21600"/>
                <a:gd name="T3" fmla="*/ 0 h 19605"/>
                <a:gd name="T4" fmla="*/ 0 w 21600"/>
                <a:gd name="T5" fmla="*/ 0 h 19605"/>
                <a:gd name="T6" fmla="*/ 0 60000 65536"/>
                <a:gd name="T7" fmla="*/ 0 60000 65536"/>
                <a:gd name="T8" fmla="*/ 0 60000 65536"/>
                <a:gd name="T9" fmla="*/ 0 w 21600"/>
                <a:gd name="T10" fmla="*/ 0 h 19605"/>
                <a:gd name="T11" fmla="*/ 21600 w 21600"/>
                <a:gd name="T12" fmla="*/ 19605 h 196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9605" fill="none" extrusionOk="0">
                  <a:moveTo>
                    <a:pt x="-1" y="19604"/>
                  </a:moveTo>
                  <a:cubicBezTo>
                    <a:pt x="-1" y="11185"/>
                    <a:pt x="4892" y="3533"/>
                    <a:pt x="12533" y="-1"/>
                  </a:cubicBezTo>
                </a:path>
                <a:path w="21600" h="19605" stroke="0" extrusionOk="0">
                  <a:moveTo>
                    <a:pt x="-1" y="19604"/>
                  </a:moveTo>
                  <a:cubicBezTo>
                    <a:pt x="-1" y="11185"/>
                    <a:pt x="4892" y="3533"/>
                    <a:pt x="12533" y="-1"/>
                  </a:cubicBezTo>
                  <a:lnTo>
                    <a:pt x="21600" y="19605"/>
                  </a:lnTo>
                  <a:lnTo>
                    <a:pt x="-1" y="19604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6" name="Arc 295"/>
            <p:cNvSpPr>
              <a:spLocks/>
            </p:cNvSpPr>
            <p:nvPr/>
          </p:nvSpPr>
          <p:spPr bwMode="auto">
            <a:xfrm rot="9960000">
              <a:off x="1737" y="1369"/>
              <a:ext cx="17" cy="60"/>
            </a:xfrm>
            <a:custGeom>
              <a:avLst/>
              <a:gdLst>
                <a:gd name="T0" fmla="*/ 0 w 23027"/>
                <a:gd name="T1" fmla="*/ 0 h 21981"/>
                <a:gd name="T2" fmla="*/ 0 w 23027"/>
                <a:gd name="T3" fmla="*/ 0 h 21981"/>
                <a:gd name="T4" fmla="*/ 0 w 23027"/>
                <a:gd name="T5" fmla="*/ 0 h 21981"/>
                <a:gd name="T6" fmla="*/ 0 60000 65536"/>
                <a:gd name="T7" fmla="*/ 0 60000 65536"/>
                <a:gd name="T8" fmla="*/ 0 60000 65536"/>
                <a:gd name="T9" fmla="*/ 0 w 23027"/>
                <a:gd name="T10" fmla="*/ 0 h 21981"/>
                <a:gd name="T11" fmla="*/ 23027 w 23027"/>
                <a:gd name="T12" fmla="*/ 21981 h 219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027" h="21981" fill="none" extrusionOk="0">
                  <a:moveTo>
                    <a:pt x="23023" y="0"/>
                  </a:moveTo>
                  <a:cubicBezTo>
                    <a:pt x="23025" y="126"/>
                    <a:pt x="23027" y="253"/>
                    <a:pt x="23027" y="381"/>
                  </a:cubicBezTo>
                  <a:cubicBezTo>
                    <a:pt x="23027" y="12310"/>
                    <a:pt x="13356" y="21981"/>
                    <a:pt x="1427" y="21981"/>
                  </a:cubicBezTo>
                  <a:cubicBezTo>
                    <a:pt x="950" y="21980"/>
                    <a:pt x="475" y="21965"/>
                    <a:pt x="0" y="21933"/>
                  </a:cubicBezTo>
                </a:path>
                <a:path w="23027" h="21981" stroke="0" extrusionOk="0">
                  <a:moveTo>
                    <a:pt x="23023" y="0"/>
                  </a:moveTo>
                  <a:cubicBezTo>
                    <a:pt x="23025" y="126"/>
                    <a:pt x="23027" y="253"/>
                    <a:pt x="23027" y="381"/>
                  </a:cubicBezTo>
                  <a:cubicBezTo>
                    <a:pt x="23027" y="12310"/>
                    <a:pt x="13356" y="21981"/>
                    <a:pt x="1427" y="21981"/>
                  </a:cubicBezTo>
                  <a:cubicBezTo>
                    <a:pt x="950" y="21980"/>
                    <a:pt x="475" y="21965"/>
                    <a:pt x="0" y="21933"/>
                  </a:cubicBezTo>
                  <a:lnTo>
                    <a:pt x="1427" y="381"/>
                  </a:lnTo>
                  <a:lnTo>
                    <a:pt x="23023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7" name="Arc 296"/>
            <p:cNvSpPr>
              <a:spLocks/>
            </p:cNvSpPr>
            <p:nvPr/>
          </p:nvSpPr>
          <p:spPr bwMode="auto">
            <a:xfrm rot="9960000">
              <a:off x="1754" y="1366"/>
              <a:ext cx="24" cy="93"/>
            </a:xfrm>
            <a:custGeom>
              <a:avLst/>
              <a:gdLst>
                <a:gd name="T0" fmla="*/ 0 w 27359"/>
                <a:gd name="T1" fmla="*/ 0 h 21833"/>
                <a:gd name="T2" fmla="*/ 0 w 27359"/>
                <a:gd name="T3" fmla="*/ 0 h 21833"/>
                <a:gd name="T4" fmla="*/ 0 w 27359"/>
                <a:gd name="T5" fmla="*/ 0 h 21833"/>
                <a:gd name="T6" fmla="*/ 0 60000 65536"/>
                <a:gd name="T7" fmla="*/ 0 60000 65536"/>
                <a:gd name="T8" fmla="*/ 0 60000 65536"/>
                <a:gd name="T9" fmla="*/ 0 w 27359"/>
                <a:gd name="T10" fmla="*/ 0 h 21833"/>
                <a:gd name="T11" fmla="*/ 27359 w 27359"/>
                <a:gd name="T12" fmla="*/ 21833 h 218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359" h="21833" fill="none" extrusionOk="0">
                  <a:moveTo>
                    <a:pt x="27359" y="21051"/>
                  </a:moveTo>
                  <a:cubicBezTo>
                    <a:pt x="25483" y="21569"/>
                    <a:pt x="23546" y="21832"/>
                    <a:pt x="21600" y="21832"/>
                  </a:cubicBezTo>
                  <a:cubicBezTo>
                    <a:pt x="9670" y="21833"/>
                    <a:pt x="0" y="12162"/>
                    <a:pt x="0" y="233"/>
                  </a:cubicBezTo>
                  <a:cubicBezTo>
                    <a:pt x="0" y="155"/>
                    <a:pt x="0" y="77"/>
                    <a:pt x="1" y="0"/>
                  </a:cubicBezTo>
                </a:path>
                <a:path w="27359" h="21833" stroke="0" extrusionOk="0">
                  <a:moveTo>
                    <a:pt x="27359" y="21051"/>
                  </a:moveTo>
                  <a:cubicBezTo>
                    <a:pt x="25483" y="21569"/>
                    <a:pt x="23546" y="21832"/>
                    <a:pt x="21600" y="21832"/>
                  </a:cubicBezTo>
                  <a:cubicBezTo>
                    <a:pt x="9670" y="21833"/>
                    <a:pt x="0" y="12162"/>
                    <a:pt x="0" y="233"/>
                  </a:cubicBezTo>
                  <a:cubicBezTo>
                    <a:pt x="0" y="155"/>
                    <a:pt x="0" y="77"/>
                    <a:pt x="1" y="0"/>
                  </a:cubicBezTo>
                  <a:lnTo>
                    <a:pt x="21600" y="233"/>
                  </a:lnTo>
                  <a:lnTo>
                    <a:pt x="27359" y="21051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8" name="Arc 297"/>
            <p:cNvSpPr>
              <a:spLocks/>
            </p:cNvSpPr>
            <p:nvPr/>
          </p:nvSpPr>
          <p:spPr bwMode="auto">
            <a:xfrm rot="-840000">
              <a:off x="1816" y="1352"/>
              <a:ext cx="24" cy="93"/>
            </a:xfrm>
            <a:custGeom>
              <a:avLst/>
              <a:gdLst>
                <a:gd name="T0" fmla="*/ 0 w 28430"/>
                <a:gd name="T1" fmla="*/ 0 h 21600"/>
                <a:gd name="T2" fmla="*/ 0 w 28430"/>
                <a:gd name="T3" fmla="*/ 0 h 21600"/>
                <a:gd name="T4" fmla="*/ 0 w 28430"/>
                <a:gd name="T5" fmla="*/ 0 h 21600"/>
                <a:gd name="T6" fmla="*/ 0 60000 65536"/>
                <a:gd name="T7" fmla="*/ 0 60000 65536"/>
                <a:gd name="T8" fmla="*/ 0 60000 65536"/>
                <a:gd name="T9" fmla="*/ 0 w 28430"/>
                <a:gd name="T10" fmla="*/ 0 h 21600"/>
                <a:gd name="T11" fmla="*/ 28430 w 2843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430" h="21600" fill="none" extrusionOk="0">
                  <a:moveTo>
                    <a:pt x="0" y="1108"/>
                  </a:moveTo>
                  <a:cubicBezTo>
                    <a:pt x="2202" y="374"/>
                    <a:pt x="4509" y="-1"/>
                    <a:pt x="6831" y="-1"/>
                  </a:cubicBezTo>
                  <a:cubicBezTo>
                    <a:pt x="18666" y="-1"/>
                    <a:pt x="28298" y="9525"/>
                    <a:pt x="28429" y="21360"/>
                  </a:cubicBezTo>
                </a:path>
                <a:path w="28430" h="21600" stroke="0" extrusionOk="0">
                  <a:moveTo>
                    <a:pt x="0" y="1108"/>
                  </a:moveTo>
                  <a:cubicBezTo>
                    <a:pt x="2202" y="374"/>
                    <a:pt x="4509" y="-1"/>
                    <a:pt x="6831" y="-1"/>
                  </a:cubicBezTo>
                  <a:cubicBezTo>
                    <a:pt x="18666" y="-1"/>
                    <a:pt x="28298" y="9525"/>
                    <a:pt x="28429" y="21360"/>
                  </a:cubicBezTo>
                  <a:lnTo>
                    <a:pt x="6831" y="21600"/>
                  </a:lnTo>
                  <a:lnTo>
                    <a:pt x="0" y="110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9" name="Arc 298"/>
            <p:cNvSpPr>
              <a:spLocks/>
            </p:cNvSpPr>
            <p:nvPr/>
          </p:nvSpPr>
          <p:spPr bwMode="auto">
            <a:xfrm rot="-840000">
              <a:off x="1851" y="1418"/>
              <a:ext cx="23" cy="92"/>
            </a:xfrm>
            <a:custGeom>
              <a:avLst/>
              <a:gdLst>
                <a:gd name="T0" fmla="*/ 0 w 27657"/>
                <a:gd name="T1" fmla="*/ 0 h 21836"/>
                <a:gd name="T2" fmla="*/ 0 w 27657"/>
                <a:gd name="T3" fmla="*/ 0 h 21836"/>
                <a:gd name="T4" fmla="*/ 0 w 27657"/>
                <a:gd name="T5" fmla="*/ 0 h 21836"/>
                <a:gd name="T6" fmla="*/ 0 60000 65536"/>
                <a:gd name="T7" fmla="*/ 0 60000 65536"/>
                <a:gd name="T8" fmla="*/ 0 60000 65536"/>
                <a:gd name="T9" fmla="*/ 0 w 27657"/>
                <a:gd name="T10" fmla="*/ 0 h 21836"/>
                <a:gd name="T11" fmla="*/ 27657 w 27657"/>
                <a:gd name="T12" fmla="*/ 21836 h 218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657" h="21836" fill="none" extrusionOk="0">
                  <a:moveTo>
                    <a:pt x="27657" y="20969"/>
                  </a:moveTo>
                  <a:cubicBezTo>
                    <a:pt x="25689" y="21544"/>
                    <a:pt x="23649" y="21835"/>
                    <a:pt x="21600" y="21835"/>
                  </a:cubicBezTo>
                  <a:cubicBezTo>
                    <a:pt x="9670" y="21836"/>
                    <a:pt x="0" y="12165"/>
                    <a:pt x="0" y="236"/>
                  </a:cubicBezTo>
                  <a:cubicBezTo>
                    <a:pt x="0" y="157"/>
                    <a:pt x="0" y="78"/>
                    <a:pt x="1" y="0"/>
                  </a:cubicBezTo>
                </a:path>
                <a:path w="27657" h="21836" stroke="0" extrusionOk="0">
                  <a:moveTo>
                    <a:pt x="27657" y="20969"/>
                  </a:moveTo>
                  <a:cubicBezTo>
                    <a:pt x="25689" y="21544"/>
                    <a:pt x="23649" y="21835"/>
                    <a:pt x="21600" y="21835"/>
                  </a:cubicBezTo>
                  <a:cubicBezTo>
                    <a:pt x="9670" y="21836"/>
                    <a:pt x="0" y="12165"/>
                    <a:pt x="0" y="236"/>
                  </a:cubicBezTo>
                  <a:cubicBezTo>
                    <a:pt x="0" y="157"/>
                    <a:pt x="0" y="78"/>
                    <a:pt x="1" y="0"/>
                  </a:cubicBezTo>
                  <a:lnTo>
                    <a:pt x="21600" y="236"/>
                  </a:lnTo>
                  <a:lnTo>
                    <a:pt x="27657" y="20969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0" name="Arc 299"/>
            <p:cNvSpPr>
              <a:spLocks/>
            </p:cNvSpPr>
            <p:nvPr/>
          </p:nvSpPr>
          <p:spPr bwMode="auto">
            <a:xfrm rot="9960000">
              <a:off x="1872" y="1407"/>
              <a:ext cx="18" cy="99"/>
            </a:xfrm>
            <a:custGeom>
              <a:avLst/>
              <a:gdLst>
                <a:gd name="T0" fmla="*/ 0 w 21599"/>
                <a:gd name="T1" fmla="*/ 0 h 19623"/>
                <a:gd name="T2" fmla="*/ 0 w 21599"/>
                <a:gd name="T3" fmla="*/ 0 h 19623"/>
                <a:gd name="T4" fmla="*/ 0 w 21599"/>
                <a:gd name="T5" fmla="*/ 0 h 19623"/>
                <a:gd name="T6" fmla="*/ 0 60000 65536"/>
                <a:gd name="T7" fmla="*/ 0 60000 65536"/>
                <a:gd name="T8" fmla="*/ 0 60000 65536"/>
                <a:gd name="T9" fmla="*/ 0 w 21599"/>
                <a:gd name="T10" fmla="*/ 0 h 19623"/>
                <a:gd name="T11" fmla="*/ 21599 w 21599"/>
                <a:gd name="T12" fmla="*/ 19623 h 196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9" h="19623" fill="none" extrusionOk="0">
                  <a:moveTo>
                    <a:pt x="-1" y="19428"/>
                  </a:moveTo>
                  <a:cubicBezTo>
                    <a:pt x="74" y="11064"/>
                    <a:pt x="4972" y="3495"/>
                    <a:pt x="12571" y="-1"/>
                  </a:cubicBezTo>
                </a:path>
                <a:path w="21599" h="19623" stroke="0" extrusionOk="0">
                  <a:moveTo>
                    <a:pt x="-1" y="19428"/>
                  </a:moveTo>
                  <a:cubicBezTo>
                    <a:pt x="74" y="11064"/>
                    <a:pt x="4972" y="3495"/>
                    <a:pt x="12571" y="-1"/>
                  </a:cubicBezTo>
                  <a:lnTo>
                    <a:pt x="21599" y="19623"/>
                  </a:lnTo>
                  <a:lnTo>
                    <a:pt x="-1" y="1942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1" name="Arc 300"/>
            <p:cNvSpPr>
              <a:spLocks/>
            </p:cNvSpPr>
            <p:nvPr/>
          </p:nvSpPr>
          <p:spPr bwMode="auto">
            <a:xfrm rot="9960000">
              <a:off x="1863" y="1340"/>
              <a:ext cx="49" cy="59"/>
            </a:xfrm>
            <a:custGeom>
              <a:avLst/>
              <a:gdLst>
                <a:gd name="T0" fmla="*/ 0 w 40443"/>
                <a:gd name="T1" fmla="*/ 0 h 21969"/>
                <a:gd name="T2" fmla="*/ 0 w 40443"/>
                <a:gd name="T3" fmla="*/ 0 h 21969"/>
                <a:gd name="T4" fmla="*/ 0 w 40443"/>
                <a:gd name="T5" fmla="*/ 0 h 21969"/>
                <a:gd name="T6" fmla="*/ 0 60000 65536"/>
                <a:gd name="T7" fmla="*/ 0 60000 65536"/>
                <a:gd name="T8" fmla="*/ 0 60000 65536"/>
                <a:gd name="T9" fmla="*/ 0 w 40443"/>
                <a:gd name="T10" fmla="*/ 0 h 21969"/>
                <a:gd name="T11" fmla="*/ 40443 w 40443"/>
                <a:gd name="T12" fmla="*/ 21969 h 21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443" h="21969" fill="none" extrusionOk="0">
                  <a:moveTo>
                    <a:pt x="40439" y="0"/>
                  </a:moveTo>
                  <a:cubicBezTo>
                    <a:pt x="40441" y="122"/>
                    <a:pt x="40443" y="245"/>
                    <a:pt x="40443" y="369"/>
                  </a:cubicBezTo>
                  <a:cubicBezTo>
                    <a:pt x="40443" y="12298"/>
                    <a:pt x="30772" y="21969"/>
                    <a:pt x="18843" y="21969"/>
                  </a:cubicBezTo>
                  <a:cubicBezTo>
                    <a:pt x="11026" y="21968"/>
                    <a:pt x="3820" y="17746"/>
                    <a:pt x="-1" y="10928"/>
                  </a:cubicBezTo>
                </a:path>
                <a:path w="40443" h="21969" stroke="0" extrusionOk="0">
                  <a:moveTo>
                    <a:pt x="40439" y="0"/>
                  </a:moveTo>
                  <a:cubicBezTo>
                    <a:pt x="40441" y="122"/>
                    <a:pt x="40443" y="245"/>
                    <a:pt x="40443" y="369"/>
                  </a:cubicBezTo>
                  <a:cubicBezTo>
                    <a:pt x="40443" y="12298"/>
                    <a:pt x="30772" y="21969"/>
                    <a:pt x="18843" y="21969"/>
                  </a:cubicBezTo>
                  <a:cubicBezTo>
                    <a:pt x="11026" y="21968"/>
                    <a:pt x="3820" y="17746"/>
                    <a:pt x="-1" y="10928"/>
                  </a:cubicBezTo>
                  <a:lnTo>
                    <a:pt x="18843" y="369"/>
                  </a:lnTo>
                  <a:lnTo>
                    <a:pt x="40439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805" name="Oval 301"/>
          <p:cNvSpPr>
            <a:spLocks noChangeArrowheads="1"/>
          </p:cNvSpPr>
          <p:nvPr/>
        </p:nvSpPr>
        <p:spPr bwMode="auto">
          <a:xfrm>
            <a:off x="3194756" y="2513069"/>
            <a:ext cx="839612" cy="909637"/>
          </a:xfrm>
          <a:prstGeom prst="ellipse">
            <a:avLst/>
          </a:prstGeom>
          <a:solidFill>
            <a:srgbClr val="3A006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806" name="Group 302"/>
          <p:cNvGrpSpPr>
            <a:grpSpLocks/>
          </p:cNvGrpSpPr>
          <p:nvPr/>
        </p:nvGrpSpPr>
        <p:grpSpPr bwMode="auto">
          <a:xfrm>
            <a:off x="3311879" y="2665469"/>
            <a:ext cx="575733" cy="623887"/>
            <a:chOff x="1535" y="671"/>
            <a:chExt cx="409" cy="393"/>
          </a:xfrm>
        </p:grpSpPr>
        <p:sp>
          <p:nvSpPr>
            <p:cNvPr id="223256" name="Oval 303"/>
            <p:cNvSpPr>
              <a:spLocks noChangeArrowheads="1"/>
            </p:cNvSpPr>
            <p:nvPr/>
          </p:nvSpPr>
          <p:spPr bwMode="auto">
            <a:xfrm>
              <a:off x="1535" y="671"/>
              <a:ext cx="409" cy="393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 useBgFill="1">
          <p:nvSpPr>
            <p:cNvPr id="223257" name="Oval 304"/>
            <p:cNvSpPr>
              <a:spLocks noChangeArrowheads="1"/>
            </p:cNvSpPr>
            <p:nvPr/>
          </p:nvSpPr>
          <p:spPr bwMode="auto">
            <a:xfrm>
              <a:off x="1550" y="688"/>
              <a:ext cx="377" cy="361"/>
            </a:xfrm>
            <a:prstGeom prst="ellipse">
              <a:avLst/>
            </a:prstGeom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07" name="Group 305"/>
          <p:cNvGrpSpPr>
            <a:grpSpLocks/>
          </p:cNvGrpSpPr>
          <p:nvPr/>
        </p:nvGrpSpPr>
        <p:grpSpPr bwMode="auto">
          <a:xfrm>
            <a:off x="3217335" y="2546350"/>
            <a:ext cx="766234" cy="846138"/>
            <a:chOff x="1109" y="1456"/>
            <a:chExt cx="543" cy="533"/>
          </a:xfrm>
        </p:grpSpPr>
        <p:grpSp>
          <p:nvGrpSpPr>
            <p:cNvPr id="162782" name="Group 306"/>
            <p:cNvGrpSpPr>
              <a:grpSpLocks/>
            </p:cNvGrpSpPr>
            <p:nvPr/>
          </p:nvGrpSpPr>
          <p:grpSpPr bwMode="auto">
            <a:xfrm>
              <a:off x="1179" y="1511"/>
              <a:ext cx="56" cy="82"/>
              <a:chOff x="1179" y="1511"/>
              <a:chExt cx="56" cy="82"/>
            </a:xfrm>
          </p:grpSpPr>
          <p:grpSp>
            <p:nvGrpSpPr>
              <p:cNvPr id="223252" name="Group 307"/>
              <p:cNvGrpSpPr>
                <a:grpSpLocks/>
              </p:cNvGrpSpPr>
              <p:nvPr/>
            </p:nvGrpSpPr>
            <p:grpSpPr bwMode="auto">
              <a:xfrm>
                <a:off x="1179" y="1511"/>
                <a:ext cx="50" cy="51"/>
                <a:chOff x="1179" y="1511"/>
                <a:chExt cx="50" cy="51"/>
              </a:xfrm>
            </p:grpSpPr>
            <p:sp>
              <p:nvSpPr>
                <p:cNvPr id="223254" name="Oval 308"/>
                <p:cNvSpPr>
                  <a:spLocks noChangeArrowheads="1"/>
                </p:cNvSpPr>
                <p:nvPr/>
              </p:nvSpPr>
              <p:spPr bwMode="auto">
                <a:xfrm>
                  <a:off x="1191" y="1511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255" name="Oval 309"/>
                <p:cNvSpPr>
                  <a:spLocks noChangeArrowheads="1"/>
                </p:cNvSpPr>
                <p:nvPr/>
              </p:nvSpPr>
              <p:spPr bwMode="auto">
                <a:xfrm>
                  <a:off x="1179" y="1526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223253" name="Rectangle 310"/>
              <p:cNvSpPr>
                <a:spLocks noChangeArrowheads="1"/>
              </p:cNvSpPr>
              <p:nvPr/>
            </p:nvSpPr>
            <p:spPr bwMode="auto">
              <a:xfrm rot="-2220000">
                <a:off x="1214" y="1518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83" name="Group 311"/>
            <p:cNvGrpSpPr>
              <a:grpSpLocks/>
            </p:cNvGrpSpPr>
            <p:nvPr/>
          </p:nvGrpSpPr>
          <p:grpSpPr bwMode="auto">
            <a:xfrm>
              <a:off x="1274" y="1456"/>
              <a:ext cx="63" cy="41"/>
              <a:chOff x="1274" y="1456"/>
              <a:chExt cx="63" cy="41"/>
            </a:xfrm>
          </p:grpSpPr>
          <p:sp>
            <p:nvSpPr>
              <p:cNvPr id="223250" name="Oval 312"/>
              <p:cNvSpPr>
                <a:spLocks noChangeArrowheads="1"/>
              </p:cNvSpPr>
              <p:nvPr/>
            </p:nvSpPr>
            <p:spPr bwMode="auto">
              <a:xfrm>
                <a:off x="1299" y="1456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51" name="Oval 313"/>
              <p:cNvSpPr>
                <a:spLocks noChangeArrowheads="1"/>
              </p:cNvSpPr>
              <p:nvPr/>
            </p:nvSpPr>
            <p:spPr bwMode="auto">
              <a:xfrm>
                <a:off x="1274" y="1463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84" name="Group 314"/>
            <p:cNvGrpSpPr>
              <a:grpSpLocks/>
            </p:cNvGrpSpPr>
            <p:nvPr/>
          </p:nvGrpSpPr>
          <p:grpSpPr bwMode="auto">
            <a:xfrm>
              <a:off x="1368" y="1456"/>
              <a:ext cx="65" cy="34"/>
              <a:chOff x="1368" y="1456"/>
              <a:chExt cx="65" cy="34"/>
            </a:xfrm>
          </p:grpSpPr>
          <p:sp>
            <p:nvSpPr>
              <p:cNvPr id="223248" name="Oval 315"/>
              <p:cNvSpPr>
                <a:spLocks noChangeArrowheads="1"/>
              </p:cNvSpPr>
              <p:nvPr/>
            </p:nvSpPr>
            <p:spPr bwMode="auto">
              <a:xfrm>
                <a:off x="1394" y="1456"/>
                <a:ext cx="39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49" name="Oval 316"/>
              <p:cNvSpPr>
                <a:spLocks noChangeArrowheads="1"/>
              </p:cNvSpPr>
              <p:nvPr/>
            </p:nvSpPr>
            <p:spPr bwMode="auto">
              <a:xfrm>
                <a:off x="1368" y="1456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85" name="Group 317"/>
            <p:cNvGrpSpPr>
              <a:grpSpLocks/>
            </p:cNvGrpSpPr>
            <p:nvPr/>
          </p:nvGrpSpPr>
          <p:grpSpPr bwMode="auto">
            <a:xfrm>
              <a:off x="1479" y="1478"/>
              <a:ext cx="58" cy="48"/>
              <a:chOff x="1479" y="1478"/>
              <a:chExt cx="58" cy="48"/>
            </a:xfrm>
          </p:grpSpPr>
          <p:sp>
            <p:nvSpPr>
              <p:cNvPr id="223246" name="Oval 318"/>
              <p:cNvSpPr>
                <a:spLocks noChangeArrowheads="1"/>
              </p:cNvSpPr>
              <p:nvPr/>
            </p:nvSpPr>
            <p:spPr bwMode="auto">
              <a:xfrm>
                <a:off x="1499" y="1490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47" name="Oval 319"/>
              <p:cNvSpPr>
                <a:spLocks noChangeArrowheads="1"/>
              </p:cNvSpPr>
              <p:nvPr/>
            </p:nvSpPr>
            <p:spPr bwMode="auto">
              <a:xfrm>
                <a:off x="1479" y="1478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786" name="Oval 320"/>
            <p:cNvSpPr>
              <a:spLocks noChangeArrowheads="1"/>
            </p:cNvSpPr>
            <p:nvPr/>
          </p:nvSpPr>
          <p:spPr bwMode="auto">
            <a:xfrm>
              <a:off x="1122" y="161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87" name="Oval 321"/>
            <p:cNvSpPr>
              <a:spLocks noChangeArrowheads="1"/>
            </p:cNvSpPr>
            <p:nvPr/>
          </p:nvSpPr>
          <p:spPr bwMode="auto">
            <a:xfrm>
              <a:off x="1118" y="163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788" name="Group 322"/>
            <p:cNvGrpSpPr>
              <a:grpSpLocks/>
            </p:cNvGrpSpPr>
            <p:nvPr/>
          </p:nvGrpSpPr>
          <p:grpSpPr bwMode="auto">
            <a:xfrm>
              <a:off x="1218" y="1906"/>
              <a:ext cx="59" cy="49"/>
              <a:chOff x="1218" y="1906"/>
              <a:chExt cx="59" cy="49"/>
            </a:xfrm>
          </p:grpSpPr>
          <p:sp>
            <p:nvSpPr>
              <p:cNvPr id="223244" name="Oval 323"/>
              <p:cNvSpPr>
                <a:spLocks noChangeArrowheads="1"/>
              </p:cNvSpPr>
              <p:nvPr/>
            </p:nvSpPr>
            <p:spPr bwMode="auto">
              <a:xfrm>
                <a:off x="1240" y="1922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45" name="Oval 324"/>
              <p:cNvSpPr>
                <a:spLocks noChangeArrowheads="1"/>
              </p:cNvSpPr>
              <p:nvPr/>
            </p:nvSpPr>
            <p:spPr bwMode="auto">
              <a:xfrm>
                <a:off x="1218" y="1906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89" name="Group 325"/>
            <p:cNvGrpSpPr>
              <a:grpSpLocks/>
            </p:cNvGrpSpPr>
            <p:nvPr/>
          </p:nvGrpSpPr>
          <p:grpSpPr bwMode="auto">
            <a:xfrm>
              <a:off x="1311" y="1947"/>
              <a:ext cx="67" cy="42"/>
              <a:chOff x="1311" y="1947"/>
              <a:chExt cx="67" cy="42"/>
            </a:xfrm>
          </p:grpSpPr>
          <p:sp>
            <p:nvSpPr>
              <p:cNvPr id="223242" name="Oval 326"/>
              <p:cNvSpPr>
                <a:spLocks noChangeArrowheads="1"/>
              </p:cNvSpPr>
              <p:nvPr/>
            </p:nvSpPr>
            <p:spPr bwMode="auto">
              <a:xfrm>
                <a:off x="1340" y="1954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43" name="Oval 327"/>
              <p:cNvSpPr>
                <a:spLocks noChangeArrowheads="1"/>
              </p:cNvSpPr>
              <p:nvPr/>
            </p:nvSpPr>
            <p:spPr bwMode="auto">
              <a:xfrm>
                <a:off x="1311" y="1947"/>
                <a:ext cx="37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90" name="Group 328"/>
            <p:cNvGrpSpPr>
              <a:grpSpLocks/>
            </p:cNvGrpSpPr>
            <p:nvPr/>
          </p:nvGrpSpPr>
          <p:grpSpPr bwMode="auto">
            <a:xfrm>
              <a:off x="1434" y="1923"/>
              <a:ext cx="65" cy="50"/>
              <a:chOff x="1434" y="1923"/>
              <a:chExt cx="65" cy="50"/>
            </a:xfrm>
          </p:grpSpPr>
          <p:sp>
            <p:nvSpPr>
              <p:cNvPr id="223240" name="Oval 329"/>
              <p:cNvSpPr>
                <a:spLocks noChangeArrowheads="1"/>
              </p:cNvSpPr>
              <p:nvPr/>
            </p:nvSpPr>
            <p:spPr bwMode="auto">
              <a:xfrm>
                <a:off x="1464" y="1923"/>
                <a:ext cx="35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41" name="Oval 330"/>
              <p:cNvSpPr>
                <a:spLocks noChangeArrowheads="1"/>
              </p:cNvSpPr>
              <p:nvPr/>
            </p:nvSpPr>
            <p:spPr bwMode="auto">
              <a:xfrm>
                <a:off x="1434" y="1939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91" name="Group 331"/>
            <p:cNvGrpSpPr>
              <a:grpSpLocks/>
            </p:cNvGrpSpPr>
            <p:nvPr/>
          </p:nvGrpSpPr>
          <p:grpSpPr bwMode="auto">
            <a:xfrm>
              <a:off x="1542" y="1838"/>
              <a:ext cx="60" cy="62"/>
              <a:chOff x="1542" y="1838"/>
              <a:chExt cx="60" cy="62"/>
            </a:xfrm>
          </p:grpSpPr>
          <p:sp>
            <p:nvSpPr>
              <p:cNvPr id="223238" name="Oval 332"/>
              <p:cNvSpPr>
                <a:spLocks noChangeArrowheads="1"/>
              </p:cNvSpPr>
              <p:nvPr/>
            </p:nvSpPr>
            <p:spPr bwMode="auto">
              <a:xfrm>
                <a:off x="1564" y="1838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39" name="Oval 333"/>
              <p:cNvSpPr>
                <a:spLocks noChangeArrowheads="1"/>
              </p:cNvSpPr>
              <p:nvPr/>
            </p:nvSpPr>
            <p:spPr bwMode="auto">
              <a:xfrm>
                <a:off x="1542" y="186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92" name="Group 334"/>
            <p:cNvGrpSpPr>
              <a:grpSpLocks/>
            </p:cNvGrpSpPr>
            <p:nvPr/>
          </p:nvGrpSpPr>
          <p:grpSpPr bwMode="auto">
            <a:xfrm>
              <a:off x="1611" y="1722"/>
              <a:ext cx="41" cy="70"/>
              <a:chOff x="1611" y="1722"/>
              <a:chExt cx="41" cy="70"/>
            </a:xfrm>
          </p:grpSpPr>
          <p:sp>
            <p:nvSpPr>
              <p:cNvPr id="223236" name="Oval 335"/>
              <p:cNvSpPr>
                <a:spLocks noChangeArrowheads="1"/>
              </p:cNvSpPr>
              <p:nvPr/>
            </p:nvSpPr>
            <p:spPr bwMode="auto">
              <a:xfrm>
                <a:off x="1614" y="172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37" name="Oval 336"/>
              <p:cNvSpPr>
                <a:spLocks noChangeArrowheads="1"/>
              </p:cNvSpPr>
              <p:nvPr/>
            </p:nvSpPr>
            <p:spPr bwMode="auto">
              <a:xfrm>
                <a:off x="1611" y="1755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93" name="Group 337"/>
            <p:cNvGrpSpPr>
              <a:grpSpLocks/>
            </p:cNvGrpSpPr>
            <p:nvPr/>
          </p:nvGrpSpPr>
          <p:grpSpPr bwMode="auto">
            <a:xfrm>
              <a:off x="1596" y="1610"/>
              <a:ext cx="44" cy="62"/>
              <a:chOff x="1596" y="1610"/>
              <a:chExt cx="44" cy="62"/>
            </a:xfrm>
          </p:grpSpPr>
          <p:sp>
            <p:nvSpPr>
              <p:cNvPr id="223234" name="Oval 338"/>
              <p:cNvSpPr>
                <a:spLocks noChangeArrowheads="1"/>
              </p:cNvSpPr>
              <p:nvPr/>
            </p:nvSpPr>
            <p:spPr bwMode="auto">
              <a:xfrm>
                <a:off x="1596" y="1610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35" name="Oval 339"/>
              <p:cNvSpPr>
                <a:spLocks noChangeArrowheads="1"/>
              </p:cNvSpPr>
              <p:nvPr/>
            </p:nvSpPr>
            <p:spPr bwMode="auto">
              <a:xfrm>
                <a:off x="1604" y="163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94" name="Group 340"/>
            <p:cNvGrpSpPr>
              <a:grpSpLocks/>
            </p:cNvGrpSpPr>
            <p:nvPr/>
          </p:nvGrpSpPr>
          <p:grpSpPr bwMode="auto">
            <a:xfrm>
              <a:off x="1554" y="1539"/>
              <a:ext cx="49" cy="54"/>
              <a:chOff x="1554" y="1539"/>
              <a:chExt cx="49" cy="54"/>
            </a:xfrm>
          </p:grpSpPr>
          <p:sp>
            <p:nvSpPr>
              <p:cNvPr id="223232" name="Oval 341"/>
              <p:cNvSpPr>
                <a:spLocks noChangeArrowheads="1"/>
              </p:cNvSpPr>
              <p:nvPr/>
            </p:nvSpPr>
            <p:spPr bwMode="auto">
              <a:xfrm>
                <a:off x="1554" y="1539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33" name="Oval 342"/>
              <p:cNvSpPr>
                <a:spLocks noChangeArrowheads="1"/>
              </p:cNvSpPr>
              <p:nvPr/>
            </p:nvSpPr>
            <p:spPr bwMode="auto">
              <a:xfrm>
                <a:off x="1566" y="1559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795" name="Rectangle 343"/>
            <p:cNvSpPr>
              <a:spLocks noChangeArrowheads="1"/>
            </p:cNvSpPr>
            <p:nvPr/>
          </p:nvSpPr>
          <p:spPr bwMode="auto">
            <a:xfrm rot="1920000">
              <a:off x="1491" y="148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96" name="Rectangle 344"/>
            <p:cNvSpPr>
              <a:spLocks noChangeArrowheads="1"/>
            </p:cNvSpPr>
            <p:nvPr/>
          </p:nvSpPr>
          <p:spPr bwMode="auto">
            <a:xfrm rot="1680000">
              <a:off x="1254" y="1862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97" name="Rectangle 345"/>
            <p:cNvSpPr>
              <a:spLocks noChangeArrowheads="1"/>
            </p:cNvSpPr>
            <p:nvPr/>
          </p:nvSpPr>
          <p:spPr bwMode="auto">
            <a:xfrm rot="240000">
              <a:off x="1390" y="1457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98" name="Rectangle 346"/>
            <p:cNvSpPr>
              <a:spLocks noChangeArrowheads="1"/>
            </p:cNvSpPr>
            <p:nvPr/>
          </p:nvSpPr>
          <p:spPr bwMode="auto">
            <a:xfrm rot="6420000">
              <a:off x="1157" y="1610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99" name="Rectangle 347"/>
            <p:cNvSpPr>
              <a:spLocks noChangeArrowheads="1"/>
            </p:cNvSpPr>
            <p:nvPr/>
          </p:nvSpPr>
          <p:spPr bwMode="auto">
            <a:xfrm rot="-840000">
              <a:off x="1301" y="1461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800" name="Group 348"/>
            <p:cNvGrpSpPr>
              <a:grpSpLocks/>
            </p:cNvGrpSpPr>
            <p:nvPr/>
          </p:nvGrpSpPr>
          <p:grpSpPr bwMode="auto">
            <a:xfrm>
              <a:off x="1109" y="1744"/>
              <a:ext cx="96" cy="59"/>
              <a:chOff x="1109" y="1744"/>
              <a:chExt cx="96" cy="59"/>
            </a:xfrm>
          </p:grpSpPr>
          <p:grpSp>
            <p:nvGrpSpPr>
              <p:cNvPr id="162812" name="Group 349"/>
              <p:cNvGrpSpPr>
                <a:grpSpLocks/>
              </p:cNvGrpSpPr>
              <p:nvPr/>
            </p:nvGrpSpPr>
            <p:grpSpPr bwMode="auto">
              <a:xfrm>
                <a:off x="1109" y="1744"/>
                <a:ext cx="49" cy="59"/>
                <a:chOff x="1109" y="1744"/>
                <a:chExt cx="49" cy="59"/>
              </a:xfrm>
            </p:grpSpPr>
            <p:sp>
              <p:nvSpPr>
                <p:cNvPr id="162814" name="Oval 350"/>
                <p:cNvSpPr>
                  <a:spLocks noChangeArrowheads="1"/>
                </p:cNvSpPr>
                <p:nvPr/>
              </p:nvSpPr>
              <p:spPr bwMode="auto">
                <a:xfrm>
                  <a:off x="1109" y="1744"/>
                  <a:ext cx="38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815" name="Oval 351"/>
                <p:cNvSpPr>
                  <a:spLocks noChangeArrowheads="1"/>
                </p:cNvSpPr>
                <p:nvPr/>
              </p:nvSpPr>
              <p:spPr bwMode="auto">
                <a:xfrm>
                  <a:off x="1120" y="1770"/>
                  <a:ext cx="38" cy="33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813" name="Rectangle 352"/>
              <p:cNvSpPr>
                <a:spLocks noChangeArrowheads="1"/>
              </p:cNvSpPr>
              <p:nvPr/>
            </p:nvSpPr>
            <p:spPr bwMode="auto">
              <a:xfrm rot="4320000">
                <a:off x="1152" y="1724"/>
                <a:ext cx="21" cy="84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801" name="Group 353"/>
            <p:cNvGrpSpPr>
              <a:grpSpLocks/>
            </p:cNvGrpSpPr>
            <p:nvPr/>
          </p:nvGrpSpPr>
          <p:grpSpPr bwMode="auto">
            <a:xfrm>
              <a:off x="1155" y="1835"/>
              <a:ext cx="87" cy="52"/>
              <a:chOff x="1155" y="1835"/>
              <a:chExt cx="87" cy="52"/>
            </a:xfrm>
          </p:grpSpPr>
          <p:grpSp>
            <p:nvGrpSpPr>
              <p:cNvPr id="162808" name="Group 354"/>
              <p:cNvGrpSpPr>
                <a:grpSpLocks/>
              </p:cNvGrpSpPr>
              <p:nvPr/>
            </p:nvGrpSpPr>
            <p:grpSpPr bwMode="auto">
              <a:xfrm>
                <a:off x="1155" y="1835"/>
                <a:ext cx="49" cy="52"/>
                <a:chOff x="1155" y="1835"/>
                <a:chExt cx="49" cy="52"/>
              </a:xfrm>
            </p:grpSpPr>
            <p:sp>
              <p:nvSpPr>
                <p:cNvPr id="162810" name="Oval 355"/>
                <p:cNvSpPr>
                  <a:spLocks noChangeArrowheads="1"/>
                </p:cNvSpPr>
                <p:nvPr/>
              </p:nvSpPr>
              <p:spPr bwMode="auto">
                <a:xfrm>
                  <a:off x="1162" y="1848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811" name="Oval 356"/>
                <p:cNvSpPr>
                  <a:spLocks noChangeArrowheads="1"/>
                </p:cNvSpPr>
                <p:nvPr/>
              </p:nvSpPr>
              <p:spPr bwMode="auto">
                <a:xfrm>
                  <a:off x="1155" y="1835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809" name="Rectangle 357"/>
              <p:cNvSpPr>
                <a:spLocks noChangeArrowheads="1"/>
              </p:cNvSpPr>
              <p:nvPr/>
            </p:nvSpPr>
            <p:spPr bwMode="auto">
              <a:xfrm rot="3000000">
                <a:off x="1191" y="1806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802" name="Rectangle 358"/>
            <p:cNvSpPr>
              <a:spLocks noChangeArrowheads="1"/>
            </p:cNvSpPr>
            <p:nvPr/>
          </p:nvSpPr>
          <p:spPr bwMode="auto">
            <a:xfrm rot="660000">
              <a:off x="1344" y="190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803" name="Rectangle 359"/>
            <p:cNvSpPr>
              <a:spLocks noChangeArrowheads="1"/>
            </p:cNvSpPr>
            <p:nvPr/>
          </p:nvSpPr>
          <p:spPr bwMode="auto">
            <a:xfrm rot="2880000">
              <a:off x="1554" y="1537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804" name="Rectangle 360"/>
            <p:cNvSpPr>
              <a:spLocks noChangeArrowheads="1"/>
            </p:cNvSpPr>
            <p:nvPr/>
          </p:nvSpPr>
          <p:spPr bwMode="auto">
            <a:xfrm rot="4080000">
              <a:off x="1590" y="1612"/>
              <a:ext cx="22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805" name="Rectangle 361"/>
            <p:cNvSpPr>
              <a:spLocks noChangeArrowheads="1"/>
            </p:cNvSpPr>
            <p:nvPr/>
          </p:nvSpPr>
          <p:spPr bwMode="auto">
            <a:xfrm rot="-1080000">
              <a:off x="1450" y="1878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806" name="Rectangle 362"/>
            <p:cNvSpPr>
              <a:spLocks noChangeArrowheads="1"/>
            </p:cNvSpPr>
            <p:nvPr/>
          </p:nvSpPr>
          <p:spPr bwMode="auto">
            <a:xfrm rot="-2880000">
              <a:off x="1545" y="1812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807" name="Rectangle 363"/>
            <p:cNvSpPr>
              <a:spLocks noChangeArrowheads="1"/>
            </p:cNvSpPr>
            <p:nvPr/>
          </p:nvSpPr>
          <p:spPr bwMode="auto">
            <a:xfrm rot="5880000">
              <a:off x="1597" y="171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808" name="AutoShape 364"/>
          <p:cNvSpPr>
            <a:spLocks noChangeArrowheads="1"/>
          </p:cNvSpPr>
          <p:nvPr/>
        </p:nvSpPr>
        <p:spPr bwMode="auto">
          <a:xfrm rot="4800000" flipH="1" flipV="1">
            <a:off x="3425766" y="2770332"/>
            <a:ext cx="376237" cy="369711"/>
          </a:xfrm>
          <a:custGeom>
            <a:avLst/>
            <a:gdLst>
              <a:gd name="T0" fmla="*/ 5734566 w 21600"/>
              <a:gd name="T1" fmla="*/ 4004491 h 21600"/>
              <a:gd name="T2" fmla="*/ 3276728 w 21600"/>
              <a:gd name="T3" fmla="*/ 8008963 h 21600"/>
              <a:gd name="T4" fmla="*/ 818873 w 21600"/>
              <a:gd name="T5" fmla="*/ 4004491 h 21600"/>
              <a:gd name="T6" fmla="*/ 327672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809" name="Group 365"/>
          <p:cNvGrpSpPr>
            <a:grpSpLocks/>
          </p:cNvGrpSpPr>
          <p:nvPr/>
        </p:nvGrpSpPr>
        <p:grpSpPr bwMode="auto">
          <a:xfrm>
            <a:off x="3457228" y="2841681"/>
            <a:ext cx="237067" cy="188913"/>
            <a:chOff x="1279" y="1642"/>
            <a:chExt cx="168" cy="119"/>
          </a:xfrm>
        </p:grpSpPr>
        <p:sp>
          <p:nvSpPr>
            <p:cNvPr id="162770" name="Arc 366"/>
            <p:cNvSpPr>
              <a:spLocks/>
            </p:cNvSpPr>
            <p:nvPr/>
          </p:nvSpPr>
          <p:spPr bwMode="auto">
            <a:xfrm>
              <a:off x="1335" y="1670"/>
              <a:ext cx="25" cy="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1" name="Arc 367"/>
            <p:cNvSpPr>
              <a:spLocks/>
            </p:cNvSpPr>
            <p:nvPr/>
          </p:nvSpPr>
          <p:spPr bwMode="auto">
            <a:xfrm>
              <a:off x="1407" y="1669"/>
              <a:ext cx="35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2" name="Arc 368"/>
            <p:cNvSpPr>
              <a:spLocks/>
            </p:cNvSpPr>
            <p:nvPr/>
          </p:nvSpPr>
          <p:spPr bwMode="auto">
            <a:xfrm>
              <a:off x="1378" y="1642"/>
              <a:ext cx="35" cy="27"/>
            </a:xfrm>
            <a:custGeom>
              <a:avLst/>
              <a:gdLst>
                <a:gd name="T0" fmla="*/ 0 w 22235"/>
                <a:gd name="T1" fmla="*/ 0 h 21600"/>
                <a:gd name="T2" fmla="*/ 0 w 22235"/>
                <a:gd name="T3" fmla="*/ 0 h 21600"/>
                <a:gd name="T4" fmla="*/ 0 w 222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5"/>
                <a:gd name="T10" fmla="*/ 0 h 21600"/>
                <a:gd name="T11" fmla="*/ 22235 w 222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5" h="21600" fill="none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</a:path>
                <a:path w="22235" h="21600" stroke="0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  <a:lnTo>
                    <a:pt x="635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3" name="Arc 369"/>
            <p:cNvSpPr>
              <a:spLocks/>
            </p:cNvSpPr>
            <p:nvPr/>
          </p:nvSpPr>
          <p:spPr bwMode="auto">
            <a:xfrm>
              <a:off x="1359" y="1644"/>
              <a:ext cx="25" cy="26"/>
            </a:xfrm>
            <a:custGeom>
              <a:avLst/>
              <a:gdLst>
                <a:gd name="T0" fmla="*/ 0 w 21585"/>
                <a:gd name="T1" fmla="*/ 0 h 21584"/>
                <a:gd name="T2" fmla="*/ 0 w 21585"/>
                <a:gd name="T3" fmla="*/ 0 h 21584"/>
                <a:gd name="T4" fmla="*/ 0 w 21585"/>
                <a:gd name="T5" fmla="*/ 0 h 21584"/>
                <a:gd name="T6" fmla="*/ 0 60000 65536"/>
                <a:gd name="T7" fmla="*/ 0 60000 65536"/>
                <a:gd name="T8" fmla="*/ 0 60000 65536"/>
                <a:gd name="T9" fmla="*/ 0 w 21585"/>
                <a:gd name="T10" fmla="*/ 0 h 21584"/>
                <a:gd name="T11" fmla="*/ 21585 w 21585"/>
                <a:gd name="T12" fmla="*/ 21584 h 215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5" h="21584" fill="none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</a:path>
                <a:path w="21585" h="21584" stroke="0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  <a:lnTo>
                    <a:pt x="21585" y="21584"/>
                  </a:lnTo>
                  <a:lnTo>
                    <a:pt x="-1" y="207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4" name="Arc 370"/>
            <p:cNvSpPr>
              <a:spLocks/>
            </p:cNvSpPr>
            <p:nvPr/>
          </p:nvSpPr>
          <p:spPr bwMode="auto">
            <a:xfrm>
              <a:off x="1307" y="1669"/>
              <a:ext cx="33" cy="27"/>
            </a:xfrm>
            <a:custGeom>
              <a:avLst/>
              <a:gdLst>
                <a:gd name="T0" fmla="*/ 0 w 21600"/>
                <a:gd name="T1" fmla="*/ 0 h 21590"/>
                <a:gd name="T2" fmla="*/ 0 w 21600"/>
                <a:gd name="T3" fmla="*/ 0 h 21590"/>
                <a:gd name="T4" fmla="*/ 0 w 21600"/>
                <a:gd name="T5" fmla="*/ 0 h 2159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0"/>
                <a:gd name="T11" fmla="*/ 21600 w 21600"/>
                <a:gd name="T12" fmla="*/ 21590 h 21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0" fill="none" extrusionOk="0">
                  <a:moveTo>
                    <a:pt x="20936" y="21589"/>
                  </a:moveTo>
                  <a:cubicBezTo>
                    <a:pt x="9270" y="21231"/>
                    <a:pt x="-1" y="11670"/>
                    <a:pt x="-1" y="-1"/>
                  </a:cubicBezTo>
                </a:path>
                <a:path w="21600" h="21590" stroke="0" extrusionOk="0">
                  <a:moveTo>
                    <a:pt x="20936" y="21589"/>
                  </a:moveTo>
                  <a:cubicBezTo>
                    <a:pt x="9270" y="21231"/>
                    <a:pt x="-1" y="11670"/>
                    <a:pt x="-1" y="-1"/>
                  </a:cubicBezTo>
                  <a:lnTo>
                    <a:pt x="21600" y="0"/>
                  </a:lnTo>
                  <a:lnTo>
                    <a:pt x="20936" y="2158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5" name="Arc 371"/>
            <p:cNvSpPr>
              <a:spLocks/>
            </p:cNvSpPr>
            <p:nvPr/>
          </p:nvSpPr>
          <p:spPr bwMode="auto">
            <a:xfrm>
              <a:off x="1279" y="1643"/>
              <a:ext cx="34" cy="27"/>
            </a:xfrm>
            <a:custGeom>
              <a:avLst/>
              <a:gdLst>
                <a:gd name="T0" fmla="*/ 0 w 22227"/>
                <a:gd name="T1" fmla="*/ 0 h 21600"/>
                <a:gd name="T2" fmla="*/ 0 w 22227"/>
                <a:gd name="T3" fmla="*/ 0 h 21600"/>
                <a:gd name="T4" fmla="*/ 0 w 2222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27"/>
                <a:gd name="T10" fmla="*/ 0 h 21600"/>
                <a:gd name="T11" fmla="*/ 22227 w 2222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27" h="21600" fill="none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</a:path>
                <a:path w="22227" h="21600" stroke="0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  <a:lnTo>
                    <a:pt x="64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6" name="Arc 372"/>
            <p:cNvSpPr>
              <a:spLocks/>
            </p:cNvSpPr>
            <p:nvPr/>
          </p:nvSpPr>
          <p:spPr bwMode="auto">
            <a:xfrm>
              <a:off x="1413" y="1733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7" name="Arc 373"/>
            <p:cNvSpPr>
              <a:spLocks/>
            </p:cNvSpPr>
            <p:nvPr/>
          </p:nvSpPr>
          <p:spPr bwMode="auto">
            <a:xfrm>
              <a:off x="1384" y="1706"/>
              <a:ext cx="34" cy="28"/>
            </a:xfrm>
            <a:custGeom>
              <a:avLst/>
              <a:gdLst>
                <a:gd name="T0" fmla="*/ 0 w 22218"/>
                <a:gd name="T1" fmla="*/ 0 h 21600"/>
                <a:gd name="T2" fmla="*/ 0 w 22218"/>
                <a:gd name="T3" fmla="*/ 0 h 21600"/>
                <a:gd name="T4" fmla="*/ 0 w 2221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18"/>
                <a:gd name="T10" fmla="*/ 0 h 21600"/>
                <a:gd name="T11" fmla="*/ 22218 w 2221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18" h="21600" fill="none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</a:path>
                <a:path w="22218" h="21600" stroke="0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  <a:lnTo>
                    <a:pt x="633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8" name="Arc 374"/>
            <p:cNvSpPr>
              <a:spLocks/>
            </p:cNvSpPr>
            <p:nvPr/>
          </p:nvSpPr>
          <p:spPr bwMode="auto">
            <a:xfrm>
              <a:off x="1342" y="1733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9" name="Arc 375"/>
            <p:cNvSpPr>
              <a:spLocks/>
            </p:cNvSpPr>
            <p:nvPr/>
          </p:nvSpPr>
          <p:spPr bwMode="auto">
            <a:xfrm>
              <a:off x="1361" y="1707"/>
              <a:ext cx="25" cy="27"/>
            </a:xfrm>
            <a:custGeom>
              <a:avLst/>
              <a:gdLst>
                <a:gd name="T0" fmla="*/ 0 w 21586"/>
                <a:gd name="T1" fmla="*/ 0 h 21583"/>
                <a:gd name="T2" fmla="*/ 0 w 21586"/>
                <a:gd name="T3" fmla="*/ 0 h 21583"/>
                <a:gd name="T4" fmla="*/ 0 w 21586"/>
                <a:gd name="T5" fmla="*/ 0 h 21583"/>
                <a:gd name="T6" fmla="*/ 0 60000 65536"/>
                <a:gd name="T7" fmla="*/ 0 60000 65536"/>
                <a:gd name="T8" fmla="*/ 0 60000 65536"/>
                <a:gd name="T9" fmla="*/ 0 w 21586"/>
                <a:gd name="T10" fmla="*/ 0 h 21583"/>
                <a:gd name="T11" fmla="*/ 21586 w 21586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6" h="21583" fill="none" extrusionOk="0">
                  <a:moveTo>
                    <a:pt x="0" y="20798"/>
                  </a:moveTo>
                  <a:cubicBezTo>
                    <a:pt x="410" y="9509"/>
                    <a:pt x="9450" y="443"/>
                    <a:pt x="20737" y="-1"/>
                  </a:cubicBezTo>
                </a:path>
                <a:path w="21586" h="21583" stroke="0" extrusionOk="0">
                  <a:moveTo>
                    <a:pt x="0" y="20798"/>
                  </a:moveTo>
                  <a:cubicBezTo>
                    <a:pt x="410" y="9509"/>
                    <a:pt x="9450" y="443"/>
                    <a:pt x="20737" y="-1"/>
                  </a:cubicBezTo>
                  <a:lnTo>
                    <a:pt x="21586" y="21583"/>
                  </a:lnTo>
                  <a:lnTo>
                    <a:pt x="0" y="2079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80" name="Arc 376"/>
            <p:cNvSpPr>
              <a:spLocks/>
            </p:cNvSpPr>
            <p:nvPr/>
          </p:nvSpPr>
          <p:spPr bwMode="auto">
            <a:xfrm>
              <a:off x="1313" y="1733"/>
              <a:ext cx="33" cy="28"/>
            </a:xfrm>
            <a:custGeom>
              <a:avLst/>
              <a:gdLst>
                <a:gd name="T0" fmla="*/ 0 w 21600"/>
                <a:gd name="T1" fmla="*/ 0 h 22385"/>
                <a:gd name="T2" fmla="*/ 0 w 21600"/>
                <a:gd name="T3" fmla="*/ 0 h 22385"/>
                <a:gd name="T4" fmla="*/ 0 w 21600"/>
                <a:gd name="T5" fmla="*/ 0 h 223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85"/>
                <a:gd name="T11" fmla="*/ 21600 w 21600"/>
                <a:gd name="T12" fmla="*/ 22385 h 223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85" fill="none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</a:path>
                <a:path w="21600" h="22385" stroke="0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  <a:lnTo>
                    <a:pt x="21600" y="785"/>
                  </a:lnTo>
                  <a:lnTo>
                    <a:pt x="21600" y="223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81" name="Arc 377"/>
            <p:cNvSpPr>
              <a:spLocks/>
            </p:cNvSpPr>
            <p:nvPr/>
          </p:nvSpPr>
          <p:spPr bwMode="auto">
            <a:xfrm>
              <a:off x="1286" y="1706"/>
              <a:ext cx="33" cy="28"/>
            </a:xfrm>
            <a:custGeom>
              <a:avLst/>
              <a:gdLst>
                <a:gd name="T0" fmla="*/ 0 w 22237"/>
                <a:gd name="T1" fmla="*/ 0 h 21600"/>
                <a:gd name="T2" fmla="*/ 0 w 22237"/>
                <a:gd name="T3" fmla="*/ 0 h 21600"/>
                <a:gd name="T4" fmla="*/ 0 w 222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7"/>
                <a:gd name="T10" fmla="*/ 0 h 21600"/>
                <a:gd name="T11" fmla="*/ 22237 w 222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7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</a:path>
                <a:path w="22237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810" name="AutoShape 378"/>
          <p:cNvSpPr>
            <a:spLocks noChangeArrowheads="1"/>
          </p:cNvSpPr>
          <p:nvPr/>
        </p:nvSpPr>
        <p:spPr bwMode="auto">
          <a:xfrm rot="4800000" flipH="1" flipV="1">
            <a:off x="2850032" y="3310033"/>
            <a:ext cx="376237" cy="369711"/>
          </a:xfrm>
          <a:custGeom>
            <a:avLst/>
            <a:gdLst>
              <a:gd name="T0" fmla="*/ 5734566 w 21600"/>
              <a:gd name="T1" fmla="*/ 4004491 h 21600"/>
              <a:gd name="T2" fmla="*/ 3276728 w 21600"/>
              <a:gd name="T3" fmla="*/ 8008963 h 21600"/>
              <a:gd name="T4" fmla="*/ 818873 w 21600"/>
              <a:gd name="T5" fmla="*/ 4004491 h 21600"/>
              <a:gd name="T6" fmla="*/ 327672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811" name="Group 379"/>
          <p:cNvGrpSpPr>
            <a:grpSpLocks/>
          </p:cNvGrpSpPr>
          <p:nvPr/>
        </p:nvGrpSpPr>
        <p:grpSpPr bwMode="auto">
          <a:xfrm>
            <a:off x="2881489" y="3382963"/>
            <a:ext cx="238478" cy="188912"/>
            <a:chOff x="871" y="1983"/>
            <a:chExt cx="168" cy="119"/>
          </a:xfrm>
        </p:grpSpPr>
        <p:sp>
          <p:nvSpPr>
            <p:cNvPr id="162758" name="Arc 380"/>
            <p:cNvSpPr>
              <a:spLocks/>
            </p:cNvSpPr>
            <p:nvPr/>
          </p:nvSpPr>
          <p:spPr bwMode="auto">
            <a:xfrm>
              <a:off x="927" y="2011"/>
              <a:ext cx="25" cy="27"/>
            </a:xfrm>
            <a:custGeom>
              <a:avLst/>
              <a:gdLst>
                <a:gd name="T0" fmla="*/ 0 w 21600"/>
                <a:gd name="T1" fmla="*/ 0 h 22415"/>
                <a:gd name="T2" fmla="*/ 0 w 21600"/>
                <a:gd name="T3" fmla="*/ 0 h 22415"/>
                <a:gd name="T4" fmla="*/ 0 w 21600"/>
                <a:gd name="T5" fmla="*/ 0 h 2241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415"/>
                <a:gd name="T11" fmla="*/ 21600 w 21600"/>
                <a:gd name="T12" fmla="*/ 22415 h 224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415" fill="none" extrusionOk="0">
                  <a:moveTo>
                    <a:pt x="21584" y="0"/>
                  </a:moveTo>
                  <a:cubicBezTo>
                    <a:pt x="21594" y="271"/>
                    <a:pt x="21600" y="543"/>
                    <a:pt x="21600" y="815"/>
                  </a:cubicBezTo>
                  <a:cubicBezTo>
                    <a:pt x="21600" y="12744"/>
                    <a:pt x="11929" y="22415"/>
                    <a:pt x="-1" y="22415"/>
                  </a:cubicBezTo>
                </a:path>
                <a:path w="21600" h="22415" stroke="0" extrusionOk="0">
                  <a:moveTo>
                    <a:pt x="21584" y="0"/>
                  </a:moveTo>
                  <a:cubicBezTo>
                    <a:pt x="21594" y="271"/>
                    <a:pt x="21600" y="543"/>
                    <a:pt x="21600" y="815"/>
                  </a:cubicBezTo>
                  <a:cubicBezTo>
                    <a:pt x="21600" y="12744"/>
                    <a:pt x="11929" y="22415"/>
                    <a:pt x="-1" y="22415"/>
                  </a:cubicBezTo>
                  <a:lnTo>
                    <a:pt x="0" y="815"/>
                  </a:lnTo>
                  <a:lnTo>
                    <a:pt x="21584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59" name="Arc 381"/>
            <p:cNvSpPr>
              <a:spLocks/>
            </p:cNvSpPr>
            <p:nvPr/>
          </p:nvSpPr>
          <p:spPr bwMode="auto">
            <a:xfrm>
              <a:off x="998" y="2010"/>
              <a:ext cx="35" cy="28"/>
            </a:xfrm>
            <a:custGeom>
              <a:avLst/>
              <a:gdLst>
                <a:gd name="T0" fmla="*/ 0 w 21600"/>
                <a:gd name="T1" fmla="*/ 0 h 22365"/>
                <a:gd name="T2" fmla="*/ 0 w 21600"/>
                <a:gd name="T3" fmla="*/ 0 h 22365"/>
                <a:gd name="T4" fmla="*/ 0 w 21600"/>
                <a:gd name="T5" fmla="*/ 0 h 2236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5"/>
                <a:gd name="T11" fmla="*/ 21600 w 21600"/>
                <a:gd name="T12" fmla="*/ 22365 h 223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5" fill="none" extrusionOk="0">
                  <a:moveTo>
                    <a:pt x="20963" y="22364"/>
                  </a:moveTo>
                  <a:cubicBezTo>
                    <a:pt x="9286" y="22020"/>
                    <a:pt x="0" y="12455"/>
                    <a:pt x="0" y="774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5" stroke="0" extrusionOk="0">
                  <a:moveTo>
                    <a:pt x="20963" y="22364"/>
                  </a:moveTo>
                  <a:cubicBezTo>
                    <a:pt x="9286" y="22020"/>
                    <a:pt x="0" y="12455"/>
                    <a:pt x="0" y="774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4"/>
                  </a:lnTo>
                  <a:lnTo>
                    <a:pt x="20963" y="2236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0" name="Arc 382"/>
            <p:cNvSpPr>
              <a:spLocks/>
            </p:cNvSpPr>
            <p:nvPr/>
          </p:nvSpPr>
          <p:spPr bwMode="auto">
            <a:xfrm>
              <a:off x="970" y="1983"/>
              <a:ext cx="35" cy="27"/>
            </a:xfrm>
            <a:custGeom>
              <a:avLst/>
              <a:gdLst>
                <a:gd name="T0" fmla="*/ 0 w 22208"/>
                <a:gd name="T1" fmla="*/ 0 h 21600"/>
                <a:gd name="T2" fmla="*/ 0 w 22208"/>
                <a:gd name="T3" fmla="*/ 0 h 21600"/>
                <a:gd name="T4" fmla="*/ 0 w 2220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08"/>
                <a:gd name="T10" fmla="*/ 0 h 21600"/>
                <a:gd name="T11" fmla="*/ 22208 w 2220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08" h="21600" fill="none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</a:path>
                <a:path w="22208" h="21600" stroke="0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  <a:lnTo>
                    <a:pt x="623" y="21600"/>
                  </a:lnTo>
                  <a:lnTo>
                    <a:pt x="-1" y="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1" name="Arc 383"/>
            <p:cNvSpPr>
              <a:spLocks/>
            </p:cNvSpPr>
            <p:nvPr/>
          </p:nvSpPr>
          <p:spPr bwMode="auto">
            <a:xfrm>
              <a:off x="951" y="1984"/>
              <a:ext cx="25" cy="26"/>
            </a:xfrm>
            <a:custGeom>
              <a:avLst/>
              <a:gdLst>
                <a:gd name="T0" fmla="*/ 0 w 21585"/>
                <a:gd name="T1" fmla="*/ 0 h 21584"/>
                <a:gd name="T2" fmla="*/ 0 w 21585"/>
                <a:gd name="T3" fmla="*/ 0 h 21584"/>
                <a:gd name="T4" fmla="*/ 0 w 21585"/>
                <a:gd name="T5" fmla="*/ 0 h 21584"/>
                <a:gd name="T6" fmla="*/ 0 60000 65536"/>
                <a:gd name="T7" fmla="*/ 0 60000 65536"/>
                <a:gd name="T8" fmla="*/ 0 60000 65536"/>
                <a:gd name="T9" fmla="*/ 0 w 21585"/>
                <a:gd name="T10" fmla="*/ 0 h 21584"/>
                <a:gd name="T11" fmla="*/ 21585 w 21585"/>
                <a:gd name="T12" fmla="*/ 21584 h 215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5" h="21584" fill="none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</a:path>
                <a:path w="21585" h="21584" stroke="0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  <a:lnTo>
                    <a:pt x="21585" y="21584"/>
                  </a:lnTo>
                  <a:lnTo>
                    <a:pt x="-1" y="207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2" name="Arc 384"/>
            <p:cNvSpPr>
              <a:spLocks/>
            </p:cNvSpPr>
            <p:nvPr/>
          </p:nvSpPr>
          <p:spPr bwMode="auto">
            <a:xfrm>
              <a:off x="899" y="2010"/>
              <a:ext cx="33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2"/>
                <a:gd name="T11" fmla="*/ 21600 w 21600"/>
                <a:gd name="T12" fmla="*/ 22362 h 22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3" name="Arc 385"/>
            <p:cNvSpPr>
              <a:spLocks/>
            </p:cNvSpPr>
            <p:nvPr/>
          </p:nvSpPr>
          <p:spPr bwMode="auto">
            <a:xfrm>
              <a:off x="871" y="1983"/>
              <a:ext cx="33" cy="27"/>
            </a:xfrm>
            <a:custGeom>
              <a:avLst/>
              <a:gdLst>
                <a:gd name="T0" fmla="*/ 0 w 22236"/>
                <a:gd name="T1" fmla="*/ 0 h 21600"/>
                <a:gd name="T2" fmla="*/ 0 w 22236"/>
                <a:gd name="T3" fmla="*/ 0 h 21600"/>
                <a:gd name="T4" fmla="*/ 0 w 2223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6"/>
                <a:gd name="T10" fmla="*/ 0 h 21600"/>
                <a:gd name="T11" fmla="*/ 22236 w 2223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6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59" y="-1"/>
                    <a:pt x="21791" y="9173"/>
                    <a:pt x="22236" y="20772"/>
                  </a:cubicBezTo>
                </a:path>
                <a:path w="22236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59" y="-1"/>
                    <a:pt x="21791" y="9173"/>
                    <a:pt x="22236" y="2077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4" name="Arc 386"/>
            <p:cNvSpPr>
              <a:spLocks/>
            </p:cNvSpPr>
            <p:nvPr/>
          </p:nvSpPr>
          <p:spPr bwMode="auto">
            <a:xfrm>
              <a:off x="1005" y="2074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5" name="Arc 387"/>
            <p:cNvSpPr>
              <a:spLocks/>
            </p:cNvSpPr>
            <p:nvPr/>
          </p:nvSpPr>
          <p:spPr bwMode="auto">
            <a:xfrm>
              <a:off x="975" y="2047"/>
              <a:ext cx="34" cy="27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54"/>
                <a:gd name="T10" fmla="*/ 0 h 21600"/>
                <a:gd name="T11" fmla="*/ 22254 w 222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6" name="Arc 388"/>
            <p:cNvSpPr>
              <a:spLocks/>
            </p:cNvSpPr>
            <p:nvPr/>
          </p:nvSpPr>
          <p:spPr bwMode="auto">
            <a:xfrm>
              <a:off x="934" y="2074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7" name="Arc 389"/>
            <p:cNvSpPr>
              <a:spLocks/>
            </p:cNvSpPr>
            <p:nvPr/>
          </p:nvSpPr>
          <p:spPr bwMode="auto">
            <a:xfrm>
              <a:off x="953" y="2047"/>
              <a:ext cx="25" cy="27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3"/>
                <a:gd name="T11" fmla="*/ 21600 w 21600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3" fill="none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8" name="Arc 390"/>
            <p:cNvSpPr>
              <a:spLocks/>
            </p:cNvSpPr>
            <p:nvPr/>
          </p:nvSpPr>
          <p:spPr bwMode="auto">
            <a:xfrm>
              <a:off x="905" y="2074"/>
              <a:ext cx="33" cy="28"/>
            </a:xfrm>
            <a:custGeom>
              <a:avLst/>
              <a:gdLst>
                <a:gd name="T0" fmla="*/ 0 w 21600"/>
                <a:gd name="T1" fmla="*/ 0 h 22385"/>
                <a:gd name="T2" fmla="*/ 0 w 21600"/>
                <a:gd name="T3" fmla="*/ 0 h 22385"/>
                <a:gd name="T4" fmla="*/ 0 w 21600"/>
                <a:gd name="T5" fmla="*/ 0 h 223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85"/>
                <a:gd name="T11" fmla="*/ 21600 w 21600"/>
                <a:gd name="T12" fmla="*/ 22385 h 223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85" fill="none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</a:path>
                <a:path w="21600" h="22385" stroke="0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  <a:lnTo>
                    <a:pt x="21600" y="785"/>
                  </a:lnTo>
                  <a:lnTo>
                    <a:pt x="21600" y="223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9" name="Arc 391"/>
            <p:cNvSpPr>
              <a:spLocks/>
            </p:cNvSpPr>
            <p:nvPr/>
          </p:nvSpPr>
          <p:spPr bwMode="auto">
            <a:xfrm>
              <a:off x="877" y="2047"/>
              <a:ext cx="34" cy="27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54"/>
                <a:gd name="T10" fmla="*/ 0 h 21600"/>
                <a:gd name="T11" fmla="*/ 22254 w 222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812" name="AutoShape 392"/>
          <p:cNvSpPr>
            <a:spLocks noChangeArrowheads="1"/>
          </p:cNvSpPr>
          <p:nvPr/>
        </p:nvSpPr>
        <p:spPr bwMode="auto">
          <a:xfrm rot="1920000">
            <a:off x="2318456" y="5699181"/>
            <a:ext cx="70556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=""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13" name="AutoShape 393"/>
          <p:cNvSpPr>
            <a:spLocks noChangeArrowheads="1"/>
          </p:cNvSpPr>
          <p:nvPr/>
        </p:nvSpPr>
        <p:spPr bwMode="auto">
          <a:xfrm rot="3540000">
            <a:off x="3069961" y="5019819"/>
            <a:ext cx="100012" cy="522111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=""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14" name="AutoShape 394"/>
          <p:cNvSpPr>
            <a:spLocks noChangeArrowheads="1"/>
          </p:cNvSpPr>
          <p:nvPr/>
        </p:nvSpPr>
        <p:spPr bwMode="auto">
          <a:xfrm rot="4320000">
            <a:off x="3992591" y="4557890"/>
            <a:ext cx="104775" cy="52352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=""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15" name="AutoShape 395"/>
          <p:cNvSpPr>
            <a:spLocks noChangeArrowheads="1"/>
          </p:cNvSpPr>
          <p:nvPr/>
        </p:nvSpPr>
        <p:spPr bwMode="auto">
          <a:xfrm rot="4860000">
            <a:off x="4974167" y="4303713"/>
            <a:ext cx="88900" cy="520700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=""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16" name="AutoShape 396"/>
          <p:cNvSpPr>
            <a:spLocks noChangeArrowheads="1"/>
          </p:cNvSpPr>
          <p:nvPr/>
        </p:nvSpPr>
        <p:spPr bwMode="auto">
          <a:xfrm rot="-120000">
            <a:off x="5810958" y="4445000"/>
            <a:ext cx="598311" cy="103188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=""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17" name="AutoShape 397"/>
          <p:cNvSpPr>
            <a:spLocks noChangeArrowheads="1"/>
          </p:cNvSpPr>
          <p:nvPr/>
        </p:nvSpPr>
        <p:spPr bwMode="auto">
          <a:xfrm rot="5700000">
            <a:off x="7030097" y="4272107"/>
            <a:ext cx="90487" cy="522111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=""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18" name="AutoShape 398"/>
          <p:cNvSpPr>
            <a:spLocks noChangeArrowheads="1"/>
          </p:cNvSpPr>
          <p:nvPr/>
        </p:nvSpPr>
        <p:spPr bwMode="auto">
          <a:xfrm rot="6180000">
            <a:off x="8073260" y="4538046"/>
            <a:ext cx="122237" cy="52352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=""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19" name="AutoShape 399"/>
          <p:cNvSpPr>
            <a:spLocks noChangeArrowheads="1"/>
          </p:cNvSpPr>
          <p:nvPr/>
        </p:nvSpPr>
        <p:spPr bwMode="auto">
          <a:xfrm rot="6900000">
            <a:off x="9221463" y="5004738"/>
            <a:ext cx="79375" cy="522111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=""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20" name="AutoShape 400"/>
          <p:cNvSpPr>
            <a:spLocks noChangeArrowheads="1"/>
          </p:cNvSpPr>
          <p:nvPr/>
        </p:nvSpPr>
        <p:spPr bwMode="auto">
          <a:xfrm rot="8880000">
            <a:off x="10100734" y="5891269"/>
            <a:ext cx="97367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=""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21" name="AutoShape 401"/>
          <p:cNvSpPr>
            <a:spLocks noChangeArrowheads="1"/>
          </p:cNvSpPr>
          <p:nvPr/>
        </p:nvSpPr>
        <p:spPr bwMode="auto">
          <a:xfrm>
            <a:off x="6210302" y="4794306"/>
            <a:ext cx="489655" cy="606425"/>
          </a:xfrm>
          <a:prstGeom prst="star16">
            <a:avLst>
              <a:gd name="adj" fmla="val 37500"/>
            </a:avLst>
          </a:prstGeom>
          <a:noFill/>
          <a:ln w="12700">
            <a:solidFill>
              <a:srgbClr val="FF2C2C"/>
            </a:solidFill>
            <a:miter lim="800000"/>
            <a:headEnd/>
            <a:tailEnd/>
          </a:ln>
          <a:effectLst>
            <a:prstShdw prst="shdw17" dist="17961" dir="2700000">
              <a:srgbClr val="991A1A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822" name="Group 402"/>
          <p:cNvGrpSpPr>
            <a:grpSpLocks/>
          </p:cNvGrpSpPr>
          <p:nvPr/>
        </p:nvGrpSpPr>
        <p:grpSpPr bwMode="auto">
          <a:xfrm>
            <a:off x="7766759" y="3871913"/>
            <a:ext cx="359834" cy="387350"/>
            <a:chOff x="4332" y="2291"/>
            <a:chExt cx="256" cy="244"/>
          </a:xfrm>
        </p:grpSpPr>
        <p:sp>
          <p:nvSpPr>
            <p:cNvPr id="162755" name="Line 403"/>
            <p:cNvSpPr>
              <a:spLocks noChangeShapeType="1"/>
            </p:cNvSpPr>
            <p:nvPr/>
          </p:nvSpPr>
          <p:spPr bwMode="auto">
            <a:xfrm>
              <a:off x="4332" y="2291"/>
              <a:ext cx="77" cy="7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56" name="Arc 404"/>
            <p:cNvSpPr>
              <a:spLocks/>
            </p:cNvSpPr>
            <p:nvPr/>
          </p:nvSpPr>
          <p:spPr bwMode="auto">
            <a:xfrm>
              <a:off x="4404" y="2306"/>
              <a:ext cx="66" cy="83"/>
            </a:xfrm>
            <a:custGeom>
              <a:avLst/>
              <a:gdLst>
                <a:gd name="T0" fmla="*/ 0 w 19729"/>
                <a:gd name="T1" fmla="*/ 0 h 21600"/>
                <a:gd name="T2" fmla="*/ 0 w 19729"/>
                <a:gd name="T3" fmla="*/ 0 h 21600"/>
                <a:gd name="T4" fmla="*/ 0 w 19729"/>
                <a:gd name="T5" fmla="*/ 0 h 21600"/>
                <a:gd name="T6" fmla="*/ 0 60000 65536"/>
                <a:gd name="T7" fmla="*/ 0 60000 65536"/>
                <a:gd name="T8" fmla="*/ 0 60000 65536"/>
                <a:gd name="T9" fmla="*/ 0 w 19729"/>
                <a:gd name="T10" fmla="*/ 0 h 21600"/>
                <a:gd name="T11" fmla="*/ 19729 w 1972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29" h="21600" fill="none" extrusionOk="0">
                  <a:moveTo>
                    <a:pt x="19729" y="21292"/>
                  </a:moveTo>
                  <a:cubicBezTo>
                    <a:pt x="18528" y="21497"/>
                    <a:pt x="17312" y="21599"/>
                    <a:pt x="16095" y="21599"/>
                  </a:cubicBezTo>
                  <a:cubicBezTo>
                    <a:pt x="9951" y="21599"/>
                    <a:pt x="4097" y="18983"/>
                    <a:pt x="0" y="14405"/>
                  </a:cubicBezTo>
                </a:path>
                <a:path w="19729" h="21600" stroke="0" extrusionOk="0">
                  <a:moveTo>
                    <a:pt x="19729" y="21292"/>
                  </a:moveTo>
                  <a:cubicBezTo>
                    <a:pt x="18528" y="21497"/>
                    <a:pt x="17312" y="21599"/>
                    <a:pt x="16095" y="21599"/>
                  </a:cubicBezTo>
                  <a:cubicBezTo>
                    <a:pt x="9951" y="21599"/>
                    <a:pt x="4097" y="18983"/>
                    <a:pt x="0" y="14405"/>
                  </a:cubicBezTo>
                  <a:lnTo>
                    <a:pt x="16095" y="0"/>
                  </a:lnTo>
                  <a:lnTo>
                    <a:pt x="19729" y="21292"/>
                  </a:lnTo>
                  <a:close/>
                </a:path>
              </a:pathLst>
            </a:custGeom>
            <a:noFill/>
            <a:ln w="25400" cap="rnd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57" name="Arc 405"/>
            <p:cNvSpPr>
              <a:spLocks/>
            </p:cNvSpPr>
            <p:nvPr/>
          </p:nvSpPr>
          <p:spPr bwMode="auto">
            <a:xfrm>
              <a:off x="4467" y="2384"/>
              <a:ext cx="121" cy="151"/>
            </a:xfrm>
            <a:custGeom>
              <a:avLst/>
              <a:gdLst>
                <a:gd name="T0" fmla="*/ 0 w 19511"/>
                <a:gd name="T1" fmla="*/ 0 h 21600"/>
                <a:gd name="T2" fmla="*/ 0 w 19511"/>
                <a:gd name="T3" fmla="*/ 0 h 21600"/>
                <a:gd name="T4" fmla="*/ 0 w 19511"/>
                <a:gd name="T5" fmla="*/ 0 h 21600"/>
                <a:gd name="T6" fmla="*/ 0 60000 65536"/>
                <a:gd name="T7" fmla="*/ 0 60000 65536"/>
                <a:gd name="T8" fmla="*/ 0 60000 65536"/>
                <a:gd name="T9" fmla="*/ 0 w 19511"/>
                <a:gd name="T10" fmla="*/ 0 h 21600"/>
                <a:gd name="T11" fmla="*/ 19511 w 195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11" h="21600" fill="none" extrusionOk="0">
                  <a:moveTo>
                    <a:pt x="-1" y="347"/>
                  </a:moveTo>
                  <a:cubicBezTo>
                    <a:pt x="1273" y="116"/>
                    <a:pt x="2564" y="-1"/>
                    <a:pt x="3859" y="-1"/>
                  </a:cubicBezTo>
                  <a:cubicBezTo>
                    <a:pt x="9775" y="-1"/>
                    <a:pt x="15433" y="2427"/>
                    <a:pt x="19510" y="6714"/>
                  </a:cubicBezTo>
                </a:path>
                <a:path w="19511" h="21600" stroke="0" extrusionOk="0">
                  <a:moveTo>
                    <a:pt x="-1" y="347"/>
                  </a:moveTo>
                  <a:cubicBezTo>
                    <a:pt x="1273" y="116"/>
                    <a:pt x="2564" y="-1"/>
                    <a:pt x="3859" y="-1"/>
                  </a:cubicBezTo>
                  <a:cubicBezTo>
                    <a:pt x="9775" y="-1"/>
                    <a:pt x="15433" y="2427"/>
                    <a:pt x="19510" y="6714"/>
                  </a:cubicBezTo>
                  <a:lnTo>
                    <a:pt x="3859" y="21600"/>
                  </a:lnTo>
                  <a:lnTo>
                    <a:pt x="-1" y="347"/>
                  </a:lnTo>
                  <a:close/>
                </a:path>
              </a:pathLst>
            </a:custGeom>
            <a:noFill/>
            <a:ln w="25400" cap="rnd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823" name="Oval 406"/>
          <p:cNvSpPr>
            <a:spLocks noChangeArrowheads="1"/>
          </p:cNvSpPr>
          <p:nvPr/>
        </p:nvSpPr>
        <p:spPr bwMode="auto">
          <a:xfrm>
            <a:off x="8101191" y="4084643"/>
            <a:ext cx="67733" cy="66675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prstShdw prst="shdw17" dist="17961" dir="2700000">
              <a:srgbClr val="994A4D">
                <a:alpha val="74997"/>
              </a:srgbClr>
            </a:prst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24" name="Oval 407"/>
          <p:cNvSpPr>
            <a:spLocks noChangeArrowheads="1"/>
          </p:cNvSpPr>
          <p:nvPr/>
        </p:nvSpPr>
        <p:spPr bwMode="auto">
          <a:xfrm>
            <a:off x="7734303" y="3835401"/>
            <a:ext cx="67733" cy="66675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prstShdw prst="shdw17" dist="17961" dir="2700000">
              <a:srgbClr val="994A4D">
                <a:alpha val="74997"/>
              </a:srgbClr>
            </a:prst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825" name="Group 408"/>
          <p:cNvGrpSpPr>
            <a:grpSpLocks/>
          </p:cNvGrpSpPr>
          <p:nvPr/>
        </p:nvGrpSpPr>
        <p:grpSpPr bwMode="auto">
          <a:xfrm>
            <a:off x="7123290" y="5084819"/>
            <a:ext cx="575733" cy="66675"/>
            <a:chOff x="3877" y="3055"/>
            <a:chExt cx="408" cy="42"/>
          </a:xfrm>
        </p:grpSpPr>
        <p:sp>
          <p:nvSpPr>
            <p:cNvPr id="162752" name="Line 409"/>
            <p:cNvSpPr>
              <a:spLocks noChangeShapeType="1"/>
            </p:cNvSpPr>
            <p:nvPr/>
          </p:nvSpPr>
          <p:spPr bwMode="auto">
            <a:xfrm>
              <a:off x="3909" y="3077"/>
              <a:ext cx="337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53" name="Oval 410"/>
            <p:cNvSpPr>
              <a:spLocks noChangeArrowheads="1"/>
            </p:cNvSpPr>
            <p:nvPr/>
          </p:nvSpPr>
          <p:spPr bwMode="auto">
            <a:xfrm>
              <a:off x="4237" y="3055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54" name="Oval 411"/>
            <p:cNvSpPr>
              <a:spLocks noChangeArrowheads="1"/>
            </p:cNvSpPr>
            <p:nvPr/>
          </p:nvSpPr>
          <p:spPr bwMode="auto">
            <a:xfrm>
              <a:off x="3877" y="3055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26" name="Group 412"/>
          <p:cNvGrpSpPr>
            <a:grpSpLocks/>
          </p:cNvGrpSpPr>
          <p:nvPr/>
        </p:nvGrpSpPr>
        <p:grpSpPr bwMode="auto">
          <a:xfrm>
            <a:off x="7425267" y="6027738"/>
            <a:ext cx="482600" cy="171450"/>
            <a:chOff x="4091" y="3649"/>
            <a:chExt cx="341" cy="108"/>
          </a:xfrm>
        </p:grpSpPr>
        <p:sp>
          <p:nvSpPr>
            <p:cNvPr id="162746" name="Line 413"/>
            <p:cNvSpPr>
              <a:spLocks noChangeShapeType="1"/>
            </p:cNvSpPr>
            <p:nvPr/>
          </p:nvSpPr>
          <p:spPr bwMode="auto">
            <a:xfrm>
              <a:off x="4222" y="3676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7" name="Line 414"/>
            <p:cNvSpPr>
              <a:spLocks noChangeShapeType="1"/>
            </p:cNvSpPr>
            <p:nvPr/>
          </p:nvSpPr>
          <p:spPr bwMode="auto">
            <a:xfrm flipH="1">
              <a:off x="4255" y="3676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8" name="Line 415"/>
            <p:cNvSpPr>
              <a:spLocks noChangeShapeType="1"/>
            </p:cNvSpPr>
            <p:nvPr/>
          </p:nvSpPr>
          <p:spPr bwMode="auto">
            <a:xfrm>
              <a:off x="4288" y="3671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9" name="Line 416"/>
            <p:cNvSpPr>
              <a:spLocks noChangeShapeType="1"/>
            </p:cNvSpPr>
            <p:nvPr/>
          </p:nvSpPr>
          <p:spPr bwMode="auto">
            <a:xfrm>
              <a:off x="4122" y="3676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50" name="Oval 417"/>
            <p:cNvSpPr>
              <a:spLocks noChangeArrowheads="1"/>
            </p:cNvSpPr>
            <p:nvPr/>
          </p:nvSpPr>
          <p:spPr bwMode="auto">
            <a:xfrm>
              <a:off x="4091" y="3654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51" name="Oval 418"/>
            <p:cNvSpPr>
              <a:spLocks noChangeArrowheads="1"/>
            </p:cNvSpPr>
            <p:nvPr/>
          </p:nvSpPr>
          <p:spPr bwMode="auto">
            <a:xfrm>
              <a:off x="4384" y="3649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27" name="Group 419"/>
          <p:cNvGrpSpPr>
            <a:grpSpLocks/>
          </p:cNvGrpSpPr>
          <p:nvPr/>
        </p:nvGrpSpPr>
        <p:grpSpPr bwMode="auto">
          <a:xfrm>
            <a:off x="7566383" y="5667375"/>
            <a:ext cx="481189" cy="171450"/>
            <a:chOff x="4191" y="3422"/>
            <a:chExt cx="340" cy="108"/>
          </a:xfrm>
        </p:grpSpPr>
        <p:sp>
          <p:nvSpPr>
            <p:cNvPr id="162740" name="Line 420"/>
            <p:cNvSpPr>
              <a:spLocks noChangeShapeType="1"/>
            </p:cNvSpPr>
            <p:nvPr/>
          </p:nvSpPr>
          <p:spPr bwMode="auto">
            <a:xfrm>
              <a:off x="4321" y="3449"/>
              <a:ext cx="34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1" name="Line 421"/>
            <p:cNvSpPr>
              <a:spLocks noChangeShapeType="1"/>
            </p:cNvSpPr>
            <p:nvPr/>
          </p:nvSpPr>
          <p:spPr bwMode="auto">
            <a:xfrm flipH="1">
              <a:off x="4355" y="3449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2" name="Line 422"/>
            <p:cNvSpPr>
              <a:spLocks noChangeShapeType="1"/>
            </p:cNvSpPr>
            <p:nvPr/>
          </p:nvSpPr>
          <p:spPr bwMode="auto">
            <a:xfrm>
              <a:off x="4388" y="3443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3" name="Line 423"/>
            <p:cNvSpPr>
              <a:spLocks noChangeShapeType="1"/>
            </p:cNvSpPr>
            <p:nvPr/>
          </p:nvSpPr>
          <p:spPr bwMode="auto">
            <a:xfrm>
              <a:off x="4222" y="3449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4" name="Oval 424"/>
            <p:cNvSpPr>
              <a:spLocks noChangeArrowheads="1"/>
            </p:cNvSpPr>
            <p:nvPr/>
          </p:nvSpPr>
          <p:spPr bwMode="auto">
            <a:xfrm>
              <a:off x="4191" y="3427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5" name="Oval 425"/>
            <p:cNvSpPr>
              <a:spLocks noChangeArrowheads="1"/>
            </p:cNvSpPr>
            <p:nvPr/>
          </p:nvSpPr>
          <p:spPr bwMode="auto">
            <a:xfrm>
              <a:off x="4484" y="3422"/>
              <a:ext cx="47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28" name="Group 426"/>
          <p:cNvGrpSpPr>
            <a:grpSpLocks/>
          </p:cNvGrpSpPr>
          <p:nvPr/>
        </p:nvGrpSpPr>
        <p:grpSpPr bwMode="auto">
          <a:xfrm>
            <a:off x="9310512" y="4637088"/>
            <a:ext cx="481189" cy="171450"/>
            <a:chOff x="5427" y="2773"/>
            <a:chExt cx="341" cy="108"/>
          </a:xfrm>
        </p:grpSpPr>
        <p:sp>
          <p:nvSpPr>
            <p:cNvPr id="162734" name="Line 427"/>
            <p:cNvSpPr>
              <a:spLocks noChangeShapeType="1"/>
            </p:cNvSpPr>
            <p:nvPr/>
          </p:nvSpPr>
          <p:spPr bwMode="auto">
            <a:xfrm>
              <a:off x="5558" y="2800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5" name="Line 428"/>
            <p:cNvSpPr>
              <a:spLocks noChangeShapeType="1"/>
            </p:cNvSpPr>
            <p:nvPr/>
          </p:nvSpPr>
          <p:spPr bwMode="auto">
            <a:xfrm flipH="1">
              <a:off x="5591" y="2800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6" name="Line 429"/>
            <p:cNvSpPr>
              <a:spLocks noChangeShapeType="1"/>
            </p:cNvSpPr>
            <p:nvPr/>
          </p:nvSpPr>
          <p:spPr bwMode="auto">
            <a:xfrm>
              <a:off x="5624" y="2794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7" name="Line 430"/>
            <p:cNvSpPr>
              <a:spLocks noChangeShapeType="1"/>
            </p:cNvSpPr>
            <p:nvPr/>
          </p:nvSpPr>
          <p:spPr bwMode="auto">
            <a:xfrm>
              <a:off x="5458" y="2800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8" name="Oval 431"/>
            <p:cNvSpPr>
              <a:spLocks noChangeArrowheads="1"/>
            </p:cNvSpPr>
            <p:nvPr/>
          </p:nvSpPr>
          <p:spPr bwMode="auto">
            <a:xfrm>
              <a:off x="5427" y="2778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9" name="Oval 432"/>
            <p:cNvSpPr>
              <a:spLocks noChangeArrowheads="1"/>
            </p:cNvSpPr>
            <p:nvPr/>
          </p:nvSpPr>
          <p:spPr bwMode="auto">
            <a:xfrm>
              <a:off x="5720" y="2773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29" name="Group 433"/>
          <p:cNvGrpSpPr>
            <a:grpSpLocks/>
          </p:cNvGrpSpPr>
          <p:nvPr/>
        </p:nvGrpSpPr>
        <p:grpSpPr bwMode="auto">
          <a:xfrm>
            <a:off x="8661429" y="4321175"/>
            <a:ext cx="760589" cy="77788"/>
            <a:chOff x="4967" y="2574"/>
            <a:chExt cx="539" cy="49"/>
          </a:xfrm>
        </p:grpSpPr>
        <p:sp>
          <p:nvSpPr>
            <p:cNvPr id="162731" name="Line 434"/>
            <p:cNvSpPr>
              <a:spLocks noChangeShapeType="1"/>
            </p:cNvSpPr>
            <p:nvPr/>
          </p:nvSpPr>
          <p:spPr bwMode="auto">
            <a:xfrm>
              <a:off x="5009" y="2600"/>
              <a:ext cx="446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2" name="Oval 435"/>
            <p:cNvSpPr>
              <a:spLocks noChangeArrowheads="1"/>
            </p:cNvSpPr>
            <p:nvPr/>
          </p:nvSpPr>
          <p:spPr bwMode="auto">
            <a:xfrm>
              <a:off x="5443" y="2574"/>
              <a:ext cx="63" cy="4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3" name="Oval 436"/>
            <p:cNvSpPr>
              <a:spLocks noChangeArrowheads="1"/>
            </p:cNvSpPr>
            <p:nvPr/>
          </p:nvSpPr>
          <p:spPr bwMode="auto">
            <a:xfrm>
              <a:off x="4967" y="2574"/>
              <a:ext cx="64" cy="4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830" name="Arc 437"/>
          <p:cNvSpPr>
            <a:spLocks/>
          </p:cNvSpPr>
          <p:nvPr/>
        </p:nvSpPr>
        <p:spPr bwMode="auto">
          <a:xfrm>
            <a:off x="8058857" y="2484438"/>
            <a:ext cx="554566" cy="93662"/>
          </a:xfrm>
          <a:custGeom>
            <a:avLst/>
            <a:gdLst>
              <a:gd name="T0" fmla="*/ 18020139 w 21600"/>
              <a:gd name="T1" fmla="*/ 0 h 21600"/>
              <a:gd name="T2" fmla="*/ 0 w 21600"/>
              <a:gd name="T3" fmla="*/ 40613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1" name="Arc 438"/>
          <p:cNvSpPr>
            <a:spLocks/>
          </p:cNvSpPr>
          <p:nvPr/>
        </p:nvSpPr>
        <p:spPr bwMode="auto">
          <a:xfrm rot="2700000">
            <a:off x="9120481" y="3071901"/>
            <a:ext cx="525463" cy="77612"/>
          </a:xfrm>
          <a:custGeom>
            <a:avLst/>
            <a:gdLst>
              <a:gd name="T0" fmla="*/ 12744471 w 21600"/>
              <a:gd name="T1" fmla="*/ 352943 h 21600"/>
              <a:gd name="T2" fmla="*/ 0 w 21600"/>
              <a:gd name="T3" fmla="*/ 0 h 21600"/>
              <a:gd name="T4" fmla="*/ 12782935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535" y="21599"/>
                </a:moveTo>
                <a:cubicBezTo>
                  <a:pt x="9631" y="21564"/>
                  <a:pt x="-1" y="11903"/>
                  <a:pt x="-1" y="-1"/>
                </a:cubicBezTo>
              </a:path>
              <a:path w="21600" h="21600" stroke="0" extrusionOk="0">
                <a:moveTo>
                  <a:pt x="21535" y="21599"/>
                </a:moveTo>
                <a:cubicBezTo>
                  <a:pt x="9631" y="21564"/>
                  <a:pt x="-1" y="11903"/>
                  <a:pt x="-1" y="-1"/>
                </a:cubicBezTo>
                <a:lnTo>
                  <a:pt x="21600" y="0"/>
                </a:lnTo>
                <a:lnTo>
                  <a:pt x="21535" y="21599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2" name="Arc 439"/>
          <p:cNvSpPr>
            <a:spLocks/>
          </p:cNvSpPr>
          <p:nvPr/>
        </p:nvSpPr>
        <p:spPr bwMode="auto">
          <a:xfrm rot="-8760000">
            <a:off x="8542867" y="2441575"/>
            <a:ext cx="546100" cy="280988"/>
          </a:xfrm>
          <a:custGeom>
            <a:avLst/>
            <a:gdLst>
              <a:gd name="T0" fmla="*/ 17474163 w 21600"/>
              <a:gd name="T1" fmla="*/ 0 h 20745"/>
              <a:gd name="T2" fmla="*/ 5182379 w 21600"/>
              <a:gd name="T3" fmla="*/ 3805942 h 20745"/>
              <a:gd name="T4" fmla="*/ 0 w 21600"/>
              <a:gd name="T5" fmla="*/ 21469 h 20745"/>
              <a:gd name="T6" fmla="*/ 0 60000 65536"/>
              <a:gd name="T7" fmla="*/ 0 60000 65536"/>
              <a:gd name="T8" fmla="*/ 0 60000 65536"/>
              <a:gd name="T9" fmla="*/ 0 w 21600"/>
              <a:gd name="T10" fmla="*/ 0 h 20745"/>
              <a:gd name="T11" fmla="*/ 21600 w 21600"/>
              <a:gd name="T12" fmla="*/ 20745 h 207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745" fill="none" extrusionOk="0">
                <a:moveTo>
                  <a:pt x="21599" y="0"/>
                </a:moveTo>
                <a:cubicBezTo>
                  <a:pt x="21599" y="39"/>
                  <a:pt x="21600" y="78"/>
                  <a:pt x="21600" y="117"/>
                </a:cubicBezTo>
                <a:cubicBezTo>
                  <a:pt x="21600" y="9578"/>
                  <a:pt x="15442" y="17939"/>
                  <a:pt x="6406" y="20745"/>
                </a:cubicBezTo>
              </a:path>
              <a:path w="21600" h="20745" stroke="0" extrusionOk="0">
                <a:moveTo>
                  <a:pt x="21599" y="0"/>
                </a:moveTo>
                <a:cubicBezTo>
                  <a:pt x="21599" y="39"/>
                  <a:pt x="21600" y="78"/>
                  <a:pt x="21600" y="117"/>
                </a:cubicBezTo>
                <a:cubicBezTo>
                  <a:pt x="21600" y="9578"/>
                  <a:pt x="15442" y="17939"/>
                  <a:pt x="6406" y="20745"/>
                </a:cubicBezTo>
                <a:lnTo>
                  <a:pt x="0" y="117"/>
                </a:lnTo>
                <a:lnTo>
                  <a:pt x="21599" y="0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3" name="Arc 440"/>
          <p:cNvSpPr>
            <a:spLocks/>
          </p:cNvSpPr>
          <p:nvPr/>
        </p:nvSpPr>
        <p:spPr bwMode="auto">
          <a:xfrm rot="2040000">
            <a:off x="8834967" y="2606731"/>
            <a:ext cx="498122" cy="271463"/>
          </a:xfrm>
          <a:custGeom>
            <a:avLst/>
            <a:gdLst>
              <a:gd name="T0" fmla="*/ 0 w 20633"/>
              <a:gd name="T1" fmla="*/ 0 h 21600"/>
              <a:gd name="T2" fmla="*/ 15219969 w 20633"/>
              <a:gd name="T3" fmla="*/ 2373014 h 21600"/>
              <a:gd name="T4" fmla="*/ 42777 w 20633"/>
              <a:gd name="T5" fmla="*/ 3411674 h 21600"/>
              <a:gd name="T6" fmla="*/ 0 60000 65536"/>
              <a:gd name="T7" fmla="*/ 0 60000 65536"/>
              <a:gd name="T8" fmla="*/ 0 60000 65536"/>
              <a:gd name="T9" fmla="*/ 0 w 20633"/>
              <a:gd name="T10" fmla="*/ 0 h 21600"/>
              <a:gd name="T11" fmla="*/ 20633 w 2063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633" h="21600" fill="none" extrusionOk="0">
                <a:moveTo>
                  <a:pt x="0" y="0"/>
                </a:moveTo>
                <a:cubicBezTo>
                  <a:pt x="19" y="0"/>
                  <a:pt x="38" y="-1"/>
                  <a:pt x="58" y="-1"/>
                </a:cubicBezTo>
                <a:cubicBezTo>
                  <a:pt x="9453" y="-1"/>
                  <a:pt x="17772" y="6074"/>
                  <a:pt x="20632" y="15024"/>
                </a:cubicBezTo>
              </a:path>
              <a:path w="20633" h="21600" stroke="0" extrusionOk="0">
                <a:moveTo>
                  <a:pt x="0" y="0"/>
                </a:moveTo>
                <a:cubicBezTo>
                  <a:pt x="19" y="0"/>
                  <a:pt x="38" y="-1"/>
                  <a:pt x="58" y="-1"/>
                </a:cubicBezTo>
                <a:cubicBezTo>
                  <a:pt x="9453" y="-1"/>
                  <a:pt x="17772" y="6074"/>
                  <a:pt x="20632" y="15024"/>
                </a:cubicBezTo>
                <a:lnTo>
                  <a:pt x="58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4" name="Rectangle 441"/>
          <p:cNvSpPr>
            <a:spLocks noChangeArrowheads="1"/>
          </p:cNvSpPr>
          <p:nvPr/>
        </p:nvSpPr>
        <p:spPr bwMode="auto">
          <a:xfrm>
            <a:off x="8154815" y="2532119"/>
            <a:ext cx="657578" cy="428625"/>
          </a:xfrm>
          <a:prstGeom prst="rect">
            <a:avLst/>
          </a:prstGeom>
          <a:solidFill>
            <a:srgbClr val="E8B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5" name="Rectangle 442"/>
          <p:cNvSpPr>
            <a:spLocks noChangeArrowheads="1"/>
          </p:cNvSpPr>
          <p:nvPr/>
        </p:nvSpPr>
        <p:spPr bwMode="auto">
          <a:xfrm rot="1560000">
            <a:off x="8726340" y="2801938"/>
            <a:ext cx="478367" cy="430212"/>
          </a:xfrm>
          <a:prstGeom prst="rect">
            <a:avLst/>
          </a:prstGeom>
          <a:solidFill>
            <a:srgbClr val="E8B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6" name="Oval 443"/>
          <p:cNvSpPr>
            <a:spLocks noChangeArrowheads="1"/>
          </p:cNvSpPr>
          <p:nvPr/>
        </p:nvSpPr>
        <p:spPr bwMode="auto">
          <a:xfrm>
            <a:off x="8712229" y="2460681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7" name="Oval 444"/>
          <p:cNvSpPr>
            <a:spLocks noChangeArrowheads="1"/>
          </p:cNvSpPr>
          <p:nvPr/>
        </p:nvSpPr>
        <p:spPr bwMode="auto">
          <a:xfrm>
            <a:off x="8617656" y="2663881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8" name="Oval 445"/>
          <p:cNvSpPr>
            <a:spLocks noChangeArrowheads="1"/>
          </p:cNvSpPr>
          <p:nvPr/>
        </p:nvSpPr>
        <p:spPr bwMode="auto">
          <a:xfrm>
            <a:off x="8789812" y="2494019"/>
            <a:ext cx="71966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9" name="Oval 446"/>
          <p:cNvSpPr>
            <a:spLocks noChangeArrowheads="1"/>
          </p:cNvSpPr>
          <p:nvPr/>
        </p:nvSpPr>
        <p:spPr bwMode="auto">
          <a:xfrm>
            <a:off x="8770056" y="2590856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0" name="Oval 447"/>
          <p:cNvSpPr>
            <a:spLocks noChangeArrowheads="1"/>
          </p:cNvSpPr>
          <p:nvPr/>
        </p:nvSpPr>
        <p:spPr bwMode="auto">
          <a:xfrm>
            <a:off x="8674101" y="2579744"/>
            <a:ext cx="71966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1" name="Oval 448"/>
          <p:cNvSpPr>
            <a:spLocks noChangeArrowheads="1"/>
          </p:cNvSpPr>
          <p:nvPr/>
        </p:nvSpPr>
        <p:spPr bwMode="auto">
          <a:xfrm>
            <a:off x="8724901" y="2717856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2" name="Oval 449"/>
          <p:cNvSpPr>
            <a:spLocks noChangeArrowheads="1"/>
          </p:cNvSpPr>
          <p:nvPr/>
        </p:nvSpPr>
        <p:spPr bwMode="auto">
          <a:xfrm>
            <a:off x="8681156" y="2816225"/>
            <a:ext cx="70556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3" name="Oval 450"/>
          <p:cNvSpPr>
            <a:spLocks noChangeArrowheads="1"/>
          </p:cNvSpPr>
          <p:nvPr/>
        </p:nvSpPr>
        <p:spPr bwMode="auto">
          <a:xfrm>
            <a:off x="8633178" y="2911531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4" name="Oval 451"/>
          <p:cNvSpPr>
            <a:spLocks noChangeArrowheads="1"/>
          </p:cNvSpPr>
          <p:nvPr/>
        </p:nvSpPr>
        <p:spPr bwMode="auto">
          <a:xfrm>
            <a:off x="8586612" y="3035356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5" name="Oval 452"/>
          <p:cNvSpPr>
            <a:spLocks noChangeArrowheads="1"/>
          </p:cNvSpPr>
          <p:nvPr/>
        </p:nvSpPr>
        <p:spPr bwMode="auto">
          <a:xfrm>
            <a:off x="8530167" y="3146481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6" name="Oval 453"/>
          <p:cNvSpPr>
            <a:spLocks noChangeArrowheads="1"/>
          </p:cNvSpPr>
          <p:nvPr/>
        </p:nvSpPr>
        <p:spPr bwMode="auto">
          <a:xfrm>
            <a:off x="8861778" y="2492375"/>
            <a:ext cx="70556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7" name="Oval 454"/>
          <p:cNvSpPr>
            <a:spLocks noChangeArrowheads="1"/>
          </p:cNvSpPr>
          <p:nvPr/>
        </p:nvSpPr>
        <p:spPr bwMode="auto">
          <a:xfrm>
            <a:off x="8863189" y="2603556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8" name="Oval 455"/>
          <p:cNvSpPr>
            <a:spLocks noChangeArrowheads="1"/>
          </p:cNvSpPr>
          <p:nvPr/>
        </p:nvSpPr>
        <p:spPr bwMode="auto">
          <a:xfrm>
            <a:off x="8854723" y="2727325"/>
            <a:ext cx="71966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9" name="Oval 456"/>
          <p:cNvSpPr>
            <a:spLocks noChangeArrowheads="1"/>
          </p:cNvSpPr>
          <p:nvPr/>
        </p:nvSpPr>
        <p:spPr bwMode="auto">
          <a:xfrm>
            <a:off x="8846256" y="2851206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0" name="Oval 457"/>
          <p:cNvSpPr>
            <a:spLocks noChangeArrowheads="1"/>
          </p:cNvSpPr>
          <p:nvPr/>
        </p:nvSpPr>
        <p:spPr bwMode="auto">
          <a:xfrm>
            <a:off x="8823678" y="2948044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1" name="Oval 458"/>
          <p:cNvSpPr>
            <a:spLocks noChangeArrowheads="1"/>
          </p:cNvSpPr>
          <p:nvPr/>
        </p:nvSpPr>
        <p:spPr bwMode="auto">
          <a:xfrm>
            <a:off x="8764412" y="3046469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2" name="Oval 459"/>
          <p:cNvSpPr>
            <a:spLocks noChangeArrowheads="1"/>
          </p:cNvSpPr>
          <p:nvPr/>
        </p:nvSpPr>
        <p:spPr bwMode="auto">
          <a:xfrm>
            <a:off x="8707967" y="3170294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3" name="Oval 460"/>
          <p:cNvSpPr>
            <a:spLocks noChangeArrowheads="1"/>
          </p:cNvSpPr>
          <p:nvPr/>
        </p:nvSpPr>
        <p:spPr bwMode="auto">
          <a:xfrm>
            <a:off x="8637412" y="3254375"/>
            <a:ext cx="71966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4" name="Oval 461"/>
          <p:cNvSpPr>
            <a:spLocks noChangeArrowheads="1"/>
          </p:cNvSpPr>
          <p:nvPr/>
        </p:nvSpPr>
        <p:spPr bwMode="auto">
          <a:xfrm>
            <a:off x="9042429" y="3243319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5" name="Oval 462"/>
          <p:cNvSpPr>
            <a:spLocks noChangeArrowheads="1"/>
          </p:cNvSpPr>
          <p:nvPr/>
        </p:nvSpPr>
        <p:spPr bwMode="auto">
          <a:xfrm>
            <a:off x="9081940" y="3327400"/>
            <a:ext cx="71967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6" name="Oval 463"/>
          <p:cNvSpPr>
            <a:spLocks noChangeArrowheads="1"/>
          </p:cNvSpPr>
          <p:nvPr/>
        </p:nvSpPr>
        <p:spPr bwMode="auto">
          <a:xfrm>
            <a:off x="9145412" y="3398841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7" name="Oval 464"/>
          <p:cNvSpPr>
            <a:spLocks noChangeArrowheads="1"/>
          </p:cNvSpPr>
          <p:nvPr/>
        </p:nvSpPr>
        <p:spPr bwMode="auto">
          <a:xfrm>
            <a:off x="8943623" y="4214869"/>
            <a:ext cx="119945" cy="1619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8" name="Oval 465"/>
          <p:cNvSpPr>
            <a:spLocks noChangeArrowheads="1"/>
          </p:cNvSpPr>
          <p:nvPr/>
        </p:nvSpPr>
        <p:spPr bwMode="auto">
          <a:xfrm>
            <a:off x="9177867" y="4156131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9" name="Oval 466"/>
          <p:cNvSpPr>
            <a:spLocks noChangeArrowheads="1"/>
          </p:cNvSpPr>
          <p:nvPr/>
        </p:nvSpPr>
        <p:spPr bwMode="auto">
          <a:xfrm>
            <a:off x="8949295" y="2535294"/>
            <a:ext cx="71967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0" name="Oval 467"/>
          <p:cNvSpPr>
            <a:spLocks noChangeArrowheads="1"/>
          </p:cNvSpPr>
          <p:nvPr/>
        </p:nvSpPr>
        <p:spPr bwMode="auto">
          <a:xfrm>
            <a:off x="8950678" y="2644831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1" name="Oval 468"/>
          <p:cNvSpPr>
            <a:spLocks noChangeArrowheads="1"/>
          </p:cNvSpPr>
          <p:nvPr/>
        </p:nvSpPr>
        <p:spPr bwMode="auto">
          <a:xfrm>
            <a:off x="8966229" y="2770244"/>
            <a:ext cx="71967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2" name="Oval 469"/>
          <p:cNvSpPr>
            <a:spLocks noChangeArrowheads="1"/>
          </p:cNvSpPr>
          <p:nvPr/>
        </p:nvSpPr>
        <p:spPr bwMode="auto">
          <a:xfrm>
            <a:off x="8969051" y="2919469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3" name="Oval 470"/>
          <p:cNvSpPr>
            <a:spLocks noChangeArrowheads="1"/>
          </p:cNvSpPr>
          <p:nvPr/>
        </p:nvSpPr>
        <p:spPr bwMode="auto">
          <a:xfrm>
            <a:off x="8961967" y="3032181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4" name="Oval 471"/>
          <p:cNvSpPr>
            <a:spLocks noChangeArrowheads="1"/>
          </p:cNvSpPr>
          <p:nvPr/>
        </p:nvSpPr>
        <p:spPr bwMode="auto">
          <a:xfrm>
            <a:off x="9000095" y="3154419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5" name="Oval 472"/>
          <p:cNvSpPr>
            <a:spLocks noChangeArrowheads="1"/>
          </p:cNvSpPr>
          <p:nvPr/>
        </p:nvSpPr>
        <p:spPr bwMode="auto">
          <a:xfrm>
            <a:off x="8943651" y="4192644"/>
            <a:ext cx="71967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6" name="Oval 473"/>
          <p:cNvSpPr>
            <a:spLocks noChangeArrowheads="1"/>
          </p:cNvSpPr>
          <p:nvPr/>
        </p:nvSpPr>
        <p:spPr bwMode="auto">
          <a:xfrm>
            <a:off x="8909756" y="4087814"/>
            <a:ext cx="70556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7" name="Oval 474"/>
          <p:cNvSpPr>
            <a:spLocks noChangeArrowheads="1"/>
          </p:cNvSpPr>
          <p:nvPr/>
        </p:nvSpPr>
        <p:spPr bwMode="auto">
          <a:xfrm>
            <a:off x="9165168" y="4218044"/>
            <a:ext cx="119944" cy="1619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8" name="Oval 475"/>
          <p:cNvSpPr>
            <a:spLocks noChangeArrowheads="1"/>
          </p:cNvSpPr>
          <p:nvPr/>
        </p:nvSpPr>
        <p:spPr bwMode="auto">
          <a:xfrm>
            <a:off x="8545689" y="3768726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9" name="Oval 476"/>
          <p:cNvSpPr>
            <a:spLocks noChangeArrowheads="1"/>
          </p:cNvSpPr>
          <p:nvPr/>
        </p:nvSpPr>
        <p:spPr bwMode="auto">
          <a:xfrm>
            <a:off x="8719256" y="3879851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0" name="Oval 477"/>
          <p:cNvSpPr>
            <a:spLocks noChangeArrowheads="1"/>
          </p:cNvSpPr>
          <p:nvPr/>
        </p:nvSpPr>
        <p:spPr bwMode="auto">
          <a:xfrm>
            <a:off x="8784167" y="3935414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1" name="Oval 478"/>
          <p:cNvSpPr>
            <a:spLocks noChangeArrowheads="1"/>
          </p:cNvSpPr>
          <p:nvPr/>
        </p:nvSpPr>
        <p:spPr bwMode="auto">
          <a:xfrm>
            <a:off x="8860367" y="4006858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2" name="Oval 479"/>
          <p:cNvSpPr>
            <a:spLocks noChangeArrowheads="1"/>
          </p:cNvSpPr>
          <p:nvPr/>
        </p:nvSpPr>
        <p:spPr bwMode="auto">
          <a:xfrm>
            <a:off x="8644467" y="3821120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3" name="Oval 480"/>
          <p:cNvSpPr>
            <a:spLocks noChangeArrowheads="1"/>
          </p:cNvSpPr>
          <p:nvPr/>
        </p:nvSpPr>
        <p:spPr bwMode="auto">
          <a:xfrm>
            <a:off x="7851424" y="2187631"/>
            <a:ext cx="83256" cy="92075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4" name="Oval 481"/>
          <p:cNvSpPr>
            <a:spLocks noChangeArrowheads="1"/>
          </p:cNvSpPr>
          <p:nvPr/>
        </p:nvSpPr>
        <p:spPr bwMode="auto">
          <a:xfrm>
            <a:off x="7871178" y="2116194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5" name="Oval 482"/>
          <p:cNvSpPr>
            <a:spLocks noChangeArrowheads="1"/>
          </p:cNvSpPr>
          <p:nvPr/>
        </p:nvSpPr>
        <p:spPr bwMode="auto">
          <a:xfrm>
            <a:off x="9592762" y="3878267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6" name="Oval 483"/>
          <p:cNvSpPr>
            <a:spLocks noChangeArrowheads="1"/>
          </p:cNvSpPr>
          <p:nvPr/>
        </p:nvSpPr>
        <p:spPr bwMode="auto">
          <a:xfrm>
            <a:off x="9547578" y="3975107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7" name="Oval 484"/>
          <p:cNvSpPr>
            <a:spLocks noChangeArrowheads="1"/>
          </p:cNvSpPr>
          <p:nvPr/>
        </p:nvSpPr>
        <p:spPr bwMode="auto">
          <a:xfrm>
            <a:off x="9599789" y="4327581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8" name="Oval 485"/>
          <p:cNvSpPr>
            <a:spLocks noChangeArrowheads="1"/>
          </p:cNvSpPr>
          <p:nvPr/>
        </p:nvSpPr>
        <p:spPr bwMode="auto">
          <a:xfrm>
            <a:off x="9615340" y="4440294"/>
            <a:ext cx="71967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9" name="Oval 486"/>
          <p:cNvSpPr>
            <a:spLocks noChangeArrowheads="1"/>
          </p:cNvSpPr>
          <p:nvPr/>
        </p:nvSpPr>
        <p:spPr bwMode="auto">
          <a:xfrm>
            <a:off x="7693378" y="2052641"/>
            <a:ext cx="73378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0" name="Oval 487"/>
          <p:cNvSpPr>
            <a:spLocks noChangeArrowheads="1"/>
          </p:cNvSpPr>
          <p:nvPr/>
        </p:nvSpPr>
        <p:spPr bwMode="auto">
          <a:xfrm>
            <a:off x="7842956" y="2271769"/>
            <a:ext cx="70556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1" name="Oval 488"/>
          <p:cNvSpPr>
            <a:spLocks noChangeArrowheads="1"/>
          </p:cNvSpPr>
          <p:nvPr/>
        </p:nvSpPr>
        <p:spPr bwMode="auto">
          <a:xfrm>
            <a:off x="9698567" y="3657608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2" name="Oval 489"/>
          <p:cNvSpPr>
            <a:spLocks noChangeArrowheads="1"/>
          </p:cNvSpPr>
          <p:nvPr/>
        </p:nvSpPr>
        <p:spPr bwMode="auto">
          <a:xfrm>
            <a:off x="9652029" y="3768725"/>
            <a:ext cx="71967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3" name="Oval 490"/>
          <p:cNvSpPr>
            <a:spLocks noChangeArrowheads="1"/>
          </p:cNvSpPr>
          <p:nvPr/>
        </p:nvSpPr>
        <p:spPr bwMode="auto">
          <a:xfrm>
            <a:off x="9546167" y="4092580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4" name="Oval 491"/>
          <p:cNvSpPr>
            <a:spLocks noChangeArrowheads="1"/>
          </p:cNvSpPr>
          <p:nvPr/>
        </p:nvSpPr>
        <p:spPr bwMode="auto">
          <a:xfrm>
            <a:off x="9571567" y="4203756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5" name="Oval 492"/>
          <p:cNvSpPr>
            <a:spLocks noChangeArrowheads="1"/>
          </p:cNvSpPr>
          <p:nvPr/>
        </p:nvSpPr>
        <p:spPr bwMode="auto">
          <a:xfrm>
            <a:off x="7687736" y="1938341"/>
            <a:ext cx="83256" cy="92075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6" name="Oval 493"/>
          <p:cNvSpPr>
            <a:spLocks noChangeArrowheads="1"/>
          </p:cNvSpPr>
          <p:nvPr/>
        </p:nvSpPr>
        <p:spPr bwMode="auto">
          <a:xfrm>
            <a:off x="7519814" y="2103494"/>
            <a:ext cx="83255" cy="90487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7" name="Oval 494"/>
          <p:cNvSpPr>
            <a:spLocks noChangeArrowheads="1"/>
          </p:cNvSpPr>
          <p:nvPr/>
        </p:nvSpPr>
        <p:spPr bwMode="auto">
          <a:xfrm>
            <a:off x="7528278" y="2192394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8" name="Oval 495"/>
          <p:cNvSpPr>
            <a:spLocks noChangeArrowheads="1"/>
          </p:cNvSpPr>
          <p:nvPr/>
        </p:nvSpPr>
        <p:spPr bwMode="auto">
          <a:xfrm>
            <a:off x="7494412" y="2274944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9" name="Oval 496"/>
          <p:cNvSpPr>
            <a:spLocks noChangeArrowheads="1"/>
          </p:cNvSpPr>
          <p:nvPr/>
        </p:nvSpPr>
        <p:spPr bwMode="auto">
          <a:xfrm>
            <a:off x="9107340" y="3917959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0" name="Oval 497"/>
          <p:cNvSpPr>
            <a:spLocks noChangeArrowheads="1"/>
          </p:cNvSpPr>
          <p:nvPr/>
        </p:nvSpPr>
        <p:spPr bwMode="auto">
          <a:xfrm>
            <a:off x="9134123" y="4027492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1" name="Oval 498"/>
          <p:cNvSpPr>
            <a:spLocks noChangeArrowheads="1"/>
          </p:cNvSpPr>
          <p:nvPr/>
        </p:nvSpPr>
        <p:spPr bwMode="auto">
          <a:xfrm>
            <a:off x="7820378" y="2017714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2" name="Oval 499"/>
          <p:cNvSpPr>
            <a:spLocks noChangeArrowheads="1"/>
          </p:cNvSpPr>
          <p:nvPr/>
        </p:nvSpPr>
        <p:spPr bwMode="auto">
          <a:xfrm>
            <a:off x="7775251" y="1966918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3" name="Oval 500"/>
          <p:cNvSpPr>
            <a:spLocks noChangeArrowheads="1"/>
          </p:cNvSpPr>
          <p:nvPr/>
        </p:nvSpPr>
        <p:spPr bwMode="auto">
          <a:xfrm>
            <a:off x="7620029" y="1930404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4" name="Oval 501"/>
          <p:cNvSpPr>
            <a:spLocks noChangeArrowheads="1"/>
          </p:cNvSpPr>
          <p:nvPr/>
        </p:nvSpPr>
        <p:spPr bwMode="auto">
          <a:xfrm>
            <a:off x="7563556" y="2041530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5" name="Oval 502"/>
          <p:cNvSpPr>
            <a:spLocks noChangeArrowheads="1"/>
          </p:cNvSpPr>
          <p:nvPr/>
        </p:nvSpPr>
        <p:spPr bwMode="auto">
          <a:xfrm>
            <a:off x="8453967" y="3724275"/>
            <a:ext cx="71966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6" name="Oval 503"/>
          <p:cNvSpPr>
            <a:spLocks noChangeArrowheads="1"/>
          </p:cNvSpPr>
          <p:nvPr/>
        </p:nvSpPr>
        <p:spPr bwMode="auto">
          <a:xfrm>
            <a:off x="9104489" y="3821120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7" name="Oval 504"/>
          <p:cNvSpPr>
            <a:spLocks noChangeArrowheads="1"/>
          </p:cNvSpPr>
          <p:nvPr/>
        </p:nvSpPr>
        <p:spPr bwMode="auto">
          <a:xfrm>
            <a:off x="9595559" y="4557769"/>
            <a:ext cx="118533" cy="1619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898" name="Group 505"/>
          <p:cNvGrpSpPr>
            <a:grpSpLocks/>
          </p:cNvGrpSpPr>
          <p:nvPr/>
        </p:nvGrpSpPr>
        <p:grpSpPr bwMode="auto">
          <a:xfrm>
            <a:off x="8111095" y="2890838"/>
            <a:ext cx="371123" cy="315912"/>
            <a:chOff x="4577" y="1673"/>
            <a:chExt cx="263" cy="199"/>
          </a:xfrm>
        </p:grpSpPr>
        <p:sp>
          <p:nvSpPr>
            <p:cNvPr id="162719" name="Arc 506"/>
            <p:cNvSpPr>
              <a:spLocks/>
            </p:cNvSpPr>
            <p:nvPr/>
          </p:nvSpPr>
          <p:spPr bwMode="auto">
            <a:xfrm>
              <a:off x="4671" y="1720"/>
              <a:ext cx="39" cy="43"/>
            </a:xfrm>
            <a:custGeom>
              <a:avLst/>
              <a:gdLst>
                <a:gd name="T0" fmla="*/ 0 w 22161"/>
                <a:gd name="T1" fmla="*/ 0 h 21600"/>
                <a:gd name="T2" fmla="*/ 0 w 22161"/>
                <a:gd name="T3" fmla="*/ 0 h 21600"/>
                <a:gd name="T4" fmla="*/ 0 w 2216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161"/>
                <a:gd name="T10" fmla="*/ 0 h 21600"/>
                <a:gd name="T11" fmla="*/ 22161 w 221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61" h="21600" fill="none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</a:path>
                <a:path w="22161" h="21600" stroke="0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  <a:lnTo>
                    <a:pt x="561" y="0"/>
                  </a:lnTo>
                  <a:lnTo>
                    <a:pt x="22161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0" name="Arc 507"/>
            <p:cNvSpPr>
              <a:spLocks/>
            </p:cNvSpPr>
            <p:nvPr/>
          </p:nvSpPr>
          <p:spPr bwMode="auto">
            <a:xfrm>
              <a:off x="4778" y="1719"/>
              <a:ext cx="53" cy="45"/>
            </a:xfrm>
            <a:custGeom>
              <a:avLst/>
              <a:gdLst>
                <a:gd name="T0" fmla="*/ 0 w 21600"/>
                <a:gd name="T1" fmla="*/ 0 h 22077"/>
                <a:gd name="T2" fmla="*/ 0 w 21600"/>
                <a:gd name="T3" fmla="*/ 0 h 22077"/>
                <a:gd name="T4" fmla="*/ 0 w 21600"/>
                <a:gd name="T5" fmla="*/ 0 h 220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77"/>
                <a:gd name="T11" fmla="*/ 21600 w 21600"/>
                <a:gd name="T12" fmla="*/ 22077 h 220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77" fill="none" extrusionOk="0">
                  <a:moveTo>
                    <a:pt x="21184" y="22076"/>
                  </a:moveTo>
                  <a:cubicBezTo>
                    <a:pt x="9418" y="21850"/>
                    <a:pt x="0" y="12248"/>
                    <a:pt x="0" y="481"/>
                  </a:cubicBezTo>
                  <a:cubicBezTo>
                    <a:pt x="0" y="320"/>
                    <a:pt x="1" y="160"/>
                    <a:pt x="5" y="0"/>
                  </a:cubicBezTo>
                </a:path>
                <a:path w="21600" h="22077" stroke="0" extrusionOk="0">
                  <a:moveTo>
                    <a:pt x="21184" y="22076"/>
                  </a:moveTo>
                  <a:cubicBezTo>
                    <a:pt x="9418" y="21850"/>
                    <a:pt x="0" y="12248"/>
                    <a:pt x="0" y="481"/>
                  </a:cubicBezTo>
                  <a:cubicBezTo>
                    <a:pt x="0" y="320"/>
                    <a:pt x="1" y="160"/>
                    <a:pt x="5" y="0"/>
                  </a:cubicBezTo>
                  <a:lnTo>
                    <a:pt x="21600" y="481"/>
                  </a:lnTo>
                  <a:lnTo>
                    <a:pt x="21184" y="22076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1" name="Arc 508"/>
            <p:cNvSpPr>
              <a:spLocks/>
            </p:cNvSpPr>
            <p:nvPr/>
          </p:nvSpPr>
          <p:spPr bwMode="auto">
            <a:xfrm>
              <a:off x="4736" y="1673"/>
              <a:ext cx="53" cy="44"/>
            </a:xfrm>
            <a:custGeom>
              <a:avLst/>
              <a:gdLst>
                <a:gd name="T0" fmla="*/ 0 w 22011"/>
                <a:gd name="T1" fmla="*/ 0 h 21600"/>
                <a:gd name="T2" fmla="*/ 0 w 22011"/>
                <a:gd name="T3" fmla="*/ 0 h 21600"/>
                <a:gd name="T4" fmla="*/ 0 w 2201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11"/>
                <a:gd name="T10" fmla="*/ 0 h 21600"/>
                <a:gd name="T11" fmla="*/ 22011 w 220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11" h="21600" fill="none" extrusionOk="0">
                  <a:moveTo>
                    <a:pt x="-1" y="3"/>
                  </a:moveTo>
                  <a:cubicBezTo>
                    <a:pt x="136" y="1"/>
                    <a:pt x="273" y="-1"/>
                    <a:pt x="411" y="-1"/>
                  </a:cubicBezTo>
                  <a:cubicBezTo>
                    <a:pt x="12340" y="-1"/>
                    <a:pt x="22011" y="9670"/>
                    <a:pt x="22011" y="21600"/>
                  </a:cubicBezTo>
                </a:path>
                <a:path w="22011" h="21600" stroke="0" extrusionOk="0">
                  <a:moveTo>
                    <a:pt x="-1" y="3"/>
                  </a:moveTo>
                  <a:cubicBezTo>
                    <a:pt x="136" y="1"/>
                    <a:pt x="273" y="-1"/>
                    <a:pt x="411" y="-1"/>
                  </a:cubicBezTo>
                  <a:cubicBezTo>
                    <a:pt x="12340" y="-1"/>
                    <a:pt x="22011" y="9670"/>
                    <a:pt x="22011" y="21600"/>
                  </a:cubicBezTo>
                  <a:lnTo>
                    <a:pt x="411" y="21600"/>
                  </a:lnTo>
                  <a:lnTo>
                    <a:pt x="-1" y="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2" name="Arc 509"/>
            <p:cNvSpPr>
              <a:spLocks/>
            </p:cNvSpPr>
            <p:nvPr/>
          </p:nvSpPr>
          <p:spPr bwMode="auto">
            <a:xfrm>
              <a:off x="4705" y="1675"/>
              <a:ext cx="39" cy="43"/>
            </a:xfrm>
            <a:custGeom>
              <a:avLst/>
              <a:gdLst>
                <a:gd name="T0" fmla="*/ 0 w 21600"/>
                <a:gd name="T1" fmla="*/ 0 h 21593"/>
                <a:gd name="T2" fmla="*/ 0 w 21600"/>
                <a:gd name="T3" fmla="*/ 0 h 21593"/>
                <a:gd name="T4" fmla="*/ 0 w 21600"/>
                <a:gd name="T5" fmla="*/ 0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-1" y="21592"/>
                  </a:moveTo>
                  <a:cubicBezTo>
                    <a:pt x="-1" y="9882"/>
                    <a:pt x="9332" y="304"/>
                    <a:pt x="21039" y="0"/>
                  </a:cubicBezTo>
                </a:path>
                <a:path w="21600" h="21593" stroke="0" extrusionOk="0">
                  <a:moveTo>
                    <a:pt x="-1" y="21592"/>
                  </a:moveTo>
                  <a:cubicBezTo>
                    <a:pt x="-1" y="9882"/>
                    <a:pt x="9332" y="304"/>
                    <a:pt x="21039" y="0"/>
                  </a:cubicBezTo>
                  <a:lnTo>
                    <a:pt x="21600" y="21593"/>
                  </a:lnTo>
                  <a:lnTo>
                    <a:pt x="-1" y="2159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3" name="Arc 510"/>
            <p:cNvSpPr>
              <a:spLocks/>
            </p:cNvSpPr>
            <p:nvPr/>
          </p:nvSpPr>
          <p:spPr bwMode="auto">
            <a:xfrm>
              <a:off x="4627" y="1719"/>
              <a:ext cx="50" cy="45"/>
            </a:xfrm>
            <a:custGeom>
              <a:avLst/>
              <a:gdLst>
                <a:gd name="T0" fmla="*/ 0 w 21600"/>
                <a:gd name="T1" fmla="*/ 0 h 22085"/>
                <a:gd name="T2" fmla="*/ 0 w 21600"/>
                <a:gd name="T3" fmla="*/ 0 h 22085"/>
                <a:gd name="T4" fmla="*/ 0 w 21600"/>
                <a:gd name="T5" fmla="*/ 0 h 220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85"/>
                <a:gd name="T11" fmla="*/ 21600 w 21600"/>
                <a:gd name="T12" fmla="*/ 22085 h 220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85" fill="none" extrusionOk="0">
                  <a:moveTo>
                    <a:pt x="21600" y="22084"/>
                  </a:moveTo>
                  <a:cubicBezTo>
                    <a:pt x="9670" y="22085"/>
                    <a:pt x="0" y="12414"/>
                    <a:pt x="0" y="485"/>
                  </a:cubicBezTo>
                  <a:cubicBezTo>
                    <a:pt x="0" y="323"/>
                    <a:pt x="1" y="161"/>
                    <a:pt x="5" y="0"/>
                  </a:cubicBezTo>
                </a:path>
                <a:path w="21600" h="22085" stroke="0" extrusionOk="0">
                  <a:moveTo>
                    <a:pt x="21600" y="22084"/>
                  </a:moveTo>
                  <a:cubicBezTo>
                    <a:pt x="9670" y="22085"/>
                    <a:pt x="0" y="12414"/>
                    <a:pt x="0" y="485"/>
                  </a:cubicBezTo>
                  <a:cubicBezTo>
                    <a:pt x="0" y="323"/>
                    <a:pt x="1" y="161"/>
                    <a:pt x="5" y="0"/>
                  </a:cubicBezTo>
                  <a:lnTo>
                    <a:pt x="21600" y="485"/>
                  </a:lnTo>
                  <a:lnTo>
                    <a:pt x="21600" y="220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4" name="Arc 511"/>
            <p:cNvSpPr>
              <a:spLocks/>
            </p:cNvSpPr>
            <p:nvPr/>
          </p:nvSpPr>
          <p:spPr bwMode="auto">
            <a:xfrm>
              <a:off x="4577" y="1675"/>
              <a:ext cx="50" cy="43"/>
            </a:xfrm>
            <a:custGeom>
              <a:avLst/>
              <a:gdLst>
                <a:gd name="T0" fmla="*/ 0 w 22041"/>
                <a:gd name="T1" fmla="*/ 0 h 21600"/>
                <a:gd name="T2" fmla="*/ 0 w 22041"/>
                <a:gd name="T3" fmla="*/ 0 h 21600"/>
                <a:gd name="T4" fmla="*/ 0 w 2204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41"/>
                <a:gd name="T10" fmla="*/ 0 h 21600"/>
                <a:gd name="T11" fmla="*/ 22041 w 2204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41" h="21600" fill="none" extrusionOk="0">
                  <a:moveTo>
                    <a:pt x="0" y="4"/>
                  </a:moveTo>
                  <a:cubicBezTo>
                    <a:pt x="146" y="1"/>
                    <a:pt x="293" y="-1"/>
                    <a:pt x="441" y="-1"/>
                  </a:cubicBezTo>
                  <a:cubicBezTo>
                    <a:pt x="12370" y="-1"/>
                    <a:pt x="22041" y="9670"/>
                    <a:pt x="22041" y="21600"/>
                  </a:cubicBezTo>
                </a:path>
                <a:path w="22041" h="21600" stroke="0" extrusionOk="0">
                  <a:moveTo>
                    <a:pt x="0" y="4"/>
                  </a:moveTo>
                  <a:cubicBezTo>
                    <a:pt x="146" y="1"/>
                    <a:pt x="293" y="-1"/>
                    <a:pt x="441" y="-1"/>
                  </a:cubicBezTo>
                  <a:cubicBezTo>
                    <a:pt x="12370" y="-1"/>
                    <a:pt x="22041" y="9670"/>
                    <a:pt x="22041" y="21600"/>
                  </a:cubicBezTo>
                  <a:lnTo>
                    <a:pt x="441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5" name="Arc 512"/>
            <p:cNvSpPr>
              <a:spLocks/>
            </p:cNvSpPr>
            <p:nvPr/>
          </p:nvSpPr>
          <p:spPr bwMode="auto">
            <a:xfrm>
              <a:off x="4789" y="1826"/>
              <a:ext cx="51" cy="46"/>
            </a:xfrm>
            <a:custGeom>
              <a:avLst/>
              <a:gdLst>
                <a:gd name="T0" fmla="*/ 0 w 21600"/>
                <a:gd name="T1" fmla="*/ 0 h 22066"/>
                <a:gd name="T2" fmla="*/ 0 w 21600"/>
                <a:gd name="T3" fmla="*/ 0 h 22066"/>
                <a:gd name="T4" fmla="*/ 0 w 21600"/>
                <a:gd name="T5" fmla="*/ 0 h 220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66"/>
                <a:gd name="T11" fmla="*/ 21600 w 21600"/>
                <a:gd name="T12" fmla="*/ 22066 h 220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66" fill="none" extrusionOk="0">
                  <a:moveTo>
                    <a:pt x="21168" y="22065"/>
                  </a:moveTo>
                  <a:cubicBezTo>
                    <a:pt x="9409" y="21830"/>
                    <a:pt x="0" y="12230"/>
                    <a:pt x="0" y="470"/>
                  </a:cubicBezTo>
                  <a:cubicBezTo>
                    <a:pt x="0" y="313"/>
                    <a:pt x="1" y="156"/>
                    <a:pt x="5" y="0"/>
                  </a:cubicBezTo>
                </a:path>
                <a:path w="21600" h="22066" stroke="0" extrusionOk="0">
                  <a:moveTo>
                    <a:pt x="21168" y="22065"/>
                  </a:moveTo>
                  <a:cubicBezTo>
                    <a:pt x="9409" y="21830"/>
                    <a:pt x="0" y="12230"/>
                    <a:pt x="0" y="470"/>
                  </a:cubicBezTo>
                  <a:cubicBezTo>
                    <a:pt x="0" y="313"/>
                    <a:pt x="1" y="156"/>
                    <a:pt x="5" y="0"/>
                  </a:cubicBezTo>
                  <a:lnTo>
                    <a:pt x="21600" y="470"/>
                  </a:lnTo>
                  <a:lnTo>
                    <a:pt x="21168" y="22065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6" name="Arc 513"/>
            <p:cNvSpPr>
              <a:spLocks/>
            </p:cNvSpPr>
            <p:nvPr/>
          </p:nvSpPr>
          <p:spPr bwMode="auto">
            <a:xfrm>
              <a:off x="4744" y="1781"/>
              <a:ext cx="51" cy="45"/>
            </a:xfrm>
            <a:custGeom>
              <a:avLst/>
              <a:gdLst>
                <a:gd name="T0" fmla="*/ 0 w 22032"/>
                <a:gd name="T1" fmla="*/ 0 h 21600"/>
                <a:gd name="T2" fmla="*/ 0 w 22032"/>
                <a:gd name="T3" fmla="*/ 0 h 21600"/>
                <a:gd name="T4" fmla="*/ 0 w 220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32"/>
                <a:gd name="T10" fmla="*/ 0 h 21600"/>
                <a:gd name="T11" fmla="*/ 22032 w 220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32" h="21600" fill="none" extrusionOk="0">
                  <a:moveTo>
                    <a:pt x="0" y="4"/>
                  </a:moveTo>
                  <a:cubicBezTo>
                    <a:pt x="143" y="1"/>
                    <a:pt x="287" y="-1"/>
                    <a:pt x="432" y="-1"/>
                  </a:cubicBezTo>
                  <a:cubicBezTo>
                    <a:pt x="12361" y="-1"/>
                    <a:pt x="22032" y="9670"/>
                    <a:pt x="22032" y="21600"/>
                  </a:cubicBezTo>
                </a:path>
                <a:path w="22032" h="21600" stroke="0" extrusionOk="0">
                  <a:moveTo>
                    <a:pt x="0" y="4"/>
                  </a:moveTo>
                  <a:cubicBezTo>
                    <a:pt x="143" y="1"/>
                    <a:pt x="287" y="-1"/>
                    <a:pt x="432" y="-1"/>
                  </a:cubicBezTo>
                  <a:cubicBezTo>
                    <a:pt x="12361" y="-1"/>
                    <a:pt x="22032" y="9670"/>
                    <a:pt x="22032" y="21600"/>
                  </a:cubicBezTo>
                  <a:lnTo>
                    <a:pt x="432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7" name="Arc 514"/>
            <p:cNvSpPr>
              <a:spLocks/>
            </p:cNvSpPr>
            <p:nvPr/>
          </p:nvSpPr>
          <p:spPr bwMode="auto">
            <a:xfrm>
              <a:off x="4681" y="1826"/>
              <a:ext cx="39" cy="45"/>
            </a:xfrm>
            <a:custGeom>
              <a:avLst/>
              <a:gdLst>
                <a:gd name="T0" fmla="*/ 0 w 22161"/>
                <a:gd name="T1" fmla="*/ 0 h 21600"/>
                <a:gd name="T2" fmla="*/ 0 w 22161"/>
                <a:gd name="T3" fmla="*/ 0 h 21600"/>
                <a:gd name="T4" fmla="*/ 0 w 2216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161"/>
                <a:gd name="T10" fmla="*/ 0 h 21600"/>
                <a:gd name="T11" fmla="*/ 22161 w 221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61" h="21600" fill="none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</a:path>
                <a:path w="22161" h="21600" stroke="0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  <a:lnTo>
                    <a:pt x="561" y="0"/>
                  </a:lnTo>
                  <a:lnTo>
                    <a:pt x="22161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8" name="Arc 515"/>
            <p:cNvSpPr>
              <a:spLocks/>
            </p:cNvSpPr>
            <p:nvPr/>
          </p:nvSpPr>
          <p:spPr bwMode="auto">
            <a:xfrm>
              <a:off x="4710" y="1781"/>
              <a:ext cx="38" cy="45"/>
            </a:xfrm>
            <a:custGeom>
              <a:avLst/>
              <a:gdLst>
                <a:gd name="T0" fmla="*/ 0 w 21600"/>
                <a:gd name="T1" fmla="*/ 0 h 21592"/>
                <a:gd name="T2" fmla="*/ 0 w 21600"/>
                <a:gd name="T3" fmla="*/ 0 h 21592"/>
                <a:gd name="T4" fmla="*/ 0 w 21600"/>
                <a:gd name="T5" fmla="*/ 0 h 2159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2"/>
                <a:gd name="T11" fmla="*/ 21600 w 21600"/>
                <a:gd name="T12" fmla="*/ 21592 h 21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2" fill="none" extrusionOk="0">
                  <a:moveTo>
                    <a:pt x="-1" y="21591"/>
                  </a:moveTo>
                  <a:cubicBezTo>
                    <a:pt x="-1" y="9887"/>
                    <a:pt x="9323" y="311"/>
                    <a:pt x="21023" y="-1"/>
                  </a:cubicBezTo>
                </a:path>
                <a:path w="21600" h="21592" stroke="0" extrusionOk="0">
                  <a:moveTo>
                    <a:pt x="-1" y="21591"/>
                  </a:moveTo>
                  <a:cubicBezTo>
                    <a:pt x="-1" y="9887"/>
                    <a:pt x="9323" y="311"/>
                    <a:pt x="21023" y="-1"/>
                  </a:cubicBezTo>
                  <a:lnTo>
                    <a:pt x="21600" y="21592"/>
                  </a:lnTo>
                  <a:lnTo>
                    <a:pt x="-1" y="21591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9" name="Arc 516"/>
            <p:cNvSpPr>
              <a:spLocks/>
            </p:cNvSpPr>
            <p:nvPr/>
          </p:nvSpPr>
          <p:spPr bwMode="auto">
            <a:xfrm>
              <a:off x="4638" y="1825"/>
              <a:ext cx="49" cy="47"/>
            </a:xfrm>
            <a:custGeom>
              <a:avLst/>
              <a:gdLst>
                <a:gd name="T0" fmla="*/ 0 w 21600"/>
                <a:gd name="T1" fmla="*/ 0 h 22075"/>
                <a:gd name="T2" fmla="*/ 0 w 21600"/>
                <a:gd name="T3" fmla="*/ 0 h 22075"/>
                <a:gd name="T4" fmla="*/ 0 w 21600"/>
                <a:gd name="T5" fmla="*/ 0 h 2207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75"/>
                <a:gd name="T11" fmla="*/ 21600 w 21600"/>
                <a:gd name="T12" fmla="*/ 22075 h 220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75" fill="none" extrusionOk="0">
                  <a:moveTo>
                    <a:pt x="21600" y="22074"/>
                  </a:moveTo>
                  <a:cubicBezTo>
                    <a:pt x="9670" y="22075"/>
                    <a:pt x="0" y="12404"/>
                    <a:pt x="0" y="475"/>
                  </a:cubicBezTo>
                  <a:cubicBezTo>
                    <a:pt x="0" y="316"/>
                    <a:pt x="1" y="158"/>
                    <a:pt x="5" y="0"/>
                  </a:cubicBezTo>
                </a:path>
                <a:path w="21600" h="22075" stroke="0" extrusionOk="0">
                  <a:moveTo>
                    <a:pt x="21600" y="22074"/>
                  </a:moveTo>
                  <a:cubicBezTo>
                    <a:pt x="9670" y="22075"/>
                    <a:pt x="0" y="12404"/>
                    <a:pt x="0" y="475"/>
                  </a:cubicBezTo>
                  <a:cubicBezTo>
                    <a:pt x="0" y="316"/>
                    <a:pt x="1" y="158"/>
                    <a:pt x="5" y="0"/>
                  </a:cubicBezTo>
                  <a:lnTo>
                    <a:pt x="21600" y="475"/>
                  </a:lnTo>
                  <a:lnTo>
                    <a:pt x="21600" y="2207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0" name="Arc 517"/>
            <p:cNvSpPr>
              <a:spLocks/>
            </p:cNvSpPr>
            <p:nvPr/>
          </p:nvSpPr>
          <p:spPr bwMode="auto">
            <a:xfrm>
              <a:off x="4581" y="1781"/>
              <a:ext cx="50" cy="45"/>
            </a:xfrm>
            <a:custGeom>
              <a:avLst/>
              <a:gdLst>
                <a:gd name="T0" fmla="*/ 0 w 22036"/>
                <a:gd name="T1" fmla="*/ 0 h 21600"/>
                <a:gd name="T2" fmla="*/ 0 w 22036"/>
                <a:gd name="T3" fmla="*/ 0 h 21600"/>
                <a:gd name="T4" fmla="*/ 0 w 2203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36"/>
                <a:gd name="T10" fmla="*/ 0 h 21600"/>
                <a:gd name="T11" fmla="*/ 22036 w 2203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36" h="21600" fill="none" extrusionOk="0">
                  <a:moveTo>
                    <a:pt x="0" y="4"/>
                  </a:moveTo>
                  <a:cubicBezTo>
                    <a:pt x="145" y="1"/>
                    <a:pt x="290" y="-1"/>
                    <a:pt x="436" y="-1"/>
                  </a:cubicBezTo>
                  <a:cubicBezTo>
                    <a:pt x="12365" y="-1"/>
                    <a:pt x="22036" y="9670"/>
                    <a:pt x="22036" y="21600"/>
                  </a:cubicBezTo>
                </a:path>
                <a:path w="22036" h="21600" stroke="0" extrusionOk="0">
                  <a:moveTo>
                    <a:pt x="0" y="4"/>
                  </a:moveTo>
                  <a:cubicBezTo>
                    <a:pt x="145" y="1"/>
                    <a:pt x="290" y="-1"/>
                    <a:pt x="436" y="-1"/>
                  </a:cubicBezTo>
                  <a:cubicBezTo>
                    <a:pt x="12365" y="-1"/>
                    <a:pt x="22036" y="9670"/>
                    <a:pt x="22036" y="21600"/>
                  </a:cubicBezTo>
                  <a:lnTo>
                    <a:pt x="436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99" name="Group 518"/>
          <p:cNvGrpSpPr>
            <a:grpSpLocks/>
          </p:cNvGrpSpPr>
          <p:nvPr/>
        </p:nvGrpSpPr>
        <p:grpSpPr bwMode="auto">
          <a:xfrm>
            <a:off x="7598836" y="2255838"/>
            <a:ext cx="237067" cy="188912"/>
            <a:chOff x="4214" y="1273"/>
            <a:chExt cx="168" cy="119"/>
          </a:xfrm>
        </p:grpSpPr>
        <p:sp>
          <p:nvSpPr>
            <p:cNvPr id="162707" name="Arc 519"/>
            <p:cNvSpPr>
              <a:spLocks/>
            </p:cNvSpPr>
            <p:nvPr/>
          </p:nvSpPr>
          <p:spPr bwMode="auto">
            <a:xfrm>
              <a:off x="4271" y="1301"/>
              <a:ext cx="26" cy="26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08" name="Arc 520"/>
            <p:cNvSpPr>
              <a:spLocks/>
            </p:cNvSpPr>
            <p:nvPr/>
          </p:nvSpPr>
          <p:spPr bwMode="auto">
            <a:xfrm>
              <a:off x="4342" y="1300"/>
              <a:ext cx="35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09" name="Arc 521"/>
            <p:cNvSpPr>
              <a:spLocks/>
            </p:cNvSpPr>
            <p:nvPr/>
          </p:nvSpPr>
          <p:spPr bwMode="auto">
            <a:xfrm>
              <a:off x="4313" y="1273"/>
              <a:ext cx="35" cy="27"/>
            </a:xfrm>
            <a:custGeom>
              <a:avLst/>
              <a:gdLst>
                <a:gd name="T0" fmla="*/ 0 w 22235"/>
                <a:gd name="T1" fmla="*/ 0 h 21600"/>
                <a:gd name="T2" fmla="*/ 0 w 22235"/>
                <a:gd name="T3" fmla="*/ 0 h 21600"/>
                <a:gd name="T4" fmla="*/ 0 w 222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5"/>
                <a:gd name="T10" fmla="*/ 0 h 21600"/>
                <a:gd name="T11" fmla="*/ 22235 w 222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5" h="21600" fill="none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</a:path>
                <a:path w="22235" h="21600" stroke="0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  <a:lnTo>
                    <a:pt x="635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0" name="Arc 522"/>
            <p:cNvSpPr>
              <a:spLocks/>
            </p:cNvSpPr>
            <p:nvPr/>
          </p:nvSpPr>
          <p:spPr bwMode="auto">
            <a:xfrm>
              <a:off x="4293" y="1275"/>
              <a:ext cx="26" cy="26"/>
            </a:xfrm>
            <a:custGeom>
              <a:avLst/>
              <a:gdLst>
                <a:gd name="T0" fmla="*/ 0 w 21585"/>
                <a:gd name="T1" fmla="*/ 0 h 21585"/>
                <a:gd name="T2" fmla="*/ 0 w 21585"/>
                <a:gd name="T3" fmla="*/ 0 h 21585"/>
                <a:gd name="T4" fmla="*/ 0 w 21585"/>
                <a:gd name="T5" fmla="*/ 0 h 21585"/>
                <a:gd name="T6" fmla="*/ 0 60000 65536"/>
                <a:gd name="T7" fmla="*/ 0 60000 65536"/>
                <a:gd name="T8" fmla="*/ 0 60000 65536"/>
                <a:gd name="T9" fmla="*/ 0 w 21585"/>
                <a:gd name="T10" fmla="*/ 0 h 21585"/>
                <a:gd name="T11" fmla="*/ 21585 w 21585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5" h="21585" fill="none" extrusionOk="0">
                  <a:moveTo>
                    <a:pt x="0" y="20770"/>
                  </a:moveTo>
                  <a:cubicBezTo>
                    <a:pt x="426" y="9480"/>
                    <a:pt x="9480" y="426"/>
                    <a:pt x="20770" y="0"/>
                  </a:cubicBezTo>
                </a:path>
                <a:path w="21585" h="21585" stroke="0" extrusionOk="0">
                  <a:moveTo>
                    <a:pt x="0" y="20770"/>
                  </a:moveTo>
                  <a:cubicBezTo>
                    <a:pt x="426" y="9480"/>
                    <a:pt x="9480" y="426"/>
                    <a:pt x="20770" y="0"/>
                  </a:cubicBezTo>
                  <a:lnTo>
                    <a:pt x="21585" y="21585"/>
                  </a:lnTo>
                  <a:lnTo>
                    <a:pt x="0" y="2077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1" name="Arc 523"/>
            <p:cNvSpPr>
              <a:spLocks/>
            </p:cNvSpPr>
            <p:nvPr/>
          </p:nvSpPr>
          <p:spPr bwMode="auto">
            <a:xfrm>
              <a:off x="4242" y="1300"/>
              <a:ext cx="33" cy="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2" name="Arc 524"/>
            <p:cNvSpPr>
              <a:spLocks/>
            </p:cNvSpPr>
            <p:nvPr/>
          </p:nvSpPr>
          <p:spPr bwMode="auto">
            <a:xfrm>
              <a:off x="4214" y="1274"/>
              <a:ext cx="34" cy="27"/>
            </a:xfrm>
            <a:custGeom>
              <a:avLst/>
              <a:gdLst>
                <a:gd name="T0" fmla="*/ 0 w 22227"/>
                <a:gd name="T1" fmla="*/ 0 h 21600"/>
                <a:gd name="T2" fmla="*/ 0 w 22227"/>
                <a:gd name="T3" fmla="*/ 0 h 21600"/>
                <a:gd name="T4" fmla="*/ 0 w 2222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27"/>
                <a:gd name="T10" fmla="*/ 0 h 21600"/>
                <a:gd name="T11" fmla="*/ 22227 w 2222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27" h="21600" fill="none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</a:path>
                <a:path w="22227" h="21600" stroke="0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  <a:lnTo>
                    <a:pt x="64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3" name="Arc 525"/>
            <p:cNvSpPr>
              <a:spLocks/>
            </p:cNvSpPr>
            <p:nvPr/>
          </p:nvSpPr>
          <p:spPr bwMode="auto">
            <a:xfrm>
              <a:off x="4348" y="1364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4" name="Arc 526"/>
            <p:cNvSpPr>
              <a:spLocks/>
            </p:cNvSpPr>
            <p:nvPr/>
          </p:nvSpPr>
          <p:spPr bwMode="auto">
            <a:xfrm>
              <a:off x="4319" y="1337"/>
              <a:ext cx="34" cy="28"/>
            </a:xfrm>
            <a:custGeom>
              <a:avLst/>
              <a:gdLst>
                <a:gd name="T0" fmla="*/ 0 w 22218"/>
                <a:gd name="T1" fmla="*/ 0 h 21600"/>
                <a:gd name="T2" fmla="*/ 0 w 22218"/>
                <a:gd name="T3" fmla="*/ 0 h 21600"/>
                <a:gd name="T4" fmla="*/ 0 w 2221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18"/>
                <a:gd name="T10" fmla="*/ 0 h 21600"/>
                <a:gd name="T11" fmla="*/ 22218 w 2221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18" h="21600" fill="none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</a:path>
                <a:path w="22218" h="21600" stroke="0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  <a:lnTo>
                    <a:pt x="633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5" name="Arc 527"/>
            <p:cNvSpPr>
              <a:spLocks/>
            </p:cNvSpPr>
            <p:nvPr/>
          </p:nvSpPr>
          <p:spPr bwMode="auto">
            <a:xfrm>
              <a:off x="4277" y="1364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6" name="Arc 528"/>
            <p:cNvSpPr>
              <a:spLocks/>
            </p:cNvSpPr>
            <p:nvPr/>
          </p:nvSpPr>
          <p:spPr bwMode="auto">
            <a:xfrm>
              <a:off x="4298" y="1338"/>
              <a:ext cx="24" cy="27"/>
            </a:xfrm>
            <a:custGeom>
              <a:avLst/>
              <a:gdLst>
                <a:gd name="T0" fmla="*/ 0 w 21586"/>
                <a:gd name="T1" fmla="*/ 0 h 21583"/>
                <a:gd name="T2" fmla="*/ 0 w 21586"/>
                <a:gd name="T3" fmla="*/ 0 h 21583"/>
                <a:gd name="T4" fmla="*/ 0 w 21586"/>
                <a:gd name="T5" fmla="*/ 0 h 21583"/>
                <a:gd name="T6" fmla="*/ 0 60000 65536"/>
                <a:gd name="T7" fmla="*/ 0 60000 65536"/>
                <a:gd name="T8" fmla="*/ 0 60000 65536"/>
                <a:gd name="T9" fmla="*/ 0 w 21586"/>
                <a:gd name="T10" fmla="*/ 0 h 21583"/>
                <a:gd name="T11" fmla="*/ 21586 w 21586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6" h="21583" fill="none" extrusionOk="0">
                  <a:moveTo>
                    <a:pt x="-1" y="20813"/>
                  </a:moveTo>
                  <a:cubicBezTo>
                    <a:pt x="401" y="9525"/>
                    <a:pt x="9434" y="452"/>
                    <a:pt x="20721" y="0"/>
                  </a:cubicBezTo>
                </a:path>
                <a:path w="21586" h="21583" stroke="0" extrusionOk="0">
                  <a:moveTo>
                    <a:pt x="-1" y="20813"/>
                  </a:moveTo>
                  <a:cubicBezTo>
                    <a:pt x="401" y="9525"/>
                    <a:pt x="9434" y="452"/>
                    <a:pt x="20721" y="0"/>
                  </a:cubicBezTo>
                  <a:lnTo>
                    <a:pt x="21586" y="21583"/>
                  </a:lnTo>
                  <a:lnTo>
                    <a:pt x="-1" y="2081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7" name="Arc 529"/>
            <p:cNvSpPr>
              <a:spLocks/>
            </p:cNvSpPr>
            <p:nvPr/>
          </p:nvSpPr>
          <p:spPr bwMode="auto">
            <a:xfrm>
              <a:off x="4249" y="1364"/>
              <a:ext cx="33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2"/>
                <a:gd name="T11" fmla="*/ 21600 w 21600"/>
                <a:gd name="T12" fmla="*/ 22362 h 22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8" name="Arc 530"/>
            <p:cNvSpPr>
              <a:spLocks/>
            </p:cNvSpPr>
            <p:nvPr/>
          </p:nvSpPr>
          <p:spPr bwMode="auto">
            <a:xfrm>
              <a:off x="4221" y="1337"/>
              <a:ext cx="33" cy="28"/>
            </a:xfrm>
            <a:custGeom>
              <a:avLst/>
              <a:gdLst>
                <a:gd name="T0" fmla="*/ 0 w 22237"/>
                <a:gd name="T1" fmla="*/ 0 h 21600"/>
                <a:gd name="T2" fmla="*/ 0 w 22237"/>
                <a:gd name="T3" fmla="*/ 0 h 21600"/>
                <a:gd name="T4" fmla="*/ 0 w 222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7"/>
                <a:gd name="T10" fmla="*/ 0 h 21600"/>
                <a:gd name="T11" fmla="*/ 22237 w 222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7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</a:path>
                <a:path w="22237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00" name="Group 531"/>
          <p:cNvGrpSpPr>
            <a:grpSpLocks/>
          </p:cNvGrpSpPr>
          <p:nvPr/>
        </p:nvGrpSpPr>
        <p:grpSpPr bwMode="auto">
          <a:xfrm>
            <a:off x="5908323" y="1287519"/>
            <a:ext cx="767644" cy="847725"/>
            <a:chOff x="2681" y="529"/>
            <a:chExt cx="483" cy="534"/>
          </a:xfrm>
        </p:grpSpPr>
        <p:sp>
          <p:nvSpPr>
            <p:cNvPr id="162612" name="Oval 532"/>
            <p:cNvSpPr>
              <a:spLocks noChangeArrowheads="1"/>
            </p:cNvSpPr>
            <p:nvPr/>
          </p:nvSpPr>
          <p:spPr bwMode="auto">
            <a:xfrm>
              <a:off x="2740" y="588"/>
              <a:ext cx="363" cy="393"/>
            </a:xfrm>
            <a:prstGeom prst="ellipse">
              <a:avLst/>
            </a:prstGeom>
            <a:solidFill>
              <a:srgbClr val="43005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613" name="Group 533"/>
            <p:cNvGrpSpPr>
              <a:grpSpLocks/>
            </p:cNvGrpSpPr>
            <p:nvPr/>
          </p:nvGrpSpPr>
          <p:grpSpPr bwMode="auto">
            <a:xfrm>
              <a:off x="2743" y="585"/>
              <a:ext cx="50" cy="82"/>
              <a:chOff x="3086" y="719"/>
              <a:chExt cx="56" cy="82"/>
            </a:xfrm>
          </p:grpSpPr>
          <p:grpSp>
            <p:nvGrpSpPr>
              <p:cNvPr id="162703" name="Group 534"/>
              <p:cNvGrpSpPr>
                <a:grpSpLocks/>
              </p:cNvGrpSpPr>
              <p:nvPr/>
            </p:nvGrpSpPr>
            <p:grpSpPr bwMode="auto">
              <a:xfrm>
                <a:off x="3086" y="719"/>
                <a:ext cx="50" cy="51"/>
                <a:chOff x="3086" y="719"/>
                <a:chExt cx="50" cy="51"/>
              </a:xfrm>
            </p:grpSpPr>
            <p:sp>
              <p:nvSpPr>
                <p:cNvPr id="162705" name="Oval 535"/>
                <p:cNvSpPr>
                  <a:spLocks noChangeArrowheads="1"/>
                </p:cNvSpPr>
                <p:nvPr/>
              </p:nvSpPr>
              <p:spPr bwMode="auto">
                <a:xfrm>
                  <a:off x="3098" y="719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706" name="Oval 536"/>
                <p:cNvSpPr>
                  <a:spLocks noChangeArrowheads="1"/>
                </p:cNvSpPr>
                <p:nvPr/>
              </p:nvSpPr>
              <p:spPr bwMode="auto">
                <a:xfrm>
                  <a:off x="3086" y="734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704" name="Rectangle 537"/>
              <p:cNvSpPr>
                <a:spLocks noChangeArrowheads="1"/>
              </p:cNvSpPr>
              <p:nvPr/>
            </p:nvSpPr>
            <p:spPr bwMode="auto">
              <a:xfrm rot="-2220000">
                <a:off x="3121" y="726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14" name="Group 538"/>
            <p:cNvGrpSpPr>
              <a:grpSpLocks/>
            </p:cNvGrpSpPr>
            <p:nvPr/>
          </p:nvGrpSpPr>
          <p:grpSpPr bwMode="auto">
            <a:xfrm>
              <a:off x="2828" y="529"/>
              <a:ext cx="56" cy="42"/>
              <a:chOff x="3181" y="663"/>
              <a:chExt cx="63" cy="42"/>
            </a:xfrm>
          </p:grpSpPr>
          <p:sp>
            <p:nvSpPr>
              <p:cNvPr id="162701" name="Oval 539"/>
              <p:cNvSpPr>
                <a:spLocks noChangeArrowheads="1"/>
              </p:cNvSpPr>
              <p:nvPr/>
            </p:nvSpPr>
            <p:spPr bwMode="auto">
              <a:xfrm>
                <a:off x="3206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702" name="Oval 540"/>
              <p:cNvSpPr>
                <a:spLocks noChangeArrowheads="1"/>
              </p:cNvSpPr>
              <p:nvPr/>
            </p:nvSpPr>
            <p:spPr bwMode="auto">
              <a:xfrm>
                <a:off x="3181" y="671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15" name="Group 541"/>
            <p:cNvGrpSpPr>
              <a:grpSpLocks/>
            </p:cNvGrpSpPr>
            <p:nvPr/>
          </p:nvGrpSpPr>
          <p:grpSpPr bwMode="auto">
            <a:xfrm>
              <a:off x="2911" y="529"/>
              <a:ext cx="58" cy="35"/>
              <a:chOff x="3275" y="663"/>
              <a:chExt cx="65" cy="35"/>
            </a:xfrm>
          </p:grpSpPr>
          <p:sp>
            <p:nvSpPr>
              <p:cNvPr id="162699" name="Oval 542"/>
              <p:cNvSpPr>
                <a:spLocks noChangeArrowheads="1"/>
              </p:cNvSpPr>
              <p:nvPr/>
            </p:nvSpPr>
            <p:spPr bwMode="auto">
              <a:xfrm>
                <a:off x="3302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700" name="Oval 543"/>
              <p:cNvSpPr>
                <a:spLocks noChangeArrowheads="1"/>
              </p:cNvSpPr>
              <p:nvPr/>
            </p:nvSpPr>
            <p:spPr bwMode="auto">
              <a:xfrm>
                <a:off x="3275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16" name="Group 544"/>
            <p:cNvGrpSpPr>
              <a:grpSpLocks/>
            </p:cNvGrpSpPr>
            <p:nvPr/>
          </p:nvGrpSpPr>
          <p:grpSpPr bwMode="auto">
            <a:xfrm>
              <a:off x="3010" y="552"/>
              <a:ext cx="51" cy="48"/>
              <a:chOff x="3386" y="686"/>
              <a:chExt cx="58" cy="48"/>
            </a:xfrm>
          </p:grpSpPr>
          <p:sp>
            <p:nvSpPr>
              <p:cNvPr id="162697" name="Oval 545"/>
              <p:cNvSpPr>
                <a:spLocks noChangeArrowheads="1"/>
              </p:cNvSpPr>
              <p:nvPr/>
            </p:nvSpPr>
            <p:spPr bwMode="auto">
              <a:xfrm>
                <a:off x="3408" y="698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698" name="Oval 546"/>
              <p:cNvSpPr>
                <a:spLocks noChangeArrowheads="1"/>
              </p:cNvSpPr>
              <p:nvPr/>
            </p:nvSpPr>
            <p:spPr bwMode="auto">
              <a:xfrm>
                <a:off x="3386" y="686"/>
                <a:ext cx="34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617" name="Oval 547"/>
            <p:cNvSpPr>
              <a:spLocks noChangeArrowheads="1"/>
            </p:cNvSpPr>
            <p:nvPr/>
          </p:nvSpPr>
          <p:spPr bwMode="auto">
            <a:xfrm>
              <a:off x="2692" y="689"/>
              <a:ext cx="36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18" name="Oval 548"/>
            <p:cNvSpPr>
              <a:spLocks noChangeArrowheads="1"/>
            </p:cNvSpPr>
            <p:nvPr/>
          </p:nvSpPr>
          <p:spPr bwMode="auto">
            <a:xfrm>
              <a:off x="2689" y="708"/>
              <a:ext cx="33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619" name="Group 549"/>
            <p:cNvGrpSpPr>
              <a:grpSpLocks/>
            </p:cNvGrpSpPr>
            <p:nvPr/>
          </p:nvGrpSpPr>
          <p:grpSpPr bwMode="auto">
            <a:xfrm>
              <a:off x="2778" y="980"/>
              <a:ext cx="52" cy="49"/>
              <a:chOff x="3125" y="1114"/>
              <a:chExt cx="59" cy="49"/>
            </a:xfrm>
          </p:grpSpPr>
          <p:sp>
            <p:nvSpPr>
              <p:cNvPr id="162695" name="Oval 550"/>
              <p:cNvSpPr>
                <a:spLocks noChangeArrowheads="1"/>
              </p:cNvSpPr>
              <p:nvPr/>
            </p:nvSpPr>
            <p:spPr bwMode="auto">
              <a:xfrm>
                <a:off x="3147" y="1130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696" name="Oval 551"/>
              <p:cNvSpPr>
                <a:spLocks noChangeArrowheads="1"/>
              </p:cNvSpPr>
              <p:nvPr/>
            </p:nvSpPr>
            <p:spPr bwMode="auto">
              <a:xfrm>
                <a:off x="3125" y="1114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20" name="Group 552"/>
            <p:cNvGrpSpPr>
              <a:grpSpLocks/>
            </p:cNvGrpSpPr>
            <p:nvPr/>
          </p:nvGrpSpPr>
          <p:grpSpPr bwMode="auto">
            <a:xfrm>
              <a:off x="2970" y="997"/>
              <a:ext cx="58" cy="50"/>
              <a:chOff x="3341" y="1131"/>
              <a:chExt cx="66" cy="50"/>
            </a:xfrm>
          </p:grpSpPr>
          <p:sp>
            <p:nvSpPr>
              <p:cNvPr id="162693" name="Oval 553"/>
              <p:cNvSpPr>
                <a:spLocks noChangeArrowheads="1"/>
              </p:cNvSpPr>
              <p:nvPr/>
            </p:nvSpPr>
            <p:spPr bwMode="auto">
              <a:xfrm>
                <a:off x="3371" y="1131"/>
                <a:ext cx="36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694" name="Oval 554"/>
              <p:cNvSpPr>
                <a:spLocks noChangeArrowheads="1"/>
              </p:cNvSpPr>
              <p:nvPr/>
            </p:nvSpPr>
            <p:spPr bwMode="auto">
              <a:xfrm>
                <a:off x="3339" y="1147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21" name="Group 555"/>
            <p:cNvGrpSpPr>
              <a:grpSpLocks/>
            </p:cNvGrpSpPr>
            <p:nvPr/>
          </p:nvGrpSpPr>
          <p:grpSpPr bwMode="auto">
            <a:xfrm>
              <a:off x="3066" y="912"/>
              <a:ext cx="53" cy="62"/>
              <a:chOff x="3449" y="1046"/>
              <a:chExt cx="60" cy="62"/>
            </a:xfrm>
          </p:grpSpPr>
          <p:sp>
            <p:nvSpPr>
              <p:cNvPr id="162691" name="Oval 556"/>
              <p:cNvSpPr>
                <a:spLocks noChangeArrowheads="1"/>
              </p:cNvSpPr>
              <p:nvPr/>
            </p:nvSpPr>
            <p:spPr bwMode="auto">
              <a:xfrm>
                <a:off x="3471" y="104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692" name="Oval 557"/>
              <p:cNvSpPr>
                <a:spLocks noChangeArrowheads="1"/>
              </p:cNvSpPr>
              <p:nvPr/>
            </p:nvSpPr>
            <p:spPr bwMode="auto">
              <a:xfrm>
                <a:off x="3449" y="1073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22" name="Group 558"/>
            <p:cNvGrpSpPr>
              <a:grpSpLocks/>
            </p:cNvGrpSpPr>
            <p:nvPr/>
          </p:nvGrpSpPr>
          <p:grpSpPr bwMode="auto">
            <a:xfrm>
              <a:off x="3127" y="796"/>
              <a:ext cx="37" cy="70"/>
              <a:chOff x="3518" y="930"/>
              <a:chExt cx="41" cy="70"/>
            </a:xfrm>
          </p:grpSpPr>
          <p:sp>
            <p:nvSpPr>
              <p:cNvPr id="162689" name="Oval 559"/>
              <p:cNvSpPr>
                <a:spLocks noChangeArrowheads="1"/>
              </p:cNvSpPr>
              <p:nvPr/>
            </p:nvSpPr>
            <p:spPr bwMode="auto">
              <a:xfrm>
                <a:off x="3521" y="930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690" name="Oval 560"/>
              <p:cNvSpPr>
                <a:spLocks noChangeArrowheads="1"/>
              </p:cNvSpPr>
              <p:nvPr/>
            </p:nvSpPr>
            <p:spPr bwMode="auto">
              <a:xfrm>
                <a:off x="3518" y="963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23" name="Group 561"/>
            <p:cNvGrpSpPr>
              <a:grpSpLocks/>
            </p:cNvGrpSpPr>
            <p:nvPr/>
          </p:nvGrpSpPr>
          <p:grpSpPr bwMode="auto">
            <a:xfrm>
              <a:off x="3114" y="684"/>
              <a:ext cx="40" cy="62"/>
              <a:chOff x="3503" y="818"/>
              <a:chExt cx="45" cy="62"/>
            </a:xfrm>
          </p:grpSpPr>
          <p:sp>
            <p:nvSpPr>
              <p:cNvPr id="162687" name="Oval 562"/>
              <p:cNvSpPr>
                <a:spLocks noChangeArrowheads="1"/>
              </p:cNvSpPr>
              <p:nvPr/>
            </p:nvSpPr>
            <p:spPr bwMode="auto">
              <a:xfrm>
                <a:off x="3503" y="818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688" name="Oval 563"/>
              <p:cNvSpPr>
                <a:spLocks noChangeArrowheads="1"/>
              </p:cNvSpPr>
              <p:nvPr/>
            </p:nvSpPr>
            <p:spPr bwMode="auto">
              <a:xfrm>
                <a:off x="3511" y="844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624" name="Rectangle 564"/>
            <p:cNvSpPr>
              <a:spLocks noChangeArrowheads="1"/>
            </p:cNvSpPr>
            <p:nvPr/>
          </p:nvSpPr>
          <p:spPr bwMode="auto">
            <a:xfrm rot="1920000">
              <a:off x="3020" y="555"/>
              <a:ext cx="19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25" name="Rectangle 565"/>
            <p:cNvSpPr>
              <a:spLocks noChangeArrowheads="1"/>
            </p:cNvSpPr>
            <p:nvPr/>
          </p:nvSpPr>
          <p:spPr bwMode="auto">
            <a:xfrm rot="1680000">
              <a:off x="2810" y="936"/>
              <a:ext cx="20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26" name="Rectangle 566"/>
            <p:cNvSpPr>
              <a:spLocks noChangeArrowheads="1"/>
            </p:cNvSpPr>
            <p:nvPr/>
          </p:nvSpPr>
          <p:spPr bwMode="auto">
            <a:xfrm rot="240000">
              <a:off x="2931" y="531"/>
              <a:ext cx="19" cy="81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27" name="Rectangle 567"/>
            <p:cNvSpPr>
              <a:spLocks noChangeArrowheads="1"/>
            </p:cNvSpPr>
            <p:nvPr/>
          </p:nvSpPr>
          <p:spPr bwMode="auto">
            <a:xfrm rot="6420000">
              <a:off x="2722" y="689"/>
              <a:ext cx="20" cy="7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28" name="Rectangle 568"/>
            <p:cNvSpPr>
              <a:spLocks noChangeArrowheads="1"/>
            </p:cNvSpPr>
            <p:nvPr/>
          </p:nvSpPr>
          <p:spPr bwMode="auto">
            <a:xfrm rot="-840000">
              <a:off x="2852" y="535"/>
              <a:ext cx="19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629" name="Group 569"/>
            <p:cNvGrpSpPr>
              <a:grpSpLocks/>
            </p:cNvGrpSpPr>
            <p:nvPr/>
          </p:nvGrpSpPr>
          <p:grpSpPr bwMode="auto">
            <a:xfrm>
              <a:off x="2681" y="818"/>
              <a:ext cx="85" cy="59"/>
              <a:chOff x="3016" y="952"/>
              <a:chExt cx="96" cy="59"/>
            </a:xfrm>
          </p:grpSpPr>
          <p:grpSp>
            <p:nvGrpSpPr>
              <p:cNvPr id="162683" name="Group 570"/>
              <p:cNvGrpSpPr>
                <a:grpSpLocks/>
              </p:cNvGrpSpPr>
              <p:nvPr/>
            </p:nvGrpSpPr>
            <p:grpSpPr bwMode="auto">
              <a:xfrm>
                <a:off x="3016" y="952"/>
                <a:ext cx="49" cy="59"/>
                <a:chOff x="3016" y="952"/>
                <a:chExt cx="49" cy="59"/>
              </a:xfrm>
            </p:grpSpPr>
            <p:sp>
              <p:nvSpPr>
                <p:cNvPr id="162685" name="Oval 571"/>
                <p:cNvSpPr>
                  <a:spLocks noChangeArrowheads="1"/>
                </p:cNvSpPr>
                <p:nvPr/>
              </p:nvSpPr>
              <p:spPr bwMode="auto">
                <a:xfrm>
                  <a:off x="3016" y="952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86" name="Oval 572"/>
                <p:cNvSpPr>
                  <a:spLocks noChangeArrowheads="1"/>
                </p:cNvSpPr>
                <p:nvPr/>
              </p:nvSpPr>
              <p:spPr bwMode="auto">
                <a:xfrm>
                  <a:off x="3027" y="977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84" name="Rectangle 573"/>
              <p:cNvSpPr>
                <a:spLocks noChangeArrowheads="1"/>
              </p:cNvSpPr>
              <p:nvPr/>
            </p:nvSpPr>
            <p:spPr bwMode="auto">
              <a:xfrm rot="4320000">
                <a:off x="3059" y="931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30" name="Group 574"/>
            <p:cNvGrpSpPr>
              <a:grpSpLocks/>
            </p:cNvGrpSpPr>
            <p:nvPr/>
          </p:nvGrpSpPr>
          <p:grpSpPr bwMode="auto">
            <a:xfrm>
              <a:off x="2722" y="909"/>
              <a:ext cx="77" cy="52"/>
              <a:chOff x="3062" y="1043"/>
              <a:chExt cx="87" cy="52"/>
            </a:xfrm>
          </p:grpSpPr>
          <p:grpSp>
            <p:nvGrpSpPr>
              <p:cNvPr id="162679" name="Group 575"/>
              <p:cNvGrpSpPr>
                <a:grpSpLocks/>
              </p:cNvGrpSpPr>
              <p:nvPr/>
            </p:nvGrpSpPr>
            <p:grpSpPr bwMode="auto">
              <a:xfrm>
                <a:off x="3062" y="1043"/>
                <a:ext cx="49" cy="52"/>
                <a:chOff x="3062" y="1043"/>
                <a:chExt cx="49" cy="52"/>
              </a:xfrm>
            </p:grpSpPr>
            <p:sp>
              <p:nvSpPr>
                <p:cNvPr id="162681" name="Oval 576"/>
                <p:cNvSpPr>
                  <a:spLocks noChangeArrowheads="1"/>
                </p:cNvSpPr>
                <p:nvPr/>
              </p:nvSpPr>
              <p:spPr bwMode="auto">
                <a:xfrm>
                  <a:off x="3069" y="1056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82" name="Oval 577"/>
                <p:cNvSpPr>
                  <a:spLocks noChangeArrowheads="1"/>
                </p:cNvSpPr>
                <p:nvPr/>
              </p:nvSpPr>
              <p:spPr bwMode="auto">
                <a:xfrm>
                  <a:off x="3062" y="1043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80" name="Rectangle 578"/>
              <p:cNvSpPr>
                <a:spLocks noChangeArrowheads="1"/>
              </p:cNvSpPr>
              <p:nvPr/>
            </p:nvSpPr>
            <p:spPr bwMode="auto">
              <a:xfrm rot="3000000">
                <a:off x="3097" y="1014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31" name="Group 579"/>
            <p:cNvGrpSpPr>
              <a:grpSpLocks/>
            </p:cNvGrpSpPr>
            <p:nvPr/>
          </p:nvGrpSpPr>
          <p:grpSpPr bwMode="auto">
            <a:xfrm>
              <a:off x="2860" y="975"/>
              <a:ext cx="60" cy="88"/>
              <a:chOff x="3218" y="1109"/>
              <a:chExt cx="67" cy="88"/>
            </a:xfrm>
          </p:grpSpPr>
          <p:grpSp>
            <p:nvGrpSpPr>
              <p:cNvPr id="162675" name="Group 580"/>
              <p:cNvGrpSpPr>
                <a:grpSpLocks/>
              </p:cNvGrpSpPr>
              <p:nvPr/>
            </p:nvGrpSpPr>
            <p:grpSpPr bwMode="auto">
              <a:xfrm>
                <a:off x="3218" y="1155"/>
                <a:ext cx="67" cy="42"/>
                <a:chOff x="3218" y="1155"/>
                <a:chExt cx="67" cy="42"/>
              </a:xfrm>
            </p:grpSpPr>
            <p:sp>
              <p:nvSpPr>
                <p:cNvPr id="162677" name="Oval 581"/>
                <p:cNvSpPr>
                  <a:spLocks noChangeArrowheads="1"/>
                </p:cNvSpPr>
                <p:nvPr/>
              </p:nvSpPr>
              <p:spPr bwMode="auto">
                <a:xfrm>
                  <a:off x="3247" y="1162"/>
                  <a:ext cx="38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78" name="Oval 582"/>
                <p:cNvSpPr>
                  <a:spLocks noChangeArrowheads="1"/>
                </p:cNvSpPr>
                <p:nvPr/>
              </p:nvSpPr>
              <p:spPr bwMode="auto">
                <a:xfrm>
                  <a:off x="3218" y="1155"/>
                  <a:ext cx="37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76" name="Rectangle 583"/>
              <p:cNvSpPr>
                <a:spLocks noChangeArrowheads="1"/>
              </p:cNvSpPr>
              <p:nvPr/>
            </p:nvSpPr>
            <p:spPr bwMode="auto">
              <a:xfrm rot="660000">
                <a:off x="3251" y="1109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32" name="Group 584"/>
            <p:cNvGrpSpPr>
              <a:grpSpLocks/>
            </p:cNvGrpSpPr>
            <p:nvPr/>
          </p:nvGrpSpPr>
          <p:grpSpPr bwMode="auto">
            <a:xfrm>
              <a:off x="3049" y="612"/>
              <a:ext cx="74" cy="55"/>
              <a:chOff x="3430" y="746"/>
              <a:chExt cx="83" cy="55"/>
            </a:xfrm>
          </p:grpSpPr>
          <p:grpSp>
            <p:nvGrpSpPr>
              <p:cNvPr id="162671" name="Group 585"/>
              <p:cNvGrpSpPr>
                <a:grpSpLocks/>
              </p:cNvGrpSpPr>
              <p:nvPr/>
            </p:nvGrpSpPr>
            <p:grpSpPr bwMode="auto">
              <a:xfrm>
                <a:off x="3461" y="746"/>
                <a:ext cx="49" cy="55"/>
                <a:chOff x="3461" y="746"/>
                <a:chExt cx="49" cy="55"/>
              </a:xfrm>
            </p:grpSpPr>
            <p:sp>
              <p:nvSpPr>
                <p:cNvPr id="162673" name="Oval 586"/>
                <p:cNvSpPr>
                  <a:spLocks noChangeArrowheads="1"/>
                </p:cNvSpPr>
                <p:nvPr/>
              </p:nvSpPr>
              <p:spPr bwMode="auto">
                <a:xfrm>
                  <a:off x="3459" y="746"/>
                  <a:ext cx="40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74" name="Oval 587"/>
                <p:cNvSpPr>
                  <a:spLocks noChangeArrowheads="1"/>
                </p:cNvSpPr>
                <p:nvPr/>
              </p:nvSpPr>
              <p:spPr bwMode="auto">
                <a:xfrm>
                  <a:off x="3471" y="767"/>
                  <a:ext cx="39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72" name="Rectangle 588"/>
              <p:cNvSpPr>
                <a:spLocks noChangeArrowheads="1"/>
              </p:cNvSpPr>
              <p:nvPr/>
            </p:nvSpPr>
            <p:spPr bwMode="auto">
              <a:xfrm rot="2880000">
                <a:off x="3461" y="744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633" name="Rectangle 589"/>
            <p:cNvSpPr>
              <a:spLocks noChangeArrowheads="1"/>
            </p:cNvSpPr>
            <p:nvPr/>
          </p:nvSpPr>
          <p:spPr bwMode="auto">
            <a:xfrm rot="4080000">
              <a:off x="3109" y="691"/>
              <a:ext cx="22" cy="7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34" name="Rectangle 590"/>
            <p:cNvSpPr>
              <a:spLocks noChangeArrowheads="1"/>
            </p:cNvSpPr>
            <p:nvPr/>
          </p:nvSpPr>
          <p:spPr bwMode="auto">
            <a:xfrm rot="-1080000">
              <a:off x="2984" y="952"/>
              <a:ext cx="20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35" name="Rectangle 591"/>
            <p:cNvSpPr>
              <a:spLocks noChangeArrowheads="1"/>
            </p:cNvSpPr>
            <p:nvPr/>
          </p:nvSpPr>
          <p:spPr bwMode="auto">
            <a:xfrm rot="-2880000">
              <a:off x="3067" y="890"/>
              <a:ext cx="20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36" name="Rectangle 592"/>
            <p:cNvSpPr>
              <a:spLocks noChangeArrowheads="1"/>
            </p:cNvSpPr>
            <p:nvPr/>
          </p:nvSpPr>
          <p:spPr bwMode="auto">
            <a:xfrm rot="5880000">
              <a:off x="3111" y="792"/>
              <a:ext cx="22" cy="7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37" name="AutoShape 593"/>
            <p:cNvSpPr>
              <a:spLocks noChangeArrowheads="1"/>
            </p:cNvSpPr>
            <p:nvPr/>
          </p:nvSpPr>
          <p:spPr bwMode="auto">
            <a:xfrm rot="4800000" flipH="1" flipV="1">
              <a:off x="2812" y="671"/>
              <a:ext cx="237" cy="233"/>
            </a:xfrm>
            <a:custGeom>
              <a:avLst/>
              <a:gdLst>
                <a:gd name="T0" fmla="*/ 2 w 21600"/>
                <a:gd name="T1" fmla="*/ 1 h 21600"/>
                <a:gd name="T2" fmla="*/ 1 w 21600"/>
                <a:gd name="T3" fmla="*/ 3 h 21600"/>
                <a:gd name="T4" fmla="*/ 0 w 21600"/>
                <a:gd name="T5" fmla="*/ 1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6 w 21600"/>
                <a:gd name="T13" fmla="*/ 4542 h 21600"/>
                <a:gd name="T14" fmla="*/ 17134 w 21600"/>
                <a:gd name="T15" fmla="*/ 1705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8" y="21600"/>
                  </a:lnTo>
                  <a:lnTo>
                    <a:pt x="16202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B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38" name="Arc 594"/>
            <p:cNvSpPr>
              <a:spLocks/>
            </p:cNvSpPr>
            <p:nvPr/>
          </p:nvSpPr>
          <p:spPr bwMode="auto">
            <a:xfrm>
              <a:off x="2882" y="744"/>
              <a:ext cx="22" cy="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39" name="Arc 595"/>
            <p:cNvSpPr>
              <a:spLocks/>
            </p:cNvSpPr>
            <p:nvPr/>
          </p:nvSpPr>
          <p:spPr bwMode="auto">
            <a:xfrm>
              <a:off x="2946" y="743"/>
              <a:ext cx="31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0" name="Arc 596"/>
            <p:cNvSpPr>
              <a:spLocks/>
            </p:cNvSpPr>
            <p:nvPr/>
          </p:nvSpPr>
          <p:spPr bwMode="auto">
            <a:xfrm>
              <a:off x="2920" y="716"/>
              <a:ext cx="31" cy="27"/>
            </a:xfrm>
            <a:custGeom>
              <a:avLst/>
              <a:gdLst>
                <a:gd name="T0" fmla="*/ 0 w 22208"/>
                <a:gd name="T1" fmla="*/ 0 h 21600"/>
                <a:gd name="T2" fmla="*/ 0 w 22208"/>
                <a:gd name="T3" fmla="*/ 0 h 21600"/>
                <a:gd name="T4" fmla="*/ 0 w 2220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08"/>
                <a:gd name="T10" fmla="*/ 0 h 21600"/>
                <a:gd name="T11" fmla="*/ 22208 w 2220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08" h="21600" fill="none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</a:path>
                <a:path w="22208" h="21600" stroke="0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  <a:lnTo>
                    <a:pt x="623" y="21600"/>
                  </a:lnTo>
                  <a:lnTo>
                    <a:pt x="-1" y="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1" name="Arc 597"/>
            <p:cNvSpPr>
              <a:spLocks/>
            </p:cNvSpPr>
            <p:nvPr/>
          </p:nvSpPr>
          <p:spPr bwMode="auto">
            <a:xfrm>
              <a:off x="2902" y="717"/>
              <a:ext cx="23" cy="26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3"/>
                <a:gd name="T11" fmla="*/ 21600 w 21600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3" fill="none" extrusionOk="0">
                  <a:moveTo>
                    <a:pt x="-1" y="21582"/>
                  </a:moveTo>
                  <a:cubicBezTo>
                    <a:pt x="-1" y="9982"/>
                    <a:pt x="9162" y="453"/>
                    <a:pt x="20753" y="-1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2"/>
                    <a:pt x="9162" y="453"/>
                    <a:pt x="20753" y="-1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2" name="Arc 598"/>
            <p:cNvSpPr>
              <a:spLocks/>
            </p:cNvSpPr>
            <p:nvPr/>
          </p:nvSpPr>
          <p:spPr bwMode="auto">
            <a:xfrm>
              <a:off x="2857" y="743"/>
              <a:ext cx="29" cy="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3" name="Arc 599"/>
            <p:cNvSpPr>
              <a:spLocks/>
            </p:cNvSpPr>
            <p:nvPr/>
          </p:nvSpPr>
          <p:spPr bwMode="auto">
            <a:xfrm>
              <a:off x="2832" y="717"/>
              <a:ext cx="30" cy="26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54"/>
                <a:gd name="T10" fmla="*/ 0 h 21600"/>
                <a:gd name="T11" fmla="*/ 22254 w 222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4" name="Arc 600"/>
            <p:cNvSpPr>
              <a:spLocks/>
            </p:cNvSpPr>
            <p:nvPr/>
          </p:nvSpPr>
          <p:spPr bwMode="auto">
            <a:xfrm>
              <a:off x="2951" y="807"/>
              <a:ext cx="30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5" name="Arc 601"/>
            <p:cNvSpPr>
              <a:spLocks/>
            </p:cNvSpPr>
            <p:nvPr/>
          </p:nvSpPr>
          <p:spPr bwMode="auto">
            <a:xfrm>
              <a:off x="2925" y="780"/>
              <a:ext cx="31" cy="27"/>
            </a:xfrm>
            <a:custGeom>
              <a:avLst/>
              <a:gdLst>
                <a:gd name="T0" fmla="*/ 0 w 22244"/>
                <a:gd name="T1" fmla="*/ 0 h 21600"/>
                <a:gd name="T2" fmla="*/ 0 w 22244"/>
                <a:gd name="T3" fmla="*/ 0 h 21600"/>
                <a:gd name="T4" fmla="*/ 0 w 222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44"/>
                <a:gd name="T10" fmla="*/ 0 h 21600"/>
                <a:gd name="T11" fmla="*/ 22244 w 222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44" h="21600" fill="none" extrusionOk="0">
                  <a:moveTo>
                    <a:pt x="-1" y="9"/>
                  </a:moveTo>
                  <a:cubicBezTo>
                    <a:pt x="214" y="3"/>
                    <a:pt x="429" y="-1"/>
                    <a:pt x="644" y="-1"/>
                  </a:cubicBezTo>
                  <a:cubicBezTo>
                    <a:pt x="12573" y="-1"/>
                    <a:pt x="22244" y="9670"/>
                    <a:pt x="22244" y="21600"/>
                  </a:cubicBezTo>
                </a:path>
                <a:path w="22244" h="21600" stroke="0" extrusionOk="0">
                  <a:moveTo>
                    <a:pt x="-1" y="9"/>
                  </a:moveTo>
                  <a:cubicBezTo>
                    <a:pt x="214" y="3"/>
                    <a:pt x="429" y="-1"/>
                    <a:pt x="644" y="-1"/>
                  </a:cubicBezTo>
                  <a:cubicBezTo>
                    <a:pt x="12573" y="-1"/>
                    <a:pt x="22244" y="9670"/>
                    <a:pt x="22244" y="21600"/>
                  </a:cubicBezTo>
                  <a:lnTo>
                    <a:pt x="64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6" name="Arc 602"/>
            <p:cNvSpPr>
              <a:spLocks/>
            </p:cNvSpPr>
            <p:nvPr/>
          </p:nvSpPr>
          <p:spPr bwMode="auto">
            <a:xfrm>
              <a:off x="2888" y="807"/>
              <a:ext cx="23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7" name="Arc 603"/>
            <p:cNvSpPr>
              <a:spLocks/>
            </p:cNvSpPr>
            <p:nvPr/>
          </p:nvSpPr>
          <p:spPr bwMode="auto">
            <a:xfrm>
              <a:off x="2905" y="780"/>
              <a:ext cx="22" cy="27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3"/>
                <a:gd name="T11" fmla="*/ 21600 w 21600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3" fill="none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8" name="Arc 604"/>
            <p:cNvSpPr>
              <a:spLocks/>
            </p:cNvSpPr>
            <p:nvPr/>
          </p:nvSpPr>
          <p:spPr bwMode="auto">
            <a:xfrm>
              <a:off x="2863" y="807"/>
              <a:ext cx="29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2"/>
                <a:gd name="T11" fmla="*/ 21600 w 21600"/>
                <a:gd name="T12" fmla="*/ 22362 h 22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9" name="Arc 605"/>
            <p:cNvSpPr>
              <a:spLocks/>
            </p:cNvSpPr>
            <p:nvPr/>
          </p:nvSpPr>
          <p:spPr bwMode="auto">
            <a:xfrm>
              <a:off x="2838" y="780"/>
              <a:ext cx="30" cy="27"/>
            </a:xfrm>
            <a:custGeom>
              <a:avLst/>
              <a:gdLst>
                <a:gd name="T0" fmla="*/ 0 w 22264"/>
                <a:gd name="T1" fmla="*/ 0 h 21600"/>
                <a:gd name="T2" fmla="*/ 0 w 22264"/>
                <a:gd name="T3" fmla="*/ 0 h 21600"/>
                <a:gd name="T4" fmla="*/ 0 w 2226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64"/>
                <a:gd name="T10" fmla="*/ 0 h 21600"/>
                <a:gd name="T11" fmla="*/ 22264 w 2226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64" h="21600" fill="none" extrusionOk="0">
                  <a:moveTo>
                    <a:pt x="0" y="10"/>
                  </a:moveTo>
                  <a:cubicBezTo>
                    <a:pt x="221" y="3"/>
                    <a:pt x="442" y="-1"/>
                    <a:pt x="664" y="-1"/>
                  </a:cubicBezTo>
                  <a:cubicBezTo>
                    <a:pt x="12593" y="-1"/>
                    <a:pt x="22264" y="9670"/>
                    <a:pt x="22264" y="21600"/>
                  </a:cubicBezTo>
                </a:path>
                <a:path w="22264" h="21600" stroke="0" extrusionOk="0">
                  <a:moveTo>
                    <a:pt x="0" y="10"/>
                  </a:moveTo>
                  <a:cubicBezTo>
                    <a:pt x="221" y="3"/>
                    <a:pt x="442" y="-1"/>
                    <a:pt x="664" y="-1"/>
                  </a:cubicBezTo>
                  <a:cubicBezTo>
                    <a:pt x="12593" y="-1"/>
                    <a:pt x="22264" y="9670"/>
                    <a:pt x="22264" y="21600"/>
                  </a:cubicBezTo>
                  <a:lnTo>
                    <a:pt x="664" y="2160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50" name="Oval 606"/>
            <p:cNvSpPr>
              <a:spLocks noChangeArrowheads="1"/>
            </p:cNvSpPr>
            <p:nvPr/>
          </p:nvSpPr>
          <p:spPr bwMode="auto">
            <a:xfrm>
              <a:off x="2754" y="605"/>
              <a:ext cx="337" cy="361"/>
            </a:xfrm>
            <a:prstGeom prst="ellipse">
              <a:avLst/>
            </a:prstGeom>
            <a:solidFill>
              <a:srgbClr val="8200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651" name="Group 607"/>
            <p:cNvGrpSpPr>
              <a:grpSpLocks/>
            </p:cNvGrpSpPr>
            <p:nvPr/>
          </p:nvGrpSpPr>
          <p:grpSpPr bwMode="auto">
            <a:xfrm>
              <a:off x="2987" y="810"/>
              <a:ext cx="26" cy="63"/>
              <a:chOff x="3360" y="944"/>
              <a:chExt cx="30" cy="63"/>
            </a:xfrm>
          </p:grpSpPr>
          <p:grpSp>
            <p:nvGrpSpPr>
              <p:cNvPr id="162667" name="Group 608"/>
              <p:cNvGrpSpPr>
                <a:grpSpLocks/>
              </p:cNvGrpSpPr>
              <p:nvPr/>
            </p:nvGrpSpPr>
            <p:grpSpPr bwMode="auto">
              <a:xfrm>
                <a:off x="3360" y="974"/>
                <a:ext cx="30" cy="33"/>
                <a:chOff x="3360" y="974"/>
                <a:chExt cx="30" cy="33"/>
              </a:xfrm>
            </p:grpSpPr>
            <p:sp>
              <p:nvSpPr>
                <p:cNvPr id="162669" name="Oval 609"/>
                <p:cNvSpPr>
                  <a:spLocks noChangeArrowheads="1"/>
                </p:cNvSpPr>
                <p:nvPr/>
              </p:nvSpPr>
              <p:spPr bwMode="auto">
                <a:xfrm>
                  <a:off x="3375" y="974"/>
                  <a:ext cx="15" cy="2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70" name="Oval 610"/>
                <p:cNvSpPr>
                  <a:spLocks noChangeArrowheads="1"/>
                </p:cNvSpPr>
                <p:nvPr/>
              </p:nvSpPr>
              <p:spPr bwMode="auto">
                <a:xfrm>
                  <a:off x="3360" y="985"/>
                  <a:ext cx="15" cy="2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68" name="Rectangle 611"/>
              <p:cNvSpPr>
                <a:spLocks noChangeArrowheads="1"/>
              </p:cNvSpPr>
              <p:nvPr/>
            </p:nvSpPr>
            <p:spPr bwMode="auto">
              <a:xfrm rot="-1080000">
                <a:off x="3369" y="944"/>
                <a:ext cx="14" cy="5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52" name="Group 612"/>
            <p:cNvGrpSpPr>
              <a:grpSpLocks/>
            </p:cNvGrpSpPr>
            <p:nvPr/>
          </p:nvGrpSpPr>
          <p:grpSpPr bwMode="auto">
            <a:xfrm>
              <a:off x="2844" y="825"/>
              <a:ext cx="48" cy="73"/>
              <a:chOff x="3200" y="959"/>
              <a:chExt cx="53" cy="73"/>
            </a:xfrm>
          </p:grpSpPr>
          <p:grpSp>
            <p:nvGrpSpPr>
              <p:cNvPr id="162663" name="Group 613"/>
              <p:cNvGrpSpPr>
                <a:grpSpLocks/>
              </p:cNvGrpSpPr>
              <p:nvPr/>
            </p:nvGrpSpPr>
            <p:grpSpPr bwMode="auto">
              <a:xfrm>
                <a:off x="3200" y="998"/>
                <a:ext cx="53" cy="34"/>
                <a:chOff x="3200" y="998"/>
                <a:chExt cx="53" cy="34"/>
              </a:xfrm>
            </p:grpSpPr>
            <p:sp>
              <p:nvSpPr>
                <p:cNvPr id="162665" name="Oval 614"/>
                <p:cNvSpPr>
                  <a:spLocks noChangeArrowheads="1"/>
                </p:cNvSpPr>
                <p:nvPr/>
              </p:nvSpPr>
              <p:spPr bwMode="auto">
                <a:xfrm>
                  <a:off x="3223" y="1004"/>
                  <a:ext cx="30" cy="28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66" name="Oval 615"/>
                <p:cNvSpPr>
                  <a:spLocks noChangeArrowheads="1"/>
                </p:cNvSpPr>
                <p:nvPr/>
              </p:nvSpPr>
              <p:spPr bwMode="auto">
                <a:xfrm>
                  <a:off x="3200" y="998"/>
                  <a:ext cx="30" cy="28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64" name="Rectangle 616"/>
              <p:cNvSpPr>
                <a:spLocks noChangeArrowheads="1"/>
              </p:cNvSpPr>
              <p:nvPr/>
            </p:nvSpPr>
            <p:spPr bwMode="auto">
              <a:xfrm rot="660000">
                <a:off x="3226" y="959"/>
                <a:ext cx="19" cy="69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53" name="Group 617"/>
            <p:cNvGrpSpPr>
              <a:grpSpLocks/>
            </p:cNvGrpSpPr>
            <p:nvPr/>
          </p:nvGrpSpPr>
          <p:grpSpPr bwMode="auto">
            <a:xfrm>
              <a:off x="2799" y="612"/>
              <a:ext cx="50" cy="82"/>
              <a:chOff x="3149" y="746"/>
              <a:chExt cx="56" cy="82"/>
            </a:xfrm>
          </p:grpSpPr>
          <p:grpSp>
            <p:nvGrpSpPr>
              <p:cNvPr id="162659" name="Group 618"/>
              <p:cNvGrpSpPr>
                <a:grpSpLocks/>
              </p:cNvGrpSpPr>
              <p:nvPr/>
            </p:nvGrpSpPr>
            <p:grpSpPr bwMode="auto">
              <a:xfrm>
                <a:off x="3149" y="746"/>
                <a:ext cx="49" cy="51"/>
                <a:chOff x="3149" y="746"/>
                <a:chExt cx="49" cy="51"/>
              </a:xfrm>
            </p:grpSpPr>
            <p:sp>
              <p:nvSpPr>
                <p:cNvPr id="162661" name="Oval 619"/>
                <p:cNvSpPr>
                  <a:spLocks noChangeArrowheads="1"/>
                </p:cNvSpPr>
                <p:nvPr/>
              </p:nvSpPr>
              <p:spPr bwMode="auto">
                <a:xfrm>
                  <a:off x="3161" y="746"/>
                  <a:ext cx="37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62" name="Oval 620"/>
                <p:cNvSpPr>
                  <a:spLocks noChangeArrowheads="1"/>
                </p:cNvSpPr>
                <p:nvPr/>
              </p:nvSpPr>
              <p:spPr bwMode="auto">
                <a:xfrm>
                  <a:off x="3149" y="761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60" name="Rectangle 621"/>
              <p:cNvSpPr>
                <a:spLocks noChangeArrowheads="1"/>
              </p:cNvSpPr>
              <p:nvPr/>
            </p:nvSpPr>
            <p:spPr bwMode="auto">
              <a:xfrm rot="-2220000">
                <a:off x="3184" y="753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54" name="Group 622"/>
            <p:cNvGrpSpPr>
              <a:grpSpLocks/>
            </p:cNvGrpSpPr>
            <p:nvPr/>
          </p:nvGrpSpPr>
          <p:grpSpPr bwMode="auto">
            <a:xfrm>
              <a:off x="2943" y="613"/>
              <a:ext cx="53" cy="83"/>
              <a:chOff x="3311" y="747"/>
              <a:chExt cx="59" cy="83"/>
            </a:xfrm>
          </p:grpSpPr>
          <p:grpSp>
            <p:nvGrpSpPr>
              <p:cNvPr id="162655" name="Group 623"/>
              <p:cNvGrpSpPr>
                <a:grpSpLocks/>
              </p:cNvGrpSpPr>
              <p:nvPr/>
            </p:nvGrpSpPr>
            <p:grpSpPr bwMode="auto">
              <a:xfrm>
                <a:off x="3311" y="747"/>
                <a:ext cx="59" cy="45"/>
                <a:chOff x="3311" y="747"/>
                <a:chExt cx="59" cy="45"/>
              </a:xfrm>
            </p:grpSpPr>
            <p:sp>
              <p:nvSpPr>
                <p:cNvPr id="162657" name="Oval 624"/>
                <p:cNvSpPr>
                  <a:spLocks noChangeArrowheads="1"/>
                </p:cNvSpPr>
                <p:nvPr/>
              </p:nvSpPr>
              <p:spPr bwMode="auto">
                <a:xfrm rot="-2100000">
                  <a:off x="3311" y="747"/>
                  <a:ext cx="40" cy="37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58" name="Oval 625"/>
                <p:cNvSpPr>
                  <a:spLocks noChangeArrowheads="1"/>
                </p:cNvSpPr>
                <p:nvPr/>
              </p:nvSpPr>
              <p:spPr bwMode="auto">
                <a:xfrm rot="-2100000">
                  <a:off x="3333" y="758"/>
                  <a:ext cx="39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56" name="Rectangle 626"/>
              <p:cNvSpPr>
                <a:spLocks noChangeArrowheads="1"/>
              </p:cNvSpPr>
              <p:nvPr/>
            </p:nvSpPr>
            <p:spPr bwMode="auto">
              <a:xfrm rot="780000">
                <a:off x="3326" y="747"/>
                <a:ext cx="23" cy="83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61901" name="Oval 627"/>
          <p:cNvSpPr>
            <a:spLocks noChangeArrowheads="1"/>
          </p:cNvSpPr>
          <p:nvPr/>
        </p:nvSpPr>
        <p:spPr bwMode="auto">
          <a:xfrm>
            <a:off x="4485924" y="5086406"/>
            <a:ext cx="26811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2" name="Oval 628"/>
          <p:cNvSpPr>
            <a:spLocks noChangeArrowheads="1"/>
          </p:cNvSpPr>
          <p:nvPr/>
        </p:nvSpPr>
        <p:spPr bwMode="auto">
          <a:xfrm>
            <a:off x="4549424" y="5086406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3" name="Oval 629"/>
          <p:cNvSpPr>
            <a:spLocks noChangeArrowheads="1"/>
          </p:cNvSpPr>
          <p:nvPr/>
        </p:nvSpPr>
        <p:spPr bwMode="auto">
          <a:xfrm>
            <a:off x="4611511" y="5086406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4" name="Oval 630"/>
          <p:cNvSpPr>
            <a:spLocks noChangeArrowheads="1"/>
          </p:cNvSpPr>
          <p:nvPr/>
        </p:nvSpPr>
        <p:spPr bwMode="auto">
          <a:xfrm>
            <a:off x="4673600" y="5086406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5" name="Oval 631"/>
          <p:cNvSpPr>
            <a:spLocks noChangeArrowheads="1"/>
          </p:cNvSpPr>
          <p:nvPr/>
        </p:nvSpPr>
        <p:spPr bwMode="auto">
          <a:xfrm>
            <a:off x="4735689" y="5086406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6" name="Oval 632"/>
          <p:cNvSpPr>
            <a:spLocks noChangeArrowheads="1"/>
          </p:cNvSpPr>
          <p:nvPr/>
        </p:nvSpPr>
        <p:spPr bwMode="auto">
          <a:xfrm>
            <a:off x="4797778" y="5086406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7" name="Oval 633"/>
          <p:cNvSpPr>
            <a:spLocks noChangeArrowheads="1"/>
          </p:cNvSpPr>
          <p:nvPr/>
        </p:nvSpPr>
        <p:spPr bwMode="auto">
          <a:xfrm>
            <a:off x="4861280" y="5086406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8" name="Oval 634"/>
          <p:cNvSpPr>
            <a:spLocks noChangeArrowheads="1"/>
          </p:cNvSpPr>
          <p:nvPr/>
        </p:nvSpPr>
        <p:spPr bwMode="auto">
          <a:xfrm>
            <a:off x="4923372" y="5086406"/>
            <a:ext cx="26811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9" name="Oval 635"/>
          <p:cNvSpPr>
            <a:spLocks noChangeArrowheads="1"/>
          </p:cNvSpPr>
          <p:nvPr/>
        </p:nvSpPr>
        <p:spPr bwMode="auto">
          <a:xfrm>
            <a:off x="4986867" y="5086406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0" name="Oval 636"/>
          <p:cNvSpPr>
            <a:spLocks noChangeArrowheads="1"/>
          </p:cNvSpPr>
          <p:nvPr/>
        </p:nvSpPr>
        <p:spPr bwMode="auto">
          <a:xfrm>
            <a:off x="5048956" y="5086406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1" name="Oval 637"/>
          <p:cNvSpPr>
            <a:spLocks noChangeArrowheads="1"/>
          </p:cNvSpPr>
          <p:nvPr/>
        </p:nvSpPr>
        <p:spPr bwMode="auto">
          <a:xfrm>
            <a:off x="5112456" y="5086406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2" name="Oval 638"/>
          <p:cNvSpPr>
            <a:spLocks noChangeArrowheads="1"/>
          </p:cNvSpPr>
          <p:nvPr/>
        </p:nvSpPr>
        <p:spPr bwMode="auto">
          <a:xfrm>
            <a:off x="5173133" y="5086406"/>
            <a:ext cx="2822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3" name="Oval 639"/>
          <p:cNvSpPr>
            <a:spLocks noChangeArrowheads="1"/>
          </p:cNvSpPr>
          <p:nvPr/>
        </p:nvSpPr>
        <p:spPr bwMode="auto">
          <a:xfrm>
            <a:off x="4485924" y="5464231"/>
            <a:ext cx="26811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4" name="Oval 640"/>
          <p:cNvSpPr>
            <a:spLocks noChangeArrowheads="1"/>
          </p:cNvSpPr>
          <p:nvPr/>
        </p:nvSpPr>
        <p:spPr bwMode="auto">
          <a:xfrm>
            <a:off x="4549424" y="5464231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5" name="Oval 641"/>
          <p:cNvSpPr>
            <a:spLocks noChangeArrowheads="1"/>
          </p:cNvSpPr>
          <p:nvPr/>
        </p:nvSpPr>
        <p:spPr bwMode="auto">
          <a:xfrm>
            <a:off x="4611511" y="5464231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6" name="Oval 642"/>
          <p:cNvSpPr>
            <a:spLocks noChangeArrowheads="1"/>
          </p:cNvSpPr>
          <p:nvPr/>
        </p:nvSpPr>
        <p:spPr bwMode="auto">
          <a:xfrm>
            <a:off x="4673600" y="5464231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7" name="Oval 643"/>
          <p:cNvSpPr>
            <a:spLocks noChangeArrowheads="1"/>
          </p:cNvSpPr>
          <p:nvPr/>
        </p:nvSpPr>
        <p:spPr bwMode="auto">
          <a:xfrm>
            <a:off x="4735689" y="5464231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8" name="Oval 644"/>
          <p:cNvSpPr>
            <a:spLocks noChangeArrowheads="1"/>
          </p:cNvSpPr>
          <p:nvPr/>
        </p:nvSpPr>
        <p:spPr bwMode="auto">
          <a:xfrm>
            <a:off x="4797778" y="5464231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9" name="Oval 645"/>
          <p:cNvSpPr>
            <a:spLocks noChangeArrowheads="1"/>
          </p:cNvSpPr>
          <p:nvPr/>
        </p:nvSpPr>
        <p:spPr bwMode="auto">
          <a:xfrm>
            <a:off x="4861280" y="5464231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0" name="Oval 646"/>
          <p:cNvSpPr>
            <a:spLocks noChangeArrowheads="1"/>
          </p:cNvSpPr>
          <p:nvPr/>
        </p:nvSpPr>
        <p:spPr bwMode="auto">
          <a:xfrm>
            <a:off x="4923372" y="5464231"/>
            <a:ext cx="26811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1" name="Oval 647"/>
          <p:cNvSpPr>
            <a:spLocks noChangeArrowheads="1"/>
          </p:cNvSpPr>
          <p:nvPr/>
        </p:nvSpPr>
        <p:spPr bwMode="auto">
          <a:xfrm>
            <a:off x="4986867" y="5464231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2" name="Oval 648"/>
          <p:cNvSpPr>
            <a:spLocks noChangeArrowheads="1"/>
          </p:cNvSpPr>
          <p:nvPr/>
        </p:nvSpPr>
        <p:spPr bwMode="auto">
          <a:xfrm>
            <a:off x="5048956" y="5464231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3" name="Oval 649"/>
          <p:cNvSpPr>
            <a:spLocks noChangeArrowheads="1"/>
          </p:cNvSpPr>
          <p:nvPr/>
        </p:nvSpPr>
        <p:spPr bwMode="auto">
          <a:xfrm>
            <a:off x="5112456" y="5464231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4" name="Oval 650"/>
          <p:cNvSpPr>
            <a:spLocks noChangeArrowheads="1"/>
          </p:cNvSpPr>
          <p:nvPr/>
        </p:nvSpPr>
        <p:spPr bwMode="auto">
          <a:xfrm>
            <a:off x="5173133" y="5464231"/>
            <a:ext cx="2822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5" name="Oval 651"/>
          <p:cNvSpPr>
            <a:spLocks noChangeArrowheads="1"/>
          </p:cNvSpPr>
          <p:nvPr/>
        </p:nvSpPr>
        <p:spPr bwMode="auto">
          <a:xfrm rot="3960000">
            <a:off x="3631936" y="4702292"/>
            <a:ext cx="30162" cy="2681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6" name="Oval 652"/>
          <p:cNvSpPr>
            <a:spLocks noChangeArrowheads="1"/>
          </p:cNvSpPr>
          <p:nvPr/>
        </p:nvSpPr>
        <p:spPr bwMode="auto">
          <a:xfrm rot="3960000">
            <a:off x="3655131" y="4766557"/>
            <a:ext cx="31750" cy="268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7" name="Oval 653"/>
          <p:cNvSpPr>
            <a:spLocks noChangeArrowheads="1"/>
          </p:cNvSpPr>
          <p:nvPr/>
        </p:nvSpPr>
        <p:spPr bwMode="auto">
          <a:xfrm rot="3960000">
            <a:off x="3682763" y="4827705"/>
            <a:ext cx="30163" cy="2681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8" name="Oval 654"/>
          <p:cNvSpPr>
            <a:spLocks noChangeArrowheads="1"/>
          </p:cNvSpPr>
          <p:nvPr/>
        </p:nvSpPr>
        <p:spPr bwMode="auto">
          <a:xfrm rot="3960000">
            <a:off x="3705931" y="4891969"/>
            <a:ext cx="31750" cy="268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9" name="Oval 655"/>
          <p:cNvSpPr>
            <a:spLocks noChangeArrowheads="1"/>
          </p:cNvSpPr>
          <p:nvPr/>
        </p:nvSpPr>
        <p:spPr bwMode="auto">
          <a:xfrm rot="3960000">
            <a:off x="3732037" y="4954615"/>
            <a:ext cx="31750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0" name="Oval 656"/>
          <p:cNvSpPr>
            <a:spLocks noChangeArrowheads="1"/>
          </p:cNvSpPr>
          <p:nvPr/>
        </p:nvSpPr>
        <p:spPr bwMode="auto">
          <a:xfrm rot="3960000">
            <a:off x="3756731" y="5017382"/>
            <a:ext cx="31750" cy="268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1" name="Oval 657"/>
          <p:cNvSpPr>
            <a:spLocks noChangeArrowheads="1"/>
          </p:cNvSpPr>
          <p:nvPr/>
        </p:nvSpPr>
        <p:spPr bwMode="auto">
          <a:xfrm rot="3960000">
            <a:off x="3785069" y="5079234"/>
            <a:ext cx="30163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2" name="Oval 658"/>
          <p:cNvSpPr>
            <a:spLocks noChangeArrowheads="1"/>
          </p:cNvSpPr>
          <p:nvPr/>
        </p:nvSpPr>
        <p:spPr bwMode="auto">
          <a:xfrm rot="3960000">
            <a:off x="3809763" y="5142030"/>
            <a:ext cx="30163" cy="2681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3" name="Oval 659"/>
          <p:cNvSpPr>
            <a:spLocks noChangeArrowheads="1"/>
          </p:cNvSpPr>
          <p:nvPr/>
        </p:nvSpPr>
        <p:spPr bwMode="auto">
          <a:xfrm rot="3960000">
            <a:off x="3834547" y="5206295"/>
            <a:ext cx="28575" cy="268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4" name="Oval 660"/>
          <p:cNvSpPr>
            <a:spLocks noChangeArrowheads="1"/>
          </p:cNvSpPr>
          <p:nvPr/>
        </p:nvSpPr>
        <p:spPr bwMode="auto">
          <a:xfrm rot="3960000">
            <a:off x="3860536" y="5267442"/>
            <a:ext cx="30162" cy="2681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5" name="Oval 661"/>
          <p:cNvSpPr>
            <a:spLocks noChangeArrowheads="1"/>
          </p:cNvSpPr>
          <p:nvPr/>
        </p:nvSpPr>
        <p:spPr bwMode="auto">
          <a:xfrm rot="3960000">
            <a:off x="3885347" y="5331707"/>
            <a:ext cx="28575" cy="268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6" name="Oval 662"/>
          <p:cNvSpPr>
            <a:spLocks noChangeArrowheads="1"/>
          </p:cNvSpPr>
          <p:nvPr/>
        </p:nvSpPr>
        <p:spPr bwMode="auto">
          <a:xfrm rot="3960000">
            <a:off x="3909837" y="5394352"/>
            <a:ext cx="31750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7" name="Oval 663"/>
          <p:cNvSpPr>
            <a:spLocks noChangeArrowheads="1"/>
          </p:cNvSpPr>
          <p:nvPr/>
        </p:nvSpPr>
        <p:spPr bwMode="auto">
          <a:xfrm rot="3960000">
            <a:off x="3936763" y="5456355"/>
            <a:ext cx="30163" cy="2681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8" name="Oval 664"/>
          <p:cNvSpPr>
            <a:spLocks noChangeArrowheads="1"/>
          </p:cNvSpPr>
          <p:nvPr/>
        </p:nvSpPr>
        <p:spPr bwMode="auto">
          <a:xfrm rot="3960000">
            <a:off x="3317169" y="4856339"/>
            <a:ext cx="31750" cy="2822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9" name="Oval 665"/>
          <p:cNvSpPr>
            <a:spLocks noChangeArrowheads="1"/>
          </p:cNvSpPr>
          <p:nvPr/>
        </p:nvSpPr>
        <p:spPr bwMode="auto">
          <a:xfrm rot="3960000">
            <a:off x="3343981" y="4919690"/>
            <a:ext cx="31750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0" name="Oval 666"/>
          <p:cNvSpPr>
            <a:spLocks noChangeArrowheads="1"/>
          </p:cNvSpPr>
          <p:nvPr/>
        </p:nvSpPr>
        <p:spPr bwMode="auto">
          <a:xfrm rot="3960000">
            <a:off x="3370881" y="4981663"/>
            <a:ext cx="30162" cy="268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1" name="Oval 667"/>
          <p:cNvSpPr>
            <a:spLocks noChangeArrowheads="1"/>
          </p:cNvSpPr>
          <p:nvPr/>
        </p:nvSpPr>
        <p:spPr bwMode="auto">
          <a:xfrm rot="3960000">
            <a:off x="3393369" y="5045252"/>
            <a:ext cx="31750" cy="2822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2" name="Oval 668"/>
          <p:cNvSpPr>
            <a:spLocks noChangeArrowheads="1"/>
          </p:cNvSpPr>
          <p:nvPr/>
        </p:nvSpPr>
        <p:spPr bwMode="auto">
          <a:xfrm rot="3960000">
            <a:off x="3421708" y="5107076"/>
            <a:ext cx="30163" cy="268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3" name="Oval 669"/>
          <p:cNvSpPr>
            <a:spLocks noChangeArrowheads="1"/>
          </p:cNvSpPr>
          <p:nvPr/>
        </p:nvSpPr>
        <p:spPr bwMode="auto">
          <a:xfrm rot="3960000">
            <a:off x="3444169" y="5170664"/>
            <a:ext cx="31750" cy="2822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4" name="Oval 670"/>
          <p:cNvSpPr>
            <a:spLocks noChangeArrowheads="1"/>
          </p:cNvSpPr>
          <p:nvPr/>
        </p:nvSpPr>
        <p:spPr bwMode="auto">
          <a:xfrm rot="3960000">
            <a:off x="3471775" y="5233221"/>
            <a:ext cx="30162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5" name="Oval 671"/>
          <p:cNvSpPr>
            <a:spLocks noChangeArrowheads="1"/>
          </p:cNvSpPr>
          <p:nvPr/>
        </p:nvSpPr>
        <p:spPr bwMode="auto">
          <a:xfrm rot="3960000">
            <a:off x="3496381" y="5295927"/>
            <a:ext cx="31750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6" name="Oval 672"/>
          <p:cNvSpPr>
            <a:spLocks noChangeArrowheads="1"/>
          </p:cNvSpPr>
          <p:nvPr/>
        </p:nvSpPr>
        <p:spPr bwMode="auto">
          <a:xfrm rot="3960000">
            <a:off x="3521985" y="5357990"/>
            <a:ext cx="28575" cy="2822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7" name="Oval 673"/>
          <p:cNvSpPr>
            <a:spLocks noChangeArrowheads="1"/>
          </p:cNvSpPr>
          <p:nvPr/>
        </p:nvSpPr>
        <p:spPr bwMode="auto">
          <a:xfrm rot="3960000">
            <a:off x="3547181" y="5422927"/>
            <a:ext cx="31750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8" name="Oval 674"/>
          <p:cNvSpPr>
            <a:spLocks noChangeArrowheads="1"/>
          </p:cNvSpPr>
          <p:nvPr/>
        </p:nvSpPr>
        <p:spPr bwMode="auto">
          <a:xfrm rot="3960000">
            <a:off x="3572785" y="5484990"/>
            <a:ext cx="28575" cy="2822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9" name="Oval 675"/>
          <p:cNvSpPr>
            <a:spLocks noChangeArrowheads="1"/>
          </p:cNvSpPr>
          <p:nvPr/>
        </p:nvSpPr>
        <p:spPr bwMode="auto">
          <a:xfrm rot="3960000">
            <a:off x="3596569" y="5546902"/>
            <a:ext cx="31750" cy="2822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50" name="AutoShape 676"/>
          <p:cNvSpPr>
            <a:spLocks noChangeArrowheads="1"/>
          </p:cNvSpPr>
          <p:nvPr/>
        </p:nvSpPr>
        <p:spPr bwMode="auto">
          <a:xfrm>
            <a:off x="6246994" y="4826056"/>
            <a:ext cx="488244" cy="606425"/>
          </a:xfrm>
          <a:prstGeom prst="star16">
            <a:avLst>
              <a:gd name="adj" fmla="val 37500"/>
            </a:avLst>
          </a:prstGeom>
          <a:noFill/>
          <a:ln w="12700">
            <a:solidFill>
              <a:srgbClr val="FF2C2C"/>
            </a:solidFill>
            <a:miter lim="800000"/>
            <a:headEnd/>
            <a:tailEnd/>
          </a:ln>
          <a:effectLst>
            <a:prstShdw prst="shdw17" dist="17961" dir="2700000">
              <a:srgbClr val="991A1A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951" name="Group 677"/>
          <p:cNvGrpSpPr>
            <a:grpSpLocks/>
          </p:cNvGrpSpPr>
          <p:nvPr/>
        </p:nvGrpSpPr>
        <p:grpSpPr bwMode="auto">
          <a:xfrm>
            <a:off x="4940305" y="6051550"/>
            <a:ext cx="561622" cy="660400"/>
            <a:chOff x="2330" y="3664"/>
            <a:chExt cx="398" cy="416"/>
          </a:xfrm>
        </p:grpSpPr>
        <p:sp>
          <p:nvSpPr>
            <p:cNvPr id="162588" name="Arc 678"/>
            <p:cNvSpPr>
              <a:spLocks/>
            </p:cNvSpPr>
            <p:nvPr/>
          </p:nvSpPr>
          <p:spPr bwMode="auto">
            <a:xfrm rot="-8340000">
              <a:off x="2393" y="3675"/>
              <a:ext cx="29" cy="61"/>
            </a:xfrm>
            <a:custGeom>
              <a:avLst/>
              <a:gdLst>
                <a:gd name="T0" fmla="*/ 0 w 21600"/>
                <a:gd name="T1" fmla="*/ 0 h 21937"/>
                <a:gd name="T2" fmla="*/ 0 w 21600"/>
                <a:gd name="T3" fmla="*/ 0 h 21937"/>
                <a:gd name="T4" fmla="*/ 0 w 21600"/>
                <a:gd name="T5" fmla="*/ 0 h 2193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7"/>
                <a:gd name="T11" fmla="*/ 21600 w 21600"/>
                <a:gd name="T12" fmla="*/ 21937 h 219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7" fill="none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7" stroke="0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0835" y="2193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9" name="Arc 679"/>
            <p:cNvSpPr>
              <a:spLocks/>
            </p:cNvSpPr>
            <p:nvPr/>
          </p:nvSpPr>
          <p:spPr bwMode="auto">
            <a:xfrm rot="-8340000">
              <a:off x="2366" y="3736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0" name="Arc 680"/>
            <p:cNvSpPr>
              <a:spLocks/>
            </p:cNvSpPr>
            <p:nvPr/>
          </p:nvSpPr>
          <p:spPr bwMode="auto">
            <a:xfrm rot="-8340000">
              <a:off x="2430" y="3719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1" name="Arc 681"/>
            <p:cNvSpPr>
              <a:spLocks/>
            </p:cNvSpPr>
            <p:nvPr/>
          </p:nvSpPr>
          <p:spPr bwMode="auto">
            <a:xfrm rot="-8340000">
              <a:off x="2330" y="3697"/>
              <a:ext cx="21" cy="61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</a:path>
                <a:path w="21597" h="21576" stroke="0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  <a:lnTo>
                    <a:pt x="21597" y="21576"/>
                  </a:lnTo>
                  <a:lnTo>
                    <a:pt x="-1" y="212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2" name="Arc 682"/>
            <p:cNvSpPr>
              <a:spLocks/>
            </p:cNvSpPr>
            <p:nvPr/>
          </p:nvSpPr>
          <p:spPr bwMode="auto">
            <a:xfrm rot="-8340000">
              <a:off x="2388" y="3750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3" name="Arc 683"/>
            <p:cNvSpPr>
              <a:spLocks/>
            </p:cNvSpPr>
            <p:nvPr/>
          </p:nvSpPr>
          <p:spPr bwMode="auto">
            <a:xfrm rot="-8340000">
              <a:off x="2448" y="3732"/>
              <a:ext cx="27" cy="61"/>
            </a:xfrm>
            <a:custGeom>
              <a:avLst/>
              <a:gdLst>
                <a:gd name="T0" fmla="*/ 0 w 21600"/>
                <a:gd name="T1" fmla="*/ 0 h 21934"/>
                <a:gd name="T2" fmla="*/ 0 w 21600"/>
                <a:gd name="T3" fmla="*/ 0 h 21934"/>
                <a:gd name="T4" fmla="*/ 0 w 21600"/>
                <a:gd name="T5" fmla="*/ 0 h 2193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4"/>
                <a:gd name="T11" fmla="*/ 21600 w 21600"/>
                <a:gd name="T12" fmla="*/ 21934 h 219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4" fill="none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4" stroke="0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0"/>
                  </a:lnTo>
                  <a:lnTo>
                    <a:pt x="20778" y="219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4" name="Arc 684"/>
            <p:cNvSpPr>
              <a:spLocks/>
            </p:cNvSpPr>
            <p:nvPr/>
          </p:nvSpPr>
          <p:spPr bwMode="auto">
            <a:xfrm rot="-8340000">
              <a:off x="2424" y="3795"/>
              <a:ext cx="28" cy="61"/>
            </a:xfrm>
            <a:custGeom>
              <a:avLst/>
              <a:gdLst>
                <a:gd name="T0" fmla="*/ 0 w 22385"/>
                <a:gd name="T1" fmla="*/ 0 h 21600"/>
                <a:gd name="T2" fmla="*/ 0 w 22385"/>
                <a:gd name="T3" fmla="*/ 0 h 21600"/>
                <a:gd name="T4" fmla="*/ 0 w 2238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85"/>
                <a:gd name="T10" fmla="*/ 0 h 21600"/>
                <a:gd name="T11" fmla="*/ 22385 w 2238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85" h="21600" fill="none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</a:path>
                <a:path w="22385" h="21600" stroke="0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  <a:lnTo>
                    <a:pt x="785" y="21600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5" name="Arc 685"/>
            <p:cNvSpPr>
              <a:spLocks/>
            </p:cNvSpPr>
            <p:nvPr/>
          </p:nvSpPr>
          <p:spPr bwMode="auto">
            <a:xfrm rot="2460000">
              <a:off x="2630" y="3982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6" name="Arc 686"/>
            <p:cNvSpPr>
              <a:spLocks/>
            </p:cNvSpPr>
            <p:nvPr/>
          </p:nvSpPr>
          <p:spPr bwMode="auto">
            <a:xfrm rot="2460000">
              <a:off x="2683" y="3959"/>
              <a:ext cx="29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7" name="Arc 687"/>
            <p:cNvSpPr>
              <a:spLocks/>
            </p:cNvSpPr>
            <p:nvPr/>
          </p:nvSpPr>
          <p:spPr bwMode="auto">
            <a:xfrm rot="2460000">
              <a:off x="2683" y="4019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8" name="Arc 688"/>
            <p:cNvSpPr>
              <a:spLocks/>
            </p:cNvSpPr>
            <p:nvPr/>
          </p:nvSpPr>
          <p:spPr bwMode="auto">
            <a:xfrm rot="2460000">
              <a:off x="2705" y="3976"/>
              <a:ext cx="23" cy="61"/>
            </a:xfrm>
            <a:custGeom>
              <a:avLst/>
              <a:gdLst>
                <a:gd name="T0" fmla="*/ 0 w 22570"/>
                <a:gd name="T1" fmla="*/ 0 h 21600"/>
                <a:gd name="T2" fmla="*/ 0 w 22570"/>
                <a:gd name="T3" fmla="*/ 0 h 21600"/>
                <a:gd name="T4" fmla="*/ 0 w 22570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70"/>
                <a:gd name="T10" fmla="*/ 0 h 21600"/>
                <a:gd name="T11" fmla="*/ 22570 w 2257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70" h="21600" fill="none" extrusionOk="0">
                  <a:moveTo>
                    <a:pt x="-1" y="21"/>
                  </a:moveTo>
                  <a:cubicBezTo>
                    <a:pt x="324" y="7"/>
                    <a:pt x="648" y="-1"/>
                    <a:pt x="973" y="-1"/>
                  </a:cubicBezTo>
                  <a:cubicBezTo>
                    <a:pt x="12763" y="-1"/>
                    <a:pt x="22375" y="9454"/>
                    <a:pt x="22570" y="21242"/>
                  </a:cubicBezTo>
                </a:path>
                <a:path w="22570" h="21600" stroke="0" extrusionOk="0">
                  <a:moveTo>
                    <a:pt x="-1" y="21"/>
                  </a:moveTo>
                  <a:cubicBezTo>
                    <a:pt x="324" y="7"/>
                    <a:pt x="648" y="-1"/>
                    <a:pt x="973" y="-1"/>
                  </a:cubicBezTo>
                  <a:cubicBezTo>
                    <a:pt x="12763" y="-1"/>
                    <a:pt x="22375" y="9454"/>
                    <a:pt x="22570" y="21242"/>
                  </a:cubicBezTo>
                  <a:lnTo>
                    <a:pt x="973" y="21600"/>
                  </a:lnTo>
                  <a:lnTo>
                    <a:pt x="-1" y="2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9" name="Arc 689"/>
            <p:cNvSpPr>
              <a:spLocks/>
            </p:cNvSpPr>
            <p:nvPr/>
          </p:nvSpPr>
          <p:spPr bwMode="auto">
            <a:xfrm rot="2460000">
              <a:off x="2565" y="3924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</a:path>
                <a:path w="21600" h="21951" stroke="0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  <a:lnTo>
                    <a:pt x="0" y="351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0" name="Arc 690"/>
            <p:cNvSpPr>
              <a:spLocks/>
            </p:cNvSpPr>
            <p:nvPr/>
          </p:nvSpPr>
          <p:spPr bwMode="auto">
            <a:xfrm rot="2460000">
              <a:off x="2620" y="3897"/>
              <a:ext cx="28" cy="62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1" name="Arc 691"/>
            <p:cNvSpPr>
              <a:spLocks/>
            </p:cNvSpPr>
            <p:nvPr/>
          </p:nvSpPr>
          <p:spPr bwMode="auto">
            <a:xfrm rot="2460000">
              <a:off x="2612" y="3970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2" name="Arc 692"/>
            <p:cNvSpPr>
              <a:spLocks/>
            </p:cNvSpPr>
            <p:nvPr/>
          </p:nvSpPr>
          <p:spPr bwMode="auto">
            <a:xfrm rot="2460000">
              <a:off x="2641" y="3915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3" name="Arc 693"/>
            <p:cNvSpPr>
              <a:spLocks/>
            </p:cNvSpPr>
            <p:nvPr/>
          </p:nvSpPr>
          <p:spPr bwMode="auto">
            <a:xfrm rot="2460000">
              <a:off x="2506" y="3868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57"/>
                <a:gd name="T11" fmla="*/ 22364 w 22364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4" name="Arc 694"/>
            <p:cNvSpPr>
              <a:spLocks/>
            </p:cNvSpPr>
            <p:nvPr/>
          </p:nvSpPr>
          <p:spPr bwMode="auto">
            <a:xfrm rot="2460000">
              <a:off x="2561" y="3842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5" name="Arc 695"/>
            <p:cNvSpPr>
              <a:spLocks/>
            </p:cNvSpPr>
            <p:nvPr/>
          </p:nvSpPr>
          <p:spPr bwMode="auto">
            <a:xfrm rot="2460000">
              <a:off x="2548" y="3914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6" name="Arc 696"/>
            <p:cNvSpPr>
              <a:spLocks/>
            </p:cNvSpPr>
            <p:nvPr/>
          </p:nvSpPr>
          <p:spPr bwMode="auto">
            <a:xfrm rot="2460000">
              <a:off x="2582" y="3856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7" name="Arc 697"/>
            <p:cNvSpPr>
              <a:spLocks/>
            </p:cNvSpPr>
            <p:nvPr/>
          </p:nvSpPr>
          <p:spPr bwMode="auto">
            <a:xfrm rot="2460000">
              <a:off x="2443" y="3805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57"/>
                <a:gd name="T11" fmla="*/ 22364 w 22364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8" name="Arc 698"/>
            <p:cNvSpPr>
              <a:spLocks/>
            </p:cNvSpPr>
            <p:nvPr/>
          </p:nvSpPr>
          <p:spPr bwMode="auto">
            <a:xfrm rot="2460000">
              <a:off x="2499" y="3779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9" name="Arc 699"/>
            <p:cNvSpPr>
              <a:spLocks/>
            </p:cNvSpPr>
            <p:nvPr/>
          </p:nvSpPr>
          <p:spPr bwMode="auto">
            <a:xfrm rot="2460000">
              <a:off x="2490" y="3853"/>
              <a:ext cx="22" cy="62"/>
            </a:xfrm>
            <a:custGeom>
              <a:avLst/>
              <a:gdLst>
                <a:gd name="T0" fmla="*/ 0 w 21600"/>
                <a:gd name="T1" fmla="*/ 0 h 21919"/>
                <a:gd name="T2" fmla="*/ 0 w 21600"/>
                <a:gd name="T3" fmla="*/ 0 h 21919"/>
                <a:gd name="T4" fmla="*/ 0 w 21600"/>
                <a:gd name="T5" fmla="*/ 0 h 2191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19"/>
                <a:gd name="T11" fmla="*/ 21600 w 21600"/>
                <a:gd name="T12" fmla="*/ 21919 h 219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19" fill="none" extrusionOk="0">
                  <a:moveTo>
                    <a:pt x="20587" y="21919"/>
                  </a:moveTo>
                  <a:cubicBezTo>
                    <a:pt x="9064" y="21378"/>
                    <a:pt x="0" y="11878"/>
                    <a:pt x="0" y="343"/>
                  </a:cubicBezTo>
                  <a:cubicBezTo>
                    <a:pt x="0" y="228"/>
                    <a:pt x="0" y="114"/>
                    <a:pt x="2" y="-1"/>
                  </a:cubicBezTo>
                </a:path>
                <a:path w="21600" h="21919" stroke="0" extrusionOk="0">
                  <a:moveTo>
                    <a:pt x="20587" y="21919"/>
                  </a:moveTo>
                  <a:cubicBezTo>
                    <a:pt x="9064" y="21378"/>
                    <a:pt x="0" y="11878"/>
                    <a:pt x="0" y="343"/>
                  </a:cubicBezTo>
                  <a:cubicBezTo>
                    <a:pt x="0" y="228"/>
                    <a:pt x="0" y="114"/>
                    <a:pt x="2" y="-1"/>
                  </a:cubicBezTo>
                  <a:lnTo>
                    <a:pt x="21600" y="343"/>
                  </a:lnTo>
                  <a:lnTo>
                    <a:pt x="20587" y="2191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10" name="Arc 700"/>
            <p:cNvSpPr>
              <a:spLocks/>
            </p:cNvSpPr>
            <p:nvPr/>
          </p:nvSpPr>
          <p:spPr bwMode="auto">
            <a:xfrm rot="2460000">
              <a:off x="2520" y="3795"/>
              <a:ext cx="22" cy="61"/>
            </a:xfrm>
            <a:custGeom>
              <a:avLst/>
              <a:gdLst>
                <a:gd name="T0" fmla="*/ 0 w 22616"/>
                <a:gd name="T1" fmla="*/ 0 h 21600"/>
                <a:gd name="T2" fmla="*/ 0 w 22616"/>
                <a:gd name="T3" fmla="*/ 0 h 21600"/>
                <a:gd name="T4" fmla="*/ 0 w 2261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16"/>
                <a:gd name="T10" fmla="*/ 0 h 21600"/>
                <a:gd name="T11" fmla="*/ 22616 w 2261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6" h="21600" fill="none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</a:path>
                <a:path w="22616" h="21600" stroke="0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  <a:lnTo>
                    <a:pt x="1019" y="2160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11" name="Arc 701"/>
            <p:cNvSpPr>
              <a:spLocks/>
            </p:cNvSpPr>
            <p:nvPr/>
          </p:nvSpPr>
          <p:spPr bwMode="auto">
            <a:xfrm rot="-8340000">
              <a:off x="2377" y="3664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52" name="Group 702"/>
          <p:cNvGrpSpPr>
            <a:grpSpLocks/>
          </p:cNvGrpSpPr>
          <p:nvPr/>
        </p:nvGrpSpPr>
        <p:grpSpPr bwMode="auto">
          <a:xfrm>
            <a:off x="3529190" y="6038906"/>
            <a:ext cx="547511" cy="677863"/>
            <a:chOff x="1330" y="3656"/>
            <a:chExt cx="388" cy="427"/>
          </a:xfrm>
        </p:grpSpPr>
        <p:sp>
          <p:nvSpPr>
            <p:cNvPr id="162564" name="Arc 703"/>
            <p:cNvSpPr>
              <a:spLocks/>
            </p:cNvSpPr>
            <p:nvPr/>
          </p:nvSpPr>
          <p:spPr bwMode="auto">
            <a:xfrm rot="8220000">
              <a:off x="1624" y="3666"/>
              <a:ext cx="29" cy="60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65" name="Arc 704"/>
            <p:cNvSpPr>
              <a:spLocks/>
            </p:cNvSpPr>
            <p:nvPr/>
          </p:nvSpPr>
          <p:spPr bwMode="auto">
            <a:xfrm rot="8220000">
              <a:off x="1653" y="3727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47"/>
                    <a:pt x="9223" y="400"/>
                    <a:pt x="20855" y="-1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47"/>
                    <a:pt x="9223" y="400"/>
                    <a:pt x="20855" y="-1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66" name="Arc 705"/>
            <p:cNvSpPr>
              <a:spLocks/>
            </p:cNvSpPr>
            <p:nvPr/>
          </p:nvSpPr>
          <p:spPr bwMode="auto">
            <a:xfrm rot="8220000">
              <a:off x="1595" y="3712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67" name="Arc 706"/>
            <p:cNvSpPr>
              <a:spLocks/>
            </p:cNvSpPr>
            <p:nvPr/>
          </p:nvSpPr>
          <p:spPr bwMode="auto">
            <a:xfrm rot="8220000">
              <a:off x="1696" y="3686"/>
              <a:ext cx="22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68" name="Arc 707"/>
            <p:cNvSpPr>
              <a:spLocks/>
            </p:cNvSpPr>
            <p:nvPr/>
          </p:nvSpPr>
          <p:spPr bwMode="auto">
            <a:xfrm rot="8220000">
              <a:off x="1640" y="3740"/>
              <a:ext cx="22" cy="61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790" y="-1"/>
                    <a:pt x="21402" y="9454"/>
                    <a:pt x="21597" y="21242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0" y="-1"/>
                    <a:pt x="21402" y="9454"/>
                    <a:pt x="21597" y="21242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69" name="Arc 708"/>
            <p:cNvSpPr>
              <a:spLocks/>
            </p:cNvSpPr>
            <p:nvPr/>
          </p:nvSpPr>
          <p:spPr bwMode="auto">
            <a:xfrm rot="8220000">
              <a:off x="1573" y="3725"/>
              <a:ext cx="27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0" name="Arc 709"/>
            <p:cNvSpPr>
              <a:spLocks/>
            </p:cNvSpPr>
            <p:nvPr/>
          </p:nvSpPr>
          <p:spPr bwMode="auto">
            <a:xfrm rot="8220000">
              <a:off x="1599" y="3788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1" name="Arc 710"/>
            <p:cNvSpPr>
              <a:spLocks/>
            </p:cNvSpPr>
            <p:nvPr/>
          </p:nvSpPr>
          <p:spPr bwMode="auto">
            <a:xfrm rot="-2580000">
              <a:off x="1399" y="3982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2" name="Arc 711"/>
            <p:cNvSpPr>
              <a:spLocks/>
            </p:cNvSpPr>
            <p:nvPr/>
          </p:nvSpPr>
          <p:spPr bwMode="auto">
            <a:xfrm rot="-2580000">
              <a:off x="1343" y="3958"/>
              <a:ext cx="30" cy="63"/>
            </a:xfrm>
            <a:custGeom>
              <a:avLst/>
              <a:gdLst>
                <a:gd name="T0" fmla="*/ 0 w 22344"/>
                <a:gd name="T1" fmla="*/ 0 h 21600"/>
                <a:gd name="T2" fmla="*/ 0 w 22344"/>
                <a:gd name="T3" fmla="*/ 0 h 21600"/>
                <a:gd name="T4" fmla="*/ 0 w 223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4"/>
                <a:gd name="T10" fmla="*/ 0 h 21600"/>
                <a:gd name="T11" fmla="*/ 22344 w 223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4" h="21600" fill="none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</a:path>
                <a:path w="22344" h="21600" stroke="0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  <a:lnTo>
                    <a:pt x="744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3" name="Arc 712"/>
            <p:cNvSpPr>
              <a:spLocks/>
            </p:cNvSpPr>
            <p:nvPr/>
          </p:nvSpPr>
          <p:spPr bwMode="auto">
            <a:xfrm rot="-2580000">
              <a:off x="1353" y="4021"/>
              <a:ext cx="21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</a:path>
                <a:path w="21600" h="21951" stroke="0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  <a:lnTo>
                    <a:pt x="0" y="351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4" name="Arc 713"/>
            <p:cNvSpPr>
              <a:spLocks/>
            </p:cNvSpPr>
            <p:nvPr/>
          </p:nvSpPr>
          <p:spPr bwMode="auto">
            <a:xfrm rot="-2580000">
              <a:off x="1330" y="3979"/>
              <a:ext cx="22" cy="61"/>
            </a:xfrm>
            <a:custGeom>
              <a:avLst/>
              <a:gdLst>
                <a:gd name="T0" fmla="*/ 0 w 21597"/>
                <a:gd name="T1" fmla="*/ 0 h 21579"/>
                <a:gd name="T2" fmla="*/ 0 w 21597"/>
                <a:gd name="T3" fmla="*/ 0 h 21579"/>
                <a:gd name="T4" fmla="*/ 0 w 21597"/>
                <a:gd name="T5" fmla="*/ 0 h 21579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9"/>
                <a:gd name="T11" fmla="*/ 21597 w 21597"/>
                <a:gd name="T12" fmla="*/ 21579 h 215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9" fill="none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</a:path>
                <a:path w="21597" h="21579" stroke="0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  <a:lnTo>
                    <a:pt x="21597" y="21579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5" name="Arc 714"/>
            <p:cNvSpPr>
              <a:spLocks/>
            </p:cNvSpPr>
            <p:nvPr/>
          </p:nvSpPr>
          <p:spPr bwMode="auto">
            <a:xfrm rot="-2580000">
              <a:off x="1461" y="3920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6" name="Arc 715"/>
            <p:cNvSpPr>
              <a:spLocks/>
            </p:cNvSpPr>
            <p:nvPr/>
          </p:nvSpPr>
          <p:spPr bwMode="auto">
            <a:xfrm rot="-2580000">
              <a:off x="1406" y="3896"/>
              <a:ext cx="29" cy="62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7" name="Arc 716"/>
            <p:cNvSpPr>
              <a:spLocks/>
            </p:cNvSpPr>
            <p:nvPr/>
          </p:nvSpPr>
          <p:spPr bwMode="auto">
            <a:xfrm rot="-2580000">
              <a:off x="1422" y="3968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8" name="Arc 717"/>
            <p:cNvSpPr>
              <a:spLocks/>
            </p:cNvSpPr>
            <p:nvPr/>
          </p:nvSpPr>
          <p:spPr bwMode="auto">
            <a:xfrm rot="-2580000">
              <a:off x="1392" y="3915"/>
              <a:ext cx="22" cy="61"/>
            </a:xfrm>
            <a:custGeom>
              <a:avLst/>
              <a:gdLst>
                <a:gd name="T0" fmla="*/ 0 w 21597"/>
                <a:gd name="T1" fmla="*/ 0 h 21578"/>
                <a:gd name="T2" fmla="*/ 0 w 21597"/>
                <a:gd name="T3" fmla="*/ 0 h 21578"/>
                <a:gd name="T4" fmla="*/ 0 w 21597"/>
                <a:gd name="T5" fmla="*/ 0 h 2157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8"/>
                <a:gd name="T11" fmla="*/ 21597 w 21597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8" fill="none" extrusionOk="0">
                  <a:moveTo>
                    <a:pt x="-1" y="21226"/>
                  </a:moveTo>
                  <a:cubicBezTo>
                    <a:pt x="185" y="9813"/>
                    <a:pt x="9220" y="514"/>
                    <a:pt x="20623" y="-1"/>
                  </a:cubicBezTo>
                </a:path>
                <a:path w="21597" h="21578" stroke="0" extrusionOk="0">
                  <a:moveTo>
                    <a:pt x="-1" y="21226"/>
                  </a:moveTo>
                  <a:cubicBezTo>
                    <a:pt x="185" y="9813"/>
                    <a:pt x="9220" y="514"/>
                    <a:pt x="20623" y="-1"/>
                  </a:cubicBezTo>
                  <a:lnTo>
                    <a:pt x="21597" y="21578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9" name="Arc 718"/>
            <p:cNvSpPr>
              <a:spLocks/>
            </p:cNvSpPr>
            <p:nvPr/>
          </p:nvSpPr>
          <p:spPr bwMode="auto">
            <a:xfrm rot="-2580000">
              <a:off x="1517" y="3863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0" name="Arc 719"/>
            <p:cNvSpPr>
              <a:spLocks/>
            </p:cNvSpPr>
            <p:nvPr/>
          </p:nvSpPr>
          <p:spPr bwMode="auto">
            <a:xfrm rot="-2580000">
              <a:off x="1462" y="3838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1" name="Arc 720"/>
            <p:cNvSpPr>
              <a:spLocks/>
            </p:cNvSpPr>
            <p:nvPr/>
          </p:nvSpPr>
          <p:spPr bwMode="auto">
            <a:xfrm rot="-2580000">
              <a:off x="1485" y="3911"/>
              <a:ext cx="22" cy="62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2" name="Arc 721"/>
            <p:cNvSpPr>
              <a:spLocks/>
            </p:cNvSpPr>
            <p:nvPr/>
          </p:nvSpPr>
          <p:spPr bwMode="auto">
            <a:xfrm rot="-2580000">
              <a:off x="1449" y="3853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3" name="Arc 722"/>
            <p:cNvSpPr>
              <a:spLocks/>
            </p:cNvSpPr>
            <p:nvPr/>
          </p:nvSpPr>
          <p:spPr bwMode="auto">
            <a:xfrm rot="-2580000">
              <a:off x="1578" y="3798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4" name="Arc 723"/>
            <p:cNvSpPr>
              <a:spLocks/>
            </p:cNvSpPr>
            <p:nvPr/>
          </p:nvSpPr>
          <p:spPr bwMode="auto">
            <a:xfrm rot="-2580000">
              <a:off x="1521" y="3772"/>
              <a:ext cx="31" cy="62"/>
            </a:xfrm>
            <a:custGeom>
              <a:avLst/>
              <a:gdLst>
                <a:gd name="T0" fmla="*/ 0 w 22311"/>
                <a:gd name="T1" fmla="*/ 0 h 21600"/>
                <a:gd name="T2" fmla="*/ 0 w 22311"/>
                <a:gd name="T3" fmla="*/ 0 h 21600"/>
                <a:gd name="T4" fmla="*/ 0 w 2231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11"/>
                <a:gd name="T10" fmla="*/ 0 h 21600"/>
                <a:gd name="T11" fmla="*/ 22311 w 223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11" h="21600" fill="none" extrusionOk="0">
                  <a:moveTo>
                    <a:pt x="-1" y="11"/>
                  </a:moveTo>
                  <a:cubicBezTo>
                    <a:pt x="237" y="3"/>
                    <a:pt x="475" y="-1"/>
                    <a:pt x="714" y="-1"/>
                  </a:cubicBezTo>
                  <a:cubicBezTo>
                    <a:pt x="12506" y="-1"/>
                    <a:pt x="22119" y="9458"/>
                    <a:pt x="22311" y="21248"/>
                  </a:cubicBezTo>
                </a:path>
                <a:path w="22311" h="21600" stroke="0" extrusionOk="0">
                  <a:moveTo>
                    <a:pt x="-1" y="11"/>
                  </a:moveTo>
                  <a:cubicBezTo>
                    <a:pt x="237" y="3"/>
                    <a:pt x="475" y="-1"/>
                    <a:pt x="714" y="-1"/>
                  </a:cubicBezTo>
                  <a:cubicBezTo>
                    <a:pt x="12506" y="-1"/>
                    <a:pt x="22119" y="9458"/>
                    <a:pt x="22311" y="21248"/>
                  </a:cubicBezTo>
                  <a:lnTo>
                    <a:pt x="714" y="21600"/>
                  </a:lnTo>
                  <a:lnTo>
                    <a:pt x="-1" y="1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5" name="Arc 724"/>
            <p:cNvSpPr>
              <a:spLocks/>
            </p:cNvSpPr>
            <p:nvPr/>
          </p:nvSpPr>
          <p:spPr bwMode="auto">
            <a:xfrm rot="-2580000">
              <a:off x="1541" y="3847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6" name="Arc 725"/>
            <p:cNvSpPr>
              <a:spLocks/>
            </p:cNvSpPr>
            <p:nvPr/>
          </p:nvSpPr>
          <p:spPr bwMode="auto">
            <a:xfrm rot="-2580000">
              <a:off x="1509" y="3792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7" name="Arc 726"/>
            <p:cNvSpPr>
              <a:spLocks/>
            </p:cNvSpPr>
            <p:nvPr/>
          </p:nvSpPr>
          <p:spPr bwMode="auto">
            <a:xfrm rot="8220000">
              <a:off x="1647" y="3656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53" name="Group 727"/>
          <p:cNvGrpSpPr>
            <a:grpSpLocks/>
          </p:cNvGrpSpPr>
          <p:nvPr/>
        </p:nvGrpSpPr>
        <p:grpSpPr bwMode="auto">
          <a:xfrm>
            <a:off x="3644929" y="6126219"/>
            <a:ext cx="1385711" cy="358775"/>
            <a:chOff x="1503" y="3936"/>
            <a:chExt cx="982" cy="226"/>
          </a:xfrm>
        </p:grpSpPr>
        <p:grpSp>
          <p:nvGrpSpPr>
            <p:cNvPr id="162514" name="Group 728"/>
            <p:cNvGrpSpPr>
              <a:grpSpLocks/>
            </p:cNvGrpSpPr>
            <p:nvPr/>
          </p:nvGrpSpPr>
          <p:grpSpPr bwMode="auto">
            <a:xfrm>
              <a:off x="1503" y="3938"/>
              <a:ext cx="478" cy="224"/>
              <a:chOff x="1503" y="3938"/>
              <a:chExt cx="478" cy="224"/>
            </a:xfrm>
          </p:grpSpPr>
          <p:sp>
            <p:nvSpPr>
              <p:cNvPr id="162540" name="Arc 729"/>
              <p:cNvSpPr>
                <a:spLocks/>
              </p:cNvSpPr>
              <p:nvPr/>
            </p:nvSpPr>
            <p:spPr bwMode="auto">
              <a:xfrm rot="9660000">
                <a:off x="1901" y="3940"/>
                <a:ext cx="30" cy="50"/>
              </a:xfrm>
              <a:custGeom>
                <a:avLst/>
                <a:gdLst>
                  <a:gd name="T0" fmla="*/ 0 w 22365"/>
                  <a:gd name="T1" fmla="*/ 0 h 22053"/>
                  <a:gd name="T2" fmla="*/ 0 w 22365"/>
                  <a:gd name="T3" fmla="*/ 0 h 22053"/>
                  <a:gd name="T4" fmla="*/ 0 w 22365"/>
                  <a:gd name="T5" fmla="*/ 0 h 22053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53"/>
                  <a:gd name="T11" fmla="*/ 22365 w 22365"/>
                  <a:gd name="T12" fmla="*/ 22053 h 220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53" fill="none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</a:path>
                  <a:path w="22365" h="22053" stroke="0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  <a:lnTo>
                      <a:pt x="765" y="453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1" name="Arc 730"/>
              <p:cNvSpPr>
                <a:spLocks/>
              </p:cNvSpPr>
              <p:nvPr/>
            </p:nvSpPr>
            <p:spPr bwMode="auto">
              <a:xfrm rot="9660000">
                <a:off x="1904" y="3995"/>
                <a:ext cx="28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</a:path>
                  <a:path w="21596" h="21587" stroke="0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  <a:lnTo>
                      <a:pt x="21596" y="21587"/>
                    </a:lnTo>
                    <a:lnTo>
                      <a:pt x="0" y="2115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2" name="Arc 731"/>
              <p:cNvSpPr>
                <a:spLocks/>
              </p:cNvSpPr>
              <p:nvPr/>
            </p:nvSpPr>
            <p:spPr bwMode="auto">
              <a:xfrm rot="9660000">
                <a:off x="1857" y="3963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3" name="Arc 732"/>
              <p:cNvSpPr>
                <a:spLocks/>
              </p:cNvSpPr>
              <p:nvPr/>
            </p:nvSpPr>
            <p:spPr bwMode="auto">
              <a:xfrm rot="9660000">
                <a:off x="1959" y="3976"/>
                <a:ext cx="22" cy="50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4" name="Arc 733"/>
              <p:cNvSpPr>
                <a:spLocks/>
              </p:cNvSpPr>
              <p:nvPr/>
            </p:nvSpPr>
            <p:spPr bwMode="auto">
              <a:xfrm rot="9660000">
                <a:off x="1885" y="3999"/>
                <a:ext cx="22" cy="49"/>
              </a:xfrm>
              <a:custGeom>
                <a:avLst/>
                <a:gdLst>
                  <a:gd name="T0" fmla="*/ 0 w 22588"/>
                  <a:gd name="T1" fmla="*/ 0 h 21600"/>
                  <a:gd name="T2" fmla="*/ 0 w 22588"/>
                  <a:gd name="T3" fmla="*/ 0 h 21600"/>
                  <a:gd name="T4" fmla="*/ 0 w 2258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88"/>
                  <a:gd name="T10" fmla="*/ 0 h 21600"/>
                  <a:gd name="T11" fmla="*/ 22588 w 2258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88" h="21600" fill="none" extrusionOk="0">
                    <a:moveTo>
                      <a:pt x="-1" y="22"/>
                    </a:moveTo>
                    <a:cubicBezTo>
                      <a:pt x="330" y="7"/>
                      <a:pt x="661" y="-1"/>
                      <a:pt x="993" y="-1"/>
                    </a:cubicBezTo>
                    <a:cubicBezTo>
                      <a:pt x="12744" y="-1"/>
                      <a:pt x="22340" y="9394"/>
                      <a:pt x="22588" y="21143"/>
                    </a:cubicBezTo>
                  </a:path>
                  <a:path w="22588" h="21600" stroke="0" extrusionOk="0">
                    <a:moveTo>
                      <a:pt x="-1" y="22"/>
                    </a:moveTo>
                    <a:cubicBezTo>
                      <a:pt x="330" y="7"/>
                      <a:pt x="661" y="-1"/>
                      <a:pt x="993" y="-1"/>
                    </a:cubicBezTo>
                    <a:cubicBezTo>
                      <a:pt x="12744" y="-1"/>
                      <a:pt x="22340" y="9394"/>
                      <a:pt x="22588" y="21143"/>
                    </a:cubicBezTo>
                    <a:lnTo>
                      <a:pt x="993" y="21600"/>
                    </a:lnTo>
                    <a:lnTo>
                      <a:pt x="-1" y="2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5" name="Arc 734"/>
              <p:cNvSpPr>
                <a:spLocks/>
              </p:cNvSpPr>
              <p:nvPr/>
            </p:nvSpPr>
            <p:spPr bwMode="auto">
              <a:xfrm rot="9660000">
                <a:off x="1830" y="3966"/>
                <a:ext cx="28" cy="50"/>
              </a:xfrm>
              <a:custGeom>
                <a:avLst/>
                <a:gdLst>
                  <a:gd name="T0" fmla="*/ 0 w 22423"/>
                  <a:gd name="T1" fmla="*/ 0 h 22054"/>
                  <a:gd name="T2" fmla="*/ 0 w 22423"/>
                  <a:gd name="T3" fmla="*/ 0 h 22054"/>
                  <a:gd name="T4" fmla="*/ 0 w 22423"/>
                  <a:gd name="T5" fmla="*/ 0 h 22054"/>
                  <a:gd name="T6" fmla="*/ 0 60000 65536"/>
                  <a:gd name="T7" fmla="*/ 0 60000 65536"/>
                  <a:gd name="T8" fmla="*/ 0 60000 65536"/>
                  <a:gd name="T9" fmla="*/ 0 w 22423"/>
                  <a:gd name="T10" fmla="*/ 0 h 22054"/>
                  <a:gd name="T11" fmla="*/ 22423 w 22423"/>
                  <a:gd name="T12" fmla="*/ 22054 h 220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23" h="22054" fill="none" extrusionOk="0">
                    <a:moveTo>
                      <a:pt x="22418" y="-1"/>
                    </a:moveTo>
                    <a:cubicBezTo>
                      <a:pt x="22421" y="151"/>
                      <a:pt x="22423" y="302"/>
                      <a:pt x="22423" y="454"/>
                    </a:cubicBezTo>
                    <a:cubicBezTo>
                      <a:pt x="22423" y="12383"/>
                      <a:pt x="12752" y="22054"/>
                      <a:pt x="823" y="22054"/>
                    </a:cubicBezTo>
                    <a:cubicBezTo>
                      <a:pt x="548" y="22053"/>
                      <a:pt x="274" y="22048"/>
                      <a:pt x="-1" y="22038"/>
                    </a:cubicBezTo>
                  </a:path>
                  <a:path w="22423" h="22054" stroke="0" extrusionOk="0">
                    <a:moveTo>
                      <a:pt x="22418" y="-1"/>
                    </a:moveTo>
                    <a:cubicBezTo>
                      <a:pt x="22421" y="151"/>
                      <a:pt x="22423" y="302"/>
                      <a:pt x="22423" y="454"/>
                    </a:cubicBezTo>
                    <a:cubicBezTo>
                      <a:pt x="22423" y="12383"/>
                      <a:pt x="12752" y="22054"/>
                      <a:pt x="823" y="22054"/>
                    </a:cubicBezTo>
                    <a:cubicBezTo>
                      <a:pt x="548" y="22053"/>
                      <a:pt x="274" y="22048"/>
                      <a:pt x="-1" y="22038"/>
                    </a:cubicBezTo>
                    <a:lnTo>
                      <a:pt x="823" y="454"/>
                    </a:lnTo>
                    <a:lnTo>
                      <a:pt x="2241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6" name="Arc 735"/>
              <p:cNvSpPr>
                <a:spLocks/>
              </p:cNvSpPr>
              <p:nvPr/>
            </p:nvSpPr>
            <p:spPr bwMode="auto">
              <a:xfrm rot="9660000">
                <a:off x="1828" y="4022"/>
                <a:ext cx="28" cy="49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7" name="Arc 736"/>
              <p:cNvSpPr>
                <a:spLocks/>
              </p:cNvSpPr>
              <p:nvPr/>
            </p:nvSpPr>
            <p:spPr bwMode="auto">
              <a:xfrm rot="-1140000">
                <a:off x="1564" y="4100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8" name="Arc 737"/>
              <p:cNvSpPr>
                <a:spLocks/>
              </p:cNvSpPr>
              <p:nvPr/>
            </p:nvSpPr>
            <p:spPr bwMode="auto">
              <a:xfrm rot="-1140000">
                <a:off x="1524" y="4066"/>
                <a:ext cx="29" cy="50"/>
              </a:xfrm>
              <a:custGeom>
                <a:avLst/>
                <a:gdLst>
                  <a:gd name="T0" fmla="*/ 0 w 22345"/>
                  <a:gd name="T1" fmla="*/ 0 h 21600"/>
                  <a:gd name="T2" fmla="*/ 0 w 22345"/>
                  <a:gd name="T3" fmla="*/ 0 h 21600"/>
                  <a:gd name="T4" fmla="*/ 0 w 223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5"/>
                  <a:gd name="T10" fmla="*/ 0 h 21600"/>
                  <a:gd name="T11" fmla="*/ 22345 w 223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5" h="21600" fill="none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</a:path>
                  <a:path w="22345" h="21600" stroke="0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  <a:lnTo>
                      <a:pt x="750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9" name="Arc 738"/>
              <p:cNvSpPr>
                <a:spLocks/>
              </p:cNvSpPr>
              <p:nvPr/>
            </p:nvSpPr>
            <p:spPr bwMode="auto">
              <a:xfrm rot="-1140000">
                <a:off x="1506" y="4112"/>
                <a:ext cx="22" cy="50"/>
              </a:xfrm>
              <a:custGeom>
                <a:avLst/>
                <a:gdLst>
                  <a:gd name="T0" fmla="*/ 0 w 22663"/>
                  <a:gd name="T1" fmla="*/ 0 h 22056"/>
                  <a:gd name="T2" fmla="*/ 0 w 22663"/>
                  <a:gd name="T3" fmla="*/ 0 h 22056"/>
                  <a:gd name="T4" fmla="*/ 0 w 22663"/>
                  <a:gd name="T5" fmla="*/ 0 h 22056"/>
                  <a:gd name="T6" fmla="*/ 0 60000 65536"/>
                  <a:gd name="T7" fmla="*/ 0 60000 65536"/>
                  <a:gd name="T8" fmla="*/ 0 60000 65536"/>
                  <a:gd name="T9" fmla="*/ 0 w 22663"/>
                  <a:gd name="T10" fmla="*/ 0 h 22056"/>
                  <a:gd name="T11" fmla="*/ 22663 w 22663"/>
                  <a:gd name="T12" fmla="*/ 22056 h 220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63" h="22056" fill="none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</a:path>
                  <a:path w="22663" h="22056" stroke="0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  <a:lnTo>
                      <a:pt x="1063" y="456"/>
                    </a:lnTo>
                    <a:lnTo>
                      <a:pt x="2265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0" name="Arc 739"/>
              <p:cNvSpPr>
                <a:spLocks/>
              </p:cNvSpPr>
              <p:nvPr/>
            </p:nvSpPr>
            <p:spPr bwMode="auto">
              <a:xfrm rot="-1140000">
                <a:off x="1503" y="4074"/>
                <a:ext cx="22" cy="49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8"/>
                  <a:gd name="T11" fmla="*/ 21600 w 21600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1" name="Arc 740"/>
              <p:cNvSpPr>
                <a:spLocks/>
              </p:cNvSpPr>
              <p:nvPr/>
            </p:nvSpPr>
            <p:spPr bwMode="auto">
              <a:xfrm rot="-1140000">
                <a:off x="1647" y="4075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2" name="Arc 741"/>
              <p:cNvSpPr>
                <a:spLocks/>
              </p:cNvSpPr>
              <p:nvPr/>
            </p:nvSpPr>
            <p:spPr bwMode="auto">
              <a:xfrm rot="-1140000">
                <a:off x="1606" y="4040"/>
                <a:ext cx="29" cy="50"/>
              </a:xfrm>
              <a:custGeom>
                <a:avLst/>
                <a:gdLst>
                  <a:gd name="T0" fmla="*/ 0 w 22359"/>
                  <a:gd name="T1" fmla="*/ 0 h 21600"/>
                  <a:gd name="T2" fmla="*/ 0 w 22359"/>
                  <a:gd name="T3" fmla="*/ 0 h 21600"/>
                  <a:gd name="T4" fmla="*/ 0 w 2235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9"/>
                  <a:gd name="T10" fmla="*/ 0 h 21600"/>
                  <a:gd name="T11" fmla="*/ 22359 w 2235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9" h="21600" fill="none" extrusionOk="0">
                    <a:moveTo>
                      <a:pt x="0" y="13"/>
                    </a:moveTo>
                    <a:cubicBezTo>
                      <a:pt x="254" y="4"/>
                      <a:pt x="508" y="-1"/>
                      <a:pt x="763" y="-1"/>
                    </a:cubicBezTo>
                    <a:cubicBezTo>
                      <a:pt x="12522" y="-1"/>
                      <a:pt x="22121" y="9406"/>
                      <a:pt x="22358" y="21164"/>
                    </a:cubicBezTo>
                  </a:path>
                  <a:path w="22359" h="21600" stroke="0" extrusionOk="0">
                    <a:moveTo>
                      <a:pt x="0" y="13"/>
                    </a:moveTo>
                    <a:cubicBezTo>
                      <a:pt x="254" y="4"/>
                      <a:pt x="508" y="-1"/>
                      <a:pt x="763" y="-1"/>
                    </a:cubicBezTo>
                    <a:cubicBezTo>
                      <a:pt x="12522" y="-1"/>
                      <a:pt x="22121" y="9406"/>
                      <a:pt x="22358" y="21164"/>
                    </a:cubicBezTo>
                    <a:lnTo>
                      <a:pt x="763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3" name="Arc 742"/>
              <p:cNvSpPr>
                <a:spLocks/>
              </p:cNvSpPr>
              <p:nvPr/>
            </p:nvSpPr>
            <p:spPr bwMode="auto">
              <a:xfrm rot="-1140000">
                <a:off x="1592" y="4097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4" name="Arc 743"/>
              <p:cNvSpPr>
                <a:spLocks/>
              </p:cNvSpPr>
              <p:nvPr/>
            </p:nvSpPr>
            <p:spPr bwMode="auto">
              <a:xfrm rot="-1140000">
                <a:off x="1587" y="4048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5" name="Arc 744"/>
              <p:cNvSpPr>
                <a:spLocks/>
              </p:cNvSpPr>
              <p:nvPr/>
            </p:nvSpPr>
            <p:spPr bwMode="auto">
              <a:xfrm rot="-1140000">
                <a:off x="1722" y="4051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6" name="Arc 745"/>
              <p:cNvSpPr>
                <a:spLocks/>
              </p:cNvSpPr>
              <p:nvPr/>
            </p:nvSpPr>
            <p:spPr bwMode="auto">
              <a:xfrm rot="-1140000">
                <a:off x="1681" y="4015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3"/>
                  <a:gd name="T10" fmla="*/ 0 h 21600"/>
                  <a:gd name="T11" fmla="*/ 22333 w 2233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7" name="Arc 746"/>
              <p:cNvSpPr>
                <a:spLocks/>
              </p:cNvSpPr>
              <p:nvPr/>
            </p:nvSpPr>
            <p:spPr bwMode="auto">
              <a:xfrm rot="-1140000">
                <a:off x="1673" y="4074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8" name="Arc 747"/>
              <p:cNvSpPr>
                <a:spLocks/>
              </p:cNvSpPr>
              <p:nvPr/>
            </p:nvSpPr>
            <p:spPr bwMode="auto">
              <a:xfrm rot="-1140000">
                <a:off x="1664" y="4021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9" name="Arc 748"/>
              <p:cNvSpPr>
                <a:spLocks/>
              </p:cNvSpPr>
              <p:nvPr/>
            </p:nvSpPr>
            <p:spPr bwMode="auto">
              <a:xfrm rot="-1140000">
                <a:off x="1804" y="4023"/>
                <a:ext cx="29" cy="50"/>
              </a:xfrm>
              <a:custGeom>
                <a:avLst/>
                <a:gdLst>
                  <a:gd name="T0" fmla="*/ 0 w 21600"/>
                  <a:gd name="T1" fmla="*/ 0 h 22015"/>
                  <a:gd name="T2" fmla="*/ 0 w 21600"/>
                  <a:gd name="T3" fmla="*/ 0 h 22015"/>
                  <a:gd name="T4" fmla="*/ 0 w 21600"/>
                  <a:gd name="T5" fmla="*/ 0 h 220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5"/>
                  <a:gd name="T11" fmla="*/ 21600 w 21600"/>
                  <a:gd name="T12" fmla="*/ 22015 h 220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5" fill="none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</a:path>
                  <a:path w="21600" h="22015" stroke="0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  <a:lnTo>
                      <a:pt x="21600" y="429"/>
                    </a:lnTo>
                    <a:lnTo>
                      <a:pt x="20834" y="220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60" name="Arc 749"/>
              <p:cNvSpPr>
                <a:spLocks/>
              </p:cNvSpPr>
              <p:nvPr/>
            </p:nvSpPr>
            <p:spPr bwMode="auto">
              <a:xfrm rot="-1140000">
                <a:off x="1763" y="3986"/>
                <a:ext cx="30" cy="50"/>
              </a:xfrm>
              <a:custGeom>
                <a:avLst/>
                <a:gdLst>
                  <a:gd name="T0" fmla="*/ 0 w 22319"/>
                  <a:gd name="T1" fmla="*/ 0 h 21600"/>
                  <a:gd name="T2" fmla="*/ 0 w 22319"/>
                  <a:gd name="T3" fmla="*/ 0 h 21600"/>
                  <a:gd name="T4" fmla="*/ 0 w 2231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19"/>
                  <a:gd name="T10" fmla="*/ 0 h 21600"/>
                  <a:gd name="T11" fmla="*/ 22319 w 2231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19" h="21600" fill="none" extrusionOk="0">
                    <a:moveTo>
                      <a:pt x="0" y="12"/>
                    </a:moveTo>
                    <a:cubicBezTo>
                      <a:pt x="241" y="4"/>
                      <a:pt x="482" y="-1"/>
                      <a:pt x="724" y="-1"/>
                    </a:cubicBezTo>
                    <a:cubicBezTo>
                      <a:pt x="12480" y="-1"/>
                      <a:pt x="22077" y="9402"/>
                      <a:pt x="22319" y="21155"/>
                    </a:cubicBezTo>
                  </a:path>
                  <a:path w="22319" h="21600" stroke="0" extrusionOk="0">
                    <a:moveTo>
                      <a:pt x="0" y="12"/>
                    </a:moveTo>
                    <a:cubicBezTo>
                      <a:pt x="241" y="4"/>
                      <a:pt x="482" y="-1"/>
                      <a:pt x="724" y="-1"/>
                    </a:cubicBezTo>
                    <a:cubicBezTo>
                      <a:pt x="12480" y="-1"/>
                      <a:pt x="22077" y="9402"/>
                      <a:pt x="22319" y="21155"/>
                    </a:cubicBezTo>
                    <a:lnTo>
                      <a:pt x="724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61" name="Arc 750"/>
              <p:cNvSpPr>
                <a:spLocks/>
              </p:cNvSpPr>
              <p:nvPr/>
            </p:nvSpPr>
            <p:spPr bwMode="auto">
              <a:xfrm rot="-1140000">
                <a:off x="1749" y="4045"/>
                <a:ext cx="23" cy="51"/>
              </a:xfrm>
              <a:custGeom>
                <a:avLst/>
                <a:gdLst>
                  <a:gd name="T0" fmla="*/ 0 w 22614"/>
                  <a:gd name="T1" fmla="*/ 0 h 22047"/>
                  <a:gd name="T2" fmla="*/ 0 w 22614"/>
                  <a:gd name="T3" fmla="*/ 0 h 22047"/>
                  <a:gd name="T4" fmla="*/ 0 w 22614"/>
                  <a:gd name="T5" fmla="*/ 0 h 22047"/>
                  <a:gd name="T6" fmla="*/ 0 60000 65536"/>
                  <a:gd name="T7" fmla="*/ 0 60000 65536"/>
                  <a:gd name="T8" fmla="*/ 0 60000 65536"/>
                  <a:gd name="T9" fmla="*/ 0 w 22614"/>
                  <a:gd name="T10" fmla="*/ 0 h 22047"/>
                  <a:gd name="T11" fmla="*/ 22614 w 22614"/>
                  <a:gd name="T12" fmla="*/ 22047 h 220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4" h="22047" fill="none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</a:path>
                  <a:path w="22614" h="22047" stroke="0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  <a:lnTo>
                      <a:pt x="1014" y="447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62" name="Arc 751"/>
              <p:cNvSpPr>
                <a:spLocks/>
              </p:cNvSpPr>
              <p:nvPr/>
            </p:nvSpPr>
            <p:spPr bwMode="auto">
              <a:xfrm rot="-1140000">
                <a:off x="1746" y="3995"/>
                <a:ext cx="20" cy="48"/>
              </a:xfrm>
              <a:custGeom>
                <a:avLst/>
                <a:gdLst>
                  <a:gd name="T0" fmla="*/ 0 w 21596"/>
                  <a:gd name="T1" fmla="*/ 0 h 21575"/>
                  <a:gd name="T2" fmla="*/ 0 w 21596"/>
                  <a:gd name="T3" fmla="*/ 0 h 21575"/>
                  <a:gd name="T4" fmla="*/ 0 w 21596"/>
                  <a:gd name="T5" fmla="*/ 0 h 21575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75"/>
                  <a:gd name="T11" fmla="*/ 21596 w 21596"/>
                  <a:gd name="T12" fmla="*/ 21575 h 215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75" fill="none" extrusionOk="0">
                    <a:moveTo>
                      <a:pt x="0" y="21140"/>
                    </a:moveTo>
                    <a:cubicBezTo>
                      <a:pt x="229" y="9785"/>
                      <a:pt x="9210" y="547"/>
                      <a:pt x="20554" y="0"/>
                    </a:cubicBezTo>
                  </a:path>
                  <a:path w="21596" h="21575" stroke="0" extrusionOk="0">
                    <a:moveTo>
                      <a:pt x="0" y="21140"/>
                    </a:moveTo>
                    <a:cubicBezTo>
                      <a:pt x="229" y="9785"/>
                      <a:pt x="9210" y="547"/>
                      <a:pt x="20554" y="0"/>
                    </a:cubicBezTo>
                    <a:lnTo>
                      <a:pt x="21596" y="21575"/>
                    </a:lnTo>
                    <a:lnTo>
                      <a:pt x="0" y="2114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63" name="Arc 752"/>
              <p:cNvSpPr>
                <a:spLocks/>
              </p:cNvSpPr>
              <p:nvPr/>
            </p:nvSpPr>
            <p:spPr bwMode="auto">
              <a:xfrm rot="9660000">
                <a:off x="1927" y="3938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515" name="Group 753"/>
            <p:cNvGrpSpPr>
              <a:grpSpLocks/>
            </p:cNvGrpSpPr>
            <p:nvPr/>
          </p:nvGrpSpPr>
          <p:grpSpPr bwMode="auto">
            <a:xfrm>
              <a:off x="2007" y="3936"/>
              <a:ext cx="478" cy="225"/>
              <a:chOff x="2007" y="3936"/>
              <a:chExt cx="478" cy="225"/>
            </a:xfrm>
          </p:grpSpPr>
          <p:sp>
            <p:nvSpPr>
              <p:cNvPr id="162516" name="Arc 754"/>
              <p:cNvSpPr>
                <a:spLocks/>
              </p:cNvSpPr>
              <p:nvPr/>
            </p:nvSpPr>
            <p:spPr bwMode="auto">
              <a:xfrm rot="-9660000">
                <a:off x="2058" y="3940"/>
                <a:ext cx="29" cy="49"/>
              </a:xfrm>
              <a:custGeom>
                <a:avLst/>
                <a:gdLst>
                  <a:gd name="T0" fmla="*/ 0 w 21600"/>
                  <a:gd name="T1" fmla="*/ 0 h 22024"/>
                  <a:gd name="T2" fmla="*/ 0 w 21600"/>
                  <a:gd name="T3" fmla="*/ 0 h 22024"/>
                  <a:gd name="T4" fmla="*/ 0 w 21600"/>
                  <a:gd name="T5" fmla="*/ 0 h 2202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24"/>
                  <a:gd name="T11" fmla="*/ 21600 w 21600"/>
                  <a:gd name="T12" fmla="*/ 22024 h 220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24" fill="none" extrusionOk="0">
                    <a:moveTo>
                      <a:pt x="20834" y="22024"/>
                    </a:moveTo>
                    <a:cubicBezTo>
                      <a:pt x="9210" y="21612"/>
                      <a:pt x="0" y="12069"/>
                      <a:pt x="0" y="438"/>
                    </a:cubicBezTo>
                    <a:cubicBezTo>
                      <a:pt x="0" y="291"/>
                      <a:pt x="1" y="145"/>
                      <a:pt x="4" y="0"/>
                    </a:cubicBezTo>
                  </a:path>
                  <a:path w="21600" h="22024" stroke="0" extrusionOk="0">
                    <a:moveTo>
                      <a:pt x="20834" y="22024"/>
                    </a:moveTo>
                    <a:cubicBezTo>
                      <a:pt x="9210" y="21612"/>
                      <a:pt x="0" y="12069"/>
                      <a:pt x="0" y="438"/>
                    </a:cubicBezTo>
                    <a:cubicBezTo>
                      <a:pt x="0" y="291"/>
                      <a:pt x="1" y="145"/>
                      <a:pt x="4" y="0"/>
                    </a:cubicBezTo>
                    <a:lnTo>
                      <a:pt x="21600" y="438"/>
                    </a:lnTo>
                    <a:lnTo>
                      <a:pt x="20834" y="220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17" name="Arc 755"/>
              <p:cNvSpPr>
                <a:spLocks/>
              </p:cNvSpPr>
              <p:nvPr/>
            </p:nvSpPr>
            <p:spPr bwMode="auto">
              <a:xfrm rot="-9660000">
                <a:off x="2056" y="3994"/>
                <a:ext cx="29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18" name="Arc 756"/>
              <p:cNvSpPr>
                <a:spLocks/>
              </p:cNvSpPr>
              <p:nvPr/>
            </p:nvSpPr>
            <p:spPr bwMode="auto">
              <a:xfrm rot="-9660000">
                <a:off x="2110" y="3963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22604" y="0"/>
                    </a:moveTo>
                    <a:cubicBezTo>
                      <a:pt x="22604" y="11929"/>
                      <a:pt x="12933" y="21600"/>
                      <a:pt x="1004" y="21600"/>
                    </a:cubicBezTo>
                    <a:cubicBezTo>
                      <a:pt x="669" y="21599"/>
                      <a:pt x="334" y="21592"/>
                      <a:pt x="0" y="21576"/>
                    </a:cubicBezTo>
                  </a:path>
                  <a:path w="22604" h="21600" stroke="0" extrusionOk="0">
                    <a:moveTo>
                      <a:pt x="22604" y="0"/>
                    </a:moveTo>
                    <a:cubicBezTo>
                      <a:pt x="22604" y="11929"/>
                      <a:pt x="12933" y="21600"/>
                      <a:pt x="1004" y="21600"/>
                    </a:cubicBezTo>
                    <a:cubicBezTo>
                      <a:pt x="669" y="21599"/>
                      <a:pt x="334" y="21592"/>
                      <a:pt x="0" y="21576"/>
                    </a:cubicBezTo>
                    <a:lnTo>
                      <a:pt x="1004" y="0"/>
                    </a:lnTo>
                    <a:lnTo>
                      <a:pt x="22604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19" name="Arc 757"/>
              <p:cNvSpPr>
                <a:spLocks/>
              </p:cNvSpPr>
              <p:nvPr/>
            </p:nvSpPr>
            <p:spPr bwMode="auto">
              <a:xfrm rot="-9660000">
                <a:off x="2007" y="3977"/>
                <a:ext cx="22" cy="49"/>
              </a:xfrm>
              <a:custGeom>
                <a:avLst/>
                <a:gdLst>
                  <a:gd name="T0" fmla="*/ 0 w 21596"/>
                  <a:gd name="T1" fmla="*/ 0 h 21578"/>
                  <a:gd name="T2" fmla="*/ 0 w 21596"/>
                  <a:gd name="T3" fmla="*/ 0 h 21578"/>
                  <a:gd name="T4" fmla="*/ 0 w 21596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78"/>
                  <a:gd name="T11" fmla="*/ 21596 w 21596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78" fill="none" extrusionOk="0">
                    <a:moveTo>
                      <a:pt x="0" y="21142"/>
                    </a:moveTo>
                    <a:cubicBezTo>
                      <a:pt x="230" y="9760"/>
                      <a:pt x="9253" y="511"/>
                      <a:pt x="20624" y="-1"/>
                    </a:cubicBezTo>
                  </a:path>
                  <a:path w="21596" h="21578" stroke="0" extrusionOk="0">
                    <a:moveTo>
                      <a:pt x="0" y="21142"/>
                    </a:moveTo>
                    <a:cubicBezTo>
                      <a:pt x="230" y="9760"/>
                      <a:pt x="9253" y="511"/>
                      <a:pt x="20624" y="-1"/>
                    </a:cubicBezTo>
                    <a:lnTo>
                      <a:pt x="21596" y="21578"/>
                    </a:lnTo>
                    <a:lnTo>
                      <a:pt x="0" y="2114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0" name="Arc 758"/>
              <p:cNvSpPr>
                <a:spLocks/>
              </p:cNvSpPr>
              <p:nvPr/>
            </p:nvSpPr>
            <p:spPr bwMode="auto">
              <a:xfrm rot="-9660000">
                <a:off x="2082" y="3998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1" name="Arc 759"/>
              <p:cNvSpPr>
                <a:spLocks/>
              </p:cNvSpPr>
              <p:nvPr/>
            </p:nvSpPr>
            <p:spPr bwMode="auto">
              <a:xfrm rot="-9660000">
                <a:off x="2131" y="3967"/>
                <a:ext cx="27" cy="49"/>
              </a:xfrm>
              <a:custGeom>
                <a:avLst/>
                <a:gdLst>
                  <a:gd name="T0" fmla="*/ 0 w 21600"/>
                  <a:gd name="T1" fmla="*/ 0 h 22021"/>
                  <a:gd name="T2" fmla="*/ 0 w 21600"/>
                  <a:gd name="T3" fmla="*/ 0 h 22021"/>
                  <a:gd name="T4" fmla="*/ 0 w 21600"/>
                  <a:gd name="T5" fmla="*/ 0 h 2202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21"/>
                  <a:gd name="T11" fmla="*/ 21600 w 21600"/>
                  <a:gd name="T12" fmla="*/ 22021 h 220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21" fill="none" extrusionOk="0">
                    <a:moveTo>
                      <a:pt x="20776" y="22021"/>
                    </a:moveTo>
                    <a:cubicBezTo>
                      <a:pt x="9176" y="21578"/>
                      <a:pt x="0" y="12046"/>
                      <a:pt x="0" y="437"/>
                    </a:cubicBezTo>
                    <a:cubicBezTo>
                      <a:pt x="0" y="291"/>
                      <a:pt x="1" y="145"/>
                      <a:pt x="4" y="0"/>
                    </a:cubicBezTo>
                  </a:path>
                  <a:path w="21600" h="22021" stroke="0" extrusionOk="0">
                    <a:moveTo>
                      <a:pt x="20776" y="22021"/>
                    </a:moveTo>
                    <a:cubicBezTo>
                      <a:pt x="9176" y="21578"/>
                      <a:pt x="0" y="12046"/>
                      <a:pt x="0" y="437"/>
                    </a:cubicBezTo>
                    <a:cubicBezTo>
                      <a:pt x="0" y="291"/>
                      <a:pt x="1" y="145"/>
                      <a:pt x="4" y="0"/>
                    </a:cubicBezTo>
                    <a:lnTo>
                      <a:pt x="21600" y="437"/>
                    </a:lnTo>
                    <a:lnTo>
                      <a:pt x="20776" y="2202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2" name="Arc 760"/>
              <p:cNvSpPr>
                <a:spLocks/>
              </p:cNvSpPr>
              <p:nvPr/>
            </p:nvSpPr>
            <p:spPr bwMode="auto">
              <a:xfrm rot="-9660000">
                <a:off x="2132" y="4021"/>
                <a:ext cx="27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3" name="Arc 761"/>
              <p:cNvSpPr>
                <a:spLocks/>
              </p:cNvSpPr>
              <p:nvPr/>
            </p:nvSpPr>
            <p:spPr bwMode="auto">
              <a:xfrm rot="1140000">
                <a:off x="2396" y="4099"/>
                <a:ext cx="29" cy="50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</a:path>
                  <a:path w="22357" h="21600" stroke="0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  <a:lnTo>
                      <a:pt x="757" y="0"/>
                    </a:lnTo>
                    <a:lnTo>
                      <a:pt x="2235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4" name="Arc 762"/>
              <p:cNvSpPr>
                <a:spLocks/>
              </p:cNvSpPr>
              <p:nvPr/>
            </p:nvSpPr>
            <p:spPr bwMode="auto">
              <a:xfrm rot="1140000">
                <a:off x="2436" y="4065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5" name="Arc 763"/>
              <p:cNvSpPr>
                <a:spLocks/>
              </p:cNvSpPr>
              <p:nvPr/>
            </p:nvSpPr>
            <p:spPr bwMode="auto">
              <a:xfrm rot="1140000">
                <a:off x="2460" y="4112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6" name="Arc 764"/>
              <p:cNvSpPr>
                <a:spLocks/>
              </p:cNvSpPr>
              <p:nvPr/>
            </p:nvSpPr>
            <p:spPr bwMode="auto">
              <a:xfrm rot="1140000">
                <a:off x="2463" y="4073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7" name="Arc 765"/>
              <p:cNvSpPr>
                <a:spLocks/>
              </p:cNvSpPr>
              <p:nvPr/>
            </p:nvSpPr>
            <p:spPr bwMode="auto">
              <a:xfrm rot="1140000">
                <a:off x="2312" y="4073"/>
                <a:ext cx="30" cy="51"/>
              </a:xfrm>
              <a:custGeom>
                <a:avLst/>
                <a:gdLst>
                  <a:gd name="T0" fmla="*/ 0 w 22365"/>
                  <a:gd name="T1" fmla="*/ 0 h 22044"/>
                  <a:gd name="T2" fmla="*/ 0 w 22365"/>
                  <a:gd name="T3" fmla="*/ 0 h 22044"/>
                  <a:gd name="T4" fmla="*/ 0 w 22365"/>
                  <a:gd name="T5" fmla="*/ 0 h 22044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44"/>
                  <a:gd name="T11" fmla="*/ 22365 w 22365"/>
                  <a:gd name="T12" fmla="*/ 22044 h 220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44" fill="none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</a:path>
                  <a:path w="22365" h="22044" stroke="0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  <a:lnTo>
                      <a:pt x="765" y="444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8" name="Arc 766"/>
              <p:cNvSpPr>
                <a:spLocks/>
              </p:cNvSpPr>
              <p:nvPr/>
            </p:nvSpPr>
            <p:spPr bwMode="auto">
              <a:xfrm rot="1140000">
                <a:off x="2354" y="4039"/>
                <a:ext cx="28" cy="50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9" name="Arc 767"/>
              <p:cNvSpPr>
                <a:spLocks/>
              </p:cNvSpPr>
              <p:nvPr/>
            </p:nvSpPr>
            <p:spPr bwMode="auto">
              <a:xfrm rot="1140000">
                <a:off x="2375" y="4096"/>
                <a:ext cx="21" cy="49"/>
              </a:xfrm>
              <a:custGeom>
                <a:avLst/>
                <a:gdLst>
                  <a:gd name="T0" fmla="*/ 0 w 21600"/>
                  <a:gd name="T1" fmla="*/ 0 h 22009"/>
                  <a:gd name="T2" fmla="*/ 0 w 21600"/>
                  <a:gd name="T3" fmla="*/ 0 h 22009"/>
                  <a:gd name="T4" fmla="*/ 0 w 21600"/>
                  <a:gd name="T5" fmla="*/ 0 h 2200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9"/>
                  <a:gd name="T11" fmla="*/ 21600 w 21600"/>
                  <a:gd name="T12" fmla="*/ 22009 h 220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9" fill="none" extrusionOk="0">
                    <a:moveTo>
                      <a:pt x="20537" y="22008"/>
                    </a:moveTo>
                    <a:cubicBezTo>
                      <a:pt x="9034" y="21442"/>
                      <a:pt x="0" y="11951"/>
                      <a:pt x="0" y="435"/>
                    </a:cubicBezTo>
                    <a:cubicBezTo>
                      <a:pt x="0" y="289"/>
                      <a:pt x="1" y="144"/>
                      <a:pt x="4" y="0"/>
                    </a:cubicBezTo>
                  </a:path>
                  <a:path w="21600" h="22009" stroke="0" extrusionOk="0">
                    <a:moveTo>
                      <a:pt x="20537" y="22008"/>
                    </a:moveTo>
                    <a:cubicBezTo>
                      <a:pt x="9034" y="21442"/>
                      <a:pt x="0" y="11951"/>
                      <a:pt x="0" y="435"/>
                    </a:cubicBezTo>
                    <a:cubicBezTo>
                      <a:pt x="0" y="289"/>
                      <a:pt x="1" y="144"/>
                      <a:pt x="4" y="0"/>
                    </a:cubicBezTo>
                    <a:lnTo>
                      <a:pt x="21600" y="435"/>
                    </a:lnTo>
                    <a:lnTo>
                      <a:pt x="20537" y="2200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0" name="Arc 768"/>
              <p:cNvSpPr>
                <a:spLocks/>
              </p:cNvSpPr>
              <p:nvPr/>
            </p:nvSpPr>
            <p:spPr bwMode="auto">
              <a:xfrm rot="1140000">
                <a:off x="2380" y="4047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1" name="Arc 769"/>
              <p:cNvSpPr>
                <a:spLocks/>
              </p:cNvSpPr>
              <p:nvPr/>
            </p:nvSpPr>
            <p:spPr bwMode="auto">
              <a:xfrm rot="1140000">
                <a:off x="2238" y="4050"/>
                <a:ext cx="29" cy="50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</a:path>
                  <a:path w="22357" h="21600" stroke="0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  <a:lnTo>
                      <a:pt x="757" y="0"/>
                    </a:lnTo>
                    <a:lnTo>
                      <a:pt x="2235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2" name="Arc 770"/>
              <p:cNvSpPr>
                <a:spLocks/>
              </p:cNvSpPr>
              <p:nvPr/>
            </p:nvSpPr>
            <p:spPr bwMode="auto">
              <a:xfrm rot="1140000">
                <a:off x="2277" y="4015"/>
                <a:ext cx="29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</a:path>
                  <a:path w="21596" h="21587" stroke="0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  <a:lnTo>
                      <a:pt x="21596" y="2158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3" name="Arc 771"/>
              <p:cNvSpPr>
                <a:spLocks/>
              </p:cNvSpPr>
              <p:nvPr/>
            </p:nvSpPr>
            <p:spPr bwMode="auto">
              <a:xfrm rot="1140000">
                <a:off x="2294" y="4074"/>
                <a:ext cx="21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4" name="Arc 772"/>
              <p:cNvSpPr>
                <a:spLocks/>
              </p:cNvSpPr>
              <p:nvPr/>
            </p:nvSpPr>
            <p:spPr bwMode="auto">
              <a:xfrm rot="1140000">
                <a:off x="2302" y="4020"/>
                <a:ext cx="22" cy="49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27"/>
                  <a:gd name="T10" fmla="*/ 0 h 21600"/>
                  <a:gd name="T11" fmla="*/ 22627 w 22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5" name="Arc 773"/>
              <p:cNvSpPr>
                <a:spLocks/>
              </p:cNvSpPr>
              <p:nvPr/>
            </p:nvSpPr>
            <p:spPr bwMode="auto">
              <a:xfrm rot="1140000">
                <a:off x="2155" y="4021"/>
                <a:ext cx="30" cy="51"/>
              </a:xfrm>
              <a:custGeom>
                <a:avLst/>
                <a:gdLst>
                  <a:gd name="T0" fmla="*/ 0 w 22365"/>
                  <a:gd name="T1" fmla="*/ 0 h 22044"/>
                  <a:gd name="T2" fmla="*/ 0 w 22365"/>
                  <a:gd name="T3" fmla="*/ 0 h 22044"/>
                  <a:gd name="T4" fmla="*/ 0 w 22365"/>
                  <a:gd name="T5" fmla="*/ 0 h 22044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44"/>
                  <a:gd name="T11" fmla="*/ 22365 w 22365"/>
                  <a:gd name="T12" fmla="*/ 22044 h 220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44" fill="none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</a:path>
                  <a:path w="22365" h="22044" stroke="0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  <a:lnTo>
                      <a:pt x="765" y="444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6" name="Arc 774"/>
              <p:cNvSpPr>
                <a:spLocks/>
              </p:cNvSpPr>
              <p:nvPr/>
            </p:nvSpPr>
            <p:spPr bwMode="auto">
              <a:xfrm rot="1140000">
                <a:off x="2195" y="3986"/>
                <a:ext cx="30" cy="49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8"/>
                  <a:gd name="T11" fmla="*/ 21600 w 21600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8" fill="none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</a:path>
                  <a:path w="21600" h="21588" stroke="0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  <a:lnTo>
                      <a:pt x="21600" y="21588"/>
                    </a:lnTo>
                    <a:lnTo>
                      <a:pt x="-1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7" name="Arc 775"/>
              <p:cNvSpPr>
                <a:spLocks/>
              </p:cNvSpPr>
              <p:nvPr/>
            </p:nvSpPr>
            <p:spPr bwMode="auto">
              <a:xfrm rot="1140000">
                <a:off x="2216" y="4045"/>
                <a:ext cx="22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8" name="Arc 776"/>
              <p:cNvSpPr>
                <a:spLocks/>
              </p:cNvSpPr>
              <p:nvPr/>
            </p:nvSpPr>
            <p:spPr bwMode="auto">
              <a:xfrm rot="1140000">
                <a:off x="2223" y="3994"/>
                <a:ext cx="21" cy="48"/>
              </a:xfrm>
              <a:custGeom>
                <a:avLst/>
                <a:gdLst>
                  <a:gd name="T0" fmla="*/ 0 w 22652"/>
                  <a:gd name="T1" fmla="*/ 0 h 21600"/>
                  <a:gd name="T2" fmla="*/ 0 w 22652"/>
                  <a:gd name="T3" fmla="*/ 0 h 21600"/>
                  <a:gd name="T4" fmla="*/ 0 w 2265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52"/>
                  <a:gd name="T10" fmla="*/ 0 h 21600"/>
                  <a:gd name="T11" fmla="*/ 22652 w 2265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52" h="21600" fill="none" extrusionOk="0">
                    <a:moveTo>
                      <a:pt x="-1" y="25"/>
                    </a:moveTo>
                    <a:cubicBezTo>
                      <a:pt x="350" y="8"/>
                      <a:pt x="701" y="-1"/>
                      <a:pt x="1052" y="-1"/>
                    </a:cubicBezTo>
                    <a:cubicBezTo>
                      <a:pt x="12981" y="-1"/>
                      <a:pt x="22652" y="9670"/>
                      <a:pt x="22652" y="21600"/>
                    </a:cubicBezTo>
                  </a:path>
                  <a:path w="22652" h="21600" stroke="0" extrusionOk="0">
                    <a:moveTo>
                      <a:pt x="-1" y="25"/>
                    </a:moveTo>
                    <a:cubicBezTo>
                      <a:pt x="350" y="8"/>
                      <a:pt x="701" y="-1"/>
                      <a:pt x="1052" y="-1"/>
                    </a:cubicBezTo>
                    <a:cubicBezTo>
                      <a:pt x="12981" y="-1"/>
                      <a:pt x="22652" y="9670"/>
                      <a:pt x="22652" y="21600"/>
                    </a:cubicBezTo>
                    <a:lnTo>
                      <a:pt x="1052" y="21600"/>
                    </a:lnTo>
                    <a:lnTo>
                      <a:pt x="-1" y="2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9" name="Arc 777"/>
              <p:cNvSpPr>
                <a:spLocks/>
              </p:cNvSpPr>
              <p:nvPr/>
            </p:nvSpPr>
            <p:spPr bwMode="auto">
              <a:xfrm rot="-9660000">
                <a:off x="2039" y="3936"/>
                <a:ext cx="23" cy="50"/>
              </a:xfrm>
              <a:custGeom>
                <a:avLst/>
                <a:gdLst>
                  <a:gd name="T0" fmla="*/ 0 w 22614"/>
                  <a:gd name="T1" fmla="*/ 0 h 22056"/>
                  <a:gd name="T2" fmla="*/ 0 w 22614"/>
                  <a:gd name="T3" fmla="*/ 0 h 22056"/>
                  <a:gd name="T4" fmla="*/ 0 w 22614"/>
                  <a:gd name="T5" fmla="*/ 0 h 22056"/>
                  <a:gd name="T6" fmla="*/ 0 60000 65536"/>
                  <a:gd name="T7" fmla="*/ 0 60000 65536"/>
                  <a:gd name="T8" fmla="*/ 0 60000 65536"/>
                  <a:gd name="T9" fmla="*/ 0 w 22614"/>
                  <a:gd name="T10" fmla="*/ 0 h 22056"/>
                  <a:gd name="T11" fmla="*/ 22614 w 22614"/>
                  <a:gd name="T12" fmla="*/ 22056 h 220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4" h="22056" fill="none" extrusionOk="0">
                    <a:moveTo>
                      <a:pt x="22609" y="-1"/>
                    </a:moveTo>
                    <a:cubicBezTo>
                      <a:pt x="22612" y="151"/>
                      <a:pt x="22614" y="303"/>
                      <a:pt x="22614" y="456"/>
                    </a:cubicBezTo>
                    <a:cubicBezTo>
                      <a:pt x="22614" y="12385"/>
                      <a:pt x="12943" y="22056"/>
                      <a:pt x="1014" y="22056"/>
                    </a:cubicBezTo>
                    <a:cubicBezTo>
                      <a:pt x="675" y="22055"/>
                      <a:pt x="337" y="22048"/>
                      <a:pt x="-1" y="22032"/>
                    </a:cubicBezTo>
                  </a:path>
                  <a:path w="22614" h="22056" stroke="0" extrusionOk="0">
                    <a:moveTo>
                      <a:pt x="22609" y="-1"/>
                    </a:moveTo>
                    <a:cubicBezTo>
                      <a:pt x="22612" y="151"/>
                      <a:pt x="22614" y="303"/>
                      <a:pt x="22614" y="456"/>
                    </a:cubicBezTo>
                    <a:cubicBezTo>
                      <a:pt x="22614" y="12385"/>
                      <a:pt x="12943" y="22056"/>
                      <a:pt x="1014" y="22056"/>
                    </a:cubicBezTo>
                    <a:cubicBezTo>
                      <a:pt x="675" y="22055"/>
                      <a:pt x="337" y="22048"/>
                      <a:pt x="-1" y="22032"/>
                    </a:cubicBezTo>
                    <a:lnTo>
                      <a:pt x="1014" y="456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61954" name="Group 778"/>
          <p:cNvGrpSpPr>
            <a:grpSpLocks/>
          </p:cNvGrpSpPr>
          <p:nvPr/>
        </p:nvGrpSpPr>
        <p:grpSpPr bwMode="auto">
          <a:xfrm>
            <a:off x="3668917" y="6126219"/>
            <a:ext cx="1385711" cy="357187"/>
            <a:chOff x="1520" y="3936"/>
            <a:chExt cx="982" cy="225"/>
          </a:xfrm>
        </p:grpSpPr>
        <p:grpSp>
          <p:nvGrpSpPr>
            <p:cNvPr id="162464" name="Group 779"/>
            <p:cNvGrpSpPr>
              <a:grpSpLocks/>
            </p:cNvGrpSpPr>
            <p:nvPr/>
          </p:nvGrpSpPr>
          <p:grpSpPr bwMode="auto">
            <a:xfrm>
              <a:off x="1520" y="3937"/>
              <a:ext cx="478" cy="224"/>
              <a:chOff x="1520" y="3937"/>
              <a:chExt cx="478" cy="224"/>
            </a:xfrm>
          </p:grpSpPr>
          <p:sp>
            <p:nvSpPr>
              <p:cNvPr id="162490" name="Arc 780"/>
              <p:cNvSpPr>
                <a:spLocks/>
              </p:cNvSpPr>
              <p:nvPr/>
            </p:nvSpPr>
            <p:spPr bwMode="auto">
              <a:xfrm rot="9660000">
                <a:off x="1917" y="3939"/>
                <a:ext cx="30" cy="50"/>
              </a:xfrm>
              <a:custGeom>
                <a:avLst/>
                <a:gdLst>
                  <a:gd name="T0" fmla="*/ 0 w 22365"/>
                  <a:gd name="T1" fmla="*/ 0 h 22053"/>
                  <a:gd name="T2" fmla="*/ 0 w 22365"/>
                  <a:gd name="T3" fmla="*/ 0 h 22053"/>
                  <a:gd name="T4" fmla="*/ 0 w 22365"/>
                  <a:gd name="T5" fmla="*/ 0 h 22053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53"/>
                  <a:gd name="T11" fmla="*/ 22365 w 22365"/>
                  <a:gd name="T12" fmla="*/ 22053 h 220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53" fill="none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</a:path>
                  <a:path w="22365" h="22053" stroke="0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  <a:lnTo>
                      <a:pt x="765" y="453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1" name="Arc 781"/>
              <p:cNvSpPr>
                <a:spLocks/>
              </p:cNvSpPr>
              <p:nvPr/>
            </p:nvSpPr>
            <p:spPr bwMode="auto">
              <a:xfrm rot="9660000">
                <a:off x="1921" y="3994"/>
                <a:ext cx="28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</a:path>
                  <a:path w="21596" h="21587" stroke="0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  <a:lnTo>
                      <a:pt x="21596" y="21587"/>
                    </a:lnTo>
                    <a:lnTo>
                      <a:pt x="0" y="2115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2" name="Arc 782"/>
              <p:cNvSpPr>
                <a:spLocks/>
              </p:cNvSpPr>
              <p:nvPr/>
            </p:nvSpPr>
            <p:spPr bwMode="auto">
              <a:xfrm rot="9660000">
                <a:off x="1874" y="3962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3" name="Arc 783"/>
              <p:cNvSpPr>
                <a:spLocks/>
              </p:cNvSpPr>
              <p:nvPr/>
            </p:nvSpPr>
            <p:spPr bwMode="auto">
              <a:xfrm rot="9660000">
                <a:off x="1976" y="3976"/>
                <a:ext cx="22" cy="50"/>
              </a:xfrm>
              <a:custGeom>
                <a:avLst/>
                <a:gdLst>
                  <a:gd name="T0" fmla="*/ 0 w 22589"/>
                  <a:gd name="T1" fmla="*/ 0 h 21600"/>
                  <a:gd name="T2" fmla="*/ 0 w 22589"/>
                  <a:gd name="T3" fmla="*/ 0 h 21600"/>
                  <a:gd name="T4" fmla="*/ 0 w 2258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89"/>
                  <a:gd name="T10" fmla="*/ 0 h 21600"/>
                  <a:gd name="T11" fmla="*/ 22589 w 2258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89" h="21600" fill="none" extrusionOk="0">
                    <a:moveTo>
                      <a:pt x="-1" y="22"/>
                    </a:moveTo>
                    <a:cubicBezTo>
                      <a:pt x="331" y="7"/>
                      <a:pt x="662" y="-1"/>
                      <a:pt x="994" y="-1"/>
                    </a:cubicBezTo>
                    <a:cubicBezTo>
                      <a:pt x="12749" y="-1"/>
                      <a:pt x="22346" y="9400"/>
                      <a:pt x="22589" y="21152"/>
                    </a:cubicBezTo>
                  </a:path>
                  <a:path w="22589" h="21600" stroke="0" extrusionOk="0">
                    <a:moveTo>
                      <a:pt x="-1" y="22"/>
                    </a:moveTo>
                    <a:cubicBezTo>
                      <a:pt x="331" y="7"/>
                      <a:pt x="662" y="-1"/>
                      <a:pt x="994" y="-1"/>
                    </a:cubicBezTo>
                    <a:cubicBezTo>
                      <a:pt x="12749" y="-1"/>
                      <a:pt x="22346" y="9400"/>
                      <a:pt x="22589" y="21152"/>
                    </a:cubicBezTo>
                    <a:lnTo>
                      <a:pt x="994" y="21600"/>
                    </a:lnTo>
                    <a:lnTo>
                      <a:pt x="-1" y="2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4" name="Arc 784"/>
              <p:cNvSpPr>
                <a:spLocks/>
              </p:cNvSpPr>
              <p:nvPr/>
            </p:nvSpPr>
            <p:spPr bwMode="auto">
              <a:xfrm rot="9660000">
                <a:off x="1901" y="3998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5" name="Arc 785"/>
              <p:cNvSpPr>
                <a:spLocks/>
              </p:cNvSpPr>
              <p:nvPr/>
            </p:nvSpPr>
            <p:spPr bwMode="auto">
              <a:xfrm rot="9660000">
                <a:off x="1847" y="3966"/>
                <a:ext cx="27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6" name="Arc 786"/>
              <p:cNvSpPr>
                <a:spLocks/>
              </p:cNvSpPr>
              <p:nvPr/>
            </p:nvSpPr>
            <p:spPr bwMode="auto">
              <a:xfrm rot="9660000">
                <a:off x="1845" y="4021"/>
                <a:ext cx="27" cy="49"/>
              </a:xfrm>
              <a:custGeom>
                <a:avLst/>
                <a:gdLst>
                  <a:gd name="T0" fmla="*/ 0 w 21600"/>
                  <a:gd name="T1" fmla="*/ 0 h 21585"/>
                  <a:gd name="T2" fmla="*/ 0 w 21600"/>
                  <a:gd name="T3" fmla="*/ 0 h 21585"/>
                  <a:gd name="T4" fmla="*/ 0 w 21600"/>
                  <a:gd name="T5" fmla="*/ 0 h 2158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5"/>
                  <a:gd name="T11" fmla="*/ 21600 w 21600"/>
                  <a:gd name="T12" fmla="*/ 21585 h 215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5" fill="none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</a:path>
                  <a:path w="21600" h="21585" stroke="0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  <a:lnTo>
                      <a:pt x="21600" y="21585"/>
                    </a:lnTo>
                    <a:lnTo>
                      <a:pt x="-1" y="2158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7" name="Arc 787"/>
              <p:cNvSpPr>
                <a:spLocks/>
              </p:cNvSpPr>
              <p:nvPr/>
            </p:nvSpPr>
            <p:spPr bwMode="auto">
              <a:xfrm rot="-1140000">
                <a:off x="1581" y="4099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8" name="Arc 788"/>
              <p:cNvSpPr>
                <a:spLocks/>
              </p:cNvSpPr>
              <p:nvPr/>
            </p:nvSpPr>
            <p:spPr bwMode="auto">
              <a:xfrm rot="-1140000">
                <a:off x="1540" y="4065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3"/>
                  <a:gd name="T10" fmla="*/ 0 h 21600"/>
                  <a:gd name="T11" fmla="*/ 22333 w 2233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9" name="Arc 789"/>
              <p:cNvSpPr>
                <a:spLocks/>
              </p:cNvSpPr>
              <p:nvPr/>
            </p:nvSpPr>
            <p:spPr bwMode="auto">
              <a:xfrm rot="-1140000">
                <a:off x="1523" y="4112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0" name="Arc 790"/>
              <p:cNvSpPr>
                <a:spLocks/>
              </p:cNvSpPr>
              <p:nvPr/>
            </p:nvSpPr>
            <p:spPr bwMode="auto">
              <a:xfrm rot="-1140000">
                <a:off x="1520" y="4073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1" name="Arc 791"/>
              <p:cNvSpPr>
                <a:spLocks/>
              </p:cNvSpPr>
              <p:nvPr/>
            </p:nvSpPr>
            <p:spPr bwMode="auto">
              <a:xfrm rot="-1140000">
                <a:off x="1664" y="4074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2" name="Arc 792"/>
              <p:cNvSpPr>
                <a:spLocks/>
              </p:cNvSpPr>
              <p:nvPr/>
            </p:nvSpPr>
            <p:spPr bwMode="auto">
              <a:xfrm rot="-1140000">
                <a:off x="1623" y="4039"/>
                <a:ext cx="29" cy="50"/>
              </a:xfrm>
              <a:custGeom>
                <a:avLst/>
                <a:gdLst>
                  <a:gd name="T0" fmla="*/ 0 w 22345"/>
                  <a:gd name="T1" fmla="*/ 0 h 21600"/>
                  <a:gd name="T2" fmla="*/ 0 w 22345"/>
                  <a:gd name="T3" fmla="*/ 0 h 21600"/>
                  <a:gd name="T4" fmla="*/ 0 w 223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5"/>
                  <a:gd name="T10" fmla="*/ 0 h 21600"/>
                  <a:gd name="T11" fmla="*/ 22345 w 223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5" h="21600" fill="none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</a:path>
                  <a:path w="22345" h="21600" stroke="0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  <a:lnTo>
                      <a:pt x="750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3" name="Arc 793"/>
              <p:cNvSpPr>
                <a:spLocks/>
              </p:cNvSpPr>
              <p:nvPr/>
            </p:nvSpPr>
            <p:spPr bwMode="auto">
              <a:xfrm rot="-1140000">
                <a:off x="1608" y="4095"/>
                <a:ext cx="22" cy="50"/>
              </a:xfrm>
              <a:custGeom>
                <a:avLst/>
                <a:gdLst>
                  <a:gd name="T0" fmla="*/ 0 w 22663"/>
                  <a:gd name="T1" fmla="*/ 0 h 22056"/>
                  <a:gd name="T2" fmla="*/ 0 w 22663"/>
                  <a:gd name="T3" fmla="*/ 0 h 22056"/>
                  <a:gd name="T4" fmla="*/ 0 w 22663"/>
                  <a:gd name="T5" fmla="*/ 0 h 22056"/>
                  <a:gd name="T6" fmla="*/ 0 60000 65536"/>
                  <a:gd name="T7" fmla="*/ 0 60000 65536"/>
                  <a:gd name="T8" fmla="*/ 0 60000 65536"/>
                  <a:gd name="T9" fmla="*/ 0 w 22663"/>
                  <a:gd name="T10" fmla="*/ 0 h 22056"/>
                  <a:gd name="T11" fmla="*/ 22663 w 22663"/>
                  <a:gd name="T12" fmla="*/ 22056 h 220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63" h="22056" fill="none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</a:path>
                  <a:path w="22663" h="22056" stroke="0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  <a:lnTo>
                      <a:pt x="1063" y="456"/>
                    </a:lnTo>
                    <a:lnTo>
                      <a:pt x="2265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4" name="Arc 794"/>
              <p:cNvSpPr>
                <a:spLocks/>
              </p:cNvSpPr>
              <p:nvPr/>
            </p:nvSpPr>
            <p:spPr bwMode="auto">
              <a:xfrm rot="-1140000">
                <a:off x="1604" y="4047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5" name="Arc 795"/>
              <p:cNvSpPr>
                <a:spLocks/>
              </p:cNvSpPr>
              <p:nvPr/>
            </p:nvSpPr>
            <p:spPr bwMode="auto">
              <a:xfrm rot="-1140000">
                <a:off x="1738" y="4050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6" name="Arc 796"/>
              <p:cNvSpPr>
                <a:spLocks/>
              </p:cNvSpPr>
              <p:nvPr/>
            </p:nvSpPr>
            <p:spPr bwMode="auto">
              <a:xfrm rot="-1140000">
                <a:off x="1698" y="4014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3"/>
                  <a:gd name="T10" fmla="*/ 0 h 21600"/>
                  <a:gd name="T11" fmla="*/ 22333 w 2233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7" name="Arc 797"/>
              <p:cNvSpPr>
                <a:spLocks/>
              </p:cNvSpPr>
              <p:nvPr/>
            </p:nvSpPr>
            <p:spPr bwMode="auto">
              <a:xfrm rot="-1140000">
                <a:off x="1689" y="4074"/>
                <a:ext cx="21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8" name="Arc 798"/>
              <p:cNvSpPr>
                <a:spLocks/>
              </p:cNvSpPr>
              <p:nvPr/>
            </p:nvSpPr>
            <p:spPr bwMode="auto">
              <a:xfrm rot="-1140000">
                <a:off x="1681" y="4020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9" name="Arc 799"/>
              <p:cNvSpPr>
                <a:spLocks/>
              </p:cNvSpPr>
              <p:nvPr/>
            </p:nvSpPr>
            <p:spPr bwMode="auto">
              <a:xfrm rot="-1140000">
                <a:off x="1820" y="4022"/>
                <a:ext cx="29" cy="50"/>
              </a:xfrm>
              <a:custGeom>
                <a:avLst/>
                <a:gdLst>
                  <a:gd name="T0" fmla="*/ 0 w 21600"/>
                  <a:gd name="T1" fmla="*/ 0 h 22015"/>
                  <a:gd name="T2" fmla="*/ 0 w 21600"/>
                  <a:gd name="T3" fmla="*/ 0 h 22015"/>
                  <a:gd name="T4" fmla="*/ 0 w 21600"/>
                  <a:gd name="T5" fmla="*/ 0 h 220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5"/>
                  <a:gd name="T11" fmla="*/ 21600 w 21600"/>
                  <a:gd name="T12" fmla="*/ 22015 h 220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5" fill="none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</a:path>
                  <a:path w="21600" h="22015" stroke="0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  <a:lnTo>
                      <a:pt x="21600" y="429"/>
                    </a:lnTo>
                    <a:lnTo>
                      <a:pt x="20834" y="220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10" name="Arc 800"/>
              <p:cNvSpPr>
                <a:spLocks/>
              </p:cNvSpPr>
              <p:nvPr/>
            </p:nvSpPr>
            <p:spPr bwMode="auto">
              <a:xfrm rot="-1140000">
                <a:off x="1780" y="3986"/>
                <a:ext cx="30" cy="49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2"/>
                  <a:gd name="T10" fmla="*/ 0 h 21600"/>
                  <a:gd name="T11" fmla="*/ 22332 w 2233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11" name="Arc 801"/>
              <p:cNvSpPr>
                <a:spLocks/>
              </p:cNvSpPr>
              <p:nvPr/>
            </p:nvSpPr>
            <p:spPr bwMode="auto">
              <a:xfrm rot="-1140000">
                <a:off x="1766" y="4044"/>
                <a:ext cx="23" cy="51"/>
              </a:xfrm>
              <a:custGeom>
                <a:avLst/>
                <a:gdLst>
                  <a:gd name="T0" fmla="*/ 0 w 22614"/>
                  <a:gd name="T1" fmla="*/ 0 h 22047"/>
                  <a:gd name="T2" fmla="*/ 0 w 22614"/>
                  <a:gd name="T3" fmla="*/ 0 h 22047"/>
                  <a:gd name="T4" fmla="*/ 0 w 22614"/>
                  <a:gd name="T5" fmla="*/ 0 h 22047"/>
                  <a:gd name="T6" fmla="*/ 0 60000 65536"/>
                  <a:gd name="T7" fmla="*/ 0 60000 65536"/>
                  <a:gd name="T8" fmla="*/ 0 60000 65536"/>
                  <a:gd name="T9" fmla="*/ 0 w 22614"/>
                  <a:gd name="T10" fmla="*/ 0 h 22047"/>
                  <a:gd name="T11" fmla="*/ 22614 w 22614"/>
                  <a:gd name="T12" fmla="*/ 22047 h 220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4" h="22047" fill="none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</a:path>
                  <a:path w="22614" h="22047" stroke="0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  <a:lnTo>
                      <a:pt x="1014" y="447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12" name="Arc 802"/>
              <p:cNvSpPr>
                <a:spLocks/>
              </p:cNvSpPr>
              <p:nvPr/>
            </p:nvSpPr>
            <p:spPr bwMode="auto">
              <a:xfrm rot="-1140000">
                <a:off x="1761" y="3994"/>
                <a:ext cx="21" cy="48"/>
              </a:xfrm>
              <a:custGeom>
                <a:avLst/>
                <a:gdLst>
                  <a:gd name="T0" fmla="*/ 0 w 21595"/>
                  <a:gd name="T1" fmla="*/ 0 h 21576"/>
                  <a:gd name="T2" fmla="*/ 0 w 21595"/>
                  <a:gd name="T3" fmla="*/ 0 h 21576"/>
                  <a:gd name="T4" fmla="*/ 0 w 21595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5"/>
                  <a:gd name="T10" fmla="*/ 0 h 21576"/>
                  <a:gd name="T11" fmla="*/ 21595 w 21595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5" h="21576" fill="none" extrusionOk="0">
                    <a:moveTo>
                      <a:pt x="-1" y="21130"/>
                    </a:moveTo>
                    <a:cubicBezTo>
                      <a:pt x="233" y="9771"/>
                      <a:pt x="9228" y="534"/>
                      <a:pt x="20577" y="-1"/>
                    </a:cubicBezTo>
                  </a:path>
                  <a:path w="21595" h="21576" stroke="0" extrusionOk="0">
                    <a:moveTo>
                      <a:pt x="-1" y="21130"/>
                    </a:moveTo>
                    <a:cubicBezTo>
                      <a:pt x="233" y="9771"/>
                      <a:pt x="9228" y="534"/>
                      <a:pt x="20577" y="-1"/>
                    </a:cubicBezTo>
                    <a:lnTo>
                      <a:pt x="21595" y="21576"/>
                    </a:lnTo>
                    <a:lnTo>
                      <a:pt x="-1" y="2113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13" name="Arc 803"/>
              <p:cNvSpPr>
                <a:spLocks/>
              </p:cNvSpPr>
              <p:nvPr/>
            </p:nvSpPr>
            <p:spPr bwMode="auto">
              <a:xfrm rot="9660000">
                <a:off x="1944" y="3937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465" name="Group 804"/>
            <p:cNvGrpSpPr>
              <a:grpSpLocks/>
            </p:cNvGrpSpPr>
            <p:nvPr/>
          </p:nvGrpSpPr>
          <p:grpSpPr bwMode="auto">
            <a:xfrm>
              <a:off x="2025" y="3936"/>
              <a:ext cx="477" cy="224"/>
              <a:chOff x="2025" y="3936"/>
              <a:chExt cx="477" cy="224"/>
            </a:xfrm>
          </p:grpSpPr>
          <p:sp>
            <p:nvSpPr>
              <p:cNvPr id="162466" name="Arc 805"/>
              <p:cNvSpPr>
                <a:spLocks/>
              </p:cNvSpPr>
              <p:nvPr/>
            </p:nvSpPr>
            <p:spPr bwMode="auto">
              <a:xfrm rot="-9660000">
                <a:off x="2074" y="3939"/>
                <a:ext cx="29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67" name="Arc 806"/>
              <p:cNvSpPr>
                <a:spLocks/>
              </p:cNvSpPr>
              <p:nvPr/>
            </p:nvSpPr>
            <p:spPr bwMode="auto">
              <a:xfrm rot="-9660000">
                <a:off x="2073" y="3993"/>
                <a:ext cx="29" cy="49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</a:path>
                  <a:path w="22357" h="21600" stroke="0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  <a:lnTo>
                      <a:pt x="757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68" name="Arc 807"/>
              <p:cNvSpPr>
                <a:spLocks/>
              </p:cNvSpPr>
              <p:nvPr/>
            </p:nvSpPr>
            <p:spPr bwMode="auto">
              <a:xfrm rot="-9660000">
                <a:off x="2126" y="3962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69" name="Arc 808"/>
              <p:cNvSpPr>
                <a:spLocks/>
              </p:cNvSpPr>
              <p:nvPr/>
            </p:nvSpPr>
            <p:spPr bwMode="auto">
              <a:xfrm rot="-9660000">
                <a:off x="2025" y="3976"/>
                <a:ext cx="21" cy="49"/>
              </a:xfrm>
              <a:custGeom>
                <a:avLst/>
                <a:gdLst>
                  <a:gd name="T0" fmla="*/ 0 w 21596"/>
                  <a:gd name="T1" fmla="*/ 0 h 21577"/>
                  <a:gd name="T2" fmla="*/ 0 w 21596"/>
                  <a:gd name="T3" fmla="*/ 0 h 21577"/>
                  <a:gd name="T4" fmla="*/ 0 w 21596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77"/>
                  <a:gd name="T11" fmla="*/ 21596 w 21596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77" fill="none" extrusionOk="0">
                    <a:moveTo>
                      <a:pt x="0" y="21151"/>
                    </a:moveTo>
                    <a:cubicBezTo>
                      <a:pt x="224" y="9774"/>
                      <a:pt x="9235" y="523"/>
                      <a:pt x="20601" y="-1"/>
                    </a:cubicBezTo>
                  </a:path>
                  <a:path w="21596" h="21577" stroke="0" extrusionOk="0">
                    <a:moveTo>
                      <a:pt x="0" y="21151"/>
                    </a:moveTo>
                    <a:cubicBezTo>
                      <a:pt x="224" y="9774"/>
                      <a:pt x="9235" y="523"/>
                      <a:pt x="20601" y="-1"/>
                    </a:cubicBezTo>
                    <a:lnTo>
                      <a:pt x="21596" y="2157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0" name="Arc 809"/>
              <p:cNvSpPr>
                <a:spLocks/>
              </p:cNvSpPr>
              <p:nvPr/>
            </p:nvSpPr>
            <p:spPr bwMode="auto">
              <a:xfrm rot="-9660000">
                <a:off x="2098" y="3997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1" name="Arc 810"/>
              <p:cNvSpPr>
                <a:spLocks/>
              </p:cNvSpPr>
              <p:nvPr/>
            </p:nvSpPr>
            <p:spPr bwMode="auto">
              <a:xfrm rot="-9660000">
                <a:off x="2147" y="3966"/>
                <a:ext cx="27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2" name="Arc 811"/>
              <p:cNvSpPr>
                <a:spLocks/>
              </p:cNvSpPr>
              <p:nvPr/>
            </p:nvSpPr>
            <p:spPr bwMode="auto">
              <a:xfrm rot="-9660000">
                <a:off x="2149" y="4020"/>
                <a:ext cx="28" cy="49"/>
              </a:xfrm>
              <a:custGeom>
                <a:avLst/>
                <a:gdLst>
                  <a:gd name="T0" fmla="*/ 0 w 22385"/>
                  <a:gd name="T1" fmla="*/ 0 h 21600"/>
                  <a:gd name="T2" fmla="*/ 0 w 22385"/>
                  <a:gd name="T3" fmla="*/ 0 h 21600"/>
                  <a:gd name="T4" fmla="*/ 0 w 2238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85"/>
                  <a:gd name="T10" fmla="*/ 0 h 21600"/>
                  <a:gd name="T11" fmla="*/ 22385 w 2238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85" h="21600" fill="none" extrusionOk="0">
                    <a:moveTo>
                      <a:pt x="0" y="14"/>
                    </a:moveTo>
                    <a:cubicBezTo>
                      <a:pt x="261" y="4"/>
                      <a:pt x="523" y="-1"/>
                      <a:pt x="785" y="-1"/>
                    </a:cubicBezTo>
                    <a:cubicBezTo>
                      <a:pt x="12714" y="-1"/>
                      <a:pt x="22385" y="9670"/>
                      <a:pt x="22385" y="21600"/>
                    </a:cubicBezTo>
                  </a:path>
                  <a:path w="22385" h="21600" stroke="0" extrusionOk="0">
                    <a:moveTo>
                      <a:pt x="0" y="14"/>
                    </a:moveTo>
                    <a:cubicBezTo>
                      <a:pt x="261" y="4"/>
                      <a:pt x="523" y="-1"/>
                      <a:pt x="785" y="-1"/>
                    </a:cubicBezTo>
                    <a:cubicBezTo>
                      <a:pt x="12714" y="-1"/>
                      <a:pt x="22385" y="9670"/>
                      <a:pt x="22385" y="21600"/>
                    </a:cubicBezTo>
                    <a:lnTo>
                      <a:pt x="785" y="21600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3" name="Arc 812"/>
              <p:cNvSpPr>
                <a:spLocks/>
              </p:cNvSpPr>
              <p:nvPr/>
            </p:nvSpPr>
            <p:spPr bwMode="auto">
              <a:xfrm rot="1140000">
                <a:off x="2412" y="4099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4" name="Arc 813"/>
              <p:cNvSpPr>
                <a:spLocks/>
              </p:cNvSpPr>
              <p:nvPr/>
            </p:nvSpPr>
            <p:spPr bwMode="auto">
              <a:xfrm rot="1140000">
                <a:off x="2452" y="4064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5" name="Arc 814"/>
              <p:cNvSpPr>
                <a:spLocks/>
              </p:cNvSpPr>
              <p:nvPr/>
            </p:nvSpPr>
            <p:spPr bwMode="auto">
              <a:xfrm rot="1140000">
                <a:off x="2477" y="4111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6" name="Arc 815"/>
              <p:cNvSpPr>
                <a:spLocks/>
              </p:cNvSpPr>
              <p:nvPr/>
            </p:nvSpPr>
            <p:spPr bwMode="auto">
              <a:xfrm rot="1140000">
                <a:off x="2480" y="4072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7" name="Arc 816"/>
              <p:cNvSpPr>
                <a:spLocks/>
              </p:cNvSpPr>
              <p:nvPr/>
            </p:nvSpPr>
            <p:spPr bwMode="auto">
              <a:xfrm rot="1140000">
                <a:off x="2329" y="4073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8" name="Arc 817"/>
              <p:cNvSpPr>
                <a:spLocks/>
              </p:cNvSpPr>
              <p:nvPr/>
            </p:nvSpPr>
            <p:spPr bwMode="auto">
              <a:xfrm rot="1140000">
                <a:off x="2370" y="4038"/>
                <a:ext cx="28" cy="50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9" name="Arc 818"/>
              <p:cNvSpPr>
                <a:spLocks/>
              </p:cNvSpPr>
              <p:nvPr/>
            </p:nvSpPr>
            <p:spPr bwMode="auto">
              <a:xfrm rot="1140000">
                <a:off x="2391" y="4095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0" name="Arc 819"/>
              <p:cNvSpPr>
                <a:spLocks/>
              </p:cNvSpPr>
              <p:nvPr/>
            </p:nvSpPr>
            <p:spPr bwMode="auto">
              <a:xfrm rot="1140000">
                <a:off x="2396" y="4046"/>
                <a:ext cx="22" cy="49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27"/>
                  <a:gd name="T10" fmla="*/ 0 h 21600"/>
                  <a:gd name="T11" fmla="*/ 22627 w 22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1" name="Arc 820"/>
              <p:cNvSpPr>
                <a:spLocks/>
              </p:cNvSpPr>
              <p:nvPr/>
            </p:nvSpPr>
            <p:spPr bwMode="auto">
              <a:xfrm rot="1140000">
                <a:off x="2254" y="4049"/>
                <a:ext cx="29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2" name="Arc 821"/>
              <p:cNvSpPr>
                <a:spLocks/>
              </p:cNvSpPr>
              <p:nvPr/>
            </p:nvSpPr>
            <p:spPr bwMode="auto">
              <a:xfrm rot="1140000">
                <a:off x="2294" y="4014"/>
                <a:ext cx="29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</a:path>
                  <a:path w="21596" h="21587" stroke="0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  <a:lnTo>
                      <a:pt x="21596" y="2158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3" name="Arc 822"/>
              <p:cNvSpPr>
                <a:spLocks/>
              </p:cNvSpPr>
              <p:nvPr/>
            </p:nvSpPr>
            <p:spPr bwMode="auto">
              <a:xfrm rot="1140000">
                <a:off x="2310" y="4073"/>
                <a:ext cx="22" cy="50"/>
              </a:xfrm>
              <a:custGeom>
                <a:avLst/>
                <a:gdLst>
                  <a:gd name="T0" fmla="*/ 0 w 21600"/>
                  <a:gd name="T1" fmla="*/ 0 h 22002"/>
                  <a:gd name="T2" fmla="*/ 0 w 21600"/>
                  <a:gd name="T3" fmla="*/ 0 h 22002"/>
                  <a:gd name="T4" fmla="*/ 0 w 21600"/>
                  <a:gd name="T5" fmla="*/ 0 h 220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2"/>
                  <a:gd name="T11" fmla="*/ 21600 w 21600"/>
                  <a:gd name="T12" fmla="*/ 22002 h 220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2" fill="none" extrusionOk="0">
                    <a:moveTo>
                      <a:pt x="20585" y="22002"/>
                    </a:moveTo>
                    <a:cubicBezTo>
                      <a:pt x="9063" y="21460"/>
                      <a:pt x="0" y="11961"/>
                      <a:pt x="0" y="426"/>
                    </a:cubicBezTo>
                    <a:cubicBezTo>
                      <a:pt x="0" y="283"/>
                      <a:pt x="1" y="141"/>
                      <a:pt x="4" y="0"/>
                    </a:cubicBezTo>
                  </a:path>
                  <a:path w="21600" h="22002" stroke="0" extrusionOk="0">
                    <a:moveTo>
                      <a:pt x="20585" y="22002"/>
                    </a:moveTo>
                    <a:cubicBezTo>
                      <a:pt x="9063" y="21460"/>
                      <a:pt x="0" y="11961"/>
                      <a:pt x="0" y="426"/>
                    </a:cubicBezTo>
                    <a:cubicBezTo>
                      <a:pt x="0" y="283"/>
                      <a:pt x="1" y="141"/>
                      <a:pt x="4" y="0"/>
                    </a:cubicBezTo>
                    <a:lnTo>
                      <a:pt x="21600" y="426"/>
                    </a:lnTo>
                    <a:lnTo>
                      <a:pt x="20585" y="2200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4" name="Arc 823"/>
              <p:cNvSpPr>
                <a:spLocks/>
              </p:cNvSpPr>
              <p:nvPr/>
            </p:nvSpPr>
            <p:spPr bwMode="auto">
              <a:xfrm rot="1140000">
                <a:off x="2319" y="4019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5" name="Arc 824"/>
              <p:cNvSpPr>
                <a:spLocks/>
              </p:cNvSpPr>
              <p:nvPr/>
            </p:nvSpPr>
            <p:spPr bwMode="auto">
              <a:xfrm rot="1140000">
                <a:off x="2172" y="4021"/>
                <a:ext cx="29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6" name="Arc 825"/>
              <p:cNvSpPr>
                <a:spLocks/>
              </p:cNvSpPr>
              <p:nvPr/>
            </p:nvSpPr>
            <p:spPr bwMode="auto">
              <a:xfrm rot="1140000">
                <a:off x="2212" y="3985"/>
                <a:ext cx="30" cy="49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8"/>
                  <a:gd name="T11" fmla="*/ 21600 w 21600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8" fill="none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</a:path>
                  <a:path w="21600" h="21588" stroke="0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  <a:lnTo>
                      <a:pt x="21600" y="21588"/>
                    </a:lnTo>
                    <a:lnTo>
                      <a:pt x="-1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7" name="Arc 826"/>
              <p:cNvSpPr>
                <a:spLocks/>
              </p:cNvSpPr>
              <p:nvPr/>
            </p:nvSpPr>
            <p:spPr bwMode="auto">
              <a:xfrm rot="1140000">
                <a:off x="2233" y="4044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20596" y="21576"/>
                    </a:moveTo>
                    <a:cubicBezTo>
                      <a:pt x="9069" y="21040"/>
                      <a:pt x="-1" y="11538"/>
                      <a:pt x="-1" y="-1"/>
                    </a:cubicBezTo>
                  </a:path>
                  <a:path w="21600" h="21577" stroke="0" extrusionOk="0">
                    <a:moveTo>
                      <a:pt x="20596" y="21576"/>
                    </a:moveTo>
                    <a:cubicBezTo>
                      <a:pt x="9069" y="21040"/>
                      <a:pt x="-1" y="11538"/>
                      <a:pt x="-1" y="-1"/>
                    </a:cubicBezTo>
                    <a:lnTo>
                      <a:pt x="21600" y="0"/>
                    </a:lnTo>
                    <a:lnTo>
                      <a:pt x="20596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8" name="Arc 827"/>
              <p:cNvSpPr>
                <a:spLocks/>
              </p:cNvSpPr>
              <p:nvPr/>
            </p:nvSpPr>
            <p:spPr bwMode="auto">
              <a:xfrm rot="1140000">
                <a:off x="2239" y="3993"/>
                <a:ext cx="22" cy="48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27"/>
                  <a:gd name="T10" fmla="*/ 0 h 21600"/>
                  <a:gd name="T11" fmla="*/ 22627 w 22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9" name="Arc 828"/>
              <p:cNvSpPr>
                <a:spLocks/>
              </p:cNvSpPr>
              <p:nvPr/>
            </p:nvSpPr>
            <p:spPr bwMode="auto">
              <a:xfrm rot="-9660000">
                <a:off x="2056" y="3936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61955" name="Group 829"/>
          <p:cNvGrpSpPr>
            <a:grpSpLocks/>
          </p:cNvGrpSpPr>
          <p:nvPr/>
        </p:nvGrpSpPr>
        <p:grpSpPr bwMode="auto">
          <a:xfrm>
            <a:off x="3539067" y="6059544"/>
            <a:ext cx="546100" cy="676275"/>
            <a:chOff x="1336" y="3669"/>
            <a:chExt cx="387" cy="426"/>
          </a:xfrm>
        </p:grpSpPr>
        <p:sp>
          <p:nvSpPr>
            <p:cNvPr id="162440" name="Arc 830"/>
            <p:cNvSpPr>
              <a:spLocks/>
            </p:cNvSpPr>
            <p:nvPr/>
          </p:nvSpPr>
          <p:spPr bwMode="auto">
            <a:xfrm rot="8220000">
              <a:off x="1629" y="367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1" name="Arc 831"/>
            <p:cNvSpPr>
              <a:spLocks/>
            </p:cNvSpPr>
            <p:nvPr/>
          </p:nvSpPr>
          <p:spPr bwMode="auto">
            <a:xfrm rot="8220000">
              <a:off x="1660" y="3741"/>
              <a:ext cx="28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</a:path>
                <a:path w="21597" h="21587" stroke="0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  <a:lnTo>
                    <a:pt x="21597" y="21587"/>
                  </a:lnTo>
                  <a:lnTo>
                    <a:pt x="-1" y="2124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2" name="Arc 832"/>
            <p:cNvSpPr>
              <a:spLocks/>
            </p:cNvSpPr>
            <p:nvPr/>
          </p:nvSpPr>
          <p:spPr bwMode="auto">
            <a:xfrm rot="8220000">
              <a:off x="1601" y="3725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3" name="Arc 833"/>
            <p:cNvSpPr>
              <a:spLocks/>
            </p:cNvSpPr>
            <p:nvPr/>
          </p:nvSpPr>
          <p:spPr bwMode="auto">
            <a:xfrm rot="8220000">
              <a:off x="1701" y="3700"/>
              <a:ext cx="22" cy="62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4" name="Arc 834"/>
            <p:cNvSpPr>
              <a:spLocks/>
            </p:cNvSpPr>
            <p:nvPr/>
          </p:nvSpPr>
          <p:spPr bwMode="auto">
            <a:xfrm rot="8220000">
              <a:off x="1646" y="3754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5" name="Arc 835"/>
            <p:cNvSpPr>
              <a:spLocks/>
            </p:cNvSpPr>
            <p:nvPr/>
          </p:nvSpPr>
          <p:spPr bwMode="auto">
            <a:xfrm rot="8220000">
              <a:off x="1579" y="3739"/>
              <a:ext cx="27" cy="61"/>
            </a:xfrm>
            <a:custGeom>
              <a:avLst/>
              <a:gdLst>
                <a:gd name="T0" fmla="*/ 0 w 22415"/>
                <a:gd name="T1" fmla="*/ 0 h 21600"/>
                <a:gd name="T2" fmla="*/ 0 w 22415"/>
                <a:gd name="T3" fmla="*/ 0 h 21600"/>
                <a:gd name="T4" fmla="*/ 0 w 2241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15"/>
                <a:gd name="T10" fmla="*/ 0 h 21600"/>
                <a:gd name="T11" fmla="*/ 22415 w 2241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15" h="21600" fill="none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</a:path>
                <a:path w="22415" h="21600" stroke="0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  <a:lnTo>
                    <a:pt x="815" y="0"/>
                  </a:lnTo>
                  <a:lnTo>
                    <a:pt x="22415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6" name="Arc 836"/>
            <p:cNvSpPr>
              <a:spLocks/>
            </p:cNvSpPr>
            <p:nvPr/>
          </p:nvSpPr>
          <p:spPr bwMode="auto">
            <a:xfrm rot="8220000">
              <a:off x="1605" y="3801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7" name="Arc 837"/>
            <p:cNvSpPr>
              <a:spLocks/>
            </p:cNvSpPr>
            <p:nvPr/>
          </p:nvSpPr>
          <p:spPr bwMode="auto">
            <a:xfrm rot="-2580000">
              <a:off x="1405" y="3996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8" name="Arc 838"/>
            <p:cNvSpPr>
              <a:spLocks/>
            </p:cNvSpPr>
            <p:nvPr/>
          </p:nvSpPr>
          <p:spPr bwMode="auto">
            <a:xfrm rot="-2580000">
              <a:off x="1349" y="3972"/>
              <a:ext cx="30" cy="63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9" name="Arc 839"/>
            <p:cNvSpPr>
              <a:spLocks/>
            </p:cNvSpPr>
            <p:nvPr/>
          </p:nvSpPr>
          <p:spPr bwMode="auto">
            <a:xfrm rot="-2580000">
              <a:off x="1359" y="40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0" name="Arc 840"/>
            <p:cNvSpPr>
              <a:spLocks/>
            </p:cNvSpPr>
            <p:nvPr/>
          </p:nvSpPr>
          <p:spPr bwMode="auto">
            <a:xfrm rot="-2580000">
              <a:off x="1336" y="3993"/>
              <a:ext cx="22" cy="61"/>
            </a:xfrm>
            <a:custGeom>
              <a:avLst/>
              <a:gdLst>
                <a:gd name="T0" fmla="*/ 0 w 21597"/>
                <a:gd name="T1" fmla="*/ 0 h 21579"/>
                <a:gd name="T2" fmla="*/ 0 w 21597"/>
                <a:gd name="T3" fmla="*/ 0 h 21579"/>
                <a:gd name="T4" fmla="*/ 0 w 21597"/>
                <a:gd name="T5" fmla="*/ 0 h 21579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9"/>
                <a:gd name="T11" fmla="*/ 21597 w 21597"/>
                <a:gd name="T12" fmla="*/ 21579 h 215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9" fill="none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</a:path>
                <a:path w="21597" h="21579" stroke="0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  <a:lnTo>
                    <a:pt x="21597" y="21579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1" name="Arc 841"/>
            <p:cNvSpPr>
              <a:spLocks/>
            </p:cNvSpPr>
            <p:nvPr/>
          </p:nvSpPr>
          <p:spPr bwMode="auto">
            <a:xfrm rot="-2580000">
              <a:off x="1466" y="3934"/>
              <a:ext cx="2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2" name="Arc 842"/>
            <p:cNvSpPr>
              <a:spLocks/>
            </p:cNvSpPr>
            <p:nvPr/>
          </p:nvSpPr>
          <p:spPr bwMode="auto">
            <a:xfrm rot="-2580000">
              <a:off x="1411" y="3910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3" name="Arc 843"/>
            <p:cNvSpPr>
              <a:spLocks/>
            </p:cNvSpPr>
            <p:nvPr/>
          </p:nvSpPr>
          <p:spPr bwMode="auto">
            <a:xfrm rot="-2580000">
              <a:off x="1427" y="3980"/>
              <a:ext cx="23" cy="62"/>
            </a:xfrm>
            <a:custGeom>
              <a:avLst/>
              <a:gdLst>
                <a:gd name="T0" fmla="*/ 0 w 22612"/>
                <a:gd name="T1" fmla="*/ 0 h 21965"/>
                <a:gd name="T2" fmla="*/ 0 w 22612"/>
                <a:gd name="T3" fmla="*/ 0 h 21965"/>
                <a:gd name="T4" fmla="*/ 0 w 22612"/>
                <a:gd name="T5" fmla="*/ 0 h 21965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5"/>
                <a:gd name="T11" fmla="*/ 22612 w 22612"/>
                <a:gd name="T12" fmla="*/ 21965 h 219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5" fill="none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</a:path>
                <a:path w="22612" h="21965" stroke="0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  <a:lnTo>
                    <a:pt x="1012" y="365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4" name="Arc 844"/>
            <p:cNvSpPr>
              <a:spLocks/>
            </p:cNvSpPr>
            <p:nvPr/>
          </p:nvSpPr>
          <p:spPr bwMode="auto">
            <a:xfrm rot="-2580000">
              <a:off x="1397" y="3928"/>
              <a:ext cx="23" cy="61"/>
            </a:xfrm>
            <a:custGeom>
              <a:avLst/>
              <a:gdLst>
                <a:gd name="T0" fmla="*/ 0 w 21600"/>
                <a:gd name="T1" fmla="*/ 0 h 21579"/>
                <a:gd name="T2" fmla="*/ 0 w 21600"/>
                <a:gd name="T3" fmla="*/ 0 h 21579"/>
                <a:gd name="T4" fmla="*/ 0 w 21600"/>
                <a:gd name="T5" fmla="*/ 0 h 215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9"/>
                <a:gd name="T11" fmla="*/ 21600 w 21600"/>
                <a:gd name="T12" fmla="*/ 21579 h 215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9" fill="none" extrusionOk="0">
                  <a:moveTo>
                    <a:pt x="-1" y="21578"/>
                  </a:moveTo>
                  <a:cubicBezTo>
                    <a:pt x="-1" y="10022"/>
                    <a:pt x="9095" y="513"/>
                    <a:pt x="20641" y="0"/>
                  </a:cubicBezTo>
                </a:path>
                <a:path w="21600" h="21579" stroke="0" extrusionOk="0">
                  <a:moveTo>
                    <a:pt x="-1" y="21578"/>
                  </a:moveTo>
                  <a:cubicBezTo>
                    <a:pt x="-1" y="10022"/>
                    <a:pt x="9095" y="513"/>
                    <a:pt x="20641" y="0"/>
                  </a:cubicBezTo>
                  <a:lnTo>
                    <a:pt x="21600" y="21579"/>
                  </a:lnTo>
                  <a:lnTo>
                    <a:pt x="-1" y="2157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5" name="Arc 845"/>
            <p:cNvSpPr>
              <a:spLocks/>
            </p:cNvSpPr>
            <p:nvPr/>
          </p:nvSpPr>
          <p:spPr bwMode="auto">
            <a:xfrm rot="-2580000">
              <a:off x="1523" y="3877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6" name="Arc 846"/>
            <p:cNvSpPr>
              <a:spLocks/>
            </p:cNvSpPr>
            <p:nvPr/>
          </p:nvSpPr>
          <p:spPr bwMode="auto">
            <a:xfrm rot="-2580000">
              <a:off x="1468" y="3852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7" name="Arc 847"/>
            <p:cNvSpPr>
              <a:spLocks/>
            </p:cNvSpPr>
            <p:nvPr/>
          </p:nvSpPr>
          <p:spPr bwMode="auto">
            <a:xfrm rot="-2580000">
              <a:off x="1489" y="3924"/>
              <a:ext cx="23" cy="63"/>
            </a:xfrm>
            <a:custGeom>
              <a:avLst/>
              <a:gdLst>
                <a:gd name="T0" fmla="*/ 0 w 22612"/>
                <a:gd name="T1" fmla="*/ 0 h 21960"/>
                <a:gd name="T2" fmla="*/ 0 w 22612"/>
                <a:gd name="T3" fmla="*/ 0 h 21960"/>
                <a:gd name="T4" fmla="*/ 0 w 22612"/>
                <a:gd name="T5" fmla="*/ 0 h 21960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0"/>
                <a:gd name="T11" fmla="*/ 22612 w 22612"/>
                <a:gd name="T12" fmla="*/ 21960 h 21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0" fill="none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</a:path>
                <a:path w="22612" h="21960" stroke="0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  <a:lnTo>
                    <a:pt x="1012" y="360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8" name="Arc 848"/>
            <p:cNvSpPr>
              <a:spLocks/>
            </p:cNvSpPr>
            <p:nvPr/>
          </p:nvSpPr>
          <p:spPr bwMode="auto">
            <a:xfrm rot="-2580000">
              <a:off x="1454" y="3866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8"/>
                <a:gd name="T11" fmla="*/ 21600 w 21600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9" name="Arc 849"/>
            <p:cNvSpPr>
              <a:spLocks/>
            </p:cNvSpPr>
            <p:nvPr/>
          </p:nvSpPr>
          <p:spPr bwMode="auto">
            <a:xfrm rot="-2580000">
              <a:off x="1583" y="3812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60" name="Arc 850"/>
            <p:cNvSpPr>
              <a:spLocks/>
            </p:cNvSpPr>
            <p:nvPr/>
          </p:nvSpPr>
          <p:spPr bwMode="auto">
            <a:xfrm rot="-2580000">
              <a:off x="1527" y="3785"/>
              <a:ext cx="31" cy="62"/>
            </a:xfrm>
            <a:custGeom>
              <a:avLst/>
              <a:gdLst>
                <a:gd name="T0" fmla="*/ 0 w 22320"/>
                <a:gd name="T1" fmla="*/ 0 h 21600"/>
                <a:gd name="T2" fmla="*/ 0 w 22320"/>
                <a:gd name="T3" fmla="*/ 0 h 21600"/>
                <a:gd name="T4" fmla="*/ 0 w 22320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20"/>
                <a:gd name="T10" fmla="*/ 0 h 21600"/>
                <a:gd name="T11" fmla="*/ 22320 w 2232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20" h="21600" fill="none" extrusionOk="0">
                  <a:moveTo>
                    <a:pt x="0" y="12"/>
                  </a:moveTo>
                  <a:cubicBezTo>
                    <a:pt x="239" y="4"/>
                    <a:pt x="479" y="-1"/>
                    <a:pt x="720" y="-1"/>
                  </a:cubicBezTo>
                  <a:cubicBezTo>
                    <a:pt x="12649" y="-1"/>
                    <a:pt x="22320" y="9670"/>
                    <a:pt x="22320" y="21600"/>
                  </a:cubicBezTo>
                </a:path>
                <a:path w="22320" h="21600" stroke="0" extrusionOk="0">
                  <a:moveTo>
                    <a:pt x="0" y="12"/>
                  </a:moveTo>
                  <a:cubicBezTo>
                    <a:pt x="239" y="4"/>
                    <a:pt x="479" y="-1"/>
                    <a:pt x="720" y="-1"/>
                  </a:cubicBezTo>
                  <a:cubicBezTo>
                    <a:pt x="12649" y="-1"/>
                    <a:pt x="22320" y="9670"/>
                    <a:pt x="22320" y="21600"/>
                  </a:cubicBezTo>
                  <a:lnTo>
                    <a:pt x="720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61" name="Arc 851"/>
            <p:cNvSpPr>
              <a:spLocks/>
            </p:cNvSpPr>
            <p:nvPr/>
          </p:nvSpPr>
          <p:spPr bwMode="auto">
            <a:xfrm rot="-2580000">
              <a:off x="1546" y="3861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62" name="Arc 852"/>
            <p:cNvSpPr>
              <a:spLocks/>
            </p:cNvSpPr>
            <p:nvPr/>
          </p:nvSpPr>
          <p:spPr bwMode="auto">
            <a:xfrm rot="-2580000">
              <a:off x="1514" y="3804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63" name="Arc 853"/>
            <p:cNvSpPr>
              <a:spLocks/>
            </p:cNvSpPr>
            <p:nvPr/>
          </p:nvSpPr>
          <p:spPr bwMode="auto">
            <a:xfrm rot="8220000">
              <a:off x="1653" y="3669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56" name="Group 854"/>
          <p:cNvGrpSpPr>
            <a:grpSpLocks/>
          </p:cNvGrpSpPr>
          <p:nvPr/>
        </p:nvGrpSpPr>
        <p:grpSpPr bwMode="auto">
          <a:xfrm>
            <a:off x="4940305" y="6078538"/>
            <a:ext cx="561622" cy="660400"/>
            <a:chOff x="2330" y="3681"/>
            <a:chExt cx="398" cy="416"/>
          </a:xfrm>
        </p:grpSpPr>
        <p:sp>
          <p:nvSpPr>
            <p:cNvPr id="162416" name="Arc 855"/>
            <p:cNvSpPr>
              <a:spLocks/>
            </p:cNvSpPr>
            <p:nvPr/>
          </p:nvSpPr>
          <p:spPr bwMode="auto">
            <a:xfrm rot="-8340000">
              <a:off x="2393" y="3692"/>
              <a:ext cx="29" cy="61"/>
            </a:xfrm>
            <a:custGeom>
              <a:avLst/>
              <a:gdLst>
                <a:gd name="T0" fmla="*/ 0 w 21600"/>
                <a:gd name="T1" fmla="*/ 0 h 21937"/>
                <a:gd name="T2" fmla="*/ 0 w 21600"/>
                <a:gd name="T3" fmla="*/ 0 h 21937"/>
                <a:gd name="T4" fmla="*/ 0 w 21600"/>
                <a:gd name="T5" fmla="*/ 0 h 2193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7"/>
                <a:gd name="T11" fmla="*/ 21600 w 21600"/>
                <a:gd name="T12" fmla="*/ 21937 h 219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7" fill="none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7" stroke="0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0835" y="2193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7" name="Arc 856"/>
            <p:cNvSpPr>
              <a:spLocks/>
            </p:cNvSpPr>
            <p:nvPr/>
          </p:nvSpPr>
          <p:spPr bwMode="auto">
            <a:xfrm rot="-8340000">
              <a:off x="2366" y="3754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8" name="Arc 857"/>
            <p:cNvSpPr>
              <a:spLocks/>
            </p:cNvSpPr>
            <p:nvPr/>
          </p:nvSpPr>
          <p:spPr bwMode="auto">
            <a:xfrm rot="-8340000">
              <a:off x="2430" y="37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9" name="Arc 858"/>
            <p:cNvSpPr>
              <a:spLocks/>
            </p:cNvSpPr>
            <p:nvPr/>
          </p:nvSpPr>
          <p:spPr bwMode="auto">
            <a:xfrm rot="-8340000">
              <a:off x="2330" y="3714"/>
              <a:ext cx="21" cy="61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</a:path>
                <a:path w="21597" h="21576" stroke="0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  <a:lnTo>
                    <a:pt x="21597" y="21576"/>
                  </a:lnTo>
                  <a:lnTo>
                    <a:pt x="-1" y="212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0" name="Arc 859"/>
            <p:cNvSpPr>
              <a:spLocks/>
            </p:cNvSpPr>
            <p:nvPr/>
          </p:nvSpPr>
          <p:spPr bwMode="auto">
            <a:xfrm rot="-8340000">
              <a:off x="2388" y="376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1" name="Arc 860"/>
            <p:cNvSpPr>
              <a:spLocks/>
            </p:cNvSpPr>
            <p:nvPr/>
          </p:nvSpPr>
          <p:spPr bwMode="auto">
            <a:xfrm rot="-8340000">
              <a:off x="2448" y="3749"/>
              <a:ext cx="27" cy="61"/>
            </a:xfrm>
            <a:custGeom>
              <a:avLst/>
              <a:gdLst>
                <a:gd name="T0" fmla="*/ 0 w 21600"/>
                <a:gd name="T1" fmla="*/ 0 h 21934"/>
                <a:gd name="T2" fmla="*/ 0 w 21600"/>
                <a:gd name="T3" fmla="*/ 0 h 21934"/>
                <a:gd name="T4" fmla="*/ 0 w 21600"/>
                <a:gd name="T5" fmla="*/ 0 h 2193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4"/>
                <a:gd name="T11" fmla="*/ 21600 w 21600"/>
                <a:gd name="T12" fmla="*/ 21934 h 219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4" fill="none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4" stroke="0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0"/>
                  </a:lnTo>
                  <a:lnTo>
                    <a:pt x="20778" y="219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2" name="Arc 861"/>
            <p:cNvSpPr>
              <a:spLocks/>
            </p:cNvSpPr>
            <p:nvPr/>
          </p:nvSpPr>
          <p:spPr bwMode="auto">
            <a:xfrm rot="-8340000">
              <a:off x="2424" y="3812"/>
              <a:ext cx="28" cy="61"/>
            </a:xfrm>
            <a:custGeom>
              <a:avLst/>
              <a:gdLst>
                <a:gd name="T0" fmla="*/ 0 w 22385"/>
                <a:gd name="T1" fmla="*/ 0 h 21600"/>
                <a:gd name="T2" fmla="*/ 0 w 22385"/>
                <a:gd name="T3" fmla="*/ 0 h 21600"/>
                <a:gd name="T4" fmla="*/ 0 w 2238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85"/>
                <a:gd name="T10" fmla="*/ 0 h 21600"/>
                <a:gd name="T11" fmla="*/ 22385 w 2238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85" h="21600" fill="none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</a:path>
                <a:path w="22385" h="21600" stroke="0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  <a:lnTo>
                    <a:pt x="785" y="21600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3" name="Arc 862"/>
            <p:cNvSpPr>
              <a:spLocks/>
            </p:cNvSpPr>
            <p:nvPr/>
          </p:nvSpPr>
          <p:spPr bwMode="auto">
            <a:xfrm rot="2460000">
              <a:off x="2629" y="399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4" name="Arc 863"/>
            <p:cNvSpPr>
              <a:spLocks/>
            </p:cNvSpPr>
            <p:nvPr/>
          </p:nvSpPr>
          <p:spPr bwMode="auto">
            <a:xfrm rot="2460000">
              <a:off x="2683" y="3976"/>
              <a:ext cx="29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5" name="Arc 864"/>
            <p:cNvSpPr>
              <a:spLocks/>
            </p:cNvSpPr>
            <p:nvPr/>
          </p:nvSpPr>
          <p:spPr bwMode="auto">
            <a:xfrm rot="2460000">
              <a:off x="2683" y="4036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6" name="Arc 865"/>
            <p:cNvSpPr>
              <a:spLocks/>
            </p:cNvSpPr>
            <p:nvPr/>
          </p:nvSpPr>
          <p:spPr bwMode="auto">
            <a:xfrm rot="2460000">
              <a:off x="2705" y="3993"/>
              <a:ext cx="23" cy="61"/>
            </a:xfrm>
            <a:custGeom>
              <a:avLst/>
              <a:gdLst>
                <a:gd name="T0" fmla="*/ 0 w 22581"/>
                <a:gd name="T1" fmla="*/ 0 h 21600"/>
                <a:gd name="T2" fmla="*/ 0 w 22581"/>
                <a:gd name="T3" fmla="*/ 0 h 21600"/>
                <a:gd name="T4" fmla="*/ 0 w 2258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81"/>
                <a:gd name="T10" fmla="*/ 0 h 21600"/>
                <a:gd name="T11" fmla="*/ 22581 w 225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81" h="21600" fill="none" extrusionOk="0">
                  <a:moveTo>
                    <a:pt x="0" y="22"/>
                  </a:moveTo>
                  <a:cubicBezTo>
                    <a:pt x="326" y="7"/>
                    <a:pt x="653" y="-1"/>
                    <a:pt x="981" y="-1"/>
                  </a:cubicBezTo>
                  <a:cubicBezTo>
                    <a:pt x="12910" y="-1"/>
                    <a:pt x="22581" y="9670"/>
                    <a:pt x="22581" y="21600"/>
                  </a:cubicBezTo>
                </a:path>
                <a:path w="22581" h="21600" stroke="0" extrusionOk="0">
                  <a:moveTo>
                    <a:pt x="0" y="22"/>
                  </a:moveTo>
                  <a:cubicBezTo>
                    <a:pt x="326" y="7"/>
                    <a:pt x="653" y="-1"/>
                    <a:pt x="981" y="-1"/>
                  </a:cubicBezTo>
                  <a:cubicBezTo>
                    <a:pt x="12910" y="-1"/>
                    <a:pt x="22581" y="9670"/>
                    <a:pt x="22581" y="21600"/>
                  </a:cubicBezTo>
                  <a:lnTo>
                    <a:pt x="981" y="21600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7" name="Arc 866"/>
            <p:cNvSpPr>
              <a:spLocks/>
            </p:cNvSpPr>
            <p:nvPr/>
          </p:nvSpPr>
          <p:spPr bwMode="auto">
            <a:xfrm rot="2460000">
              <a:off x="2565" y="3941"/>
              <a:ext cx="28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8" name="Arc 867"/>
            <p:cNvSpPr>
              <a:spLocks/>
            </p:cNvSpPr>
            <p:nvPr/>
          </p:nvSpPr>
          <p:spPr bwMode="auto">
            <a:xfrm rot="2460000">
              <a:off x="2620" y="3914"/>
              <a:ext cx="28" cy="62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9" name="Arc 868"/>
            <p:cNvSpPr>
              <a:spLocks/>
            </p:cNvSpPr>
            <p:nvPr/>
          </p:nvSpPr>
          <p:spPr bwMode="auto">
            <a:xfrm rot="2460000">
              <a:off x="2612" y="3987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0" name="Arc 869"/>
            <p:cNvSpPr>
              <a:spLocks/>
            </p:cNvSpPr>
            <p:nvPr/>
          </p:nvSpPr>
          <p:spPr bwMode="auto">
            <a:xfrm rot="2460000">
              <a:off x="2641" y="3932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1" name="Arc 870"/>
            <p:cNvSpPr>
              <a:spLocks/>
            </p:cNvSpPr>
            <p:nvPr/>
          </p:nvSpPr>
          <p:spPr bwMode="auto">
            <a:xfrm rot="2460000">
              <a:off x="2507" y="3886"/>
              <a:ext cx="29" cy="62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2" name="Arc 871"/>
            <p:cNvSpPr>
              <a:spLocks/>
            </p:cNvSpPr>
            <p:nvPr/>
          </p:nvSpPr>
          <p:spPr bwMode="auto">
            <a:xfrm rot="2460000">
              <a:off x="2561" y="3859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3" name="Arc 872"/>
            <p:cNvSpPr>
              <a:spLocks/>
            </p:cNvSpPr>
            <p:nvPr/>
          </p:nvSpPr>
          <p:spPr bwMode="auto">
            <a:xfrm rot="2460000">
              <a:off x="2548" y="393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4" name="Arc 873"/>
            <p:cNvSpPr>
              <a:spLocks/>
            </p:cNvSpPr>
            <p:nvPr/>
          </p:nvSpPr>
          <p:spPr bwMode="auto">
            <a:xfrm rot="2460000">
              <a:off x="2582" y="3873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5" name="Arc 874"/>
            <p:cNvSpPr>
              <a:spLocks/>
            </p:cNvSpPr>
            <p:nvPr/>
          </p:nvSpPr>
          <p:spPr bwMode="auto">
            <a:xfrm rot="2460000">
              <a:off x="2443" y="3822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57"/>
                <a:gd name="T11" fmla="*/ 22364 w 22364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6" name="Arc 875"/>
            <p:cNvSpPr>
              <a:spLocks/>
            </p:cNvSpPr>
            <p:nvPr/>
          </p:nvSpPr>
          <p:spPr bwMode="auto">
            <a:xfrm rot="2460000">
              <a:off x="2499" y="3796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7" name="Arc 876"/>
            <p:cNvSpPr>
              <a:spLocks/>
            </p:cNvSpPr>
            <p:nvPr/>
          </p:nvSpPr>
          <p:spPr bwMode="auto">
            <a:xfrm rot="2460000">
              <a:off x="2490" y="3870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8" name="Arc 877"/>
            <p:cNvSpPr>
              <a:spLocks/>
            </p:cNvSpPr>
            <p:nvPr/>
          </p:nvSpPr>
          <p:spPr bwMode="auto">
            <a:xfrm rot="2460000">
              <a:off x="2520" y="3812"/>
              <a:ext cx="22" cy="61"/>
            </a:xfrm>
            <a:custGeom>
              <a:avLst/>
              <a:gdLst>
                <a:gd name="T0" fmla="*/ 0 w 22616"/>
                <a:gd name="T1" fmla="*/ 0 h 21600"/>
                <a:gd name="T2" fmla="*/ 0 w 22616"/>
                <a:gd name="T3" fmla="*/ 0 h 21600"/>
                <a:gd name="T4" fmla="*/ 0 w 2261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16"/>
                <a:gd name="T10" fmla="*/ 0 h 21600"/>
                <a:gd name="T11" fmla="*/ 22616 w 2261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6" h="21600" fill="none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</a:path>
                <a:path w="22616" h="21600" stroke="0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  <a:lnTo>
                    <a:pt x="1019" y="2160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9" name="Arc 878"/>
            <p:cNvSpPr>
              <a:spLocks/>
            </p:cNvSpPr>
            <p:nvPr/>
          </p:nvSpPr>
          <p:spPr bwMode="auto">
            <a:xfrm rot="-8340000">
              <a:off x="2377" y="368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57" name="Group 879"/>
          <p:cNvGrpSpPr>
            <a:grpSpLocks/>
          </p:cNvGrpSpPr>
          <p:nvPr/>
        </p:nvGrpSpPr>
        <p:grpSpPr bwMode="auto">
          <a:xfrm>
            <a:off x="3539070" y="6059544"/>
            <a:ext cx="547511" cy="676275"/>
            <a:chOff x="1336" y="3669"/>
            <a:chExt cx="389" cy="426"/>
          </a:xfrm>
        </p:grpSpPr>
        <p:sp>
          <p:nvSpPr>
            <p:cNvPr id="162392" name="Arc 880"/>
            <p:cNvSpPr>
              <a:spLocks/>
            </p:cNvSpPr>
            <p:nvPr/>
          </p:nvSpPr>
          <p:spPr bwMode="auto">
            <a:xfrm rot="8220000">
              <a:off x="1631" y="367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3" name="Arc 881"/>
            <p:cNvSpPr>
              <a:spLocks/>
            </p:cNvSpPr>
            <p:nvPr/>
          </p:nvSpPr>
          <p:spPr bwMode="auto">
            <a:xfrm rot="8220000">
              <a:off x="1662" y="3741"/>
              <a:ext cx="28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</a:path>
                <a:path w="21597" h="21587" stroke="0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  <a:lnTo>
                    <a:pt x="21597" y="21587"/>
                  </a:lnTo>
                  <a:lnTo>
                    <a:pt x="-1" y="2124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4" name="Arc 882"/>
            <p:cNvSpPr>
              <a:spLocks/>
            </p:cNvSpPr>
            <p:nvPr/>
          </p:nvSpPr>
          <p:spPr bwMode="auto">
            <a:xfrm rot="8220000">
              <a:off x="1603" y="3725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5" name="Arc 883"/>
            <p:cNvSpPr>
              <a:spLocks/>
            </p:cNvSpPr>
            <p:nvPr/>
          </p:nvSpPr>
          <p:spPr bwMode="auto">
            <a:xfrm rot="8220000">
              <a:off x="1703" y="3700"/>
              <a:ext cx="22" cy="62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6" name="Arc 884"/>
            <p:cNvSpPr>
              <a:spLocks/>
            </p:cNvSpPr>
            <p:nvPr/>
          </p:nvSpPr>
          <p:spPr bwMode="auto">
            <a:xfrm rot="8220000">
              <a:off x="1648" y="3754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7" name="Arc 885"/>
            <p:cNvSpPr>
              <a:spLocks/>
            </p:cNvSpPr>
            <p:nvPr/>
          </p:nvSpPr>
          <p:spPr bwMode="auto">
            <a:xfrm rot="8220000">
              <a:off x="1581" y="3739"/>
              <a:ext cx="27" cy="61"/>
            </a:xfrm>
            <a:custGeom>
              <a:avLst/>
              <a:gdLst>
                <a:gd name="T0" fmla="*/ 0 w 22415"/>
                <a:gd name="T1" fmla="*/ 0 h 21600"/>
                <a:gd name="T2" fmla="*/ 0 w 22415"/>
                <a:gd name="T3" fmla="*/ 0 h 21600"/>
                <a:gd name="T4" fmla="*/ 0 w 2241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15"/>
                <a:gd name="T10" fmla="*/ 0 h 21600"/>
                <a:gd name="T11" fmla="*/ 22415 w 2241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15" h="21600" fill="none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</a:path>
                <a:path w="22415" h="21600" stroke="0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  <a:lnTo>
                    <a:pt x="815" y="0"/>
                  </a:lnTo>
                  <a:lnTo>
                    <a:pt x="22415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8" name="Arc 886"/>
            <p:cNvSpPr>
              <a:spLocks/>
            </p:cNvSpPr>
            <p:nvPr/>
          </p:nvSpPr>
          <p:spPr bwMode="auto">
            <a:xfrm rot="8220000">
              <a:off x="1606" y="3801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9" name="Arc 887"/>
            <p:cNvSpPr>
              <a:spLocks/>
            </p:cNvSpPr>
            <p:nvPr/>
          </p:nvSpPr>
          <p:spPr bwMode="auto">
            <a:xfrm rot="-2580000">
              <a:off x="1407" y="3996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0" name="Arc 888"/>
            <p:cNvSpPr>
              <a:spLocks/>
            </p:cNvSpPr>
            <p:nvPr/>
          </p:nvSpPr>
          <p:spPr bwMode="auto">
            <a:xfrm rot="-2580000">
              <a:off x="1351" y="3972"/>
              <a:ext cx="30" cy="63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1" name="Arc 889"/>
            <p:cNvSpPr>
              <a:spLocks/>
            </p:cNvSpPr>
            <p:nvPr/>
          </p:nvSpPr>
          <p:spPr bwMode="auto">
            <a:xfrm rot="-2580000">
              <a:off x="1361" y="40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2" name="Arc 890"/>
            <p:cNvSpPr>
              <a:spLocks/>
            </p:cNvSpPr>
            <p:nvPr/>
          </p:nvSpPr>
          <p:spPr bwMode="auto">
            <a:xfrm rot="-2580000">
              <a:off x="1336" y="3993"/>
              <a:ext cx="23" cy="61"/>
            </a:xfrm>
            <a:custGeom>
              <a:avLst/>
              <a:gdLst>
                <a:gd name="T0" fmla="*/ 0 w 21597"/>
                <a:gd name="T1" fmla="*/ 0 h 21580"/>
                <a:gd name="T2" fmla="*/ 0 w 21597"/>
                <a:gd name="T3" fmla="*/ 0 h 21580"/>
                <a:gd name="T4" fmla="*/ 0 w 21597"/>
                <a:gd name="T5" fmla="*/ 0 h 2158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0"/>
                <a:gd name="T11" fmla="*/ 21597 w 21597"/>
                <a:gd name="T12" fmla="*/ 21580 h 215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0" fill="none" extrusionOk="0">
                  <a:moveTo>
                    <a:pt x="-1" y="21228"/>
                  </a:moveTo>
                  <a:cubicBezTo>
                    <a:pt x="185" y="9798"/>
                    <a:pt x="9245" y="492"/>
                    <a:pt x="20666" y="0"/>
                  </a:cubicBezTo>
                </a:path>
                <a:path w="21597" h="21580" stroke="0" extrusionOk="0">
                  <a:moveTo>
                    <a:pt x="-1" y="21228"/>
                  </a:moveTo>
                  <a:cubicBezTo>
                    <a:pt x="185" y="9798"/>
                    <a:pt x="9245" y="492"/>
                    <a:pt x="20666" y="0"/>
                  </a:cubicBezTo>
                  <a:lnTo>
                    <a:pt x="21597" y="21580"/>
                  </a:lnTo>
                  <a:lnTo>
                    <a:pt x="-1" y="2122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3" name="Arc 891"/>
            <p:cNvSpPr>
              <a:spLocks/>
            </p:cNvSpPr>
            <p:nvPr/>
          </p:nvSpPr>
          <p:spPr bwMode="auto">
            <a:xfrm rot="-2580000">
              <a:off x="1468" y="3934"/>
              <a:ext cx="2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4" name="Arc 892"/>
            <p:cNvSpPr>
              <a:spLocks/>
            </p:cNvSpPr>
            <p:nvPr/>
          </p:nvSpPr>
          <p:spPr bwMode="auto">
            <a:xfrm rot="-2580000">
              <a:off x="1413" y="3910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5" name="Arc 893"/>
            <p:cNvSpPr>
              <a:spLocks/>
            </p:cNvSpPr>
            <p:nvPr/>
          </p:nvSpPr>
          <p:spPr bwMode="auto">
            <a:xfrm rot="-2580000">
              <a:off x="1429" y="3980"/>
              <a:ext cx="23" cy="62"/>
            </a:xfrm>
            <a:custGeom>
              <a:avLst/>
              <a:gdLst>
                <a:gd name="T0" fmla="*/ 0 w 22612"/>
                <a:gd name="T1" fmla="*/ 0 h 21965"/>
                <a:gd name="T2" fmla="*/ 0 w 22612"/>
                <a:gd name="T3" fmla="*/ 0 h 21965"/>
                <a:gd name="T4" fmla="*/ 0 w 22612"/>
                <a:gd name="T5" fmla="*/ 0 h 21965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5"/>
                <a:gd name="T11" fmla="*/ 22612 w 22612"/>
                <a:gd name="T12" fmla="*/ 21965 h 219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5" fill="none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</a:path>
                <a:path w="22612" h="21965" stroke="0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  <a:lnTo>
                    <a:pt x="1012" y="365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6" name="Arc 894"/>
            <p:cNvSpPr>
              <a:spLocks/>
            </p:cNvSpPr>
            <p:nvPr/>
          </p:nvSpPr>
          <p:spPr bwMode="auto">
            <a:xfrm rot="-2580000">
              <a:off x="1399" y="3928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8"/>
                <a:gd name="T11" fmla="*/ 21600 w 21600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7" name="Arc 895"/>
            <p:cNvSpPr>
              <a:spLocks/>
            </p:cNvSpPr>
            <p:nvPr/>
          </p:nvSpPr>
          <p:spPr bwMode="auto">
            <a:xfrm rot="-2580000">
              <a:off x="1524" y="3877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8" name="Arc 896"/>
            <p:cNvSpPr>
              <a:spLocks/>
            </p:cNvSpPr>
            <p:nvPr/>
          </p:nvSpPr>
          <p:spPr bwMode="auto">
            <a:xfrm rot="-2580000">
              <a:off x="1470" y="3852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9" name="Arc 897"/>
            <p:cNvSpPr>
              <a:spLocks/>
            </p:cNvSpPr>
            <p:nvPr/>
          </p:nvSpPr>
          <p:spPr bwMode="auto">
            <a:xfrm rot="-2580000">
              <a:off x="1491" y="3924"/>
              <a:ext cx="23" cy="63"/>
            </a:xfrm>
            <a:custGeom>
              <a:avLst/>
              <a:gdLst>
                <a:gd name="T0" fmla="*/ 0 w 22612"/>
                <a:gd name="T1" fmla="*/ 0 h 21960"/>
                <a:gd name="T2" fmla="*/ 0 w 22612"/>
                <a:gd name="T3" fmla="*/ 0 h 21960"/>
                <a:gd name="T4" fmla="*/ 0 w 22612"/>
                <a:gd name="T5" fmla="*/ 0 h 21960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0"/>
                <a:gd name="T11" fmla="*/ 22612 w 22612"/>
                <a:gd name="T12" fmla="*/ 21960 h 21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0" fill="none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</a:path>
                <a:path w="22612" h="21960" stroke="0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  <a:lnTo>
                    <a:pt x="1012" y="360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0" name="Arc 898"/>
            <p:cNvSpPr>
              <a:spLocks/>
            </p:cNvSpPr>
            <p:nvPr/>
          </p:nvSpPr>
          <p:spPr bwMode="auto">
            <a:xfrm rot="-2580000">
              <a:off x="1456" y="3866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8"/>
                <a:gd name="T11" fmla="*/ 21600 w 21600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1" name="Arc 899"/>
            <p:cNvSpPr>
              <a:spLocks/>
            </p:cNvSpPr>
            <p:nvPr/>
          </p:nvSpPr>
          <p:spPr bwMode="auto">
            <a:xfrm rot="-2580000">
              <a:off x="1585" y="3812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2" name="Arc 900"/>
            <p:cNvSpPr>
              <a:spLocks/>
            </p:cNvSpPr>
            <p:nvPr/>
          </p:nvSpPr>
          <p:spPr bwMode="auto">
            <a:xfrm rot="-2580000">
              <a:off x="1529" y="3785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3" name="Arc 901"/>
            <p:cNvSpPr>
              <a:spLocks/>
            </p:cNvSpPr>
            <p:nvPr/>
          </p:nvSpPr>
          <p:spPr bwMode="auto">
            <a:xfrm rot="-2580000">
              <a:off x="1548" y="3861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4" name="Arc 902"/>
            <p:cNvSpPr>
              <a:spLocks/>
            </p:cNvSpPr>
            <p:nvPr/>
          </p:nvSpPr>
          <p:spPr bwMode="auto">
            <a:xfrm rot="-2580000">
              <a:off x="1516" y="3804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5" name="Arc 903"/>
            <p:cNvSpPr>
              <a:spLocks/>
            </p:cNvSpPr>
            <p:nvPr/>
          </p:nvSpPr>
          <p:spPr bwMode="auto">
            <a:xfrm rot="8220000">
              <a:off x="1654" y="3669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958" name="AutoShape 904"/>
          <p:cNvSpPr>
            <a:spLocks noChangeArrowheads="1"/>
          </p:cNvSpPr>
          <p:nvPr/>
        </p:nvSpPr>
        <p:spPr bwMode="auto">
          <a:xfrm>
            <a:off x="4103514" y="5988050"/>
            <a:ext cx="31044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59" name="Arc 905"/>
          <p:cNvSpPr>
            <a:spLocks/>
          </p:cNvSpPr>
          <p:nvPr/>
        </p:nvSpPr>
        <p:spPr bwMode="auto">
          <a:xfrm rot="10800000">
            <a:off x="4783668" y="6018269"/>
            <a:ext cx="40923" cy="98425"/>
          </a:xfrm>
          <a:custGeom>
            <a:avLst/>
            <a:gdLst>
              <a:gd name="T0" fmla="*/ 94760 w 22364"/>
              <a:gd name="T1" fmla="*/ 0 h 21963"/>
              <a:gd name="T2" fmla="*/ 0 w 22364"/>
              <a:gd name="T3" fmla="*/ 440800 h 21963"/>
              <a:gd name="T4" fmla="*/ 3238 w 22364"/>
              <a:gd name="T5" fmla="*/ 7291 h 21963"/>
              <a:gd name="T6" fmla="*/ 0 60000 65536"/>
              <a:gd name="T7" fmla="*/ 0 60000 65536"/>
              <a:gd name="T8" fmla="*/ 0 60000 65536"/>
              <a:gd name="T9" fmla="*/ 0 w 22364"/>
              <a:gd name="T10" fmla="*/ 0 h 21963"/>
              <a:gd name="T11" fmla="*/ 22364 w 22364"/>
              <a:gd name="T12" fmla="*/ 21963 h 219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64" h="21963" fill="none" extrusionOk="0">
                <a:moveTo>
                  <a:pt x="22360" y="0"/>
                </a:moveTo>
                <a:cubicBezTo>
                  <a:pt x="22362" y="120"/>
                  <a:pt x="22364" y="241"/>
                  <a:pt x="22364" y="363"/>
                </a:cubicBezTo>
                <a:cubicBezTo>
                  <a:pt x="22364" y="12292"/>
                  <a:pt x="12693" y="21963"/>
                  <a:pt x="764" y="21963"/>
                </a:cubicBezTo>
                <a:cubicBezTo>
                  <a:pt x="509" y="21962"/>
                  <a:pt x="254" y="21958"/>
                  <a:pt x="-1" y="21949"/>
                </a:cubicBezTo>
              </a:path>
              <a:path w="22364" h="21963" stroke="0" extrusionOk="0">
                <a:moveTo>
                  <a:pt x="22360" y="0"/>
                </a:moveTo>
                <a:cubicBezTo>
                  <a:pt x="22362" y="120"/>
                  <a:pt x="22364" y="241"/>
                  <a:pt x="22364" y="363"/>
                </a:cubicBezTo>
                <a:cubicBezTo>
                  <a:pt x="22364" y="12292"/>
                  <a:pt x="12693" y="21963"/>
                  <a:pt x="764" y="21963"/>
                </a:cubicBezTo>
                <a:cubicBezTo>
                  <a:pt x="509" y="21962"/>
                  <a:pt x="254" y="21958"/>
                  <a:pt x="-1" y="21949"/>
                </a:cubicBezTo>
                <a:lnTo>
                  <a:pt x="764" y="363"/>
                </a:lnTo>
                <a:lnTo>
                  <a:pt x="22360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0" name="Arc 906"/>
          <p:cNvSpPr>
            <a:spLocks/>
          </p:cNvSpPr>
          <p:nvPr/>
        </p:nvSpPr>
        <p:spPr bwMode="auto">
          <a:xfrm rot="10800000">
            <a:off x="4701826" y="6005569"/>
            <a:ext cx="31044" cy="96837"/>
          </a:xfrm>
          <a:custGeom>
            <a:avLst/>
            <a:gdLst>
              <a:gd name="T0" fmla="*/ 56470 w 21600"/>
              <a:gd name="T1" fmla="*/ 427080 h 21957"/>
              <a:gd name="T2" fmla="*/ 8 w 21600"/>
              <a:gd name="T3" fmla="*/ 0 h 21957"/>
              <a:gd name="T4" fmla="*/ 56470 w 21600"/>
              <a:gd name="T5" fmla="*/ 6942 h 21957"/>
              <a:gd name="T6" fmla="*/ 0 60000 65536"/>
              <a:gd name="T7" fmla="*/ 0 60000 65536"/>
              <a:gd name="T8" fmla="*/ 0 60000 65536"/>
              <a:gd name="T9" fmla="*/ 0 w 21600"/>
              <a:gd name="T10" fmla="*/ 0 h 21957"/>
              <a:gd name="T11" fmla="*/ 21600 w 21600"/>
              <a:gd name="T12" fmla="*/ 21957 h 21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57" fill="none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</a:path>
              <a:path w="21600" h="21957" stroke="0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  <a:lnTo>
                  <a:pt x="21600" y="357"/>
                </a:lnTo>
                <a:lnTo>
                  <a:pt x="21600" y="2195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1" name="Arc 907"/>
          <p:cNvSpPr>
            <a:spLocks/>
          </p:cNvSpPr>
          <p:nvPr/>
        </p:nvSpPr>
        <p:spPr bwMode="auto">
          <a:xfrm rot="10800000">
            <a:off x="4876800" y="6119869"/>
            <a:ext cx="32456" cy="96837"/>
          </a:xfrm>
          <a:custGeom>
            <a:avLst/>
            <a:gdLst>
              <a:gd name="T0" fmla="*/ 0 w 22604"/>
              <a:gd name="T1" fmla="*/ 462 h 21600"/>
              <a:gd name="T2" fmla="*/ 58981 w 22604"/>
              <a:gd name="T3" fmla="*/ 434139 h 21600"/>
              <a:gd name="T4" fmla="*/ 2620 w 22604"/>
              <a:gd name="T5" fmla="*/ 434139 h 21600"/>
              <a:gd name="T6" fmla="*/ 0 60000 65536"/>
              <a:gd name="T7" fmla="*/ 0 60000 65536"/>
              <a:gd name="T8" fmla="*/ 0 60000 65536"/>
              <a:gd name="T9" fmla="*/ 0 w 22604"/>
              <a:gd name="T10" fmla="*/ 0 h 21600"/>
              <a:gd name="T11" fmla="*/ 22604 w 22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04" h="21600" fill="none" extrusionOk="0">
                <a:moveTo>
                  <a:pt x="0" y="23"/>
                </a:moveTo>
                <a:cubicBezTo>
                  <a:pt x="334" y="7"/>
                  <a:pt x="669" y="-1"/>
                  <a:pt x="1004" y="-1"/>
                </a:cubicBezTo>
                <a:cubicBezTo>
                  <a:pt x="12933" y="-1"/>
                  <a:pt x="22604" y="9670"/>
                  <a:pt x="22604" y="21600"/>
                </a:cubicBezTo>
              </a:path>
              <a:path w="22604" h="21600" stroke="0" extrusionOk="0">
                <a:moveTo>
                  <a:pt x="0" y="23"/>
                </a:moveTo>
                <a:cubicBezTo>
                  <a:pt x="334" y="7"/>
                  <a:pt x="669" y="-1"/>
                  <a:pt x="1004" y="-1"/>
                </a:cubicBezTo>
                <a:cubicBezTo>
                  <a:pt x="12933" y="-1"/>
                  <a:pt x="22604" y="9670"/>
                  <a:pt x="22604" y="21600"/>
                </a:cubicBezTo>
                <a:lnTo>
                  <a:pt x="1004" y="21600"/>
                </a:lnTo>
                <a:lnTo>
                  <a:pt x="0" y="2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2" name="Arc 908"/>
          <p:cNvSpPr>
            <a:spLocks/>
          </p:cNvSpPr>
          <p:nvPr/>
        </p:nvSpPr>
        <p:spPr bwMode="auto">
          <a:xfrm rot="10800000">
            <a:off x="4665138" y="6002394"/>
            <a:ext cx="38100" cy="96837"/>
          </a:xfrm>
          <a:custGeom>
            <a:avLst/>
            <a:gdLst>
              <a:gd name="T0" fmla="*/ 85045 w 21600"/>
              <a:gd name="T1" fmla="*/ 0 h 21957"/>
              <a:gd name="T2" fmla="*/ 0 w 21600"/>
              <a:gd name="T3" fmla="*/ 427080 h 21957"/>
              <a:gd name="T4" fmla="*/ 0 w 21600"/>
              <a:gd name="T5" fmla="*/ 6942 h 21957"/>
              <a:gd name="T6" fmla="*/ 0 60000 65536"/>
              <a:gd name="T7" fmla="*/ 0 60000 65536"/>
              <a:gd name="T8" fmla="*/ 0 60000 65536"/>
              <a:gd name="T9" fmla="*/ 0 w 21600"/>
              <a:gd name="T10" fmla="*/ 0 h 21957"/>
              <a:gd name="T11" fmla="*/ 21600 w 21600"/>
              <a:gd name="T12" fmla="*/ 21957 h 21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57" fill="none" extrusionOk="0">
                <a:moveTo>
                  <a:pt x="21597" y="-1"/>
                </a:moveTo>
                <a:cubicBezTo>
                  <a:pt x="21599" y="118"/>
                  <a:pt x="21600" y="237"/>
                  <a:pt x="21600" y="357"/>
                </a:cubicBezTo>
                <a:cubicBezTo>
                  <a:pt x="21600" y="12286"/>
                  <a:pt x="11929" y="21957"/>
                  <a:pt x="-1" y="21957"/>
                </a:cubicBezTo>
              </a:path>
              <a:path w="21600" h="21957" stroke="0" extrusionOk="0">
                <a:moveTo>
                  <a:pt x="21597" y="-1"/>
                </a:moveTo>
                <a:cubicBezTo>
                  <a:pt x="21599" y="118"/>
                  <a:pt x="21600" y="237"/>
                  <a:pt x="21600" y="357"/>
                </a:cubicBezTo>
                <a:cubicBezTo>
                  <a:pt x="21600" y="12286"/>
                  <a:pt x="11929" y="21957"/>
                  <a:pt x="-1" y="21957"/>
                </a:cubicBezTo>
                <a:lnTo>
                  <a:pt x="0" y="357"/>
                </a:lnTo>
                <a:lnTo>
                  <a:pt x="21597" y="-1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3" name="Arc 909"/>
          <p:cNvSpPr>
            <a:spLocks/>
          </p:cNvSpPr>
          <p:nvPr/>
        </p:nvSpPr>
        <p:spPr bwMode="auto">
          <a:xfrm rot="10800000">
            <a:off x="4645378" y="6092825"/>
            <a:ext cx="38100" cy="95250"/>
          </a:xfrm>
          <a:custGeom>
            <a:avLst/>
            <a:gdLst>
              <a:gd name="T0" fmla="*/ 0 w 21597"/>
              <a:gd name="T1" fmla="*/ 413368 h 21585"/>
              <a:gd name="T2" fmla="*/ 81945 w 21597"/>
              <a:gd name="T3" fmla="*/ 0 h 21585"/>
              <a:gd name="T4" fmla="*/ 85069 w 21597"/>
              <a:gd name="T5" fmla="*/ 420318 h 21585"/>
              <a:gd name="T6" fmla="*/ 0 60000 65536"/>
              <a:gd name="T7" fmla="*/ 0 60000 65536"/>
              <a:gd name="T8" fmla="*/ 0 60000 65536"/>
              <a:gd name="T9" fmla="*/ 0 w 21597"/>
              <a:gd name="T10" fmla="*/ 0 h 21585"/>
              <a:gd name="T11" fmla="*/ 21597 w 21597"/>
              <a:gd name="T12" fmla="*/ 21585 h 215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85" fill="none" extrusionOk="0">
                <a:moveTo>
                  <a:pt x="-1" y="21227"/>
                </a:moveTo>
                <a:cubicBezTo>
                  <a:pt x="189" y="9746"/>
                  <a:pt x="9329" y="421"/>
                  <a:pt x="20803" y="-1"/>
                </a:cubicBezTo>
              </a:path>
              <a:path w="21597" h="21585" stroke="0" extrusionOk="0">
                <a:moveTo>
                  <a:pt x="-1" y="21227"/>
                </a:moveTo>
                <a:cubicBezTo>
                  <a:pt x="189" y="9746"/>
                  <a:pt x="9329" y="421"/>
                  <a:pt x="20803" y="-1"/>
                </a:cubicBezTo>
                <a:lnTo>
                  <a:pt x="21597" y="21585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4" name="Arc 910"/>
          <p:cNvSpPr>
            <a:spLocks/>
          </p:cNvSpPr>
          <p:nvPr/>
        </p:nvSpPr>
        <p:spPr bwMode="auto">
          <a:xfrm>
            <a:off x="4213582" y="6086475"/>
            <a:ext cx="39511" cy="96838"/>
          </a:xfrm>
          <a:custGeom>
            <a:avLst/>
            <a:gdLst>
              <a:gd name="T0" fmla="*/ 91472 w 21600"/>
              <a:gd name="T1" fmla="*/ 434148 h 21600"/>
              <a:gd name="T2" fmla="*/ 0 w 21600"/>
              <a:gd name="T3" fmla="*/ 0 h 21600"/>
              <a:gd name="T4" fmla="*/ 914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5" name="Arc 911"/>
          <p:cNvSpPr>
            <a:spLocks/>
          </p:cNvSpPr>
          <p:nvPr/>
        </p:nvSpPr>
        <p:spPr bwMode="auto">
          <a:xfrm>
            <a:off x="4181151" y="5988050"/>
            <a:ext cx="42333" cy="96838"/>
          </a:xfrm>
          <a:custGeom>
            <a:avLst/>
            <a:gdLst>
              <a:gd name="T0" fmla="*/ 0 w 22371"/>
              <a:gd name="T1" fmla="*/ 282 h 21600"/>
              <a:gd name="T2" fmla="*/ 101388 w 22371"/>
              <a:gd name="T3" fmla="*/ 434148 h 21600"/>
              <a:gd name="T4" fmla="*/ 3493 w 22371"/>
              <a:gd name="T5" fmla="*/ 434148 h 21600"/>
              <a:gd name="T6" fmla="*/ 0 60000 65536"/>
              <a:gd name="T7" fmla="*/ 0 60000 65536"/>
              <a:gd name="T8" fmla="*/ 0 60000 65536"/>
              <a:gd name="T9" fmla="*/ 0 w 22371"/>
              <a:gd name="T10" fmla="*/ 0 h 21600"/>
              <a:gd name="T11" fmla="*/ 22371 w 2237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71" h="21600" fill="none" extrusionOk="0">
                <a:moveTo>
                  <a:pt x="-1" y="13"/>
                </a:moveTo>
                <a:cubicBezTo>
                  <a:pt x="256" y="4"/>
                  <a:pt x="513" y="-1"/>
                  <a:pt x="771" y="-1"/>
                </a:cubicBezTo>
                <a:cubicBezTo>
                  <a:pt x="12700" y="-1"/>
                  <a:pt x="22371" y="9670"/>
                  <a:pt x="22371" y="21600"/>
                </a:cubicBezTo>
              </a:path>
              <a:path w="22371" h="21600" stroke="0" extrusionOk="0">
                <a:moveTo>
                  <a:pt x="-1" y="13"/>
                </a:moveTo>
                <a:cubicBezTo>
                  <a:pt x="256" y="4"/>
                  <a:pt x="513" y="-1"/>
                  <a:pt x="771" y="-1"/>
                </a:cubicBezTo>
                <a:cubicBezTo>
                  <a:pt x="12700" y="-1"/>
                  <a:pt x="22371" y="9670"/>
                  <a:pt x="22371" y="21600"/>
                </a:cubicBezTo>
                <a:lnTo>
                  <a:pt x="771" y="21600"/>
                </a:lnTo>
                <a:lnTo>
                  <a:pt x="-1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6" name="Arc 912"/>
          <p:cNvSpPr>
            <a:spLocks/>
          </p:cNvSpPr>
          <p:nvPr/>
        </p:nvSpPr>
        <p:spPr bwMode="auto">
          <a:xfrm>
            <a:off x="4123267" y="6078594"/>
            <a:ext cx="28222" cy="96837"/>
          </a:xfrm>
          <a:custGeom>
            <a:avLst/>
            <a:gdLst>
              <a:gd name="T0" fmla="*/ 62376 w 22652"/>
              <a:gd name="T1" fmla="*/ 0 h 21600"/>
              <a:gd name="T2" fmla="*/ 0 w 22652"/>
              <a:gd name="T3" fmla="*/ 1943980 h 21600"/>
              <a:gd name="T4" fmla="*/ 2897 w 22652"/>
              <a:gd name="T5" fmla="*/ 0 h 21600"/>
              <a:gd name="T6" fmla="*/ 0 60000 65536"/>
              <a:gd name="T7" fmla="*/ 0 60000 65536"/>
              <a:gd name="T8" fmla="*/ 0 60000 65536"/>
              <a:gd name="T9" fmla="*/ 0 w 22652"/>
              <a:gd name="T10" fmla="*/ 0 h 21600"/>
              <a:gd name="T11" fmla="*/ 22652 w 2265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52" h="21600" fill="none" extrusionOk="0">
                <a:moveTo>
                  <a:pt x="22652" y="0"/>
                </a:moveTo>
                <a:cubicBezTo>
                  <a:pt x="22652" y="11929"/>
                  <a:pt x="12981" y="21600"/>
                  <a:pt x="1052" y="21600"/>
                </a:cubicBezTo>
                <a:cubicBezTo>
                  <a:pt x="701" y="21599"/>
                  <a:pt x="350" y="21591"/>
                  <a:pt x="-1" y="21574"/>
                </a:cubicBezTo>
              </a:path>
              <a:path w="22652" h="21600" stroke="0" extrusionOk="0">
                <a:moveTo>
                  <a:pt x="22652" y="0"/>
                </a:moveTo>
                <a:cubicBezTo>
                  <a:pt x="22652" y="11929"/>
                  <a:pt x="12981" y="21600"/>
                  <a:pt x="1052" y="21600"/>
                </a:cubicBezTo>
                <a:cubicBezTo>
                  <a:pt x="701" y="21599"/>
                  <a:pt x="350" y="21591"/>
                  <a:pt x="-1" y="21574"/>
                </a:cubicBezTo>
                <a:lnTo>
                  <a:pt x="1052" y="0"/>
                </a:lnTo>
                <a:lnTo>
                  <a:pt x="22652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7" name="Arc 913"/>
          <p:cNvSpPr>
            <a:spLocks/>
          </p:cNvSpPr>
          <p:nvPr/>
        </p:nvSpPr>
        <p:spPr bwMode="auto">
          <a:xfrm>
            <a:off x="4148667" y="5991225"/>
            <a:ext cx="29634" cy="95250"/>
          </a:xfrm>
          <a:custGeom>
            <a:avLst/>
            <a:gdLst>
              <a:gd name="T0" fmla="*/ 0 w 21600"/>
              <a:gd name="T1" fmla="*/ 420493 h 21576"/>
              <a:gd name="T2" fmla="*/ 49008 w 21600"/>
              <a:gd name="T3" fmla="*/ 0 h 21576"/>
              <a:gd name="T4" fmla="*/ 51455 w 21600"/>
              <a:gd name="T5" fmla="*/ 420493 h 21576"/>
              <a:gd name="T6" fmla="*/ 0 60000 65536"/>
              <a:gd name="T7" fmla="*/ 0 60000 65536"/>
              <a:gd name="T8" fmla="*/ 0 60000 65536"/>
              <a:gd name="T9" fmla="*/ 0 w 21600"/>
              <a:gd name="T10" fmla="*/ 0 h 21576"/>
              <a:gd name="T11" fmla="*/ 21600 w 21600"/>
              <a:gd name="T12" fmla="*/ 21576 h 21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76" fill="none" extrusionOk="0">
                <a:moveTo>
                  <a:pt x="-1" y="21575"/>
                </a:moveTo>
                <a:cubicBezTo>
                  <a:pt x="-1" y="10045"/>
                  <a:pt x="9055" y="548"/>
                  <a:pt x="20573" y="0"/>
                </a:cubicBezTo>
              </a:path>
              <a:path w="21600" h="21576" stroke="0" extrusionOk="0">
                <a:moveTo>
                  <a:pt x="-1" y="21575"/>
                </a:moveTo>
                <a:cubicBezTo>
                  <a:pt x="-1" y="10045"/>
                  <a:pt x="9055" y="548"/>
                  <a:pt x="20573" y="0"/>
                </a:cubicBezTo>
                <a:lnTo>
                  <a:pt x="21600" y="21576"/>
                </a:lnTo>
                <a:lnTo>
                  <a:pt x="-1" y="21575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8" name="Arc 914"/>
          <p:cNvSpPr>
            <a:spLocks/>
          </p:cNvSpPr>
          <p:nvPr/>
        </p:nvSpPr>
        <p:spPr bwMode="auto">
          <a:xfrm>
            <a:off x="4341990" y="6086475"/>
            <a:ext cx="39511" cy="96838"/>
          </a:xfrm>
          <a:custGeom>
            <a:avLst/>
            <a:gdLst>
              <a:gd name="T0" fmla="*/ 91472 w 21600"/>
              <a:gd name="T1" fmla="*/ 434148 h 21600"/>
              <a:gd name="T2" fmla="*/ 0 w 21600"/>
              <a:gd name="T3" fmla="*/ 0 h 21600"/>
              <a:gd name="T4" fmla="*/ 914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9" name="Arc 915"/>
          <p:cNvSpPr>
            <a:spLocks/>
          </p:cNvSpPr>
          <p:nvPr/>
        </p:nvSpPr>
        <p:spPr bwMode="auto">
          <a:xfrm>
            <a:off x="4309546" y="5992869"/>
            <a:ext cx="42333" cy="98425"/>
          </a:xfrm>
          <a:custGeom>
            <a:avLst/>
            <a:gdLst>
              <a:gd name="T0" fmla="*/ 0 w 22362"/>
              <a:gd name="T1" fmla="*/ 292 h 21600"/>
              <a:gd name="T2" fmla="*/ 101428 w 22362"/>
              <a:gd name="T3" fmla="*/ 441208 h 21600"/>
              <a:gd name="T4" fmla="*/ 3469 w 22362"/>
              <a:gd name="T5" fmla="*/ 448494 h 21600"/>
              <a:gd name="T6" fmla="*/ 0 60000 65536"/>
              <a:gd name="T7" fmla="*/ 0 60000 65536"/>
              <a:gd name="T8" fmla="*/ 0 60000 65536"/>
              <a:gd name="T9" fmla="*/ 0 w 22362"/>
              <a:gd name="T10" fmla="*/ 0 h 21600"/>
              <a:gd name="T11" fmla="*/ 22362 w 2236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62" h="21600" fill="none" extrusionOk="0">
                <a:moveTo>
                  <a:pt x="-1" y="13"/>
                </a:moveTo>
                <a:cubicBezTo>
                  <a:pt x="254" y="4"/>
                  <a:pt x="509" y="-1"/>
                  <a:pt x="765" y="-1"/>
                </a:cubicBezTo>
                <a:cubicBezTo>
                  <a:pt x="12557" y="-1"/>
                  <a:pt x="22170" y="9458"/>
                  <a:pt x="22362" y="21248"/>
                </a:cubicBezTo>
              </a:path>
              <a:path w="22362" h="21600" stroke="0" extrusionOk="0">
                <a:moveTo>
                  <a:pt x="-1" y="13"/>
                </a:moveTo>
                <a:cubicBezTo>
                  <a:pt x="254" y="4"/>
                  <a:pt x="509" y="-1"/>
                  <a:pt x="765" y="-1"/>
                </a:cubicBezTo>
                <a:cubicBezTo>
                  <a:pt x="12557" y="-1"/>
                  <a:pt x="22170" y="9458"/>
                  <a:pt x="22362" y="21248"/>
                </a:cubicBezTo>
                <a:lnTo>
                  <a:pt x="765" y="21600"/>
                </a:lnTo>
                <a:lnTo>
                  <a:pt x="-1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0" name="Arc 916"/>
          <p:cNvSpPr>
            <a:spLocks/>
          </p:cNvSpPr>
          <p:nvPr/>
        </p:nvSpPr>
        <p:spPr bwMode="auto">
          <a:xfrm>
            <a:off x="4261556" y="6086475"/>
            <a:ext cx="28222" cy="96838"/>
          </a:xfrm>
          <a:custGeom>
            <a:avLst/>
            <a:gdLst>
              <a:gd name="T0" fmla="*/ 46670 w 21600"/>
              <a:gd name="T1" fmla="*/ 0 h 21600"/>
              <a:gd name="T2" fmla="*/ 0 w 21600"/>
              <a:gd name="T3" fmla="*/ 434148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1" name="Arc 917"/>
          <p:cNvSpPr>
            <a:spLocks/>
          </p:cNvSpPr>
          <p:nvPr/>
        </p:nvSpPr>
        <p:spPr bwMode="auto">
          <a:xfrm>
            <a:off x="4284133" y="5997575"/>
            <a:ext cx="29634" cy="95250"/>
          </a:xfrm>
          <a:custGeom>
            <a:avLst/>
            <a:gdLst>
              <a:gd name="T0" fmla="*/ 0 w 21597"/>
              <a:gd name="T1" fmla="*/ 413671 h 21577"/>
              <a:gd name="T2" fmla="*/ 49091 w 21597"/>
              <a:gd name="T3" fmla="*/ 0 h 21577"/>
              <a:gd name="T4" fmla="*/ 51462 w 21597"/>
              <a:gd name="T5" fmla="*/ 420474 h 21577"/>
              <a:gd name="T6" fmla="*/ 0 60000 65536"/>
              <a:gd name="T7" fmla="*/ 0 60000 65536"/>
              <a:gd name="T8" fmla="*/ 0 60000 65536"/>
              <a:gd name="T9" fmla="*/ 0 w 21597"/>
              <a:gd name="T10" fmla="*/ 0 h 21577"/>
              <a:gd name="T11" fmla="*/ 21597 w 21597"/>
              <a:gd name="T12" fmla="*/ 21577 h 21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77" fill="none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</a:path>
              <a:path w="21597" h="21577" stroke="0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  <a:lnTo>
                  <a:pt x="21597" y="21577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2" name="Arc 918"/>
          <p:cNvSpPr>
            <a:spLocks/>
          </p:cNvSpPr>
          <p:nvPr/>
        </p:nvSpPr>
        <p:spPr bwMode="auto">
          <a:xfrm>
            <a:off x="4454879" y="6086475"/>
            <a:ext cx="39511" cy="96838"/>
          </a:xfrm>
          <a:custGeom>
            <a:avLst/>
            <a:gdLst>
              <a:gd name="T0" fmla="*/ 91472 w 21600"/>
              <a:gd name="T1" fmla="*/ 434148 h 21600"/>
              <a:gd name="T2" fmla="*/ 0 w 21600"/>
              <a:gd name="T3" fmla="*/ 0 h 21600"/>
              <a:gd name="T4" fmla="*/ 914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3" name="Arc 919"/>
          <p:cNvSpPr>
            <a:spLocks/>
          </p:cNvSpPr>
          <p:nvPr/>
        </p:nvSpPr>
        <p:spPr bwMode="auto">
          <a:xfrm>
            <a:off x="4426662" y="5992869"/>
            <a:ext cx="39511" cy="98425"/>
          </a:xfrm>
          <a:custGeom>
            <a:avLst/>
            <a:gdLst>
              <a:gd name="T0" fmla="*/ 0 w 22348"/>
              <a:gd name="T1" fmla="*/ 269 h 21600"/>
              <a:gd name="T2" fmla="*/ 88411 w 22348"/>
              <a:gd name="T3" fmla="*/ 441081 h 21600"/>
              <a:gd name="T4" fmla="*/ 2972 w 22348"/>
              <a:gd name="T5" fmla="*/ 448494 h 21600"/>
              <a:gd name="T6" fmla="*/ 0 60000 65536"/>
              <a:gd name="T7" fmla="*/ 0 60000 65536"/>
              <a:gd name="T8" fmla="*/ 0 60000 65536"/>
              <a:gd name="T9" fmla="*/ 0 w 22348"/>
              <a:gd name="T10" fmla="*/ 0 h 21600"/>
              <a:gd name="T11" fmla="*/ 22348 w 2234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48" h="21600" fill="none" extrusionOk="0">
                <a:moveTo>
                  <a:pt x="0" y="13"/>
                </a:moveTo>
                <a:cubicBezTo>
                  <a:pt x="250" y="4"/>
                  <a:pt x="500" y="-1"/>
                  <a:pt x="751" y="-1"/>
                </a:cubicBezTo>
                <a:cubicBezTo>
                  <a:pt x="12541" y="-1"/>
                  <a:pt x="22153" y="9454"/>
                  <a:pt x="22348" y="21242"/>
                </a:cubicBezTo>
              </a:path>
              <a:path w="22348" h="21600" stroke="0" extrusionOk="0">
                <a:moveTo>
                  <a:pt x="0" y="13"/>
                </a:moveTo>
                <a:cubicBezTo>
                  <a:pt x="250" y="4"/>
                  <a:pt x="500" y="-1"/>
                  <a:pt x="751" y="-1"/>
                </a:cubicBezTo>
                <a:cubicBezTo>
                  <a:pt x="12541" y="-1"/>
                  <a:pt x="22153" y="9454"/>
                  <a:pt x="22348" y="21242"/>
                </a:cubicBezTo>
                <a:lnTo>
                  <a:pt x="751" y="21600"/>
                </a:lnTo>
                <a:lnTo>
                  <a:pt x="0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4" name="Arc 920"/>
          <p:cNvSpPr>
            <a:spLocks/>
          </p:cNvSpPr>
          <p:nvPr/>
        </p:nvSpPr>
        <p:spPr bwMode="auto">
          <a:xfrm>
            <a:off x="4377267" y="6086475"/>
            <a:ext cx="29634" cy="96838"/>
          </a:xfrm>
          <a:custGeom>
            <a:avLst/>
            <a:gdLst>
              <a:gd name="T0" fmla="*/ 49169 w 22604"/>
              <a:gd name="T1" fmla="*/ 0 h 21600"/>
              <a:gd name="T2" fmla="*/ 0 w 22604"/>
              <a:gd name="T3" fmla="*/ 433686 h 21600"/>
              <a:gd name="T4" fmla="*/ 2184 w 22604"/>
              <a:gd name="T5" fmla="*/ 0 h 21600"/>
              <a:gd name="T6" fmla="*/ 0 60000 65536"/>
              <a:gd name="T7" fmla="*/ 0 60000 65536"/>
              <a:gd name="T8" fmla="*/ 0 60000 65536"/>
              <a:gd name="T9" fmla="*/ 0 w 22604"/>
              <a:gd name="T10" fmla="*/ 0 h 21600"/>
              <a:gd name="T11" fmla="*/ 22604 w 22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04" h="21600" fill="none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</a:path>
              <a:path w="22604" h="21600" stroke="0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  <a:lnTo>
                  <a:pt x="1004" y="0"/>
                </a:lnTo>
                <a:lnTo>
                  <a:pt x="22604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5" name="Arc 921"/>
          <p:cNvSpPr>
            <a:spLocks/>
          </p:cNvSpPr>
          <p:nvPr/>
        </p:nvSpPr>
        <p:spPr bwMode="auto">
          <a:xfrm>
            <a:off x="4401256" y="6000750"/>
            <a:ext cx="28222" cy="95250"/>
          </a:xfrm>
          <a:custGeom>
            <a:avLst/>
            <a:gdLst>
              <a:gd name="T0" fmla="*/ 0 w 21597"/>
              <a:gd name="T1" fmla="*/ 413671 h 21577"/>
              <a:gd name="T2" fmla="*/ 44525 w 21597"/>
              <a:gd name="T3" fmla="*/ 0 h 21577"/>
              <a:gd name="T4" fmla="*/ 46676 w 21597"/>
              <a:gd name="T5" fmla="*/ 420474 h 21577"/>
              <a:gd name="T6" fmla="*/ 0 60000 65536"/>
              <a:gd name="T7" fmla="*/ 0 60000 65536"/>
              <a:gd name="T8" fmla="*/ 0 60000 65536"/>
              <a:gd name="T9" fmla="*/ 0 w 21597"/>
              <a:gd name="T10" fmla="*/ 0 h 21577"/>
              <a:gd name="T11" fmla="*/ 21597 w 21597"/>
              <a:gd name="T12" fmla="*/ 21577 h 21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77" fill="none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</a:path>
              <a:path w="21597" h="21577" stroke="0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  <a:lnTo>
                  <a:pt x="21597" y="21577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6" name="Arc 922"/>
          <p:cNvSpPr>
            <a:spLocks/>
          </p:cNvSpPr>
          <p:nvPr/>
        </p:nvSpPr>
        <p:spPr bwMode="auto">
          <a:xfrm>
            <a:off x="4587551" y="6086475"/>
            <a:ext cx="42333" cy="96838"/>
          </a:xfrm>
          <a:custGeom>
            <a:avLst/>
            <a:gdLst>
              <a:gd name="T0" fmla="*/ 101327 w 21600"/>
              <a:gd name="T1" fmla="*/ 434409 h 21587"/>
              <a:gd name="T2" fmla="*/ 0 w 21600"/>
              <a:gd name="T3" fmla="*/ 0 h 21587"/>
              <a:gd name="T4" fmla="*/ 105007 w 21600"/>
              <a:gd name="T5" fmla="*/ 0 h 21587"/>
              <a:gd name="T6" fmla="*/ 0 60000 65536"/>
              <a:gd name="T7" fmla="*/ 0 60000 65536"/>
              <a:gd name="T8" fmla="*/ 0 60000 65536"/>
              <a:gd name="T9" fmla="*/ 0 w 21600"/>
              <a:gd name="T10" fmla="*/ 0 h 21587"/>
              <a:gd name="T11" fmla="*/ 21600 w 21600"/>
              <a:gd name="T12" fmla="*/ 21587 h 2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7" fill="none" extrusionOk="0">
                <a:moveTo>
                  <a:pt x="20843" y="21586"/>
                </a:moveTo>
                <a:cubicBezTo>
                  <a:pt x="9215" y="21178"/>
                  <a:pt x="-1" y="11634"/>
                  <a:pt x="-1" y="-1"/>
                </a:cubicBezTo>
              </a:path>
              <a:path w="21600" h="21587" stroke="0" extrusionOk="0">
                <a:moveTo>
                  <a:pt x="20843" y="21586"/>
                </a:moveTo>
                <a:cubicBezTo>
                  <a:pt x="9215" y="21178"/>
                  <a:pt x="-1" y="11634"/>
                  <a:pt x="-1" y="-1"/>
                </a:cubicBezTo>
                <a:lnTo>
                  <a:pt x="21600" y="0"/>
                </a:lnTo>
                <a:lnTo>
                  <a:pt x="20843" y="2158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7" name="Arc 923"/>
          <p:cNvSpPr>
            <a:spLocks/>
          </p:cNvSpPr>
          <p:nvPr/>
        </p:nvSpPr>
        <p:spPr bwMode="auto">
          <a:xfrm>
            <a:off x="4555095" y="5992869"/>
            <a:ext cx="42333" cy="98425"/>
          </a:xfrm>
          <a:custGeom>
            <a:avLst/>
            <a:gdLst>
              <a:gd name="T0" fmla="*/ 0 w 22335"/>
              <a:gd name="T1" fmla="*/ 269 h 21600"/>
              <a:gd name="T2" fmla="*/ 101551 w 22335"/>
              <a:gd name="T3" fmla="*/ 441208 h 21600"/>
              <a:gd name="T4" fmla="*/ 3356 w 22335"/>
              <a:gd name="T5" fmla="*/ 448494 h 21600"/>
              <a:gd name="T6" fmla="*/ 0 60000 65536"/>
              <a:gd name="T7" fmla="*/ 0 60000 65536"/>
              <a:gd name="T8" fmla="*/ 0 60000 65536"/>
              <a:gd name="T9" fmla="*/ 0 w 22335"/>
              <a:gd name="T10" fmla="*/ 0 h 21600"/>
              <a:gd name="T11" fmla="*/ 22335 w 2233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35" h="21600" fill="none" extrusionOk="0">
                <a:moveTo>
                  <a:pt x="-1" y="12"/>
                </a:moveTo>
                <a:cubicBezTo>
                  <a:pt x="245" y="4"/>
                  <a:pt x="491" y="-1"/>
                  <a:pt x="738" y="-1"/>
                </a:cubicBezTo>
                <a:cubicBezTo>
                  <a:pt x="12530" y="-1"/>
                  <a:pt x="22143" y="9458"/>
                  <a:pt x="22335" y="21248"/>
                </a:cubicBezTo>
              </a:path>
              <a:path w="22335" h="21600" stroke="0" extrusionOk="0">
                <a:moveTo>
                  <a:pt x="-1" y="12"/>
                </a:moveTo>
                <a:cubicBezTo>
                  <a:pt x="245" y="4"/>
                  <a:pt x="491" y="-1"/>
                  <a:pt x="738" y="-1"/>
                </a:cubicBezTo>
                <a:cubicBezTo>
                  <a:pt x="12530" y="-1"/>
                  <a:pt x="22143" y="9458"/>
                  <a:pt x="22335" y="21248"/>
                </a:cubicBezTo>
                <a:lnTo>
                  <a:pt x="738" y="21600"/>
                </a:lnTo>
                <a:lnTo>
                  <a:pt x="-1" y="12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8" name="Arc 924"/>
          <p:cNvSpPr>
            <a:spLocks/>
          </p:cNvSpPr>
          <p:nvPr/>
        </p:nvSpPr>
        <p:spPr bwMode="auto">
          <a:xfrm>
            <a:off x="4502884" y="6086475"/>
            <a:ext cx="29633" cy="96838"/>
          </a:xfrm>
          <a:custGeom>
            <a:avLst/>
            <a:gdLst>
              <a:gd name="T0" fmla="*/ 49166 w 22604"/>
              <a:gd name="T1" fmla="*/ 0 h 21600"/>
              <a:gd name="T2" fmla="*/ 0 w 22604"/>
              <a:gd name="T3" fmla="*/ 433686 h 21600"/>
              <a:gd name="T4" fmla="*/ 2184 w 22604"/>
              <a:gd name="T5" fmla="*/ 0 h 21600"/>
              <a:gd name="T6" fmla="*/ 0 60000 65536"/>
              <a:gd name="T7" fmla="*/ 0 60000 65536"/>
              <a:gd name="T8" fmla="*/ 0 60000 65536"/>
              <a:gd name="T9" fmla="*/ 0 w 22604"/>
              <a:gd name="T10" fmla="*/ 0 h 21600"/>
              <a:gd name="T11" fmla="*/ 22604 w 22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04" h="21600" fill="none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</a:path>
              <a:path w="22604" h="21600" stroke="0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  <a:lnTo>
                  <a:pt x="1004" y="0"/>
                </a:lnTo>
                <a:lnTo>
                  <a:pt x="22604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9" name="Arc 925"/>
          <p:cNvSpPr>
            <a:spLocks/>
          </p:cNvSpPr>
          <p:nvPr/>
        </p:nvSpPr>
        <p:spPr bwMode="auto">
          <a:xfrm>
            <a:off x="4528260" y="6000750"/>
            <a:ext cx="26811" cy="95250"/>
          </a:xfrm>
          <a:custGeom>
            <a:avLst/>
            <a:gdLst>
              <a:gd name="T0" fmla="*/ 0 w 21597"/>
              <a:gd name="T1" fmla="*/ 413732 h 21575"/>
              <a:gd name="T2" fmla="*/ 40088 w 21597"/>
              <a:gd name="T3" fmla="*/ 0 h 21575"/>
              <a:gd name="T4" fmla="*/ 42124 w 21597"/>
              <a:gd name="T5" fmla="*/ 420513 h 21575"/>
              <a:gd name="T6" fmla="*/ 0 60000 65536"/>
              <a:gd name="T7" fmla="*/ 0 60000 65536"/>
              <a:gd name="T8" fmla="*/ 0 60000 65536"/>
              <a:gd name="T9" fmla="*/ 0 w 21597"/>
              <a:gd name="T10" fmla="*/ 0 h 21575"/>
              <a:gd name="T11" fmla="*/ 21597 w 21597"/>
              <a:gd name="T12" fmla="*/ 21575 h 215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75" fill="none" extrusionOk="0">
                <a:moveTo>
                  <a:pt x="-1" y="21226"/>
                </a:moveTo>
                <a:cubicBezTo>
                  <a:pt x="183" y="9839"/>
                  <a:pt x="9177" y="550"/>
                  <a:pt x="20553" y="0"/>
                </a:cubicBezTo>
              </a:path>
              <a:path w="21597" h="21575" stroke="0" extrusionOk="0">
                <a:moveTo>
                  <a:pt x="-1" y="21226"/>
                </a:moveTo>
                <a:cubicBezTo>
                  <a:pt x="183" y="9839"/>
                  <a:pt x="9177" y="550"/>
                  <a:pt x="20553" y="0"/>
                </a:cubicBezTo>
                <a:lnTo>
                  <a:pt x="21597" y="21575"/>
                </a:lnTo>
                <a:lnTo>
                  <a:pt x="-1" y="2122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80" name="Arc 926"/>
          <p:cNvSpPr>
            <a:spLocks/>
          </p:cNvSpPr>
          <p:nvPr/>
        </p:nvSpPr>
        <p:spPr bwMode="auto">
          <a:xfrm rot="10800000">
            <a:off x="4827412" y="6022975"/>
            <a:ext cx="31044" cy="96838"/>
          </a:xfrm>
          <a:custGeom>
            <a:avLst/>
            <a:gdLst>
              <a:gd name="T0" fmla="*/ 56470 w 21600"/>
              <a:gd name="T1" fmla="*/ 427089 h 21957"/>
              <a:gd name="T2" fmla="*/ 8 w 21600"/>
              <a:gd name="T3" fmla="*/ 0 h 21957"/>
              <a:gd name="T4" fmla="*/ 56470 w 21600"/>
              <a:gd name="T5" fmla="*/ 6942 h 21957"/>
              <a:gd name="T6" fmla="*/ 0 60000 65536"/>
              <a:gd name="T7" fmla="*/ 0 60000 65536"/>
              <a:gd name="T8" fmla="*/ 0 60000 65536"/>
              <a:gd name="T9" fmla="*/ 0 w 21600"/>
              <a:gd name="T10" fmla="*/ 0 h 21957"/>
              <a:gd name="T11" fmla="*/ 21600 w 21600"/>
              <a:gd name="T12" fmla="*/ 21957 h 21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57" fill="none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</a:path>
              <a:path w="21600" h="21957" stroke="0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  <a:lnTo>
                  <a:pt x="21600" y="357"/>
                </a:lnTo>
                <a:lnTo>
                  <a:pt x="21600" y="2195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81" name="Arc 927"/>
          <p:cNvSpPr>
            <a:spLocks/>
          </p:cNvSpPr>
          <p:nvPr/>
        </p:nvSpPr>
        <p:spPr bwMode="auto">
          <a:xfrm rot="10800000">
            <a:off x="4751215" y="6115050"/>
            <a:ext cx="40922" cy="96838"/>
          </a:xfrm>
          <a:custGeom>
            <a:avLst/>
            <a:gdLst>
              <a:gd name="T0" fmla="*/ 0 w 21600"/>
              <a:gd name="T1" fmla="*/ 434409 h 21587"/>
              <a:gd name="T2" fmla="*/ 94683 w 21600"/>
              <a:gd name="T3" fmla="*/ 0 h 21587"/>
              <a:gd name="T4" fmla="*/ 98121 w 21600"/>
              <a:gd name="T5" fmla="*/ 434409 h 21587"/>
              <a:gd name="T6" fmla="*/ 0 60000 65536"/>
              <a:gd name="T7" fmla="*/ 0 60000 65536"/>
              <a:gd name="T8" fmla="*/ 0 60000 65536"/>
              <a:gd name="T9" fmla="*/ 0 w 21600"/>
              <a:gd name="T10" fmla="*/ 0 h 21587"/>
              <a:gd name="T11" fmla="*/ 21600 w 21600"/>
              <a:gd name="T12" fmla="*/ 21587 h 2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7" fill="none" extrusionOk="0">
                <a:moveTo>
                  <a:pt x="-1" y="21586"/>
                </a:moveTo>
                <a:cubicBezTo>
                  <a:pt x="-1" y="9952"/>
                  <a:pt x="9215" y="408"/>
                  <a:pt x="20843" y="0"/>
                </a:cubicBezTo>
              </a:path>
              <a:path w="21600" h="21587" stroke="0" extrusionOk="0">
                <a:moveTo>
                  <a:pt x="-1" y="21586"/>
                </a:moveTo>
                <a:cubicBezTo>
                  <a:pt x="-1" y="9952"/>
                  <a:pt x="9215" y="408"/>
                  <a:pt x="20843" y="0"/>
                </a:cubicBezTo>
                <a:lnTo>
                  <a:pt x="21600" y="21587"/>
                </a:lnTo>
                <a:lnTo>
                  <a:pt x="-1" y="2158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82" name="Arc 928"/>
          <p:cNvSpPr>
            <a:spLocks/>
          </p:cNvSpPr>
          <p:nvPr/>
        </p:nvSpPr>
        <p:spPr bwMode="auto">
          <a:xfrm rot="10800000">
            <a:off x="4842938" y="6127806"/>
            <a:ext cx="31044" cy="98425"/>
          </a:xfrm>
          <a:custGeom>
            <a:avLst/>
            <a:gdLst>
              <a:gd name="T0" fmla="*/ 0 w 22592"/>
              <a:gd name="T1" fmla="*/ 478 h 21600"/>
              <a:gd name="T2" fmla="*/ 53991 w 22592"/>
              <a:gd name="T3" fmla="*/ 441021 h 21600"/>
              <a:gd name="T4" fmla="*/ 2378 w 22592"/>
              <a:gd name="T5" fmla="*/ 448494 h 21600"/>
              <a:gd name="T6" fmla="*/ 0 60000 65536"/>
              <a:gd name="T7" fmla="*/ 0 60000 65536"/>
              <a:gd name="T8" fmla="*/ 0 60000 65536"/>
              <a:gd name="T9" fmla="*/ 0 w 22592"/>
              <a:gd name="T10" fmla="*/ 0 h 21600"/>
              <a:gd name="T11" fmla="*/ 22592 w 225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92" h="21600" fill="none" extrusionOk="0">
                <a:moveTo>
                  <a:pt x="-1" y="22"/>
                </a:moveTo>
                <a:cubicBezTo>
                  <a:pt x="331" y="7"/>
                  <a:pt x="663" y="-1"/>
                  <a:pt x="995" y="-1"/>
                </a:cubicBezTo>
                <a:cubicBezTo>
                  <a:pt x="12783" y="-1"/>
                  <a:pt x="22395" y="9452"/>
                  <a:pt x="22591" y="21240"/>
                </a:cubicBezTo>
              </a:path>
              <a:path w="22592" h="21600" stroke="0" extrusionOk="0">
                <a:moveTo>
                  <a:pt x="-1" y="22"/>
                </a:moveTo>
                <a:cubicBezTo>
                  <a:pt x="331" y="7"/>
                  <a:pt x="663" y="-1"/>
                  <a:pt x="995" y="-1"/>
                </a:cubicBezTo>
                <a:cubicBezTo>
                  <a:pt x="12783" y="-1"/>
                  <a:pt x="22395" y="9452"/>
                  <a:pt x="22591" y="21240"/>
                </a:cubicBezTo>
                <a:lnTo>
                  <a:pt x="995" y="21600"/>
                </a:lnTo>
                <a:lnTo>
                  <a:pt x="-1" y="22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83" name="Arc 929"/>
          <p:cNvSpPr>
            <a:spLocks/>
          </p:cNvSpPr>
          <p:nvPr/>
        </p:nvSpPr>
        <p:spPr bwMode="auto">
          <a:xfrm rot="10800000">
            <a:off x="4715933" y="6119869"/>
            <a:ext cx="29634" cy="96837"/>
          </a:xfrm>
          <a:custGeom>
            <a:avLst/>
            <a:gdLst>
              <a:gd name="T0" fmla="*/ 0 w 21600"/>
              <a:gd name="T1" fmla="*/ 0 h 21600"/>
              <a:gd name="T2" fmla="*/ 51455 w 21600"/>
              <a:gd name="T3" fmla="*/ 434139 h 21600"/>
              <a:gd name="T4" fmla="*/ 0 w 21600"/>
              <a:gd name="T5" fmla="*/ 434139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984" name="Group 930"/>
          <p:cNvGrpSpPr>
            <a:grpSpLocks/>
          </p:cNvGrpSpPr>
          <p:nvPr/>
        </p:nvGrpSpPr>
        <p:grpSpPr bwMode="auto">
          <a:xfrm>
            <a:off x="4128911" y="5999219"/>
            <a:ext cx="746478" cy="211137"/>
            <a:chOff x="1755" y="3631"/>
            <a:chExt cx="529" cy="133"/>
          </a:xfrm>
        </p:grpSpPr>
        <p:sp>
          <p:nvSpPr>
            <p:cNvPr id="162369" name="Arc 931"/>
            <p:cNvSpPr>
              <a:spLocks/>
            </p:cNvSpPr>
            <p:nvPr/>
          </p:nvSpPr>
          <p:spPr bwMode="auto">
            <a:xfrm rot="10800000">
              <a:off x="2212" y="3700"/>
              <a:ext cx="28" cy="60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6"/>
                    <a:pt x="9351" y="399"/>
                    <a:pt x="20846" y="0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6"/>
                    <a:pt x="9351" y="399"/>
                    <a:pt x="20846" y="0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0" name="Arc 932"/>
            <p:cNvSpPr>
              <a:spLocks/>
            </p:cNvSpPr>
            <p:nvPr/>
          </p:nvSpPr>
          <p:spPr bwMode="auto">
            <a:xfrm rot="10800000">
              <a:off x="2188" y="3698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1" name="Arc 933"/>
            <p:cNvSpPr>
              <a:spLocks/>
            </p:cNvSpPr>
            <p:nvPr/>
          </p:nvSpPr>
          <p:spPr bwMode="auto">
            <a:xfrm rot="10800000">
              <a:off x="2230" y="3631"/>
              <a:ext cx="28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2" name="Arc 934"/>
            <p:cNvSpPr>
              <a:spLocks/>
            </p:cNvSpPr>
            <p:nvPr/>
          </p:nvSpPr>
          <p:spPr bwMode="auto">
            <a:xfrm rot="10800000">
              <a:off x="2179" y="363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3" name="Arc 935"/>
            <p:cNvSpPr>
              <a:spLocks/>
            </p:cNvSpPr>
            <p:nvPr/>
          </p:nvSpPr>
          <p:spPr bwMode="auto">
            <a:xfrm rot="10800000">
              <a:off x="2146" y="3632"/>
              <a:ext cx="28" cy="62"/>
            </a:xfrm>
            <a:custGeom>
              <a:avLst/>
              <a:gdLst>
                <a:gd name="T0" fmla="*/ 0 w 22421"/>
                <a:gd name="T1" fmla="*/ 0 h 21964"/>
                <a:gd name="T2" fmla="*/ 0 w 22421"/>
                <a:gd name="T3" fmla="*/ 0 h 21964"/>
                <a:gd name="T4" fmla="*/ 0 w 22421"/>
                <a:gd name="T5" fmla="*/ 0 h 21964"/>
                <a:gd name="T6" fmla="*/ 0 60000 65536"/>
                <a:gd name="T7" fmla="*/ 0 60000 65536"/>
                <a:gd name="T8" fmla="*/ 0 60000 65536"/>
                <a:gd name="T9" fmla="*/ 0 w 22421"/>
                <a:gd name="T10" fmla="*/ 0 h 21964"/>
                <a:gd name="T11" fmla="*/ 22421 w 22421"/>
                <a:gd name="T12" fmla="*/ 21964 h 219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21" h="21964" fill="none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</a:path>
                <a:path w="22421" h="21964" stroke="0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  <a:lnTo>
                    <a:pt x="821" y="364"/>
                  </a:lnTo>
                  <a:lnTo>
                    <a:pt x="22417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4" name="Arc 936"/>
            <p:cNvSpPr>
              <a:spLocks/>
            </p:cNvSpPr>
            <p:nvPr/>
          </p:nvSpPr>
          <p:spPr bwMode="auto">
            <a:xfrm rot="10800000">
              <a:off x="2132" y="3703"/>
              <a:ext cx="27" cy="61"/>
            </a:xfrm>
            <a:custGeom>
              <a:avLst/>
              <a:gdLst>
                <a:gd name="T0" fmla="*/ 0 w 21600"/>
                <a:gd name="T1" fmla="*/ 0 h 21585"/>
                <a:gd name="T2" fmla="*/ 0 w 21600"/>
                <a:gd name="T3" fmla="*/ 0 h 21585"/>
                <a:gd name="T4" fmla="*/ 0 w 21600"/>
                <a:gd name="T5" fmla="*/ 0 h 215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5"/>
                <a:gd name="T11" fmla="*/ 21600 w 21600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5" fill="none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</a:path>
                <a:path w="21600" h="21585" stroke="0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  <a:lnTo>
                    <a:pt x="21600" y="21585"/>
                  </a:lnTo>
                  <a:lnTo>
                    <a:pt x="-1" y="2158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5" name="Arc 937"/>
            <p:cNvSpPr>
              <a:spLocks/>
            </p:cNvSpPr>
            <p:nvPr/>
          </p:nvSpPr>
          <p:spPr bwMode="auto">
            <a:xfrm>
              <a:off x="182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6" name="Arc 938"/>
            <p:cNvSpPr>
              <a:spLocks/>
            </p:cNvSpPr>
            <p:nvPr/>
          </p:nvSpPr>
          <p:spPr bwMode="auto">
            <a:xfrm>
              <a:off x="1798" y="3638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7" name="Arc 939"/>
            <p:cNvSpPr>
              <a:spLocks/>
            </p:cNvSpPr>
            <p:nvPr/>
          </p:nvSpPr>
          <p:spPr bwMode="auto">
            <a:xfrm>
              <a:off x="1755" y="3695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8" name="Arc 940"/>
            <p:cNvSpPr>
              <a:spLocks/>
            </p:cNvSpPr>
            <p:nvPr/>
          </p:nvSpPr>
          <p:spPr bwMode="auto">
            <a:xfrm>
              <a:off x="1774" y="3641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9" name="Arc 941"/>
            <p:cNvSpPr>
              <a:spLocks/>
            </p:cNvSpPr>
            <p:nvPr/>
          </p:nvSpPr>
          <p:spPr bwMode="auto">
            <a:xfrm>
              <a:off x="191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0" name="Arc 942"/>
            <p:cNvSpPr>
              <a:spLocks/>
            </p:cNvSpPr>
            <p:nvPr/>
          </p:nvSpPr>
          <p:spPr bwMode="auto">
            <a:xfrm>
              <a:off x="1887" y="3638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62"/>
                <a:gd name="T10" fmla="*/ 0 h 21600"/>
                <a:gd name="T11" fmla="*/ 22362 w 223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1" name="Arc 943"/>
            <p:cNvSpPr>
              <a:spLocks/>
            </p:cNvSpPr>
            <p:nvPr/>
          </p:nvSpPr>
          <p:spPr bwMode="auto">
            <a:xfrm>
              <a:off x="1855" y="370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2" name="Arc 944"/>
            <p:cNvSpPr>
              <a:spLocks/>
            </p:cNvSpPr>
            <p:nvPr/>
          </p:nvSpPr>
          <p:spPr bwMode="auto">
            <a:xfrm>
              <a:off x="1870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3" name="Arc 945"/>
            <p:cNvSpPr>
              <a:spLocks/>
            </p:cNvSpPr>
            <p:nvPr/>
          </p:nvSpPr>
          <p:spPr bwMode="auto">
            <a:xfrm>
              <a:off x="199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4" name="Arc 946"/>
            <p:cNvSpPr>
              <a:spLocks/>
            </p:cNvSpPr>
            <p:nvPr/>
          </p:nvSpPr>
          <p:spPr bwMode="auto">
            <a:xfrm>
              <a:off x="1967" y="3638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5" name="Arc 947"/>
            <p:cNvSpPr>
              <a:spLocks/>
            </p:cNvSpPr>
            <p:nvPr/>
          </p:nvSpPr>
          <p:spPr bwMode="auto">
            <a:xfrm>
              <a:off x="1935" y="3701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6" name="Arc 948"/>
            <p:cNvSpPr>
              <a:spLocks/>
            </p:cNvSpPr>
            <p:nvPr/>
          </p:nvSpPr>
          <p:spPr bwMode="auto">
            <a:xfrm>
              <a:off x="1952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7" name="Arc 949"/>
            <p:cNvSpPr>
              <a:spLocks/>
            </p:cNvSpPr>
            <p:nvPr/>
          </p:nvSpPr>
          <p:spPr bwMode="auto">
            <a:xfrm>
              <a:off x="2091" y="3701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1"/>
                <a:gd name="T11" fmla="*/ 21600 w 21600"/>
                <a:gd name="T12" fmla="*/ 21931 h 21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8" name="Arc 950"/>
            <p:cNvSpPr>
              <a:spLocks/>
            </p:cNvSpPr>
            <p:nvPr/>
          </p:nvSpPr>
          <p:spPr bwMode="auto">
            <a:xfrm>
              <a:off x="2068" y="3638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9" name="Arc 951"/>
            <p:cNvSpPr>
              <a:spLocks/>
            </p:cNvSpPr>
            <p:nvPr/>
          </p:nvSpPr>
          <p:spPr bwMode="auto">
            <a:xfrm>
              <a:off x="2025" y="3701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0" name="Arc 952"/>
            <p:cNvSpPr>
              <a:spLocks/>
            </p:cNvSpPr>
            <p:nvPr/>
          </p:nvSpPr>
          <p:spPr bwMode="auto">
            <a:xfrm>
              <a:off x="2041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1" name="Arc 953"/>
            <p:cNvSpPr>
              <a:spLocks/>
            </p:cNvSpPr>
            <p:nvPr/>
          </p:nvSpPr>
          <p:spPr bwMode="auto">
            <a:xfrm rot="10800000">
              <a:off x="2262" y="363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985" name="AutoShape 954"/>
          <p:cNvSpPr>
            <a:spLocks noChangeArrowheads="1"/>
          </p:cNvSpPr>
          <p:nvPr/>
        </p:nvSpPr>
        <p:spPr bwMode="auto">
          <a:xfrm>
            <a:off x="4881062" y="5991225"/>
            <a:ext cx="29633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86" name="AutoShape 955"/>
          <p:cNvSpPr>
            <a:spLocks noChangeArrowheads="1"/>
          </p:cNvSpPr>
          <p:nvPr/>
        </p:nvSpPr>
        <p:spPr bwMode="auto">
          <a:xfrm rot="1920000">
            <a:off x="6506634" y="4811769"/>
            <a:ext cx="45156" cy="219075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87" name="AutoShape 956"/>
          <p:cNvSpPr>
            <a:spLocks noChangeArrowheads="1"/>
          </p:cNvSpPr>
          <p:nvPr/>
        </p:nvSpPr>
        <p:spPr bwMode="auto">
          <a:xfrm rot="1920000">
            <a:off x="6568722" y="4841931"/>
            <a:ext cx="45156" cy="219075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988" name="Group 957"/>
          <p:cNvGrpSpPr>
            <a:grpSpLocks/>
          </p:cNvGrpSpPr>
          <p:nvPr/>
        </p:nvGrpSpPr>
        <p:grpSpPr bwMode="auto">
          <a:xfrm>
            <a:off x="3375383" y="4719638"/>
            <a:ext cx="531989" cy="868362"/>
            <a:chOff x="1221" y="2825"/>
            <a:chExt cx="377" cy="547"/>
          </a:xfrm>
        </p:grpSpPr>
        <p:sp>
          <p:nvSpPr>
            <p:cNvPr id="162317" name="AutoShape 958"/>
            <p:cNvSpPr>
              <a:spLocks noChangeArrowheads="1"/>
            </p:cNvSpPr>
            <p:nvPr/>
          </p:nvSpPr>
          <p:spPr bwMode="auto">
            <a:xfrm rot="3960000">
              <a:off x="1516" y="3291"/>
              <a:ext cx="23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18" name="AutoShape 959"/>
            <p:cNvSpPr>
              <a:spLocks noChangeArrowheads="1"/>
            </p:cNvSpPr>
            <p:nvPr/>
          </p:nvSpPr>
          <p:spPr bwMode="auto">
            <a:xfrm rot="3960000">
              <a:off x="1279" y="2767"/>
              <a:ext cx="23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319" name="Group 960"/>
            <p:cNvGrpSpPr>
              <a:grpSpLocks/>
            </p:cNvGrpSpPr>
            <p:nvPr/>
          </p:nvGrpSpPr>
          <p:grpSpPr bwMode="auto">
            <a:xfrm>
              <a:off x="1254" y="2865"/>
              <a:ext cx="319" cy="498"/>
              <a:chOff x="1254" y="2865"/>
              <a:chExt cx="319" cy="498"/>
            </a:xfrm>
          </p:grpSpPr>
          <p:sp>
            <p:nvSpPr>
              <p:cNvPr id="162345" name="Arc 961"/>
              <p:cNvSpPr>
                <a:spLocks/>
              </p:cNvSpPr>
              <p:nvPr/>
            </p:nvSpPr>
            <p:spPr bwMode="auto">
              <a:xfrm rot="-6840000">
                <a:off x="1513" y="3259"/>
                <a:ext cx="30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6" name="Arc 962"/>
              <p:cNvSpPr>
                <a:spLocks/>
              </p:cNvSpPr>
              <p:nvPr/>
            </p:nvSpPr>
            <p:spPr bwMode="auto">
              <a:xfrm rot="-6840000">
                <a:off x="1456" y="3264"/>
                <a:ext cx="29" cy="61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7" name="Arc 963"/>
              <p:cNvSpPr>
                <a:spLocks/>
              </p:cNvSpPr>
              <p:nvPr/>
            </p:nvSpPr>
            <p:spPr bwMode="auto">
              <a:xfrm rot="-6840000">
                <a:off x="1488" y="3204"/>
                <a:ext cx="23" cy="61"/>
              </a:xfrm>
              <a:custGeom>
                <a:avLst/>
                <a:gdLst>
                  <a:gd name="T0" fmla="*/ 0 w 21600"/>
                  <a:gd name="T1" fmla="*/ 0 h 21579"/>
                  <a:gd name="T2" fmla="*/ 0 w 21600"/>
                  <a:gd name="T3" fmla="*/ 0 h 21579"/>
                  <a:gd name="T4" fmla="*/ 0 w 21600"/>
                  <a:gd name="T5" fmla="*/ 0 h 2157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9"/>
                  <a:gd name="T11" fmla="*/ 21600 w 21600"/>
                  <a:gd name="T12" fmla="*/ 21579 h 215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9" fill="none" extrusionOk="0">
                    <a:moveTo>
                      <a:pt x="20641" y="21578"/>
                    </a:moveTo>
                    <a:cubicBezTo>
                      <a:pt x="9095" y="21065"/>
                      <a:pt x="-1" y="11556"/>
                      <a:pt x="-1" y="-1"/>
                    </a:cubicBezTo>
                  </a:path>
                  <a:path w="21600" h="21579" stroke="0" extrusionOk="0">
                    <a:moveTo>
                      <a:pt x="20641" y="21578"/>
                    </a:moveTo>
                    <a:cubicBezTo>
                      <a:pt x="9095" y="21065"/>
                      <a:pt x="-1" y="11556"/>
                      <a:pt x="-1" y="-1"/>
                    </a:cubicBezTo>
                    <a:lnTo>
                      <a:pt x="21600" y="0"/>
                    </a:lnTo>
                    <a:lnTo>
                      <a:pt x="20641" y="2157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8" name="Arc 964"/>
              <p:cNvSpPr>
                <a:spLocks/>
              </p:cNvSpPr>
              <p:nvPr/>
            </p:nvSpPr>
            <p:spPr bwMode="auto">
              <a:xfrm rot="-6840000">
                <a:off x="1477" y="3321"/>
                <a:ext cx="22" cy="61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9" name="Arc 965"/>
              <p:cNvSpPr>
                <a:spLocks/>
              </p:cNvSpPr>
              <p:nvPr/>
            </p:nvSpPr>
            <p:spPr bwMode="auto">
              <a:xfrm rot="-6840000">
                <a:off x="1445" y="3236"/>
                <a:ext cx="23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0" name="Arc 966"/>
              <p:cNvSpPr>
                <a:spLocks/>
              </p:cNvSpPr>
              <p:nvPr/>
            </p:nvSpPr>
            <p:spPr bwMode="auto">
              <a:xfrm rot="-6840000">
                <a:off x="1475" y="3177"/>
                <a:ext cx="27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1" name="Arc 967"/>
              <p:cNvSpPr>
                <a:spLocks/>
              </p:cNvSpPr>
              <p:nvPr/>
            </p:nvSpPr>
            <p:spPr bwMode="auto">
              <a:xfrm rot="-6840000">
                <a:off x="1416" y="3186"/>
                <a:ext cx="28" cy="61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2" name="Arc 968"/>
              <p:cNvSpPr>
                <a:spLocks/>
              </p:cNvSpPr>
              <p:nvPr/>
            </p:nvSpPr>
            <p:spPr bwMode="auto">
              <a:xfrm rot="3960000">
                <a:off x="1289" y="2906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3" name="Arc 969"/>
              <p:cNvSpPr>
                <a:spLocks/>
              </p:cNvSpPr>
              <p:nvPr/>
            </p:nvSpPr>
            <p:spPr bwMode="auto">
              <a:xfrm rot="3960000">
                <a:off x="1340" y="2860"/>
                <a:ext cx="30" cy="62"/>
              </a:xfrm>
              <a:custGeom>
                <a:avLst/>
                <a:gdLst>
                  <a:gd name="T0" fmla="*/ 0 w 22344"/>
                  <a:gd name="T1" fmla="*/ 0 h 21600"/>
                  <a:gd name="T2" fmla="*/ 0 w 22344"/>
                  <a:gd name="T3" fmla="*/ 0 h 21600"/>
                  <a:gd name="T4" fmla="*/ 0 w 2234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4"/>
                  <a:gd name="T10" fmla="*/ 0 h 21600"/>
                  <a:gd name="T11" fmla="*/ 22344 w 2234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4" h="21600" fill="none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</a:path>
                  <a:path w="22344" h="21600" stroke="0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  <a:lnTo>
                      <a:pt x="744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4" name="Arc 970"/>
              <p:cNvSpPr>
                <a:spLocks/>
              </p:cNvSpPr>
              <p:nvPr/>
            </p:nvSpPr>
            <p:spPr bwMode="auto">
              <a:xfrm rot="3960000">
                <a:off x="1274" y="2850"/>
                <a:ext cx="22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</a:path>
                  <a:path w="21600" h="21951" stroke="0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  <a:lnTo>
                      <a:pt x="0" y="351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5" name="Arc 971"/>
              <p:cNvSpPr>
                <a:spLocks/>
              </p:cNvSpPr>
              <p:nvPr/>
            </p:nvSpPr>
            <p:spPr bwMode="auto">
              <a:xfrm rot="3960000">
                <a:off x="1333" y="2845"/>
                <a:ext cx="22" cy="61"/>
              </a:xfrm>
              <a:custGeom>
                <a:avLst/>
                <a:gdLst>
                  <a:gd name="T0" fmla="*/ 0 w 21597"/>
                  <a:gd name="T1" fmla="*/ 0 h 21579"/>
                  <a:gd name="T2" fmla="*/ 0 w 21597"/>
                  <a:gd name="T3" fmla="*/ 0 h 21579"/>
                  <a:gd name="T4" fmla="*/ 0 w 21597"/>
                  <a:gd name="T5" fmla="*/ 0 h 21579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9"/>
                  <a:gd name="T11" fmla="*/ 21597 w 21597"/>
                  <a:gd name="T12" fmla="*/ 21579 h 215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9" fill="none" extrusionOk="0">
                    <a:moveTo>
                      <a:pt x="-1" y="21234"/>
                    </a:moveTo>
                    <a:cubicBezTo>
                      <a:pt x="181" y="9809"/>
                      <a:pt x="9230" y="503"/>
                      <a:pt x="20645" y="-1"/>
                    </a:cubicBezTo>
                  </a:path>
                  <a:path w="21597" h="21579" stroke="0" extrusionOk="0">
                    <a:moveTo>
                      <a:pt x="-1" y="21234"/>
                    </a:moveTo>
                    <a:cubicBezTo>
                      <a:pt x="181" y="9809"/>
                      <a:pt x="9230" y="503"/>
                      <a:pt x="20645" y="-1"/>
                    </a:cubicBezTo>
                    <a:lnTo>
                      <a:pt x="21597" y="21579"/>
                    </a:lnTo>
                    <a:lnTo>
                      <a:pt x="-1" y="212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6" name="Arc 972"/>
              <p:cNvSpPr>
                <a:spLocks/>
              </p:cNvSpPr>
              <p:nvPr/>
            </p:nvSpPr>
            <p:spPr bwMode="auto">
              <a:xfrm rot="3960000">
                <a:off x="1327" y="2991"/>
                <a:ext cx="29" cy="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7" name="Arc 973"/>
              <p:cNvSpPr>
                <a:spLocks/>
              </p:cNvSpPr>
              <p:nvPr/>
            </p:nvSpPr>
            <p:spPr bwMode="auto">
              <a:xfrm rot="3960000">
                <a:off x="1372" y="2945"/>
                <a:ext cx="30" cy="62"/>
              </a:xfrm>
              <a:custGeom>
                <a:avLst/>
                <a:gdLst>
                  <a:gd name="T0" fmla="*/ 0 w 22344"/>
                  <a:gd name="T1" fmla="*/ 0 h 21600"/>
                  <a:gd name="T2" fmla="*/ 0 w 22344"/>
                  <a:gd name="T3" fmla="*/ 0 h 21600"/>
                  <a:gd name="T4" fmla="*/ 0 w 2234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4"/>
                  <a:gd name="T10" fmla="*/ 0 h 21600"/>
                  <a:gd name="T11" fmla="*/ 22344 w 2234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4" h="21600" fill="none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</a:path>
                  <a:path w="22344" h="21600" stroke="0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  <a:lnTo>
                      <a:pt x="744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8" name="Arc 974"/>
              <p:cNvSpPr>
                <a:spLocks/>
              </p:cNvSpPr>
              <p:nvPr/>
            </p:nvSpPr>
            <p:spPr bwMode="auto">
              <a:xfrm rot="3960000">
                <a:off x="1305" y="2933"/>
                <a:ext cx="24" cy="64"/>
              </a:xfrm>
              <a:custGeom>
                <a:avLst/>
                <a:gdLst>
                  <a:gd name="T0" fmla="*/ 0 w 22567"/>
                  <a:gd name="T1" fmla="*/ 0 h 21953"/>
                  <a:gd name="T2" fmla="*/ 0 w 22567"/>
                  <a:gd name="T3" fmla="*/ 0 h 21953"/>
                  <a:gd name="T4" fmla="*/ 0 w 22567"/>
                  <a:gd name="T5" fmla="*/ 0 h 21953"/>
                  <a:gd name="T6" fmla="*/ 0 60000 65536"/>
                  <a:gd name="T7" fmla="*/ 0 60000 65536"/>
                  <a:gd name="T8" fmla="*/ 0 60000 65536"/>
                  <a:gd name="T9" fmla="*/ 0 w 22567"/>
                  <a:gd name="T10" fmla="*/ 0 h 21953"/>
                  <a:gd name="T11" fmla="*/ 22567 w 22567"/>
                  <a:gd name="T12" fmla="*/ 21953 h 219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67" h="21953" fill="none" extrusionOk="0">
                    <a:moveTo>
                      <a:pt x="22564" y="-1"/>
                    </a:moveTo>
                    <a:cubicBezTo>
                      <a:pt x="22566" y="117"/>
                      <a:pt x="22567" y="235"/>
                      <a:pt x="22567" y="353"/>
                    </a:cubicBezTo>
                    <a:cubicBezTo>
                      <a:pt x="22567" y="12282"/>
                      <a:pt x="12896" y="21953"/>
                      <a:pt x="967" y="21953"/>
                    </a:cubicBezTo>
                    <a:cubicBezTo>
                      <a:pt x="644" y="21952"/>
                      <a:pt x="322" y="21945"/>
                      <a:pt x="-1" y="21931"/>
                    </a:cubicBezTo>
                  </a:path>
                  <a:path w="22567" h="21953" stroke="0" extrusionOk="0">
                    <a:moveTo>
                      <a:pt x="22564" y="-1"/>
                    </a:moveTo>
                    <a:cubicBezTo>
                      <a:pt x="22566" y="117"/>
                      <a:pt x="22567" y="235"/>
                      <a:pt x="22567" y="353"/>
                    </a:cubicBezTo>
                    <a:cubicBezTo>
                      <a:pt x="22567" y="12282"/>
                      <a:pt x="12896" y="21953"/>
                      <a:pt x="967" y="21953"/>
                    </a:cubicBezTo>
                    <a:cubicBezTo>
                      <a:pt x="644" y="21952"/>
                      <a:pt x="322" y="21945"/>
                      <a:pt x="-1" y="21931"/>
                    </a:cubicBezTo>
                    <a:lnTo>
                      <a:pt x="967" y="353"/>
                    </a:lnTo>
                    <a:lnTo>
                      <a:pt x="22564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9" name="Arc 975"/>
              <p:cNvSpPr>
                <a:spLocks/>
              </p:cNvSpPr>
              <p:nvPr/>
            </p:nvSpPr>
            <p:spPr bwMode="auto">
              <a:xfrm rot="3960000">
                <a:off x="1363" y="2923"/>
                <a:ext cx="22" cy="60"/>
              </a:xfrm>
              <a:custGeom>
                <a:avLst/>
                <a:gdLst>
                  <a:gd name="T0" fmla="*/ 0 w 21597"/>
                  <a:gd name="T1" fmla="*/ 0 h 21578"/>
                  <a:gd name="T2" fmla="*/ 0 w 21597"/>
                  <a:gd name="T3" fmla="*/ 0 h 21578"/>
                  <a:gd name="T4" fmla="*/ 0 w 21597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8"/>
                  <a:gd name="T11" fmla="*/ 21597 w 21597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8" fill="none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</a:path>
                  <a:path w="21597" h="21578" stroke="0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  <a:lnTo>
                      <a:pt x="21597" y="21578"/>
                    </a:lnTo>
                    <a:lnTo>
                      <a:pt x="-1" y="2122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0" name="Arc 976"/>
              <p:cNvSpPr>
                <a:spLocks/>
              </p:cNvSpPr>
              <p:nvPr/>
            </p:nvSpPr>
            <p:spPr bwMode="auto">
              <a:xfrm rot="3960000">
                <a:off x="1363" y="3069"/>
                <a:ext cx="29" cy="62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1" name="Arc 977"/>
              <p:cNvSpPr>
                <a:spLocks/>
              </p:cNvSpPr>
              <p:nvPr/>
            </p:nvSpPr>
            <p:spPr bwMode="auto">
              <a:xfrm rot="3960000">
                <a:off x="1408" y="3021"/>
                <a:ext cx="30" cy="63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2" y="-1"/>
                      <a:pt x="22146" y="9461"/>
                      <a:pt x="22335" y="21253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2" y="-1"/>
                      <a:pt x="22146" y="9461"/>
                      <a:pt x="22335" y="21253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2" name="Arc 978"/>
              <p:cNvSpPr>
                <a:spLocks/>
              </p:cNvSpPr>
              <p:nvPr/>
            </p:nvSpPr>
            <p:spPr bwMode="auto">
              <a:xfrm rot="3960000">
                <a:off x="1339" y="3011"/>
                <a:ext cx="23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3" name="Arc 979"/>
              <p:cNvSpPr>
                <a:spLocks/>
              </p:cNvSpPr>
              <p:nvPr/>
            </p:nvSpPr>
            <p:spPr bwMode="auto">
              <a:xfrm rot="3960000">
                <a:off x="1398" y="3000"/>
                <a:ext cx="22" cy="61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8"/>
                  <a:gd name="T11" fmla="*/ 21600 w 21600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4" name="Arc 980"/>
              <p:cNvSpPr>
                <a:spLocks/>
              </p:cNvSpPr>
              <p:nvPr/>
            </p:nvSpPr>
            <p:spPr bwMode="auto">
              <a:xfrm rot="3960000">
                <a:off x="1401" y="3152"/>
                <a:ext cx="30" cy="62"/>
              </a:xfrm>
              <a:custGeom>
                <a:avLst/>
                <a:gdLst>
                  <a:gd name="T0" fmla="*/ 0 w 21600"/>
                  <a:gd name="T1" fmla="*/ 0 h 21932"/>
                  <a:gd name="T2" fmla="*/ 0 w 21600"/>
                  <a:gd name="T3" fmla="*/ 0 h 21932"/>
                  <a:gd name="T4" fmla="*/ 0 w 21600"/>
                  <a:gd name="T5" fmla="*/ 0 h 2193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32"/>
                  <a:gd name="T11" fmla="*/ 21600 w 21600"/>
                  <a:gd name="T12" fmla="*/ 21932 h 219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32" fill="none" extrusionOk="0">
                    <a:moveTo>
                      <a:pt x="20861" y="21932"/>
                    </a:moveTo>
                    <a:cubicBezTo>
                      <a:pt x="9226" y="21534"/>
                      <a:pt x="0" y="1198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2" stroke="0" extrusionOk="0">
                    <a:moveTo>
                      <a:pt x="20861" y="21932"/>
                    </a:moveTo>
                    <a:cubicBezTo>
                      <a:pt x="9226" y="21534"/>
                      <a:pt x="0" y="1198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61" y="2193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5" name="Arc 981"/>
              <p:cNvSpPr>
                <a:spLocks/>
              </p:cNvSpPr>
              <p:nvPr/>
            </p:nvSpPr>
            <p:spPr bwMode="auto">
              <a:xfrm rot="3960000">
                <a:off x="1450" y="3108"/>
                <a:ext cx="30" cy="61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2"/>
                  <a:gd name="T10" fmla="*/ 0 h 21600"/>
                  <a:gd name="T11" fmla="*/ 22332 w 2233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6" name="Arc 982"/>
              <p:cNvSpPr>
                <a:spLocks/>
              </p:cNvSpPr>
              <p:nvPr/>
            </p:nvSpPr>
            <p:spPr bwMode="auto">
              <a:xfrm rot="3960000">
                <a:off x="1378" y="3093"/>
                <a:ext cx="23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7" name="Arc 983"/>
              <p:cNvSpPr>
                <a:spLocks/>
              </p:cNvSpPr>
              <p:nvPr/>
            </p:nvSpPr>
            <p:spPr bwMode="auto">
              <a:xfrm rot="3960000">
                <a:off x="1437" y="3084"/>
                <a:ext cx="22" cy="62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8" name="Arc 984"/>
              <p:cNvSpPr>
                <a:spLocks/>
              </p:cNvSpPr>
              <p:nvPr/>
            </p:nvSpPr>
            <p:spPr bwMode="auto">
              <a:xfrm rot="-6840000">
                <a:off x="1531" y="3286"/>
                <a:ext cx="22" cy="62"/>
              </a:xfrm>
              <a:custGeom>
                <a:avLst/>
                <a:gdLst>
                  <a:gd name="T0" fmla="*/ 0 w 21600"/>
                  <a:gd name="T1" fmla="*/ 0 h 21919"/>
                  <a:gd name="T2" fmla="*/ 0 w 21600"/>
                  <a:gd name="T3" fmla="*/ 0 h 21919"/>
                  <a:gd name="T4" fmla="*/ 0 w 21600"/>
                  <a:gd name="T5" fmla="*/ 0 h 219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19"/>
                  <a:gd name="T11" fmla="*/ 21600 w 21600"/>
                  <a:gd name="T12" fmla="*/ 21919 h 219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19" fill="none" extrusionOk="0">
                    <a:moveTo>
                      <a:pt x="20587" y="21919"/>
                    </a:moveTo>
                    <a:cubicBezTo>
                      <a:pt x="9064" y="21378"/>
                      <a:pt x="0" y="11878"/>
                      <a:pt x="0" y="343"/>
                    </a:cubicBezTo>
                    <a:cubicBezTo>
                      <a:pt x="0" y="228"/>
                      <a:pt x="0" y="114"/>
                      <a:pt x="2" y="-1"/>
                    </a:cubicBezTo>
                  </a:path>
                  <a:path w="21600" h="21919" stroke="0" extrusionOk="0">
                    <a:moveTo>
                      <a:pt x="20587" y="21919"/>
                    </a:moveTo>
                    <a:cubicBezTo>
                      <a:pt x="9064" y="21378"/>
                      <a:pt x="0" y="11878"/>
                      <a:pt x="0" y="343"/>
                    </a:cubicBezTo>
                    <a:cubicBezTo>
                      <a:pt x="0" y="228"/>
                      <a:pt x="0" y="114"/>
                      <a:pt x="2" y="-1"/>
                    </a:cubicBezTo>
                    <a:lnTo>
                      <a:pt x="21600" y="343"/>
                    </a:lnTo>
                    <a:lnTo>
                      <a:pt x="20587" y="2191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320" name="Group 985"/>
            <p:cNvGrpSpPr>
              <a:grpSpLocks/>
            </p:cNvGrpSpPr>
            <p:nvPr/>
          </p:nvGrpSpPr>
          <p:grpSpPr bwMode="auto">
            <a:xfrm>
              <a:off x="1248" y="2852"/>
              <a:ext cx="317" cy="499"/>
              <a:chOff x="1248" y="2852"/>
              <a:chExt cx="317" cy="499"/>
            </a:xfrm>
          </p:grpSpPr>
          <p:sp>
            <p:nvSpPr>
              <p:cNvPr id="162321" name="Arc 986"/>
              <p:cNvSpPr>
                <a:spLocks/>
              </p:cNvSpPr>
              <p:nvPr/>
            </p:nvSpPr>
            <p:spPr bwMode="auto">
              <a:xfrm rot="-6840000">
                <a:off x="1506" y="3248"/>
                <a:ext cx="29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2" name="Arc 987"/>
              <p:cNvSpPr>
                <a:spLocks/>
              </p:cNvSpPr>
              <p:nvPr/>
            </p:nvSpPr>
            <p:spPr bwMode="auto">
              <a:xfrm rot="-6840000">
                <a:off x="1447" y="3254"/>
                <a:ext cx="30" cy="61"/>
              </a:xfrm>
              <a:custGeom>
                <a:avLst/>
                <a:gdLst>
                  <a:gd name="T0" fmla="*/ 0 w 21597"/>
                  <a:gd name="T1" fmla="*/ 0 h 21588"/>
                  <a:gd name="T2" fmla="*/ 0 w 21597"/>
                  <a:gd name="T3" fmla="*/ 0 h 21588"/>
                  <a:gd name="T4" fmla="*/ 0 w 21597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88"/>
                  <a:gd name="T11" fmla="*/ 21597 w 21597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88" fill="none" extrusionOk="0">
                    <a:moveTo>
                      <a:pt x="-1" y="21236"/>
                    </a:moveTo>
                    <a:cubicBezTo>
                      <a:pt x="186" y="9723"/>
                      <a:pt x="9373" y="380"/>
                      <a:pt x="20882" y="-1"/>
                    </a:cubicBezTo>
                  </a:path>
                  <a:path w="21597" h="21588" stroke="0" extrusionOk="0">
                    <a:moveTo>
                      <a:pt x="-1" y="21236"/>
                    </a:moveTo>
                    <a:cubicBezTo>
                      <a:pt x="186" y="9723"/>
                      <a:pt x="9373" y="380"/>
                      <a:pt x="20882" y="-1"/>
                    </a:cubicBezTo>
                    <a:lnTo>
                      <a:pt x="21597" y="21588"/>
                    </a:lnTo>
                    <a:lnTo>
                      <a:pt x="-1" y="2123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3" name="Arc 988"/>
              <p:cNvSpPr>
                <a:spLocks/>
              </p:cNvSpPr>
              <p:nvPr/>
            </p:nvSpPr>
            <p:spPr bwMode="auto">
              <a:xfrm rot="-6840000">
                <a:off x="1479" y="3194"/>
                <a:ext cx="23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4" name="Arc 989"/>
              <p:cNvSpPr>
                <a:spLocks/>
              </p:cNvSpPr>
              <p:nvPr/>
            </p:nvSpPr>
            <p:spPr bwMode="auto">
              <a:xfrm rot="-6840000">
                <a:off x="1470" y="3309"/>
                <a:ext cx="22" cy="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5" name="Arc 990"/>
              <p:cNvSpPr>
                <a:spLocks/>
              </p:cNvSpPr>
              <p:nvPr/>
            </p:nvSpPr>
            <p:spPr bwMode="auto">
              <a:xfrm rot="-6840000">
                <a:off x="1438" y="3225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6" name="Arc 991"/>
              <p:cNvSpPr>
                <a:spLocks/>
              </p:cNvSpPr>
              <p:nvPr/>
            </p:nvSpPr>
            <p:spPr bwMode="auto">
              <a:xfrm rot="-6840000">
                <a:off x="1468" y="3165"/>
                <a:ext cx="29" cy="62"/>
              </a:xfrm>
              <a:custGeom>
                <a:avLst/>
                <a:gdLst>
                  <a:gd name="T0" fmla="*/ 0 w 22391"/>
                  <a:gd name="T1" fmla="*/ 0 h 21964"/>
                  <a:gd name="T2" fmla="*/ 0 w 22391"/>
                  <a:gd name="T3" fmla="*/ 0 h 21964"/>
                  <a:gd name="T4" fmla="*/ 0 w 22391"/>
                  <a:gd name="T5" fmla="*/ 0 h 21964"/>
                  <a:gd name="T6" fmla="*/ 0 60000 65536"/>
                  <a:gd name="T7" fmla="*/ 0 60000 65536"/>
                  <a:gd name="T8" fmla="*/ 0 60000 65536"/>
                  <a:gd name="T9" fmla="*/ 0 w 22391"/>
                  <a:gd name="T10" fmla="*/ 0 h 21964"/>
                  <a:gd name="T11" fmla="*/ 22391 w 22391"/>
                  <a:gd name="T12" fmla="*/ 21964 h 219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1" h="21964" fill="none" extrusionOk="0">
                    <a:moveTo>
                      <a:pt x="22387" y="0"/>
                    </a:moveTo>
                    <a:cubicBezTo>
                      <a:pt x="22389" y="121"/>
                      <a:pt x="22391" y="242"/>
                      <a:pt x="22391" y="364"/>
                    </a:cubicBezTo>
                    <a:cubicBezTo>
                      <a:pt x="22391" y="12293"/>
                      <a:pt x="12720" y="21964"/>
                      <a:pt x="791" y="21964"/>
                    </a:cubicBezTo>
                    <a:cubicBezTo>
                      <a:pt x="527" y="21963"/>
                      <a:pt x="263" y="21959"/>
                      <a:pt x="-1" y="21949"/>
                    </a:cubicBezTo>
                  </a:path>
                  <a:path w="22391" h="21964" stroke="0" extrusionOk="0">
                    <a:moveTo>
                      <a:pt x="22387" y="0"/>
                    </a:moveTo>
                    <a:cubicBezTo>
                      <a:pt x="22389" y="121"/>
                      <a:pt x="22391" y="242"/>
                      <a:pt x="22391" y="364"/>
                    </a:cubicBezTo>
                    <a:cubicBezTo>
                      <a:pt x="22391" y="12293"/>
                      <a:pt x="12720" y="21964"/>
                      <a:pt x="791" y="21964"/>
                    </a:cubicBezTo>
                    <a:cubicBezTo>
                      <a:pt x="527" y="21963"/>
                      <a:pt x="263" y="21959"/>
                      <a:pt x="-1" y="21949"/>
                    </a:cubicBezTo>
                    <a:lnTo>
                      <a:pt x="791" y="364"/>
                    </a:lnTo>
                    <a:lnTo>
                      <a:pt x="2238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7" name="Arc 992"/>
              <p:cNvSpPr>
                <a:spLocks/>
              </p:cNvSpPr>
              <p:nvPr/>
            </p:nvSpPr>
            <p:spPr bwMode="auto">
              <a:xfrm rot="-6840000">
                <a:off x="1408" y="3177"/>
                <a:ext cx="28" cy="61"/>
              </a:xfrm>
              <a:custGeom>
                <a:avLst/>
                <a:gdLst>
                  <a:gd name="T0" fmla="*/ 0 w 21597"/>
                  <a:gd name="T1" fmla="*/ 0 h 21586"/>
                  <a:gd name="T2" fmla="*/ 0 w 21597"/>
                  <a:gd name="T3" fmla="*/ 0 h 21586"/>
                  <a:gd name="T4" fmla="*/ 0 w 21597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86"/>
                  <a:gd name="T11" fmla="*/ 21597 w 21597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86" fill="none" extrusionOk="0">
                    <a:moveTo>
                      <a:pt x="-1" y="21234"/>
                    </a:moveTo>
                    <a:cubicBezTo>
                      <a:pt x="186" y="9740"/>
                      <a:pt x="9343" y="406"/>
                      <a:pt x="20831" y="-1"/>
                    </a:cubicBezTo>
                  </a:path>
                  <a:path w="21597" h="21586" stroke="0" extrusionOk="0">
                    <a:moveTo>
                      <a:pt x="-1" y="21234"/>
                    </a:moveTo>
                    <a:cubicBezTo>
                      <a:pt x="186" y="9740"/>
                      <a:pt x="9343" y="406"/>
                      <a:pt x="20831" y="-1"/>
                    </a:cubicBezTo>
                    <a:lnTo>
                      <a:pt x="21597" y="21586"/>
                    </a:lnTo>
                    <a:lnTo>
                      <a:pt x="-1" y="212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8" name="Arc 993"/>
              <p:cNvSpPr>
                <a:spLocks/>
              </p:cNvSpPr>
              <p:nvPr/>
            </p:nvSpPr>
            <p:spPr bwMode="auto">
              <a:xfrm rot="3960000">
                <a:off x="1282" y="2896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9" name="Arc 994"/>
              <p:cNvSpPr>
                <a:spLocks/>
              </p:cNvSpPr>
              <p:nvPr/>
            </p:nvSpPr>
            <p:spPr bwMode="auto">
              <a:xfrm rot="3960000">
                <a:off x="1332" y="2850"/>
                <a:ext cx="29" cy="61"/>
              </a:xfrm>
              <a:custGeom>
                <a:avLst/>
                <a:gdLst>
                  <a:gd name="T0" fmla="*/ 0 w 22371"/>
                  <a:gd name="T1" fmla="*/ 0 h 21600"/>
                  <a:gd name="T2" fmla="*/ 0 w 22371"/>
                  <a:gd name="T3" fmla="*/ 0 h 21600"/>
                  <a:gd name="T4" fmla="*/ 0 w 2237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71"/>
                  <a:gd name="T10" fmla="*/ 0 h 21600"/>
                  <a:gd name="T11" fmla="*/ 22371 w 2237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71" h="21600" fill="none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</a:path>
                  <a:path w="22371" h="21600" stroke="0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  <a:lnTo>
                      <a:pt x="771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0" name="Arc 995"/>
              <p:cNvSpPr>
                <a:spLocks/>
              </p:cNvSpPr>
              <p:nvPr/>
            </p:nvSpPr>
            <p:spPr bwMode="auto">
              <a:xfrm rot="3960000">
                <a:off x="1267" y="2839"/>
                <a:ext cx="23" cy="61"/>
              </a:xfrm>
              <a:custGeom>
                <a:avLst/>
                <a:gdLst>
                  <a:gd name="T0" fmla="*/ 0 w 22559"/>
                  <a:gd name="T1" fmla="*/ 0 h 21600"/>
                  <a:gd name="T2" fmla="*/ 0 w 22559"/>
                  <a:gd name="T3" fmla="*/ 0 h 21600"/>
                  <a:gd name="T4" fmla="*/ 0 w 2255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59"/>
                  <a:gd name="T10" fmla="*/ 0 h 21600"/>
                  <a:gd name="T11" fmla="*/ 22559 w 2255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59" h="21600" fill="none" extrusionOk="0">
                    <a:moveTo>
                      <a:pt x="22559" y="0"/>
                    </a:moveTo>
                    <a:cubicBezTo>
                      <a:pt x="22559" y="11929"/>
                      <a:pt x="12888" y="21600"/>
                      <a:pt x="959" y="21600"/>
                    </a:cubicBezTo>
                    <a:cubicBezTo>
                      <a:pt x="639" y="21599"/>
                      <a:pt x="319" y="21592"/>
                      <a:pt x="0" y="21578"/>
                    </a:cubicBezTo>
                  </a:path>
                  <a:path w="22559" h="21600" stroke="0" extrusionOk="0">
                    <a:moveTo>
                      <a:pt x="22559" y="0"/>
                    </a:moveTo>
                    <a:cubicBezTo>
                      <a:pt x="22559" y="11929"/>
                      <a:pt x="12888" y="21600"/>
                      <a:pt x="959" y="21600"/>
                    </a:cubicBezTo>
                    <a:cubicBezTo>
                      <a:pt x="639" y="21599"/>
                      <a:pt x="319" y="21592"/>
                      <a:pt x="0" y="21578"/>
                    </a:cubicBezTo>
                    <a:lnTo>
                      <a:pt x="959" y="0"/>
                    </a:lnTo>
                    <a:lnTo>
                      <a:pt x="22559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1" name="Arc 996"/>
              <p:cNvSpPr>
                <a:spLocks/>
              </p:cNvSpPr>
              <p:nvPr/>
            </p:nvSpPr>
            <p:spPr bwMode="auto">
              <a:xfrm rot="3960000">
                <a:off x="1326" y="2833"/>
                <a:ext cx="23" cy="61"/>
              </a:xfrm>
              <a:custGeom>
                <a:avLst/>
                <a:gdLst>
                  <a:gd name="T0" fmla="*/ 0 w 21600"/>
                  <a:gd name="T1" fmla="*/ 0 h 21579"/>
                  <a:gd name="T2" fmla="*/ 0 w 21600"/>
                  <a:gd name="T3" fmla="*/ 0 h 21579"/>
                  <a:gd name="T4" fmla="*/ 0 w 21600"/>
                  <a:gd name="T5" fmla="*/ 0 h 2157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9"/>
                  <a:gd name="T11" fmla="*/ 21600 w 21600"/>
                  <a:gd name="T12" fmla="*/ 21579 h 215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9" fill="none" extrusionOk="0">
                    <a:moveTo>
                      <a:pt x="-1" y="21578"/>
                    </a:moveTo>
                    <a:cubicBezTo>
                      <a:pt x="-1" y="10022"/>
                      <a:pt x="9095" y="513"/>
                      <a:pt x="20641" y="0"/>
                    </a:cubicBezTo>
                  </a:path>
                  <a:path w="21600" h="21579" stroke="0" extrusionOk="0">
                    <a:moveTo>
                      <a:pt x="-1" y="21578"/>
                    </a:moveTo>
                    <a:cubicBezTo>
                      <a:pt x="-1" y="10022"/>
                      <a:pt x="9095" y="513"/>
                      <a:pt x="20641" y="0"/>
                    </a:cubicBezTo>
                    <a:lnTo>
                      <a:pt x="21600" y="21579"/>
                    </a:lnTo>
                    <a:lnTo>
                      <a:pt x="-1" y="2157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2" name="Arc 997"/>
              <p:cNvSpPr>
                <a:spLocks/>
              </p:cNvSpPr>
              <p:nvPr/>
            </p:nvSpPr>
            <p:spPr bwMode="auto">
              <a:xfrm rot="3960000">
                <a:off x="1321" y="2981"/>
                <a:ext cx="29" cy="63"/>
              </a:xfrm>
              <a:custGeom>
                <a:avLst/>
                <a:gdLst>
                  <a:gd name="T0" fmla="*/ 0 w 21600"/>
                  <a:gd name="T1" fmla="*/ 0 h 21927"/>
                  <a:gd name="T2" fmla="*/ 0 w 21600"/>
                  <a:gd name="T3" fmla="*/ 0 h 21927"/>
                  <a:gd name="T4" fmla="*/ 0 w 21600"/>
                  <a:gd name="T5" fmla="*/ 0 h 2192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27"/>
                  <a:gd name="T11" fmla="*/ 21600 w 21600"/>
                  <a:gd name="T12" fmla="*/ 21927 h 219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27" fill="none" extrusionOk="0">
                    <a:moveTo>
                      <a:pt x="20836" y="21926"/>
                    </a:moveTo>
                    <a:cubicBezTo>
                      <a:pt x="9211" y="21515"/>
                      <a:pt x="0" y="11972"/>
                      <a:pt x="0" y="340"/>
                    </a:cubicBezTo>
                    <a:cubicBezTo>
                      <a:pt x="0" y="226"/>
                      <a:pt x="0" y="113"/>
                      <a:pt x="2" y="-1"/>
                    </a:cubicBezTo>
                  </a:path>
                  <a:path w="21600" h="21927" stroke="0" extrusionOk="0">
                    <a:moveTo>
                      <a:pt x="20836" y="21926"/>
                    </a:moveTo>
                    <a:cubicBezTo>
                      <a:pt x="9211" y="21515"/>
                      <a:pt x="0" y="11972"/>
                      <a:pt x="0" y="340"/>
                    </a:cubicBezTo>
                    <a:cubicBezTo>
                      <a:pt x="0" y="226"/>
                      <a:pt x="0" y="113"/>
                      <a:pt x="2" y="-1"/>
                    </a:cubicBezTo>
                    <a:lnTo>
                      <a:pt x="21600" y="340"/>
                    </a:lnTo>
                    <a:lnTo>
                      <a:pt x="20836" y="2192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3" name="Arc 998"/>
              <p:cNvSpPr>
                <a:spLocks/>
              </p:cNvSpPr>
              <p:nvPr/>
            </p:nvSpPr>
            <p:spPr bwMode="auto">
              <a:xfrm rot="3960000">
                <a:off x="1365" y="2934"/>
                <a:ext cx="30" cy="62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2"/>
                  <a:gd name="T10" fmla="*/ 0 h 21600"/>
                  <a:gd name="T11" fmla="*/ 22332 w 2233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4" name="Arc 999"/>
              <p:cNvSpPr>
                <a:spLocks/>
              </p:cNvSpPr>
              <p:nvPr/>
            </p:nvSpPr>
            <p:spPr bwMode="auto">
              <a:xfrm rot="3960000">
                <a:off x="1298" y="2922"/>
                <a:ext cx="23" cy="64"/>
              </a:xfrm>
              <a:custGeom>
                <a:avLst/>
                <a:gdLst>
                  <a:gd name="T0" fmla="*/ 0 w 22612"/>
                  <a:gd name="T1" fmla="*/ 0 h 21954"/>
                  <a:gd name="T2" fmla="*/ 0 w 22612"/>
                  <a:gd name="T3" fmla="*/ 0 h 21954"/>
                  <a:gd name="T4" fmla="*/ 0 w 22612"/>
                  <a:gd name="T5" fmla="*/ 0 h 21954"/>
                  <a:gd name="T6" fmla="*/ 0 60000 65536"/>
                  <a:gd name="T7" fmla="*/ 0 60000 65536"/>
                  <a:gd name="T8" fmla="*/ 0 60000 65536"/>
                  <a:gd name="T9" fmla="*/ 0 w 22612"/>
                  <a:gd name="T10" fmla="*/ 0 h 21954"/>
                  <a:gd name="T11" fmla="*/ 22612 w 22612"/>
                  <a:gd name="T12" fmla="*/ 21954 h 219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2" h="21954" fill="none" extrusionOk="0">
                    <a:moveTo>
                      <a:pt x="22609" y="-1"/>
                    </a:moveTo>
                    <a:cubicBezTo>
                      <a:pt x="22611" y="117"/>
                      <a:pt x="22612" y="235"/>
                      <a:pt x="22612" y="354"/>
                    </a:cubicBezTo>
                    <a:cubicBezTo>
                      <a:pt x="22612" y="12283"/>
                      <a:pt x="12941" y="21954"/>
                      <a:pt x="1012" y="21954"/>
                    </a:cubicBezTo>
                    <a:cubicBezTo>
                      <a:pt x="674" y="21953"/>
                      <a:pt x="337" y="21946"/>
                      <a:pt x="-1" y="21930"/>
                    </a:cubicBezTo>
                  </a:path>
                  <a:path w="22612" h="21954" stroke="0" extrusionOk="0">
                    <a:moveTo>
                      <a:pt x="22609" y="-1"/>
                    </a:moveTo>
                    <a:cubicBezTo>
                      <a:pt x="22611" y="117"/>
                      <a:pt x="22612" y="235"/>
                      <a:pt x="22612" y="354"/>
                    </a:cubicBezTo>
                    <a:cubicBezTo>
                      <a:pt x="22612" y="12283"/>
                      <a:pt x="12941" y="21954"/>
                      <a:pt x="1012" y="21954"/>
                    </a:cubicBezTo>
                    <a:cubicBezTo>
                      <a:pt x="674" y="21953"/>
                      <a:pt x="337" y="21946"/>
                      <a:pt x="-1" y="21930"/>
                    </a:cubicBezTo>
                    <a:lnTo>
                      <a:pt x="1012" y="354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5" name="Arc 1000"/>
              <p:cNvSpPr>
                <a:spLocks/>
              </p:cNvSpPr>
              <p:nvPr/>
            </p:nvSpPr>
            <p:spPr bwMode="auto">
              <a:xfrm rot="3960000">
                <a:off x="1357" y="2911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7"/>
                  <a:gd name="T11" fmla="*/ 21597 w 21597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6" name="Arc 1001"/>
              <p:cNvSpPr>
                <a:spLocks/>
              </p:cNvSpPr>
              <p:nvPr/>
            </p:nvSpPr>
            <p:spPr bwMode="auto">
              <a:xfrm rot="3960000">
                <a:off x="1356" y="3059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7" name="Arc 1002"/>
              <p:cNvSpPr>
                <a:spLocks/>
              </p:cNvSpPr>
              <p:nvPr/>
            </p:nvSpPr>
            <p:spPr bwMode="auto">
              <a:xfrm rot="3960000">
                <a:off x="1400" y="3012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8" name="Arc 1003"/>
              <p:cNvSpPr>
                <a:spLocks/>
              </p:cNvSpPr>
              <p:nvPr/>
            </p:nvSpPr>
            <p:spPr bwMode="auto">
              <a:xfrm rot="3960000">
                <a:off x="1334" y="2999"/>
                <a:ext cx="24" cy="61"/>
              </a:xfrm>
              <a:custGeom>
                <a:avLst/>
                <a:gdLst>
                  <a:gd name="T0" fmla="*/ 0 w 22518"/>
                  <a:gd name="T1" fmla="*/ 0 h 21600"/>
                  <a:gd name="T2" fmla="*/ 0 w 22518"/>
                  <a:gd name="T3" fmla="*/ 0 h 21600"/>
                  <a:gd name="T4" fmla="*/ 0 w 2251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18"/>
                  <a:gd name="T10" fmla="*/ 0 h 21600"/>
                  <a:gd name="T11" fmla="*/ 22518 w 2251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18" h="21600" fill="none" extrusionOk="0">
                    <a:moveTo>
                      <a:pt x="22518" y="0"/>
                    </a:moveTo>
                    <a:cubicBezTo>
                      <a:pt x="22518" y="11929"/>
                      <a:pt x="12847" y="21600"/>
                      <a:pt x="918" y="21600"/>
                    </a:cubicBezTo>
                    <a:cubicBezTo>
                      <a:pt x="611" y="21599"/>
                      <a:pt x="305" y="21593"/>
                      <a:pt x="-1" y="21580"/>
                    </a:cubicBezTo>
                  </a:path>
                  <a:path w="22518" h="21600" stroke="0" extrusionOk="0">
                    <a:moveTo>
                      <a:pt x="22518" y="0"/>
                    </a:moveTo>
                    <a:cubicBezTo>
                      <a:pt x="22518" y="11929"/>
                      <a:pt x="12847" y="21600"/>
                      <a:pt x="918" y="21600"/>
                    </a:cubicBezTo>
                    <a:cubicBezTo>
                      <a:pt x="611" y="21599"/>
                      <a:pt x="305" y="21593"/>
                      <a:pt x="-1" y="21580"/>
                    </a:cubicBezTo>
                    <a:lnTo>
                      <a:pt x="918" y="0"/>
                    </a:lnTo>
                    <a:lnTo>
                      <a:pt x="22518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9" name="Arc 1004"/>
              <p:cNvSpPr>
                <a:spLocks/>
              </p:cNvSpPr>
              <p:nvPr/>
            </p:nvSpPr>
            <p:spPr bwMode="auto">
              <a:xfrm rot="3960000">
                <a:off x="1392" y="2991"/>
                <a:ext cx="22" cy="60"/>
              </a:xfrm>
              <a:custGeom>
                <a:avLst/>
                <a:gdLst>
                  <a:gd name="T0" fmla="*/ 0 w 21597"/>
                  <a:gd name="T1" fmla="*/ 0 h 21578"/>
                  <a:gd name="T2" fmla="*/ 0 w 21597"/>
                  <a:gd name="T3" fmla="*/ 0 h 21578"/>
                  <a:gd name="T4" fmla="*/ 0 w 21597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8"/>
                  <a:gd name="T11" fmla="*/ 21597 w 21597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8" fill="none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</a:path>
                  <a:path w="21597" h="21578" stroke="0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  <a:lnTo>
                      <a:pt x="21597" y="21578"/>
                    </a:lnTo>
                    <a:lnTo>
                      <a:pt x="-1" y="2122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0" name="Arc 1005"/>
              <p:cNvSpPr>
                <a:spLocks/>
              </p:cNvSpPr>
              <p:nvPr/>
            </p:nvSpPr>
            <p:spPr bwMode="auto">
              <a:xfrm rot="3960000">
                <a:off x="1394" y="3140"/>
                <a:ext cx="30" cy="61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8"/>
                  <a:gd name="T11" fmla="*/ 21600 w 21600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8" fill="none" extrusionOk="0">
                    <a:moveTo>
                      <a:pt x="20868" y="21587"/>
                    </a:moveTo>
                    <a:cubicBezTo>
                      <a:pt x="9230" y="21192"/>
                      <a:pt x="-1" y="11644"/>
                      <a:pt x="-1" y="-1"/>
                    </a:cubicBezTo>
                  </a:path>
                  <a:path w="21600" h="21588" stroke="0" extrusionOk="0">
                    <a:moveTo>
                      <a:pt x="20868" y="21587"/>
                    </a:moveTo>
                    <a:cubicBezTo>
                      <a:pt x="9230" y="21192"/>
                      <a:pt x="-1" y="11644"/>
                      <a:pt x="-1" y="-1"/>
                    </a:cubicBezTo>
                    <a:lnTo>
                      <a:pt x="21600" y="0"/>
                    </a:lnTo>
                    <a:lnTo>
                      <a:pt x="20868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1" name="Arc 1006"/>
              <p:cNvSpPr>
                <a:spLocks/>
              </p:cNvSpPr>
              <p:nvPr/>
            </p:nvSpPr>
            <p:spPr bwMode="auto">
              <a:xfrm rot="3960000">
                <a:off x="1442" y="3096"/>
                <a:ext cx="31" cy="62"/>
              </a:xfrm>
              <a:custGeom>
                <a:avLst/>
                <a:gdLst>
                  <a:gd name="T0" fmla="*/ 0 w 22320"/>
                  <a:gd name="T1" fmla="*/ 0 h 21600"/>
                  <a:gd name="T2" fmla="*/ 0 w 22320"/>
                  <a:gd name="T3" fmla="*/ 0 h 21600"/>
                  <a:gd name="T4" fmla="*/ 0 w 2232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20"/>
                  <a:gd name="T10" fmla="*/ 0 h 21600"/>
                  <a:gd name="T11" fmla="*/ 22320 w 2232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20" h="21600" fill="none" extrusionOk="0">
                    <a:moveTo>
                      <a:pt x="0" y="12"/>
                    </a:moveTo>
                    <a:cubicBezTo>
                      <a:pt x="239" y="4"/>
                      <a:pt x="479" y="-1"/>
                      <a:pt x="720" y="-1"/>
                    </a:cubicBezTo>
                    <a:cubicBezTo>
                      <a:pt x="12649" y="-1"/>
                      <a:pt x="22320" y="9670"/>
                      <a:pt x="22320" y="21600"/>
                    </a:cubicBezTo>
                  </a:path>
                  <a:path w="22320" h="21600" stroke="0" extrusionOk="0">
                    <a:moveTo>
                      <a:pt x="0" y="12"/>
                    </a:moveTo>
                    <a:cubicBezTo>
                      <a:pt x="239" y="4"/>
                      <a:pt x="479" y="-1"/>
                      <a:pt x="720" y="-1"/>
                    </a:cubicBezTo>
                    <a:cubicBezTo>
                      <a:pt x="12649" y="-1"/>
                      <a:pt x="22320" y="9670"/>
                      <a:pt x="22320" y="21600"/>
                    </a:cubicBezTo>
                    <a:lnTo>
                      <a:pt x="720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2" name="Arc 1007"/>
              <p:cNvSpPr>
                <a:spLocks/>
              </p:cNvSpPr>
              <p:nvPr/>
            </p:nvSpPr>
            <p:spPr bwMode="auto">
              <a:xfrm rot="3960000">
                <a:off x="1371" y="3083"/>
                <a:ext cx="23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</a:path>
                  <a:path w="21600" h="21951" stroke="0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  <a:lnTo>
                      <a:pt x="0" y="351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3" name="Arc 1008"/>
              <p:cNvSpPr>
                <a:spLocks/>
              </p:cNvSpPr>
              <p:nvPr/>
            </p:nvSpPr>
            <p:spPr bwMode="auto">
              <a:xfrm rot="3960000">
                <a:off x="1430" y="3076"/>
                <a:ext cx="22" cy="61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8"/>
                  <a:gd name="T11" fmla="*/ 21600 w 21600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4" name="Arc 1009"/>
              <p:cNvSpPr>
                <a:spLocks/>
              </p:cNvSpPr>
              <p:nvPr/>
            </p:nvSpPr>
            <p:spPr bwMode="auto">
              <a:xfrm rot="-6840000">
                <a:off x="1524" y="3274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61989" name="Group 1010"/>
          <p:cNvGrpSpPr>
            <a:grpSpLocks/>
          </p:cNvGrpSpPr>
          <p:nvPr/>
        </p:nvGrpSpPr>
        <p:grpSpPr bwMode="auto">
          <a:xfrm>
            <a:off x="4409723" y="5176894"/>
            <a:ext cx="856544" cy="225425"/>
            <a:chOff x="1954" y="3113"/>
            <a:chExt cx="606" cy="142"/>
          </a:xfrm>
        </p:grpSpPr>
        <p:sp>
          <p:nvSpPr>
            <p:cNvPr id="162265" name="AutoShape 1011"/>
            <p:cNvSpPr>
              <a:spLocks noChangeArrowheads="1"/>
            </p:cNvSpPr>
            <p:nvPr/>
          </p:nvSpPr>
          <p:spPr bwMode="auto">
            <a:xfrm>
              <a:off x="2538" y="3115"/>
              <a:ext cx="22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66" name="AutoShape 1012"/>
            <p:cNvSpPr>
              <a:spLocks noChangeArrowheads="1"/>
            </p:cNvSpPr>
            <p:nvPr/>
          </p:nvSpPr>
          <p:spPr bwMode="auto">
            <a:xfrm>
              <a:off x="1954" y="3113"/>
              <a:ext cx="21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267" name="Group 1013"/>
            <p:cNvGrpSpPr>
              <a:grpSpLocks/>
            </p:cNvGrpSpPr>
            <p:nvPr/>
          </p:nvGrpSpPr>
          <p:grpSpPr bwMode="auto">
            <a:xfrm>
              <a:off x="1991" y="3120"/>
              <a:ext cx="543" cy="129"/>
              <a:chOff x="1991" y="3120"/>
              <a:chExt cx="543" cy="129"/>
            </a:xfrm>
          </p:grpSpPr>
          <p:sp>
            <p:nvSpPr>
              <p:cNvPr id="162293" name="Arc 1014"/>
              <p:cNvSpPr>
                <a:spLocks/>
              </p:cNvSpPr>
              <p:nvPr/>
            </p:nvSpPr>
            <p:spPr bwMode="auto">
              <a:xfrm rot="10800000">
                <a:off x="2467" y="3126"/>
                <a:ext cx="28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4" name="Arc 1015"/>
              <p:cNvSpPr>
                <a:spLocks/>
              </p:cNvSpPr>
              <p:nvPr/>
            </p:nvSpPr>
            <p:spPr bwMode="auto">
              <a:xfrm rot="10800000">
                <a:off x="2449" y="3181"/>
                <a:ext cx="29" cy="61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5" name="Arc 1016"/>
              <p:cNvSpPr>
                <a:spLocks/>
              </p:cNvSpPr>
              <p:nvPr/>
            </p:nvSpPr>
            <p:spPr bwMode="auto">
              <a:xfrm rot="10800000">
                <a:off x="2408" y="3130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6" name="Arc 1017"/>
              <p:cNvSpPr>
                <a:spLocks/>
              </p:cNvSpPr>
              <p:nvPr/>
            </p:nvSpPr>
            <p:spPr bwMode="auto">
              <a:xfrm rot="10800000">
                <a:off x="2513" y="3187"/>
                <a:ext cx="21" cy="62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7" name="Arc 1018"/>
              <p:cNvSpPr>
                <a:spLocks/>
              </p:cNvSpPr>
              <p:nvPr/>
            </p:nvSpPr>
            <p:spPr bwMode="auto">
              <a:xfrm rot="10800000">
                <a:off x="2420" y="3182"/>
                <a:ext cx="21" cy="61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0" y="-1"/>
                      <a:pt x="21402" y="9454"/>
                      <a:pt x="21597" y="21242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0" y="-1"/>
                      <a:pt x="21402" y="9454"/>
                      <a:pt x="21597" y="21242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8" name="Arc 1019"/>
              <p:cNvSpPr>
                <a:spLocks/>
              </p:cNvSpPr>
              <p:nvPr/>
            </p:nvSpPr>
            <p:spPr bwMode="auto">
              <a:xfrm rot="10800000">
                <a:off x="2376" y="3127"/>
                <a:ext cx="28" cy="62"/>
              </a:xfrm>
              <a:custGeom>
                <a:avLst/>
                <a:gdLst>
                  <a:gd name="T0" fmla="*/ 0 w 22421"/>
                  <a:gd name="T1" fmla="*/ 0 h 21964"/>
                  <a:gd name="T2" fmla="*/ 0 w 22421"/>
                  <a:gd name="T3" fmla="*/ 0 h 21964"/>
                  <a:gd name="T4" fmla="*/ 0 w 22421"/>
                  <a:gd name="T5" fmla="*/ 0 h 21964"/>
                  <a:gd name="T6" fmla="*/ 0 60000 65536"/>
                  <a:gd name="T7" fmla="*/ 0 60000 65536"/>
                  <a:gd name="T8" fmla="*/ 0 60000 65536"/>
                  <a:gd name="T9" fmla="*/ 0 w 22421"/>
                  <a:gd name="T10" fmla="*/ 0 h 21964"/>
                  <a:gd name="T11" fmla="*/ 22421 w 22421"/>
                  <a:gd name="T12" fmla="*/ 21964 h 219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21" h="21964" fill="none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</a:path>
                  <a:path w="22421" h="21964" stroke="0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  <a:lnTo>
                      <a:pt x="821" y="364"/>
                    </a:lnTo>
                    <a:lnTo>
                      <a:pt x="2241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9" name="Arc 1020"/>
              <p:cNvSpPr>
                <a:spLocks/>
              </p:cNvSpPr>
              <p:nvPr/>
            </p:nvSpPr>
            <p:spPr bwMode="auto">
              <a:xfrm rot="10800000">
                <a:off x="2360" y="3185"/>
                <a:ext cx="27" cy="61"/>
              </a:xfrm>
              <a:custGeom>
                <a:avLst/>
                <a:gdLst>
                  <a:gd name="T0" fmla="*/ 0 w 21600"/>
                  <a:gd name="T1" fmla="*/ 0 h 21585"/>
                  <a:gd name="T2" fmla="*/ 0 w 21600"/>
                  <a:gd name="T3" fmla="*/ 0 h 21585"/>
                  <a:gd name="T4" fmla="*/ 0 w 21600"/>
                  <a:gd name="T5" fmla="*/ 0 h 2158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5"/>
                  <a:gd name="T11" fmla="*/ 21600 w 21600"/>
                  <a:gd name="T12" fmla="*/ 21585 h 215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5" fill="none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</a:path>
                  <a:path w="21600" h="21585" stroke="0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  <a:lnTo>
                      <a:pt x="21600" y="21585"/>
                    </a:lnTo>
                    <a:lnTo>
                      <a:pt x="-1" y="2158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0" name="Arc 1021"/>
              <p:cNvSpPr>
                <a:spLocks/>
              </p:cNvSpPr>
              <p:nvPr/>
            </p:nvSpPr>
            <p:spPr bwMode="auto">
              <a:xfrm>
                <a:off x="2049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1" name="Arc 1022"/>
              <p:cNvSpPr>
                <a:spLocks/>
              </p:cNvSpPr>
              <p:nvPr/>
            </p:nvSpPr>
            <p:spPr bwMode="auto">
              <a:xfrm>
                <a:off x="2026" y="3120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62"/>
                  <a:gd name="T10" fmla="*/ 0 h 21600"/>
                  <a:gd name="T11" fmla="*/ 22362 w 223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2" name="Arc 1023"/>
              <p:cNvSpPr>
                <a:spLocks/>
              </p:cNvSpPr>
              <p:nvPr/>
            </p:nvSpPr>
            <p:spPr bwMode="auto">
              <a:xfrm>
                <a:off x="1991" y="3178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3" name="Arc 0"/>
              <p:cNvSpPr>
                <a:spLocks/>
              </p:cNvSpPr>
              <p:nvPr/>
            </p:nvSpPr>
            <p:spPr bwMode="auto">
              <a:xfrm>
                <a:off x="2010" y="3123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4" name="Arc 1"/>
              <p:cNvSpPr>
                <a:spLocks/>
              </p:cNvSpPr>
              <p:nvPr/>
            </p:nvSpPr>
            <p:spPr bwMode="auto">
              <a:xfrm>
                <a:off x="2144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5" name="Arc 2"/>
              <p:cNvSpPr>
                <a:spLocks/>
              </p:cNvSpPr>
              <p:nvPr/>
            </p:nvSpPr>
            <p:spPr bwMode="auto">
              <a:xfrm>
                <a:off x="2119" y="3126"/>
                <a:ext cx="29" cy="61"/>
              </a:xfrm>
              <a:custGeom>
                <a:avLst/>
                <a:gdLst>
                  <a:gd name="T0" fmla="*/ 0 w 22371"/>
                  <a:gd name="T1" fmla="*/ 0 h 21600"/>
                  <a:gd name="T2" fmla="*/ 0 w 22371"/>
                  <a:gd name="T3" fmla="*/ 0 h 21600"/>
                  <a:gd name="T4" fmla="*/ 0 w 2237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71"/>
                  <a:gd name="T10" fmla="*/ 0 h 21600"/>
                  <a:gd name="T11" fmla="*/ 22371 w 2237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71" h="21600" fill="none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</a:path>
                  <a:path w="22371" h="21600" stroke="0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  <a:lnTo>
                      <a:pt x="771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6" name="Arc 3"/>
              <p:cNvSpPr>
                <a:spLocks/>
              </p:cNvSpPr>
              <p:nvPr/>
            </p:nvSpPr>
            <p:spPr bwMode="auto">
              <a:xfrm>
                <a:off x="2082" y="3183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7" name="Arc 4"/>
              <p:cNvSpPr>
                <a:spLocks/>
              </p:cNvSpPr>
              <p:nvPr/>
            </p:nvSpPr>
            <p:spPr bwMode="auto">
              <a:xfrm>
                <a:off x="2093" y="3128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8" name="Arc 5"/>
              <p:cNvSpPr>
                <a:spLocks/>
              </p:cNvSpPr>
              <p:nvPr/>
            </p:nvSpPr>
            <p:spPr bwMode="auto">
              <a:xfrm>
                <a:off x="2231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9" name="Arc 6"/>
              <p:cNvSpPr>
                <a:spLocks/>
              </p:cNvSpPr>
              <p:nvPr/>
            </p:nvSpPr>
            <p:spPr bwMode="auto">
              <a:xfrm>
                <a:off x="2205" y="3124"/>
                <a:ext cx="29" cy="62"/>
              </a:xfrm>
              <a:custGeom>
                <a:avLst/>
                <a:gdLst>
                  <a:gd name="T0" fmla="*/ 0 w 22348"/>
                  <a:gd name="T1" fmla="*/ 0 h 21600"/>
                  <a:gd name="T2" fmla="*/ 0 w 22348"/>
                  <a:gd name="T3" fmla="*/ 0 h 21600"/>
                  <a:gd name="T4" fmla="*/ 0 w 2234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8"/>
                  <a:gd name="T10" fmla="*/ 0 h 21600"/>
                  <a:gd name="T11" fmla="*/ 22348 w 2234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8" h="21600" fill="none" extrusionOk="0">
                    <a:moveTo>
                      <a:pt x="0" y="13"/>
                    </a:moveTo>
                    <a:cubicBezTo>
                      <a:pt x="250" y="4"/>
                      <a:pt x="500" y="-1"/>
                      <a:pt x="751" y="-1"/>
                    </a:cubicBezTo>
                    <a:cubicBezTo>
                      <a:pt x="12541" y="-1"/>
                      <a:pt x="22153" y="9454"/>
                      <a:pt x="22348" y="21242"/>
                    </a:cubicBezTo>
                  </a:path>
                  <a:path w="22348" h="21600" stroke="0" extrusionOk="0">
                    <a:moveTo>
                      <a:pt x="0" y="13"/>
                    </a:moveTo>
                    <a:cubicBezTo>
                      <a:pt x="250" y="4"/>
                      <a:pt x="500" y="-1"/>
                      <a:pt x="751" y="-1"/>
                    </a:cubicBezTo>
                    <a:cubicBezTo>
                      <a:pt x="12541" y="-1"/>
                      <a:pt x="22153" y="9454"/>
                      <a:pt x="22348" y="21242"/>
                    </a:cubicBezTo>
                    <a:lnTo>
                      <a:pt x="751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10" name="Arc 7"/>
              <p:cNvSpPr>
                <a:spLocks/>
              </p:cNvSpPr>
              <p:nvPr/>
            </p:nvSpPr>
            <p:spPr bwMode="auto">
              <a:xfrm>
                <a:off x="2167" y="3183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11" name="Arc 8"/>
              <p:cNvSpPr>
                <a:spLocks/>
              </p:cNvSpPr>
              <p:nvPr/>
            </p:nvSpPr>
            <p:spPr bwMode="auto">
              <a:xfrm>
                <a:off x="2183" y="3128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7"/>
                  <a:gd name="T11" fmla="*/ 21597 w 21597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12" name="Arc 9"/>
              <p:cNvSpPr>
                <a:spLocks/>
              </p:cNvSpPr>
              <p:nvPr/>
            </p:nvSpPr>
            <p:spPr bwMode="auto">
              <a:xfrm>
                <a:off x="2323" y="3183"/>
                <a:ext cx="29" cy="62"/>
              </a:xfrm>
              <a:custGeom>
                <a:avLst/>
                <a:gdLst>
                  <a:gd name="T0" fmla="*/ 0 w 21600"/>
                  <a:gd name="T1" fmla="*/ 0 h 21931"/>
                  <a:gd name="T2" fmla="*/ 0 w 21600"/>
                  <a:gd name="T3" fmla="*/ 0 h 21931"/>
                  <a:gd name="T4" fmla="*/ 0 w 21600"/>
                  <a:gd name="T5" fmla="*/ 0 h 2193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31"/>
                  <a:gd name="T11" fmla="*/ 21600 w 21600"/>
                  <a:gd name="T12" fmla="*/ 21931 h 219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31" fill="none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1" stroke="0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35" y="2193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13" name="Arc 10"/>
              <p:cNvSpPr>
                <a:spLocks/>
              </p:cNvSpPr>
              <p:nvPr/>
            </p:nvSpPr>
            <p:spPr bwMode="auto">
              <a:xfrm>
                <a:off x="2301" y="3122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14" name="Arc 11"/>
              <p:cNvSpPr>
                <a:spLocks/>
              </p:cNvSpPr>
              <p:nvPr/>
            </p:nvSpPr>
            <p:spPr bwMode="auto">
              <a:xfrm>
                <a:off x="2260" y="3183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15" name="Arc 12"/>
              <p:cNvSpPr>
                <a:spLocks/>
              </p:cNvSpPr>
              <p:nvPr/>
            </p:nvSpPr>
            <p:spPr bwMode="auto">
              <a:xfrm>
                <a:off x="2277" y="3128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16" name="Arc 13"/>
              <p:cNvSpPr>
                <a:spLocks/>
              </p:cNvSpPr>
              <p:nvPr/>
            </p:nvSpPr>
            <p:spPr bwMode="auto">
              <a:xfrm rot="10800000">
                <a:off x="2502" y="3124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268" name="Group 14"/>
            <p:cNvGrpSpPr>
              <a:grpSpLocks/>
            </p:cNvGrpSpPr>
            <p:nvPr/>
          </p:nvGrpSpPr>
          <p:grpSpPr bwMode="auto">
            <a:xfrm>
              <a:off x="1978" y="3122"/>
              <a:ext cx="543" cy="129"/>
              <a:chOff x="1978" y="3122"/>
              <a:chExt cx="543" cy="129"/>
            </a:xfrm>
          </p:grpSpPr>
          <p:sp>
            <p:nvSpPr>
              <p:cNvPr id="162269" name="Arc 15"/>
              <p:cNvSpPr>
                <a:spLocks/>
              </p:cNvSpPr>
              <p:nvPr/>
            </p:nvSpPr>
            <p:spPr bwMode="auto">
              <a:xfrm rot="10800000">
                <a:off x="2454" y="3127"/>
                <a:ext cx="30" cy="62"/>
              </a:xfrm>
              <a:custGeom>
                <a:avLst/>
                <a:gdLst>
                  <a:gd name="T0" fmla="*/ 0 w 22364"/>
                  <a:gd name="T1" fmla="*/ 0 h 21963"/>
                  <a:gd name="T2" fmla="*/ 0 w 22364"/>
                  <a:gd name="T3" fmla="*/ 0 h 21963"/>
                  <a:gd name="T4" fmla="*/ 0 w 22364"/>
                  <a:gd name="T5" fmla="*/ 0 h 21963"/>
                  <a:gd name="T6" fmla="*/ 0 60000 65536"/>
                  <a:gd name="T7" fmla="*/ 0 60000 65536"/>
                  <a:gd name="T8" fmla="*/ 0 60000 65536"/>
                  <a:gd name="T9" fmla="*/ 0 w 22364"/>
                  <a:gd name="T10" fmla="*/ 0 h 21963"/>
                  <a:gd name="T11" fmla="*/ 22364 w 22364"/>
                  <a:gd name="T12" fmla="*/ 21963 h 2196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4" h="21963" fill="none" extrusionOk="0">
                    <a:moveTo>
                      <a:pt x="22360" y="0"/>
                    </a:moveTo>
                    <a:cubicBezTo>
                      <a:pt x="22362" y="120"/>
                      <a:pt x="22364" y="241"/>
                      <a:pt x="22364" y="363"/>
                    </a:cubicBezTo>
                    <a:cubicBezTo>
                      <a:pt x="22364" y="12292"/>
                      <a:pt x="12693" y="21963"/>
                      <a:pt x="764" y="21963"/>
                    </a:cubicBezTo>
                    <a:cubicBezTo>
                      <a:pt x="509" y="21962"/>
                      <a:pt x="254" y="21958"/>
                      <a:pt x="-1" y="21949"/>
                    </a:cubicBezTo>
                  </a:path>
                  <a:path w="22364" h="21963" stroke="0" extrusionOk="0">
                    <a:moveTo>
                      <a:pt x="22360" y="0"/>
                    </a:moveTo>
                    <a:cubicBezTo>
                      <a:pt x="22362" y="120"/>
                      <a:pt x="22364" y="241"/>
                      <a:pt x="22364" y="363"/>
                    </a:cubicBezTo>
                    <a:cubicBezTo>
                      <a:pt x="22364" y="12292"/>
                      <a:pt x="12693" y="21963"/>
                      <a:pt x="764" y="21963"/>
                    </a:cubicBezTo>
                    <a:cubicBezTo>
                      <a:pt x="509" y="21962"/>
                      <a:pt x="254" y="21958"/>
                      <a:pt x="-1" y="21949"/>
                    </a:cubicBezTo>
                    <a:lnTo>
                      <a:pt x="764" y="363"/>
                    </a:lnTo>
                    <a:lnTo>
                      <a:pt x="2236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0" name="Arc 16"/>
              <p:cNvSpPr>
                <a:spLocks/>
              </p:cNvSpPr>
              <p:nvPr/>
            </p:nvSpPr>
            <p:spPr bwMode="auto">
              <a:xfrm rot="10800000">
                <a:off x="2437" y="3184"/>
                <a:ext cx="28" cy="60"/>
              </a:xfrm>
              <a:custGeom>
                <a:avLst/>
                <a:gdLst>
                  <a:gd name="T0" fmla="*/ 0 w 21597"/>
                  <a:gd name="T1" fmla="*/ 0 h 21587"/>
                  <a:gd name="T2" fmla="*/ 0 w 21597"/>
                  <a:gd name="T3" fmla="*/ 0 h 21587"/>
                  <a:gd name="T4" fmla="*/ 0 w 21597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87"/>
                  <a:gd name="T11" fmla="*/ 21597 w 21597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87" fill="none" extrusionOk="0">
                    <a:moveTo>
                      <a:pt x="-1" y="21235"/>
                    </a:moveTo>
                    <a:cubicBezTo>
                      <a:pt x="186" y="9736"/>
                      <a:pt x="9351" y="399"/>
                      <a:pt x="20846" y="0"/>
                    </a:cubicBezTo>
                  </a:path>
                  <a:path w="21597" h="21587" stroke="0" extrusionOk="0">
                    <a:moveTo>
                      <a:pt x="-1" y="21235"/>
                    </a:moveTo>
                    <a:cubicBezTo>
                      <a:pt x="186" y="9736"/>
                      <a:pt x="9351" y="399"/>
                      <a:pt x="20846" y="0"/>
                    </a:cubicBezTo>
                    <a:lnTo>
                      <a:pt x="21597" y="21587"/>
                    </a:lnTo>
                    <a:lnTo>
                      <a:pt x="-1" y="212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1" name="Arc 17"/>
              <p:cNvSpPr>
                <a:spLocks/>
              </p:cNvSpPr>
              <p:nvPr/>
            </p:nvSpPr>
            <p:spPr bwMode="auto">
              <a:xfrm rot="10800000">
                <a:off x="2395" y="3131"/>
                <a:ext cx="21" cy="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2" name="Arc 18"/>
              <p:cNvSpPr>
                <a:spLocks/>
              </p:cNvSpPr>
              <p:nvPr/>
            </p:nvSpPr>
            <p:spPr bwMode="auto">
              <a:xfrm rot="10800000">
                <a:off x="2500" y="3189"/>
                <a:ext cx="21" cy="62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3" name="Arc 19"/>
              <p:cNvSpPr>
                <a:spLocks/>
              </p:cNvSpPr>
              <p:nvPr/>
            </p:nvSpPr>
            <p:spPr bwMode="auto">
              <a:xfrm rot="10800000">
                <a:off x="2407" y="3183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4" name="Arc 20"/>
              <p:cNvSpPr>
                <a:spLocks/>
              </p:cNvSpPr>
              <p:nvPr/>
            </p:nvSpPr>
            <p:spPr bwMode="auto">
              <a:xfrm rot="10800000">
                <a:off x="2363" y="3129"/>
                <a:ext cx="28" cy="62"/>
              </a:xfrm>
              <a:custGeom>
                <a:avLst/>
                <a:gdLst>
                  <a:gd name="T0" fmla="*/ 0 w 22421"/>
                  <a:gd name="T1" fmla="*/ 0 h 21964"/>
                  <a:gd name="T2" fmla="*/ 0 w 22421"/>
                  <a:gd name="T3" fmla="*/ 0 h 21964"/>
                  <a:gd name="T4" fmla="*/ 0 w 22421"/>
                  <a:gd name="T5" fmla="*/ 0 h 21964"/>
                  <a:gd name="T6" fmla="*/ 0 60000 65536"/>
                  <a:gd name="T7" fmla="*/ 0 60000 65536"/>
                  <a:gd name="T8" fmla="*/ 0 60000 65536"/>
                  <a:gd name="T9" fmla="*/ 0 w 22421"/>
                  <a:gd name="T10" fmla="*/ 0 h 21964"/>
                  <a:gd name="T11" fmla="*/ 22421 w 22421"/>
                  <a:gd name="T12" fmla="*/ 21964 h 219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21" h="21964" fill="none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</a:path>
                  <a:path w="22421" h="21964" stroke="0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  <a:lnTo>
                      <a:pt x="821" y="364"/>
                    </a:lnTo>
                    <a:lnTo>
                      <a:pt x="2241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5" name="Arc 21"/>
              <p:cNvSpPr>
                <a:spLocks/>
              </p:cNvSpPr>
              <p:nvPr/>
            </p:nvSpPr>
            <p:spPr bwMode="auto">
              <a:xfrm rot="10800000">
                <a:off x="2347" y="3187"/>
                <a:ext cx="28" cy="61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6" name="Arc 22"/>
              <p:cNvSpPr>
                <a:spLocks/>
              </p:cNvSpPr>
              <p:nvPr/>
            </p:nvSpPr>
            <p:spPr bwMode="auto">
              <a:xfrm>
                <a:off x="2036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7" name="Arc 23"/>
              <p:cNvSpPr>
                <a:spLocks/>
              </p:cNvSpPr>
              <p:nvPr/>
            </p:nvSpPr>
            <p:spPr bwMode="auto">
              <a:xfrm>
                <a:off x="2013" y="3122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62"/>
                  <a:gd name="T10" fmla="*/ 0 h 21600"/>
                  <a:gd name="T11" fmla="*/ 22362 w 223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8" name="Arc 24"/>
              <p:cNvSpPr>
                <a:spLocks/>
              </p:cNvSpPr>
              <p:nvPr/>
            </p:nvSpPr>
            <p:spPr bwMode="auto">
              <a:xfrm>
                <a:off x="1978" y="3179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9" name="Arc 25"/>
              <p:cNvSpPr>
                <a:spLocks/>
              </p:cNvSpPr>
              <p:nvPr/>
            </p:nvSpPr>
            <p:spPr bwMode="auto">
              <a:xfrm>
                <a:off x="1997" y="3125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0" name="Arc 26"/>
              <p:cNvSpPr>
                <a:spLocks/>
              </p:cNvSpPr>
              <p:nvPr/>
            </p:nvSpPr>
            <p:spPr bwMode="auto">
              <a:xfrm>
                <a:off x="2131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1" name="Arc 27"/>
              <p:cNvSpPr>
                <a:spLocks/>
              </p:cNvSpPr>
              <p:nvPr/>
            </p:nvSpPr>
            <p:spPr bwMode="auto">
              <a:xfrm>
                <a:off x="2106" y="3127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62"/>
                  <a:gd name="T10" fmla="*/ 0 h 21600"/>
                  <a:gd name="T11" fmla="*/ 22362 w 223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2" name="Arc 28"/>
              <p:cNvSpPr>
                <a:spLocks/>
              </p:cNvSpPr>
              <p:nvPr/>
            </p:nvSpPr>
            <p:spPr bwMode="auto">
              <a:xfrm>
                <a:off x="2069" y="3185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3" name="Arc 29"/>
              <p:cNvSpPr>
                <a:spLocks/>
              </p:cNvSpPr>
              <p:nvPr/>
            </p:nvSpPr>
            <p:spPr bwMode="auto">
              <a:xfrm>
                <a:off x="2080" y="3130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4" name="Arc 30"/>
              <p:cNvSpPr>
                <a:spLocks/>
              </p:cNvSpPr>
              <p:nvPr/>
            </p:nvSpPr>
            <p:spPr bwMode="auto">
              <a:xfrm>
                <a:off x="2218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5" name="Arc 31"/>
              <p:cNvSpPr>
                <a:spLocks/>
              </p:cNvSpPr>
              <p:nvPr/>
            </p:nvSpPr>
            <p:spPr bwMode="auto">
              <a:xfrm>
                <a:off x="2192" y="3126"/>
                <a:ext cx="29" cy="61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</a:path>
                  <a:path w="22357" h="21600" stroke="0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  <a:lnTo>
                      <a:pt x="757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6" name="Arc 32"/>
              <p:cNvSpPr>
                <a:spLocks/>
              </p:cNvSpPr>
              <p:nvPr/>
            </p:nvSpPr>
            <p:spPr bwMode="auto">
              <a:xfrm>
                <a:off x="2154" y="3185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7" name="Arc 33"/>
              <p:cNvSpPr>
                <a:spLocks/>
              </p:cNvSpPr>
              <p:nvPr/>
            </p:nvSpPr>
            <p:spPr bwMode="auto">
              <a:xfrm>
                <a:off x="2170" y="3130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7"/>
                  <a:gd name="T11" fmla="*/ 21597 w 21597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8" name="Arc 34"/>
              <p:cNvSpPr>
                <a:spLocks/>
              </p:cNvSpPr>
              <p:nvPr/>
            </p:nvSpPr>
            <p:spPr bwMode="auto">
              <a:xfrm>
                <a:off x="2310" y="3185"/>
                <a:ext cx="29" cy="62"/>
              </a:xfrm>
              <a:custGeom>
                <a:avLst/>
                <a:gdLst>
                  <a:gd name="T0" fmla="*/ 0 w 21600"/>
                  <a:gd name="T1" fmla="*/ 0 h 21931"/>
                  <a:gd name="T2" fmla="*/ 0 w 21600"/>
                  <a:gd name="T3" fmla="*/ 0 h 21931"/>
                  <a:gd name="T4" fmla="*/ 0 w 21600"/>
                  <a:gd name="T5" fmla="*/ 0 h 2193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31"/>
                  <a:gd name="T11" fmla="*/ 21600 w 21600"/>
                  <a:gd name="T12" fmla="*/ 21931 h 219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31" fill="none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1" stroke="0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35" y="2193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9" name="Arc 35"/>
              <p:cNvSpPr>
                <a:spLocks/>
              </p:cNvSpPr>
              <p:nvPr/>
            </p:nvSpPr>
            <p:spPr bwMode="auto">
              <a:xfrm>
                <a:off x="2288" y="3124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0" name="Arc 36"/>
              <p:cNvSpPr>
                <a:spLocks/>
              </p:cNvSpPr>
              <p:nvPr/>
            </p:nvSpPr>
            <p:spPr bwMode="auto">
              <a:xfrm>
                <a:off x="2247" y="3185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1" name="Arc 37"/>
              <p:cNvSpPr>
                <a:spLocks/>
              </p:cNvSpPr>
              <p:nvPr/>
            </p:nvSpPr>
            <p:spPr bwMode="auto">
              <a:xfrm>
                <a:off x="2264" y="3130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2" name="Arc 38"/>
              <p:cNvSpPr>
                <a:spLocks/>
              </p:cNvSpPr>
              <p:nvPr/>
            </p:nvSpPr>
            <p:spPr bwMode="auto">
              <a:xfrm rot="10800000">
                <a:off x="2489" y="3126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61990" name="AutoShape 39"/>
          <p:cNvSpPr>
            <a:spLocks noChangeArrowheads="1"/>
          </p:cNvSpPr>
          <p:nvPr/>
        </p:nvSpPr>
        <p:spPr bwMode="auto">
          <a:xfrm rot="4800000" flipH="1" flipV="1">
            <a:off x="2374840" y="3670594"/>
            <a:ext cx="1246187" cy="1172633"/>
          </a:xfrm>
          <a:custGeom>
            <a:avLst/>
            <a:gdLst>
              <a:gd name="T0" fmla="*/ 62913468 w 21600"/>
              <a:gd name="T1" fmla="*/ 40285193 h 21600"/>
              <a:gd name="T2" fmla="*/ 35948689 w 21600"/>
              <a:gd name="T3" fmla="*/ 80570386 h 21600"/>
              <a:gd name="T4" fmla="*/ 8983855 w 21600"/>
              <a:gd name="T5" fmla="*/ 40285193 h 21600"/>
              <a:gd name="T6" fmla="*/ 3594868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91" name="AutoShape 40"/>
          <p:cNvSpPr>
            <a:spLocks noChangeArrowheads="1"/>
          </p:cNvSpPr>
          <p:nvPr/>
        </p:nvSpPr>
        <p:spPr bwMode="auto">
          <a:xfrm>
            <a:off x="3296356" y="4310063"/>
            <a:ext cx="28222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92" name="AutoShape 41"/>
          <p:cNvSpPr>
            <a:spLocks noChangeArrowheads="1"/>
          </p:cNvSpPr>
          <p:nvPr/>
        </p:nvSpPr>
        <p:spPr bwMode="auto">
          <a:xfrm>
            <a:off x="2470884" y="4306888"/>
            <a:ext cx="29633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993" name="Group 42"/>
          <p:cNvGrpSpPr>
            <a:grpSpLocks/>
          </p:cNvGrpSpPr>
          <p:nvPr/>
        </p:nvGrpSpPr>
        <p:grpSpPr bwMode="auto">
          <a:xfrm>
            <a:off x="2523067" y="4318000"/>
            <a:ext cx="767644" cy="203200"/>
            <a:chOff x="617" y="2572"/>
            <a:chExt cx="544" cy="128"/>
          </a:xfrm>
        </p:grpSpPr>
        <p:sp>
          <p:nvSpPr>
            <p:cNvPr id="162241" name="Arc 43"/>
            <p:cNvSpPr>
              <a:spLocks/>
            </p:cNvSpPr>
            <p:nvPr/>
          </p:nvSpPr>
          <p:spPr bwMode="auto">
            <a:xfrm rot="10800000">
              <a:off x="1093" y="2577"/>
              <a:ext cx="28" cy="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2" name="Arc 44"/>
            <p:cNvSpPr>
              <a:spLocks/>
            </p:cNvSpPr>
            <p:nvPr/>
          </p:nvSpPr>
          <p:spPr bwMode="auto">
            <a:xfrm rot="10800000">
              <a:off x="1074" y="2632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3" name="Arc 45"/>
            <p:cNvSpPr>
              <a:spLocks/>
            </p:cNvSpPr>
            <p:nvPr/>
          </p:nvSpPr>
          <p:spPr bwMode="auto">
            <a:xfrm rot="10800000">
              <a:off x="1033" y="2581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4" name="Arc 46"/>
            <p:cNvSpPr>
              <a:spLocks/>
            </p:cNvSpPr>
            <p:nvPr/>
          </p:nvSpPr>
          <p:spPr bwMode="auto">
            <a:xfrm rot="10800000">
              <a:off x="1139" y="2638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5" name="Arc 47"/>
            <p:cNvSpPr>
              <a:spLocks/>
            </p:cNvSpPr>
            <p:nvPr/>
          </p:nvSpPr>
          <p:spPr bwMode="auto">
            <a:xfrm rot="10800000">
              <a:off x="1045" y="2633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6" name="Arc 48"/>
            <p:cNvSpPr>
              <a:spLocks/>
            </p:cNvSpPr>
            <p:nvPr/>
          </p:nvSpPr>
          <p:spPr bwMode="auto">
            <a:xfrm rot="10800000">
              <a:off x="1002" y="2579"/>
              <a:ext cx="27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7" name="Arc 49"/>
            <p:cNvSpPr>
              <a:spLocks/>
            </p:cNvSpPr>
            <p:nvPr/>
          </p:nvSpPr>
          <p:spPr bwMode="auto">
            <a:xfrm rot="10800000">
              <a:off x="986" y="2638"/>
              <a:ext cx="27" cy="60"/>
            </a:xfrm>
            <a:custGeom>
              <a:avLst/>
              <a:gdLst>
                <a:gd name="T0" fmla="*/ 0 w 21597"/>
                <a:gd name="T1" fmla="*/ 0 h 21586"/>
                <a:gd name="T2" fmla="*/ 0 w 21597"/>
                <a:gd name="T3" fmla="*/ 0 h 21586"/>
                <a:gd name="T4" fmla="*/ 0 w 21597"/>
                <a:gd name="T5" fmla="*/ 0 h 2158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6"/>
                <a:gd name="T11" fmla="*/ 21597 w 21597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6" fill="none" extrusionOk="0">
                  <a:moveTo>
                    <a:pt x="-1" y="21234"/>
                  </a:moveTo>
                  <a:cubicBezTo>
                    <a:pt x="186" y="9746"/>
                    <a:pt x="9335" y="414"/>
                    <a:pt x="20818" y="0"/>
                  </a:cubicBezTo>
                </a:path>
                <a:path w="21597" h="21586" stroke="0" extrusionOk="0">
                  <a:moveTo>
                    <a:pt x="-1" y="21234"/>
                  </a:moveTo>
                  <a:cubicBezTo>
                    <a:pt x="186" y="9746"/>
                    <a:pt x="9335" y="414"/>
                    <a:pt x="20818" y="0"/>
                  </a:cubicBezTo>
                  <a:lnTo>
                    <a:pt x="21597" y="21586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8" name="Arc 50"/>
            <p:cNvSpPr>
              <a:spLocks/>
            </p:cNvSpPr>
            <p:nvPr/>
          </p:nvSpPr>
          <p:spPr bwMode="auto">
            <a:xfrm>
              <a:off x="674" y="2634"/>
              <a:ext cx="28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9" name="Arc 51"/>
            <p:cNvSpPr>
              <a:spLocks/>
            </p:cNvSpPr>
            <p:nvPr/>
          </p:nvSpPr>
          <p:spPr bwMode="auto">
            <a:xfrm>
              <a:off x="652" y="2572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0" name="Arc 52"/>
            <p:cNvSpPr>
              <a:spLocks/>
            </p:cNvSpPr>
            <p:nvPr/>
          </p:nvSpPr>
          <p:spPr bwMode="auto">
            <a:xfrm>
              <a:off x="617" y="2629"/>
              <a:ext cx="21" cy="61"/>
            </a:xfrm>
            <a:custGeom>
              <a:avLst/>
              <a:gdLst>
                <a:gd name="T0" fmla="*/ 0 w 22652"/>
                <a:gd name="T1" fmla="*/ 0 h 21600"/>
                <a:gd name="T2" fmla="*/ 0 w 22652"/>
                <a:gd name="T3" fmla="*/ 0 h 21600"/>
                <a:gd name="T4" fmla="*/ 0 w 2265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52"/>
                <a:gd name="T10" fmla="*/ 0 h 21600"/>
                <a:gd name="T11" fmla="*/ 22652 w 2265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52" h="21600" fill="none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</a:path>
                <a:path w="22652" h="21600" stroke="0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  <a:lnTo>
                    <a:pt x="1052" y="0"/>
                  </a:lnTo>
                  <a:lnTo>
                    <a:pt x="22652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1" name="Arc 53"/>
            <p:cNvSpPr>
              <a:spLocks/>
            </p:cNvSpPr>
            <p:nvPr/>
          </p:nvSpPr>
          <p:spPr bwMode="auto">
            <a:xfrm>
              <a:off x="635" y="2574"/>
              <a:ext cx="22" cy="60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2" name="Arc 54"/>
            <p:cNvSpPr>
              <a:spLocks/>
            </p:cNvSpPr>
            <p:nvPr/>
          </p:nvSpPr>
          <p:spPr bwMode="auto">
            <a:xfrm>
              <a:off x="769" y="2634"/>
              <a:ext cx="28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3" name="Arc 55"/>
            <p:cNvSpPr>
              <a:spLocks/>
            </p:cNvSpPr>
            <p:nvPr/>
          </p:nvSpPr>
          <p:spPr bwMode="auto">
            <a:xfrm>
              <a:off x="745" y="2577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4" name="Arc 56"/>
            <p:cNvSpPr>
              <a:spLocks/>
            </p:cNvSpPr>
            <p:nvPr/>
          </p:nvSpPr>
          <p:spPr bwMode="auto">
            <a:xfrm>
              <a:off x="707" y="2634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5" name="Arc 57"/>
            <p:cNvSpPr>
              <a:spLocks/>
            </p:cNvSpPr>
            <p:nvPr/>
          </p:nvSpPr>
          <p:spPr bwMode="auto">
            <a:xfrm>
              <a:off x="719" y="2580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6" name="Arc 58"/>
            <p:cNvSpPr>
              <a:spLocks/>
            </p:cNvSpPr>
            <p:nvPr/>
          </p:nvSpPr>
          <p:spPr bwMode="auto">
            <a:xfrm>
              <a:off x="857" y="2634"/>
              <a:ext cx="28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7" name="Arc 59"/>
            <p:cNvSpPr>
              <a:spLocks/>
            </p:cNvSpPr>
            <p:nvPr/>
          </p:nvSpPr>
          <p:spPr bwMode="auto">
            <a:xfrm>
              <a:off x="830" y="2575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8" name="Arc 60"/>
            <p:cNvSpPr>
              <a:spLocks/>
            </p:cNvSpPr>
            <p:nvPr/>
          </p:nvSpPr>
          <p:spPr bwMode="auto">
            <a:xfrm>
              <a:off x="793" y="26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9" name="Arc 61"/>
            <p:cNvSpPr>
              <a:spLocks/>
            </p:cNvSpPr>
            <p:nvPr/>
          </p:nvSpPr>
          <p:spPr bwMode="auto">
            <a:xfrm>
              <a:off x="808" y="2580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60" name="Arc 62"/>
            <p:cNvSpPr>
              <a:spLocks/>
            </p:cNvSpPr>
            <p:nvPr/>
          </p:nvSpPr>
          <p:spPr bwMode="auto">
            <a:xfrm>
              <a:off x="949" y="2634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61" name="Arc 63"/>
            <p:cNvSpPr>
              <a:spLocks/>
            </p:cNvSpPr>
            <p:nvPr/>
          </p:nvSpPr>
          <p:spPr bwMode="auto">
            <a:xfrm>
              <a:off x="926" y="2574"/>
              <a:ext cx="30" cy="61"/>
            </a:xfrm>
            <a:custGeom>
              <a:avLst/>
              <a:gdLst>
                <a:gd name="T0" fmla="*/ 0 w 22344"/>
                <a:gd name="T1" fmla="*/ 0 h 21600"/>
                <a:gd name="T2" fmla="*/ 0 w 22344"/>
                <a:gd name="T3" fmla="*/ 0 h 21600"/>
                <a:gd name="T4" fmla="*/ 0 w 223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4"/>
                <a:gd name="T10" fmla="*/ 0 h 21600"/>
                <a:gd name="T11" fmla="*/ 22344 w 223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4" h="21600" fill="none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</a:path>
                <a:path w="22344" h="21600" stroke="0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  <a:lnTo>
                    <a:pt x="744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62" name="Arc 64"/>
            <p:cNvSpPr>
              <a:spLocks/>
            </p:cNvSpPr>
            <p:nvPr/>
          </p:nvSpPr>
          <p:spPr bwMode="auto">
            <a:xfrm>
              <a:off x="886" y="26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63" name="Arc 65"/>
            <p:cNvSpPr>
              <a:spLocks/>
            </p:cNvSpPr>
            <p:nvPr/>
          </p:nvSpPr>
          <p:spPr bwMode="auto">
            <a:xfrm>
              <a:off x="904" y="2580"/>
              <a:ext cx="20" cy="60"/>
            </a:xfrm>
            <a:custGeom>
              <a:avLst/>
              <a:gdLst>
                <a:gd name="T0" fmla="*/ 0 w 21597"/>
                <a:gd name="T1" fmla="*/ 0 h 21575"/>
                <a:gd name="T2" fmla="*/ 0 w 21597"/>
                <a:gd name="T3" fmla="*/ 0 h 21575"/>
                <a:gd name="T4" fmla="*/ 0 w 21597"/>
                <a:gd name="T5" fmla="*/ 0 h 21575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5"/>
                <a:gd name="T11" fmla="*/ 21597 w 21597"/>
                <a:gd name="T12" fmla="*/ 21575 h 215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5" fill="none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</a:path>
                <a:path w="21597" h="21575" stroke="0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  <a:lnTo>
                    <a:pt x="21597" y="21575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64" name="Arc 66"/>
            <p:cNvSpPr>
              <a:spLocks/>
            </p:cNvSpPr>
            <p:nvPr/>
          </p:nvSpPr>
          <p:spPr bwMode="auto">
            <a:xfrm rot="10800000">
              <a:off x="1127" y="2576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94" name="Group 67"/>
          <p:cNvGrpSpPr>
            <a:grpSpLocks/>
          </p:cNvGrpSpPr>
          <p:nvPr/>
        </p:nvGrpSpPr>
        <p:grpSpPr bwMode="auto">
          <a:xfrm>
            <a:off x="2504723" y="4321175"/>
            <a:ext cx="767644" cy="203200"/>
            <a:chOff x="604" y="2574"/>
            <a:chExt cx="544" cy="128"/>
          </a:xfrm>
        </p:grpSpPr>
        <p:sp>
          <p:nvSpPr>
            <p:cNvPr id="162217" name="Arc 68"/>
            <p:cNvSpPr>
              <a:spLocks/>
            </p:cNvSpPr>
            <p:nvPr/>
          </p:nvSpPr>
          <p:spPr bwMode="auto">
            <a:xfrm rot="10800000">
              <a:off x="1080" y="2579"/>
              <a:ext cx="28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8" name="Arc 69"/>
            <p:cNvSpPr>
              <a:spLocks/>
            </p:cNvSpPr>
            <p:nvPr/>
          </p:nvSpPr>
          <p:spPr bwMode="auto">
            <a:xfrm rot="10800000">
              <a:off x="1061" y="2634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9" name="Arc 70"/>
            <p:cNvSpPr>
              <a:spLocks/>
            </p:cNvSpPr>
            <p:nvPr/>
          </p:nvSpPr>
          <p:spPr bwMode="auto">
            <a:xfrm rot="10800000">
              <a:off x="1020" y="258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0" name="Arc 71"/>
            <p:cNvSpPr>
              <a:spLocks/>
            </p:cNvSpPr>
            <p:nvPr/>
          </p:nvSpPr>
          <p:spPr bwMode="auto">
            <a:xfrm rot="10800000">
              <a:off x="1126" y="2640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1" name="Arc 72"/>
            <p:cNvSpPr>
              <a:spLocks/>
            </p:cNvSpPr>
            <p:nvPr/>
          </p:nvSpPr>
          <p:spPr bwMode="auto">
            <a:xfrm rot="10800000">
              <a:off x="1033" y="2635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2" name="Arc 73"/>
            <p:cNvSpPr>
              <a:spLocks/>
            </p:cNvSpPr>
            <p:nvPr/>
          </p:nvSpPr>
          <p:spPr bwMode="auto">
            <a:xfrm rot="10800000">
              <a:off x="989" y="2581"/>
              <a:ext cx="27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3" name="Arc 74"/>
            <p:cNvSpPr>
              <a:spLocks/>
            </p:cNvSpPr>
            <p:nvPr/>
          </p:nvSpPr>
          <p:spPr bwMode="auto">
            <a:xfrm rot="10800000">
              <a:off x="973" y="2638"/>
              <a:ext cx="27" cy="61"/>
            </a:xfrm>
            <a:custGeom>
              <a:avLst/>
              <a:gdLst>
                <a:gd name="T0" fmla="*/ 0 w 21600"/>
                <a:gd name="T1" fmla="*/ 0 h 21585"/>
                <a:gd name="T2" fmla="*/ 0 w 21600"/>
                <a:gd name="T3" fmla="*/ 0 h 21585"/>
                <a:gd name="T4" fmla="*/ 0 w 21600"/>
                <a:gd name="T5" fmla="*/ 0 h 215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5"/>
                <a:gd name="T11" fmla="*/ 21600 w 21600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5" fill="none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</a:path>
                <a:path w="21600" h="21585" stroke="0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  <a:lnTo>
                    <a:pt x="21600" y="21585"/>
                  </a:lnTo>
                  <a:lnTo>
                    <a:pt x="-1" y="2158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4" name="Arc 75"/>
            <p:cNvSpPr>
              <a:spLocks/>
            </p:cNvSpPr>
            <p:nvPr/>
          </p:nvSpPr>
          <p:spPr bwMode="auto">
            <a:xfrm>
              <a:off x="661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5" name="Arc 76"/>
            <p:cNvSpPr>
              <a:spLocks/>
            </p:cNvSpPr>
            <p:nvPr/>
          </p:nvSpPr>
          <p:spPr bwMode="auto">
            <a:xfrm>
              <a:off x="639" y="2574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6" name="Arc 77"/>
            <p:cNvSpPr>
              <a:spLocks/>
            </p:cNvSpPr>
            <p:nvPr/>
          </p:nvSpPr>
          <p:spPr bwMode="auto">
            <a:xfrm>
              <a:off x="604" y="2631"/>
              <a:ext cx="21" cy="61"/>
            </a:xfrm>
            <a:custGeom>
              <a:avLst/>
              <a:gdLst>
                <a:gd name="T0" fmla="*/ 0 w 22652"/>
                <a:gd name="T1" fmla="*/ 0 h 21600"/>
                <a:gd name="T2" fmla="*/ 0 w 22652"/>
                <a:gd name="T3" fmla="*/ 0 h 21600"/>
                <a:gd name="T4" fmla="*/ 0 w 2265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52"/>
                <a:gd name="T10" fmla="*/ 0 h 21600"/>
                <a:gd name="T11" fmla="*/ 22652 w 2265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52" h="21600" fill="none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</a:path>
                <a:path w="22652" h="21600" stroke="0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  <a:lnTo>
                    <a:pt x="1052" y="0"/>
                  </a:lnTo>
                  <a:lnTo>
                    <a:pt x="22652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7" name="Arc 78"/>
            <p:cNvSpPr>
              <a:spLocks/>
            </p:cNvSpPr>
            <p:nvPr/>
          </p:nvSpPr>
          <p:spPr bwMode="auto">
            <a:xfrm>
              <a:off x="623" y="2576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8" name="Arc 79"/>
            <p:cNvSpPr>
              <a:spLocks/>
            </p:cNvSpPr>
            <p:nvPr/>
          </p:nvSpPr>
          <p:spPr bwMode="auto">
            <a:xfrm>
              <a:off x="756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9" name="Arc 80"/>
            <p:cNvSpPr>
              <a:spLocks/>
            </p:cNvSpPr>
            <p:nvPr/>
          </p:nvSpPr>
          <p:spPr bwMode="auto">
            <a:xfrm>
              <a:off x="732" y="2579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0" name="Arc 81"/>
            <p:cNvSpPr>
              <a:spLocks/>
            </p:cNvSpPr>
            <p:nvPr/>
          </p:nvSpPr>
          <p:spPr bwMode="auto">
            <a:xfrm>
              <a:off x="694" y="2636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1" name="Arc 82"/>
            <p:cNvSpPr>
              <a:spLocks/>
            </p:cNvSpPr>
            <p:nvPr/>
          </p:nvSpPr>
          <p:spPr bwMode="auto">
            <a:xfrm>
              <a:off x="706" y="2582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2" name="Arc 83"/>
            <p:cNvSpPr>
              <a:spLocks/>
            </p:cNvSpPr>
            <p:nvPr/>
          </p:nvSpPr>
          <p:spPr bwMode="auto">
            <a:xfrm>
              <a:off x="844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3" name="Arc 84"/>
            <p:cNvSpPr>
              <a:spLocks/>
            </p:cNvSpPr>
            <p:nvPr/>
          </p:nvSpPr>
          <p:spPr bwMode="auto">
            <a:xfrm>
              <a:off x="817" y="2577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4" name="Arc 85"/>
            <p:cNvSpPr>
              <a:spLocks/>
            </p:cNvSpPr>
            <p:nvPr/>
          </p:nvSpPr>
          <p:spPr bwMode="auto">
            <a:xfrm>
              <a:off x="780" y="26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5" name="Arc 86"/>
            <p:cNvSpPr>
              <a:spLocks/>
            </p:cNvSpPr>
            <p:nvPr/>
          </p:nvSpPr>
          <p:spPr bwMode="auto">
            <a:xfrm>
              <a:off x="795" y="2582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6" name="Arc 87"/>
            <p:cNvSpPr>
              <a:spLocks/>
            </p:cNvSpPr>
            <p:nvPr/>
          </p:nvSpPr>
          <p:spPr bwMode="auto">
            <a:xfrm>
              <a:off x="936" y="2636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1"/>
                <a:gd name="T11" fmla="*/ 21600 w 21600"/>
                <a:gd name="T12" fmla="*/ 21931 h 21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7" name="Arc 88"/>
            <p:cNvSpPr>
              <a:spLocks/>
            </p:cNvSpPr>
            <p:nvPr/>
          </p:nvSpPr>
          <p:spPr bwMode="auto">
            <a:xfrm>
              <a:off x="913" y="2575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8" name="Arc 89"/>
            <p:cNvSpPr>
              <a:spLocks/>
            </p:cNvSpPr>
            <p:nvPr/>
          </p:nvSpPr>
          <p:spPr bwMode="auto">
            <a:xfrm>
              <a:off x="873" y="26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9" name="Arc 90"/>
            <p:cNvSpPr>
              <a:spLocks/>
            </p:cNvSpPr>
            <p:nvPr/>
          </p:nvSpPr>
          <p:spPr bwMode="auto">
            <a:xfrm>
              <a:off x="891" y="2582"/>
              <a:ext cx="20" cy="60"/>
            </a:xfrm>
            <a:custGeom>
              <a:avLst/>
              <a:gdLst>
                <a:gd name="T0" fmla="*/ 0 w 21597"/>
                <a:gd name="T1" fmla="*/ 0 h 21575"/>
                <a:gd name="T2" fmla="*/ 0 w 21597"/>
                <a:gd name="T3" fmla="*/ 0 h 21575"/>
                <a:gd name="T4" fmla="*/ 0 w 21597"/>
                <a:gd name="T5" fmla="*/ 0 h 21575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5"/>
                <a:gd name="T11" fmla="*/ 21597 w 21597"/>
                <a:gd name="T12" fmla="*/ 21575 h 215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5" fill="none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</a:path>
                <a:path w="21597" h="21575" stroke="0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  <a:lnTo>
                    <a:pt x="21597" y="21575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0" name="Arc 91"/>
            <p:cNvSpPr>
              <a:spLocks/>
            </p:cNvSpPr>
            <p:nvPr/>
          </p:nvSpPr>
          <p:spPr bwMode="auto">
            <a:xfrm rot="10800000">
              <a:off x="1114" y="2577"/>
              <a:ext cx="22" cy="60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95" name="Group 92"/>
          <p:cNvGrpSpPr>
            <a:grpSpLocks/>
          </p:cNvGrpSpPr>
          <p:nvPr/>
        </p:nvGrpSpPr>
        <p:grpSpPr bwMode="auto">
          <a:xfrm>
            <a:off x="2527329" y="3867150"/>
            <a:ext cx="776111" cy="204788"/>
            <a:chOff x="620" y="2288"/>
            <a:chExt cx="550" cy="129"/>
          </a:xfrm>
        </p:grpSpPr>
        <p:sp>
          <p:nvSpPr>
            <p:cNvPr id="162193" name="Arc 93"/>
            <p:cNvSpPr>
              <a:spLocks/>
            </p:cNvSpPr>
            <p:nvPr/>
          </p:nvSpPr>
          <p:spPr bwMode="auto">
            <a:xfrm rot="10800000">
              <a:off x="1096" y="2293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4" name="Arc 94"/>
            <p:cNvSpPr>
              <a:spLocks/>
            </p:cNvSpPr>
            <p:nvPr/>
          </p:nvSpPr>
          <p:spPr bwMode="auto">
            <a:xfrm rot="10800000">
              <a:off x="1078" y="2349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5" name="Arc 95"/>
            <p:cNvSpPr>
              <a:spLocks/>
            </p:cNvSpPr>
            <p:nvPr/>
          </p:nvSpPr>
          <p:spPr bwMode="auto">
            <a:xfrm rot="10800000">
              <a:off x="1037" y="2298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6" name="Arc 96"/>
            <p:cNvSpPr>
              <a:spLocks/>
            </p:cNvSpPr>
            <p:nvPr/>
          </p:nvSpPr>
          <p:spPr bwMode="auto">
            <a:xfrm rot="10800000">
              <a:off x="1148" y="2355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7" name="Arc 97"/>
            <p:cNvSpPr>
              <a:spLocks/>
            </p:cNvSpPr>
            <p:nvPr/>
          </p:nvSpPr>
          <p:spPr bwMode="auto">
            <a:xfrm rot="10800000">
              <a:off x="1052" y="2350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8" name="Arc 98"/>
            <p:cNvSpPr>
              <a:spLocks/>
            </p:cNvSpPr>
            <p:nvPr/>
          </p:nvSpPr>
          <p:spPr bwMode="auto">
            <a:xfrm rot="10800000">
              <a:off x="1005" y="2295"/>
              <a:ext cx="28" cy="62"/>
            </a:xfrm>
            <a:custGeom>
              <a:avLst/>
              <a:gdLst>
                <a:gd name="T0" fmla="*/ 0 w 22421"/>
                <a:gd name="T1" fmla="*/ 0 h 21964"/>
                <a:gd name="T2" fmla="*/ 0 w 22421"/>
                <a:gd name="T3" fmla="*/ 0 h 21964"/>
                <a:gd name="T4" fmla="*/ 0 w 22421"/>
                <a:gd name="T5" fmla="*/ 0 h 21964"/>
                <a:gd name="T6" fmla="*/ 0 60000 65536"/>
                <a:gd name="T7" fmla="*/ 0 60000 65536"/>
                <a:gd name="T8" fmla="*/ 0 60000 65536"/>
                <a:gd name="T9" fmla="*/ 0 w 22421"/>
                <a:gd name="T10" fmla="*/ 0 h 21964"/>
                <a:gd name="T11" fmla="*/ 22421 w 22421"/>
                <a:gd name="T12" fmla="*/ 21964 h 219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21" h="21964" fill="none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</a:path>
                <a:path w="22421" h="21964" stroke="0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  <a:lnTo>
                    <a:pt x="821" y="364"/>
                  </a:lnTo>
                  <a:lnTo>
                    <a:pt x="22417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9" name="Arc 99"/>
            <p:cNvSpPr>
              <a:spLocks/>
            </p:cNvSpPr>
            <p:nvPr/>
          </p:nvSpPr>
          <p:spPr bwMode="auto">
            <a:xfrm rot="10800000">
              <a:off x="989" y="2353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0" name="Arc 100"/>
            <p:cNvSpPr>
              <a:spLocks/>
            </p:cNvSpPr>
            <p:nvPr/>
          </p:nvSpPr>
          <p:spPr bwMode="auto">
            <a:xfrm>
              <a:off x="678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1" name="Arc 101"/>
            <p:cNvSpPr>
              <a:spLocks/>
            </p:cNvSpPr>
            <p:nvPr/>
          </p:nvSpPr>
          <p:spPr bwMode="auto">
            <a:xfrm>
              <a:off x="655" y="2288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62"/>
                <a:gd name="T10" fmla="*/ 0 h 21600"/>
                <a:gd name="T11" fmla="*/ 22362 w 223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2" name="Arc 102"/>
            <p:cNvSpPr>
              <a:spLocks/>
            </p:cNvSpPr>
            <p:nvPr/>
          </p:nvSpPr>
          <p:spPr bwMode="auto">
            <a:xfrm>
              <a:off x="620" y="2346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3" name="Arc 103"/>
            <p:cNvSpPr>
              <a:spLocks/>
            </p:cNvSpPr>
            <p:nvPr/>
          </p:nvSpPr>
          <p:spPr bwMode="auto">
            <a:xfrm>
              <a:off x="639" y="2291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4" name="Arc 104"/>
            <p:cNvSpPr>
              <a:spLocks/>
            </p:cNvSpPr>
            <p:nvPr/>
          </p:nvSpPr>
          <p:spPr bwMode="auto">
            <a:xfrm>
              <a:off x="773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5" name="Arc 105"/>
            <p:cNvSpPr>
              <a:spLocks/>
            </p:cNvSpPr>
            <p:nvPr/>
          </p:nvSpPr>
          <p:spPr bwMode="auto">
            <a:xfrm>
              <a:off x="748" y="2294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62"/>
                <a:gd name="T10" fmla="*/ 0 h 21600"/>
                <a:gd name="T11" fmla="*/ 22362 w 223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6" name="Arc 106"/>
            <p:cNvSpPr>
              <a:spLocks/>
            </p:cNvSpPr>
            <p:nvPr/>
          </p:nvSpPr>
          <p:spPr bwMode="auto">
            <a:xfrm>
              <a:off x="711" y="235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7" name="Arc 107"/>
            <p:cNvSpPr>
              <a:spLocks/>
            </p:cNvSpPr>
            <p:nvPr/>
          </p:nvSpPr>
          <p:spPr bwMode="auto">
            <a:xfrm>
              <a:off x="722" y="229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8" name="Arc 108"/>
            <p:cNvSpPr>
              <a:spLocks/>
            </p:cNvSpPr>
            <p:nvPr/>
          </p:nvSpPr>
          <p:spPr bwMode="auto">
            <a:xfrm>
              <a:off x="860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9" name="Arc 109"/>
            <p:cNvSpPr>
              <a:spLocks/>
            </p:cNvSpPr>
            <p:nvPr/>
          </p:nvSpPr>
          <p:spPr bwMode="auto">
            <a:xfrm>
              <a:off x="834" y="2292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0" name="Arc 110"/>
            <p:cNvSpPr>
              <a:spLocks/>
            </p:cNvSpPr>
            <p:nvPr/>
          </p:nvSpPr>
          <p:spPr bwMode="auto">
            <a:xfrm>
              <a:off x="796" y="235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1" name="Arc 111"/>
            <p:cNvSpPr>
              <a:spLocks/>
            </p:cNvSpPr>
            <p:nvPr/>
          </p:nvSpPr>
          <p:spPr bwMode="auto">
            <a:xfrm>
              <a:off x="812" y="2297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2" name="Arc 112"/>
            <p:cNvSpPr>
              <a:spLocks/>
            </p:cNvSpPr>
            <p:nvPr/>
          </p:nvSpPr>
          <p:spPr bwMode="auto">
            <a:xfrm>
              <a:off x="952" y="2351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1"/>
                <a:gd name="T11" fmla="*/ 21600 w 21600"/>
                <a:gd name="T12" fmla="*/ 21931 h 21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3" name="Arc 113"/>
            <p:cNvSpPr>
              <a:spLocks/>
            </p:cNvSpPr>
            <p:nvPr/>
          </p:nvSpPr>
          <p:spPr bwMode="auto">
            <a:xfrm>
              <a:off x="930" y="2290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4" name="Arc 114"/>
            <p:cNvSpPr>
              <a:spLocks/>
            </p:cNvSpPr>
            <p:nvPr/>
          </p:nvSpPr>
          <p:spPr bwMode="auto">
            <a:xfrm>
              <a:off x="889" y="235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5" name="Arc 115"/>
            <p:cNvSpPr>
              <a:spLocks/>
            </p:cNvSpPr>
            <p:nvPr/>
          </p:nvSpPr>
          <p:spPr bwMode="auto">
            <a:xfrm>
              <a:off x="906" y="229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6" name="Arc 116"/>
            <p:cNvSpPr>
              <a:spLocks/>
            </p:cNvSpPr>
            <p:nvPr/>
          </p:nvSpPr>
          <p:spPr bwMode="auto">
            <a:xfrm rot="10800000">
              <a:off x="1131" y="2292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96" name="Group 117"/>
          <p:cNvGrpSpPr>
            <a:grpSpLocks/>
          </p:cNvGrpSpPr>
          <p:nvPr/>
        </p:nvGrpSpPr>
        <p:grpSpPr bwMode="auto">
          <a:xfrm>
            <a:off x="9359901" y="3176644"/>
            <a:ext cx="222956" cy="396875"/>
            <a:chOff x="5462" y="1853"/>
            <a:chExt cx="157" cy="250"/>
          </a:xfrm>
        </p:grpSpPr>
        <p:sp>
          <p:nvSpPr>
            <p:cNvPr id="162189" name="Oval 118"/>
            <p:cNvSpPr>
              <a:spLocks noChangeArrowheads="1"/>
            </p:cNvSpPr>
            <p:nvPr/>
          </p:nvSpPr>
          <p:spPr bwMode="auto">
            <a:xfrm>
              <a:off x="5495" y="1992"/>
              <a:ext cx="53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0" name="Oval 119"/>
            <p:cNvSpPr>
              <a:spLocks noChangeArrowheads="1"/>
            </p:cNvSpPr>
            <p:nvPr/>
          </p:nvSpPr>
          <p:spPr bwMode="auto">
            <a:xfrm>
              <a:off x="5462" y="2053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1" name="Oval 120"/>
            <p:cNvSpPr>
              <a:spLocks noChangeArrowheads="1"/>
            </p:cNvSpPr>
            <p:nvPr/>
          </p:nvSpPr>
          <p:spPr bwMode="auto">
            <a:xfrm>
              <a:off x="5568" y="1853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2" name="Oval 121"/>
            <p:cNvSpPr>
              <a:spLocks noChangeArrowheads="1"/>
            </p:cNvSpPr>
            <p:nvPr/>
          </p:nvSpPr>
          <p:spPr bwMode="auto">
            <a:xfrm>
              <a:off x="5536" y="1922"/>
              <a:ext cx="53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997" name="Oval 122"/>
          <p:cNvSpPr>
            <a:spLocks noChangeArrowheads="1"/>
          </p:cNvSpPr>
          <p:nvPr/>
        </p:nvSpPr>
        <p:spPr bwMode="auto">
          <a:xfrm>
            <a:off x="9469967" y="3465514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98" name="Oval 123"/>
          <p:cNvSpPr>
            <a:spLocks noChangeArrowheads="1"/>
          </p:cNvSpPr>
          <p:nvPr/>
        </p:nvSpPr>
        <p:spPr bwMode="auto">
          <a:xfrm>
            <a:off x="9297812" y="3563944"/>
            <a:ext cx="71966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99" name="Oval 124"/>
          <p:cNvSpPr>
            <a:spLocks noChangeArrowheads="1"/>
          </p:cNvSpPr>
          <p:nvPr/>
        </p:nvSpPr>
        <p:spPr bwMode="auto">
          <a:xfrm>
            <a:off x="9571567" y="3244906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0" name="Oval 125"/>
          <p:cNvSpPr>
            <a:spLocks noChangeArrowheads="1"/>
          </p:cNvSpPr>
          <p:nvPr/>
        </p:nvSpPr>
        <p:spPr bwMode="auto">
          <a:xfrm>
            <a:off x="9526412" y="3355975"/>
            <a:ext cx="71966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1" name="Oval 126"/>
          <p:cNvSpPr>
            <a:spLocks noChangeArrowheads="1"/>
          </p:cNvSpPr>
          <p:nvPr/>
        </p:nvSpPr>
        <p:spPr bwMode="auto">
          <a:xfrm>
            <a:off x="9532056" y="3533779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2" name="Oval 127"/>
          <p:cNvSpPr>
            <a:spLocks noChangeArrowheads="1"/>
          </p:cNvSpPr>
          <p:nvPr/>
        </p:nvSpPr>
        <p:spPr bwMode="auto">
          <a:xfrm>
            <a:off x="9635095" y="3314700"/>
            <a:ext cx="71967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3" name="Oval 128"/>
          <p:cNvSpPr>
            <a:spLocks noChangeArrowheads="1"/>
          </p:cNvSpPr>
          <p:nvPr/>
        </p:nvSpPr>
        <p:spPr bwMode="auto">
          <a:xfrm>
            <a:off x="9588501" y="3424246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004" name="Group 129"/>
          <p:cNvGrpSpPr>
            <a:grpSpLocks/>
          </p:cNvGrpSpPr>
          <p:nvPr/>
        </p:nvGrpSpPr>
        <p:grpSpPr bwMode="auto">
          <a:xfrm>
            <a:off x="9297812" y="3108381"/>
            <a:ext cx="222956" cy="396875"/>
            <a:chOff x="5418" y="1810"/>
            <a:chExt cx="157" cy="250"/>
          </a:xfrm>
        </p:grpSpPr>
        <p:sp>
          <p:nvSpPr>
            <p:cNvPr id="162185" name="Oval 130"/>
            <p:cNvSpPr>
              <a:spLocks noChangeArrowheads="1"/>
            </p:cNvSpPr>
            <p:nvPr/>
          </p:nvSpPr>
          <p:spPr bwMode="auto">
            <a:xfrm>
              <a:off x="5450" y="1949"/>
              <a:ext cx="53" cy="49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86" name="Oval 131"/>
            <p:cNvSpPr>
              <a:spLocks noChangeArrowheads="1"/>
            </p:cNvSpPr>
            <p:nvPr/>
          </p:nvSpPr>
          <p:spPr bwMode="auto">
            <a:xfrm>
              <a:off x="5418" y="2010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87" name="Oval 132"/>
            <p:cNvSpPr>
              <a:spLocks noChangeArrowheads="1"/>
            </p:cNvSpPr>
            <p:nvPr/>
          </p:nvSpPr>
          <p:spPr bwMode="auto">
            <a:xfrm>
              <a:off x="5524" y="1810"/>
              <a:ext cx="51" cy="49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88" name="Oval 133"/>
            <p:cNvSpPr>
              <a:spLocks noChangeArrowheads="1"/>
            </p:cNvSpPr>
            <p:nvPr/>
          </p:nvSpPr>
          <p:spPr bwMode="auto">
            <a:xfrm>
              <a:off x="5492" y="1879"/>
              <a:ext cx="53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005" name="Oval 134"/>
          <p:cNvSpPr>
            <a:spLocks noChangeArrowheads="1"/>
          </p:cNvSpPr>
          <p:nvPr/>
        </p:nvSpPr>
        <p:spPr bwMode="auto">
          <a:xfrm>
            <a:off x="8956323" y="4368800"/>
            <a:ext cx="107244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6" name="Oval 135"/>
          <p:cNvSpPr>
            <a:spLocks noChangeArrowheads="1"/>
          </p:cNvSpPr>
          <p:nvPr/>
        </p:nvSpPr>
        <p:spPr bwMode="auto">
          <a:xfrm>
            <a:off x="9177867" y="4359275"/>
            <a:ext cx="107244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7" name="Arc 136"/>
          <p:cNvSpPr>
            <a:spLocks/>
          </p:cNvSpPr>
          <p:nvPr/>
        </p:nvSpPr>
        <p:spPr bwMode="auto">
          <a:xfrm>
            <a:off x="3382434" y="1738317"/>
            <a:ext cx="227188" cy="714375"/>
          </a:xfrm>
          <a:custGeom>
            <a:avLst/>
            <a:gdLst>
              <a:gd name="T0" fmla="*/ 0 w 21600"/>
              <a:gd name="T1" fmla="*/ 807575979 h 21247"/>
              <a:gd name="T2" fmla="*/ 29340963 w 21600"/>
              <a:gd name="T3" fmla="*/ 0 h 21247"/>
              <a:gd name="T4" fmla="*/ 35785634 w 21600"/>
              <a:gd name="T5" fmla="*/ 807575979 h 21247"/>
              <a:gd name="T6" fmla="*/ 0 60000 65536"/>
              <a:gd name="T7" fmla="*/ 0 60000 65536"/>
              <a:gd name="T8" fmla="*/ 0 60000 65536"/>
              <a:gd name="T9" fmla="*/ 0 w 21600"/>
              <a:gd name="T10" fmla="*/ 0 h 21247"/>
              <a:gd name="T11" fmla="*/ 21600 w 21600"/>
              <a:gd name="T12" fmla="*/ 21247 h 21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47" fill="none" extrusionOk="0">
                <a:moveTo>
                  <a:pt x="-1" y="21246"/>
                </a:moveTo>
                <a:cubicBezTo>
                  <a:pt x="-1" y="10818"/>
                  <a:pt x="7451" y="1878"/>
                  <a:pt x="17710" y="0"/>
                </a:cubicBezTo>
              </a:path>
              <a:path w="21600" h="21247" stroke="0" extrusionOk="0">
                <a:moveTo>
                  <a:pt x="-1" y="21246"/>
                </a:moveTo>
                <a:cubicBezTo>
                  <a:pt x="-1" y="10818"/>
                  <a:pt x="7451" y="1878"/>
                  <a:pt x="17710" y="0"/>
                </a:cubicBezTo>
                <a:lnTo>
                  <a:pt x="21600" y="21247"/>
                </a:lnTo>
                <a:lnTo>
                  <a:pt x="-1" y="21246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8" name="Arc 137"/>
          <p:cNvSpPr>
            <a:spLocks/>
          </p:cNvSpPr>
          <p:nvPr/>
        </p:nvSpPr>
        <p:spPr bwMode="auto">
          <a:xfrm>
            <a:off x="3046590" y="3057525"/>
            <a:ext cx="328788" cy="254000"/>
          </a:xfrm>
          <a:custGeom>
            <a:avLst/>
            <a:gdLst>
              <a:gd name="T0" fmla="*/ 0 w 21600"/>
              <a:gd name="T1" fmla="*/ 56245134 h 17069"/>
              <a:gd name="T2" fmla="*/ 41995910 w 21600"/>
              <a:gd name="T3" fmla="*/ 0 h 17069"/>
              <a:gd name="T4" fmla="*/ 108467508 w 21600"/>
              <a:gd name="T5" fmla="*/ 56245134 h 17069"/>
              <a:gd name="T6" fmla="*/ 0 60000 65536"/>
              <a:gd name="T7" fmla="*/ 0 60000 65536"/>
              <a:gd name="T8" fmla="*/ 0 60000 65536"/>
              <a:gd name="T9" fmla="*/ 0 w 21600"/>
              <a:gd name="T10" fmla="*/ 0 h 17069"/>
              <a:gd name="T11" fmla="*/ 21600 w 21600"/>
              <a:gd name="T12" fmla="*/ 17069 h 170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069" fill="none" extrusionOk="0">
                <a:moveTo>
                  <a:pt x="-1" y="17068"/>
                </a:moveTo>
                <a:cubicBezTo>
                  <a:pt x="-1" y="10392"/>
                  <a:pt x="3087" y="4091"/>
                  <a:pt x="8363" y="0"/>
                </a:cubicBezTo>
              </a:path>
              <a:path w="21600" h="17069" stroke="0" extrusionOk="0">
                <a:moveTo>
                  <a:pt x="-1" y="17068"/>
                </a:moveTo>
                <a:cubicBezTo>
                  <a:pt x="-1" y="10392"/>
                  <a:pt x="3087" y="4091"/>
                  <a:pt x="8363" y="0"/>
                </a:cubicBezTo>
                <a:lnTo>
                  <a:pt x="21600" y="17069"/>
                </a:lnTo>
                <a:lnTo>
                  <a:pt x="-1" y="1706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9" name="Arc 138"/>
          <p:cNvSpPr>
            <a:spLocks/>
          </p:cNvSpPr>
          <p:nvPr/>
        </p:nvSpPr>
        <p:spPr bwMode="auto">
          <a:xfrm>
            <a:off x="2641600" y="3478222"/>
            <a:ext cx="327378" cy="255587"/>
          </a:xfrm>
          <a:custGeom>
            <a:avLst/>
            <a:gdLst>
              <a:gd name="T0" fmla="*/ 0 w 21600"/>
              <a:gd name="T1" fmla="*/ 57098394 h 17100"/>
              <a:gd name="T2" fmla="*/ 41656096 w 21600"/>
              <a:gd name="T3" fmla="*/ 0 h 17100"/>
              <a:gd name="T4" fmla="*/ 107077355 w 21600"/>
              <a:gd name="T5" fmla="*/ 57098394 h 17100"/>
              <a:gd name="T6" fmla="*/ 0 60000 65536"/>
              <a:gd name="T7" fmla="*/ 0 60000 65536"/>
              <a:gd name="T8" fmla="*/ 0 60000 65536"/>
              <a:gd name="T9" fmla="*/ 0 w 21600"/>
              <a:gd name="T10" fmla="*/ 0 h 17100"/>
              <a:gd name="T11" fmla="*/ 21600 w 21600"/>
              <a:gd name="T12" fmla="*/ 17100 h 17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100" fill="none" extrusionOk="0">
                <a:moveTo>
                  <a:pt x="-1" y="17099"/>
                </a:moveTo>
                <a:cubicBezTo>
                  <a:pt x="-1" y="10405"/>
                  <a:pt x="3103" y="4090"/>
                  <a:pt x="8403" y="0"/>
                </a:cubicBezTo>
              </a:path>
              <a:path w="21600" h="17100" stroke="0" extrusionOk="0">
                <a:moveTo>
                  <a:pt x="-1" y="17099"/>
                </a:moveTo>
                <a:cubicBezTo>
                  <a:pt x="-1" y="10405"/>
                  <a:pt x="3103" y="4090"/>
                  <a:pt x="8403" y="0"/>
                </a:cubicBezTo>
                <a:lnTo>
                  <a:pt x="21600" y="17100"/>
                </a:lnTo>
                <a:lnTo>
                  <a:pt x="-1" y="17099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0" name="Arc 139"/>
          <p:cNvSpPr>
            <a:spLocks/>
          </p:cNvSpPr>
          <p:nvPr/>
        </p:nvSpPr>
        <p:spPr bwMode="auto">
          <a:xfrm rot="10800000">
            <a:off x="3009905" y="4594225"/>
            <a:ext cx="460022" cy="279400"/>
          </a:xfrm>
          <a:custGeom>
            <a:avLst/>
            <a:gdLst>
              <a:gd name="T0" fmla="*/ 199375200 w 19610"/>
              <a:gd name="T1" fmla="*/ 0 h 18679"/>
              <a:gd name="T2" fmla="*/ 360444803 w 19610"/>
              <a:gd name="T3" fmla="*/ 32208858 h 18679"/>
              <a:gd name="T4" fmla="*/ 0 w 19610"/>
              <a:gd name="T5" fmla="*/ 62513222 h 18679"/>
              <a:gd name="T6" fmla="*/ 0 60000 65536"/>
              <a:gd name="T7" fmla="*/ 0 60000 65536"/>
              <a:gd name="T8" fmla="*/ 0 60000 65536"/>
              <a:gd name="T9" fmla="*/ 0 w 19610"/>
              <a:gd name="T10" fmla="*/ 0 h 18679"/>
              <a:gd name="T11" fmla="*/ 19610 w 19610"/>
              <a:gd name="T12" fmla="*/ 18679 h 186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10" h="18679" fill="none" extrusionOk="0">
                <a:moveTo>
                  <a:pt x="10846" y="0"/>
                </a:moveTo>
                <a:cubicBezTo>
                  <a:pt x="14688" y="2230"/>
                  <a:pt x="17748" y="5591"/>
                  <a:pt x="19610" y="9623"/>
                </a:cubicBezTo>
              </a:path>
              <a:path w="19610" h="18679" stroke="0" extrusionOk="0">
                <a:moveTo>
                  <a:pt x="10846" y="0"/>
                </a:moveTo>
                <a:cubicBezTo>
                  <a:pt x="14688" y="2230"/>
                  <a:pt x="17748" y="5591"/>
                  <a:pt x="19610" y="9623"/>
                </a:cubicBezTo>
                <a:lnTo>
                  <a:pt x="0" y="18679"/>
                </a:lnTo>
                <a:lnTo>
                  <a:pt x="10846" y="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1" name="Arc 140"/>
          <p:cNvSpPr>
            <a:spLocks/>
          </p:cNvSpPr>
          <p:nvPr/>
        </p:nvSpPr>
        <p:spPr bwMode="auto">
          <a:xfrm>
            <a:off x="7883882" y="3260732"/>
            <a:ext cx="328788" cy="747713"/>
          </a:xfrm>
          <a:custGeom>
            <a:avLst/>
            <a:gdLst>
              <a:gd name="T0" fmla="*/ 0 w 20950"/>
              <a:gd name="T1" fmla="*/ 788534018 h 19717"/>
              <a:gd name="T2" fmla="*/ 66760023 w 20950"/>
              <a:gd name="T3" fmla="*/ 0 h 19717"/>
              <a:gd name="T4" fmla="*/ 115302545 w 20950"/>
              <a:gd name="T5" fmla="*/ 1075283148 h 19717"/>
              <a:gd name="T6" fmla="*/ 0 60000 65536"/>
              <a:gd name="T7" fmla="*/ 0 60000 65536"/>
              <a:gd name="T8" fmla="*/ 0 60000 65536"/>
              <a:gd name="T9" fmla="*/ 0 w 20950"/>
              <a:gd name="T10" fmla="*/ 0 h 19717"/>
              <a:gd name="T11" fmla="*/ 20950 w 20950"/>
              <a:gd name="T12" fmla="*/ 19717 h 197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50" h="19717" fill="none" extrusionOk="0">
                <a:moveTo>
                  <a:pt x="-1" y="14458"/>
                </a:moveTo>
                <a:cubicBezTo>
                  <a:pt x="1612" y="8034"/>
                  <a:pt x="6083" y="2704"/>
                  <a:pt x="12129" y="-1"/>
                </a:cubicBezTo>
              </a:path>
              <a:path w="20950" h="19717" stroke="0" extrusionOk="0">
                <a:moveTo>
                  <a:pt x="-1" y="14458"/>
                </a:moveTo>
                <a:cubicBezTo>
                  <a:pt x="1612" y="8034"/>
                  <a:pt x="6083" y="2704"/>
                  <a:pt x="12129" y="-1"/>
                </a:cubicBezTo>
                <a:lnTo>
                  <a:pt x="20950" y="19717"/>
                </a:lnTo>
                <a:lnTo>
                  <a:pt x="-1" y="1445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2" name="Line 141"/>
          <p:cNvSpPr>
            <a:spLocks noChangeShapeType="1"/>
          </p:cNvSpPr>
          <p:nvPr/>
        </p:nvSpPr>
        <p:spPr bwMode="auto">
          <a:xfrm flipV="1">
            <a:off x="7413978" y="4143431"/>
            <a:ext cx="413456" cy="88582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3" name="Arc 142"/>
          <p:cNvSpPr>
            <a:spLocks/>
          </p:cNvSpPr>
          <p:nvPr/>
        </p:nvSpPr>
        <p:spPr bwMode="auto">
          <a:xfrm>
            <a:off x="8935155" y="3568700"/>
            <a:ext cx="509412" cy="266700"/>
          </a:xfrm>
          <a:custGeom>
            <a:avLst/>
            <a:gdLst>
              <a:gd name="T0" fmla="*/ 56327 w 21600"/>
              <a:gd name="T1" fmla="*/ 46954454 h 20100"/>
              <a:gd name="T2" fmla="*/ 239641861 w 21600"/>
              <a:gd name="T3" fmla="*/ 0 h 20100"/>
              <a:gd name="T4" fmla="*/ 403418890 w 21600"/>
              <a:gd name="T5" fmla="*/ 46113434 h 20100"/>
              <a:gd name="T6" fmla="*/ 0 60000 65536"/>
              <a:gd name="T7" fmla="*/ 0 60000 65536"/>
              <a:gd name="T8" fmla="*/ 0 60000 65536"/>
              <a:gd name="T9" fmla="*/ 0 w 21600"/>
              <a:gd name="T10" fmla="*/ 0 h 20100"/>
              <a:gd name="T11" fmla="*/ 21600 w 21600"/>
              <a:gd name="T12" fmla="*/ 20100 h 20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100" fill="none" extrusionOk="0">
                <a:moveTo>
                  <a:pt x="3" y="20099"/>
                </a:moveTo>
                <a:cubicBezTo>
                  <a:pt x="1" y="19980"/>
                  <a:pt x="0" y="19860"/>
                  <a:pt x="0" y="19740"/>
                </a:cubicBezTo>
                <a:cubicBezTo>
                  <a:pt x="0" y="11202"/>
                  <a:pt x="5028" y="3466"/>
                  <a:pt x="12831" y="0"/>
                </a:cubicBezTo>
              </a:path>
              <a:path w="21600" h="20100" stroke="0" extrusionOk="0">
                <a:moveTo>
                  <a:pt x="3" y="20099"/>
                </a:moveTo>
                <a:cubicBezTo>
                  <a:pt x="1" y="19980"/>
                  <a:pt x="0" y="19860"/>
                  <a:pt x="0" y="19740"/>
                </a:cubicBezTo>
                <a:cubicBezTo>
                  <a:pt x="0" y="11202"/>
                  <a:pt x="5028" y="3466"/>
                  <a:pt x="12831" y="0"/>
                </a:cubicBezTo>
                <a:lnTo>
                  <a:pt x="21600" y="19740"/>
                </a:lnTo>
                <a:lnTo>
                  <a:pt x="3" y="20099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4" name="Line 143"/>
          <p:cNvSpPr>
            <a:spLocks noChangeShapeType="1"/>
          </p:cNvSpPr>
          <p:nvPr/>
        </p:nvSpPr>
        <p:spPr bwMode="auto">
          <a:xfrm flipH="1" flipV="1">
            <a:off x="9038168" y="4057656"/>
            <a:ext cx="67733" cy="23177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5" name="Arc 144"/>
          <p:cNvSpPr>
            <a:spLocks/>
          </p:cNvSpPr>
          <p:nvPr/>
        </p:nvSpPr>
        <p:spPr bwMode="auto">
          <a:xfrm>
            <a:off x="7586162" y="4676775"/>
            <a:ext cx="1240367" cy="471488"/>
          </a:xfrm>
          <a:custGeom>
            <a:avLst/>
            <a:gdLst>
              <a:gd name="T0" fmla="*/ 2147483647 w 21600"/>
              <a:gd name="T1" fmla="*/ 0 h 21273"/>
              <a:gd name="T2" fmla="*/ 1009175495 w 21600"/>
              <a:gd name="T3" fmla="*/ 231608349 h 21273"/>
              <a:gd name="T4" fmla="*/ 0 w 21600"/>
              <a:gd name="T5" fmla="*/ 0 h 21273"/>
              <a:gd name="T6" fmla="*/ 0 60000 65536"/>
              <a:gd name="T7" fmla="*/ 0 60000 65536"/>
              <a:gd name="T8" fmla="*/ 0 60000 65536"/>
              <a:gd name="T9" fmla="*/ 0 w 21600"/>
              <a:gd name="T10" fmla="*/ 0 h 21273"/>
              <a:gd name="T11" fmla="*/ 21600 w 21600"/>
              <a:gd name="T12" fmla="*/ 21273 h 212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73" fill="none" extrusionOk="0">
                <a:moveTo>
                  <a:pt x="21600" y="0"/>
                </a:moveTo>
                <a:cubicBezTo>
                  <a:pt x="21600" y="10485"/>
                  <a:pt x="14069" y="19456"/>
                  <a:pt x="3743" y="21273"/>
                </a:cubicBezTo>
              </a:path>
              <a:path w="21600" h="21273" stroke="0" extrusionOk="0">
                <a:moveTo>
                  <a:pt x="21600" y="0"/>
                </a:moveTo>
                <a:cubicBezTo>
                  <a:pt x="21600" y="10485"/>
                  <a:pt x="14069" y="19456"/>
                  <a:pt x="3743" y="21273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6" name="Line 145"/>
          <p:cNvSpPr>
            <a:spLocks noChangeShapeType="1"/>
          </p:cNvSpPr>
          <p:nvPr/>
        </p:nvSpPr>
        <p:spPr bwMode="auto">
          <a:xfrm flipV="1">
            <a:off x="8085695" y="4814888"/>
            <a:ext cx="1116189" cy="755650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7" name="Arc 146"/>
          <p:cNvSpPr>
            <a:spLocks/>
          </p:cNvSpPr>
          <p:nvPr/>
        </p:nvSpPr>
        <p:spPr bwMode="auto">
          <a:xfrm>
            <a:off x="9698596" y="4070350"/>
            <a:ext cx="493889" cy="839788"/>
          </a:xfrm>
          <a:custGeom>
            <a:avLst/>
            <a:gdLst>
              <a:gd name="T0" fmla="*/ 0 w 39405"/>
              <a:gd name="T1" fmla="*/ 72237051 h 42512"/>
              <a:gd name="T2" fmla="*/ 65079066 w 39405"/>
              <a:gd name="T3" fmla="*/ 327707076 h 42512"/>
              <a:gd name="T4" fmla="*/ 49915241 w 39405"/>
              <a:gd name="T5" fmla="*/ 166505135 h 42512"/>
              <a:gd name="T6" fmla="*/ 0 60000 65536"/>
              <a:gd name="T7" fmla="*/ 0 60000 65536"/>
              <a:gd name="T8" fmla="*/ 0 60000 65536"/>
              <a:gd name="T9" fmla="*/ 0 w 39405"/>
              <a:gd name="T10" fmla="*/ 0 h 42512"/>
              <a:gd name="T11" fmla="*/ 39405 w 39405"/>
              <a:gd name="T12" fmla="*/ 42512 h 425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405" h="42512" fill="none" extrusionOk="0">
                <a:moveTo>
                  <a:pt x="0" y="9371"/>
                </a:moveTo>
                <a:cubicBezTo>
                  <a:pt x="4029" y="3505"/>
                  <a:pt x="10688" y="-1"/>
                  <a:pt x="17805" y="-1"/>
                </a:cubicBezTo>
                <a:cubicBezTo>
                  <a:pt x="29734" y="0"/>
                  <a:pt x="39405" y="9670"/>
                  <a:pt x="39405" y="21600"/>
                </a:cubicBezTo>
                <a:cubicBezTo>
                  <a:pt x="39405" y="31446"/>
                  <a:pt x="32746" y="40046"/>
                  <a:pt x="23213" y="42511"/>
                </a:cubicBezTo>
              </a:path>
              <a:path w="39405" h="42512" stroke="0" extrusionOk="0">
                <a:moveTo>
                  <a:pt x="0" y="9371"/>
                </a:moveTo>
                <a:cubicBezTo>
                  <a:pt x="4029" y="3505"/>
                  <a:pt x="10688" y="-1"/>
                  <a:pt x="17805" y="-1"/>
                </a:cubicBezTo>
                <a:cubicBezTo>
                  <a:pt x="29734" y="0"/>
                  <a:pt x="39405" y="9670"/>
                  <a:pt x="39405" y="21600"/>
                </a:cubicBezTo>
                <a:cubicBezTo>
                  <a:pt x="39405" y="31446"/>
                  <a:pt x="32746" y="40046"/>
                  <a:pt x="23213" y="42511"/>
                </a:cubicBezTo>
                <a:lnTo>
                  <a:pt x="17805" y="21600"/>
                </a:lnTo>
                <a:lnTo>
                  <a:pt x="0" y="9371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8" name="Arc 147"/>
          <p:cNvSpPr>
            <a:spLocks/>
          </p:cNvSpPr>
          <p:nvPr/>
        </p:nvSpPr>
        <p:spPr bwMode="auto">
          <a:xfrm rot="10800000">
            <a:off x="3973689" y="5334056"/>
            <a:ext cx="378178" cy="322263"/>
          </a:xfrm>
          <a:custGeom>
            <a:avLst/>
            <a:gdLst>
              <a:gd name="T0" fmla="*/ 0 w 31937"/>
              <a:gd name="T1" fmla="*/ 47825856 h 21600"/>
              <a:gd name="T2" fmla="*/ 75501804 w 31937"/>
              <a:gd name="T3" fmla="*/ 11161982 h 21600"/>
              <a:gd name="T4" fmla="*/ 48144577 w 31937"/>
              <a:gd name="T5" fmla="*/ 71733778 h 21600"/>
              <a:gd name="T6" fmla="*/ 0 60000 65536"/>
              <a:gd name="T7" fmla="*/ 0 60000 65536"/>
              <a:gd name="T8" fmla="*/ 0 60000 65536"/>
              <a:gd name="T9" fmla="*/ 0 w 31937"/>
              <a:gd name="T10" fmla="*/ 0 h 21600"/>
              <a:gd name="T11" fmla="*/ 31937 w 3193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937" h="21600" fill="none" extrusionOk="0">
                <a:moveTo>
                  <a:pt x="-1" y="14400"/>
                </a:moveTo>
                <a:cubicBezTo>
                  <a:pt x="3050" y="5770"/>
                  <a:pt x="11210" y="-1"/>
                  <a:pt x="20365" y="-1"/>
                </a:cubicBezTo>
                <a:cubicBezTo>
                  <a:pt x="24463" y="-1"/>
                  <a:pt x="28476" y="1165"/>
                  <a:pt x="31936" y="3361"/>
                </a:cubicBezTo>
              </a:path>
              <a:path w="31937" h="21600" stroke="0" extrusionOk="0">
                <a:moveTo>
                  <a:pt x="-1" y="14400"/>
                </a:moveTo>
                <a:cubicBezTo>
                  <a:pt x="3050" y="5770"/>
                  <a:pt x="11210" y="-1"/>
                  <a:pt x="20365" y="-1"/>
                </a:cubicBezTo>
                <a:cubicBezTo>
                  <a:pt x="24463" y="-1"/>
                  <a:pt x="28476" y="1165"/>
                  <a:pt x="31936" y="3361"/>
                </a:cubicBezTo>
                <a:lnTo>
                  <a:pt x="20365" y="21600"/>
                </a:lnTo>
                <a:lnTo>
                  <a:pt x="-1" y="1440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9" name="Line 148"/>
          <p:cNvSpPr>
            <a:spLocks noChangeShapeType="1"/>
          </p:cNvSpPr>
          <p:nvPr/>
        </p:nvSpPr>
        <p:spPr bwMode="auto">
          <a:xfrm flipH="1">
            <a:off x="4643967" y="5564244"/>
            <a:ext cx="79022" cy="33337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20" name="Arc 149"/>
          <p:cNvSpPr>
            <a:spLocks/>
          </p:cNvSpPr>
          <p:nvPr/>
        </p:nvSpPr>
        <p:spPr bwMode="auto">
          <a:xfrm rot="10800000">
            <a:off x="4917723" y="6084888"/>
            <a:ext cx="1444978" cy="322262"/>
          </a:xfrm>
          <a:custGeom>
            <a:avLst/>
            <a:gdLst>
              <a:gd name="T0" fmla="*/ 0 w 31983"/>
              <a:gd name="T1" fmla="*/ 47752333 h 21600"/>
              <a:gd name="T2" fmla="*/ 2147483647 w 31983"/>
              <a:gd name="T3" fmla="*/ 11278095 h 21600"/>
              <a:gd name="T4" fmla="*/ 2147483647 w 31983"/>
              <a:gd name="T5" fmla="*/ 71733138 h 21600"/>
              <a:gd name="T6" fmla="*/ 0 60000 65536"/>
              <a:gd name="T7" fmla="*/ 0 60000 65536"/>
              <a:gd name="T8" fmla="*/ 0 60000 65536"/>
              <a:gd name="T9" fmla="*/ 0 w 31983"/>
              <a:gd name="T10" fmla="*/ 0 h 21600"/>
              <a:gd name="T11" fmla="*/ 31983 w 3198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983" h="21600" fill="none" extrusionOk="0">
                <a:moveTo>
                  <a:pt x="-1" y="14378"/>
                </a:moveTo>
                <a:cubicBezTo>
                  <a:pt x="3057" y="5759"/>
                  <a:pt x="11211" y="-1"/>
                  <a:pt x="20357" y="-1"/>
                </a:cubicBezTo>
                <a:cubicBezTo>
                  <a:pt x="24476" y="-1"/>
                  <a:pt x="28510" y="1178"/>
                  <a:pt x="31983" y="3395"/>
                </a:cubicBezTo>
              </a:path>
              <a:path w="31983" h="21600" stroke="0" extrusionOk="0">
                <a:moveTo>
                  <a:pt x="-1" y="14378"/>
                </a:moveTo>
                <a:cubicBezTo>
                  <a:pt x="3057" y="5759"/>
                  <a:pt x="11211" y="-1"/>
                  <a:pt x="20357" y="-1"/>
                </a:cubicBezTo>
                <a:cubicBezTo>
                  <a:pt x="24476" y="-1"/>
                  <a:pt x="28510" y="1178"/>
                  <a:pt x="31983" y="3395"/>
                </a:cubicBezTo>
                <a:lnTo>
                  <a:pt x="20357" y="21600"/>
                </a:lnTo>
                <a:lnTo>
                  <a:pt x="-1" y="1437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21" name="Arc 150"/>
          <p:cNvSpPr>
            <a:spLocks/>
          </p:cNvSpPr>
          <p:nvPr/>
        </p:nvSpPr>
        <p:spPr bwMode="auto">
          <a:xfrm>
            <a:off x="6798745" y="5789613"/>
            <a:ext cx="478367" cy="284162"/>
          </a:xfrm>
          <a:custGeom>
            <a:avLst/>
            <a:gdLst>
              <a:gd name="T0" fmla="*/ 0 w 20286"/>
              <a:gd name="T1" fmla="*/ 32474293 h 21516"/>
              <a:gd name="T2" fmla="*/ 343142423 w 20286"/>
              <a:gd name="T3" fmla="*/ 0 h 21516"/>
              <a:gd name="T4" fmla="*/ 378746378 w 20286"/>
              <a:gd name="T5" fmla="*/ 49564975 h 21516"/>
              <a:gd name="T6" fmla="*/ 0 60000 65536"/>
              <a:gd name="T7" fmla="*/ 0 60000 65536"/>
              <a:gd name="T8" fmla="*/ 0 60000 65536"/>
              <a:gd name="T9" fmla="*/ 0 w 20286"/>
              <a:gd name="T10" fmla="*/ 0 h 21516"/>
              <a:gd name="T11" fmla="*/ 20286 w 20286"/>
              <a:gd name="T12" fmla="*/ 21516 h 215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286" h="21516" fill="none" extrusionOk="0">
                <a:moveTo>
                  <a:pt x="0" y="14097"/>
                </a:moveTo>
                <a:cubicBezTo>
                  <a:pt x="2876" y="6232"/>
                  <a:pt x="10038" y="739"/>
                  <a:pt x="18379" y="0"/>
                </a:cubicBezTo>
              </a:path>
              <a:path w="20286" h="21516" stroke="0" extrusionOk="0">
                <a:moveTo>
                  <a:pt x="0" y="14097"/>
                </a:moveTo>
                <a:cubicBezTo>
                  <a:pt x="2876" y="6232"/>
                  <a:pt x="10038" y="739"/>
                  <a:pt x="18379" y="0"/>
                </a:cubicBezTo>
                <a:lnTo>
                  <a:pt x="20286" y="21516"/>
                </a:lnTo>
                <a:lnTo>
                  <a:pt x="0" y="14097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22" name="Arc 151"/>
          <p:cNvSpPr>
            <a:spLocks/>
          </p:cNvSpPr>
          <p:nvPr/>
        </p:nvSpPr>
        <p:spPr bwMode="auto">
          <a:xfrm rot="10800000">
            <a:off x="6251223" y="5283256"/>
            <a:ext cx="874889" cy="703263"/>
          </a:xfrm>
          <a:custGeom>
            <a:avLst/>
            <a:gdLst>
              <a:gd name="T0" fmla="*/ 0 w 21385"/>
              <a:gd name="T1" fmla="*/ 1025981954 h 16647"/>
              <a:gd name="T2" fmla="*/ 743018683 w 21385"/>
              <a:gd name="T3" fmla="*/ 0 h 16647"/>
              <a:gd name="T4" fmla="*/ 2084960062 w 21385"/>
              <a:gd name="T5" fmla="*/ 1255107949 h 16647"/>
              <a:gd name="T6" fmla="*/ 0 60000 65536"/>
              <a:gd name="T7" fmla="*/ 0 60000 65536"/>
              <a:gd name="T8" fmla="*/ 0 60000 65536"/>
              <a:gd name="T9" fmla="*/ 0 w 21385"/>
              <a:gd name="T10" fmla="*/ 0 h 16647"/>
              <a:gd name="T11" fmla="*/ 21385 w 21385"/>
              <a:gd name="T12" fmla="*/ 16647 h 166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85" h="16647" fill="none" extrusionOk="0">
                <a:moveTo>
                  <a:pt x="-1" y="13607"/>
                </a:moveTo>
                <a:cubicBezTo>
                  <a:pt x="756" y="8281"/>
                  <a:pt x="3474" y="3428"/>
                  <a:pt x="7621" y="0"/>
                </a:cubicBezTo>
              </a:path>
              <a:path w="21385" h="16647" stroke="0" extrusionOk="0">
                <a:moveTo>
                  <a:pt x="-1" y="13607"/>
                </a:moveTo>
                <a:cubicBezTo>
                  <a:pt x="756" y="8281"/>
                  <a:pt x="3474" y="3428"/>
                  <a:pt x="7621" y="0"/>
                </a:cubicBezTo>
                <a:lnTo>
                  <a:pt x="21385" y="16647"/>
                </a:lnTo>
                <a:lnTo>
                  <a:pt x="-1" y="13607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23" name="Arc 152"/>
          <p:cNvSpPr>
            <a:spLocks/>
          </p:cNvSpPr>
          <p:nvPr/>
        </p:nvSpPr>
        <p:spPr bwMode="auto">
          <a:xfrm>
            <a:off x="5393267" y="5014913"/>
            <a:ext cx="774700" cy="284162"/>
          </a:xfrm>
          <a:custGeom>
            <a:avLst/>
            <a:gdLst>
              <a:gd name="T0" fmla="*/ 0 w 20282"/>
              <a:gd name="T1" fmla="*/ 32451130 h 21515"/>
              <a:gd name="T2" fmla="*/ 1457590494 w 20282"/>
              <a:gd name="T3" fmla="*/ 0 h 21515"/>
              <a:gd name="T4" fmla="*/ 1609300786 w 20282"/>
              <a:gd name="T5" fmla="*/ 49569576 h 21515"/>
              <a:gd name="T6" fmla="*/ 0 60000 65536"/>
              <a:gd name="T7" fmla="*/ 0 60000 65536"/>
              <a:gd name="T8" fmla="*/ 0 60000 65536"/>
              <a:gd name="T9" fmla="*/ 0 w 20282"/>
              <a:gd name="T10" fmla="*/ 0 h 21515"/>
              <a:gd name="T11" fmla="*/ 20282 w 20282"/>
              <a:gd name="T12" fmla="*/ 21515 h 215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282" h="21515" fill="none" extrusionOk="0">
                <a:moveTo>
                  <a:pt x="0" y="14085"/>
                </a:moveTo>
                <a:cubicBezTo>
                  <a:pt x="2878" y="6228"/>
                  <a:pt x="10035" y="740"/>
                  <a:pt x="18369" y="-1"/>
                </a:cubicBezTo>
              </a:path>
              <a:path w="20282" h="21515" stroke="0" extrusionOk="0">
                <a:moveTo>
                  <a:pt x="0" y="14085"/>
                </a:moveTo>
                <a:cubicBezTo>
                  <a:pt x="2878" y="6228"/>
                  <a:pt x="10035" y="740"/>
                  <a:pt x="18369" y="-1"/>
                </a:cubicBezTo>
                <a:lnTo>
                  <a:pt x="20282" y="21515"/>
                </a:lnTo>
                <a:lnTo>
                  <a:pt x="0" y="14085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24" name="Arc 153"/>
          <p:cNvSpPr>
            <a:spLocks/>
          </p:cNvSpPr>
          <p:nvPr/>
        </p:nvSpPr>
        <p:spPr bwMode="auto">
          <a:xfrm>
            <a:off x="8228189" y="1970088"/>
            <a:ext cx="508000" cy="285750"/>
          </a:xfrm>
          <a:custGeom>
            <a:avLst/>
            <a:gdLst>
              <a:gd name="T0" fmla="*/ 0 w 31541"/>
              <a:gd name="T1" fmla="*/ 5727924 h 21600"/>
              <a:gd name="T2" fmla="*/ 187628000 w 31541"/>
              <a:gd name="T3" fmla="*/ 45279333 h 21600"/>
              <a:gd name="T4" fmla="*/ 59713011 w 31541"/>
              <a:gd name="T5" fmla="*/ 50009341 h 21600"/>
              <a:gd name="T6" fmla="*/ 0 60000 65536"/>
              <a:gd name="T7" fmla="*/ 0 60000 65536"/>
              <a:gd name="T8" fmla="*/ 0 60000 65536"/>
              <a:gd name="T9" fmla="*/ 0 w 31541"/>
              <a:gd name="T10" fmla="*/ 0 h 21600"/>
              <a:gd name="T11" fmla="*/ 31541 w 3154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541" h="21600" fill="none" extrusionOk="0">
                <a:moveTo>
                  <a:pt x="0" y="2474"/>
                </a:moveTo>
                <a:cubicBezTo>
                  <a:pt x="3096" y="849"/>
                  <a:pt x="6541" y="-1"/>
                  <a:pt x="10038" y="-1"/>
                </a:cubicBezTo>
                <a:cubicBezTo>
                  <a:pt x="21175" y="-1"/>
                  <a:pt x="30487" y="8468"/>
                  <a:pt x="31541" y="19556"/>
                </a:cubicBezTo>
              </a:path>
              <a:path w="31541" h="21600" stroke="0" extrusionOk="0">
                <a:moveTo>
                  <a:pt x="0" y="2474"/>
                </a:moveTo>
                <a:cubicBezTo>
                  <a:pt x="3096" y="849"/>
                  <a:pt x="6541" y="-1"/>
                  <a:pt x="10038" y="-1"/>
                </a:cubicBezTo>
                <a:cubicBezTo>
                  <a:pt x="21175" y="-1"/>
                  <a:pt x="30487" y="8468"/>
                  <a:pt x="31541" y="19556"/>
                </a:cubicBezTo>
                <a:lnTo>
                  <a:pt x="10038" y="21600"/>
                </a:lnTo>
                <a:lnTo>
                  <a:pt x="0" y="2474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25" name="Arc 154">
            <a:hlinkClick r:id="" action="ppaction://hlinkfile"/>
          </p:cNvPr>
          <p:cNvSpPr>
            <a:spLocks/>
          </p:cNvSpPr>
          <p:nvPr/>
        </p:nvSpPr>
        <p:spPr bwMode="auto">
          <a:xfrm>
            <a:off x="6862234" y="1473200"/>
            <a:ext cx="506588" cy="285750"/>
          </a:xfrm>
          <a:custGeom>
            <a:avLst/>
            <a:gdLst>
              <a:gd name="T0" fmla="*/ 0 w 31489"/>
              <a:gd name="T1" fmla="*/ 5665456 h 21600"/>
              <a:gd name="T2" fmla="*/ 186683281 w 31489"/>
              <a:gd name="T3" fmla="*/ 45288594 h 21600"/>
              <a:gd name="T4" fmla="*/ 59196285 w 31489"/>
              <a:gd name="T5" fmla="*/ 50009341 h 21600"/>
              <a:gd name="T6" fmla="*/ 0 60000 65536"/>
              <a:gd name="T7" fmla="*/ 0 60000 65536"/>
              <a:gd name="T8" fmla="*/ 0 60000 65536"/>
              <a:gd name="T9" fmla="*/ 0 w 31489"/>
              <a:gd name="T10" fmla="*/ 0 h 21600"/>
              <a:gd name="T11" fmla="*/ 31489 w 314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489" h="21600" fill="none" extrusionOk="0">
                <a:moveTo>
                  <a:pt x="-1" y="2446"/>
                </a:moveTo>
                <a:cubicBezTo>
                  <a:pt x="3082" y="839"/>
                  <a:pt x="6508" y="-1"/>
                  <a:pt x="9985" y="-1"/>
                </a:cubicBezTo>
                <a:cubicBezTo>
                  <a:pt x="21124" y="-1"/>
                  <a:pt x="30437" y="8471"/>
                  <a:pt x="31488" y="19561"/>
                </a:cubicBezTo>
              </a:path>
              <a:path w="31489" h="21600" stroke="0" extrusionOk="0">
                <a:moveTo>
                  <a:pt x="-1" y="2446"/>
                </a:moveTo>
                <a:cubicBezTo>
                  <a:pt x="3082" y="839"/>
                  <a:pt x="6508" y="-1"/>
                  <a:pt x="9985" y="-1"/>
                </a:cubicBezTo>
                <a:cubicBezTo>
                  <a:pt x="21124" y="-1"/>
                  <a:pt x="30437" y="8471"/>
                  <a:pt x="31488" y="19561"/>
                </a:cubicBezTo>
                <a:lnTo>
                  <a:pt x="9985" y="21600"/>
                </a:lnTo>
                <a:lnTo>
                  <a:pt x="-1" y="2446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66491" name="Rectangle 155"/>
          <p:cNvSpPr>
            <a:spLocks noChangeArrowheads="1"/>
          </p:cNvSpPr>
          <p:nvPr/>
        </p:nvSpPr>
        <p:spPr bwMode="auto">
          <a:xfrm>
            <a:off x="5328356" y="3271838"/>
            <a:ext cx="1703212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600" b="1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  <a:cs typeface="ＭＳ Ｐゴシック" charset="0"/>
              </a:rPr>
              <a:t>cytoplasme</a:t>
            </a:r>
          </a:p>
        </p:txBody>
      </p:sp>
      <p:sp>
        <p:nvSpPr>
          <p:cNvPr id="162027" name="Rectangle 157"/>
          <p:cNvSpPr>
            <a:spLocks noChangeArrowheads="1"/>
          </p:cNvSpPr>
          <p:nvPr/>
        </p:nvSpPr>
        <p:spPr bwMode="auto">
          <a:xfrm>
            <a:off x="3705578" y="2967094"/>
            <a:ext cx="170462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pénétration</a:t>
            </a:r>
          </a:p>
        </p:txBody>
      </p:sp>
      <p:sp>
        <p:nvSpPr>
          <p:cNvPr id="1166494" name="Rectangle 158"/>
          <p:cNvSpPr>
            <a:spLocks noChangeArrowheads="1"/>
          </p:cNvSpPr>
          <p:nvPr/>
        </p:nvSpPr>
        <p:spPr bwMode="auto">
          <a:xfrm>
            <a:off x="4220662" y="2019356"/>
            <a:ext cx="1706033" cy="246863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000" b="1">
                <a:solidFill>
                  <a:srgbClr val="FFCCFF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Récepteur CD4</a:t>
            </a:r>
          </a:p>
        </p:txBody>
      </p:sp>
      <p:sp>
        <p:nvSpPr>
          <p:cNvPr id="162029" name="Rectangle 159"/>
          <p:cNvSpPr>
            <a:spLocks noChangeArrowheads="1"/>
          </p:cNvSpPr>
          <p:nvPr/>
        </p:nvSpPr>
        <p:spPr bwMode="auto">
          <a:xfrm>
            <a:off x="3530606" y="2665468"/>
            <a:ext cx="1976967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Co-récepteurs </a:t>
            </a:r>
          </a:p>
        </p:txBody>
      </p:sp>
      <p:sp>
        <p:nvSpPr>
          <p:cNvPr id="162030" name="Rectangle 160"/>
          <p:cNvSpPr>
            <a:spLocks noChangeArrowheads="1"/>
          </p:cNvSpPr>
          <p:nvPr/>
        </p:nvSpPr>
        <p:spPr bwMode="auto">
          <a:xfrm>
            <a:off x="2055989" y="1812926"/>
            <a:ext cx="1704622" cy="55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adhésion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fusion</a:t>
            </a:r>
          </a:p>
        </p:txBody>
      </p:sp>
      <p:sp>
        <p:nvSpPr>
          <p:cNvPr id="162031" name="Rectangle 161"/>
          <p:cNvSpPr>
            <a:spLocks noChangeArrowheads="1"/>
          </p:cNvSpPr>
          <p:nvPr/>
        </p:nvSpPr>
        <p:spPr bwMode="auto">
          <a:xfrm>
            <a:off x="3903137" y="4897493"/>
            <a:ext cx="1933222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ADN viral linéaire non intégré</a:t>
            </a:r>
          </a:p>
        </p:txBody>
      </p:sp>
      <p:sp>
        <p:nvSpPr>
          <p:cNvPr id="162032" name="Rectangle 162"/>
          <p:cNvSpPr>
            <a:spLocks noChangeArrowheads="1"/>
          </p:cNvSpPr>
          <p:nvPr/>
        </p:nvSpPr>
        <p:spPr bwMode="auto">
          <a:xfrm>
            <a:off x="5633155" y="4611743"/>
            <a:ext cx="1851378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avec 1 ou 2 LTR</a:t>
            </a:r>
          </a:p>
        </p:txBody>
      </p:sp>
      <p:sp>
        <p:nvSpPr>
          <p:cNvPr id="162033" name="Rectangle 163"/>
          <p:cNvSpPr>
            <a:spLocks noChangeArrowheads="1"/>
          </p:cNvSpPr>
          <p:nvPr/>
        </p:nvSpPr>
        <p:spPr bwMode="auto">
          <a:xfrm>
            <a:off x="6585659" y="5124505"/>
            <a:ext cx="1703211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ARNm non épissé</a:t>
            </a:r>
          </a:p>
        </p:txBody>
      </p:sp>
      <p:sp>
        <p:nvSpPr>
          <p:cNvPr id="162034" name="Rectangle 164"/>
          <p:cNvSpPr>
            <a:spLocks noChangeArrowheads="1"/>
          </p:cNvSpPr>
          <p:nvPr/>
        </p:nvSpPr>
        <p:spPr bwMode="auto">
          <a:xfrm>
            <a:off x="7059789" y="6238930"/>
            <a:ext cx="1704622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ARNm multi-épissé</a:t>
            </a:r>
          </a:p>
        </p:txBody>
      </p:sp>
      <p:sp>
        <p:nvSpPr>
          <p:cNvPr id="162035" name="Rectangle 165"/>
          <p:cNvSpPr>
            <a:spLocks noChangeArrowheads="1"/>
          </p:cNvSpPr>
          <p:nvPr/>
        </p:nvSpPr>
        <p:spPr bwMode="auto">
          <a:xfrm>
            <a:off x="5820840" y="5935719"/>
            <a:ext cx="1706033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transcription</a:t>
            </a:r>
          </a:p>
        </p:txBody>
      </p:sp>
      <p:sp>
        <p:nvSpPr>
          <p:cNvPr id="162036" name="Rectangle 166"/>
          <p:cNvSpPr>
            <a:spLocks noChangeArrowheads="1"/>
          </p:cNvSpPr>
          <p:nvPr/>
        </p:nvSpPr>
        <p:spPr bwMode="auto">
          <a:xfrm>
            <a:off x="6397978" y="1112894"/>
            <a:ext cx="1978378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FF7C8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particule virale mature</a:t>
            </a:r>
          </a:p>
        </p:txBody>
      </p:sp>
      <p:sp>
        <p:nvSpPr>
          <p:cNvPr id="1166503" name="Rectangle 167"/>
          <p:cNvSpPr>
            <a:spLocks noChangeArrowheads="1"/>
          </p:cNvSpPr>
          <p:nvPr/>
        </p:nvSpPr>
        <p:spPr bwMode="auto">
          <a:xfrm>
            <a:off x="4885267" y="2268594"/>
            <a:ext cx="2260600" cy="2776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  <a:cs typeface="ＭＳ Ｐゴシック" charset="0"/>
              </a:rPr>
              <a:t>membrane cellulaire</a:t>
            </a:r>
          </a:p>
        </p:txBody>
      </p:sp>
      <p:sp>
        <p:nvSpPr>
          <p:cNvPr id="1166504" name="Rectangle 168"/>
          <p:cNvSpPr>
            <a:spLocks noChangeArrowheads="1"/>
          </p:cNvSpPr>
          <p:nvPr/>
        </p:nvSpPr>
        <p:spPr bwMode="auto">
          <a:xfrm>
            <a:off x="8678337" y="5943600"/>
            <a:ext cx="1076678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600" b="1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  <a:cs typeface="ＭＳ Ｐゴシック" charset="0"/>
              </a:rPr>
              <a:t>noyau</a:t>
            </a:r>
          </a:p>
        </p:txBody>
      </p:sp>
      <p:sp>
        <p:nvSpPr>
          <p:cNvPr id="162039" name="Rectangle 169"/>
          <p:cNvSpPr>
            <a:spLocks noChangeArrowheads="1"/>
          </p:cNvSpPr>
          <p:nvPr/>
        </p:nvSpPr>
        <p:spPr bwMode="auto">
          <a:xfrm>
            <a:off x="8815212" y="2871844"/>
            <a:ext cx="1428044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assemblage</a:t>
            </a:r>
          </a:p>
        </p:txBody>
      </p:sp>
      <p:sp>
        <p:nvSpPr>
          <p:cNvPr id="162040" name="Rectangle 170"/>
          <p:cNvSpPr>
            <a:spLocks noChangeArrowheads="1"/>
          </p:cNvSpPr>
          <p:nvPr/>
        </p:nvSpPr>
        <p:spPr bwMode="auto">
          <a:xfrm>
            <a:off x="7758289" y="4100569"/>
            <a:ext cx="1428044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traduction</a:t>
            </a:r>
          </a:p>
        </p:txBody>
      </p:sp>
      <p:sp>
        <p:nvSpPr>
          <p:cNvPr id="162041" name="Rectangle 171"/>
          <p:cNvSpPr>
            <a:spLocks noChangeArrowheads="1"/>
          </p:cNvSpPr>
          <p:nvPr/>
        </p:nvSpPr>
        <p:spPr bwMode="auto">
          <a:xfrm>
            <a:off x="2593623" y="5661080"/>
            <a:ext cx="1875367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complexe de pré-intégration</a:t>
            </a:r>
          </a:p>
        </p:txBody>
      </p:sp>
      <p:sp>
        <p:nvSpPr>
          <p:cNvPr id="162042" name="Rectangle 172"/>
          <p:cNvSpPr>
            <a:spLocks noChangeArrowheads="1"/>
          </p:cNvSpPr>
          <p:nvPr/>
        </p:nvSpPr>
        <p:spPr bwMode="auto">
          <a:xfrm>
            <a:off x="3674533" y="6310368"/>
            <a:ext cx="1706034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ADN proviral intégré</a:t>
            </a:r>
          </a:p>
        </p:txBody>
      </p:sp>
      <p:sp>
        <p:nvSpPr>
          <p:cNvPr id="162043" name="Rectangle 173"/>
          <p:cNvSpPr>
            <a:spLocks noChangeArrowheads="1"/>
          </p:cNvSpPr>
          <p:nvPr/>
        </p:nvSpPr>
        <p:spPr bwMode="auto">
          <a:xfrm>
            <a:off x="9307689" y="4927601"/>
            <a:ext cx="1020234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protéines de régulation</a:t>
            </a:r>
          </a:p>
        </p:txBody>
      </p:sp>
      <p:sp>
        <p:nvSpPr>
          <p:cNvPr id="162044" name="Line 174"/>
          <p:cNvSpPr>
            <a:spLocks noChangeShapeType="1"/>
          </p:cNvSpPr>
          <p:nvPr/>
        </p:nvSpPr>
        <p:spPr bwMode="auto">
          <a:xfrm>
            <a:off x="2891367" y="4148138"/>
            <a:ext cx="0" cy="150812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45" name="Rectangle 175"/>
          <p:cNvSpPr>
            <a:spLocks noChangeArrowheads="1"/>
          </p:cNvSpPr>
          <p:nvPr/>
        </p:nvSpPr>
        <p:spPr bwMode="auto">
          <a:xfrm>
            <a:off x="2976062" y="1244600"/>
            <a:ext cx="119803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600" b="1">
                <a:solidFill>
                  <a:srgbClr val="FF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VIH</a:t>
            </a:r>
          </a:p>
        </p:txBody>
      </p:sp>
      <p:sp>
        <p:nvSpPr>
          <p:cNvPr id="162046" name="Rectangle 176"/>
          <p:cNvSpPr>
            <a:spLocks noChangeArrowheads="1"/>
          </p:cNvSpPr>
          <p:nvPr/>
        </p:nvSpPr>
        <p:spPr bwMode="auto">
          <a:xfrm>
            <a:off x="5429955" y="5383268"/>
            <a:ext cx="1851378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ADN viraux circulaires</a:t>
            </a:r>
          </a:p>
        </p:txBody>
      </p:sp>
      <p:sp>
        <p:nvSpPr>
          <p:cNvPr id="162047" name="Rectangle 177"/>
          <p:cNvSpPr>
            <a:spLocks noChangeArrowheads="1"/>
          </p:cNvSpPr>
          <p:nvPr/>
        </p:nvSpPr>
        <p:spPr bwMode="auto">
          <a:xfrm>
            <a:off x="8245125" y="1706566"/>
            <a:ext cx="1535289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bourgeonnement</a:t>
            </a:r>
          </a:p>
        </p:txBody>
      </p:sp>
      <p:sp>
        <p:nvSpPr>
          <p:cNvPr id="162048" name="Oval 179"/>
          <p:cNvSpPr>
            <a:spLocks noChangeArrowheads="1"/>
          </p:cNvSpPr>
          <p:nvPr/>
        </p:nvSpPr>
        <p:spPr bwMode="auto">
          <a:xfrm>
            <a:off x="3832583" y="1363719"/>
            <a:ext cx="575733" cy="623887"/>
          </a:xfrm>
          <a:prstGeom prst="ellipse">
            <a:avLst/>
          </a:prstGeom>
          <a:solidFill>
            <a:srgbClr val="43005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049" name="Group 180"/>
          <p:cNvGrpSpPr>
            <a:grpSpLocks/>
          </p:cNvGrpSpPr>
          <p:nvPr/>
        </p:nvGrpSpPr>
        <p:grpSpPr bwMode="auto">
          <a:xfrm>
            <a:off x="3836812" y="1358956"/>
            <a:ext cx="79022" cy="130175"/>
            <a:chOff x="3086" y="719"/>
            <a:chExt cx="56" cy="82"/>
          </a:xfrm>
        </p:grpSpPr>
        <p:grpSp>
          <p:nvGrpSpPr>
            <p:cNvPr id="162181" name="Group 181"/>
            <p:cNvGrpSpPr>
              <a:grpSpLocks/>
            </p:cNvGrpSpPr>
            <p:nvPr/>
          </p:nvGrpSpPr>
          <p:grpSpPr bwMode="auto">
            <a:xfrm>
              <a:off x="3086" y="719"/>
              <a:ext cx="50" cy="51"/>
              <a:chOff x="3086" y="719"/>
              <a:chExt cx="50" cy="51"/>
            </a:xfrm>
          </p:grpSpPr>
          <p:sp>
            <p:nvSpPr>
              <p:cNvPr id="162183" name="Oval 182"/>
              <p:cNvSpPr>
                <a:spLocks noChangeArrowheads="1"/>
              </p:cNvSpPr>
              <p:nvPr/>
            </p:nvSpPr>
            <p:spPr bwMode="auto">
              <a:xfrm>
                <a:off x="3098" y="719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84" name="Oval 183"/>
              <p:cNvSpPr>
                <a:spLocks noChangeArrowheads="1"/>
              </p:cNvSpPr>
              <p:nvPr/>
            </p:nvSpPr>
            <p:spPr bwMode="auto">
              <a:xfrm>
                <a:off x="3086" y="734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82" name="Rectangle 184"/>
            <p:cNvSpPr>
              <a:spLocks noChangeArrowheads="1"/>
            </p:cNvSpPr>
            <p:nvPr/>
          </p:nvSpPr>
          <p:spPr bwMode="auto">
            <a:xfrm rot="-2220000">
              <a:off x="3121" y="726"/>
              <a:ext cx="21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50" name="Group 185"/>
          <p:cNvGrpSpPr>
            <a:grpSpLocks/>
          </p:cNvGrpSpPr>
          <p:nvPr/>
        </p:nvGrpSpPr>
        <p:grpSpPr bwMode="auto">
          <a:xfrm>
            <a:off x="3972282" y="1270056"/>
            <a:ext cx="88900" cy="66675"/>
            <a:chOff x="3181" y="663"/>
            <a:chExt cx="63" cy="42"/>
          </a:xfrm>
        </p:grpSpPr>
        <p:sp>
          <p:nvSpPr>
            <p:cNvPr id="162179" name="Oval 186"/>
            <p:cNvSpPr>
              <a:spLocks noChangeArrowheads="1"/>
            </p:cNvSpPr>
            <p:nvPr/>
          </p:nvSpPr>
          <p:spPr bwMode="auto">
            <a:xfrm>
              <a:off x="3206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80" name="Oval 187"/>
            <p:cNvSpPr>
              <a:spLocks noChangeArrowheads="1"/>
            </p:cNvSpPr>
            <p:nvPr/>
          </p:nvSpPr>
          <p:spPr bwMode="auto">
            <a:xfrm>
              <a:off x="3181" y="671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51" name="Group 188"/>
          <p:cNvGrpSpPr>
            <a:grpSpLocks/>
          </p:cNvGrpSpPr>
          <p:nvPr/>
        </p:nvGrpSpPr>
        <p:grpSpPr bwMode="auto">
          <a:xfrm>
            <a:off x="4103516" y="1270056"/>
            <a:ext cx="91723" cy="55563"/>
            <a:chOff x="3275" y="663"/>
            <a:chExt cx="65" cy="35"/>
          </a:xfrm>
        </p:grpSpPr>
        <p:sp>
          <p:nvSpPr>
            <p:cNvPr id="162177" name="Oval 189"/>
            <p:cNvSpPr>
              <a:spLocks noChangeArrowheads="1"/>
            </p:cNvSpPr>
            <p:nvPr/>
          </p:nvSpPr>
          <p:spPr bwMode="auto">
            <a:xfrm>
              <a:off x="3302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78" name="Oval 190"/>
            <p:cNvSpPr>
              <a:spLocks noChangeArrowheads="1"/>
            </p:cNvSpPr>
            <p:nvPr/>
          </p:nvSpPr>
          <p:spPr bwMode="auto">
            <a:xfrm>
              <a:off x="3275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52" name="Group 191"/>
          <p:cNvGrpSpPr>
            <a:grpSpLocks/>
          </p:cNvGrpSpPr>
          <p:nvPr/>
        </p:nvGrpSpPr>
        <p:grpSpPr bwMode="auto">
          <a:xfrm>
            <a:off x="4261555" y="1306513"/>
            <a:ext cx="80434" cy="76200"/>
            <a:chOff x="3386" y="686"/>
            <a:chExt cx="58" cy="48"/>
          </a:xfrm>
        </p:grpSpPr>
        <p:sp>
          <p:nvSpPr>
            <p:cNvPr id="162175" name="Oval 192"/>
            <p:cNvSpPr>
              <a:spLocks noChangeArrowheads="1"/>
            </p:cNvSpPr>
            <p:nvPr/>
          </p:nvSpPr>
          <p:spPr bwMode="auto">
            <a:xfrm>
              <a:off x="3406" y="698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76" name="Oval 193"/>
            <p:cNvSpPr>
              <a:spLocks noChangeArrowheads="1"/>
            </p:cNvSpPr>
            <p:nvPr/>
          </p:nvSpPr>
          <p:spPr bwMode="auto">
            <a:xfrm>
              <a:off x="3386" y="686"/>
              <a:ext cx="36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053" name="Oval 194"/>
          <p:cNvSpPr>
            <a:spLocks noChangeArrowheads="1"/>
          </p:cNvSpPr>
          <p:nvPr/>
        </p:nvSpPr>
        <p:spPr bwMode="auto">
          <a:xfrm>
            <a:off x="3756378" y="1524000"/>
            <a:ext cx="53622" cy="57150"/>
          </a:xfrm>
          <a:prstGeom prst="ellipse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54" name="Oval 195"/>
          <p:cNvSpPr>
            <a:spLocks noChangeArrowheads="1"/>
          </p:cNvSpPr>
          <p:nvPr/>
        </p:nvSpPr>
        <p:spPr bwMode="auto">
          <a:xfrm>
            <a:off x="3750737" y="1554163"/>
            <a:ext cx="53622" cy="57150"/>
          </a:xfrm>
          <a:prstGeom prst="ellipse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055" name="Group 196"/>
          <p:cNvGrpSpPr>
            <a:grpSpLocks/>
          </p:cNvGrpSpPr>
          <p:nvPr/>
        </p:nvGrpSpPr>
        <p:grpSpPr bwMode="auto">
          <a:xfrm>
            <a:off x="3893258" y="1985964"/>
            <a:ext cx="81844" cy="77787"/>
            <a:chOff x="3125" y="1114"/>
            <a:chExt cx="59" cy="49"/>
          </a:xfrm>
        </p:grpSpPr>
        <p:sp>
          <p:nvSpPr>
            <p:cNvPr id="162173" name="Oval 197"/>
            <p:cNvSpPr>
              <a:spLocks noChangeArrowheads="1"/>
            </p:cNvSpPr>
            <p:nvPr/>
          </p:nvSpPr>
          <p:spPr bwMode="auto">
            <a:xfrm>
              <a:off x="3147" y="1130"/>
              <a:ext cx="37" cy="3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74" name="Oval 198"/>
            <p:cNvSpPr>
              <a:spLocks noChangeArrowheads="1"/>
            </p:cNvSpPr>
            <p:nvPr/>
          </p:nvSpPr>
          <p:spPr bwMode="auto">
            <a:xfrm>
              <a:off x="3125" y="1114"/>
              <a:ext cx="37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56" name="Group 199"/>
          <p:cNvGrpSpPr>
            <a:grpSpLocks/>
          </p:cNvGrpSpPr>
          <p:nvPr/>
        </p:nvGrpSpPr>
        <p:grpSpPr bwMode="auto">
          <a:xfrm>
            <a:off x="4198056" y="2012952"/>
            <a:ext cx="91722" cy="79375"/>
            <a:chOff x="3341" y="1131"/>
            <a:chExt cx="66" cy="50"/>
          </a:xfrm>
        </p:grpSpPr>
        <p:sp>
          <p:nvSpPr>
            <p:cNvPr id="162171" name="Oval 200"/>
            <p:cNvSpPr>
              <a:spLocks noChangeArrowheads="1"/>
            </p:cNvSpPr>
            <p:nvPr/>
          </p:nvSpPr>
          <p:spPr bwMode="auto">
            <a:xfrm>
              <a:off x="3371" y="1131"/>
              <a:ext cx="36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72" name="Oval 201"/>
            <p:cNvSpPr>
              <a:spLocks noChangeArrowheads="1"/>
            </p:cNvSpPr>
            <p:nvPr/>
          </p:nvSpPr>
          <p:spPr bwMode="auto">
            <a:xfrm>
              <a:off x="3341" y="1147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57" name="Group 202"/>
          <p:cNvGrpSpPr>
            <a:grpSpLocks/>
          </p:cNvGrpSpPr>
          <p:nvPr/>
        </p:nvGrpSpPr>
        <p:grpSpPr bwMode="auto">
          <a:xfrm>
            <a:off x="4350462" y="1878018"/>
            <a:ext cx="83255" cy="98425"/>
            <a:chOff x="3449" y="1046"/>
            <a:chExt cx="60" cy="62"/>
          </a:xfrm>
        </p:grpSpPr>
        <p:sp>
          <p:nvSpPr>
            <p:cNvPr id="162169" name="Oval 203"/>
            <p:cNvSpPr>
              <a:spLocks noChangeArrowheads="1"/>
            </p:cNvSpPr>
            <p:nvPr/>
          </p:nvSpPr>
          <p:spPr bwMode="auto">
            <a:xfrm>
              <a:off x="3471" y="1046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70" name="Oval 204"/>
            <p:cNvSpPr>
              <a:spLocks noChangeArrowheads="1"/>
            </p:cNvSpPr>
            <p:nvPr/>
          </p:nvSpPr>
          <p:spPr bwMode="auto">
            <a:xfrm>
              <a:off x="3449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58" name="Group 205"/>
          <p:cNvGrpSpPr>
            <a:grpSpLocks/>
          </p:cNvGrpSpPr>
          <p:nvPr/>
        </p:nvGrpSpPr>
        <p:grpSpPr bwMode="auto">
          <a:xfrm>
            <a:off x="4446440" y="1693865"/>
            <a:ext cx="59267" cy="111125"/>
            <a:chOff x="3518" y="930"/>
            <a:chExt cx="41" cy="70"/>
          </a:xfrm>
        </p:grpSpPr>
        <p:sp>
          <p:nvSpPr>
            <p:cNvPr id="162167" name="Oval 206"/>
            <p:cNvSpPr>
              <a:spLocks noChangeArrowheads="1"/>
            </p:cNvSpPr>
            <p:nvPr/>
          </p:nvSpPr>
          <p:spPr bwMode="auto">
            <a:xfrm>
              <a:off x="3521" y="930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68" name="Oval 207"/>
            <p:cNvSpPr>
              <a:spLocks noChangeArrowheads="1"/>
            </p:cNvSpPr>
            <p:nvPr/>
          </p:nvSpPr>
          <p:spPr bwMode="auto">
            <a:xfrm>
              <a:off x="3518" y="963"/>
              <a:ext cx="36" cy="37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59" name="Group 208"/>
          <p:cNvGrpSpPr>
            <a:grpSpLocks/>
          </p:cNvGrpSpPr>
          <p:nvPr/>
        </p:nvGrpSpPr>
        <p:grpSpPr bwMode="auto">
          <a:xfrm>
            <a:off x="4426656" y="1516119"/>
            <a:ext cx="63500" cy="98425"/>
            <a:chOff x="3503" y="818"/>
            <a:chExt cx="45" cy="62"/>
          </a:xfrm>
        </p:grpSpPr>
        <p:sp>
          <p:nvSpPr>
            <p:cNvPr id="162165" name="Oval 209"/>
            <p:cNvSpPr>
              <a:spLocks noChangeArrowheads="1"/>
            </p:cNvSpPr>
            <p:nvPr/>
          </p:nvSpPr>
          <p:spPr bwMode="auto">
            <a:xfrm>
              <a:off x="3503" y="81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66" name="Oval 210"/>
            <p:cNvSpPr>
              <a:spLocks noChangeArrowheads="1"/>
            </p:cNvSpPr>
            <p:nvPr/>
          </p:nvSpPr>
          <p:spPr bwMode="auto">
            <a:xfrm>
              <a:off x="3511" y="84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060" name="Rectangle 211"/>
          <p:cNvSpPr>
            <a:spLocks noChangeArrowheads="1"/>
          </p:cNvSpPr>
          <p:nvPr/>
        </p:nvSpPr>
        <p:spPr bwMode="auto">
          <a:xfrm rot="1920000">
            <a:off x="4277096" y="1311331"/>
            <a:ext cx="29633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61" name="Rectangle 212"/>
          <p:cNvSpPr>
            <a:spLocks noChangeArrowheads="1"/>
          </p:cNvSpPr>
          <p:nvPr/>
        </p:nvSpPr>
        <p:spPr bwMode="auto">
          <a:xfrm rot="1680000">
            <a:off x="3944056" y="1916113"/>
            <a:ext cx="28222" cy="1333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62" name="Rectangle 213"/>
          <p:cNvSpPr>
            <a:spLocks noChangeArrowheads="1"/>
          </p:cNvSpPr>
          <p:nvPr/>
        </p:nvSpPr>
        <p:spPr bwMode="auto">
          <a:xfrm rot="240000">
            <a:off x="4135992" y="1273175"/>
            <a:ext cx="29633" cy="1285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63" name="Rectangle 214"/>
          <p:cNvSpPr>
            <a:spLocks noChangeArrowheads="1"/>
          </p:cNvSpPr>
          <p:nvPr/>
        </p:nvSpPr>
        <p:spPr bwMode="auto">
          <a:xfrm rot="6420000">
            <a:off x="3803297" y="1524177"/>
            <a:ext cx="31750" cy="11712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64" name="Rectangle 215"/>
          <p:cNvSpPr>
            <a:spLocks noChangeArrowheads="1"/>
          </p:cNvSpPr>
          <p:nvPr/>
        </p:nvSpPr>
        <p:spPr bwMode="auto">
          <a:xfrm rot="-840000">
            <a:off x="4010378" y="1279581"/>
            <a:ext cx="29634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065" name="Group 216"/>
          <p:cNvGrpSpPr>
            <a:grpSpLocks/>
          </p:cNvGrpSpPr>
          <p:nvPr/>
        </p:nvGrpSpPr>
        <p:grpSpPr bwMode="auto">
          <a:xfrm>
            <a:off x="3738036" y="1728788"/>
            <a:ext cx="135467" cy="93662"/>
            <a:chOff x="3016" y="952"/>
            <a:chExt cx="96" cy="59"/>
          </a:xfrm>
        </p:grpSpPr>
        <p:grpSp>
          <p:nvGrpSpPr>
            <p:cNvPr id="162161" name="Group 217"/>
            <p:cNvGrpSpPr>
              <a:grpSpLocks/>
            </p:cNvGrpSpPr>
            <p:nvPr/>
          </p:nvGrpSpPr>
          <p:grpSpPr bwMode="auto">
            <a:xfrm>
              <a:off x="3016" y="952"/>
              <a:ext cx="49" cy="59"/>
              <a:chOff x="3016" y="952"/>
              <a:chExt cx="49" cy="59"/>
            </a:xfrm>
          </p:grpSpPr>
          <p:sp>
            <p:nvSpPr>
              <p:cNvPr id="162163" name="Oval 218"/>
              <p:cNvSpPr>
                <a:spLocks noChangeArrowheads="1"/>
              </p:cNvSpPr>
              <p:nvPr/>
            </p:nvSpPr>
            <p:spPr bwMode="auto">
              <a:xfrm>
                <a:off x="3016" y="95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64" name="Oval 219"/>
              <p:cNvSpPr>
                <a:spLocks noChangeArrowheads="1"/>
              </p:cNvSpPr>
              <p:nvPr/>
            </p:nvSpPr>
            <p:spPr bwMode="auto">
              <a:xfrm>
                <a:off x="3027" y="977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62" name="Rectangle 220"/>
            <p:cNvSpPr>
              <a:spLocks noChangeArrowheads="1"/>
            </p:cNvSpPr>
            <p:nvPr/>
          </p:nvSpPr>
          <p:spPr bwMode="auto">
            <a:xfrm rot="4320000">
              <a:off x="3059" y="931"/>
              <a:ext cx="21" cy="8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66" name="Group 221"/>
          <p:cNvGrpSpPr>
            <a:grpSpLocks/>
          </p:cNvGrpSpPr>
          <p:nvPr/>
        </p:nvGrpSpPr>
        <p:grpSpPr bwMode="auto">
          <a:xfrm>
            <a:off x="3804356" y="1873250"/>
            <a:ext cx="121356" cy="82550"/>
            <a:chOff x="3062" y="1043"/>
            <a:chExt cx="87" cy="52"/>
          </a:xfrm>
        </p:grpSpPr>
        <p:grpSp>
          <p:nvGrpSpPr>
            <p:cNvPr id="162157" name="Group 222"/>
            <p:cNvGrpSpPr>
              <a:grpSpLocks/>
            </p:cNvGrpSpPr>
            <p:nvPr/>
          </p:nvGrpSpPr>
          <p:grpSpPr bwMode="auto">
            <a:xfrm>
              <a:off x="3062" y="1043"/>
              <a:ext cx="49" cy="52"/>
              <a:chOff x="3062" y="1043"/>
              <a:chExt cx="49" cy="52"/>
            </a:xfrm>
          </p:grpSpPr>
          <p:sp>
            <p:nvSpPr>
              <p:cNvPr id="162159" name="Oval 223"/>
              <p:cNvSpPr>
                <a:spLocks noChangeArrowheads="1"/>
              </p:cNvSpPr>
              <p:nvPr/>
            </p:nvSpPr>
            <p:spPr bwMode="auto">
              <a:xfrm>
                <a:off x="3069" y="1056"/>
                <a:ext cx="40" cy="39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60" name="Oval 224"/>
              <p:cNvSpPr>
                <a:spLocks noChangeArrowheads="1"/>
              </p:cNvSpPr>
              <p:nvPr/>
            </p:nvSpPr>
            <p:spPr bwMode="auto">
              <a:xfrm>
                <a:off x="3062" y="1043"/>
                <a:ext cx="35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58" name="Rectangle 225"/>
            <p:cNvSpPr>
              <a:spLocks noChangeArrowheads="1"/>
            </p:cNvSpPr>
            <p:nvPr/>
          </p:nvSpPr>
          <p:spPr bwMode="auto">
            <a:xfrm rot="3000000">
              <a:off x="3099" y="1016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67" name="Group 226"/>
          <p:cNvGrpSpPr>
            <a:grpSpLocks/>
          </p:cNvGrpSpPr>
          <p:nvPr/>
        </p:nvGrpSpPr>
        <p:grpSpPr bwMode="auto">
          <a:xfrm>
            <a:off x="4023078" y="1978025"/>
            <a:ext cx="94544" cy="139700"/>
            <a:chOff x="3218" y="1109"/>
            <a:chExt cx="67" cy="88"/>
          </a:xfrm>
        </p:grpSpPr>
        <p:grpSp>
          <p:nvGrpSpPr>
            <p:cNvPr id="162153" name="Group 227"/>
            <p:cNvGrpSpPr>
              <a:grpSpLocks/>
            </p:cNvGrpSpPr>
            <p:nvPr/>
          </p:nvGrpSpPr>
          <p:grpSpPr bwMode="auto">
            <a:xfrm>
              <a:off x="3218" y="1155"/>
              <a:ext cx="67" cy="42"/>
              <a:chOff x="3218" y="1155"/>
              <a:chExt cx="67" cy="42"/>
            </a:xfrm>
          </p:grpSpPr>
          <p:sp>
            <p:nvSpPr>
              <p:cNvPr id="162155" name="Oval 228"/>
              <p:cNvSpPr>
                <a:spLocks noChangeArrowheads="1"/>
              </p:cNvSpPr>
              <p:nvPr/>
            </p:nvSpPr>
            <p:spPr bwMode="auto">
              <a:xfrm>
                <a:off x="3247" y="1162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56" name="Oval 229"/>
              <p:cNvSpPr>
                <a:spLocks noChangeArrowheads="1"/>
              </p:cNvSpPr>
              <p:nvPr/>
            </p:nvSpPr>
            <p:spPr bwMode="auto">
              <a:xfrm>
                <a:off x="3218" y="1155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54" name="Rectangle 230"/>
            <p:cNvSpPr>
              <a:spLocks noChangeArrowheads="1"/>
            </p:cNvSpPr>
            <p:nvPr/>
          </p:nvSpPr>
          <p:spPr bwMode="auto">
            <a:xfrm rot="660000">
              <a:off x="3251" y="1109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68" name="Group 231"/>
          <p:cNvGrpSpPr>
            <a:grpSpLocks/>
          </p:cNvGrpSpPr>
          <p:nvPr/>
        </p:nvGrpSpPr>
        <p:grpSpPr bwMode="auto">
          <a:xfrm>
            <a:off x="4322239" y="1401763"/>
            <a:ext cx="118533" cy="87312"/>
            <a:chOff x="3430" y="746"/>
            <a:chExt cx="83" cy="55"/>
          </a:xfrm>
        </p:grpSpPr>
        <p:grpSp>
          <p:nvGrpSpPr>
            <p:cNvPr id="162149" name="Group 232"/>
            <p:cNvGrpSpPr>
              <a:grpSpLocks/>
            </p:cNvGrpSpPr>
            <p:nvPr/>
          </p:nvGrpSpPr>
          <p:grpSpPr bwMode="auto">
            <a:xfrm>
              <a:off x="3461" y="746"/>
              <a:ext cx="49" cy="55"/>
              <a:chOff x="3461" y="746"/>
              <a:chExt cx="49" cy="55"/>
            </a:xfrm>
          </p:grpSpPr>
          <p:sp>
            <p:nvSpPr>
              <p:cNvPr id="162151" name="Oval 233"/>
              <p:cNvSpPr>
                <a:spLocks noChangeArrowheads="1"/>
              </p:cNvSpPr>
              <p:nvPr/>
            </p:nvSpPr>
            <p:spPr bwMode="auto">
              <a:xfrm>
                <a:off x="3461" y="746"/>
                <a:ext cx="40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52" name="Oval 234"/>
              <p:cNvSpPr>
                <a:spLocks noChangeArrowheads="1"/>
              </p:cNvSpPr>
              <p:nvPr/>
            </p:nvSpPr>
            <p:spPr bwMode="auto">
              <a:xfrm>
                <a:off x="3472" y="767"/>
                <a:ext cx="39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50" name="Rectangle 235"/>
            <p:cNvSpPr>
              <a:spLocks noChangeArrowheads="1"/>
            </p:cNvSpPr>
            <p:nvPr/>
          </p:nvSpPr>
          <p:spPr bwMode="auto">
            <a:xfrm rot="2880000">
              <a:off x="3461" y="745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069" name="Rectangle 236"/>
          <p:cNvSpPr>
            <a:spLocks noChangeArrowheads="1"/>
          </p:cNvSpPr>
          <p:nvPr/>
        </p:nvSpPr>
        <p:spPr bwMode="auto">
          <a:xfrm rot="4080000">
            <a:off x="4417666" y="1524938"/>
            <a:ext cx="34925" cy="115711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0" name="Rectangle 237"/>
          <p:cNvSpPr>
            <a:spLocks noChangeArrowheads="1"/>
          </p:cNvSpPr>
          <p:nvPr/>
        </p:nvSpPr>
        <p:spPr bwMode="auto">
          <a:xfrm rot="-1080000">
            <a:off x="4219226" y="1941513"/>
            <a:ext cx="31044" cy="1333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1" name="Rectangle 238"/>
          <p:cNvSpPr>
            <a:spLocks noChangeArrowheads="1"/>
          </p:cNvSpPr>
          <p:nvPr/>
        </p:nvSpPr>
        <p:spPr bwMode="auto">
          <a:xfrm rot="-2880000">
            <a:off x="4352925" y="1842559"/>
            <a:ext cx="31750" cy="11853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2" name="Rectangle 239"/>
          <p:cNvSpPr>
            <a:spLocks noChangeArrowheads="1"/>
          </p:cNvSpPr>
          <p:nvPr/>
        </p:nvSpPr>
        <p:spPr bwMode="auto">
          <a:xfrm rot="5880000">
            <a:off x="4423333" y="1685221"/>
            <a:ext cx="34925" cy="115711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3" name="AutoShape 240"/>
          <p:cNvSpPr>
            <a:spLocks noChangeArrowheads="1"/>
          </p:cNvSpPr>
          <p:nvPr/>
        </p:nvSpPr>
        <p:spPr bwMode="auto">
          <a:xfrm rot="4800000" flipH="1" flipV="1">
            <a:off x="3946437" y="1495569"/>
            <a:ext cx="376238" cy="369711"/>
          </a:xfrm>
          <a:custGeom>
            <a:avLst/>
            <a:gdLst>
              <a:gd name="T0" fmla="*/ 5734599 w 21600"/>
              <a:gd name="T1" fmla="*/ 4004491 h 21600"/>
              <a:gd name="T2" fmla="*/ 3276737 w 21600"/>
              <a:gd name="T3" fmla="*/ 8008963 h 21600"/>
              <a:gd name="T4" fmla="*/ 818875 w 21600"/>
              <a:gd name="T5" fmla="*/ 4004491 h 21600"/>
              <a:gd name="T6" fmla="*/ 327673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600B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4" name="Arc 241"/>
          <p:cNvSpPr>
            <a:spLocks/>
          </p:cNvSpPr>
          <p:nvPr/>
        </p:nvSpPr>
        <p:spPr bwMode="auto">
          <a:xfrm>
            <a:off x="4058356" y="1611369"/>
            <a:ext cx="33867" cy="41275"/>
          </a:xfrm>
          <a:custGeom>
            <a:avLst/>
            <a:gdLst>
              <a:gd name="T0" fmla="*/ 67204 w 21600"/>
              <a:gd name="T1" fmla="*/ 0 h 21600"/>
              <a:gd name="T2" fmla="*/ 0 w 21600"/>
              <a:gd name="T3" fmla="*/ 78872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5" name="Arc 242"/>
          <p:cNvSpPr>
            <a:spLocks/>
          </p:cNvSpPr>
          <p:nvPr/>
        </p:nvSpPr>
        <p:spPr bwMode="auto">
          <a:xfrm>
            <a:off x="4159959" y="1609781"/>
            <a:ext cx="47978" cy="42863"/>
          </a:xfrm>
          <a:custGeom>
            <a:avLst/>
            <a:gdLst>
              <a:gd name="T0" fmla="*/ 130967 w 21600"/>
              <a:gd name="T1" fmla="*/ 85093 h 21591"/>
              <a:gd name="T2" fmla="*/ 0 w 21600"/>
              <a:gd name="T3" fmla="*/ 0 h 21591"/>
              <a:gd name="T4" fmla="*/ 134875 w 21600"/>
              <a:gd name="T5" fmla="*/ 0 h 21591"/>
              <a:gd name="T6" fmla="*/ 0 60000 65536"/>
              <a:gd name="T7" fmla="*/ 0 60000 65536"/>
              <a:gd name="T8" fmla="*/ 0 60000 65536"/>
              <a:gd name="T9" fmla="*/ 0 w 21600"/>
              <a:gd name="T10" fmla="*/ 0 h 21591"/>
              <a:gd name="T11" fmla="*/ 21600 w 21600"/>
              <a:gd name="T12" fmla="*/ 21591 h 215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1" fill="none" extrusionOk="0">
                <a:moveTo>
                  <a:pt x="20974" y="21590"/>
                </a:moveTo>
                <a:cubicBezTo>
                  <a:pt x="9293" y="21252"/>
                  <a:pt x="-1" y="11685"/>
                  <a:pt x="-1" y="-1"/>
                </a:cubicBezTo>
              </a:path>
              <a:path w="21600" h="21591" stroke="0" extrusionOk="0">
                <a:moveTo>
                  <a:pt x="20974" y="21590"/>
                </a:moveTo>
                <a:cubicBezTo>
                  <a:pt x="9293" y="21252"/>
                  <a:pt x="-1" y="11685"/>
                  <a:pt x="-1" y="-1"/>
                </a:cubicBezTo>
                <a:lnTo>
                  <a:pt x="21600" y="0"/>
                </a:lnTo>
                <a:lnTo>
                  <a:pt x="20974" y="2159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6" name="Arc 243"/>
          <p:cNvSpPr>
            <a:spLocks/>
          </p:cNvSpPr>
          <p:nvPr/>
        </p:nvSpPr>
        <p:spPr bwMode="auto">
          <a:xfrm>
            <a:off x="4117651" y="1566863"/>
            <a:ext cx="49389" cy="42862"/>
          </a:xfrm>
          <a:custGeom>
            <a:avLst/>
            <a:gdLst>
              <a:gd name="T0" fmla="*/ 0 w 22208"/>
              <a:gd name="T1" fmla="*/ 36 h 21600"/>
              <a:gd name="T2" fmla="*/ 139015 w 22208"/>
              <a:gd name="T3" fmla="*/ 81845 h 21600"/>
              <a:gd name="T4" fmla="*/ 3901 w 22208"/>
              <a:gd name="T5" fmla="*/ 85053 h 21600"/>
              <a:gd name="T6" fmla="*/ 0 60000 65536"/>
              <a:gd name="T7" fmla="*/ 0 60000 65536"/>
              <a:gd name="T8" fmla="*/ 0 60000 65536"/>
              <a:gd name="T9" fmla="*/ 0 w 22208"/>
              <a:gd name="T10" fmla="*/ 0 h 21600"/>
              <a:gd name="T11" fmla="*/ 22208 w 2220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08" h="21600" fill="none" extrusionOk="0">
                <a:moveTo>
                  <a:pt x="-1" y="8"/>
                </a:moveTo>
                <a:cubicBezTo>
                  <a:pt x="207" y="2"/>
                  <a:pt x="415" y="-1"/>
                  <a:pt x="623" y="-1"/>
                </a:cubicBezTo>
                <a:cubicBezTo>
                  <a:pt x="12235" y="-1"/>
                  <a:pt x="21769" y="9181"/>
                  <a:pt x="22207" y="20785"/>
                </a:cubicBezTo>
              </a:path>
              <a:path w="22208" h="21600" stroke="0" extrusionOk="0">
                <a:moveTo>
                  <a:pt x="-1" y="8"/>
                </a:moveTo>
                <a:cubicBezTo>
                  <a:pt x="207" y="2"/>
                  <a:pt x="415" y="-1"/>
                  <a:pt x="623" y="-1"/>
                </a:cubicBezTo>
                <a:cubicBezTo>
                  <a:pt x="12235" y="-1"/>
                  <a:pt x="21769" y="9181"/>
                  <a:pt x="22207" y="20785"/>
                </a:cubicBezTo>
                <a:lnTo>
                  <a:pt x="623" y="21600"/>
                </a:lnTo>
                <a:lnTo>
                  <a:pt x="-1" y="8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7" name="Arc 244"/>
          <p:cNvSpPr>
            <a:spLocks/>
          </p:cNvSpPr>
          <p:nvPr/>
        </p:nvSpPr>
        <p:spPr bwMode="auto">
          <a:xfrm>
            <a:off x="4089428" y="1568506"/>
            <a:ext cx="36689" cy="41275"/>
          </a:xfrm>
          <a:custGeom>
            <a:avLst/>
            <a:gdLst>
              <a:gd name="T0" fmla="*/ 0 w 21600"/>
              <a:gd name="T1" fmla="*/ 78934 h 21583"/>
              <a:gd name="T2" fmla="*/ 75782 w 21600"/>
              <a:gd name="T3" fmla="*/ 0 h 21583"/>
              <a:gd name="T4" fmla="*/ 78872 w 21600"/>
              <a:gd name="T5" fmla="*/ 78934 h 21583"/>
              <a:gd name="T6" fmla="*/ 0 60000 65536"/>
              <a:gd name="T7" fmla="*/ 0 60000 65536"/>
              <a:gd name="T8" fmla="*/ 0 60000 65536"/>
              <a:gd name="T9" fmla="*/ 0 w 21600"/>
              <a:gd name="T10" fmla="*/ 0 h 21583"/>
              <a:gd name="T11" fmla="*/ 21600 w 21600"/>
              <a:gd name="T12" fmla="*/ 21583 h 215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3" fill="none" extrusionOk="0">
                <a:moveTo>
                  <a:pt x="-1" y="21582"/>
                </a:moveTo>
                <a:cubicBezTo>
                  <a:pt x="-1" y="9982"/>
                  <a:pt x="9162" y="453"/>
                  <a:pt x="20753" y="-1"/>
                </a:cubicBezTo>
              </a:path>
              <a:path w="21600" h="21583" stroke="0" extrusionOk="0">
                <a:moveTo>
                  <a:pt x="-1" y="21582"/>
                </a:moveTo>
                <a:cubicBezTo>
                  <a:pt x="-1" y="9982"/>
                  <a:pt x="9162" y="453"/>
                  <a:pt x="20753" y="-1"/>
                </a:cubicBezTo>
                <a:lnTo>
                  <a:pt x="21600" y="21583"/>
                </a:lnTo>
                <a:lnTo>
                  <a:pt x="-1" y="2158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8" name="Arc 245"/>
          <p:cNvSpPr>
            <a:spLocks/>
          </p:cNvSpPr>
          <p:nvPr/>
        </p:nvSpPr>
        <p:spPr bwMode="auto">
          <a:xfrm>
            <a:off x="4017434" y="1609781"/>
            <a:ext cx="46566" cy="42863"/>
          </a:xfrm>
          <a:custGeom>
            <a:avLst/>
            <a:gdLst>
              <a:gd name="T0" fmla="*/ 127055 w 21600"/>
              <a:gd name="T1" fmla="*/ 85057 h 21600"/>
              <a:gd name="T2" fmla="*/ 0 w 21600"/>
              <a:gd name="T3" fmla="*/ 0 h 21600"/>
              <a:gd name="T4" fmla="*/ 127055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9" name="Arc 246"/>
          <p:cNvSpPr>
            <a:spLocks/>
          </p:cNvSpPr>
          <p:nvPr/>
        </p:nvSpPr>
        <p:spPr bwMode="auto">
          <a:xfrm>
            <a:off x="3977927" y="1568506"/>
            <a:ext cx="47978" cy="41275"/>
          </a:xfrm>
          <a:custGeom>
            <a:avLst/>
            <a:gdLst>
              <a:gd name="T0" fmla="*/ 0 w 22254"/>
              <a:gd name="T1" fmla="*/ 36 h 21600"/>
              <a:gd name="T2" fmla="*/ 130911 w 22254"/>
              <a:gd name="T3" fmla="*/ 78872 h 21600"/>
              <a:gd name="T4" fmla="*/ 3847 w 22254"/>
              <a:gd name="T5" fmla="*/ 78872 h 21600"/>
              <a:gd name="T6" fmla="*/ 0 60000 65536"/>
              <a:gd name="T7" fmla="*/ 0 60000 65536"/>
              <a:gd name="T8" fmla="*/ 0 60000 65536"/>
              <a:gd name="T9" fmla="*/ 0 w 22254"/>
              <a:gd name="T10" fmla="*/ 0 h 21600"/>
              <a:gd name="T11" fmla="*/ 22254 w 2225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54" h="21600" fill="none" extrusionOk="0">
                <a:moveTo>
                  <a:pt x="-1" y="9"/>
                </a:moveTo>
                <a:cubicBezTo>
                  <a:pt x="217" y="3"/>
                  <a:pt x="435" y="-1"/>
                  <a:pt x="654" y="-1"/>
                </a:cubicBezTo>
                <a:cubicBezTo>
                  <a:pt x="12583" y="-1"/>
                  <a:pt x="22254" y="9670"/>
                  <a:pt x="22254" y="21600"/>
                </a:cubicBezTo>
              </a:path>
              <a:path w="22254" h="21600" stroke="0" extrusionOk="0">
                <a:moveTo>
                  <a:pt x="-1" y="9"/>
                </a:moveTo>
                <a:cubicBezTo>
                  <a:pt x="217" y="3"/>
                  <a:pt x="435" y="-1"/>
                  <a:pt x="654" y="-1"/>
                </a:cubicBezTo>
                <a:cubicBezTo>
                  <a:pt x="12583" y="-1"/>
                  <a:pt x="22254" y="9670"/>
                  <a:pt x="22254" y="21600"/>
                </a:cubicBezTo>
                <a:lnTo>
                  <a:pt x="654" y="21600"/>
                </a:lnTo>
                <a:lnTo>
                  <a:pt x="-1" y="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80" name="Arc 247"/>
          <p:cNvSpPr>
            <a:spLocks/>
          </p:cNvSpPr>
          <p:nvPr/>
        </p:nvSpPr>
        <p:spPr bwMode="auto">
          <a:xfrm>
            <a:off x="4167015" y="1711325"/>
            <a:ext cx="47978" cy="44450"/>
          </a:xfrm>
          <a:custGeom>
            <a:avLst/>
            <a:gdLst>
              <a:gd name="T0" fmla="*/ 130779 w 21600"/>
              <a:gd name="T1" fmla="*/ 88351 h 22363"/>
              <a:gd name="T2" fmla="*/ 87 w 21600"/>
              <a:gd name="T3" fmla="*/ 0 h 22363"/>
              <a:gd name="T4" fmla="*/ 134875 w 21600"/>
              <a:gd name="T5" fmla="*/ 3053 h 22363"/>
              <a:gd name="T6" fmla="*/ 0 60000 65536"/>
              <a:gd name="T7" fmla="*/ 0 60000 65536"/>
              <a:gd name="T8" fmla="*/ 0 60000 65536"/>
              <a:gd name="T9" fmla="*/ 0 w 21600"/>
              <a:gd name="T10" fmla="*/ 0 h 22363"/>
              <a:gd name="T11" fmla="*/ 21600 w 21600"/>
              <a:gd name="T12" fmla="*/ 22363 h 223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363" fill="none" extrusionOk="0">
                <a:moveTo>
                  <a:pt x="20943" y="22363"/>
                </a:moveTo>
                <a:cubicBezTo>
                  <a:pt x="9275" y="22008"/>
                  <a:pt x="0" y="12446"/>
                  <a:pt x="0" y="773"/>
                </a:cubicBezTo>
                <a:cubicBezTo>
                  <a:pt x="0" y="515"/>
                  <a:pt x="4" y="257"/>
                  <a:pt x="13" y="-1"/>
                </a:cubicBezTo>
              </a:path>
              <a:path w="21600" h="22363" stroke="0" extrusionOk="0">
                <a:moveTo>
                  <a:pt x="20943" y="22363"/>
                </a:moveTo>
                <a:cubicBezTo>
                  <a:pt x="9275" y="22008"/>
                  <a:pt x="0" y="12446"/>
                  <a:pt x="0" y="773"/>
                </a:cubicBezTo>
                <a:cubicBezTo>
                  <a:pt x="0" y="515"/>
                  <a:pt x="4" y="257"/>
                  <a:pt x="13" y="-1"/>
                </a:cubicBezTo>
                <a:lnTo>
                  <a:pt x="21600" y="773"/>
                </a:lnTo>
                <a:lnTo>
                  <a:pt x="20943" y="22363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81" name="Arc 248"/>
          <p:cNvSpPr>
            <a:spLocks/>
          </p:cNvSpPr>
          <p:nvPr/>
        </p:nvSpPr>
        <p:spPr bwMode="auto">
          <a:xfrm>
            <a:off x="4126114" y="1668463"/>
            <a:ext cx="49389" cy="42862"/>
          </a:xfrm>
          <a:custGeom>
            <a:avLst/>
            <a:gdLst>
              <a:gd name="T0" fmla="*/ 0 w 22244"/>
              <a:gd name="T1" fmla="*/ 40 h 21600"/>
              <a:gd name="T2" fmla="*/ 138790 w 22244"/>
              <a:gd name="T3" fmla="*/ 85053 h 21600"/>
              <a:gd name="T4" fmla="*/ 4019 w 22244"/>
              <a:gd name="T5" fmla="*/ 85053 h 21600"/>
              <a:gd name="T6" fmla="*/ 0 60000 65536"/>
              <a:gd name="T7" fmla="*/ 0 60000 65536"/>
              <a:gd name="T8" fmla="*/ 0 60000 65536"/>
              <a:gd name="T9" fmla="*/ 0 w 22244"/>
              <a:gd name="T10" fmla="*/ 0 h 21600"/>
              <a:gd name="T11" fmla="*/ 22244 w 2224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44" h="21600" fill="none" extrusionOk="0">
                <a:moveTo>
                  <a:pt x="-1" y="9"/>
                </a:moveTo>
                <a:cubicBezTo>
                  <a:pt x="214" y="3"/>
                  <a:pt x="429" y="-1"/>
                  <a:pt x="644" y="-1"/>
                </a:cubicBezTo>
                <a:cubicBezTo>
                  <a:pt x="12573" y="-1"/>
                  <a:pt x="22244" y="9670"/>
                  <a:pt x="22244" y="21600"/>
                </a:cubicBezTo>
              </a:path>
              <a:path w="22244" h="21600" stroke="0" extrusionOk="0">
                <a:moveTo>
                  <a:pt x="-1" y="9"/>
                </a:moveTo>
                <a:cubicBezTo>
                  <a:pt x="214" y="3"/>
                  <a:pt x="429" y="-1"/>
                  <a:pt x="644" y="-1"/>
                </a:cubicBezTo>
                <a:cubicBezTo>
                  <a:pt x="12573" y="-1"/>
                  <a:pt x="22244" y="9670"/>
                  <a:pt x="22244" y="21600"/>
                </a:cubicBezTo>
                <a:lnTo>
                  <a:pt x="644" y="21600"/>
                </a:lnTo>
                <a:lnTo>
                  <a:pt x="-1" y="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82" name="Arc 249"/>
          <p:cNvSpPr>
            <a:spLocks/>
          </p:cNvSpPr>
          <p:nvPr/>
        </p:nvSpPr>
        <p:spPr bwMode="auto">
          <a:xfrm>
            <a:off x="4066851" y="1711328"/>
            <a:ext cx="36689" cy="42863"/>
          </a:xfrm>
          <a:custGeom>
            <a:avLst/>
            <a:gdLst>
              <a:gd name="T0" fmla="*/ 75899 w 22446"/>
              <a:gd name="T1" fmla="*/ 0 h 21600"/>
              <a:gd name="T2" fmla="*/ 0 w 22446"/>
              <a:gd name="T3" fmla="*/ 84990 h 21600"/>
              <a:gd name="T4" fmla="*/ 2861 w 22446"/>
              <a:gd name="T5" fmla="*/ 0 h 21600"/>
              <a:gd name="T6" fmla="*/ 0 60000 65536"/>
              <a:gd name="T7" fmla="*/ 0 60000 65536"/>
              <a:gd name="T8" fmla="*/ 0 60000 65536"/>
              <a:gd name="T9" fmla="*/ 0 w 22446"/>
              <a:gd name="T10" fmla="*/ 0 h 21600"/>
              <a:gd name="T11" fmla="*/ 22446 w 2244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446" h="21600" fill="none" extrusionOk="0">
                <a:moveTo>
                  <a:pt x="22446" y="0"/>
                </a:moveTo>
                <a:cubicBezTo>
                  <a:pt x="22446" y="11929"/>
                  <a:pt x="12775" y="21600"/>
                  <a:pt x="846" y="21600"/>
                </a:cubicBezTo>
                <a:cubicBezTo>
                  <a:pt x="563" y="21599"/>
                  <a:pt x="281" y="21594"/>
                  <a:pt x="-1" y="21583"/>
                </a:cubicBezTo>
              </a:path>
              <a:path w="22446" h="21600" stroke="0" extrusionOk="0">
                <a:moveTo>
                  <a:pt x="22446" y="0"/>
                </a:moveTo>
                <a:cubicBezTo>
                  <a:pt x="22446" y="11929"/>
                  <a:pt x="12775" y="21600"/>
                  <a:pt x="846" y="21600"/>
                </a:cubicBezTo>
                <a:cubicBezTo>
                  <a:pt x="563" y="21599"/>
                  <a:pt x="281" y="21594"/>
                  <a:pt x="-1" y="21583"/>
                </a:cubicBezTo>
                <a:lnTo>
                  <a:pt x="846" y="0"/>
                </a:lnTo>
                <a:lnTo>
                  <a:pt x="22446" y="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83" name="Arc 250"/>
          <p:cNvSpPr>
            <a:spLocks/>
          </p:cNvSpPr>
          <p:nvPr/>
        </p:nvSpPr>
        <p:spPr bwMode="auto">
          <a:xfrm>
            <a:off x="4093662" y="1668463"/>
            <a:ext cx="35277" cy="42862"/>
          </a:xfrm>
          <a:custGeom>
            <a:avLst/>
            <a:gdLst>
              <a:gd name="T0" fmla="*/ 0 w 21600"/>
              <a:gd name="T1" fmla="*/ 85120 h 21583"/>
              <a:gd name="T2" fmla="*/ 70005 w 21600"/>
              <a:gd name="T3" fmla="*/ 0 h 21583"/>
              <a:gd name="T4" fmla="*/ 72919 w 21600"/>
              <a:gd name="T5" fmla="*/ 85120 h 21583"/>
              <a:gd name="T6" fmla="*/ 0 60000 65536"/>
              <a:gd name="T7" fmla="*/ 0 60000 65536"/>
              <a:gd name="T8" fmla="*/ 0 60000 65536"/>
              <a:gd name="T9" fmla="*/ 0 w 21600"/>
              <a:gd name="T10" fmla="*/ 0 h 21583"/>
              <a:gd name="T11" fmla="*/ 21600 w 21600"/>
              <a:gd name="T12" fmla="*/ 21583 h 215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3" fill="none" extrusionOk="0">
                <a:moveTo>
                  <a:pt x="-1" y="21582"/>
                </a:moveTo>
                <a:cubicBezTo>
                  <a:pt x="-1" y="9989"/>
                  <a:pt x="9152" y="463"/>
                  <a:pt x="20737" y="0"/>
                </a:cubicBezTo>
              </a:path>
              <a:path w="21600" h="21583" stroke="0" extrusionOk="0">
                <a:moveTo>
                  <a:pt x="-1" y="21582"/>
                </a:moveTo>
                <a:cubicBezTo>
                  <a:pt x="-1" y="9989"/>
                  <a:pt x="9152" y="463"/>
                  <a:pt x="20737" y="0"/>
                </a:cubicBezTo>
                <a:lnTo>
                  <a:pt x="21600" y="21583"/>
                </a:lnTo>
                <a:lnTo>
                  <a:pt x="-1" y="2158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84" name="Arc 251"/>
          <p:cNvSpPr>
            <a:spLocks/>
          </p:cNvSpPr>
          <p:nvPr/>
        </p:nvSpPr>
        <p:spPr bwMode="auto">
          <a:xfrm>
            <a:off x="4027312" y="1711325"/>
            <a:ext cx="46567" cy="44450"/>
          </a:xfrm>
          <a:custGeom>
            <a:avLst/>
            <a:gdLst>
              <a:gd name="T0" fmla="*/ 123078 w 21600"/>
              <a:gd name="T1" fmla="*/ 88355 h 22362"/>
              <a:gd name="T2" fmla="*/ 82 w 21600"/>
              <a:gd name="T3" fmla="*/ 0 h 22362"/>
              <a:gd name="T4" fmla="*/ 127060 w 21600"/>
              <a:gd name="T5" fmla="*/ 3055 h 22362"/>
              <a:gd name="T6" fmla="*/ 0 60000 65536"/>
              <a:gd name="T7" fmla="*/ 0 60000 65536"/>
              <a:gd name="T8" fmla="*/ 0 60000 65536"/>
              <a:gd name="T9" fmla="*/ 0 w 21600"/>
              <a:gd name="T10" fmla="*/ 0 h 22362"/>
              <a:gd name="T11" fmla="*/ 21600 w 21600"/>
              <a:gd name="T12" fmla="*/ 22362 h 223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362" fill="none" extrusionOk="0">
                <a:moveTo>
                  <a:pt x="20922" y="22362"/>
                </a:moveTo>
                <a:cubicBezTo>
                  <a:pt x="9262" y="21996"/>
                  <a:pt x="0" y="12438"/>
                  <a:pt x="0" y="773"/>
                </a:cubicBezTo>
                <a:cubicBezTo>
                  <a:pt x="0" y="515"/>
                  <a:pt x="4" y="257"/>
                  <a:pt x="13" y="-1"/>
                </a:cubicBezTo>
              </a:path>
              <a:path w="21600" h="22362" stroke="0" extrusionOk="0">
                <a:moveTo>
                  <a:pt x="20922" y="22362"/>
                </a:moveTo>
                <a:cubicBezTo>
                  <a:pt x="9262" y="21996"/>
                  <a:pt x="0" y="12438"/>
                  <a:pt x="0" y="773"/>
                </a:cubicBezTo>
                <a:cubicBezTo>
                  <a:pt x="0" y="515"/>
                  <a:pt x="4" y="257"/>
                  <a:pt x="13" y="-1"/>
                </a:cubicBezTo>
                <a:lnTo>
                  <a:pt x="21600" y="773"/>
                </a:lnTo>
                <a:lnTo>
                  <a:pt x="20922" y="2236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85" name="Arc 252"/>
          <p:cNvSpPr>
            <a:spLocks/>
          </p:cNvSpPr>
          <p:nvPr/>
        </p:nvSpPr>
        <p:spPr bwMode="auto">
          <a:xfrm>
            <a:off x="3987800" y="1668463"/>
            <a:ext cx="47978" cy="42862"/>
          </a:xfrm>
          <a:custGeom>
            <a:avLst/>
            <a:gdLst>
              <a:gd name="T0" fmla="*/ 0 w 22264"/>
              <a:gd name="T1" fmla="*/ 40 h 21600"/>
              <a:gd name="T2" fmla="*/ 130853 w 22264"/>
              <a:gd name="T3" fmla="*/ 85053 h 21600"/>
              <a:gd name="T4" fmla="*/ 3903 w 22264"/>
              <a:gd name="T5" fmla="*/ 85053 h 21600"/>
              <a:gd name="T6" fmla="*/ 0 60000 65536"/>
              <a:gd name="T7" fmla="*/ 0 60000 65536"/>
              <a:gd name="T8" fmla="*/ 0 60000 65536"/>
              <a:gd name="T9" fmla="*/ 0 w 22264"/>
              <a:gd name="T10" fmla="*/ 0 h 21600"/>
              <a:gd name="T11" fmla="*/ 22264 w 2226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64" h="21600" fill="none" extrusionOk="0">
                <a:moveTo>
                  <a:pt x="0" y="10"/>
                </a:moveTo>
                <a:cubicBezTo>
                  <a:pt x="221" y="3"/>
                  <a:pt x="442" y="-1"/>
                  <a:pt x="664" y="-1"/>
                </a:cubicBezTo>
                <a:cubicBezTo>
                  <a:pt x="12593" y="-1"/>
                  <a:pt x="22264" y="9670"/>
                  <a:pt x="22264" y="21600"/>
                </a:cubicBezTo>
              </a:path>
              <a:path w="22264" h="21600" stroke="0" extrusionOk="0">
                <a:moveTo>
                  <a:pt x="0" y="10"/>
                </a:moveTo>
                <a:cubicBezTo>
                  <a:pt x="221" y="3"/>
                  <a:pt x="442" y="-1"/>
                  <a:pt x="664" y="-1"/>
                </a:cubicBezTo>
                <a:cubicBezTo>
                  <a:pt x="12593" y="-1"/>
                  <a:pt x="22264" y="9670"/>
                  <a:pt x="22264" y="21600"/>
                </a:cubicBezTo>
                <a:lnTo>
                  <a:pt x="664" y="21600"/>
                </a:lnTo>
                <a:lnTo>
                  <a:pt x="0" y="1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86" name="Oval 253"/>
          <p:cNvSpPr>
            <a:spLocks noChangeArrowheads="1"/>
          </p:cNvSpPr>
          <p:nvPr/>
        </p:nvSpPr>
        <p:spPr bwMode="auto">
          <a:xfrm>
            <a:off x="3855155" y="1390650"/>
            <a:ext cx="530578" cy="573088"/>
          </a:xfrm>
          <a:prstGeom prst="ellipse">
            <a:avLst/>
          </a:prstGeom>
          <a:solidFill>
            <a:srgbClr val="82008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087" name="Group 254"/>
          <p:cNvGrpSpPr>
            <a:grpSpLocks/>
          </p:cNvGrpSpPr>
          <p:nvPr/>
        </p:nvGrpSpPr>
        <p:grpSpPr bwMode="auto">
          <a:xfrm>
            <a:off x="4224868" y="1716088"/>
            <a:ext cx="40923" cy="100012"/>
            <a:chOff x="3360" y="944"/>
            <a:chExt cx="30" cy="63"/>
          </a:xfrm>
        </p:grpSpPr>
        <p:grpSp>
          <p:nvGrpSpPr>
            <p:cNvPr id="162145" name="Group 255"/>
            <p:cNvGrpSpPr>
              <a:grpSpLocks/>
            </p:cNvGrpSpPr>
            <p:nvPr/>
          </p:nvGrpSpPr>
          <p:grpSpPr bwMode="auto">
            <a:xfrm>
              <a:off x="3360" y="974"/>
              <a:ext cx="30" cy="33"/>
              <a:chOff x="3360" y="974"/>
              <a:chExt cx="30" cy="33"/>
            </a:xfrm>
          </p:grpSpPr>
          <p:sp>
            <p:nvSpPr>
              <p:cNvPr id="162147" name="Oval 256"/>
              <p:cNvSpPr>
                <a:spLocks noChangeArrowheads="1"/>
              </p:cNvSpPr>
              <p:nvPr/>
            </p:nvSpPr>
            <p:spPr bwMode="auto">
              <a:xfrm>
                <a:off x="3373" y="974"/>
                <a:ext cx="17" cy="2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48" name="Oval 257"/>
              <p:cNvSpPr>
                <a:spLocks noChangeArrowheads="1"/>
              </p:cNvSpPr>
              <p:nvPr/>
            </p:nvSpPr>
            <p:spPr bwMode="auto">
              <a:xfrm>
                <a:off x="3360" y="985"/>
                <a:ext cx="17" cy="2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46" name="Rectangle 258"/>
            <p:cNvSpPr>
              <a:spLocks noChangeArrowheads="1"/>
            </p:cNvSpPr>
            <p:nvPr/>
          </p:nvSpPr>
          <p:spPr bwMode="auto">
            <a:xfrm rot="-1080000">
              <a:off x="3367" y="944"/>
              <a:ext cx="16" cy="5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88" name="Group 259"/>
          <p:cNvGrpSpPr>
            <a:grpSpLocks/>
          </p:cNvGrpSpPr>
          <p:nvPr/>
        </p:nvGrpSpPr>
        <p:grpSpPr bwMode="auto">
          <a:xfrm>
            <a:off x="3997680" y="1739900"/>
            <a:ext cx="76200" cy="115888"/>
            <a:chOff x="3200" y="959"/>
            <a:chExt cx="53" cy="73"/>
          </a:xfrm>
        </p:grpSpPr>
        <p:grpSp>
          <p:nvGrpSpPr>
            <p:cNvPr id="162141" name="Group 260"/>
            <p:cNvGrpSpPr>
              <a:grpSpLocks/>
            </p:cNvGrpSpPr>
            <p:nvPr/>
          </p:nvGrpSpPr>
          <p:grpSpPr bwMode="auto">
            <a:xfrm>
              <a:off x="3200" y="998"/>
              <a:ext cx="53" cy="34"/>
              <a:chOff x="3200" y="998"/>
              <a:chExt cx="53" cy="34"/>
            </a:xfrm>
          </p:grpSpPr>
          <p:sp>
            <p:nvSpPr>
              <p:cNvPr id="162143" name="Oval 261"/>
              <p:cNvSpPr>
                <a:spLocks noChangeArrowheads="1"/>
              </p:cNvSpPr>
              <p:nvPr/>
            </p:nvSpPr>
            <p:spPr bwMode="auto">
              <a:xfrm>
                <a:off x="3223" y="1004"/>
                <a:ext cx="30" cy="2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44" name="Oval 262"/>
              <p:cNvSpPr>
                <a:spLocks noChangeArrowheads="1"/>
              </p:cNvSpPr>
              <p:nvPr/>
            </p:nvSpPr>
            <p:spPr bwMode="auto">
              <a:xfrm>
                <a:off x="3200" y="998"/>
                <a:ext cx="30" cy="2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42" name="Rectangle 263"/>
            <p:cNvSpPr>
              <a:spLocks noChangeArrowheads="1"/>
            </p:cNvSpPr>
            <p:nvPr/>
          </p:nvSpPr>
          <p:spPr bwMode="auto">
            <a:xfrm rot="660000">
              <a:off x="3226" y="959"/>
              <a:ext cx="19" cy="69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89" name="Group 264"/>
          <p:cNvGrpSpPr>
            <a:grpSpLocks/>
          </p:cNvGrpSpPr>
          <p:nvPr/>
        </p:nvGrpSpPr>
        <p:grpSpPr bwMode="auto">
          <a:xfrm>
            <a:off x="3925711" y="1401819"/>
            <a:ext cx="79022" cy="130175"/>
            <a:chOff x="3149" y="746"/>
            <a:chExt cx="56" cy="82"/>
          </a:xfrm>
        </p:grpSpPr>
        <p:grpSp>
          <p:nvGrpSpPr>
            <p:cNvPr id="162137" name="Group 265"/>
            <p:cNvGrpSpPr>
              <a:grpSpLocks/>
            </p:cNvGrpSpPr>
            <p:nvPr/>
          </p:nvGrpSpPr>
          <p:grpSpPr bwMode="auto">
            <a:xfrm>
              <a:off x="3149" y="746"/>
              <a:ext cx="49" cy="51"/>
              <a:chOff x="3149" y="746"/>
              <a:chExt cx="49" cy="51"/>
            </a:xfrm>
          </p:grpSpPr>
          <p:sp>
            <p:nvSpPr>
              <p:cNvPr id="162139" name="Oval 266"/>
              <p:cNvSpPr>
                <a:spLocks noChangeArrowheads="1"/>
              </p:cNvSpPr>
              <p:nvPr/>
            </p:nvSpPr>
            <p:spPr bwMode="auto">
              <a:xfrm>
                <a:off x="3161" y="746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40" name="Oval 267"/>
              <p:cNvSpPr>
                <a:spLocks noChangeArrowheads="1"/>
              </p:cNvSpPr>
              <p:nvPr/>
            </p:nvSpPr>
            <p:spPr bwMode="auto">
              <a:xfrm>
                <a:off x="3149" y="761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38" name="Rectangle 268"/>
            <p:cNvSpPr>
              <a:spLocks noChangeArrowheads="1"/>
            </p:cNvSpPr>
            <p:nvPr/>
          </p:nvSpPr>
          <p:spPr bwMode="auto">
            <a:xfrm rot="-2220000">
              <a:off x="3184" y="753"/>
              <a:ext cx="21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90" name="Group 269"/>
          <p:cNvGrpSpPr>
            <a:grpSpLocks/>
          </p:cNvGrpSpPr>
          <p:nvPr/>
        </p:nvGrpSpPr>
        <p:grpSpPr bwMode="auto">
          <a:xfrm>
            <a:off x="4154316" y="1403406"/>
            <a:ext cx="84667" cy="131763"/>
            <a:chOff x="3311" y="747"/>
            <a:chExt cx="59" cy="83"/>
          </a:xfrm>
        </p:grpSpPr>
        <p:grpSp>
          <p:nvGrpSpPr>
            <p:cNvPr id="162133" name="Group 270"/>
            <p:cNvGrpSpPr>
              <a:grpSpLocks/>
            </p:cNvGrpSpPr>
            <p:nvPr/>
          </p:nvGrpSpPr>
          <p:grpSpPr bwMode="auto">
            <a:xfrm>
              <a:off x="3311" y="747"/>
              <a:ext cx="59" cy="45"/>
              <a:chOff x="3311" y="747"/>
              <a:chExt cx="59" cy="45"/>
            </a:xfrm>
          </p:grpSpPr>
          <p:sp>
            <p:nvSpPr>
              <p:cNvPr id="162135" name="Oval 271"/>
              <p:cNvSpPr>
                <a:spLocks noChangeArrowheads="1"/>
              </p:cNvSpPr>
              <p:nvPr/>
            </p:nvSpPr>
            <p:spPr bwMode="auto">
              <a:xfrm rot="-2100000">
                <a:off x="3311" y="747"/>
                <a:ext cx="38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36" name="Oval 272"/>
              <p:cNvSpPr>
                <a:spLocks noChangeArrowheads="1"/>
              </p:cNvSpPr>
              <p:nvPr/>
            </p:nvSpPr>
            <p:spPr bwMode="auto">
              <a:xfrm rot="-2100000">
                <a:off x="3333" y="758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34" name="Rectangle 273"/>
            <p:cNvSpPr>
              <a:spLocks noChangeArrowheads="1"/>
            </p:cNvSpPr>
            <p:nvPr/>
          </p:nvSpPr>
          <p:spPr bwMode="auto">
            <a:xfrm rot="780000">
              <a:off x="3326" y="747"/>
              <a:ext cx="23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091" name="Freeform 274"/>
          <p:cNvSpPr>
            <a:spLocks/>
          </p:cNvSpPr>
          <p:nvPr/>
        </p:nvSpPr>
        <p:spPr bwMode="auto">
          <a:xfrm rot="84653">
            <a:off x="8050390" y="2460625"/>
            <a:ext cx="903111" cy="38100"/>
          </a:xfrm>
          <a:custGeom>
            <a:avLst/>
            <a:gdLst>
              <a:gd name="T0" fmla="*/ 19130797 w 569"/>
              <a:gd name="T1" fmla="*/ 30241878 h 24"/>
              <a:gd name="T2" fmla="*/ 146662896 w 569"/>
              <a:gd name="T3" fmla="*/ 30241878 h 24"/>
              <a:gd name="T4" fmla="*/ 580275250 w 569"/>
              <a:gd name="T5" fmla="*/ 60483756 h 24"/>
              <a:gd name="T6" fmla="*/ 1549526558 w 569"/>
              <a:gd name="T7" fmla="*/ 0 h 24"/>
              <a:gd name="T8" fmla="*/ 1702565733 w 569"/>
              <a:gd name="T9" fmla="*/ 10080625 h 24"/>
              <a:gd name="T10" fmla="*/ 1804592445 w 569"/>
              <a:gd name="T11" fmla="*/ 30241878 h 24"/>
              <a:gd name="T12" fmla="*/ 1804592445 w 569"/>
              <a:gd name="T13" fmla="*/ 10080625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9"/>
              <a:gd name="T22" fmla="*/ 0 h 24"/>
              <a:gd name="T23" fmla="*/ 569 w 569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9" h="24">
                <a:moveTo>
                  <a:pt x="6" y="12"/>
                </a:moveTo>
                <a:cubicBezTo>
                  <a:pt x="33" y="21"/>
                  <a:pt x="0" y="12"/>
                  <a:pt x="46" y="12"/>
                </a:cubicBezTo>
                <a:cubicBezTo>
                  <a:pt x="88" y="12"/>
                  <a:pt x="138" y="20"/>
                  <a:pt x="182" y="24"/>
                </a:cubicBezTo>
                <a:cubicBezTo>
                  <a:pt x="284" y="20"/>
                  <a:pt x="384" y="6"/>
                  <a:pt x="486" y="0"/>
                </a:cubicBezTo>
                <a:cubicBezTo>
                  <a:pt x="502" y="1"/>
                  <a:pt x="518" y="2"/>
                  <a:pt x="534" y="4"/>
                </a:cubicBezTo>
                <a:cubicBezTo>
                  <a:pt x="545" y="5"/>
                  <a:pt x="556" y="15"/>
                  <a:pt x="566" y="12"/>
                </a:cubicBezTo>
                <a:cubicBezTo>
                  <a:pt x="569" y="11"/>
                  <a:pt x="566" y="7"/>
                  <a:pt x="566" y="4"/>
                </a:cubicBezTo>
              </a:path>
            </a:pathLst>
          </a:custGeom>
          <a:noFill/>
          <a:ln w="28575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92" name="Freeform 275"/>
          <p:cNvSpPr>
            <a:spLocks/>
          </p:cNvSpPr>
          <p:nvPr/>
        </p:nvSpPr>
        <p:spPr bwMode="auto">
          <a:xfrm>
            <a:off x="9272416" y="2911475"/>
            <a:ext cx="127000" cy="146050"/>
          </a:xfrm>
          <a:custGeom>
            <a:avLst/>
            <a:gdLst>
              <a:gd name="T0" fmla="*/ 0 w 80"/>
              <a:gd name="T1" fmla="*/ 0 h 92"/>
              <a:gd name="T2" fmla="*/ 127583810 w 80"/>
              <a:gd name="T3" fmla="*/ 131048131 h 92"/>
              <a:gd name="T4" fmla="*/ 178616955 w 80"/>
              <a:gd name="T5" fmla="*/ 191531861 h 92"/>
              <a:gd name="T6" fmla="*/ 255165835 w 80"/>
              <a:gd name="T7" fmla="*/ 231854397 h 92"/>
              <a:gd name="T8" fmla="*/ 0 60000 65536"/>
              <a:gd name="T9" fmla="*/ 0 60000 65536"/>
              <a:gd name="T10" fmla="*/ 0 60000 65536"/>
              <a:gd name="T11" fmla="*/ 0 60000 65536"/>
              <a:gd name="T12" fmla="*/ 0 w 80"/>
              <a:gd name="T13" fmla="*/ 0 h 92"/>
              <a:gd name="T14" fmla="*/ 80 w 80"/>
              <a:gd name="T15" fmla="*/ 92 h 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" h="92">
                <a:moveTo>
                  <a:pt x="0" y="0"/>
                </a:moveTo>
                <a:cubicBezTo>
                  <a:pt x="13" y="20"/>
                  <a:pt x="16" y="44"/>
                  <a:pt x="40" y="52"/>
                </a:cubicBezTo>
                <a:cubicBezTo>
                  <a:pt x="45" y="60"/>
                  <a:pt x="51" y="68"/>
                  <a:pt x="56" y="76"/>
                </a:cubicBezTo>
                <a:cubicBezTo>
                  <a:pt x="61" y="84"/>
                  <a:pt x="80" y="92"/>
                  <a:pt x="80" y="92"/>
                </a:cubicBezTo>
              </a:path>
            </a:pathLst>
          </a:custGeom>
          <a:noFill/>
          <a:ln w="28575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093" name="Group 276"/>
          <p:cNvGrpSpPr>
            <a:grpSpLocks/>
          </p:cNvGrpSpPr>
          <p:nvPr/>
        </p:nvGrpSpPr>
        <p:grpSpPr bwMode="auto">
          <a:xfrm>
            <a:off x="7285570" y="5829300"/>
            <a:ext cx="481188" cy="173038"/>
            <a:chOff x="3992" y="3524"/>
            <a:chExt cx="340" cy="109"/>
          </a:xfrm>
        </p:grpSpPr>
        <p:sp>
          <p:nvSpPr>
            <p:cNvPr id="162127" name="Line 277"/>
            <p:cNvSpPr>
              <a:spLocks noChangeShapeType="1"/>
            </p:cNvSpPr>
            <p:nvPr/>
          </p:nvSpPr>
          <p:spPr bwMode="auto">
            <a:xfrm>
              <a:off x="4122" y="3551"/>
              <a:ext cx="34" cy="82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28" name="Line 278"/>
            <p:cNvSpPr>
              <a:spLocks noChangeShapeType="1"/>
            </p:cNvSpPr>
            <p:nvPr/>
          </p:nvSpPr>
          <p:spPr bwMode="auto">
            <a:xfrm flipH="1">
              <a:off x="4156" y="3551"/>
              <a:ext cx="33" cy="82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29" name="Line 279"/>
            <p:cNvSpPr>
              <a:spLocks noChangeShapeType="1"/>
            </p:cNvSpPr>
            <p:nvPr/>
          </p:nvSpPr>
          <p:spPr bwMode="auto">
            <a:xfrm>
              <a:off x="4189" y="3546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30" name="Line 280"/>
            <p:cNvSpPr>
              <a:spLocks noChangeShapeType="1"/>
            </p:cNvSpPr>
            <p:nvPr/>
          </p:nvSpPr>
          <p:spPr bwMode="auto">
            <a:xfrm>
              <a:off x="4023" y="3551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31" name="Oval 281"/>
            <p:cNvSpPr>
              <a:spLocks noChangeArrowheads="1"/>
            </p:cNvSpPr>
            <p:nvPr/>
          </p:nvSpPr>
          <p:spPr bwMode="auto">
            <a:xfrm>
              <a:off x="3992" y="3530"/>
              <a:ext cx="48" cy="41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rgbClr val="FF7C80"/>
              </a:solidFill>
              <a:round/>
              <a:headEnd/>
              <a:tailEnd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32" name="Oval 282"/>
            <p:cNvSpPr>
              <a:spLocks noChangeArrowheads="1"/>
            </p:cNvSpPr>
            <p:nvPr/>
          </p:nvSpPr>
          <p:spPr bwMode="auto">
            <a:xfrm>
              <a:off x="4285" y="3524"/>
              <a:ext cx="47" cy="42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rgbClr val="FF7C80"/>
              </a:solidFill>
              <a:round/>
              <a:headEnd/>
              <a:tailEnd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094" name="Rectangle 283"/>
          <p:cNvSpPr>
            <a:spLocks noChangeArrowheads="1"/>
          </p:cNvSpPr>
          <p:nvPr/>
        </p:nvSpPr>
        <p:spPr bwMode="auto">
          <a:xfrm rot="-9119042">
            <a:off x="9272440" y="3100444"/>
            <a:ext cx="35277" cy="1158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95" name="Rectangle 284"/>
          <p:cNvSpPr>
            <a:spLocks noChangeArrowheads="1"/>
          </p:cNvSpPr>
          <p:nvPr/>
        </p:nvSpPr>
        <p:spPr bwMode="auto">
          <a:xfrm rot="240000">
            <a:off x="4288396" y="1425575"/>
            <a:ext cx="29633" cy="1285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96" name="Rectangle 285"/>
          <p:cNvSpPr>
            <a:spLocks noChangeArrowheads="1"/>
          </p:cNvSpPr>
          <p:nvPr/>
        </p:nvSpPr>
        <p:spPr bwMode="auto">
          <a:xfrm rot="887311">
            <a:off x="10110612" y="3876675"/>
            <a:ext cx="31044" cy="1285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097" name="Group 286"/>
          <p:cNvGrpSpPr>
            <a:grpSpLocks/>
          </p:cNvGrpSpPr>
          <p:nvPr/>
        </p:nvGrpSpPr>
        <p:grpSpPr bwMode="auto">
          <a:xfrm rot="5400000">
            <a:off x="9882982" y="3647815"/>
            <a:ext cx="84138" cy="97366"/>
            <a:chOff x="3449" y="1046"/>
            <a:chExt cx="60" cy="62"/>
          </a:xfrm>
        </p:grpSpPr>
        <p:sp>
          <p:nvSpPr>
            <p:cNvPr id="162125" name="Oval 287"/>
            <p:cNvSpPr>
              <a:spLocks noChangeArrowheads="1"/>
            </p:cNvSpPr>
            <p:nvPr/>
          </p:nvSpPr>
          <p:spPr bwMode="auto">
            <a:xfrm>
              <a:off x="3469" y="1045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26" name="Oval 288"/>
            <p:cNvSpPr>
              <a:spLocks noChangeArrowheads="1"/>
            </p:cNvSpPr>
            <p:nvPr/>
          </p:nvSpPr>
          <p:spPr bwMode="auto">
            <a:xfrm>
              <a:off x="3448" y="1074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98" name="Group 289"/>
          <p:cNvGrpSpPr>
            <a:grpSpLocks/>
          </p:cNvGrpSpPr>
          <p:nvPr/>
        </p:nvGrpSpPr>
        <p:grpSpPr bwMode="auto">
          <a:xfrm rot="2488942">
            <a:off x="9882012" y="3800476"/>
            <a:ext cx="84667" cy="98425"/>
            <a:chOff x="3449" y="1046"/>
            <a:chExt cx="60" cy="62"/>
          </a:xfrm>
        </p:grpSpPr>
        <p:sp>
          <p:nvSpPr>
            <p:cNvPr id="162123" name="Oval 290"/>
            <p:cNvSpPr>
              <a:spLocks noChangeArrowheads="1"/>
            </p:cNvSpPr>
            <p:nvPr/>
          </p:nvSpPr>
          <p:spPr bwMode="auto">
            <a:xfrm>
              <a:off x="3469" y="104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24" name="Oval 291"/>
            <p:cNvSpPr>
              <a:spLocks noChangeArrowheads="1"/>
            </p:cNvSpPr>
            <p:nvPr/>
          </p:nvSpPr>
          <p:spPr bwMode="auto">
            <a:xfrm>
              <a:off x="3447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099" name="Rectangle 292"/>
          <p:cNvSpPr>
            <a:spLocks noChangeArrowheads="1"/>
          </p:cNvSpPr>
          <p:nvPr/>
        </p:nvSpPr>
        <p:spPr bwMode="auto">
          <a:xfrm rot="-10320000">
            <a:off x="8322733" y="2389244"/>
            <a:ext cx="35278" cy="1158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100" name="Group 293"/>
          <p:cNvGrpSpPr>
            <a:grpSpLocks/>
          </p:cNvGrpSpPr>
          <p:nvPr/>
        </p:nvGrpSpPr>
        <p:grpSpPr bwMode="auto">
          <a:xfrm rot="4624931">
            <a:off x="8289132" y="2373957"/>
            <a:ext cx="84138" cy="98778"/>
            <a:chOff x="3449" y="1046"/>
            <a:chExt cx="60" cy="62"/>
          </a:xfrm>
        </p:grpSpPr>
        <p:sp>
          <p:nvSpPr>
            <p:cNvPr id="162121" name="Oval 294"/>
            <p:cNvSpPr>
              <a:spLocks noChangeArrowheads="1"/>
            </p:cNvSpPr>
            <p:nvPr/>
          </p:nvSpPr>
          <p:spPr bwMode="auto">
            <a:xfrm>
              <a:off x="3468" y="104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22" name="Oval 295"/>
            <p:cNvSpPr>
              <a:spLocks noChangeArrowheads="1"/>
            </p:cNvSpPr>
            <p:nvPr/>
          </p:nvSpPr>
          <p:spPr bwMode="auto">
            <a:xfrm>
              <a:off x="3447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101" name="Rectangle 296"/>
          <p:cNvSpPr>
            <a:spLocks noChangeArrowheads="1"/>
          </p:cNvSpPr>
          <p:nvPr/>
        </p:nvSpPr>
        <p:spPr bwMode="auto">
          <a:xfrm rot="-10320000">
            <a:off x="8475133" y="2360669"/>
            <a:ext cx="35278" cy="1158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102" name="Group 297"/>
          <p:cNvGrpSpPr>
            <a:grpSpLocks/>
          </p:cNvGrpSpPr>
          <p:nvPr/>
        </p:nvGrpSpPr>
        <p:grpSpPr bwMode="auto">
          <a:xfrm rot="4132734">
            <a:off x="8441532" y="2345382"/>
            <a:ext cx="84138" cy="98778"/>
            <a:chOff x="3449" y="1046"/>
            <a:chExt cx="60" cy="62"/>
          </a:xfrm>
        </p:grpSpPr>
        <p:sp>
          <p:nvSpPr>
            <p:cNvPr id="162119" name="Oval 298"/>
            <p:cNvSpPr>
              <a:spLocks noChangeArrowheads="1"/>
            </p:cNvSpPr>
            <p:nvPr/>
          </p:nvSpPr>
          <p:spPr bwMode="auto">
            <a:xfrm>
              <a:off x="3469" y="104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20" name="Oval 299"/>
            <p:cNvSpPr>
              <a:spLocks noChangeArrowheads="1"/>
            </p:cNvSpPr>
            <p:nvPr/>
          </p:nvSpPr>
          <p:spPr bwMode="auto">
            <a:xfrm>
              <a:off x="3449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103" name="Rectangle 300"/>
          <p:cNvSpPr>
            <a:spLocks noChangeArrowheads="1"/>
          </p:cNvSpPr>
          <p:nvPr/>
        </p:nvSpPr>
        <p:spPr bwMode="auto">
          <a:xfrm>
            <a:off x="1425223" y="261938"/>
            <a:ext cx="866986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>
                <a:solidFill>
                  <a:srgbClr val="333399"/>
                </a:solidFill>
                <a:latin typeface="Tahoma" charset="0"/>
                <a:ea typeface="ＭＳ Ｐゴシック" charset="0"/>
                <a:cs typeface="ＭＳ Ｐゴシック" charset="0"/>
              </a:rPr>
              <a:t>Cycle de réplication du VIH et cibles des ARV</a:t>
            </a:r>
          </a:p>
        </p:txBody>
      </p:sp>
      <p:grpSp>
        <p:nvGrpSpPr>
          <p:cNvPr id="1166648" name="Group 312"/>
          <p:cNvGrpSpPr>
            <a:grpSpLocks/>
          </p:cNvGrpSpPr>
          <p:nvPr/>
        </p:nvGrpSpPr>
        <p:grpSpPr bwMode="auto">
          <a:xfrm>
            <a:off x="3024012" y="3862388"/>
            <a:ext cx="2015067" cy="635000"/>
            <a:chOff x="945" y="2433"/>
            <a:chExt cx="1269" cy="400"/>
          </a:xfrm>
        </p:grpSpPr>
        <p:sp>
          <p:nvSpPr>
            <p:cNvPr id="1166492" name="Rectangle 156"/>
            <p:cNvSpPr>
              <a:spLocks noChangeArrowheads="1"/>
            </p:cNvSpPr>
            <p:nvPr/>
          </p:nvSpPr>
          <p:spPr bwMode="auto">
            <a:xfrm>
              <a:off x="1281" y="2433"/>
              <a:ext cx="933" cy="40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 lIns="92075" tIns="46038" rIns="92075" bIns="46038"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fr-FR" sz="1000" b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Inhibiteurs de la transcription inverse</a:t>
              </a:r>
            </a:p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fr-FR" sz="1000" b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INTI, INNTI</a:t>
              </a:r>
              <a:endParaRPr lang="fr-FR" sz="1000" b="1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18" name="AutoShape 301"/>
            <p:cNvSpPr>
              <a:spLocks noChangeArrowheads="1"/>
            </p:cNvSpPr>
            <p:nvPr/>
          </p:nvSpPr>
          <p:spPr bwMode="auto">
            <a:xfrm>
              <a:off x="945" y="2577"/>
              <a:ext cx="336" cy="144"/>
            </a:xfrm>
            <a:prstGeom prst="leftArrow">
              <a:avLst>
                <a:gd name="adj1" fmla="val 50000"/>
                <a:gd name="adj2" fmla="val 58333"/>
              </a:avLst>
            </a:prstGeom>
            <a:solidFill>
              <a:srgbClr val="FFFF66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66649" name="Group 313"/>
          <p:cNvGrpSpPr>
            <a:grpSpLocks/>
          </p:cNvGrpSpPr>
          <p:nvPr/>
        </p:nvGrpSpPr>
        <p:grpSpPr bwMode="auto">
          <a:xfrm>
            <a:off x="8035346" y="1798200"/>
            <a:ext cx="2332036" cy="704851"/>
            <a:chOff x="2504" y="1429"/>
            <a:chExt cx="1469" cy="444"/>
          </a:xfrm>
        </p:grpSpPr>
        <p:sp>
          <p:nvSpPr>
            <p:cNvPr id="1166514" name="Rectangle 178">
              <a:hlinkClick r:id="rId3" action="ppaction://hlinkpres?slideindex=66&amp;slidetitle=Éléments de suivi clinique"/>
            </p:cNvPr>
            <p:cNvSpPr>
              <a:spLocks noChangeArrowheads="1"/>
            </p:cNvSpPr>
            <p:nvPr/>
          </p:nvSpPr>
          <p:spPr bwMode="auto">
            <a:xfrm>
              <a:off x="3009" y="1713"/>
              <a:ext cx="964" cy="16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 lIns="92075" tIns="46038" rIns="92075" bIns="46038"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fr-FR" sz="1000" b="1">
                  <a:solidFill>
                    <a:srgbClr val="000000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Action de la protéase</a:t>
              </a:r>
              <a:endParaRPr lang="fr-FR" sz="1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15" name="AutoShape 302"/>
            <p:cNvSpPr>
              <a:spLocks noChangeArrowheads="1"/>
            </p:cNvSpPr>
            <p:nvPr/>
          </p:nvSpPr>
          <p:spPr bwMode="auto">
            <a:xfrm rot="18847386" flipH="1">
              <a:off x="2624" y="1309"/>
              <a:ext cx="229" cy="469"/>
            </a:xfrm>
            <a:custGeom>
              <a:avLst/>
              <a:gdLst>
                <a:gd name="T0" fmla="*/ 3 w 21600"/>
                <a:gd name="T1" fmla="*/ 0 h 21600"/>
                <a:gd name="T2" fmla="*/ 3 w 21600"/>
                <a:gd name="T3" fmla="*/ 7 h 21600"/>
                <a:gd name="T4" fmla="*/ 1 w 21600"/>
                <a:gd name="T5" fmla="*/ 13 h 21600"/>
                <a:gd name="T6" fmla="*/ 4 w 21600"/>
                <a:gd name="T7" fmla="*/ 4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0 w 21600"/>
                <a:gd name="T13" fmla="*/ 2905 h 21600"/>
                <a:gd name="T14" fmla="*/ 18225 w 21600"/>
                <a:gd name="T15" fmla="*/ 92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FF66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66647" name="Group 311"/>
          <p:cNvGrpSpPr>
            <a:grpSpLocks/>
          </p:cNvGrpSpPr>
          <p:nvPr/>
        </p:nvGrpSpPr>
        <p:grpSpPr bwMode="auto">
          <a:xfrm>
            <a:off x="1838151" y="2490792"/>
            <a:ext cx="1414463" cy="457200"/>
            <a:chOff x="198" y="1569"/>
            <a:chExt cx="891" cy="288"/>
          </a:xfrm>
        </p:grpSpPr>
        <p:sp>
          <p:nvSpPr>
            <p:cNvPr id="162112" name="Text Box 304"/>
            <p:cNvSpPr txBox="1">
              <a:spLocks noChangeArrowheads="1"/>
            </p:cNvSpPr>
            <p:nvPr/>
          </p:nvSpPr>
          <p:spPr bwMode="auto">
            <a:xfrm>
              <a:off x="198" y="1702"/>
              <a:ext cx="866" cy="155"/>
            </a:xfrm>
            <a:prstGeom prst="rect">
              <a:avLst/>
            </a:prstGeom>
            <a:solidFill>
              <a:srgbClr val="FFFF66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srgbClr val="000000"/>
                  </a:solidFill>
                </a:rPr>
                <a:t>Inhibiteurs</a:t>
              </a:r>
              <a:r>
                <a:rPr lang="en-US" sz="1000" dirty="0">
                  <a:solidFill>
                    <a:srgbClr val="000000"/>
                  </a:solidFill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</a:rPr>
                <a:t>d’entrée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p:sp>
          <p:nvSpPr>
            <p:cNvPr id="162113" name="AutoShape 305"/>
            <p:cNvSpPr>
              <a:spLocks noChangeArrowheads="1"/>
            </p:cNvSpPr>
            <p:nvPr/>
          </p:nvSpPr>
          <p:spPr bwMode="auto">
            <a:xfrm>
              <a:off x="897" y="1569"/>
              <a:ext cx="192" cy="144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1 w 21600"/>
                <a:gd name="T7" fmla="*/ 1 h 21600"/>
                <a:gd name="T8" fmla="*/ 2 w 21600"/>
                <a:gd name="T9" fmla="*/ 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250 h 21600"/>
                <a:gd name="T17" fmla="*/ 6075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lnTo>
                    <a:pt x="15662" y="14285"/>
                  </a:lnTo>
                  <a:close/>
                </a:path>
              </a:pathLst>
            </a:custGeom>
            <a:solidFill>
              <a:srgbClr val="FFFF66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 useBgFill="1">
        <p:nvSpPr>
          <p:cNvPr id="162107" name="Rectangle 306"/>
          <p:cNvSpPr>
            <a:spLocks noChangeArrowheads="1"/>
          </p:cNvSpPr>
          <p:nvPr/>
        </p:nvSpPr>
        <p:spPr bwMode="auto">
          <a:xfrm>
            <a:off x="1968529" y="6600881"/>
            <a:ext cx="8671277" cy="2571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108" name="Rectangle 307"/>
          <p:cNvSpPr>
            <a:spLocks noChangeArrowheads="1"/>
          </p:cNvSpPr>
          <p:nvPr/>
        </p:nvSpPr>
        <p:spPr bwMode="auto">
          <a:xfrm>
            <a:off x="1996723" y="6578655"/>
            <a:ext cx="8706556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400" dirty="0">
                <a:solidFill>
                  <a:srgbClr val="292929"/>
                </a:solidFill>
                <a:latin typeface="Arial" charset="0"/>
                <a:ea typeface="ＭＳ Ｐゴシック" charset="0"/>
                <a:cs typeface="Arial" charset="0"/>
              </a:rPr>
              <a:t>D</a:t>
            </a:r>
            <a:r>
              <a:rPr lang="ja-JP" altLang="fr-FR" sz="1400" dirty="0">
                <a:solidFill>
                  <a:srgbClr val="292929"/>
                </a:solidFill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fr-FR" altLang="ja-JP" sz="1400" dirty="0">
                <a:solidFill>
                  <a:srgbClr val="292929"/>
                </a:solidFill>
                <a:latin typeface="Arial" charset="0"/>
                <a:ea typeface="ＭＳ Ｐゴシック" charset="0"/>
                <a:cs typeface="Arial" charset="0"/>
              </a:rPr>
              <a:t>après </a:t>
            </a:r>
            <a:r>
              <a:rPr lang="fr-FR" altLang="ja-JP" sz="1400" dirty="0" err="1">
                <a:solidFill>
                  <a:srgbClr val="292929"/>
                </a:solidFill>
                <a:latin typeface="Arial" charset="0"/>
                <a:ea typeface="ＭＳ Ｐゴシック" charset="0"/>
                <a:cs typeface="Arial" charset="0"/>
              </a:rPr>
              <a:t>Furtado</a:t>
            </a:r>
            <a:r>
              <a:rPr lang="fr-FR" altLang="ja-JP" sz="1400" dirty="0">
                <a:solidFill>
                  <a:srgbClr val="292929"/>
                </a:solidFill>
                <a:latin typeface="Arial" charset="0"/>
                <a:ea typeface="ＭＳ Ｐゴシック" charset="0"/>
                <a:cs typeface="Arial" charset="0"/>
              </a:rPr>
              <a:t> M. N </a:t>
            </a:r>
            <a:r>
              <a:rPr lang="fr-FR" altLang="ja-JP" sz="1400" dirty="0" err="1">
                <a:solidFill>
                  <a:srgbClr val="292929"/>
                </a:solidFill>
                <a:latin typeface="Arial" charset="0"/>
                <a:ea typeface="ＭＳ Ｐゴシック" charset="0"/>
                <a:cs typeface="Arial" charset="0"/>
              </a:rPr>
              <a:t>Engl</a:t>
            </a:r>
            <a:r>
              <a:rPr lang="fr-FR" altLang="ja-JP" sz="1400" dirty="0">
                <a:solidFill>
                  <a:srgbClr val="292929"/>
                </a:solidFill>
                <a:latin typeface="Arial" charset="0"/>
                <a:ea typeface="ＭＳ Ｐゴシック" charset="0"/>
                <a:cs typeface="Arial" charset="0"/>
              </a:rPr>
              <a:t> J Med. 1999, 340(21) : 1614-22</a:t>
            </a:r>
            <a:endParaRPr lang="fr-FR" sz="1400" dirty="0">
              <a:solidFill>
                <a:srgbClr val="292929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166650" name="Group 314"/>
          <p:cNvGrpSpPr>
            <a:grpSpLocks/>
          </p:cNvGrpSpPr>
          <p:nvPr/>
        </p:nvGrpSpPr>
        <p:grpSpPr bwMode="auto">
          <a:xfrm>
            <a:off x="2822431" y="5805544"/>
            <a:ext cx="1261331" cy="611187"/>
            <a:chOff x="294" y="1569"/>
            <a:chExt cx="795" cy="385"/>
          </a:xfrm>
        </p:grpSpPr>
        <p:sp>
          <p:nvSpPr>
            <p:cNvPr id="162110" name="Text Box 315"/>
            <p:cNvSpPr txBox="1">
              <a:spLocks noChangeArrowheads="1"/>
            </p:cNvSpPr>
            <p:nvPr/>
          </p:nvSpPr>
          <p:spPr bwMode="auto">
            <a:xfrm>
              <a:off x="294" y="1702"/>
              <a:ext cx="667" cy="252"/>
            </a:xfrm>
            <a:prstGeom prst="rect">
              <a:avLst/>
            </a:prstGeom>
            <a:solidFill>
              <a:srgbClr val="FFFF66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srgbClr val="000000"/>
                  </a:solidFill>
                </a:rPr>
                <a:t>Inhibiteurs</a:t>
              </a:r>
              <a:r>
                <a:rPr lang="en-US" sz="1000" dirty="0">
                  <a:solidFill>
                    <a:srgbClr val="000000"/>
                  </a:solidFill>
                </a:rPr>
                <a:t> de 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srgbClr val="000000"/>
                  </a:solidFill>
                </a:rPr>
                <a:t>L’intégrase</a:t>
              </a:r>
              <a:endParaRPr lang="en-US" sz="1000" dirty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62111" name="AutoShape 316"/>
            <p:cNvSpPr>
              <a:spLocks noChangeArrowheads="1"/>
            </p:cNvSpPr>
            <p:nvPr/>
          </p:nvSpPr>
          <p:spPr bwMode="auto">
            <a:xfrm>
              <a:off x="897" y="1569"/>
              <a:ext cx="192" cy="144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1 w 21600"/>
                <a:gd name="T7" fmla="*/ 1 h 21600"/>
                <a:gd name="T8" fmla="*/ 2 w 21600"/>
                <a:gd name="T9" fmla="*/ 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250 h 21600"/>
                <a:gd name="T17" fmla="*/ 6075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lnTo>
                    <a:pt x="15662" y="14285"/>
                  </a:lnTo>
                  <a:close/>
                </a:path>
              </a:pathLst>
            </a:custGeom>
            <a:solidFill>
              <a:srgbClr val="FFFF66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633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efficacité majeure</a:t>
            </a:r>
            <a:r>
              <a:rPr lang="is-IS" dirty="0"/>
              <a:t>…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77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Impact sur l’espérance de vie :</a:t>
            </a:r>
            <a:br>
              <a:rPr lang="fr-FR" sz="2800" dirty="0"/>
            </a:br>
            <a:r>
              <a:rPr lang="fr-FR" sz="2800" b="1" dirty="0"/>
              <a:t>Avant</a:t>
            </a:r>
            <a:r>
              <a:rPr lang="fr-FR" sz="2800" dirty="0"/>
              <a:t> les traitements</a:t>
            </a:r>
          </a:p>
        </p:txBody>
      </p:sp>
      <p:pic>
        <p:nvPicPr>
          <p:cNvPr id="5" name="Espace réservé du graphique 4"/>
          <p:cNvPicPr>
            <a:picLocks noGrp="1" noChangeAspect="1"/>
          </p:cNvPicPr>
          <p:nvPr>
            <p:ph type="chart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820151" y="1484313"/>
            <a:ext cx="6551699" cy="461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36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4.jpeg"/></Relationships>
</file>

<file path=ppt/theme/theme1.xml><?xml version="1.0" encoding="utf-8"?>
<a:theme xmlns:a="http://schemas.openxmlformats.org/drawingml/2006/main" name="Modèle COREVIH1">
  <a:themeElements>
    <a:clrScheme name="Modèle COREVIH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COREVIH1">
      <a:majorFont>
        <a:latin typeface="Futura"/>
        <a:ea typeface=""/>
        <a:cs typeface=""/>
      </a:majorFont>
      <a:minorFont>
        <a:latin typeface="Futur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COREVIH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COREVIH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COREVIH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COREVIH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COREVIH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COREVIH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st-CROI-ESTHER-22042015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Thème Office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  <a:fontScheme name="Thème Office">
    <a:majorFont>
      <a:latin typeface="Helvetica"/>
      <a:ea typeface="Helvetica"/>
      <a:cs typeface="Helvetica"/>
    </a:majorFont>
    <a:minorFont>
      <a:latin typeface="Helvetica"/>
      <a:ea typeface="Helvetica"/>
      <a:cs typeface="Helvetica"/>
    </a:minorFont>
  </a:fontScheme>
  <a:fmtScheme name="Thème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ixel 7">
    <a:dk1>
      <a:srgbClr val="000000"/>
    </a:dk1>
    <a:lt1>
      <a:srgbClr val="FFFFFF"/>
    </a:lt1>
    <a:dk2>
      <a:srgbClr val="000000"/>
    </a:dk2>
    <a:lt2>
      <a:srgbClr val="CC3300"/>
    </a:lt2>
    <a:accent1>
      <a:srgbClr val="FFCC00"/>
    </a:accent1>
    <a:accent2>
      <a:srgbClr val="CC6600"/>
    </a:accent2>
    <a:accent3>
      <a:srgbClr val="FFFFFF"/>
    </a:accent3>
    <a:accent4>
      <a:srgbClr val="000000"/>
    </a:accent4>
    <a:accent5>
      <a:srgbClr val="FFE2AA"/>
    </a:accent5>
    <a:accent6>
      <a:srgbClr val="B95C00"/>
    </a:accent6>
    <a:hlink>
      <a:srgbClr val="663300"/>
    </a:hlink>
    <a:folHlink>
      <a:srgbClr val="CC9900"/>
    </a:folHlink>
  </a:clrScheme>
  <a:fontScheme name="Pixe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Thème Office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  <a:fontScheme name="Thème Office">
    <a:majorFont>
      <a:latin typeface="Helvetica"/>
      <a:ea typeface="Helvetica"/>
      <a:cs typeface="Helvetica"/>
    </a:majorFont>
    <a:minorFont>
      <a:latin typeface="Helvetica"/>
      <a:ea typeface="Helvetica"/>
      <a:cs typeface="Helvetica"/>
    </a:minorFont>
  </a:fontScheme>
  <a:fmtScheme name="Thème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Débit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Contiguïté">
    <a:fillStyleLst>
      <a:solidFill>
        <a:schemeClr val="phClr"/>
      </a:solidFill>
      <a:solidFill>
        <a:schemeClr val="phClr">
          <a:tint val="55000"/>
        </a:schemeClr>
      </a:solidFill>
      <a:solidFill>
        <a:schemeClr val="phClr"/>
      </a:soli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algn="bl" rotWithShape="0">
            <a:srgbClr val="000000">
              <a:alpha val="60000"/>
            </a:srgbClr>
          </a:outerShdw>
        </a:effectLst>
      </a:effectStyle>
      <a:effectStyle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phClr">
              <a:shade val="40000"/>
              <a:satMod val="15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</a:schemeClr>
          </a:gs>
          <a:gs pos="75000">
            <a:schemeClr val="phClr">
              <a:shade val="100000"/>
              <a:satMod val="115000"/>
            </a:schemeClr>
          </a:gs>
          <a:gs pos="100000">
            <a:schemeClr val="phClr">
              <a:shade val="70000"/>
              <a:satMod val="130000"/>
            </a:schemeClr>
          </a:gs>
        </a:gsLst>
        <a:path path="circle">
          <a:fillToRect l="20000" t="50000" r="100000" b="50000"/>
        </a:path>
      </a:gradFill>
      <a:blipFill rotWithShape="1">
        <a:blip xmlns:r="http://schemas.openxmlformats.org/officeDocument/2006/relationships" r:embed="rId1">
          <a:duotone>
            <a:schemeClr val="phClr">
              <a:tint val="97000"/>
            </a:schemeClr>
            <a:schemeClr val="phClr">
              <a:shade val="96000"/>
            </a:schemeClr>
          </a:duotone>
        </a:blip>
        <a:tile tx="0" ty="0" sx="32000" sy="32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1586</TotalTime>
  <Words>7248</Words>
  <Application>Microsoft Macintosh PowerPoint</Application>
  <PresentationFormat>Grand écran</PresentationFormat>
  <Paragraphs>1385</Paragraphs>
  <Slides>148</Slides>
  <Notes>71</Notes>
  <HiddenSlides>0</HiddenSlides>
  <MMClips>0</MMClips>
  <ScaleCrop>false</ScaleCrop>
  <HeadingPairs>
    <vt:vector size="8" baseType="variant">
      <vt:variant>
        <vt:lpstr>Polices utilisées</vt:lpstr>
      </vt:variant>
      <vt:variant>
        <vt:i4>25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148</vt:i4>
      </vt:variant>
    </vt:vector>
  </HeadingPairs>
  <TitlesOfParts>
    <vt:vector size="176" baseType="lpstr">
      <vt:lpstr>MS PGothic</vt:lpstr>
      <vt:lpstr>MS PGothic</vt:lpstr>
      <vt:lpstr>SimSun</vt:lpstr>
      <vt:lpstr>Arial</vt:lpstr>
      <vt:lpstr>Arial Bold</vt:lpstr>
      <vt:lpstr>Arial Narrow</vt:lpstr>
      <vt:lpstr>Bahamas</vt:lpstr>
      <vt:lpstr>Calibri</vt:lpstr>
      <vt:lpstr>Calibri Light</vt:lpstr>
      <vt:lpstr>Cambria</vt:lpstr>
      <vt:lpstr>Century Gothic</vt:lpstr>
      <vt:lpstr>Franklin Gothic Book</vt:lpstr>
      <vt:lpstr>Futura</vt:lpstr>
      <vt:lpstr>Helvetica</vt:lpstr>
      <vt:lpstr>Helvetica Light</vt:lpstr>
      <vt:lpstr>Lucida Grande</vt:lpstr>
      <vt:lpstr>msgothic</vt:lpstr>
      <vt:lpstr>NewUnivers-Medium</vt:lpstr>
      <vt:lpstr>Tahoma</vt:lpstr>
      <vt:lpstr>Times New Roman</vt:lpstr>
      <vt:lpstr>Trebuchet MS</vt:lpstr>
      <vt:lpstr>Tw Cen MT</vt:lpstr>
      <vt:lpstr>Verdana</vt:lpstr>
      <vt:lpstr>Webdings</vt:lpstr>
      <vt:lpstr>Wingdings</vt:lpstr>
      <vt:lpstr>Modèle COREVIH1</vt:lpstr>
      <vt:lpstr>1_Pst-CROI-ESTHER-22042015</vt:lpstr>
      <vt:lpstr>Document</vt:lpstr>
      <vt:lpstr>Présentation PowerPoint</vt:lpstr>
      <vt:lpstr>Plan</vt:lpstr>
      <vt:lpstr>Objectifs pédagogiques</vt:lpstr>
      <vt:lpstr>Présentation PowerPoint</vt:lpstr>
      <vt:lpstr>Que sait-on de l’origine du VIH en 2018</vt:lpstr>
      <vt:lpstr>L’émergence du VIH</vt:lpstr>
      <vt:lpstr>L’émergence du VIH</vt:lpstr>
      <vt:lpstr>Un voyage en pirogue, puis en train, puis en bateau, puis en avion…</vt:lpstr>
      <vt:lpstr>Une peu d’histoire… </vt:lpstr>
      <vt:lpstr>Dans le monde, aujourd’hui…</vt:lpstr>
      <vt:lpstr>Présentation PowerPoint</vt:lpstr>
      <vt:lpstr>Présentation PowerPoint</vt:lpstr>
      <vt:lpstr>Présentation PowerPoint</vt:lpstr>
      <vt:lpstr>En France, aujourd’hui…</vt:lpstr>
      <vt:lpstr>Autour de 6000 personnes ont découvert leur séropositivité VIH en 2016</vt:lpstr>
      <vt:lpstr>Découvertes de séropositivité par mode de  contamination</vt:lpstr>
      <vt:lpstr>Prévalence du VIH</vt:lpstr>
      <vt:lpstr>Temps médian en années entre les étapes de la prise en charge du VIH en France</vt:lpstr>
      <vt:lpstr>Cascade de la prise en charge en France</vt:lpstr>
      <vt:lpstr>La Bretagne</vt:lpstr>
      <vt:lpstr>En Bretagne</vt:lpstr>
      <vt:lpstr>Répartition de la file active par mode de contamination en 2017</vt:lpstr>
      <vt:lpstr>Evolution de la pyramide des âges</vt:lpstr>
      <vt:lpstr>Présentation PowerPoint</vt:lpstr>
      <vt:lpstr>Charges virales</vt:lpstr>
      <vt:lpstr>Déficit immunitaire</vt:lpstr>
      <vt:lpstr>…ET IL N’Y A PAS QUE LE VIH…</vt:lpstr>
      <vt:lpstr>CAS DE GONOCOCCIES</vt:lpstr>
      <vt:lpstr>Cas d’infections à Chlamydiae</vt:lpstr>
      <vt:lpstr>Quel est le risque de transmission du VIH ?</vt:lpstr>
      <vt:lpstr>Albert</vt:lpstr>
      <vt:lpstr>Quelle est la probabilité que sa copine (bretonne) soit infectée par le VIH ?</vt:lpstr>
      <vt:lpstr>Quelle est la probabilité approximative que sa copine (bretonne) soit infectée par le VIH</vt:lpstr>
      <vt:lpstr>Si elle est effectivement infectée par le VIH, quelle est la probabilité de contamination d’Albert (probabilité de transmission par rapport sexuel non protégé) ?</vt:lpstr>
      <vt:lpstr>Si elle est effectivement infectée par le VIH, quelle est la probabilité de contamination d’Albert (probabilité de transmission par rapport sexuel non protégé) ?</vt:lpstr>
      <vt:lpstr>Risque de transmission du VIH</vt:lpstr>
      <vt:lpstr>Adelaïde</vt:lpstr>
      <vt:lpstr>En France, le dépistage pendant la grossesse est :</vt:lpstr>
      <vt:lpstr>En France, le dépistage pendant la grossesse est :</vt:lpstr>
      <vt:lpstr>Pour le traitement antirétroviral d’Adelaïde</vt:lpstr>
      <vt:lpstr>Pour le traitement antirétroviral d’Adelaïde</vt:lpstr>
      <vt:lpstr>En cas de prise en charge selon les recommandations actuelles en France, le risque de transmission à l’enfant est de :</vt:lpstr>
      <vt:lpstr>En cas de prise en charge selon les recommandations actuelles en France, le risque de transmission à l’enfant est de :</vt:lpstr>
      <vt:lpstr>Moment de la transmission du VIH de la mère à l’enfant</vt:lpstr>
      <vt:lpstr>Taux de TME sous multithérapie selon le moment de début de traitement et la charge virale à l’accouchement, 2000-2010</vt:lpstr>
      <vt:lpstr>La Prévention</vt:lpstr>
      <vt:lpstr>Individuellement, quel est le moyen de prévention du VIH le plus efficace en 2017 ?</vt:lpstr>
      <vt:lpstr>Individuellement, quel est le moyen de prévention du VIH le plus efficace en 2015 ?</vt:lpstr>
      <vt:lpstr>Classez les dans l’ordre !</vt:lpstr>
      <vt:lpstr>Dans l’ordre !</vt:lpstr>
      <vt:lpstr>Même en cas de charge virale élevée, la transmission du VIH ne se fait pas…</vt:lpstr>
      <vt:lpstr>TasP</vt:lpstr>
      <vt:lpstr>Tout a commencé à Rakaï, en l’an 2000 !</vt:lpstr>
      <vt:lpstr>Présentation PowerPoint</vt:lpstr>
      <vt:lpstr>Présentation PowerPoint</vt:lpstr>
      <vt:lpstr>Baisse de la charge virale communautaire et des nouvelles infections à St Francisco</vt:lpstr>
      <vt:lpstr>Résultats longs termes de l’étude HPTN 052</vt:lpstr>
      <vt:lpstr>PARTNER 1 et 2</vt:lpstr>
      <vt:lpstr>Résultats Partner 1</vt:lpstr>
      <vt:lpstr>PrEP</vt:lpstr>
      <vt:lpstr>Principe de la PrEP</vt:lpstr>
      <vt:lpstr>Présentation PowerPoint</vt:lpstr>
      <vt:lpstr>PrEP : deux essais essentiels chez les HSH</vt:lpstr>
      <vt:lpstr>Schéma de traitement continu (Type « Proud »)</vt:lpstr>
      <vt:lpstr>Présentation PowerPoint</vt:lpstr>
      <vt:lpstr>Les outils de la prévention combinée</vt:lpstr>
      <vt:lpstr>Présentation PowerPoint</vt:lpstr>
      <vt:lpstr>Présentation PowerPoint</vt:lpstr>
      <vt:lpstr>Quelles sont les occasions manquées de dépistage</vt:lpstr>
      <vt:lpstr>DETECTION DES OPPORTUNITES MANQUEES DE DEPISTAGE DU VIH </vt:lpstr>
      <vt:lpstr>Opportunités manquées…</vt:lpstr>
      <vt:lpstr>Le dépistage : techniques…</vt:lpstr>
      <vt:lpstr>Représentation schématique des marqueurs virologiques au cours de la primo-infection par le VIH en l'absence de traitement</vt:lpstr>
      <vt:lpstr>ELEMENTS DE DIAGNOSTIC BIOLOGIQUE</vt:lpstr>
      <vt:lpstr>EVOLUTION DU DEPISTAGE - 09/06/2010</vt:lpstr>
      <vt:lpstr>Les autotests actuellement disponibles</vt:lpstr>
      <vt:lpstr>DESCRIPTION DE L’ AUTOTEST VIH*2/3</vt:lpstr>
      <vt:lpstr>DESCRIPTION DE L’AUTOTEST VIH* 3/3</vt:lpstr>
      <vt:lpstr>Présentation PowerPoint</vt:lpstr>
      <vt:lpstr>CONDUITE A TENIR A L’OFFICINE</vt:lpstr>
      <vt:lpstr>Et à partir du lundi 10 décembre 2018…</vt:lpstr>
      <vt:lpstr>ROLE DU PHARMACIEN</vt:lpstr>
      <vt:lpstr>Présentation PowerPoint</vt:lpstr>
      <vt:lpstr>Présentation PowerPoint</vt:lpstr>
      <vt:lpstr>QUE POUVEZ-VOUS REPONDRE ?</vt:lpstr>
      <vt:lpstr>QUE POUVEZ-VOUS REPONDRE ? 1/2</vt:lpstr>
      <vt:lpstr>Présentation PowerPoint</vt:lpstr>
      <vt:lpstr>UN HOMME , A PEU PRES 40 ANS, SE PRESENTE AU COMPTOIR…</vt:lpstr>
      <vt:lpstr>UN HOMME,LA QUARANTAINE, SE PRESENTE AU COMPTOIR…</vt:lpstr>
      <vt:lpstr>UN HOMME, LA QUARANTAINE, SE PRESENTE AU COMPTOIR…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QUAND TRAITER ?(rapport MORLAT actualisé 2017)</vt:lpstr>
      <vt:lpstr>Présentation PowerPoint</vt:lpstr>
      <vt:lpstr>Une efficacité majeure…</vt:lpstr>
      <vt:lpstr>Impact sur l’espérance de vie : Avant les traitements</vt:lpstr>
      <vt:lpstr>Présentation PowerPoint</vt:lpstr>
      <vt:lpstr>Evolution de la charge virale sous traitement antirétroviral</vt:lpstr>
      <vt:lpstr>Répartition des associations utilisées en Bretagne</vt:lpstr>
      <vt:lpstr>Le coût exorbitant des antirétroviraux</vt:lpstr>
      <vt:lpstr>ENJEUX DE L’OBSERVANCE AUX ARV</vt:lpstr>
      <vt:lpstr>Présentation PowerPoint</vt:lpstr>
      <vt:lpstr>Diminuer les prises sans changer les molécules</vt:lpstr>
      <vt:lpstr>Présentation PowerPoint</vt:lpstr>
      <vt:lpstr>Essai ANRS 162–4D </vt:lpstr>
      <vt:lpstr>Supprimer des molécules Trithérapies  bithérapies</vt:lpstr>
      <vt:lpstr>Schémas de bithérapies validés par des études</vt:lpstr>
      <vt:lpstr>Schémas de bithérapies en cours d’évaluation</vt:lpstr>
      <vt:lpstr>Conditions de prises des traitements, interactions</vt:lpstr>
      <vt:lpstr>Le message à faire passer au patient qui a une prise par jour</vt:lpstr>
      <vt:lpstr>La question des interactions</vt:lpstr>
      <vt:lpstr>Les inhibiteurs et inducteurs du cytochrome 3A4</vt:lpstr>
      <vt:lpstr>Les anti acides</vt:lpstr>
      <vt:lpstr>Les ions</vt:lpstr>
      <vt:lpstr>Ce qui nous sauve !</vt:lpstr>
      <vt:lpstr>Les effets secondaires</vt:lpstr>
      <vt:lpstr>Lipodystrophie : forme mixte</vt:lpstr>
      <vt:lpstr>CONDUITE A TENIR DEVANT DES EI</vt:lpstr>
      <vt:lpstr>ARV ET VOYAGES 1/5</vt:lpstr>
      <vt:lpstr>Présentation PowerPoint</vt:lpstr>
      <vt:lpstr>ARV ET VOYAGES 3/5</vt:lpstr>
      <vt:lpstr>ARV ET VOYAGES 4/5</vt:lpstr>
      <vt:lpstr>ARV ET VOYAGES 5/5</vt:lpstr>
      <vt:lpstr>ARV ET ASTHME 1/2</vt:lpstr>
      <vt:lpstr>ARV ET ASTHME 2/2</vt:lpstr>
      <vt:lpstr>Présentation PowerPoint</vt:lpstr>
      <vt:lpstr>DEPUIS LA PRESCRIPTION DES ARV…</vt:lpstr>
      <vt:lpstr>Présentation PowerPoint</vt:lpstr>
      <vt:lpstr>ROLE DU PHARMACIEN 1/4</vt:lpstr>
      <vt:lpstr>ROLE DU PHARMACIEN 2/4</vt:lpstr>
      <vt:lpstr>ROLE DU PHARMACIEN 3/4</vt:lpstr>
      <vt:lpstr>ROLE DU PHARMACIEN 4/4</vt:lpstr>
      <vt:lpstr>Et pour en savoir plus… www.corevih-bretagne.fr</vt:lpstr>
      <vt:lpstr>Back-up</vt:lpstr>
      <vt:lpstr>INTERACTIONS ARV ET ANTI-ACIDES</vt:lpstr>
      <vt:lpstr>INTERACTIONS ARV ET STATINES</vt:lpstr>
      <vt:lpstr>INTERACTIONS ARV ET CONTRACEPTIFS</vt:lpstr>
      <vt:lpstr>INTERACTIONS ARV ET 5 -PDES</vt:lpstr>
      <vt:lpstr>INHIBITEURS DE PROTEASE ET CLASSES FREQUEMMENT PRESCRITES 1/4</vt:lpstr>
      <vt:lpstr>INHIBITEURS DE PROTEASE ET CLASSES FREQUEMMENT PRESCRITES 2/4</vt:lpstr>
      <vt:lpstr>INHIBITEURS DE PROTEASE ET CLASSES FREQUEMMENT PRESCRITES 3/4</vt:lpstr>
      <vt:lpstr>Présentation PowerPoint</vt:lpstr>
      <vt:lpstr>ACRONYMES 1/3</vt:lpstr>
      <vt:lpstr>ACRONYMES 2/3</vt:lpstr>
      <vt:lpstr>ACRONYMES 3/3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VIH, PREVENTION ET AUTOTEST</dc:title>
  <dc:creator>Marina</dc:creator>
  <cp:lastModifiedBy>Cedric Arvieux</cp:lastModifiedBy>
  <cp:revision>149</cp:revision>
  <dcterms:created xsi:type="dcterms:W3CDTF">2015-11-04T15:01:01Z</dcterms:created>
  <dcterms:modified xsi:type="dcterms:W3CDTF">2018-12-03T12:17:08Z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2015-10-26T00:00:00Z</vt:filetime>
  </property>
  <property fmtid="{D5CDD505-2E9C-101B-9397-08002B2CF9AE}" pid="3" name="LastSaved">
    <vt:filetime>2015-11-04T00:00:00Z</vt:filetime>
  </property>
</Properties>
</file>