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31"/>
  </p:notesMasterIdLst>
  <p:sldIdLst>
    <p:sldId id="256" r:id="rId2"/>
    <p:sldId id="1958" r:id="rId3"/>
    <p:sldId id="353" r:id="rId4"/>
    <p:sldId id="552" r:id="rId5"/>
    <p:sldId id="354" r:id="rId6"/>
    <p:sldId id="553" r:id="rId7"/>
    <p:sldId id="1939" r:id="rId8"/>
    <p:sldId id="1894" r:id="rId9"/>
    <p:sldId id="1940" r:id="rId10"/>
    <p:sldId id="1930" r:id="rId11"/>
    <p:sldId id="1943" r:id="rId12"/>
    <p:sldId id="1941" r:id="rId13"/>
    <p:sldId id="333" r:id="rId14"/>
    <p:sldId id="304" r:id="rId15"/>
    <p:sldId id="1950" r:id="rId16"/>
    <p:sldId id="1944" r:id="rId17"/>
    <p:sldId id="1945" r:id="rId18"/>
    <p:sldId id="1952" r:id="rId19"/>
    <p:sldId id="1957" r:id="rId20"/>
    <p:sldId id="1948" r:id="rId21"/>
    <p:sldId id="1953" r:id="rId22"/>
    <p:sldId id="1956" r:id="rId23"/>
    <p:sldId id="1954" r:id="rId24"/>
    <p:sldId id="1955" r:id="rId25"/>
    <p:sldId id="1946" r:id="rId26"/>
    <p:sldId id="1947" r:id="rId27"/>
    <p:sldId id="1951" r:id="rId28"/>
    <p:sldId id="286" r:id="rId29"/>
    <p:sldId id="1959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00"/>
    <p:restoredTop sz="86261"/>
  </p:normalViewPr>
  <p:slideViewPr>
    <p:cSldViewPr snapToGrid="0" snapToObjects="1">
      <p:cViewPr varScale="1">
        <p:scale>
          <a:sx n="101" d="100"/>
          <a:sy n="101" d="100"/>
        </p:scale>
        <p:origin x="208" y="8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Graphique%20dans%20Microsoft%20PowerPoint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913871023932803E-2"/>
          <c:y val="9.6285937777685501E-2"/>
          <c:w val="0.90386904884368102"/>
          <c:h val="0.716280787825877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'[Graphique dans Microsoft PowerPoint]Sheet1'!$A$2</c:f>
              <c:strCache>
                <c:ptCount val="1"/>
                <c:pt idx="0">
                  <c:v>&lt; 50 cp/mL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'[Graphique dans Microsoft PowerPoint]Sheet1'!$B$1:$E$1</c:f>
              <c:strCache>
                <c:ptCount val="4"/>
                <c:pt idx="0">
                  <c:v>Depuis la conception</c:v>
                </c:pt>
                <c:pt idx="1">
                  <c:v>1er trimestre</c:v>
                </c:pt>
                <c:pt idx="2">
                  <c:v>2ème trimestre</c:v>
                </c:pt>
                <c:pt idx="3">
                  <c:v>3ème trimestre</c:v>
                </c:pt>
              </c:strCache>
            </c:strRef>
          </c:cat>
          <c:val>
            <c:numRef>
              <c:f>'[Graphique dans Microsoft PowerPoint]Sheet1'!$B$2:$E$2</c:f>
              <c:numCache>
                <c:formatCode>General</c:formatCode>
                <c:ptCount val="4"/>
                <c:pt idx="0">
                  <c:v>0</c:v>
                </c:pt>
                <c:pt idx="1">
                  <c:v>0.2</c:v>
                </c:pt>
                <c:pt idx="2">
                  <c:v>0.5</c:v>
                </c:pt>
                <c:pt idx="3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F4-3745-8FFD-5AB0E3D368CD}"/>
            </c:ext>
          </c:extLst>
        </c:ser>
        <c:ser>
          <c:idx val="1"/>
          <c:order val="1"/>
          <c:tx>
            <c:strRef>
              <c:f>'[Graphique dans Microsoft PowerPoint]Sheet1'!$A$3</c:f>
              <c:strCache>
                <c:ptCount val="1"/>
                <c:pt idx="0">
                  <c:v>50-400 cp/mL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'[Graphique dans Microsoft PowerPoint]Sheet1'!$B$1:$E$1</c:f>
              <c:strCache>
                <c:ptCount val="4"/>
                <c:pt idx="0">
                  <c:v>Depuis la conception</c:v>
                </c:pt>
                <c:pt idx="1">
                  <c:v>1er trimestre</c:v>
                </c:pt>
                <c:pt idx="2">
                  <c:v>2ème trimestre</c:v>
                </c:pt>
                <c:pt idx="3">
                  <c:v>3ème trimestre</c:v>
                </c:pt>
              </c:strCache>
            </c:strRef>
          </c:cat>
          <c:val>
            <c:numRef>
              <c:f>'[Graphique dans Microsoft PowerPoint]Sheet1'!$B$3:$E$3</c:f>
              <c:numCache>
                <c:formatCode>General</c:formatCode>
                <c:ptCount val="4"/>
                <c:pt idx="0">
                  <c:v>0.4</c:v>
                </c:pt>
                <c:pt idx="1">
                  <c:v>1</c:v>
                </c:pt>
                <c:pt idx="2">
                  <c:v>1.1000000000000001</c:v>
                </c:pt>
                <c:pt idx="3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F4-3745-8FFD-5AB0E3D368CD}"/>
            </c:ext>
          </c:extLst>
        </c:ser>
        <c:ser>
          <c:idx val="2"/>
          <c:order val="2"/>
          <c:tx>
            <c:strRef>
              <c:f>'[Graphique dans Microsoft PowerPoint]Sheet1'!$A$4</c:f>
              <c:strCache>
                <c:ptCount val="1"/>
                <c:pt idx="0">
                  <c:v>&gt;400 cp/mL</c:v>
                </c:pt>
              </c:strCache>
            </c:strRef>
          </c:tx>
          <c:spPr>
            <a:solidFill>
              <a:srgbClr val="B3D9FF"/>
            </a:solidFill>
          </c:spPr>
          <c:invertIfNegative val="0"/>
          <c:cat>
            <c:strRef>
              <c:f>'[Graphique dans Microsoft PowerPoint]Sheet1'!$B$1:$E$1</c:f>
              <c:strCache>
                <c:ptCount val="4"/>
                <c:pt idx="0">
                  <c:v>Depuis la conception</c:v>
                </c:pt>
                <c:pt idx="1">
                  <c:v>1er trimestre</c:v>
                </c:pt>
                <c:pt idx="2">
                  <c:v>2ème trimestre</c:v>
                </c:pt>
                <c:pt idx="3">
                  <c:v>3ème trimestre</c:v>
                </c:pt>
              </c:strCache>
            </c:strRef>
          </c:cat>
          <c:val>
            <c:numRef>
              <c:f>'[Graphique dans Microsoft PowerPoint]Sheet1'!$B$4:$E$4</c:f>
              <c:numCache>
                <c:formatCode>General</c:formatCode>
                <c:ptCount val="4"/>
                <c:pt idx="0">
                  <c:v>2.2000000000000002</c:v>
                </c:pt>
                <c:pt idx="1">
                  <c:v>1.8</c:v>
                </c:pt>
                <c:pt idx="2">
                  <c:v>2.2999999999999998</c:v>
                </c:pt>
                <c:pt idx="3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F4-3745-8FFD-5AB0E3D368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102104160"/>
        <c:axId val="-1007738688"/>
        <c:axId val="0"/>
      </c:bar3DChart>
      <c:catAx>
        <c:axId val="-1102104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fr-FR"/>
          </a:p>
        </c:txPr>
        <c:crossAx val="-1007738688"/>
        <c:crosses val="autoZero"/>
        <c:auto val="1"/>
        <c:lblAlgn val="ctr"/>
        <c:lblOffset val="100"/>
        <c:noMultiLvlLbl val="0"/>
      </c:catAx>
      <c:valAx>
        <c:axId val="-100773868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fr-FR"/>
          </a:p>
        </c:txPr>
        <c:crossAx val="-1102104160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0.22401250158195599"/>
                  <c:y val="-6.456818374783219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EB-8740-8A25-28ABC0023494}"/>
                </c:ext>
              </c:extLst>
            </c:dLbl>
            <c:dLbl>
              <c:idx val="1"/>
              <c:layout>
                <c:manualLayout>
                  <c:x val="0.17252733345438701"/>
                  <c:y val="6.456818374783230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EB-8740-8A25-28ABC0023494}"/>
                </c:ext>
              </c:extLst>
            </c:dLbl>
            <c:dLbl>
              <c:idx val="2"/>
              <c:layout>
                <c:manualLayout>
                  <c:x val="0.112656421092018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EB-8740-8A25-28ABC0023494}"/>
                </c:ext>
              </c:extLst>
            </c:dLbl>
            <c:dLbl>
              <c:idx val="3"/>
              <c:layout>
                <c:manualLayout>
                  <c:x val="5.837578478790780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EB-8740-8A25-28ABC0023494}"/>
                </c:ext>
              </c:extLst>
            </c:dLbl>
            <c:dLbl>
              <c:idx val="4"/>
              <c:layout>
                <c:manualLayout>
                  <c:x val="5.8375784787907802E-2"/>
                  <c:y val="5.9186818037673899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BEB-8740-8A25-28ABC0023494}"/>
                </c:ext>
              </c:extLst>
            </c:dLbl>
            <c:dLbl>
              <c:idx val="5"/>
              <c:layout>
                <c:manualLayout>
                  <c:x val="5.558053670964090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BEB-8740-8A25-28ABC0023494}"/>
                </c:ext>
              </c:extLst>
            </c:dLbl>
            <c:dLbl>
              <c:idx val="6"/>
              <c:layout>
                <c:manualLayout>
                  <c:x val="5.558053670964090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BEB-8740-8A25-28ABC0023494}"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Feuil1!$G$26:$M$26</c:f>
              <c:strCache>
                <c:ptCount val="7"/>
                <c:pt idx="0">
                  <c:v>Prezista + Norvir + Truvada</c:v>
                </c:pt>
                <c:pt idx="1">
                  <c:v>Eviplera</c:v>
                </c:pt>
                <c:pt idx="2">
                  <c:v>Stribild</c:v>
                </c:pt>
                <c:pt idx="3">
                  <c:v>Kivexa + Norvir + Reyataz</c:v>
                </c:pt>
                <c:pt idx="4">
                  <c:v>Emtriva + Intelence + Ziagen</c:v>
                </c:pt>
                <c:pt idx="5">
                  <c:v>Kalétra</c:v>
                </c:pt>
                <c:pt idx="6">
                  <c:v>Intelence + Isentress + Norvir + Prezista</c:v>
                </c:pt>
              </c:strCache>
            </c:strRef>
          </c:cat>
          <c:val>
            <c:numRef>
              <c:f>Feuil1!$G$27:$M$27</c:f>
              <c:numCache>
                <c:formatCode>General</c:formatCode>
                <c:ptCount val="7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BEB-8740-8A25-28ABC00234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582277552"/>
        <c:axId val="582280304"/>
      </c:barChart>
      <c:catAx>
        <c:axId val="5822775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582280304"/>
        <c:crosses val="autoZero"/>
        <c:auto val="1"/>
        <c:lblAlgn val="ctr"/>
        <c:lblOffset val="100"/>
        <c:noMultiLvlLbl val="0"/>
      </c:catAx>
      <c:valAx>
        <c:axId val="582280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582277552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0098D-61E0-CD4A-B86C-C425388ECCFB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AE356-290A-1A42-B9D1-3C5AC94DDE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1320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AE356-290A-1A42-B9D1-3C5AC94DDED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7087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>
              <a:latin typeface="Arial Narrow" charset="0"/>
            </a:endParaRPr>
          </a:p>
        </p:txBody>
      </p:sp>
      <p:sp>
        <p:nvSpPr>
          <p:cNvPr id="3174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defTabSz="912813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defTabSz="912813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defTabSz="912813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defTabSz="912813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FEBC1E51-DF4B-4139-A94A-4438360107BA}" type="slidenum">
              <a:rPr lang="fr-FR" sz="1200" b="0" smtClean="0">
                <a:solidFill>
                  <a:srgbClr val="000000"/>
                </a:solidFill>
              </a:rPr>
              <a:pPr/>
              <a:t>7</a:t>
            </a:fld>
            <a:endParaRPr lang="fr-FR" sz="12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103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AE356-290A-1A42-B9D1-3C5AC94DDED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107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révolution de l’essai PARTNER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AE356-290A-1A42-B9D1-3C5AC94DDED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839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2E280B1-1929-F74A-B411-C483FC3DED5F}" type="slidenum">
              <a:rPr lang="fr-FR" altLang="x-none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fr-FR" altLang="x-none">
              <a:latin typeface="Arial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8589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AE356-290A-1A42-B9D1-3C5AC94DDED5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4409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AE356-290A-1A42-B9D1-3C5AC94DDED5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895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4ED74622-06FB-7640-A5EA-3DA41715E76A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9099C84-F2EC-8741-9398-CFEF029E9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6269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4622-06FB-7640-A5EA-3DA41715E76A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9C84-F2EC-8741-9398-CFEF029E9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3756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4622-06FB-7640-A5EA-3DA41715E76A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9C84-F2EC-8741-9398-CFEF029E9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784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 userDrawn="1"/>
        </p:nvSpPr>
        <p:spPr bwMode="auto">
          <a:xfrm rot="16200000">
            <a:off x="-1233356" y="4667617"/>
            <a:ext cx="3010695" cy="4431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109664" tIns="54830" rIns="109664" bIns="5483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2160" b="1" dirty="0">
                <a:solidFill>
                  <a:srgbClr val="FFFFFF"/>
                </a:solidFill>
              </a:rPr>
              <a:t>Infection VIH en 2018</a:t>
            </a:r>
          </a:p>
        </p:txBody>
      </p:sp>
    </p:spTree>
    <p:extLst>
      <p:ext uri="{BB962C8B-B14F-4D97-AF65-F5344CB8AC3E}">
        <p14:creationId xmlns:p14="http://schemas.microsoft.com/office/powerpoint/2010/main" val="974807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4622-06FB-7640-A5EA-3DA41715E76A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9C84-F2EC-8741-9398-CFEF029E9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0517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D74622-06FB-7640-A5EA-3DA41715E76A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29099C84-F2EC-8741-9398-CFEF029E9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0908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4622-06FB-7640-A5EA-3DA41715E76A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9C84-F2EC-8741-9398-CFEF029E9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898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4622-06FB-7640-A5EA-3DA41715E76A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9C84-F2EC-8741-9398-CFEF029E9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654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4622-06FB-7640-A5EA-3DA41715E76A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9C84-F2EC-8741-9398-CFEF029E9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642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4622-06FB-7640-A5EA-3DA41715E76A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9C84-F2EC-8741-9398-CFEF029E9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1948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4622-06FB-7640-A5EA-3DA41715E76A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099C84-F2EC-8741-9398-CFEF029E9A00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35460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l’icône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ED74622-06FB-7640-A5EA-3DA41715E76A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099C84-F2EC-8741-9398-CFEF029E9A00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72362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ED74622-06FB-7640-A5EA-3DA41715E76A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9099C84-F2EC-8741-9398-CFEF029E9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715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chart" Target="../charts/char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CF657F-BA7E-5C4D-802C-19EDA60D37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6000" dirty="0"/>
              <a:t>Grossesse et VIH en 2018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86566BA-913D-134B-AD95-DBCF5C030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9120"/>
            <a:ext cx="9144000" cy="868680"/>
          </a:xfrm>
        </p:spPr>
        <p:txBody>
          <a:bodyPr>
            <a:normAutofit/>
          </a:bodyPr>
          <a:lstStyle/>
          <a:p>
            <a:r>
              <a:rPr lang="fr-FR" dirty="0"/>
              <a:t>Rennes, 30 mai 2018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7B5225-F9F2-E84C-81DD-1F09DC73ABC1}"/>
              </a:ext>
            </a:extLst>
          </p:cNvPr>
          <p:cNvSpPr/>
          <p:nvPr/>
        </p:nvSpPr>
        <p:spPr>
          <a:xfrm>
            <a:off x="2595715" y="5198245"/>
            <a:ext cx="71185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i="1" dirty="0"/>
              <a:t>Dr Cédric Arvieux – COREVIH Bretagne – CHU de Rennes – Société Française de Lutte contre le Sida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8DBD391-3812-8649-81A8-3D8AC9956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117" y="325967"/>
            <a:ext cx="2908300" cy="18542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DF3A580-40FB-674A-B927-E27B88269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8483" y="4768830"/>
            <a:ext cx="579517" cy="7147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098" name="Picture 2" descr="MSD">
            <a:extLst>
              <a:ext uri="{FF2B5EF4-FFF2-40B4-BE49-F238E27FC236}">
                <a16:creationId xmlns:a16="http://schemas.microsoft.com/office/drawing/2014/main" id="{91D6FD98-7C2D-CC49-8AE7-163C226E1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169" y="1336785"/>
            <a:ext cx="1307661" cy="51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740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2990">
        <p:fade/>
      </p:transition>
    </mc:Choice>
    <mc:Fallback>
      <p:transition spd="med" advTm="3299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AB7A5555-A40D-0F4D-A503-A7FACA47FC27}"/>
              </a:ext>
            </a:extLst>
          </p:cNvPr>
          <p:cNvGrpSpPr/>
          <p:nvPr/>
        </p:nvGrpSpPr>
        <p:grpSpPr>
          <a:xfrm>
            <a:off x="2707149" y="903105"/>
            <a:ext cx="9144000" cy="5669280"/>
            <a:chOff x="1524000" y="717453"/>
            <a:chExt cx="9144000" cy="5669280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717453"/>
              <a:ext cx="9144000" cy="5669280"/>
            </a:xfrm>
            <a:prstGeom prst="rect">
              <a:avLst/>
            </a:prstGeom>
          </p:spPr>
        </p:pic>
        <p:sp>
          <p:nvSpPr>
            <p:cNvPr id="58371" name="ZoneTexte 2"/>
            <p:cNvSpPr txBox="1">
              <a:spLocks noChangeArrowheads="1"/>
            </p:cNvSpPr>
            <p:nvPr/>
          </p:nvSpPr>
          <p:spPr bwMode="auto">
            <a:xfrm>
              <a:off x="4365771" y="1050829"/>
              <a:ext cx="5052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fr-FR" altLang="fr-FR" sz="1800" dirty="0">
                  <a:solidFill>
                    <a:srgbClr val="0432FF"/>
                  </a:solidFill>
                  <a:latin typeface="+mj-lt"/>
                </a:rPr>
                <a:t>3,7</a:t>
              </a:r>
            </a:p>
          </p:txBody>
        </p:sp>
        <p:sp>
          <p:nvSpPr>
            <p:cNvPr id="58372" name="ZoneTexte 36"/>
            <p:cNvSpPr txBox="1">
              <a:spLocks noChangeArrowheads="1"/>
            </p:cNvSpPr>
            <p:nvPr/>
          </p:nvSpPr>
          <p:spPr bwMode="auto">
            <a:xfrm>
              <a:off x="4365771" y="1680121"/>
              <a:ext cx="5052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fr-FR" altLang="fr-FR" sz="1800" dirty="0">
                  <a:solidFill>
                    <a:srgbClr val="0432FF"/>
                  </a:solidFill>
                  <a:latin typeface="+mj-lt"/>
                </a:rPr>
                <a:t>4,3</a:t>
              </a:r>
            </a:p>
          </p:txBody>
        </p:sp>
        <p:sp>
          <p:nvSpPr>
            <p:cNvPr id="58373" name="ZoneTexte 37"/>
            <p:cNvSpPr txBox="1">
              <a:spLocks noChangeArrowheads="1"/>
            </p:cNvSpPr>
            <p:nvPr/>
          </p:nvSpPr>
          <p:spPr bwMode="auto">
            <a:xfrm>
              <a:off x="4365771" y="2288698"/>
              <a:ext cx="5052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fr-FR" altLang="fr-FR" sz="1800" dirty="0">
                  <a:solidFill>
                    <a:srgbClr val="0432FF"/>
                  </a:solidFill>
                  <a:latin typeface="+mj-lt"/>
                </a:rPr>
                <a:t>4,4</a:t>
              </a:r>
            </a:p>
          </p:txBody>
        </p:sp>
        <p:sp>
          <p:nvSpPr>
            <p:cNvPr id="58374" name="ZoneTexte 38"/>
            <p:cNvSpPr txBox="1">
              <a:spLocks noChangeArrowheads="1"/>
            </p:cNvSpPr>
            <p:nvPr/>
          </p:nvSpPr>
          <p:spPr bwMode="auto">
            <a:xfrm>
              <a:off x="4365771" y="2887998"/>
              <a:ext cx="5052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fr-FR" altLang="fr-FR" sz="1800" dirty="0">
                  <a:solidFill>
                    <a:srgbClr val="0432FF"/>
                  </a:solidFill>
                  <a:latin typeface="+mj-lt"/>
                </a:rPr>
                <a:t>3,0</a:t>
              </a:r>
            </a:p>
          </p:txBody>
        </p:sp>
        <p:sp>
          <p:nvSpPr>
            <p:cNvPr id="58375" name="ZoneTexte 39"/>
            <p:cNvSpPr txBox="1">
              <a:spLocks noChangeArrowheads="1"/>
            </p:cNvSpPr>
            <p:nvPr/>
          </p:nvSpPr>
          <p:spPr bwMode="auto">
            <a:xfrm>
              <a:off x="4365771" y="3489154"/>
              <a:ext cx="5052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fr-FR" altLang="fr-FR" sz="1800">
                  <a:solidFill>
                    <a:srgbClr val="0432FF"/>
                  </a:solidFill>
                  <a:latin typeface="+mj-lt"/>
                </a:rPr>
                <a:t>3,0</a:t>
              </a:r>
            </a:p>
          </p:txBody>
        </p:sp>
        <p:sp>
          <p:nvSpPr>
            <p:cNvPr id="58376" name="ZoneTexte 40"/>
            <p:cNvSpPr txBox="1">
              <a:spLocks noChangeArrowheads="1"/>
            </p:cNvSpPr>
            <p:nvPr/>
          </p:nvSpPr>
          <p:spPr bwMode="auto">
            <a:xfrm>
              <a:off x="4365771" y="4097731"/>
              <a:ext cx="5052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fr-FR" altLang="fr-FR" sz="1800" dirty="0">
                  <a:solidFill>
                    <a:srgbClr val="0432FF"/>
                  </a:solidFill>
                  <a:latin typeface="+mj-lt"/>
                </a:rPr>
                <a:t>2,8</a:t>
              </a:r>
            </a:p>
          </p:txBody>
        </p:sp>
        <p:sp>
          <p:nvSpPr>
            <p:cNvPr id="58377" name="ZoneTexte 41"/>
            <p:cNvSpPr txBox="1">
              <a:spLocks noChangeArrowheads="1"/>
            </p:cNvSpPr>
            <p:nvPr/>
          </p:nvSpPr>
          <p:spPr bwMode="auto">
            <a:xfrm>
              <a:off x="4365771" y="4687754"/>
              <a:ext cx="5052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fr-FR" altLang="fr-FR" sz="1800" dirty="0">
                  <a:solidFill>
                    <a:srgbClr val="0432FF"/>
                  </a:solidFill>
                  <a:latin typeface="+mj-lt"/>
                </a:rPr>
                <a:t>3,2</a:t>
              </a:r>
            </a:p>
          </p:txBody>
        </p:sp>
        <p:sp>
          <p:nvSpPr>
            <p:cNvPr id="58378" name="ZoneTexte 49"/>
            <p:cNvSpPr txBox="1">
              <a:spLocks noChangeArrowheads="1"/>
            </p:cNvSpPr>
            <p:nvPr/>
          </p:nvSpPr>
          <p:spPr bwMode="auto">
            <a:xfrm>
              <a:off x="7662908" y="819506"/>
              <a:ext cx="5052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fr-FR" altLang="fr-FR" sz="1800" dirty="0">
                  <a:solidFill>
                    <a:srgbClr val="0432FF"/>
                  </a:solidFill>
                  <a:latin typeface="+mj-lt"/>
                </a:rPr>
                <a:t>0,4</a:t>
              </a:r>
            </a:p>
          </p:txBody>
        </p:sp>
        <p:sp>
          <p:nvSpPr>
            <p:cNvPr id="58379" name="ZoneTexte 50"/>
            <p:cNvSpPr txBox="1">
              <a:spLocks noChangeArrowheads="1"/>
            </p:cNvSpPr>
            <p:nvPr/>
          </p:nvSpPr>
          <p:spPr bwMode="auto">
            <a:xfrm>
              <a:off x="8223819" y="1429517"/>
              <a:ext cx="5052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fr-FR" altLang="fr-FR" sz="1800">
                  <a:solidFill>
                    <a:srgbClr val="0432FF"/>
                  </a:solidFill>
                  <a:latin typeface="+mj-lt"/>
                </a:rPr>
                <a:t>0,1</a:t>
              </a:r>
            </a:p>
          </p:txBody>
        </p:sp>
        <p:sp>
          <p:nvSpPr>
            <p:cNvPr id="58381" name="ZoneTexte 52"/>
            <p:cNvSpPr txBox="1">
              <a:spLocks noChangeArrowheads="1"/>
            </p:cNvSpPr>
            <p:nvPr/>
          </p:nvSpPr>
          <p:spPr bwMode="auto">
            <a:xfrm>
              <a:off x="6760154" y="2594842"/>
              <a:ext cx="5052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fr-FR" altLang="fr-FR" sz="1800">
                  <a:solidFill>
                    <a:srgbClr val="0432FF"/>
                  </a:solidFill>
                  <a:latin typeface="+mj-lt"/>
                </a:rPr>
                <a:t>0,1</a:t>
              </a:r>
            </a:p>
          </p:txBody>
        </p:sp>
        <p:sp>
          <p:nvSpPr>
            <p:cNvPr id="58382" name="ZoneTexte 53"/>
            <p:cNvSpPr txBox="1">
              <a:spLocks noChangeArrowheads="1"/>
            </p:cNvSpPr>
            <p:nvPr/>
          </p:nvSpPr>
          <p:spPr bwMode="auto">
            <a:xfrm>
              <a:off x="6790749" y="3227374"/>
              <a:ext cx="5052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fr-FR" altLang="fr-FR" sz="1800">
                  <a:solidFill>
                    <a:srgbClr val="0432FF"/>
                  </a:solidFill>
                  <a:latin typeface="+mj-lt"/>
                </a:rPr>
                <a:t>0,1</a:t>
              </a:r>
            </a:p>
          </p:txBody>
        </p:sp>
        <p:sp>
          <p:nvSpPr>
            <p:cNvPr id="58385" name="ZoneTexte 56"/>
            <p:cNvSpPr txBox="1">
              <a:spLocks noChangeArrowheads="1"/>
            </p:cNvSpPr>
            <p:nvPr/>
          </p:nvSpPr>
          <p:spPr bwMode="auto">
            <a:xfrm>
              <a:off x="8026670" y="828036"/>
              <a:ext cx="5126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fr-FR" altLang="fr-FR" sz="1800" dirty="0">
                  <a:solidFill>
                    <a:srgbClr val="0432FF"/>
                  </a:solidFill>
                  <a:latin typeface="+mj-lt"/>
                </a:rPr>
                <a:t>0,1</a:t>
              </a:r>
            </a:p>
          </p:txBody>
        </p:sp>
        <p:sp>
          <p:nvSpPr>
            <p:cNvPr id="58387" name="ZoneTexte 58"/>
            <p:cNvSpPr txBox="1">
              <a:spLocks noChangeArrowheads="1"/>
            </p:cNvSpPr>
            <p:nvPr/>
          </p:nvSpPr>
          <p:spPr bwMode="auto">
            <a:xfrm>
              <a:off x="8341539" y="2036783"/>
              <a:ext cx="5052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fr-FR" altLang="fr-FR" sz="1800" dirty="0">
                  <a:solidFill>
                    <a:srgbClr val="0432FF"/>
                  </a:solidFill>
                  <a:latin typeface="+mj-lt"/>
                </a:rPr>
                <a:t>0,1</a:t>
              </a:r>
            </a:p>
          </p:txBody>
        </p:sp>
        <p:sp>
          <p:nvSpPr>
            <p:cNvPr id="58390" name="ZoneTexte 61"/>
            <p:cNvSpPr txBox="1">
              <a:spLocks noChangeArrowheads="1"/>
            </p:cNvSpPr>
            <p:nvPr/>
          </p:nvSpPr>
          <p:spPr bwMode="auto">
            <a:xfrm>
              <a:off x="6553344" y="3814707"/>
              <a:ext cx="50526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fr-FR" altLang="fr-FR" sz="1800" dirty="0">
                  <a:solidFill>
                    <a:srgbClr val="0432FF"/>
                  </a:solidFill>
                  <a:latin typeface="+mj-lt"/>
                </a:rPr>
                <a:t>0,1</a:t>
              </a:r>
            </a:p>
            <a:p>
              <a:endParaRPr lang="fr-FR" altLang="fr-FR" sz="1800" dirty="0">
                <a:solidFill>
                  <a:srgbClr val="0432FF"/>
                </a:solidFill>
                <a:latin typeface="+mj-lt"/>
              </a:endParaRPr>
            </a:p>
          </p:txBody>
        </p:sp>
        <p:sp>
          <p:nvSpPr>
            <p:cNvPr id="58391" name="ZoneTexte 62"/>
            <p:cNvSpPr txBox="1">
              <a:spLocks noChangeArrowheads="1"/>
            </p:cNvSpPr>
            <p:nvPr/>
          </p:nvSpPr>
          <p:spPr bwMode="auto">
            <a:xfrm>
              <a:off x="6997559" y="4447008"/>
              <a:ext cx="5052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fr-FR" altLang="fr-FR" sz="1800" dirty="0">
                  <a:solidFill>
                    <a:srgbClr val="0432FF"/>
                  </a:solidFill>
                  <a:latin typeface="+mj-lt"/>
                </a:rPr>
                <a:t>0,1</a:t>
              </a:r>
            </a:p>
          </p:txBody>
        </p:sp>
        <p:sp>
          <p:nvSpPr>
            <p:cNvPr id="58392" name="ZoneTexte 63"/>
            <p:cNvSpPr txBox="1">
              <a:spLocks noChangeArrowheads="1"/>
            </p:cNvSpPr>
            <p:nvPr/>
          </p:nvSpPr>
          <p:spPr bwMode="auto">
            <a:xfrm>
              <a:off x="8316481" y="1064648"/>
              <a:ext cx="5052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fr-FR" altLang="fr-FR" sz="1800" dirty="0">
                  <a:solidFill>
                    <a:srgbClr val="0432FF"/>
                  </a:solidFill>
                  <a:latin typeface="+mj-lt"/>
                </a:rPr>
                <a:t>0,4</a:t>
              </a:r>
            </a:p>
          </p:txBody>
        </p:sp>
        <p:sp>
          <p:nvSpPr>
            <p:cNvPr id="58393" name="ZoneTexte 64"/>
            <p:cNvSpPr txBox="1">
              <a:spLocks noChangeArrowheads="1"/>
            </p:cNvSpPr>
            <p:nvPr/>
          </p:nvSpPr>
          <p:spPr bwMode="auto">
            <a:xfrm>
              <a:off x="8553886" y="1664396"/>
              <a:ext cx="5052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fr-FR" altLang="fr-FR" sz="1800">
                  <a:solidFill>
                    <a:srgbClr val="0432FF"/>
                  </a:solidFill>
                  <a:latin typeface="+mj-lt"/>
                </a:rPr>
                <a:t>0,5</a:t>
              </a:r>
            </a:p>
          </p:txBody>
        </p:sp>
        <p:sp>
          <p:nvSpPr>
            <p:cNvPr id="58394" name="ZoneTexte 65"/>
            <p:cNvSpPr txBox="1">
              <a:spLocks noChangeArrowheads="1"/>
            </p:cNvSpPr>
            <p:nvPr/>
          </p:nvSpPr>
          <p:spPr bwMode="auto">
            <a:xfrm>
              <a:off x="8691788" y="2270340"/>
              <a:ext cx="5052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fr-FR" altLang="fr-FR" sz="1800">
                  <a:solidFill>
                    <a:srgbClr val="0432FF"/>
                  </a:solidFill>
                  <a:latin typeface="+mj-lt"/>
                </a:rPr>
                <a:t>0,5</a:t>
              </a:r>
            </a:p>
          </p:txBody>
        </p:sp>
        <p:sp>
          <p:nvSpPr>
            <p:cNvPr id="58395" name="ZoneTexte 66"/>
            <p:cNvSpPr txBox="1">
              <a:spLocks noChangeArrowheads="1"/>
            </p:cNvSpPr>
            <p:nvPr/>
          </p:nvSpPr>
          <p:spPr bwMode="auto">
            <a:xfrm>
              <a:off x="6954444" y="2875675"/>
              <a:ext cx="5052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fr-FR" altLang="fr-FR" sz="1800">
                  <a:solidFill>
                    <a:srgbClr val="0432FF"/>
                  </a:solidFill>
                  <a:latin typeface="+mj-lt"/>
                </a:rPr>
                <a:t>0,4</a:t>
              </a:r>
            </a:p>
          </p:txBody>
        </p:sp>
        <p:sp>
          <p:nvSpPr>
            <p:cNvPr id="58396" name="ZoneTexte 67"/>
            <p:cNvSpPr txBox="1">
              <a:spLocks noChangeArrowheads="1"/>
            </p:cNvSpPr>
            <p:nvPr/>
          </p:nvSpPr>
          <p:spPr bwMode="auto">
            <a:xfrm>
              <a:off x="7061867" y="3504367"/>
              <a:ext cx="5052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fr-FR" altLang="fr-FR" sz="1800">
                  <a:solidFill>
                    <a:srgbClr val="0432FF"/>
                  </a:solidFill>
                  <a:latin typeface="+mj-lt"/>
                </a:rPr>
                <a:t>0,4</a:t>
              </a:r>
            </a:p>
          </p:txBody>
        </p:sp>
        <p:sp>
          <p:nvSpPr>
            <p:cNvPr id="58397" name="ZoneTexte 68"/>
            <p:cNvSpPr txBox="1">
              <a:spLocks noChangeArrowheads="1"/>
            </p:cNvSpPr>
            <p:nvPr/>
          </p:nvSpPr>
          <p:spPr bwMode="auto">
            <a:xfrm>
              <a:off x="6844724" y="4084690"/>
              <a:ext cx="5052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fr-FR" altLang="fr-FR" sz="1800" dirty="0">
                  <a:solidFill>
                    <a:srgbClr val="0432FF"/>
                  </a:solidFill>
                  <a:latin typeface="+mj-lt"/>
                </a:rPr>
                <a:t>0,4</a:t>
              </a:r>
            </a:p>
          </p:txBody>
        </p:sp>
        <p:sp>
          <p:nvSpPr>
            <p:cNvPr id="58398" name="ZoneTexte 69"/>
            <p:cNvSpPr txBox="1">
              <a:spLocks noChangeArrowheads="1"/>
            </p:cNvSpPr>
            <p:nvPr/>
          </p:nvSpPr>
          <p:spPr bwMode="auto">
            <a:xfrm>
              <a:off x="7251602" y="4689367"/>
              <a:ext cx="5052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fr-FR" altLang="fr-FR" sz="1800" dirty="0">
                  <a:solidFill>
                    <a:srgbClr val="0432FF"/>
                  </a:solidFill>
                  <a:latin typeface="+mj-lt"/>
                </a:rPr>
                <a:t>0,4</a:t>
              </a:r>
            </a:p>
          </p:txBody>
        </p:sp>
      </p:grpSp>
      <p:sp>
        <p:nvSpPr>
          <p:cNvPr id="27" name="ZoneTexte 26"/>
          <p:cNvSpPr txBox="1"/>
          <p:nvPr/>
        </p:nvSpPr>
        <p:spPr>
          <a:xfrm>
            <a:off x="218854" y="6320956"/>
            <a:ext cx="16145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* Résultats provisoires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316500" y="6628385"/>
            <a:ext cx="91090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/>
              <a:t>Virginie </a:t>
            </a:r>
            <a:r>
              <a:rPr lang="fr-FR" sz="1100" i="1" dirty="0" err="1"/>
              <a:t>Supervie</a:t>
            </a:r>
            <a:r>
              <a:rPr lang="fr-FR" sz="1100" i="1" dirty="0"/>
              <a:t> - UMR S 1136, Inserm, UPMC, Paris  - SFLS </a:t>
            </a:r>
            <a:r>
              <a:rPr lang="mr-IN" sz="1100" i="1" dirty="0"/>
              <a:t>–</a:t>
            </a:r>
            <a:r>
              <a:rPr lang="fr-FR" sz="1100" i="1" dirty="0"/>
              <a:t> Montpellier, 7 octobre 2016</a:t>
            </a:r>
          </a:p>
        </p:txBody>
      </p:sp>
      <p:sp>
        <p:nvSpPr>
          <p:cNvPr id="58369" name="Titre 1"/>
          <p:cNvSpPr>
            <a:spLocks noGrp="1"/>
          </p:cNvSpPr>
          <p:nvPr>
            <p:ph type="title"/>
          </p:nvPr>
        </p:nvSpPr>
        <p:spPr>
          <a:xfrm>
            <a:off x="316500" y="262530"/>
            <a:ext cx="10557096" cy="631871"/>
          </a:xfrm>
        </p:spPr>
        <p:txBody>
          <a:bodyPr/>
          <a:lstStyle/>
          <a:p>
            <a:r>
              <a:rPr lang="fr-FR" altLang="fr-FR" sz="2400" b="1" dirty="0"/>
              <a:t>Un retard important au diagnostic dans tous les groupes</a:t>
            </a:r>
          </a:p>
        </p:txBody>
      </p:sp>
      <p:sp>
        <p:nvSpPr>
          <p:cNvPr id="30" name="Cadre 29">
            <a:extLst>
              <a:ext uri="{FF2B5EF4-FFF2-40B4-BE49-F238E27FC236}">
                <a16:creationId xmlns:a16="http://schemas.microsoft.com/office/drawing/2014/main" id="{F6578AC9-3A21-2B42-8FB3-06B115575689}"/>
              </a:ext>
            </a:extLst>
          </p:cNvPr>
          <p:cNvSpPr/>
          <p:nvPr/>
        </p:nvSpPr>
        <p:spPr>
          <a:xfrm>
            <a:off x="3000407" y="2773631"/>
            <a:ext cx="6107559" cy="1530548"/>
          </a:xfrm>
          <a:prstGeom prst="frame">
            <a:avLst>
              <a:gd name="adj1" fmla="val 653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 defTabSz="527455"/>
            <a:endParaRPr lang="fr-FR" sz="2100">
              <a:solidFill>
                <a:prstClr val="black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093409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fr-FR"/>
              <a:t>Cascade de la prise en charge en France en 2013*</a:t>
            </a:r>
            <a:endParaRPr lang="fr-FR" altLang="fr-FR" dirty="0"/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FB854E0B-F706-724E-93A5-0D7CDD36A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7" name="Grouper 6"/>
          <p:cNvGrpSpPr/>
          <p:nvPr/>
        </p:nvGrpSpPr>
        <p:grpSpPr>
          <a:xfrm>
            <a:off x="2468833" y="2269119"/>
            <a:ext cx="7233047" cy="3643160"/>
            <a:chOff x="0" y="1398953"/>
            <a:chExt cx="9144000" cy="4605673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98953"/>
              <a:ext cx="9144000" cy="4605673"/>
            </a:xfrm>
            <a:prstGeom prst="rect">
              <a:avLst/>
            </a:prstGeom>
          </p:spPr>
        </p:pic>
        <p:sp>
          <p:nvSpPr>
            <p:cNvPr id="5" name="ZoneTexte 4"/>
            <p:cNvSpPr txBox="1"/>
            <p:nvPr/>
          </p:nvSpPr>
          <p:spPr>
            <a:xfrm>
              <a:off x="3587262" y="1899136"/>
              <a:ext cx="813037" cy="486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71571"/>
              <a:r>
                <a:rPr lang="fr-FR" sz="1899" dirty="0">
                  <a:solidFill>
                    <a:srgbClr val="000000"/>
                  </a:solidFill>
                </a:rPr>
                <a:t>84%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5512189" y="2217934"/>
              <a:ext cx="813037" cy="486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71571"/>
              <a:r>
                <a:rPr lang="fr-FR" sz="1899" dirty="0">
                  <a:solidFill>
                    <a:srgbClr val="000000"/>
                  </a:solidFill>
                </a:rPr>
                <a:t>75%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7477129" y="2448766"/>
              <a:ext cx="813037" cy="486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71571"/>
              <a:r>
                <a:rPr lang="fr-FR" sz="1899" dirty="0">
                  <a:solidFill>
                    <a:srgbClr val="000000"/>
                  </a:solidFill>
                </a:rPr>
                <a:t>68%</a:t>
              </a:r>
            </a:p>
          </p:txBody>
        </p:sp>
      </p:grpSp>
      <p:sp>
        <p:nvSpPr>
          <p:cNvPr id="16" name="Flèche vers la droite 4"/>
          <p:cNvSpPr>
            <a:spLocks noChangeArrowheads="1"/>
          </p:cNvSpPr>
          <p:nvPr/>
        </p:nvSpPr>
        <p:spPr bwMode="auto">
          <a:xfrm>
            <a:off x="5955192" y="3648385"/>
            <a:ext cx="787246" cy="666796"/>
          </a:xfrm>
          <a:prstGeom prst="rightArrow">
            <a:avLst>
              <a:gd name="adj1" fmla="val 50000"/>
              <a:gd name="adj2" fmla="val 49975"/>
            </a:avLst>
          </a:prstGeom>
          <a:solidFill>
            <a:srgbClr val="0000FF"/>
          </a:solidFill>
          <a:ln w="9525">
            <a:solidFill>
              <a:srgbClr val="0432FF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771571"/>
            <a:r>
              <a:rPr lang="en-US" altLang="fr-FR" sz="1519" spc="4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BBE0E3">
                      <a:alpha val="40000"/>
                    </a:srgbClr>
                  </a:glow>
                </a:effectLst>
                <a:latin typeface="+mn-lt"/>
              </a:rPr>
              <a:t>90%</a:t>
            </a:r>
          </a:p>
        </p:txBody>
      </p:sp>
      <p:sp>
        <p:nvSpPr>
          <p:cNvPr id="18" name="Flèche vers la droite 4"/>
          <p:cNvSpPr>
            <a:spLocks noChangeArrowheads="1"/>
          </p:cNvSpPr>
          <p:nvPr/>
        </p:nvSpPr>
        <p:spPr bwMode="auto">
          <a:xfrm>
            <a:off x="4379421" y="2709372"/>
            <a:ext cx="787246" cy="666796"/>
          </a:xfrm>
          <a:prstGeom prst="rightArrow">
            <a:avLst>
              <a:gd name="adj1" fmla="val 50000"/>
              <a:gd name="adj2" fmla="val 49975"/>
            </a:avLst>
          </a:prstGeom>
          <a:solidFill>
            <a:srgbClr val="0000FF"/>
          </a:solidFill>
          <a:ln w="9525">
            <a:solidFill>
              <a:srgbClr val="0432FF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771571"/>
            <a:r>
              <a:rPr lang="en-US" altLang="fr-FR" sz="1519" spc="40" dirty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BBE0E3">
                      <a:alpha val="40000"/>
                    </a:srgbClr>
                  </a:glow>
                </a:effectLst>
                <a:latin typeface="+mn-lt"/>
              </a:rPr>
              <a:t>84%</a:t>
            </a:r>
          </a:p>
        </p:txBody>
      </p:sp>
      <p:sp>
        <p:nvSpPr>
          <p:cNvPr id="19" name="Flèche vers la droite 4"/>
          <p:cNvSpPr>
            <a:spLocks noChangeArrowheads="1"/>
          </p:cNvSpPr>
          <p:nvPr/>
        </p:nvSpPr>
        <p:spPr bwMode="auto">
          <a:xfrm>
            <a:off x="7525871" y="4315181"/>
            <a:ext cx="787246" cy="666796"/>
          </a:xfrm>
          <a:prstGeom prst="rightArrow">
            <a:avLst>
              <a:gd name="adj1" fmla="val 50000"/>
              <a:gd name="adj2" fmla="val 49975"/>
            </a:avLst>
          </a:prstGeom>
          <a:solidFill>
            <a:srgbClr val="0000FF"/>
          </a:solidFill>
          <a:ln w="9525">
            <a:solidFill>
              <a:srgbClr val="0432FF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771571"/>
            <a:r>
              <a:rPr lang="en-US" altLang="fr-FR" sz="1519" spc="40" dirty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BBE0E3">
                      <a:alpha val="40000"/>
                    </a:srgbClr>
                  </a:glow>
                </a:effectLst>
                <a:latin typeface="+mn-lt"/>
              </a:rPr>
              <a:t>90%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27890" y="6177269"/>
            <a:ext cx="2040943" cy="311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71571"/>
            <a:r>
              <a:rPr lang="fr-FR" sz="1424" dirty="0">
                <a:solidFill>
                  <a:srgbClr val="000000"/>
                </a:solidFill>
              </a:rPr>
              <a:t>* Résultats provisoires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27890" y="6619601"/>
            <a:ext cx="7205422" cy="238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1571"/>
            <a:r>
              <a:rPr lang="fr-FR" sz="949" i="1" dirty="0">
                <a:solidFill>
                  <a:srgbClr val="000000"/>
                </a:solidFill>
              </a:rPr>
              <a:t>Virginie </a:t>
            </a:r>
            <a:r>
              <a:rPr lang="fr-FR" sz="949" i="1" dirty="0" err="1">
                <a:solidFill>
                  <a:srgbClr val="000000"/>
                </a:solidFill>
              </a:rPr>
              <a:t>Supervie</a:t>
            </a:r>
            <a:r>
              <a:rPr lang="fr-FR" sz="949" i="1" dirty="0">
                <a:solidFill>
                  <a:srgbClr val="000000"/>
                </a:solidFill>
              </a:rPr>
              <a:t> - UMR S 1136, Inserm, UPMC, Paris  - SFLS </a:t>
            </a:r>
            <a:r>
              <a:rPr lang="mr-IN" sz="949" i="1" dirty="0">
                <a:solidFill>
                  <a:srgbClr val="000000"/>
                </a:solidFill>
              </a:rPr>
              <a:t>–</a:t>
            </a:r>
            <a:r>
              <a:rPr lang="fr-FR" sz="949" i="1" dirty="0">
                <a:solidFill>
                  <a:srgbClr val="000000"/>
                </a:solidFill>
              </a:rPr>
              <a:t> Montpellier, 7 octobre 2016</a:t>
            </a:r>
          </a:p>
        </p:txBody>
      </p:sp>
      <p:sp>
        <p:nvSpPr>
          <p:cNvPr id="8" name="Pensées 7"/>
          <p:cNvSpPr/>
          <p:nvPr/>
        </p:nvSpPr>
        <p:spPr>
          <a:xfrm>
            <a:off x="4506719" y="1183444"/>
            <a:ext cx="3177213" cy="1202014"/>
          </a:xfrm>
          <a:prstGeom prst="cloudCallout">
            <a:avLst>
              <a:gd name="adj1" fmla="val -34205"/>
              <a:gd name="adj2" fmla="val 8598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1571"/>
            <a:r>
              <a:rPr lang="fr-FR" sz="1350" dirty="0">
                <a:solidFill>
                  <a:srgbClr val="FFFFFF"/>
                </a:solidFill>
              </a:rPr>
              <a:t>Epidémie «</a:t>
            </a:r>
            <a:r>
              <a:rPr lang="fr-FR" sz="1350">
                <a:solidFill>
                  <a:srgbClr val="FFFFFF"/>
                </a:solidFill>
              </a:rPr>
              <a:t> cachée</a:t>
            </a:r>
            <a:r>
              <a:rPr lang="fr-FR" sz="1350" dirty="0">
                <a:solidFill>
                  <a:srgbClr val="FFFFFF"/>
                </a:solidFill>
              </a:rPr>
              <a:t> » :</a:t>
            </a:r>
          </a:p>
          <a:p>
            <a:pPr algn="ctr" defTabSz="771571"/>
            <a:br>
              <a:rPr lang="fr-FR" sz="1350" dirty="0">
                <a:solidFill>
                  <a:srgbClr val="FFFFFF"/>
                </a:solidFill>
              </a:rPr>
            </a:br>
            <a:r>
              <a:rPr lang="fr-FR" sz="1350" dirty="0">
                <a:solidFill>
                  <a:srgbClr val="FFFFFF"/>
                </a:solidFill>
              </a:rPr>
              <a:t>24 800 personnes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04E1B01-880E-5444-9C27-3B73E7FE25BB}"/>
              </a:ext>
            </a:extLst>
          </p:cNvPr>
          <p:cNvSpPr txBox="1"/>
          <p:nvPr/>
        </p:nvSpPr>
        <p:spPr>
          <a:xfrm rot="16200000">
            <a:off x="5064734" y="4460146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128 520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4ECF27D-2FB6-7047-B4C4-26F75F733DC2}"/>
              </a:ext>
            </a:extLst>
          </p:cNvPr>
          <p:cNvSpPr txBox="1"/>
          <p:nvPr/>
        </p:nvSpPr>
        <p:spPr>
          <a:xfrm rot="16200000">
            <a:off x="3577489" y="4280037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153 000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EEDB241-24D5-BB46-8396-51EB934197BA}"/>
              </a:ext>
            </a:extLst>
          </p:cNvPr>
          <p:cNvSpPr txBox="1"/>
          <p:nvPr/>
        </p:nvSpPr>
        <p:spPr>
          <a:xfrm rot="16200000">
            <a:off x="6676557" y="4515564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96 390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AF9E816-98A0-A24E-92DD-0ACE1A058F19}"/>
              </a:ext>
            </a:extLst>
          </p:cNvPr>
          <p:cNvSpPr txBox="1"/>
          <p:nvPr/>
        </p:nvSpPr>
        <p:spPr>
          <a:xfrm rot="16200000">
            <a:off x="8162834" y="4575675"/>
            <a:ext cx="1018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65 545</a:t>
            </a:r>
          </a:p>
        </p:txBody>
      </p:sp>
    </p:spTree>
    <p:extLst>
      <p:ext uri="{BB962C8B-B14F-4D97-AF65-F5344CB8AC3E}">
        <p14:creationId xmlns:p14="http://schemas.microsoft.com/office/powerpoint/2010/main" val="963784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FDE7C86-6627-3E45-BAF9-26FE3F902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/>
              <a:t>Ce qui a (discrètement) révolutionné la question de la procréation :</a:t>
            </a:r>
            <a:br>
              <a:rPr lang="fr-FR" sz="4400" dirty="0"/>
            </a:br>
            <a:r>
              <a:rPr lang="fr-FR" sz="4400" b="1" dirty="0" err="1"/>
              <a:t>Tasp</a:t>
            </a:r>
            <a:r>
              <a:rPr lang="fr-FR" sz="4400" dirty="0"/>
              <a:t> et </a:t>
            </a:r>
            <a:r>
              <a:rPr lang="fr-FR" sz="4400" b="1" dirty="0"/>
              <a:t>I = I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9375EE5-4467-054E-9577-2E1358039F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9165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5" name="Grouper 6"/>
          <p:cNvGrpSpPr>
            <a:grpSpLocks/>
          </p:cNvGrpSpPr>
          <p:nvPr/>
        </p:nvGrpSpPr>
        <p:grpSpPr bwMode="auto">
          <a:xfrm>
            <a:off x="3308986" y="351284"/>
            <a:ext cx="5002570" cy="1623820"/>
            <a:chOff x="611560" y="1057300"/>
            <a:chExt cx="5220072" cy="1688251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057300"/>
              <a:ext cx="5220072" cy="1688251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122968" y="1057300"/>
              <a:ext cx="2935496" cy="199954"/>
            </a:xfrm>
            <a:prstGeom prst="rect">
              <a:avLst/>
            </a:prstGeom>
            <a:solidFill>
              <a:schemeClr val="accent5"/>
            </a:solidFill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960" b="1" dirty="0">
                  <a:solidFill>
                    <a:srgbClr val="191619"/>
                  </a:solidFill>
                  <a:latin typeface="GuardianSans" charset="0"/>
                </a:rPr>
                <a:t>JAMA </a:t>
              </a:r>
              <a:r>
                <a:rPr lang="en-US" sz="960" dirty="0">
                  <a:solidFill>
                    <a:srgbClr val="191619"/>
                  </a:solidFill>
                  <a:latin typeface="GuardianSansGR" charset="0"/>
                </a:rPr>
                <a:t>July 12, 2016 Volume 316, </a:t>
              </a:r>
              <a:r>
                <a:rPr lang="en-US" sz="960">
                  <a:solidFill>
                    <a:srgbClr val="191619"/>
                  </a:solidFill>
                  <a:latin typeface="GuardianSansGR" charset="0"/>
                </a:rPr>
                <a:t>Number 2</a:t>
              </a:r>
              <a:endParaRPr lang="en-US" sz="2160" dirty="0"/>
            </a:p>
          </p:txBody>
        </p:sp>
      </p:grpSp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4917" y="2059119"/>
            <a:ext cx="6430708" cy="450048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>
            <a:spLocks noChangeArrowheads="1"/>
          </p:cNvSpPr>
          <p:nvPr/>
        </p:nvSpPr>
        <p:spPr bwMode="auto">
          <a:xfrm rot="5400000">
            <a:off x="3702600" y="4096995"/>
            <a:ext cx="3790609" cy="42473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fr-FR" altLang="x-none" sz="2160" dirty="0">
                <a:solidFill>
                  <a:schemeClr val="bg1"/>
                </a:solidFill>
              </a:rPr>
              <a:t>ZERO TRANSMISSION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0137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6880">
        <p:fade/>
      </p:transition>
    </mc:Choice>
    <mc:Fallback>
      <p:transition spd="med" advTm="368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788AA28-765E-5048-ADFA-AF5A7581A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998" y="277155"/>
            <a:ext cx="6041709" cy="2312646"/>
          </a:xfrm>
          <a:prstGeom prst="rect">
            <a:avLst/>
          </a:prstGeom>
        </p:spPr>
      </p:pic>
      <p:sp>
        <p:nvSpPr>
          <p:cNvPr id="68610" name="Espace réservé du contenu 3"/>
          <p:cNvSpPr>
            <a:spLocks noGrp="1"/>
          </p:cNvSpPr>
          <p:nvPr>
            <p:ph sz="half" idx="1"/>
          </p:nvPr>
        </p:nvSpPr>
        <p:spPr>
          <a:xfrm>
            <a:off x="608857" y="4105187"/>
            <a:ext cx="3679257" cy="864870"/>
          </a:xfrm>
          <a:ln>
            <a:solidFill>
              <a:srgbClr val="222268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altLang="fr-FR" sz="1600" dirty="0"/>
              <a:t>ARV débutés avant conception et CV &lt;50</a:t>
            </a:r>
          </a:p>
          <a:p>
            <a:pPr marL="0" indent="0" algn="ctr">
              <a:buNone/>
            </a:pPr>
            <a:r>
              <a:rPr lang="fr-FR" altLang="fr-FR" sz="1600" dirty="0"/>
              <a:t>TME = </a:t>
            </a:r>
            <a:r>
              <a:rPr lang="fr-FR" altLang="fr-FR" sz="1600" b="1" dirty="0"/>
              <a:t>0</a:t>
            </a:r>
            <a:r>
              <a:rPr lang="fr-FR" altLang="fr-FR" sz="1600" dirty="0"/>
              <a:t>% [0.0 - 0.1]</a:t>
            </a:r>
          </a:p>
        </p:txBody>
      </p:sp>
      <p:grpSp>
        <p:nvGrpSpPr>
          <p:cNvPr id="68611" name="Group 69"/>
          <p:cNvGrpSpPr>
            <a:grpSpLocks/>
          </p:cNvGrpSpPr>
          <p:nvPr/>
        </p:nvGrpSpPr>
        <p:grpSpPr bwMode="auto">
          <a:xfrm>
            <a:off x="8385897" y="728710"/>
            <a:ext cx="1373671" cy="1409536"/>
            <a:chOff x="4793" y="737"/>
            <a:chExt cx="674" cy="680"/>
          </a:xfrm>
        </p:grpSpPr>
        <p:pic>
          <p:nvPicPr>
            <p:cNvPr id="37904" name="Picture 70" descr="anrs99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5" y="911"/>
              <a:ext cx="383" cy="163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25" name="Rectangle 71"/>
            <p:cNvSpPr>
              <a:spLocks noChangeArrowheads="1"/>
            </p:cNvSpPr>
            <p:nvPr/>
          </p:nvSpPr>
          <p:spPr bwMode="auto">
            <a:xfrm>
              <a:off x="4793" y="1079"/>
              <a:ext cx="674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x-none" sz="960" b="1" i="1" dirty="0">
                  <a:solidFill>
                    <a:srgbClr val="020202"/>
                  </a:solidFill>
                </a:rPr>
                <a:t>INSERM</a:t>
              </a:r>
            </a:p>
            <a:p>
              <a:pPr algn="ctr"/>
              <a:r>
                <a:rPr lang="fr-FR" altLang="x-none" sz="960" b="1" i="1" dirty="0">
                  <a:solidFill>
                    <a:srgbClr val="020202"/>
                  </a:solidFill>
                </a:rPr>
                <a:t>CESP 1018</a:t>
              </a:r>
            </a:p>
          </p:txBody>
        </p:sp>
        <p:sp>
          <p:nvSpPr>
            <p:cNvPr id="68626" name="Rectangle 72"/>
            <p:cNvSpPr>
              <a:spLocks noChangeArrowheads="1"/>
            </p:cNvSpPr>
            <p:nvPr/>
          </p:nvSpPr>
          <p:spPr bwMode="auto">
            <a:xfrm>
              <a:off x="4914" y="737"/>
              <a:ext cx="364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x-none" sz="1200" b="1" i="1">
                  <a:solidFill>
                    <a:srgbClr val="020202"/>
                  </a:solidFill>
                </a:rPr>
                <a:t>EPF</a:t>
              </a:r>
              <a:endParaRPr lang="fr-FR" altLang="x-none" sz="1080" b="1" i="1">
                <a:solidFill>
                  <a:srgbClr val="020202"/>
                </a:solidFill>
              </a:endParaRPr>
            </a:p>
          </p:txBody>
        </p:sp>
      </p:grpSp>
      <p:grpSp>
        <p:nvGrpSpPr>
          <p:cNvPr id="68613" name="Grouper 12"/>
          <p:cNvGrpSpPr>
            <a:grpSpLocks/>
          </p:cNvGrpSpPr>
          <p:nvPr/>
        </p:nvGrpSpPr>
        <p:grpSpPr bwMode="auto">
          <a:xfrm>
            <a:off x="5102629" y="2589801"/>
            <a:ext cx="6566536" cy="3168014"/>
            <a:chOff x="2051720" y="1844824"/>
            <a:chExt cx="6192688" cy="3384376"/>
          </a:xfrm>
        </p:grpSpPr>
        <p:grpSp>
          <p:nvGrpSpPr>
            <p:cNvPr id="68620" name="Grouper 13"/>
            <p:cNvGrpSpPr>
              <a:grpSpLocks/>
            </p:cNvGrpSpPr>
            <p:nvPr/>
          </p:nvGrpSpPr>
          <p:grpSpPr bwMode="auto">
            <a:xfrm>
              <a:off x="2700338" y="2636838"/>
              <a:ext cx="1008062" cy="1729479"/>
              <a:chOff x="2700338" y="2636838"/>
              <a:chExt cx="1008062" cy="1729479"/>
            </a:xfrm>
          </p:grpSpPr>
          <p:sp>
            <p:nvSpPr>
              <p:cNvPr id="68622" name="ZoneTexte 11"/>
              <p:cNvSpPr txBox="1">
                <a:spLocks noChangeArrowheads="1"/>
              </p:cNvSpPr>
              <p:nvPr/>
            </p:nvSpPr>
            <p:spPr bwMode="auto">
              <a:xfrm>
                <a:off x="2700338" y="2636838"/>
                <a:ext cx="1008062" cy="374828"/>
              </a:xfrm>
              <a:prstGeom prst="rect">
                <a:avLst/>
              </a:prstGeom>
              <a:solidFill>
                <a:srgbClr val="FFF3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x-none" sz="1680" b="1" i="1">
                    <a:solidFill>
                      <a:srgbClr val="FF0000"/>
                    </a:solidFill>
                    <a:latin typeface="Calibri" charset="0"/>
                  </a:rPr>
                  <a:t>N=2676</a:t>
                </a:r>
              </a:p>
            </p:txBody>
          </p:sp>
          <p:cxnSp>
            <p:nvCxnSpPr>
              <p:cNvPr id="68623" name="Connecteur droit avec flèche 6"/>
              <p:cNvCxnSpPr>
                <a:cxnSpLocks noChangeShapeType="1"/>
              </p:cNvCxnSpPr>
              <p:nvPr/>
            </p:nvCxnSpPr>
            <p:spPr bwMode="auto">
              <a:xfrm>
                <a:off x="3059582" y="2996693"/>
                <a:ext cx="0" cy="136962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aphicFrame>
          <p:nvGraphicFramePr>
            <p:cNvPr id="16" name="Espace réservé du contenu 17"/>
            <p:cNvGraphicFramePr>
              <a:graphicFrameLocks/>
            </p:cNvGraphicFramePr>
            <p:nvPr/>
          </p:nvGraphicFramePr>
          <p:xfrm>
            <a:off x="2051720" y="1844824"/>
            <a:ext cx="6192688" cy="33843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cxnSp>
        <p:nvCxnSpPr>
          <p:cNvPr id="5" name="Connecteur droit avec flèche 4"/>
          <p:cNvCxnSpPr>
            <a:cxnSpLocks noChangeShapeType="1"/>
          </p:cNvCxnSpPr>
          <p:nvPr/>
        </p:nvCxnSpPr>
        <p:spPr bwMode="auto">
          <a:xfrm>
            <a:off x="8385897" y="5818602"/>
            <a:ext cx="862966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Connecteur droit avec flèche 19"/>
          <p:cNvCxnSpPr>
            <a:cxnSpLocks noChangeShapeType="1"/>
          </p:cNvCxnSpPr>
          <p:nvPr/>
        </p:nvCxnSpPr>
        <p:spPr bwMode="auto">
          <a:xfrm flipV="1">
            <a:off x="11234201" y="3668032"/>
            <a:ext cx="0" cy="86487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616" name="Rectangle 6"/>
          <p:cNvSpPr>
            <a:spLocks noChangeArrowheads="1"/>
          </p:cNvSpPr>
          <p:nvPr/>
        </p:nvSpPr>
        <p:spPr bwMode="auto">
          <a:xfrm>
            <a:off x="5530301" y="5622860"/>
            <a:ext cx="2855596" cy="39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90" tIns="47545" rIns="95090" bIns="47545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FontTx/>
              <a:buNone/>
            </a:pPr>
            <a:r>
              <a:rPr lang="fr-FR" altLang="x-none" sz="1920" i="1" dirty="0">
                <a:solidFill>
                  <a:srgbClr val="000000"/>
                </a:solidFill>
                <a:latin typeface="Calibri" charset="0"/>
              </a:rPr>
              <a:t>Effet délai de traitement</a:t>
            </a:r>
          </a:p>
        </p:txBody>
      </p:sp>
      <p:sp>
        <p:nvSpPr>
          <p:cNvPr id="68617" name="Rectangle 7"/>
          <p:cNvSpPr>
            <a:spLocks noChangeArrowheads="1"/>
          </p:cNvSpPr>
          <p:nvPr/>
        </p:nvSpPr>
        <p:spPr bwMode="auto">
          <a:xfrm rot="16200000">
            <a:off x="10593534" y="3978066"/>
            <a:ext cx="1996314" cy="39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090" tIns="47545" rIns="95090" bIns="47545">
            <a:spAutoFit/>
          </a:bodyPr>
          <a:lstStyle>
            <a:lvl1pPr marL="177800" indent="-1778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x-none" sz="1920" i="1" dirty="0">
                <a:latin typeface="Calibri" charset="0"/>
              </a:rPr>
              <a:t>Effet charge virale</a:t>
            </a:r>
          </a:p>
        </p:txBody>
      </p:sp>
      <p:sp>
        <p:nvSpPr>
          <p:cNvPr id="68618" name="Rectangle 9"/>
          <p:cNvSpPr>
            <a:spLocks noChangeArrowheads="1"/>
          </p:cNvSpPr>
          <p:nvPr/>
        </p:nvSpPr>
        <p:spPr bwMode="auto">
          <a:xfrm>
            <a:off x="4984361" y="2900812"/>
            <a:ext cx="368368" cy="39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090" tIns="47545" rIns="95090" bIns="47545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x-none" sz="1920" i="1" dirty="0">
                <a:latin typeface="Calibri" charset="0"/>
              </a:rPr>
              <a:t>%</a:t>
            </a:r>
            <a:endParaRPr lang="fr-FR" altLang="x-none" sz="1920" dirty="0"/>
          </a:p>
        </p:txBody>
      </p:sp>
      <p:sp>
        <p:nvSpPr>
          <p:cNvPr id="21" name="ZoneTexte 20"/>
          <p:cNvSpPr txBox="1">
            <a:spLocks noChangeArrowheads="1"/>
          </p:cNvSpPr>
          <p:nvPr/>
        </p:nvSpPr>
        <p:spPr bwMode="auto">
          <a:xfrm rot="16200000">
            <a:off x="5585691" y="3412166"/>
            <a:ext cx="1785104" cy="1637507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vert" wrap="square">
            <a:spAutoFit/>
          </a:bodyPr>
          <a:lstStyle/>
          <a:p>
            <a:pPr algn="ctr" eaLnBrk="1" hangingPunct="1"/>
            <a:r>
              <a:rPr lang="fr-FR" altLang="x-none" sz="1600" b="1" dirty="0">
                <a:solidFill>
                  <a:schemeClr val="bg1"/>
                </a:solidFill>
              </a:rPr>
              <a:t>ZERO TRANSMISSION</a:t>
            </a:r>
          </a:p>
          <a:p>
            <a:pPr algn="ctr" eaLnBrk="1" hangingPunct="1"/>
            <a:r>
              <a:rPr lang="fr-FR" altLang="x-none" sz="1440" dirty="0">
                <a:solidFill>
                  <a:schemeClr val="bg1"/>
                </a:solidFill>
              </a:rPr>
              <a:t>Si la CV est indétectable à la conception et le reste jusqu’à l’accouchement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7F29A0F-F714-334F-B2FC-1E378EF417A7}"/>
              </a:ext>
            </a:extLst>
          </p:cNvPr>
          <p:cNvSpPr txBox="1"/>
          <p:nvPr/>
        </p:nvSpPr>
        <p:spPr>
          <a:xfrm>
            <a:off x="308789" y="2556880"/>
            <a:ext cx="3979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err="1"/>
              <a:t>Clinical</a:t>
            </a:r>
            <a:r>
              <a:rPr lang="fr-FR" sz="1200" b="1" i="1" dirty="0"/>
              <a:t> </a:t>
            </a:r>
            <a:r>
              <a:rPr lang="fr-FR" sz="1200" b="1" i="1" dirty="0" err="1"/>
              <a:t>Infectious</a:t>
            </a:r>
            <a:r>
              <a:rPr lang="fr-FR" sz="1200" b="1" i="1" dirty="0"/>
              <a:t> </a:t>
            </a:r>
            <a:r>
              <a:rPr lang="fr-FR" sz="1200" b="1" i="1" dirty="0" err="1"/>
              <a:t>Diseases</a:t>
            </a:r>
            <a:r>
              <a:rPr lang="fr-FR" sz="1200" b="1" i="1" dirty="0"/>
              <a:t>, décembre 2015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0625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1939">
        <p:fade/>
      </p:transition>
    </mc:Choice>
    <mc:Fallback>
      <p:transition spd="med" advTm="319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611CED0E-4AF6-464A-976B-51D734802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Epidémiologie « Grossesse et VIH »</a:t>
            </a:r>
            <a:r>
              <a:rPr lang="fr-FR" baseline="30000" dirty="0"/>
              <a:t>1</a:t>
            </a:r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3E19EB8-F4C1-8A40-8CF1-441C28842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2/1 000 femmes </a:t>
            </a:r>
            <a:r>
              <a:rPr lang="fr-FR" dirty="0"/>
              <a:t>enceintes sont </a:t>
            </a:r>
            <a:r>
              <a:rPr lang="fr-FR" b="1" dirty="0"/>
              <a:t>infectées par le VIH </a:t>
            </a:r>
            <a:r>
              <a:rPr lang="fr-FR" dirty="0"/>
              <a:t>en France</a:t>
            </a:r>
          </a:p>
          <a:p>
            <a:r>
              <a:rPr lang="fr-FR" b="1" dirty="0"/>
              <a:t>80 % </a:t>
            </a:r>
            <a:r>
              <a:rPr lang="fr-FR" dirty="0"/>
              <a:t>sont originaires d’</a:t>
            </a:r>
            <a:r>
              <a:rPr lang="fr-FR" b="1" dirty="0"/>
              <a:t>Afrique Subsaharienne</a:t>
            </a:r>
          </a:p>
          <a:p>
            <a:r>
              <a:rPr lang="fr-FR" b="1" dirty="0"/>
              <a:t>&gt;50% </a:t>
            </a:r>
            <a:r>
              <a:rPr lang="fr-FR" dirty="0"/>
              <a:t>des femmes enceintes VIH+ sont </a:t>
            </a:r>
            <a:r>
              <a:rPr lang="fr-FR" b="1" dirty="0"/>
              <a:t>sans activité professionnelle</a:t>
            </a:r>
          </a:p>
          <a:p>
            <a:r>
              <a:rPr lang="fr-FR" b="1" dirty="0"/>
              <a:t>&gt; 20 % des pères ignorent la séropositivité </a:t>
            </a:r>
            <a:r>
              <a:rPr lang="fr-FR" dirty="0"/>
              <a:t>de leur compagne</a:t>
            </a:r>
          </a:p>
          <a:p>
            <a:r>
              <a:rPr lang="fr-FR" b="1" dirty="0"/>
              <a:t>85 % </a:t>
            </a:r>
            <a:r>
              <a:rPr lang="fr-FR" dirty="0"/>
              <a:t>des femmes </a:t>
            </a:r>
            <a:r>
              <a:rPr lang="fr-FR" b="1" dirty="0"/>
              <a:t>connaissent leur séropositivité </a:t>
            </a:r>
            <a:r>
              <a:rPr lang="fr-FR" dirty="0"/>
              <a:t>avant le diagnostic de grossesse</a:t>
            </a:r>
          </a:p>
          <a:p>
            <a:r>
              <a:rPr lang="fr-FR" b="1" dirty="0"/>
              <a:t>76 % </a:t>
            </a:r>
            <a:r>
              <a:rPr lang="fr-FR" dirty="0"/>
              <a:t>sont sous traitement </a:t>
            </a:r>
            <a:r>
              <a:rPr lang="fr-FR" b="1" dirty="0"/>
              <a:t>au moment de la conception</a:t>
            </a:r>
          </a:p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4947395-A9E0-074A-9018-3FB1126BA54D}"/>
              </a:ext>
            </a:extLst>
          </p:cNvPr>
          <p:cNvSpPr txBox="1"/>
          <p:nvPr/>
        </p:nvSpPr>
        <p:spPr>
          <a:xfrm>
            <a:off x="203199" y="6280728"/>
            <a:ext cx="7101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aseline="30000" dirty="0"/>
              <a:t>1 </a:t>
            </a:r>
            <a:r>
              <a:rPr lang="fr-FR" dirty="0"/>
              <a:t>Données 2014 de la cohorte « Enquête périnatale Française »</a:t>
            </a:r>
          </a:p>
        </p:txBody>
      </p:sp>
      <p:grpSp>
        <p:nvGrpSpPr>
          <p:cNvPr id="9" name="Group 69">
            <a:extLst>
              <a:ext uri="{FF2B5EF4-FFF2-40B4-BE49-F238E27FC236}">
                <a16:creationId xmlns:a16="http://schemas.microsoft.com/office/drawing/2014/main" id="{A0EEA8B0-E534-BD41-B5EB-1FA82000B46A}"/>
              </a:ext>
            </a:extLst>
          </p:cNvPr>
          <p:cNvGrpSpPr>
            <a:grpSpLocks/>
          </p:cNvGrpSpPr>
          <p:nvPr/>
        </p:nvGrpSpPr>
        <p:grpSpPr bwMode="auto">
          <a:xfrm>
            <a:off x="10724812" y="5494680"/>
            <a:ext cx="1373671" cy="1409536"/>
            <a:chOff x="4793" y="737"/>
            <a:chExt cx="674" cy="680"/>
          </a:xfrm>
        </p:grpSpPr>
        <p:pic>
          <p:nvPicPr>
            <p:cNvPr id="10" name="Picture 70" descr="anrs99">
              <a:extLst>
                <a:ext uri="{FF2B5EF4-FFF2-40B4-BE49-F238E27FC236}">
                  <a16:creationId xmlns:a16="http://schemas.microsoft.com/office/drawing/2014/main" id="{DC7B00D9-0D83-564C-B965-949CA18BD9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5" y="911"/>
              <a:ext cx="383" cy="163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71">
              <a:extLst>
                <a:ext uri="{FF2B5EF4-FFF2-40B4-BE49-F238E27FC236}">
                  <a16:creationId xmlns:a16="http://schemas.microsoft.com/office/drawing/2014/main" id="{861BA73B-A0F9-CA42-A8DE-09A1610A6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3" y="1079"/>
              <a:ext cx="674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x-none" sz="960" b="1" i="1" dirty="0">
                  <a:solidFill>
                    <a:srgbClr val="020202"/>
                  </a:solidFill>
                </a:rPr>
                <a:t>INSERM</a:t>
              </a:r>
            </a:p>
            <a:p>
              <a:pPr algn="ctr"/>
              <a:r>
                <a:rPr lang="fr-FR" altLang="x-none" sz="960" b="1" i="1" dirty="0">
                  <a:solidFill>
                    <a:srgbClr val="020202"/>
                  </a:solidFill>
                </a:rPr>
                <a:t>CESP 1018</a:t>
              </a:r>
            </a:p>
          </p:txBody>
        </p:sp>
        <p:sp>
          <p:nvSpPr>
            <p:cNvPr id="12" name="Rectangle 72">
              <a:extLst>
                <a:ext uri="{FF2B5EF4-FFF2-40B4-BE49-F238E27FC236}">
                  <a16:creationId xmlns:a16="http://schemas.microsoft.com/office/drawing/2014/main" id="{038F953A-6CBE-2641-840E-2E3841C47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4" y="737"/>
              <a:ext cx="364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x-none" sz="1200" b="1" i="1">
                  <a:solidFill>
                    <a:srgbClr val="020202"/>
                  </a:solidFill>
                </a:rPr>
                <a:t>EPF</a:t>
              </a:r>
              <a:endParaRPr lang="fr-FR" altLang="x-none" sz="1080" b="1" i="1">
                <a:solidFill>
                  <a:srgbClr val="02020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8995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602B68-F493-6C4C-B67B-B233F760B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résumé de cette 1</a:t>
            </a:r>
            <a:r>
              <a:rPr lang="fr-FR" baseline="30000" dirty="0"/>
              <a:t>ère</a:t>
            </a:r>
            <a:r>
              <a:rPr lang="fr-FR" dirty="0"/>
              <a:t> partie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250EBE-9949-C64F-B5B6-525B17E236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871" y="2735247"/>
            <a:ext cx="4754880" cy="2162755"/>
          </a:xfrm>
          <a:solidFill>
            <a:schemeClr val="tx2">
              <a:lumMod val="75000"/>
            </a:schemeClr>
          </a:solidFill>
          <a:ln>
            <a:solidFill>
              <a:srgbClr val="C00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000" dirty="0">
                <a:solidFill>
                  <a:schemeClr val="bg1"/>
                </a:solidFill>
              </a:rPr>
              <a:t>Il faut </a:t>
            </a:r>
            <a:r>
              <a:rPr lang="fr-FR" sz="4000" b="1" dirty="0">
                <a:solidFill>
                  <a:schemeClr val="bg1"/>
                </a:solidFill>
              </a:rPr>
              <a:t>dépister</a:t>
            </a:r>
            <a:r>
              <a:rPr lang="fr-FR" sz="4000" dirty="0">
                <a:solidFill>
                  <a:schemeClr val="bg1"/>
                </a:solidFill>
              </a:rPr>
              <a:t> et </a:t>
            </a:r>
            <a:r>
              <a:rPr lang="fr-FR" sz="4000" b="1" dirty="0">
                <a:solidFill>
                  <a:schemeClr val="bg1"/>
                </a:solidFill>
              </a:rPr>
              <a:t>traiter</a:t>
            </a:r>
            <a:r>
              <a:rPr lang="fr-FR" sz="4000" dirty="0">
                <a:solidFill>
                  <a:schemeClr val="bg1"/>
                </a:solidFill>
              </a:rPr>
              <a:t> tôt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658C3C0D-5879-A949-B28C-127C1F307039}"/>
              </a:ext>
            </a:extLst>
          </p:cNvPr>
          <p:cNvSpPr txBox="1">
            <a:spLocks/>
          </p:cNvSpPr>
          <p:nvPr/>
        </p:nvSpPr>
        <p:spPr>
          <a:xfrm>
            <a:off x="5909144" y="2735246"/>
            <a:ext cx="4754880" cy="216275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C00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 fontScale="925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aramond" pitchFamily="18" charset="0"/>
              <a:buNone/>
            </a:pPr>
            <a:r>
              <a:rPr lang="fr-FR" sz="4000" dirty="0">
                <a:solidFill>
                  <a:schemeClr val="bg1"/>
                </a:solidFill>
              </a:rPr>
              <a:t>Il faut un traitement </a:t>
            </a:r>
            <a:r>
              <a:rPr lang="fr-FR" sz="4000" b="1" dirty="0">
                <a:solidFill>
                  <a:schemeClr val="bg1"/>
                </a:solidFill>
              </a:rPr>
              <a:t>efficace </a:t>
            </a:r>
            <a:r>
              <a:rPr lang="fr-FR" sz="4000" dirty="0">
                <a:solidFill>
                  <a:schemeClr val="bg1"/>
                </a:solidFill>
              </a:rPr>
              <a:t>sur la charge virale</a:t>
            </a:r>
          </a:p>
        </p:txBody>
      </p:sp>
    </p:spTree>
    <p:extLst>
      <p:ext uri="{BB962C8B-B14F-4D97-AF65-F5344CB8AC3E}">
        <p14:creationId xmlns:p14="http://schemas.microsoft.com/office/powerpoint/2010/main" val="1642241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AE1E358-E415-6744-8D0F-747FEEC13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enjeux du choix du traitement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D201EBA-3359-434B-A096-1CBDC90ED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Être simple</a:t>
            </a:r>
          </a:p>
          <a:p>
            <a:pPr lvl="1"/>
            <a:r>
              <a:rPr lang="fr-FR" sz="2400" dirty="0"/>
              <a:t>« </a:t>
            </a:r>
            <a:r>
              <a:rPr lang="fr-FR" sz="2400" dirty="0" err="1"/>
              <a:t>Dépathologiser</a:t>
            </a:r>
            <a:r>
              <a:rPr lang="fr-FR" sz="2400" dirty="0"/>
              <a:t> » la grossesse</a:t>
            </a:r>
          </a:p>
          <a:p>
            <a:r>
              <a:rPr lang="fr-FR" sz="2800" dirty="0"/>
              <a:t>Être efficace</a:t>
            </a:r>
          </a:p>
          <a:p>
            <a:pPr lvl="1"/>
            <a:r>
              <a:rPr lang="fr-FR" sz="2400" dirty="0"/>
              <a:t>Rapidement en cas d’introduction tardive</a:t>
            </a:r>
          </a:p>
          <a:p>
            <a:r>
              <a:rPr lang="fr-FR" sz="2800" dirty="0"/>
              <a:t>Être le moins toxique possible</a:t>
            </a:r>
          </a:p>
        </p:txBody>
      </p:sp>
      <p:pic>
        <p:nvPicPr>
          <p:cNvPr id="1026" name="Picture 2" descr="Résultat de recherche d'images pour &quot;coche&quot;">
            <a:extLst>
              <a:ext uri="{FF2B5EF4-FFF2-40B4-BE49-F238E27FC236}">
                <a16:creationId xmlns:a16="http://schemas.microsoft.com/office/drawing/2014/main" id="{D9B037E6-ACA8-494F-A803-D50AC3015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364" y="2346036"/>
            <a:ext cx="537556" cy="53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ésultat de recherche d'images pour &quot;coche&quot;">
            <a:extLst>
              <a:ext uri="{FF2B5EF4-FFF2-40B4-BE49-F238E27FC236}">
                <a16:creationId xmlns:a16="http://schemas.microsoft.com/office/drawing/2014/main" id="{9A4A0A98-F9D0-2B43-8392-047F5CA76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891" y="3250019"/>
            <a:ext cx="537556" cy="53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ésultat de recherche d'images pour &quot;coche&quot;">
            <a:extLst>
              <a:ext uri="{FF2B5EF4-FFF2-40B4-BE49-F238E27FC236}">
                <a16:creationId xmlns:a16="http://schemas.microsoft.com/office/drawing/2014/main" id="{CE33E268-6636-6248-859B-9031DCE3B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891" y="4119417"/>
            <a:ext cx="537556" cy="53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 de recherche d'images pour &quot;croix rouge&quot;">
            <a:extLst>
              <a:ext uri="{FF2B5EF4-FFF2-40B4-BE49-F238E27FC236}">
                <a16:creationId xmlns:a16="http://schemas.microsoft.com/office/drawing/2014/main" id="{7361C64F-C126-FF49-A637-32C15486B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2917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077" y="4042522"/>
            <a:ext cx="706814" cy="70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430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77F181-3052-194C-A751-D5B00FF71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Rose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1122C7-1BF8-5E4A-83E8-B2A077613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Rose a plusieurs fois parlé de son désir d’enfant au cours des dernières années. </a:t>
            </a:r>
          </a:p>
          <a:p>
            <a:r>
              <a:rPr lang="fr-FR" dirty="0"/>
              <a:t>Elle est sous une trithérapie associant darunavir/r et ténofovir/emtricitabine, soit en tout trois comprimés par jour</a:t>
            </a:r>
          </a:p>
          <a:p>
            <a:r>
              <a:rPr lang="fr-FR" dirty="0"/>
              <a:t>Elle vient à la consultation enceinte de 16 semaines, tout se passe bien, échographie normale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7155535-BCE1-1040-A700-D5EBDDBA33F1}"/>
              </a:ext>
            </a:extLst>
          </p:cNvPr>
          <p:cNvSpPr txBox="1"/>
          <p:nvPr/>
        </p:nvSpPr>
        <p:spPr>
          <a:xfrm>
            <a:off x="1753462" y="4387273"/>
            <a:ext cx="8201284" cy="5232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2800" dirty="0"/>
              <a:t>Que proposer concernant les antirétroviraux ?</a:t>
            </a:r>
          </a:p>
        </p:txBody>
      </p:sp>
    </p:spTree>
    <p:extLst>
      <p:ext uri="{BB962C8B-B14F-4D97-AF65-F5344CB8AC3E}">
        <p14:creationId xmlns:p14="http://schemas.microsoft.com/office/powerpoint/2010/main" val="4113784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EF32C5-290C-F841-838A-ACDB2582A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Rose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F69284-FDC0-8549-A4E3-7884A6D1C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Contrôler la charge virale, puis tous les mois au cours du dernier trimestre</a:t>
            </a:r>
          </a:p>
          <a:p>
            <a:r>
              <a:rPr lang="fr-FR" dirty="0"/>
              <a:t>Pas de modification de traitement</a:t>
            </a:r>
          </a:p>
          <a:p>
            <a:pPr lvl="1"/>
            <a:r>
              <a:rPr lang="fr-FR" dirty="0"/>
              <a:t>Combinaison recommandée pendant la grossesse</a:t>
            </a:r>
          </a:p>
          <a:p>
            <a:r>
              <a:rPr lang="fr-FR" dirty="0"/>
              <a:t>Envisager de passer le darunavir en deux prises par jour si cela ne lui pose pas de problèmes (ou faire des dosages, ou les deux pour les maximalistes…)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b="1" dirty="0"/>
              <a:t>En gros, considérer la grossesse de Rose comme une grossesse normale !</a:t>
            </a:r>
          </a:p>
        </p:txBody>
      </p:sp>
    </p:spTree>
    <p:extLst>
      <p:ext uri="{BB962C8B-B14F-4D97-AF65-F5344CB8AC3E}">
        <p14:creationId xmlns:p14="http://schemas.microsoft.com/office/powerpoint/2010/main" val="960549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45DBF0-043B-B544-A5BC-32A0B8C16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366E67-8841-7B4D-9935-AA25FE180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337" y="2606553"/>
            <a:ext cx="10662863" cy="2571622"/>
          </a:xfrm>
        </p:spPr>
        <p:txBody>
          <a:bodyPr>
            <a:normAutofit fontScale="92500" lnSpcReduction="10000"/>
          </a:bodyPr>
          <a:lstStyle/>
          <a:p>
            <a:r>
              <a:rPr lang="fr-FR" sz="2400" dirty="0"/>
              <a:t>Très brièvement, où en est-on avec le VIH hors grossesse</a:t>
            </a:r>
          </a:p>
          <a:p>
            <a:r>
              <a:rPr lang="fr-FR" sz="2400" dirty="0"/>
              <a:t>Progrès thérapeutique : notion de TasP et de non-transmissibilité du VIH</a:t>
            </a:r>
          </a:p>
          <a:p>
            <a:r>
              <a:rPr lang="fr-FR" sz="2400" dirty="0"/>
              <a:t>Caractéristiques des femmes enceintes VIH+ en France</a:t>
            </a:r>
          </a:p>
          <a:p>
            <a:r>
              <a:rPr lang="fr-FR" sz="2400" dirty="0"/>
              <a:t>Choix thérapeutiques : cas cliniques et pratiques</a:t>
            </a:r>
          </a:p>
          <a:p>
            <a:r>
              <a:rPr lang="fr-FR" sz="2400" dirty="0"/>
              <a:t>Recommandations françaises</a:t>
            </a:r>
          </a:p>
          <a:p>
            <a:r>
              <a:rPr lang="fr-FR" sz="2400" dirty="0"/>
              <a:t>Aspects pratiques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605054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3203F7-488C-DA44-B98B-A6A5C29E6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Traitement de référence pendant la grossesse en France</a:t>
            </a:r>
            <a:r>
              <a:rPr lang="fr-FR" baseline="30000" dirty="0"/>
              <a:t>1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991DB5-183E-F745-A09A-CD5D5DF9D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Trithérapie</a:t>
            </a:r>
          </a:p>
          <a:p>
            <a:pPr lvl="1"/>
            <a:r>
              <a:rPr lang="fr-FR" sz="2000" dirty="0"/>
              <a:t>A base d’antiprotéase et d’inhibiteur nucléosidique de la transcriptase</a:t>
            </a:r>
          </a:p>
          <a:p>
            <a:pPr lvl="2"/>
            <a:r>
              <a:rPr lang="fr-FR" sz="1800" dirty="0"/>
              <a:t>Darunavir/r + lamivudine/abacavir</a:t>
            </a:r>
          </a:p>
          <a:p>
            <a:pPr lvl="2"/>
            <a:r>
              <a:rPr lang="fr-FR" sz="1800" dirty="0"/>
              <a:t>Darunavir/r + emtricitabine/ténofovir</a:t>
            </a:r>
          </a:p>
          <a:p>
            <a:pPr lvl="1"/>
            <a:r>
              <a:rPr lang="fr-FR" sz="2000" dirty="0"/>
              <a:t>Alternatives</a:t>
            </a:r>
          </a:p>
          <a:p>
            <a:pPr lvl="2"/>
            <a:r>
              <a:rPr lang="fr-FR" sz="1800" dirty="0"/>
              <a:t>Utilisation de la zidovudine, atazanavir/r, lopinavir/r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1ADD1BD-5D2C-F840-BF77-3D68DC6E0256}"/>
              </a:ext>
            </a:extLst>
          </p:cNvPr>
          <p:cNvSpPr txBox="1"/>
          <p:nvPr/>
        </p:nvSpPr>
        <p:spPr>
          <a:xfrm>
            <a:off x="265472" y="6320176"/>
            <a:ext cx="61125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aseline="30000" dirty="0"/>
              <a:t>1 </a:t>
            </a:r>
            <a:r>
              <a:rPr lang="fr-FR" sz="1050" dirty="0"/>
              <a:t>Recommandations du groupe d’expert sous la direction de Philippe </a:t>
            </a:r>
            <a:r>
              <a:rPr lang="fr-FR" sz="1050" dirty="0" err="1"/>
              <a:t>Morlat</a:t>
            </a:r>
            <a:r>
              <a:rPr lang="fr-FR" sz="1050" dirty="0"/>
              <a:t>, octobre 2017</a:t>
            </a:r>
          </a:p>
        </p:txBody>
      </p:sp>
    </p:spTree>
    <p:extLst>
      <p:ext uri="{BB962C8B-B14F-4D97-AF65-F5344CB8AC3E}">
        <p14:creationId xmlns:p14="http://schemas.microsoft.com/office/powerpoint/2010/main" val="3019654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91B13D-808B-1044-9C0D-8F40953B2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Honorine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D9C1E2-5EEE-FF46-B746-A2143F9AF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Honorine, infectée par le VIH depuis &gt; 10 ans, sous traitement depuis 7 ans, vient à la consultation quand elle y pense, oublie son traitement de temps en temps, mais elle est globalement en forme.</a:t>
            </a:r>
          </a:p>
          <a:p>
            <a:r>
              <a:rPr lang="fr-FR" dirty="0"/>
              <a:t>Elle est sous atazanavir/r, et abacavir-lamivudine. La charge virale </a:t>
            </a:r>
            <a:r>
              <a:rPr lang="fr-FR" dirty="0" err="1"/>
              <a:t>préthérapeutique</a:t>
            </a:r>
            <a:r>
              <a:rPr lang="fr-FR" dirty="0"/>
              <a:t> était élevée (1 000 000  cop/mL)</a:t>
            </a:r>
          </a:p>
          <a:p>
            <a:r>
              <a:rPr lang="fr-FR" dirty="0"/>
              <a:t>Elle vient à la consultation, enceinte de 6 mois. La charge virale est détectable, mais avec un faible niveau de réplication (500 cop/mL). Ce n’est pas inhabituel chez Honorine, un renforcement de l’observance règle en général le problème.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E496C8A-220F-754A-8CEA-B1AA9635B5C9}"/>
              </a:ext>
            </a:extLst>
          </p:cNvPr>
          <p:cNvSpPr txBox="1"/>
          <p:nvPr/>
        </p:nvSpPr>
        <p:spPr>
          <a:xfrm>
            <a:off x="1762699" y="5153892"/>
            <a:ext cx="8201284" cy="5232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2800" dirty="0"/>
              <a:t>Que proposer concernant les antirétroviraux ?</a:t>
            </a:r>
          </a:p>
        </p:txBody>
      </p:sp>
    </p:spTree>
    <p:extLst>
      <p:ext uri="{BB962C8B-B14F-4D97-AF65-F5344CB8AC3E}">
        <p14:creationId xmlns:p14="http://schemas.microsoft.com/office/powerpoint/2010/main" val="1959430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C8CBBF-5FAF-1C4B-B971-C339E0FB8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Honorine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A63157-08F5-DE40-8430-D024A2FB6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Demander une recherche de résistance virale</a:t>
            </a:r>
          </a:p>
          <a:p>
            <a:r>
              <a:rPr lang="fr-FR" dirty="0"/>
              <a:t>Renforcer l’éducation thérapeutique et l’observance</a:t>
            </a:r>
          </a:p>
          <a:p>
            <a:r>
              <a:rPr lang="fr-FR" dirty="0"/>
              <a:t>On peut proposer un renforcement du traitement par du raltegravir en attendant les résultats des tests de résistance</a:t>
            </a:r>
          </a:p>
          <a:p>
            <a:r>
              <a:rPr lang="fr-FR" dirty="0"/>
              <a:t>Pas de modification du traitement antirétroviral de base</a:t>
            </a:r>
          </a:p>
          <a:p>
            <a:pPr lvl="1"/>
            <a:r>
              <a:rPr lang="fr-FR" dirty="0"/>
              <a:t>Bien toléré</a:t>
            </a:r>
          </a:p>
          <a:p>
            <a:r>
              <a:rPr lang="fr-FR" dirty="0"/>
              <a:t>Surveillance rapprochée ++ de la charge virale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7554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8AFC7E-75CB-7E43-9522-EA8111759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Irène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2F5CC3-83D6-A74F-B1AC-C9B562762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Irène découvre sa séropositivité lors d’un bilan effectué au 6</a:t>
            </a:r>
            <a:r>
              <a:rPr lang="fr-FR" baseline="30000" dirty="0"/>
              <a:t>ème</a:t>
            </a:r>
            <a:r>
              <a:rPr lang="fr-FR" dirty="0"/>
              <a:t> mois de grossesse.</a:t>
            </a:r>
          </a:p>
          <a:p>
            <a:r>
              <a:rPr lang="fr-FR" dirty="0"/>
              <a:t>CD4 : 200/mm</a:t>
            </a:r>
            <a:r>
              <a:rPr lang="fr-FR" baseline="30000" dirty="0"/>
              <a:t>3</a:t>
            </a:r>
          </a:p>
          <a:p>
            <a:r>
              <a:rPr lang="fr-FR" dirty="0"/>
              <a:t>Charge virale : 570 000 cop/mL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B193FC9-5FD4-EA42-A731-B38C3072BD3A}"/>
              </a:ext>
            </a:extLst>
          </p:cNvPr>
          <p:cNvSpPr txBox="1"/>
          <p:nvPr/>
        </p:nvSpPr>
        <p:spPr>
          <a:xfrm>
            <a:off x="1753462" y="4387273"/>
            <a:ext cx="8201284" cy="5232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2800" dirty="0"/>
              <a:t>Que proposer concernant les antirétroviraux ?</a:t>
            </a:r>
          </a:p>
        </p:txBody>
      </p:sp>
    </p:spTree>
    <p:extLst>
      <p:ext uri="{BB962C8B-B14F-4D97-AF65-F5344CB8AC3E}">
        <p14:creationId xmlns:p14="http://schemas.microsoft.com/office/powerpoint/2010/main" val="1034046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D49327-2806-5846-986D-4AEA57E12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Irène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27E0B3-13BD-9B4F-8BB6-30C017EEC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200" b="1" dirty="0"/>
              <a:t>Urgence thérapeutique  : </a:t>
            </a:r>
            <a:r>
              <a:rPr lang="fr-FR" sz="2200" dirty="0"/>
              <a:t>chaque jour compte !</a:t>
            </a:r>
            <a:endParaRPr lang="fr-FR" sz="2200" b="1" dirty="0"/>
          </a:p>
          <a:p>
            <a:r>
              <a:rPr lang="fr-FR" sz="2200" dirty="0"/>
              <a:t>Raltegravir 400x2, ténofovir/emtricitabine un </a:t>
            </a:r>
            <a:r>
              <a:rPr lang="fr-FR" sz="2200" dirty="0" err="1"/>
              <a:t>cp</a:t>
            </a:r>
            <a:r>
              <a:rPr lang="fr-FR" sz="2200" dirty="0"/>
              <a:t> par jour</a:t>
            </a:r>
          </a:p>
          <a:p>
            <a:pPr lvl="1"/>
            <a:r>
              <a:rPr lang="fr-FR" sz="2000" dirty="0"/>
              <a:t>Diminution rapide de la CV avec les anti-intégrases</a:t>
            </a:r>
          </a:p>
          <a:p>
            <a:pPr lvl="1"/>
            <a:r>
              <a:rPr lang="fr-FR" sz="2000" dirty="0"/>
              <a:t>Pas besoin d‘avoir le résultat de la recherche HLA B5701</a:t>
            </a:r>
          </a:p>
          <a:p>
            <a:r>
              <a:rPr lang="fr-FR" sz="2200" dirty="0"/>
              <a:t>Surveillance rapprochée (charge virale, observance, social…)</a:t>
            </a:r>
          </a:p>
          <a:p>
            <a:r>
              <a:rPr lang="fr-FR" sz="2200" dirty="0"/>
              <a:t>Discussion </a:t>
            </a:r>
            <a:r>
              <a:rPr lang="fr-FR" sz="2200" b="1" dirty="0"/>
              <a:t>césarienne si CV &gt; 400 cop/mL </a:t>
            </a:r>
            <a:r>
              <a:rPr lang="fr-FR" sz="2200" dirty="0"/>
              <a:t>à 36 SA</a:t>
            </a:r>
            <a:r>
              <a:rPr lang="fr-FR" sz="2200" baseline="30000" dirty="0"/>
              <a:t>1</a:t>
            </a:r>
            <a:endParaRPr lang="fr-FR" sz="2200" dirty="0"/>
          </a:p>
          <a:p>
            <a:r>
              <a:rPr lang="fr-FR" sz="2200" b="1" dirty="0"/>
              <a:t>Perfusion per </a:t>
            </a:r>
            <a:r>
              <a:rPr lang="fr-FR" sz="2200" b="1" dirty="0" err="1"/>
              <a:t>partum</a:t>
            </a:r>
            <a:r>
              <a:rPr lang="fr-FR" sz="2200" b="1" dirty="0"/>
              <a:t> de zidovudine si CV &gt; 50 cop/mL</a:t>
            </a:r>
            <a:r>
              <a:rPr lang="fr-FR" sz="2200" dirty="0"/>
              <a:t> et traitement renforcé de l’enfant</a:t>
            </a:r>
            <a:r>
              <a:rPr lang="fr-FR" sz="2200" baseline="30000" dirty="0"/>
              <a:t>1</a:t>
            </a:r>
          </a:p>
          <a:p>
            <a:r>
              <a:rPr lang="fr-FR" sz="2200" dirty="0"/>
              <a:t>Et bien sûr dépistage du futur papa…</a:t>
            </a:r>
          </a:p>
          <a:p>
            <a:endParaRPr lang="fr-FR" sz="2200" dirty="0"/>
          </a:p>
          <a:p>
            <a:pPr lvl="1"/>
            <a:endParaRPr lang="fr-FR" sz="20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5F1D0E5-EF04-5442-B68B-F87E8A5EC650}"/>
              </a:ext>
            </a:extLst>
          </p:cNvPr>
          <p:cNvSpPr txBox="1"/>
          <p:nvPr/>
        </p:nvSpPr>
        <p:spPr>
          <a:xfrm>
            <a:off x="265472" y="6320176"/>
            <a:ext cx="61125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aseline="30000" dirty="0"/>
              <a:t>1 </a:t>
            </a:r>
            <a:r>
              <a:rPr lang="fr-FR" sz="1050" dirty="0"/>
              <a:t>Recommandations du groupe d’expert sous la direction de Philippe </a:t>
            </a:r>
            <a:r>
              <a:rPr lang="fr-FR" sz="1050" dirty="0" err="1"/>
              <a:t>Morlat</a:t>
            </a:r>
            <a:r>
              <a:rPr lang="fr-FR" sz="1050" dirty="0"/>
              <a:t>, octobre 2017</a:t>
            </a:r>
          </a:p>
        </p:txBody>
      </p:sp>
    </p:spTree>
    <p:extLst>
      <p:ext uri="{BB962C8B-B14F-4D97-AF65-F5344CB8AC3E}">
        <p14:creationId xmlns:p14="http://schemas.microsoft.com/office/powerpoint/2010/main" val="3855155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6633F1-A4AB-1E4A-A15C-FBC2D5F70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Quel est le « moins mauvais » traitement pendant la grossesse ?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1023FD-DA73-B447-834B-2DCE98F60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médicaments dans le collimateur pour le risque </a:t>
            </a:r>
            <a:r>
              <a:rPr lang="fr-FR" dirty="0" err="1"/>
              <a:t>foetal</a:t>
            </a:r>
            <a:endParaRPr lang="fr-FR" dirty="0"/>
          </a:p>
          <a:p>
            <a:pPr lvl="1"/>
            <a:r>
              <a:rPr lang="fr-FR" dirty="0"/>
              <a:t>« French </a:t>
            </a:r>
            <a:r>
              <a:rPr lang="fr-FR" dirty="0" err="1"/>
              <a:t>paradox</a:t>
            </a:r>
            <a:r>
              <a:rPr lang="fr-FR" dirty="0"/>
              <a:t> »</a:t>
            </a:r>
          </a:p>
          <a:p>
            <a:pPr lvl="2"/>
            <a:r>
              <a:rPr lang="fr-FR" b="1" dirty="0"/>
              <a:t>Efavirenz</a:t>
            </a:r>
            <a:r>
              <a:rPr lang="fr-FR" b="1" baseline="30000" dirty="0"/>
              <a:t>1</a:t>
            </a:r>
            <a:r>
              <a:rPr lang="fr-FR" baseline="30000" dirty="0"/>
              <a:t> </a:t>
            </a:r>
            <a:r>
              <a:rPr lang="fr-FR" dirty="0"/>
              <a:t>et malformations neurologiques</a:t>
            </a:r>
          </a:p>
          <a:p>
            <a:pPr lvl="1"/>
            <a:r>
              <a:rPr lang="fr-FR" b="1" dirty="0"/>
              <a:t>AZT</a:t>
            </a:r>
            <a:r>
              <a:rPr lang="fr-FR" dirty="0"/>
              <a:t> et troubles de la fonction cardiaque</a:t>
            </a:r>
            <a:r>
              <a:rPr lang="fr-FR" baseline="30000" dirty="0"/>
              <a:t>1</a:t>
            </a:r>
          </a:p>
          <a:p>
            <a:pPr lvl="1"/>
            <a:r>
              <a:rPr lang="fr-FR" b="1" dirty="0"/>
              <a:t>Ténofovir</a:t>
            </a:r>
            <a:r>
              <a:rPr lang="fr-FR" dirty="0"/>
              <a:t> et trouble de croissance osseuse, mortalité périnatale</a:t>
            </a:r>
          </a:p>
          <a:p>
            <a:pPr lvl="1"/>
            <a:r>
              <a:rPr lang="fr-FR" dirty="0"/>
              <a:t>Plus récemment (hier !) : </a:t>
            </a:r>
            <a:r>
              <a:rPr lang="fr-FR" b="1" dirty="0"/>
              <a:t>dolutegravir </a:t>
            </a:r>
            <a:r>
              <a:rPr lang="fr-FR" dirty="0"/>
              <a:t>(risque x10 d’anomalie de fermeture du tube neural ?)</a:t>
            </a:r>
          </a:p>
          <a:p>
            <a:r>
              <a:rPr lang="fr-FR" dirty="0"/>
              <a:t>Accouchement prématuré et Inhibiteurs de protéase</a:t>
            </a:r>
            <a:r>
              <a:rPr lang="fr-FR" baseline="30000" dirty="0"/>
              <a:t>2</a:t>
            </a:r>
            <a:endParaRPr lang="fr-FR" dirty="0"/>
          </a:p>
          <a:p>
            <a:pPr lvl="1"/>
            <a:r>
              <a:rPr lang="fr-FR" dirty="0"/>
              <a:t>Effet antiprogestatif</a:t>
            </a:r>
            <a:r>
              <a:rPr lang="fr-FR" baseline="30000" dirty="0"/>
              <a:t>3</a:t>
            </a:r>
            <a:r>
              <a:rPr lang="fr-FR" dirty="0"/>
              <a:t> ?</a:t>
            </a:r>
          </a:p>
          <a:p>
            <a:r>
              <a:rPr lang="fr-FR" dirty="0"/>
              <a:t>Se passer des molécules toxiques en gardant la pression antivirale ?</a:t>
            </a:r>
          </a:p>
          <a:p>
            <a:pPr lvl="1"/>
            <a:r>
              <a:rPr lang="fr-FR" dirty="0"/>
              <a:t>Essai PRIMEVA (lopinavir/r monothérapie)</a:t>
            </a:r>
            <a:r>
              <a:rPr lang="fr-FR" baseline="30000" dirty="0"/>
              <a:t>4</a:t>
            </a:r>
            <a:endParaRPr lang="fr-FR" dirty="0"/>
          </a:p>
          <a:p>
            <a:pPr lvl="1"/>
            <a:r>
              <a:rPr lang="fr-FR" b="1" dirty="0"/>
              <a:t>Essai MONOGEST en cours </a:t>
            </a:r>
            <a:r>
              <a:rPr lang="fr-FR" dirty="0"/>
              <a:t>(darunavir/r monothérapie)</a:t>
            </a:r>
            <a:endParaRPr lang="fr-FR" b="1" dirty="0"/>
          </a:p>
          <a:p>
            <a:endParaRPr lang="fr-FR" dirty="0"/>
          </a:p>
        </p:txBody>
      </p:sp>
      <p:pic>
        <p:nvPicPr>
          <p:cNvPr id="4" name="Picture 2" descr="Résultat de recherche d'images pour &quot;anrs monogest&quot;">
            <a:extLst>
              <a:ext uri="{FF2B5EF4-FFF2-40B4-BE49-F238E27FC236}">
                <a16:creationId xmlns:a16="http://schemas.microsoft.com/office/drawing/2014/main" id="{9AD540B6-F7A2-8147-A6BD-C173FB307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420" y="4555558"/>
            <a:ext cx="1893527" cy="123164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64AB3E4-8D63-5148-963E-81A1DE4F48E1}"/>
              </a:ext>
            </a:extLst>
          </p:cNvPr>
          <p:cNvSpPr txBox="1"/>
          <p:nvPr/>
        </p:nvSpPr>
        <p:spPr>
          <a:xfrm>
            <a:off x="217847" y="5755336"/>
            <a:ext cx="81564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aseline="300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  </a:t>
            </a:r>
            <a:r>
              <a:rPr lang="en-US" sz="120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Sibiude</a:t>
            </a:r>
            <a:r>
              <a:rPr lang="en-US" sz="12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J. et al </a:t>
            </a:r>
            <a:r>
              <a:rPr lang="en-US" sz="120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Plos</a:t>
            </a:r>
            <a:r>
              <a:rPr lang="en-US" sz="12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One </a:t>
            </a:r>
            <a:r>
              <a:rPr lang="fr-FR" sz="1200" dirty="0">
                <a:solidFill>
                  <a:srgbClr val="002060"/>
                </a:solidFill>
                <a:effectLst/>
              </a:rPr>
              <a:t>April 2014 | Volume 11 | Issue 4 | e1001635 </a:t>
            </a:r>
          </a:p>
          <a:p>
            <a:r>
              <a:rPr lang="fr-FR" sz="1050" baseline="30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105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Powis KM. Et al. J Infect Dis 2011; 204:506–14. </a:t>
            </a:r>
            <a:endParaRPr lang="en-US" sz="1050" baseline="300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200" baseline="30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n-US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Papp E. et al. J Infect Dis  Jan 2015</a:t>
            </a:r>
          </a:p>
          <a:p>
            <a:r>
              <a:rPr lang="fr-FR" sz="1200" baseline="30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  </a:t>
            </a:r>
            <a:r>
              <a:rPr lang="en-US" sz="1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Tubiana</a:t>
            </a:r>
            <a:r>
              <a:rPr lang="en-US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 et al. CID 2013 57(6): 891-902</a:t>
            </a:r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038347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943759-29E3-CA44-AF69-B94E8F4CF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Beaucoup plus récemment…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EC735D-0D81-E148-A50B-58A180F31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2103120"/>
            <a:ext cx="10692581" cy="2468880"/>
          </a:xfrm>
        </p:spPr>
        <p:txBody>
          <a:bodyPr/>
          <a:lstStyle/>
          <a:p>
            <a:r>
              <a:rPr lang="fr-FR" dirty="0"/>
              <a:t>Analyse intermédiaire d’une étude observationnelle au Botswana</a:t>
            </a:r>
          </a:p>
          <a:p>
            <a:pPr lvl="1"/>
            <a:r>
              <a:rPr lang="fr-FR" dirty="0"/>
              <a:t>Anomalies de fermeture du tube neural</a:t>
            </a:r>
          </a:p>
          <a:p>
            <a:pPr lvl="2"/>
            <a:r>
              <a:rPr lang="fr-FR" dirty="0"/>
              <a:t>4/426 sous dolutegravir (</a:t>
            </a:r>
            <a:r>
              <a:rPr lang="fr-FR" b="1" dirty="0"/>
              <a:t>0,9%)</a:t>
            </a:r>
          </a:p>
          <a:p>
            <a:pPr lvl="2"/>
            <a:r>
              <a:rPr lang="fr-FR" dirty="0"/>
              <a:t>14/11 473 sous traitement antirétroviral ne contenant pas de dolutegravir (</a:t>
            </a:r>
            <a:r>
              <a:rPr lang="fr-FR" b="1" dirty="0"/>
              <a:t>0,1%)</a:t>
            </a:r>
          </a:p>
          <a:p>
            <a:r>
              <a:rPr lang="fr-FR" dirty="0"/>
              <a:t>Avis de l’OMS du 15/5/2018</a:t>
            </a:r>
          </a:p>
          <a:p>
            <a:r>
              <a:rPr lang="fr-FR" dirty="0"/>
              <a:t>Courrier de l’ANSM envoyé aux prescripteurs et information générale le 29/5/2018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BD186B6-BF16-9A4F-960A-F6CB7A2DC238}"/>
              </a:ext>
            </a:extLst>
          </p:cNvPr>
          <p:cNvSpPr txBox="1"/>
          <p:nvPr/>
        </p:nvSpPr>
        <p:spPr>
          <a:xfrm>
            <a:off x="1897626" y="5063613"/>
            <a:ext cx="7433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ym typeface="Wingdings" pitchFamily="2" charset="2"/>
              </a:rPr>
              <a:t> Doit nous inciter à la prudence pour toute nouvelle molécule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9570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BD0945-BA63-644E-83A1-E6E7EB323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56854"/>
            <a:ext cx="10058400" cy="1006867"/>
          </a:xfrm>
        </p:spPr>
        <p:txBody>
          <a:bodyPr>
            <a:normAutofit fontScale="90000"/>
          </a:bodyPr>
          <a:lstStyle/>
          <a:p>
            <a:r>
              <a:rPr lang="fr-FR" dirty="0"/>
              <a:t>Ne pas oublier les choses pratiques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33E891-C340-3444-AB9F-56F10B033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59622"/>
            <a:ext cx="10058400" cy="4175418"/>
          </a:xfrm>
        </p:spPr>
        <p:txBody>
          <a:bodyPr>
            <a:normAutofit/>
          </a:bodyPr>
          <a:lstStyle/>
          <a:p>
            <a:r>
              <a:rPr lang="fr-FR" dirty="0"/>
              <a:t>Attention aux comédications ++</a:t>
            </a:r>
          </a:p>
          <a:p>
            <a:pPr lvl="1"/>
            <a:r>
              <a:rPr lang="fr-FR" dirty="0"/>
              <a:t>Effet inhibiteur enzymatique du ritonavir</a:t>
            </a:r>
          </a:p>
          <a:p>
            <a:pPr lvl="1"/>
            <a:r>
              <a:rPr lang="fr-FR" dirty="0"/>
              <a:t>Effet des </a:t>
            </a:r>
            <a:r>
              <a:rPr lang="fr-FR" dirty="0" err="1"/>
              <a:t>anti-acides</a:t>
            </a:r>
            <a:r>
              <a:rPr lang="fr-FR" dirty="0"/>
              <a:t>, des sels d’aluminium, des ions (</a:t>
            </a:r>
            <a:r>
              <a:rPr lang="fr-FR" dirty="0" err="1"/>
              <a:t>magnesium</a:t>
            </a:r>
            <a:r>
              <a:rPr lang="fr-FR" dirty="0"/>
              <a:t>, fer et calcium) avec les anti intégrases</a:t>
            </a:r>
          </a:p>
          <a:p>
            <a:r>
              <a:rPr lang="fr-FR" dirty="0"/>
              <a:t>Doser facilement…</a:t>
            </a:r>
          </a:p>
          <a:p>
            <a:r>
              <a:rPr lang="fr-FR" dirty="0"/>
              <a:t>Vaccination ROR si besoin avant la grossesse</a:t>
            </a:r>
          </a:p>
          <a:p>
            <a:r>
              <a:rPr lang="fr-FR" dirty="0"/>
              <a:t>Vaccination grippe</a:t>
            </a:r>
          </a:p>
          <a:p>
            <a:r>
              <a:rPr lang="fr-FR" dirty="0"/>
              <a:t>Statut VHB</a:t>
            </a:r>
          </a:p>
          <a:p>
            <a:r>
              <a:rPr lang="fr-FR" dirty="0"/>
              <a:t>Supplémentation en acide </a:t>
            </a:r>
            <a:r>
              <a:rPr lang="fr-FR" dirty="0" err="1"/>
              <a:t>folinique</a:t>
            </a:r>
            <a:r>
              <a:rPr lang="fr-FR" dirty="0"/>
              <a:t>, fer et en vitamine D</a:t>
            </a:r>
          </a:p>
          <a:p>
            <a:r>
              <a:rPr lang="fr-FR" dirty="0"/>
              <a:t>HGPO à M6</a:t>
            </a:r>
          </a:p>
          <a:p>
            <a:r>
              <a:rPr lang="fr-FR" dirty="0"/>
              <a:t>Arrêt tabac et alcool…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026" name="Picture 2" descr="Résultat de recherche d'images pour &quot;interactions médicamenteuses&quot;">
            <a:extLst>
              <a:ext uri="{FF2B5EF4-FFF2-40B4-BE49-F238E27FC236}">
                <a16:creationId xmlns:a16="http://schemas.microsoft.com/office/drawing/2014/main" id="{A7C2E8D5-E19C-F843-937F-0AE182981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3136900"/>
            <a:ext cx="27432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786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2063" y="95052"/>
            <a:ext cx="9758737" cy="1143000"/>
          </a:xfrm>
        </p:spPr>
        <p:txBody>
          <a:bodyPr>
            <a:normAutofit/>
          </a:bodyPr>
          <a:lstStyle/>
          <a:p>
            <a:r>
              <a:rPr lang="fr-FR" sz="3200" dirty="0">
                <a:latin typeface="Futura"/>
                <a:cs typeface="Futura"/>
              </a:rPr>
              <a:t>Situation à Rennes en 2016</a:t>
            </a:r>
            <a:endParaRPr lang="fr-FR" sz="2400" dirty="0">
              <a:solidFill>
                <a:srgbClr val="FF0000"/>
              </a:solidFill>
              <a:latin typeface="Futura"/>
              <a:cs typeface="Futura"/>
            </a:endParaRPr>
          </a:p>
        </p:txBody>
      </p:sp>
      <p:graphicFrame>
        <p:nvGraphicFramePr>
          <p:cNvPr id="6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5701372"/>
              </p:ext>
            </p:extLst>
          </p:nvPr>
        </p:nvGraphicFramePr>
        <p:xfrm>
          <a:off x="2289100" y="1100341"/>
          <a:ext cx="8056230" cy="528013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05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0999"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Futura"/>
                          <a:cs typeface="Futura"/>
                        </a:rPr>
                        <a:t>Nombre de grossesses</a:t>
                      </a:r>
                      <a:r>
                        <a:rPr lang="fr-FR" sz="1800" baseline="0" dirty="0">
                          <a:latin typeface="Futura"/>
                          <a:cs typeface="Futura"/>
                        </a:rPr>
                        <a:t>                </a:t>
                      </a:r>
                      <a:r>
                        <a:rPr lang="fr-FR" sz="1800" dirty="0">
                          <a:solidFill>
                            <a:schemeClr val="bg1"/>
                          </a:solidFill>
                          <a:latin typeface="Futura"/>
                          <a:cs typeface="Futura"/>
                        </a:rPr>
                        <a:t>17 : 3,3% des femmes suivies</a:t>
                      </a:r>
                      <a:endParaRPr lang="fr-FR" sz="1400" dirty="0">
                        <a:latin typeface="Futura"/>
                        <a:cs typeface="Futura"/>
                      </a:endParaRPr>
                    </a:p>
                  </a:txBody>
                  <a:tcPr marT="43274" marB="4327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99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1" dirty="0"/>
                        <a:t>3</a:t>
                      </a:r>
                      <a:r>
                        <a:rPr lang="fr-FR" sz="1400" b="1" baseline="0" dirty="0"/>
                        <a:t> Fausses couches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1" baseline="0" dirty="0"/>
                        <a:t>1 IVG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1" baseline="0" dirty="0"/>
                        <a:t>1 grossesse extra-utérine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1" baseline="0" dirty="0"/>
                        <a:t>13 naissances </a:t>
                      </a:r>
                    </a:p>
                    <a:p>
                      <a:endParaRPr lang="fr-FR" sz="1400" b="1" dirty="0"/>
                    </a:p>
                  </a:txBody>
                  <a:tcPr marT="43274" marB="4327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075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fr-FR" sz="1300" dirty="0"/>
                        <a:t>Césarienne</a:t>
                      </a:r>
                      <a:r>
                        <a:rPr lang="fr-FR" sz="1300" baseline="0" dirty="0"/>
                        <a:t> programmée : 2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fr-FR" sz="1300" baseline="0" dirty="0"/>
                        <a:t>Césarienne urgence : 4</a:t>
                      </a:r>
                    </a:p>
                  </a:txBody>
                  <a:tcPr marT="43274" marB="4327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999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fr-FR" sz="1200" b="1" dirty="0"/>
                        <a:t>Traitement à l’accouchement (13 accouchements)</a:t>
                      </a:r>
                    </a:p>
                  </a:txBody>
                  <a:tcPr marT="43274" marB="4327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8346"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fr-FR" sz="1200" b="1" dirty="0"/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fr-FR" sz="1200" b="1" dirty="0"/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fr-FR" sz="1200" b="1" dirty="0"/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fr-FR" sz="1200" b="1" dirty="0"/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fr-FR" sz="1200" b="1" dirty="0"/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fr-FR" sz="1200" b="1" dirty="0"/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fr-FR" sz="1200" b="1" dirty="0"/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fr-FR" sz="1200" b="1" dirty="0"/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fr-FR" sz="1200" b="1" dirty="0"/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fr-FR" sz="1200" b="1" dirty="0"/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fr-FR" sz="1200" b="1" dirty="0"/>
                    </a:p>
                  </a:txBody>
                  <a:tcPr marT="43274" marB="4327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999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fr-FR" sz="1200" b="1" dirty="0"/>
                        <a:t>CV</a:t>
                      </a:r>
                      <a:r>
                        <a:rPr lang="fr-FR" sz="1200" b="1" baseline="0" dirty="0"/>
                        <a:t> la plus proche de l’accouchement</a:t>
                      </a:r>
                      <a:endParaRPr lang="fr-FR" sz="1200" b="1" dirty="0"/>
                    </a:p>
                  </a:txBody>
                  <a:tcPr marT="43274" marB="4327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999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fr-FR" sz="1300" dirty="0"/>
                        <a:t>1 Détectable : 43 752 (bio 14 jours après l’accouchement)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fr-FR" sz="1300" dirty="0"/>
                        <a:t>12</a:t>
                      </a:r>
                      <a:r>
                        <a:rPr lang="fr-FR" sz="1300" baseline="0" dirty="0"/>
                        <a:t> </a:t>
                      </a:r>
                      <a:r>
                        <a:rPr lang="fr-FR" sz="1300" dirty="0"/>
                        <a:t>Indétectable</a:t>
                      </a:r>
                    </a:p>
                  </a:txBody>
                  <a:tcPr marT="43274" marB="43274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9730742"/>
              </p:ext>
            </p:extLst>
          </p:nvPr>
        </p:nvGraphicFramePr>
        <p:xfrm>
          <a:off x="2937164" y="3520717"/>
          <a:ext cx="5430549" cy="1966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975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EEE689-98EF-FB4E-9BE6-A0E77B40D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résumé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2318FC-AB7A-8A46-9937-423D87D56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08252"/>
            <a:ext cx="8200490" cy="4294597"/>
          </a:xfrm>
        </p:spPr>
        <p:txBody>
          <a:bodyPr>
            <a:normAutofit/>
          </a:bodyPr>
          <a:lstStyle/>
          <a:p>
            <a:r>
              <a:rPr lang="fr-FR" sz="2400" dirty="0"/>
              <a:t>DEPISTER !</a:t>
            </a:r>
          </a:p>
          <a:p>
            <a:pPr lvl="1"/>
            <a:r>
              <a:rPr lang="fr-FR" sz="2000" dirty="0"/>
              <a:t>Plusieurs fois pendant la grossesse si besoin</a:t>
            </a:r>
          </a:p>
          <a:p>
            <a:r>
              <a:rPr lang="fr-FR" sz="2400" dirty="0"/>
              <a:t>ANTICIPER !</a:t>
            </a:r>
          </a:p>
          <a:p>
            <a:pPr lvl="1"/>
            <a:r>
              <a:rPr lang="fr-FR" sz="2000" dirty="0"/>
              <a:t>Une femme VIH+ en âge de procréer et sans contraception ne doit </a:t>
            </a:r>
            <a:r>
              <a:rPr lang="fr-FR" sz="2000" b="1" dirty="0"/>
              <a:t>pas avoir de traitement incompatible avec une grossesse</a:t>
            </a:r>
          </a:p>
          <a:p>
            <a:r>
              <a:rPr lang="fr-FR" sz="2400" dirty="0"/>
              <a:t>ACCOMPAGNER !</a:t>
            </a:r>
          </a:p>
          <a:p>
            <a:pPr lvl="1"/>
            <a:r>
              <a:rPr lang="fr-FR" sz="2000" dirty="0"/>
              <a:t>La grossesse nécessite une surveillance rapprochée, surtout au dernier trimestre</a:t>
            </a:r>
          </a:p>
          <a:p>
            <a:pPr lvl="2"/>
            <a:r>
              <a:rPr lang="fr-FR" sz="1800" dirty="0"/>
              <a:t>Charge virale au moins mensuelle</a:t>
            </a:r>
          </a:p>
          <a:p>
            <a:pPr lvl="2"/>
            <a:r>
              <a:rPr lang="fr-FR" sz="1800" b="1" dirty="0"/>
              <a:t>Prescrire et récupérer </a:t>
            </a:r>
            <a:r>
              <a:rPr lang="fr-FR" sz="1800" dirty="0"/>
              <a:t>le résultat de la CV de 36 SA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366D2C85-51FC-074A-851D-3AD3802BC34C}"/>
              </a:ext>
            </a:extLst>
          </p:cNvPr>
          <p:cNvGrpSpPr/>
          <p:nvPr/>
        </p:nvGrpSpPr>
        <p:grpSpPr>
          <a:xfrm>
            <a:off x="3482939" y="1808252"/>
            <a:ext cx="8404262" cy="4571462"/>
            <a:chOff x="3482939" y="1808252"/>
            <a:chExt cx="8404262" cy="4571462"/>
          </a:xfrm>
        </p:grpSpPr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3A5F9DFA-0DB3-E24F-94C0-4A65C899DC8C}"/>
                </a:ext>
              </a:extLst>
            </p:cNvPr>
            <p:cNvSpPr txBox="1"/>
            <p:nvPr/>
          </p:nvSpPr>
          <p:spPr>
            <a:xfrm>
              <a:off x="3482939" y="6010382"/>
              <a:ext cx="4634602" cy="3693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fr-FR" i="1" dirty="0"/>
                <a:t>Et globalement, tout se passe très bien !</a:t>
              </a:r>
            </a:p>
          </p:txBody>
        </p:sp>
        <p:pic>
          <p:nvPicPr>
            <p:cNvPr id="5" name="Picture 2" descr="Résultat de recherche d'images pour &quot;femme enceinte humour&quot;">
              <a:extLst>
                <a:ext uri="{FF2B5EF4-FFF2-40B4-BE49-F238E27FC236}">
                  <a16:creationId xmlns:a16="http://schemas.microsoft.com/office/drawing/2014/main" id="{7A51D9DF-E6D0-6043-9186-1A024A887A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193" b="98608" l="0" r="99429">
                          <a14:foregroundMark x1="2000" y1="20278" x2="96857" y2="20278"/>
                          <a14:foregroundMark x1="32857" y1="5765" x2="64000" y2="9742"/>
                          <a14:foregroundMark x1="80857" y1="7356" x2="80857" y2="7356"/>
                          <a14:foregroundMark x1="80857" y1="7356" x2="83714" y2="8350"/>
                          <a14:foregroundMark x1="7429" y1="22266" x2="18571" y2="27634"/>
                          <a14:foregroundMark x1="23143" y1="33797" x2="82571" y2="79324"/>
                          <a14:foregroundMark x1="75429" y1="33201" x2="20857" y2="80119"/>
                          <a14:foregroundMark x1="27429" y1="40358" x2="22000" y2="78728"/>
                          <a14:foregroundMark x1="58571" y1="40954" x2="58571" y2="40954"/>
                          <a14:foregroundMark x1="72857" y1="38171" x2="81143" y2="76740"/>
                          <a14:foregroundMark x1="27429" y1="5368" x2="3429" y2="19483"/>
                          <a14:foregroundMark x1="14857" y1="7952" x2="6857" y2="14712"/>
                          <a14:foregroundMark x1="86286" y1="10139" x2="95429" y2="16103"/>
                          <a14:foregroundMark x1="23714" y1="78926" x2="77429" y2="78926"/>
                          <a14:foregroundMark x1="79143" y1="27833" x2="86000" y2="28032"/>
                          <a14:foregroundMark x1="82286" y1="29821" x2="82286" y2="29821"/>
                          <a14:foregroundMark x1="84286" y1="29026" x2="84286" y2="29026"/>
                          <a14:foregroundMark x1="82571" y1="30417" x2="82571" y2="30417"/>
                          <a14:foregroundMark x1="53143" y1="26441" x2="53143" y2="35586"/>
                          <a14:foregroundMark x1="30857" y1="36382" x2="70286" y2="35785"/>
                          <a14:backgroundMark x1="1429" y1="17296" x2="1429" y2="21670"/>
                          <a14:backgroundMark x1="4286" y1="8350" x2="4286" y2="8350"/>
                          <a14:backgroundMark x1="90571" y1="6362" x2="90571" y2="6362"/>
                          <a14:backgroundMark x1="94571" y1="7753" x2="94571" y2="7753"/>
                          <a14:backgroundMark x1="17714" y1="4374" x2="96000" y2="3380"/>
                          <a14:backgroundMark x1="95429" y1="11332" x2="96857" y2="15109"/>
                          <a14:backgroundMark x1="98000" y1="16700" x2="98571" y2="22068"/>
                          <a14:backgroundMark x1="78857" y1="27038" x2="80571" y2="30219"/>
                          <a14:backgroundMark x1="20000" y1="28628" x2="20000" y2="28628"/>
                          <a14:backgroundMark x1="19714" y1="27833" x2="19714" y2="27833"/>
                          <a14:backgroundMark x1="19429" y1="27435" x2="19429" y2="27435"/>
                          <a14:backgroundMark x1="84571" y1="78728" x2="70286" y2="984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56" b="7316"/>
            <a:stretch/>
          </p:blipFill>
          <p:spPr bwMode="auto">
            <a:xfrm>
              <a:off x="9082199" y="1808252"/>
              <a:ext cx="2805002" cy="363723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9773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AF8DE7CC-B32E-4B46-86E0-FB40478B0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6000" dirty="0"/>
              <a:t>Où en est-on avec le VIH …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4A71CCE-D01C-6244-B6F9-A4130721B2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8C89004-BD76-6D49-AF30-0DA1B40BFB60}"/>
              </a:ext>
            </a:extLst>
          </p:cNvPr>
          <p:cNvSpPr txBox="1"/>
          <p:nvPr/>
        </p:nvSpPr>
        <p:spPr>
          <a:xfrm>
            <a:off x="5120640" y="1380744"/>
            <a:ext cx="1929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41301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3492" y="560450"/>
            <a:ext cx="10590070" cy="5664001"/>
            <a:chOff x="-269010" y="560449"/>
            <a:chExt cx="10590070" cy="5664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894" y="1504950"/>
              <a:ext cx="8029861" cy="3878199"/>
            </a:xfrm>
            <a:prstGeom prst="rect">
              <a:avLst/>
            </a:prstGeom>
          </p:spPr>
        </p:pic>
        <p:sp>
          <p:nvSpPr>
            <p:cNvPr id="10243" name="Rectangle 2"/>
            <p:cNvSpPr>
              <a:spLocks noChangeArrowheads="1"/>
            </p:cNvSpPr>
            <p:nvPr/>
          </p:nvSpPr>
          <p:spPr bwMode="auto">
            <a:xfrm>
              <a:off x="1555750" y="5516563"/>
              <a:ext cx="741838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en-US" sz="2000" b="1" dirty="0"/>
                <a:t>Total: 36.7 million</a:t>
              </a:r>
              <a:r>
                <a:rPr lang="en-US" altLang="en-US" sz="2000" dirty="0"/>
                <a:t> </a:t>
              </a:r>
              <a:r>
                <a:rPr lang="en-US" altLang="en-US" dirty="0">
                  <a:solidFill>
                    <a:srgbClr val="4D4D4D"/>
                  </a:solidFill>
                </a:rPr>
                <a:t>[30.8 million–42.9 million]</a:t>
              </a:r>
            </a:p>
            <a:p>
              <a:pPr algn="ctr" eaLnBrk="1" hangingPunct="1"/>
              <a:r>
                <a:rPr lang="en-US" altLang="en-US" sz="2000" dirty="0">
                  <a:solidFill>
                    <a:srgbClr val="4D4D4D"/>
                  </a:solidFill>
                </a:rPr>
                <a:t>39 million de </a:t>
              </a:r>
              <a:r>
                <a:rPr lang="en-US" altLang="en-US" sz="2000" dirty="0" err="1">
                  <a:solidFill>
                    <a:srgbClr val="4D4D4D"/>
                  </a:solidFill>
                </a:rPr>
                <a:t>décès</a:t>
              </a:r>
              <a:r>
                <a:rPr lang="en-US" altLang="en-US" sz="2000" dirty="0">
                  <a:solidFill>
                    <a:srgbClr val="4D4D4D"/>
                  </a:solidFill>
                </a:rPr>
                <a:t> </a:t>
              </a:r>
              <a:r>
                <a:rPr lang="en-US" altLang="en-US" sz="2000" dirty="0" err="1">
                  <a:solidFill>
                    <a:srgbClr val="4D4D4D"/>
                  </a:solidFill>
                </a:rPr>
                <a:t>depuis</a:t>
              </a:r>
              <a:r>
                <a:rPr lang="en-US" altLang="en-US" sz="2000" dirty="0">
                  <a:solidFill>
                    <a:srgbClr val="4D4D4D"/>
                  </a:solidFill>
                </a:rPr>
                <a:t> le début de </a:t>
              </a:r>
              <a:r>
                <a:rPr lang="en-US" altLang="en-US" sz="2000" dirty="0" err="1">
                  <a:solidFill>
                    <a:srgbClr val="4D4D4D"/>
                  </a:solidFill>
                </a:rPr>
                <a:t>l’épidémie</a:t>
              </a:r>
              <a:r>
                <a:rPr lang="en-US" altLang="en-US" sz="2000" dirty="0">
                  <a:solidFill>
                    <a:srgbClr val="4D4D4D"/>
                  </a:solidFill>
                </a:rPr>
                <a:t> : </a:t>
              </a:r>
              <a:endParaRPr lang="en-US" altLang="en-US" sz="2000" dirty="0">
                <a:solidFill>
                  <a:srgbClr val="7F7F7F"/>
                </a:solidFill>
              </a:endParaRPr>
            </a:p>
          </p:txBody>
        </p:sp>
        <p:sp>
          <p:nvSpPr>
            <p:cNvPr id="10244" name="Rectangle 27"/>
            <p:cNvSpPr>
              <a:spLocks noChangeArrowheads="1"/>
            </p:cNvSpPr>
            <p:nvPr/>
          </p:nvSpPr>
          <p:spPr bwMode="auto">
            <a:xfrm>
              <a:off x="4251325" y="3082946"/>
              <a:ext cx="2278063" cy="436145"/>
            </a:xfrm>
            <a:prstGeom prst="rect">
              <a:avLst/>
            </a:prstGeom>
            <a:noFill/>
            <a:ln>
              <a:noFill/>
            </a:ln>
            <a:effectLst>
              <a:outerShdw blurRad="38100" dist="25400" dir="2700000" algn="tl" rotWithShape="0">
                <a:schemeClr val="bg1">
                  <a:alpha val="7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35038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935038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935038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935038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935038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75000"/>
                </a:lnSpc>
              </a:pPr>
              <a:r>
                <a:rPr lang="en-US" altLang="en-US" sz="1200" b="1" dirty="0"/>
                <a:t>Middle East and North Africa</a:t>
              </a:r>
            </a:p>
            <a:p>
              <a:pPr algn="ctr">
                <a:lnSpc>
                  <a:spcPct val="75000"/>
                </a:lnSpc>
                <a:spcBef>
                  <a:spcPts val="200"/>
                </a:spcBef>
                <a:spcAft>
                  <a:spcPts val="100"/>
                </a:spcAft>
              </a:pPr>
              <a:r>
                <a:rPr lang="en-US" altLang="en-US" sz="1400" b="1" dirty="0"/>
                <a:t>230 000</a:t>
              </a:r>
            </a:p>
            <a:p>
              <a:pPr algn="ctr">
                <a:lnSpc>
                  <a:spcPct val="60000"/>
                </a:lnSpc>
              </a:pPr>
              <a:r>
                <a:rPr lang="en-US" altLang="en-US" sz="1000" b="1" dirty="0">
                  <a:solidFill>
                    <a:srgbClr val="5F5F5F"/>
                  </a:solidFill>
                  <a:latin typeface="Arial Narrow" pitchFamily="34" charset="0"/>
                </a:rPr>
                <a:t>[160 000–380 000]</a:t>
              </a:r>
            </a:p>
          </p:txBody>
        </p:sp>
        <p:sp>
          <p:nvSpPr>
            <p:cNvPr id="10245" name="Rectangle 28"/>
            <p:cNvSpPr>
              <a:spLocks noChangeArrowheads="1"/>
            </p:cNvSpPr>
            <p:nvPr/>
          </p:nvSpPr>
          <p:spPr bwMode="auto">
            <a:xfrm>
              <a:off x="3831730" y="3587001"/>
              <a:ext cx="1947862" cy="436145"/>
            </a:xfrm>
            <a:prstGeom prst="rect">
              <a:avLst/>
            </a:prstGeom>
            <a:noFill/>
            <a:ln>
              <a:noFill/>
            </a:ln>
            <a:effectLst>
              <a:outerShdw blurRad="38100" dist="25400" dir="2700000" algn="tl" rotWithShape="0">
                <a:schemeClr val="bg1">
                  <a:alpha val="7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35038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935038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935038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935038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935038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75000"/>
                </a:lnSpc>
              </a:pPr>
              <a:r>
                <a:rPr lang="en-US" altLang="en-US" sz="1200" b="1" dirty="0"/>
                <a:t>Western and central Africa</a:t>
              </a:r>
            </a:p>
            <a:p>
              <a:pPr algn="ctr">
                <a:lnSpc>
                  <a:spcPct val="75000"/>
                </a:lnSpc>
                <a:spcBef>
                  <a:spcPts val="200"/>
                </a:spcBef>
                <a:spcAft>
                  <a:spcPts val="100"/>
                </a:spcAft>
              </a:pPr>
              <a:r>
                <a:rPr lang="en-US" altLang="en-US" sz="1400" b="1" dirty="0"/>
                <a:t>6.1 million</a:t>
              </a:r>
            </a:p>
            <a:p>
              <a:pPr algn="ctr">
                <a:lnSpc>
                  <a:spcPct val="60000"/>
                </a:lnSpc>
              </a:pPr>
              <a:r>
                <a:rPr lang="en-US" altLang="en-US" sz="1000" b="1" dirty="0">
                  <a:solidFill>
                    <a:srgbClr val="5F5F5F"/>
                  </a:solidFill>
                  <a:latin typeface="Arial Narrow" pitchFamily="34" charset="0"/>
                </a:rPr>
                <a:t>[4.9 million–7.6 million]</a:t>
              </a:r>
            </a:p>
          </p:txBody>
        </p:sp>
        <p:sp>
          <p:nvSpPr>
            <p:cNvPr id="10246" name="Rectangle 29"/>
            <p:cNvSpPr>
              <a:spLocks noChangeArrowheads="1"/>
            </p:cNvSpPr>
            <p:nvPr/>
          </p:nvSpPr>
          <p:spPr bwMode="auto">
            <a:xfrm>
              <a:off x="5800346" y="1991781"/>
              <a:ext cx="1739900" cy="574644"/>
            </a:xfrm>
            <a:prstGeom prst="rect">
              <a:avLst/>
            </a:prstGeom>
            <a:noFill/>
            <a:ln>
              <a:noFill/>
            </a:ln>
            <a:effectLst>
              <a:outerShdw blurRad="38100" dist="25400" dir="2700000" algn="tl" rotWithShape="0">
                <a:schemeClr val="bg1">
                  <a:alpha val="7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35038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935038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935038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935038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935038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75000"/>
                </a:lnSpc>
              </a:pPr>
              <a:r>
                <a:rPr lang="en-US" altLang="en-US" sz="1200" b="1" dirty="0"/>
                <a:t>Eastern Europe </a:t>
              </a:r>
              <a:br>
                <a:rPr lang="en-US" altLang="en-US" sz="1200" b="1" dirty="0"/>
              </a:br>
              <a:r>
                <a:rPr lang="en-US" altLang="en-US" sz="1200" b="1" dirty="0"/>
                <a:t>and central Asia</a:t>
              </a:r>
            </a:p>
            <a:p>
              <a:pPr algn="ctr">
                <a:lnSpc>
                  <a:spcPct val="75000"/>
                </a:lnSpc>
                <a:spcBef>
                  <a:spcPts val="200"/>
                </a:spcBef>
                <a:spcAft>
                  <a:spcPts val="100"/>
                </a:spcAft>
              </a:pPr>
              <a:r>
                <a:rPr lang="en-US" altLang="en-US" sz="1400" b="1" dirty="0"/>
                <a:t>1.6 million </a:t>
              </a:r>
            </a:p>
            <a:p>
              <a:pPr algn="ctr">
                <a:lnSpc>
                  <a:spcPct val="60000"/>
                </a:lnSpc>
              </a:pPr>
              <a:r>
                <a:rPr lang="en-US" altLang="en-US" sz="1000" b="1" dirty="0">
                  <a:solidFill>
                    <a:srgbClr val="5F5F5F"/>
                  </a:solidFill>
                  <a:latin typeface="Arial Narrow" pitchFamily="34" charset="0"/>
                </a:rPr>
                <a:t>[1.4 million–1.7 million]</a:t>
              </a:r>
            </a:p>
          </p:txBody>
        </p:sp>
        <p:sp>
          <p:nvSpPr>
            <p:cNvPr id="10247" name="Rectangle 30"/>
            <p:cNvSpPr>
              <a:spLocks noChangeArrowheads="1"/>
            </p:cNvSpPr>
            <p:nvPr/>
          </p:nvSpPr>
          <p:spPr bwMode="auto">
            <a:xfrm>
              <a:off x="6765546" y="3844393"/>
              <a:ext cx="2197100" cy="436145"/>
            </a:xfrm>
            <a:prstGeom prst="rect">
              <a:avLst/>
            </a:prstGeom>
            <a:noFill/>
            <a:ln>
              <a:noFill/>
            </a:ln>
            <a:effectLst>
              <a:outerShdw blurRad="38100" dist="25400" dir="2700000" algn="tl" rotWithShape="0">
                <a:schemeClr val="bg1">
                  <a:alpha val="7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35038" eaLnBrk="0" hangingPunct="0">
                <a:tabLst>
                  <a:tab pos="28575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935038" eaLnBrk="0" hangingPunct="0">
                <a:tabLst>
                  <a:tab pos="28575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935038" eaLnBrk="0" hangingPunct="0">
                <a:tabLst>
                  <a:tab pos="28575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935038" eaLnBrk="0" hangingPunct="0">
                <a:tabLst>
                  <a:tab pos="28575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935038" eaLnBrk="0" hangingPunct="0">
                <a:tabLst>
                  <a:tab pos="28575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575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575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575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575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75000"/>
                </a:lnSpc>
              </a:pPr>
              <a:r>
                <a:rPr lang="en-US" altLang="en-US" sz="1200" b="1" dirty="0"/>
                <a:t>Asia and the Pacific</a:t>
              </a:r>
            </a:p>
            <a:p>
              <a:pPr algn="ctr">
                <a:lnSpc>
                  <a:spcPct val="75000"/>
                </a:lnSpc>
                <a:spcBef>
                  <a:spcPts val="200"/>
                </a:spcBef>
                <a:spcAft>
                  <a:spcPts val="100"/>
                </a:spcAft>
              </a:pPr>
              <a:r>
                <a:rPr lang="en-US" altLang="en-US" sz="1400" b="1" dirty="0"/>
                <a:t>5.1 million</a:t>
              </a:r>
            </a:p>
            <a:p>
              <a:pPr algn="ctr">
                <a:lnSpc>
                  <a:spcPct val="60000"/>
                </a:lnSpc>
              </a:pPr>
              <a:r>
                <a:rPr lang="en-US" altLang="en-US" sz="1000" b="1" dirty="0">
                  <a:solidFill>
                    <a:srgbClr val="5F5F5F"/>
                  </a:solidFill>
                  <a:latin typeface="Arial Narrow" pitchFamily="34" charset="0"/>
                </a:rPr>
                <a:t>[3.9 million–7.2 million]</a:t>
              </a:r>
            </a:p>
          </p:txBody>
        </p:sp>
        <p:sp>
          <p:nvSpPr>
            <p:cNvPr id="10248" name="Rectangle 32"/>
            <p:cNvSpPr>
              <a:spLocks noChangeArrowheads="1"/>
            </p:cNvSpPr>
            <p:nvPr/>
          </p:nvSpPr>
          <p:spPr bwMode="auto">
            <a:xfrm>
              <a:off x="1327150" y="2276475"/>
              <a:ext cx="3698875" cy="436145"/>
            </a:xfrm>
            <a:prstGeom prst="rect">
              <a:avLst/>
            </a:prstGeom>
            <a:noFill/>
            <a:ln>
              <a:noFill/>
            </a:ln>
            <a:effectLst>
              <a:outerShdw blurRad="38100" dist="25400" dir="2700000" algn="tl" rotWithShape="0">
                <a:schemeClr val="bg1">
                  <a:alpha val="7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35038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935038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935038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935038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935038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75000"/>
                </a:lnSpc>
              </a:pPr>
              <a:r>
                <a:rPr lang="en-US" altLang="en-US" sz="1200" b="1" dirty="0"/>
                <a:t>North America and western and central Europe</a:t>
              </a:r>
            </a:p>
            <a:p>
              <a:pPr algn="ctr" eaLnBrk="1" hangingPunct="1">
                <a:lnSpc>
                  <a:spcPct val="75000"/>
                </a:lnSpc>
                <a:spcBef>
                  <a:spcPts val="200"/>
                </a:spcBef>
                <a:spcAft>
                  <a:spcPts val="100"/>
                </a:spcAft>
              </a:pPr>
              <a:r>
                <a:rPr lang="en-US" altLang="en-US" sz="1400" b="1" dirty="0"/>
                <a:t>2.1 million </a:t>
              </a:r>
            </a:p>
            <a:p>
              <a:pPr algn="ctr" eaLnBrk="1" hangingPunct="1">
                <a:lnSpc>
                  <a:spcPct val="60000"/>
                </a:lnSpc>
              </a:pPr>
              <a:r>
                <a:rPr lang="en-US" altLang="en-US" sz="1000" b="1" dirty="0">
                  <a:solidFill>
                    <a:srgbClr val="5F5F5F"/>
                  </a:solidFill>
                  <a:latin typeface="Arial Narrow" pitchFamily="34" charset="0"/>
                </a:rPr>
                <a:t>[2.0 million–2.3 million]</a:t>
              </a:r>
            </a:p>
          </p:txBody>
        </p:sp>
        <p:sp>
          <p:nvSpPr>
            <p:cNvPr id="10249" name="Rectangle 33"/>
            <p:cNvSpPr>
              <a:spLocks noChangeArrowheads="1"/>
            </p:cNvSpPr>
            <p:nvPr/>
          </p:nvSpPr>
          <p:spPr bwMode="auto">
            <a:xfrm>
              <a:off x="2373313" y="4150241"/>
              <a:ext cx="1762126" cy="436145"/>
            </a:xfrm>
            <a:prstGeom prst="rect">
              <a:avLst/>
            </a:prstGeom>
            <a:noFill/>
            <a:ln>
              <a:noFill/>
            </a:ln>
            <a:effectLst>
              <a:outerShdw blurRad="38100" dist="25400" dir="2700000" algn="tl" rotWithShape="0">
                <a:schemeClr val="bg1">
                  <a:alpha val="7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35038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935038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935038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935038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935038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75000"/>
                </a:lnSpc>
              </a:pPr>
              <a:r>
                <a:rPr lang="en-US" altLang="en-US" sz="1200" b="1" dirty="0"/>
                <a:t>Latin America </a:t>
              </a:r>
            </a:p>
            <a:p>
              <a:pPr algn="ctr">
                <a:lnSpc>
                  <a:spcPct val="75000"/>
                </a:lnSpc>
                <a:spcBef>
                  <a:spcPts val="200"/>
                </a:spcBef>
                <a:spcAft>
                  <a:spcPts val="100"/>
                </a:spcAft>
              </a:pPr>
              <a:r>
                <a:rPr lang="en-US" altLang="en-US" sz="1400" b="1" dirty="0"/>
                <a:t>1.8 million</a:t>
              </a:r>
            </a:p>
            <a:p>
              <a:pPr algn="ctr">
                <a:lnSpc>
                  <a:spcPct val="60000"/>
                </a:lnSpc>
              </a:pPr>
              <a:r>
                <a:rPr lang="en-US" altLang="en-US" sz="1000" b="1" dirty="0">
                  <a:solidFill>
                    <a:srgbClr val="5F5F5F"/>
                  </a:solidFill>
                  <a:latin typeface="Arial Narrow" pitchFamily="34" charset="0"/>
                </a:rPr>
                <a:t>[1.4 million–2.1 million]</a:t>
              </a:r>
            </a:p>
          </p:txBody>
        </p:sp>
        <p:sp>
          <p:nvSpPr>
            <p:cNvPr id="10250" name="Rectangle 28"/>
            <p:cNvSpPr>
              <a:spLocks noChangeArrowheads="1"/>
            </p:cNvSpPr>
            <p:nvPr/>
          </p:nvSpPr>
          <p:spPr bwMode="auto">
            <a:xfrm>
              <a:off x="4364038" y="4257675"/>
              <a:ext cx="2182812" cy="436145"/>
            </a:xfrm>
            <a:prstGeom prst="rect">
              <a:avLst/>
            </a:prstGeom>
            <a:noFill/>
            <a:ln>
              <a:noFill/>
            </a:ln>
            <a:effectLst>
              <a:outerShdw blurRad="38100" dist="25400" dir="2700000" algn="tl" rotWithShape="0">
                <a:schemeClr val="bg1">
                  <a:alpha val="7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35038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935038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935038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935038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935038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75000"/>
                </a:lnSpc>
              </a:pPr>
              <a:r>
                <a:rPr lang="en-US" altLang="en-US" sz="1200" b="1" dirty="0"/>
                <a:t>Eastern and southern Africa</a:t>
              </a:r>
            </a:p>
            <a:p>
              <a:pPr algn="ctr">
                <a:lnSpc>
                  <a:spcPct val="75000"/>
                </a:lnSpc>
                <a:spcBef>
                  <a:spcPts val="200"/>
                </a:spcBef>
                <a:spcAft>
                  <a:spcPts val="100"/>
                </a:spcAft>
              </a:pPr>
              <a:r>
                <a:rPr lang="en-US" altLang="en-US" sz="1400" b="1" dirty="0"/>
                <a:t>19.4 million</a:t>
              </a:r>
            </a:p>
            <a:p>
              <a:pPr algn="ctr">
                <a:lnSpc>
                  <a:spcPct val="60000"/>
                </a:lnSpc>
              </a:pPr>
              <a:r>
                <a:rPr lang="en-US" altLang="en-US" sz="1000" b="1" dirty="0">
                  <a:solidFill>
                    <a:srgbClr val="5F5F5F"/>
                  </a:solidFill>
                  <a:latin typeface="Arial Narrow" pitchFamily="34" charset="0"/>
                </a:rPr>
                <a:t>[17.8 million–21.1 million]</a:t>
              </a:r>
            </a:p>
          </p:txBody>
        </p:sp>
        <p:sp>
          <p:nvSpPr>
            <p:cNvPr id="10251" name="Rectangle 37"/>
            <p:cNvSpPr>
              <a:spLocks noChangeArrowheads="1"/>
            </p:cNvSpPr>
            <p:nvPr/>
          </p:nvSpPr>
          <p:spPr bwMode="auto">
            <a:xfrm>
              <a:off x="-269010" y="560449"/>
              <a:ext cx="1059007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2800" dirty="0" err="1">
                  <a:latin typeface="Arial Bold" charset="0"/>
                </a:rPr>
                <a:t>Dans</a:t>
              </a:r>
              <a:r>
                <a:rPr lang="en-US" altLang="en-US" sz="2800" dirty="0">
                  <a:latin typeface="Arial Bold" charset="0"/>
                </a:rPr>
                <a:t> le monde : </a:t>
              </a:r>
              <a:r>
                <a:rPr lang="en-US" altLang="en-US" sz="2800" dirty="0" err="1">
                  <a:latin typeface="Arial Bold" charset="0"/>
                </a:rPr>
                <a:t>Adultes</a:t>
              </a:r>
              <a:r>
                <a:rPr lang="en-US" altLang="en-US" sz="2800" dirty="0">
                  <a:latin typeface="Arial Bold" charset="0"/>
                </a:rPr>
                <a:t> et enfants vivant avec le VIH</a:t>
              </a:r>
              <a:r>
                <a:rPr lang="en-US" altLang="en-US" sz="2800" b="1" dirty="0">
                  <a:solidFill>
                    <a:srgbClr val="E31837"/>
                  </a:solidFill>
                  <a:latin typeface="Arial Bold" charset="0"/>
                  <a:sym typeface="Webdings" pitchFamily="18" charset="2"/>
                </a:rPr>
                <a:t></a:t>
              </a:r>
              <a:r>
                <a:rPr lang="en-US" altLang="en-US" sz="2800" dirty="0">
                  <a:latin typeface="Arial Bold" charset="0"/>
                </a:rPr>
                <a:t> 2016 </a:t>
              </a:r>
            </a:p>
          </p:txBody>
        </p:sp>
        <p:sp>
          <p:nvSpPr>
            <p:cNvPr id="12" name="Rectangle 33"/>
            <p:cNvSpPr>
              <a:spLocks noChangeArrowheads="1"/>
            </p:cNvSpPr>
            <p:nvPr/>
          </p:nvSpPr>
          <p:spPr bwMode="auto">
            <a:xfrm>
              <a:off x="2119164" y="3140968"/>
              <a:ext cx="1762126" cy="436145"/>
            </a:xfrm>
            <a:prstGeom prst="rect">
              <a:avLst/>
            </a:prstGeom>
            <a:noFill/>
            <a:ln>
              <a:noFill/>
            </a:ln>
            <a:effectLst>
              <a:outerShdw blurRad="38100" dist="25400" dir="2700000" algn="tl" rotWithShape="0">
                <a:schemeClr val="bg1">
                  <a:alpha val="7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35038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 defTabSz="935038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935038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935038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935038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350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75000"/>
                </a:lnSpc>
              </a:pPr>
              <a:r>
                <a:rPr lang="en-US" altLang="en-US" sz="1200" b="1" dirty="0"/>
                <a:t>Caribbean</a:t>
              </a:r>
            </a:p>
            <a:p>
              <a:pPr algn="ctr">
                <a:lnSpc>
                  <a:spcPct val="75000"/>
                </a:lnSpc>
                <a:spcBef>
                  <a:spcPts val="200"/>
                </a:spcBef>
                <a:spcAft>
                  <a:spcPts val="100"/>
                </a:spcAft>
              </a:pPr>
              <a:r>
                <a:rPr lang="en-GB" altLang="en-US" sz="1400" b="1" dirty="0"/>
                <a:t>310 000</a:t>
              </a:r>
              <a:endParaRPr lang="en-US" altLang="en-US" sz="1400" b="1" dirty="0"/>
            </a:p>
            <a:p>
              <a:pPr algn="ctr">
                <a:lnSpc>
                  <a:spcPct val="60000"/>
                </a:lnSpc>
              </a:pPr>
              <a:r>
                <a:rPr lang="en-US" altLang="en-US" sz="1000" b="1" dirty="0">
                  <a:solidFill>
                    <a:srgbClr val="5F5F5F"/>
                  </a:solidFill>
                  <a:latin typeface="Arial Narrow" pitchFamily="34" charset="0"/>
                </a:rPr>
                <a:t>[280 000–350 000]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4331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5DE2D6E0-F8C1-7945-86D1-F85CA8693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F1EA6C9-EFFE-2F42-BA10-FF2F9C7CC1D1}"/>
              </a:ext>
            </a:extLst>
          </p:cNvPr>
          <p:cNvSpPr txBox="1"/>
          <p:nvPr/>
        </p:nvSpPr>
        <p:spPr>
          <a:xfrm>
            <a:off x="3602736" y="6477000"/>
            <a:ext cx="5957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Surface représentée en fonction de la prévalence</a:t>
            </a:r>
          </a:p>
        </p:txBody>
      </p:sp>
    </p:spTree>
    <p:extLst>
      <p:ext uri="{BB962C8B-B14F-4D97-AF65-F5344CB8AC3E}">
        <p14:creationId xmlns:p14="http://schemas.microsoft.com/office/powerpoint/2010/main" val="3668104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D1AED03-4A94-D643-AC27-8436DB8C2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</a:t>
            </a:r>
            <a:r>
              <a:rPr lang="fr-FR" dirty="0" err="1"/>
              <a:t>france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32552E0-AA4A-7E49-B8BA-3AC3DDB06B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6224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32923" y="283667"/>
            <a:ext cx="11149477" cy="838498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fr-FR" sz="2400" b="1" dirty="0"/>
              <a:t>Autour de 6 000 personnes ont découvert leur séropositivité VIH en 2016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92175" y="6616127"/>
            <a:ext cx="6207026" cy="23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defTabSz="771571"/>
            <a:r>
              <a:rPr lang="fr-FR" sz="928" dirty="0">
                <a:solidFill>
                  <a:srgbClr val="4D4D4F"/>
                </a:solidFill>
              </a:rPr>
              <a:t>Source : </a:t>
            </a:r>
            <a:r>
              <a:rPr lang="fr-FR" sz="928" b="0" dirty="0">
                <a:solidFill>
                  <a:srgbClr val="4D4D4F"/>
                </a:solidFill>
              </a:rPr>
              <a:t>Santé publique France, DO VIH au 31/12/2016  corrigées pour les délais, la sous déclaration et les valeurs manquantes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166517" y="6290012"/>
            <a:ext cx="7205567" cy="32611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algn="ctr" defTabSz="771571">
              <a:spcBef>
                <a:spcPts val="405"/>
              </a:spcBef>
            </a:pPr>
            <a:r>
              <a:rPr lang="fr-FR" sz="1519" b="0" dirty="0">
                <a:solidFill>
                  <a:srgbClr val="002060"/>
                </a:solidFill>
              </a:rPr>
              <a:t>L’incertitude est plus importante sur le dernier point, en raison des délais de déclaration.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A817ABC-10D4-1146-84C6-3C840C67D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110" y="838748"/>
            <a:ext cx="8478981" cy="5480317"/>
          </a:xfrm>
          <a:prstGeom prst="rect">
            <a:avLst/>
          </a:prstGeom>
        </p:spPr>
      </p:pic>
      <p:sp>
        <p:nvSpPr>
          <p:cNvPr id="4" name="Rectangle à coins arrondis 3"/>
          <p:cNvSpPr/>
          <p:nvPr/>
        </p:nvSpPr>
        <p:spPr>
          <a:xfrm>
            <a:off x="6190284" y="3408938"/>
            <a:ext cx="3121890" cy="1296591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1571"/>
            <a:endParaRPr lang="fr-FR" sz="1013">
              <a:solidFill>
                <a:prstClr val="white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918416" y="3033433"/>
            <a:ext cx="1883460" cy="168829"/>
          </a:xfrm>
          <a:prstGeom prst="rect">
            <a:avLst/>
          </a:prstGeom>
          <a:noFill/>
        </p:spPr>
        <p:txBody>
          <a:bodyPr wrap="square" lIns="30375" tIns="0" rIns="30375" bIns="0" rtlCol="0">
            <a:spAutoFit/>
          </a:bodyPr>
          <a:lstStyle/>
          <a:p>
            <a:pPr algn="ctr" defTabSz="771571"/>
            <a:r>
              <a:rPr lang="fr-FR" sz="1097" dirty="0">
                <a:solidFill>
                  <a:srgbClr val="4D4D4F"/>
                </a:solidFill>
              </a:rPr>
              <a:t>Stable depuis 2011</a:t>
            </a:r>
          </a:p>
        </p:txBody>
      </p:sp>
    </p:spTree>
    <p:extLst>
      <p:ext uri="{BB962C8B-B14F-4D97-AF65-F5344CB8AC3E}">
        <p14:creationId xmlns:p14="http://schemas.microsoft.com/office/powerpoint/2010/main" val="1964689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re 1"/>
          <p:cNvSpPr>
            <a:spLocks noGrp="1"/>
          </p:cNvSpPr>
          <p:nvPr>
            <p:ph type="title"/>
          </p:nvPr>
        </p:nvSpPr>
        <p:spPr>
          <a:xfrm>
            <a:off x="952503" y="66614"/>
            <a:ext cx="10247709" cy="1143001"/>
          </a:xfrm>
        </p:spPr>
        <p:txBody>
          <a:bodyPr/>
          <a:lstStyle/>
          <a:p>
            <a:r>
              <a:rPr lang="fr-FR" sz="4600" b="1" dirty="0"/>
              <a:t>Prévalence du VIH en 2010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355222"/>
              </p:ext>
            </p:extLst>
          </p:nvPr>
        </p:nvGraphicFramePr>
        <p:xfrm>
          <a:off x="952503" y="1018113"/>
          <a:ext cx="10012480" cy="5446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7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5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3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152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Nb de</a:t>
                      </a:r>
                      <a:r>
                        <a:rPr lang="fr-FR" sz="1400" baseline="0" dirty="0"/>
                        <a:t> PVVIH</a:t>
                      </a:r>
                      <a:endParaRPr lang="fr-FR" sz="1400" dirty="0"/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Taille</a:t>
                      </a:r>
                      <a:r>
                        <a:rPr lang="fr-FR" sz="1400" baseline="0" dirty="0"/>
                        <a:t> pop. 18-64 ans</a:t>
                      </a:r>
                      <a:endParaRPr lang="fr-FR" sz="1400" dirty="0"/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Taux</a:t>
                      </a:r>
                      <a:r>
                        <a:rPr lang="fr-FR" sz="1400" baseline="0" dirty="0"/>
                        <a:t> de prévalence(%)</a:t>
                      </a:r>
                      <a:endParaRPr lang="fr-FR" sz="1400" dirty="0"/>
                    </a:p>
                  </a:txBody>
                  <a:tcPr marL="102859" marR="102859" marT="45716" marB="457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345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000000"/>
                          </a:solidFill>
                        </a:rPr>
                        <a:t>Total</a:t>
                      </a: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149 500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(143000-155800)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r>
                        <a:rPr lang="en-GB" sz="1400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566</a:t>
                      </a:r>
                      <a:r>
                        <a:rPr lang="en-GB" sz="1400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800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0,37</a:t>
                      </a:r>
                      <a:r>
                        <a:rPr lang="en-US" sz="1400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(0,36-0,39)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179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000000"/>
                          </a:solidFill>
                        </a:rPr>
                        <a:t>Total Hommes</a:t>
                      </a: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</a:rPr>
                        <a:t>100 600</a:t>
                      </a: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</a:rPr>
                        <a:t>19 517 600</a:t>
                      </a: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</a:rPr>
                        <a:t>0,51</a:t>
                      </a:r>
                    </a:p>
                  </a:txBody>
                  <a:tcPr marL="102859" marR="102859"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71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000000"/>
                          </a:solidFill>
                        </a:rPr>
                        <a:t>Total Femmes</a:t>
                      </a: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</a:rPr>
                        <a:t>48 800</a:t>
                      </a: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</a:rPr>
                        <a:t>20 049 200</a:t>
                      </a: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</a:rPr>
                        <a:t>0,24</a:t>
                      </a:r>
                    </a:p>
                  </a:txBody>
                  <a:tcPr marL="102859" marR="102859" marT="45716" marB="4571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345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000000"/>
                          </a:solidFill>
                        </a:rPr>
                        <a:t>HSH</a:t>
                      </a: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53 100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(51200-55600)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312 300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17,00</a:t>
                      </a:r>
                      <a:r>
                        <a:rPr lang="en-US" sz="1400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(16,39-17,80)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345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000000"/>
                          </a:solidFill>
                        </a:rPr>
                        <a:t>UDI</a:t>
                      </a: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14 200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(12900-16700)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81 000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17,53</a:t>
                      </a:r>
                      <a:r>
                        <a:rPr lang="en-US" sz="1400" b="1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(15,93-20,62)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0345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000000"/>
                          </a:solidFill>
                        </a:rPr>
                        <a:t>Femmes hétérosexuelles</a:t>
                      </a:r>
                      <a:r>
                        <a:rPr lang="fr-FR" sz="1400" baseline="0" dirty="0">
                          <a:solidFill>
                            <a:srgbClr val="000000"/>
                          </a:solidFill>
                        </a:rPr>
                        <a:t> étrangères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20 300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(18600-22600)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1 296 400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1,57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(1,43-1,74)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0345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000000"/>
                          </a:solidFill>
                        </a:rPr>
                        <a:t>Hommes hétérosexuels étrangers</a:t>
                      </a: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13 700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(11400-16400)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1 312 900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1,04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(0,87-1,25)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0345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000000"/>
                          </a:solidFill>
                        </a:rPr>
                        <a:t>Femmes hétérosexuelles</a:t>
                      </a:r>
                      <a:r>
                        <a:rPr lang="fr-FR" sz="1400" baseline="0" dirty="0">
                          <a:solidFill>
                            <a:srgbClr val="000000"/>
                          </a:solidFill>
                        </a:rPr>
                        <a:t> françaises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22 300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(19700-24600)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18 752 800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0,12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(0,11-0,13)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0345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000000"/>
                          </a:solidFill>
                        </a:rPr>
                        <a:t>Hommes hétérosexuels </a:t>
                      </a:r>
                      <a:r>
                        <a:rPr lang="fr-FR" sz="1400" baseline="0" dirty="0">
                          <a:solidFill>
                            <a:srgbClr val="000000"/>
                          </a:solidFill>
                        </a:rPr>
                        <a:t>français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r>
                        <a:rPr lang="en-GB" sz="1400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(18400-26500)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17 811 400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0,12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(0,10-0,15)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034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</a:rPr>
                        <a:t>Autres (transfusion sanguine,</a:t>
                      </a:r>
                      <a:r>
                        <a:rPr lang="fr-FR" sz="1400" baseline="0" dirty="0">
                          <a:solidFill>
                            <a:srgbClr val="000000"/>
                          </a:solidFill>
                        </a:rPr>
                        <a:t> hémophilie, transmission périnatale)</a:t>
                      </a:r>
                      <a:endParaRPr lang="fr-FR" sz="1400" dirty="0">
                        <a:solidFill>
                          <a:srgbClr val="000000"/>
                        </a:solidFill>
                      </a:endParaRP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</a:rPr>
                        <a:t>3 800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</a:rPr>
                        <a:t>(3000-4700)</a:t>
                      </a: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 marL="102859" marR="102859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 marL="102859" marR="102859" marT="45716" marB="45716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Cadre 1"/>
          <p:cNvSpPr/>
          <p:nvPr/>
        </p:nvSpPr>
        <p:spPr>
          <a:xfrm>
            <a:off x="9085722" y="4862684"/>
            <a:ext cx="1879261" cy="568852"/>
          </a:xfrm>
          <a:prstGeom prst="frame">
            <a:avLst>
              <a:gd name="adj1" fmla="val 653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 defTabSz="527455"/>
            <a:endParaRPr lang="fr-FR" sz="2100">
              <a:solidFill>
                <a:prstClr val="black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4089625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0.00078 -0.1555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973D6A-F00A-6D4F-8ED4-34D330C92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BB6077-7BC1-A24C-9D8F-99B8DDFAE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67" y="2684089"/>
            <a:ext cx="4159956" cy="25252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b="1" dirty="0"/>
              <a:t>Notion d’épidémie cachée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A43C11BE-B0BD-F646-B09A-A8F1A7283A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156990"/>
              </p:ext>
            </p:extLst>
          </p:nvPr>
        </p:nvGraphicFramePr>
        <p:xfrm>
          <a:off x="5466164" y="225778"/>
          <a:ext cx="6488768" cy="6246468"/>
        </p:xfrm>
        <a:graphic>
          <a:graphicData uri="http://schemas.openxmlformats.org/drawingml/2006/table">
            <a:tbl>
              <a:tblPr/>
              <a:tblGrid>
                <a:gridCol w="335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1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0591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Taux de prévalence  du VIH non diagnostiqué pour 10 000*</a:t>
                      </a: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02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HSH</a:t>
                      </a: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304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(256-352)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02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UDI</a:t>
                      </a: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49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(25-86)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1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Femmes hétérosexuelles étrangères</a:t>
                      </a: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40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(31-50)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902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Hommes hétérosexuels étrangers</a:t>
                      </a: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38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(29-53)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902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Femmes hétérosexuelles françaises</a:t>
                      </a: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1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(1-1)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902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Hommes hétérosexuels français</a:t>
                      </a: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2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(1-2)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267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Total Hommes</a:t>
                      </a: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9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3267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Total Femmes</a:t>
                      </a: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3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902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Total</a:t>
                      </a:r>
                    </a:p>
                  </a:txBody>
                  <a:tcPr marL="91434" marR="91434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6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(5-6)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Cadre 4">
            <a:extLst>
              <a:ext uri="{FF2B5EF4-FFF2-40B4-BE49-F238E27FC236}">
                <a16:creationId xmlns:a16="http://schemas.microsoft.com/office/drawing/2014/main" id="{71115BFE-D7A6-D347-BABE-E357980367A9}"/>
              </a:ext>
            </a:extLst>
          </p:cNvPr>
          <p:cNvSpPr/>
          <p:nvPr/>
        </p:nvSpPr>
        <p:spPr>
          <a:xfrm>
            <a:off x="8823437" y="3731596"/>
            <a:ext cx="3131495" cy="676922"/>
          </a:xfrm>
          <a:prstGeom prst="frame">
            <a:avLst>
              <a:gd name="adj1" fmla="val 653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 defTabSz="527455"/>
            <a:endParaRPr lang="fr-FR" sz="2100">
              <a:solidFill>
                <a:prstClr val="black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492319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0.00117 -0.1803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ixel 7">
    <a:dk1>
      <a:srgbClr val="000000"/>
    </a:dk1>
    <a:lt1>
      <a:srgbClr val="FFFFFF"/>
    </a:lt1>
    <a:dk2>
      <a:srgbClr val="000000"/>
    </a:dk2>
    <a:lt2>
      <a:srgbClr val="CC3300"/>
    </a:lt2>
    <a:accent1>
      <a:srgbClr val="FFCC00"/>
    </a:accent1>
    <a:accent2>
      <a:srgbClr val="CC6600"/>
    </a:accent2>
    <a:accent3>
      <a:srgbClr val="FFFFFF"/>
    </a:accent3>
    <a:accent4>
      <a:srgbClr val="000000"/>
    </a:accent4>
    <a:accent5>
      <a:srgbClr val="FFE2AA"/>
    </a:accent5>
    <a:accent6>
      <a:srgbClr val="B95C00"/>
    </a:accent6>
    <a:hlink>
      <a:srgbClr val="663300"/>
    </a:hlink>
    <a:folHlink>
      <a:srgbClr val="CC9900"/>
    </a:folHlink>
  </a:clrScheme>
  <a:fontScheme name="Pixe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{119D758C-1E3F-C040-8B64-8AB72007F2C0}tf10001067</Template>
  <TotalTime>9231</TotalTime>
  <Words>1449</Words>
  <Application>Microsoft Macintosh PowerPoint</Application>
  <PresentationFormat>Grand écran</PresentationFormat>
  <Paragraphs>334</Paragraphs>
  <Slides>29</Slides>
  <Notes>7</Notes>
  <HiddenSlides>1</HiddenSlides>
  <MMClips>0</MMClips>
  <ScaleCrop>false</ScaleCrop>
  <HeadingPairs>
    <vt:vector size="6" baseType="variant">
      <vt:variant>
        <vt:lpstr>Polices utilisées</vt:lpstr>
      </vt:variant>
      <vt:variant>
        <vt:i4>15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45" baseType="lpstr">
      <vt:lpstr>ＭＳ Ｐゴシック</vt:lpstr>
      <vt:lpstr>Arial</vt:lpstr>
      <vt:lpstr>Arial Bold</vt:lpstr>
      <vt:lpstr>Arial Narrow</vt:lpstr>
      <vt:lpstr>Calibri</vt:lpstr>
      <vt:lpstr>Century Gothic</vt:lpstr>
      <vt:lpstr>Futura</vt:lpstr>
      <vt:lpstr>Garamond</vt:lpstr>
      <vt:lpstr>GuardianSans</vt:lpstr>
      <vt:lpstr>GuardianSansGR</vt:lpstr>
      <vt:lpstr>Mangal</vt:lpstr>
      <vt:lpstr>Times New Roman</vt:lpstr>
      <vt:lpstr>Tw Cen MT</vt:lpstr>
      <vt:lpstr>Webdings</vt:lpstr>
      <vt:lpstr>Wingdings</vt:lpstr>
      <vt:lpstr>Savon</vt:lpstr>
      <vt:lpstr>Grossesse et VIH en 2018</vt:lpstr>
      <vt:lpstr>Plan</vt:lpstr>
      <vt:lpstr>Où en est-on avec le VIH …</vt:lpstr>
      <vt:lpstr>Présentation PowerPoint</vt:lpstr>
      <vt:lpstr>Présentation PowerPoint</vt:lpstr>
      <vt:lpstr>En france</vt:lpstr>
      <vt:lpstr>Autour de 6 000 personnes ont découvert leur séropositivité VIH en 2016</vt:lpstr>
      <vt:lpstr>Prévalence du VIH en 2010</vt:lpstr>
      <vt:lpstr>Présentation PowerPoint</vt:lpstr>
      <vt:lpstr>Un retard important au diagnostic dans tous les groupes</vt:lpstr>
      <vt:lpstr>Cascade de la prise en charge en France en 2013*</vt:lpstr>
      <vt:lpstr>Ce qui a (discrètement) révolutionné la question de la procréation : Tasp et I = I</vt:lpstr>
      <vt:lpstr>Présentation PowerPoint</vt:lpstr>
      <vt:lpstr>Présentation PowerPoint</vt:lpstr>
      <vt:lpstr>Epidémiologie « Grossesse et VIH »1</vt:lpstr>
      <vt:lpstr>En résumé de cette 1ère partie</vt:lpstr>
      <vt:lpstr>Les enjeux du choix du traitement</vt:lpstr>
      <vt:lpstr>Rose</vt:lpstr>
      <vt:lpstr>Rose</vt:lpstr>
      <vt:lpstr>Traitement de référence pendant la grossesse en France1</vt:lpstr>
      <vt:lpstr>Honorine </vt:lpstr>
      <vt:lpstr>Honorine</vt:lpstr>
      <vt:lpstr>Irène</vt:lpstr>
      <vt:lpstr>Irène</vt:lpstr>
      <vt:lpstr>Quel est le « moins mauvais » traitement pendant la grossesse ? </vt:lpstr>
      <vt:lpstr>Beaucoup plus récemment…</vt:lpstr>
      <vt:lpstr>Ne pas oublier les choses pratiques</vt:lpstr>
      <vt:lpstr>Situation à Rennes en 2016</vt:lpstr>
      <vt:lpstr>En résumé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Femmes et VIH Quelques spécificités de prise en charge</dc:title>
  <dc:creator>Cedric Arvieux</dc:creator>
  <cp:lastModifiedBy>Cedric Arvieux</cp:lastModifiedBy>
  <cp:revision>91</cp:revision>
  <dcterms:created xsi:type="dcterms:W3CDTF">2018-03-29T16:43:43Z</dcterms:created>
  <dcterms:modified xsi:type="dcterms:W3CDTF">2018-05-30T16:44:57Z</dcterms:modified>
</cp:coreProperties>
</file>