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4.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7.xml" ContentType="application/vnd.openxmlformats-officedocument.presentationml.notesSlide+xml"/>
  <Override PartName="/ppt/tags/tag6.xml" ContentType="application/vnd.openxmlformats-officedocument.presentationml.tags+xml"/>
  <Override PartName="/ppt/notesSlides/notesSlide7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90" r:id="rId3"/>
    <p:sldMasterId id="2147483699" r:id="rId4"/>
    <p:sldMasterId id="2147483711" r:id="rId5"/>
    <p:sldMasterId id="2147483724" r:id="rId6"/>
  </p:sldMasterIdLst>
  <p:notesMasterIdLst>
    <p:notesMasterId r:id="rId121"/>
  </p:notesMasterIdLst>
  <p:handoutMasterIdLst>
    <p:handoutMasterId r:id="rId122"/>
  </p:handoutMasterIdLst>
  <p:sldIdLst>
    <p:sldId id="674" r:id="rId7"/>
    <p:sldId id="748" r:id="rId8"/>
    <p:sldId id="749" r:id="rId9"/>
    <p:sldId id="750" r:id="rId10"/>
    <p:sldId id="751" r:id="rId11"/>
    <p:sldId id="752" r:id="rId12"/>
    <p:sldId id="753" r:id="rId13"/>
    <p:sldId id="754" r:id="rId14"/>
    <p:sldId id="755" r:id="rId15"/>
    <p:sldId id="756" r:id="rId16"/>
    <p:sldId id="757" r:id="rId17"/>
    <p:sldId id="758" r:id="rId18"/>
    <p:sldId id="759" r:id="rId19"/>
    <p:sldId id="760" r:id="rId20"/>
    <p:sldId id="761" r:id="rId21"/>
    <p:sldId id="762" r:id="rId22"/>
    <p:sldId id="763" r:id="rId23"/>
    <p:sldId id="764" r:id="rId24"/>
    <p:sldId id="765" r:id="rId25"/>
    <p:sldId id="766" r:id="rId26"/>
    <p:sldId id="767" r:id="rId27"/>
    <p:sldId id="768" r:id="rId28"/>
    <p:sldId id="769" r:id="rId29"/>
    <p:sldId id="688" r:id="rId30"/>
    <p:sldId id="807" r:id="rId31"/>
    <p:sldId id="808" r:id="rId32"/>
    <p:sldId id="809" r:id="rId33"/>
    <p:sldId id="810" r:id="rId34"/>
    <p:sldId id="811" r:id="rId35"/>
    <p:sldId id="812" r:id="rId36"/>
    <p:sldId id="813" r:id="rId37"/>
    <p:sldId id="814" r:id="rId38"/>
    <p:sldId id="815" r:id="rId39"/>
    <p:sldId id="816" r:id="rId40"/>
    <p:sldId id="817" r:id="rId41"/>
    <p:sldId id="818" r:id="rId42"/>
    <p:sldId id="819" r:id="rId43"/>
    <p:sldId id="820" r:id="rId44"/>
    <p:sldId id="821" r:id="rId45"/>
    <p:sldId id="822" r:id="rId46"/>
    <p:sldId id="770" r:id="rId47"/>
    <p:sldId id="689" r:id="rId48"/>
    <p:sldId id="693" r:id="rId49"/>
    <p:sldId id="694" r:id="rId50"/>
    <p:sldId id="695" r:id="rId51"/>
    <p:sldId id="696" r:id="rId52"/>
    <p:sldId id="697" r:id="rId53"/>
    <p:sldId id="698" r:id="rId54"/>
    <p:sldId id="699" r:id="rId55"/>
    <p:sldId id="700" r:id="rId56"/>
    <p:sldId id="701" r:id="rId57"/>
    <p:sldId id="702" r:id="rId58"/>
    <p:sldId id="703" r:id="rId59"/>
    <p:sldId id="704" r:id="rId60"/>
    <p:sldId id="705" r:id="rId61"/>
    <p:sldId id="706" r:id="rId62"/>
    <p:sldId id="707" r:id="rId63"/>
    <p:sldId id="708" r:id="rId64"/>
    <p:sldId id="709" r:id="rId65"/>
    <p:sldId id="710" r:id="rId66"/>
    <p:sldId id="711" r:id="rId67"/>
    <p:sldId id="712" r:id="rId68"/>
    <p:sldId id="713" r:id="rId69"/>
    <p:sldId id="714" r:id="rId70"/>
    <p:sldId id="715" r:id="rId71"/>
    <p:sldId id="716" r:id="rId72"/>
    <p:sldId id="717" r:id="rId73"/>
    <p:sldId id="718" r:id="rId74"/>
    <p:sldId id="719" r:id="rId75"/>
    <p:sldId id="720" r:id="rId76"/>
    <p:sldId id="721" r:id="rId77"/>
    <p:sldId id="722" r:id="rId78"/>
    <p:sldId id="723" r:id="rId79"/>
    <p:sldId id="724" r:id="rId80"/>
    <p:sldId id="725" r:id="rId81"/>
    <p:sldId id="690" r:id="rId82"/>
    <p:sldId id="771" r:id="rId83"/>
    <p:sldId id="772" r:id="rId84"/>
    <p:sldId id="773" r:id="rId85"/>
    <p:sldId id="774" r:id="rId86"/>
    <p:sldId id="775" r:id="rId87"/>
    <p:sldId id="776" r:id="rId88"/>
    <p:sldId id="777" r:id="rId89"/>
    <p:sldId id="778" r:id="rId90"/>
    <p:sldId id="779" r:id="rId91"/>
    <p:sldId id="780" r:id="rId92"/>
    <p:sldId id="781" r:id="rId93"/>
    <p:sldId id="782" r:id="rId94"/>
    <p:sldId id="783" r:id="rId95"/>
    <p:sldId id="784" r:id="rId96"/>
    <p:sldId id="785" r:id="rId97"/>
    <p:sldId id="786" r:id="rId98"/>
    <p:sldId id="787" r:id="rId99"/>
    <p:sldId id="788" r:id="rId100"/>
    <p:sldId id="789" r:id="rId101"/>
    <p:sldId id="790" r:id="rId102"/>
    <p:sldId id="791" r:id="rId103"/>
    <p:sldId id="792" r:id="rId104"/>
    <p:sldId id="793" r:id="rId105"/>
    <p:sldId id="794" r:id="rId106"/>
    <p:sldId id="795" r:id="rId107"/>
    <p:sldId id="796" r:id="rId108"/>
    <p:sldId id="797" r:id="rId109"/>
    <p:sldId id="798" r:id="rId110"/>
    <p:sldId id="799" r:id="rId111"/>
    <p:sldId id="800" r:id="rId112"/>
    <p:sldId id="801" r:id="rId113"/>
    <p:sldId id="802" r:id="rId114"/>
    <p:sldId id="803" r:id="rId115"/>
    <p:sldId id="804" r:id="rId116"/>
    <p:sldId id="805" r:id="rId117"/>
    <p:sldId id="806" r:id="rId118"/>
    <p:sldId id="747" r:id="rId119"/>
    <p:sldId id="672" r:id="rId120"/>
  </p:sldIdLst>
  <p:sldSz cx="9144000" cy="6858000" type="screen4x3"/>
  <p:notesSz cx="6797675" cy="9874250"/>
  <p:custDataLst>
    <p:tags r:id="rId123"/>
  </p:custDataLst>
  <p:defaultTextStyle>
    <a:defPPr>
      <a:defRPr lang="fr-FR"/>
    </a:defPPr>
    <a:lvl1pPr algn="l" rtl="0" fontAlgn="base">
      <a:spcBef>
        <a:spcPct val="0"/>
      </a:spcBef>
      <a:spcAft>
        <a:spcPct val="0"/>
      </a:spcAft>
      <a:defRPr kern="1200">
        <a:solidFill>
          <a:srgbClr val="000066"/>
        </a:solidFill>
        <a:latin typeface="Arial" charset="0"/>
        <a:ea typeface="+mn-ea"/>
        <a:cs typeface="Arial" charset="0"/>
      </a:defRPr>
    </a:lvl1pPr>
    <a:lvl2pPr marL="457200" algn="l" rtl="0" fontAlgn="base">
      <a:spcBef>
        <a:spcPct val="0"/>
      </a:spcBef>
      <a:spcAft>
        <a:spcPct val="0"/>
      </a:spcAft>
      <a:defRPr kern="1200">
        <a:solidFill>
          <a:srgbClr val="000066"/>
        </a:solidFill>
        <a:latin typeface="Arial" charset="0"/>
        <a:ea typeface="+mn-ea"/>
        <a:cs typeface="Arial" charset="0"/>
      </a:defRPr>
    </a:lvl2pPr>
    <a:lvl3pPr marL="914400" algn="l" rtl="0" fontAlgn="base">
      <a:spcBef>
        <a:spcPct val="0"/>
      </a:spcBef>
      <a:spcAft>
        <a:spcPct val="0"/>
      </a:spcAft>
      <a:defRPr kern="1200">
        <a:solidFill>
          <a:srgbClr val="000066"/>
        </a:solidFill>
        <a:latin typeface="Arial" charset="0"/>
        <a:ea typeface="+mn-ea"/>
        <a:cs typeface="Arial" charset="0"/>
      </a:defRPr>
    </a:lvl3pPr>
    <a:lvl4pPr marL="1371600" algn="l" rtl="0" fontAlgn="base">
      <a:spcBef>
        <a:spcPct val="0"/>
      </a:spcBef>
      <a:spcAft>
        <a:spcPct val="0"/>
      </a:spcAft>
      <a:defRPr kern="1200">
        <a:solidFill>
          <a:srgbClr val="000066"/>
        </a:solidFill>
        <a:latin typeface="Arial" charset="0"/>
        <a:ea typeface="+mn-ea"/>
        <a:cs typeface="Arial" charset="0"/>
      </a:defRPr>
    </a:lvl4pPr>
    <a:lvl5pPr marL="1828800" algn="l" rtl="0" fontAlgn="base">
      <a:spcBef>
        <a:spcPct val="0"/>
      </a:spcBef>
      <a:spcAft>
        <a:spcPct val="0"/>
      </a:spcAft>
      <a:defRPr kern="1200">
        <a:solidFill>
          <a:srgbClr val="000066"/>
        </a:solidFill>
        <a:latin typeface="Arial" charset="0"/>
        <a:ea typeface="+mn-ea"/>
        <a:cs typeface="Arial" charset="0"/>
      </a:defRPr>
    </a:lvl5pPr>
    <a:lvl6pPr marL="2286000" algn="l" defTabSz="914400" rtl="0" eaLnBrk="1" latinLnBrk="0" hangingPunct="1">
      <a:defRPr kern="1200">
        <a:solidFill>
          <a:srgbClr val="000066"/>
        </a:solidFill>
        <a:latin typeface="Arial" charset="0"/>
        <a:ea typeface="+mn-ea"/>
        <a:cs typeface="Arial" charset="0"/>
      </a:defRPr>
    </a:lvl6pPr>
    <a:lvl7pPr marL="2743200" algn="l" defTabSz="914400" rtl="0" eaLnBrk="1" latinLnBrk="0" hangingPunct="1">
      <a:defRPr kern="1200">
        <a:solidFill>
          <a:srgbClr val="000066"/>
        </a:solidFill>
        <a:latin typeface="Arial" charset="0"/>
        <a:ea typeface="+mn-ea"/>
        <a:cs typeface="Arial" charset="0"/>
      </a:defRPr>
    </a:lvl7pPr>
    <a:lvl8pPr marL="3200400" algn="l" defTabSz="914400" rtl="0" eaLnBrk="1" latinLnBrk="0" hangingPunct="1">
      <a:defRPr kern="1200">
        <a:solidFill>
          <a:srgbClr val="000066"/>
        </a:solidFill>
        <a:latin typeface="Arial" charset="0"/>
        <a:ea typeface="+mn-ea"/>
        <a:cs typeface="Arial" charset="0"/>
      </a:defRPr>
    </a:lvl8pPr>
    <a:lvl9pPr marL="3657600" algn="l" defTabSz="914400" rtl="0" eaLnBrk="1" latinLnBrk="0" hangingPunct="1">
      <a:defRPr kern="1200">
        <a:solidFill>
          <a:srgbClr val="000066"/>
        </a:solidFill>
        <a:latin typeface="Arial" charset="0"/>
        <a:ea typeface="+mn-ea"/>
        <a:cs typeface="Arial" charset="0"/>
      </a:defRPr>
    </a:lvl9pPr>
  </p:defaultTextStyle>
  <p:extLst>
    <p:ext uri="{EFAFB233-063F-42B5-8137-9DF3F51BA10A}">
      <p15:sldGuideLst xmlns:p15="http://schemas.microsoft.com/office/powerpoint/2012/main">
        <p15:guide id="1" orient="horz" pos="1583">
          <p15:clr>
            <a:srgbClr val="A4A3A4"/>
          </p15:clr>
        </p15:guide>
        <p15:guide id="2" orient="horz" pos="3117">
          <p15:clr>
            <a:srgbClr val="A4A3A4"/>
          </p15:clr>
        </p15:guide>
        <p15:guide id="3" pos="2880">
          <p15:clr>
            <a:srgbClr val="A4A3A4"/>
          </p15:clr>
        </p15:guide>
      </p15:sldGuideLst>
    </p:ext>
    <p:ext uri="{2D200454-40CA-4A62-9FC3-DE9A4176ACB9}">
      <p15:notesGuideLst xmlns:p15="http://schemas.microsoft.com/office/powerpoint/2012/main">
        <p15:guide id="1" orient="horz" pos="3113"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de Microsoft Office" initials="Office"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66"/>
    <a:srgbClr val="FF6600"/>
    <a:srgbClr val="00FFFF"/>
    <a:srgbClr val="FF00FF"/>
    <a:srgbClr val="E7F3F4"/>
    <a:srgbClr val="F3F9FA"/>
    <a:srgbClr val="FF9933"/>
    <a:srgbClr val="FF99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19" autoAdjust="0"/>
    <p:restoredTop sz="96029" autoAdjust="0"/>
  </p:normalViewPr>
  <p:slideViewPr>
    <p:cSldViewPr snapToGrid="0" snapToObjects="1">
      <p:cViewPr>
        <p:scale>
          <a:sx n="60" d="100"/>
          <a:sy n="60" d="100"/>
        </p:scale>
        <p:origin x="1254" y="312"/>
      </p:cViewPr>
      <p:guideLst>
        <p:guide orient="horz" pos="1583"/>
        <p:guide orient="horz" pos="311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125" d="100"/>
          <a:sy n="125" d="100"/>
        </p:scale>
        <p:origin x="2232" y="-1590"/>
      </p:cViewPr>
      <p:guideLst>
        <p:guide orient="horz" pos="3113"/>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tags" Target="tags/tag1.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commentAuthors" Target="commentAuthor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Users\cedric\Documents\Boulot\COREVIH\Rapport%20d'activite&#769;\Documents%20de%20travail%20rapport%202016%20(publie&#769;%20en%202017)\RA%20BRETAGNE2016_v14072017_revuO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Graphique%20dans%20Microsoft%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1ere prescription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'RA2016'!$A$405:$A$409</c:f>
              <c:strCache>
                <c:ptCount val="5"/>
                <c:pt idx="0">
                  <c:v>Norvir + Prezista + Truvada</c:v>
                </c:pt>
                <c:pt idx="1">
                  <c:v>Eviplera</c:v>
                </c:pt>
                <c:pt idx="2">
                  <c:v>Triumeq</c:v>
                </c:pt>
                <c:pt idx="3">
                  <c:v>Stribild</c:v>
                </c:pt>
                <c:pt idx="4">
                  <c:v>Isentress + Truvada</c:v>
                </c:pt>
              </c:strCache>
            </c:strRef>
          </c:cat>
          <c:val>
            <c:numRef>
              <c:f>'RA2016'!$B$405:$B$409</c:f>
              <c:numCache>
                <c:formatCode>General</c:formatCode>
                <c:ptCount val="5"/>
                <c:pt idx="0">
                  <c:v>42</c:v>
                </c:pt>
                <c:pt idx="1">
                  <c:v>20</c:v>
                </c:pt>
                <c:pt idx="2">
                  <c:v>12</c:v>
                </c:pt>
                <c:pt idx="3">
                  <c:v>11</c:v>
                </c:pt>
                <c:pt idx="4">
                  <c:v>7</c:v>
                </c:pt>
              </c:numCache>
            </c:numRef>
          </c:val>
          <c:extLst xmlns:c16r2="http://schemas.microsoft.com/office/drawing/2015/06/chart">
            <c:ext xmlns:c16="http://schemas.microsoft.com/office/drawing/2014/chart" uri="{C3380CC4-5D6E-409C-BE32-E72D297353CC}">
              <c16:uniqueId val="{00000000-8756-4A44-9CE9-CD0C8D89BC86}"/>
            </c:ext>
          </c:extLst>
        </c:ser>
        <c:dLbls>
          <c:showLegendKey val="0"/>
          <c:showVal val="0"/>
          <c:showCatName val="0"/>
          <c:showSerName val="0"/>
          <c:showPercent val="0"/>
          <c:showBubbleSize val="0"/>
        </c:dLbls>
        <c:gapWidth val="182"/>
        <c:axId val="210024160"/>
        <c:axId val="210024720"/>
      </c:barChart>
      <c:catAx>
        <c:axId val="210024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210024720"/>
        <c:crosses val="autoZero"/>
        <c:auto val="1"/>
        <c:lblAlgn val="ctr"/>
        <c:lblOffset val="100"/>
        <c:noMultiLvlLbl val="0"/>
      </c:catAx>
      <c:valAx>
        <c:axId val="210024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002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2.9209294158881745E-2"/>
          <c:y val="9.6285937777685501E-2"/>
          <c:w val="0.94491050667172238"/>
          <c:h val="0.71628078782587701"/>
        </c:manualLayout>
      </c:layout>
      <c:bar3DChart>
        <c:barDir val="col"/>
        <c:grouping val="clustered"/>
        <c:varyColors val="0"/>
        <c:ser>
          <c:idx val="0"/>
          <c:order val="0"/>
          <c:tx>
            <c:strRef>
              <c:f>'[Graphique dans Microsoft PowerPoint]Sheet1'!$A$2</c:f>
              <c:strCache>
                <c:ptCount val="1"/>
                <c:pt idx="0">
                  <c:v>&lt; 50 cp/mL</c:v>
                </c:pt>
              </c:strCache>
            </c:strRef>
          </c:tx>
          <c:spPr>
            <a:solidFill>
              <a:srgbClr val="FF0000"/>
            </a:solidFill>
          </c:spPr>
          <c:invertIfNegative val="0"/>
          <c:cat>
            <c:strRef>
              <c:f>'[Graphique dans Microsoft PowerPoint]Sheet1'!$B$1:$E$1</c:f>
              <c:strCache>
                <c:ptCount val="4"/>
                <c:pt idx="0">
                  <c:v>Depuis la conception</c:v>
                </c:pt>
                <c:pt idx="1">
                  <c:v>1er trimestre</c:v>
                </c:pt>
                <c:pt idx="2">
                  <c:v>2ème trimestre</c:v>
                </c:pt>
                <c:pt idx="3">
                  <c:v>3ème trimestre</c:v>
                </c:pt>
              </c:strCache>
            </c:strRef>
          </c:cat>
          <c:val>
            <c:numRef>
              <c:f>'[Graphique dans Microsoft PowerPoint]Sheet1'!$B$2:$E$2</c:f>
              <c:numCache>
                <c:formatCode>General</c:formatCode>
                <c:ptCount val="4"/>
                <c:pt idx="0">
                  <c:v>0</c:v>
                </c:pt>
                <c:pt idx="1">
                  <c:v>0.2</c:v>
                </c:pt>
                <c:pt idx="2">
                  <c:v>0.5</c:v>
                </c:pt>
                <c:pt idx="3">
                  <c:v>0.7</c:v>
                </c:pt>
              </c:numCache>
            </c:numRef>
          </c:val>
          <c:extLst xmlns:c16r2="http://schemas.microsoft.com/office/drawing/2015/06/chart">
            <c:ext xmlns:c16="http://schemas.microsoft.com/office/drawing/2014/chart" uri="{C3380CC4-5D6E-409C-BE32-E72D297353CC}">
              <c16:uniqueId val="{00000000-ABF4-3745-8FFD-5AB0E3D368CD}"/>
            </c:ext>
          </c:extLst>
        </c:ser>
        <c:ser>
          <c:idx val="1"/>
          <c:order val="1"/>
          <c:tx>
            <c:strRef>
              <c:f>'[Graphique dans Microsoft PowerPoint]Sheet1'!$A$3</c:f>
              <c:strCache>
                <c:ptCount val="1"/>
                <c:pt idx="0">
                  <c:v>50-400 cp/mL</c:v>
                </c:pt>
              </c:strCache>
            </c:strRef>
          </c:tx>
          <c:spPr>
            <a:solidFill>
              <a:srgbClr val="FFFF00"/>
            </a:solidFill>
          </c:spPr>
          <c:invertIfNegative val="0"/>
          <c:cat>
            <c:strRef>
              <c:f>'[Graphique dans Microsoft PowerPoint]Sheet1'!$B$1:$E$1</c:f>
              <c:strCache>
                <c:ptCount val="4"/>
                <c:pt idx="0">
                  <c:v>Depuis la conception</c:v>
                </c:pt>
                <c:pt idx="1">
                  <c:v>1er trimestre</c:v>
                </c:pt>
                <c:pt idx="2">
                  <c:v>2ème trimestre</c:v>
                </c:pt>
                <c:pt idx="3">
                  <c:v>3ème trimestre</c:v>
                </c:pt>
              </c:strCache>
            </c:strRef>
          </c:cat>
          <c:val>
            <c:numRef>
              <c:f>'[Graphique dans Microsoft PowerPoint]Sheet1'!$B$3:$E$3</c:f>
              <c:numCache>
                <c:formatCode>General</c:formatCode>
                <c:ptCount val="4"/>
                <c:pt idx="0">
                  <c:v>0.4</c:v>
                </c:pt>
                <c:pt idx="1">
                  <c:v>1</c:v>
                </c:pt>
                <c:pt idx="2">
                  <c:v>1.1000000000000001</c:v>
                </c:pt>
                <c:pt idx="3">
                  <c:v>2.7</c:v>
                </c:pt>
              </c:numCache>
            </c:numRef>
          </c:val>
          <c:extLst xmlns:c16r2="http://schemas.microsoft.com/office/drawing/2015/06/chart">
            <c:ext xmlns:c16="http://schemas.microsoft.com/office/drawing/2014/chart" uri="{C3380CC4-5D6E-409C-BE32-E72D297353CC}">
              <c16:uniqueId val="{00000001-ABF4-3745-8FFD-5AB0E3D368CD}"/>
            </c:ext>
          </c:extLst>
        </c:ser>
        <c:ser>
          <c:idx val="2"/>
          <c:order val="2"/>
          <c:tx>
            <c:strRef>
              <c:f>'[Graphique dans Microsoft PowerPoint]Sheet1'!$A$4</c:f>
              <c:strCache>
                <c:ptCount val="1"/>
                <c:pt idx="0">
                  <c:v>&gt;400 cp/mL</c:v>
                </c:pt>
              </c:strCache>
            </c:strRef>
          </c:tx>
          <c:spPr>
            <a:solidFill>
              <a:srgbClr val="B3D9FF"/>
            </a:solidFill>
          </c:spPr>
          <c:invertIfNegative val="0"/>
          <c:cat>
            <c:strRef>
              <c:f>'[Graphique dans Microsoft PowerPoint]Sheet1'!$B$1:$E$1</c:f>
              <c:strCache>
                <c:ptCount val="4"/>
                <c:pt idx="0">
                  <c:v>Depuis la conception</c:v>
                </c:pt>
                <c:pt idx="1">
                  <c:v>1er trimestre</c:v>
                </c:pt>
                <c:pt idx="2">
                  <c:v>2ème trimestre</c:v>
                </c:pt>
                <c:pt idx="3">
                  <c:v>3ème trimestre</c:v>
                </c:pt>
              </c:strCache>
            </c:strRef>
          </c:cat>
          <c:val>
            <c:numRef>
              <c:f>'[Graphique dans Microsoft PowerPoint]Sheet1'!$B$4:$E$4</c:f>
              <c:numCache>
                <c:formatCode>General</c:formatCode>
                <c:ptCount val="4"/>
                <c:pt idx="0">
                  <c:v>2.2000000000000002</c:v>
                </c:pt>
                <c:pt idx="1">
                  <c:v>1.8</c:v>
                </c:pt>
                <c:pt idx="2">
                  <c:v>2.2999999999999998</c:v>
                </c:pt>
                <c:pt idx="3">
                  <c:v>4.0999999999999996</c:v>
                </c:pt>
              </c:numCache>
            </c:numRef>
          </c:val>
          <c:extLst xmlns:c16r2="http://schemas.microsoft.com/office/drawing/2015/06/chart">
            <c:ext xmlns:c16="http://schemas.microsoft.com/office/drawing/2014/chart" uri="{C3380CC4-5D6E-409C-BE32-E72D297353CC}">
              <c16:uniqueId val="{00000002-ABF4-3745-8FFD-5AB0E3D368CD}"/>
            </c:ext>
          </c:extLst>
        </c:ser>
        <c:dLbls>
          <c:showLegendKey val="0"/>
          <c:showVal val="0"/>
          <c:showCatName val="0"/>
          <c:showSerName val="0"/>
          <c:showPercent val="0"/>
          <c:showBubbleSize val="0"/>
        </c:dLbls>
        <c:gapWidth val="150"/>
        <c:shape val="box"/>
        <c:axId val="210028080"/>
        <c:axId val="210028640"/>
        <c:axId val="0"/>
      </c:bar3DChart>
      <c:catAx>
        <c:axId val="210028080"/>
        <c:scaling>
          <c:orientation val="minMax"/>
        </c:scaling>
        <c:delete val="0"/>
        <c:axPos val="b"/>
        <c:numFmt formatCode="General" sourceLinked="0"/>
        <c:majorTickMark val="out"/>
        <c:minorTickMark val="none"/>
        <c:tickLblPos val="nextTo"/>
        <c:txPr>
          <a:bodyPr/>
          <a:lstStyle/>
          <a:p>
            <a:pPr>
              <a:defRPr sz="1200" b="1"/>
            </a:pPr>
            <a:endParaRPr lang="fr-FR"/>
          </a:p>
        </c:txPr>
        <c:crossAx val="210028640"/>
        <c:crosses val="autoZero"/>
        <c:auto val="1"/>
        <c:lblAlgn val="ctr"/>
        <c:lblOffset val="100"/>
        <c:noMultiLvlLbl val="0"/>
      </c:catAx>
      <c:valAx>
        <c:axId val="210028640"/>
        <c:scaling>
          <c:orientation val="minMax"/>
        </c:scaling>
        <c:delete val="0"/>
        <c:axPos val="l"/>
        <c:majorGridlines>
          <c:spPr>
            <a:ln>
              <a:noFill/>
            </a:ln>
          </c:spPr>
        </c:majorGridlines>
        <c:numFmt formatCode="General" sourceLinked="1"/>
        <c:majorTickMark val="out"/>
        <c:minorTickMark val="none"/>
        <c:tickLblPos val="nextTo"/>
        <c:txPr>
          <a:bodyPr/>
          <a:lstStyle/>
          <a:p>
            <a:pPr>
              <a:defRPr sz="1100" b="1"/>
            </a:pPr>
            <a:endParaRPr lang="fr-FR"/>
          </a:p>
        </c:txPr>
        <c:crossAx val="210028080"/>
        <c:crosses val="autoZero"/>
        <c:crossBetween val="between"/>
      </c:valAx>
    </c:plotArea>
    <c:legend>
      <c:legendPos val="t"/>
      <c:overlay val="0"/>
      <c:txPr>
        <a:bodyPr/>
        <a:lstStyle/>
        <a:p>
          <a:pPr>
            <a:defRPr sz="1400"/>
          </a:pPr>
          <a:endParaRPr lang="fr-FR"/>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2DFC9-7562-BF4C-9553-3EBFDFCF8AB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fr-FR"/>
        </a:p>
      </dgm:t>
    </dgm:pt>
    <dgm:pt modelId="{C9E6BF79-E032-0447-8013-8BBF2F7C3B1A}">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1400" b="1" dirty="0">
              <a:solidFill>
                <a:srgbClr val="000066"/>
              </a:solidFill>
            </a:rPr>
            <a:t>HSH démarrant la </a:t>
          </a:r>
          <a:r>
            <a:rPr lang="fr-FR" sz="1400" b="1" dirty="0" err="1">
              <a:solidFill>
                <a:srgbClr val="000066"/>
              </a:solidFill>
            </a:rPr>
            <a:t>PrEP</a:t>
          </a:r>
          <a:r>
            <a:rPr lang="fr-FR" sz="1400" b="1" dirty="0">
              <a:solidFill>
                <a:srgbClr val="000066"/>
              </a:solidFill>
            </a:rPr>
            <a:t> </a:t>
          </a:r>
          <a:br>
            <a:rPr lang="fr-FR" sz="1400" b="1" dirty="0">
              <a:solidFill>
                <a:srgbClr val="000066"/>
              </a:solidFill>
            </a:rPr>
          </a:br>
          <a:r>
            <a:rPr lang="fr-FR" sz="1400" b="0" dirty="0">
              <a:solidFill>
                <a:srgbClr val="000066"/>
              </a:solidFill>
            </a:rPr>
            <a:t>(n = 1 258)</a:t>
          </a:r>
        </a:p>
      </dgm:t>
    </dgm:pt>
    <dgm:pt modelId="{89518240-0311-E945-991D-917C676CF379}" type="parTrans" cxnId="{B013838E-5C55-C343-8DDE-A0B454F745F9}">
      <dgm:prSet/>
      <dgm:spPr/>
      <dgm:t>
        <a:bodyPr/>
        <a:lstStyle/>
        <a:p>
          <a:endParaRPr lang="fr-FR"/>
        </a:p>
      </dgm:t>
    </dgm:pt>
    <dgm:pt modelId="{EB7F71CA-C5D2-434A-99EF-C5BC50FDD05A}" type="sibTrans" cxnId="{B013838E-5C55-C343-8DDE-A0B454F745F9}">
      <dgm:prSet/>
      <dgm:spPr/>
      <dgm:t>
        <a:bodyPr/>
        <a:lstStyle/>
        <a:p>
          <a:endParaRPr lang="fr-FR"/>
        </a:p>
      </dgm:t>
    </dgm:pt>
    <dgm:pt modelId="{5D99A580-43F4-EC44-889E-E0B0B644E706}">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1400" b="1" dirty="0">
              <a:solidFill>
                <a:srgbClr val="000066"/>
              </a:solidFill>
            </a:rPr>
            <a:t>Utilisation constante </a:t>
          </a:r>
          <a:br>
            <a:rPr lang="fr-FR" sz="1400" b="1" dirty="0">
              <a:solidFill>
                <a:srgbClr val="000066"/>
              </a:solidFill>
            </a:rPr>
          </a:br>
          <a:r>
            <a:rPr lang="fr-FR" sz="1400" b="1" dirty="0">
              <a:solidFill>
                <a:srgbClr val="000066"/>
              </a:solidFill>
            </a:rPr>
            <a:t>36 % </a:t>
          </a:r>
          <a:r>
            <a:rPr lang="fr-FR" sz="1400" b="0" dirty="0">
              <a:solidFill>
                <a:srgbClr val="000066"/>
              </a:solidFill>
            </a:rPr>
            <a:t>(n = 450)</a:t>
          </a:r>
        </a:p>
      </dgm:t>
    </dgm:pt>
    <dgm:pt modelId="{71CC6280-BB71-AF4D-A19C-7AF94FDC53C9}" type="parTrans" cxnId="{D00FA4A3-EDB1-A34A-93C6-095BB4E019EE}">
      <dgm:prSet/>
      <dgm:spPr/>
      <dgm:t>
        <a:bodyPr/>
        <a:lstStyle/>
        <a:p>
          <a:endParaRPr lang="fr-FR"/>
        </a:p>
      </dgm:t>
    </dgm:pt>
    <dgm:pt modelId="{6663A4F0-4583-F341-AAC3-E28AECAC5856}" type="sibTrans" cxnId="{D00FA4A3-EDB1-A34A-93C6-095BB4E019EE}">
      <dgm:prSet/>
      <dgm:spPr/>
      <dgm:t>
        <a:bodyPr/>
        <a:lstStyle/>
        <a:p>
          <a:endParaRPr lang="fr-FR"/>
        </a:p>
      </dgm:t>
    </dgm:pt>
    <dgm:pt modelId="{C9014365-07A4-6045-8CA8-6E28A15D74DE}">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1400" b="1" dirty="0">
              <a:solidFill>
                <a:srgbClr val="000066"/>
              </a:solidFill>
            </a:rPr>
            <a:t>Arrêt définitif </a:t>
          </a:r>
          <a:br>
            <a:rPr lang="fr-FR" sz="1400" b="1" dirty="0">
              <a:solidFill>
                <a:srgbClr val="000066"/>
              </a:solidFill>
            </a:rPr>
          </a:br>
          <a:r>
            <a:rPr lang="fr-FR" sz="1400" b="1" dirty="0">
              <a:solidFill>
                <a:srgbClr val="000066"/>
              </a:solidFill>
            </a:rPr>
            <a:t>17 % </a:t>
          </a:r>
          <a:r>
            <a:rPr lang="fr-FR" sz="1400" b="0" dirty="0">
              <a:solidFill>
                <a:srgbClr val="000066"/>
              </a:solidFill>
            </a:rPr>
            <a:t>(n = 214)</a:t>
          </a:r>
        </a:p>
      </dgm:t>
    </dgm:pt>
    <dgm:pt modelId="{5FBFED78-711C-4449-8053-291B59E6D8E3}" type="parTrans" cxnId="{F8549847-08E0-854B-A00C-D8D155516DA7}">
      <dgm:prSet/>
      <dgm:spPr/>
      <dgm:t>
        <a:bodyPr/>
        <a:lstStyle/>
        <a:p>
          <a:endParaRPr lang="fr-FR"/>
        </a:p>
      </dgm:t>
    </dgm:pt>
    <dgm:pt modelId="{D23781E2-6730-1C44-92A5-91C82D4A91AD}" type="sibTrans" cxnId="{F8549847-08E0-854B-A00C-D8D155516DA7}">
      <dgm:prSet/>
      <dgm:spPr/>
      <dgm:t>
        <a:bodyPr/>
        <a:lstStyle/>
        <a:p>
          <a:endParaRPr lang="fr-FR"/>
        </a:p>
      </dgm:t>
    </dgm:pt>
    <dgm:pt modelId="{4D0731A6-5846-934D-B79A-C323939F5B57}">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1400" b="1" dirty="0">
              <a:solidFill>
                <a:srgbClr val="000066"/>
              </a:solidFill>
            </a:rPr>
            <a:t>Perdu de vue </a:t>
          </a:r>
          <a:br>
            <a:rPr lang="fr-FR" sz="1400" b="1" dirty="0">
              <a:solidFill>
                <a:srgbClr val="000066"/>
              </a:solidFill>
            </a:rPr>
          </a:br>
          <a:r>
            <a:rPr lang="fr-FR" sz="1400" b="1" dirty="0">
              <a:solidFill>
                <a:srgbClr val="000066"/>
              </a:solidFill>
            </a:rPr>
            <a:t>38 % </a:t>
          </a:r>
          <a:r>
            <a:rPr lang="fr-FR" sz="1400" b="0" dirty="0">
              <a:solidFill>
                <a:srgbClr val="000066"/>
              </a:solidFill>
            </a:rPr>
            <a:t>(n = 480)</a:t>
          </a:r>
        </a:p>
      </dgm:t>
    </dgm:pt>
    <dgm:pt modelId="{6C9641BC-A176-D040-9490-E55683E07694}" type="parTrans" cxnId="{2A566EEB-C44A-704D-A53B-E6477ABD643A}">
      <dgm:prSet/>
      <dgm:spPr/>
      <dgm:t>
        <a:bodyPr/>
        <a:lstStyle/>
        <a:p>
          <a:endParaRPr lang="fr-FR"/>
        </a:p>
      </dgm:t>
    </dgm:pt>
    <dgm:pt modelId="{31F21FF3-D834-7642-A00D-E7006F62D3F3}" type="sibTrans" cxnId="{2A566EEB-C44A-704D-A53B-E6477ABD643A}">
      <dgm:prSet/>
      <dgm:spPr/>
      <dgm:t>
        <a:bodyPr/>
        <a:lstStyle/>
        <a:p>
          <a:endParaRPr lang="fr-FR"/>
        </a:p>
      </dgm:t>
    </dgm:pt>
    <dgm:pt modelId="{B8731388-FDD5-5548-BDA5-ED8F83380084}">
      <dgm:prSet custT="1">
        <dgm:style>
          <a:lnRef idx="1">
            <a:schemeClr val="accent1"/>
          </a:lnRef>
          <a:fillRef idx="2">
            <a:schemeClr val="accent1"/>
          </a:fillRef>
          <a:effectRef idx="1">
            <a:schemeClr val="accent1"/>
          </a:effectRef>
          <a:fontRef idx="minor">
            <a:schemeClr val="dk1"/>
          </a:fontRef>
        </dgm:style>
      </dgm:prSet>
      <dgm:spPr/>
      <dgm:t>
        <a:bodyPr/>
        <a:lstStyle/>
        <a:p>
          <a:r>
            <a:rPr lang="fr-FR" sz="1400" b="1" dirty="0">
              <a:solidFill>
                <a:srgbClr val="000066"/>
              </a:solidFill>
            </a:rPr>
            <a:t>Arrêt provisoire </a:t>
          </a:r>
          <a:br>
            <a:rPr lang="fr-FR" sz="1400" b="1" dirty="0">
              <a:solidFill>
                <a:srgbClr val="000066"/>
              </a:solidFill>
            </a:rPr>
          </a:br>
          <a:r>
            <a:rPr lang="fr-FR" sz="1400" b="1" dirty="0">
              <a:solidFill>
                <a:srgbClr val="000066"/>
              </a:solidFill>
            </a:rPr>
            <a:t>9 % </a:t>
          </a:r>
          <a:r>
            <a:rPr lang="fr-FR" sz="1400" b="0" dirty="0">
              <a:solidFill>
                <a:srgbClr val="000066"/>
              </a:solidFill>
            </a:rPr>
            <a:t>(n = 114)</a:t>
          </a:r>
        </a:p>
      </dgm:t>
    </dgm:pt>
    <dgm:pt modelId="{09C5A4E2-A777-1447-836E-571F31B12F2E}" type="parTrans" cxnId="{ED4E40DB-DC53-7945-A1DE-527606D59F56}">
      <dgm:prSet/>
      <dgm:spPr/>
      <dgm:t>
        <a:bodyPr/>
        <a:lstStyle/>
        <a:p>
          <a:endParaRPr lang="fr-FR"/>
        </a:p>
      </dgm:t>
    </dgm:pt>
    <dgm:pt modelId="{490921FC-421B-4E42-A9BE-2996A559720F}" type="sibTrans" cxnId="{ED4E40DB-DC53-7945-A1DE-527606D59F56}">
      <dgm:prSet/>
      <dgm:spPr/>
      <dgm:t>
        <a:bodyPr/>
        <a:lstStyle/>
        <a:p>
          <a:endParaRPr lang="fr-FR"/>
        </a:p>
      </dgm:t>
    </dgm:pt>
    <dgm:pt modelId="{2EE933B0-BAE9-954D-AB38-6FFD98244FCB}" type="pres">
      <dgm:prSet presAssocID="{3D52DFC9-7562-BF4C-9553-3EBFDFCF8ABA}" presName="hierChild1" presStyleCnt="0">
        <dgm:presLayoutVars>
          <dgm:orgChart val="1"/>
          <dgm:chPref val="1"/>
          <dgm:dir/>
          <dgm:animOne val="branch"/>
          <dgm:animLvl val="lvl"/>
          <dgm:resizeHandles/>
        </dgm:presLayoutVars>
      </dgm:prSet>
      <dgm:spPr/>
      <dgm:t>
        <a:bodyPr/>
        <a:lstStyle/>
        <a:p>
          <a:endParaRPr lang="fr-FR"/>
        </a:p>
      </dgm:t>
    </dgm:pt>
    <dgm:pt modelId="{C9D078CF-D9DE-674B-845D-368B63EE5A09}" type="pres">
      <dgm:prSet presAssocID="{C9E6BF79-E032-0447-8013-8BBF2F7C3B1A}" presName="hierRoot1" presStyleCnt="0">
        <dgm:presLayoutVars>
          <dgm:hierBranch/>
        </dgm:presLayoutVars>
      </dgm:prSet>
      <dgm:spPr/>
    </dgm:pt>
    <dgm:pt modelId="{F7D3BAEB-DD51-0F4A-9516-9C2938E22E87}" type="pres">
      <dgm:prSet presAssocID="{C9E6BF79-E032-0447-8013-8BBF2F7C3B1A}" presName="rootComposite1" presStyleCnt="0"/>
      <dgm:spPr/>
    </dgm:pt>
    <dgm:pt modelId="{3BF2201D-E7DF-334E-9BBA-3FE469316F2A}" type="pres">
      <dgm:prSet presAssocID="{C9E6BF79-E032-0447-8013-8BBF2F7C3B1A}" presName="rootText1" presStyleLbl="node0" presStyleIdx="0" presStyleCnt="1" custScaleX="214195" custScaleY="88358">
        <dgm:presLayoutVars>
          <dgm:chPref val="3"/>
        </dgm:presLayoutVars>
      </dgm:prSet>
      <dgm:spPr/>
      <dgm:t>
        <a:bodyPr/>
        <a:lstStyle/>
        <a:p>
          <a:endParaRPr lang="fr-FR"/>
        </a:p>
      </dgm:t>
    </dgm:pt>
    <dgm:pt modelId="{FFA497B9-E2ED-CF41-BFE9-FD276E4F2883}" type="pres">
      <dgm:prSet presAssocID="{C9E6BF79-E032-0447-8013-8BBF2F7C3B1A}" presName="rootConnector1" presStyleLbl="node1" presStyleIdx="0" presStyleCnt="0"/>
      <dgm:spPr/>
      <dgm:t>
        <a:bodyPr/>
        <a:lstStyle/>
        <a:p>
          <a:endParaRPr lang="fr-FR"/>
        </a:p>
      </dgm:t>
    </dgm:pt>
    <dgm:pt modelId="{CF92C9DC-80F3-044B-8588-0CD154270FEE}" type="pres">
      <dgm:prSet presAssocID="{C9E6BF79-E032-0447-8013-8BBF2F7C3B1A}" presName="hierChild2" presStyleCnt="0"/>
      <dgm:spPr/>
    </dgm:pt>
    <dgm:pt modelId="{7C5678A2-8A84-9B4A-8BAC-7308162F7EDD}" type="pres">
      <dgm:prSet presAssocID="{71CC6280-BB71-AF4D-A19C-7AF94FDC53C9}" presName="Name35" presStyleLbl="parChTrans1D2" presStyleIdx="0" presStyleCnt="4"/>
      <dgm:spPr/>
      <dgm:t>
        <a:bodyPr/>
        <a:lstStyle/>
        <a:p>
          <a:endParaRPr lang="fr-FR"/>
        </a:p>
      </dgm:t>
    </dgm:pt>
    <dgm:pt modelId="{014ECC2C-D009-EF46-A463-2F0FDC93F5CB}" type="pres">
      <dgm:prSet presAssocID="{5D99A580-43F4-EC44-889E-E0B0B644E706}" presName="hierRoot2" presStyleCnt="0">
        <dgm:presLayoutVars>
          <dgm:hierBranch val="init"/>
        </dgm:presLayoutVars>
      </dgm:prSet>
      <dgm:spPr/>
    </dgm:pt>
    <dgm:pt modelId="{5BA11D1C-6D40-8644-B223-F5EB3A67E377}" type="pres">
      <dgm:prSet presAssocID="{5D99A580-43F4-EC44-889E-E0B0B644E706}" presName="rootComposite" presStyleCnt="0"/>
      <dgm:spPr/>
    </dgm:pt>
    <dgm:pt modelId="{63D00430-2767-3441-BB13-F5E676300119}" type="pres">
      <dgm:prSet presAssocID="{5D99A580-43F4-EC44-889E-E0B0B644E706}" presName="rootText" presStyleLbl="node2" presStyleIdx="0" presStyleCnt="4" custScaleX="187464">
        <dgm:presLayoutVars>
          <dgm:chPref val="3"/>
        </dgm:presLayoutVars>
      </dgm:prSet>
      <dgm:spPr/>
      <dgm:t>
        <a:bodyPr/>
        <a:lstStyle/>
        <a:p>
          <a:endParaRPr lang="fr-FR"/>
        </a:p>
      </dgm:t>
    </dgm:pt>
    <dgm:pt modelId="{9D1F7A49-A983-CB4B-A2BC-1DD490CBD1FB}" type="pres">
      <dgm:prSet presAssocID="{5D99A580-43F4-EC44-889E-E0B0B644E706}" presName="rootConnector" presStyleLbl="node2" presStyleIdx="0" presStyleCnt="4"/>
      <dgm:spPr/>
      <dgm:t>
        <a:bodyPr/>
        <a:lstStyle/>
        <a:p>
          <a:endParaRPr lang="fr-FR"/>
        </a:p>
      </dgm:t>
    </dgm:pt>
    <dgm:pt modelId="{C252CF1A-4437-E441-8CCB-793953CF512F}" type="pres">
      <dgm:prSet presAssocID="{5D99A580-43F4-EC44-889E-E0B0B644E706}" presName="hierChild4" presStyleCnt="0"/>
      <dgm:spPr/>
    </dgm:pt>
    <dgm:pt modelId="{251F9F11-DEDC-7E4D-9BFE-80AAC2F691F1}" type="pres">
      <dgm:prSet presAssocID="{5D99A580-43F4-EC44-889E-E0B0B644E706}" presName="hierChild5" presStyleCnt="0"/>
      <dgm:spPr/>
    </dgm:pt>
    <dgm:pt modelId="{125EF9DD-1B5F-2344-8815-B41B01CF2F5D}" type="pres">
      <dgm:prSet presAssocID="{09C5A4E2-A777-1447-836E-571F31B12F2E}" presName="Name35" presStyleLbl="parChTrans1D2" presStyleIdx="1" presStyleCnt="4"/>
      <dgm:spPr/>
      <dgm:t>
        <a:bodyPr/>
        <a:lstStyle/>
        <a:p>
          <a:endParaRPr lang="fr-FR"/>
        </a:p>
      </dgm:t>
    </dgm:pt>
    <dgm:pt modelId="{A4570ADC-5E2A-A34C-855E-7F27F1F56278}" type="pres">
      <dgm:prSet presAssocID="{B8731388-FDD5-5548-BDA5-ED8F83380084}" presName="hierRoot2" presStyleCnt="0">
        <dgm:presLayoutVars>
          <dgm:hierBranch val="init"/>
        </dgm:presLayoutVars>
      </dgm:prSet>
      <dgm:spPr/>
    </dgm:pt>
    <dgm:pt modelId="{BD56A0E1-E544-AB4E-B6A1-F22B94FE36FA}" type="pres">
      <dgm:prSet presAssocID="{B8731388-FDD5-5548-BDA5-ED8F83380084}" presName="rootComposite" presStyleCnt="0"/>
      <dgm:spPr/>
    </dgm:pt>
    <dgm:pt modelId="{8FDC71DF-70E4-7C41-B8BE-E7E50797BB2D}" type="pres">
      <dgm:prSet presAssocID="{B8731388-FDD5-5548-BDA5-ED8F83380084}" presName="rootText" presStyleLbl="node2" presStyleIdx="1" presStyleCnt="4" custScaleX="153958">
        <dgm:presLayoutVars>
          <dgm:chPref val="3"/>
        </dgm:presLayoutVars>
      </dgm:prSet>
      <dgm:spPr/>
      <dgm:t>
        <a:bodyPr/>
        <a:lstStyle/>
        <a:p>
          <a:endParaRPr lang="fr-FR"/>
        </a:p>
      </dgm:t>
    </dgm:pt>
    <dgm:pt modelId="{BB09DBDB-2B01-6C48-9134-D226B80C0119}" type="pres">
      <dgm:prSet presAssocID="{B8731388-FDD5-5548-BDA5-ED8F83380084}" presName="rootConnector" presStyleLbl="node2" presStyleIdx="1" presStyleCnt="4"/>
      <dgm:spPr/>
      <dgm:t>
        <a:bodyPr/>
        <a:lstStyle/>
        <a:p>
          <a:endParaRPr lang="fr-FR"/>
        </a:p>
      </dgm:t>
    </dgm:pt>
    <dgm:pt modelId="{B9E1FEF5-8799-184E-91B8-7A61A50A6062}" type="pres">
      <dgm:prSet presAssocID="{B8731388-FDD5-5548-BDA5-ED8F83380084}" presName="hierChild4" presStyleCnt="0"/>
      <dgm:spPr/>
    </dgm:pt>
    <dgm:pt modelId="{ADD1C724-6C87-D94F-902E-E54EF9D3C5ED}" type="pres">
      <dgm:prSet presAssocID="{B8731388-FDD5-5548-BDA5-ED8F83380084}" presName="hierChild5" presStyleCnt="0"/>
      <dgm:spPr/>
    </dgm:pt>
    <dgm:pt modelId="{90D51D63-5625-3141-ADC2-52171E8D139A}" type="pres">
      <dgm:prSet presAssocID="{5FBFED78-711C-4449-8053-291B59E6D8E3}" presName="Name35" presStyleLbl="parChTrans1D2" presStyleIdx="2" presStyleCnt="4"/>
      <dgm:spPr/>
      <dgm:t>
        <a:bodyPr/>
        <a:lstStyle/>
        <a:p>
          <a:endParaRPr lang="fr-FR"/>
        </a:p>
      </dgm:t>
    </dgm:pt>
    <dgm:pt modelId="{6FDE663B-24D1-D649-8957-670031728781}" type="pres">
      <dgm:prSet presAssocID="{C9014365-07A4-6045-8CA8-6E28A15D74DE}" presName="hierRoot2" presStyleCnt="0">
        <dgm:presLayoutVars>
          <dgm:hierBranch val="init"/>
        </dgm:presLayoutVars>
      </dgm:prSet>
      <dgm:spPr/>
    </dgm:pt>
    <dgm:pt modelId="{010D7BDE-B15D-214B-8D0A-85C56CEDD0C8}" type="pres">
      <dgm:prSet presAssocID="{C9014365-07A4-6045-8CA8-6E28A15D74DE}" presName="rootComposite" presStyleCnt="0"/>
      <dgm:spPr/>
    </dgm:pt>
    <dgm:pt modelId="{A8D78589-3891-D846-BF41-91064BA74A42}" type="pres">
      <dgm:prSet presAssocID="{C9014365-07A4-6045-8CA8-6E28A15D74DE}" presName="rootText" presStyleLbl="node2" presStyleIdx="2" presStyleCnt="4" custScaleX="152950">
        <dgm:presLayoutVars>
          <dgm:chPref val="3"/>
        </dgm:presLayoutVars>
      </dgm:prSet>
      <dgm:spPr/>
      <dgm:t>
        <a:bodyPr/>
        <a:lstStyle/>
        <a:p>
          <a:endParaRPr lang="fr-FR"/>
        </a:p>
      </dgm:t>
    </dgm:pt>
    <dgm:pt modelId="{E8A44ACC-14E6-6348-A8D9-2981BA3F4927}" type="pres">
      <dgm:prSet presAssocID="{C9014365-07A4-6045-8CA8-6E28A15D74DE}" presName="rootConnector" presStyleLbl="node2" presStyleIdx="2" presStyleCnt="4"/>
      <dgm:spPr/>
      <dgm:t>
        <a:bodyPr/>
        <a:lstStyle/>
        <a:p>
          <a:endParaRPr lang="fr-FR"/>
        </a:p>
      </dgm:t>
    </dgm:pt>
    <dgm:pt modelId="{E40C858D-7FC5-A54D-96B9-673ADEA9C8FA}" type="pres">
      <dgm:prSet presAssocID="{C9014365-07A4-6045-8CA8-6E28A15D74DE}" presName="hierChild4" presStyleCnt="0"/>
      <dgm:spPr/>
    </dgm:pt>
    <dgm:pt modelId="{6C663765-78E8-A44B-BAAB-55C021477FA7}" type="pres">
      <dgm:prSet presAssocID="{C9014365-07A4-6045-8CA8-6E28A15D74DE}" presName="hierChild5" presStyleCnt="0"/>
      <dgm:spPr/>
    </dgm:pt>
    <dgm:pt modelId="{08100C45-3D4D-4149-B9E4-BED9B79EA598}" type="pres">
      <dgm:prSet presAssocID="{6C9641BC-A176-D040-9490-E55683E07694}" presName="Name35" presStyleLbl="parChTrans1D2" presStyleIdx="3" presStyleCnt="4"/>
      <dgm:spPr/>
      <dgm:t>
        <a:bodyPr/>
        <a:lstStyle/>
        <a:p>
          <a:endParaRPr lang="fr-FR"/>
        </a:p>
      </dgm:t>
    </dgm:pt>
    <dgm:pt modelId="{A2A8E51A-6236-7747-85CB-B71BEFE3D56C}" type="pres">
      <dgm:prSet presAssocID="{4D0731A6-5846-934D-B79A-C323939F5B57}" presName="hierRoot2" presStyleCnt="0">
        <dgm:presLayoutVars>
          <dgm:hierBranch/>
        </dgm:presLayoutVars>
      </dgm:prSet>
      <dgm:spPr/>
    </dgm:pt>
    <dgm:pt modelId="{89F81B09-2018-1B41-9BA6-EDBFF4D5A9AC}" type="pres">
      <dgm:prSet presAssocID="{4D0731A6-5846-934D-B79A-C323939F5B57}" presName="rootComposite" presStyleCnt="0"/>
      <dgm:spPr/>
    </dgm:pt>
    <dgm:pt modelId="{88C7608B-1754-274D-AAE8-C219BF6905C2}" type="pres">
      <dgm:prSet presAssocID="{4D0731A6-5846-934D-B79A-C323939F5B57}" presName="rootText" presStyleLbl="node2" presStyleIdx="3" presStyleCnt="4" custScaleX="148388">
        <dgm:presLayoutVars>
          <dgm:chPref val="3"/>
        </dgm:presLayoutVars>
      </dgm:prSet>
      <dgm:spPr/>
      <dgm:t>
        <a:bodyPr/>
        <a:lstStyle/>
        <a:p>
          <a:endParaRPr lang="fr-FR"/>
        </a:p>
      </dgm:t>
    </dgm:pt>
    <dgm:pt modelId="{FD2A0B1C-0C93-1B45-AB03-E2FC6449300B}" type="pres">
      <dgm:prSet presAssocID="{4D0731A6-5846-934D-B79A-C323939F5B57}" presName="rootConnector" presStyleLbl="node2" presStyleIdx="3" presStyleCnt="4"/>
      <dgm:spPr/>
      <dgm:t>
        <a:bodyPr/>
        <a:lstStyle/>
        <a:p>
          <a:endParaRPr lang="fr-FR"/>
        </a:p>
      </dgm:t>
    </dgm:pt>
    <dgm:pt modelId="{F95F4428-C3A5-F349-91B6-F3E44D1214E2}" type="pres">
      <dgm:prSet presAssocID="{4D0731A6-5846-934D-B79A-C323939F5B57}" presName="hierChild4" presStyleCnt="0"/>
      <dgm:spPr/>
    </dgm:pt>
    <dgm:pt modelId="{5D289167-CEC3-8A45-BDD2-9783E163777D}" type="pres">
      <dgm:prSet presAssocID="{4D0731A6-5846-934D-B79A-C323939F5B57}" presName="hierChild5" presStyleCnt="0"/>
      <dgm:spPr/>
    </dgm:pt>
    <dgm:pt modelId="{B50AFC1E-32F7-1748-AC6B-EAA4AD2530F9}" type="pres">
      <dgm:prSet presAssocID="{C9E6BF79-E032-0447-8013-8BBF2F7C3B1A}" presName="hierChild3" presStyleCnt="0"/>
      <dgm:spPr/>
    </dgm:pt>
  </dgm:ptLst>
  <dgm:cxnLst>
    <dgm:cxn modelId="{6C9C24F8-5C12-4643-BDE3-D0220A3B0385}" type="presOf" srcId="{71CC6280-BB71-AF4D-A19C-7AF94FDC53C9}" destId="{7C5678A2-8A84-9B4A-8BAC-7308162F7EDD}" srcOrd="0" destOrd="0" presId="urn:microsoft.com/office/officeart/2005/8/layout/orgChart1"/>
    <dgm:cxn modelId="{E7D2247D-0C72-4AA3-988B-BC38F9BEF027}" type="presOf" srcId="{5FBFED78-711C-4449-8053-291B59E6D8E3}" destId="{90D51D63-5625-3141-ADC2-52171E8D139A}" srcOrd="0" destOrd="0" presId="urn:microsoft.com/office/officeart/2005/8/layout/orgChart1"/>
    <dgm:cxn modelId="{40BB6581-D8AD-4A36-B431-B5244B5E39E5}" type="presOf" srcId="{4D0731A6-5846-934D-B79A-C323939F5B57}" destId="{88C7608B-1754-274D-AAE8-C219BF6905C2}" srcOrd="0" destOrd="0" presId="urn:microsoft.com/office/officeart/2005/8/layout/orgChart1"/>
    <dgm:cxn modelId="{D00FA4A3-EDB1-A34A-93C6-095BB4E019EE}" srcId="{C9E6BF79-E032-0447-8013-8BBF2F7C3B1A}" destId="{5D99A580-43F4-EC44-889E-E0B0B644E706}" srcOrd="0" destOrd="0" parTransId="{71CC6280-BB71-AF4D-A19C-7AF94FDC53C9}" sibTransId="{6663A4F0-4583-F341-AAC3-E28AECAC5856}"/>
    <dgm:cxn modelId="{F8549847-08E0-854B-A00C-D8D155516DA7}" srcId="{C9E6BF79-E032-0447-8013-8BBF2F7C3B1A}" destId="{C9014365-07A4-6045-8CA8-6E28A15D74DE}" srcOrd="2" destOrd="0" parTransId="{5FBFED78-711C-4449-8053-291B59E6D8E3}" sibTransId="{D23781E2-6730-1C44-92A5-91C82D4A91AD}"/>
    <dgm:cxn modelId="{71C513DA-7D8A-4824-9BB2-95D42F4F2C1A}" type="presOf" srcId="{5D99A580-43F4-EC44-889E-E0B0B644E706}" destId="{63D00430-2767-3441-BB13-F5E676300119}" srcOrd="0" destOrd="0" presId="urn:microsoft.com/office/officeart/2005/8/layout/orgChart1"/>
    <dgm:cxn modelId="{836FED45-C883-42A5-88A4-AA612C57FC98}" type="presOf" srcId="{4D0731A6-5846-934D-B79A-C323939F5B57}" destId="{FD2A0B1C-0C93-1B45-AB03-E2FC6449300B}" srcOrd="1" destOrd="0" presId="urn:microsoft.com/office/officeart/2005/8/layout/orgChart1"/>
    <dgm:cxn modelId="{76895999-E2E1-4872-847D-A6C1254EABE2}" type="presOf" srcId="{C9014365-07A4-6045-8CA8-6E28A15D74DE}" destId="{E8A44ACC-14E6-6348-A8D9-2981BA3F4927}" srcOrd="1" destOrd="0" presId="urn:microsoft.com/office/officeart/2005/8/layout/orgChart1"/>
    <dgm:cxn modelId="{FF2D0FD1-F648-4609-A766-3C9F4AF26DAE}" type="presOf" srcId="{B8731388-FDD5-5548-BDA5-ED8F83380084}" destId="{8FDC71DF-70E4-7C41-B8BE-E7E50797BB2D}" srcOrd="0" destOrd="0" presId="urn:microsoft.com/office/officeart/2005/8/layout/orgChart1"/>
    <dgm:cxn modelId="{A5A1390E-C0DB-4236-B62E-47A18E1D476D}" type="presOf" srcId="{09C5A4E2-A777-1447-836E-571F31B12F2E}" destId="{125EF9DD-1B5F-2344-8815-B41B01CF2F5D}" srcOrd="0" destOrd="0" presId="urn:microsoft.com/office/officeart/2005/8/layout/orgChart1"/>
    <dgm:cxn modelId="{93D46172-ED29-494A-B679-74D5956018A5}" type="presOf" srcId="{5D99A580-43F4-EC44-889E-E0B0B644E706}" destId="{9D1F7A49-A983-CB4B-A2BC-1DD490CBD1FB}" srcOrd="1" destOrd="0" presId="urn:microsoft.com/office/officeart/2005/8/layout/orgChart1"/>
    <dgm:cxn modelId="{5DBAB89B-7275-4662-8CCB-E57E471BDE80}" type="presOf" srcId="{C9014365-07A4-6045-8CA8-6E28A15D74DE}" destId="{A8D78589-3891-D846-BF41-91064BA74A42}" srcOrd="0" destOrd="0" presId="urn:microsoft.com/office/officeart/2005/8/layout/orgChart1"/>
    <dgm:cxn modelId="{ACDE469E-35C7-4DDC-85B2-6D53530B1D1C}" type="presOf" srcId="{3D52DFC9-7562-BF4C-9553-3EBFDFCF8ABA}" destId="{2EE933B0-BAE9-954D-AB38-6FFD98244FCB}" srcOrd="0" destOrd="0" presId="urn:microsoft.com/office/officeart/2005/8/layout/orgChart1"/>
    <dgm:cxn modelId="{D7AA4CC3-DBFF-4976-B268-62F5FB206ECE}" type="presOf" srcId="{C9E6BF79-E032-0447-8013-8BBF2F7C3B1A}" destId="{FFA497B9-E2ED-CF41-BFE9-FD276E4F2883}" srcOrd="1" destOrd="0" presId="urn:microsoft.com/office/officeart/2005/8/layout/orgChart1"/>
    <dgm:cxn modelId="{380AE6E1-7618-49DF-94C6-331185324271}" type="presOf" srcId="{B8731388-FDD5-5548-BDA5-ED8F83380084}" destId="{BB09DBDB-2B01-6C48-9134-D226B80C0119}" srcOrd="1" destOrd="0" presId="urn:microsoft.com/office/officeart/2005/8/layout/orgChart1"/>
    <dgm:cxn modelId="{C03BFC37-2568-49FF-AE72-3AE0125E39ED}" type="presOf" srcId="{6C9641BC-A176-D040-9490-E55683E07694}" destId="{08100C45-3D4D-4149-B9E4-BED9B79EA598}" srcOrd="0" destOrd="0" presId="urn:microsoft.com/office/officeart/2005/8/layout/orgChart1"/>
    <dgm:cxn modelId="{ED4E40DB-DC53-7945-A1DE-527606D59F56}" srcId="{C9E6BF79-E032-0447-8013-8BBF2F7C3B1A}" destId="{B8731388-FDD5-5548-BDA5-ED8F83380084}" srcOrd="1" destOrd="0" parTransId="{09C5A4E2-A777-1447-836E-571F31B12F2E}" sibTransId="{490921FC-421B-4E42-A9BE-2996A559720F}"/>
    <dgm:cxn modelId="{F297F5EC-4647-4164-BCAD-49CEFCE80D90}" type="presOf" srcId="{C9E6BF79-E032-0447-8013-8BBF2F7C3B1A}" destId="{3BF2201D-E7DF-334E-9BBA-3FE469316F2A}" srcOrd="0" destOrd="0" presId="urn:microsoft.com/office/officeart/2005/8/layout/orgChart1"/>
    <dgm:cxn modelId="{2A566EEB-C44A-704D-A53B-E6477ABD643A}" srcId="{C9E6BF79-E032-0447-8013-8BBF2F7C3B1A}" destId="{4D0731A6-5846-934D-B79A-C323939F5B57}" srcOrd="3" destOrd="0" parTransId="{6C9641BC-A176-D040-9490-E55683E07694}" sibTransId="{31F21FF3-D834-7642-A00D-E7006F62D3F3}"/>
    <dgm:cxn modelId="{B013838E-5C55-C343-8DDE-A0B454F745F9}" srcId="{3D52DFC9-7562-BF4C-9553-3EBFDFCF8ABA}" destId="{C9E6BF79-E032-0447-8013-8BBF2F7C3B1A}" srcOrd="0" destOrd="0" parTransId="{89518240-0311-E945-991D-917C676CF379}" sibTransId="{EB7F71CA-C5D2-434A-99EF-C5BC50FDD05A}"/>
    <dgm:cxn modelId="{81945CDA-29CB-4E6D-B1EA-D66E93386CDE}" type="presParOf" srcId="{2EE933B0-BAE9-954D-AB38-6FFD98244FCB}" destId="{C9D078CF-D9DE-674B-845D-368B63EE5A09}" srcOrd="0" destOrd="0" presId="urn:microsoft.com/office/officeart/2005/8/layout/orgChart1"/>
    <dgm:cxn modelId="{472C241B-E15B-4EEB-91D2-A9755E9601E2}" type="presParOf" srcId="{C9D078CF-D9DE-674B-845D-368B63EE5A09}" destId="{F7D3BAEB-DD51-0F4A-9516-9C2938E22E87}" srcOrd="0" destOrd="0" presId="urn:microsoft.com/office/officeart/2005/8/layout/orgChart1"/>
    <dgm:cxn modelId="{A5E5D93E-1695-406F-8143-CE5249FCC96B}" type="presParOf" srcId="{F7D3BAEB-DD51-0F4A-9516-9C2938E22E87}" destId="{3BF2201D-E7DF-334E-9BBA-3FE469316F2A}" srcOrd="0" destOrd="0" presId="urn:microsoft.com/office/officeart/2005/8/layout/orgChart1"/>
    <dgm:cxn modelId="{DCA74250-0968-44CD-87B5-33602E0AD0E1}" type="presParOf" srcId="{F7D3BAEB-DD51-0F4A-9516-9C2938E22E87}" destId="{FFA497B9-E2ED-CF41-BFE9-FD276E4F2883}" srcOrd="1" destOrd="0" presId="urn:microsoft.com/office/officeart/2005/8/layout/orgChart1"/>
    <dgm:cxn modelId="{88B8BC75-F87A-473C-99F5-1BA1EFC688B0}" type="presParOf" srcId="{C9D078CF-D9DE-674B-845D-368B63EE5A09}" destId="{CF92C9DC-80F3-044B-8588-0CD154270FEE}" srcOrd="1" destOrd="0" presId="urn:microsoft.com/office/officeart/2005/8/layout/orgChart1"/>
    <dgm:cxn modelId="{609FFCDB-F35C-40F0-ABA2-979F842BA334}" type="presParOf" srcId="{CF92C9DC-80F3-044B-8588-0CD154270FEE}" destId="{7C5678A2-8A84-9B4A-8BAC-7308162F7EDD}" srcOrd="0" destOrd="0" presId="urn:microsoft.com/office/officeart/2005/8/layout/orgChart1"/>
    <dgm:cxn modelId="{34494F32-21CC-4F3E-8117-05ECC9254588}" type="presParOf" srcId="{CF92C9DC-80F3-044B-8588-0CD154270FEE}" destId="{014ECC2C-D009-EF46-A463-2F0FDC93F5CB}" srcOrd="1" destOrd="0" presId="urn:microsoft.com/office/officeart/2005/8/layout/orgChart1"/>
    <dgm:cxn modelId="{682102FB-960A-4C28-91BF-64F96E07AF30}" type="presParOf" srcId="{014ECC2C-D009-EF46-A463-2F0FDC93F5CB}" destId="{5BA11D1C-6D40-8644-B223-F5EB3A67E377}" srcOrd="0" destOrd="0" presId="urn:microsoft.com/office/officeart/2005/8/layout/orgChart1"/>
    <dgm:cxn modelId="{29364449-5B14-43EA-85BF-6EDB77DAA143}" type="presParOf" srcId="{5BA11D1C-6D40-8644-B223-F5EB3A67E377}" destId="{63D00430-2767-3441-BB13-F5E676300119}" srcOrd="0" destOrd="0" presId="urn:microsoft.com/office/officeart/2005/8/layout/orgChart1"/>
    <dgm:cxn modelId="{342253D7-A676-4DC4-98B7-E5AE53623960}" type="presParOf" srcId="{5BA11D1C-6D40-8644-B223-F5EB3A67E377}" destId="{9D1F7A49-A983-CB4B-A2BC-1DD490CBD1FB}" srcOrd="1" destOrd="0" presId="urn:microsoft.com/office/officeart/2005/8/layout/orgChart1"/>
    <dgm:cxn modelId="{1113CA8C-29EE-4AE4-B630-5EB11F203ECB}" type="presParOf" srcId="{014ECC2C-D009-EF46-A463-2F0FDC93F5CB}" destId="{C252CF1A-4437-E441-8CCB-793953CF512F}" srcOrd="1" destOrd="0" presId="urn:microsoft.com/office/officeart/2005/8/layout/orgChart1"/>
    <dgm:cxn modelId="{D7CD2058-1A7C-4166-AF8F-8D849904B66D}" type="presParOf" srcId="{014ECC2C-D009-EF46-A463-2F0FDC93F5CB}" destId="{251F9F11-DEDC-7E4D-9BFE-80AAC2F691F1}" srcOrd="2" destOrd="0" presId="urn:microsoft.com/office/officeart/2005/8/layout/orgChart1"/>
    <dgm:cxn modelId="{BDAB1B6D-1B5B-47C7-AD41-848FCD4BEC5E}" type="presParOf" srcId="{CF92C9DC-80F3-044B-8588-0CD154270FEE}" destId="{125EF9DD-1B5F-2344-8815-B41B01CF2F5D}" srcOrd="2" destOrd="0" presId="urn:microsoft.com/office/officeart/2005/8/layout/orgChart1"/>
    <dgm:cxn modelId="{1F873561-EF2C-4EEF-87F4-D2DBD9EB027C}" type="presParOf" srcId="{CF92C9DC-80F3-044B-8588-0CD154270FEE}" destId="{A4570ADC-5E2A-A34C-855E-7F27F1F56278}" srcOrd="3" destOrd="0" presId="urn:microsoft.com/office/officeart/2005/8/layout/orgChart1"/>
    <dgm:cxn modelId="{4C04D74C-BCA2-49F5-AB7C-E0D519ED5F3A}" type="presParOf" srcId="{A4570ADC-5E2A-A34C-855E-7F27F1F56278}" destId="{BD56A0E1-E544-AB4E-B6A1-F22B94FE36FA}" srcOrd="0" destOrd="0" presId="urn:microsoft.com/office/officeart/2005/8/layout/orgChart1"/>
    <dgm:cxn modelId="{E12396BB-905E-46E5-A3B0-BA4CE46A180F}" type="presParOf" srcId="{BD56A0E1-E544-AB4E-B6A1-F22B94FE36FA}" destId="{8FDC71DF-70E4-7C41-B8BE-E7E50797BB2D}" srcOrd="0" destOrd="0" presId="urn:microsoft.com/office/officeart/2005/8/layout/orgChart1"/>
    <dgm:cxn modelId="{7D980D00-7EA2-4DFB-8BAC-3D5EF989773E}" type="presParOf" srcId="{BD56A0E1-E544-AB4E-B6A1-F22B94FE36FA}" destId="{BB09DBDB-2B01-6C48-9134-D226B80C0119}" srcOrd="1" destOrd="0" presId="urn:microsoft.com/office/officeart/2005/8/layout/orgChart1"/>
    <dgm:cxn modelId="{3B69A013-662D-4918-AFD6-109E46EFA9C7}" type="presParOf" srcId="{A4570ADC-5E2A-A34C-855E-7F27F1F56278}" destId="{B9E1FEF5-8799-184E-91B8-7A61A50A6062}" srcOrd="1" destOrd="0" presId="urn:microsoft.com/office/officeart/2005/8/layout/orgChart1"/>
    <dgm:cxn modelId="{906AE50A-2450-455D-8D0B-2272C3BB52D9}" type="presParOf" srcId="{A4570ADC-5E2A-A34C-855E-7F27F1F56278}" destId="{ADD1C724-6C87-D94F-902E-E54EF9D3C5ED}" srcOrd="2" destOrd="0" presId="urn:microsoft.com/office/officeart/2005/8/layout/orgChart1"/>
    <dgm:cxn modelId="{FB207FF4-450D-4449-AE35-908AEC52ACD0}" type="presParOf" srcId="{CF92C9DC-80F3-044B-8588-0CD154270FEE}" destId="{90D51D63-5625-3141-ADC2-52171E8D139A}" srcOrd="4" destOrd="0" presId="urn:microsoft.com/office/officeart/2005/8/layout/orgChart1"/>
    <dgm:cxn modelId="{8DD56619-9941-479E-98C8-0BBAA9676246}" type="presParOf" srcId="{CF92C9DC-80F3-044B-8588-0CD154270FEE}" destId="{6FDE663B-24D1-D649-8957-670031728781}" srcOrd="5" destOrd="0" presId="urn:microsoft.com/office/officeart/2005/8/layout/orgChart1"/>
    <dgm:cxn modelId="{FD68CF2E-490F-469A-BFEA-4D99545DC448}" type="presParOf" srcId="{6FDE663B-24D1-D649-8957-670031728781}" destId="{010D7BDE-B15D-214B-8D0A-85C56CEDD0C8}" srcOrd="0" destOrd="0" presId="urn:microsoft.com/office/officeart/2005/8/layout/orgChart1"/>
    <dgm:cxn modelId="{4F8C5ED6-6C2D-48E7-BF22-07CE4EBC8BBC}" type="presParOf" srcId="{010D7BDE-B15D-214B-8D0A-85C56CEDD0C8}" destId="{A8D78589-3891-D846-BF41-91064BA74A42}" srcOrd="0" destOrd="0" presId="urn:microsoft.com/office/officeart/2005/8/layout/orgChart1"/>
    <dgm:cxn modelId="{B3725B72-EC3D-4E32-ABFE-1AABA7F08620}" type="presParOf" srcId="{010D7BDE-B15D-214B-8D0A-85C56CEDD0C8}" destId="{E8A44ACC-14E6-6348-A8D9-2981BA3F4927}" srcOrd="1" destOrd="0" presId="urn:microsoft.com/office/officeart/2005/8/layout/orgChart1"/>
    <dgm:cxn modelId="{F42F7F9A-F9F1-4FB3-AE12-61C45CADBC1F}" type="presParOf" srcId="{6FDE663B-24D1-D649-8957-670031728781}" destId="{E40C858D-7FC5-A54D-96B9-673ADEA9C8FA}" srcOrd="1" destOrd="0" presId="urn:microsoft.com/office/officeart/2005/8/layout/orgChart1"/>
    <dgm:cxn modelId="{8405078E-0762-41D2-8AE9-8205B4401720}" type="presParOf" srcId="{6FDE663B-24D1-D649-8957-670031728781}" destId="{6C663765-78E8-A44B-BAAB-55C021477FA7}" srcOrd="2" destOrd="0" presId="urn:microsoft.com/office/officeart/2005/8/layout/orgChart1"/>
    <dgm:cxn modelId="{6744C7DA-87E8-44C4-8C83-3A712DB1331D}" type="presParOf" srcId="{CF92C9DC-80F3-044B-8588-0CD154270FEE}" destId="{08100C45-3D4D-4149-B9E4-BED9B79EA598}" srcOrd="6" destOrd="0" presId="urn:microsoft.com/office/officeart/2005/8/layout/orgChart1"/>
    <dgm:cxn modelId="{4EB2D99B-A571-4E7F-9A83-EAB10169F2E1}" type="presParOf" srcId="{CF92C9DC-80F3-044B-8588-0CD154270FEE}" destId="{A2A8E51A-6236-7747-85CB-B71BEFE3D56C}" srcOrd="7" destOrd="0" presId="urn:microsoft.com/office/officeart/2005/8/layout/orgChart1"/>
    <dgm:cxn modelId="{7879ED3E-F029-451E-9923-648B00DBC173}" type="presParOf" srcId="{A2A8E51A-6236-7747-85CB-B71BEFE3D56C}" destId="{89F81B09-2018-1B41-9BA6-EDBFF4D5A9AC}" srcOrd="0" destOrd="0" presId="urn:microsoft.com/office/officeart/2005/8/layout/orgChart1"/>
    <dgm:cxn modelId="{57A50277-279C-4883-AB23-6652EB8AC9FB}" type="presParOf" srcId="{89F81B09-2018-1B41-9BA6-EDBFF4D5A9AC}" destId="{88C7608B-1754-274D-AAE8-C219BF6905C2}" srcOrd="0" destOrd="0" presId="urn:microsoft.com/office/officeart/2005/8/layout/orgChart1"/>
    <dgm:cxn modelId="{6C54DB43-D700-4050-A361-E99537348B2D}" type="presParOf" srcId="{89F81B09-2018-1B41-9BA6-EDBFF4D5A9AC}" destId="{FD2A0B1C-0C93-1B45-AB03-E2FC6449300B}" srcOrd="1" destOrd="0" presId="urn:microsoft.com/office/officeart/2005/8/layout/orgChart1"/>
    <dgm:cxn modelId="{E32FF2B8-C376-48E2-BCF3-E948A50A9B78}" type="presParOf" srcId="{A2A8E51A-6236-7747-85CB-B71BEFE3D56C}" destId="{F95F4428-C3A5-F349-91B6-F3E44D1214E2}" srcOrd="1" destOrd="0" presId="urn:microsoft.com/office/officeart/2005/8/layout/orgChart1"/>
    <dgm:cxn modelId="{5B42A48B-1A3F-44ED-A741-E3E462C15A8B}" type="presParOf" srcId="{A2A8E51A-6236-7747-85CB-B71BEFE3D56C}" destId="{5D289167-CEC3-8A45-BDD2-9783E163777D}" srcOrd="2" destOrd="0" presId="urn:microsoft.com/office/officeart/2005/8/layout/orgChart1"/>
    <dgm:cxn modelId="{06BBB5B7-1DE0-4920-B4FB-4C8014863976}" type="presParOf" srcId="{C9D078CF-D9DE-674B-845D-368B63EE5A09}" destId="{B50AFC1E-32F7-1748-AC6B-EAA4AD2530F9}"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8"/>
          <p:cNvSpPr txBox="1">
            <a:spLocks noGrp="1" noChangeArrowheads="1"/>
          </p:cNvSpPr>
          <p:nvPr/>
        </p:nvSpPr>
        <p:spPr bwMode="auto">
          <a:xfrm>
            <a:off x="0" y="0"/>
            <a:ext cx="3179950" cy="494709"/>
          </a:xfrm>
          <a:prstGeom prst="rect">
            <a:avLst/>
          </a:prstGeom>
          <a:noFill/>
          <a:ln w="9525">
            <a:noFill/>
            <a:miter lim="800000"/>
            <a:headEnd/>
            <a:tailEnd/>
          </a:ln>
        </p:spPr>
        <p:txBody>
          <a:bodyPr lIns="96172" tIns="48086" rIns="96172" bIns="48086"/>
          <a:lstStyle/>
          <a:p>
            <a:pPr defTabSz="961920">
              <a:defRPr/>
            </a:pPr>
            <a:r>
              <a:rPr lang="fr-FR" sz="1200" dirty="0">
                <a:solidFill>
                  <a:schemeClr val="tx1"/>
                </a:solidFill>
                <a:latin typeface="Trebuchet MS" pitchFamily="34" charset="0"/>
                <a:ea typeface="Arial Unicode MS" pitchFamily="34" charset="-128"/>
                <a:cs typeface="Arial Unicode MS" pitchFamily="34" charset="-128"/>
              </a:rPr>
              <a:t>Le Meilleur de … la CROI 2018</a:t>
            </a:r>
          </a:p>
          <a:p>
            <a:pPr defTabSz="961920">
              <a:defRPr/>
            </a:pPr>
            <a:r>
              <a:rPr lang="fr-FR" sz="800" dirty="0">
                <a:solidFill>
                  <a:schemeClr val="tx1"/>
                </a:solidFill>
                <a:latin typeface="Trebuchet MS" pitchFamily="34" charset="0"/>
                <a:ea typeface="Arial Unicode MS" pitchFamily="34" charset="-128"/>
                <a:cs typeface="Arial Unicode MS" pitchFamily="34" charset="-128"/>
              </a:rPr>
              <a:t>C. Charpentier, J. Ghosn, G. </a:t>
            </a:r>
            <a:r>
              <a:rPr lang="fr-FR" sz="800" dirty="0" err="1">
                <a:solidFill>
                  <a:schemeClr val="tx1"/>
                </a:solidFill>
                <a:latin typeface="Trebuchet MS" pitchFamily="34" charset="0"/>
                <a:ea typeface="Arial Unicode MS" pitchFamily="34" charset="-128"/>
                <a:cs typeface="Arial Unicode MS" pitchFamily="34" charset="-128"/>
              </a:rPr>
              <a:t>Peytavin</a:t>
            </a:r>
            <a:r>
              <a:rPr lang="fr-FR" sz="800" dirty="0">
                <a:solidFill>
                  <a:schemeClr val="tx1"/>
                </a:solidFill>
                <a:latin typeface="Trebuchet MS" pitchFamily="34" charset="0"/>
                <a:ea typeface="Arial Unicode MS" pitchFamily="34" charset="-128"/>
                <a:cs typeface="Arial Unicode MS" pitchFamily="34" charset="-128"/>
              </a:rPr>
              <a:t>, F. Raffi et J. </a:t>
            </a:r>
            <a:r>
              <a:rPr lang="fr-FR" sz="800" dirty="0" err="1">
                <a:solidFill>
                  <a:schemeClr val="tx1"/>
                </a:solidFill>
                <a:latin typeface="Trebuchet MS" pitchFamily="34" charset="0"/>
                <a:ea typeface="Arial Unicode MS" pitchFamily="34" charset="-128"/>
                <a:cs typeface="Arial Unicode MS" pitchFamily="34" charset="-128"/>
              </a:rPr>
              <a:t>Reynes</a:t>
            </a:r>
            <a:r>
              <a:rPr lang="fr-FR" sz="1200" dirty="0">
                <a:solidFill>
                  <a:schemeClr val="tx1"/>
                </a:solidFill>
                <a:latin typeface="Trebuchet MS" pitchFamily="34" charset="0"/>
                <a:ea typeface="Arial Unicode MS" pitchFamily="34" charset="-128"/>
                <a:cs typeface="Arial Unicode MS" pitchFamily="34" charset="-128"/>
              </a:rPr>
              <a:t> </a:t>
            </a:r>
          </a:p>
        </p:txBody>
      </p:sp>
      <p:sp>
        <p:nvSpPr>
          <p:cNvPr id="4" name="Rectangle 7"/>
          <p:cNvSpPr txBox="1">
            <a:spLocks noGrp="1" noChangeArrowheads="1"/>
          </p:cNvSpPr>
          <p:nvPr/>
        </p:nvSpPr>
        <p:spPr bwMode="auto">
          <a:xfrm>
            <a:off x="3854853" y="9356568"/>
            <a:ext cx="2942822" cy="496240"/>
          </a:xfrm>
          <a:prstGeom prst="rect">
            <a:avLst/>
          </a:prstGeom>
          <a:noFill/>
          <a:ln w="9525">
            <a:noFill/>
            <a:miter lim="800000"/>
            <a:headEnd/>
            <a:tailEnd/>
          </a:ln>
        </p:spPr>
        <p:txBody>
          <a:bodyPr lIns="88544" tIns="44272" rIns="88544" bIns="44272" anchor="b"/>
          <a:lstStyle/>
          <a:p>
            <a:pPr algn="r" defTabSz="887105">
              <a:defRPr/>
            </a:pPr>
            <a:fld id="{55AE31D2-396E-42F0-8F88-E730219846DE}" type="slidenum">
              <a:rPr lang="fr-FR" sz="1200">
                <a:solidFill>
                  <a:schemeClr val="tx1"/>
                </a:solidFill>
                <a:ea typeface="Arial Unicode MS" pitchFamily="34" charset="-128"/>
                <a:cs typeface="Arial Unicode MS" pitchFamily="34" charset="-128"/>
              </a:rPr>
              <a:pPr algn="r" defTabSz="887105">
                <a:defRPr/>
              </a:pPr>
              <a:t>‹N°›</a:t>
            </a:fld>
            <a:endParaRPr lang="fr-FR" sz="120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2802306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79464" y="4689771"/>
            <a:ext cx="5438748" cy="4443183"/>
          </a:xfrm>
          <a:prstGeom prst="rect">
            <a:avLst/>
          </a:prstGeom>
          <a:noFill/>
          <a:ln w="9525">
            <a:noFill/>
            <a:miter lim="800000"/>
            <a:headEnd/>
            <a:tailEnd/>
          </a:ln>
          <a:effectLst/>
        </p:spPr>
        <p:txBody>
          <a:bodyPr vert="horz" wrap="square" lIns="91852" tIns="45926" rIns="91852" bIns="45926" numCol="1" anchor="t" anchorCtr="0" compatLnSpc="1">
            <a:prstTxWarp prst="textNoShape">
              <a:avLst/>
            </a:prstTxWarp>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5127" name="Rectangle 7"/>
          <p:cNvSpPr txBox="1">
            <a:spLocks noGrp="1" noChangeArrowheads="1"/>
          </p:cNvSpPr>
          <p:nvPr/>
        </p:nvSpPr>
        <p:spPr bwMode="auto">
          <a:xfrm>
            <a:off x="3854853" y="9356568"/>
            <a:ext cx="2942822" cy="496240"/>
          </a:xfrm>
          <a:prstGeom prst="rect">
            <a:avLst/>
          </a:prstGeom>
          <a:noFill/>
          <a:ln w="9525">
            <a:noFill/>
            <a:miter lim="800000"/>
            <a:headEnd/>
            <a:tailEnd/>
          </a:ln>
        </p:spPr>
        <p:txBody>
          <a:bodyPr lIns="88544" tIns="44272" rIns="88544" bIns="44272" anchor="b"/>
          <a:lstStyle/>
          <a:p>
            <a:pPr algn="r" defTabSz="887105">
              <a:defRPr/>
            </a:pPr>
            <a:fld id="{0D728B8A-657C-4A11-B8C4-EA7A238BB8E2}" type="slidenum">
              <a:rPr lang="fr-FR" sz="1200">
                <a:solidFill>
                  <a:schemeClr val="tx1"/>
                </a:solidFill>
                <a:ea typeface="Arial Unicode MS" pitchFamily="34" charset="-128"/>
                <a:cs typeface="Arial Unicode MS" pitchFamily="34" charset="-128"/>
              </a:rPr>
              <a:pPr algn="r" defTabSz="887105">
                <a:defRPr/>
              </a:pPr>
              <a:t>‹N°›</a:t>
            </a:fld>
            <a:endParaRPr lang="fr-FR" sz="1200">
              <a:solidFill>
                <a:schemeClr val="tx1"/>
              </a:solidFill>
              <a:ea typeface="Arial Unicode MS" pitchFamily="34" charset="-128"/>
              <a:cs typeface="Arial Unicode MS" pitchFamily="34" charset="-128"/>
            </a:endParaRPr>
          </a:p>
        </p:txBody>
      </p:sp>
      <p:sp>
        <p:nvSpPr>
          <p:cNvPr id="7" name="Rectangle 8">
            <a:extLst>
              <a:ext uri="{FF2B5EF4-FFF2-40B4-BE49-F238E27FC236}">
                <a16:creationId xmlns="" xmlns:a16="http://schemas.microsoft.com/office/drawing/2014/main" id="{DFB6D13A-41B1-49A4-BEDB-313A383762EB}"/>
              </a:ext>
            </a:extLst>
          </p:cNvPr>
          <p:cNvSpPr txBox="1">
            <a:spLocks noGrp="1" noChangeArrowheads="1"/>
          </p:cNvSpPr>
          <p:nvPr/>
        </p:nvSpPr>
        <p:spPr bwMode="auto">
          <a:xfrm>
            <a:off x="0" y="0"/>
            <a:ext cx="3179950" cy="494709"/>
          </a:xfrm>
          <a:prstGeom prst="rect">
            <a:avLst/>
          </a:prstGeom>
          <a:noFill/>
          <a:ln w="9525">
            <a:noFill/>
            <a:miter lim="800000"/>
            <a:headEnd/>
            <a:tailEnd/>
          </a:ln>
        </p:spPr>
        <p:txBody>
          <a:bodyPr lIns="96172" tIns="48086" rIns="96172" bIns="48086"/>
          <a:lstStyle/>
          <a:p>
            <a:pPr defTabSz="961920">
              <a:defRPr/>
            </a:pPr>
            <a:r>
              <a:rPr lang="fr-FR" sz="1200" dirty="0">
                <a:solidFill>
                  <a:schemeClr val="tx1"/>
                </a:solidFill>
                <a:latin typeface="Trebuchet MS" pitchFamily="34" charset="0"/>
                <a:ea typeface="Arial Unicode MS" pitchFamily="34" charset="-128"/>
                <a:cs typeface="Arial Unicode MS" pitchFamily="34" charset="-128"/>
              </a:rPr>
              <a:t>Le Meilleur de … la CROI 2018</a:t>
            </a:r>
          </a:p>
          <a:p>
            <a:pPr defTabSz="961920">
              <a:defRPr/>
            </a:pPr>
            <a:r>
              <a:rPr lang="fr-FR" sz="800" dirty="0">
                <a:solidFill>
                  <a:schemeClr val="tx1"/>
                </a:solidFill>
                <a:latin typeface="Trebuchet MS" pitchFamily="34" charset="0"/>
                <a:ea typeface="Arial Unicode MS" pitchFamily="34" charset="-128"/>
                <a:cs typeface="Arial Unicode MS" pitchFamily="34" charset="-128"/>
              </a:rPr>
              <a:t>C. Charpentier, J. Ghosn, G. </a:t>
            </a:r>
            <a:r>
              <a:rPr lang="fr-FR" sz="800" dirty="0" err="1">
                <a:solidFill>
                  <a:schemeClr val="tx1"/>
                </a:solidFill>
                <a:latin typeface="Trebuchet MS" pitchFamily="34" charset="0"/>
                <a:ea typeface="Arial Unicode MS" pitchFamily="34" charset="-128"/>
                <a:cs typeface="Arial Unicode MS" pitchFamily="34" charset="-128"/>
              </a:rPr>
              <a:t>Peytavin</a:t>
            </a:r>
            <a:r>
              <a:rPr lang="fr-FR" sz="800" dirty="0">
                <a:solidFill>
                  <a:schemeClr val="tx1"/>
                </a:solidFill>
                <a:latin typeface="Trebuchet MS" pitchFamily="34" charset="0"/>
                <a:ea typeface="Arial Unicode MS" pitchFamily="34" charset="-128"/>
                <a:cs typeface="Arial Unicode MS" pitchFamily="34" charset="-128"/>
              </a:rPr>
              <a:t>, F. Raffi et J. </a:t>
            </a:r>
            <a:r>
              <a:rPr lang="fr-FR" sz="800" dirty="0" err="1">
                <a:solidFill>
                  <a:schemeClr val="tx1"/>
                </a:solidFill>
                <a:latin typeface="Trebuchet MS" pitchFamily="34" charset="0"/>
                <a:ea typeface="Arial Unicode MS" pitchFamily="34" charset="-128"/>
                <a:cs typeface="Arial Unicode MS" pitchFamily="34" charset="-128"/>
              </a:rPr>
              <a:t>Reynes</a:t>
            </a:r>
            <a:r>
              <a:rPr lang="fr-FR" sz="1200" dirty="0">
                <a:solidFill>
                  <a:schemeClr val="tx1"/>
                </a:solidFill>
                <a:latin typeface="Trebuchet MS" pitchFamily="34" charset="0"/>
                <a:ea typeface="Arial Unicode MS" pitchFamily="34" charset="-128"/>
                <a:cs typeface="Arial Unicode MS" pitchFamily="34" charset="-128"/>
              </a:rPr>
              <a:t> </a:t>
            </a:r>
          </a:p>
        </p:txBody>
      </p:sp>
    </p:spTree>
    <p:extLst>
      <p:ext uri="{BB962C8B-B14F-4D97-AF65-F5344CB8AC3E}">
        <p14:creationId xmlns:p14="http://schemas.microsoft.com/office/powerpoint/2010/main" val="202529847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832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 xmlns:a16="http://schemas.microsoft.com/office/drawing/2014/main" id="{22FD905F-5B38-4438-9844-12F0D7638729}"/>
              </a:ext>
            </a:extLst>
          </p:cNvPr>
          <p:cNvSpPr>
            <a:spLocks noGrp="1" noRot="1" noChangeAspect="1" noChangeArrowheads="1" noTextEdit="1"/>
          </p:cNvSpPr>
          <p:nvPr>
            <p:ph type="sldImg"/>
          </p:nvPr>
        </p:nvSpPr>
        <p:spPr>
          <a:xfrm>
            <a:off x="917575" y="744538"/>
            <a:ext cx="4962525" cy="3722687"/>
          </a:xfrm>
          <a:ln/>
        </p:spPr>
      </p:sp>
      <p:sp>
        <p:nvSpPr>
          <p:cNvPr id="27651" name="Notes Placeholder 2">
            <a:extLst>
              <a:ext uri="{FF2B5EF4-FFF2-40B4-BE49-F238E27FC236}">
                <a16:creationId xmlns="" xmlns:a16="http://schemas.microsoft.com/office/drawing/2014/main" id="{C77EB060-6D06-42A6-A2B8-AD3ACAE4C5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3TC, lamivudine; ATV, atazanavir; </a:t>
            </a:r>
            <a:r>
              <a:rPr lang="en-US" sz="1100" i="1" dirty="0">
                <a:latin typeface="Arial" charset="0"/>
              </a:rPr>
              <a:t>DRV, darunavir; DTG, dolutegravir; LPV, lopinavir; RAL, raltegravir; </a:t>
            </a:r>
            <a:r>
              <a:rPr lang="en-US" altLang="en-US" i="1" dirty="0">
                <a:latin typeface="Arial" panose="020B0604020202020204" pitchFamily="34" charset="0"/>
              </a:rPr>
              <a:t>RTV, ritonavir</a:t>
            </a:r>
            <a:r>
              <a:rPr lang="en-US" altLang="en-US" i="1" dirty="0" smtClean="0">
                <a:latin typeface="Arial" panose="020B0604020202020204" pitchFamily="34" charset="0"/>
              </a:rPr>
              <a:t>.</a:t>
            </a:r>
          </a:p>
          <a:p>
            <a:r>
              <a:rPr lang="en-US" altLang="en-US" i="1" dirty="0" smtClean="0">
                <a:latin typeface="Arial" panose="020B0604020202020204" pitchFamily="34" charset="0"/>
              </a:rPr>
              <a:t>87 patients M184V </a:t>
            </a:r>
            <a:r>
              <a:rPr lang="en-US" altLang="en-US" i="1" dirty="0" err="1" smtClean="0">
                <a:latin typeface="Arial" panose="020B0604020202020204" pitchFamily="34" charset="0"/>
              </a:rPr>
              <a:t>sur</a:t>
            </a:r>
            <a:r>
              <a:rPr lang="en-US" altLang="en-US" i="1" dirty="0" smtClean="0">
                <a:latin typeface="Arial" panose="020B0604020202020204" pitchFamily="34" charset="0"/>
              </a:rPr>
              <a:t> genotype </a:t>
            </a:r>
            <a:r>
              <a:rPr lang="en-US" altLang="en-US" i="1" dirty="0" err="1" smtClean="0">
                <a:latin typeface="Arial" panose="020B0604020202020204" pitchFamily="34" charset="0"/>
              </a:rPr>
              <a:t>historique</a:t>
            </a:r>
            <a:endParaRPr lang="en-US" altLang="en-US" i="1" dirty="0">
              <a:latin typeface="Arial" panose="020B0604020202020204" pitchFamily="34" charset="0"/>
            </a:endParaRPr>
          </a:p>
        </p:txBody>
      </p:sp>
      <p:sp>
        <p:nvSpPr>
          <p:cNvPr id="27652" name="Slide Number Placeholder 3">
            <a:extLst>
              <a:ext uri="{FF2B5EF4-FFF2-40B4-BE49-F238E27FC236}">
                <a16:creationId xmlns="" xmlns:a16="http://schemas.microsoft.com/office/drawing/2014/main" id="{A1B0E165-324C-4738-891F-4BCFD8F9A530}"/>
              </a:ext>
            </a:extLst>
          </p:cNvPr>
          <p:cNvSpPr>
            <a:spLocks noGrp="1" noChangeArrowheads="1"/>
          </p:cNvSpPr>
          <p:nvPr>
            <p:ph type="sldNum" sz="quarter" idx="5"/>
          </p:nvPr>
        </p:nvSpPr>
        <p:spPr>
          <a:xfrm>
            <a:off x="3850443" y="9430091"/>
            <a:ext cx="2945659" cy="4964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02756" indent="-270291">
              <a:defRPr b="1">
                <a:solidFill>
                  <a:schemeClr val="tx1"/>
                </a:solidFill>
                <a:latin typeface="Arial" panose="020B0604020202020204" pitchFamily="34" charset="0"/>
                <a:cs typeface="Arial" panose="020B0604020202020204" pitchFamily="34" charset="0"/>
              </a:defRPr>
            </a:lvl2pPr>
            <a:lvl3pPr marL="1081164" indent="-216233">
              <a:defRPr b="1">
                <a:solidFill>
                  <a:schemeClr val="tx1"/>
                </a:solidFill>
                <a:latin typeface="Arial" panose="020B0604020202020204" pitchFamily="34" charset="0"/>
                <a:cs typeface="Arial" panose="020B0604020202020204" pitchFamily="34" charset="0"/>
              </a:defRPr>
            </a:lvl3pPr>
            <a:lvl4pPr marL="1513629" indent="-216233">
              <a:defRPr b="1">
                <a:solidFill>
                  <a:schemeClr val="tx1"/>
                </a:solidFill>
                <a:latin typeface="Arial" panose="020B0604020202020204" pitchFamily="34" charset="0"/>
                <a:cs typeface="Arial" panose="020B0604020202020204" pitchFamily="34" charset="0"/>
              </a:defRPr>
            </a:lvl4pPr>
            <a:lvl5pPr marL="1946095" indent="-216233">
              <a:defRPr b="1">
                <a:solidFill>
                  <a:schemeClr val="tx1"/>
                </a:solidFill>
                <a:latin typeface="Arial" panose="020B0604020202020204" pitchFamily="34" charset="0"/>
                <a:cs typeface="Arial" panose="020B0604020202020204" pitchFamily="34" charset="0"/>
              </a:defRPr>
            </a:lvl5pPr>
            <a:lvl6pPr marL="2378560" indent="-21623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811026" indent="-21623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243491" indent="-21623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675957" indent="-21623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fld id="{E9BB088E-47D6-45E2-988E-5AA27C9CEE87}" type="slidenum">
              <a:rPr lang="en-US" altLang="en-US" b="0" smtClean="0">
                <a:solidFill>
                  <a:srgbClr val="000000"/>
                </a:solidFill>
              </a:rPr>
              <a:pPr>
                <a:defRPr/>
              </a:pPr>
              <a:t>11</a:t>
            </a:fld>
            <a:endParaRPr lang="en-US" altLang="en-US" b="0" dirty="0">
              <a:solidFill>
                <a:srgbClr val="000000"/>
              </a:solidFill>
            </a:endParaRPr>
          </a:p>
        </p:txBody>
      </p:sp>
    </p:spTree>
    <p:extLst>
      <p:ext uri="{BB962C8B-B14F-4D97-AF65-F5344CB8AC3E}">
        <p14:creationId xmlns:p14="http://schemas.microsoft.com/office/powerpoint/2010/main" val="718647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 xmlns:a16="http://schemas.microsoft.com/office/drawing/2014/main" id="{D05D7508-1F2E-4F72-9459-34F72D09D864}"/>
              </a:ext>
            </a:extLst>
          </p:cNvPr>
          <p:cNvSpPr>
            <a:spLocks noGrp="1" noRot="1" noChangeAspect="1" noChangeArrowheads="1" noTextEdit="1"/>
          </p:cNvSpPr>
          <p:nvPr>
            <p:ph type="sldImg"/>
          </p:nvPr>
        </p:nvSpPr>
        <p:spPr>
          <a:xfrm>
            <a:off x="917575" y="744538"/>
            <a:ext cx="4962525" cy="3722687"/>
          </a:xfrm>
          <a:ln/>
        </p:spPr>
      </p:sp>
      <p:sp>
        <p:nvSpPr>
          <p:cNvPr id="29699" name="Notes Placeholder 2">
            <a:extLst>
              <a:ext uri="{FF2B5EF4-FFF2-40B4-BE49-F238E27FC236}">
                <a16:creationId xmlns="" xmlns:a16="http://schemas.microsoft.com/office/drawing/2014/main" id="{120D10E3-6593-4674-B01E-E3F822B067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3TC, lamivudine; DTG, dolutegravir; f/u, follow-up; VF, virologic failure.</a:t>
            </a:r>
          </a:p>
        </p:txBody>
      </p:sp>
      <p:sp>
        <p:nvSpPr>
          <p:cNvPr id="29700" name="Slide Number Placeholder 3">
            <a:extLst>
              <a:ext uri="{FF2B5EF4-FFF2-40B4-BE49-F238E27FC236}">
                <a16:creationId xmlns="" xmlns:a16="http://schemas.microsoft.com/office/drawing/2014/main" id="{411BD8AF-73F4-420F-BAE6-298FCB256437}"/>
              </a:ext>
            </a:extLst>
          </p:cNvPr>
          <p:cNvSpPr>
            <a:spLocks noGrp="1" noChangeArrowheads="1"/>
          </p:cNvSpPr>
          <p:nvPr>
            <p:ph type="sldNum" sz="quarter" idx="5"/>
          </p:nvPr>
        </p:nvSpPr>
        <p:spPr>
          <a:xfrm>
            <a:off x="3850443" y="9430091"/>
            <a:ext cx="2945659" cy="4964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02756" indent="-270291">
              <a:defRPr b="1">
                <a:solidFill>
                  <a:schemeClr val="tx1"/>
                </a:solidFill>
                <a:latin typeface="Arial" panose="020B0604020202020204" pitchFamily="34" charset="0"/>
                <a:cs typeface="Arial" panose="020B0604020202020204" pitchFamily="34" charset="0"/>
              </a:defRPr>
            </a:lvl2pPr>
            <a:lvl3pPr marL="1081164" indent="-216233">
              <a:defRPr b="1">
                <a:solidFill>
                  <a:schemeClr val="tx1"/>
                </a:solidFill>
                <a:latin typeface="Arial" panose="020B0604020202020204" pitchFamily="34" charset="0"/>
                <a:cs typeface="Arial" panose="020B0604020202020204" pitchFamily="34" charset="0"/>
              </a:defRPr>
            </a:lvl3pPr>
            <a:lvl4pPr marL="1513629" indent="-216233">
              <a:defRPr b="1">
                <a:solidFill>
                  <a:schemeClr val="tx1"/>
                </a:solidFill>
                <a:latin typeface="Arial" panose="020B0604020202020204" pitchFamily="34" charset="0"/>
                <a:cs typeface="Arial" panose="020B0604020202020204" pitchFamily="34" charset="0"/>
              </a:defRPr>
            </a:lvl4pPr>
            <a:lvl5pPr marL="1946095" indent="-216233">
              <a:defRPr b="1">
                <a:solidFill>
                  <a:schemeClr val="tx1"/>
                </a:solidFill>
                <a:latin typeface="Arial" panose="020B0604020202020204" pitchFamily="34" charset="0"/>
                <a:cs typeface="Arial" panose="020B0604020202020204" pitchFamily="34" charset="0"/>
              </a:defRPr>
            </a:lvl5pPr>
            <a:lvl6pPr marL="2378560" indent="-21623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811026" indent="-21623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243491" indent="-21623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675957" indent="-21623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16CE808-589C-4AC9-BAFC-735C5D02821C}" type="slidenum">
              <a:rPr lang="en-US" altLang="en-US" b="0" smtClean="0">
                <a:solidFill>
                  <a:prstClr val="black"/>
                </a:solidFill>
              </a:rPr>
              <a:pPr/>
              <a:t>12</a:t>
            </a:fld>
            <a:endParaRPr lang="en-US" altLang="en-US" b="0" dirty="0">
              <a:solidFill>
                <a:prstClr val="black"/>
              </a:solidFill>
            </a:endParaRPr>
          </a:p>
        </p:txBody>
      </p:sp>
    </p:spTree>
    <p:extLst>
      <p:ext uri="{BB962C8B-B14F-4D97-AF65-F5344CB8AC3E}">
        <p14:creationId xmlns:p14="http://schemas.microsoft.com/office/powerpoint/2010/main" val="369714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Rappel sur les stades </a:t>
            </a:r>
            <a:r>
              <a:rPr lang="fr-FR" dirty="0" err="1"/>
              <a:t>Fiebig</a:t>
            </a:r>
            <a:r>
              <a:rPr lang="fr-FR" dirty="0"/>
              <a:t> (primo-infection VIH) :</a:t>
            </a:r>
          </a:p>
          <a:p>
            <a:pPr marL="171450" indent="-171450">
              <a:buFont typeface="Arial" panose="020B0604020202020204" pitchFamily="34" charset="0"/>
              <a:buChar char="•"/>
            </a:pPr>
            <a:r>
              <a:rPr lang="fr-FR" dirty="0" err="1"/>
              <a:t>Fiebig</a:t>
            </a:r>
            <a:r>
              <a:rPr lang="fr-FR" baseline="0" dirty="0"/>
              <a:t> 1 : ARN positif. </a:t>
            </a:r>
          </a:p>
          <a:p>
            <a:pPr marL="171450" indent="-171450">
              <a:buFont typeface="Arial" panose="020B0604020202020204" pitchFamily="34" charset="0"/>
              <a:buChar char="•"/>
            </a:pPr>
            <a:r>
              <a:rPr lang="fr-FR" baseline="0" dirty="0" err="1"/>
              <a:t>Fiebig</a:t>
            </a:r>
            <a:r>
              <a:rPr lang="fr-FR" baseline="0" dirty="0"/>
              <a:t> 2 : p24 positive. </a:t>
            </a:r>
          </a:p>
          <a:p>
            <a:pPr marL="171450" indent="-171450">
              <a:buFont typeface="Arial" panose="020B0604020202020204" pitchFamily="34" charset="0"/>
              <a:buChar char="•"/>
            </a:pPr>
            <a:r>
              <a:rPr lang="fr-FR" baseline="0" dirty="0" err="1"/>
              <a:t>Fiebig</a:t>
            </a:r>
            <a:r>
              <a:rPr lang="fr-FR" baseline="0" dirty="0"/>
              <a:t> 3 : Sérologie positive.</a:t>
            </a:r>
          </a:p>
          <a:p>
            <a:pPr marL="171450" indent="-171450">
              <a:buFont typeface="Arial" panose="020B0604020202020204" pitchFamily="34" charset="0"/>
              <a:buChar char="•"/>
            </a:pPr>
            <a:r>
              <a:rPr lang="fr-FR" baseline="0" dirty="0" err="1"/>
              <a:t>Fiebig</a:t>
            </a:r>
            <a:r>
              <a:rPr lang="fr-FR" baseline="0" dirty="0"/>
              <a:t> 4 : 1</a:t>
            </a:r>
            <a:r>
              <a:rPr lang="fr-FR" baseline="30000" dirty="0"/>
              <a:t>ère</a:t>
            </a:r>
            <a:r>
              <a:rPr lang="fr-FR" baseline="0" dirty="0"/>
              <a:t> bande sur le WB.</a:t>
            </a:r>
          </a:p>
          <a:p>
            <a:pPr marL="171450" indent="-171450">
              <a:buFont typeface="Arial" panose="020B0604020202020204" pitchFamily="34" charset="0"/>
              <a:buChar char="•"/>
            </a:pPr>
            <a:r>
              <a:rPr lang="fr-FR" baseline="0" dirty="0" err="1"/>
              <a:t>Fiebig</a:t>
            </a:r>
            <a:r>
              <a:rPr lang="fr-FR" baseline="0" dirty="0"/>
              <a:t> 5 : WB complet.</a:t>
            </a:r>
            <a:endParaRPr lang="fr-FR" dirty="0"/>
          </a:p>
        </p:txBody>
      </p:sp>
    </p:spTree>
    <p:extLst>
      <p:ext uri="{BB962C8B-B14F-4D97-AF65-F5344CB8AC3E}">
        <p14:creationId xmlns:p14="http://schemas.microsoft.com/office/powerpoint/2010/main" val="419006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100" dirty="0"/>
              <a:t>This is another representation of the </a:t>
            </a:r>
            <a:r>
              <a:rPr lang="en-US" sz="1100" dirty="0" err="1"/>
              <a:t>Fiebig</a:t>
            </a:r>
            <a:r>
              <a:rPr lang="en-US" sz="1100" dirty="0"/>
              <a:t> stages. </a:t>
            </a:r>
          </a:p>
          <a:p>
            <a:pPr>
              <a:defRPr/>
            </a:pPr>
            <a:r>
              <a:rPr lang="en-US" sz="1100" dirty="0"/>
              <a:t>This time, we show the tests that are able to detect the infection.</a:t>
            </a:r>
          </a:p>
          <a:p>
            <a:pPr marL="171436" indent="-171436">
              <a:buFont typeface="Arial" panose="020B0604020202020204" pitchFamily="34" charset="0"/>
              <a:buChar char="•"/>
              <a:defRPr/>
            </a:pPr>
            <a:r>
              <a:rPr lang="en-US" sz="1100" b="1" dirty="0"/>
              <a:t>Stage 1</a:t>
            </a:r>
            <a:r>
              <a:rPr lang="en-US" sz="1100" dirty="0"/>
              <a:t>: Only HIV RNA</a:t>
            </a:r>
          </a:p>
          <a:p>
            <a:pPr marL="171436" indent="-171436">
              <a:buFont typeface="Arial" panose="020B0604020202020204" pitchFamily="34" charset="0"/>
              <a:buChar char="•"/>
              <a:defRPr/>
            </a:pPr>
            <a:r>
              <a:rPr lang="en-US" sz="1100" b="1" dirty="0"/>
              <a:t>Stage 2</a:t>
            </a:r>
            <a:r>
              <a:rPr lang="en-US" sz="1100" dirty="0"/>
              <a:t>: HIV RNA and p24 antigen</a:t>
            </a:r>
          </a:p>
          <a:p>
            <a:pPr marL="171436" indent="-171436">
              <a:buFont typeface="Arial" panose="020B0604020202020204" pitchFamily="34" charset="0"/>
              <a:buChar char="•"/>
              <a:defRPr/>
            </a:pPr>
            <a:r>
              <a:rPr lang="en-US" sz="1100" b="1" dirty="0"/>
              <a:t>Stage 3</a:t>
            </a:r>
            <a:r>
              <a:rPr lang="en-US" sz="1100" dirty="0"/>
              <a:t>: HVI RNA, p24 antigen and specific enzyme immuno-assay (EIA)</a:t>
            </a:r>
          </a:p>
          <a:p>
            <a:pPr marL="171436" indent="-171436">
              <a:buFont typeface="Arial" panose="020B0604020202020204" pitchFamily="34" charset="0"/>
              <a:buChar char="•"/>
              <a:defRPr/>
            </a:pPr>
            <a:r>
              <a:rPr lang="en-US" sz="1100" b="1" dirty="0"/>
              <a:t>Stage 4</a:t>
            </a:r>
            <a:r>
              <a:rPr lang="en-US" sz="1100" dirty="0"/>
              <a:t>: The HIV infection starts to appear on the Western Blot </a:t>
            </a:r>
          </a:p>
          <a:p>
            <a:pPr>
              <a:defRPr/>
            </a:pPr>
            <a:endParaRPr lang="en-US" dirty="0"/>
          </a:p>
        </p:txBody>
      </p:sp>
      <p:sp>
        <p:nvSpPr>
          <p:cNvPr id="146435" name="Slide Number Placeholder 3"/>
          <p:cNvSpPr>
            <a:spLocks noGrp="1"/>
          </p:cNvSpPr>
          <p:nvPr>
            <p:ph type="sldNum" sz="quarter" idx="5"/>
          </p:nvPr>
        </p:nvSpPr>
        <p:spPr bwMode="auto">
          <a:xfrm>
            <a:off x="3850443" y="9430091"/>
            <a:ext cx="2945659" cy="4964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F8D0E45-F465-014E-BC69-36D950E6269A}" type="slidenum">
              <a:rPr lang="en-US" sz="1200">
                <a:solidFill>
                  <a:srgbClr val="000000"/>
                </a:solidFill>
                <a:cs typeface="Arial" charset="0"/>
              </a:rPr>
              <a:pPr eaLnBrk="1" hangingPunct="1"/>
              <a:t>14</a:t>
            </a:fld>
            <a:endParaRPr lang="en-US" sz="1200">
              <a:solidFill>
                <a:srgbClr val="000000"/>
              </a:solidFill>
              <a:cs typeface="Arial" charset="0"/>
            </a:endParaRPr>
          </a:p>
        </p:txBody>
      </p:sp>
    </p:spTree>
    <p:extLst>
      <p:ext uri="{BB962C8B-B14F-4D97-AF65-F5344CB8AC3E}">
        <p14:creationId xmlns:p14="http://schemas.microsoft.com/office/powerpoint/2010/main" val="133759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Rappel sur les stades </a:t>
            </a:r>
            <a:r>
              <a:rPr lang="fr-FR" dirty="0" err="1"/>
              <a:t>Fiebig</a:t>
            </a:r>
            <a:r>
              <a:rPr lang="fr-FR" dirty="0"/>
              <a:t> (primo-infection VIH) :</a:t>
            </a:r>
          </a:p>
          <a:p>
            <a:pPr marL="171450" indent="-171450">
              <a:buFont typeface="Arial" panose="020B0604020202020204" pitchFamily="34" charset="0"/>
              <a:buChar char="•"/>
            </a:pPr>
            <a:r>
              <a:rPr lang="fr-FR" dirty="0" err="1"/>
              <a:t>Fiebig</a:t>
            </a:r>
            <a:r>
              <a:rPr lang="fr-FR" baseline="0" dirty="0"/>
              <a:t> 1 : ARN positif. </a:t>
            </a:r>
          </a:p>
          <a:p>
            <a:pPr marL="171450" indent="-171450">
              <a:buFont typeface="Arial" panose="020B0604020202020204" pitchFamily="34" charset="0"/>
              <a:buChar char="•"/>
            </a:pPr>
            <a:r>
              <a:rPr lang="fr-FR" baseline="0" dirty="0" err="1"/>
              <a:t>Fiebig</a:t>
            </a:r>
            <a:r>
              <a:rPr lang="fr-FR" baseline="0" dirty="0"/>
              <a:t> 2 : p24 positive. </a:t>
            </a:r>
          </a:p>
          <a:p>
            <a:pPr marL="171450" indent="-171450">
              <a:buFont typeface="Arial" panose="020B0604020202020204" pitchFamily="34" charset="0"/>
              <a:buChar char="•"/>
            </a:pPr>
            <a:r>
              <a:rPr lang="fr-FR" baseline="0" dirty="0" err="1"/>
              <a:t>Fiebig</a:t>
            </a:r>
            <a:r>
              <a:rPr lang="fr-FR" baseline="0" dirty="0"/>
              <a:t> 3 : Sérologie positive.</a:t>
            </a:r>
          </a:p>
          <a:p>
            <a:pPr marL="171450" indent="-171450">
              <a:buFont typeface="Arial" panose="020B0604020202020204" pitchFamily="34" charset="0"/>
              <a:buChar char="•"/>
            </a:pPr>
            <a:r>
              <a:rPr lang="fr-FR" baseline="0" dirty="0" err="1"/>
              <a:t>Fiebig</a:t>
            </a:r>
            <a:r>
              <a:rPr lang="fr-FR" baseline="0" dirty="0"/>
              <a:t> 4 : 1</a:t>
            </a:r>
            <a:r>
              <a:rPr lang="fr-FR" baseline="30000" dirty="0"/>
              <a:t>ère</a:t>
            </a:r>
            <a:r>
              <a:rPr lang="fr-FR" baseline="0" dirty="0"/>
              <a:t> bande sur le WB.</a:t>
            </a:r>
          </a:p>
          <a:p>
            <a:pPr marL="171450" indent="-171450">
              <a:buFont typeface="Arial" panose="020B0604020202020204" pitchFamily="34" charset="0"/>
              <a:buChar char="•"/>
            </a:pPr>
            <a:r>
              <a:rPr lang="fr-FR" baseline="0" dirty="0" err="1"/>
              <a:t>Fiebig</a:t>
            </a:r>
            <a:r>
              <a:rPr lang="fr-FR" baseline="0" dirty="0"/>
              <a:t> 5 : WB complet.</a:t>
            </a:r>
            <a:endParaRPr lang="fr-FR" dirty="0"/>
          </a:p>
        </p:txBody>
      </p:sp>
    </p:spTree>
    <p:extLst>
      <p:ext uri="{BB962C8B-B14F-4D97-AF65-F5344CB8AC3E}">
        <p14:creationId xmlns:p14="http://schemas.microsoft.com/office/powerpoint/2010/main" val="4192957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39613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Anticorps</a:t>
            </a:r>
            <a:r>
              <a:rPr lang="fr-FR" baseline="0" dirty="0"/>
              <a:t> PGT121 : sites glycanes de la boucle V3 de la gp120.</a:t>
            </a:r>
          </a:p>
          <a:p>
            <a:pPr marL="0" lvl="1" defTabSz="882213">
              <a:defRPr/>
            </a:pPr>
            <a:r>
              <a:rPr lang="fr-FR" baseline="0" dirty="0"/>
              <a:t>Agoniste du TLR-7 : immunomodulateur qui va augmenter la présentation de l’antigène et l’activation des cellules NK, CD4 et CD8.</a:t>
            </a:r>
          </a:p>
          <a:p>
            <a:pPr marL="0" lvl="1" defTabSz="882213">
              <a:defRPr/>
            </a:pPr>
            <a:endParaRPr lang="fr-FR" baseline="0" dirty="0"/>
          </a:p>
          <a:p>
            <a:pPr marL="0" lvl="1" defTabSz="882213">
              <a:defRPr/>
            </a:pPr>
            <a:endParaRPr lang="fr-FR" dirty="0"/>
          </a:p>
        </p:txBody>
      </p:sp>
    </p:spTree>
    <p:extLst>
      <p:ext uri="{BB962C8B-B14F-4D97-AF65-F5344CB8AC3E}">
        <p14:creationId xmlns:p14="http://schemas.microsoft.com/office/powerpoint/2010/main" val="159248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78901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étude de phase 1b d’escalade</a:t>
            </a:r>
            <a:r>
              <a:rPr lang="fr-FR" baseline="0" dirty="0"/>
              <a:t> de dose avec le GS-9620 chez les patients virologiquement contrôlés ont débuté et un dérivé du PGT121, le GS-9722, vient également d’entrer en phase 1.</a:t>
            </a:r>
            <a:endParaRPr lang="fr-FR" dirty="0"/>
          </a:p>
        </p:txBody>
      </p:sp>
    </p:spTree>
    <p:extLst>
      <p:ext uri="{BB962C8B-B14F-4D97-AF65-F5344CB8AC3E}">
        <p14:creationId xmlns:p14="http://schemas.microsoft.com/office/powerpoint/2010/main" val="3502226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Tous les patients</a:t>
            </a:r>
            <a:r>
              <a:rPr lang="fr-FR" baseline="0" dirty="0"/>
              <a:t> de ces 4 études avaient des CV &lt; 50 c/ml, toutefois leurs caractéristiques (ancienneté d’infection, nadir CD4, </a:t>
            </a:r>
            <a:r>
              <a:rPr lang="fr-FR" baseline="0" dirty="0" err="1"/>
              <a:t>etc</a:t>
            </a:r>
            <a:r>
              <a:rPr lang="fr-FR" baseline="0" dirty="0"/>
              <a:t>, </a:t>
            </a:r>
            <a:r>
              <a:rPr lang="mr-IN" baseline="0" dirty="0"/>
              <a:t>…</a:t>
            </a:r>
            <a:r>
              <a:rPr lang="fr-FR" baseline="0" dirty="0"/>
              <a:t>) ne sont pas détaillées et pourraient être très différentes. Concernant le tri des populations cellulaires, les méthodes peuvent également différer.</a:t>
            </a:r>
          </a:p>
          <a:p>
            <a:r>
              <a:rPr lang="fr-FR" dirty="0"/>
              <a:t>De plus,</a:t>
            </a:r>
            <a:r>
              <a:rPr lang="fr-FR" baseline="0" dirty="0"/>
              <a:t> à la CROI 2018, </a:t>
            </a:r>
            <a:r>
              <a:rPr lang="fr-FR" dirty="0"/>
              <a:t>4</a:t>
            </a:r>
            <a:r>
              <a:rPr lang="fr-FR" baseline="0" dirty="0"/>
              <a:t> posters ont également rapporté des analyses sur les populations cellulaires les CD4+ CD32+ :</a:t>
            </a:r>
          </a:p>
          <a:p>
            <a:pPr marL="171450" indent="-171450">
              <a:buFont typeface="Arial" panose="020B0604020202020204" pitchFamily="34" charset="0"/>
              <a:buChar char="•"/>
            </a:pPr>
            <a:r>
              <a:rPr lang="fr-FR" baseline="0" dirty="0" err="1"/>
              <a:t>Badia</a:t>
            </a:r>
            <a:r>
              <a:rPr lang="fr-FR" baseline="0" dirty="0"/>
              <a:t> R, CROI 2018, Abs. 385 : association entre niveau d’expression du CD32 et niveau d’activation cellulaire.</a:t>
            </a:r>
          </a:p>
          <a:p>
            <a:pPr marL="171450" indent="-171450" defTabSz="882213">
              <a:buFont typeface="Arial" panose="020B0604020202020204" pitchFamily="34" charset="0"/>
              <a:buChar char="•"/>
              <a:defRPr/>
            </a:pPr>
            <a:r>
              <a:rPr lang="fr-FR" baseline="0" dirty="0" err="1"/>
              <a:t>Wittner</a:t>
            </a:r>
            <a:r>
              <a:rPr lang="fr-FR" baseline="0" dirty="0"/>
              <a:t> M, CROI 2018, Abs. 387 : association entre niveau d’expression du CD32 et niveau d’activation cellulaire.</a:t>
            </a:r>
          </a:p>
          <a:p>
            <a:pPr marL="171450" indent="-171450" defTabSz="882213">
              <a:buFont typeface="Arial" panose="020B0604020202020204" pitchFamily="34" charset="0"/>
              <a:buChar char="•"/>
              <a:defRPr/>
            </a:pPr>
            <a:r>
              <a:rPr lang="fr-FR" baseline="0" dirty="0" err="1"/>
              <a:t>Spivak</a:t>
            </a:r>
            <a:r>
              <a:rPr lang="fr-FR" baseline="0" dirty="0"/>
              <a:t> AM, CROI 2018, Abs. 389 : les CD4+CD32+ ne sont pas enrichies en ADN VIH.</a:t>
            </a:r>
          </a:p>
          <a:p>
            <a:pPr marL="171450" indent="-171450" defTabSz="882213">
              <a:buFont typeface="Arial" panose="020B0604020202020204" pitchFamily="34" charset="0"/>
              <a:buChar char="•"/>
              <a:defRPr/>
            </a:pPr>
            <a:r>
              <a:rPr lang="fr-FR" baseline="0" dirty="0" err="1"/>
              <a:t>Peinado</a:t>
            </a:r>
            <a:r>
              <a:rPr lang="fr-FR" baseline="0" dirty="0"/>
              <a:t> CS, CROI 2018, Abs. 390 : les CD4+CD32+ sont le siège de la transcription du VIH. </a:t>
            </a:r>
          </a:p>
          <a:p>
            <a:pPr marL="165415" indent="-165415">
              <a:buFontTx/>
              <a:buChar char="-"/>
            </a:pPr>
            <a:endParaRPr lang="fr-FR" dirty="0"/>
          </a:p>
        </p:txBody>
      </p:sp>
    </p:spTree>
    <p:extLst>
      <p:ext uri="{BB962C8B-B14F-4D97-AF65-F5344CB8AC3E}">
        <p14:creationId xmlns:p14="http://schemas.microsoft.com/office/powerpoint/2010/main" val="90533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52563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698717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89299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8326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a:t>MK-8591 (4’-ethynyl-2-fluoro-2’-deoxyadenosine) est un inhibiteur de reverse transcriptase bloquant la translocation agissant comme terminateur de chaine non obligatoire </a:t>
            </a:r>
            <a:r>
              <a:rPr lang="fr-FR" i="1" dirty="0"/>
              <a:t>(</a:t>
            </a:r>
            <a:r>
              <a:rPr lang="fr-FR" i="1" dirty="0" err="1"/>
              <a:t>Grobler</a:t>
            </a:r>
            <a:r>
              <a:rPr lang="fr-FR" i="1" dirty="0"/>
              <a:t> J. CROI 2016, Abs. 98).</a:t>
            </a:r>
          </a:p>
          <a:p>
            <a:r>
              <a:rPr lang="fr-FR" dirty="0"/>
              <a:t>Caractéristiques :</a:t>
            </a:r>
          </a:p>
          <a:p>
            <a:pPr marL="164549" indent="-164549">
              <a:buFont typeface="Arial" panose="020B0604020202020204" pitchFamily="34" charset="0"/>
              <a:buChar char="•"/>
            </a:pPr>
            <a:r>
              <a:rPr lang="fr-FR" dirty="0"/>
              <a:t>Puissante activité in vitro (CE</a:t>
            </a:r>
            <a:r>
              <a:rPr lang="fr-FR" baseline="-25000" dirty="0"/>
              <a:t>50</a:t>
            </a:r>
            <a:r>
              <a:rPr lang="fr-FR" dirty="0"/>
              <a:t> sur PBMC = 0,2 </a:t>
            </a:r>
            <a:r>
              <a:rPr lang="fr-FR" dirty="0" err="1"/>
              <a:t>nM</a:t>
            </a:r>
            <a:r>
              <a:rPr lang="fr-FR" dirty="0"/>
              <a:t>).</a:t>
            </a:r>
          </a:p>
          <a:p>
            <a:pPr marL="164549" indent="-164549">
              <a:buFont typeface="Arial" panose="020B0604020202020204" pitchFamily="34" charset="0"/>
              <a:buChar char="•"/>
            </a:pPr>
            <a:r>
              <a:rPr lang="fr-FR" dirty="0"/>
              <a:t>Activité sur VIH-1, VIH-2, souches multirésistantes.</a:t>
            </a:r>
          </a:p>
          <a:p>
            <a:pPr marL="164549" indent="-164549">
              <a:buFont typeface="Arial" panose="020B0604020202020204" pitchFamily="34" charset="0"/>
              <a:buChar char="•"/>
            </a:pPr>
            <a:r>
              <a:rPr lang="fr-FR" dirty="0"/>
              <a:t>T</a:t>
            </a:r>
            <a:r>
              <a:rPr lang="fr-FR" baseline="-25000" dirty="0"/>
              <a:t>1/2</a:t>
            </a:r>
            <a:r>
              <a:rPr lang="fr-FR" dirty="0"/>
              <a:t> intracellulaire du composé </a:t>
            </a:r>
            <a:r>
              <a:rPr lang="fr-FR" dirty="0" err="1"/>
              <a:t>triphosphorylé</a:t>
            </a:r>
            <a:r>
              <a:rPr lang="fr-FR" dirty="0"/>
              <a:t> dans PBMC macaques rhesus &gt; environ 50 heures : possible administration 1 fois/semaine.</a:t>
            </a:r>
          </a:p>
          <a:p>
            <a:pPr marL="164549" indent="-164549">
              <a:buFontTx/>
              <a:buChar char="-"/>
            </a:pPr>
            <a:endParaRPr lang="fr-FR" dirty="0"/>
          </a:p>
          <a:p>
            <a:r>
              <a:rPr lang="fr-FR" dirty="0"/>
              <a:t>Modèle infection SIV macaque : efficacité maximale (réduction charge virale avec dose de </a:t>
            </a:r>
            <a:br>
              <a:rPr lang="fr-FR" dirty="0"/>
            </a:br>
            <a:r>
              <a:rPr lang="fr-FR" dirty="0"/>
              <a:t>3,9 mg/kg x 1/semaine (cible : C7j intracellulaire de MK-5891-TP intracellulaire de </a:t>
            </a:r>
            <a:br>
              <a:rPr lang="fr-FR" dirty="0"/>
            </a:br>
            <a:r>
              <a:rPr lang="fr-FR" dirty="0"/>
              <a:t>0,53 </a:t>
            </a:r>
            <a:r>
              <a:rPr lang="fr-FR" dirty="0" err="1"/>
              <a:t>pmol</a:t>
            </a:r>
            <a:r>
              <a:rPr lang="fr-FR" dirty="0"/>
              <a:t>/10</a:t>
            </a:r>
            <a:r>
              <a:rPr lang="fr-FR" baseline="30000" dirty="0"/>
              <a:t>6</a:t>
            </a:r>
            <a:r>
              <a:rPr lang="fr-FR" dirty="0"/>
              <a:t> PBMC).</a:t>
            </a:r>
          </a:p>
          <a:p>
            <a:pPr eaLnBrk="1" hangingPunct="1">
              <a:spcBef>
                <a:spcPct val="0"/>
              </a:spcBef>
            </a:pPr>
            <a:endParaRPr lang="fr-FR" dirty="0"/>
          </a:p>
        </p:txBody>
      </p:sp>
    </p:spTree>
    <p:extLst>
      <p:ext uri="{BB962C8B-B14F-4D97-AF65-F5344CB8AC3E}">
        <p14:creationId xmlns:p14="http://schemas.microsoft.com/office/powerpoint/2010/main" val="1401621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1679162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2213756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3936926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3449915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3980228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10929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43% sous types non B (10% 1996-1998)</a:t>
            </a:r>
            <a:endParaRPr lang="fr-FR" dirty="0"/>
          </a:p>
        </p:txBody>
      </p:sp>
    </p:spTree>
    <p:extLst>
      <p:ext uri="{BB962C8B-B14F-4D97-AF65-F5344CB8AC3E}">
        <p14:creationId xmlns:p14="http://schemas.microsoft.com/office/powerpoint/2010/main" val="3280519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1991237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77593">
              <a:spcBef>
                <a:spcPct val="0"/>
              </a:spcBef>
              <a:defRPr/>
            </a:pPr>
            <a:r>
              <a:rPr lang="fr-FR" dirty="0"/>
              <a:t>Sur un plan franco-français, cette association oblige juste à utiliser DRV/c/FTC/TAF + DTG puisque DRV/c n’est pas disponible.</a:t>
            </a:r>
          </a:p>
          <a:p>
            <a:pPr eaLnBrk="1" hangingPunct="1">
              <a:spcBef>
                <a:spcPct val="0"/>
              </a:spcBef>
            </a:pPr>
            <a:endParaRPr lang="fr-FR" dirty="0"/>
          </a:p>
        </p:txBody>
      </p:sp>
    </p:spTree>
    <p:extLst>
      <p:ext uri="{BB962C8B-B14F-4D97-AF65-F5344CB8AC3E}">
        <p14:creationId xmlns:p14="http://schemas.microsoft.com/office/powerpoint/2010/main" val="2820714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1327514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856008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3265253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a:t>Bonne tolérance générale de tous les participants, qui ont tous terminé l’étude.</a:t>
            </a:r>
          </a:p>
          <a:p>
            <a:pPr eaLnBrk="1" hangingPunct="1">
              <a:spcBef>
                <a:spcPct val="0"/>
              </a:spcBef>
            </a:pPr>
            <a:endParaRPr lang="fr-FR" dirty="0"/>
          </a:p>
        </p:txBody>
      </p:sp>
    </p:spTree>
    <p:extLst>
      <p:ext uri="{BB962C8B-B14F-4D97-AF65-F5344CB8AC3E}">
        <p14:creationId xmlns:p14="http://schemas.microsoft.com/office/powerpoint/2010/main" val="1732312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Etude réalisée au Pérou</a:t>
            </a:r>
            <a:r>
              <a:rPr lang="fr-FR" dirty="0" smtClean="0"/>
              <a:t>. Doses arrondie au poids </a:t>
            </a:r>
            <a:endParaRPr lang="fr-FR" dirty="0"/>
          </a:p>
        </p:txBody>
      </p:sp>
    </p:spTree>
    <p:extLst>
      <p:ext uri="{BB962C8B-B14F-4D97-AF65-F5344CB8AC3E}">
        <p14:creationId xmlns:p14="http://schemas.microsoft.com/office/powerpoint/2010/main" val="3932925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Etude réalisée au Pérou.</a:t>
            </a:r>
          </a:p>
        </p:txBody>
      </p:sp>
    </p:spTree>
    <p:extLst>
      <p:ext uri="{BB962C8B-B14F-4D97-AF65-F5344CB8AC3E}">
        <p14:creationId xmlns:p14="http://schemas.microsoft.com/office/powerpoint/2010/main" val="1359902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Etude réalisée au Pérou.</a:t>
            </a:r>
          </a:p>
        </p:txBody>
      </p:sp>
    </p:spTree>
    <p:extLst>
      <p:ext uri="{BB962C8B-B14F-4D97-AF65-F5344CB8AC3E}">
        <p14:creationId xmlns:p14="http://schemas.microsoft.com/office/powerpoint/2010/main" val="3482381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98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276798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8326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endParaRPr lang="fr-FR"/>
          </a:p>
        </p:txBody>
      </p:sp>
    </p:spTree>
    <p:extLst>
      <p:ext uri="{BB962C8B-B14F-4D97-AF65-F5344CB8AC3E}">
        <p14:creationId xmlns:p14="http://schemas.microsoft.com/office/powerpoint/2010/main" val="3402489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84270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45511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933532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788032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56535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63185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endParaRPr lang="fr-FR"/>
          </a:p>
        </p:txBody>
      </p:sp>
    </p:spTree>
    <p:extLst>
      <p:ext uri="{BB962C8B-B14F-4D97-AF65-F5344CB8AC3E}">
        <p14:creationId xmlns:p14="http://schemas.microsoft.com/office/powerpoint/2010/main" val="24580440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6772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E157Q présente chez 3-5% des patients </a:t>
            </a:r>
            <a:r>
              <a:rPr lang="fr-FR" dirty="0" err="1" smtClean="0"/>
              <a:t>naifs</a:t>
            </a:r>
            <a:endParaRPr lang="fr-FR" dirty="0"/>
          </a:p>
        </p:txBody>
      </p:sp>
    </p:spTree>
    <p:extLst>
      <p:ext uri="{BB962C8B-B14F-4D97-AF65-F5344CB8AC3E}">
        <p14:creationId xmlns:p14="http://schemas.microsoft.com/office/powerpoint/2010/main" val="1738420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6608364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812408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étude, réalisée au sein de la cohorte suisse </a:t>
            </a:r>
            <a:r>
              <a:rPr lang="fr-FR" i="1" dirty="0"/>
              <a:t>(Salazar-</a:t>
            </a:r>
            <a:r>
              <a:rPr lang="fr-FR" i="1" dirty="0" err="1"/>
              <a:t>Vizcaya</a:t>
            </a:r>
            <a:r>
              <a:rPr lang="fr-FR" i="1" dirty="0"/>
              <a:t> L, CROI</a:t>
            </a:r>
            <a:r>
              <a:rPr lang="fr-FR" i="1" baseline="0" dirty="0"/>
              <a:t> 2018, Abs. 130</a:t>
            </a:r>
            <a:r>
              <a:rPr lang="fr-FR" i="1" dirty="0"/>
              <a:t>)</a:t>
            </a:r>
            <a:r>
              <a:rPr lang="fr-FR" dirty="0"/>
              <a:t> met en évidence qu’environ un tiers des transmissions VHC chez les HSH en Suisse se produit avec des personnes résidant dans un autre pays d’Europe, témoignant</a:t>
            </a:r>
            <a:r>
              <a:rPr lang="fr-FR" baseline="0" dirty="0"/>
              <a:t> de « l’internationalisation » de l’épidémie chez les HSH.</a:t>
            </a:r>
            <a:endParaRPr lang="fr-FR" dirty="0"/>
          </a:p>
        </p:txBody>
      </p:sp>
    </p:spTree>
    <p:extLst>
      <p:ext uri="{BB962C8B-B14F-4D97-AF65-F5344CB8AC3E}">
        <p14:creationId xmlns:p14="http://schemas.microsoft.com/office/powerpoint/2010/main" val="1836271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SHCS : </a:t>
            </a:r>
            <a:r>
              <a:rPr lang="fr-FR" dirty="0" err="1"/>
              <a:t>Swiss</a:t>
            </a:r>
            <a:r>
              <a:rPr lang="fr-FR" dirty="0"/>
              <a:t> HIV </a:t>
            </a:r>
            <a:r>
              <a:rPr lang="fr-FR" dirty="0" err="1"/>
              <a:t>Cohort</a:t>
            </a:r>
            <a:r>
              <a:rPr lang="fr-FR" baseline="0" dirty="0"/>
              <a:t> </a:t>
            </a:r>
            <a:r>
              <a:rPr lang="fr-FR" baseline="0" dirty="0" err="1"/>
              <a:t>Study</a:t>
            </a:r>
            <a:r>
              <a:rPr lang="fr-FR" baseline="0" dirty="0"/>
              <a:t>.</a:t>
            </a:r>
            <a:endParaRPr lang="fr-FR" dirty="0"/>
          </a:p>
        </p:txBody>
      </p:sp>
    </p:spTree>
    <p:extLst>
      <p:ext uri="{BB962C8B-B14F-4D97-AF65-F5344CB8AC3E}">
        <p14:creationId xmlns:p14="http://schemas.microsoft.com/office/powerpoint/2010/main" val="18348880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40548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50881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endParaRPr lang="fr-FR"/>
          </a:p>
        </p:txBody>
      </p:sp>
    </p:spTree>
    <p:extLst>
      <p:ext uri="{BB962C8B-B14F-4D97-AF65-F5344CB8AC3E}">
        <p14:creationId xmlns:p14="http://schemas.microsoft.com/office/powerpoint/2010/main" val="42723455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075172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822035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endParaRPr lang="fr-FR"/>
          </a:p>
        </p:txBody>
      </p:sp>
    </p:spTree>
    <p:extLst>
      <p:ext uri="{BB962C8B-B14F-4D97-AF65-F5344CB8AC3E}">
        <p14:creationId xmlns:p14="http://schemas.microsoft.com/office/powerpoint/2010/main" val="363221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0" dirty="0"/>
              <a:t>Cas rapportés de </a:t>
            </a:r>
            <a:r>
              <a:rPr lang="fr-FR" i="0" baseline="0" dirty="0"/>
              <a:t>sélection de E157Q à l’échec de RAL : </a:t>
            </a:r>
          </a:p>
          <a:p>
            <a:pPr marL="171450" indent="-171450">
              <a:buFont typeface="Arial" panose="020B0604020202020204" pitchFamily="34" charset="0"/>
              <a:buChar char="•"/>
            </a:pPr>
            <a:r>
              <a:rPr lang="fr-FR" i="1" dirty="0"/>
              <a:t>Malet I, </a:t>
            </a:r>
            <a:r>
              <a:rPr lang="fr-FR" i="1" dirty="0" err="1"/>
              <a:t>Delelis</a:t>
            </a:r>
            <a:r>
              <a:rPr lang="fr-FR" i="1" dirty="0"/>
              <a:t> O, </a:t>
            </a:r>
            <a:r>
              <a:rPr lang="fr-FR" i="1" dirty="0" err="1"/>
              <a:t>Valantin</a:t>
            </a:r>
            <a:r>
              <a:rPr lang="fr-FR" i="1" dirty="0"/>
              <a:t> M-A et al. Mutations </a:t>
            </a:r>
            <a:r>
              <a:rPr lang="fr-FR" i="1" dirty="0" err="1"/>
              <a:t>associated</a:t>
            </a:r>
            <a:r>
              <a:rPr lang="fr-FR" i="1" dirty="0"/>
              <a:t> </a:t>
            </a:r>
            <a:r>
              <a:rPr lang="fr-FR" i="1" dirty="0" err="1"/>
              <a:t>with</a:t>
            </a:r>
            <a:r>
              <a:rPr lang="fr-FR" i="1" dirty="0"/>
              <a:t> </a:t>
            </a:r>
            <a:r>
              <a:rPr lang="fr-FR" i="1" dirty="0" err="1"/>
              <a:t>failure</a:t>
            </a:r>
            <a:r>
              <a:rPr lang="fr-FR" i="1" dirty="0"/>
              <a:t> of </a:t>
            </a:r>
            <a:r>
              <a:rPr lang="fr-FR" i="1" dirty="0" err="1"/>
              <a:t>raltegravir</a:t>
            </a:r>
            <a:r>
              <a:rPr lang="fr-FR" i="1" dirty="0"/>
              <a:t> </a:t>
            </a:r>
            <a:r>
              <a:rPr lang="fr-FR" i="1" dirty="0" err="1"/>
              <a:t>treatment</a:t>
            </a:r>
            <a:r>
              <a:rPr lang="fr-FR" i="1" dirty="0"/>
              <a:t> affect </a:t>
            </a:r>
            <a:r>
              <a:rPr lang="fr-FR" i="1" dirty="0" err="1"/>
              <a:t>integrase</a:t>
            </a:r>
            <a:r>
              <a:rPr lang="fr-FR" i="1" dirty="0"/>
              <a:t> </a:t>
            </a:r>
            <a:r>
              <a:rPr lang="fr-FR" i="1" dirty="0" err="1"/>
              <a:t>sensitivity</a:t>
            </a:r>
            <a:r>
              <a:rPr lang="fr-FR" i="1" dirty="0"/>
              <a:t> to the </a:t>
            </a:r>
            <a:r>
              <a:rPr lang="fr-FR" i="1" dirty="0" err="1"/>
              <a:t>inhibitor</a:t>
            </a:r>
            <a:r>
              <a:rPr lang="fr-FR" i="1" dirty="0"/>
              <a:t> in vitro. </a:t>
            </a:r>
            <a:r>
              <a:rPr lang="fr-FR" i="1" dirty="0" err="1"/>
              <a:t>Antimicrob</a:t>
            </a:r>
            <a:r>
              <a:rPr lang="fr-FR" i="1" dirty="0"/>
              <a:t> Agents </a:t>
            </a:r>
            <a:r>
              <a:rPr lang="fr-FR" i="1" dirty="0" err="1"/>
              <a:t>Chemother</a:t>
            </a:r>
            <a:r>
              <a:rPr lang="fr-FR" i="1" dirty="0"/>
              <a:t> 2008;52:1351–8.</a:t>
            </a:r>
          </a:p>
          <a:p>
            <a:pPr marL="171450" indent="-171450">
              <a:buFont typeface="Arial" panose="020B0604020202020204" pitchFamily="34" charset="0"/>
              <a:buChar char="•"/>
            </a:pPr>
            <a:r>
              <a:rPr lang="fr-FR" i="1" dirty="0" err="1"/>
              <a:t>Ghosn</a:t>
            </a:r>
            <a:r>
              <a:rPr lang="fr-FR" i="1" dirty="0"/>
              <a:t> J, Mazet A-A, </a:t>
            </a:r>
            <a:r>
              <a:rPr lang="fr-FR" i="1" dirty="0" err="1"/>
              <a:t>Avettand-Fenoel</a:t>
            </a:r>
            <a:r>
              <a:rPr lang="fr-FR" i="1" dirty="0"/>
              <a:t> V et al. Rapid </a:t>
            </a:r>
            <a:r>
              <a:rPr lang="fr-FR" i="1" dirty="0" err="1"/>
              <a:t>selection</a:t>
            </a:r>
            <a:r>
              <a:rPr lang="fr-FR" i="1" dirty="0"/>
              <a:t> and </a:t>
            </a:r>
            <a:r>
              <a:rPr lang="fr-FR" i="1" dirty="0" err="1"/>
              <a:t>archiving</a:t>
            </a:r>
            <a:r>
              <a:rPr lang="fr-FR" i="1" dirty="0"/>
              <a:t> of mutation E157Q in HIV-1 DNA </a:t>
            </a:r>
            <a:r>
              <a:rPr lang="fr-FR" i="1" dirty="0" err="1"/>
              <a:t>during</a:t>
            </a:r>
            <a:r>
              <a:rPr lang="fr-FR" i="1" dirty="0"/>
              <a:t> short-</a:t>
            </a:r>
            <a:r>
              <a:rPr lang="fr-FR" i="1" dirty="0" err="1"/>
              <a:t>term</a:t>
            </a:r>
            <a:r>
              <a:rPr lang="fr-FR" i="1" dirty="0"/>
              <a:t> </a:t>
            </a:r>
            <a:r>
              <a:rPr lang="fr-FR" i="1" dirty="0" err="1"/>
              <a:t>low-level</a:t>
            </a:r>
            <a:r>
              <a:rPr lang="fr-FR" i="1" dirty="0"/>
              <a:t> </a:t>
            </a:r>
            <a:r>
              <a:rPr lang="fr-FR" i="1" dirty="0" err="1"/>
              <a:t>replication</a:t>
            </a:r>
            <a:r>
              <a:rPr lang="fr-FR" i="1" dirty="0"/>
              <a:t> on a </a:t>
            </a:r>
            <a:r>
              <a:rPr lang="fr-FR" i="1" dirty="0" err="1"/>
              <a:t>raltegravir-containing</a:t>
            </a:r>
            <a:r>
              <a:rPr lang="fr-FR" i="1" dirty="0"/>
              <a:t> </a:t>
            </a:r>
            <a:r>
              <a:rPr lang="fr-FR" i="1" dirty="0" err="1"/>
              <a:t>regimen</a:t>
            </a:r>
            <a:r>
              <a:rPr lang="fr-FR" i="1" dirty="0"/>
              <a:t>. J </a:t>
            </a:r>
            <a:r>
              <a:rPr lang="fr-FR" i="1" dirty="0" err="1"/>
              <a:t>Antimicrob</a:t>
            </a:r>
            <a:r>
              <a:rPr lang="fr-FR" i="1" dirty="0"/>
              <a:t> </a:t>
            </a:r>
            <a:r>
              <a:rPr lang="fr-FR" i="1" dirty="0" err="1"/>
              <a:t>Chemother</a:t>
            </a:r>
            <a:r>
              <a:rPr lang="fr-FR" i="1" dirty="0"/>
              <a:t> 2009;64:433–4. </a:t>
            </a:r>
          </a:p>
          <a:p>
            <a:endParaRPr lang="fr-FR" i="1" dirty="0"/>
          </a:p>
        </p:txBody>
      </p:sp>
    </p:spTree>
    <p:extLst>
      <p:ext uri="{BB962C8B-B14F-4D97-AF65-F5344CB8AC3E}">
        <p14:creationId xmlns:p14="http://schemas.microsoft.com/office/powerpoint/2010/main" val="2820450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5165047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945925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302724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611412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4030260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4830003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50702" eaLnBrk="1" hangingPunct="1">
              <a:spcBef>
                <a:spcPct val="0"/>
              </a:spcBef>
              <a:defRPr/>
            </a:pPr>
            <a:r>
              <a:rPr lang="fr-FR" dirty="0"/>
              <a:t>La détection d’un inhibiteur de la </a:t>
            </a:r>
            <a:r>
              <a:rPr lang="fr-FR" dirty="0" err="1"/>
              <a:t>phosphodiestérase</a:t>
            </a:r>
            <a:r>
              <a:rPr lang="fr-FR" dirty="0"/>
              <a:t> de type 5 est retrouvée </a:t>
            </a:r>
            <a:r>
              <a:rPr lang="fr-FR"/>
              <a:t>chez 31</a:t>
            </a:r>
            <a:r>
              <a:rPr lang="fr-FR" baseline="0"/>
              <a:t> </a:t>
            </a:r>
            <a:r>
              <a:rPr lang="fr-FR"/>
              <a:t>participants </a:t>
            </a:r>
            <a:r>
              <a:rPr lang="fr-FR" dirty="0"/>
              <a:t>(45 %), une amphétamine ou dérivée chez 41 participants (60 %).</a:t>
            </a:r>
          </a:p>
          <a:p>
            <a:pPr eaLnBrk="1" hangingPunct="1">
              <a:spcBef>
                <a:spcPct val="0"/>
              </a:spcBef>
            </a:pPr>
            <a:endParaRPr lang="fr-FR" dirty="0"/>
          </a:p>
        </p:txBody>
      </p:sp>
    </p:spTree>
    <p:extLst>
      <p:ext uri="{BB962C8B-B14F-4D97-AF65-F5344CB8AC3E}">
        <p14:creationId xmlns:p14="http://schemas.microsoft.com/office/powerpoint/2010/main" val="2045538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8159140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447484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85">
              <a:defRPr/>
            </a:pPr>
            <a:r>
              <a:rPr lang="fr-FR" dirty="0"/>
              <a:t>Voir également l’étude de </a:t>
            </a:r>
            <a:r>
              <a:rPr lang="fr-FR" dirty="0" err="1"/>
              <a:t>Golub</a:t>
            </a:r>
            <a:r>
              <a:rPr lang="fr-FR" dirty="0"/>
              <a:t> SA, CROI 2018 Abs. 1025</a:t>
            </a:r>
            <a:r>
              <a:rPr lang="fr-FR" baseline="0" dirty="0"/>
              <a:t> : le nombre de partenaires, et non pas l’utilisation du préservatif, est associé à l’incidence des IST sous PrEP.</a:t>
            </a:r>
            <a:endParaRPr lang="fr-FR" dirty="0"/>
          </a:p>
          <a:p>
            <a:r>
              <a:rPr lang="fr-FR" dirty="0"/>
              <a:t>A noter, l’incidence élevée d’hépatite C aiguë dans cette cohorte de HSH sous PrEP à Amsterdam.</a:t>
            </a:r>
          </a:p>
        </p:txBody>
      </p:sp>
    </p:spTree>
    <p:extLst>
      <p:ext uri="{BB962C8B-B14F-4D97-AF65-F5344CB8AC3E}">
        <p14:creationId xmlns:p14="http://schemas.microsoft.com/office/powerpoint/2010/main" val="95781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147441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858158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327910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estime à</a:t>
            </a:r>
            <a:r>
              <a:rPr lang="fr-FR" baseline="0" dirty="0"/>
              <a:t> un million le nombre de personnes éligibles à la PrEP aux Etats-Unis. A ce jour, environ 100 000 personnes ont reçu au moins une ordonnance de PrEP. Cette faible couverture, par rapport au nombre estimé de personnes éligibles (1,2 million), n’est pas en faveur du rôle de la PrEP dans l’augmentation des IST aux Etats-Unis.</a:t>
            </a:r>
            <a:endParaRPr lang="fr-FR" dirty="0"/>
          </a:p>
        </p:txBody>
      </p:sp>
    </p:spTree>
    <p:extLst>
      <p:ext uri="{BB962C8B-B14F-4D97-AF65-F5344CB8AC3E}">
        <p14:creationId xmlns:p14="http://schemas.microsoft.com/office/powerpoint/2010/main" val="33264823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407980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83263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idx="1"/>
          </p:nvPr>
        </p:nvSpPr>
        <p:spPr/>
        <p:txBody>
          <a:bodyPr/>
          <a:lstStyle/>
          <a:p>
            <a:endParaRPr lang="fr-FR" dirty="0"/>
          </a:p>
        </p:txBody>
      </p:sp>
      <p:sp>
        <p:nvSpPr>
          <p:cNvPr id="3" name="Espace réservé de l'image des diapositives 2"/>
          <p:cNvSpPr>
            <a:spLocks noGrp="1" noRot="1" noChangeAspect="1"/>
          </p:cNvSpPr>
          <p:nvPr>
            <p:ph type="sldImg"/>
          </p:nvPr>
        </p:nvSpPr>
        <p:spPr/>
      </p:sp>
    </p:spTree>
    <p:extLst>
      <p:ext uri="{BB962C8B-B14F-4D97-AF65-F5344CB8AC3E}">
        <p14:creationId xmlns:p14="http://schemas.microsoft.com/office/powerpoint/2010/main" val="34691968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879480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595265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2E280B1-1929-F74A-B411-C483FC3DED5F}" type="slidenum">
              <a:rPr lang="fr-FR" altLang="x-none">
                <a:solidFill>
                  <a:srgbClr val="000000"/>
                </a:solidFill>
                <a:latin typeface="Arial" charset="0"/>
              </a:rPr>
              <a:pPr>
                <a:spcBef>
                  <a:spcPct val="0"/>
                </a:spcBef>
              </a:pPr>
              <a:t>94</a:t>
            </a:fld>
            <a:endParaRPr lang="fr-FR" altLang="x-none">
              <a:solidFill>
                <a:srgbClr val="000000"/>
              </a:solidFill>
              <a:latin typeface="Arial" charset="0"/>
            </a:endParaRPr>
          </a:p>
        </p:txBody>
      </p:sp>
      <p:sp>
        <p:nvSpPr>
          <p:cNvPr id="696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x-none" altLang="x-none">
              <a:ea typeface="ＭＳ Ｐゴシック" charset="-128"/>
            </a:endParaRPr>
          </a:p>
        </p:txBody>
      </p:sp>
    </p:spTree>
    <p:extLst>
      <p:ext uri="{BB962C8B-B14F-4D97-AF65-F5344CB8AC3E}">
        <p14:creationId xmlns:p14="http://schemas.microsoft.com/office/powerpoint/2010/main" val="13400871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eaLnBrk="1" fontAlgn="ctr" latinLnBrk="0" hangingPunct="1"/>
            <a:r>
              <a:rPr lang="fr-FR" sz="1000" b="1" i="0" u="none" strike="noStrike" kern="1200" dirty="0">
                <a:solidFill>
                  <a:schemeClr val="tx1"/>
                </a:solidFill>
                <a:effectLst/>
                <a:latin typeface="Arial" charset="0"/>
                <a:ea typeface="+mn-ea"/>
                <a:cs typeface="+mn-cs"/>
              </a:rPr>
              <a:t>APF :</a:t>
            </a:r>
          </a:p>
          <a:p>
            <a:pPr rtl="0" eaLnBrk="1" fontAlgn="ctr" latinLnBrk="0" hangingPunct="1"/>
            <a:r>
              <a:rPr lang="fr-FR" sz="1000" b="1" i="0" u="none" strike="noStrike" kern="1200" dirty="0">
                <a:solidFill>
                  <a:schemeClr val="tx1"/>
                </a:solidFill>
                <a:effectLst/>
                <a:latin typeface="Arial" charset="0"/>
                <a:ea typeface="+mn-ea"/>
                <a:cs typeface="+mn-cs"/>
              </a:rPr>
              <a:t>LPV/r</a:t>
            </a:r>
            <a:br>
              <a:rPr lang="fr-FR" sz="1000" b="1" i="0" u="none" strike="noStrike" kern="1200" dirty="0">
                <a:solidFill>
                  <a:schemeClr val="tx1"/>
                </a:solidFill>
                <a:effectLst/>
                <a:latin typeface="Arial" charset="0"/>
                <a:ea typeface="+mn-ea"/>
                <a:cs typeface="+mn-cs"/>
              </a:rPr>
            </a:br>
            <a:r>
              <a:rPr lang="fr-FR" sz="1000" b="0" i="0" u="none" strike="noStrike" kern="1200" dirty="0">
                <a:solidFill>
                  <a:schemeClr val="tx1"/>
                </a:solidFill>
                <a:effectLst/>
                <a:latin typeface="Arial" charset="0"/>
                <a:ea typeface="+mn-ea"/>
                <a:cs typeface="+mn-cs"/>
              </a:rPr>
              <a:t>(n = 1 251)</a:t>
            </a:r>
          </a:p>
          <a:p>
            <a:pPr rtl="0" eaLnBrk="1" fontAlgn="ctr" latinLnBrk="0" hangingPunct="1"/>
            <a:r>
              <a:rPr lang="fr-FR" sz="1000" b="1" i="0" u="none" strike="noStrike" kern="1200" dirty="0">
                <a:solidFill>
                  <a:schemeClr val="tx1"/>
                </a:solidFill>
                <a:effectLst/>
                <a:latin typeface="Arial" charset="0"/>
                <a:ea typeface="+mn-ea"/>
                <a:cs typeface="+mn-cs"/>
              </a:rPr>
              <a:t>ATV/r</a:t>
            </a:r>
            <a:br>
              <a:rPr lang="fr-FR" sz="1000" b="1" i="0" u="none" strike="noStrike" kern="1200" dirty="0">
                <a:solidFill>
                  <a:schemeClr val="tx1"/>
                </a:solidFill>
                <a:effectLst/>
                <a:latin typeface="Arial" charset="0"/>
                <a:ea typeface="+mn-ea"/>
                <a:cs typeface="+mn-cs"/>
              </a:rPr>
            </a:br>
            <a:r>
              <a:rPr lang="fr-FR" sz="1000" b="0" i="0" u="none" strike="noStrike" kern="1200" dirty="0">
                <a:solidFill>
                  <a:schemeClr val="tx1"/>
                </a:solidFill>
                <a:effectLst/>
                <a:latin typeface="Arial" charset="0"/>
                <a:ea typeface="+mn-ea"/>
                <a:cs typeface="+mn-cs"/>
              </a:rPr>
              <a:t>(n = 942)</a:t>
            </a:r>
          </a:p>
          <a:p>
            <a:pPr rtl="0" eaLnBrk="1" fontAlgn="ctr" latinLnBrk="0" hangingPunct="1"/>
            <a:r>
              <a:rPr lang="fr-FR" sz="1000" b="1" i="0" u="none" strike="noStrike" kern="1200" dirty="0">
                <a:solidFill>
                  <a:schemeClr val="tx1"/>
                </a:solidFill>
                <a:effectLst/>
                <a:latin typeface="Arial" charset="0"/>
                <a:ea typeface="+mn-ea"/>
                <a:cs typeface="+mn-cs"/>
              </a:rPr>
              <a:t>DRV/r</a:t>
            </a:r>
            <a:br>
              <a:rPr lang="fr-FR" sz="1000" b="1" i="0" u="none" strike="noStrike" kern="1200" dirty="0">
                <a:solidFill>
                  <a:schemeClr val="tx1"/>
                </a:solidFill>
                <a:effectLst/>
                <a:latin typeface="Arial" charset="0"/>
                <a:ea typeface="+mn-ea"/>
                <a:cs typeface="+mn-cs"/>
              </a:rPr>
            </a:br>
            <a:r>
              <a:rPr lang="fr-FR" sz="1000" b="0" i="0" u="none" strike="noStrike" kern="1200" dirty="0">
                <a:solidFill>
                  <a:schemeClr val="tx1"/>
                </a:solidFill>
                <a:effectLst/>
                <a:latin typeface="Arial" charset="0"/>
                <a:ea typeface="+mn-ea"/>
                <a:cs typeface="+mn-cs"/>
              </a:rPr>
              <a:t>(n = 541)</a:t>
            </a:r>
          </a:p>
          <a:p>
            <a:pPr rtl="0" eaLnBrk="1" fontAlgn="ctr" latinLnBrk="0" hangingPunct="1"/>
            <a:r>
              <a:rPr lang="fr-FR" sz="1000" b="1" i="0" u="none" strike="noStrike" kern="1200" dirty="0">
                <a:solidFill>
                  <a:schemeClr val="tx1"/>
                </a:solidFill>
                <a:effectLst/>
                <a:latin typeface="Arial" charset="0"/>
                <a:ea typeface="+mn-ea"/>
                <a:cs typeface="+mn-cs"/>
              </a:rPr>
              <a:t>RAL</a:t>
            </a:r>
            <a:endParaRPr lang="fr-FR" sz="1000" b="0" i="0" u="none" strike="noStrike" kern="1200" dirty="0">
              <a:solidFill>
                <a:schemeClr val="tx1"/>
              </a:solidFill>
              <a:effectLst/>
              <a:latin typeface="Arial" charset="0"/>
              <a:ea typeface="+mn-ea"/>
              <a:cs typeface="+mn-cs"/>
            </a:endParaRPr>
          </a:p>
          <a:p>
            <a:pPr rtl="0" eaLnBrk="1" fontAlgn="ctr" latinLnBrk="0" hangingPunct="1"/>
            <a:r>
              <a:rPr lang="fr-FR" sz="1000" b="0" i="0" u="none" strike="noStrike" kern="1200" dirty="0">
                <a:solidFill>
                  <a:schemeClr val="tx1"/>
                </a:solidFill>
                <a:effectLst/>
                <a:latin typeface="Arial" charset="0"/>
                <a:ea typeface="+mn-ea"/>
                <a:cs typeface="+mn-cs"/>
              </a:rPr>
              <a:t>(n = 103)</a:t>
            </a:r>
          </a:p>
          <a:p>
            <a:endParaRPr lang="fr-FR" dirty="0"/>
          </a:p>
        </p:txBody>
      </p:sp>
    </p:spTree>
    <p:extLst>
      <p:ext uri="{BB962C8B-B14F-4D97-AF65-F5344CB8AC3E}">
        <p14:creationId xmlns:p14="http://schemas.microsoft.com/office/powerpoint/2010/main" val="323804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9488705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930067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40624922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441 diagnostics VIH proviennent</a:t>
            </a:r>
            <a:r>
              <a:rPr lang="fr-FR" baseline="0" dirty="0"/>
              <a:t> de 420 foyers sur les 6 660 visités, mettant en évidence une épidémie </a:t>
            </a:r>
            <a:r>
              <a:rPr lang="fr-FR" baseline="0" dirty="0" err="1"/>
              <a:t>hyperconcentrée</a:t>
            </a:r>
            <a:r>
              <a:rPr lang="fr-FR" baseline="0" dirty="0"/>
              <a:t> en micro-foyers.</a:t>
            </a:r>
            <a:endParaRPr lang="fr-FR" dirty="0"/>
          </a:p>
        </p:txBody>
      </p:sp>
    </p:spTree>
    <p:extLst>
      <p:ext uri="{BB962C8B-B14F-4D97-AF65-F5344CB8AC3E}">
        <p14:creationId xmlns:p14="http://schemas.microsoft.com/office/powerpoint/2010/main" val="24121366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taux de rétention et de</a:t>
            </a:r>
            <a:r>
              <a:rPr lang="fr-FR" baseline="0" dirty="0"/>
              <a:t> succès virologique sont significativement meilleurs dans le groupe Test and </a:t>
            </a:r>
            <a:r>
              <a:rPr lang="fr-FR" baseline="0" dirty="0" err="1"/>
              <a:t>Treat</a:t>
            </a:r>
            <a:r>
              <a:rPr lang="fr-FR" baseline="0" dirty="0"/>
              <a:t> le même jour à domicile. Cependant, cette stratégie a des limites, comme l’atteste la faible proportion de patients en succès virologique à M12 et est difficilement extrapolable à d’autres contextes socioéconomiques et épidémiologiques.</a:t>
            </a:r>
            <a:endParaRPr lang="fr-FR" dirty="0"/>
          </a:p>
        </p:txBody>
      </p:sp>
    </p:spTree>
    <p:extLst>
      <p:ext uri="{BB962C8B-B14F-4D97-AF65-F5344CB8AC3E}">
        <p14:creationId xmlns:p14="http://schemas.microsoft.com/office/powerpoint/2010/main" val="32841304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949878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15145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Cette campagne australienne a été réalisée dans toutes les cliniques prenant en charge des HSH, sous l’égide du Ministère de la Santé.</a:t>
            </a:r>
          </a:p>
          <a:p>
            <a:pPr defTabSz="879470">
              <a:defRPr/>
            </a:pPr>
            <a:r>
              <a:rPr lang="fr-FR" dirty="0"/>
              <a:t>La campagne a eu un tel succès qu’au total 7 600 HSH ont initié la PrEP en 18 mois.</a:t>
            </a:r>
          </a:p>
        </p:txBody>
      </p:sp>
    </p:spTree>
    <p:extLst>
      <p:ext uri="{BB962C8B-B14F-4D97-AF65-F5344CB8AC3E}">
        <p14:creationId xmlns:p14="http://schemas.microsoft.com/office/powerpoint/2010/main" val="34726276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estime à</a:t>
            </a:r>
            <a:r>
              <a:rPr lang="fr-FR" baseline="0" dirty="0"/>
              <a:t> un million le nombre de personnes éligibles à la PrEP aux Etats-Unis. A ce jour, environ 100 000 personnes ont reçu au moins une ordonnance de PrEP. Cette faible couverture, par rapport au nombre estimé de personnes éligibles (1,2 million), n’est pas en faveur du rôle de la PrEP dans l’augmentation des IST aux Etats-Unis.</a:t>
            </a:r>
            <a:endParaRPr lang="fr-FR" dirty="0"/>
          </a:p>
        </p:txBody>
      </p:sp>
    </p:spTree>
    <p:extLst>
      <p:ext uri="{BB962C8B-B14F-4D97-AF65-F5344CB8AC3E}">
        <p14:creationId xmlns:p14="http://schemas.microsoft.com/office/powerpoint/2010/main" val="23732056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911024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4263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8935741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634697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418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8428231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0389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978784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 xmlns:a16="http://schemas.microsoft.com/office/drawing/2014/main" id="{20D959B6-C5BF-4461-A3B9-6A997A4BF8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7" y="-1588"/>
            <a:ext cx="9152337" cy="451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CO_HIV_RGB.jpg">
            <a:extLst>
              <a:ext uri="{FF2B5EF4-FFF2-40B4-BE49-F238E27FC236}">
                <a16:creationId xmlns="" xmlns:a16="http://schemas.microsoft.com/office/drawing/2014/main" id="{5A968745-B9C9-41E8-A355-C7C6770E5C03}"/>
              </a:ext>
            </a:extLst>
          </p:cNvPr>
          <p:cNvPicPr>
            <a:picLocks noChangeAspect="1"/>
          </p:cNvPicPr>
          <p:nvPr userDrawn="1"/>
        </p:nvPicPr>
        <p:blipFill>
          <a:blip r:embed="rId3">
            <a:extLst>
              <a:ext uri="{28A0092B-C50C-407E-A947-70E740481C1C}">
                <a14:useLocalDpi xmlns:a14="http://schemas.microsoft.com/office/drawing/2010/main" val="0"/>
              </a:ext>
            </a:extLst>
          </a:blip>
          <a:srcRect t="46054"/>
          <a:stretch>
            <a:fillRect/>
          </a:stretch>
        </p:blipFill>
        <p:spPr bwMode="auto">
          <a:xfrm>
            <a:off x="6064242" y="5889626"/>
            <a:ext cx="275463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 xmlns:a16="http://schemas.microsoft.com/office/drawing/2014/main" id="{0051F119-359B-40E5-9077-D147278D76A4}"/>
              </a:ext>
            </a:extLst>
          </p:cNvPr>
          <p:cNvCxnSpPr/>
          <p:nvPr userDrawn="1"/>
        </p:nvCxnSpPr>
        <p:spPr bwMode="auto">
          <a:xfrm>
            <a:off x="-10718" y="4513263"/>
            <a:ext cx="9160674" cy="0"/>
          </a:xfrm>
          <a:prstGeom prst="line">
            <a:avLst/>
          </a:prstGeom>
          <a:ln w="28575">
            <a:solidFill>
              <a:srgbClr val="00539B"/>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1" name="Rectangle 55"/>
          <p:cNvSpPr>
            <a:spLocks noGrp="1" noChangeArrowheads="1"/>
          </p:cNvSpPr>
          <p:nvPr>
            <p:ph type="ctrTitle"/>
          </p:nvPr>
        </p:nvSpPr>
        <p:spPr bwMode="invGray">
          <a:xfrm>
            <a:off x="544258" y="409576"/>
            <a:ext cx="8274617" cy="3248025"/>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81053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27"/>
            <a:ext cx="8154333"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3506" y="1513047"/>
            <a:ext cx="8158147"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2799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3">
            <a:extLst>
              <a:ext uri="{FF2B5EF4-FFF2-40B4-BE49-F238E27FC236}">
                <a16:creationId xmlns="" xmlns:a16="http://schemas.microsoft.com/office/drawing/2014/main" id="{D193764C-EF9F-4FA0-9CD2-0B9695705D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4" y="330201"/>
            <a:ext cx="843311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4224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7"/>
            <a:ext cx="8154334"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1365" y="1510730"/>
            <a:ext cx="398195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6" y="1510730"/>
            <a:ext cx="3922177"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7771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6" y="1510730"/>
            <a:ext cx="3922177"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457320" y="238127"/>
            <a:ext cx="8154333"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451365" y="1510730"/>
            <a:ext cx="398195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157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7"/>
            <a:ext cx="8355791" cy="110331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38466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92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0070C0"/>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Cliquez pour modifier les styles du texte du masque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 xmlns:a16="http://schemas.microsoft.com/office/drawing/2014/main" id="{A8E0A442-BCED-45D4-955A-DAA093E5CE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7" y="-1588"/>
            <a:ext cx="9152337" cy="451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CO_HIV_RGB.jpg">
            <a:extLst>
              <a:ext uri="{FF2B5EF4-FFF2-40B4-BE49-F238E27FC236}">
                <a16:creationId xmlns="" xmlns:a16="http://schemas.microsoft.com/office/drawing/2014/main" id="{E9AB4BA9-E1A4-4549-BE2E-43CFA0C25999}"/>
              </a:ext>
            </a:extLst>
          </p:cNvPr>
          <p:cNvPicPr>
            <a:picLocks noChangeAspect="1"/>
          </p:cNvPicPr>
          <p:nvPr userDrawn="1"/>
        </p:nvPicPr>
        <p:blipFill>
          <a:blip r:embed="rId3">
            <a:extLst>
              <a:ext uri="{28A0092B-C50C-407E-A947-70E740481C1C}">
                <a14:useLocalDpi xmlns:a14="http://schemas.microsoft.com/office/drawing/2010/main" val="0"/>
              </a:ext>
            </a:extLst>
          </a:blip>
          <a:srcRect t="46054"/>
          <a:stretch>
            <a:fillRect/>
          </a:stretch>
        </p:blipFill>
        <p:spPr bwMode="auto">
          <a:xfrm>
            <a:off x="6113071" y="5891213"/>
            <a:ext cx="275463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 xmlns:a16="http://schemas.microsoft.com/office/drawing/2014/main" id="{F49AEA68-1E65-4B57-BB87-1DC79C660D82}"/>
              </a:ext>
            </a:extLst>
          </p:cNvPr>
          <p:cNvCxnSpPr/>
          <p:nvPr userDrawn="1"/>
        </p:nvCxnSpPr>
        <p:spPr bwMode="auto">
          <a:xfrm>
            <a:off x="-10719" y="4511675"/>
            <a:ext cx="9154719" cy="0"/>
          </a:xfrm>
          <a:prstGeom prst="line">
            <a:avLst/>
          </a:prstGeom>
          <a:ln w="28575">
            <a:solidFill>
              <a:srgbClr val="00539B"/>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1"/>
          </p:nvPr>
        </p:nvSpPr>
        <p:spPr>
          <a:xfrm>
            <a:off x="385764" y="4856674"/>
            <a:ext cx="8462962" cy="1155939"/>
          </a:xfrm>
          <a:prstGeom prst="rect">
            <a:avLst/>
          </a:prstGeom>
        </p:spPr>
        <p:txBody>
          <a:bodyPr/>
          <a:lstStyle>
            <a:lvl1pPr>
              <a:buFontTx/>
              <a:buNone/>
              <a:defRPr sz="2400" b="1">
                <a:solidFill>
                  <a:srgbClr val="449DC7"/>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
        <p:nvSpPr>
          <p:cNvPr id="8" name="Content Placeholder 7"/>
          <p:cNvSpPr>
            <a:spLocks noGrp="1"/>
          </p:cNvSpPr>
          <p:nvPr>
            <p:ph sz="quarter" idx="10"/>
          </p:nvPr>
        </p:nvSpPr>
        <p:spPr>
          <a:xfrm>
            <a:off x="457320" y="1895477"/>
            <a:ext cx="8154333"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 name="Title 1"/>
          <p:cNvSpPr>
            <a:spLocks noGrp="1"/>
          </p:cNvSpPr>
          <p:nvPr>
            <p:ph type="title"/>
          </p:nvPr>
        </p:nvSpPr>
        <p:spPr>
          <a:xfrm>
            <a:off x="385863" y="239715"/>
            <a:ext cx="8433012" cy="1674813"/>
          </a:xfrm>
          <a:prstGeom prst="rect">
            <a:avLst/>
          </a:prstGeom>
        </p:spPr>
        <p:txBody>
          <a:bodyPr/>
          <a:lstStyle>
            <a:lvl1pPr algn="ct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417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1"/>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3821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98746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8377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32708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56269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18314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52354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1423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275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41438"/>
            <a:ext cx="4265613"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875213" y="1341438"/>
            <a:ext cx="4267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66016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4"/>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44"/>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257E9C-F3C6-2948-B862-74F59D666981}"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A7CD23-CFC3-D542-96F2-FE73FA791B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84932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10D9C04-EAB9-8648-9E8B-8D3548B7604F}" type="datetimeFigureOut">
              <a:rPr lang="fr-FR"/>
              <a:pPr>
                <a:defRPr/>
              </a:pPr>
              <a:t>18/04/2018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3337587-85A8-AD43-94CB-58F08ECD5E9E}" type="slidenum">
              <a:rPr lang="fr-FR"/>
              <a:pPr>
                <a:defRPr/>
              </a:pPr>
              <a:t>‹N°›</a:t>
            </a:fld>
            <a:endParaRPr lang="fr-FR"/>
          </a:p>
        </p:txBody>
      </p:sp>
    </p:spTree>
    <p:extLst>
      <p:ext uri="{BB962C8B-B14F-4D97-AF65-F5344CB8AC3E}">
        <p14:creationId xmlns:p14="http://schemas.microsoft.com/office/powerpoint/2010/main" val="1189270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6A07BD2-07EF-9240-86D7-983B68D03DF4}" type="datetimeFigureOut">
              <a:rPr lang="fr-FR"/>
              <a:pPr>
                <a:defRPr/>
              </a:pPr>
              <a:t>18/04/2018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1536A41-8B80-264C-A152-44EA26265D35}" type="slidenum">
              <a:rPr lang="fr-FR"/>
              <a:pPr>
                <a:defRPr/>
              </a:pPr>
              <a:t>‹N°›</a:t>
            </a:fld>
            <a:endParaRPr lang="fr-FR"/>
          </a:p>
        </p:txBody>
      </p:sp>
    </p:spTree>
    <p:extLst>
      <p:ext uri="{BB962C8B-B14F-4D97-AF65-F5344CB8AC3E}">
        <p14:creationId xmlns:p14="http://schemas.microsoft.com/office/powerpoint/2010/main" val="549961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6"/>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658826A-51E2-E040-824C-8454A2B25EAC}" type="datetimeFigureOut">
              <a:rPr lang="fr-FR"/>
              <a:pPr>
                <a:defRPr/>
              </a:pPr>
              <a:t>18/04/2018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F7957EA-F509-6444-BB26-A9016720F68B}" type="slidenum">
              <a:rPr lang="fr-FR"/>
              <a:pPr>
                <a:defRPr/>
              </a:pPr>
              <a:t>‹N°›</a:t>
            </a:fld>
            <a:endParaRPr lang="fr-FR"/>
          </a:p>
        </p:txBody>
      </p:sp>
    </p:spTree>
    <p:extLst>
      <p:ext uri="{BB962C8B-B14F-4D97-AF65-F5344CB8AC3E}">
        <p14:creationId xmlns:p14="http://schemas.microsoft.com/office/powerpoint/2010/main" val="1624035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61452FCC-01EA-974D-9714-D1C7A8A7035F}" type="datetimeFigureOut">
              <a:rPr lang="fr-FR"/>
              <a:pPr>
                <a:defRPr/>
              </a:pPr>
              <a:t>18/04/2018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761AE46-05AA-804E-B45A-7B7A03ADB1DE}" type="slidenum">
              <a:rPr lang="fr-FR"/>
              <a:pPr>
                <a:defRPr/>
              </a:pPr>
              <a:t>‹N°›</a:t>
            </a:fld>
            <a:endParaRPr lang="fr-FR"/>
          </a:p>
        </p:txBody>
      </p:sp>
    </p:spTree>
    <p:extLst>
      <p:ext uri="{BB962C8B-B14F-4D97-AF65-F5344CB8AC3E}">
        <p14:creationId xmlns:p14="http://schemas.microsoft.com/office/powerpoint/2010/main" val="1188457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13A3ACE7-2A6C-A540-BC38-0F1C6B44AC17}" type="datetimeFigureOut">
              <a:rPr lang="fr-FR"/>
              <a:pPr>
                <a:defRPr/>
              </a:pPr>
              <a:t>18/04/2018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50AE5E30-9A35-B442-988B-EE0A095A6DB2}" type="slidenum">
              <a:rPr lang="fr-FR"/>
              <a:pPr>
                <a:defRPr/>
              </a:pPr>
              <a:t>‹N°›</a:t>
            </a:fld>
            <a:endParaRPr lang="fr-FR"/>
          </a:p>
        </p:txBody>
      </p:sp>
    </p:spTree>
    <p:extLst>
      <p:ext uri="{BB962C8B-B14F-4D97-AF65-F5344CB8AC3E}">
        <p14:creationId xmlns:p14="http://schemas.microsoft.com/office/powerpoint/2010/main" val="4219902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C7DB8AB-77EA-724C-A9CD-0C623EF7A237}" type="datetimeFigureOut">
              <a:rPr lang="fr-FR"/>
              <a:pPr>
                <a:defRPr/>
              </a:pPr>
              <a:t>18/04/2018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DE7A87E-4E9F-8C4A-B8C1-B1BC4CEC2E04}" type="slidenum">
              <a:rPr lang="fr-FR"/>
              <a:pPr>
                <a:defRPr/>
              </a:pPr>
              <a:t>‹N°›</a:t>
            </a:fld>
            <a:endParaRPr lang="fr-FR"/>
          </a:p>
        </p:txBody>
      </p:sp>
    </p:spTree>
    <p:extLst>
      <p:ext uri="{BB962C8B-B14F-4D97-AF65-F5344CB8AC3E}">
        <p14:creationId xmlns:p14="http://schemas.microsoft.com/office/powerpoint/2010/main" val="3971137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037B23F-93F2-104F-9E49-D6BBEBE18C0A}" type="datetimeFigureOut">
              <a:rPr lang="fr-FR"/>
              <a:pPr>
                <a:defRPr/>
              </a:pPr>
              <a:t>18/04/2018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56E5DD4B-0D33-2048-8F96-2A4F87E2D721}" type="slidenum">
              <a:rPr lang="fr-FR"/>
              <a:pPr>
                <a:defRPr/>
              </a:pPr>
              <a:t>‹N°›</a:t>
            </a:fld>
            <a:endParaRPr lang="fr-FR"/>
          </a:p>
        </p:txBody>
      </p:sp>
    </p:spTree>
    <p:extLst>
      <p:ext uri="{BB962C8B-B14F-4D97-AF65-F5344CB8AC3E}">
        <p14:creationId xmlns:p14="http://schemas.microsoft.com/office/powerpoint/2010/main" val="1057981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1"/>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D1865C8-64AA-B94C-BA39-0557E7E9E951}" type="datetimeFigureOut">
              <a:rPr lang="fr-FR"/>
              <a:pPr>
                <a:defRPr/>
              </a:pPr>
              <a:t>18/04/2018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924762B-170C-C344-ADCE-D2C980617A18}" type="slidenum">
              <a:rPr lang="fr-FR"/>
              <a:pPr>
                <a:defRPr/>
              </a:pPr>
              <a:t>‹N°›</a:t>
            </a:fld>
            <a:endParaRPr lang="fr-FR"/>
          </a:p>
        </p:txBody>
      </p:sp>
    </p:spTree>
    <p:extLst>
      <p:ext uri="{BB962C8B-B14F-4D97-AF65-F5344CB8AC3E}">
        <p14:creationId xmlns:p14="http://schemas.microsoft.com/office/powerpoint/2010/main" val="153133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594CC13-2B21-1F4E-B330-734450BC23CF}" type="datetimeFigureOut">
              <a:rPr lang="fr-FR"/>
              <a:pPr>
                <a:defRPr/>
              </a:pPr>
              <a:t>18/04/2018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8A3721F-817A-634A-B4CE-1EAF01A5CD5C}" type="slidenum">
              <a:rPr lang="fr-FR"/>
              <a:pPr>
                <a:defRPr/>
              </a:pPr>
              <a:t>‹N°›</a:t>
            </a:fld>
            <a:endParaRPr lang="fr-FR"/>
          </a:p>
        </p:txBody>
      </p:sp>
    </p:spTree>
    <p:extLst>
      <p:ext uri="{BB962C8B-B14F-4D97-AF65-F5344CB8AC3E}">
        <p14:creationId xmlns:p14="http://schemas.microsoft.com/office/powerpoint/2010/main" val="2546907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E922C1A-8946-D245-9CD7-869B23BCA7AB}" type="datetimeFigureOut">
              <a:rPr lang="fr-FR"/>
              <a:pPr>
                <a:defRPr/>
              </a:pPr>
              <a:t>18/04/2018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D7BFFF5-5007-A04A-8B91-F598B3F70BC0}" type="slidenum">
              <a:rPr lang="fr-FR"/>
              <a:pPr>
                <a:defRPr/>
              </a:pPr>
              <a:t>‹N°›</a:t>
            </a:fld>
            <a:endParaRPr lang="fr-FR"/>
          </a:p>
        </p:txBody>
      </p:sp>
    </p:spTree>
    <p:extLst>
      <p:ext uri="{BB962C8B-B14F-4D97-AF65-F5344CB8AC3E}">
        <p14:creationId xmlns:p14="http://schemas.microsoft.com/office/powerpoint/2010/main" val="1348143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14C0147-7233-F942-B65D-5430F3A9536D}" type="datetimeFigureOut">
              <a:rPr lang="fr-FR"/>
              <a:pPr>
                <a:defRPr/>
              </a:pPr>
              <a:t>18/04/2018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6B69852-96BD-7340-990B-A3E9F64CEBB1}" type="slidenum">
              <a:rPr lang="fr-FR"/>
              <a:pPr>
                <a:defRPr/>
              </a:pPr>
              <a:t>‹N°›</a:t>
            </a:fld>
            <a:endParaRPr lang="fr-FR"/>
          </a:p>
        </p:txBody>
      </p:sp>
    </p:spTree>
    <p:extLst>
      <p:ext uri="{BB962C8B-B14F-4D97-AF65-F5344CB8AC3E}">
        <p14:creationId xmlns:p14="http://schemas.microsoft.com/office/powerpoint/2010/main" val="1598085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1"/>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9"/>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cs typeface="+mn-cs"/>
              </a:defRPr>
            </a:lvl1pPr>
          </a:lstStyle>
          <a:p>
            <a:pPr>
              <a:defRPr/>
            </a:pPr>
            <a:endParaRPr lang="fr-FR"/>
          </a:p>
        </p:txBody>
      </p:sp>
      <p:sp>
        <p:nvSpPr>
          <p:cNvPr id="7" name="Rectangle 5"/>
          <p:cNvSpPr>
            <a:spLocks noGrp="1" noChangeArrowheads="1"/>
          </p:cNvSpPr>
          <p:nvPr>
            <p:ph type="ftr" sz="quarter" idx="11"/>
          </p:nvPr>
        </p:nvSpPr>
        <p:spPr/>
        <p:txBody>
          <a:bodyPr/>
          <a:lstStyle>
            <a:lvl1pPr>
              <a:defRPr/>
            </a:lvl1pPr>
          </a:lstStyle>
          <a:p>
            <a:pPr>
              <a:defRPr/>
            </a:pPr>
            <a:endParaRPr lang="fr-FR"/>
          </a:p>
        </p:txBody>
      </p:sp>
      <p:sp>
        <p:nvSpPr>
          <p:cNvPr id="8" name="Rectangle 6"/>
          <p:cNvSpPr>
            <a:spLocks noGrp="1" noChangeArrowheads="1"/>
          </p:cNvSpPr>
          <p:nvPr>
            <p:ph type="sldNum" sz="quarter" idx="12"/>
          </p:nvPr>
        </p:nvSpPr>
        <p:spPr/>
        <p:txBody>
          <a:bodyPr/>
          <a:lstStyle>
            <a:lvl1pPr>
              <a:defRPr/>
            </a:lvl1pPr>
          </a:lstStyle>
          <a:p>
            <a:pPr>
              <a:defRPr/>
            </a:pPr>
            <a:fld id="{819D7EAD-42AF-DC42-A2E1-5EB7F1348E63}" type="slidenum">
              <a:rPr lang="fr-FR"/>
              <a:pPr>
                <a:defRPr/>
              </a:pPr>
              <a:t>‹N°›</a:t>
            </a:fld>
            <a:endParaRPr lang="fr-FR"/>
          </a:p>
        </p:txBody>
      </p:sp>
    </p:spTree>
    <p:extLst>
      <p:ext uri="{BB962C8B-B14F-4D97-AF65-F5344CB8AC3E}">
        <p14:creationId xmlns:p14="http://schemas.microsoft.com/office/powerpoint/2010/main" val="3182981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AEC41D2-EF69-7742-8900-E7231971A724}"/>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 xmlns:a16="http://schemas.microsoft.com/office/drawing/2014/main" id="{2AAEC86E-BB6B-BD4A-BD6E-318ABA35B3D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a:extLst>
              <a:ext uri="{FF2B5EF4-FFF2-40B4-BE49-F238E27FC236}">
                <a16:creationId xmlns="" xmlns:a16="http://schemas.microsoft.com/office/drawing/2014/main" id="{D8860FA9-EB95-944A-829F-D2F7C563BB27}"/>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39290814-C88D-B646-A93D-EE23AB4E2562}"/>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7C139391-28D5-1A4E-BB23-2BB6AF3050A1}"/>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16885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B8571F3-481F-2A40-AC1D-39291BD88252}"/>
              </a:ext>
            </a:extLst>
          </p:cNvPr>
          <p:cNvSpPr>
            <a:spLocks noGrp="1"/>
          </p:cNvSpPr>
          <p:nvPr>
            <p:ph type="title"/>
          </p:nvPr>
        </p:nvSpPr>
        <p:spPr>
          <a:xfrm>
            <a:off x="628650" y="136634"/>
            <a:ext cx="7886700" cy="924911"/>
          </a:xfrm>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F0B7A9EE-548E-2D43-844E-EA91B4926EB9}"/>
              </a:ext>
            </a:extLst>
          </p:cNvPr>
          <p:cNvSpPr>
            <a:spLocks noGrp="1"/>
          </p:cNvSpPr>
          <p:nvPr>
            <p:ph idx="1"/>
          </p:nvPr>
        </p:nvSpPr>
        <p:spPr>
          <a:xfrm>
            <a:off x="628650" y="1618593"/>
            <a:ext cx="7886700" cy="45583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3B74994-5DEE-9B48-8114-5647C887FE3C}"/>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D777EE10-F4B8-904D-AA3F-AD5050FBA69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7EC4ABDB-8A9E-784E-8F75-EA9C06C9F4F6}"/>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0813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8179FCF-7809-8049-A4CC-E8B6277A4792}"/>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 xmlns:a16="http://schemas.microsoft.com/office/drawing/2014/main" id="{63ACC5B5-972C-4A44-8AA3-E9383976B6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6C7E367F-9583-3149-B015-4870C18D0150}"/>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2A69BAC7-C567-684B-8170-3AFDBC9064A0}"/>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6BE908E-9F06-0A41-BBF6-B3D74E205424}"/>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37541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8FAFFAC-653D-9641-916C-B4720A585E4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4D3263BE-4B08-144C-A510-BFE1D8A11425}"/>
              </a:ext>
            </a:extLst>
          </p:cNvPr>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41677E00-F9E8-C345-91D9-21F8ECAE372A}"/>
              </a:ext>
            </a:extLst>
          </p:cNvPr>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9D6A693E-E99A-A048-95C7-A7B871FE15EC}"/>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8D8F20F3-25D5-5B49-9837-E55D0C7B8C54}"/>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94770F38-599F-1C49-A06E-F23DE26C10AB}"/>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59744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9081524-B2A9-EE4C-BD5A-CF28D6046807}"/>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0E660B76-B05F-EA4A-9CA3-813C54F78C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FF531A32-7D25-F440-8A44-0A5D692B8FBA}"/>
              </a:ext>
            </a:extLst>
          </p:cNvPr>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0CEB3CF2-E50D-8D49-AA4D-3330888A06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B5829CC8-9C9D-1740-A038-48CA6C80A96D}"/>
              </a:ext>
            </a:extLst>
          </p:cNvPr>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819C0F6D-F9BC-0C44-819F-AAF3D158A113}"/>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8" name="Espace réservé du pied de page 7">
            <a:extLst>
              <a:ext uri="{FF2B5EF4-FFF2-40B4-BE49-F238E27FC236}">
                <a16:creationId xmlns="" xmlns:a16="http://schemas.microsoft.com/office/drawing/2014/main" id="{F6440CEC-813A-4F42-906B-74A5F033A396}"/>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 xmlns:a16="http://schemas.microsoft.com/office/drawing/2014/main" id="{067655DD-1F9F-2244-B016-5E16F1522DDB}"/>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40085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185EAD0-7B7C-D145-85E7-03A9842A72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F9028BC6-6B48-3540-9CC1-DCEE69496EB1}"/>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4" name="Espace réservé du pied de page 3">
            <a:extLst>
              <a:ext uri="{FF2B5EF4-FFF2-40B4-BE49-F238E27FC236}">
                <a16:creationId xmlns="" xmlns:a16="http://schemas.microsoft.com/office/drawing/2014/main" id="{F616D643-21D8-8842-B2F9-8506BB6DAE75}"/>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 xmlns:a16="http://schemas.microsoft.com/office/drawing/2014/main" id="{1AF7D281-093E-E141-8783-0DCA60BA0E46}"/>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467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743EB826-F1D4-A04F-A5E3-93ED8749A45C}"/>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3" name="Espace réservé du pied de page 2">
            <a:extLst>
              <a:ext uri="{FF2B5EF4-FFF2-40B4-BE49-F238E27FC236}">
                <a16:creationId xmlns="" xmlns:a16="http://schemas.microsoft.com/office/drawing/2014/main" id="{F5FF6A9E-1453-7A42-8AB4-A854E571F66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 xmlns:a16="http://schemas.microsoft.com/office/drawing/2014/main" id="{488C264B-CC6B-2F4B-A6C3-D71E91D39277}"/>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6798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7DBDDE9-8934-A244-B63C-2EC7661C3CEF}"/>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 xmlns:a16="http://schemas.microsoft.com/office/drawing/2014/main" id="{438418CC-5E1B-2547-91A0-C4F8AFFEF3C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FFFF6D87-F670-2D4B-B7CB-A886103D59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357F44CF-3547-344B-8F7E-C307F02572EA}"/>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110F81D9-0344-3D49-B455-9D151299C857}"/>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AE4B6706-ED9A-5D47-8048-1888B1D4C247}"/>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48926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E7A4E88-89B9-EB46-A940-F9ED3537B7AC}"/>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e l’image 2">
            <a:extLst>
              <a:ext uri="{FF2B5EF4-FFF2-40B4-BE49-F238E27FC236}">
                <a16:creationId xmlns="" xmlns:a16="http://schemas.microsoft.com/office/drawing/2014/main" id="{4DA2F0CE-0111-3D4C-9AE4-9221AFAF485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 xmlns:a16="http://schemas.microsoft.com/office/drawing/2014/main" id="{49EE0554-645D-F84A-BCAE-7FFADCDFA1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057245C3-0F15-1643-BBA8-B32967E3C444}"/>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144D6467-92BA-644B-8817-5ADBD97BC29C}"/>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27DD949D-688A-C646-B8B5-B6D0C52D3EE7}"/>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70575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BBFC1DE-7EF1-224A-BF92-158D327B9B4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BF22E2FC-2A5C-0843-A68E-AAA6EF44D5D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1D617BE1-2662-B84B-A041-D4D952B7D24B}"/>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38B939FB-3756-2748-8B0C-5297C096572A}"/>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90DA0006-E17C-7242-96B8-F0E7E227B310}"/>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57891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9727BCD3-7301-0048-9808-A0117BE021DF}"/>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329AC7A4-A2B4-F549-BE7F-0B468D88439F}"/>
              </a:ext>
            </a:extLst>
          </p:cNvPr>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7C6F1FC6-5D96-E543-8740-193668C94A02}"/>
              </a:ext>
            </a:extLst>
          </p:cNvPr>
          <p:cNvSpPr>
            <a:spLocks noGrp="1"/>
          </p:cNvSpPr>
          <p:nvPr>
            <p:ph type="dt" sz="half" idx="10"/>
          </p:nvPr>
        </p:nvSpPr>
        <p:spPr/>
        <p:txBody>
          <a:body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C21F99BF-4717-8943-9C14-F075F011B9A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E2B6D2E5-BEDB-5247-8D6E-5E7CB728133B}"/>
              </a:ext>
            </a:extLst>
          </p:cNvPr>
          <p:cNvSpPr>
            <a:spLocks noGrp="1"/>
          </p:cNvSpPr>
          <p:nvPr>
            <p:ph type="sldNum" sz="quarter" idx="12"/>
          </p:nvPr>
        </p:nvSpPr>
        <p:spPr/>
        <p:txBody>
          <a:body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2820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024965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0070C0"/>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Cliquez pour modifier les styles du texte du masque</a:t>
            </a:r>
          </a:p>
        </p:txBody>
      </p:sp>
    </p:spTree>
    <p:extLst>
      <p:ext uri="{BB962C8B-B14F-4D97-AF65-F5344CB8AC3E}">
        <p14:creationId xmlns:p14="http://schemas.microsoft.com/office/powerpoint/2010/main" val="13996461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41438"/>
            <a:ext cx="4265613"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875213" y="1341438"/>
            <a:ext cx="4267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318644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2.vml"/><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wmf"/><Relationship Id="rId5" Type="http://schemas.openxmlformats.org/officeDocument/2006/relationships/slideLayout" Target="../slideLayouts/slideLayout11.xml"/><Relationship Id="rId10" Type="http://schemas.openxmlformats.org/officeDocument/2006/relationships/oleObject" Target="../embeddings/oleObject2.bin"/><Relationship Id="rId4" Type="http://schemas.openxmlformats.org/officeDocument/2006/relationships/slideLayout" Target="../slideLayouts/slideLayout10.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115888"/>
            <a:ext cx="7523162" cy="936625"/>
          </a:xfrm>
          <a:prstGeom prst="rect">
            <a:avLst/>
          </a:prstGeom>
          <a:noFill/>
          <a:ln>
            <a:noFill/>
            <a:headEnd/>
            <a:tailEnd/>
          </a:ln>
        </p:spPr>
        <p:style>
          <a:lnRef idx="2">
            <a:schemeClr val="dk1"/>
          </a:lnRef>
          <a:fillRef idx="1">
            <a:schemeClr val="lt1"/>
          </a:fillRef>
          <a:effectRef idx="0">
            <a:schemeClr val="dk1"/>
          </a:effectRef>
          <a:fontRef idx="none"/>
        </p:style>
        <p:txBody>
          <a:bodyPr vert="horz" wrap="square" lIns="91440" tIns="45720" rIns="91440" bIns="45720" numCol="1" anchor="ctr" anchorCtr="0" compatLnSpc="1">
            <a:prstTxWarp prst="textNoShape">
              <a:avLst/>
            </a:prstTxWarp>
          </a:bodyPr>
          <a:lstStyle/>
          <a:p>
            <a:pPr lvl="0"/>
            <a:r>
              <a:rPr lang="fr-FR" dirty="0"/>
              <a:t>Cliquez et modifiez le titre</a:t>
            </a:r>
          </a:p>
        </p:txBody>
      </p:sp>
      <p:sp>
        <p:nvSpPr>
          <p:cNvPr id="1029" name="Rectangle 3"/>
          <p:cNvSpPr>
            <a:spLocks noGrp="1" noChangeArrowheads="1"/>
          </p:cNvSpPr>
          <p:nvPr>
            <p:ph type="body" idx="1"/>
          </p:nvPr>
        </p:nvSpPr>
        <p:spPr bwMode="auto">
          <a:xfrm>
            <a:off x="457200" y="1341438"/>
            <a:ext cx="8507413"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1030" name="Group 19"/>
          <p:cNvGrpSpPr>
            <a:grpSpLocks/>
          </p:cNvGrpSpPr>
          <p:nvPr userDrawn="1"/>
        </p:nvGrpSpPr>
        <p:grpSpPr bwMode="auto">
          <a:xfrm>
            <a:off x="0" y="44450"/>
            <a:ext cx="1597025" cy="919163"/>
            <a:chOff x="0" y="28"/>
            <a:chExt cx="1006" cy="579"/>
          </a:xfrm>
        </p:grpSpPr>
        <p:graphicFrame>
          <p:nvGraphicFramePr>
            <p:cNvPr id="2" name="Object 20"/>
            <p:cNvGraphicFramePr>
              <a:graphicFrameLocks noChangeAspect="1"/>
            </p:cNvGraphicFramePr>
            <p:nvPr/>
          </p:nvGraphicFramePr>
          <p:xfrm>
            <a:off x="54" y="28"/>
            <a:ext cx="567" cy="426"/>
          </p:xfrm>
          <a:graphic>
            <a:graphicData uri="http://schemas.openxmlformats.org/presentationml/2006/ole">
              <mc:AlternateContent xmlns:mc="http://schemas.openxmlformats.org/markup-compatibility/2006">
                <mc:Choice xmlns:v="urn:schemas-microsoft-com:vml" Requires="v">
                  <p:oleObj spid="_x0000_s1346" name="Document Flash" r:id="rId10" imgW="2889360" imgH="2171520" progId="Flash.Movie">
                    <p:embed/>
                  </p:oleObj>
                </mc:Choice>
                <mc:Fallback>
                  <p:oleObj name="Document Flash" r:id="rId10" imgW="2889360" imgH="2171520" progId="Flash.Movie">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 y="28"/>
                          <a:ext cx="567" cy="42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45" name="Text Box 21"/>
            <p:cNvSpPr txBox="1">
              <a:spLocks noChangeArrowheads="1"/>
            </p:cNvSpPr>
            <p:nvPr userDrawn="1"/>
          </p:nvSpPr>
          <p:spPr bwMode="auto">
            <a:xfrm>
              <a:off x="226" y="61"/>
              <a:ext cx="237" cy="231"/>
            </a:xfrm>
            <a:prstGeom prst="rect">
              <a:avLst/>
            </a:prstGeom>
            <a:noFill/>
            <a:ln w="9525">
              <a:noFill/>
              <a:miter lim="800000"/>
              <a:headEnd/>
              <a:tailEnd/>
            </a:ln>
            <a:effectLst/>
          </p:spPr>
          <p:txBody>
            <a:bodyPr wrap="none">
              <a:spAutoFit/>
            </a:bodyPr>
            <a:lstStyle/>
            <a:p>
              <a:pPr>
                <a:defRPr/>
              </a:pPr>
              <a:r>
                <a:rPr lang="fr-FR">
                  <a:solidFill>
                    <a:schemeClr val="accent1"/>
                  </a:solidFill>
                  <a:latin typeface="Trebuchet MS" pitchFamily="16" charset="0"/>
                  <a:cs typeface="+mn-cs"/>
                </a:rPr>
                <a:t>le</a:t>
              </a:r>
            </a:p>
          </p:txBody>
        </p:sp>
        <p:sp>
          <p:nvSpPr>
            <p:cNvPr id="1046" name="Text Box 22"/>
            <p:cNvSpPr txBox="1">
              <a:spLocks noChangeArrowheads="1"/>
            </p:cNvSpPr>
            <p:nvPr userDrawn="1"/>
          </p:nvSpPr>
          <p:spPr bwMode="auto">
            <a:xfrm>
              <a:off x="55" y="184"/>
              <a:ext cx="472" cy="173"/>
            </a:xfrm>
            <a:prstGeom prst="rect">
              <a:avLst/>
            </a:prstGeom>
            <a:noFill/>
            <a:ln w="9525">
              <a:noFill/>
              <a:miter lim="800000"/>
              <a:headEnd/>
              <a:tailEnd/>
            </a:ln>
            <a:effectLst/>
          </p:spPr>
          <p:txBody>
            <a:bodyPr wrap="none">
              <a:spAutoFit/>
            </a:bodyPr>
            <a:lstStyle/>
            <a:p>
              <a:pPr>
                <a:defRPr/>
              </a:pPr>
              <a:r>
                <a:rPr lang="fr-FR" sz="1200">
                  <a:solidFill>
                    <a:schemeClr val="bg1"/>
                  </a:solidFill>
                  <a:latin typeface="Trebuchet MS" pitchFamily="16" charset="0"/>
                  <a:cs typeface="+mn-cs"/>
                </a:rPr>
                <a:t>meilleur</a:t>
              </a:r>
            </a:p>
          </p:txBody>
        </p:sp>
        <p:sp>
          <p:nvSpPr>
            <p:cNvPr id="1047" name="Rectangle 23"/>
            <p:cNvSpPr>
              <a:spLocks noChangeArrowheads="1"/>
            </p:cNvSpPr>
            <p:nvPr userDrawn="1"/>
          </p:nvSpPr>
          <p:spPr bwMode="auto">
            <a:xfrm>
              <a:off x="0" y="433"/>
              <a:ext cx="1006" cy="174"/>
            </a:xfrm>
            <a:prstGeom prst="rect">
              <a:avLst/>
            </a:prstGeom>
            <a:noFill/>
            <a:ln w="9525">
              <a:noFill/>
              <a:miter lim="800000"/>
              <a:headEnd/>
              <a:tailEnd/>
            </a:ln>
            <a:effectLst/>
          </p:spPr>
          <p:txBody>
            <a:bodyPr>
              <a:spAutoFit/>
            </a:bodyPr>
            <a:lstStyle/>
            <a:p>
              <a:pPr algn="ctr">
                <a:defRPr/>
              </a:pPr>
              <a:r>
                <a:rPr lang="fr-FR" sz="1200">
                  <a:solidFill>
                    <a:schemeClr val="accent1"/>
                  </a:solidFill>
                  <a:latin typeface="Trebuchet MS" pitchFamily="34" charset="0"/>
                  <a:cs typeface="+mn-cs"/>
                </a:rPr>
                <a:t>…</a:t>
              </a:r>
              <a:r>
                <a:rPr lang="fr-FR" sz="1100">
                  <a:solidFill>
                    <a:schemeClr val="accent1"/>
                  </a:solidFill>
                  <a:latin typeface="Trebuchet MS" pitchFamily="34" charset="0"/>
                  <a:cs typeface="+mn-cs"/>
                </a:rPr>
                <a:t>de la</a:t>
              </a:r>
              <a:r>
                <a:rPr lang="fr-FR" sz="1100" baseline="0">
                  <a:solidFill>
                    <a:schemeClr val="accent1"/>
                  </a:solidFill>
                  <a:latin typeface="Trebuchet MS" pitchFamily="34" charset="0"/>
                  <a:cs typeface="+mn-cs"/>
                </a:rPr>
                <a:t> CROI</a:t>
              </a:r>
              <a:r>
                <a:rPr lang="fr-FR" sz="1100">
                  <a:solidFill>
                    <a:schemeClr val="accent1"/>
                  </a:solidFill>
                  <a:latin typeface="Trebuchet MS" pitchFamily="34" charset="0"/>
                  <a:cs typeface="+mn-cs"/>
                </a:rPr>
                <a:t> 2018</a:t>
              </a:r>
              <a:endParaRPr lang="fr-FR" sz="1200">
                <a:solidFill>
                  <a:schemeClr val="accent1"/>
                </a:solidFill>
                <a:latin typeface="Trebuchet MS" pitchFamily="34" charset="0"/>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Lst>
  <p:transition/>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Arial" charset="0"/>
          <a:cs typeface="Arial" charset="0"/>
        </a:defRPr>
      </a:lvl2pPr>
      <a:lvl3pPr algn="l" rtl="0" eaLnBrk="0" fontAlgn="base" hangingPunct="0">
        <a:lnSpc>
          <a:spcPct val="90000"/>
        </a:lnSpc>
        <a:spcBef>
          <a:spcPct val="0"/>
        </a:spcBef>
        <a:spcAft>
          <a:spcPct val="0"/>
        </a:spcAft>
        <a:defRPr sz="2800">
          <a:solidFill>
            <a:schemeClr val="bg1"/>
          </a:solidFill>
          <a:latin typeface="Arial" charset="0"/>
          <a:cs typeface="Arial" charset="0"/>
        </a:defRPr>
      </a:lvl3pPr>
      <a:lvl4pPr algn="l" rtl="0" eaLnBrk="0" fontAlgn="base" hangingPunct="0">
        <a:lnSpc>
          <a:spcPct val="90000"/>
        </a:lnSpc>
        <a:spcBef>
          <a:spcPct val="0"/>
        </a:spcBef>
        <a:spcAft>
          <a:spcPct val="0"/>
        </a:spcAft>
        <a:defRPr sz="2800">
          <a:solidFill>
            <a:schemeClr val="bg1"/>
          </a:solidFill>
          <a:latin typeface="Arial" charset="0"/>
          <a:cs typeface="Arial" charset="0"/>
        </a:defRPr>
      </a:lvl4pPr>
      <a:lvl5pPr algn="l" rtl="0" eaLnBrk="0" fontAlgn="base" hangingPunct="0">
        <a:lnSpc>
          <a:spcPct val="90000"/>
        </a:lnSpc>
        <a:spcBef>
          <a:spcPct val="0"/>
        </a:spcBef>
        <a:spcAft>
          <a:spcPct val="0"/>
        </a:spcAft>
        <a:defRPr sz="2800">
          <a:solidFill>
            <a:schemeClr val="bg1"/>
          </a:solidFill>
          <a:latin typeface="Arial"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p:titleStyle>
    <p:body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115888"/>
            <a:ext cx="7523162" cy="936625"/>
          </a:xfrm>
          <a:prstGeom prst="rect">
            <a:avLst/>
          </a:prstGeom>
          <a:noFill/>
          <a:ln>
            <a:noFill/>
            <a:headEnd/>
            <a:tailEnd/>
          </a:ln>
        </p:spPr>
        <p:style>
          <a:lnRef idx="2">
            <a:schemeClr val="dk1"/>
          </a:lnRef>
          <a:fillRef idx="1">
            <a:schemeClr val="lt1"/>
          </a:fillRef>
          <a:effectRef idx="0">
            <a:schemeClr val="dk1"/>
          </a:effectRef>
          <a:fontRef idx="none"/>
        </p:style>
        <p:txBody>
          <a:bodyPr vert="horz" wrap="square" lIns="91440" tIns="45720" rIns="91440" bIns="45720" numCol="1" anchor="ctr" anchorCtr="0" compatLnSpc="1">
            <a:prstTxWarp prst="textNoShape">
              <a:avLst/>
            </a:prstTxWarp>
          </a:bodyPr>
          <a:lstStyle/>
          <a:p>
            <a:pPr lvl="0"/>
            <a:r>
              <a:rPr lang="fr-FR" dirty="0"/>
              <a:t>Cliquez et modifiez le titre</a:t>
            </a:r>
          </a:p>
        </p:txBody>
      </p:sp>
      <p:sp>
        <p:nvSpPr>
          <p:cNvPr id="1029" name="Rectangle 3"/>
          <p:cNvSpPr>
            <a:spLocks noGrp="1" noChangeArrowheads="1"/>
          </p:cNvSpPr>
          <p:nvPr>
            <p:ph type="body" idx="1"/>
          </p:nvPr>
        </p:nvSpPr>
        <p:spPr bwMode="auto">
          <a:xfrm>
            <a:off x="457200" y="1341438"/>
            <a:ext cx="8507413"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1030" name="Group 19"/>
          <p:cNvGrpSpPr>
            <a:grpSpLocks/>
          </p:cNvGrpSpPr>
          <p:nvPr userDrawn="1"/>
        </p:nvGrpSpPr>
        <p:grpSpPr bwMode="auto">
          <a:xfrm>
            <a:off x="0" y="44450"/>
            <a:ext cx="1597025" cy="919163"/>
            <a:chOff x="0" y="28"/>
            <a:chExt cx="1006" cy="579"/>
          </a:xfrm>
        </p:grpSpPr>
        <p:graphicFrame>
          <p:nvGraphicFramePr>
            <p:cNvPr id="2" name="Object 20"/>
            <p:cNvGraphicFramePr>
              <a:graphicFrameLocks noChangeAspect="1"/>
            </p:cNvGraphicFramePr>
            <p:nvPr/>
          </p:nvGraphicFramePr>
          <p:xfrm>
            <a:off x="54" y="28"/>
            <a:ext cx="567" cy="426"/>
          </p:xfrm>
          <a:graphic>
            <a:graphicData uri="http://schemas.openxmlformats.org/presentationml/2006/ole">
              <mc:AlternateContent xmlns:mc="http://schemas.openxmlformats.org/markup-compatibility/2006">
                <mc:Choice xmlns:v="urn:schemas-microsoft-com:vml" Requires="v">
                  <p:oleObj spid="_x0000_s2104" name="Document Flash" r:id="rId10" imgW="2889360" imgH="2171520" progId="Flash.Movie">
                    <p:embed/>
                  </p:oleObj>
                </mc:Choice>
                <mc:Fallback>
                  <p:oleObj name="Document Flash" r:id="rId10" imgW="2889360" imgH="2171520" progId="Flash.Movi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 y="28"/>
                          <a:ext cx="567" cy="42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45" name="Text Box 21"/>
            <p:cNvSpPr txBox="1">
              <a:spLocks noChangeArrowheads="1"/>
            </p:cNvSpPr>
            <p:nvPr userDrawn="1"/>
          </p:nvSpPr>
          <p:spPr bwMode="auto">
            <a:xfrm>
              <a:off x="226" y="61"/>
              <a:ext cx="237" cy="231"/>
            </a:xfrm>
            <a:prstGeom prst="rect">
              <a:avLst/>
            </a:prstGeom>
            <a:noFill/>
            <a:ln w="9525">
              <a:noFill/>
              <a:miter lim="800000"/>
              <a:headEnd/>
              <a:tailEnd/>
            </a:ln>
            <a:effectLst/>
          </p:spPr>
          <p:txBody>
            <a:bodyPr wrap="none">
              <a:spAutoFit/>
            </a:bodyPr>
            <a:lstStyle/>
            <a:p>
              <a:pPr>
                <a:defRPr/>
              </a:pPr>
              <a:r>
                <a:rPr lang="fr-FR">
                  <a:solidFill>
                    <a:srgbClr val="BBE0E3"/>
                  </a:solidFill>
                  <a:latin typeface="Trebuchet MS" pitchFamily="16" charset="0"/>
                </a:rPr>
                <a:t>le</a:t>
              </a:r>
            </a:p>
          </p:txBody>
        </p:sp>
        <p:sp>
          <p:nvSpPr>
            <p:cNvPr id="1046" name="Text Box 22"/>
            <p:cNvSpPr txBox="1">
              <a:spLocks noChangeArrowheads="1"/>
            </p:cNvSpPr>
            <p:nvPr userDrawn="1"/>
          </p:nvSpPr>
          <p:spPr bwMode="auto">
            <a:xfrm>
              <a:off x="55" y="184"/>
              <a:ext cx="472" cy="173"/>
            </a:xfrm>
            <a:prstGeom prst="rect">
              <a:avLst/>
            </a:prstGeom>
            <a:noFill/>
            <a:ln w="9525">
              <a:noFill/>
              <a:miter lim="800000"/>
              <a:headEnd/>
              <a:tailEnd/>
            </a:ln>
            <a:effectLst/>
          </p:spPr>
          <p:txBody>
            <a:bodyPr wrap="none">
              <a:spAutoFit/>
            </a:bodyPr>
            <a:lstStyle/>
            <a:p>
              <a:pPr>
                <a:defRPr/>
              </a:pPr>
              <a:r>
                <a:rPr lang="fr-FR" sz="1200">
                  <a:solidFill>
                    <a:srgbClr val="FFFFFF"/>
                  </a:solidFill>
                  <a:latin typeface="Trebuchet MS" pitchFamily="16" charset="0"/>
                </a:rPr>
                <a:t>meilleur</a:t>
              </a:r>
            </a:p>
          </p:txBody>
        </p:sp>
        <p:sp>
          <p:nvSpPr>
            <p:cNvPr id="1047" name="Rectangle 23"/>
            <p:cNvSpPr>
              <a:spLocks noChangeArrowheads="1"/>
            </p:cNvSpPr>
            <p:nvPr userDrawn="1"/>
          </p:nvSpPr>
          <p:spPr bwMode="auto">
            <a:xfrm>
              <a:off x="0" y="433"/>
              <a:ext cx="1006" cy="174"/>
            </a:xfrm>
            <a:prstGeom prst="rect">
              <a:avLst/>
            </a:prstGeom>
            <a:noFill/>
            <a:ln w="9525">
              <a:noFill/>
              <a:miter lim="800000"/>
              <a:headEnd/>
              <a:tailEnd/>
            </a:ln>
            <a:effectLst/>
          </p:spPr>
          <p:txBody>
            <a:bodyPr>
              <a:spAutoFit/>
            </a:bodyPr>
            <a:lstStyle/>
            <a:p>
              <a:pPr algn="ctr">
                <a:defRPr/>
              </a:pPr>
              <a:r>
                <a:rPr lang="fr-FR" sz="1200">
                  <a:solidFill>
                    <a:srgbClr val="BBE0E3"/>
                  </a:solidFill>
                  <a:latin typeface="Trebuchet MS" pitchFamily="34" charset="0"/>
                </a:rPr>
                <a:t>…</a:t>
              </a:r>
              <a:r>
                <a:rPr lang="fr-FR" sz="1100">
                  <a:solidFill>
                    <a:srgbClr val="BBE0E3"/>
                  </a:solidFill>
                  <a:latin typeface="Trebuchet MS" pitchFamily="34" charset="0"/>
                </a:rPr>
                <a:t>de la CROI 2018</a:t>
              </a:r>
              <a:endParaRPr lang="fr-FR" sz="1200">
                <a:solidFill>
                  <a:srgbClr val="BBE0E3"/>
                </a:solidFill>
                <a:latin typeface="Trebuchet MS" pitchFamily="34" charset="0"/>
              </a:endParaRPr>
            </a:p>
          </p:txBody>
        </p:sp>
      </p:grpSp>
    </p:spTree>
    <p:extLst>
      <p:ext uri="{BB962C8B-B14F-4D97-AF65-F5344CB8AC3E}">
        <p14:creationId xmlns:p14="http://schemas.microsoft.com/office/powerpoint/2010/main" val="242524742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ransition/>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Arial" charset="0"/>
          <a:cs typeface="Arial" charset="0"/>
        </a:defRPr>
      </a:lvl2pPr>
      <a:lvl3pPr algn="l" rtl="0" eaLnBrk="0" fontAlgn="base" hangingPunct="0">
        <a:lnSpc>
          <a:spcPct val="90000"/>
        </a:lnSpc>
        <a:spcBef>
          <a:spcPct val="0"/>
        </a:spcBef>
        <a:spcAft>
          <a:spcPct val="0"/>
        </a:spcAft>
        <a:defRPr sz="2800">
          <a:solidFill>
            <a:schemeClr val="bg1"/>
          </a:solidFill>
          <a:latin typeface="Arial" charset="0"/>
          <a:cs typeface="Arial" charset="0"/>
        </a:defRPr>
      </a:lvl3pPr>
      <a:lvl4pPr algn="l" rtl="0" eaLnBrk="0" fontAlgn="base" hangingPunct="0">
        <a:lnSpc>
          <a:spcPct val="90000"/>
        </a:lnSpc>
        <a:spcBef>
          <a:spcPct val="0"/>
        </a:spcBef>
        <a:spcAft>
          <a:spcPct val="0"/>
        </a:spcAft>
        <a:defRPr sz="2800">
          <a:solidFill>
            <a:schemeClr val="bg1"/>
          </a:solidFill>
          <a:latin typeface="Arial" charset="0"/>
          <a:cs typeface="Arial" charset="0"/>
        </a:defRPr>
      </a:lvl4pPr>
      <a:lvl5pPr algn="l" rtl="0" eaLnBrk="0" fontAlgn="base" hangingPunct="0">
        <a:lnSpc>
          <a:spcPct val="90000"/>
        </a:lnSpc>
        <a:spcBef>
          <a:spcPct val="0"/>
        </a:spcBef>
        <a:spcAft>
          <a:spcPct val="0"/>
        </a:spcAft>
        <a:defRPr sz="2800">
          <a:solidFill>
            <a:schemeClr val="bg1"/>
          </a:solidFill>
          <a:latin typeface="Arial"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p:titleStyle>
    <p:body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D71E5853-C81C-4CE4-A70A-F153EC204C66}"/>
              </a:ext>
            </a:extLst>
          </p:cNvPr>
          <p:cNvSpPr>
            <a:spLocks noGrp="1"/>
          </p:cNvSpPr>
          <p:nvPr>
            <p:ph type="title"/>
          </p:nvPr>
        </p:nvSpPr>
        <p:spPr bwMode="auto">
          <a:xfrm>
            <a:off x="457320" y="238125"/>
            <a:ext cx="815433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F138A935-08FB-4647-98C0-129F7DA5AB7A}"/>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86726404"/>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9257E9C-F3C6-2948-B862-74F59D666981}" type="datetimeFigureOut">
              <a:rPr lang="fr-FR" smtClean="0">
                <a:solidFill>
                  <a:prstClr val="black">
                    <a:tint val="75000"/>
                  </a:prstClr>
                </a:solidFill>
                <a:latin typeface="Calibri"/>
              </a:rPr>
              <a:pPr defTabSz="457200" fontAlgn="auto">
                <a:spcBef>
                  <a:spcPts val="0"/>
                </a:spcBef>
                <a:spcAft>
                  <a:spcPts val="0"/>
                </a:spcAft>
              </a:pPr>
              <a:t>18/04/2018</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1"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5A7CD23-CFC3-D542-96F2-FE73FA791B4B}" type="slidenum">
              <a:rPr lang="fr-FR" smtClean="0">
                <a:solidFill>
                  <a:prstClr val="black">
                    <a:tint val="75000"/>
                  </a:prstClr>
                </a:solidFill>
                <a:latin typeface="Calibri"/>
              </a:rPr>
              <a:pPr defTabSz="457200" fontAlgn="auto">
                <a:spcBef>
                  <a:spcPts val="0"/>
                </a:spcBef>
                <a:spcAft>
                  <a:spcPts val="0"/>
                </a:spcAft>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41172128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5603"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9DA696E4-98D1-284E-BF54-70A8A382B803}" type="datetimeFigureOut">
              <a:rPr lang="fr-FR">
                <a:latin typeface="Calibri" charset="0"/>
                <a:ea typeface="ＭＳ Ｐゴシック" charset="0"/>
              </a:rPr>
              <a:pPr>
                <a:defRPr/>
              </a:pPr>
              <a:t>18/04/2018</a:t>
            </a:fld>
            <a:endParaRPr lang="fr-FR">
              <a:latin typeface="Calibri" charset="0"/>
              <a:ea typeface="ＭＳ Ｐゴシック"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EBA916A6-7B4A-C646-B646-6517EE3963F3}" type="slidenum">
              <a:rPr lang="fr-FR">
                <a:latin typeface="Calibri" charset="0"/>
                <a:ea typeface="ＭＳ Ｐゴシック" charset="0"/>
              </a:rPr>
              <a:pPr>
                <a:defRPr/>
              </a:pPr>
              <a:t>‹N°›</a:t>
            </a:fld>
            <a:endParaRPr lang="fr-FR">
              <a:latin typeface="Calibri" charset="0"/>
              <a:ea typeface="ＭＳ Ｐゴシック" charset="0"/>
            </a:endParaRPr>
          </a:p>
        </p:txBody>
      </p:sp>
    </p:spTree>
    <p:extLst>
      <p:ext uri="{BB962C8B-B14F-4D97-AF65-F5344CB8AC3E}">
        <p14:creationId xmlns:p14="http://schemas.microsoft.com/office/powerpoint/2010/main" val="408960966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9B6EF53B-07F3-D04C-9379-0126DC7C652C}"/>
              </a:ext>
            </a:extLst>
          </p:cNvPr>
          <p:cNvSpPr>
            <a:spLocks noGrp="1"/>
          </p:cNvSpPr>
          <p:nvPr>
            <p:ph type="title"/>
          </p:nvPr>
        </p:nvSpPr>
        <p:spPr>
          <a:xfrm>
            <a:off x="628650" y="157656"/>
            <a:ext cx="7886700" cy="1030014"/>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C17A75DD-0906-B64C-9690-28620A13BEDC}"/>
              </a:ext>
            </a:extLst>
          </p:cNvPr>
          <p:cNvSpPr>
            <a:spLocks noGrp="1"/>
          </p:cNvSpPr>
          <p:nvPr>
            <p:ph type="body" idx="1"/>
          </p:nvPr>
        </p:nvSpPr>
        <p:spPr>
          <a:xfrm>
            <a:off x="628650" y="1618593"/>
            <a:ext cx="7886700" cy="45583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7032D0C-92CF-1640-A843-9C75403A7D8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08916C-8CAC-A247-AC7F-6898C2D21F86}" type="datetimeFigureOut">
              <a:rPr lang="fr-FR" smtClean="0">
                <a:solidFill>
                  <a:prstClr val="black">
                    <a:tint val="75000"/>
                  </a:prstClr>
                </a:solidFill>
              </a:rPr>
              <a:pPr/>
              <a:t>18/04/2018</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DD8F9FD2-E6D3-664C-8FA5-FDB71C4EF5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34233867-8464-A048-A516-CFCB751287E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364AC6-552F-8647-B7B1-60BD13A639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526031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5.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5.xml"/></Relationships>
</file>

<file path=ppt/slides/_rels/slide10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5.xml"/></Relationships>
</file>

<file path=ppt/slides/_rels/slide10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www.clinicaloptions.com/"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5.xml"/></Relationships>
</file>

<file path=ppt/slides/_rels/slide1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www.clinicaloptions.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5.xml"/></Relationships>
</file>

<file path=ppt/slides/_rels/slide8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5.xml"/></Relationships>
</file>

<file path=ppt/slides/_rels/slide8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7.xml"/><Relationship Id="rId1" Type="http://schemas.openxmlformats.org/officeDocument/2006/relationships/tags" Target="../tags/tag6.xml"/><Relationship Id="rId5" Type="http://schemas.openxmlformats.org/officeDocument/2006/relationships/chart" Target="../charts/chart2.xml"/><Relationship Id="rId4" Type="http://schemas.openxmlformats.org/officeDocument/2006/relationships/image" Target="../media/image34.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5.xml"/></Relationships>
</file>

<file path=ppt/slides/_rels/slide9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354330" y="1554480"/>
            <a:ext cx="6126480" cy="4366260"/>
          </a:xfrm>
          <a:prstGeom prst="rect">
            <a:avLst/>
          </a:prstGeom>
          <a:solidFill>
            <a:srgbClr val="FFFFFF">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3" name="Rectangle 2"/>
          <p:cNvSpPr/>
          <p:nvPr/>
        </p:nvSpPr>
        <p:spPr>
          <a:xfrm>
            <a:off x="536146" y="2289221"/>
            <a:ext cx="5944664" cy="3631763"/>
          </a:xfrm>
          <a:prstGeom prst="rect">
            <a:avLst/>
          </a:prstGeom>
        </p:spPr>
        <p:txBody>
          <a:bodyPr wrap="square">
            <a:spAutoFit/>
          </a:bodyPr>
          <a:lstStyle/>
          <a:p>
            <a:pPr>
              <a:lnSpc>
                <a:spcPts val="2100"/>
              </a:lnSpc>
              <a:spcAft>
                <a:spcPts val="600"/>
              </a:spcAft>
            </a:pPr>
            <a:r>
              <a:rPr lang="fr-FR" b="1" dirty="0" smtClean="0">
                <a:solidFill>
                  <a:srgbClr val="060653"/>
                </a:solidFill>
                <a:latin typeface="Calibri" panose="020F0502020204030204" pitchFamily="34" charset="0"/>
              </a:rPr>
              <a:t>Modérateur</a:t>
            </a:r>
            <a:r>
              <a:rPr lang="fr-FR" sz="2400" b="1" dirty="0" smtClean="0">
                <a:solidFill>
                  <a:srgbClr val="060653"/>
                </a:solidFill>
                <a:latin typeface="Calibri" panose="020F0502020204030204" pitchFamily="34" charset="0"/>
              </a:rPr>
              <a:t/>
            </a:r>
            <a:br>
              <a:rPr lang="fr-FR" sz="2400" b="1" dirty="0" smtClean="0">
                <a:solidFill>
                  <a:srgbClr val="060653"/>
                </a:solidFill>
                <a:latin typeface="Calibri" panose="020F0502020204030204" pitchFamily="34" charset="0"/>
              </a:rPr>
            </a:br>
            <a:r>
              <a:rPr lang="fr-FR" sz="2400" b="1" dirty="0">
                <a:solidFill>
                  <a:srgbClr val="0070C0"/>
                </a:solidFill>
                <a:latin typeface="Calibri" panose="020F0502020204030204" pitchFamily="34" charset="0"/>
              </a:rPr>
              <a:t>Pr Pierre </a:t>
            </a:r>
            <a:r>
              <a:rPr lang="fr-FR" sz="2400" b="1" dirty="0" err="1" smtClean="0">
                <a:solidFill>
                  <a:srgbClr val="0070C0"/>
                </a:solidFill>
                <a:latin typeface="Calibri" panose="020F0502020204030204" pitchFamily="34" charset="0"/>
              </a:rPr>
              <a:t>Tattevin</a:t>
            </a:r>
            <a:r>
              <a:rPr lang="fr-FR" sz="2400" b="1" dirty="0" smtClean="0">
                <a:solidFill>
                  <a:srgbClr val="0070C0"/>
                </a:solidFill>
                <a:latin typeface="Calibri" panose="020F0502020204030204" pitchFamily="34" charset="0"/>
              </a:rPr>
              <a:t/>
            </a:r>
            <a:br>
              <a:rPr lang="fr-FR" sz="2400" b="1" dirty="0" smtClean="0">
                <a:solidFill>
                  <a:srgbClr val="0070C0"/>
                </a:solidFill>
                <a:latin typeface="Calibri" panose="020F0502020204030204" pitchFamily="34" charset="0"/>
              </a:rPr>
            </a:br>
            <a:r>
              <a:rPr lang="fr-FR" sz="2000" i="1" dirty="0" smtClean="0">
                <a:solidFill>
                  <a:srgbClr val="0070C0"/>
                </a:solidFill>
                <a:latin typeface="Calibri" panose="020F0502020204030204" pitchFamily="34" charset="0"/>
              </a:rPr>
              <a:t>(CHU </a:t>
            </a:r>
            <a:r>
              <a:rPr lang="fr-FR" sz="2000" i="1" dirty="0">
                <a:solidFill>
                  <a:srgbClr val="0070C0"/>
                </a:solidFill>
                <a:latin typeface="Calibri" panose="020F0502020204030204" pitchFamily="34" charset="0"/>
              </a:rPr>
              <a:t>Rennes)</a:t>
            </a:r>
          </a:p>
          <a:p>
            <a:pPr>
              <a:lnSpc>
                <a:spcPts val="2100"/>
              </a:lnSpc>
              <a:spcAft>
                <a:spcPts val="600"/>
              </a:spcAft>
            </a:pPr>
            <a:r>
              <a:rPr lang="fr-FR" b="1" dirty="0">
                <a:solidFill>
                  <a:srgbClr val="060653"/>
                </a:solidFill>
                <a:latin typeface="Calibri" panose="020F0502020204030204" pitchFamily="34" charset="0"/>
              </a:rPr>
              <a:t>Intervenants</a:t>
            </a:r>
            <a:r>
              <a:rPr lang="fr-FR" sz="2400" b="1" dirty="0" smtClean="0">
                <a:solidFill>
                  <a:srgbClr val="060653"/>
                </a:solidFill>
                <a:latin typeface="Calibri" panose="020F0502020204030204" pitchFamily="34" charset="0"/>
              </a:rPr>
              <a:t/>
            </a:r>
            <a:br>
              <a:rPr lang="fr-FR" sz="2400" b="1" dirty="0" smtClean="0">
                <a:solidFill>
                  <a:srgbClr val="060653"/>
                </a:solidFill>
                <a:latin typeface="Calibri" panose="020F0502020204030204" pitchFamily="34" charset="0"/>
              </a:rPr>
            </a:br>
            <a:r>
              <a:rPr lang="fr-FR" sz="2400" b="1" dirty="0" smtClean="0">
                <a:solidFill>
                  <a:srgbClr val="0070C0"/>
                </a:solidFill>
                <a:latin typeface="Calibri" panose="020F0502020204030204" pitchFamily="34" charset="0"/>
              </a:rPr>
              <a:t>Dr </a:t>
            </a:r>
            <a:r>
              <a:rPr lang="fr-FR" sz="2400" b="1" dirty="0">
                <a:solidFill>
                  <a:srgbClr val="0070C0"/>
                </a:solidFill>
                <a:latin typeface="Calibri" panose="020F0502020204030204" pitchFamily="34" charset="0"/>
              </a:rPr>
              <a:t>Anne </a:t>
            </a:r>
            <a:r>
              <a:rPr lang="fr-FR" sz="2400" b="1" dirty="0" smtClean="0">
                <a:solidFill>
                  <a:srgbClr val="0070C0"/>
                </a:solidFill>
                <a:latin typeface="Calibri" panose="020F0502020204030204" pitchFamily="34" charset="0"/>
              </a:rPr>
              <a:t>Maillard</a:t>
            </a:r>
            <a:r>
              <a:rPr lang="fr-FR" sz="2400" b="1" dirty="0">
                <a:solidFill>
                  <a:srgbClr val="0070C0"/>
                </a:solidFill>
                <a:latin typeface="Calibri" panose="020F0502020204030204" pitchFamily="34" charset="0"/>
              </a:rPr>
              <a:t/>
            </a:r>
            <a:br>
              <a:rPr lang="fr-FR" sz="2400" b="1" dirty="0">
                <a:solidFill>
                  <a:srgbClr val="0070C0"/>
                </a:solidFill>
                <a:latin typeface="Calibri" panose="020F0502020204030204" pitchFamily="34" charset="0"/>
              </a:rPr>
            </a:br>
            <a:r>
              <a:rPr lang="fr-FR" sz="2000" i="1" dirty="0">
                <a:solidFill>
                  <a:srgbClr val="0070C0"/>
                </a:solidFill>
                <a:latin typeface="Calibri" panose="020F0502020204030204" pitchFamily="34" charset="0"/>
              </a:rPr>
              <a:t>(Virologie, CHU Rennes</a:t>
            </a:r>
            <a:r>
              <a:rPr lang="fr-FR" sz="2000" i="1" dirty="0" smtClean="0">
                <a:solidFill>
                  <a:srgbClr val="0070C0"/>
                </a:solidFill>
                <a:latin typeface="Calibri" panose="020F0502020204030204" pitchFamily="34" charset="0"/>
              </a:rPr>
              <a:t>)</a:t>
            </a:r>
            <a:endParaRPr lang="fr-FR" sz="2400" b="1" dirty="0" smtClean="0">
              <a:solidFill>
                <a:srgbClr val="060653"/>
              </a:solidFill>
              <a:latin typeface="Calibri" panose="020F0502020204030204" pitchFamily="34" charset="0"/>
            </a:endParaRPr>
          </a:p>
          <a:p>
            <a:pPr>
              <a:lnSpc>
                <a:spcPts val="2100"/>
              </a:lnSpc>
              <a:spcAft>
                <a:spcPts val="600"/>
              </a:spcAft>
            </a:pPr>
            <a:r>
              <a:rPr lang="fr-FR" sz="2400" b="1" dirty="0" smtClean="0">
                <a:solidFill>
                  <a:srgbClr val="0070C0"/>
                </a:solidFill>
                <a:latin typeface="Calibri" panose="020F0502020204030204" pitchFamily="34" charset="0"/>
              </a:rPr>
              <a:t>Dr </a:t>
            </a:r>
            <a:r>
              <a:rPr lang="fr-FR" sz="2400" b="1" dirty="0">
                <a:solidFill>
                  <a:srgbClr val="0070C0"/>
                </a:solidFill>
                <a:latin typeface="Calibri" panose="020F0502020204030204" pitchFamily="34" charset="0"/>
              </a:rPr>
              <a:t>Florian </a:t>
            </a:r>
            <a:r>
              <a:rPr lang="fr-FR" sz="2400" b="1" dirty="0" smtClean="0">
                <a:solidFill>
                  <a:srgbClr val="0070C0"/>
                </a:solidFill>
                <a:latin typeface="Calibri" panose="020F0502020204030204" pitchFamily="34" charset="0"/>
              </a:rPr>
              <a:t>Lemaitre</a:t>
            </a:r>
            <a:br>
              <a:rPr lang="fr-FR" sz="2400" b="1" dirty="0" smtClean="0">
                <a:solidFill>
                  <a:srgbClr val="0070C0"/>
                </a:solidFill>
                <a:latin typeface="Calibri" panose="020F0502020204030204" pitchFamily="34" charset="0"/>
              </a:rPr>
            </a:br>
            <a:r>
              <a:rPr lang="fr-FR" sz="2000" i="1" dirty="0" smtClean="0">
                <a:solidFill>
                  <a:srgbClr val="0070C0"/>
                </a:solidFill>
                <a:latin typeface="Calibri" panose="020F0502020204030204" pitchFamily="34" charset="0"/>
              </a:rPr>
              <a:t>(Pharmacologie, CHU Rennes)</a:t>
            </a:r>
            <a:endParaRPr lang="fr-FR" sz="2400" b="1" dirty="0" smtClean="0">
              <a:solidFill>
                <a:srgbClr val="0070C0"/>
              </a:solidFill>
              <a:latin typeface="Calibri" panose="020F0502020204030204" pitchFamily="34" charset="0"/>
            </a:endParaRPr>
          </a:p>
          <a:p>
            <a:pPr>
              <a:lnSpc>
                <a:spcPts val="2100"/>
              </a:lnSpc>
              <a:spcAft>
                <a:spcPts val="600"/>
              </a:spcAft>
            </a:pPr>
            <a:r>
              <a:rPr lang="fr-FR" sz="2400" b="1" dirty="0" smtClean="0">
                <a:solidFill>
                  <a:srgbClr val="0070C0"/>
                </a:solidFill>
                <a:latin typeface="Calibri" panose="020F0502020204030204" pitchFamily="34" charset="0"/>
              </a:rPr>
              <a:t>Dr </a:t>
            </a:r>
            <a:r>
              <a:rPr lang="fr-FR" sz="2400" b="1" dirty="0">
                <a:solidFill>
                  <a:srgbClr val="0070C0"/>
                </a:solidFill>
                <a:latin typeface="Calibri" panose="020F0502020204030204" pitchFamily="34" charset="0"/>
              </a:rPr>
              <a:t>Pascale </a:t>
            </a:r>
            <a:r>
              <a:rPr lang="fr-FR" sz="2400" b="1" dirty="0" err="1" smtClean="0">
                <a:solidFill>
                  <a:srgbClr val="0070C0"/>
                </a:solidFill>
                <a:latin typeface="Calibri" panose="020F0502020204030204" pitchFamily="34" charset="0"/>
              </a:rPr>
              <a:t>Perfezou</a:t>
            </a:r>
            <a:r>
              <a:rPr lang="fr-FR" sz="2400" b="1" dirty="0">
                <a:solidFill>
                  <a:srgbClr val="0070C0"/>
                </a:solidFill>
                <a:latin typeface="Calibri" panose="020F0502020204030204" pitchFamily="34" charset="0"/>
              </a:rPr>
              <a:t/>
            </a:r>
            <a:br>
              <a:rPr lang="fr-FR" sz="2400" b="1" dirty="0">
                <a:solidFill>
                  <a:srgbClr val="0070C0"/>
                </a:solidFill>
                <a:latin typeface="Calibri" panose="020F0502020204030204" pitchFamily="34" charset="0"/>
              </a:rPr>
            </a:br>
            <a:r>
              <a:rPr lang="fr-FR" sz="2000" i="1" dirty="0" smtClean="0">
                <a:solidFill>
                  <a:srgbClr val="0070C0"/>
                </a:solidFill>
                <a:latin typeface="Calibri" panose="020F0502020204030204" pitchFamily="34" charset="0"/>
              </a:rPr>
              <a:t>(Pôle </a:t>
            </a:r>
            <a:r>
              <a:rPr lang="fr-FR" sz="2000" i="1" dirty="0">
                <a:solidFill>
                  <a:srgbClr val="0070C0"/>
                </a:solidFill>
                <a:latin typeface="Calibri" panose="020F0502020204030204" pitchFamily="34" charset="0"/>
              </a:rPr>
              <a:t>de santé publique, </a:t>
            </a:r>
            <a:r>
              <a:rPr lang="fr-FR" sz="2000" i="1" dirty="0" smtClean="0">
                <a:solidFill>
                  <a:srgbClr val="0070C0"/>
                </a:solidFill>
                <a:latin typeface="Calibri" panose="020F0502020204030204" pitchFamily="34" charset="0"/>
              </a:rPr>
              <a:t>CH </a:t>
            </a:r>
            <a:r>
              <a:rPr lang="fr-FR" sz="2000" i="1" dirty="0">
                <a:solidFill>
                  <a:srgbClr val="0070C0"/>
                </a:solidFill>
                <a:latin typeface="Calibri" panose="020F0502020204030204" pitchFamily="34" charset="0"/>
              </a:rPr>
              <a:t>de </a:t>
            </a:r>
            <a:r>
              <a:rPr lang="fr-FR" sz="2000" i="1" dirty="0" smtClean="0">
                <a:solidFill>
                  <a:srgbClr val="0070C0"/>
                </a:solidFill>
                <a:latin typeface="Calibri" panose="020F0502020204030204" pitchFamily="34" charset="0"/>
              </a:rPr>
              <a:t>Quimper)</a:t>
            </a:r>
            <a:endParaRPr lang="fr-FR" sz="2400" b="1" dirty="0" smtClean="0">
              <a:solidFill>
                <a:srgbClr val="0070C0"/>
              </a:solidFill>
              <a:latin typeface="Calibri" panose="020F0502020204030204" pitchFamily="34" charset="0"/>
            </a:endParaRPr>
          </a:p>
          <a:p>
            <a:pPr>
              <a:lnSpc>
                <a:spcPts val="2100"/>
              </a:lnSpc>
              <a:spcAft>
                <a:spcPts val="600"/>
              </a:spcAft>
            </a:pPr>
            <a:r>
              <a:rPr lang="fr-FR" sz="2400" b="1" dirty="0" smtClean="0">
                <a:solidFill>
                  <a:srgbClr val="0070C0"/>
                </a:solidFill>
                <a:latin typeface="Calibri" panose="020F0502020204030204" pitchFamily="34" charset="0"/>
              </a:rPr>
              <a:t>Dr </a:t>
            </a:r>
            <a:r>
              <a:rPr lang="fr-FR" sz="2400" b="1" dirty="0">
                <a:solidFill>
                  <a:srgbClr val="0070C0"/>
                </a:solidFill>
                <a:latin typeface="Calibri" panose="020F0502020204030204" pitchFamily="34" charset="0"/>
              </a:rPr>
              <a:t>Cédric </a:t>
            </a:r>
            <a:r>
              <a:rPr lang="fr-FR" sz="2400" b="1" dirty="0" err="1" smtClean="0">
                <a:solidFill>
                  <a:srgbClr val="0070C0"/>
                </a:solidFill>
                <a:latin typeface="Calibri" panose="020F0502020204030204" pitchFamily="34" charset="0"/>
              </a:rPr>
              <a:t>Arvieux</a:t>
            </a:r>
            <a:r>
              <a:rPr lang="fr-FR" sz="2400" b="1" dirty="0" smtClean="0">
                <a:solidFill>
                  <a:srgbClr val="0070C0"/>
                </a:solidFill>
                <a:latin typeface="Calibri" panose="020F0502020204030204" pitchFamily="34" charset="0"/>
              </a:rPr>
              <a:t/>
            </a:r>
            <a:br>
              <a:rPr lang="fr-FR" sz="2400" b="1" dirty="0" smtClean="0">
                <a:solidFill>
                  <a:srgbClr val="0070C0"/>
                </a:solidFill>
                <a:latin typeface="Calibri" panose="020F0502020204030204" pitchFamily="34" charset="0"/>
              </a:rPr>
            </a:br>
            <a:r>
              <a:rPr lang="fr-FR" sz="2000" i="1" dirty="0" smtClean="0">
                <a:solidFill>
                  <a:srgbClr val="0070C0"/>
                </a:solidFill>
                <a:latin typeface="Calibri" panose="020F0502020204030204" pitchFamily="34" charset="0"/>
              </a:rPr>
              <a:t>(COREVIH Bretagne)</a:t>
            </a:r>
            <a:endParaRPr lang="fr-FR" sz="2400" i="1" dirty="0">
              <a:solidFill>
                <a:srgbClr val="0070C0"/>
              </a:solidFill>
              <a:latin typeface="Calibri" panose="020F0502020204030204" pitchFamily="34" charset="0"/>
            </a:endParaRPr>
          </a:p>
        </p:txBody>
      </p:sp>
      <p:sp>
        <p:nvSpPr>
          <p:cNvPr id="6" name="Rectangle 5"/>
          <p:cNvSpPr/>
          <p:nvPr/>
        </p:nvSpPr>
        <p:spPr>
          <a:xfrm>
            <a:off x="536146" y="1650713"/>
            <a:ext cx="5845190" cy="646331"/>
          </a:xfrm>
          <a:prstGeom prst="rect">
            <a:avLst/>
          </a:prstGeom>
        </p:spPr>
        <p:txBody>
          <a:bodyPr wrap="none">
            <a:spAutoFit/>
          </a:bodyPr>
          <a:lstStyle/>
          <a:p>
            <a:pPr lvl="0" fontAlgn="auto">
              <a:spcBef>
                <a:spcPts val="0"/>
              </a:spcBef>
              <a:spcAft>
                <a:spcPts val="0"/>
              </a:spcAft>
            </a:pPr>
            <a:r>
              <a:rPr lang="fr-FR" sz="3600" b="1" dirty="0" smtClean="0">
                <a:solidFill>
                  <a:srgbClr val="060653"/>
                </a:solidFill>
                <a:latin typeface="Calibri" panose="020F0502020204030204" pitchFamily="34" charset="0"/>
              </a:rPr>
              <a:t>RENNES</a:t>
            </a:r>
            <a:r>
              <a:rPr lang="fr-FR" sz="3600" b="1" dirty="0" smtClean="0">
                <a:solidFill>
                  <a:srgbClr val="060653"/>
                </a:solidFill>
                <a:latin typeface="Calibri" panose="020F0502020204030204" pitchFamily="34" charset="0"/>
                <a:cs typeface="+mn-cs"/>
              </a:rPr>
              <a:t> - </a:t>
            </a:r>
            <a:r>
              <a:rPr lang="fr-FR" sz="2800" b="1" dirty="0">
                <a:solidFill>
                  <a:srgbClr val="0B76C3"/>
                </a:solidFill>
                <a:latin typeface="Nunito ExtraBold" panose="00000900000000000000" pitchFamily="2" charset="0"/>
              </a:rPr>
              <a:t>Mercredi 18 avril 2018</a:t>
            </a:r>
            <a:endParaRPr lang="fr-FR" sz="2800" b="1" dirty="0">
              <a:solidFill>
                <a:srgbClr val="060653"/>
              </a:solidFill>
              <a:latin typeface="Calibri" panose="020F0502020204030204" pitchFamily="34" charset="0"/>
              <a:cs typeface="+mn-cs"/>
            </a:endParaRPr>
          </a:p>
        </p:txBody>
      </p:sp>
    </p:spTree>
    <p:extLst>
      <p:ext uri="{BB962C8B-B14F-4D97-AF65-F5344CB8AC3E}">
        <p14:creationId xmlns:p14="http://schemas.microsoft.com/office/powerpoint/2010/main" val="33272487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62813" y="115888"/>
            <a:ext cx="7608162" cy="936625"/>
          </a:xfrm>
        </p:spPr>
        <p:txBody>
          <a:bodyPr/>
          <a:lstStyle/>
          <a:p>
            <a:pPr algn="ctr"/>
            <a:r>
              <a:rPr lang="fr-FR" dirty="0"/>
              <a:t>Sélection de résistance in vitro </a:t>
            </a:r>
            <a:r>
              <a:rPr lang="fr-FR" dirty="0" smtClean="0"/>
              <a:t>avec </a:t>
            </a:r>
            <a:r>
              <a:rPr lang="fr-FR" dirty="0"/>
              <a:t>les </a:t>
            </a:r>
            <a:r>
              <a:rPr lang="fr-FR" dirty="0" smtClean="0"/>
              <a:t>INI </a:t>
            </a:r>
            <a:r>
              <a:rPr lang="fr-FR" dirty="0"/>
              <a:t>BIC vs DTG</a:t>
            </a:r>
          </a:p>
        </p:txBody>
      </p:sp>
      <p:sp>
        <p:nvSpPr>
          <p:cNvPr id="4" name="Espace réservé du contenu 3"/>
          <p:cNvSpPr>
            <a:spLocks noGrp="1"/>
          </p:cNvSpPr>
          <p:nvPr>
            <p:ph idx="1"/>
          </p:nvPr>
        </p:nvSpPr>
        <p:spPr>
          <a:xfrm>
            <a:off x="457200" y="1341438"/>
            <a:ext cx="8507413" cy="558680"/>
          </a:xfrm>
        </p:spPr>
        <p:txBody>
          <a:bodyPr/>
          <a:lstStyle/>
          <a:p>
            <a:r>
              <a:rPr lang="fr-FR" sz="1600" b="1" dirty="0"/>
              <a:t>Expériences de pression de sélection à partir de virus porteurs de mutations</a:t>
            </a:r>
          </a:p>
          <a:p>
            <a:pPr marL="0" indent="0">
              <a:buNone/>
              <a:tabLst>
                <a:tab pos="361950" algn="l"/>
              </a:tabLst>
            </a:pPr>
            <a:r>
              <a:rPr lang="fr-FR" sz="1600" b="1" dirty="0"/>
              <a:t>	aux INI : </a:t>
            </a:r>
            <a:r>
              <a:rPr lang="fr-FR" sz="1600" dirty="0"/>
              <a:t>E92Q, Q148R, R263K, N155H</a:t>
            </a:r>
            <a:endParaRPr lang="fr-FR" sz="1800" dirty="0"/>
          </a:p>
        </p:txBody>
      </p:sp>
      <p:sp>
        <p:nvSpPr>
          <p:cNvPr id="6" name="Text Box 3"/>
          <p:cNvSpPr txBox="1">
            <a:spLocks noChangeArrowheads="1"/>
          </p:cNvSpPr>
          <p:nvPr/>
        </p:nvSpPr>
        <p:spPr bwMode="auto">
          <a:xfrm>
            <a:off x="6335713" y="657969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Andreatta</a:t>
            </a:r>
            <a:r>
              <a:rPr lang="en-GB" sz="1200" i="1" dirty="0">
                <a:solidFill>
                  <a:srgbClr val="0070C0"/>
                </a:solidFill>
              </a:rPr>
              <a:t> K, CROI 2018, Abs. 546</a:t>
            </a:r>
          </a:p>
        </p:txBody>
      </p:sp>
      <p:graphicFrame>
        <p:nvGraphicFramePr>
          <p:cNvPr id="7" name="Tableau 6"/>
          <p:cNvGraphicFramePr>
            <a:graphicFrameLocks noGrp="1"/>
          </p:cNvGraphicFramePr>
          <p:nvPr>
            <p:extLst/>
          </p:nvPr>
        </p:nvGraphicFramePr>
        <p:xfrm>
          <a:off x="121236" y="2544317"/>
          <a:ext cx="8916036" cy="2164080"/>
        </p:xfrm>
        <a:graphic>
          <a:graphicData uri="http://schemas.openxmlformats.org/drawingml/2006/table">
            <a:tbl>
              <a:tblPr firstRow="1" bandRow="1">
                <a:tableStyleId>{5C22544A-7EE6-4342-B048-85BDC9FD1C3A}</a:tableStyleId>
              </a:tblPr>
              <a:tblGrid>
                <a:gridCol w="794068">
                  <a:extLst>
                    <a:ext uri="{9D8B030D-6E8A-4147-A177-3AD203B41FA5}">
                      <a16:colId xmlns:a16="http://schemas.microsoft.com/office/drawing/2014/main" xmlns="" val="20000"/>
                    </a:ext>
                  </a:extLst>
                </a:gridCol>
                <a:gridCol w="2310448">
                  <a:extLst>
                    <a:ext uri="{9D8B030D-6E8A-4147-A177-3AD203B41FA5}">
                      <a16:colId xmlns:a16="http://schemas.microsoft.com/office/drawing/2014/main" xmlns="" val="20001"/>
                    </a:ext>
                  </a:extLst>
                </a:gridCol>
                <a:gridCol w="683551">
                  <a:extLst>
                    <a:ext uri="{9D8B030D-6E8A-4147-A177-3AD203B41FA5}">
                      <a16:colId xmlns:a16="http://schemas.microsoft.com/office/drawing/2014/main" xmlns="" val="20002"/>
                    </a:ext>
                  </a:extLst>
                </a:gridCol>
                <a:gridCol w="669418">
                  <a:extLst>
                    <a:ext uri="{9D8B030D-6E8A-4147-A177-3AD203B41FA5}">
                      <a16:colId xmlns:a16="http://schemas.microsoft.com/office/drawing/2014/main" xmlns="" val="20003"/>
                    </a:ext>
                  </a:extLst>
                </a:gridCol>
                <a:gridCol w="658711">
                  <a:extLst>
                    <a:ext uri="{9D8B030D-6E8A-4147-A177-3AD203B41FA5}">
                      <a16:colId xmlns:a16="http://schemas.microsoft.com/office/drawing/2014/main" xmlns="" val="20004"/>
                    </a:ext>
                  </a:extLst>
                </a:gridCol>
                <a:gridCol w="1910080">
                  <a:extLst>
                    <a:ext uri="{9D8B030D-6E8A-4147-A177-3AD203B41FA5}">
                      <a16:colId xmlns:a16="http://schemas.microsoft.com/office/drawing/2014/main" xmlns="" val="20005"/>
                    </a:ext>
                  </a:extLst>
                </a:gridCol>
                <a:gridCol w="612083">
                  <a:extLst>
                    <a:ext uri="{9D8B030D-6E8A-4147-A177-3AD203B41FA5}">
                      <a16:colId xmlns:a16="http://schemas.microsoft.com/office/drawing/2014/main" xmlns="" val="20006"/>
                    </a:ext>
                  </a:extLst>
                </a:gridCol>
                <a:gridCol w="637597">
                  <a:extLst>
                    <a:ext uri="{9D8B030D-6E8A-4147-A177-3AD203B41FA5}">
                      <a16:colId xmlns:a16="http://schemas.microsoft.com/office/drawing/2014/main" xmlns="" val="20007"/>
                    </a:ext>
                  </a:extLst>
                </a:gridCol>
                <a:gridCol w="640080">
                  <a:extLst>
                    <a:ext uri="{9D8B030D-6E8A-4147-A177-3AD203B41FA5}">
                      <a16:colId xmlns:a16="http://schemas.microsoft.com/office/drawing/2014/main" xmlns="" val="20008"/>
                    </a:ext>
                  </a:extLst>
                </a:gridCol>
              </a:tblGrid>
              <a:tr h="664694">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defRPr/>
                      </a:pPr>
                      <a:r>
                        <a:rPr lang="fr-FR" sz="1400" dirty="0">
                          <a:solidFill>
                            <a:srgbClr val="000066"/>
                          </a:solidFill>
                        </a:rPr>
                        <a:t>Virus</a:t>
                      </a:r>
                      <a:r>
                        <a:rPr lang="fr-FR" sz="1400" baseline="0" dirty="0">
                          <a:solidFill>
                            <a:srgbClr val="000066"/>
                          </a:solidFill>
                        </a:rPr>
                        <a:t> </a:t>
                      </a:r>
                      <a:br>
                        <a:rPr lang="fr-FR" sz="1400" baseline="0" dirty="0">
                          <a:solidFill>
                            <a:srgbClr val="000066"/>
                          </a:solidFill>
                        </a:rPr>
                      </a:br>
                      <a:r>
                        <a:rPr lang="fr-FR" sz="1400" baseline="0" dirty="0">
                          <a:solidFill>
                            <a:srgbClr val="000066"/>
                          </a:solidFill>
                        </a:rPr>
                        <a:t>J0</a:t>
                      </a:r>
                      <a:endParaRPr kumimoji="0" lang="fr-FR" sz="1400" b="0" i="0" u="none" strike="noStrike" cap="none" normalizeH="0" baseline="0" dirty="0">
                        <a:ln>
                          <a:noFill/>
                        </a:ln>
                        <a:solidFill>
                          <a:srgbClr val="000066"/>
                        </a:solidFill>
                        <a:effectLst/>
                        <a:latin typeface="Arial" charset="0"/>
                      </a:endParaRPr>
                    </a:p>
                  </a:txBody>
                  <a:tcPr anchor="ctr" horzOverflow="overflow">
                    <a:lnR w="38100" cap="flat" cmpd="sng" algn="ctr">
                      <a:solidFill>
                        <a:schemeClr val="tx1">
                          <a:lumMod val="65000"/>
                          <a:lumOff val="35000"/>
                        </a:schemeClr>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1" i="0" u="none" strike="noStrike" cap="none" normalizeH="0" baseline="0" dirty="0">
                          <a:ln>
                            <a:noFill/>
                          </a:ln>
                          <a:solidFill>
                            <a:srgbClr val="000066"/>
                          </a:solidFill>
                          <a:effectLst/>
                          <a:latin typeface="Arial" charset="0"/>
                        </a:rPr>
                        <a:t>Mutations intégrase sélectionnées </a:t>
                      </a:r>
                      <a:br>
                        <a:rPr kumimoji="0" lang="fr-FR" sz="1400" b="1" i="0" u="none" strike="noStrike" cap="none" normalizeH="0" baseline="0" dirty="0">
                          <a:ln>
                            <a:noFill/>
                          </a:ln>
                          <a:solidFill>
                            <a:srgbClr val="000066"/>
                          </a:solidFill>
                          <a:effectLst/>
                          <a:latin typeface="Arial" charset="0"/>
                        </a:rPr>
                      </a:br>
                      <a:r>
                        <a:rPr kumimoji="0" lang="fr-FR" sz="1400" b="1" i="0" u="none" strike="noStrike" cap="none" normalizeH="0" baseline="0" dirty="0">
                          <a:ln>
                            <a:noFill/>
                          </a:ln>
                          <a:solidFill>
                            <a:srgbClr val="000066"/>
                          </a:solidFill>
                          <a:effectLst/>
                          <a:latin typeface="Arial" charset="0"/>
                        </a:rPr>
                        <a:t>par BIC</a:t>
                      </a:r>
                    </a:p>
                  </a:txBody>
                  <a:tcPr anchor="ctr" horzOverflow="overflow">
                    <a:lnL w="38100" cap="flat" cmpd="sng" algn="ctr">
                      <a:solidFill>
                        <a:schemeClr val="tx1">
                          <a:lumMod val="65000"/>
                          <a:lumOff val="35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85000"/>
                        </a:lnSpc>
                        <a:spcBef>
                          <a:spcPts val="0"/>
                        </a:spcBef>
                        <a:spcAft>
                          <a:spcPts val="0"/>
                        </a:spcAft>
                        <a:buClrTx/>
                        <a:buSzTx/>
                        <a:buFont typeface="Wingdings" pitchFamily="2" charset="2"/>
                        <a:buNone/>
                        <a:tabLst/>
                      </a:pPr>
                      <a:r>
                        <a:rPr kumimoji="0" lang="fr-FR" sz="1400" b="1" u="none" strike="noStrike" cap="none" normalizeH="0" baseline="0" dirty="0">
                          <a:ln>
                            <a:noFill/>
                          </a:ln>
                          <a:solidFill>
                            <a:srgbClr val="000066"/>
                          </a:solidFill>
                          <a:effectLst/>
                        </a:rPr>
                        <a:t>FC </a:t>
                      </a:r>
                    </a:p>
                    <a:p>
                      <a:pPr marL="0" marR="0" lvl="0" indent="0" algn="ctr" defTabSz="914400" rtl="0" eaLnBrk="1" fontAlgn="base" latinLnBrk="0" hangingPunct="1">
                        <a:lnSpc>
                          <a:spcPct val="85000"/>
                        </a:lnSpc>
                        <a:spcBef>
                          <a:spcPts val="0"/>
                        </a:spcBef>
                        <a:spcAft>
                          <a:spcPts val="0"/>
                        </a:spcAft>
                        <a:buClrTx/>
                        <a:buSzTx/>
                        <a:buFont typeface="Wingdings" pitchFamily="2" charset="2"/>
                        <a:buNone/>
                        <a:tabLst/>
                      </a:pPr>
                      <a:r>
                        <a:rPr kumimoji="0" lang="fr-FR" sz="1400" b="1" u="none" strike="noStrike" cap="none" normalizeH="0" baseline="0" dirty="0">
                          <a:ln>
                            <a:noFill/>
                          </a:ln>
                          <a:solidFill>
                            <a:srgbClr val="000066"/>
                          </a:solidFill>
                          <a:effectLst/>
                        </a:rPr>
                        <a:t>BIC</a:t>
                      </a:r>
                      <a:endParaRPr kumimoji="0" lang="fr-FR" sz="1400" b="1" i="0" u="none" strike="noStrike" cap="none" normalizeH="0" baseline="0" dirty="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85000"/>
                        </a:lnSpc>
                        <a:spcBef>
                          <a:spcPts val="0"/>
                        </a:spcBef>
                        <a:spcAft>
                          <a:spcPts val="0"/>
                        </a:spcAft>
                        <a:buClrTx/>
                        <a:buSzTx/>
                        <a:buFont typeface="Wingdings" pitchFamily="2" charset="2"/>
                        <a:buNone/>
                        <a:tabLst/>
                      </a:pPr>
                      <a:r>
                        <a:rPr kumimoji="0" lang="fr-FR" sz="1400" b="1" u="none" strike="noStrike" cap="none" normalizeH="0" baseline="0">
                          <a:ln>
                            <a:noFill/>
                          </a:ln>
                          <a:solidFill>
                            <a:srgbClr val="000066"/>
                          </a:solidFill>
                          <a:effectLst/>
                        </a:rPr>
                        <a:t>FC </a:t>
                      </a:r>
                    </a:p>
                    <a:p>
                      <a:pPr marL="0" marR="0" lvl="0" indent="0" algn="ctr" defTabSz="914400" rtl="0" eaLnBrk="1" fontAlgn="base" latinLnBrk="0" hangingPunct="1">
                        <a:lnSpc>
                          <a:spcPct val="85000"/>
                        </a:lnSpc>
                        <a:spcBef>
                          <a:spcPts val="0"/>
                        </a:spcBef>
                        <a:spcAft>
                          <a:spcPts val="0"/>
                        </a:spcAft>
                        <a:buClrTx/>
                        <a:buSzTx/>
                        <a:buFont typeface="Wingdings" pitchFamily="2" charset="2"/>
                        <a:buNone/>
                        <a:tabLst/>
                      </a:pPr>
                      <a:r>
                        <a:rPr kumimoji="0" lang="fr-FR" sz="1400" b="1" u="none" strike="noStrike" cap="none" normalizeH="0" baseline="0">
                          <a:ln>
                            <a:noFill/>
                          </a:ln>
                          <a:solidFill>
                            <a:srgbClr val="000066"/>
                          </a:solidFill>
                          <a:effectLst/>
                        </a:rPr>
                        <a:t>DTG</a:t>
                      </a:r>
                      <a:endParaRPr kumimoji="0" lang="fr-FR" sz="1400" b="1" i="0" u="none" strike="noStrike" cap="none" normalizeH="0" baseline="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1" i="0" u="none" strike="noStrike" cap="none" normalizeH="0" baseline="0" dirty="0">
                          <a:ln>
                            <a:noFill/>
                          </a:ln>
                          <a:solidFill>
                            <a:srgbClr val="000066"/>
                          </a:solidFill>
                          <a:effectLst/>
                          <a:latin typeface="Arial" charset="0"/>
                        </a:rPr>
                        <a:t>CR</a:t>
                      </a:r>
                    </a:p>
                  </a:txBody>
                  <a:tcPr anchor="ctr" horzOverflow="overflow">
                    <a:lnR w="38100" cap="flat" cmpd="sng" algn="ctr">
                      <a:solidFill>
                        <a:schemeClr val="tx1">
                          <a:lumMod val="65000"/>
                          <a:lumOff val="35000"/>
                        </a:schemeClr>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1" i="0" u="none" strike="noStrike" cap="none" normalizeH="0" baseline="0" dirty="0">
                          <a:ln>
                            <a:noFill/>
                          </a:ln>
                          <a:solidFill>
                            <a:srgbClr val="000066"/>
                          </a:solidFill>
                          <a:effectLst/>
                          <a:latin typeface="Arial" charset="0"/>
                        </a:rPr>
                        <a:t>Mutations intégrase sélectionnées </a:t>
                      </a:r>
                      <a:br>
                        <a:rPr kumimoji="0" lang="fr-FR" sz="1400" b="1" i="0" u="none" strike="noStrike" cap="none" normalizeH="0" baseline="0" dirty="0">
                          <a:ln>
                            <a:noFill/>
                          </a:ln>
                          <a:solidFill>
                            <a:srgbClr val="000066"/>
                          </a:solidFill>
                          <a:effectLst/>
                          <a:latin typeface="Arial" charset="0"/>
                        </a:rPr>
                      </a:br>
                      <a:r>
                        <a:rPr kumimoji="0" lang="fr-FR" sz="1400" b="1" i="0" u="none" strike="noStrike" cap="none" normalizeH="0" baseline="0" dirty="0">
                          <a:ln>
                            <a:noFill/>
                          </a:ln>
                          <a:solidFill>
                            <a:srgbClr val="000066"/>
                          </a:solidFill>
                          <a:effectLst/>
                          <a:latin typeface="Arial" charset="0"/>
                        </a:rPr>
                        <a:t>par DTG</a:t>
                      </a:r>
                    </a:p>
                  </a:txBody>
                  <a:tcPr anchor="ctr" horzOverflow="overflow">
                    <a:lnL w="38100" cap="flat" cmpd="sng" algn="ctr">
                      <a:solidFill>
                        <a:schemeClr val="tx1">
                          <a:lumMod val="65000"/>
                          <a:lumOff val="35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85000"/>
                        </a:lnSpc>
                        <a:spcBef>
                          <a:spcPts val="0"/>
                        </a:spcBef>
                        <a:spcAft>
                          <a:spcPts val="0"/>
                        </a:spcAft>
                        <a:buClrTx/>
                        <a:buSzTx/>
                        <a:buFont typeface="Wingdings" pitchFamily="2" charset="2"/>
                        <a:buNone/>
                        <a:tabLst/>
                      </a:pPr>
                      <a:r>
                        <a:rPr kumimoji="0" lang="fr-FR" sz="1400" b="1" u="none" strike="noStrike" cap="none" normalizeH="0" baseline="0">
                          <a:ln>
                            <a:noFill/>
                          </a:ln>
                          <a:solidFill>
                            <a:srgbClr val="000066"/>
                          </a:solidFill>
                          <a:effectLst/>
                        </a:rPr>
                        <a:t>FC </a:t>
                      </a:r>
                    </a:p>
                    <a:p>
                      <a:pPr marL="0" marR="0" lvl="0" indent="0" algn="ctr" defTabSz="914400" rtl="0" eaLnBrk="1" fontAlgn="base" latinLnBrk="0" hangingPunct="1">
                        <a:lnSpc>
                          <a:spcPct val="85000"/>
                        </a:lnSpc>
                        <a:spcBef>
                          <a:spcPts val="0"/>
                        </a:spcBef>
                        <a:spcAft>
                          <a:spcPts val="0"/>
                        </a:spcAft>
                        <a:buClrTx/>
                        <a:buSzTx/>
                        <a:buFont typeface="Wingdings" pitchFamily="2" charset="2"/>
                        <a:buNone/>
                        <a:tabLst/>
                      </a:pPr>
                      <a:r>
                        <a:rPr kumimoji="0" lang="fr-FR" sz="1400" b="1" u="none" strike="noStrike" cap="none" normalizeH="0" baseline="0">
                          <a:ln>
                            <a:noFill/>
                          </a:ln>
                          <a:solidFill>
                            <a:srgbClr val="000066"/>
                          </a:solidFill>
                          <a:effectLst/>
                        </a:rPr>
                        <a:t>BIC</a:t>
                      </a:r>
                      <a:endParaRPr kumimoji="0" lang="fr-FR" sz="1400" b="1" i="0" u="none" strike="noStrike" cap="none" normalizeH="0" baseline="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85000"/>
                        </a:lnSpc>
                        <a:spcBef>
                          <a:spcPts val="0"/>
                        </a:spcBef>
                        <a:spcAft>
                          <a:spcPts val="0"/>
                        </a:spcAft>
                        <a:buClrTx/>
                        <a:buSzTx/>
                        <a:buFont typeface="Wingdings" pitchFamily="2" charset="2"/>
                        <a:buNone/>
                        <a:tabLst/>
                      </a:pPr>
                      <a:r>
                        <a:rPr kumimoji="0" lang="fr-FR" sz="1400" b="1" u="none" strike="noStrike" cap="none" normalizeH="0" baseline="0">
                          <a:ln>
                            <a:noFill/>
                          </a:ln>
                          <a:solidFill>
                            <a:srgbClr val="000066"/>
                          </a:solidFill>
                          <a:effectLst/>
                        </a:rPr>
                        <a:t>FC </a:t>
                      </a:r>
                    </a:p>
                    <a:p>
                      <a:pPr marL="0" marR="0" lvl="0" indent="0" algn="ctr" defTabSz="914400" rtl="0" eaLnBrk="1" fontAlgn="base" latinLnBrk="0" hangingPunct="1">
                        <a:lnSpc>
                          <a:spcPct val="85000"/>
                        </a:lnSpc>
                        <a:spcBef>
                          <a:spcPts val="0"/>
                        </a:spcBef>
                        <a:spcAft>
                          <a:spcPts val="0"/>
                        </a:spcAft>
                        <a:buClrTx/>
                        <a:buSzTx/>
                        <a:buFont typeface="Wingdings" pitchFamily="2" charset="2"/>
                        <a:buNone/>
                        <a:tabLst/>
                      </a:pPr>
                      <a:r>
                        <a:rPr kumimoji="0" lang="fr-FR" sz="1400" b="1" u="none" strike="noStrike" cap="none" normalizeH="0" baseline="0">
                          <a:ln>
                            <a:noFill/>
                          </a:ln>
                          <a:solidFill>
                            <a:srgbClr val="000066"/>
                          </a:solidFill>
                          <a:effectLst/>
                        </a:rPr>
                        <a:t>DTG</a:t>
                      </a:r>
                      <a:endParaRPr kumimoji="0" lang="fr-FR" sz="1400" b="1" i="0" u="none" strike="noStrike" cap="none" normalizeH="0" baseline="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1" i="0" u="none" strike="noStrike" cap="none" normalizeH="0" baseline="0">
                          <a:ln>
                            <a:noFill/>
                          </a:ln>
                          <a:solidFill>
                            <a:srgbClr val="000066"/>
                          </a:solidFill>
                          <a:effectLst/>
                          <a:latin typeface="Arial" charset="0"/>
                        </a:rPr>
                        <a:t>CR</a:t>
                      </a:r>
                    </a:p>
                  </a:txBody>
                  <a:tcPr anchor="ctr" horzOverflow="overflow"/>
                </a:tc>
                <a:extLst>
                  <a:ext uri="{0D108BD9-81ED-4DB2-BD59-A6C34878D82A}">
                    <a16:rowId xmlns:a16="http://schemas.microsoft.com/office/drawing/2014/main" xmlns="" val="10001"/>
                  </a:ext>
                </a:extLst>
              </a:tr>
              <a:tr h="238242">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u="none" strike="noStrike" cap="none" normalizeH="0" baseline="0" dirty="0">
                          <a:ln>
                            <a:noFill/>
                          </a:ln>
                          <a:solidFill>
                            <a:srgbClr val="000066"/>
                          </a:solidFill>
                          <a:effectLst/>
                        </a:rPr>
                        <a:t>E92Q</a:t>
                      </a:r>
                      <a:endParaRPr kumimoji="0" lang="fr-FR" sz="1400" b="0" i="0" u="none" strike="noStrike" cap="none" normalizeH="0" baseline="0" dirty="0">
                        <a:ln>
                          <a:noFill/>
                        </a:ln>
                        <a:solidFill>
                          <a:srgbClr val="000066"/>
                        </a:solidFill>
                        <a:effectLst/>
                        <a:latin typeface="Arial" charset="0"/>
                      </a:endParaRPr>
                    </a:p>
                  </a:txBody>
                  <a:tcPr anchor="ctr" horzOverflow="overflow">
                    <a:lnR w="38100" cap="flat" cmpd="sng" algn="ctr">
                      <a:solidFill>
                        <a:schemeClr val="tx1">
                          <a:lumMod val="65000"/>
                          <a:lumOff val="3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u="none" strike="noStrike" cap="none" normalizeH="0" baseline="0">
                          <a:ln>
                            <a:noFill/>
                          </a:ln>
                          <a:solidFill>
                            <a:srgbClr val="000066"/>
                          </a:solidFill>
                          <a:effectLst/>
                        </a:rPr>
                        <a:t>E92Q-G140G/E-M154M/I</a:t>
                      </a:r>
                    </a:p>
                  </a:txBody>
                  <a:tcPr anchor="ctr" horzOverflow="overflow">
                    <a:lnL w="38100" cap="flat" cmpd="sng" algn="ctr">
                      <a:solidFill>
                        <a:schemeClr val="tx1">
                          <a:lumMod val="65000"/>
                          <a:lumOff val="35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u="none" strike="noStrike" cap="none" normalizeH="0" baseline="0" dirty="0">
                          <a:ln>
                            <a:noFill/>
                          </a:ln>
                          <a:solidFill>
                            <a:srgbClr val="000066"/>
                          </a:solidFill>
                          <a:effectLst/>
                        </a:rPr>
                        <a:t>0,9</a:t>
                      </a:r>
                      <a:endParaRPr kumimoji="0" lang="fr-FR" sz="1400" b="0" i="0" u="none" strike="noStrike" cap="none" normalizeH="0" baseline="0" dirty="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u="none" strike="noStrike" cap="none" normalizeH="0" baseline="0" dirty="0">
                          <a:ln>
                            <a:noFill/>
                          </a:ln>
                          <a:solidFill>
                            <a:srgbClr val="000066"/>
                          </a:solidFill>
                          <a:effectLst/>
                        </a:rPr>
                        <a:t>1,7</a:t>
                      </a:r>
                      <a:endParaRPr kumimoji="0" lang="fr-FR" sz="1400" b="0" i="0" u="none" strike="noStrike" cap="none" normalizeH="0" baseline="0" dirty="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2 %</a:t>
                      </a:r>
                    </a:p>
                  </a:txBody>
                  <a:tcPr anchor="ctr" horzOverflow="overflow">
                    <a:lnR w="38100" cap="flat" cmpd="sng" algn="ctr">
                      <a:solidFill>
                        <a:schemeClr val="tx1">
                          <a:lumMod val="65000"/>
                          <a:lumOff val="3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E92Q</a:t>
                      </a:r>
                    </a:p>
                  </a:txBody>
                  <a:tcPr anchor="ctr" horzOverflow="overflow">
                    <a:lnL w="38100" cap="flat" cmpd="sng" algn="ctr">
                      <a:solidFill>
                        <a:schemeClr val="tx1">
                          <a:lumMod val="65000"/>
                          <a:lumOff val="35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a:ln>
                            <a:noFill/>
                          </a:ln>
                          <a:solidFill>
                            <a:srgbClr val="000066"/>
                          </a:solidFill>
                          <a:effectLst/>
                          <a:latin typeface="Arial" charset="0"/>
                        </a:rPr>
                        <a:t>1,1</a:t>
                      </a: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a:ln>
                            <a:noFill/>
                          </a:ln>
                          <a:solidFill>
                            <a:srgbClr val="000066"/>
                          </a:solidFill>
                          <a:effectLst/>
                          <a:latin typeface="Arial" charset="0"/>
                        </a:rPr>
                        <a:t>1,4</a:t>
                      </a:r>
                    </a:p>
                  </a:txBody>
                  <a:tcPr anchor="ctr" horzOverflow="overflow"/>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a:ln>
                            <a:noFill/>
                          </a:ln>
                          <a:solidFill>
                            <a:srgbClr val="000066"/>
                          </a:solidFill>
                          <a:effectLst/>
                          <a:latin typeface="Arial" charset="0"/>
                        </a:rPr>
                        <a:t>13 %</a:t>
                      </a:r>
                    </a:p>
                  </a:txBody>
                  <a:tcPr anchor="ctr" horzOverflow="overflow"/>
                </a:tc>
                <a:extLst>
                  <a:ext uri="{0D108BD9-81ED-4DB2-BD59-A6C34878D82A}">
                    <a16:rowId xmlns:a16="http://schemas.microsoft.com/office/drawing/2014/main" xmlns="" val="10002"/>
                  </a:ext>
                </a:extLst>
              </a:tr>
              <a:tr h="405011">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u="none" strike="noStrike" cap="none" normalizeH="0" baseline="0" dirty="0">
                          <a:ln>
                            <a:noFill/>
                          </a:ln>
                          <a:solidFill>
                            <a:srgbClr val="000066"/>
                          </a:solidFill>
                          <a:effectLst/>
                        </a:rPr>
                        <a:t>Q148R</a:t>
                      </a:r>
                      <a:endParaRPr kumimoji="0" lang="fr-FR" sz="1400" b="0" i="0" u="none" strike="noStrike" cap="none" normalizeH="0" baseline="0" dirty="0">
                        <a:ln>
                          <a:noFill/>
                        </a:ln>
                        <a:solidFill>
                          <a:srgbClr val="000066"/>
                        </a:solidFill>
                        <a:effectLst/>
                        <a:latin typeface="Arial" charset="0"/>
                      </a:endParaRPr>
                    </a:p>
                  </a:txBody>
                  <a:tcPr anchor="ctr" horzOverflow="overflow">
                    <a:lnR w="38100" cap="flat" cmpd="sng" algn="ctr">
                      <a:solidFill>
                        <a:schemeClr val="tx1">
                          <a:lumMod val="65000"/>
                          <a:lumOff val="3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u="none" strike="noStrike" cap="none" normalizeH="0" baseline="0" dirty="0">
                          <a:ln>
                            <a:noFill/>
                          </a:ln>
                          <a:solidFill>
                            <a:srgbClr val="000066"/>
                          </a:solidFill>
                          <a:effectLst/>
                        </a:rPr>
                        <a:t>Q148R</a:t>
                      </a:r>
                      <a:endParaRPr kumimoji="0" lang="fr-FR" sz="1400" b="0" i="0" u="none" strike="noStrike" cap="none" normalizeH="0" baseline="0" dirty="0">
                        <a:ln>
                          <a:noFill/>
                        </a:ln>
                        <a:solidFill>
                          <a:srgbClr val="000066"/>
                        </a:solidFill>
                        <a:effectLst/>
                        <a:latin typeface="Arial" charset="0"/>
                      </a:endParaRPr>
                    </a:p>
                  </a:txBody>
                  <a:tcPr anchor="ctr" horzOverflow="overflow">
                    <a:lnL w="38100" cap="flat" cmpd="sng" algn="ctr">
                      <a:solidFill>
                        <a:schemeClr val="tx1">
                          <a:lumMod val="65000"/>
                          <a:lumOff val="35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0,6</a:t>
                      </a: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a:ln>
                            <a:noFill/>
                          </a:ln>
                          <a:solidFill>
                            <a:srgbClr val="000066"/>
                          </a:solidFill>
                          <a:effectLst/>
                          <a:latin typeface="Arial" charset="0"/>
                        </a:rPr>
                        <a:t>0,6</a:t>
                      </a: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4,9 %</a:t>
                      </a:r>
                    </a:p>
                  </a:txBody>
                  <a:tcPr anchor="ctr" horzOverflow="overflow">
                    <a:lnR w="38100" cap="flat" cmpd="sng" algn="ctr">
                      <a:solidFill>
                        <a:schemeClr val="tx1">
                          <a:lumMod val="65000"/>
                          <a:lumOff val="3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G52G/E-E138K-Q148R-H171H/Y</a:t>
                      </a:r>
                    </a:p>
                  </a:txBody>
                  <a:tcPr anchor="ctr" horzOverflow="overflow">
                    <a:lnL w="38100" cap="flat" cmpd="sng" algn="ctr">
                      <a:solidFill>
                        <a:schemeClr val="tx1">
                          <a:lumMod val="65000"/>
                          <a:lumOff val="35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b="0" i="0" u="none" strike="noStrike" cap="none" normalizeH="0" baseline="0">
                          <a:ln>
                            <a:noFill/>
                          </a:ln>
                          <a:solidFill>
                            <a:srgbClr val="000066"/>
                          </a:solidFill>
                          <a:effectLst/>
                          <a:latin typeface="Arial" charset="0"/>
                        </a:rPr>
                        <a:t>1,4</a:t>
                      </a: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b="0" i="0" u="none" strike="noStrike" cap="none" normalizeH="0" baseline="0">
                          <a:ln>
                            <a:noFill/>
                          </a:ln>
                          <a:solidFill>
                            <a:srgbClr val="000066"/>
                          </a:solidFill>
                          <a:effectLst/>
                          <a:latin typeface="Arial" charset="0"/>
                        </a:rPr>
                        <a:t>1,4</a:t>
                      </a:r>
                    </a:p>
                  </a:txBody>
                  <a:tcPr anchor="ctr" horzOverflow="overflow"/>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a:ln>
                            <a:noFill/>
                          </a:ln>
                          <a:solidFill>
                            <a:srgbClr val="000066"/>
                          </a:solidFill>
                          <a:effectLst/>
                          <a:latin typeface="Arial" charset="0"/>
                        </a:rPr>
                        <a:t>3,5 %</a:t>
                      </a:r>
                    </a:p>
                  </a:txBody>
                  <a:tcPr anchor="ctr" horzOverflow="overflow"/>
                </a:tc>
                <a:extLst>
                  <a:ext uri="{0D108BD9-81ED-4DB2-BD59-A6C34878D82A}">
                    <a16:rowId xmlns:a16="http://schemas.microsoft.com/office/drawing/2014/main" xmlns="" val="10003"/>
                  </a:ext>
                </a:extLst>
              </a:tr>
              <a:tr h="238242">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u="none" strike="noStrike" cap="none" normalizeH="0" baseline="0" dirty="0">
                          <a:ln>
                            <a:noFill/>
                          </a:ln>
                          <a:solidFill>
                            <a:srgbClr val="000066"/>
                          </a:solidFill>
                          <a:effectLst/>
                        </a:rPr>
                        <a:t>R263K</a:t>
                      </a:r>
                      <a:endParaRPr kumimoji="0" lang="fr-FR" sz="1400" b="0" i="0" u="none" strike="noStrike" cap="none" normalizeH="0" baseline="0" dirty="0">
                        <a:ln>
                          <a:noFill/>
                        </a:ln>
                        <a:solidFill>
                          <a:srgbClr val="000066"/>
                        </a:solidFill>
                        <a:effectLst/>
                        <a:latin typeface="Arial" charset="0"/>
                      </a:endParaRPr>
                    </a:p>
                  </a:txBody>
                  <a:tcPr anchor="ctr" horzOverflow="overflow">
                    <a:lnR w="38100" cap="flat" cmpd="sng" algn="ctr">
                      <a:solidFill>
                        <a:schemeClr val="tx1">
                          <a:lumMod val="65000"/>
                          <a:lumOff val="3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u="none" strike="noStrike" cap="none" normalizeH="0" baseline="0">
                          <a:ln>
                            <a:noFill/>
                          </a:ln>
                          <a:solidFill>
                            <a:srgbClr val="000066"/>
                          </a:solidFill>
                          <a:effectLst/>
                        </a:rPr>
                        <a:t>R263K</a:t>
                      </a:r>
                      <a:endParaRPr kumimoji="0" lang="fr-FR" sz="1400" b="0" i="0" u="none" strike="noStrike" cap="none" normalizeH="0" baseline="0">
                        <a:ln>
                          <a:noFill/>
                        </a:ln>
                        <a:solidFill>
                          <a:srgbClr val="000066"/>
                        </a:solidFill>
                        <a:effectLst/>
                        <a:latin typeface="Arial" charset="0"/>
                      </a:endParaRPr>
                    </a:p>
                  </a:txBody>
                  <a:tcPr anchor="ctr" horzOverflow="overflow">
                    <a:lnL w="38100" cap="flat" cmpd="sng" algn="ctr">
                      <a:solidFill>
                        <a:schemeClr val="tx1">
                          <a:lumMod val="65000"/>
                          <a:lumOff val="35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u="none" strike="noStrike" cap="none" normalizeH="0" baseline="0" dirty="0">
                          <a:ln>
                            <a:noFill/>
                          </a:ln>
                          <a:solidFill>
                            <a:srgbClr val="000066"/>
                          </a:solidFill>
                          <a:effectLst/>
                        </a:rPr>
                        <a:t>1,7</a:t>
                      </a:r>
                      <a:endParaRPr kumimoji="0" lang="fr-FR" sz="1400" b="0" i="0" u="none" strike="noStrike" cap="none" normalizeH="0" baseline="0" dirty="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u="none" strike="noStrike" cap="none" normalizeH="0" baseline="0">
                          <a:ln>
                            <a:noFill/>
                          </a:ln>
                          <a:solidFill>
                            <a:srgbClr val="000066"/>
                          </a:solidFill>
                          <a:effectLst/>
                        </a:rPr>
                        <a:t>1,6</a:t>
                      </a:r>
                      <a:endParaRPr kumimoji="0" lang="fr-FR" sz="1400" b="0" i="0" u="none" strike="noStrike" cap="none" normalizeH="0" baseline="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NR</a:t>
                      </a:r>
                    </a:p>
                  </a:txBody>
                  <a:tcPr anchor="ctr" horzOverflow="overflow">
                    <a:lnR w="38100" cap="flat" cmpd="sng" algn="ctr">
                      <a:solidFill>
                        <a:schemeClr val="tx1">
                          <a:lumMod val="65000"/>
                          <a:lumOff val="3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u="none" strike="noStrike" cap="none" normalizeH="0" baseline="0" dirty="0">
                          <a:ln>
                            <a:noFill/>
                          </a:ln>
                          <a:solidFill>
                            <a:srgbClr val="000066"/>
                          </a:solidFill>
                          <a:effectLst/>
                        </a:rPr>
                        <a:t>R263K</a:t>
                      </a:r>
                      <a:endParaRPr kumimoji="0" lang="fr-FR" sz="1400" b="0" i="0" u="none" strike="noStrike" cap="none" normalizeH="0" baseline="0" dirty="0">
                        <a:ln>
                          <a:noFill/>
                        </a:ln>
                        <a:solidFill>
                          <a:srgbClr val="000066"/>
                        </a:solidFill>
                        <a:effectLst/>
                        <a:latin typeface="Arial" charset="0"/>
                      </a:endParaRPr>
                    </a:p>
                  </a:txBody>
                  <a:tcPr anchor="ctr" horzOverflow="overflow">
                    <a:lnL w="38100" cap="flat" cmpd="sng" algn="ctr">
                      <a:solidFill>
                        <a:schemeClr val="tx1">
                          <a:lumMod val="65000"/>
                          <a:lumOff val="35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u="none" strike="noStrike" cap="none" normalizeH="0" baseline="0" dirty="0">
                          <a:ln>
                            <a:noFill/>
                          </a:ln>
                          <a:solidFill>
                            <a:srgbClr val="000066"/>
                          </a:solidFill>
                          <a:effectLst/>
                        </a:rPr>
                        <a:t>1,6</a:t>
                      </a:r>
                      <a:endParaRPr kumimoji="0" lang="fr-FR" sz="1400" b="0" i="0" u="none" strike="noStrike" cap="none" normalizeH="0" baseline="0" dirty="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u="none" strike="noStrike" cap="none" normalizeH="0" baseline="0">
                          <a:ln>
                            <a:noFill/>
                          </a:ln>
                          <a:solidFill>
                            <a:srgbClr val="000066"/>
                          </a:solidFill>
                          <a:effectLst/>
                        </a:rPr>
                        <a:t>1,8</a:t>
                      </a:r>
                      <a:endParaRPr kumimoji="0" lang="fr-FR" sz="1400" b="0" i="0" u="none" strike="noStrike" cap="none" normalizeH="0" baseline="0">
                        <a:ln>
                          <a:noFill/>
                        </a:ln>
                        <a:solidFill>
                          <a:srgbClr val="000066"/>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a:ln>
                            <a:noFill/>
                          </a:ln>
                          <a:solidFill>
                            <a:srgbClr val="000066"/>
                          </a:solidFill>
                          <a:effectLst/>
                          <a:latin typeface="Arial" charset="0"/>
                        </a:rPr>
                        <a:t>7,5 %</a:t>
                      </a:r>
                    </a:p>
                  </a:txBody>
                  <a:tcPr anchor="ctr" horzOverflow="overflow"/>
                </a:tc>
                <a:extLst>
                  <a:ext uri="{0D108BD9-81ED-4DB2-BD59-A6C34878D82A}">
                    <a16:rowId xmlns:a16="http://schemas.microsoft.com/office/drawing/2014/main" xmlns="" val="10004"/>
                  </a:ext>
                </a:extLst>
              </a:tr>
              <a:tr h="238242">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N155H</a:t>
                      </a:r>
                    </a:p>
                  </a:txBody>
                  <a:tcPr anchor="ctr" horzOverflow="overflow">
                    <a:lnR w="38100" cap="flat" cmpd="sng" algn="ctr">
                      <a:solidFill>
                        <a:schemeClr val="tx1">
                          <a:lumMod val="65000"/>
                          <a:lumOff val="3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a:ln>
                            <a:noFill/>
                          </a:ln>
                          <a:solidFill>
                            <a:srgbClr val="000066"/>
                          </a:solidFill>
                          <a:effectLst/>
                          <a:latin typeface="Arial" charset="0"/>
                        </a:rPr>
                        <a:t>L45Q-N155H</a:t>
                      </a:r>
                    </a:p>
                  </a:txBody>
                  <a:tcPr anchor="ctr" horzOverflow="overflow">
                    <a:lnL w="38100" cap="flat" cmpd="sng" algn="ctr">
                      <a:solidFill>
                        <a:schemeClr val="tx1">
                          <a:lumMod val="65000"/>
                          <a:lumOff val="35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u="none" strike="noStrike" cap="none" normalizeH="0" baseline="0" dirty="0">
                          <a:ln>
                            <a:noFill/>
                          </a:ln>
                          <a:solidFill>
                            <a:srgbClr val="000066"/>
                          </a:solidFill>
                          <a:effectLst/>
                        </a:rPr>
                        <a:t>1,5</a:t>
                      </a:r>
                      <a:endParaRPr kumimoji="0" lang="fr-FR" sz="1400" b="0" i="0" u="none" strike="noStrike" cap="none" normalizeH="0" baseline="0" dirty="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u="none" strike="noStrike" cap="none" normalizeH="0" baseline="0">
                          <a:ln>
                            <a:noFill/>
                          </a:ln>
                          <a:solidFill>
                            <a:srgbClr val="000066"/>
                          </a:solidFill>
                          <a:effectLst/>
                        </a:rPr>
                        <a:t>1,5</a:t>
                      </a:r>
                      <a:endParaRPr kumimoji="0" lang="fr-FR" sz="1400" b="0" i="0" u="none" strike="noStrike" cap="none" normalizeH="0" baseline="0">
                        <a:ln>
                          <a:noFill/>
                        </a:ln>
                        <a:solidFill>
                          <a:srgbClr val="0000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59 %</a:t>
                      </a:r>
                    </a:p>
                  </a:txBody>
                  <a:tcPr anchor="ctr" horzOverflow="overflow">
                    <a:lnR w="38100" cap="flat" cmpd="sng" algn="ctr">
                      <a:solidFill>
                        <a:schemeClr val="tx1">
                          <a:lumMod val="65000"/>
                          <a:lumOff val="3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Arial" charset="0"/>
                        </a:rPr>
                        <a:t>S147N-N155H</a:t>
                      </a:r>
                    </a:p>
                  </a:txBody>
                  <a:tcPr anchor="ctr" horzOverflow="overflow">
                    <a:lnL w="38100" cap="flat" cmpd="sng" algn="ctr">
                      <a:solidFill>
                        <a:schemeClr val="tx1">
                          <a:lumMod val="65000"/>
                          <a:lumOff val="35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Arial" charset="0"/>
                        </a:rPr>
                        <a:t>NR</a:t>
                      </a:r>
                    </a:p>
                  </a:txBody>
                  <a:tcPr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Arial" charset="0"/>
                        </a:rPr>
                        <a:t>NR</a:t>
                      </a:r>
                    </a:p>
                  </a:txBody>
                  <a:tcPr anchor="ctr" horzOverflow="overflow"/>
                </a:tc>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NR</a:t>
                      </a:r>
                    </a:p>
                  </a:txBody>
                  <a:tcPr anchor="ctr" horzOverflow="overflow"/>
                </a:tc>
                <a:extLst>
                  <a:ext uri="{0D108BD9-81ED-4DB2-BD59-A6C34878D82A}">
                    <a16:rowId xmlns:a16="http://schemas.microsoft.com/office/drawing/2014/main" xmlns="" val="10005"/>
                  </a:ext>
                </a:extLst>
              </a:tr>
            </a:tbl>
          </a:graphicData>
        </a:graphic>
      </p:graphicFrame>
      <p:sp>
        <p:nvSpPr>
          <p:cNvPr id="8" name="ZoneTexte 7"/>
          <p:cNvSpPr txBox="1"/>
          <p:nvPr/>
        </p:nvSpPr>
        <p:spPr>
          <a:xfrm>
            <a:off x="72376" y="4754939"/>
            <a:ext cx="5237018" cy="261610"/>
          </a:xfrm>
          <a:prstGeom prst="rect">
            <a:avLst/>
          </a:prstGeom>
          <a:noFill/>
        </p:spPr>
        <p:txBody>
          <a:bodyPr wrap="square" rtlCol="0">
            <a:spAutoFit/>
          </a:bodyPr>
          <a:lstStyle/>
          <a:p>
            <a:r>
              <a:rPr lang="fr-FR" sz="1100" dirty="0"/>
              <a:t>CR : capacité réplicative virale, NR : non réalisé </a:t>
            </a:r>
          </a:p>
        </p:txBody>
      </p:sp>
      <p:sp>
        <p:nvSpPr>
          <p:cNvPr id="9" name="Text Box 2"/>
          <p:cNvSpPr txBox="1">
            <a:spLocks noChangeArrowheads="1"/>
          </p:cNvSpPr>
          <p:nvPr/>
        </p:nvSpPr>
        <p:spPr bwMode="auto">
          <a:xfrm>
            <a:off x="961902" y="1962264"/>
            <a:ext cx="7266440" cy="590931"/>
          </a:xfrm>
          <a:prstGeom prst="rect">
            <a:avLst/>
          </a:prstGeom>
          <a:noFill/>
          <a:ln w="9525">
            <a:noFill/>
            <a:miter lim="800000"/>
            <a:headEnd/>
            <a:tailEnd/>
          </a:ln>
        </p:spPr>
        <p:txBody>
          <a:bodyPr wrap="square">
            <a:spAutoFit/>
          </a:bodyPr>
          <a:lstStyle/>
          <a:p>
            <a:pPr algn="ctr">
              <a:lnSpc>
                <a:spcPct val="90000"/>
              </a:lnSpc>
            </a:pPr>
            <a:r>
              <a:rPr lang="fr-FR" b="1" dirty="0">
                <a:solidFill>
                  <a:srgbClr val="0070C0"/>
                </a:solidFill>
                <a:latin typeface="Calibri" pitchFamily="34" charset="0"/>
                <a:ea typeface="ＭＳ Ｐゴシック" pitchFamily="34" charset="-128"/>
              </a:rPr>
              <a:t>Profils génotypiques et phénotypiques des virus sélectionnés </a:t>
            </a:r>
            <a:br>
              <a:rPr lang="fr-FR" b="1" dirty="0">
                <a:solidFill>
                  <a:srgbClr val="0070C0"/>
                </a:solidFill>
                <a:latin typeface="Calibri" pitchFamily="34" charset="0"/>
                <a:ea typeface="ＭＳ Ｐゴシック" pitchFamily="34" charset="-128"/>
              </a:rPr>
            </a:br>
            <a:r>
              <a:rPr lang="fr-FR" b="1" dirty="0">
                <a:solidFill>
                  <a:srgbClr val="0070C0"/>
                </a:solidFill>
                <a:latin typeface="Calibri" pitchFamily="34" charset="0"/>
                <a:ea typeface="ＭＳ Ｐゴシック" pitchFamily="34" charset="-128"/>
              </a:rPr>
              <a:t>in vitro après passages multiples  </a:t>
            </a:r>
          </a:p>
        </p:txBody>
      </p:sp>
      <p:sp>
        <p:nvSpPr>
          <p:cNvPr id="12" name="Espace réservé du contenu 3"/>
          <p:cNvSpPr txBox="1">
            <a:spLocks/>
          </p:cNvSpPr>
          <p:nvPr/>
        </p:nvSpPr>
        <p:spPr bwMode="auto">
          <a:xfrm>
            <a:off x="457200" y="5052060"/>
            <a:ext cx="8613775" cy="13500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lvl="1"/>
            <a:r>
              <a:rPr lang="fr-FR" sz="1400" kern="0" dirty="0"/>
              <a:t>Mutant E92Q-G140E : </a:t>
            </a:r>
            <a:r>
              <a:rPr lang="fr-FR" sz="1400" kern="0" dirty="0">
                <a:sym typeface="Wingdings"/>
              </a:rPr>
              <a:t>FC BIC &gt; 100, FC DTG &gt; 200 et CR &lt; 1 %</a:t>
            </a:r>
            <a:endParaRPr lang="fr-FR" sz="1400" kern="0" dirty="0"/>
          </a:p>
          <a:p>
            <a:endParaRPr lang="fr-FR" sz="1050" b="1" kern="0" dirty="0">
              <a:solidFill>
                <a:srgbClr val="0070C0"/>
              </a:solidFill>
              <a:latin typeface="Calibri" panose="020F0502020204030204" pitchFamily="34" charset="0"/>
              <a:cs typeface="Calibri" panose="020F0502020204030204" pitchFamily="34" charset="0"/>
            </a:endParaRPr>
          </a:p>
          <a:p>
            <a:r>
              <a:rPr lang="fr-FR" sz="2000" b="1" kern="0" dirty="0">
                <a:solidFill>
                  <a:srgbClr val="0070C0"/>
                </a:solidFill>
                <a:latin typeface="Calibri" panose="020F0502020204030204" pitchFamily="34" charset="0"/>
                <a:cs typeface="Calibri" panose="020F0502020204030204" pitchFamily="34" charset="0"/>
              </a:rPr>
              <a:t>Conclusions</a:t>
            </a:r>
            <a:r>
              <a:rPr lang="fr-FR" sz="1800" b="1" kern="0" dirty="0">
                <a:solidFill>
                  <a:srgbClr val="0070C0"/>
                </a:solidFill>
                <a:latin typeface="Calibri" panose="020F0502020204030204" pitchFamily="34" charset="0"/>
                <a:cs typeface="Calibri" panose="020F0502020204030204" pitchFamily="34" charset="0"/>
              </a:rPr>
              <a:t> </a:t>
            </a:r>
          </a:p>
          <a:p>
            <a:pPr lvl="1"/>
            <a:r>
              <a:rPr lang="fr-FR" sz="1400" kern="0" dirty="0"/>
              <a:t>Identification de 2 profils de résistance à BIC : S153F/Y (FC &lt; 2) </a:t>
            </a:r>
            <a:r>
              <a:rPr lang="fr-FR" sz="1400" kern="0" dirty="0" smtClean="0"/>
              <a:t>et R263K± M50I (FC&lt;3)</a:t>
            </a:r>
            <a:endParaRPr lang="fr-FR" sz="1400" kern="0" dirty="0"/>
          </a:p>
          <a:p>
            <a:pPr lvl="1">
              <a:tabLst>
                <a:tab pos="754063" algn="l"/>
              </a:tabLst>
            </a:pPr>
            <a:r>
              <a:rPr lang="fr-FR" sz="1400" kern="0" dirty="0"/>
              <a:t>	</a:t>
            </a:r>
            <a:r>
              <a:rPr lang="fr-FR" sz="1400" kern="0" dirty="0" smtClean="0"/>
              <a:t> </a:t>
            </a:r>
            <a:r>
              <a:rPr lang="fr-FR" sz="1400" kern="0" dirty="0"/>
              <a:t>E92Q-G140E (FC &gt; 100 mais CR &lt; 1 % </a:t>
            </a:r>
            <a:r>
              <a:rPr lang="fr-FR" sz="1400" kern="0" dirty="0">
                <a:sym typeface="Wingdings"/>
              </a:rPr>
              <a:t> non présent in vivo ?</a:t>
            </a:r>
            <a:r>
              <a:rPr lang="fr-FR" sz="1400" kern="0" dirty="0"/>
              <a:t>)</a:t>
            </a:r>
          </a:p>
          <a:p>
            <a:pPr lvl="1"/>
            <a:r>
              <a:rPr lang="fr-FR" sz="1400" kern="0" dirty="0"/>
              <a:t>L’ensemble des virus sélectionnés sous pression d’INI reste sensible à BIC </a:t>
            </a:r>
          </a:p>
          <a:p>
            <a:pPr marL="457200" lvl="1" indent="0">
              <a:buFontTx/>
              <a:buNone/>
              <a:tabLst>
                <a:tab pos="714375" algn="l"/>
              </a:tabLst>
            </a:pPr>
            <a:r>
              <a:rPr lang="fr-FR" sz="1400" kern="0" dirty="0"/>
              <a:t>	 ou avec une faible </a:t>
            </a:r>
            <a:r>
              <a:rPr lang="fr-FR" sz="1400" b="1" kern="0" dirty="0">
                <a:sym typeface="Wingdings 3" panose="05040102010807070707" pitchFamily="18" charset="2"/>
              </a:rPr>
              <a:t> </a:t>
            </a:r>
            <a:r>
              <a:rPr lang="fr-FR" sz="1400" kern="0" dirty="0"/>
              <a:t>du FC</a:t>
            </a:r>
          </a:p>
          <a:p>
            <a:pPr lvl="1"/>
            <a:endParaRPr lang="fr-FR" sz="1400" kern="0" dirty="0"/>
          </a:p>
          <a:p>
            <a:endParaRPr lang="fr-FR" sz="1600" kern="0" dirty="0"/>
          </a:p>
        </p:txBody>
      </p:sp>
      <p:sp>
        <p:nvSpPr>
          <p:cNvPr id="10" name="ZoneTexte 9">
            <a:extLst>
              <a:ext uri="{FF2B5EF4-FFF2-40B4-BE49-F238E27FC236}">
                <a16:creationId xmlns:a16="http://schemas.microsoft.com/office/drawing/2014/main" xmlns="" id="{978EDC6A-12E5-402C-9D95-456C191F06E3}"/>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22</a:t>
            </a:r>
          </a:p>
        </p:txBody>
      </p:sp>
    </p:spTree>
    <p:extLst>
      <p:ext uri="{BB962C8B-B14F-4D97-AF65-F5344CB8AC3E}">
        <p14:creationId xmlns:p14="http://schemas.microsoft.com/office/powerpoint/2010/main" val="106421098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2525059" y="6583363"/>
            <a:ext cx="6618942" cy="276999"/>
          </a:xfrm>
          <a:prstGeom prst="rect">
            <a:avLst/>
          </a:prstGeom>
          <a:noFill/>
          <a:ln w="9525">
            <a:noFill/>
            <a:miter lim="800000"/>
            <a:headEnd/>
            <a:tailEnd/>
          </a:ln>
        </p:spPr>
        <p:txBody>
          <a:bodyPr wrap="square">
            <a:spAutoFit/>
          </a:bodyPr>
          <a:lstStyle/>
          <a:p>
            <a:pPr algn="r" eaLnBrk="0" hangingPunct="0"/>
            <a:r>
              <a:rPr lang="en-GB" sz="1200" i="1" dirty="0" err="1">
                <a:solidFill>
                  <a:srgbClr val="0070C0"/>
                </a:solidFill>
              </a:rPr>
              <a:t>Labhardt</a:t>
            </a:r>
            <a:r>
              <a:rPr lang="en-GB" sz="1200" i="1" dirty="0">
                <a:solidFill>
                  <a:srgbClr val="0070C0"/>
                </a:solidFill>
              </a:rPr>
              <a:t> ND, CROI 2018, Abs. 94 ; </a:t>
            </a:r>
            <a:r>
              <a:rPr lang="en-GB" sz="1200" i="1" dirty="0" err="1">
                <a:solidFill>
                  <a:srgbClr val="0070C0"/>
                </a:solidFill>
              </a:rPr>
              <a:t>Labhardt</a:t>
            </a:r>
            <a:r>
              <a:rPr lang="en-GB" sz="1200" i="1" dirty="0">
                <a:solidFill>
                  <a:srgbClr val="0070C0"/>
                </a:solidFill>
              </a:rPr>
              <a:t> ND. JAMA 2018; 6 Mars (</a:t>
            </a:r>
            <a:r>
              <a:rPr lang="en-GB" sz="1200" i="1" dirty="0" err="1">
                <a:solidFill>
                  <a:srgbClr val="0070C0"/>
                </a:solidFill>
              </a:rPr>
              <a:t>Epub</a:t>
            </a:r>
            <a:r>
              <a:rPr lang="en-GB" sz="1200" i="1" dirty="0">
                <a:solidFill>
                  <a:srgbClr val="0070C0"/>
                </a:solidFill>
              </a:rPr>
              <a:t> ahead of print) </a:t>
            </a:r>
          </a:p>
        </p:txBody>
      </p:sp>
      <p:sp>
        <p:nvSpPr>
          <p:cNvPr id="99" name="Text Box 2"/>
          <p:cNvSpPr txBox="1">
            <a:spLocks noChangeArrowheads="1"/>
          </p:cNvSpPr>
          <p:nvPr/>
        </p:nvSpPr>
        <p:spPr bwMode="auto">
          <a:xfrm>
            <a:off x="280133" y="1148644"/>
            <a:ext cx="4415366" cy="338554"/>
          </a:xfrm>
          <a:prstGeom prst="rect">
            <a:avLst/>
          </a:prstGeom>
          <a:noFill/>
          <a:ln w="9525">
            <a:noFill/>
            <a:miter lim="800000"/>
            <a:headEnd/>
            <a:tailEnd/>
          </a:ln>
        </p:spPr>
        <p:txBody>
          <a:bodyPr wrap="square">
            <a:spAutoFit/>
          </a:bodyPr>
          <a:lstStyle/>
          <a:p>
            <a:pPr algn="ctr"/>
            <a:r>
              <a:rPr lang="fr-FR" sz="1600" b="1">
                <a:solidFill>
                  <a:srgbClr val="0070C0"/>
                </a:solidFill>
                <a:latin typeface="Calibri" pitchFamily="34" charset="0"/>
                <a:ea typeface="ＭＳ Ｐゴシック" pitchFamily="34" charset="-128"/>
              </a:rPr>
              <a:t>Critères principaux de jugement</a:t>
            </a:r>
          </a:p>
        </p:txBody>
      </p:sp>
      <p:sp>
        <p:nvSpPr>
          <p:cNvPr id="100" name="Text Box 2"/>
          <p:cNvSpPr txBox="1">
            <a:spLocks noChangeArrowheads="1"/>
          </p:cNvSpPr>
          <p:nvPr/>
        </p:nvSpPr>
        <p:spPr bwMode="auto">
          <a:xfrm>
            <a:off x="701275" y="1809254"/>
            <a:ext cx="2051232" cy="523220"/>
          </a:xfrm>
          <a:prstGeom prst="rect">
            <a:avLst/>
          </a:prstGeom>
          <a:noFill/>
          <a:ln w="9525">
            <a:noFill/>
            <a:miter lim="800000"/>
            <a:headEnd/>
            <a:tailEnd/>
          </a:ln>
        </p:spPr>
        <p:txBody>
          <a:bodyPr wrap="square">
            <a:spAutoFit/>
          </a:bodyPr>
          <a:lstStyle/>
          <a:p>
            <a:pPr algn="ctr"/>
            <a:r>
              <a:rPr lang="da-DK" sz="1400" b="1" dirty="0">
                <a:solidFill>
                  <a:srgbClr val="0070C0"/>
                </a:solidFill>
                <a:latin typeface="Calibri" pitchFamily="34" charset="0"/>
                <a:ea typeface="ＭＳ Ｐゴシック" pitchFamily="34" charset="-128"/>
              </a:rPr>
              <a:t>Vu à la </a:t>
            </a:r>
            <a:r>
              <a:rPr lang="da-DK" sz="1400" b="1" dirty="0" err="1">
                <a:solidFill>
                  <a:srgbClr val="0070C0"/>
                </a:solidFill>
                <a:latin typeface="Calibri" pitchFamily="34" charset="0"/>
                <a:ea typeface="ＭＳ Ｐゴシック" pitchFamily="34" charset="-128"/>
              </a:rPr>
              <a:t>clinique</a:t>
            </a:r>
            <a:r>
              <a:rPr lang="da-DK" sz="1400" b="1" dirty="0">
                <a:solidFill>
                  <a:srgbClr val="0070C0"/>
                </a:solidFill>
                <a:latin typeface="Calibri" pitchFamily="34" charset="0"/>
                <a:ea typeface="ＭＳ Ｐゴシック" pitchFamily="34" charset="-128"/>
              </a:rPr>
              <a:t> </a:t>
            </a:r>
          </a:p>
          <a:p>
            <a:pPr algn="ctr"/>
            <a:r>
              <a:rPr lang="da-DK" sz="1400" b="1" dirty="0">
                <a:solidFill>
                  <a:srgbClr val="0070C0"/>
                </a:solidFill>
                <a:latin typeface="Calibri" pitchFamily="34" charset="0"/>
                <a:ea typeface="ＭＳ Ｐゴシック" pitchFamily="34" charset="-128"/>
              </a:rPr>
              <a:t>à M3</a:t>
            </a:r>
            <a:endParaRPr lang="fr-FR" sz="1400" b="1" dirty="0">
              <a:solidFill>
                <a:srgbClr val="0070C0"/>
              </a:solidFill>
              <a:latin typeface="Calibri" pitchFamily="34" charset="0"/>
              <a:ea typeface="ＭＳ Ｐゴシック" pitchFamily="34" charset="-128"/>
            </a:endParaRPr>
          </a:p>
        </p:txBody>
      </p:sp>
      <p:sp>
        <p:nvSpPr>
          <p:cNvPr id="101" name="Text Box 2"/>
          <p:cNvSpPr txBox="1">
            <a:spLocks noChangeArrowheads="1"/>
          </p:cNvSpPr>
          <p:nvPr/>
        </p:nvSpPr>
        <p:spPr bwMode="auto">
          <a:xfrm>
            <a:off x="2734984" y="1809254"/>
            <a:ext cx="1835227" cy="523220"/>
          </a:xfrm>
          <a:prstGeom prst="rect">
            <a:avLst/>
          </a:prstGeom>
          <a:noFill/>
          <a:ln w="9525">
            <a:noFill/>
            <a:miter lim="800000"/>
            <a:headEnd/>
            <a:tailEnd/>
          </a:ln>
        </p:spPr>
        <p:txBody>
          <a:bodyPr wrap="square">
            <a:spAutoFit/>
          </a:bodyPr>
          <a:lstStyle/>
          <a:p>
            <a:pPr algn="ctr"/>
            <a:r>
              <a:rPr lang="da-DK" sz="1400" b="1" dirty="0">
                <a:solidFill>
                  <a:srgbClr val="0070C0"/>
                </a:solidFill>
                <a:latin typeface="Calibri" pitchFamily="34" charset="0"/>
                <a:ea typeface="ＭＳ Ｐゴシック" pitchFamily="34" charset="-128"/>
              </a:rPr>
              <a:t>CV &lt; 100 c/ml </a:t>
            </a:r>
          </a:p>
          <a:p>
            <a:pPr algn="ctr"/>
            <a:r>
              <a:rPr lang="da-DK" sz="1400" b="1" dirty="0">
                <a:solidFill>
                  <a:srgbClr val="0070C0"/>
                </a:solidFill>
                <a:latin typeface="Calibri" pitchFamily="34" charset="0"/>
                <a:ea typeface="ＭＳ Ｐゴシック" pitchFamily="34" charset="-128"/>
              </a:rPr>
              <a:t>à M12</a:t>
            </a:r>
            <a:endParaRPr lang="fr-FR" sz="1400" b="1" dirty="0">
              <a:solidFill>
                <a:srgbClr val="0070C0"/>
              </a:solidFill>
              <a:latin typeface="Calibri" pitchFamily="34" charset="0"/>
              <a:ea typeface="ＭＳ Ｐゴシック" pitchFamily="34" charset="-128"/>
            </a:endParaRPr>
          </a:p>
        </p:txBody>
      </p:sp>
      <p:grpSp>
        <p:nvGrpSpPr>
          <p:cNvPr id="5" name="Groupe 4">
            <a:extLst>
              <a:ext uri="{FF2B5EF4-FFF2-40B4-BE49-F238E27FC236}">
                <a16:creationId xmlns="" xmlns:a16="http://schemas.microsoft.com/office/drawing/2014/main" id="{F61FF770-EAAC-4EA3-A8EF-0CEE004EA139}"/>
              </a:ext>
            </a:extLst>
          </p:cNvPr>
          <p:cNvGrpSpPr/>
          <p:nvPr/>
        </p:nvGrpSpPr>
        <p:grpSpPr>
          <a:xfrm>
            <a:off x="280133" y="2416724"/>
            <a:ext cx="4821138" cy="3835136"/>
            <a:chOff x="280133" y="2416724"/>
            <a:chExt cx="4821138" cy="3835136"/>
          </a:xfrm>
        </p:grpSpPr>
        <p:grpSp>
          <p:nvGrpSpPr>
            <p:cNvPr id="147" name="Groupe 146">
              <a:extLst>
                <a:ext uri="{FF2B5EF4-FFF2-40B4-BE49-F238E27FC236}">
                  <a16:creationId xmlns="" xmlns:a16="http://schemas.microsoft.com/office/drawing/2014/main" id="{459533B7-BD26-4C4A-AF2F-72EF4884F2FA}"/>
                </a:ext>
              </a:extLst>
            </p:cNvPr>
            <p:cNvGrpSpPr/>
            <p:nvPr/>
          </p:nvGrpSpPr>
          <p:grpSpPr>
            <a:xfrm>
              <a:off x="280133" y="2675799"/>
              <a:ext cx="4415146" cy="3576061"/>
              <a:chOff x="108140" y="1288607"/>
              <a:chExt cx="4052576" cy="3900169"/>
            </a:xfrm>
          </p:grpSpPr>
          <p:cxnSp>
            <p:nvCxnSpPr>
              <p:cNvPr id="4" name="Connecteur droit 3">
                <a:extLst>
                  <a:ext uri="{FF2B5EF4-FFF2-40B4-BE49-F238E27FC236}">
                    <a16:creationId xmlns="" xmlns:a16="http://schemas.microsoft.com/office/drawing/2014/main" id="{5C92B082-05C6-47A0-A410-89A6B8C09C04}"/>
                  </a:ext>
                </a:extLst>
              </p:cNvPr>
              <p:cNvCxnSpPr>
                <a:cxnSpLocks/>
              </p:cNvCxnSpPr>
              <p:nvPr/>
            </p:nvCxnSpPr>
            <p:spPr bwMode="auto">
              <a:xfrm>
                <a:off x="476070" y="4868799"/>
                <a:ext cx="32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Connecteur droit 9">
                <a:extLst>
                  <a:ext uri="{FF2B5EF4-FFF2-40B4-BE49-F238E27FC236}">
                    <a16:creationId xmlns="" xmlns:a16="http://schemas.microsoft.com/office/drawing/2014/main" id="{95C476A0-1353-4490-98DE-5C6A23A5EB46}"/>
                  </a:ext>
                </a:extLst>
              </p:cNvPr>
              <p:cNvCxnSpPr/>
              <p:nvPr/>
            </p:nvCxnSpPr>
            <p:spPr bwMode="auto">
              <a:xfrm>
                <a:off x="566915" y="1605711"/>
                <a:ext cx="0" cy="32630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Connecteur droit 11">
                <a:extLst>
                  <a:ext uri="{FF2B5EF4-FFF2-40B4-BE49-F238E27FC236}">
                    <a16:creationId xmlns="" xmlns:a16="http://schemas.microsoft.com/office/drawing/2014/main" id="{55ECA093-FB32-4356-8005-878F97FC42B6}"/>
                  </a:ext>
                </a:extLst>
              </p:cNvPr>
              <p:cNvCxnSpPr/>
              <p:nvPr/>
            </p:nvCxnSpPr>
            <p:spPr bwMode="auto">
              <a:xfrm>
                <a:off x="478342" y="1605711"/>
                <a:ext cx="90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Connecteur droit 12">
                <a:extLst>
                  <a:ext uri="{FF2B5EF4-FFF2-40B4-BE49-F238E27FC236}">
                    <a16:creationId xmlns="" xmlns:a16="http://schemas.microsoft.com/office/drawing/2014/main" id="{EA1169D3-2B81-4D6F-8E8C-17A62DE9C2A5}"/>
                  </a:ext>
                </a:extLst>
              </p:cNvPr>
              <p:cNvCxnSpPr/>
              <p:nvPr/>
            </p:nvCxnSpPr>
            <p:spPr bwMode="auto">
              <a:xfrm>
                <a:off x="478342" y="2222143"/>
                <a:ext cx="90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Connecteur droit 13">
                <a:extLst>
                  <a:ext uri="{FF2B5EF4-FFF2-40B4-BE49-F238E27FC236}">
                    <a16:creationId xmlns="" xmlns:a16="http://schemas.microsoft.com/office/drawing/2014/main" id="{F0B861C2-A6B6-4B33-8EC5-AF0381BFA666}"/>
                  </a:ext>
                </a:extLst>
              </p:cNvPr>
              <p:cNvCxnSpPr/>
              <p:nvPr/>
            </p:nvCxnSpPr>
            <p:spPr bwMode="auto">
              <a:xfrm>
                <a:off x="478342" y="2884051"/>
                <a:ext cx="90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Connecteur droit 14">
                <a:extLst>
                  <a:ext uri="{FF2B5EF4-FFF2-40B4-BE49-F238E27FC236}">
                    <a16:creationId xmlns="" xmlns:a16="http://schemas.microsoft.com/office/drawing/2014/main" id="{2815F8C7-106F-4118-9283-ECDAE767EDFA}"/>
                  </a:ext>
                </a:extLst>
              </p:cNvPr>
              <p:cNvCxnSpPr/>
              <p:nvPr/>
            </p:nvCxnSpPr>
            <p:spPr bwMode="auto">
              <a:xfrm>
                <a:off x="478342" y="3552791"/>
                <a:ext cx="90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Connecteur droit 15">
                <a:extLst>
                  <a:ext uri="{FF2B5EF4-FFF2-40B4-BE49-F238E27FC236}">
                    <a16:creationId xmlns="" xmlns:a16="http://schemas.microsoft.com/office/drawing/2014/main" id="{DAB9751B-F7DE-4092-9564-71E645CD87A8}"/>
                  </a:ext>
                </a:extLst>
              </p:cNvPr>
              <p:cNvCxnSpPr/>
              <p:nvPr/>
            </p:nvCxnSpPr>
            <p:spPr bwMode="auto">
              <a:xfrm>
                <a:off x="478342" y="4187412"/>
                <a:ext cx="90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Rectangle 18">
                <a:extLst>
                  <a:ext uri="{FF2B5EF4-FFF2-40B4-BE49-F238E27FC236}">
                    <a16:creationId xmlns="" xmlns:a16="http://schemas.microsoft.com/office/drawing/2014/main" id="{B056CB78-D7ED-47F3-B780-60C40D109C7E}"/>
                  </a:ext>
                </a:extLst>
              </p:cNvPr>
              <p:cNvSpPr/>
              <p:nvPr/>
            </p:nvSpPr>
            <p:spPr bwMode="auto">
              <a:xfrm>
                <a:off x="3260280" y="3831903"/>
                <a:ext cx="360000" cy="104550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solidFill>
                    <a:prstClr val="white"/>
                  </a:solidFill>
                </a:endParaRPr>
              </a:p>
            </p:txBody>
          </p:sp>
          <p:sp>
            <p:nvSpPr>
              <p:cNvPr id="20" name="ZoneTexte 19">
                <a:extLst>
                  <a:ext uri="{FF2B5EF4-FFF2-40B4-BE49-F238E27FC236}">
                    <a16:creationId xmlns="" xmlns:a16="http://schemas.microsoft.com/office/drawing/2014/main" id="{A3C39309-E080-4AAE-BAAA-C41506005AAD}"/>
                  </a:ext>
                </a:extLst>
              </p:cNvPr>
              <p:cNvSpPr txBox="1"/>
              <p:nvPr/>
            </p:nvSpPr>
            <p:spPr>
              <a:xfrm>
                <a:off x="914801" y="1643394"/>
                <a:ext cx="1558470" cy="704910"/>
              </a:xfrm>
              <a:prstGeom prst="rect">
                <a:avLst/>
              </a:prstGeom>
              <a:noFill/>
            </p:spPr>
            <p:txBody>
              <a:bodyPr wrap="none" rtlCol="0">
                <a:spAutoFit/>
              </a:bodyPr>
              <a:lstStyle/>
              <a:p>
                <a:pPr algn="ctr"/>
                <a:r>
                  <a:rPr lang="fr-FR" sz="1200" dirty="0"/>
                  <a:t>Différence 25,6 % </a:t>
                </a:r>
                <a:br>
                  <a:rPr lang="fr-FR" sz="1200" dirty="0"/>
                </a:br>
                <a:r>
                  <a:rPr lang="fr-FR" sz="1200" dirty="0"/>
                  <a:t>(IC 95 % : 13,8 - 36,3)</a:t>
                </a:r>
              </a:p>
              <a:p>
                <a:pPr algn="ctr"/>
                <a:r>
                  <a:rPr lang="fr-FR" sz="1200" dirty="0"/>
                  <a:t>p &lt; 0,001</a:t>
                </a:r>
              </a:p>
            </p:txBody>
          </p:sp>
          <p:sp>
            <p:nvSpPr>
              <p:cNvPr id="21" name="ZoneTexte 20">
                <a:extLst>
                  <a:ext uri="{FF2B5EF4-FFF2-40B4-BE49-F238E27FC236}">
                    <a16:creationId xmlns="" xmlns:a16="http://schemas.microsoft.com/office/drawing/2014/main" id="{69062EE1-7BFA-4E00-976E-F736ED5D0174}"/>
                  </a:ext>
                </a:extLst>
              </p:cNvPr>
              <p:cNvSpPr txBox="1"/>
              <p:nvPr/>
            </p:nvSpPr>
            <p:spPr>
              <a:xfrm>
                <a:off x="2680229" y="2257706"/>
                <a:ext cx="1480487" cy="704910"/>
              </a:xfrm>
              <a:prstGeom prst="rect">
                <a:avLst/>
              </a:prstGeom>
              <a:noFill/>
            </p:spPr>
            <p:txBody>
              <a:bodyPr wrap="none" rtlCol="0">
                <a:spAutoFit/>
              </a:bodyPr>
              <a:lstStyle/>
              <a:p>
                <a:pPr algn="ctr"/>
                <a:r>
                  <a:rPr lang="fr-FR" sz="1200" dirty="0"/>
                  <a:t>Différence : 16 % </a:t>
                </a:r>
                <a:br>
                  <a:rPr lang="fr-FR" sz="1200" dirty="0"/>
                </a:br>
                <a:r>
                  <a:rPr lang="fr-FR" sz="1200" dirty="0"/>
                  <a:t>(IC 95 % : 4,4 - 27,2)</a:t>
                </a:r>
              </a:p>
              <a:p>
                <a:pPr algn="ctr"/>
                <a:r>
                  <a:rPr lang="fr-FR" sz="1200" dirty="0"/>
                  <a:t>p = 0,007</a:t>
                </a:r>
              </a:p>
            </p:txBody>
          </p:sp>
          <p:sp>
            <p:nvSpPr>
              <p:cNvPr id="28" name="Rectangle 27">
                <a:extLst>
                  <a:ext uri="{FF2B5EF4-FFF2-40B4-BE49-F238E27FC236}">
                    <a16:creationId xmlns="" xmlns:a16="http://schemas.microsoft.com/office/drawing/2014/main" id="{148A7087-6691-419C-91F2-6AD10FF3AE47}"/>
                  </a:ext>
                </a:extLst>
              </p:cNvPr>
              <p:cNvSpPr/>
              <p:nvPr/>
            </p:nvSpPr>
            <p:spPr bwMode="auto">
              <a:xfrm>
                <a:off x="1489812" y="3475466"/>
                <a:ext cx="360000" cy="1401944"/>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solidFill>
                    <a:prstClr val="white"/>
                  </a:solidFill>
                </a:endParaRPr>
              </a:p>
            </p:txBody>
          </p:sp>
          <p:sp>
            <p:nvSpPr>
              <p:cNvPr id="29" name="Rectangle 28">
                <a:extLst>
                  <a:ext uri="{FF2B5EF4-FFF2-40B4-BE49-F238E27FC236}">
                    <a16:creationId xmlns="" xmlns:a16="http://schemas.microsoft.com/office/drawing/2014/main" id="{4064F8C6-0D34-429F-ADCD-F0A2BACD52D4}"/>
                  </a:ext>
                </a:extLst>
              </p:cNvPr>
              <p:cNvSpPr/>
              <p:nvPr/>
            </p:nvSpPr>
            <p:spPr bwMode="auto">
              <a:xfrm>
                <a:off x="2775095" y="3307732"/>
                <a:ext cx="360000" cy="1569678"/>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solidFill>
                    <a:prstClr val="white"/>
                  </a:solidFill>
                </a:endParaRPr>
              </a:p>
            </p:txBody>
          </p:sp>
          <p:sp>
            <p:nvSpPr>
              <p:cNvPr id="30" name="Rectangle 29">
                <a:extLst>
                  <a:ext uri="{FF2B5EF4-FFF2-40B4-BE49-F238E27FC236}">
                    <a16:creationId xmlns="" xmlns:a16="http://schemas.microsoft.com/office/drawing/2014/main" id="{B6BFBDFE-4B42-4D21-AE03-2F27534C5CCB}"/>
                  </a:ext>
                </a:extLst>
              </p:cNvPr>
              <p:cNvSpPr/>
              <p:nvPr/>
            </p:nvSpPr>
            <p:spPr bwMode="auto">
              <a:xfrm>
                <a:off x="1022011" y="2668454"/>
                <a:ext cx="360000" cy="2208956"/>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solidFill>
                    <a:prstClr val="white"/>
                  </a:solidFill>
                </a:endParaRPr>
              </a:p>
            </p:txBody>
          </p:sp>
          <p:sp>
            <p:nvSpPr>
              <p:cNvPr id="31" name="ZoneTexte 30">
                <a:extLst>
                  <a:ext uri="{FF2B5EF4-FFF2-40B4-BE49-F238E27FC236}">
                    <a16:creationId xmlns="" xmlns:a16="http://schemas.microsoft.com/office/drawing/2014/main" id="{8FD03DAF-77DA-4B1E-A2EE-1AA1B172AD72}"/>
                  </a:ext>
                </a:extLst>
              </p:cNvPr>
              <p:cNvSpPr txBox="1"/>
              <p:nvPr/>
            </p:nvSpPr>
            <p:spPr>
              <a:xfrm>
                <a:off x="273701" y="4718244"/>
                <a:ext cx="262713" cy="470532"/>
              </a:xfrm>
              <a:prstGeom prst="rect">
                <a:avLst/>
              </a:prstGeom>
              <a:noFill/>
            </p:spPr>
            <p:txBody>
              <a:bodyPr wrap="none" rtlCol="0">
                <a:spAutoFit/>
              </a:bodyPr>
              <a:lstStyle/>
              <a:p>
                <a:pPr algn="r"/>
                <a:r>
                  <a:rPr lang="fr-FR" sz="1200" dirty="0"/>
                  <a:t>0</a:t>
                </a:r>
              </a:p>
            </p:txBody>
          </p:sp>
          <p:sp>
            <p:nvSpPr>
              <p:cNvPr id="32" name="ZoneTexte 31">
                <a:extLst>
                  <a:ext uri="{FF2B5EF4-FFF2-40B4-BE49-F238E27FC236}">
                    <a16:creationId xmlns="" xmlns:a16="http://schemas.microsoft.com/office/drawing/2014/main" id="{91391546-E823-44DD-9369-9A67913500D7}"/>
                  </a:ext>
                </a:extLst>
              </p:cNvPr>
              <p:cNvSpPr txBox="1"/>
              <p:nvPr/>
            </p:nvSpPr>
            <p:spPr>
              <a:xfrm>
                <a:off x="190922" y="4048911"/>
                <a:ext cx="345493" cy="470532"/>
              </a:xfrm>
              <a:prstGeom prst="rect">
                <a:avLst/>
              </a:prstGeom>
              <a:noFill/>
            </p:spPr>
            <p:txBody>
              <a:bodyPr wrap="none" rtlCol="0">
                <a:spAutoFit/>
              </a:bodyPr>
              <a:lstStyle/>
              <a:p>
                <a:pPr algn="r"/>
                <a:r>
                  <a:rPr lang="fr-FR" sz="1200" dirty="0"/>
                  <a:t>20</a:t>
                </a:r>
              </a:p>
            </p:txBody>
          </p:sp>
          <p:sp>
            <p:nvSpPr>
              <p:cNvPr id="33" name="ZoneTexte 32">
                <a:extLst>
                  <a:ext uri="{FF2B5EF4-FFF2-40B4-BE49-F238E27FC236}">
                    <a16:creationId xmlns="" xmlns:a16="http://schemas.microsoft.com/office/drawing/2014/main" id="{EC4253C6-4DDC-4336-964F-180F94FB2435}"/>
                  </a:ext>
                </a:extLst>
              </p:cNvPr>
              <p:cNvSpPr txBox="1"/>
              <p:nvPr/>
            </p:nvSpPr>
            <p:spPr>
              <a:xfrm>
                <a:off x="190922" y="3380862"/>
                <a:ext cx="345493" cy="470532"/>
              </a:xfrm>
              <a:prstGeom prst="rect">
                <a:avLst/>
              </a:prstGeom>
              <a:noFill/>
            </p:spPr>
            <p:txBody>
              <a:bodyPr wrap="none" rtlCol="0">
                <a:spAutoFit/>
              </a:bodyPr>
              <a:lstStyle/>
              <a:p>
                <a:pPr algn="r"/>
                <a:r>
                  <a:rPr lang="fr-FR" sz="1200" dirty="0"/>
                  <a:t>40</a:t>
                </a:r>
              </a:p>
            </p:txBody>
          </p:sp>
          <p:sp>
            <p:nvSpPr>
              <p:cNvPr id="34" name="ZoneTexte 33">
                <a:extLst>
                  <a:ext uri="{FF2B5EF4-FFF2-40B4-BE49-F238E27FC236}">
                    <a16:creationId xmlns="" xmlns:a16="http://schemas.microsoft.com/office/drawing/2014/main" id="{F1EC059B-69D6-46F7-B013-0F8F5A14E3B6}"/>
                  </a:ext>
                </a:extLst>
              </p:cNvPr>
              <p:cNvSpPr txBox="1"/>
              <p:nvPr/>
            </p:nvSpPr>
            <p:spPr>
              <a:xfrm>
                <a:off x="190922" y="2728686"/>
                <a:ext cx="345493" cy="470532"/>
              </a:xfrm>
              <a:prstGeom prst="rect">
                <a:avLst/>
              </a:prstGeom>
              <a:noFill/>
            </p:spPr>
            <p:txBody>
              <a:bodyPr wrap="none" rtlCol="0">
                <a:spAutoFit/>
              </a:bodyPr>
              <a:lstStyle/>
              <a:p>
                <a:pPr algn="r"/>
                <a:r>
                  <a:rPr lang="fr-FR" sz="1200" dirty="0"/>
                  <a:t>60</a:t>
                </a:r>
              </a:p>
            </p:txBody>
          </p:sp>
          <p:sp>
            <p:nvSpPr>
              <p:cNvPr id="35" name="ZoneTexte 34">
                <a:extLst>
                  <a:ext uri="{FF2B5EF4-FFF2-40B4-BE49-F238E27FC236}">
                    <a16:creationId xmlns="" xmlns:a16="http://schemas.microsoft.com/office/drawing/2014/main" id="{34CED1EA-E8CC-4587-95C3-5D652B836815}"/>
                  </a:ext>
                </a:extLst>
              </p:cNvPr>
              <p:cNvSpPr txBox="1"/>
              <p:nvPr/>
            </p:nvSpPr>
            <p:spPr>
              <a:xfrm>
                <a:off x="190922" y="2068573"/>
                <a:ext cx="345493" cy="470532"/>
              </a:xfrm>
              <a:prstGeom prst="rect">
                <a:avLst/>
              </a:prstGeom>
              <a:noFill/>
            </p:spPr>
            <p:txBody>
              <a:bodyPr wrap="none" rtlCol="0">
                <a:spAutoFit/>
              </a:bodyPr>
              <a:lstStyle/>
              <a:p>
                <a:pPr algn="r"/>
                <a:r>
                  <a:rPr lang="fr-FR" sz="1200" dirty="0"/>
                  <a:t>80</a:t>
                </a:r>
              </a:p>
            </p:txBody>
          </p:sp>
          <p:sp>
            <p:nvSpPr>
              <p:cNvPr id="36" name="ZoneTexte 35">
                <a:extLst>
                  <a:ext uri="{FF2B5EF4-FFF2-40B4-BE49-F238E27FC236}">
                    <a16:creationId xmlns="" xmlns:a16="http://schemas.microsoft.com/office/drawing/2014/main" id="{D90ED1FB-69F9-42AD-B18E-1EE4EF7321E1}"/>
                  </a:ext>
                </a:extLst>
              </p:cNvPr>
              <p:cNvSpPr txBox="1"/>
              <p:nvPr/>
            </p:nvSpPr>
            <p:spPr>
              <a:xfrm>
                <a:off x="108140" y="1457205"/>
                <a:ext cx="428274" cy="470532"/>
              </a:xfrm>
              <a:prstGeom prst="rect">
                <a:avLst/>
              </a:prstGeom>
              <a:noFill/>
            </p:spPr>
            <p:txBody>
              <a:bodyPr wrap="none" rtlCol="0">
                <a:spAutoFit/>
              </a:bodyPr>
              <a:lstStyle/>
              <a:p>
                <a:pPr algn="r"/>
                <a:r>
                  <a:rPr lang="fr-FR" sz="1200" dirty="0"/>
                  <a:t>100</a:t>
                </a:r>
              </a:p>
            </p:txBody>
          </p:sp>
          <p:sp>
            <p:nvSpPr>
              <p:cNvPr id="22" name="ZoneTexte 21">
                <a:extLst>
                  <a:ext uri="{FF2B5EF4-FFF2-40B4-BE49-F238E27FC236}">
                    <a16:creationId xmlns="" xmlns:a16="http://schemas.microsoft.com/office/drawing/2014/main" id="{D83CC90F-CC63-4DAC-93EE-FC2F8E502AC1}"/>
                  </a:ext>
                </a:extLst>
              </p:cNvPr>
              <p:cNvSpPr txBox="1"/>
              <p:nvPr/>
            </p:nvSpPr>
            <p:spPr>
              <a:xfrm>
                <a:off x="897834" y="4562969"/>
                <a:ext cx="623597" cy="302104"/>
              </a:xfrm>
              <a:prstGeom prst="rect">
                <a:avLst/>
              </a:prstGeom>
              <a:noFill/>
            </p:spPr>
            <p:txBody>
              <a:bodyPr wrap="square" rtlCol="0">
                <a:spAutoFit/>
              </a:bodyPr>
              <a:lstStyle/>
              <a:p>
                <a:pPr algn="ctr"/>
                <a:r>
                  <a:rPr lang="fr-FR" sz="1200" b="1" dirty="0">
                    <a:solidFill>
                      <a:prstClr val="white"/>
                    </a:solidFill>
                  </a:rPr>
                  <a:t>137</a:t>
                </a:r>
              </a:p>
            </p:txBody>
          </p:sp>
          <p:sp>
            <p:nvSpPr>
              <p:cNvPr id="23" name="ZoneTexte 22">
                <a:extLst>
                  <a:ext uri="{FF2B5EF4-FFF2-40B4-BE49-F238E27FC236}">
                    <a16:creationId xmlns="" xmlns:a16="http://schemas.microsoft.com/office/drawing/2014/main" id="{D75A98A1-CF38-401A-A742-45A7B50178C5}"/>
                  </a:ext>
                </a:extLst>
              </p:cNvPr>
              <p:cNvSpPr txBox="1"/>
              <p:nvPr/>
            </p:nvSpPr>
            <p:spPr>
              <a:xfrm>
                <a:off x="1388730" y="4562969"/>
                <a:ext cx="575191" cy="302104"/>
              </a:xfrm>
              <a:prstGeom prst="rect">
                <a:avLst/>
              </a:prstGeom>
              <a:noFill/>
            </p:spPr>
            <p:txBody>
              <a:bodyPr wrap="square" rtlCol="0">
                <a:spAutoFit/>
              </a:bodyPr>
              <a:lstStyle/>
              <a:p>
                <a:pPr algn="ctr"/>
                <a:r>
                  <a:rPr lang="fr-FR" sz="1200" b="1" dirty="0">
                    <a:solidFill>
                      <a:prstClr val="white"/>
                    </a:solidFill>
                  </a:rPr>
                  <a:t>137</a:t>
                </a:r>
              </a:p>
            </p:txBody>
          </p:sp>
          <p:sp>
            <p:nvSpPr>
              <p:cNvPr id="24" name="ZoneTexte 23">
                <a:extLst>
                  <a:ext uri="{FF2B5EF4-FFF2-40B4-BE49-F238E27FC236}">
                    <a16:creationId xmlns="" xmlns:a16="http://schemas.microsoft.com/office/drawing/2014/main" id="{37B37A45-E8AB-41BB-B92D-00EE739CBC0D}"/>
                  </a:ext>
                </a:extLst>
              </p:cNvPr>
              <p:cNvSpPr txBox="1"/>
              <p:nvPr/>
            </p:nvSpPr>
            <p:spPr>
              <a:xfrm>
                <a:off x="2652529" y="4562969"/>
                <a:ext cx="621799" cy="302104"/>
              </a:xfrm>
              <a:prstGeom prst="rect">
                <a:avLst/>
              </a:prstGeom>
              <a:noFill/>
            </p:spPr>
            <p:txBody>
              <a:bodyPr wrap="square" rtlCol="0">
                <a:spAutoFit/>
              </a:bodyPr>
              <a:lstStyle/>
              <a:p>
                <a:pPr algn="ctr"/>
                <a:r>
                  <a:rPr lang="fr-FR" sz="1200" b="1" dirty="0">
                    <a:solidFill>
                      <a:prstClr val="white"/>
                    </a:solidFill>
                  </a:rPr>
                  <a:t>137</a:t>
                </a:r>
              </a:p>
            </p:txBody>
          </p:sp>
          <p:sp>
            <p:nvSpPr>
              <p:cNvPr id="25" name="ZoneTexte 24">
                <a:extLst>
                  <a:ext uri="{FF2B5EF4-FFF2-40B4-BE49-F238E27FC236}">
                    <a16:creationId xmlns="" xmlns:a16="http://schemas.microsoft.com/office/drawing/2014/main" id="{2CC7AD6A-8B83-4DA3-9B22-04CD28B2B4B5}"/>
                  </a:ext>
                </a:extLst>
              </p:cNvPr>
              <p:cNvSpPr txBox="1"/>
              <p:nvPr/>
            </p:nvSpPr>
            <p:spPr>
              <a:xfrm>
                <a:off x="3135704" y="4562969"/>
                <a:ext cx="613931" cy="302104"/>
              </a:xfrm>
              <a:prstGeom prst="rect">
                <a:avLst/>
              </a:prstGeom>
              <a:noFill/>
            </p:spPr>
            <p:txBody>
              <a:bodyPr wrap="square" rtlCol="0">
                <a:spAutoFit/>
              </a:bodyPr>
              <a:lstStyle/>
              <a:p>
                <a:pPr algn="ctr"/>
                <a:r>
                  <a:rPr lang="fr-FR" sz="1200" b="1" dirty="0">
                    <a:solidFill>
                      <a:prstClr val="white"/>
                    </a:solidFill>
                  </a:rPr>
                  <a:t>137</a:t>
                </a:r>
              </a:p>
            </p:txBody>
          </p:sp>
          <p:sp>
            <p:nvSpPr>
              <p:cNvPr id="37" name="ZoneTexte 36">
                <a:extLst>
                  <a:ext uri="{FF2B5EF4-FFF2-40B4-BE49-F238E27FC236}">
                    <a16:creationId xmlns="" xmlns:a16="http://schemas.microsoft.com/office/drawing/2014/main" id="{5B561977-2465-4398-9444-E9AC89B18D43}"/>
                  </a:ext>
                </a:extLst>
              </p:cNvPr>
              <p:cNvSpPr txBox="1"/>
              <p:nvPr/>
            </p:nvSpPr>
            <p:spPr>
              <a:xfrm>
                <a:off x="376838" y="1288607"/>
                <a:ext cx="302916" cy="470532"/>
              </a:xfrm>
              <a:prstGeom prst="rect">
                <a:avLst/>
              </a:prstGeom>
              <a:noFill/>
            </p:spPr>
            <p:txBody>
              <a:bodyPr wrap="square" rtlCol="0">
                <a:spAutoFit/>
              </a:bodyPr>
              <a:lstStyle/>
              <a:p>
                <a:r>
                  <a:rPr lang="fr-FR" sz="1200" b="1" dirty="0"/>
                  <a:t>%</a:t>
                </a:r>
              </a:p>
            </p:txBody>
          </p:sp>
        </p:grpSp>
        <p:sp>
          <p:nvSpPr>
            <p:cNvPr id="2" name="ZoneTexte 1"/>
            <p:cNvSpPr txBox="1"/>
            <p:nvPr/>
          </p:nvSpPr>
          <p:spPr>
            <a:xfrm>
              <a:off x="1208091" y="3660108"/>
              <a:ext cx="482824" cy="276999"/>
            </a:xfrm>
            <a:prstGeom prst="rect">
              <a:avLst/>
            </a:prstGeom>
            <a:noFill/>
          </p:spPr>
          <p:txBody>
            <a:bodyPr wrap="none" rtlCol="0">
              <a:spAutoFit/>
            </a:bodyPr>
            <a:lstStyle/>
            <a:p>
              <a:r>
                <a:rPr lang="fr-FR" sz="1200" b="1" dirty="0"/>
                <a:t>68,7</a:t>
              </a:r>
            </a:p>
          </p:txBody>
        </p:sp>
        <p:sp>
          <p:nvSpPr>
            <p:cNvPr id="103" name="ZoneTexte 102"/>
            <p:cNvSpPr txBox="1"/>
            <p:nvPr/>
          </p:nvSpPr>
          <p:spPr>
            <a:xfrm>
              <a:off x="1776614" y="4420319"/>
              <a:ext cx="482824" cy="276999"/>
            </a:xfrm>
            <a:prstGeom prst="rect">
              <a:avLst/>
            </a:prstGeom>
            <a:noFill/>
          </p:spPr>
          <p:txBody>
            <a:bodyPr wrap="none" rtlCol="0">
              <a:spAutoFit/>
            </a:bodyPr>
            <a:lstStyle/>
            <a:p>
              <a:r>
                <a:rPr lang="fr-FR" sz="1200" b="1" dirty="0"/>
                <a:t>43,1</a:t>
              </a:r>
            </a:p>
          </p:txBody>
        </p:sp>
        <p:sp>
          <p:nvSpPr>
            <p:cNvPr id="104" name="ZoneTexte 103"/>
            <p:cNvSpPr txBox="1"/>
            <p:nvPr/>
          </p:nvSpPr>
          <p:spPr>
            <a:xfrm>
              <a:off x="3100285" y="4295821"/>
              <a:ext cx="482824" cy="276999"/>
            </a:xfrm>
            <a:prstGeom prst="rect">
              <a:avLst/>
            </a:prstGeom>
            <a:noFill/>
          </p:spPr>
          <p:txBody>
            <a:bodyPr wrap="none" rtlCol="0">
              <a:spAutoFit/>
            </a:bodyPr>
            <a:lstStyle/>
            <a:p>
              <a:r>
                <a:rPr lang="fr-FR" sz="1200" b="1" dirty="0"/>
                <a:t>50,4</a:t>
              </a:r>
            </a:p>
          </p:txBody>
        </p:sp>
        <p:sp>
          <p:nvSpPr>
            <p:cNvPr id="105" name="ZoneTexte 104"/>
            <p:cNvSpPr txBox="1"/>
            <p:nvPr/>
          </p:nvSpPr>
          <p:spPr>
            <a:xfrm>
              <a:off x="3710233" y="4726721"/>
              <a:ext cx="482824" cy="276999"/>
            </a:xfrm>
            <a:prstGeom prst="rect">
              <a:avLst/>
            </a:prstGeom>
            <a:noFill/>
          </p:spPr>
          <p:txBody>
            <a:bodyPr wrap="none" rtlCol="0">
              <a:spAutoFit/>
            </a:bodyPr>
            <a:lstStyle/>
            <a:p>
              <a:r>
                <a:rPr lang="fr-FR" sz="1200" b="1" dirty="0"/>
                <a:t>34,2</a:t>
              </a:r>
            </a:p>
          </p:txBody>
        </p:sp>
        <p:sp>
          <p:nvSpPr>
            <p:cNvPr id="106" name="ZoneTexte 105">
              <a:extLst>
                <a:ext uri="{FF2B5EF4-FFF2-40B4-BE49-F238E27FC236}">
                  <a16:creationId xmlns="" xmlns:a16="http://schemas.microsoft.com/office/drawing/2014/main" id="{CD1B6A22-ECC5-42F7-9FE5-6993900776EF}"/>
                </a:ext>
              </a:extLst>
            </p:cNvPr>
            <p:cNvSpPr txBox="1"/>
            <p:nvPr/>
          </p:nvSpPr>
          <p:spPr>
            <a:xfrm>
              <a:off x="1281058" y="2416724"/>
              <a:ext cx="1830309" cy="276999"/>
            </a:xfrm>
            <a:prstGeom prst="rect">
              <a:avLst/>
            </a:prstGeom>
            <a:noFill/>
          </p:spPr>
          <p:txBody>
            <a:bodyPr wrap="none" rtlCol="0">
              <a:spAutoFit/>
            </a:bodyPr>
            <a:lstStyle/>
            <a:p>
              <a:r>
                <a:rPr lang="fr-FR" sz="1200" b="1" dirty="0"/>
                <a:t>Test &amp;</a:t>
              </a:r>
              <a:r>
                <a:rPr lang="fr-FR" sz="1200" b="1" dirty="0" err="1"/>
                <a:t>Treat</a:t>
              </a:r>
              <a:r>
                <a:rPr lang="fr-FR" sz="1200" b="1" dirty="0"/>
                <a:t> même jour</a:t>
              </a:r>
            </a:p>
          </p:txBody>
        </p:sp>
        <p:cxnSp>
          <p:nvCxnSpPr>
            <p:cNvPr id="107" name="Connecteur droit 106">
              <a:extLst>
                <a:ext uri="{FF2B5EF4-FFF2-40B4-BE49-F238E27FC236}">
                  <a16:creationId xmlns="" xmlns:a16="http://schemas.microsoft.com/office/drawing/2014/main" id="{709D034C-0BC9-496D-943A-8138DBAC9FD7}"/>
                </a:ext>
              </a:extLst>
            </p:cNvPr>
            <p:cNvCxnSpPr/>
            <p:nvPr/>
          </p:nvCxnSpPr>
          <p:spPr bwMode="auto">
            <a:xfrm>
              <a:off x="1150430" y="2570500"/>
              <a:ext cx="180000" cy="0"/>
            </a:xfrm>
            <a:prstGeom prst="line">
              <a:avLst/>
            </a:prstGeom>
            <a:solidFill>
              <a:schemeClr val="accent1"/>
            </a:solidFill>
            <a:ln w="38100" cap="flat" cmpd="sng" algn="ctr">
              <a:solidFill>
                <a:srgbClr val="0000CC"/>
              </a:solidFill>
              <a:prstDash val="solid"/>
              <a:round/>
              <a:headEnd type="none" w="med" len="med"/>
              <a:tailEnd type="none" w="med" len="med"/>
            </a:ln>
            <a:effectLst/>
          </p:spPr>
        </p:cxnSp>
        <p:cxnSp>
          <p:nvCxnSpPr>
            <p:cNvPr id="108" name="Connecteur droit 107">
              <a:extLst>
                <a:ext uri="{FF2B5EF4-FFF2-40B4-BE49-F238E27FC236}">
                  <a16:creationId xmlns="" xmlns:a16="http://schemas.microsoft.com/office/drawing/2014/main" id="{B731DCCF-CBB3-4730-A48E-5B341401B1EA}"/>
                </a:ext>
              </a:extLst>
            </p:cNvPr>
            <p:cNvCxnSpPr/>
            <p:nvPr/>
          </p:nvCxnSpPr>
          <p:spPr bwMode="auto">
            <a:xfrm>
              <a:off x="3564842" y="2590677"/>
              <a:ext cx="180000"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3" name="Rectangle 2"/>
            <p:cNvSpPr/>
            <p:nvPr/>
          </p:nvSpPr>
          <p:spPr>
            <a:xfrm>
              <a:off x="3703131" y="2430997"/>
              <a:ext cx="1398140" cy="276999"/>
            </a:xfrm>
            <a:prstGeom prst="rect">
              <a:avLst/>
            </a:prstGeom>
          </p:spPr>
          <p:txBody>
            <a:bodyPr wrap="none">
              <a:spAutoFit/>
            </a:bodyPr>
            <a:lstStyle/>
            <a:p>
              <a:r>
                <a:rPr lang="fr-FR" sz="1200" b="1" dirty="0"/>
                <a:t>Standard of care</a:t>
              </a:r>
            </a:p>
          </p:txBody>
        </p:sp>
      </p:grpSp>
      <p:grpSp>
        <p:nvGrpSpPr>
          <p:cNvPr id="8" name="Groupe 7">
            <a:extLst>
              <a:ext uri="{FF2B5EF4-FFF2-40B4-BE49-F238E27FC236}">
                <a16:creationId xmlns="" xmlns:a16="http://schemas.microsoft.com/office/drawing/2014/main" id="{C637045E-734C-4468-8540-F66EE5A3F12A}"/>
              </a:ext>
            </a:extLst>
          </p:cNvPr>
          <p:cNvGrpSpPr/>
          <p:nvPr/>
        </p:nvGrpSpPr>
        <p:grpSpPr>
          <a:xfrm>
            <a:off x="5422438" y="4090839"/>
            <a:ext cx="3520104" cy="2364904"/>
            <a:chOff x="5422438" y="4090839"/>
            <a:chExt cx="3520104" cy="2364904"/>
          </a:xfrm>
        </p:grpSpPr>
        <p:sp>
          <p:nvSpPr>
            <p:cNvPr id="169" name="ZoneTexte 168">
              <a:extLst>
                <a:ext uri="{FF2B5EF4-FFF2-40B4-BE49-F238E27FC236}">
                  <a16:creationId xmlns="" xmlns:a16="http://schemas.microsoft.com/office/drawing/2014/main" id="{124C5E16-9A25-429A-91E4-BD4D53BE2EBF}"/>
                </a:ext>
              </a:extLst>
            </p:cNvPr>
            <p:cNvSpPr txBox="1"/>
            <p:nvPr/>
          </p:nvSpPr>
          <p:spPr>
            <a:xfrm>
              <a:off x="5803122" y="5470858"/>
              <a:ext cx="354584" cy="984885"/>
            </a:xfrm>
            <a:prstGeom prst="rect">
              <a:avLst/>
            </a:prstGeom>
            <a:noFill/>
          </p:spPr>
          <p:txBody>
            <a:bodyPr wrap="none" rtlCol="0">
              <a:spAutoFit/>
            </a:bodyPr>
            <a:lstStyle/>
            <a:p>
              <a:pPr algn="ctr">
                <a:spcBef>
                  <a:spcPts val="600"/>
                </a:spcBef>
              </a:pPr>
              <a:r>
                <a:rPr lang="fr-FR" sz="1200" dirty="0"/>
                <a:t>0</a:t>
              </a:r>
              <a:br>
                <a:rPr lang="fr-FR" sz="1200" dirty="0"/>
              </a:br>
              <a:endParaRPr lang="fr-FR" sz="1200" dirty="0"/>
            </a:p>
            <a:p>
              <a:pPr algn="ctr">
                <a:spcBef>
                  <a:spcPts val="600"/>
                </a:spcBef>
              </a:pPr>
              <a:r>
                <a:rPr lang="fr-FR" sz="1200" dirty="0"/>
                <a:t>94</a:t>
              </a:r>
            </a:p>
            <a:p>
              <a:pPr algn="ctr">
                <a:spcBef>
                  <a:spcPts val="600"/>
                </a:spcBef>
              </a:pPr>
              <a:r>
                <a:rPr lang="fr-FR" sz="1200" dirty="0"/>
                <a:t>59</a:t>
              </a:r>
            </a:p>
          </p:txBody>
        </p:sp>
        <p:sp>
          <p:nvSpPr>
            <p:cNvPr id="170" name="ZoneTexte 169">
              <a:extLst>
                <a:ext uri="{FF2B5EF4-FFF2-40B4-BE49-F238E27FC236}">
                  <a16:creationId xmlns="" xmlns:a16="http://schemas.microsoft.com/office/drawing/2014/main" id="{E6711BED-8551-425B-81D3-A31E80EEA4BE}"/>
                </a:ext>
              </a:extLst>
            </p:cNvPr>
            <p:cNvSpPr txBox="1"/>
            <p:nvPr/>
          </p:nvSpPr>
          <p:spPr>
            <a:xfrm>
              <a:off x="6205880" y="5461168"/>
              <a:ext cx="354584" cy="984885"/>
            </a:xfrm>
            <a:prstGeom prst="rect">
              <a:avLst/>
            </a:prstGeom>
            <a:noFill/>
          </p:spPr>
          <p:txBody>
            <a:bodyPr wrap="none" rtlCol="0">
              <a:spAutoFit/>
            </a:bodyPr>
            <a:lstStyle/>
            <a:p>
              <a:pPr algn="ctr">
                <a:spcBef>
                  <a:spcPts val="600"/>
                </a:spcBef>
              </a:pPr>
              <a:r>
                <a:rPr lang="fr-FR" sz="1200" dirty="0"/>
                <a:t>50</a:t>
              </a:r>
              <a:br>
                <a:rPr lang="fr-FR" sz="1200" dirty="0"/>
              </a:br>
              <a:endParaRPr lang="fr-FR" sz="1200" dirty="0"/>
            </a:p>
            <a:p>
              <a:pPr algn="ctr">
                <a:spcBef>
                  <a:spcPts val="600"/>
                </a:spcBef>
              </a:pPr>
              <a:r>
                <a:rPr lang="fr-FR" sz="1200" dirty="0"/>
                <a:t>90</a:t>
              </a:r>
            </a:p>
            <a:p>
              <a:pPr algn="ctr">
                <a:spcBef>
                  <a:spcPts val="600"/>
                </a:spcBef>
              </a:pPr>
              <a:r>
                <a:rPr lang="fr-FR" sz="1200" dirty="0"/>
                <a:t>52</a:t>
              </a:r>
            </a:p>
          </p:txBody>
        </p:sp>
        <p:sp>
          <p:nvSpPr>
            <p:cNvPr id="171" name="ZoneTexte 170">
              <a:extLst>
                <a:ext uri="{FF2B5EF4-FFF2-40B4-BE49-F238E27FC236}">
                  <a16:creationId xmlns="" xmlns:a16="http://schemas.microsoft.com/office/drawing/2014/main" id="{BE6423B7-2DBF-42CA-9087-9920AE38AB83}"/>
                </a:ext>
              </a:extLst>
            </p:cNvPr>
            <p:cNvSpPr txBox="1"/>
            <p:nvPr/>
          </p:nvSpPr>
          <p:spPr>
            <a:xfrm>
              <a:off x="6567693" y="5465392"/>
              <a:ext cx="439543" cy="984885"/>
            </a:xfrm>
            <a:prstGeom prst="rect">
              <a:avLst/>
            </a:prstGeom>
            <a:noFill/>
          </p:spPr>
          <p:txBody>
            <a:bodyPr wrap="none" rtlCol="0">
              <a:spAutoFit/>
            </a:bodyPr>
            <a:lstStyle/>
            <a:p>
              <a:pPr algn="ctr">
                <a:spcBef>
                  <a:spcPts val="600"/>
                </a:spcBef>
              </a:pPr>
              <a:r>
                <a:rPr lang="fr-FR" sz="1200" dirty="0"/>
                <a:t>100</a:t>
              </a:r>
              <a:br>
                <a:rPr lang="fr-FR" sz="1200" dirty="0"/>
              </a:br>
              <a:endParaRPr lang="fr-FR" sz="1200" dirty="0"/>
            </a:p>
            <a:p>
              <a:pPr algn="ctr">
                <a:spcBef>
                  <a:spcPts val="600"/>
                </a:spcBef>
              </a:pPr>
              <a:r>
                <a:rPr lang="fr-FR" sz="1200" dirty="0"/>
                <a:t>88</a:t>
              </a:r>
            </a:p>
            <a:p>
              <a:pPr algn="ctr">
                <a:spcBef>
                  <a:spcPts val="600"/>
                </a:spcBef>
              </a:pPr>
              <a:r>
                <a:rPr lang="fr-FR" sz="1200" dirty="0"/>
                <a:t>52</a:t>
              </a:r>
            </a:p>
          </p:txBody>
        </p:sp>
        <p:sp>
          <p:nvSpPr>
            <p:cNvPr id="173" name="ZoneTexte 172">
              <a:extLst>
                <a:ext uri="{FF2B5EF4-FFF2-40B4-BE49-F238E27FC236}">
                  <a16:creationId xmlns="" xmlns:a16="http://schemas.microsoft.com/office/drawing/2014/main" id="{6D5EBFF5-25B4-4947-B28D-D8BEB9C609EE}"/>
                </a:ext>
              </a:extLst>
            </p:cNvPr>
            <p:cNvSpPr txBox="1"/>
            <p:nvPr/>
          </p:nvSpPr>
          <p:spPr>
            <a:xfrm>
              <a:off x="7355114" y="5468803"/>
              <a:ext cx="439543" cy="984885"/>
            </a:xfrm>
            <a:prstGeom prst="rect">
              <a:avLst/>
            </a:prstGeom>
            <a:noFill/>
          </p:spPr>
          <p:txBody>
            <a:bodyPr wrap="none" rtlCol="0">
              <a:spAutoFit/>
            </a:bodyPr>
            <a:lstStyle/>
            <a:p>
              <a:pPr algn="ctr">
                <a:spcBef>
                  <a:spcPts val="600"/>
                </a:spcBef>
              </a:pPr>
              <a:r>
                <a:rPr lang="fr-FR" sz="1200" dirty="0"/>
                <a:t>200</a:t>
              </a:r>
              <a:br>
                <a:rPr lang="fr-FR" sz="1200" dirty="0"/>
              </a:br>
              <a:endParaRPr lang="fr-FR" sz="1200" dirty="0"/>
            </a:p>
            <a:p>
              <a:pPr algn="ctr">
                <a:spcBef>
                  <a:spcPts val="600"/>
                </a:spcBef>
              </a:pPr>
              <a:r>
                <a:rPr lang="fr-FR" sz="1200" dirty="0"/>
                <a:t>87</a:t>
              </a:r>
            </a:p>
            <a:p>
              <a:pPr algn="ctr">
                <a:spcBef>
                  <a:spcPts val="600"/>
                </a:spcBef>
              </a:pPr>
              <a:r>
                <a:rPr lang="fr-FR" sz="1200" dirty="0"/>
                <a:t>49</a:t>
              </a:r>
            </a:p>
          </p:txBody>
        </p:sp>
        <p:sp>
          <p:nvSpPr>
            <p:cNvPr id="174" name="ZoneTexte 173">
              <a:extLst>
                <a:ext uri="{FF2B5EF4-FFF2-40B4-BE49-F238E27FC236}">
                  <a16:creationId xmlns="" xmlns:a16="http://schemas.microsoft.com/office/drawing/2014/main" id="{2110143B-C57A-4627-B41E-85F25D681A13}"/>
                </a:ext>
              </a:extLst>
            </p:cNvPr>
            <p:cNvSpPr txBox="1"/>
            <p:nvPr/>
          </p:nvSpPr>
          <p:spPr>
            <a:xfrm>
              <a:off x="7728385" y="5464954"/>
              <a:ext cx="439543" cy="984885"/>
            </a:xfrm>
            <a:prstGeom prst="rect">
              <a:avLst/>
            </a:prstGeom>
            <a:noFill/>
          </p:spPr>
          <p:txBody>
            <a:bodyPr wrap="none" rtlCol="0">
              <a:spAutoFit/>
            </a:bodyPr>
            <a:lstStyle/>
            <a:p>
              <a:pPr algn="ctr">
                <a:spcBef>
                  <a:spcPts val="600"/>
                </a:spcBef>
              </a:pPr>
              <a:r>
                <a:rPr lang="fr-FR" sz="1200" dirty="0"/>
                <a:t>250</a:t>
              </a:r>
              <a:br>
                <a:rPr lang="fr-FR" sz="1200" dirty="0"/>
              </a:br>
              <a:endParaRPr lang="fr-FR" sz="1200" dirty="0"/>
            </a:p>
            <a:p>
              <a:pPr algn="ctr">
                <a:spcBef>
                  <a:spcPts val="600"/>
                </a:spcBef>
              </a:pPr>
              <a:r>
                <a:rPr lang="fr-FR" sz="1200" dirty="0"/>
                <a:t>86</a:t>
              </a:r>
            </a:p>
            <a:p>
              <a:pPr algn="ctr">
                <a:spcBef>
                  <a:spcPts val="600"/>
                </a:spcBef>
              </a:pPr>
              <a:r>
                <a:rPr lang="fr-FR" sz="1200" dirty="0"/>
                <a:t>49</a:t>
              </a:r>
            </a:p>
          </p:txBody>
        </p:sp>
        <p:sp>
          <p:nvSpPr>
            <p:cNvPr id="175" name="ZoneTexte 174">
              <a:extLst>
                <a:ext uri="{FF2B5EF4-FFF2-40B4-BE49-F238E27FC236}">
                  <a16:creationId xmlns="" xmlns:a16="http://schemas.microsoft.com/office/drawing/2014/main" id="{8E0CCB4F-8E34-4540-98D5-4DE558136D2E}"/>
                </a:ext>
              </a:extLst>
            </p:cNvPr>
            <p:cNvSpPr txBox="1"/>
            <p:nvPr/>
          </p:nvSpPr>
          <p:spPr>
            <a:xfrm>
              <a:off x="8108250" y="5467867"/>
              <a:ext cx="439543" cy="984885"/>
            </a:xfrm>
            <a:prstGeom prst="rect">
              <a:avLst/>
            </a:prstGeom>
            <a:noFill/>
          </p:spPr>
          <p:txBody>
            <a:bodyPr wrap="none" rtlCol="0">
              <a:spAutoFit/>
            </a:bodyPr>
            <a:lstStyle/>
            <a:p>
              <a:pPr algn="ctr">
                <a:spcBef>
                  <a:spcPts val="600"/>
                </a:spcBef>
              </a:pPr>
              <a:r>
                <a:rPr lang="fr-FR" sz="1200" dirty="0"/>
                <a:t>300</a:t>
              </a:r>
              <a:br>
                <a:rPr lang="fr-FR" sz="1200" dirty="0"/>
              </a:br>
              <a:endParaRPr lang="fr-FR" sz="1200" dirty="0"/>
            </a:p>
            <a:p>
              <a:pPr algn="ctr">
                <a:spcBef>
                  <a:spcPts val="600"/>
                </a:spcBef>
              </a:pPr>
              <a:r>
                <a:rPr lang="fr-FR" sz="1200" dirty="0"/>
                <a:t>86</a:t>
              </a:r>
            </a:p>
            <a:p>
              <a:pPr algn="ctr">
                <a:spcBef>
                  <a:spcPts val="600"/>
                </a:spcBef>
              </a:pPr>
              <a:r>
                <a:rPr lang="fr-FR" sz="1200" dirty="0"/>
                <a:t>46</a:t>
              </a:r>
            </a:p>
          </p:txBody>
        </p:sp>
        <p:sp>
          <p:nvSpPr>
            <p:cNvPr id="176" name="ZoneTexte 175">
              <a:extLst>
                <a:ext uri="{FF2B5EF4-FFF2-40B4-BE49-F238E27FC236}">
                  <a16:creationId xmlns="" xmlns:a16="http://schemas.microsoft.com/office/drawing/2014/main" id="{ED435C0F-5C0B-4AC8-962D-610E6AF84542}"/>
                </a:ext>
              </a:extLst>
            </p:cNvPr>
            <p:cNvSpPr txBox="1"/>
            <p:nvPr/>
          </p:nvSpPr>
          <p:spPr>
            <a:xfrm>
              <a:off x="8502999" y="5461896"/>
              <a:ext cx="439543" cy="984885"/>
            </a:xfrm>
            <a:prstGeom prst="rect">
              <a:avLst/>
            </a:prstGeom>
            <a:noFill/>
          </p:spPr>
          <p:txBody>
            <a:bodyPr wrap="none" rtlCol="0">
              <a:spAutoFit/>
            </a:bodyPr>
            <a:lstStyle/>
            <a:p>
              <a:pPr algn="ctr">
                <a:spcBef>
                  <a:spcPts val="600"/>
                </a:spcBef>
              </a:pPr>
              <a:r>
                <a:rPr lang="fr-FR" sz="1200" dirty="0"/>
                <a:t>350</a:t>
              </a:r>
              <a:br>
                <a:rPr lang="fr-FR" sz="1200" dirty="0"/>
              </a:br>
              <a:endParaRPr lang="fr-FR" sz="1200" dirty="0"/>
            </a:p>
            <a:p>
              <a:pPr algn="ctr">
                <a:spcBef>
                  <a:spcPts val="600"/>
                </a:spcBef>
              </a:pPr>
              <a:r>
                <a:rPr lang="fr-FR" sz="1200" dirty="0"/>
                <a:t>64</a:t>
              </a:r>
            </a:p>
            <a:p>
              <a:pPr algn="ctr">
                <a:spcBef>
                  <a:spcPts val="600"/>
                </a:spcBef>
              </a:pPr>
              <a:r>
                <a:rPr lang="fr-FR" sz="1200" dirty="0"/>
                <a:t>36</a:t>
              </a:r>
            </a:p>
          </p:txBody>
        </p:sp>
        <p:cxnSp>
          <p:nvCxnSpPr>
            <p:cNvPr id="150" name="Connecteur droit 149">
              <a:extLst>
                <a:ext uri="{FF2B5EF4-FFF2-40B4-BE49-F238E27FC236}">
                  <a16:creationId xmlns="" xmlns:a16="http://schemas.microsoft.com/office/drawing/2014/main" id="{080A6DC4-899F-45F8-BF61-80292A063284}"/>
                </a:ext>
              </a:extLst>
            </p:cNvPr>
            <p:cNvCxnSpPr>
              <a:cxnSpLocks/>
            </p:cNvCxnSpPr>
            <p:nvPr/>
          </p:nvCxnSpPr>
          <p:spPr bwMode="auto">
            <a:xfrm flipH="1">
              <a:off x="5840649" y="4228430"/>
              <a:ext cx="569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4" name="ZoneTexte 163">
              <a:extLst>
                <a:ext uri="{FF2B5EF4-FFF2-40B4-BE49-F238E27FC236}">
                  <a16:creationId xmlns="" xmlns:a16="http://schemas.microsoft.com/office/drawing/2014/main" id="{05611751-49A3-444A-9FAF-E7637C0EA326}"/>
                </a:ext>
              </a:extLst>
            </p:cNvPr>
            <p:cNvSpPr txBox="1"/>
            <p:nvPr/>
          </p:nvSpPr>
          <p:spPr>
            <a:xfrm>
              <a:off x="5422438" y="4090839"/>
              <a:ext cx="482824" cy="276999"/>
            </a:xfrm>
            <a:prstGeom prst="rect">
              <a:avLst/>
            </a:prstGeom>
            <a:noFill/>
          </p:spPr>
          <p:txBody>
            <a:bodyPr wrap="none" rtlCol="0">
              <a:spAutoFit/>
            </a:bodyPr>
            <a:lstStyle/>
            <a:p>
              <a:pPr algn="r"/>
              <a:r>
                <a:rPr lang="fr-FR" sz="1200" dirty="0"/>
                <a:t>1,00</a:t>
              </a:r>
            </a:p>
          </p:txBody>
        </p:sp>
        <p:cxnSp>
          <p:nvCxnSpPr>
            <p:cNvPr id="148" name="Connecteur droit 147">
              <a:extLst>
                <a:ext uri="{FF2B5EF4-FFF2-40B4-BE49-F238E27FC236}">
                  <a16:creationId xmlns="" xmlns:a16="http://schemas.microsoft.com/office/drawing/2014/main" id="{A228A64E-447D-4574-BDEA-B9475242BDC5}"/>
                </a:ext>
              </a:extLst>
            </p:cNvPr>
            <p:cNvCxnSpPr>
              <a:cxnSpLocks/>
            </p:cNvCxnSpPr>
            <p:nvPr/>
          </p:nvCxnSpPr>
          <p:spPr bwMode="auto">
            <a:xfrm>
              <a:off x="5895354" y="4224747"/>
              <a:ext cx="0" cy="12383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 name="Connecteur droit 148">
              <a:extLst>
                <a:ext uri="{FF2B5EF4-FFF2-40B4-BE49-F238E27FC236}">
                  <a16:creationId xmlns="" xmlns:a16="http://schemas.microsoft.com/office/drawing/2014/main" id="{37B8182E-06E6-45E4-AB52-D9D61F49D0A0}"/>
                </a:ext>
              </a:extLst>
            </p:cNvPr>
            <p:cNvCxnSpPr/>
            <p:nvPr/>
          </p:nvCxnSpPr>
          <p:spPr bwMode="auto">
            <a:xfrm>
              <a:off x="5890805" y="5460414"/>
              <a:ext cx="30373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 name="Connecteur droit 150">
              <a:extLst>
                <a:ext uri="{FF2B5EF4-FFF2-40B4-BE49-F238E27FC236}">
                  <a16:creationId xmlns="" xmlns:a16="http://schemas.microsoft.com/office/drawing/2014/main" id="{4E435A24-1BF8-4F2C-BEF4-D40E1B7F41E9}"/>
                </a:ext>
              </a:extLst>
            </p:cNvPr>
            <p:cNvCxnSpPr>
              <a:cxnSpLocks/>
            </p:cNvCxnSpPr>
            <p:nvPr/>
          </p:nvCxnSpPr>
          <p:spPr bwMode="auto">
            <a:xfrm flipH="1">
              <a:off x="5840649" y="4528769"/>
              <a:ext cx="569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Connecteur droit 151">
              <a:extLst>
                <a:ext uri="{FF2B5EF4-FFF2-40B4-BE49-F238E27FC236}">
                  <a16:creationId xmlns="" xmlns:a16="http://schemas.microsoft.com/office/drawing/2014/main" id="{5472D5E5-E609-4044-A9B1-6E4A98AE3597}"/>
                </a:ext>
              </a:extLst>
            </p:cNvPr>
            <p:cNvCxnSpPr>
              <a:cxnSpLocks/>
            </p:cNvCxnSpPr>
            <p:nvPr/>
          </p:nvCxnSpPr>
          <p:spPr bwMode="auto">
            <a:xfrm flipH="1">
              <a:off x="5840649" y="4818998"/>
              <a:ext cx="569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 name="Connecteur droit 152">
              <a:extLst>
                <a:ext uri="{FF2B5EF4-FFF2-40B4-BE49-F238E27FC236}">
                  <a16:creationId xmlns="" xmlns:a16="http://schemas.microsoft.com/office/drawing/2014/main" id="{EF5DA66F-75DE-42CD-9BB5-5C8C616AEDD8}"/>
                </a:ext>
              </a:extLst>
            </p:cNvPr>
            <p:cNvCxnSpPr>
              <a:cxnSpLocks/>
            </p:cNvCxnSpPr>
            <p:nvPr/>
          </p:nvCxnSpPr>
          <p:spPr bwMode="auto">
            <a:xfrm flipH="1">
              <a:off x="5840649" y="5115463"/>
              <a:ext cx="569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 name="Connecteur droit 153">
              <a:extLst>
                <a:ext uri="{FF2B5EF4-FFF2-40B4-BE49-F238E27FC236}">
                  <a16:creationId xmlns="" xmlns:a16="http://schemas.microsoft.com/office/drawing/2014/main" id="{594562C0-0382-4D57-BB33-372D39E1E71A}"/>
                </a:ext>
              </a:extLst>
            </p:cNvPr>
            <p:cNvCxnSpPr>
              <a:cxnSpLocks/>
            </p:cNvCxnSpPr>
            <p:nvPr/>
          </p:nvCxnSpPr>
          <p:spPr bwMode="auto">
            <a:xfrm flipH="1">
              <a:off x="5840649" y="5425162"/>
              <a:ext cx="569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 name="Connecteur droit 154">
              <a:extLst>
                <a:ext uri="{FF2B5EF4-FFF2-40B4-BE49-F238E27FC236}">
                  <a16:creationId xmlns="" xmlns:a16="http://schemas.microsoft.com/office/drawing/2014/main" id="{71735C0D-87D6-4963-BE36-E0FB43ED819D}"/>
                </a:ext>
              </a:extLst>
            </p:cNvPr>
            <p:cNvCxnSpPr>
              <a:cxnSpLocks/>
            </p:cNvCxnSpPr>
            <p:nvPr/>
          </p:nvCxnSpPr>
          <p:spPr bwMode="auto">
            <a:xfrm rot="5400000" flipH="1">
              <a:off x="5954920" y="5478106"/>
              <a:ext cx="331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Connecteur droit 155">
              <a:extLst>
                <a:ext uri="{FF2B5EF4-FFF2-40B4-BE49-F238E27FC236}">
                  <a16:creationId xmlns="" xmlns:a16="http://schemas.microsoft.com/office/drawing/2014/main" id="{AFCAFC00-C131-4728-8E5A-2959F03F00A8}"/>
                </a:ext>
              </a:extLst>
            </p:cNvPr>
            <p:cNvCxnSpPr>
              <a:cxnSpLocks/>
            </p:cNvCxnSpPr>
            <p:nvPr/>
          </p:nvCxnSpPr>
          <p:spPr bwMode="auto">
            <a:xfrm rot="5400000" flipH="1">
              <a:off x="6366629" y="5478106"/>
              <a:ext cx="331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7" name="Connecteur droit 156">
              <a:extLst>
                <a:ext uri="{FF2B5EF4-FFF2-40B4-BE49-F238E27FC236}">
                  <a16:creationId xmlns="" xmlns:a16="http://schemas.microsoft.com/office/drawing/2014/main" id="{0184A68C-3D0F-429C-9D79-300D1FA69456}"/>
                </a:ext>
              </a:extLst>
            </p:cNvPr>
            <p:cNvCxnSpPr>
              <a:cxnSpLocks/>
            </p:cNvCxnSpPr>
            <p:nvPr/>
          </p:nvCxnSpPr>
          <p:spPr bwMode="auto">
            <a:xfrm rot="5400000" flipH="1">
              <a:off x="6762415" y="5478106"/>
              <a:ext cx="331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 name="Connecteur droit 157">
              <a:extLst>
                <a:ext uri="{FF2B5EF4-FFF2-40B4-BE49-F238E27FC236}">
                  <a16:creationId xmlns="" xmlns:a16="http://schemas.microsoft.com/office/drawing/2014/main" id="{147727EB-F0B9-49DF-9061-145BE375B92D}"/>
                </a:ext>
              </a:extLst>
            </p:cNvPr>
            <p:cNvCxnSpPr>
              <a:cxnSpLocks/>
            </p:cNvCxnSpPr>
            <p:nvPr/>
          </p:nvCxnSpPr>
          <p:spPr bwMode="auto">
            <a:xfrm rot="5400000" flipH="1">
              <a:off x="7162751" y="5478106"/>
              <a:ext cx="331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Connecteur droit 158">
              <a:extLst>
                <a:ext uri="{FF2B5EF4-FFF2-40B4-BE49-F238E27FC236}">
                  <a16:creationId xmlns="" xmlns:a16="http://schemas.microsoft.com/office/drawing/2014/main" id="{BA4F941E-2063-4880-899B-B9610CB606A2}"/>
                </a:ext>
              </a:extLst>
            </p:cNvPr>
            <p:cNvCxnSpPr>
              <a:cxnSpLocks/>
            </p:cNvCxnSpPr>
            <p:nvPr/>
          </p:nvCxnSpPr>
          <p:spPr bwMode="auto">
            <a:xfrm rot="5400000" flipH="1">
              <a:off x="7931580" y="5478106"/>
              <a:ext cx="331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Connecteur droit 159">
              <a:extLst>
                <a:ext uri="{FF2B5EF4-FFF2-40B4-BE49-F238E27FC236}">
                  <a16:creationId xmlns="" xmlns:a16="http://schemas.microsoft.com/office/drawing/2014/main" id="{7795CE8E-3259-4CA4-A225-27C19EACE817}"/>
                </a:ext>
              </a:extLst>
            </p:cNvPr>
            <p:cNvCxnSpPr>
              <a:cxnSpLocks/>
            </p:cNvCxnSpPr>
            <p:nvPr/>
          </p:nvCxnSpPr>
          <p:spPr bwMode="auto">
            <a:xfrm rot="5400000" flipH="1">
              <a:off x="7551714" y="5478106"/>
              <a:ext cx="331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Connecteur droit 160">
              <a:extLst>
                <a:ext uri="{FF2B5EF4-FFF2-40B4-BE49-F238E27FC236}">
                  <a16:creationId xmlns="" xmlns:a16="http://schemas.microsoft.com/office/drawing/2014/main" id="{16131077-181C-4C49-8B42-D10C53571B29}"/>
                </a:ext>
              </a:extLst>
            </p:cNvPr>
            <p:cNvCxnSpPr>
              <a:cxnSpLocks/>
            </p:cNvCxnSpPr>
            <p:nvPr/>
          </p:nvCxnSpPr>
          <p:spPr bwMode="auto">
            <a:xfrm rot="5400000" flipH="1">
              <a:off x="8304618" y="5478106"/>
              <a:ext cx="331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Connecteur droit 161">
              <a:extLst>
                <a:ext uri="{FF2B5EF4-FFF2-40B4-BE49-F238E27FC236}">
                  <a16:creationId xmlns="" xmlns:a16="http://schemas.microsoft.com/office/drawing/2014/main" id="{8CAA73AC-2C42-4718-945C-7AF7ECA85CD7}"/>
                </a:ext>
              </a:extLst>
            </p:cNvPr>
            <p:cNvCxnSpPr>
              <a:cxnSpLocks/>
            </p:cNvCxnSpPr>
            <p:nvPr/>
          </p:nvCxnSpPr>
          <p:spPr bwMode="auto">
            <a:xfrm rot="5400000" flipH="1">
              <a:off x="8695853" y="5478106"/>
              <a:ext cx="331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3" name="ZoneTexte 162">
              <a:extLst>
                <a:ext uri="{FF2B5EF4-FFF2-40B4-BE49-F238E27FC236}">
                  <a16:creationId xmlns="" xmlns:a16="http://schemas.microsoft.com/office/drawing/2014/main" id="{D3FB20B7-EBB7-496D-89A2-C392D4EB7236}"/>
                </a:ext>
              </a:extLst>
            </p:cNvPr>
            <p:cNvSpPr txBox="1"/>
            <p:nvPr/>
          </p:nvSpPr>
          <p:spPr>
            <a:xfrm>
              <a:off x="8089562" y="4646651"/>
              <a:ext cx="744114" cy="276999"/>
            </a:xfrm>
            <a:prstGeom prst="rect">
              <a:avLst/>
            </a:prstGeom>
            <a:noFill/>
          </p:spPr>
          <p:txBody>
            <a:bodyPr wrap="none" rtlCol="0">
              <a:spAutoFit/>
            </a:bodyPr>
            <a:lstStyle/>
            <a:p>
              <a:r>
                <a:rPr lang="fr-FR" sz="1200" dirty="0"/>
                <a:t>p = 0,02</a:t>
              </a:r>
            </a:p>
          </p:txBody>
        </p:sp>
        <p:sp>
          <p:nvSpPr>
            <p:cNvPr id="165" name="ZoneTexte 164">
              <a:extLst>
                <a:ext uri="{FF2B5EF4-FFF2-40B4-BE49-F238E27FC236}">
                  <a16:creationId xmlns="" xmlns:a16="http://schemas.microsoft.com/office/drawing/2014/main" id="{E67B07E9-AC74-44A9-90A4-A3FA3FC317D2}"/>
                </a:ext>
              </a:extLst>
            </p:cNvPr>
            <p:cNvSpPr txBox="1"/>
            <p:nvPr/>
          </p:nvSpPr>
          <p:spPr>
            <a:xfrm>
              <a:off x="5422438" y="4414630"/>
              <a:ext cx="482824" cy="276999"/>
            </a:xfrm>
            <a:prstGeom prst="rect">
              <a:avLst/>
            </a:prstGeom>
            <a:noFill/>
          </p:spPr>
          <p:txBody>
            <a:bodyPr wrap="none" rtlCol="0">
              <a:spAutoFit/>
            </a:bodyPr>
            <a:lstStyle/>
            <a:p>
              <a:pPr algn="r"/>
              <a:r>
                <a:rPr lang="fr-FR" sz="1200" dirty="0"/>
                <a:t>0,75</a:t>
              </a:r>
            </a:p>
          </p:txBody>
        </p:sp>
        <p:sp>
          <p:nvSpPr>
            <p:cNvPr id="166" name="ZoneTexte 165">
              <a:extLst>
                <a:ext uri="{FF2B5EF4-FFF2-40B4-BE49-F238E27FC236}">
                  <a16:creationId xmlns="" xmlns:a16="http://schemas.microsoft.com/office/drawing/2014/main" id="{32B1C03F-1806-4C09-A78C-C0C138E3305B}"/>
                </a:ext>
              </a:extLst>
            </p:cNvPr>
            <p:cNvSpPr txBox="1"/>
            <p:nvPr/>
          </p:nvSpPr>
          <p:spPr>
            <a:xfrm>
              <a:off x="5422438" y="4713219"/>
              <a:ext cx="482824" cy="276999"/>
            </a:xfrm>
            <a:prstGeom prst="rect">
              <a:avLst/>
            </a:prstGeom>
            <a:noFill/>
          </p:spPr>
          <p:txBody>
            <a:bodyPr wrap="none" rtlCol="0">
              <a:spAutoFit/>
            </a:bodyPr>
            <a:lstStyle/>
            <a:p>
              <a:pPr algn="r"/>
              <a:r>
                <a:rPr lang="fr-FR" sz="1200" dirty="0"/>
                <a:t>0,50</a:t>
              </a:r>
            </a:p>
          </p:txBody>
        </p:sp>
        <p:sp>
          <p:nvSpPr>
            <p:cNvPr id="167" name="ZoneTexte 166">
              <a:extLst>
                <a:ext uri="{FF2B5EF4-FFF2-40B4-BE49-F238E27FC236}">
                  <a16:creationId xmlns="" xmlns:a16="http://schemas.microsoft.com/office/drawing/2014/main" id="{76B79B8A-A2EA-4E91-AD50-82594B50BDEF}"/>
                </a:ext>
              </a:extLst>
            </p:cNvPr>
            <p:cNvSpPr txBox="1"/>
            <p:nvPr/>
          </p:nvSpPr>
          <p:spPr>
            <a:xfrm>
              <a:off x="5422438" y="4985087"/>
              <a:ext cx="482824" cy="276999"/>
            </a:xfrm>
            <a:prstGeom prst="rect">
              <a:avLst/>
            </a:prstGeom>
            <a:noFill/>
          </p:spPr>
          <p:txBody>
            <a:bodyPr wrap="none" rtlCol="0">
              <a:spAutoFit/>
            </a:bodyPr>
            <a:lstStyle/>
            <a:p>
              <a:pPr algn="r"/>
              <a:r>
                <a:rPr lang="fr-FR" sz="1200" dirty="0"/>
                <a:t>0,25</a:t>
              </a:r>
            </a:p>
          </p:txBody>
        </p:sp>
        <p:sp>
          <p:nvSpPr>
            <p:cNvPr id="168" name="ZoneTexte 167">
              <a:extLst>
                <a:ext uri="{FF2B5EF4-FFF2-40B4-BE49-F238E27FC236}">
                  <a16:creationId xmlns="" xmlns:a16="http://schemas.microsoft.com/office/drawing/2014/main" id="{377F1D4E-C4F0-42EA-9D0C-326F17D931F6}"/>
                </a:ext>
              </a:extLst>
            </p:cNvPr>
            <p:cNvSpPr txBox="1"/>
            <p:nvPr/>
          </p:nvSpPr>
          <p:spPr>
            <a:xfrm>
              <a:off x="5422438" y="5302727"/>
              <a:ext cx="482824" cy="276999"/>
            </a:xfrm>
            <a:prstGeom prst="rect">
              <a:avLst/>
            </a:prstGeom>
            <a:noFill/>
          </p:spPr>
          <p:txBody>
            <a:bodyPr wrap="none" rtlCol="0">
              <a:spAutoFit/>
            </a:bodyPr>
            <a:lstStyle/>
            <a:p>
              <a:pPr algn="r"/>
              <a:r>
                <a:rPr lang="fr-FR" sz="1200" dirty="0"/>
                <a:t>0,00</a:t>
              </a:r>
            </a:p>
          </p:txBody>
        </p:sp>
        <p:sp>
          <p:nvSpPr>
            <p:cNvPr id="172" name="ZoneTexte 171">
              <a:extLst>
                <a:ext uri="{FF2B5EF4-FFF2-40B4-BE49-F238E27FC236}">
                  <a16:creationId xmlns="" xmlns:a16="http://schemas.microsoft.com/office/drawing/2014/main" id="{4C936EB5-3D29-4F9A-AC94-46DC167C9C91}"/>
                </a:ext>
              </a:extLst>
            </p:cNvPr>
            <p:cNvSpPr txBox="1"/>
            <p:nvPr/>
          </p:nvSpPr>
          <p:spPr>
            <a:xfrm>
              <a:off x="6967412" y="5483028"/>
              <a:ext cx="439543" cy="907941"/>
            </a:xfrm>
            <a:prstGeom prst="rect">
              <a:avLst/>
            </a:prstGeom>
            <a:noFill/>
          </p:spPr>
          <p:txBody>
            <a:bodyPr wrap="none" rtlCol="0">
              <a:spAutoFit/>
            </a:bodyPr>
            <a:lstStyle/>
            <a:p>
              <a:pPr algn="ctr">
                <a:spcBef>
                  <a:spcPts val="600"/>
                </a:spcBef>
              </a:pPr>
              <a:r>
                <a:rPr lang="fr-FR" sz="1200" dirty="0"/>
                <a:t>150</a:t>
              </a:r>
            </a:p>
            <a:p>
              <a:pPr algn="ctr">
                <a:spcBef>
                  <a:spcPts val="600"/>
                </a:spcBef>
              </a:pPr>
              <a:r>
                <a:rPr lang="fr-FR" sz="1200" dirty="0"/>
                <a:t/>
              </a:r>
              <a:br>
                <a:rPr lang="fr-FR" sz="1200" dirty="0"/>
              </a:br>
              <a:r>
                <a:rPr lang="fr-FR" sz="1200" dirty="0"/>
                <a:t>88</a:t>
              </a:r>
              <a:br>
                <a:rPr lang="fr-FR" sz="1200" dirty="0"/>
              </a:br>
              <a:r>
                <a:rPr lang="fr-FR" sz="1200" dirty="0"/>
                <a:t>51</a:t>
              </a:r>
            </a:p>
          </p:txBody>
        </p:sp>
        <p:sp>
          <p:nvSpPr>
            <p:cNvPr id="179" name="ZoneTexte 178">
              <a:extLst>
                <a:ext uri="{FF2B5EF4-FFF2-40B4-BE49-F238E27FC236}">
                  <a16:creationId xmlns="" xmlns:a16="http://schemas.microsoft.com/office/drawing/2014/main" id="{D3AACFE3-DD8A-44F6-929B-4695878DDC71}"/>
                </a:ext>
              </a:extLst>
            </p:cNvPr>
            <p:cNvSpPr txBox="1"/>
            <p:nvPr/>
          </p:nvSpPr>
          <p:spPr>
            <a:xfrm>
              <a:off x="5925418" y="5669713"/>
              <a:ext cx="2789546" cy="276999"/>
            </a:xfrm>
            <a:prstGeom prst="rect">
              <a:avLst/>
            </a:prstGeom>
            <a:noFill/>
          </p:spPr>
          <p:txBody>
            <a:bodyPr wrap="none" rtlCol="0">
              <a:spAutoFit/>
            </a:bodyPr>
            <a:lstStyle/>
            <a:p>
              <a:r>
                <a:rPr lang="fr-FR" sz="1200" b="1" dirty="0"/>
                <a:t>Jours depuis 1</a:t>
              </a:r>
              <a:r>
                <a:rPr lang="fr-FR" sz="1200" b="1" baseline="30000" dirty="0"/>
                <a:t>ère</a:t>
              </a:r>
              <a:r>
                <a:rPr lang="fr-FR" sz="1200" b="1" dirty="0"/>
                <a:t> visite à la clinique</a:t>
              </a:r>
            </a:p>
          </p:txBody>
        </p:sp>
        <p:sp>
          <p:nvSpPr>
            <p:cNvPr id="183" name="Forme libre : forme 182">
              <a:extLst>
                <a:ext uri="{FF2B5EF4-FFF2-40B4-BE49-F238E27FC236}">
                  <a16:creationId xmlns="" xmlns:a16="http://schemas.microsoft.com/office/drawing/2014/main" id="{877AC544-6A45-465E-A2C8-7CE81CBAE72A}"/>
                </a:ext>
              </a:extLst>
            </p:cNvPr>
            <p:cNvSpPr/>
            <p:nvPr/>
          </p:nvSpPr>
          <p:spPr bwMode="auto">
            <a:xfrm>
              <a:off x="5964637" y="4243140"/>
              <a:ext cx="2776092" cy="248798"/>
            </a:xfrm>
            <a:custGeom>
              <a:avLst/>
              <a:gdLst>
                <a:gd name="connsiteX0" fmla="*/ 0 w 2776092"/>
                <a:gd name="connsiteY0" fmla="*/ 0 h 427597"/>
                <a:gd name="connsiteX1" fmla="*/ 0 w 2776092"/>
                <a:gd name="connsiteY1" fmla="*/ 105255 h 427597"/>
                <a:gd name="connsiteX2" fmla="*/ 111833 w 2776092"/>
                <a:gd name="connsiteY2" fmla="*/ 105255 h 427597"/>
                <a:gd name="connsiteX3" fmla="*/ 111833 w 2776092"/>
                <a:gd name="connsiteY3" fmla="*/ 131568 h 427597"/>
                <a:gd name="connsiteX4" fmla="*/ 157882 w 2776092"/>
                <a:gd name="connsiteY4" fmla="*/ 131568 h 427597"/>
                <a:gd name="connsiteX5" fmla="*/ 157882 w 2776092"/>
                <a:gd name="connsiteY5" fmla="*/ 207220 h 427597"/>
                <a:gd name="connsiteX6" fmla="*/ 358524 w 2776092"/>
                <a:gd name="connsiteY6" fmla="*/ 207220 h 427597"/>
                <a:gd name="connsiteX7" fmla="*/ 358524 w 2776092"/>
                <a:gd name="connsiteY7" fmla="*/ 240112 h 427597"/>
                <a:gd name="connsiteX8" fmla="*/ 1029523 w 2776092"/>
                <a:gd name="connsiteY8" fmla="*/ 240112 h 427597"/>
                <a:gd name="connsiteX9" fmla="*/ 1029523 w 2776092"/>
                <a:gd name="connsiteY9" fmla="*/ 292739 h 427597"/>
                <a:gd name="connsiteX10" fmla="*/ 1220297 w 2776092"/>
                <a:gd name="connsiteY10" fmla="*/ 292739 h 427597"/>
                <a:gd name="connsiteX11" fmla="*/ 1220297 w 2776092"/>
                <a:gd name="connsiteY11" fmla="*/ 325632 h 427597"/>
                <a:gd name="connsiteX12" fmla="*/ 1256478 w 2776092"/>
                <a:gd name="connsiteY12" fmla="*/ 325632 h 427597"/>
                <a:gd name="connsiteX13" fmla="*/ 1256478 w 2776092"/>
                <a:gd name="connsiteY13" fmla="*/ 355234 h 427597"/>
                <a:gd name="connsiteX14" fmla="*/ 1986682 w 2776092"/>
                <a:gd name="connsiteY14" fmla="*/ 355234 h 427597"/>
                <a:gd name="connsiteX15" fmla="*/ 1986682 w 2776092"/>
                <a:gd name="connsiteY15" fmla="*/ 417729 h 427597"/>
                <a:gd name="connsiteX16" fmla="*/ 2091937 w 2776092"/>
                <a:gd name="connsiteY16" fmla="*/ 417729 h 427597"/>
                <a:gd name="connsiteX17" fmla="*/ 2091937 w 2776092"/>
                <a:gd name="connsiteY17" fmla="*/ 427597 h 427597"/>
                <a:gd name="connsiteX18" fmla="*/ 2776092 w 2776092"/>
                <a:gd name="connsiteY18" fmla="*/ 427597 h 42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76092" h="427597">
                  <a:moveTo>
                    <a:pt x="0" y="0"/>
                  </a:moveTo>
                  <a:lnTo>
                    <a:pt x="0" y="105255"/>
                  </a:lnTo>
                  <a:lnTo>
                    <a:pt x="111833" y="105255"/>
                  </a:lnTo>
                  <a:lnTo>
                    <a:pt x="111833" y="131568"/>
                  </a:lnTo>
                  <a:lnTo>
                    <a:pt x="157882" y="131568"/>
                  </a:lnTo>
                  <a:lnTo>
                    <a:pt x="157882" y="207220"/>
                  </a:lnTo>
                  <a:lnTo>
                    <a:pt x="358524" y="207220"/>
                  </a:lnTo>
                  <a:lnTo>
                    <a:pt x="358524" y="240112"/>
                  </a:lnTo>
                  <a:lnTo>
                    <a:pt x="1029523" y="240112"/>
                  </a:lnTo>
                  <a:lnTo>
                    <a:pt x="1029523" y="292739"/>
                  </a:lnTo>
                  <a:lnTo>
                    <a:pt x="1220297" y="292739"/>
                  </a:lnTo>
                  <a:lnTo>
                    <a:pt x="1220297" y="325632"/>
                  </a:lnTo>
                  <a:lnTo>
                    <a:pt x="1256478" y="325632"/>
                  </a:lnTo>
                  <a:lnTo>
                    <a:pt x="1256478" y="355234"/>
                  </a:lnTo>
                  <a:lnTo>
                    <a:pt x="1986682" y="355234"/>
                  </a:lnTo>
                  <a:lnTo>
                    <a:pt x="1986682" y="417729"/>
                  </a:lnTo>
                  <a:lnTo>
                    <a:pt x="2091937" y="417729"/>
                  </a:lnTo>
                  <a:lnTo>
                    <a:pt x="2091937" y="427597"/>
                  </a:lnTo>
                  <a:lnTo>
                    <a:pt x="2776092" y="427597"/>
                  </a:lnTo>
                </a:path>
              </a:pathLst>
            </a:cu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solidFill>
                  <a:prstClr val="white"/>
                </a:solidFill>
              </a:endParaRPr>
            </a:p>
          </p:txBody>
        </p:sp>
        <p:sp>
          <p:nvSpPr>
            <p:cNvPr id="185" name="Forme libre : forme 184">
              <a:extLst>
                <a:ext uri="{FF2B5EF4-FFF2-40B4-BE49-F238E27FC236}">
                  <a16:creationId xmlns="" xmlns:a16="http://schemas.microsoft.com/office/drawing/2014/main" id="{87CD379F-68D6-4501-9E57-059B2A757A12}"/>
                </a:ext>
              </a:extLst>
            </p:cNvPr>
            <p:cNvSpPr/>
            <p:nvPr/>
          </p:nvSpPr>
          <p:spPr bwMode="auto">
            <a:xfrm>
              <a:off x="5961348" y="4268020"/>
              <a:ext cx="2799117" cy="99518"/>
            </a:xfrm>
            <a:custGeom>
              <a:avLst/>
              <a:gdLst>
                <a:gd name="connsiteX0" fmla="*/ 0 w 2799117"/>
                <a:gd name="connsiteY0" fmla="*/ 0 h 171038"/>
                <a:gd name="connsiteX1" fmla="*/ 226956 w 2799117"/>
                <a:gd name="connsiteY1" fmla="*/ 0 h 171038"/>
                <a:gd name="connsiteX2" fmla="*/ 226956 w 2799117"/>
                <a:gd name="connsiteY2" fmla="*/ 46049 h 171038"/>
                <a:gd name="connsiteX3" fmla="*/ 559166 w 2799117"/>
                <a:gd name="connsiteY3" fmla="*/ 46049 h 171038"/>
                <a:gd name="connsiteX4" fmla="*/ 559166 w 2799117"/>
                <a:gd name="connsiteY4" fmla="*/ 88808 h 171038"/>
                <a:gd name="connsiteX5" fmla="*/ 1210429 w 2799117"/>
                <a:gd name="connsiteY5" fmla="*/ 88808 h 171038"/>
                <a:gd name="connsiteX6" fmla="*/ 1210429 w 2799117"/>
                <a:gd name="connsiteY6" fmla="*/ 121700 h 171038"/>
                <a:gd name="connsiteX7" fmla="*/ 1841957 w 2799117"/>
                <a:gd name="connsiteY7" fmla="*/ 121700 h 171038"/>
                <a:gd name="connsiteX8" fmla="*/ 1841957 w 2799117"/>
                <a:gd name="connsiteY8" fmla="*/ 171038 h 171038"/>
                <a:gd name="connsiteX9" fmla="*/ 2799117 w 2799117"/>
                <a:gd name="connsiteY9" fmla="*/ 171038 h 1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117" h="171038">
                  <a:moveTo>
                    <a:pt x="0" y="0"/>
                  </a:moveTo>
                  <a:lnTo>
                    <a:pt x="226956" y="0"/>
                  </a:lnTo>
                  <a:lnTo>
                    <a:pt x="226956" y="46049"/>
                  </a:lnTo>
                  <a:lnTo>
                    <a:pt x="559166" y="46049"/>
                  </a:lnTo>
                  <a:lnTo>
                    <a:pt x="559166" y="88808"/>
                  </a:lnTo>
                  <a:lnTo>
                    <a:pt x="1210429" y="88808"/>
                  </a:lnTo>
                  <a:lnTo>
                    <a:pt x="1210429" y="121700"/>
                  </a:lnTo>
                  <a:lnTo>
                    <a:pt x="1841957" y="121700"/>
                  </a:lnTo>
                  <a:lnTo>
                    <a:pt x="1841957" y="171038"/>
                  </a:lnTo>
                  <a:lnTo>
                    <a:pt x="2799117" y="171038"/>
                  </a:lnTo>
                </a:path>
              </a:pathLst>
            </a:cu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solidFill>
                  <a:prstClr val="white"/>
                </a:solidFill>
              </a:endParaRPr>
            </a:p>
          </p:txBody>
        </p:sp>
        <p:cxnSp>
          <p:nvCxnSpPr>
            <p:cNvPr id="127" name="Connecteur droit 126">
              <a:extLst>
                <a:ext uri="{FF2B5EF4-FFF2-40B4-BE49-F238E27FC236}">
                  <a16:creationId xmlns="" xmlns:a16="http://schemas.microsoft.com/office/drawing/2014/main" id="{B731DCCF-CBB3-4730-A48E-5B341401B1EA}"/>
                </a:ext>
              </a:extLst>
            </p:cNvPr>
            <p:cNvCxnSpPr/>
            <p:nvPr/>
          </p:nvCxnSpPr>
          <p:spPr bwMode="auto">
            <a:xfrm>
              <a:off x="5651997" y="6286879"/>
              <a:ext cx="180000"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28" name="Connecteur droit 127">
              <a:extLst>
                <a:ext uri="{FF2B5EF4-FFF2-40B4-BE49-F238E27FC236}">
                  <a16:creationId xmlns="" xmlns:a16="http://schemas.microsoft.com/office/drawing/2014/main" id="{709D034C-0BC9-496D-943A-8138DBAC9FD7}"/>
                </a:ext>
              </a:extLst>
            </p:cNvPr>
            <p:cNvCxnSpPr/>
            <p:nvPr/>
          </p:nvCxnSpPr>
          <p:spPr bwMode="auto">
            <a:xfrm>
              <a:off x="5651997" y="6056501"/>
              <a:ext cx="180000" cy="0"/>
            </a:xfrm>
            <a:prstGeom prst="line">
              <a:avLst/>
            </a:prstGeom>
            <a:solidFill>
              <a:schemeClr val="accent1"/>
            </a:solidFill>
            <a:ln w="38100" cap="flat" cmpd="sng" algn="ctr">
              <a:solidFill>
                <a:srgbClr val="0000CC"/>
              </a:solidFill>
              <a:prstDash val="solid"/>
              <a:round/>
              <a:headEnd type="none" w="med" len="med"/>
              <a:tailEnd type="none" w="med" len="med"/>
            </a:ln>
            <a:effectLst/>
          </p:spPr>
        </p:cxnSp>
      </p:grpSp>
      <p:sp>
        <p:nvSpPr>
          <p:cNvPr id="132" name="Text Box 2"/>
          <p:cNvSpPr txBox="1">
            <a:spLocks noChangeArrowheads="1"/>
          </p:cNvSpPr>
          <p:nvPr/>
        </p:nvSpPr>
        <p:spPr bwMode="auto">
          <a:xfrm>
            <a:off x="5804568" y="3844829"/>
            <a:ext cx="3182653" cy="338554"/>
          </a:xfrm>
          <a:prstGeom prst="rect">
            <a:avLst/>
          </a:prstGeom>
          <a:noFill/>
          <a:ln w="9525">
            <a:noFill/>
            <a:miter lim="800000"/>
            <a:headEnd/>
            <a:tailEnd/>
          </a:ln>
        </p:spPr>
        <p:txBody>
          <a:bodyPr wrap="square">
            <a:spAutoFit/>
          </a:bodyPr>
          <a:lstStyle/>
          <a:p>
            <a:pPr algn="ctr"/>
            <a:r>
              <a:rPr lang="fr-FR" sz="1600" b="1" dirty="0">
                <a:solidFill>
                  <a:srgbClr val="0070C0"/>
                </a:solidFill>
                <a:latin typeface="Calibri" pitchFamily="34" charset="0"/>
                <a:ea typeface="ＭＳ Ｐゴシック" pitchFamily="34" charset="-128"/>
              </a:rPr>
              <a:t>Rétention après 1</a:t>
            </a:r>
            <a:r>
              <a:rPr lang="fr-FR" sz="1600" b="1" baseline="30000" dirty="0">
                <a:solidFill>
                  <a:srgbClr val="0070C0"/>
                </a:solidFill>
                <a:latin typeface="Calibri" pitchFamily="34" charset="0"/>
                <a:ea typeface="ＭＳ Ｐゴシック" pitchFamily="34" charset="-128"/>
              </a:rPr>
              <a:t>ère</a:t>
            </a:r>
            <a:r>
              <a:rPr lang="fr-FR" sz="1600" b="1" dirty="0">
                <a:solidFill>
                  <a:srgbClr val="0070C0"/>
                </a:solidFill>
                <a:latin typeface="Calibri" pitchFamily="34" charset="0"/>
                <a:ea typeface="ＭＳ Ｐゴシック" pitchFamily="34" charset="-128"/>
              </a:rPr>
              <a:t> visite</a:t>
            </a:r>
          </a:p>
        </p:txBody>
      </p:sp>
      <p:sp>
        <p:nvSpPr>
          <p:cNvPr id="134" name="Text Box 2"/>
          <p:cNvSpPr txBox="1">
            <a:spLocks noChangeArrowheads="1"/>
          </p:cNvSpPr>
          <p:nvPr/>
        </p:nvSpPr>
        <p:spPr bwMode="auto">
          <a:xfrm>
            <a:off x="5356444" y="1127528"/>
            <a:ext cx="3717435" cy="338554"/>
          </a:xfrm>
          <a:prstGeom prst="rect">
            <a:avLst/>
          </a:prstGeom>
          <a:noFill/>
          <a:ln w="9525">
            <a:noFill/>
            <a:miter lim="800000"/>
            <a:headEnd/>
            <a:tailEnd/>
          </a:ln>
        </p:spPr>
        <p:txBody>
          <a:bodyPr wrap="square">
            <a:spAutoFit/>
          </a:bodyPr>
          <a:lstStyle/>
          <a:p>
            <a:pPr algn="ctr"/>
            <a:r>
              <a:rPr lang="fr-FR" sz="1600" b="1" dirty="0">
                <a:solidFill>
                  <a:srgbClr val="0070C0"/>
                </a:solidFill>
                <a:latin typeface="Calibri" pitchFamily="34" charset="0"/>
                <a:ea typeface="ＭＳ Ｐゴシック" pitchFamily="34" charset="-128"/>
              </a:rPr>
              <a:t>Rétention après test VIH domicile</a:t>
            </a:r>
          </a:p>
        </p:txBody>
      </p:sp>
      <p:grpSp>
        <p:nvGrpSpPr>
          <p:cNvPr id="6" name="Groupe 5">
            <a:extLst>
              <a:ext uri="{FF2B5EF4-FFF2-40B4-BE49-F238E27FC236}">
                <a16:creationId xmlns="" xmlns:a16="http://schemas.microsoft.com/office/drawing/2014/main" id="{69000A51-62DE-4569-8F47-D7629DDBCB3B}"/>
              </a:ext>
            </a:extLst>
          </p:cNvPr>
          <p:cNvGrpSpPr/>
          <p:nvPr/>
        </p:nvGrpSpPr>
        <p:grpSpPr>
          <a:xfrm>
            <a:off x="5313648" y="1476495"/>
            <a:ext cx="3520103" cy="2357625"/>
            <a:chOff x="5313648" y="1476495"/>
            <a:chExt cx="3520103" cy="2357625"/>
          </a:xfrm>
        </p:grpSpPr>
        <p:grpSp>
          <p:nvGrpSpPr>
            <p:cNvPr id="81" name="Grouper 80"/>
            <p:cNvGrpSpPr/>
            <p:nvPr/>
          </p:nvGrpSpPr>
          <p:grpSpPr>
            <a:xfrm>
              <a:off x="5313648" y="1476495"/>
              <a:ext cx="3520103" cy="2357625"/>
              <a:chOff x="5313648" y="889248"/>
              <a:chExt cx="3520103" cy="2963349"/>
            </a:xfrm>
          </p:grpSpPr>
          <p:cxnSp>
            <p:nvCxnSpPr>
              <p:cNvPr id="39" name="Connecteur droit 38">
                <a:extLst>
                  <a:ext uri="{FF2B5EF4-FFF2-40B4-BE49-F238E27FC236}">
                    <a16:creationId xmlns="" xmlns:a16="http://schemas.microsoft.com/office/drawing/2014/main" id="{6D40C05D-1E69-4160-86C6-E678FE87AEE3}"/>
                  </a:ext>
                </a:extLst>
              </p:cNvPr>
              <p:cNvCxnSpPr>
                <a:cxnSpLocks/>
              </p:cNvCxnSpPr>
              <p:nvPr/>
            </p:nvCxnSpPr>
            <p:spPr bwMode="auto">
              <a:xfrm>
                <a:off x="5786564" y="1033808"/>
                <a:ext cx="0" cy="17669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Connecteur droit 40">
                <a:extLst>
                  <a:ext uri="{FF2B5EF4-FFF2-40B4-BE49-F238E27FC236}">
                    <a16:creationId xmlns="" xmlns:a16="http://schemas.microsoft.com/office/drawing/2014/main" id="{D9E05844-92B2-408A-8E6D-01C5FC12059F}"/>
                  </a:ext>
                </a:extLst>
              </p:cNvPr>
              <p:cNvCxnSpPr/>
              <p:nvPr/>
            </p:nvCxnSpPr>
            <p:spPr bwMode="auto">
              <a:xfrm>
                <a:off x="5782015" y="2797029"/>
                <a:ext cx="30373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Connecteur droit 42">
                <a:extLst>
                  <a:ext uri="{FF2B5EF4-FFF2-40B4-BE49-F238E27FC236}">
                    <a16:creationId xmlns="" xmlns:a16="http://schemas.microsoft.com/office/drawing/2014/main" id="{3689D772-03C7-4FD5-9891-9567CD297A68}"/>
                  </a:ext>
                </a:extLst>
              </p:cNvPr>
              <p:cNvCxnSpPr>
                <a:cxnSpLocks/>
              </p:cNvCxnSpPr>
              <p:nvPr/>
            </p:nvCxnSpPr>
            <p:spPr bwMode="auto">
              <a:xfrm flipH="1">
                <a:off x="5731859" y="1033808"/>
                <a:ext cx="569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Connecteur droit 45">
                <a:extLst>
                  <a:ext uri="{FF2B5EF4-FFF2-40B4-BE49-F238E27FC236}">
                    <a16:creationId xmlns="" xmlns:a16="http://schemas.microsoft.com/office/drawing/2014/main" id="{C2142FF1-D128-4624-A6E5-8C8428ACF1CB}"/>
                  </a:ext>
                </a:extLst>
              </p:cNvPr>
              <p:cNvCxnSpPr>
                <a:cxnSpLocks/>
              </p:cNvCxnSpPr>
              <p:nvPr/>
            </p:nvCxnSpPr>
            <p:spPr bwMode="auto">
              <a:xfrm flipH="1">
                <a:off x="5731859" y="1450631"/>
                <a:ext cx="569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Connecteur droit 46">
                <a:extLst>
                  <a:ext uri="{FF2B5EF4-FFF2-40B4-BE49-F238E27FC236}">
                    <a16:creationId xmlns="" xmlns:a16="http://schemas.microsoft.com/office/drawing/2014/main" id="{8FC9206E-B094-4A3E-8DB9-3924536B75F7}"/>
                  </a:ext>
                </a:extLst>
              </p:cNvPr>
              <p:cNvCxnSpPr>
                <a:cxnSpLocks/>
              </p:cNvCxnSpPr>
              <p:nvPr/>
            </p:nvCxnSpPr>
            <p:spPr bwMode="auto">
              <a:xfrm flipH="1">
                <a:off x="5731859" y="1870436"/>
                <a:ext cx="569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Connecteur droit 47">
                <a:extLst>
                  <a:ext uri="{FF2B5EF4-FFF2-40B4-BE49-F238E27FC236}">
                    <a16:creationId xmlns="" xmlns:a16="http://schemas.microsoft.com/office/drawing/2014/main" id="{83423704-A5F9-4D07-97FC-768B4D36D785}"/>
                  </a:ext>
                </a:extLst>
              </p:cNvPr>
              <p:cNvCxnSpPr>
                <a:cxnSpLocks/>
              </p:cNvCxnSpPr>
              <p:nvPr/>
            </p:nvCxnSpPr>
            <p:spPr bwMode="auto">
              <a:xfrm flipH="1">
                <a:off x="5731859" y="2304804"/>
                <a:ext cx="569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Connecteur droit 48">
                <a:extLst>
                  <a:ext uri="{FF2B5EF4-FFF2-40B4-BE49-F238E27FC236}">
                    <a16:creationId xmlns="" xmlns:a16="http://schemas.microsoft.com/office/drawing/2014/main" id="{76D581BE-4D98-4883-9068-8D0C8D4DF87E}"/>
                  </a:ext>
                </a:extLst>
              </p:cNvPr>
              <p:cNvCxnSpPr>
                <a:cxnSpLocks/>
              </p:cNvCxnSpPr>
              <p:nvPr/>
            </p:nvCxnSpPr>
            <p:spPr bwMode="auto">
              <a:xfrm flipH="1">
                <a:off x="5731859" y="2746726"/>
                <a:ext cx="569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Connecteur droit 50">
                <a:extLst>
                  <a:ext uri="{FF2B5EF4-FFF2-40B4-BE49-F238E27FC236}">
                    <a16:creationId xmlns="" xmlns:a16="http://schemas.microsoft.com/office/drawing/2014/main" id="{3C5D755D-50ED-4CE9-9A41-D5E3EAB7F82A}"/>
                  </a:ext>
                </a:extLst>
              </p:cNvPr>
              <p:cNvCxnSpPr>
                <a:cxnSpLocks/>
              </p:cNvCxnSpPr>
              <p:nvPr/>
            </p:nvCxnSpPr>
            <p:spPr bwMode="auto">
              <a:xfrm rot="5400000" flipH="1">
                <a:off x="5839053" y="2822274"/>
                <a:ext cx="473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Connecteur droit 51">
                <a:extLst>
                  <a:ext uri="{FF2B5EF4-FFF2-40B4-BE49-F238E27FC236}">
                    <a16:creationId xmlns="" xmlns:a16="http://schemas.microsoft.com/office/drawing/2014/main" id="{46CC8C49-1E62-47B9-BB61-273D3A902AC2}"/>
                  </a:ext>
                </a:extLst>
              </p:cNvPr>
              <p:cNvCxnSpPr>
                <a:cxnSpLocks/>
              </p:cNvCxnSpPr>
              <p:nvPr/>
            </p:nvCxnSpPr>
            <p:spPr bwMode="auto">
              <a:xfrm rot="5400000" flipH="1">
                <a:off x="6250762" y="2822274"/>
                <a:ext cx="473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Connecteur droit 52">
                <a:extLst>
                  <a:ext uri="{FF2B5EF4-FFF2-40B4-BE49-F238E27FC236}">
                    <a16:creationId xmlns="" xmlns:a16="http://schemas.microsoft.com/office/drawing/2014/main" id="{FC33C249-2396-4A20-8572-0A17F13AD950}"/>
                  </a:ext>
                </a:extLst>
              </p:cNvPr>
              <p:cNvCxnSpPr>
                <a:cxnSpLocks/>
              </p:cNvCxnSpPr>
              <p:nvPr/>
            </p:nvCxnSpPr>
            <p:spPr bwMode="auto">
              <a:xfrm rot="5400000" flipH="1">
                <a:off x="6646548" y="2822274"/>
                <a:ext cx="473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Connecteur droit 53">
                <a:extLst>
                  <a:ext uri="{FF2B5EF4-FFF2-40B4-BE49-F238E27FC236}">
                    <a16:creationId xmlns="" xmlns:a16="http://schemas.microsoft.com/office/drawing/2014/main" id="{1AD156CA-44A2-4F05-AB7B-5933189C765B}"/>
                  </a:ext>
                </a:extLst>
              </p:cNvPr>
              <p:cNvCxnSpPr>
                <a:cxnSpLocks/>
              </p:cNvCxnSpPr>
              <p:nvPr/>
            </p:nvCxnSpPr>
            <p:spPr bwMode="auto">
              <a:xfrm rot="5400000" flipH="1">
                <a:off x="7046884" y="2822274"/>
                <a:ext cx="473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Connecteur droit 54">
                <a:extLst>
                  <a:ext uri="{FF2B5EF4-FFF2-40B4-BE49-F238E27FC236}">
                    <a16:creationId xmlns="" xmlns:a16="http://schemas.microsoft.com/office/drawing/2014/main" id="{A1934886-5162-4D48-8B1B-E352A21CCDF5}"/>
                  </a:ext>
                </a:extLst>
              </p:cNvPr>
              <p:cNvCxnSpPr>
                <a:cxnSpLocks/>
              </p:cNvCxnSpPr>
              <p:nvPr/>
            </p:nvCxnSpPr>
            <p:spPr bwMode="auto">
              <a:xfrm rot="5400000" flipH="1">
                <a:off x="7815713" y="2822274"/>
                <a:ext cx="473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Connecteur droit 55">
                <a:extLst>
                  <a:ext uri="{FF2B5EF4-FFF2-40B4-BE49-F238E27FC236}">
                    <a16:creationId xmlns="" xmlns:a16="http://schemas.microsoft.com/office/drawing/2014/main" id="{350E26AD-A418-4B08-9D1C-D1BC4F6BBD44}"/>
                  </a:ext>
                </a:extLst>
              </p:cNvPr>
              <p:cNvCxnSpPr>
                <a:cxnSpLocks/>
              </p:cNvCxnSpPr>
              <p:nvPr/>
            </p:nvCxnSpPr>
            <p:spPr bwMode="auto">
              <a:xfrm rot="5400000" flipH="1">
                <a:off x="7435847" y="2822274"/>
                <a:ext cx="473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Connecteur droit 56">
                <a:extLst>
                  <a:ext uri="{FF2B5EF4-FFF2-40B4-BE49-F238E27FC236}">
                    <a16:creationId xmlns="" xmlns:a16="http://schemas.microsoft.com/office/drawing/2014/main" id="{C2EC613A-6EE7-4989-9A20-2E8B6DF99D1C}"/>
                  </a:ext>
                </a:extLst>
              </p:cNvPr>
              <p:cNvCxnSpPr>
                <a:cxnSpLocks/>
              </p:cNvCxnSpPr>
              <p:nvPr/>
            </p:nvCxnSpPr>
            <p:spPr bwMode="auto">
              <a:xfrm rot="5400000" flipH="1">
                <a:off x="8188751" y="2822274"/>
                <a:ext cx="473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Connecteur droit 57">
                <a:extLst>
                  <a:ext uri="{FF2B5EF4-FFF2-40B4-BE49-F238E27FC236}">
                    <a16:creationId xmlns="" xmlns:a16="http://schemas.microsoft.com/office/drawing/2014/main" id="{8EC7C9AF-E3F4-4C37-BE03-0CC322EDAD48}"/>
                  </a:ext>
                </a:extLst>
              </p:cNvPr>
              <p:cNvCxnSpPr>
                <a:cxnSpLocks/>
              </p:cNvCxnSpPr>
              <p:nvPr/>
            </p:nvCxnSpPr>
            <p:spPr bwMode="auto">
              <a:xfrm rot="5400000" flipH="1">
                <a:off x="8579986" y="2822274"/>
                <a:ext cx="473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ZoneTexte 58">
                <a:extLst>
                  <a:ext uri="{FF2B5EF4-FFF2-40B4-BE49-F238E27FC236}">
                    <a16:creationId xmlns="" xmlns:a16="http://schemas.microsoft.com/office/drawing/2014/main" id="{BECE6F89-C9DD-484B-9638-01FF6F2219B2}"/>
                  </a:ext>
                </a:extLst>
              </p:cNvPr>
              <p:cNvSpPr txBox="1"/>
              <p:nvPr/>
            </p:nvSpPr>
            <p:spPr>
              <a:xfrm>
                <a:off x="7884015" y="2013679"/>
                <a:ext cx="829073" cy="348166"/>
              </a:xfrm>
              <a:prstGeom prst="rect">
                <a:avLst/>
              </a:prstGeom>
              <a:noFill/>
            </p:spPr>
            <p:txBody>
              <a:bodyPr wrap="none" rtlCol="0">
                <a:spAutoFit/>
              </a:bodyPr>
              <a:lstStyle/>
              <a:p>
                <a:r>
                  <a:rPr lang="fr-FR" sz="1200" dirty="0"/>
                  <a:t>p = 0,009</a:t>
                </a:r>
              </a:p>
            </p:txBody>
          </p:sp>
          <p:sp>
            <p:nvSpPr>
              <p:cNvPr id="60" name="ZoneTexte 59">
                <a:extLst>
                  <a:ext uri="{FF2B5EF4-FFF2-40B4-BE49-F238E27FC236}">
                    <a16:creationId xmlns="" xmlns:a16="http://schemas.microsoft.com/office/drawing/2014/main" id="{AD9B1CE7-2615-4726-99CF-B028D71A5733}"/>
                  </a:ext>
                </a:extLst>
              </p:cNvPr>
              <p:cNvSpPr txBox="1"/>
              <p:nvPr/>
            </p:nvSpPr>
            <p:spPr>
              <a:xfrm>
                <a:off x="5313648" y="889248"/>
                <a:ext cx="482824" cy="348166"/>
              </a:xfrm>
              <a:prstGeom prst="rect">
                <a:avLst/>
              </a:prstGeom>
              <a:noFill/>
            </p:spPr>
            <p:txBody>
              <a:bodyPr wrap="none" rtlCol="0">
                <a:spAutoFit/>
              </a:bodyPr>
              <a:lstStyle/>
              <a:p>
                <a:pPr algn="r"/>
                <a:r>
                  <a:rPr lang="fr-FR" sz="1200" dirty="0"/>
                  <a:t>1,00</a:t>
                </a:r>
              </a:p>
            </p:txBody>
          </p:sp>
          <p:sp>
            <p:nvSpPr>
              <p:cNvPr id="61" name="ZoneTexte 60">
                <a:extLst>
                  <a:ext uri="{FF2B5EF4-FFF2-40B4-BE49-F238E27FC236}">
                    <a16:creationId xmlns="" xmlns:a16="http://schemas.microsoft.com/office/drawing/2014/main" id="{2195636D-329F-48B9-822E-2D32E3A9DB78}"/>
                  </a:ext>
                </a:extLst>
              </p:cNvPr>
              <p:cNvSpPr txBox="1"/>
              <p:nvPr/>
            </p:nvSpPr>
            <p:spPr>
              <a:xfrm>
                <a:off x="5313648" y="1321026"/>
                <a:ext cx="482824" cy="348166"/>
              </a:xfrm>
              <a:prstGeom prst="rect">
                <a:avLst/>
              </a:prstGeom>
              <a:noFill/>
            </p:spPr>
            <p:txBody>
              <a:bodyPr wrap="none" rtlCol="0">
                <a:spAutoFit/>
              </a:bodyPr>
              <a:lstStyle/>
              <a:p>
                <a:pPr algn="r"/>
                <a:r>
                  <a:rPr lang="fr-FR" sz="1200" dirty="0"/>
                  <a:t>0,75</a:t>
                </a:r>
              </a:p>
            </p:txBody>
          </p:sp>
          <p:sp>
            <p:nvSpPr>
              <p:cNvPr id="62" name="ZoneTexte 61">
                <a:extLst>
                  <a:ext uri="{FF2B5EF4-FFF2-40B4-BE49-F238E27FC236}">
                    <a16:creationId xmlns="" xmlns:a16="http://schemas.microsoft.com/office/drawing/2014/main" id="{127F76A4-21F4-4460-889F-472E1AAE576C}"/>
                  </a:ext>
                </a:extLst>
              </p:cNvPr>
              <p:cNvSpPr txBox="1"/>
              <p:nvPr/>
            </p:nvSpPr>
            <p:spPr>
              <a:xfrm>
                <a:off x="5313648" y="1740831"/>
                <a:ext cx="482824" cy="348166"/>
              </a:xfrm>
              <a:prstGeom prst="rect">
                <a:avLst/>
              </a:prstGeom>
              <a:noFill/>
            </p:spPr>
            <p:txBody>
              <a:bodyPr wrap="none" rtlCol="0">
                <a:spAutoFit/>
              </a:bodyPr>
              <a:lstStyle/>
              <a:p>
                <a:pPr algn="r"/>
                <a:r>
                  <a:rPr lang="fr-FR" sz="1200" dirty="0"/>
                  <a:t>0,50</a:t>
                </a:r>
              </a:p>
            </p:txBody>
          </p:sp>
          <p:sp>
            <p:nvSpPr>
              <p:cNvPr id="63" name="ZoneTexte 62">
                <a:extLst>
                  <a:ext uri="{FF2B5EF4-FFF2-40B4-BE49-F238E27FC236}">
                    <a16:creationId xmlns="" xmlns:a16="http://schemas.microsoft.com/office/drawing/2014/main" id="{C4D120FC-417D-40BF-9B98-79594F1B0C1C}"/>
                  </a:ext>
                </a:extLst>
              </p:cNvPr>
              <p:cNvSpPr txBox="1"/>
              <p:nvPr/>
            </p:nvSpPr>
            <p:spPr>
              <a:xfrm>
                <a:off x="5313648" y="2163242"/>
                <a:ext cx="482824" cy="348166"/>
              </a:xfrm>
              <a:prstGeom prst="rect">
                <a:avLst/>
              </a:prstGeom>
              <a:noFill/>
            </p:spPr>
            <p:txBody>
              <a:bodyPr wrap="none" rtlCol="0">
                <a:spAutoFit/>
              </a:bodyPr>
              <a:lstStyle/>
              <a:p>
                <a:pPr algn="r"/>
                <a:r>
                  <a:rPr lang="fr-FR" sz="1200" dirty="0"/>
                  <a:t>0,25</a:t>
                </a:r>
              </a:p>
            </p:txBody>
          </p:sp>
          <p:sp>
            <p:nvSpPr>
              <p:cNvPr id="64" name="ZoneTexte 63">
                <a:extLst>
                  <a:ext uri="{FF2B5EF4-FFF2-40B4-BE49-F238E27FC236}">
                    <a16:creationId xmlns="" xmlns:a16="http://schemas.microsoft.com/office/drawing/2014/main" id="{0D7ED364-6DEC-4C82-B849-C0882F94AA13}"/>
                  </a:ext>
                </a:extLst>
              </p:cNvPr>
              <p:cNvSpPr txBox="1"/>
              <p:nvPr/>
            </p:nvSpPr>
            <p:spPr>
              <a:xfrm>
                <a:off x="5313648" y="2616495"/>
                <a:ext cx="482824" cy="348166"/>
              </a:xfrm>
              <a:prstGeom prst="rect">
                <a:avLst/>
              </a:prstGeom>
              <a:noFill/>
            </p:spPr>
            <p:txBody>
              <a:bodyPr wrap="none" rtlCol="0">
                <a:spAutoFit/>
              </a:bodyPr>
              <a:lstStyle/>
              <a:p>
                <a:pPr algn="r"/>
                <a:r>
                  <a:rPr lang="fr-FR" sz="1200" dirty="0"/>
                  <a:t>0,00</a:t>
                </a:r>
              </a:p>
            </p:txBody>
          </p:sp>
          <p:sp>
            <p:nvSpPr>
              <p:cNvPr id="65" name="ZoneTexte 64">
                <a:extLst>
                  <a:ext uri="{FF2B5EF4-FFF2-40B4-BE49-F238E27FC236}">
                    <a16:creationId xmlns="" xmlns:a16="http://schemas.microsoft.com/office/drawing/2014/main" id="{A0081374-7F8F-4548-9EFF-5325D668F014}"/>
                  </a:ext>
                </a:extLst>
              </p:cNvPr>
              <p:cNvSpPr txBox="1"/>
              <p:nvPr/>
            </p:nvSpPr>
            <p:spPr>
              <a:xfrm>
                <a:off x="5651852" y="2808099"/>
                <a:ext cx="439543" cy="1044498"/>
              </a:xfrm>
              <a:prstGeom prst="rect">
                <a:avLst/>
              </a:prstGeom>
              <a:noFill/>
            </p:spPr>
            <p:txBody>
              <a:bodyPr wrap="none" rtlCol="0">
                <a:spAutoFit/>
              </a:bodyPr>
              <a:lstStyle/>
              <a:p>
                <a:pPr algn="ctr"/>
                <a:r>
                  <a:rPr lang="fr-FR" sz="1200" dirty="0"/>
                  <a:t>0</a:t>
                </a:r>
                <a:br>
                  <a:rPr lang="fr-FR" sz="1200" dirty="0"/>
                </a:br>
                <a:endParaRPr lang="fr-FR" sz="1200" dirty="0"/>
              </a:p>
              <a:p>
                <a:pPr algn="ctr"/>
                <a:r>
                  <a:rPr lang="fr-FR" sz="1200" dirty="0"/>
                  <a:t>137</a:t>
                </a:r>
              </a:p>
              <a:p>
                <a:pPr algn="ctr"/>
                <a:r>
                  <a:rPr lang="fr-FR" sz="1200" dirty="0"/>
                  <a:t>137</a:t>
                </a:r>
              </a:p>
            </p:txBody>
          </p:sp>
          <p:sp>
            <p:nvSpPr>
              <p:cNvPr id="66" name="ZoneTexte 65">
                <a:extLst>
                  <a:ext uri="{FF2B5EF4-FFF2-40B4-BE49-F238E27FC236}">
                    <a16:creationId xmlns="" xmlns:a16="http://schemas.microsoft.com/office/drawing/2014/main" id="{E69E9D03-8182-441F-A601-75DE0E8E45B5}"/>
                  </a:ext>
                </a:extLst>
              </p:cNvPr>
              <p:cNvSpPr txBox="1"/>
              <p:nvPr/>
            </p:nvSpPr>
            <p:spPr>
              <a:xfrm>
                <a:off x="6097090" y="2796131"/>
                <a:ext cx="354584" cy="1044498"/>
              </a:xfrm>
              <a:prstGeom prst="rect">
                <a:avLst/>
              </a:prstGeom>
              <a:noFill/>
            </p:spPr>
            <p:txBody>
              <a:bodyPr wrap="none" rtlCol="0">
                <a:spAutoFit/>
              </a:bodyPr>
              <a:lstStyle/>
              <a:p>
                <a:pPr algn="ctr"/>
                <a:r>
                  <a:rPr lang="fr-FR" sz="1200" dirty="0"/>
                  <a:t>50</a:t>
                </a:r>
                <a:br>
                  <a:rPr lang="fr-FR" sz="1200" dirty="0"/>
                </a:br>
                <a:endParaRPr lang="fr-FR" sz="1200" dirty="0"/>
              </a:p>
              <a:p>
                <a:pPr algn="ctr"/>
                <a:r>
                  <a:rPr lang="fr-FR" sz="1200" dirty="0"/>
                  <a:t>98</a:t>
                </a:r>
              </a:p>
              <a:p>
                <a:pPr algn="ctr"/>
                <a:r>
                  <a:rPr lang="fr-FR" sz="1200" dirty="0"/>
                  <a:t>78</a:t>
                </a:r>
              </a:p>
            </p:txBody>
          </p:sp>
          <p:sp>
            <p:nvSpPr>
              <p:cNvPr id="67" name="ZoneTexte 66">
                <a:extLst>
                  <a:ext uri="{FF2B5EF4-FFF2-40B4-BE49-F238E27FC236}">
                    <a16:creationId xmlns="" xmlns:a16="http://schemas.microsoft.com/office/drawing/2014/main" id="{11B66F0F-F160-4CFD-99A4-D3150426357C}"/>
                  </a:ext>
                </a:extLst>
              </p:cNvPr>
              <p:cNvSpPr txBox="1"/>
              <p:nvPr/>
            </p:nvSpPr>
            <p:spPr>
              <a:xfrm>
                <a:off x="6458902" y="2801347"/>
                <a:ext cx="439543" cy="1044498"/>
              </a:xfrm>
              <a:prstGeom prst="rect">
                <a:avLst/>
              </a:prstGeom>
              <a:noFill/>
            </p:spPr>
            <p:txBody>
              <a:bodyPr wrap="none" rtlCol="0">
                <a:spAutoFit/>
              </a:bodyPr>
              <a:lstStyle/>
              <a:p>
                <a:pPr algn="ctr"/>
                <a:r>
                  <a:rPr lang="fr-FR" sz="1200" dirty="0"/>
                  <a:t>100</a:t>
                </a:r>
                <a:br>
                  <a:rPr lang="fr-FR" sz="1200" dirty="0"/>
                </a:br>
                <a:endParaRPr lang="fr-FR" sz="1200" dirty="0"/>
              </a:p>
              <a:p>
                <a:pPr algn="ctr"/>
                <a:r>
                  <a:rPr lang="fr-FR" sz="1200" dirty="0"/>
                  <a:t>94</a:t>
                </a:r>
              </a:p>
              <a:p>
                <a:pPr algn="ctr"/>
                <a:r>
                  <a:rPr lang="fr-FR" sz="1200" dirty="0"/>
                  <a:t>77</a:t>
                </a:r>
              </a:p>
            </p:txBody>
          </p:sp>
          <p:sp>
            <p:nvSpPr>
              <p:cNvPr id="68" name="ZoneTexte 67">
                <a:extLst>
                  <a:ext uri="{FF2B5EF4-FFF2-40B4-BE49-F238E27FC236}">
                    <a16:creationId xmlns="" xmlns:a16="http://schemas.microsoft.com/office/drawing/2014/main" id="{12663A4F-1AD6-4AB7-8A81-C8E533A6860D}"/>
                  </a:ext>
                </a:extLst>
              </p:cNvPr>
              <p:cNvSpPr txBox="1"/>
              <p:nvPr/>
            </p:nvSpPr>
            <p:spPr>
              <a:xfrm>
                <a:off x="6858621" y="2804075"/>
                <a:ext cx="439543" cy="1044498"/>
              </a:xfrm>
              <a:prstGeom prst="rect">
                <a:avLst/>
              </a:prstGeom>
              <a:noFill/>
            </p:spPr>
            <p:txBody>
              <a:bodyPr wrap="none" rtlCol="0">
                <a:spAutoFit/>
              </a:bodyPr>
              <a:lstStyle/>
              <a:p>
                <a:pPr algn="ctr"/>
                <a:r>
                  <a:rPr lang="fr-FR" sz="1200" dirty="0"/>
                  <a:t>150</a:t>
                </a:r>
                <a:br>
                  <a:rPr lang="fr-FR" sz="1200" dirty="0"/>
                </a:br>
                <a:endParaRPr lang="fr-FR" sz="1200" dirty="0"/>
              </a:p>
              <a:p>
                <a:pPr algn="ctr"/>
                <a:r>
                  <a:rPr lang="fr-FR" sz="1200" dirty="0"/>
                  <a:t>93</a:t>
                </a:r>
              </a:p>
              <a:p>
                <a:pPr algn="ctr"/>
                <a:r>
                  <a:rPr lang="fr-FR" sz="1200" dirty="0"/>
                  <a:t>74</a:t>
                </a:r>
              </a:p>
            </p:txBody>
          </p:sp>
          <p:sp>
            <p:nvSpPr>
              <p:cNvPr id="69" name="ZoneTexte 68">
                <a:extLst>
                  <a:ext uri="{FF2B5EF4-FFF2-40B4-BE49-F238E27FC236}">
                    <a16:creationId xmlns="" xmlns:a16="http://schemas.microsoft.com/office/drawing/2014/main" id="{54BBA342-EAF7-4AAD-8408-24D5EBDB1E7C}"/>
                  </a:ext>
                </a:extLst>
              </p:cNvPr>
              <p:cNvSpPr txBox="1"/>
              <p:nvPr/>
            </p:nvSpPr>
            <p:spPr>
              <a:xfrm>
                <a:off x="7246323" y="2805562"/>
                <a:ext cx="439543" cy="1044498"/>
              </a:xfrm>
              <a:prstGeom prst="rect">
                <a:avLst/>
              </a:prstGeom>
              <a:noFill/>
            </p:spPr>
            <p:txBody>
              <a:bodyPr wrap="none" rtlCol="0">
                <a:spAutoFit/>
              </a:bodyPr>
              <a:lstStyle/>
              <a:p>
                <a:pPr algn="ctr"/>
                <a:r>
                  <a:rPr lang="fr-FR" sz="1200" dirty="0"/>
                  <a:t>200</a:t>
                </a:r>
                <a:br>
                  <a:rPr lang="fr-FR" sz="1200" dirty="0"/>
                </a:br>
                <a:endParaRPr lang="fr-FR" sz="1200" dirty="0"/>
              </a:p>
              <a:p>
                <a:pPr algn="ctr"/>
                <a:r>
                  <a:rPr lang="fr-FR" sz="1200" dirty="0"/>
                  <a:t>91</a:t>
                </a:r>
              </a:p>
              <a:p>
                <a:pPr algn="ctr"/>
                <a:r>
                  <a:rPr lang="fr-FR" sz="1200" dirty="0"/>
                  <a:t>72</a:t>
                </a:r>
              </a:p>
            </p:txBody>
          </p:sp>
          <p:sp>
            <p:nvSpPr>
              <p:cNvPr id="70" name="ZoneTexte 69">
                <a:extLst>
                  <a:ext uri="{FF2B5EF4-FFF2-40B4-BE49-F238E27FC236}">
                    <a16:creationId xmlns="" xmlns:a16="http://schemas.microsoft.com/office/drawing/2014/main" id="{6557F0C1-8BF5-46A9-8211-F879A0AA6BD1}"/>
                  </a:ext>
                </a:extLst>
              </p:cNvPr>
              <p:cNvSpPr txBox="1"/>
              <p:nvPr/>
            </p:nvSpPr>
            <p:spPr>
              <a:xfrm>
                <a:off x="7619594" y="2800807"/>
                <a:ext cx="439543" cy="1044498"/>
              </a:xfrm>
              <a:prstGeom prst="rect">
                <a:avLst/>
              </a:prstGeom>
              <a:noFill/>
            </p:spPr>
            <p:txBody>
              <a:bodyPr wrap="none" rtlCol="0">
                <a:spAutoFit/>
              </a:bodyPr>
              <a:lstStyle/>
              <a:p>
                <a:pPr algn="ctr"/>
                <a:r>
                  <a:rPr lang="fr-FR" sz="1200" dirty="0"/>
                  <a:t>250</a:t>
                </a:r>
                <a:br>
                  <a:rPr lang="fr-FR" sz="1200" dirty="0"/>
                </a:br>
                <a:endParaRPr lang="fr-FR" sz="1200" dirty="0"/>
              </a:p>
              <a:p>
                <a:pPr algn="ctr"/>
                <a:r>
                  <a:rPr lang="fr-FR" sz="1200" dirty="0"/>
                  <a:t>90</a:t>
                </a:r>
              </a:p>
              <a:p>
                <a:pPr algn="ctr"/>
                <a:r>
                  <a:rPr lang="fr-FR" sz="1200" dirty="0"/>
                  <a:t>72</a:t>
                </a:r>
              </a:p>
            </p:txBody>
          </p:sp>
          <p:sp>
            <p:nvSpPr>
              <p:cNvPr id="71" name="ZoneTexte 70">
                <a:extLst>
                  <a:ext uri="{FF2B5EF4-FFF2-40B4-BE49-F238E27FC236}">
                    <a16:creationId xmlns="" xmlns:a16="http://schemas.microsoft.com/office/drawing/2014/main" id="{37562D30-968B-4DFA-8985-A68C56652012}"/>
                  </a:ext>
                </a:extLst>
              </p:cNvPr>
              <p:cNvSpPr txBox="1"/>
              <p:nvPr/>
            </p:nvSpPr>
            <p:spPr>
              <a:xfrm>
                <a:off x="7999459" y="2804404"/>
                <a:ext cx="439543" cy="1044498"/>
              </a:xfrm>
              <a:prstGeom prst="rect">
                <a:avLst/>
              </a:prstGeom>
              <a:noFill/>
            </p:spPr>
            <p:txBody>
              <a:bodyPr wrap="none" rtlCol="0">
                <a:spAutoFit/>
              </a:bodyPr>
              <a:lstStyle/>
              <a:p>
                <a:pPr algn="ctr"/>
                <a:r>
                  <a:rPr lang="fr-FR" sz="1200" dirty="0"/>
                  <a:t>300</a:t>
                </a:r>
                <a:br>
                  <a:rPr lang="fr-FR" sz="1200" dirty="0"/>
                </a:br>
                <a:endParaRPr lang="fr-FR" sz="1200" dirty="0"/>
              </a:p>
              <a:p>
                <a:pPr algn="ctr"/>
                <a:r>
                  <a:rPr lang="fr-FR" sz="1200" dirty="0"/>
                  <a:t>89</a:t>
                </a:r>
              </a:p>
              <a:p>
                <a:pPr algn="ctr"/>
                <a:r>
                  <a:rPr lang="fr-FR" sz="1200" dirty="0"/>
                  <a:t>71</a:t>
                </a:r>
              </a:p>
            </p:txBody>
          </p:sp>
          <p:sp>
            <p:nvSpPr>
              <p:cNvPr id="72" name="ZoneTexte 71">
                <a:extLst>
                  <a:ext uri="{FF2B5EF4-FFF2-40B4-BE49-F238E27FC236}">
                    <a16:creationId xmlns="" xmlns:a16="http://schemas.microsoft.com/office/drawing/2014/main" id="{1AABF47B-32F7-43A3-9075-F249711FF720}"/>
                  </a:ext>
                </a:extLst>
              </p:cNvPr>
              <p:cNvSpPr txBox="1"/>
              <p:nvPr/>
            </p:nvSpPr>
            <p:spPr>
              <a:xfrm>
                <a:off x="8394208" y="2797028"/>
                <a:ext cx="439543" cy="1044498"/>
              </a:xfrm>
              <a:prstGeom prst="rect">
                <a:avLst/>
              </a:prstGeom>
              <a:noFill/>
            </p:spPr>
            <p:txBody>
              <a:bodyPr wrap="none" rtlCol="0">
                <a:spAutoFit/>
              </a:bodyPr>
              <a:lstStyle/>
              <a:p>
                <a:pPr algn="ctr"/>
                <a:r>
                  <a:rPr lang="fr-FR" sz="1200" dirty="0"/>
                  <a:t>350</a:t>
                </a:r>
                <a:br>
                  <a:rPr lang="fr-FR" sz="1200" dirty="0"/>
                </a:br>
                <a:endParaRPr lang="fr-FR" sz="1200" dirty="0"/>
              </a:p>
              <a:p>
                <a:pPr algn="ctr"/>
                <a:r>
                  <a:rPr lang="fr-FR" sz="1200" dirty="0"/>
                  <a:t>86</a:t>
                </a:r>
              </a:p>
              <a:p>
                <a:pPr algn="ctr"/>
                <a:r>
                  <a:rPr lang="fr-FR" sz="1200" dirty="0"/>
                  <a:t>64</a:t>
                </a:r>
              </a:p>
            </p:txBody>
          </p:sp>
          <p:sp>
            <p:nvSpPr>
              <p:cNvPr id="140" name="Forme libre : forme 139">
                <a:extLst>
                  <a:ext uri="{FF2B5EF4-FFF2-40B4-BE49-F238E27FC236}">
                    <a16:creationId xmlns="" xmlns:a16="http://schemas.microsoft.com/office/drawing/2014/main" id="{22562708-22AE-4DF8-A742-E4119F3749EE}"/>
                  </a:ext>
                </a:extLst>
              </p:cNvPr>
              <p:cNvSpPr/>
              <p:nvPr/>
            </p:nvSpPr>
            <p:spPr bwMode="auto">
              <a:xfrm>
                <a:off x="5841726" y="1030610"/>
                <a:ext cx="2835762" cy="626452"/>
              </a:xfrm>
              <a:custGeom>
                <a:avLst/>
                <a:gdLst>
                  <a:gd name="connsiteX0" fmla="*/ 0 w 2835762"/>
                  <a:gd name="connsiteY0" fmla="*/ 0 h 754520"/>
                  <a:gd name="connsiteX1" fmla="*/ 8415 w 2835762"/>
                  <a:gd name="connsiteY1" fmla="*/ 552567 h 754520"/>
                  <a:gd name="connsiteX2" fmla="*/ 56098 w 2835762"/>
                  <a:gd name="connsiteY2" fmla="*/ 552567 h 754520"/>
                  <a:gd name="connsiteX3" fmla="*/ 58903 w 2835762"/>
                  <a:gd name="connsiteY3" fmla="*/ 566591 h 754520"/>
                  <a:gd name="connsiteX4" fmla="*/ 359028 w 2835762"/>
                  <a:gd name="connsiteY4" fmla="*/ 563787 h 754520"/>
                  <a:gd name="connsiteX5" fmla="*/ 353419 w 2835762"/>
                  <a:gd name="connsiteY5" fmla="*/ 591836 h 754520"/>
                  <a:gd name="connsiteX6" fmla="*/ 437566 w 2835762"/>
                  <a:gd name="connsiteY6" fmla="*/ 591836 h 754520"/>
                  <a:gd name="connsiteX7" fmla="*/ 437566 w 2835762"/>
                  <a:gd name="connsiteY7" fmla="*/ 603055 h 754520"/>
                  <a:gd name="connsiteX8" fmla="*/ 597446 w 2835762"/>
                  <a:gd name="connsiteY8" fmla="*/ 603055 h 754520"/>
                  <a:gd name="connsiteX9" fmla="*/ 605860 w 2835762"/>
                  <a:gd name="connsiteY9" fmla="*/ 617080 h 754520"/>
                  <a:gd name="connsiteX10" fmla="*/ 673178 w 2835762"/>
                  <a:gd name="connsiteY10" fmla="*/ 619885 h 754520"/>
                  <a:gd name="connsiteX11" fmla="*/ 673178 w 2835762"/>
                  <a:gd name="connsiteY11" fmla="*/ 639519 h 754520"/>
                  <a:gd name="connsiteX12" fmla="*/ 715252 w 2835762"/>
                  <a:gd name="connsiteY12" fmla="*/ 633909 h 754520"/>
                  <a:gd name="connsiteX13" fmla="*/ 715252 w 2835762"/>
                  <a:gd name="connsiteY13" fmla="*/ 653544 h 754520"/>
                  <a:gd name="connsiteX14" fmla="*/ 992938 w 2835762"/>
                  <a:gd name="connsiteY14" fmla="*/ 656349 h 754520"/>
                  <a:gd name="connsiteX15" fmla="*/ 992938 w 2835762"/>
                  <a:gd name="connsiteY15" fmla="*/ 673178 h 754520"/>
                  <a:gd name="connsiteX16" fmla="*/ 1388430 w 2835762"/>
                  <a:gd name="connsiteY16" fmla="*/ 664763 h 754520"/>
                  <a:gd name="connsiteX17" fmla="*/ 1385625 w 2835762"/>
                  <a:gd name="connsiteY17" fmla="*/ 690007 h 754520"/>
                  <a:gd name="connsiteX18" fmla="*/ 1503431 w 2835762"/>
                  <a:gd name="connsiteY18" fmla="*/ 695617 h 754520"/>
                  <a:gd name="connsiteX19" fmla="*/ 1503431 w 2835762"/>
                  <a:gd name="connsiteY19" fmla="*/ 709642 h 754520"/>
                  <a:gd name="connsiteX20" fmla="*/ 1716604 w 2835762"/>
                  <a:gd name="connsiteY20" fmla="*/ 704032 h 754520"/>
                  <a:gd name="connsiteX21" fmla="*/ 1716604 w 2835762"/>
                  <a:gd name="connsiteY21" fmla="*/ 723666 h 754520"/>
                  <a:gd name="connsiteX22" fmla="*/ 2137340 w 2835762"/>
                  <a:gd name="connsiteY22" fmla="*/ 732081 h 754520"/>
                  <a:gd name="connsiteX23" fmla="*/ 2145755 w 2835762"/>
                  <a:gd name="connsiteY23" fmla="*/ 748910 h 754520"/>
                  <a:gd name="connsiteX24" fmla="*/ 2835762 w 2835762"/>
                  <a:gd name="connsiteY24" fmla="*/ 754520 h 75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762" h="754520">
                    <a:moveTo>
                      <a:pt x="0" y="0"/>
                    </a:moveTo>
                    <a:lnTo>
                      <a:pt x="8415" y="552567"/>
                    </a:lnTo>
                    <a:lnTo>
                      <a:pt x="56098" y="552567"/>
                    </a:lnTo>
                    <a:lnTo>
                      <a:pt x="58903" y="566591"/>
                    </a:lnTo>
                    <a:lnTo>
                      <a:pt x="359028" y="563787"/>
                    </a:lnTo>
                    <a:lnTo>
                      <a:pt x="353419" y="591836"/>
                    </a:lnTo>
                    <a:lnTo>
                      <a:pt x="437566" y="591836"/>
                    </a:lnTo>
                    <a:lnTo>
                      <a:pt x="437566" y="603055"/>
                    </a:lnTo>
                    <a:lnTo>
                      <a:pt x="597446" y="603055"/>
                    </a:lnTo>
                    <a:lnTo>
                      <a:pt x="605860" y="617080"/>
                    </a:lnTo>
                    <a:lnTo>
                      <a:pt x="673178" y="619885"/>
                    </a:lnTo>
                    <a:lnTo>
                      <a:pt x="673178" y="639519"/>
                    </a:lnTo>
                    <a:lnTo>
                      <a:pt x="715252" y="633909"/>
                    </a:lnTo>
                    <a:lnTo>
                      <a:pt x="715252" y="653544"/>
                    </a:lnTo>
                    <a:lnTo>
                      <a:pt x="992938" y="656349"/>
                    </a:lnTo>
                    <a:lnTo>
                      <a:pt x="992938" y="673178"/>
                    </a:lnTo>
                    <a:lnTo>
                      <a:pt x="1388430" y="664763"/>
                    </a:lnTo>
                    <a:lnTo>
                      <a:pt x="1385625" y="690007"/>
                    </a:lnTo>
                    <a:lnTo>
                      <a:pt x="1503431" y="695617"/>
                    </a:lnTo>
                    <a:lnTo>
                      <a:pt x="1503431" y="709642"/>
                    </a:lnTo>
                    <a:lnTo>
                      <a:pt x="1716604" y="704032"/>
                    </a:lnTo>
                    <a:lnTo>
                      <a:pt x="1716604" y="723666"/>
                    </a:lnTo>
                    <a:lnTo>
                      <a:pt x="2137340" y="732081"/>
                    </a:lnTo>
                    <a:lnTo>
                      <a:pt x="2145755" y="748910"/>
                    </a:lnTo>
                    <a:lnTo>
                      <a:pt x="2835762" y="754520"/>
                    </a:lnTo>
                  </a:path>
                </a:pathLst>
              </a:cu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solidFill>
                    <a:prstClr val="white"/>
                  </a:solidFill>
                </a:endParaRPr>
              </a:p>
            </p:txBody>
          </p:sp>
          <p:sp>
            <p:nvSpPr>
              <p:cNvPr id="142" name="Forme libre : forme 141">
                <a:extLst>
                  <a:ext uri="{FF2B5EF4-FFF2-40B4-BE49-F238E27FC236}">
                    <a16:creationId xmlns="" xmlns:a16="http://schemas.microsoft.com/office/drawing/2014/main" id="{DF6457DC-64BD-4901-9C94-5201B5AD9084}"/>
                  </a:ext>
                </a:extLst>
              </p:cNvPr>
              <p:cNvSpPr/>
              <p:nvPr/>
            </p:nvSpPr>
            <p:spPr bwMode="auto">
              <a:xfrm>
                <a:off x="5847336" y="1487059"/>
                <a:ext cx="2835762" cy="398228"/>
              </a:xfrm>
              <a:custGeom>
                <a:avLst/>
                <a:gdLst>
                  <a:gd name="connsiteX0" fmla="*/ 0 w 2835762"/>
                  <a:gd name="connsiteY0" fmla="*/ 0 h 479640"/>
                  <a:gd name="connsiteX1" fmla="*/ 0 w 2835762"/>
                  <a:gd name="connsiteY1" fmla="*/ 255247 h 479640"/>
                  <a:gd name="connsiteX2" fmla="*/ 64513 w 2835762"/>
                  <a:gd name="connsiteY2" fmla="*/ 255247 h 479640"/>
                  <a:gd name="connsiteX3" fmla="*/ 56098 w 2835762"/>
                  <a:gd name="connsiteY3" fmla="*/ 263662 h 479640"/>
                  <a:gd name="connsiteX4" fmla="*/ 86952 w 2835762"/>
                  <a:gd name="connsiteY4" fmla="*/ 263662 h 479640"/>
                  <a:gd name="connsiteX5" fmla="*/ 86952 w 2835762"/>
                  <a:gd name="connsiteY5" fmla="*/ 286101 h 479640"/>
                  <a:gd name="connsiteX6" fmla="*/ 145855 w 2835762"/>
                  <a:gd name="connsiteY6" fmla="*/ 286101 h 479640"/>
                  <a:gd name="connsiteX7" fmla="*/ 145855 w 2835762"/>
                  <a:gd name="connsiteY7" fmla="*/ 300125 h 479640"/>
                  <a:gd name="connsiteX8" fmla="*/ 230003 w 2835762"/>
                  <a:gd name="connsiteY8" fmla="*/ 300125 h 479640"/>
                  <a:gd name="connsiteX9" fmla="*/ 230003 w 2835762"/>
                  <a:gd name="connsiteY9" fmla="*/ 316955 h 479640"/>
                  <a:gd name="connsiteX10" fmla="*/ 260857 w 2835762"/>
                  <a:gd name="connsiteY10" fmla="*/ 316955 h 479640"/>
                  <a:gd name="connsiteX11" fmla="*/ 260857 w 2835762"/>
                  <a:gd name="connsiteY11" fmla="*/ 342199 h 479640"/>
                  <a:gd name="connsiteX12" fmla="*/ 656349 w 2835762"/>
                  <a:gd name="connsiteY12" fmla="*/ 342199 h 479640"/>
                  <a:gd name="connsiteX13" fmla="*/ 656349 w 2835762"/>
                  <a:gd name="connsiteY13" fmla="*/ 350613 h 479640"/>
                  <a:gd name="connsiteX14" fmla="*/ 799399 w 2835762"/>
                  <a:gd name="connsiteY14" fmla="*/ 350613 h 479640"/>
                  <a:gd name="connsiteX15" fmla="*/ 799399 w 2835762"/>
                  <a:gd name="connsiteY15" fmla="*/ 367443 h 479640"/>
                  <a:gd name="connsiteX16" fmla="*/ 872326 w 2835762"/>
                  <a:gd name="connsiteY16" fmla="*/ 367443 h 479640"/>
                  <a:gd name="connsiteX17" fmla="*/ 872326 w 2835762"/>
                  <a:gd name="connsiteY17" fmla="*/ 384272 h 479640"/>
                  <a:gd name="connsiteX18" fmla="*/ 1161232 w 2835762"/>
                  <a:gd name="connsiteY18" fmla="*/ 384272 h 479640"/>
                  <a:gd name="connsiteX19" fmla="*/ 1161232 w 2835762"/>
                  <a:gd name="connsiteY19" fmla="*/ 409517 h 479640"/>
                  <a:gd name="connsiteX20" fmla="*/ 1284648 w 2835762"/>
                  <a:gd name="connsiteY20" fmla="*/ 409517 h 479640"/>
                  <a:gd name="connsiteX21" fmla="*/ 1284648 w 2835762"/>
                  <a:gd name="connsiteY21" fmla="*/ 434761 h 479640"/>
                  <a:gd name="connsiteX22" fmla="*/ 2067217 w 2835762"/>
                  <a:gd name="connsiteY22" fmla="*/ 434761 h 479640"/>
                  <a:gd name="connsiteX23" fmla="*/ 2067217 w 2835762"/>
                  <a:gd name="connsiteY23" fmla="*/ 401102 h 479640"/>
                  <a:gd name="connsiteX24" fmla="*/ 2067217 w 2835762"/>
                  <a:gd name="connsiteY24" fmla="*/ 468420 h 479640"/>
                  <a:gd name="connsiteX25" fmla="*/ 2409416 w 2835762"/>
                  <a:gd name="connsiteY25" fmla="*/ 468420 h 479640"/>
                  <a:gd name="connsiteX26" fmla="*/ 2420636 w 2835762"/>
                  <a:gd name="connsiteY26" fmla="*/ 479640 h 479640"/>
                  <a:gd name="connsiteX27" fmla="*/ 2835762 w 2835762"/>
                  <a:gd name="connsiteY27" fmla="*/ 479640 h 479640"/>
                  <a:gd name="connsiteX0" fmla="*/ 0 w 2835762"/>
                  <a:gd name="connsiteY0" fmla="*/ 0 h 479640"/>
                  <a:gd name="connsiteX1" fmla="*/ 0 w 2835762"/>
                  <a:gd name="connsiteY1" fmla="*/ 255247 h 479640"/>
                  <a:gd name="connsiteX2" fmla="*/ 64513 w 2835762"/>
                  <a:gd name="connsiteY2" fmla="*/ 255247 h 479640"/>
                  <a:gd name="connsiteX3" fmla="*/ 56098 w 2835762"/>
                  <a:gd name="connsiteY3" fmla="*/ 263662 h 479640"/>
                  <a:gd name="connsiteX4" fmla="*/ 86952 w 2835762"/>
                  <a:gd name="connsiteY4" fmla="*/ 263662 h 479640"/>
                  <a:gd name="connsiteX5" fmla="*/ 86952 w 2835762"/>
                  <a:gd name="connsiteY5" fmla="*/ 286101 h 479640"/>
                  <a:gd name="connsiteX6" fmla="*/ 145855 w 2835762"/>
                  <a:gd name="connsiteY6" fmla="*/ 286101 h 479640"/>
                  <a:gd name="connsiteX7" fmla="*/ 145855 w 2835762"/>
                  <a:gd name="connsiteY7" fmla="*/ 300125 h 479640"/>
                  <a:gd name="connsiteX8" fmla="*/ 230003 w 2835762"/>
                  <a:gd name="connsiteY8" fmla="*/ 300125 h 479640"/>
                  <a:gd name="connsiteX9" fmla="*/ 230003 w 2835762"/>
                  <a:gd name="connsiteY9" fmla="*/ 316955 h 479640"/>
                  <a:gd name="connsiteX10" fmla="*/ 260857 w 2835762"/>
                  <a:gd name="connsiteY10" fmla="*/ 316955 h 479640"/>
                  <a:gd name="connsiteX11" fmla="*/ 260857 w 2835762"/>
                  <a:gd name="connsiteY11" fmla="*/ 342199 h 479640"/>
                  <a:gd name="connsiteX12" fmla="*/ 656349 w 2835762"/>
                  <a:gd name="connsiteY12" fmla="*/ 342199 h 479640"/>
                  <a:gd name="connsiteX13" fmla="*/ 656349 w 2835762"/>
                  <a:gd name="connsiteY13" fmla="*/ 350613 h 479640"/>
                  <a:gd name="connsiteX14" fmla="*/ 799399 w 2835762"/>
                  <a:gd name="connsiteY14" fmla="*/ 350613 h 479640"/>
                  <a:gd name="connsiteX15" fmla="*/ 799399 w 2835762"/>
                  <a:gd name="connsiteY15" fmla="*/ 367443 h 479640"/>
                  <a:gd name="connsiteX16" fmla="*/ 872326 w 2835762"/>
                  <a:gd name="connsiteY16" fmla="*/ 367443 h 479640"/>
                  <a:gd name="connsiteX17" fmla="*/ 872326 w 2835762"/>
                  <a:gd name="connsiteY17" fmla="*/ 384272 h 479640"/>
                  <a:gd name="connsiteX18" fmla="*/ 1161232 w 2835762"/>
                  <a:gd name="connsiteY18" fmla="*/ 384272 h 479640"/>
                  <a:gd name="connsiteX19" fmla="*/ 1161232 w 2835762"/>
                  <a:gd name="connsiteY19" fmla="*/ 409517 h 479640"/>
                  <a:gd name="connsiteX20" fmla="*/ 1284648 w 2835762"/>
                  <a:gd name="connsiteY20" fmla="*/ 409517 h 479640"/>
                  <a:gd name="connsiteX21" fmla="*/ 1284648 w 2835762"/>
                  <a:gd name="connsiteY21" fmla="*/ 434761 h 479640"/>
                  <a:gd name="connsiteX22" fmla="*/ 2067217 w 2835762"/>
                  <a:gd name="connsiteY22" fmla="*/ 434761 h 479640"/>
                  <a:gd name="connsiteX23" fmla="*/ 2067217 w 2835762"/>
                  <a:gd name="connsiteY23" fmla="*/ 401102 h 479640"/>
                  <a:gd name="connsiteX24" fmla="*/ 2067217 w 2835762"/>
                  <a:gd name="connsiteY24" fmla="*/ 468420 h 479640"/>
                  <a:gd name="connsiteX25" fmla="*/ 2409416 w 2835762"/>
                  <a:gd name="connsiteY25" fmla="*/ 468420 h 479640"/>
                  <a:gd name="connsiteX26" fmla="*/ 2420636 w 2835762"/>
                  <a:gd name="connsiteY26" fmla="*/ 479640 h 479640"/>
                  <a:gd name="connsiteX27" fmla="*/ 2835762 w 2835762"/>
                  <a:gd name="connsiteY27" fmla="*/ 479640 h 479640"/>
                  <a:gd name="connsiteX0" fmla="*/ 0 w 2835762"/>
                  <a:gd name="connsiteY0" fmla="*/ 0 h 479640"/>
                  <a:gd name="connsiteX1" fmla="*/ 0 w 2835762"/>
                  <a:gd name="connsiteY1" fmla="*/ 255247 h 479640"/>
                  <a:gd name="connsiteX2" fmla="*/ 64513 w 2835762"/>
                  <a:gd name="connsiteY2" fmla="*/ 255247 h 479640"/>
                  <a:gd name="connsiteX3" fmla="*/ 56098 w 2835762"/>
                  <a:gd name="connsiteY3" fmla="*/ 263662 h 479640"/>
                  <a:gd name="connsiteX4" fmla="*/ 86952 w 2835762"/>
                  <a:gd name="connsiteY4" fmla="*/ 263662 h 479640"/>
                  <a:gd name="connsiteX5" fmla="*/ 86952 w 2835762"/>
                  <a:gd name="connsiteY5" fmla="*/ 286101 h 479640"/>
                  <a:gd name="connsiteX6" fmla="*/ 145855 w 2835762"/>
                  <a:gd name="connsiteY6" fmla="*/ 286101 h 479640"/>
                  <a:gd name="connsiteX7" fmla="*/ 145855 w 2835762"/>
                  <a:gd name="connsiteY7" fmla="*/ 300125 h 479640"/>
                  <a:gd name="connsiteX8" fmla="*/ 230003 w 2835762"/>
                  <a:gd name="connsiteY8" fmla="*/ 300125 h 479640"/>
                  <a:gd name="connsiteX9" fmla="*/ 230003 w 2835762"/>
                  <a:gd name="connsiteY9" fmla="*/ 316955 h 479640"/>
                  <a:gd name="connsiteX10" fmla="*/ 260857 w 2835762"/>
                  <a:gd name="connsiteY10" fmla="*/ 316955 h 479640"/>
                  <a:gd name="connsiteX11" fmla="*/ 260857 w 2835762"/>
                  <a:gd name="connsiteY11" fmla="*/ 342199 h 479640"/>
                  <a:gd name="connsiteX12" fmla="*/ 656349 w 2835762"/>
                  <a:gd name="connsiteY12" fmla="*/ 342199 h 479640"/>
                  <a:gd name="connsiteX13" fmla="*/ 656349 w 2835762"/>
                  <a:gd name="connsiteY13" fmla="*/ 350613 h 479640"/>
                  <a:gd name="connsiteX14" fmla="*/ 799399 w 2835762"/>
                  <a:gd name="connsiteY14" fmla="*/ 350613 h 479640"/>
                  <a:gd name="connsiteX15" fmla="*/ 799399 w 2835762"/>
                  <a:gd name="connsiteY15" fmla="*/ 367443 h 479640"/>
                  <a:gd name="connsiteX16" fmla="*/ 872326 w 2835762"/>
                  <a:gd name="connsiteY16" fmla="*/ 367443 h 479640"/>
                  <a:gd name="connsiteX17" fmla="*/ 872326 w 2835762"/>
                  <a:gd name="connsiteY17" fmla="*/ 384272 h 479640"/>
                  <a:gd name="connsiteX18" fmla="*/ 1161232 w 2835762"/>
                  <a:gd name="connsiteY18" fmla="*/ 384272 h 479640"/>
                  <a:gd name="connsiteX19" fmla="*/ 1161232 w 2835762"/>
                  <a:gd name="connsiteY19" fmla="*/ 409517 h 479640"/>
                  <a:gd name="connsiteX20" fmla="*/ 1284648 w 2835762"/>
                  <a:gd name="connsiteY20" fmla="*/ 409517 h 479640"/>
                  <a:gd name="connsiteX21" fmla="*/ 1284648 w 2835762"/>
                  <a:gd name="connsiteY21" fmla="*/ 434761 h 479640"/>
                  <a:gd name="connsiteX22" fmla="*/ 2067217 w 2835762"/>
                  <a:gd name="connsiteY22" fmla="*/ 434761 h 479640"/>
                  <a:gd name="connsiteX23" fmla="*/ 2067217 w 2835762"/>
                  <a:gd name="connsiteY23" fmla="*/ 401102 h 479640"/>
                  <a:gd name="connsiteX24" fmla="*/ 2067217 w 2835762"/>
                  <a:gd name="connsiteY24" fmla="*/ 468420 h 479640"/>
                  <a:gd name="connsiteX25" fmla="*/ 2409416 w 2835762"/>
                  <a:gd name="connsiteY25" fmla="*/ 468420 h 479640"/>
                  <a:gd name="connsiteX26" fmla="*/ 2420636 w 2835762"/>
                  <a:gd name="connsiteY26" fmla="*/ 479640 h 479640"/>
                  <a:gd name="connsiteX27" fmla="*/ 2835762 w 2835762"/>
                  <a:gd name="connsiteY27" fmla="*/ 479640 h 479640"/>
                  <a:gd name="connsiteX0" fmla="*/ 0 w 2835762"/>
                  <a:gd name="connsiteY0" fmla="*/ 0 h 479640"/>
                  <a:gd name="connsiteX1" fmla="*/ 0 w 2835762"/>
                  <a:gd name="connsiteY1" fmla="*/ 255247 h 479640"/>
                  <a:gd name="connsiteX2" fmla="*/ 64513 w 2835762"/>
                  <a:gd name="connsiteY2" fmla="*/ 255247 h 479640"/>
                  <a:gd name="connsiteX3" fmla="*/ 56098 w 2835762"/>
                  <a:gd name="connsiteY3" fmla="*/ 263662 h 479640"/>
                  <a:gd name="connsiteX4" fmla="*/ 86952 w 2835762"/>
                  <a:gd name="connsiteY4" fmla="*/ 263662 h 479640"/>
                  <a:gd name="connsiteX5" fmla="*/ 86952 w 2835762"/>
                  <a:gd name="connsiteY5" fmla="*/ 286101 h 479640"/>
                  <a:gd name="connsiteX6" fmla="*/ 145855 w 2835762"/>
                  <a:gd name="connsiteY6" fmla="*/ 286101 h 479640"/>
                  <a:gd name="connsiteX7" fmla="*/ 145855 w 2835762"/>
                  <a:gd name="connsiteY7" fmla="*/ 300125 h 479640"/>
                  <a:gd name="connsiteX8" fmla="*/ 230003 w 2835762"/>
                  <a:gd name="connsiteY8" fmla="*/ 300125 h 479640"/>
                  <a:gd name="connsiteX9" fmla="*/ 230003 w 2835762"/>
                  <a:gd name="connsiteY9" fmla="*/ 316955 h 479640"/>
                  <a:gd name="connsiteX10" fmla="*/ 260857 w 2835762"/>
                  <a:gd name="connsiteY10" fmla="*/ 316955 h 479640"/>
                  <a:gd name="connsiteX11" fmla="*/ 260857 w 2835762"/>
                  <a:gd name="connsiteY11" fmla="*/ 342199 h 479640"/>
                  <a:gd name="connsiteX12" fmla="*/ 656349 w 2835762"/>
                  <a:gd name="connsiteY12" fmla="*/ 342199 h 479640"/>
                  <a:gd name="connsiteX13" fmla="*/ 656349 w 2835762"/>
                  <a:gd name="connsiteY13" fmla="*/ 350613 h 479640"/>
                  <a:gd name="connsiteX14" fmla="*/ 799399 w 2835762"/>
                  <a:gd name="connsiteY14" fmla="*/ 350613 h 479640"/>
                  <a:gd name="connsiteX15" fmla="*/ 799399 w 2835762"/>
                  <a:gd name="connsiteY15" fmla="*/ 367443 h 479640"/>
                  <a:gd name="connsiteX16" fmla="*/ 872326 w 2835762"/>
                  <a:gd name="connsiteY16" fmla="*/ 367443 h 479640"/>
                  <a:gd name="connsiteX17" fmla="*/ 872326 w 2835762"/>
                  <a:gd name="connsiteY17" fmla="*/ 384272 h 479640"/>
                  <a:gd name="connsiteX18" fmla="*/ 1161232 w 2835762"/>
                  <a:gd name="connsiteY18" fmla="*/ 384272 h 479640"/>
                  <a:gd name="connsiteX19" fmla="*/ 1161232 w 2835762"/>
                  <a:gd name="connsiteY19" fmla="*/ 409517 h 479640"/>
                  <a:gd name="connsiteX20" fmla="*/ 1284648 w 2835762"/>
                  <a:gd name="connsiteY20" fmla="*/ 409517 h 479640"/>
                  <a:gd name="connsiteX21" fmla="*/ 1284648 w 2835762"/>
                  <a:gd name="connsiteY21" fmla="*/ 434761 h 479640"/>
                  <a:gd name="connsiteX22" fmla="*/ 2067217 w 2835762"/>
                  <a:gd name="connsiteY22" fmla="*/ 434761 h 479640"/>
                  <a:gd name="connsiteX23" fmla="*/ 2067217 w 2835762"/>
                  <a:gd name="connsiteY23" fmla="*/ 468420 h 479640"/>
                  <a:gd name="connsiteX24" fmla="*/ 2409416 w 2835762"/>
                  <a:gd name="connsiteY24" fmla="*/ 468420 h 479640"/>
                  <a:gd name="connsiteX25" fmla="*/ 2420636 w 2835762"/>
                  <a:gd name="connsiteY25" fmla="*/ 479640 h 479640"/>
                  <a:gd name="connsiteX26" fmla="*/ 2835762 w 2835762"/>
                  <a:gd name="connsiteY26" fmla="*/ 479640 h 47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5762" h="479640">
                    <a:moveTo>
                      <a:pt x="0" y="0"/>
                    </a:moveTo>
                    <a:lnTo>
                      <a:pt x="0" y="255247"/>
                    </a:lnTo>
                    <a:lnTo>
                      <a:pt x="64513" y="255247"/>
                    </a:lnTo>
                    <a:lnTo>
                      <a:pt x="56098" y="263662"/>
                    </a:lnTo>
                    <a:lnTo>
                      <a:pt x="86952" y="263662"/>
                    </a:lnTo>
                    <a:lnTo>
                      <a:pt x="86952" y="286101"/>
                    </a:lnTo>
                    <a:lnTo>
                      <a:pt x="145855" y="286101"/>
                    </a:lnTo>
                    <a:lnTo>
                      <a:pt x="145855" y="300125"/>
                    </a:lnTo>
                    <a:lnTo>
                      <a:pt x="230003" y="300125"/>
                    </a:lnTo>
                    <a:lnTo>
                      <a:pt x="230003" y="316955"/>
                    </a:lnTo>
                    <a:lnTo>
                      <a:pt x="260857" y="316955"/>
                    </a:lnTo>
                    <a:lnTo>
                      <a:pt x="260857" y="342199"/>
                    </a:lnTo>
                    <a:lnTo>
                      <a:pt x="656349" y="342199"/>
                    </a:lnTo>
                    <a:lnTo>
                      <a:pt x="656349" y="350613"/>
                    </a:lnTo>
                    <a:lnTo>
                      <a:pt x="799399" y="350613"/>
                    </a:lnTo>
                    <a:lnTo>
                      <a:pt x="799399" y="367443"/>
                    </a:lnTo>
                    <a:lnTo>
                      <a:pt x="872326" y="367443"/>
                    </a:lnTo>
                    <a:lnTo>
                      <a:pt x="872326" y="384272"/>
                    </a:lnTo>
                    <a:lnTo>
                      <a:pt x="1161232" y="384272"/>
                    </a:lnTo>
                    <a:lnTo>
                      <a:pt x="1161232" y="409517"/>
                    </a:lnTo>
                    <a:lnTo>
                      <a:pt x="1284648" y="409517"/>
                    </a:lnTo>
                    <a:lnTo>
                      <a:pt x="1284648" y="434761"/>
                    </a:lnTo>
                    <a:lnTo>
                      <a:pt x="2067217" y="434761"/>
                    </a:lnTo>
                    <a:lnTo>
                      <a:pt x="2067217" y="468420"/>
                    </a:lnTo>
                    <a:lnTo>
                      <a:pt x="2409416" y="468420"/>
                    </a:lnTo>
                    <a:lnTo>
                      <a:pt x="2420636" y="479640"/>
                    </a:lnTo>
                    <a:lnTo>
                      <a:pt x="2835762" y="479640"/>
                    </a:lnTo>
                  </a:path>
                </a:pathLst>
              </a:cu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solidFill>
                    <a:prstClr val="white"/>
                  </a:solidFill>
                </a:endParaRPr>
              </a:p>
            </p:txBody>
          </p:sp>
          <p:sp>
            <p:nvSpPr>
              <p:cNvPr id="129" name="ZoneTexte 128">
                <a:extLst>
                  <a:ext uri="{FF2B5EF4-FFF2-40B4-BE49-F238E27FC236}">
                    <a16:creationId xmlns="" xmlns:a16="http://schemas.microsoft.com/office/drawing/2014/main" id="{D3AACFE3-DD8A-44F6-929B-4695878DDC71}"/>
                  </a:ext>
                </a:extLst>
              </p:cNvPr>
              <p:cNvSpPr txBox="1"/>
              <p:nvPr/>
            </p:nvSpPr>
            <p:spPr>
              <a:xfrm>
                <a:off x="6415449" y="3026012"/>
                <a:ext cx="1951175" cy="348166"/>
              </a:xfrm>
              <a:prstGeom prst="rect">
                <a:avLst/>
              </a:prstGeom>
              <a:noFill/>
            </p:spPr>
            <p:txBody>
              <a:bodyPr wrap="none" rtlCol="0">
                <a:spAutoFit/>
              </a:bodyPr>
              <a:lstStyle/>
              <a:p>
                <a:r>
                  <a:rPr lang="fr-FR" sz="1200" b="1" dirty="0"/>
                  <a:t>Jours depuis l’inclusion</a:t>
                </a:r>
              </a:p>
            </p:txBody>
          </p:sp>
        </p:grpSp>
        <p:cxnSp>
          <p:nvCxnSpPr>
            <p:cNvPr id="135" name="Connecteur droit 134">
              <a:extLst>
                <a:ext uri="{FF2B5EF4-FFF2-40B4-BE49-F238E27FC236}">
                  <a16:creationId xmlns="" xmlns:a16="http://schemas.microsoft.com/office/drawing/2014/main" id="{B731DCCF-CBB3-4730-A48E-5B341401B1EA}"/>
                </a:ext>
              </a:extLst>
            </p:cNvPr>
            <p:cNvCxnSpPr/>
            <p:nvPr/>
          </p:nvCxnSpPr>
          <p:spPr bwMode="auto">
            <a:xfrm>
              <a:off x="5526872" y="3689762"/>
              <a:ext cx="180000"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36" name="Connecteur droit 135">
              <a:extLst>
                <a:ext uri="{FF2B5EF4-FFF2-40B4-BE49-F238E27FC236}">
                  <a16:creationId xmlns="" xmlns:a16="http://schemas.microsoft.com/office/drawing/2014/main" id="{709D034C-0BC9-496D-943A-8138DBAC9FD7}"/>
                </a:ext>
              </a:extLst>
            </p:cNvPr>
            <p:cNvCxnSpPr/>
            <p:nvPr/>
          </p:nvCxnSpPr>
          <p:spPr bwMode="auto">
            <a:xfrm>
              <a:off x="5526872" y="3494183"/>
              <a:ext cx="180000" cy="0"/>
            </a:xfrm>
            <a:prstGeom prst="line">
              <a:avLst/>
            </a:prstGeom>
            <a:solidFill>
              <a:schemeClr val="accent1"/>
            </a:solidFill>
            <a:ln w="38100" cap="flat" cmpd="sng" algn="ctr">
              <a:solidFill>
                <a:srgbClr val="0000CC"/>
              </a:solidFill>
              <a:prstDash val="solid"/>
              <a:round/>
              <a:headEnd type="none" w="med" len="med"/>
              <a:tailEnd type="none" w="med" len="med"/>
            </a:ln>
            <a:effectLst/>
          </p:spPr>
        </p:cxnSp>
      </p:grpSp>
      <p:sp>
        <p:nvSpPr>
          <p:cNvPr id="111" name="Titre 2">
            <a:extLst>
              <a:ext uri="{FF2B5EF4-FFF2-40B4-BE49-F238E27FC236}">
                <a16:creationId xmlns="" xmlns:a16="http://schemas.microsoft.com/office/drawing/2014/main" id="{4F61E3E1-01D4-4B29-8BC4-3A5F9432A32A}"/>
              </a:ext>
            </a:extLst>
          </p:cNvPr>
          <p:cNvSpPr txBox="1">
            <a:spLocks/>
          </p:cNvSpPr>
          <p:nvPr/>
        </p:nvSpPr>
        <p:spPr>
          <a:xfrm>
            <a:off x="1547813" y="115888"/>
            <a:ext cx="7523162" cy="936625"/>
          </a:xfrm>
          <a:prstGeom prst="rect">
            <a:avLst/>
          </a:prstGeom>
        </p:spPr>
        <p:txBody>
          <a:bodyPr/>
          <a:lst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Arial" charset="0"/>
                <a:cs typeface="Arial" charset="0"/>
              </a:defRPr>
            </a:lvl2pPr>
            <a:lvl3pPr algn="l" rtl="0" eaLnBrk="0" fontAlgn="base" hangingPunct="0">
              <a:lnSpc>
                <a:spcPct val="90000"/>
              </a:lnSpc>
              <a:spcBef>
                <a:spcPct val="0"/>
              </a:spcBef>
              <a:spcAft>
                <a:spcPct val="0"/>
              </a:spcAft>
              <a:defRPr sz="2800">
                <a:solidFill>
                  <a:schemeClr val="bg1"/>
                </a:solidFill>
                <a:latin typeface="Arial" charset="0"/>
                <a:cs typeface="Arial" charset="0"/>
              </a:defRPr>
            </a:lvl3pPr>
            <a:lvl4pPr algn="l" rtl="0" eaLnBrk="0" fontAlgn="base" hangingPunct="0">
              <a:lnSpc>
                <a:spcPct val="90000"/>
              </a:lnSpc>
              <a:spcBef>
                <a:spcPct val="0"/>
              </a:spcBef>
              <a:spcAft>
                <a:spcPct val="0"/>
              </a:spcAft>
              <a:defRPr sz="2800">
                <a:solidFill>
                  <a:schemeClr val="bg1"/>
                </a:solidFill>
                <a:latin typeface="Arial" charset="0"/>
                <a:cs typeface="Arial" charset="0"/>
              </a:defRPr>
            </a:lvl4pPr>
            <a:lvl5pPr algn="l" rtl="0" eaLnBrk="0" fontAlgn="base" hangingPunct="0">
              <a:lnSpc>
                <a:spcPct val="90000"/>
              </a:lnSpc>
              <a:spcBef>
                <a:spcPct val="0"/>
              </a:spcBef>
              <a:spcAft>
                <a:spcPct val="0"/>
              </a:spcAft>
              <a:defRPr sz="2800">
                <a:solidFill>
                  <a:schemeClr val="bg1"/>
                </a:solidFill>
                <a:latin typeface="Arial"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a:lstStyle>
          <a:p>
            <a:endParaRPr lang="fr-FR" kern="0" dirty="0">
              <a:solidFill>
                <a:prstClr val="white"/>
              </a:solidFill>
            </a:endParaRPr>
          </a:p>
        </p:txBody>
      </p:sp>
      <p:sp>
        <p:nvSpPr>
          <p:cNvPr id="7" name="Titre 6"/>
          <p:cNvSpPr>
            <a:spLocks noGrp="1"/>
          </p:cNvSpPr>
          <p:nvPr>
            <p:ph type="title"/>
          </p:nvPr>
        </p:nvSpPr>
        <p:spPr/>
        <p:txBody>
          <a:bodyPr>
            <a:normAutofit fontScale="90000"/>
          </a:bodyPr>
          <a:lstStyle/>
          <a:p>
            <a:r>
              <a:rPr lang="fr-FR" dirty="0"/>
              <a:t>Essai CASCADE : Test and </a:t>
            </a:r>
            <a:r>
              <a:rPr lang="fr-FR" dirty="0" err="1"/>
              <a:t>Treat</a:t>
            </a:r>
            <a:r>
              <a:rPr lang="fr-FR" dirty="0"/>
              <a:t> le même jour (Lesotho) (2)</a:t>
            </a:r>
          </a:p>
        </p:txBody>
      </p:sp>
      <p:sp>
        <p:nvSpPr>
          <p:cNvPr id="112" name="ZoneTexte 111">
            <a:extLst>
              <a:ext uri="{FF2B5EF4-FFF2-40B4-BE49-F238E27FC236}">
                <a16:creationId xmlns="" xmlns:a16="http://schemas.microsoft.com/office/drawing/2014/main" id="{11D35016-EAC6-41DF-9798-B79C1C310B4B}"/>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215</a:t>
            </a:r>
          </a:p>
        </p:txBody>
      </p:sp>
    </p:spTree>
    <p:extLst>
      <p:ext uri="{BB962C8B-B14F-4D97-AF65-F5344CB8AC3E}">
        <p14:creationId xmlns:p14="http://schemas.microsoft.com/office/powerpoint/2010/main" val="2002105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600" dirty="0"/>
              <a:t>Stratégie combinée de prévention pour réduire l’incidence du VIH en zone de forte prévalence </a:t>
            </a:r>
          </a:p>
        </p:txBody>
      </p:sp>
      <p:sp>
        <p:nvSpPr>
          <p:cNvPr id="4" name="Espace réservé du contenu 3"/>
          <p:cNvSpPr>
            <a:spLocks noGrp="1"/>
          </p:cNvSpPr>
          <p:nvPr>
            <p:ph idx="1"/>
          </p:nvPr>
        </p:nvSpPr>
        <p:spPr>
          <a:xfrm>
            <a:off x="457200" y="1341438"/>
            <a:ext cx="8686801" cy="5111750"/>
          </a:xfrm>
        </p:spPr>
        <p:txBody>
          <a:bodyPr/>
          <a:lstStyle/>
          <a:p>
            <a:r>
              <a:rPr lang="fr-FR" sz="1800" dirty="0"/>
              <a:t>Région </a:t>
            </a:r>
            <a:r>
              <a:rPr lang="fr-FR" sz="1800" dirty="0" err="1"/>
              <a:t>Rakaï</a:t>
            </a:r>
            <a:r>
              <a:rPr lang="fr-FR" sz="1800" dirty="0"/>
              <a:t> en Ouganda (pêcheurs du Lac Victoria)</a:t>
            </a:r>
          </a:p>
          <a:p>
            <a:pPr lvl="1"/>
            <a:r>
              <a:rPr lang="fr-FR" sz="1600" dirty="0"/>
              <a:t>La prévalence du VIH est d’environ 40 %</a:t>
            </a:r>
          </a:p>
          <a:p>
            <a:pPr lvl="1"/>
            <a:r>
              <a:rPr lang="fr-FR" sz="1600" dirty="0"/>
              <a:t>Fin 2011, mise en place d’un programme global de prévention</a:t>
            </a:r>
          </a:p>
          <a:p>
            <a:pPr lvl="1"/>
            <a:r>
              <a:rPr lang="fr-FR" sz="1600" dirty="0"/>
              <a:t>Evaluation de l’incidence et de la prévalence du VIH chez les individus de 15 à 49 ans</a:t>
            </a:r>
          </a:p>
          <a:p>
            <a:pPr lvl="1"/>
            <a:r>
              <a:rPr lang="fr-FR" sz="1600" dirty="0"/>
              <a:t>5 enquêtes entre 2011 et 2016 </a:t>
            </a:r>
            <a:r>
              <a:rPr lang="fr-FR" sz="1500" dirty="0"/>
              <a:t>(5 005 personnes, survenue de 134 cas incidents de VIH)</a:t>
            </a:r>
          </a:p>
        </p:txBody>
      </p:sp>
      <p:graphicFrame>
        <p:nvGraphicFramePr>
          <p:cNvPr id="5" name="Tableau 4"/>
          <p:cNvGraphicFramePr>
            <a:graphicFrameLocks noGrp="1"/>
          </p:cNvGraphicFramePr>
          <p:nvPr>
            <p:extLst/>
          </p:nvPr>
        </p:nvGraphicFramePr>
        <p:xfrm>
          <a:off x="816229" y="2755936"/>
          <a:ext cx="7789354" cy="2122374"/>
        </p:xfrm>
        <a:graphic>
          <a:graphicData uri="http://schemas.openxmlformats.org/drawingml/2006/table">
            <a:tbl>
              <a:tblPr firstRow="1" bandRow="1">
                <a:tableStyleId>{5C22544A-7EE6-4342-B048-85BDC9FD1C3A}</a:tableStyleId>
              </a:tblPr>
              <a:tblGrid>
                <a:gridCol w="2894788">
                  <a:extLst>
                    <a:ext uri="{9D8B030D-6E8A-4147-A177-3AD203B41FA5}">
                      <a16:colId xmlns="" xmlns:a16="http://schemas.microsoft.com/office/drawing/2014/main" val="20000"/>
                    </a:ext>
                  </a:extLst>
                </a:gridCol>
                <a:gridCol w="873252">
                  <a:extLst>
                    <a:ext uri="{9D8B030D-6E8A-4147-A177-3AD203B41FA5}">
                      <a16:colId xmlns="" xmlns:a16="http://schemas.microsoft.com/office/drawing/2014/main" val="20001"/>
                    </a:ext>
                  </a:extLst>
                </a:gridCol>
                <a:gridCol w="1251942">
                  <a:extLst>
                    <a:ext uri="{9D8B030D-6E8A-4147-A177-3AD203B41FA5}">
                      <a16:colId xmlns="" xmlns:a16="http://schemas.microsoft.com/office/drawing/2014/main" val="20002"/>
                    </a:ext>
                  </a:extLst>
                </a:gridCol>
                <a:gridCol w="837623">
                  <a:extLst>
                    <a:ext uri="{9D8B030D-6E8A-4147-A177-3AD203B41FA5}">
                      <a16:colId xmlns="" xmlns:a16="http://schemas.microsoft.com/office/drawing/2014/main" val="20003"/>
                    </a:ext>
                  </a:extLst>
                </a:gridCol>
                <a:gridCol w="764095">
                  <a:extLst>
                    <a:ext uri="{9D8B030D-6E8A-4147-A177-3AD203B41FA5}">
                      <a16:colId xmlns="" xmlns:a16="http://schemas.microsoft.com/office/drawing/2014/main" val="20004"/>
                    </a:ext>
                  </a:extLst>
                </a:gridCol>
                <a:gridCol w="1167654">
                  <a:extLst>
                    <a:ext uri="{9D8B030D-6E8A-4147-A177-3AD203B41FA5}">
                      <a16:colId xmlns="" xmlns:a16="http://schemas.microsoft.com/office/drawing/2014/main" val="20005"/>
                    </a:ext>
                  </a:extLst>
                </a:gridCol>
              </a:tblGrid>
              <a:tr h="315488">
                <a:tc>
                  <a:txBody>
                    <a:bodyPr/>
                    <a:lstStyle/>
                    <a:p>
                      <a:endParaRPr lang="fr-FR" sz="1400" b="0" dirty="0">
                        <a:solidFill>
                          <a:srgbClr val="000066"/>
                        </a:solidFill>
                      </a:endParaRPr>
                    </a:p>
                  </a:txBody>
                  <a:tcPr anchor="ctr"/>
                </a:tc>
                <a:tc>
                  <a:txBody>
                    <a:bodyPr/>
                    <a:lstStyle/>
                    <a:p>
                      <a:pPr algn="ctr"/>
                      <a:r>
                        <a:rPr lang="fr-FR" sz="1400" dirty="0">
                          <a:solidFill>
                            <a:srgbClr val="000066"/>
                          </a:solidFill>
                        </a:rPr>
                        <a:t>12/2011</a:t>
                      </a:r>
                      <a:endParaRPr lang="fr-FR" sz="1400" b="0" dirty="0">
                        <a:solidFill>
                          <a:srgbClr val="000066"/>
                        </a:solidFill>
                      </a:endParaRPr>
                    </a:p>
                  </a:txBody>
                  <a:tcPr anchor="ctr"/>
                </a:tc>
                <a:tc>
                  <a:txBody>
                    <a:bodyPr/>
                    <a:lstStyle/>
                    <a:p>
                      <a:pPr algn="ctr"/>
                      <a:r>
                        <a:rPr lang="fr-FR" sz="1400" dirty="0">
                          <a:solidFill>
                            <a:srgbClr val="000066"/>
                          </a:solidFill>
                        </a:rPr>
                        <a:t>8/2012</a:t>
                      </a:r>
                      <a:endParaRPr lang="fr-FR" sz="1400" b="0" dirty="0">
                        <a:solidFill>
                          <a:srgbClr val="000066"/>
                        </a:solidFill>
                      </a:endParaRPr>
                    </a:p>
                  </a:txBody>
                  <a:tcPr anchor="ctr"/>
                </a:tc>
                <a:tc>
                  <a:txBody>
                    <a:bodyPr/>
                    <a:lstStyle/>
                    <a:p>
                      <a:pPr algn="ctr"/>
                      <a:r>
                        <a:rPr lang="fr-FR" sz="1400" dirty="0">
                          <a:solidFill>
                            <a:srgbClr val="000066"/>
                          </a:solidFill>
                        </a:rPr>
                        <a:t>9/2013</a:t>
                      </a:r>
                      <a:endParaRPr lang="fr-FR" sz="1400" b="0" dirty="0">
                        <a:solidFill>
                          <a:srgbClr val="000066"/>
                        </a:solidFill>
                      </a:endParaRPr>
                    </a:p>
                  </a:txBody>
                  <a:tcPr anchor="ctr"/>
                </a:tc>
                <a:tc>
                  <a:txBody>
                    <a:bodyPr/>
                    <a:lstStyle/>
                    <a:p>
                      <a:pPr algn="ctr"/>
                      <a:r>
                        <a:rPr lang="fr-FR" sz="1400" dirty="0">
                          <a:solidFill>
                            <a:srgbClr val="000066"/>
                          </a:solidFill>
                        </a:rPr>
                        <a:t>4/2015</a:t>
                      </a:r>
                      <a:endParaRPr lang="fr-FR" sz="1400" b="0" dirty="0">
                        <a:solidFill>
                          <a:srgbClr val="000066"/>
                        </a:solidFill>
                      </a:endParaRPr>
                    </a:p>
                  </a:txBody>
                  <a:tcPr anchor="ctr"/>
                </a:tc>
                <a:tc>
                  <a:txBody>
                    <a:bodyPr/>
                    <a:lstStyle/>
                    <a:p>
                      <a:pPr algn="ctr"/>
                      <a:r>
                        <a:rPr lang="fr-FR" sz="1400" dirty="0">
                          <a:solidFill>
                            <a:srgbClr val="000066"/>
                          </a:solidFill>
                        </a:rPr>
                        <a:t>12/2016</a:t>
                      </a:r>
                      <a:endParaRPr lang="fr-FR" sz="1400" b="0" dirty="0">
                        <a:solidFill>
                          <a:srgbClr val="000066"/>
                        </a:solidFill>
                      </a:endParaRPr>
                    </a:p>
                  </a:txBody>
                  <a:tcPr anchor="ctr"/>
                </a:tc>
                <a:extLst>
                  <a:ext uri="{0D108BD9-81ED-4DB2-BD59-A6C34878D82A}">
                    <a16:rowId xmlns="" xmlns:a16="http://schemas.microsoft.com/office/drawing/2014/main" val="10000"/>
                  </a:ext>
                </a:extLst>
              </a:tr>
              <a:tr h="315488">
                <a:tc>
                  <a:txBody>
                    <a:bodyPr/>
                    <a:lstStyle/>
                    <a:p>
                      <a:r>
                        <a:rPr lang="fr-FR" sz="1400" dirty="0">
                          <a:solidFill>
                            <a:srgbClr val="000066"/>
                          </a:solidFill>
                        </a:rPr>
                        <a:t>PVVIH</a:t>
                      </a:r>
                      <a:r>
                        <a:rPr lang="fr-FR" sz="1400" baseline="0" dirty="0">
                          <a:solidFill>
                            <a:srgbClr val="000066"/>
                          </a:solidFill>
                        </a:rPr>
                        <a:t> sous ARV, %</a:t>
                      </a:r>
                      <a:endParaRPr lang="fr-FR" sz="1400" b="0" dirty="0">
                        <a:solidFill>
                          <a:srgbClr val="000066"/>
                        </a:solidFill>
                      </a:endParaRPr>
                    </a:p>
                  </a:txBody>
                  <a:tcPr anchor="ctr"/>
                </a:tc>
                <a:tc>
                  <a:txBody>
                    <a:bodyPr/>
                    <a:lstStyle/>
                    <a:p>
                      <a:pPr algn="ctr"/>
                      <a:r>
                        <a:rPr lang="fr-FR" sz="1400" dirty="0">
                          <a:solidFill>
                            <a:srgbClr val="000066"/>
                          </a:solidFill>
                        </a:rPr>
                        <a:t>19</a:t>
                      </a:r>
                      <a:endParaRPr lang="fr-FR" sz="1400" b="0" dirty="0">
                        <a:solidFill>
                          <a:srgbClr val="000066"/>
                        </a:solidFill>
                      </a:endParaRPr>
                    </a:p>
                  </a:txBody>
                  <a:tcPr anchor="ctr"/>
                </a:tc>
                <a:tc>
                  <a:txBody>
                    <a:bodyPr/>
                    <a:lstStyle/>
                    <a:p>
                      <a:pPr algn="ctr"/>
                      <a:r>
                        <a:rPr lang="fr-FR" sz="1400" dirty="0">
                          <a:solidFill>
                            <a:srgbClr val="000066"/>
                          </a:solidFill>
                        </a:rPr>
                        <a:t>26 %</a:t>
                      </a:r>
                      <a:endParaRPr lang="fr-FR" sz="1400" b="0" dirty="0">
                        <a:solidFill>
                          <a:srgbClr val="000066"/>
                        </a:solidFill>
                      </a:endParaRPr>
                    </a:p>
                  </a:txBody>
                  <a:tcPr anchor="ctr"/>
                </a:tc>
                <a:tc>
                  <a:txBody>
                    <a:bodyPr/>
                    <a:lstStyle/>
                    <a:p>
                      <a:pPr algn="ctr"/>
                      <a:r>
                        <a:rPr lang="fr-FR" sz="1400" dirty="0">
                          <a:solidFill>
                            <a:srgbClr val="000066"/>
                          </a:solidFill>
                        </a:rPr>
                        <a:t>42</a:t>
                      </a:r>
                      <a:endParaRPr lang="fr-FR" sz="1400" b="0" dirty="0">
                        <a:solidFill>
                          <a:srgbClr val="000066"/>
                        </a:solidFill>
                      </a:endParaRPr>
                    </a:p>
                  </a:txBody>
                  <a:tcPr anchor="ctr"/>
                </a:tc>
                <a:tc>
                  <a:txBody>
                    <a:bodyPr/>
                    <a:lstStyle/>
                    <a:p>
                      <a:pPr algn="ctr"/>
                      <a:r>
                        <a:rPr lang="fr-FR" sz="1400" dirty="0">
                          <a:solidFill>
                            <a:srgbClr val="000066"/>
                          </a:solidFill>
                        </a:rPr>
                        <a:t>68</a:t>
                      </a:r>
                      <a:endParaRPr lang="fr-FR" sz="1400" b="0" dirty="0">
                        <a:solidFill>
                          <a:srgbClr val="000066"/>
                        </a:solidFill>
                      </a:endParaRPr>
                    </a:p>
                  </a:txBody>
                  <a:tcPr anchor="ctr"/>
                </a:tc>
                <a:tc>
                  <a:txBody>
                    <a:bodyPr/>
                    <a:lstStyle/>
                    <a:p>
                      <a:pPr algn="ctr"/>
                      <a:r>
                        <a:rPr lang="fr-FR" sz="1400" dirty="0">
                          <a:solidFill>
                            <a:srgbClr val="000066"/>
                          </a:solidFill>
                        </a:rPr>
                        <a:t>81</a:t>
                      </a:r>
                      <a:endParaRPr lang="fr-FR" sz="1400" b="0" dirty="0">
                        <a:solidFill>
                          <a:srgbClr val="000066"/>
                        </a:solidFill>
                      </a:endParaRPr>
                    </a:p>
                  </a:txBody>
                  <a:tcPr anchor="ctr"/>
                </a:tc>
                <a:extLst>
                  <a:ext uri="{0D108BD9-81ED-4DB2-BD59-A6C34878D82A}">
                    <a16:rowId xmlns="" xmlns:a16="http://schemas.microsoft.com/office/drawing/2014/main" val="10001"/>
                  </a:ext>
                </a:extLst>
              </a:tr>
              <a:tr h="315488">
                <a:tc>
                  <a:txBody>
                    <a:bodyPr/>
                    <a:lstStyle/>
                    <a:p>
                      <a:r>
                        <a:rPr lang="fr-FR" sz="1400" dirty="0">
                          <a:solidFill>
                            <a:srgbClr val="000066"/>
                          </a:solidFill>
                        </a:rPr>
                        <a:t>PVVIH avec CV &lt; 1000 c/ml, %</a:t>
                      </a:r>
                      <a:endParaRPr lang="fr-FR" sz="1400" b="0" dirty="0">
                        <a:solidFill>
                          <a:srgbClr val="000066"/>
                        </a:solidFill>
                      </a:endParaRPr>
                    </a:p>
                  </a:txBody>
                  <a:tcPr anchor="ctr"/>
                </a:tc>
                <a:tc>
                  <a:txBody>
                    <a:bodyPr/>
                    <a:lstStyle/>
                    <a:p>
                      <a:pPr algn="ctr"/>
                      <a:r>
                        <a:rPr lang="fr-FR" sz="1400" dirty="0">
                          <a:solidFill>
                            <a:srgbClr val="000066"/>
                          </a:solidFill>
                        </a:rPr>
                        <a:t>33</a:t>
                      </a:r>
                      <a:endParaRPr lang="fr-FR" sz="1400" b="0" dirty="0">
                        <a:solidFill>
                          <a:srgbClr val="000066"/>
                        </a:solidFill>
                      </a:endParaRPr>
                    </a:p>
                  </a:txBody>
                  <a:tcPr anchor="ctr"/>
                </a:tc>
                <a:tc>
                  <a:txBody>
                    <a:bodyPr/>
                    <a:lstStyle/>
                    <a:p>
                      <a:pPr algn="ctr"/>
                      <a:r>
                        <a:rPr lang="fr-FR" sz="1400" dirty="0">
                          <a:solidFill>
                            <a:srgbClr val="000066"/>
                          </a:solidFill>
                        </a:rPr>
                        <a:t>-</a:t>
                      </a:r>
                      <a:endParaRPr lang="fr-FR" sz="1400" b="0" dirty="0">
                        <a:solidFill>
                          <a:srgbClr val="000066"/>
                        </a:solidFill>
                      </a:endParaRPr>
                    </a:p>
                  </a:txBody>
                  <a:tcPr anchor="ctr"/>
                </a:tc>
                <a:tc>
                  <a:txBody>
                    <a:bodyPr/>
                    <a:lstStyle/>
                    <a:p>
                      <a:pPr algn="ctr"/>
                      <a:r>
                        <a:rPr lang="fr-FR" sz="1400" dirty="0">
                          <a:solidFill>
                            <a:srgbClr val="000066"/>
                          </a:solidFill>
                        </a:rPr>
                        <a:t>-</a:t>
                      </a:r>
                      <a:endParaRPr lang="fr-FR" sz="1400" b="0" dirty="0">
                        <a:solidFill>
                          <a:srgbClr val="000066"/>
                        </a:solidFill>
                      </a:endParaRPr>
                    </a:p>
                  </a:txBody>
                  <a:tcPr anchor="ctr"/>
                </a:tc>
                <a:tc>
                  <a:txBody>
                    <a:bodyPr/>
                    <a:lstStyle/>
                    <a:p>
                      <a:pPr algn="ctr"/>
                      <a:r>
                        <a:rPr lang="fr-FR" sz="1400" dirty="0">
                          <a:solidFill>
                            <a:srgbClr val="000066"/>
                          </a:solidFill>
                        </a:rPr>
                        <a:t>67</a:t>
                      </a:r>
                      <a:endParaRPr lang="fr-FR" sz="1400" b="0" dirty="0">
                        <a:solidFill>
                          <a:srgbClr val="000066"/>
                        </a:solidFill>
                      </a:endParaRPr>
                    </a:p>
                  </a:txBody>
                  <a:tcPr anchor="ctr"/>
                </a:tc>
                <a:tc>
                  <a:txBody>
                    <a:bodyPr/>
                    <a:lstStyle/>
                    <a:p>
                      <a:pPr algn="ctr"/>
                      <a:r>
                        <a:rPr lang="fr-FR" sz="1400" dirty="0">
                          <a:solidFill>
                            <a:srgbClr val="000066"/>
                          </a:solidFill>
                        </a:rPr>
                        <a:t>78</a:t>
                      </a:r>
                      <a:endParaRPr lang="fr-FR" sz="1400" b="0" dirty="0">
                        <a:solidFill>
                          <a:srgbClr val="000066"/>
                        </a:solidFill>
                      </a:endParaRPr>
                    </a:p>
                  </a:txBody>
                  <a:tcPr anchor="ctr"/>
                </a:tc>
                <a:extLst>
                  <a:ext uri="{0D108BD9-81ED-4DB2-BD59-A6C34878D82A}">
                    <a16:rowId xmlns="" xmlns:a16="http://schemas.microsoft.com/office/drawing/2014/main" val="10002"/>
                  </a:ext>
                </a:extLst>
              </a:tr>
              <a:tr h="315488">
                <a:tc>
                  <a:txBody>
                    <a:bodyPr/>
                    <a:lstStyle/>
                    <a:p>
                      <a:r>
                        <a:rPr lang="fr-FR" sz="1400" dirty="0">
                          <a:solidFill>
                            <a:srgbClr val="000066"/>
                          </a:solidFill>
                        </a:rPr>
                        <a:t>Circoncision hommes, %</a:t>
                      </a:r>
                      <a:endParaRPr lang="fr-FR" sz="1400" b="0" dirty="0">
                        <a:solidFill>
                          <a:srgbClr val="000066"/>
                        </a:solidFill>
                      </a:endParaRPr>
                    </a:p>
                  </a:txBody>
                  <a:tcPr anchor="ctr"/>
                </a:tc>
                <a:tc>
                  <a:txBody>
                    <a:bodyPr/>
                    <a:lstStyle/>
                    <a:p>
                      <a:pPr algn="ctr"/>
                      <a:r>
                        <a:rPr lang="fr-FR" sz="1400" dirty="0">
                          <a:solidFill>
                            <a:srgbClr val="000066"/>
                          </a:solidFill>
                        </a:rPr>
                        <a:t>39</a:t>
                      </a:r>
                      <a:endParaRPr lang="fr-FR" sz="1400" b="0" dirty="0">
                        <a:solidFill>
                          <a:srgbClr val="000066"/>
                        </a:solidFill>
                      </a:endParaRPr>
                    </a:p>
                  </a:txBody>
                  <a:tcPr anchor="ctr"/>
                </a:tc>
                <a:tc>
                  <a:txBody>
                    <a:bodyPr/>
                    <a:lstStyle/>
                    <a:p>
                      <a:pPr algn="ctr"/>
                      <a:r>
                        <a:rPr lang="fr-FR" sz="1400" dirty="0">
                          <a:solidFill>
                            <a:srgbClr val="000066"/>
                          </a:solidFill>
                        </a:rPr>
                        <a:t>44</a:t>
                      </a:r>
                      <a:endParaRPr lang="fr-FR" sz="1400" b="0" dirty="0">
                        <a:solidFill>
                          <a:srgbClr val="000066"/>
                        </a:solidFill>
                      </a:endParaRPr>
                    </a:p>
                  </a:txBody>
                  <a:tcPr anchor="ctr"/>
                </a:tc>
                <a:tc>
                  <a:txBody>
                    <a:bodyPr/>
                    <a:lstStyle/>
                    <a:p>
                      <a:pPr algn="ctr"/>
                      <a:r>
                        <a:rPr lang="fr-FR" sz="1400" dirty="0">
                          <a:solidFill>
                            <a:srgbClr val="000066"/>
                          </a:solidFill>
                        </a:rPr>
                        <a:t>51</a:t>
                      </a:r>
                      <a:endParaRPr lang="fr-FR" sz="1400" b="0" dirty="0">
                        <a:solidFill>
                          <a:srgbClr val="000066"/>
                        </a:solidFill>
                      </a:endParaRPr>
                    </a:p>
                  </a:txBody>
                  <a:tcPr anchor="ctr"/>
                </a:tc>
                <a:tc>
                  <a:txBody>
                    <a:bodyPr/>
                    <a:lstStyle/>
                    <a:p>
                      <a:pPr algn="ctr"/>
                      <a:r>
                        <a:rPr lang="fr-FR" sz="1400" dirty="0">
                          <a:solidFill>
                            <a:srgbClr val="000066"/>
                          </a:solidFill>
                        </a:rPr>
                        <a:t>58</a:t>
                      </a:r>
                      <a:endParaRPr lang="fr-FR" sz="1400" b="0" dirty="0">
                        <a:solidFill>
                          <a:srgbClr val="000066"/>
                        </a:solidFill>
                      </a:endParaRPr>
                    </a:p>
                  </a:txBody>
                  <a:tcPr anchor="ctr"/>
                </a:tc>
                <a:tc>
                  <a:txBody>
                    <a:bodyPr/>
                    <a:lstStyle/>
                    <a:p>
                      <a:pPr algn="ctr"/>
                      <a:r>
                        <a:rPr lang="fr-FR" sz="1400" dirty="0">
                          <a:solidFill>
                            <a:srgbClr val="000066"/>
                          </a:solidFill>
                        </a:rPr>
                        <a:t>63</a:t>
                      </a:r>
                      <a:endParaRPr lang="fr-FR" sz="1400" b="0" dirty="0">
                        <a:solidFill>
                          <a:srgbClr val="000066"/>
                        </a:solidFill>
                      </a:endParaRPr>
                    </a:p>
                  </a:txBody>
                  <a:tcPr anchor="ctr"/>
                </a:tc>
                <a:extLst>
                  <a:ext uri="{0D108BD9-81ED-4DB2-BD59-A6C34878D82A}">
                    <a16:rowId xmlns="" xmlns:a16="http://schemas.microsoft.com/office/drawing/2014/main" val="10003"/>
                  </a:ext>
                </a:extLst>
              </a:tr>
              <a:tr h="544934">
                <a:tc>
                  <a:txBody>
                    <a:bodyPr/>
                    <a:lstStyle/>
                    <a:p>
                      <a:r>
                        <a:rPr lang="fr-FR" sz="1400" dirty="0">
                          <a:solidFill>
                            <a:srgbClr val="000066"/>
                          </a:solidFill>
                        </a:rPr>
                        <a:t>Incidence VIH pour </a:t>
                      </a:r>
                      <a:br>
                        <a:rPr lang="fr-FR" sz="1400" dirty="0">
                          <a:solidFill>
                            <a:srgbClr val="000066"/>
                          </a:solidFill>
                        </a:rPr>
                      </a:br>
                      <a:r>
                        <a:rPr lang="fr-FR" sz="1400" dirty="0">
                          <a:solidFill>
                            <a:srgbClr val="000066"/>
                          </a:solidFill>
                        </a:rPr>
                        <a:t>100 personne-années</a:t>
                      </a:r>
                      <a:r>
                        <a:rPr lang="fr-FR" sz="1400" baseline="0" dirty="0">
                          <a:solidFill>
                            <a:srgbClr val="000066"/>
                          </a:solidFill>
                        </a:rPr>
                        <a:t> </a:t>
                      </a:r>
                      <a:r>
                        <a:rPr lang="fr-FR" sz="1400" dirty="0">
                          <a:solidFill>
                            <a:srgbClr val="000066"/>
                          </a:solidFill>
                        </a:rPr>
                        <a:t>(IC 95 %)</a:t>
                      </a:r>
                      <a:endParaRPr lang="fr-FR" sz="1400" b="0" dirty="0">
                        <a:solidFill>
                          <a:srgbClr val="000066"/>
                        </a:solidFill>
                      </a:endParaRPr>
                    </a:p>
                  </a:txBody>
                  <a:tcPr anchor="ctr"/>
                </a:tc>
                <a:tc>
                  <a:txBody>
                    <a:bodyPr/>
                    <a:lstStyle/>
                    <a:p>
                      <a:pPr algn="ctr"/>
                      <a:endParaRPr lang="fr-FR" sz="1400" b="0">
                        <a:solidFill>
                          <a:srgbClr val="000066"/>
                        </a:solidFill>
                      </a:endParaRPr>
                    </a:p>
                  </a:txBody>
                  <a:tcPr anchor="ctr"/>
                </a:tc>
                <a:tc>
                  <a:txBody>
                    <a:bodyPr/>
                    <a:lstStyle/>
                    <a:p>
                      <a:pPr algn="ctr"/>
                      <a:r>
                        <a:rPr lang="fr-FR" sz="1400" dirty="0">
                          <a:solidFill>
                            <a:srgbClr val="000066"/>
                          </a:solidFill>
                        </a:rPr>
                        <a:t>3,97 </a:t>
                      </a:r>
                    </a:p>
                    <a:p>
                      <a:pPr algn="ctr"/>
                      <a:r>
                        <a:rPr lang="fr-FR" sz="1400" dirty="0">
                          <a:solidFill>
                            <a:srgbClr val="000066"/>
                          </a:solidFill>
                        </a:rPr>
                        <a:t>(2,68 - 5,88)</a:t>
                      </a:r>
                      <a:endParaRPr lang="fr-FR" sz="1400" b="1" dirty="0">
                        <a:solidFill>
                          <a:srgbClr val="000066"/>
                        </a:solidFill>
                      </a:endParaRPr>
                    </a:p>
                  </a:txBody>
                  <a:tcPr anchor="ctr"/>
                </a:tc>
                <a:tc>
                  <a:txBody>
                    <a:bodyPr/>
                    <a:lstStyle/>
                    <a:p>
                      <a:pPr algn="ctr"/>
                      <a:endParaRPr lang="fr-FR" sz="1400" b="1" dirty="0">
                        <a:solidFill>
                          <a:srgbClr val="000066"/>
                        </a:solidFill>
                      </a:endParaRPr>
                    </a:p>
                  </a:txBody>
                  <a:tcPr anchor="ctr"/>
                </a:tc>
                <a:tc>
                  <a:txBody>
                    <a:bodyPr/>
                    <a:lstStyle/>
                    <a:p>
                      <a:pPr algn="ctr"/>
                      <a:endParaRPr lang="fr-FR" sz="1400" b="1" dirty="0">
                        <a:solidFill>
                          <a:srgbClr val="000066"/>
                        </a:solidFill>
                      </a:endParaRPr>
                    </a:p>
                  </a:txBody>
                  <a:tcPr anchor="ctr"/>
                </a:tc>
                <a:tc>
                  <a:txBody>
                    <a:bodyPr/>
                    <a:lstStyle/>
                    <a:p>
                      <a:pPr algn="ctr"/>
                      <a:r>
                        <a:rPr lang="fr-FR" sz="1400" dirty="0">
                          <a:solidFill>
                            <a:srgbClr val="000066"/>
                          </a:solidFill>
                        </a:rPr>
                        <a:t>1,61 </a:t>
                      </a:r>
                    </a:p>
                    <a:p>
                      <a:pPr algn="ctr"/>
                      <a:r>
                        <a:rPr lang="fr-FR" sz="1400" dirty="0">
                          <a:solidFill>
                            <a:srgbClr val="000066"/>
                          </a:solidFill>
                        </a:rPr>
                        <a:t>(1,13 - 2,29)</a:t>
                      </a:r>
                      <a:endParaRPr lang="fr-FR" sz="1400" b="1" dirty="0">
                        <a:solidFill>
                          <a:srgbClr val="000066"/>
                        </a:solidFill>
                      </a:endParaRPr>
                    </a:p>
                  </a:txBody>
                  <a:tcPr anchor="ctr"/>
                </a:tc>
                <a:extLst>
                  <a:ext uri="{0D108BD9-81ED-4DB2-BD59-A6C34878D82A}">
                    <a16:rowId xmlns="" xmlns:a16="http://schemas.microsoft.com/office/drawing/2014/main" val="10004"/>
                  </a:ext>
                </a:extLst>
              </a:tr>
              <a:tr h="315488">
                <a:tc>
                  <a:txBody>
                    <a:bodyPr/>
                    <a:lstStyle/>
                    <a:p>
                      <a:r>
                        <a:rPr lang="fr-FR" sz="1400" dirty="0">
                          <a:solidFill>
                            <a:srgbClr val="000066"/>
                          </a:solidFill>
                        </a:rPr>
                        <a:t>Prévalence</a:t>
                      </a:r>
                      <a:r>
                        <a:rPr lang="fr-FR" sz="1400" baseline="0" dirty="0">
                          <a:solidFill>
                            <a:srgbClr val="000066"/>
                          </a:solidFill>
                        </a:rPr>
                        <a:t> VIH, %</a:t>
                      </a:r>
                      <a:endParaRPr lang="fr-FR" sz="1400" b="0" dirty="0">
                        <a:solidFill>
                          <a:srgbClr val="000066"/>
                        </a:solidFill>
                      </a:endParaRPr>
                    </a:p>
                  </a:txBody>
                  <a:tcPr anchor="ctr"/>
                </a:tc>
                <a:tc>
                  <a:txBody>
                    <a:bodyPr/>
                    <a:lstStyle/>
                    <a:p>
                      <a:pPr algn="ctr"/>
                      <a:r>
                        <a:rPr lang="fr-FR" sz="1400" dirty="0">
                          <a:solidFill>
                            <a:srgbClr val="000066"/>
                          </a:solidFill>
                        </a:rPr>
                        <a:t>41</a:t>
                      </a:r>
                      <a:endParaRPr lang="fr-FR" sz="1400" b="1" dirty="0">
                        <a:solidFill>
                          <a:srgbClr val="000066"/>
                        </a:solidFill>
                      </a:endParaRPr>
                    </a:p>
                  </a:txBody>
                  <a:tcPr anchor="ctr"/>
                </a:tc>
                <a:tc>
                  <a:txBody>
                    <a:bodyPr/>
                    <a:lstStyle/>
                    <a:p>
                      <a:pPr algn="ctr"/>
                      <a:r>
                        <a:rPr lang="fr-FR" sz="1400" dirty="0">
                          <a:solidFill>
                            <a:srgbClr val="000066"/>
                          </a:solidFill>
                        </a:rPr>
                        <a:t>38</a:t>
                      </a:r>
                      <a:endParaRPr lang="fr-FR" sz="1400" b="0" dirty="0">
                        <a:solidFill>
                          <a:srgbClr val="000066"/>
                        </a:solidFill>
                      </a:endParaRPr>
                    </a:p>
                  </a:txBody>
                  <a:tcPr anchor="ctr"/>
                </a:tc>
                <a:tc>
                  <a:txBody>
                    <a:bodyPr/>
                    <a:lstStyle/>
                    <a:p>
                      <a:pPr algn="ctr"/>
                      <a:r>
                        <a:rPr lang="fr-FR" sz="1400" dirty="0">
                          <a:solidFill>
                            <a:srgbClr val="000066"/>
                          </a:solidFill>
                        </a:rPr>
                        <a:t>38</a:t>
                      </a:r>
                      <a:endParaRPr lang="fr-FR" sz="1400" b="0" dirty="0">
                        <a:solidFill>
                          <a:srgbClr val="000066"/>
                        </a:solidFill>
                      </a:endParaRPr>
                    </a:p>
                  </a:txBody>
                  <a:tcPr anchor="ctr"/>
                </a:tc>
                <a:tc>
                  <a:txBody>
                    <a:bodyPr/>
                    <a:lstStyle/>
                    <a:p>
                      <a:pPr algn="ctr"/>
                      <a:r>
                        <a:rPr lang="fr-FR" sz="1400" dirty="0">
                          <a:solidFill>
                            <a:srgbClr val="000066"/>
                          </a:solidFill>
                        </a:rPr>
                        <a:t>37</a:t>
                      </a:r>
                      <a:endParaRPr lang="fr-FR" sz="1400" b="0" dirty="0">
                        <a:solidFill>
                          <a:srgbClr val="000066"/>
                        </a:solidFill>
                      </a:endParaRPr>
                    </a:p>
                  </a:txBody>
                  <a:tcPr anchor="ctr"/>
                </a:tc>
                <a:tc>
                  <a:txBody>
                    <a:bodyPr/>
                    <a:lstStyle/>
                    <a:p>
                      <a:pPr algn="ctr"/>
                      <a:r>
                        <a:rPr lang="fr-FR" sz="1400" dirty="0">
                          <a:solidFill>
                            <a:srgbClr val="000066"/>
                          </a:solidFill>
                        </a:rPr>
                        <a:t>36</a:t>
                      </a:r>
                      <a:endParaRPr lang="fr-FR" sz="1400" b="1" dirty="0">
                        <a:solidFill>
                          <a:srgbClr val="000066"/>
                        </a:solidFill>
                      </a:endParaRPr>
                    </a:p>
                  </a:txBody>
                  <a:tcPr anchor="ctr"/>
                </a:tc>
                <a:extLst>
                  <a:ext uri="{0D108BD9-81ED-4DB2-BD59-A6C34878D82A}">
                    <a16:rowId xmlns="" xmlns:a16="http://schemas.microsoft.com/office/drawing/2014/main" val="10005"/>
                  </a:ext>
                </a:extLst>
              </a:tr>
            </a:tbl>
          </a:graphicData>
        </a:graphic>
      </p:graphicFrame>
      <p:sp>
        <p:nvSpPr>
          <p:cNvPr id="6" name="Espace réservé du contenu 3"/>
          <p:cNvSpPr txBox="1">
            <a:spLocks/>
          </p:cNvSpPr>
          <p:nvPr/>
        </p:nvSpPr>
        <p:spPr bwMode="auto">
          <a:xfrm>
            <a:off x="457200" y="4943397"/>
            <a:ext cx="8507413" cy="1263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r>
              <a:rPr lang="fr-FR" sz="1800" dirty="0"/>
              <a:t>Moins bonne couverture ARV chez les hommes 15-24 ans</a:t>
            </a:r>
          </a:p>
          <a:p>
            <a:r>
              <a:rPr lang="fr-FR" sz="1800" dirty="0"/>
              <a:t>Meilleur taux de circoncision chez les 15-24 ans</a:t>
            </a:r>
          </a:p>
          <a:p>
            <a:r>
              <a:rPr lang="fr-FR" sz="1800" dirty="0"/>
              <a:t>Réduction de l’incidence du VIH de 58 % (55 % chez les hommes et 62 % chez les femmes), quelle que soit la tranche d’âge et de la prévalence dans une population </a:t>
            </a:r>
            <a:r>
              <a:rPr lang="fr-FR" sz="1800" dirty="0" err="1"/>
              <a:t>hyperendémique</a:t>
            </a:r>
            <a:r>
              <a:rPr lang="fr-FR" sz="1800" dirty="0"/>
              <a:t>, et ce, malgré l’absence de modification des comportements sexuels</a:t>
            </a:r>
          </a:p>
        </p:txBody>
      </p:sp>
      <p:sp>
        <p:nvSpPr>
          <p:cNvPr id="7" name="Text Box 3"/>
          <p:cNvSpPr txBox="1">
            <a:spLocks noChangeArrowheads="1"/>
          </p:cNvSpPr>
          <p:nvPr/>
        </p:nvSpPr>
        <p:spPr bwMode="auto">
          <a:xfrm>
            <a:off x="5937505" y="6583363"/>
            <a:ext cx="3206496" cy="276999"/>
          </a:xfrm>
          <a:prstGeom prst="rect">
            <a:avLst/>
          </a:prstGeom>
          <a:noFill/>
          <a:ln w="9525">
            <a:noFill/>
            <a:miter lim="800000"/>
            <a:headEnd/>
            <a:tailEnd/>
          </a:ln>
        </p:spPr>
        <p:txBody>
          <a:bodyPr wrap="square">
            <a:spAutoFit/>
          </a:bodyPr>
          <a:lstStyle/>
          <a:p>
            <a:pPr algn="r" eaLnBrk="0" hangingPunct="0"/>
            <a:r>
              <a:rPr lang="en-GB" sz="1200" i="1" dirty="0" err="1">
                <a:solidFill>
                  <a:srgbClr val="0070C0"/>
                </a:solidFill>
              </a:rPr>
              <a:t>Kagaayi</a:t>
            </a:r>
            <a:r>
              <a:rPr lang="en-GB" sz="1200" i="1" dirty="0">
                <a:solidFill>
                  <a:srgbClr val="0070C0"/>
                </a:solidFill>
              </a:rPr>
              <a:t> J, CROI 2018, Abs. 90</a:t>
            </a:r>
          </a:p>
        </p:txBody>
      </p:sp>
      <p:sp>
        <p:nvSpPr>
          <p:cNvPr id="8" name="ZoneTexte 7">
            <a:extLst>
              <a:ext uri="{FF2B5EF4-FFF2-40B4-BE49-F238E27FC236}">
                <a16:creationId xmlns="" xmlns:a16="http://schemas.microsoft.com/office/drawing/2014/main" id="{500D5A64-816F-40FF-9189-0CCA01BFA482}"/>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216</a:t>
            </a:r>
          </a:p>
        </p:txBody>
      </p:sp>
      <p:sp>
        <p:nvSpPr>
          <p:cNvPr id="2" name="Cadre 1">
            <a:extLst>
              <a:ext uri="{FF2B5EF4-FFF2-40B4-BE49-F238E27FC236}">
                <a16:creationId xmlns="" xmlns:a16="http://schemas.microsoft.com/office/drawing/2014/main" id="{B1868061-4BA8-DE44-9291-84EB791121B4}"/>
              </a:ext>
            </a:extLst>
          </p:cNvPr>
          <p:cNvSpPr/>
          <p:nvPr/>
        </p:nvSpPr>
        <p:spPr>
          <a:xfrm>
            <a:off x="816229" y="3969099"/>
            <a:ext cx="7789354" cy="663191"/>
          </a:xfrm>
          <a:prstGeom prst="fra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9" name="Cadre 8">
            <a:extLst>
              <a:ext uri="{FF2B5EF4-FFF2-40B4-BE49-F238E27FC236}">
                <a16:creationId xmlns="" xmlns:a16="http://schemas.microsoft.com/office/drawing/2014/main" id="{9ABAA700-6102-4648-B3F4-6DD3EC21D004}"/>
              </a:ext>
            </a:extLst>
          </p:cNvPr>
          <p:cNvSpPr/>
          <p:nvPr/>
        </p:nvSpPr>
        <p:spPr>
          <a:xfrm>
            <a:off x="816229" y="4501662"/>
            <a:ext cx="7789354" cy="410521"/>
          </a:xfrm>
          <a:prstGeom prst="fram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102344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E616E7B-A52B-9E47-AE97-B84ED5261C63}"/>
              </a:ext>
            </a:extLst>
          </p:cNvPr>
          <p:cNvSpPr>
            <a:spLocks noGrp="1"/>
          </p:cNvSpPr>
          <p:nvPr>
            <p:ph type="title"/>
          </p:nvPr>
        </p:nvSpPr>
        <p:spPr/>
        <p:txBody>
          <a:bodyPr/>
          <a:lstStyle/>
          <a:p>
            <a:r>
              <a:rPr lang="fr-FR" dirty="0"/>
              <a:t>Phase ouverte des essais RING et ASPIRE</a:t>
            </a:r>
          </a:p>
        </p:txBody>
      </p:sp>
      <p:sp>
        <p:nvSpPr>
          <p:cNvPr id="3" name="Espace réservé du contenu 2">
            <a:extLst>
              <a:ext uri="{FF2B5EF4-FFF2-40B4-BE49-F238E27FC236}">
                <a16:creationId xmlns="" xmlns:a16="http://schemas.microsoft.com/office/drawing/2014/main" id="{1E7061A5-45FD-F843-8CE9-96327D489610}"/>
              </a:ext>
            </a:extLst>
          </p:cNvPr>
          <p:cNvSpPr>
            <a:spLocks noGrp="1"/>
          </p:cNvSpPr>
          <p:nvPr>
            <p:ph idx="1"/>
          </p:nvPr>
        </p:nvSpPr>
        <p:spPr>
          <a:xfrm>
            <a:off x="628650" y="1618593"/>
            <a:ext cx="7886700" cy="2783286"/>
          </a:xfrm>
        </p:spPr>
        <p:txBody>
          <a:bodyPr/>
          <a:lstStyle/>
          <a:p>
            <a:r>
              <a:rPr lang="fr-FR" dirty="0"/>
              <a:t>Rappel RING et ASPIRE</a:t>
            </a:r>
          </a:p>
          <a:p>
            <a:pPr lvl="1"/>
            <a:r>
              <a:rPr lang="fr-FR" dirty="0"/>
              <a:t>Anneau vaginaux de dapivirine</a:t>
            </a:r>
          </a:p>
          <a:p>
            <a:pPr lvl="1"/>
            <a:r>
              <a:rPr lang="fr-FR" dirty="0"/>
              <a:t>Réduction d’incidence décevante : 30%</a:t>
            </a:r>
          </a:p>
          <a:p>
            <a:pPr lvl="1"/>
            <a:r>
              <a:rPr lang="fr-FR" dirty="0"/>
              <a:t>Principal problème : Observance</a:t>
            </a:r>
          </a:p>
          <a:p>
            <a:r>
              <a:rPr lang="fr-FR" dirty="0"/>
              <a:t>Essais HOPE </a:t>
            </a:r>
            <a:r>
              <a:rPr lang="fr-FR" sz="1400" i="1" dirty="0"/>
              <a:t>(</a:t>
            </a:r>
            <a:r>
              <a:rPr lang="fr-FR" sz="1400" i="1" dirty="0" err="1"/>
              <a:t>Baeten</a:t>
            </a:r>
            <a:r>
              <a:rPr lang="fr-FR" sz="1400" i="1" dirty="0"/>
              <a:t> J, </a:t>
            </a:r>
            <a:r>
              <a:rPr lang="fr-FR" sz="1400" i="1" dirty="0" err="1"/>
              <a:t>Abst</a:t>
            </a:r>
            <a:r>
              <a:rPr lang="fr-FR" sz="1400" i="1" dirty="0"/>
              <a:t> 143LB) </a:t>
            </a:r>
            <a:r>
              <a:rPr lang="fr-FR" dirty="0"/>
              <a:t>et DREAM </a:t>
            </a:r>
            <a:r>
              <a:rPr lang="fr-FR" sz="1400" i="1" dirty="0">
                <a:solidFill>
                  <a:prstClr val="black"/>
                </a:solidFill>
              </a:rPr>
              <a:t>(</a:t>
            </a:r>
            <a:r>
              <a:rPr lang="fr-FR" sz="1400" i="1" dirty="0" err="1">
                <a:solidFill>
                  <a:prstClr val="black"/>
                </a:solidFill>
              </a:rPr>
              <a:t>Nel</a:t>
            </a:r>
            <a:r>
              <a:rPr lang="fr-FR" sz="1400" i="1" dirty="0">
                <a:solidFill>
                  <a:prstClr val="black"/>
                </a:solidFill>
              </a:rPr>
              <a:t> A., </a:t>
            </a:r>
            <a:r>
              <a:rPr lang="fr-FR" sz="1400" i="1" dirty="0" err="1">
                <a:solidFill>
                  <a:prstClr val="black"/>
                </a:solidFill>
              </a:rPr>
              <a:t>Abst</a:t>
            </a:r>
            <a:r>
              <a:rPr lang="fr-FR" sz="1400" i="1" dirty="0">
                <a:solidFill>
                  <a:prstClr val="black"/>
                </a:solidFill>
              </a:rPr>
              <a:t> 144LB) </a:t>
            </a:r>
          </a:p>
          <a:p>
            <a:pPr lvl="1"/>
            <a:r>
              <a:rPr lang="fr-FR" i="1" dirty="0">
                <a:solidFill>
                  <a:prstClr val="black"/>
                </a:solidFill>
              </a:rPr>
              <a:t>Phase ouverte des deux essais RING et ASPIRE</a:t>
            </a:r>
          </a:p>
          <a:p>
            <a:pPr lvl="2"/>
            <a:r>
              <a:rPr lang="fr-FR" i="1" dirty="0">
                <a:solidFill>
                  <a:prstClr val="black"/>
                </a:solidFill>
                <a:sym typeface="Wingdings" pitchFamily="2" charset="2"/>
              </a:rPr>
              <a:t> Plus de placebo</a:t>
            </a:r>
          </a:p>
          <a:p>
            <a:pPr lvl="2"/>
            <a:endParaRPr lang="fr-FR" i="1" dirty="0">
              <a:solidFill>
                <a:prstClr val="black"/>
              </a:solidFill>
              <a:sym typeface="Wingdings" pitchFamily="2" charset="2"/>
            </a:endParaRPr>
          </a:p>
          <a:p>
            <a:pPr lvl="2"/>
            <a:endParaRPr lang="fr-FR" i="1" dirty="0">
              <a:solidFill>
                <a:prstClr val="black"/>
              </a:solidFill>
              <a:sym typeface="Wingdings" pitchFamily="2" charset="2"/>
            </a:endParaRPr>
          </a:p>
          <a:p>
            <a:pPr lvl="1"/>
            <a:endParaRPr lang="fr-FR" dirty="0"/>
          </a:p>
        </p:txBody>
      </p:sp>
      <p:sp>
        <p:nvSpPr>
          <p:cNvPr id="4" name="Rectangle 3">
            <a:extLst>
              <a:ext uri="{FF2B5EF4-FFF2-40B4-BE49-F238E27FC236}">
                <a16:creationId xmlns="" xmlns:a16="http://schemas.microsoft.com/office/drawing/2014/main" id="{611F0EED-D63C-E94A-8338-CB87A8ED53FC}"/>
              </a:ext>
            </a:extLst>
          </p:cNvPr>
          <p:cNvSpPr/>
          <p:nvPr/>
        </p:nvSpPr>
        <p:spPr>
          <a:xfrm>
            <a:off x="1275907" y="4497262"/>
            <a:ext cx="59436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685800" lvl="2"/>
            <a:r>
              <a:rPr lang="fr-FR" sz="2400" b="1" dirty="0">
                <a:solidFill>
                  <a:prstClr val="white"/>
                </a:solidFill>
                <a:sym typeface="Wingdings" pitchFamily="2" charset="2"/>
              </a:rPr>
              <a:t>Réduction d’incidence : 54 %</a:t>
            </a:r>
            <a:endParaRPr lang="fr-FR" sz="2400" b="1" dirty="0">
              <a:solidFill>
                <a:prstClr val="white"/>
              </a:solidFill>
            </a:endParaRPr>
          </a:p>
        </p:txBody>
      </p:sp>
      <p:pic>
        <p:nvPicPr>
          <p:cNvPr id="5" name="Image 4">
            <a:extLst>
              <a:ext uri="{FF2B5EF4-FFF2-40B4-BE49-F238E27FC236}">
                <a16:creationId xmlns="" xmlns:a16="http://schemas.microsoft.com/office/drawing/2014/main" id="{3246ACA8-706C-8A48-8672-0423E12B7B76}"/>
              </a:ext>
            </a:extLst>
          </p:cNvPr>
          <p:cNvPicPr>
            <a:picLocks noChangeAspect="1"/>
          </p:cNvPicPr>
          <p:nvPr/>
        </p:nvPicPr>
        <p:blipFill>
          <a:blip r:embed="rId2"/>
          <a:stretch>
            <a:fillRect/>
          </a:stretch>
        </p:blipFill>
        <p:spPr>
          <a:xfrm>
            <a:off x="6085120" y="976175"/>
            <a:ext cx="2268773" cy="17546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942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335713" y="658336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Heffron</a:t>
            </a:r>
            <a:r>
              <a:rPr lang="en-GB" sz="1200" i="1" dirty="0">
                <a:solidFill>
                  <a:srgbClr val="0070C0"/>
                </a:solidFill>
              </a:rPr>
              <a:t> R, CROI 2018, Abs. 45</a:t>
            </a:r>
          </a:p>
        </p:txBody>
      </p:sp>
      <p:grpSp>
        <p:nvGrpSpPr>
          <p:cNvPr id="5" name="Groupe 4">
            <a:extLst>
              <a:ext uri="{FF2B5EF4-FFF2-40B4-BE49-F238E27FC236}">
                <a16:creationId xmlns="" xmlns:a16="http://schemas.microsoft.com/office/drawing/2014/main" id="{DAC17127-7E80-4D24-83EB-7E9485EE0570}"/>
              </a:ext>
            </a:extLst>
          </p:cNvPr>
          <p:cNvGrpSpPr/>
          <p:nvPr/>
        </p:nvGrpSpPr>
        <p:grpSpPr>
          <a:xfrm>
            <a:off x="1320107" y="1877277"/>
            <a:ext cx="6726611" cy="3828344"/>
            <a:chOff x="1517398" y="1876549"/>
            <a:chExt cx="6145465" cy="3755833"/>
          </a:xfrm>
        </p:grpSpPr>
        <p:grpSp>
          <p:nvGrpSpPr>
            <p:cNvPr id="42" name="Groupe 41"/>
            <p:cNvGrpSpPr/>
            <p:nvPr/>
          </p:nvGrpSpPr>
          <p:grpSpPr>
            <a:xfrm>
              <a:off x="1517398" y="1876549"/>
              <a:ext cx="6145465" cy="3424064"/>
              <a:chOff x="1517398" y="1876549"/>
              <a:chExt cx="6145465" cy="3424064"/>
            </a:xfrm>
          </p:grpSpPr>
          <p:sp>
            <p:nvSpPr>
              <p:cNvPr id="11" name="Line 5"/>
              <p:cNvSpPr>
                <a:spLocks noChangeShapeType="1"/>
              </p:cNvSpPr>
              <p:nvPr/>
            </p:nvSpPr>
            <p:spPr bwMode="auto">
              <a:xfrm>
                <a:off x="1849438" y="5156200"/>
                <a:ext cx="5813425"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 name="Line 6"/>
              <p:cNvSpPr>
                <a:spLocks noChangeShapeType="1"/>
              </p:cNvSpPr>
              <p:nvPr/>
            </p:nvSpPr>
            <p:spPr bwMode="auto">
              <a:xfrm flipV="1">
                <a:off x="1849438" y="2006600"/>
                <a:ext cx="0" cy="314960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 name="Line 7"/>
              <p:cNvSpPr>
                <a:spLocks noChangeShapeType="1"/>
              </p:cNvSpPr>
              <p:nvPr/>
            </p:nvSpPr>
            <p:spPr bwMode="auto">
              <a:xfrm>
                <a:off x="1733551" y="2006600"/>
                <a:ext cx="115888"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 name="Line 8"/>
              <p:cNvSpPr>
                <a:spLocks noChangeShapeType="1"/>
              </p:cNvSpPr>
              <p:nvPr/>
            </p:nvSpPr>
            <p:spPr bwMode="auto">
              <a:xfrm>
                <a:off x="1733551" y="2635250"/>
                <a:ext cx="115888"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 name="Line 9"/>
              <p:cNvSpPr>
                <a:spLocks noChangeShapeType="1"/>
              </p:cNvSpPr>
              <p:nvPr/>
            </p:nvSpPr>
            <p:spPr bwMode="auto">
              <a:xfrm>
                <a:off x="1733551" y="3267075"/>
                <a:ext cx="115888"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 name="Line 10"/>
              <p:cNvSpPr>
                <a:spLocks noChangeShapeType="1"/>
              </p:cNvSpPr>
              <p:nvPr/>
            </p:nvSpPr>
            <p:spPr bwMode="auto">
              <a:xfrm>
                <a:off x="1733551" y="3895725"/>
                <a:ext cx="115888"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 name="Line 11"/>
              <p:cNvSpPr>
                <a:spLocks noChangeShapeType="1"/>
              </p:cNvSpPr>
              <p:nvPr/>
            </p:nvSpPr>
            <p:spPr bwMode="auto">
              <a:xfrm>
                <a:off x="1733551" y="4529138"/>
                <a:ext cx="115888"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 name="Line 12"/>
              <p:cNvSpPr>
                <a:spLocks noChangeShapeType="1"/>
              </p:cNvSpPr>
              <p:nvPr/>
            </p:nvSpPr>
            <p:spPr bwMode="auto">
              <a:xfrm>
                <a:off x="1733551" y="5156200"/>
                <a:ext cx="115888"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 name="Rectangle 13"/>
              <p:cNvSpPr>
                <a:spLocks noChangeArrowheads="1"/>
              </p:cNvSpPr>
              <p:nvPr/>
            </p:nvSpPr>
            <p:spPr bwMode="auto">
              <a:xfrm>
                <a:off x="2166938" y="4529138"/>
                <a:ext cx="1085850" cy="627062"/>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sz="1200"/>
              </a:p>
            </p:txBody>
          </p:sp>
          <p:sp>
            <p:nvSpPr>
              <p:cNvPr id="20" name="Rectangle 14"/>
              <p:cNvSpPr>
                <a:spLocks noChangeArrowheads="1"/>
              </p:cNvSpPr>
              <p:nvPr/>
            </p:nvSpPr>
            <p:spPr bwMode="auto">
              <a:xfrm>
                <a:off x="3540126" y="3775075"/>
                <a:ext cx="1085850" cy="1381125"/>
              </a:xfrm>
              <a:prstGeom prst="rect">
                <a:avLst/>
              </a:prstGeom>
              <a:solidFill>
                <a:srgbClr val="2B5C9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1" name="Rectangle 15"/>
              <p:cNvSpPr>
                <a:spLocks noChangeArrowheads="1"/>
              </p:cNvSpPr>
              <p:nvPr/>
            </p:nvSpPr>
            <p:spPr bwMode="auto">
              <a:xfrm>
                <a:off x="4897438" y="3267075"/>
                <a:ext cx="1084263" cy="1889125"/>
              </a:xfrm>
              <a:prstGeom prst="rect">
                <a:avLst/>
              </a:prstGeom>
              <a:solidFill>
                <a:srgbClr val="3377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2" name="Rectangle 16"/>
              <p:cNvSpPr>
                <a:spLocks noChangeArrowheads="1"/>
              </p:cNvSpPr>
              <p:nvPr/>
            </p:nvSpPr>
            <p:spPr bwMode="auto">
              <a:xfrm>
                <a:off x="6273801" y="2514600"/>
                <a:ext cx="1085850" cy="2641600"/>
              </a:xfrm>
              <a:prstGeom prst="rect">
                <a:avLst/>
              </a:prstGeom>
              <a:solidFill>
                <a:srgbClr val="2F296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7" name="ZoneTexte 26"/>
              <p:cNvSpPr txBox="1"/>
              <p:nvPr/>
            </p:nvSpPr>
            <p:spPr>
              <a:xfrm>
                <a:off x="1517398" y="4998665"/>
                <a:ext cx="259511" cy="301948"/>
              </a:xfrm>
              <a:prstGeom prst="rect">
                <a:avLst/>
              </a:prstGeom>
              <a:noFill/>
            </p:spPr>
            <p:txBody>
              <a:bodyPr wrap="none" rtlCol="0">
                <a:spAutoFit/>
              </a:bodyPr>
              <a:lstStyle/>
              <a:p>
                <a:pPr algn="r"/>
                <a:r>
                  <a:rPr lang="fr-FR" sz="1400" dirty="0"/>
                  <a:t>0</a:t>
                </a:r>
              </a:p>
            </p:txBody>
          </p:sp>
          <p:sp>
            <p:nvSpPr>
              <p:cNvPr id="28" name="ZoneTexte 27"/>
              <p:cNvSpPr txBox="1"/>
              <p:nvPr/>
            </p:nvSpPr>
            <p:spPr>
              <a:xfrm>
                <a:off x="1517398" y="4350483"/>
                <a:ext cx="259511" cy="301948"/>
              </a:xfrm>
              <a:prstGeom prst="rect">
                <a:avLst/>
              </a:prstGeom>
              <a:noFill/>
            </p:spPr>
            <p:txBody>
              <a:bodyPr wrap="none" rtlCol="0">
                <a:spAutoFit/>
              </a:bodyPr>
              <a:lstStyle/>
              <a:p>
                <a:pPr algn="r"/>
                <a:r>
                  <a:rPr lang="fr-FR" sz="1400" dirty="0"/>
                  <a:t>1</a:t>
                </a:r>
              </a:p>
            </p:txBody>
          </p:sp>
          <p:sp>
            <p:nvSpPr>
              <p:cNvPr id="29" name="ZoneTexte 28"/>
              <p:cNvSpPr txBox="1"/>
              <p:nvPr/>
            </p:nvSpPr>
            <p:spPr>
              <a:xfrm>
                <a:off x="1517398" y="3737025"/>
                <a:ext cx="259511" cy="301948"/>
              </a:xfrm>
              <a:prstGeom prst="rect">
                <a:avLst/>
              </a:prstGeom>
              <a:noFill/>
            </p:spPr>
            <p:txBody>
              <a:bodyPr wrap="none" rtlCol="0">
                <a:spAutoFit/>
              </a:bodyPr>
              <a:lstStyle/>
              <a:p>
                <a:pPr algn="r"/>
                <a:r>
                  <a:rPr lang="fr-FR" sz="1400" dirty="0"/>
                  <a:t>2</a:t>
                </a:r>
              </a:p>
            </p:txBody>
          </p:sp>
          <p:sp>
            <p:nvSpPr>
              <p:cNvPr id="30" name="ZoneTexte 29"/>
              <p:cNvSpPr txBox="1"/>
              <p:nvPr/>
            </p:nvSpPr>
            <p:spPr>
              <a:xfrm>
                <a:off x="1517398" y="3088843"/>
                <a:ext cx="259511" cy="301948"/>
              </a:xfrm>
              <a:prstGeom prst="rect">
                <a:avLst/>
              </a:prstGeom>
              <a:noFill/>
            </p:spPr>
            <p:txBody>
              <a:bodyPr wrap="none" rtlCol="0">
                <a:spAutoFit/>
              </a:bodyPr>
              <a:lstStyle/>
              <a:p>
                <a:pPr algn="r"/>
                <a:r>
                  <a:rPr lang="fr-FR" sz="1400" dirty="0"/>
                  <a:t>3</a:t>
                </a:r>
              </a:p>
            </p:txBody>
          </p:sp>
          <p:sp>
            <p:nvSpPr>
              <p:cNvPr id="31" name="ZoneTexte 30"/>
              <p:cNvSpPr txBox="1"/>
              <p:nvPr/>
            </p:nvSpPr>
            <p:spPr>
              <a:xfrm>
                <a:off x="1517398" y="2486959"/>
                <a:ext cx="259511" cy="301948"/>
              </a:xfrm>
              <a:prstGeom prst="rect">
                <a:avLst/>
              </a:prstGeom>
              <a:noFill/>
            </p:spPr>
            <p:txBody>
              <a:bodyPr wrap="none" rtlCol="0">
                <a:spAutoFit/>
              </a:bodyPr>
              <a:lstStyle/>
              <a:p>
                <a:pPr algn="r"/>
                <a:r>
                  <a:rPr lang="fr-FR" sz="1400" dirty="0"/>
                  <a:t>4</a:t>
                </a:r>
              </a:p>
            </p:txBody>
          </p:sp>
          <p:sp>
            <p:nvSpPr>
              <p:cNvPr id="32" name="ZoneTexte 31"/>
              <p:cNvSpPr txBox="1"/>
              <p:nvPr/>
            </p:nvSpPr>
            <p:spPr>
              <a:xfrm>
                <a:off x="1517398" y="1876549"/>
                <a:ext cx="259511" cy="301948"/>
              </a:xfrm>
              <a:prstGeom prst="rect">
                <a:avLst/>
              </a:prstGeom>
              <a:noFill/>
            </p:spPr>
            <p:txBody>
              <a:bodyPr wrap="none" rtlCol="0">
                <a:spAutoFit/>
              </a:bodyPr>
              <a:lstStyle/>
              <a:p>
                <a:pPr algn="r"/>
                <a:r>
                  <a:rPr lang="fr-FR" sz="1400" dirty="0"/>
                  <a:t>5</a:t>
                </a:r>
              </a:p>
            </p:txBody>
          </p:sp>
          <p:sp>
            <p:nvSpPr>
              <p:cNvPr id="33" name="ZoneTexte 32"/>
              <p:cNvSpPr txBox="1"/>
              <p:nvPr/>
            </p:nvSpPr>
            <p:spPr>
              <a:xfrm>
                <a:off x="1938359" y="4005410"/>
                <a:ext cx="1622972" cy="513310"/>
              </a:xfrm>
              <a:prstGeom prst="rect">
                <a:avLst/>
              </a:prstGeom>
              <a:noFill/>
            </p:spPr>
            <p:txBody>
              <a:bodyPr wrap="none" rtlCol="0">
                <a:spAutoFit/>
              </a:bodyPr>
              <a:lstStyle/>
              <a:p>
                <a:pPr algn="ctr"/>
                <a:r>
                  <a:rPr lang="fr-FR" sz="1400" b="1" dirty="0"/>
                  <a:t>1,05</a:t>
                </a:r>
                <a:r>
                  <a:rPr lang="fr-FR" sz="1400" dirty="0"/>
                  <a:t/>
                </a:r>
                <a:br>
                  <a:rPr lang="fr-FR" sz="1400" dirty="0"/>
                </a:br>
                <a:r>
                  <a:rPr lang="fr-FR" sz="1400" dirty="0"/>
                  <a:t>IC 95 % : 0,55 -1,87</a:t>
                </a:r>
              </a:p>
            </p:txBody>
          </p:sp>
          <p:sp>
            <p:nvSpPr>
              <p:cNvPr id="34" name="ZoneTexte 33"/>
              <p:cNvSpPr txBox="1"/>
              <p:nvPr/>
            </p:nvSpPr>
            <p:spPr>
              <a:xfrm>
                <a:off x="3292147" y="3249113"/>
                <a:ext cx="1577572" cy="513310"/>
              </a:xfrm>
              <a:prstGeom prst="rect">
                <a:avLst/>
              </a:prstGeom>
              <a:noFill/>
            </p:spPr>
            <p:txBody>
              <a:bodyPr wrap="none" rtlCol="0">
                <a:spAutoFit/>
              </a:bodyPr>
              <a:lstStyle/>
              <a:p>
                <a:pPr algn="ctr"/>
                <a:r>
                  <a:rPr lang="fr-FR" sz="1400" b="1" dirty="0"/>
                  <a:t>2,19</a:t>
                </a:r>
                <a:r>
                  <a:rPr lang="fr-FR" sz="1400" dirty="0"/>
                  <a:t/>
                </a:r>
                <a:br>
                  <a:rPr lang="fr-FR" sz="1400" dirty="0"/>
                </a:br>
                <a:r>
                  <a:rPr lang="fr-FR" sz="1400" dirty="0"/>
                  <a:t>IC 95 % : 0,38-9,32</a:t>
                </a:r>
              </a:p>
            </p:txBody>
          </p:sp>
          <p:sp>
            <p:nvSpPr>
              <p:cNvPr id="35" name="ZoneTexte 34"/>
              <p:cNvSpPr txBox="1"/>
              <p:nvPr/>
            </p:nvSpPr>
            <p:spPr>
              <a:xfrm>
                <a:off x="4589883" y="2745141"/>
                <a:ext cx="1668371" cy="513310"/>
              </a:xfrm>
              <a:prstGeom prst="rect">
                <a:avLst/>
              </a:prstGeom>
              <a:noFill/>
            </p:spPr>
            <p:txBody>
              <a:bodyPr wrap="none" rtlCol="0">
                <a:spAutoFit/>
              </a:bodyPr>
              <a:lstStyle/>
              <a:p>
                <a:pPr algn="ctr"/>
                <a:r>
                  <a:rPr lang="fr-FR" sz="1400" b="1" dirty="0"/>
                  <a:t>2,97</a:t>
                </a:r>
                <a:r>
                  <a:rPr lang="fr-FR" sz="1400" dirty="0"/>
                  <a:t/>
                </a:r>
                <a:br>
                  <a:rPr lang="fr-FR" sz="1400" dirty="0"/>
                </a:br>
                <a:r>
                  <a:rPr lang="fr-FR" sz="1400" dirty="0"/>
                  <a:t>IC 95 % : 0,66-10,85</a:t>
                </a:r>
              </a:p>
            </p:txBody>
          </p:sp>
          <p:sp>
            <p:nvSpPr>
              <p:cNvPr id="36" name="ZoneTexte 35"/>
              <p:cNvSpPr txBox="1"/>
              <p:nvPr/>
            </p:nvSpPr>
            <p:spPr>
              <a:xfrm>
                <a:off x="5986418" y="1999557"/>
                <a:ext cx="1668371" cy="513310"/>
              </a:xfrm>
              <a:prstGeom prst="rect">
                <a:avLst/>
              </a:prstGeom>
              <a:noFill/>
            </p:spPr>
            <p:txBody>
              <a:bodyPr wrap="none" rtlCol="0">
                <a:spAutoFit/>
              </a:bodyPr>
              <a:lstStyle/>
              <a:p>
                <a:pPr algn="ctr"/>
                <a:r>
                  <a:rPr lang="fr-FR" sz="1400" b="1" dirty="0"/>
                  <a:t>4,18</a:t>
                </a:r>
                <a:r>
                  <a:rPr lang="fr-FR" sz="1400" dirty="0"/>
                  <a:t/>
                </a:r>
                <a:br>
                  <a:rPr lang="fr-FR" sz="1400" dirty="0"/>
                </a:br>
                <a:r>
                  <a:rPr lang="fr-FR" sz="1400" dirty="0"/>
                  <a:t>IC 95 % : 0,72-17,70</a:t>
                </a:r>
              </a:p>
            </p:txBody>
          </p:sp>
        </p:grpSp>
        <p:sp>
          <p:nvSpPr>
            <p:cNvPr id="37" name="ZoneTexte 36"/>
            <p:cNvSpPr txBox="1"/>
            <p:nvPr/>
          </p:nvSpPr>
          <p:spPr>
            <a:xfrm>
              <a:off x="1779295" y="5170717"/>
              <a:ext cx="1800177" cy="452921"/>
            </a:xfrm>
            <a:prstGeom prst="rect">
              <a:avLst/>
            </a:prstGeom>
            <a:noFill/>
          </p:spPr>
          <p:txBody>
            <a:bodyPr wrap="none" rtlCol="0">
              <a:spAutoFit/>
            </a:bodyPr>
            <a:lstStyle/>
            <a:p>
              <a:pPr algn="ctr"/>
              <a:r>
                <a:rPr lang="fr-FR" sz="1200" b="1" dirty="0"/>
                <a:t>En dehors de </a:t>
              </a:r>
              <a:br>
                <a:rPr lang="fr-FR" sz="1200" b="1" dirty="0"/>
              </a:br>
              <a:r>
                <a:rPr lang="fr-FR" sz="1200" b="1" dirty="0"/>
                <a:t>grossesse / post-partum</a:t>
              </a:r>
            </a:p>
          </p:txBody>
        </p:sp>
        <p:sp>
          <p:nvSpPr>
            <p:cNvPr id="38" name="ZoneTexte 37"/>
            <p:cNvSpPr txBox="1"/>
            <p:nvPr/>
          </p:nvSpPr>
          <p:spPr>
            <a:xfrm>
              <a:off x="3496914" y="5170712"/>
              <a:ext cx="1268297" cy="461665"/>
            </a:xfrm>
            <a:prstGeom prst="rect">
              <a:avLst/>
            </a:prstGeom>
            <a:noFill/>
          </p:spPr>
          <p:txBody>
            <a:bodyPr wrap="none" rtlCol="0">
              <a:spAutoFit/>
            </a:bodyPr>
            <a:lstStyle/>
            <a:p>
              <a:pPr algn="ctr"/>
              <a:r>
                <a:rPr lang="fr-FR" sz="1200" b="1" dirty="0"/>
                <a:t>Grossesse</a:t>
              </a:r>
            </a:p>
            <a:p>
              <a:pPr algn="ctr"/>
              <a:r>
                <a:rPr lang="fr-FR" sz="1200" b="1" dirty="0"/>
                <a:t>Phase précoce</a:t>
              </a:r>
            </a:p>
          </p:txBody>
        </p:sp>
        <p:sp>
          <p:nvSpPr>
            <p:cNvPr id="39" name="ZoneTexte 38"/>
            <p:cNvSpPr txBox="1"/>
            <p:nvPr/>
          </p:nvSpPr>
          <p:spPr>
            <a:xfrm>
              <a:off x="4915948" y="5170717"/>
              <a:ext cx="1183337" cy="461665"/>
            </a:xfrm>
            <a:prstGeom prst="rect">
              <a:avLst/>
            </a:prstGeom>
            <a:noFill/>
          </p:spPr>
          <p:txBody>
            <a:bodyPr wrap="none" rtlCol="0">
              <a:spAutoFit/>
            </a:bodyPr>
            <a:lstStyle/>
            <a:p>
              <a:pPr algn="ctr"/>
              <a:r>
                <a:rPr lang="fr-FR" sz="1200" b="1" dirty="0"/>
                <a:t>Grossesse </a:t>
              </a:r>
            </a:p>
            <a:p>
              <a:pPr algn="ctr"/>
              <a:r>
                <a:rPr lang="fr-FR" sz="1200" b="1" dirty="0"/>
                <a:t>Phase tardive</a:t>
              </a:r>
            </a:p>
          </p:txBody>
        </p:sp>
        <p:sp>
          <p:nvSpPr>
            <p:cNvPr id="40" name="ZoneTexte 39"/>
            <p:cNvSpPr txBox="1"/>
            <p:nvPr/>
          </p:nvSpPr>
          <p:spPr>
            <a:xfrm>
              <a:off x="6317464" y="5170717"/>
              <a:ext cx="1090363" cy="276999"/>
            </a:xfrm>
            <a:prstGeom prst="rect">
              <a:avLst/>
            </a:prstGeom>
            <a:noFill/>
          </p:spPr>
          <p:txBody>
            <a:bodyPr wrap="none" rtlCol="0">
              <a:spAutoFit/>
            </a:bodyPr>
            <a:lstStyle/>
            <a:p>
              <a:pPr algn="ctr"/>
              <a:r>
                <a:rPr lang="fr-FR" sz="1200" b="1" dirty="0"/>
                <a:t>Post-partum</a:t>
              </a:r>
            </a:p>
          </p:txBody>
        </p:sp>
      </p:grpSp>
      <p:sp>
        <p:nvSpPr>
          <p:cNvPr id="4" name="ZoneTexte 3"/>
          <p:cNvSpPr txBox="1"/>
          <p:nvPr/>
        </p:nvSpPr>
        <p:spPr>
          <a:xfrm>
            <a:off x="1849439" y="1308577"/>
            <a:ext cx="6338108" cy="400110"/>
          </a:xfrm>
          <a:prstGeom prst="rect">
            <a:avLst/>
          </a:prstGeom>
          <a:noFill/>
        </p:spPr>
        <p:txBody>
          <a:bodyPr wrap="square" rtlCol="0">
            <a:spAutoFit/>
          </a:bodyPr>
          <a:lstStyle/>
          <a:p>
            <a:pPr algn="ctr"/>
            <a:r>
              <a:rPr lang="fr-FR" sz="2000" b="1" dirty="0">
                <a:solidFill>
                  <a:srgbClr val="0070C0"/>
                </a:solidFill>
                <a:latin typeface="Calibri" panose="020F0502020204030204" pitchFamily="34" charset="0"/>
                <a:cs typeface="Calibri" panose="020F0502020204030204" pitchFamily="34" charset="0"/>
              </a:rPr>
              <a:t>Infectiosité pour 1 000 rapports sexuels*</a:t>
            </a:r>
          </a:p>
        </p:txBody>
      </p:sp>
      <p:sp>
        <p:nvSpPr>
          <p:cNvPr id="2" name="ZoneTexte 1"/>
          <p:cNvSpPr txBox="1"/>
          <p:nvPr/>
        </p:nvSpPr>
        <p:spPr>
          <a:xfrm>
            <a:off x="309610" y="5722719"/>
            <a:ext cx="8524779" cy="984885"/>
          </a:xfrm>
          <a:prstGeom prst="rect">
            <a:avLst/>
          </a:prstGeom>
          <a:noFill/>
        </p:spPr>
        <p:txBody>
          <a:bodyPr wrap="square" rtlCol="0">
            <a:spAutoFit/>
          </a:bodyPr>
          <a:lstStyle/>
          <a:p>
            <a:r>
              <a:rPr lang="fr-FR" sz="1400" dirty="0"/>
              <a:t>* Calculée en considérant comme infectiosité de référence celle d’une femme de 25 ans, non enceinte, n’utilisant pas de PrEP, et dont le partenaire VIH+ a une CV plasmatique de 10 000 c/ml. Donnes colligées de « </a:t>
            </a:r>
            <a:r>
              <a:rPr lang="fr-FR" sz="1400" dirty="0" err="1"/>
              <a:t>Partners</a:t>
            </a:r>
            <a:r>
              <a:rPr lang="fr-FR" sz="1400" dirty="0"/>
              <a:t> PrEP » et « </a:t>
            </a:r>
            <a:r>
              <a:rPr lang="fr-FR" sz="1400" dirty="0" err="1"/>
              <a:t>Partners</a:t>
            </a:r>
            <a:r>
              <a:rPr lang="fr-FR" sz="1400" dirty="0"/>
              <a:t> in </a:t>
            </a:r>
            <a:r>
              <a:rPr lang="fr-FR" sz="1400" dirty="0" err="1"/>
              <a:t>prevention</a:t>
            </a:r>
            <a:r>
              <a:rPr lang="fr-FR" sz="1400" dirty="0"/>
              <a:t> » ( &gt; 8 000 couples)</a:t>
            </a:r>
          </a:p>
          <a:p>
            <a:endParaRPr lang="fr-FR" sz="1600" dirty="0"/>
          </a:p>
        </p:txBody>
      </p:sp>
      <p:sp>
        <p:nvSpPr>
          <p:cNvPr id="44" name="Titre 6">
            <a:extLst>
              <a:ext uri="{FF2B5EF4-FFF2-40B4-BE49-F238E27FC236}">
                <a16:creationId xmlns="" xmlns:a16="http://schemas.microsoft.com/office/drawing/2014/main" id="{99C5577E-81E3-410C-9832-7342E4BDDAE0}"/>
              </a:ext>
            </a:extLst>
          </p:cNvPr>
          <p:cNvSpPr>
            <a:spLocks noGrp="1"/>
          </p:cNvSpPr>
          <p:nvPr>
            <p:ph type="title"/>
          </p:nvPr>
        </p:nvSpPr>
        <p:spPr/>
        <p:txBody>
          <a:bodyPr>
            <a:normAutofit fontScale="90000"/>
          </a:bodyPr>
          <a:lstStyle/>
          <a:p>
            <a:r>
              <a:rPr lang="fr-FR" dirty="0"/>
              <a:t>Risque élevé d’acquisition du VIH </a:t>
            </a:r>
            <a:br>
              <a:rPr lang="fr-FR" dirty="0"/>
            </a:br>
            <a:r>
              <a:rPr lang="fr-FR" dirty="0"/>
              <a:t>en fin de grossesse et en post-partum</a:t>
            </a:r>
          </a:p>
        </p:txBody>
      </p:sp>
      <p:sp>
        <p:nvSpPr>
          <p:cNvPr id="41" name="ZoneTexte 40">
            <a:extLst>
              <a:ext uri="{FF2B5EF4-FFF2-40B4-BE49-F238E27FC236}">
                <a16:creationId xmlns="" xmlns:a16="http://schemas.microsoft.com/office/drawing/2014/main" id="{AAD4A815-2983-4FA2-BF76-A8BF2A379D5D}"/>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124</a:t>
            </a:r>
          </a:p>
        </p:txBody>
      </p:sp>
    </p:spTree>
    <p:extLst>
      <p:ext uri="{BB962C8B-B14F-4D97-AF65-F5344CB8AC3E}">
        <p14:creationId xmlns:p14="http://schemas.microsoft.com/office/powerpoint/2010/main" val="22958071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D22FA99-6D0E-454B-BF2D-6C30BE209504}"/>
              </a:ext>
            </a:extLst>
          </p:cNvPr>
          <p:cNvSpPr>
            <a:spLocks noGrp="1"/>
          </p:cNvSpPr>
          <p:nvPr>
            <p:ph type="title"/>
          </p:nvPr>
        </p:nvSpPr>
        <p:spPr/>
        <p:txBody>
          <a:bodyPr/>
          <a:lstStyle/>
          <a:p>
            <a:r>
              <a:rPr lang="fr-FR" dirty="0"/>
              <a:t>Que sait-on de plus sur la PrEP ?</a:t>
            </a:r>
          </a:p>
        </p:txBody>
      </p:sp>
      <p:sp>
        <p:nvSpPr>
          <p:cNvPr id="3" name="Espace réservé du texte 2">
            <a:extLst>
              <a:ext uri="{FF2B5EF4-FFF2-40B4-BE49-F238E27FC236}">
                <a16:creationId xmlns="" xmlns:a16="http://schemas.microsoft.com/office/drawing/2014/main" id="{55EAB549-298B-EC4A-930F-AFE66CD68EEF}"/>
              </a:ext>
            </a:extLst>
          </p:cNvPr>
          <p:cNvSpPr>
            <a:spLocks noGrp="1"/>
          </p:cNvSpPr>
          <p:nvPr>
            <p:ph type="body" idx="1"/>
          </p:nvPr>
        </p:nvSpPr>
        <p:spPr/>
        <p:txBody>
          <a:bodyPr/>
          <a:lstStyle/>
          <a:p>
            <a:endParaRPr lang="fr-FR" dirty="0"/>
          </a:p>
        </p:txBody>
      </p:sp>
      <p:pic>
        <p:nvPicPr>
          <p:cNvPr id="4" name="Image 3">
            <a:extLst>
              <a:ext uri="{FF2B5EF4-FFF2-40B4-BE49-F238E27FC236}">
                <a16:creationId xmlns="" xmlns:a16="http://schemas.microsoft.com/office/drawing/2014/main" id="{3B51C455-CDCC-074F-8CDF-6FE17274CF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91" y="239987"/>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88090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400" b="1" dirty="0"/>
              <a:t>Les australiens champions du monde de la PrEP express !</a:t>
            </a:r>
          </a:p>
        </p:txBody>
      </p:sp>
      <p:sp>
        <p:nvSpPr>
          <p:cNvPr id="4" name="Espace réservé du contenu 3"/>
          <p:cNvSpPr>
            <a:spLocks noGrp="1"/>
          </p:cNvSpPr>
          <p:nvPr>
            <p:ph idx="1"/>
          </p:nvPr>
        </p:nvSpPr>
        <p:spPr>
          <a:xfrm>
            <a:off x="346842" y="1245188"/>
            <a:ext cx="8617772" cy="5111750"/>
          </a:xfrm>
        </p:spPr>
        <p:txBody>
          <a:bodyPr>
            <a:noAutofit/>
          </a:bodyPr>
          <a:lstStyle/>
          <a:p>
            <a:pPr>
              <a:lnSpc>
                <a:spcPts val="1800"/>
              </a:lnSpc>
            </a:pPr>
            <a:r>
              <a:rPr lang="fr-FR" sz="1800" b="1" dirty="0"/>
              <a:t>Campagne de PrEP </a:t>
            </a:r>
            <a:r>
              <a:rPr lang="fr-FR" sz="1800" dirty="0"/>
              <a:t>ciblée à toute la population à risque élevé d’acquisition </a:t>
            </a:r>
            <a:br>
              <a:rPr lang="fr-FR" sz="1800" dirty="0"/>
            </a:br>
            <a:r>
              <a:rPr lang="fr-FR" sz="1800" dirty="0"/>
              <a:t>du VIH = HSH à haut risque dans la région de Sydney</a:t>
            </a:r>
          </a:p>
          <a:p>
            <a:pPr lvl="1">
              <a:lnSpc>
                <a:spcPts val="1800"/>
              </a:lnSpc>
            </a:pPr>
            <a:r>
              <a:rPr lang="fr-FR" dirty="0"/>
              <a:t>IST récente, rapport non protégés avec partenaires occasionnels etc…</a:t>
            </a:r>
          </a:p>
          <a:p>
            <a:pPr>
              <a:lnSpc>
                <a:spcPts val="1800"/>
              </a:lnSpc>
            </a:pPr>
            <a:r>
              <a:rPr lang="fr-FR" sz="1800" b="1" dirty="0"/>
              <a:t>Objectif</a:t>
            </a:r>
          </a:p>
          <a:p>
            <a:pPr lvl="1">
              <a:lnSpc>
                <a:spcPts val="1800"/>
              </a:lnSpc>
            </a:pPr>
            <a:r>
              <a:rPr lang="fr-FR" dirty="0"/>
              <a:t>Initier la PrEP chez 3 700 HSH éligibles</a:t>
            </a:r>
          </a:p>
          <a:p>
            <a:pPr>
              <a:lnSpc>
                <a:spcPts val="1800"/>
              </a:lnSpc>
            </a:pPr>
            <a:r>
              <a:rPr lang="fr-FR" sz="1800" b="1" dirty="0"/>
              <a:t>Critère d’efficacité </a:t>
            </a:r>
          </a:p>
          <a:p>
            <a:pPr lvl="1">
              <a:lnSpc>
                <a:spcPts val="1800"/>
              </a:lnSpc>
            </a:pPr>
            <a:r>
              <a:rPr lang="fr-FR" dirty="0"/>
              <a:t>Incidence VIH 12 mois après la fin du recrutement des 3 700 HSH et dans la population générale</a:t>
            </a:r>
          </a:p>
          <a:p>
            <a:pPr>
              <a:lnSpc>
                <a:spcPts val="1800"/>
              </a:lnSpc>
            </a:pPr>
            <a:r>
              <a:rPr lang="fr-FR" sz="1800" b="1" dirty="0"/>
              <a:t>Résultats</a:t>
            </a:r>
          </a:p>
          <a:p>
            <a:pPr lvl="1">
              <a:lnSpc>
                <a:spcPts val="1800"/>
              </a:lnSpc>
            </a:pPr>
            <a:r>
              <a:rPr lang="fr-FR" dirty="0"/>
              <a:t>Objectif de 3 700 atteint à M8 !</a:t>
            </a:r>
          </a:p>
          <a:p>
            <a:pPr lvl="1">
              <a:lnSpc>
                <a:spcPts val="1800"/>
              </a:lnSpc>
            </a:pPr>
            <a:r>
              <a:rPr lang="fr-FR" b="1" dirty="0"/>
              <a:t>Sous PrEP à M12 : 97,8 % !!!</a:t>
            </a:r>
          </a:p>
          <a:p>
            <a:pPr lvl="1">
              <a:lnSpc>
                <a:spcPts val="1800"/>
              </a:lnSpc>
            </a:pPr>
            <a:r>
              <a:rPr lang="fr-FR" dirty="0"/>
              <a:t>Incidence Infection VIH : 0,05/100 personne-années (vs attendu &gt; 2/100)</a:t>
            </a:r>
          </a:p>
          <a:p>
            <a:pPr lvl="1">
              <a:lnSpc>
                <a:spcPts val="1800"/>
              </a:lnSpc>
            </a:pPr>
            <a:r>
              <a:rPr lang="fr-FR" dirty="0"/>
              <a:t>Réduction de 32 % des nouveaux diagnostics de VIH dans l’année suivant la campagne</a:t>
            </a:r>
          </a:p>
          <a:p>
            <a:pPr lvl="2">
              <a:lnSpc>
                <a:spcPts val="1800"/>
              </a:lnSpc>
            </a:pPr>
            <a:r>
              <a:rPr lang="fr-FR" dirty="0"/>
              <a:t>Moindre efficacité</a:t>
            </a:r>
          </a:p>
          <a:p>
            <a:pPr lvl="3">
              <a:lnSpc>
                <a:spcPts val="1800"/>
              </a:lnSpc>
            </a:pPr>
            <a:r>
              <a:rPr lang="fr-FR" dirty="0"/>
              <a:t>HSH de 18 à 24 ans</a:t>
            </a:r>
          </a:p>
          <a:p>
            <a:pPr lvl="3">
              <a:lnSpc>
                <a:spcPts val="1800"/>
              </a:lnSpc>
            </a:pPr>
            <a:r>
              <a:rPr lang="fr-FR" dirty="0"/>
              <a:t>Domicile en dehors des quartiers « gay » de Sydney</a:t>
            </a:r>
          </a:p>
          <a:p>
            <a:pPr lvl="3">
              <a:lnSpc>
                <a:spcPts val="1800"/>
              </a:lnSpc>
            </a:pPr>
            <a:r>
              <a:rPr lang="fr-FR" dirty="0"/>
              <a:t>Etrangers non anglophones</a:t>
            </a:r>
          </a:p>
        </p:txBody>
      </p:sp>
      <p:sp>
        <p:nvSpPr>
          <p:cNvPr id="6" name="Text Box 3"/>
          <p:cNvSpPr txBox="1">
            <a:spLocks noChangeArrowheads="1"/>
          </p:cNvSpPr>
          <p:nvPr/>
        </p:nvSpPr>
        <p:spPr bwMode="auto">
          <a:xfrm>
            <a:off x="5937505" y="6583363"/>
            <a:ext cx="3206496" cy="276999"/>
          </a:xfrm>
          <a:prstGeom prst="rect">
            <a:avLst/>
          </a:prstGeom>
          <a:noFill/>
          <a:ln w="9525">
            <a:noFill/>
            <a:miter lim="800000"/>
            <a:headEnd/>
            <a:tailEnd/>
          </a:ln>
        </p:spPr>
        <p:txBody>
          <a:bodyPr wrap="square">
            <a:spAutoFit/>
          </a:bodyPr>
          <a:lstStyle/>
          <a:p>
            <a:pPr algn="r" eaLnBrk="0" hangingPunct="0"/>
            <a:r>
              <a:rPr lang="en-GB" sz="1200" i="1" dirty="0" err="1">
                <a:solidFill>
                  <a:srgbClr val="0070C0"/>
                </a:solidFill>
              </a:rPr>
              <a:t>Grulich</a:t>
            </a:r>
            <a:r>
              <a:rPr lang="en-GB" sz="1200" i="1" dirty="0">
                <a:solidFill>
                  <a:srgbClr val="0070C0"/>
                </a:solidFill>
              </a:rPr>
              <a:t> A, CROI 2018, Abs. 88</a:t>
            </a:r>
          </a:p>
        </p:txBody>
      </p:sp>
      <p:sp>
        <p:nvSpPr>
          <p:cNvPr id="5" name="ZoneTexte 4">
            <a:extLst>
              <a:ext uri="{FF2B5EF4-FFF2-40B4-BE49-F238E27FC236}">
                <a16:creationId xmlns="" xmlns:a16="http://schemas.microsoft.com/office/drawing/2014/main" id="{E9AFB920-C129-4A2B-AC1C-ABD999B1D716}"/>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217</a:t>
            </a:r>
          </a:p>
        </p:txBody>
      </p:sp>
    </p:spTree>
    <p:extLst>
      <p:ext uri="{BB962C8B-B14F-4D97-AF65-F5344CB8AC3E}">
        <p14:creationId xmlns:p14="http://schemas.microsoft.com/office/powerpoint/2010/main" val="337629121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 xmlns:a16="http://schemas.microsoft.com/office/drawing/2014/main" id="{31CB835F-6458-4F0E-A2E3-39DB46D9782B}"/>
              </a:ext>
            </a:extLst>
          </p:cNvPr>
          <p:cNvGrpSpPr/>
          <p:nvPr/>
        </p:nvGrpSpPr>
        <p:grpSpPr>
          <a:xfrm>
            <a:off x="829319" y="1886003"/>
            <a:ext cx="7671311" cy="3905217"/>
            <a:chOff x="829319" y="1886003"/>
            <a:chExt cx="7671311" cy="3905217"/>
          </a:xfrm>
        </p:grpSpPr>
        <p:grpSp>
          <p:nvGrpSpPr>
            <p:cNvPr id="49" name="Groupe 48">
              <a:extLst>
                <a:ext uri="{FF2B5EF4-FFF2-40B4-BE49-F238E27FC236}">
                  <a16:creationId xmlns="" xmlns:a16="http://schemas.microsoft.com/office/drawing/2014/main" id="{6720C72B-A791-46CE-B583-EE5B6B9D44ED}"/>
                </a:ext>
              </a:extLst>
            </p:cNvPr>
            <p:cNvGrpSpPr/>
            <p:nvPr/>
          </p:nvGrpSpPr>
          <p:grpSpPr>
            <a:xfrm>
              <a:off x="1258782" y="2020636"/>
              <a:ext cx="6903616" cy="3246436"/>
              <a:chOff x="1514475" y="2094974"/>
              <a:chExt cx="6376985" cy="3246436"/>
            </a:xfrm>
          </p:grpSpPr>
          <p:sp>
            <p:nvSpPr>
              <p:cNvPr id="7" name="Freeform 5">
                <a:extLst>
                  <a:ext uri="{FF2B5EF4-FFF2-40B4-BE49-F238E27FC236}">
                    <a16:creationId xmlns="" xmlns:a16="http://schemas.microsoft.com/office/drawing/2014/main" id="{99DF84F3-EF3A-4488-A816-23D87F37F07E}"/>
                  </a:ext>
                </a:extLst>
              </p:cNvPr>
              <p:cNvSpPr>
                <a:spLocks/>
              </p:cNvSpPr>
              <p:nvPr/>
            </p:nvSpPr>
            <p:spPr bwMode="auto">
              <a:xfrm>
                <a:off x="1593850" y="2701640"/>
                <a:ext cx="6208711" cy="2543528"/>
              </a:xfrm>
              <a:custGeom>
                <a:avLst/>
                <a:gdLst>
                  <a:gd name="T0" fmla="*/ 0 w 3911"/>
                  <a:gd name="T1" fmla="*/ 11 h 1480"/>
                  <a:gd name="T2" fmla="*/ 0 w 3911"/>
                  <a:gd name="T3" fmla="*/ 1480 h 1480"/>
                  <a:gd name="T4" fmla="*/ 3911 w 3911"/>
                  <a:gd name="T5" fmla="*/ 1480 h 1480"/>
                  <a:gd name="T6" fmla="*/ 3911 w 3911"/>
                  <a:gd name="T7" fmla="*/ 0 h 1480"/>
                </a:gdLst>
                <a:ahLst/>
                <a:cxnLst>
                  <a:cxn ang="0">
                    <a:pos x="T0" y="T1"/>
                  </a:cxn>
                  <a:cxn ang="0">
                    <a:pos x="T2" y="T3"/>
                  </a:cxn>
                  <a:cxn ang="0">
                    <a:pos x="T4" y="T5"/>
                  </a:cxn>
                  <a:cxn ang="0">
                    <a:pos x="T6" y="T7"/>
                  </a:cxn>
                </a:cxnLst>
                <a:rect l="0" t="0" r="r" b="b"/>
                <a:pathLst>
                  <a:path w="3911" h="1480">
                    <a:moveTo>
                      <a:pt x="0" y="11"/>
                    </a:moveTo>
                    <a:lnTo>
                      <a:pt x="0" y="1480"/>
                    </a:lnTo>
                    <a:lnTo>
                      <a:pt x="3911" y="1480"/>
                    </a:lnTo>
                    <a:lnTo>
                      <a:pt x="3911" y="0"/>
                    </a:lnTo>
                  </a:path>
                </a:pathLst>
              </a:custGeom>
              <a:noFill/>
              <a:ln w="7938" cap="rnd">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 name="Line 6">
                <a:extLst>
                  <a:ext uri="{FF2B5EF4-FFF2-40B4-BE49-F238E27FC236}">
                    <a16:creationId xmlns="" xmlns:a16="http://schemas.microsoft.com/office/drawing/2014/main" id="{944B335E-60B5-4765-96D4-0560D0598C80}"/>
                  </a:ext>
                </a:extLst>
              </p:cNvPr>
              <p:cNvSpPr>
                <a:spLocks noChangeShapeType="1"/>
              </p:cNvSpPr>
              <p:nvPr/>
            </p:nvSpPr>
            <p:spPr bwMode="auto">
              <a:xfrm flipH="1">
                <a:off x="1514475" y="3095199"/>
                <a:ext cx="79375"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 name="Line 7">
                <a:extLst>
                  <a:ext uri="{FF2B5EF4-FFF2-40B4-BE49-F238E27FC236}">
                    <a16:creationId xmlns="" xmlns:a16="http://schemas.microsoft.com/office/drawing/2014/main" id="{7ADD6A27-39E6-4211-B960-006C26E11C6D}"/>
                  </a:ext>
                </a:extLst>
              </p:cNvPr>
              <p:cNvSpPr>
                <a:spLocks noChangeShapeType="1"/>
              </p:cNvSpPr>
              <p:nvPr/>
            </p:nvSpPr>
            <p:spPr bwMode="auto">
              <a:xfrm flipH="1">
                <a:off x="1514475" y="3452668"/>
                <a:ext cx="79375"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 name="Line 8">
                <a:extLst>
                  <a:ext uri="{FF2B5EF4-FFF2-40B4-BE49-F238E27FC236}">
                    <a16:creationId xmlns="" xmlns:a16="http://schemas.microsoft.com/office/drawing/2014/main" id="{46686B0A-2C9F-46AD-A3E0-4F19A0EFA308}"/>
                  </a:ext>
                </a:extLst>
              </p:cNvPr>
              <p:cNvSpPr>
                <a:spLocks noChangeShapeType="1"/>
              </p:cNvSpPr>
              <p:nvPr/>
            </p:nvSpPr>
            <p:spPr bwMode="auto">
              <a:xfrm flipH="1">
                <a:off x="1514475" y="3811856"/>
                <a:ext cx="79375"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 name="Line 9">
                <a:extLst>
                  <a:ext uri="{FF2B5EF4-FFF2-40B4-BE49-F238E27FC236}">
                    <a16:creationId xmlns="" xmlns:a16="http://schemas.microsoft.com/office/drawing/2014/main" id="{363E3567-4C4D-44D9-8B2C-4CDD0C7C46C5}"/>
                  </a:ext>
                </a:extLst>
              </p:cNvPr>
              <p:cNvSpPr>
                <a:spLocks noChangeShapeType="1"/>
              </p:cNvSpPr>
              <p:nvPr/>
            </p:nvSpPr>
            <p:spPr bwMode="auto">
              <a:xfrm flipH="1">
                <a:off x="1514475" y="4169325"/>
                <a:ext cx="79375"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 name="Line 10">
                <a:extLst>
                  <a:ext uri="{FF2B5EF4-FFF2-40B4-BE49-F238E27FC236}">
                    <a16:creationId xmlns="" xmlns:a16="http://schemas.microsoft.com/office/drawing/2014/main" id="{8BA28228-7463-4268-8EFA-0B8821B1E3F9}"/>
                  </a:ext>
                </a:extLst>
              </p:cNvPr>
              <p:cNvSpPr>
                <a:spLocks noChangeShapeType="1"/>
              </p:cNvSpPr>
              <p:nvPr/>
            </p:nvSpPr>
            <p:spPr bwMode="auto">
              <a:xfrm flipH="1">
                <a:off x="1514475" y="4526794"/>
                <a:ext cx="79375"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 name="Line 11">
                <a:extLst>
                  <a:ext uri="{FF2B5EF4-FFF2-40B4-BE49-F238E27FC236}">
                    <a16:creationId xmlns="" xmlns:a16="http://schemas.microsoft.com/office/drawing/2014/main" id="{9A82C941-2C8D-4BC2-B80E-4FC3593DC1BF}"/>
                  </a:ext>
                </a:extLst>
              </p:cNvPr>
              <p:cNvSpPr>
                <a:spLocks noChangeShapeType="1"/>
              </p:cNvSpPr>
              <p:nvPr/>
            </p:nvSpPr>
            <p:spPr bwMode="auto">
              <a:xfrm flipH="1">
                <a:off x="1514475" y="4885980"/>
                <a:ext cx="79375"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 name="Line 12">
                <a:extLst>
                  <a:ext uri="{FF2B5EF4-FFF2-40B4-BE49-F238E27FC236}">
                    <a16:creationId xmlns="" xmlns:a16="http://schemas.microsoft.com/office/drawing/2014/main" id="{8A101700-5017-4620-A9C7-CB0E931F1FA9}"/>
                  </a:ext>
                </a:extLst>
              </p:cNvPr>
              <p:cNvSpPr>
                <a:spLocks noChangeShapeType="1"/>
              </p:cNvSpPr>
              <p:nvPr/>
            </p:nvSpPr>
            <p:spPr bwMode="auto">
              <a:xfrm flipH="1">
                <a:off x="1514475" y="5245168"/>
                <a:ext cx="79375"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 name="Line 13">
                <a:extLst>
                  <a:ext uri="{FF2B5EF4-FFF2-40B4-BE49-F238E27FC236}">
                    <a16:creationId xmlns="" xmlns:a16="http://schemas.microsoft.com/office/drawing/2014/main" id="{D9562848-EB5B-4F79-AD80-087E4B6BCC35}"/>
                  </a:ext>
                </a:extLst>
              </p:cNvPr>
              <p:cNvSpPr>
                <a:spLocks noChangeShapeType="1"/>
              </p:cNvSpPr>
              <p:nvPr/>
            </p:nvSpPr>
            <p:spPr bwMode="auto">
              <a:xfrm flipH="1">
                <a:off x="1514475" y="2737730"/>
                <a:ext cx="79375"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 name="Line 14">
                <a:extLst>
                  <a:ext uri="{FF2B5EF4-FFF2-40B4-BE49-F238E27FC236}">
                    <a16:creationId xmlns="" xmlns:a16="http://schemas.microsoft.com/office/drawing/2014/main" id="{C1172AC1-66D5-459D-A69C-980A58C125B8}"/>
                  </a:ext>
                </a:extLst>
              </p:cNvPr>
              <p:cNvSpPr>
                <a:spLocks noChangeShapeType="1"/>
              </p:cNvSpPr>
              <p:nvPr/>
            </p:nvSpPr>
            <p:spPr bwMode="auto">
              <a:xfrm flipH="1">
                <a:off x="7802560" y="2763510"/>
                <a:ext cx="88900"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 name="Line 15">
                <a:extLst>
                  <a:ext uri="{FF2B5EF4-FFF2-40B4-BE49-F238E27FC236}">
                    <a16:creationId xmlns="" xmlns:a16="http://schemas.microsoft.com/office/drawing/2014/main" id="{6266DB44-DADE-4109-9FA8-93BE44761833}"/>
                  </a:ext>
                </a:extLst>
              </p:cNvPr>
              <p:cNvSpPr>
                <a:spLocks noChangeShapeType="1"/>
              </p:cNvSpPr>
              <p:nvPr/>
            </p:nvSpPr>
            <p:spPr bwMode="auto">
              <a:xfrm flipH="1">
                <a:off x="7802560" y="3038486"/>
                <a:ext cx="88900"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 name="Line 16">
                <a:extLst>
                  <a:ext uri="{FF2B5EF4-FFF2-40B4-BE49-F238E27FC236}">
                    <a16:creationId xmlns="" xmlns:a16="http://schemas.microsoft.com/office/drawing/2014/main" id="{D7EF6C7E-9A82-4973-93DB-5318411AF903}"/>
                  </a:ext>
                </a:extLst>
              </p:cNvPr>
              <p:cNvSpPr>
                <a:spLocks noChangeShapeType="1"/>
              </p:cNvSpPr>
              <p:nvPr/>
            </p:nvSpPr>
            <p:spPr bwMode="auto">
              <a:xfrm flipH="1">
                <a:off x="7802560" y="3315180"/>
                <a:ext cx="88900"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 name="Line 17">
                <a:extLst>
                  <a:ext uri="{FF2B5EF4-FFF2-40B4-BE49-F238E27FC236}">
                    <a16:creationId xmlns="" xmlns:a16="http://schemas.microsoft.com/office/drawing/2014/main" id="{F274AA9C-3546-42F9-A287-2F77E8B97506}"/>
                  </a:ext>
                </a:extLst>
              </p:cNvPr>
              <p:cNvSpPr>
                <a:spLocks noChangeShapeType="1"/>
              </p:cNvSpPr>
              <p:nvPr/>
            </p:nvSpPr>
            <p:spPr bwMode="auto">
              <a:xfrm flipH="1">
                <a:off x="7802560" y="4141827"/>
                <a:ext cx="88900"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 name="Line 18">
                <a:extLst>
                  <a:ext uri="{FF2B5EF4-FFF2-40B4-BE49-F238E27FC236}">
                    <a16:creationId xmlns="" xmlns:a16="http://schemas.microsoft.com/office/drawing/2014/main" id="{3918FC8D-2BFD-4E92-85A7-05242B2EDC6F}"/>
                  </a:ext>
                </a:extLst>
              </p:cNvPr>
              <p:cNvSpPr>
                <a:spLocks noChangeShapeType="1"/>
              </p:cNvSpPr>
              <p:nvPr/>
            </p:nvSpPr>
            <p:spPr bwMode="auto">
              <a:xfrm flipH="1">
                <a:off x="7802560" y="3865132"/>
                <a:ext cx="88900"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 name="Line 19">
                <a:extLst>
                  <a:ext uri="{FF2B5EF4-FFF2-40B4-BE49-F238E27FC236}">
                    <a16:creationId xmlns="" xmlns:a16="http://schemas.microsoft.com/office/drawing/2014/main" id="{8206378F-794C-4E4A-B920-A131BC87C5A1}"/>
                  </a:ext>
                </a:extLst>
              </p:cNvPr>
              <p:cNvSpPr>
                <a:spLocks noChangeShapeType="1"/>
              </p:cNvSpPr>
              <p:nvPr/>
            </p:nvSpPr>
            <p:spPr bwMode="auto">
              <a:xfrm flipH="1">
                <a:off x="7802560" y="3588438"/>
                <a:ext cx="88900"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 name="Line 20">
                <a:extLst>
                  <a:ext uri="{FF2B5EF4-FFF2-40B4-BE49-F238E27FC236}">
                    <a16:creationId xmlns="" xmlns:a16="http://schemas.microsoft.com/office/drawing/2014/main" id="{74FE029F-50BE-4DCE-A0A1-53E256B0FF07}"/>
                  </a:ext>
                </a:extLst>
              </p:cNvPr>
              <p:cNvSpPr>
                <a:spLocks noChangeShapeType="1"/>
              </p:cNvSpPr>
              <p:nvPr/>
            </p:nvSpPr>
            <p:spPr bwMode="auto">
              <a:xfrm flipH="1">
                <a:off x="7802560" y="4416803"/>
                <a:ext cx="88900"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 name="Line 21">
                <a:extLst>
                  <a:ext uri="{FF2B5EF4-FFF2-40B4-BE49-F238E27FC236}">
                    <a16:creationId xmlns="" xmlns:a16="http://schemas.microsoft.com/office/drawing/2014/main" id="{C082AF53-34FC-42A7-8EB9-DA7601B9F418}"/>
                  </a:ext>
                </a:extLst>
              </p:cNvPr>
              <p:cNvSpPr>
                <a:spLocks noChangeShapeType="1"/>
              </p:cNvSpPr>
              <p:nvPr/>
            </p:nvSpPr>
            <p:spPr bwMode="auto">
              <a:xfrm flipH="1">
                <a:off x="7802560" y="4693497"/>
                <a:ext cx="88900"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 name="Line 22">
                <a:extLst>
                  <a:ext uri="{FF2B5EF4-FFF2-40B4-BE49-F238E27FC236}">
                    <a16:creationId xmlns="" xmlns:a16="http://schemas.microsoft.com/office/drawing/2014/main" id="{E9BB2B99-D230-427E-BD72-77683AD237A3}"/>
                  </a:ext>
                </a:extLst>
              </p:cNvPr>
              <p:cNvSpPr>
                <a:spLocks noChangeShapeType="1"/>
              </p:cNvSpPr>
              <p:nvPr/>
            </p:nvSpPr>
            <p:spPr bwMode="auto">
              <a:xfrm flipH="1">
                <a:off x="7802560" y="4968473"/>
                <a:ext cx="88900"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 name="Line 23">
                <a:extLst>
                  <a:ext uri="{FF2B5EF4-FFF2-40B4-BE49-F238E27FC236}">
                    <a16:creationId xmlns="" xmlns:a16="http://schemas.microsoft.com/office/drawing/2014/main" id="{7A4A2645-29E5-4294-BDD6-3671F6FF4114}"/>
                  </a:ext>
                </a:extLst>
              </p:cNvPr>
              <p:cNvSpPr>
                <a:spLocks noChangeShapeType="1"/>
              </p:cNvSpPr>
              <p:nvPr/>
            </p:nvSpPr>
            <p:spPr bwMode="auto">
              <a:xfrm flipH="1">
                <a:off x="7802560" y="5245168"/>
                <a:ext cx="88900" cy="0"/>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6" name="Line 24">
                <a:extLst>
                  <a:ext uri="{FF2B5EF4-FFF2-40B4-BE49-F238E27FC236}">
                    <a16:creationId xmlns="" xmlns:a16="http://schemas.microsoft.com/office/drawing/2014/main" id="{44A88F42-FA95-4A66-8037-7FAB9071F273}"/>
                  </a:ext>
                </a:extLst>
              </p:cNvPr>
              <p:cNvSpPr>
                <a:spLocks noChangeShapeType="1"/>
              </p:cNvSpPr>
              <p:nvPr/>
            </p:nvSpPr>
            <p:spPr bwMode="auto">
              <a:xfrm flipV="1">
                <a:off x="2835274"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7" name="Line 25">
                <a:extLst>
                  <a:ext uri="{FF2B5EF4-FFF2-40B4-BE49-F238E27FC236}">
                    <a16:creationId xmlns="" xmlns:a16="http://schemas.microsoft.com/office/drawing/2014/main" id="{335FE04E-335B-48C3-BB19-A268AA9F5397}"/>
                  </a:ext>
                </a:extLst>
              </p:cNvPr>
              <p:cNvSpPr>
                <a:spLocks noChangeShapeType="1"/>
              </p:cNvSpPr>
              <p:nvPr/>
            </p:nvSpPr>
            <p:spPr bwMode="auto">
              <a:xfrm flipV="1">
                <a:off x="5316536"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8" name="Line 26">
                <a:extLst>
                  <a:ext uri="{FF2B5EF4-FFF2-40B4-BE49-F238E27FC236}">
                    <a16:creationId xmlns="" xmlns:a16="http://schemas.microsoft.com/office/drawing/2014/main" id="{55662117-B391-4D12-8152-40F900602A07}"/>
                  </a:ext>
                </a:extLst>
              </p:cNvPr>
              <p:cNvSpPr>
                <a:spLocks noChangeShapeType="1"/>
              </p:cNvSpPr>
              <p:nvPr/>
            </p:nvSpPr>
            <p:spPr bwMode="auto">
              <a:xfrm flipV="1">
                <a:off x="5938836"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9" name="Line 27">
                <a:extLst>
                  <a:ext uri="{FF2B5EF4-FFF2-40B4-BE49-F238E27FC236}">
                    <a16:creationId xmlns="" xmlns:a16="http://schemas.microsoft.com/office/drawing/2014/main" id="{9502FAC3-D7F8-45B4-881D-0B280FB5489E}"/>
                  </a:ext>
                </a:extLst>
              </p:cNvPr>
              <p:cNvSpPr>
                <a:spLocks noChangeShapeType="1"/>
              </p:cNvSpPr>
              <p:nvPr/>
            </p:nvSpPr>
            <p:spPr bwMode="auto">
              <a:xfrm flipV="1">
                <a:off x="6557961"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0" name="Line 28">
                <a:extLst>
                  <a:ext uri="{FF2B5EF4-FFF2-40B4-BE49-F238E27FC236}">
                    <a16:creationId xmlns="" xmlns:a16="http://schemas.microsoft.com/office/drawing/2014/main" id="{BBE3F699-349B-4911-A985-30E1C8FBADEC}"/>
                  </a:ext>
                </a:extLst>
              </p:cNvPr>
              <p:cNvSpPr>
                <a:spLocks noChangeShapeType="1"/>
              </p:cNvSpPr>
              <p:nvPr/>
            </p:nvSpPr>
            <p:spPr bwMode="auto">
              <a:xfrm flipV="1">
                <a:off x="7180260"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1" name="Line 29">
                <a:extLst>
                  <a:ext uri="{FF2B5EF4-FFF2-40B4-BE49-F238E27FC236}">
                    <a16:creationId xmlns="" xmlns:a16="http://schemas.microsoft.com/office/drawing/2014/main" id="{45C5160B-2AAF-401C-8FE0-BB07F44C42E8}"/>
                  </a:ext>
                </a:extLst>
              </p:cNvPr>
              <p:cNvSpPr>
                <a:spLocks noChangeShapeType="1"/>
              </p:cNvSpPr>
              <p:nvPr/>
            </p:nvSpPr>
            <p:spPr bwMode="auto">
              <a:xfrm flipV="1">
                <a:off x="7802560"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2" name="Line 30">
                <a:extLst>
                  <a:ext uri="{FF2B5EF4-FFF2-40B4-BE49-F238E27FC236}">
                    <a16:creationId xmlns="" xmlns:a16="http://schemas.microsoft.com/office/drawing/2014/main" id="{D097E7FB-30B4-4E5B-98D0-609717C5C60E}"/>
                  </a:ext>
                </a:extLst>
              </p:cNvPr>
              <p:cNvSpPr>
                <a:spLocks noChangeShapeType="1"/>
              </p:cNvSpPr>
              <p:nvPr/>
            </p:nvSpPr>
            <p:spPr bwMode="auto">
              <a:xfrm flipV="1">
                <a:off x="2214562"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3" name="Line 31">
                <a:extLst>
                  <a:ext uri="{FF2B5EF4-FFF2-40B4-BE49-F238E27FC236}">
                    <a16:creationId xmlns="" xmlns:a16="http://schemas.microsoft.com/office/drawing/2014/main" id="{CB8DA47E-4F9A-4CC4-BC91-BA322BC421D9}"/>
                  </a:ext>
                </a:extLst>
              </p:cNvPr>
              <p:cNvSpPr>
                <a:spLocks noChangeShapeType="1"/>
              </p:cNvSpPr>
              <p:nvPr/>
            </p:nvSpPr>
            <p:spPr bwMode="auto">
              <a:xfrm flipV="1">
                <a:off x="3455986"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4" name="Line 32">
                <a:extLst>
                  <a:ext uri="{FF2B5EF4-FFF2-40B4-BE49-F238E27FC236}">
                    <a16:creationId xmlns="" xmlns:a16="http://schemas.microsoft.com/office/drawing/2014/main" id="{3732634C-94A9-4299-9A21-24FF9EA265D5}"/>
                  </a:ext>
                </a:extLst>
              </p:cNvPr>
              <p:cNvSpPr>
                <a:spLocks noChangeShapeType="1"/>
              </p:cNvSpPr>
              <p:nvPr/>
            </p:nvSpPr>
            <p:spPr bwMode="auto">
              <a:xfrm flipV="1">
                <a:off x="4075111"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5" name="Line 33">
                <a:extLst>
                  <a:ext uri="{FF2B5EF4-FFF2-40B4-BE49-F238E27FC236}">
                    <a16:creationId xmlns="" xmlns:a16="http://schemas.microsoft.com/office/drawing/2014/main" id="{26805848-66C2-4C4C-AAB2-BF7345CCBC67}"/>
                  </a:ext>
                </a:extLst>
              </p:cNvPr>
              <p:cNvSpPr>
                <a:spLocks noChangeShapeType="1"/>
              </p:cNvSpPr>
              <p:nvPr/>
            </p:nvSpPr>
            <p:spPr bwMode="auto">
              <a:xfrm flipV="1">
                <a:off x="4697412"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6" name="Line 34">
                <a:extLst>
                  <a:ext uri="{FF2B5EF4-FFF2-40B4-BE49-F238E27FC236}">
                    <a16:creationId xmlns="" xmlns:a16="http://schemas.microsoft.com/office/drawing/2014/main" id="{5824EA5C-5075-4BFA-B38A-E8B6FD8F0CB3}"/>
                  </a:ext>
                </a:extLst>
              </p:cNvPr>
              <p:cNvSpPr>
                <a:spLocks noChangeShapeType="1"/>
              </p:cNvSpPr>
              <p:nvPr/>
            </p:nvSpPr>
            <p:spPr bwMode="auto">
              <a:xfrm flipV="1">
                <a:off x="1593850" y="5245168"/>
                <a:ext cx="0" cy="96242"/>
              </a:xfrm>
              <a:prstGeom prst="line">
                <a:avLst/>
              </a:prstGeom>
              <a:noFill/>
              <a:ln w="7938"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7" name="Freeform 35">
                <a:extLst>
                  <a:ext uri="{FF2B5EF4-FFF2-40B4-BE49-F238E27FC236}">
                    <a16:creationId xmlns="" xmlns:a16="http://schemas.microsoft.com/office/drawing/2014/main" id="{40FAEAF9-DB34-431B-9BCA-8E5E14FE71F3}"/>
                  </a:ext>
                </a:extLst>
              </p:cNvPr>
              <p:cNvSpPr>
                <a:spLocks/>
              </p:cNvSpPr>
              <p:nvPr/>
            </p:nvSpPr>
            <p:spPr bwMode="auto">
              <a:xfrm>
                <a:off x="1906587" y="2895842"/>
                <a:ext cx="5600699" cy="1007100"/>
              </a:xfrm>
              <a:custGeom>
                <a:avLst/>
                <a:gdLst>
                  <a:gd name="T0" fmla="*/ 3528 w 3528"/>
                  <a:gd name="T1" fmla="*/ 0 h 586"/>
                  <a:gd name="T2" fmla="*/ 2749 w 3528"/>
                  <a:gd name="T3" fmla="*/ 218 h 586"/>
                  <a:gd name="T4" fmla="*/ 2356 w 3528"/>
                  <a:gd name="T5" fmla="*/ 278 h 586"/>
                  <a:gd name="T6" fmla="*/ 1968 w 3528"/>
                  <a:gd name="T7" fmla="*/ 278 h 586"/>
                  <a:gd name="T8" fmla="*/ 1582 w 3528"/>
                  <a:gd name="T9" fmla="*/ 311 h 586"/>
                  <a:gd name="T10" fmla="*/ 1189 w 3528"/>
                  <a:gd name="T11" fmla="*/ 396 h 586"/>
                  <a:gd name="T12" fmla="*/ 794 w 3528"/>
                  <a:gd name="T13" fmla="*/ 459 h 586"/>
                  <a:gd name="T14" fmla="*/ 398 w 3528"/>
                  <a:gd name="T15" fmla="*/ 497 h 586"/>
                  <a:gd name="T16" fmla="*/ 0 w 3528"/>
                  <a:gd name="T17"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8" h="586">
                    <a:moveTo>
                      <a:pt x="3528" y="0"/>
                    </a:moveTo>
                    <a:lnTo>
                      <a:pt x="2749" y="218"/>
                    </a:lnTo>
                    <a:lnTo>
                      <a:pt x="2356" y="278"/>
                    </a:lnTo>
                    <a:lnTo>
                      <a:pt x="1968" y="278"/>
                    </a:lnTo>
                    <a:lnTo>
                      <a:pt x="1582" y="311"/>
                    </a:lnTo>
                    <a:lnTo>
                      <a:pt x="1189" y="396"/>
                    </a:lnTo>
                    <a:lnTo>
                      <a:pt x="794" y="459"/>
                    </a:lnTo>
                    <a:lnTo>
                      <a:pt x="398" y="497"/>
                    </a:lnTo>
                    <a:lnTo>
                      <a:pt x="0" y="586"/>
                    </a:lnTo>
                  </a:path>
                </a:pathLst>
              </a:custGeom>
              <a:noFill/>
              <a:ln w="23813" cap="rnd">
                <a:solidFill>
                  <a:srgbClr val="0066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8" name="Freeform 36">
                <a:extLst>
                  <a:ext uri="{FF2B5EF4-FFF2-40B4-BE49-F238E27FC236}">
                    <a16:creationId xmlns="" xmlns:a16="http://schemas.microsoft.com/office/drawing/2014/main" id="{A109E70F-D14B-480E-A3B3-873268C1CC60}"/>
                  </a:ext>
                </a:extLst>
              </p:cNvPr>
              <p:cNvSpPr>
                <a:spLocks/>
              </p:cNvSpPr>
              <p:nvPr/>
            </p:nvSpPr>
            <p:spPr bwMode="auto">
              <a:xfrm>
                <a:off x="1914525" y="3098636"/>
                <a:ext cx="5589586" cy="1233955"/>
              </a:xfrm>
              <a:custGeom>
                <a:avLst/>
                <a:gdLst>
                  <a:gd name="T0" fmla="*/ 3521 w 3521"/>
                  <a:gd name="T1" fmla="*/ 0 h 718"/>
                  <a:gd name="T2" fmla="*/ 3137 w 3521"/>
                  <a:gd name="T3" fmla="*/ 149 h 718"/>
                  <a:gd name="T4" fmla="*/ 2744 w 3521"/>
                  <a:gd name="T5" fmla="*/ 320 h 718"/>
                  <a:gd name="T6" fmla="*/ 2359 w 3521"/>
                  <a:gd name="T7" fmla="*/ 433 h 718"/>
                  <a:gd name="T8" fmla="*/ 1970 w 3521"/>
                  <a:gd name="T9" fmla="*/ 512 h 718"/>
                  <a:gd name="T10" fmla="*/ 1577 w 3521"/>
                  <a:gd name="T11" fmla="*/ 588 h 718"/>
                  <a:gd name="T12" fmla="*/ 1184 w 3521"/>
                  <a:gd name="T13" fmla="*/ 619 h 718"/>
                  <a:gd name="T14" fmla="*/ 794 w 3521"/>
                  <a:gd name="T15" fmla="*/ 619 h 718"/>
                  <a:gd name="T16" fmla="*/ 393 w 3521"/>
                  <a:gd name="T17" fmla="*/ 649 h 718"/>
                  <a:gd name="T18" fmla="*/ 0 w 3521"/>
                  <a:gd name="T19" fmla="*/ 71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1" h="718">
                    <a:moveTo>
                      <a:pt x="3521" y="0"/>
                    </a:moveTo>
                    <a:lnTo>
                      <a:pt x="3137" y="149"/>
                    </a:lnTo>
                    <a:lnTo>
                      <a:pt x="2744" y="320"/>
                    </a:lnTo>
                    <a:lnTo>
                      <a:pt x="2359" y="433"/>
                    </a:lnTo>
                    <a:lnTo>
                      <a:pt x="1970" y="512"/>
                    </a:lnTo>
                    <a:lnTo>
                      <a:pt x="1577" y="588"/>
                    </a:lnTo>
                    <a:lnTo>
                      <a:pt x="1184" y="619"/>
                    </a:lnTo>
                    <a:lnTo>
                      <a:pt x="794" y="619"/>
                    </a:lnTo>
                    <a:lnTo>
                      <a:pt x="393" y="649"/>
                    </a:lnTo>
                    <a:lnTo>
                      <a:pt x="0" y="718"/>
                    </a:lnTo>
                  </a:path>
                </a:pathLst>
              </a:custGeom>
              <a:noFill/>
              <a:ln w="23813" cap="rnd">
                <a:solidFill>
                  <a:srgbClr val="6633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9" name="Freeform 37">
                <a:extLst>
                  <a:ext uri="{FF2B5EF4-FFF2-40B4-BE49-F238E27FC236}">
                    <a16:creationId xmlns="" xmlns:a16="http://schemas.microsoft.com/office/drawing/2014/main" id="{5A9AB8D3-75A4-4780-BB17-545F34A0F4A5}"/>
                  </a:ext>
                </a:extLst>
              </p:cNvPr>
              <p:cNvSpPr>
                <a:spLocks/>
              </p:cNvSpPr>
              <p:nvPr/>
            </p:nvSpPr>
            <p:spPr bwMode="auto">
              <a:xfrm>
                <a:off x="1911350" y="4040429"/>
                <a:ext cx="5592762" cy="546515"/>
              </a:xfrm>
              <a:custGeom>
                <a:avLst/>
                <a:gdLst>
                  <a:gd name="T0" fmla="*/ 3523 w 3523"/>
                  <a:gd name="T1" fmla="*/ 0 h 318"/>
                  <a:gd name="T2" fmla="*/ 3132 w 3523"/>
                  <a:gd name="T3" fmla="*/ 118 h 318"/>
                  <a:gd name="T4" fmla="*/ 2751 w 3523"/>
                  <a:gd name="T5" fmla="*/ 214 h 318"/>
                  <a:gd name="T6" fmla="*/ 2358 w 3523"/>
                  <a:gd name="T7" fmla="*/ 255 h 318"/>
                  <a:gd name="T8" fmla="*/ 1969 w 3523"/>
                  <a:gd name="T9" fmla="*/ 255 h 318"/>
                  <a:gd name="T10" fmla="*/ 1576 w 3523"/>
                  <a:gd name="T11" fmla="*/ 285 h 318"/>
                  <a:gd name="T12" fmla="*/ 1183 w 3523"/>
                  <a:gd name="T13" fmla="*/ 318 h 318"/>
                  <a:gd name="T14" fmla="*/ 791 w 3523"/>
                  <a:gd name="T15" fmla="*/ 318 h 318"/>
                  <a:gd name="T16" fmla="*/ 0 w 3523"/>
                  <a:gd name="T17" fmla="*/ 23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3" h="318">
                    <a:moveTo>
                      <a:pt x="3523" y="0"/>
                    </a:moveTo>
                    <a:lnTo>
                      <a:pt x="3132" y="118"/>
                    </a:lnTo>
                    <a:lnTo>
                      <a:pt x="2751" y="214"/>
                    </a:lnTo>
                    <a:lnTo>
                      <a:pt x="2358" y="255"/>
                    </a:lnTo>
                    <a:lnTo>
                      <a:pt x="1969" y="255"/>
                    </a:lnTo>
                    <a:lnTo>
                      <a:pt x="1576" y="285"/>
                    </a:lnTo>
                    <a:lnTo>
                      <a:pt x="1183" y="318"/>
                    </a:lnTo>
                    <a:lnTo>
                      <a:pt x="791" y="318"/>
                    </a:lnTo>
                    <a:lnTo>
                      <a:pt x="0" y="233"/>
                    </a:lnTo>
                  </a:path>
                </a:pathLst>
              </a:custGeom>
              <a:noFill/>
              <a:ln w="23813" cap="rnd">
                <a:solidFill>
                  <a:srgbClr val="0099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0" name="Freeform 38">
                <a:extLst>
                  <a:ext uri="{FF2B5EF4-FFF2-40B4-BE49-F238E27FC236}">
                    <a16:creationId xmlns="" xmlns:a16="http://schemas.microsoft.com/office/drawing/2014/main" id="{6B5CDE09-7BC5-4698-A5FB-13BF18F2D788}"/>
                  </a:ext>
                </a:extLst>
              </p:cNvPr>
              <p:cNvSpPr>
                <a:spLocks/>
              </p:cNvSpPr>
              <p:nvPr/>
            </p:nvSpPr>
            <p:spPr bwMode="auto">
              <a:xfrm>
                <a:off x="1914525" y="5016594"/>
                <a:ext cx="5581649" cy="51558"/>
              </a:xfrm>
              <a:custGeom>
                <a:avLst/>
                <a:gdLst>
                  <a:gd name="T0" fmla="*/ 3516 w 3516"/>
                  <a:gd name="T1" fmla="*/ 30 h 30"/>
                  <a:gd name="T2" fmla="*/ 1967 w 3516"/>
                  <a:gd name="T3" fmla="*/ 30 h 30"/>
                  <a:gd name="T4" fmla="*/ 0 w 3516"/>
                  <a:gd name="T5" fmla="*/ 0 h 30"/>
                </a:gdLst>
                <a:ahLst/>
                <a:cxnLst>
                  <a:cxn ang="0">
                    <a:pos x="T0" y="T1"/>
                  </a:cxn>
                  <a:cxn ang="0">
                    <a:pos x="T2" y="T3"/>
                  </a:cxn>
                  <a:cxn ang="0">
                    <a:pos x="T4" y="T5"/>
                  </a:cxn>
                </a:cxnLst>
                <a:rect l="0" t="0" r="r" b="b"/>
                <a:pathLst>
                  <a:path w="3516" h="30">
                    <a:moveTo>
                      <a:pt x="3516" y="30"/>
                    </a:moveTo>
                    <a:lnTo>
                      <a:pt x="1967" y="30"/>
                    </a:lnTo>
                    <a:lnTo>
                      <a:pt x="0" y="0"/>
                    </a:lnTo>
                  </a:path>
                </a:pathLst>
              </a:custGeom>
              <a:noFill/>
              <a:ln w="23813" cap="rnd">
                <a:solidFill>
                  <a:srgbClr val="FF66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1" name="Line 39">
                <a:extLst>
                  <a:ext uri="{FF2B5EF4-FFF2-40B4-BE49-F238E27FC236}">
                    <a16:creationId xmlns="" xmlns:a16="http://schemas.microsoft.com/office/drawing/2014/main" id="{0B7BE1CD-8416-474F-95BD-A01704FF12A7}"/>
                  </a:ext>
                </a:extLst>
              </p:cNvPr>
              <p:cNvSpPr>
                <a:spLocks noChangeShapeType="1"/>
              </p:cNvSpPr>
              <p:nvPr/>
            </p:nvSpPr>
            <p:spPr bwMode="auto">
              <a:xfrm flipH="1">
                <a:off x="6334124" y="2968023"/>
                <a:ext cx="1065213" cy="0"/>
              </a:xfrm>
              <a:prstGeom prst="line">
                <a:avLst/>
              </a:prstGeom>
              <a:noFill/>
              <a:ln w="23813" cap="rnd">
                <a:solidFill>
                  <a:srgbClr val="000000"/>
                </a:solidFill>
                <a:prstDash val="solid"/>
                <a:round/>
                <a:headEnd type="triangle" w="med" len="med"/>
                <a:tailEnd type="non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2" name="Line 40">
                <a:extLst>
                  <a:ext uri="{FF2B5EF4-FFF2-40B4-BE49-F238E27FC236}">
                    <a16:creationId xmlns="" xmlns:a16="http://schemas.microsoft.com/office/drawing/2014/main" id="{D0B15CAD-0985-42FD-8638-FDD4CE416F80}"/>
                  </a:ext>
                </a:extLst>
              </p:cNvPr>
              <p:cNvSpPr>
                <a:spLocks noChangeShapeType="1"/>
              </p:cNvSpPr>
              <p:nvPr/>
            </p:nvSpPr>
            <p:spPr bwMode="auto">
              <a:xfrm flipH="1">
                <a:off x="3189287" y="2342452"/>
                <a:ext cx="4210049" cy="0"/>
              </a:xfrm>
              <a:prstGeom prst="line">
                <a:avLst/>
              </a:prstGeom>
              <a:noFill/>
              <a:ln w="23813" cap="rnd">
                <a:solidFill>
                  <a:srgbClr val="000000"/>
                </a:solidFill>
                <a:prstDash val="solid"/>
                <a:round/>
                <a:headEnd type="triangle" w="med" len="med"/>
                <a:tailEnd type="non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3" name="Line 41">
                <a:extLst>
                  <a:ext uri="{FF2B5EF4-FFF2-40B4-BE49-F238E27FC236}">
                    <a16:creationId xmlns="" xmlns:a16="http://schemas.microsoft.com/office/drawing/2014/main" id="{591CFC4F-5D2A-44F4-BDF0-56659D528620}"/>
                  </a:ext>
                </a:extLst>
              </p:cNvPr>
              <p:cNvSpPr>
                <a:spLocks noChangeShapeType="1"/>
              </p:cNvSpPr>
              <p:nvPr/>
            </p:nvSpPr>
            <p:spPr bwMode="auto">
              <a:xfrm flipH="1">
                <a:off x="4530724" y="2591650"/>
                <a:ext cx="2868613" cy="0"/>
              </a:xfrm>
              <a:prstGeom prst="line">
                <a:avLst/>
              </a:prstGeom>
              <a:noFill/>
              <a:ln w="23813" cap="rnd">
                <a:solidFill>
                  <a:srgbClr val="000000"/>
                </a:solidFill>
                <a:prstDash val="solid"/>
                <a:round/>
                <a:headEnd type="triangle" w="med" len="med"/>
                <a:tailEnd type="non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4" name="Line 42">
                <a:extLst>
                  <a:ext uri="{FF2B5EF4-FFF2-40B4-BE49-F238E27FC236}">
                    <a16:creationId xmlns="" xmlns:a16="http://schemas.microsoft.com/office/drawing/2014/main" id="{929CE9BE-6BBC-4C07-B558-1698F63A26F7}"/>
                  </a:ext>
                </a:extLst>
              </p:cNvPr>
              <p:cNvSpPr>
                <a:spLocks noChangeShapeType="1"/>
              </p:cNvSpPr>
              <p:nvPr/>
            </p:nvSpPr>
            <p:spPr bwMode="auto">
              <a:xfrm flipH="1">
                <a:off x="5210175" y="2717107"/>
                <a:ext cx="2189163" cy="0"/>
              </a:xfrm>
              <a:prstGeom prst="line">
                <a:avLst/>
              </a:prstGeom>
              <a:noFill/>
              <a:ln w="23813" cap="rnd">
                <a:solidFill>
                  <a:srgbClr val="000000"/>
                </a:solidFill>
                <a:prstDash val="solid"/>
                <a:round/>
                <a:headEnd type="triangle" w="med" len="med"/>
                <a:tailEnd type="non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5" name="Line 43">
                <a:extLst>
                  <a:ext uri="{FF2B5EF4-FFF2-40B4-BE49-F238E27FC236}">
                    <a16:creationId xmlns="" xmlns:a16="http://schemas.microsoft.com/office/drawing/2014/main" id="{4A47F286-0212-4340-BAEF-4541F8D9910D}"/>
                  </a:ext>
                </a:extLst>
              </p:cNvPr>
              <p:cNvSpPr>
                <a:spLocks noChangeShapeType="1"/>
              </p:cNvSpPr>
              <p:nvPr/>
            </p:nvSpPr>
            <p:spPr bwMode="auto">
              <a:xfrm flipH="1">
                <a:off x="3797300" y="2467911"/>
                <a:ext cx="3602037" cy="0"/>
              </a:xfrm>
              <a:prstGeom prst="line">
                <a:avLst/>
              </a:prstGeom>
              <a:noFill/>
              <a:ln w="23813" cap="rnd">
                <a:solidFill>
                  <a:srgbClr val="000000"/>
                </a:solidFill>
                <a:prstDash val="solid"/>
                <a:round/>
                <a:headEnd type="triangle" w="med" len="med"/>
                <a:tailEnd type="non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6" name="Line 44">
                <a:extLst>
                  <a:ext uri="{FF2B5EF4-FFF2-40B4-BE49-F238E27FC236}">
                    <a16:creationId xmlns="" xmlns:a16="http://schemas.microsoft.com/office/drawing/2014/main" id="{00CCAD45-EE64-47EA-AB5B-E0D42761B2B6}"/>
                  </a:ext>
                </a:extLst>
              </p:cNvPr>
              <p:cNvSpPr>
                <a:spLocks noChangeShapeType="1"/>
              </p:cNvSpPr>
              <p:nvPr/>
            </p:nvSpPr>
            <p:spPr bwMode="auto">
              <a:xfrm flipH="1">
                <a:off x="1927225" y="2094974"/>
                <a:ext cx="5472112" cy="0"/>
              </a:xfrm>
              <a:prstGeom prst="line">
                <a:avLst/>
              </a:prstGeom>
              <a:noFill/>
              <a:ln w="23813" cap="rnd">
                <a:solidFill>
                  <a:srgbClr val="000000"/>
                </a:solidFill>
                <a:prstDash val="solid"/>
                <a:round/>
                <a:headEnd type="triangle" w="med" len="med"/>
                <a:tailEnd type="non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7" name="Line 45">
                <a:extLst>
                  <a:ext uri="{FF2B5EF4-FFF2-40B4-BE49-F238E27FC236}">
                    <a16:creationId xmlns="" xmlns:a16="http://schemas.microsoft.com/office/drawing/2014/main" id="{C08BA0EA-D6FC-4EFE-96CD-9E9DCED408A6}"/>
                  </a:ext>
                </a:extLst>
              </p:cNvPr>
              <p:cNvSpPr>
                <a:spLocks noChangeShapeType="1"/>
              </p:cNvSpPr>
              <p:nvPr/>
            </p:nvSpPr>
            <p:spPr bwMode="auto">
              <a:xfrm flipH="1">
                <a:off x="2513013" y="2218713"/>
                <a:ext cx="4886325" cy="0"/>
              </a:xfrm>
              <a:prstGeom prst="line">
                <a:avLst/>
              </a:prstGeom>
              <a:noFill/>
              <a:ln w="23813" cap="rnd">
                <a:solidFill>
                  <a:srgbClr val="000000"/>
                </a:solidFill>
                <a:prstDash val="solid"/>
                <a:round/>
                <a:headEnd type="triangle" w="med" len="med"/>
                <a:tailEnd type="non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8" name="Line 46">
                <a:extLst>
                  <a:ext uri="{FF2B5EF4-FFF2-40B4-BE49-F238E27FC236}">
                    <a16:creationId xmlns="" xmlns:a16="http://schemas.microsoft.com/office/drawing/2014/main" id="{FAA6C254-F749-4F3B-9231-7B98D000D6F9}"/>
                  </a:ext>
                </a:extLst>
              </p:cNvPr>
              <p:cNvSpPr>
                <a:spLocks noChangeShapeType="1"/>
              </p:cNvSpPr>
              <p:nvPr/>
            </p:nvSpPr>
            <p:spPr bwMode="auto">
              <a:xfrm flipH="1">
                <a:off x="5673726" y="2828922"/>
                <a:ext cx="1725613" cy="0"/>
              </a:xfrm>
              <a:prstGeom prst="line">
                <a:avLst/>
              </a:prstGeom>
              <a:noFill/>
              <a:ln w="23813" cap="rnd">
                <a:solidFill>
                  <a:srgbClr val="000000"/>
                </a:solidFill>
                <a:prstDash val="solid"/>
                <a:round/>
                <a:headEnd type="triangle" w="med" len="med"/>
                <a:tailEnd type="non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grpSp>
        <p:sp>
          <p:nvSpPr>
            <p:cNvPr id="50" name="ZoneTexte 49">
              <a:extLst>
                <a:ext uri="{FF2B5EF4-FFF2-40B4-BE49-F238E27FC236}">
                  <a16:creationId xmlns="" xmlns:a16="http://schemas.microsoft.com/office/drawing/2014/main" id="{880DD258-7955-4EC9-9D50-5F753046002D}"/>
                </a:ext>
              </a:extLst>
            </p:cNvPr>
            <p:cNvSpPr txBox="1"/>
            <p:nvPr/>
          </p:nvSpPr>
          <p:spPr>
            <a:xfrm>
              <a:off x="1412727" y="5241664"/>
              <a:ext cx="524503" cy="276999"/>
            </a:xfrm>
            <a:prstGeom prst="rect">
              <a:avLst/>
            </a:prstGeom>
            <a:noFill/>
          </p:spPr>
          <p:txBody>
            <a:bodyPr wrap="none" rtlCol="0">
              <a:spAutoFit/>
            </a:bodyPr>
            <a:lstStyle/>
            <a:p>
              <a:pPr algn="ctr"/>
              <a:r>
                <a:rPr lang="fr-FR" sz="1200" dirty="0"/>
                <a:t>2007</a:t>
              </a:r>
            </a:p>
          </p:txBody>
        </p:sp>
        <p:sp>
          <p:nvSpPr>
            <p:cNvPr id="51" name="ZoneTexte 50">
              <a:extLst>
                <a:ext uri="{FF2B5EF4-FFF2-40B4-BE49-F238E27FC236}">
                  <a16:creationId xmlns="" xmlns:a16="http://schemas.microsoft.com/office/drawing/2014/main" id="{6FEDF155-15DE-46AB-B03A-E58C0C108DF4}"/>
                </a:ext>
              </a:extLst>
            </p:cNvPr>
            <p:cNvSpPr txBox="1"/>
            <p:nvPr/>
          </p:nvSpPr>
          <p:spPr>
            <a:xfrm>
              <a:off x="2079887" y="5241664"/>
              <a:ext cx="524503" cy="276999"/>
            </a:xfrm>
            <a:prstGeom prst="rect">
              <a:avLst/>
            </a:prstGeom>
            <a:noFill/>
          </p:spPr>
          <p:txBody>
            <a:bodyPr wrap="none" rtlCol="0">
              <a:spAutoFit/>
            </a:bodyPr>
            <a:lstStyle/>
            <a:p>
              <a:pPr algn="ctr"/>
              <a:r>
                <a:rPr lang="fr-FR" sz="1200" dirty="0"/>
                <a:t>2008</a:t>
              </a:r>
            </a:p>
          </p:txBody>
        </p:sp>
        <p:sp>
          <p:nvSpPr>
            <p:cNvPr id="52" name="ZoneTexte 51">
              <a:extLst>
                <a:ext uri="{FF2B5EF4-FFF2-40B4-BE49-F238E27FC236}">
                  <a16:creationId xmlns="" xmlns:a16="http://schemas.microsoft.com/office/drawing/2014/main" id="{A44E73E6-21C9-4196-934D-760983747EE6}"/>
                </a:ext>
              </a:extLst>
            </p:cNvPr>
            <p:cNvSpPr txBox="1"/>
            <p:nvPr/>
          </p:nvSpPr>
          <p:spPr>
            <a:xfrm>
              <a:off x="2766122" y="5241664"/>
              <a:ext cx="524503" cy="276999"/>
            </a:xfrm>
            <a:prstGeom prst="rect">
              <a:avLst/>
            </a:prstGeom>
            <a:noFill/>
          </p:spPr>
          <p:txBody>
            <a:bodyPr wrap="none" rtlCol="0">
              <a:spAutoFit/>
            </a:bodyPr>
            <a:lstStyle/>
            <a:p>
              <a:pPr algn="ctr"/>
              <a:r>
                <a:rPr lang="fr-FR" sz="1200" dirty="0"/>
                <a:t>2009</a:t>
              </a:r>
            </a:p>
          </p:txBody>
        </p:sp>
        <p:sp>
          <p:nvSpPr>
            <p:cNvPr id="53" name="ZoneTexte 52">
              <a:extLst>
                <a:ext uri="{FF2B5EF4-FFF2-40B4-BE49-F238E27FC236}">
                  <a16:creationId xmlns="" xmlns:a16="http://schemas.microsoft.com/office/drawing/2014/main" id="{9E528FB3-AF9D-4FE1-AB1A-946B9CA610E3}"/>
                </a:ext>
              </a:extLst>
            </p:cNvPr>
            <p:cNvSpPr txBox="1"/>
            <p:nvPr/>
          </p:nvSpPr>
          <p:spPr>
            <a:xfrm>
              <a:off x="3429360" y="5241664"/>
              <a:ext cx="524503" cy="276999"/>
            </a:xfrm>
            <a:prstGeom prst="rect">
              <a:avLst/>
            </a:prstGeom>
            <a:noFill/>
          </p:spPr>
          <p:txBody>
            <a:bodyPr wrap="none" rtlCol="0">
              <a:spAutoFit/>
            </a:bodyPr>
            <a:lstStyle/>
            <a:p>
              <a:pPr algn="ctr"/>
              <a:r>
                <a:rPr lang="fr-FR" sz="1200" dirty="0"/>
                <a:t>2010</a:t>
              </a:r>
            </a:p>
          </p:txBody>
        </p:sp>
        <p:sp>
          <p:nvSpPr>
            <p:cNvPr id="54" name="ZoneTexte 53">
              <a:extLst>
                <a:ext uri="{FF2B5EF4-FFF2-40B4-BE49-F238E27FC236}">
                  <a16:creationId xmlns="" xmlns:a16="http://schemas.microsoft.com/office/drawing/2014/main" id="{7BEF164F-E552-4DC2-9F6E-6B64EC483A3A}"/>
                </a:ext>
              </a:extLst>
            </p:cNvPr>
            <p:cNvSpPr txBox="1"/>
            <p:nvPr/>
          </p:nvSpPr>
          <p:spPr>
            <a:xfrm>
              <a:off x="4098753" y="5241664"/>
              <a:ext cx="513089" cy="276999"/>
            </a:xfrm>
            <a:prstGeom prst="rect">
              <a:avLst/>
            </a:prstGeom>
            <a:noFill/>
          </p:spPr>
          <p:txBody>
            <a:bodyPr wrap="none" rtlCol="0">
              <a:spAutoFit/>
            </a:bodyPr>
            <a:lstStyle/>
            <a:p>
              <a:pPr algn="ctr"/>
              <a:r>
                <a:rPr lang="fr-FR" sz="1200" dirty="0"/>
                <a:t>2011</a:t>
              </a:r>
            </a:p>
          </p:txBody>
        </p:sp>
        <p:sp>
          <p:nvSpPr>
            <p:cNvPr id="55" name="ZoneTexte 54">
              <a:extLst>
                <a:ext uri="{FF2B5EF4-FFF2-40B4-BE49-F238E27FC236}">
                  <a16:creationId xmlns="" xmlns:a16="http://schemas.microsoft.com/office/drawing/2014/main" id="{E288EE96-4B84-4E26-9201-FCBC723F8B12}"/>
                </a:ext>
              </a:extLst>
            </p:cNvPr>
            <p:cNvSpPr txBox="1"/>
            <p:nvPr/>
          </p:nvSpPr>
          <p:spPr>
            <a:xfrm>
              <a:off x="4787742" y="5241664"/>
              <a:ext cx="524503" cy="276999"/>
            </a:xfrm>
            <a:prstGeom prst="rect">
              <a:avLst/>
            </a:prstGeom>
            <a:noFill/>
          </p:spPr>
          <p:txBody>
            <a:bodyPr wrap="none" rtlCol="0">
              <a:spAutoFit/>
            </a:bodyPr>
            <a:lstStyle/>
            <a:p>
              <a:pPr algn="ctr"/>
              <a:r>
                <a:rPr lang="fr-FR" sz="1200" dirty="0"/>
                <a:t>2012</a:t>
              </a:r>
            </a:p>
          </p:txBody>
        </p:sp>
        <p:sp>
          <p:nvSpPr>
            <p:cNvPr id="56" name="ZoneTexte 55">
              <a:extLst>
                <a:ext uri="{FF2B5EF4-FFF2-40B4-BE49-F238E27FC236}">
                  <a16:creationId xmlns="" xmlns:a16="http://schemas.microsoft.com/office/drawing/2014/main" id="{457F7463-1BBF-48C0-A692-6F195F08DFF0}"/>
                </a:ext>
              </a:extLst>
            </p:cNvPr>
            <p:cNvSpPr txBox="1"/>
            <p:nvPr/>
          </p:nvSpPr>
          <p:spPr>
            <a:xfrm>
              <a:off x="5460675" y="5241664"/>
              <a:ext cx="524503" cy="276999"/>
            </a:xfrm>
            <a:prstGeom prst="rect">
              <a:avLst/>
            </a:prstGeom>
            <a:noFill/>
          </p:spPr>
          <p:txBody>
            <a:bodyPr wrap="none" rtlCol="0">
              <a:spAutoFit/>
            </a:bodyPr>
            <a:lstStyle/>
            <a:p>
              <a:pPr algn="ctr"/>
              <a:r>
                <a:rPr lang="fr-FR" sz="1200" dirty="0"/>
                <a:t>2013</a:t>
              </a:r>
            </a:p>
          </p:txBody>
        </p:sp>
        <p:sp>
          <p:nvSpPr>
            <p:cNvPr id="57" name="ZoneTexte 56">
              <a:extLst>
                <a:ext uri="{FF2B5EF4-FFF2-40B4-BE49-F238E27FC236}">
                  <a16:creationId xmlns="" xmlns:a16="http://schemas.microsoft.com/office/drawing/2014/main" id="{B588EF85-369C-4AD9-812F-B69C1B98A946}"/>
                </a:ext>
              </a:extLst>
            </p:cNvPr>
            <p:cNvSpPr txBox="1"/>
            <p:nvPr/>
          </p:nvSpPr>
          <p:spPr>
            <a:xfrm>
              <a:off x="6123983" y="5241664"/>
              <a:ext cx="524503" cy="276999"/>
            </a:xfrm>
            <a:prstGeom prst="rect">
              <a:avLst/>
            </a:prstGeom>
            <a:noFill/>
          </p:spPr>
          <p:txBody>
            <a:bodyPr wrap="none" rtlCol="0">
              <a:spAutoFit/>
            </a:bodyPr>
            <a:lstStyle/>
            <a:p>
              <a:pPr algn="ctr"/>
              <a:r>
                <a:rPr lang="fr-FR" sz="1200" dirty="0"/>
                <a:t>2014</a:t>
              </a:r>
            </a:p>
          </p:txBody>
        </p:sp>
        <p:sp>
          <p:nvSpPr>
            <p:cNvPr id="58" name="ZoneTexte 57">
              <a:extLst>
                <a:ext uri="{FF2B5EF4-FFF2-40B4-BE49-F238E27FC236}">
                  <a16:creationId xmlns="" xmlns:a16="http://schemas.microsoft.com/office/drawing/2014/main" id="{782C95A9-757C-41F6-B603-6F37ACDF49F5}"/>
                </a:ext>
              </a:extLst>
            </p:cNvPr>
            <p:cNvSpPr txBox="1"/>
            <p:nvPr/>
          </p:nvSpPr>
          <p:spPr>
            <a:xfrm>
              <a:off x="6796916" y="5241664"/>
              <a:ext cx="524503" cy="276999"/>
            </a:xfrm>
            <a:prstGeom prst="rect">
              <a:avLst/>
            </a:prstGeom>
            <a:noFill/>
          </p:spPr>
          <p:txBody>
            <a:bodyPr wrap="none" rtlCol="0">
              <a:spAutoFit/>
            </a:bodyPr>
            <a:lstStyle/>
            <a:p>
              <a:pPr algn="ctr"/>
              <a:r>
                <a:rPr lang="fr-FR" sz="1200" dirty="0"/>
                <a:t>2015</a:t>
              </a:r>
            </a:p>
          </p:txBody>
        </p:sp>
        <p:sp>
          <p:nvSpPr>
            <p:cNvPr id="59" name="ZoneTexte 58">
              <a:extLst>
                <a:ext uri="{FF2B5EF4-FFF2-40B4-BE49-F238E27FC236}">
                  <a16:creationId xmlns="" xmlns:a16="http://schemas.microsoft.com/office/drawing/2014/main" id="{3E877303-F445-4F58-B6A3-A86054F4D04B}"/>
                </a:ext>
              </a:extLst>
            </p:cNvPr>
            <p:cNvSpPr txBox="1"/>
            <p:nvPr/>
          </p:nvSpPr>
          <p:spPr>
            <a:xfrm>
              <a:off x="7456075" y="5241664"/>
              <a:ext cx="524503" cy="276999"/>
            </a:xfrm>
            <a:prstGeom prst="rect">
              <a:avLst/>
            </a:prstGeom>
            <a:noFill/>
          </p:spPr>
          <p:txBody>
            <a:bodyPr wrap="none" rtlCol="0">
              <a:spAutoFit/>
            </a:bodyPr>
            <a:lstStyle/>
            <a:p>
              <a:pPr algn="ctr"/>
              <a:r>
                <a:rPr lang="fr-FR" sz="1200" dirty="0"/>
                <a:t>2016</a:t>
              </a:r>
            </a:p>
          </p:txBody>
        </p:sp>
        <p:sp>
          <p:nvSpPr>
            <p:cNvPr id="60" name="ZoneTexte 59">
              <a:extLst>
                <a:ext uri="{FF2B5EF4-FFF2-40B4-BE49-F238E27FC236}">
                  <a16:creationId xmlns="" xmlns:a16="http://schemas.microsoft.com/office/drawing/2014/main" id="{2654A13A-55A4-462A-9FE4-94B12170A1DA}"/>
                </a:ext>
              </a:extLst>
            </p:cNvPr>
            <p:cNvSpPr txBox="1"/>
            <p:nvPr/>
          </p:nvSpPr>
          <p:spPr>
            <a:xfrm>
              <a:off x="999237" y="5032330"/>
              <a:ext cx="269626" cy="276999"/>
            </a:xfrm>
            <a:prstGeom prst="rect">
              <a:avLst/>
            </a:prstGeom>
            <a:noFill/>
          </p:spPr>
          <p:txBody>
            <a:bodyPr wrap="none" rtlCol="0">
              <a:spAutoFit/>
            </a:bodyPr>
            <a:lstStyle/>
            <a:p>
              <a:pPr algn="r"/>
              <a:r>
                <a:rPr lang="fr-FR" sz="1200" dirty="0"/>
                <a:t>0</a:t>
              </a:r>
            </a:p>
          </p:txBody>
        </p:sp>
        <p:sp>
          <p:nvSpPr>
            <p:cNvPr id="61" name="ZoneTexte 60">
              <a:extLst>
                <a:ext uri="{FF2B5EF4-FFF2-40B4-BE49-F238E27FC236}">
                  <a16:creationId xmlns="" xmlns:a16="http://schemas.microsoft.com/office/drawing/2014/main" id="{2DF54C02-F5D3-4278-B459-E599462F70F3}"/>
                </a:ext>
              </a:extLst>
            </p:cNvPr>
            <p:cNvSpPr txBox="1"/>
            <p:nvPr/>
          </p:nvSpPr>
          <p:spPr>
            <a:xfrm>
              <a:off x="914279" y="4674283"/>
              <a:ext cx="354584" cy="276999"/>
            </a:xfrm>
            <a:prstGeom prst="rect">
              <a:avLst/>
            </a:prstGeom>
            <a:noFill/>
          </p:spPr>
          <p:txBody>
            <a:bodyPr wrap="none" rtlCol="0">
              <a:spAutoFit/>
            </a:bodyPr>
            <a:lstStyle/>
            <a:p>
              <a:pPr algn="r"/>
              <a:r>
                <a:rPr lang="fr-FR" sz="1200" dirty="0"/>
                <a:t>50</a:t>
              </a:r>
            </a:p>
          </p:txBody>
        </p:sp>
        <p:sp>
          <p:nvSpPr>
            <p:cNvPr id="62" name="ZoneTexte 61">
              <a:extLst>
                <a:ext uri="{FF2B5EF4-FFF2-40B4-BE49-F238E27FC236}">
                  <a16:creationId xmlns="" xmlns:a16="http://schemas.microsoft.com/office/drawing/2014/main" id="{732301A7-07C7-4731-8C3F-4CC04DD303B5}"/>
                </a:ext>
              </a:extLst>
            </p:cNvPr>
            <p:cNvSpPr txBox="1"/>
            <p:nvPr/>
          </p:nvSpPr>
          <p:spPr>
            <a:xfrm>
              <a:off x="829319" y="4316234"/>
              <a:ext cx="439544" cy="276999"/>
            </a:xfrm>
            <a:prstGeom prst="rect">
              <a:avLst/>
            </a:prstGeom>
            <a:noFill/>
          </p:spPr>
          <p:txBody>
            <a:bodyPr wrap="none" rtlCol="0">
              <a:spAutoFit/>
            </a:bodyPr>
            <a:lstStyle/>
            <a:p>
              <a:pPr algn="r"/>
              <a:r>
                <a:rPr lang="fr-FR" sz="1200" dirty="0"/>
                <a:t>100</a:t>
              </a:r>
            </a:p>
          </p:txBody>
        </p:sp>
        <p:sp>
          <p:nvSpPr>
            <p:cNvPr id="63" name="ZoneTexte 62">
              <a:extLst>
                <a:ext uri="{FF2B5EF4-FFF2-40B4-BE49-F238E27FC236}">
                  <a16:creationId xmlns="" xmlns:a16="http://schemas.microsoft.com/office/drawing/2014/main" id="{CA7C91F3-807A-448D-B9B1-515BE1B74950}"/>
                </a:ext>
              </a:extLst>
            </p:cNvPr>
            <p:cNvSpPr txBox="1"/>
            <p:nvPr/>
          </p:nvSpPr>
          <p:spPr>
            <a:xfrm>
              <a:off x="829319" y="3958185"/>
              <a:ext cx="439544" cy="276999"/>
            </a:xfrm>
            <a:prstGeom prst="rect">
              <a:avLst/>
            </a:prstGeom>
            <a:noFill/>
          </p:spPr>
          <p:txBody>
            <a:bodyPr wrap="none" rtlCol="0">
              <a:spAutoFit/>
            </a:bodyPr>
            <a:lstStyle/>
            <a:p>
              <a:pPr algn="r"/>
              <a:r>
                <a:rPr lang="fr-FR" sz="1200" dirty="0"/>
                <a:t>150</a:t>
              </a:r>
            </a:p>
          </p:txBody>
        </p:sp>
        <p:sp>
          <p:nvSpPr>
            <p:cNvPr id="64" name="ZoneTexte 63">
              <a:extLst>
                <a:ext uri="{FF2B5EF4-FFF2-40B4-BE49-F238E27FC236}">
                  <a16:creationId xmlns="" xmlns:a16="http://schemas.microsoft.com/office/drawing/2014/main" id="{1D73DE97-D929-4E26-88B1-48DB07ECB404}"/>
                </a:ext>
              </a:extLst>
            </p:cNvPr>
            <p:cNvSpPr txBox="1"/>
            <p:nvPr/>
          </p:nvSpPr>
          <p:spPr>
            <a:xfrm>
              <a:off x="829319" y="3600136"/>
              <a:ext cx="439544" cy="276999"/>
            </a:xfrm>
            <a:prstGeom prst="rect">
              <a:avLst/>
            </a:prstGeom>
            <a:noFill/>
          </p:spPr>
          <p:txBody>
            <a:bodyPr wrap="none" rtlCol="0">
              <a:spAutoFit/>
            </a:bodyPr>
            <a:lstStyle/>
            <a:p>
              <a:pPr algn="r"/>
              <a:r>
                <a:rPr lang="fr-FR" sz="1200" dirty="0"/>
                <a:t>200</a:t>
              </a:r>
            </a:p>
          </p:txBody>
        </p:sp>
        <p:sp>
          <p:nvSpPr>
            <p:cNvPr id="65" name="ZoneTexte 64">
              <a:extLst>
                <a:ext uri="{FF2B5EF4-FFF2-40B4-BE49-F238E27FC236}">
                  <a16:creationId xmlns="" xmlns:a16="http://schemas.microsoft.com/office/drawing/2014/main" id="{62EA9D3B-DF30-4627-A853-9BA36F67C96D}"/>
                </a:ext>
              </a:extLst>
            </p:cNvPr>
            <p:cNvSpPr txBox="1"/>
            <p:nvPr/>
          </p:nvSpPr>
          <p:spPr>
            <a:xfrm>
              <a:off x="829319" y="3242087"/>
              <a:ext cx="439544" cy="276999"/>
            </a:xfrm>
            <a:prstGeom prst="rect">
              <a:avLst/>
            </a:prstGeom>
            <a:noFill/>
          </p:spPr>
          <p:txBody>
            <a:bodyPr wrap="none" rtlCol="0">
              <a:spAutoFit/>
            </a:bodyPr>
            <a:lstStyle/>
            <a:p>
              <a:pPr algn="r"/>
              <a:r>
                <a:rPr lang="fr-FR" sz="1200" dirty="0"/>
                <a:t>250</a:t>
              </a:r>
            </a:p>
          </p:txBody>
        </p:sp>
        <p:sp>
          <p:nvSpPr>
            <p:cNvPr id="66" name="ZoneTexte 65">
              <a:extLst>
                <a:ext uri="{FF2B5EF4-FFF2-40B4-BE49-F238E27FC236}">
                  <a16:creationId xmlns="" xmlns:a16="http://schemas.microsoft.com/office/drawing/2014/main" id="{7D632823-F4B1-44E6-88CE-554F8BD53125}"/>
                </a:ext>
              </a:extLst>
            </p:cNvPr>
            <p:cNvSpPr txBox="1"/>
            <p:nvPr/>
          </p:nvSpPr>
          <p:spPr>
            <a:xfrm>
              <a:off x="829319" y="2884038"/>
              <a:ext cx="439544" cy="276999"/>
            </a:xfrm>
            <a:prstGeom prst="rect">
              <a:avLst/>
            </a:prstGeom>
            <a:noFill/>
          </p:spPr>
          <p:txBody>
            <a:bodyPr wrap="none" rtlCol="0">
              <a:spAutoFit/>
            </a:bodyPr>
            <a:lstStyle/>
            <a:p>
              <a:pPr algn="r"/>
              <a:r>
                <a:rPr lang="fr-FR" sz="1200" dirty="0"/>
                <a:t>300</a:t>
              </a:r>
            </a:p>
          </p:txBody>
        </p:sp>
        <p:sp>
          <p:nvSpPr>
            <p:cNvPr id="67" name="ZoneTexte 66">
              <a:extLst>
                <a:ext uri="{FF2B5EF4-FFF2-40B4-BE49-F238E27FC236}">
                  <a16:creationId xmlns="" xmlns:a16="http://schemas.microsoft.com/office/drawing/2014/main" id="{0013825A-C7D5-458A-882D-2E73C7AFFC39}"/>
                </a:ext>
              </a:extLst>
            </p:cNvPr>
            <p:cNvSpPr txBox="1"/>
            <p:nvPr/>
          </p:nvSpPr>
          <p:spPr>
            <a:xfrm>
              <a:off x="829319" y="2525989"/>
              <a:ext cx="439544" cy="276999"/>
            </a:xfrm>
            <a:prstGeom prst="rect">
              <a:avLst/>
            </a:prstGeom>
            <a:noFill/>
          </p:spPr>
          <p:txBody>
            <a:bodyPr wrap="none" rtlCol="0">
              <a:spAutoFit/>
            </a:bodyPr>
            <a:lstStyle/>
            <a:p>
              <a:pPr algn="r"/>
              <a:r>
                <a:rPr lang="fr-FR" sz="1200" dirty="0"/>
                <a:t>350</a:t>
              </a:r>
            </a:p>
          </p:txBody>
        </p:sp>
        <p:sp>
          <p:nvSpPr>
            <p:cNvPr id="68" name="ZoneTexte 67">
              <a:extLst>
                <a:ext uri="{FF2B5EF4-FFF2-40B4-BE49-F238E27FC236}">
                  <a16:creationId xmlns="" xmlns:a16="http://schemas.microsoft.com/office/drawing/2014/main" id="{419E6EC6-137B-4C75-A87F-5EACE33B2CB3}"/>
                </a:ext>
              </a:extLst>
            </p:cNvPr>
            <p:cNvSpPr txBox="1"/>
            <p:nvPr/>
          </p:nvSpPr>
          <p:spPr>
            <a:xfrm>
              <a:off x="8146046" y="5036023"/>
              <a:ext cx="269626" cy="276999"/>
            </a:xfrm>
            <a:prstGeom prst="rect">
              <a:avLst/>
            </a:prstGeom>
            <a:noFill/>
          </p:spPr>
          <p:txBody>
            <a:bodyPr wrap="none" rtlCol="0">
              <a:spAutoFit/>
            </a:bodyPr>
            <a:lstStyle/>
            <a:p>
              <a:r>
                <a:rPr lang="fr-FR" sz="1200" dirty="0"/>
                <a:t>0</a:t>
              </a:r>
            </a:p>
          </p:txBody>
        </p:sp>
        <p:sp>
          <p:nvSpPr>
            <p:cNvPr id="69" name="ZoneTexte 68">
              <a:extLst>
                <a:ext uri="{FF2B5EF4-FFF2-40B4-BE49-F238E27FC236}">
                  <a16:creationId xmlns="" xmlns:a16="http://schemas.microsoft.com/office/drawing/2014/main" id="{3D1C662B-DC91-46C1-AABD-F94C1819D53C}"/>
                </a:ext>
              </a:extLst>
            </p:cNvPr>
            <p:cNvSpPr txBox="1"/>
            <p:nvPr/>
          </p:nvSpPr>
          <p:spPr>
            <a:xfrm>
              <a:off x="8146046" y="4760406"/>
              <a:ext cx="269626" cy="276999"/>
            </a:xfrm>
            <a:prstGeom prst="rect">
              <a:avLst/>
            </a:prstGeom>
            <a:noFill/>
          </p:spPr>
          <p:txBody>
            <a:bodyPr wrap="none" rtlCol="0">
              <a:spAutoFit/>
            </a:bodyPr>
            <a:lstStyle/>
            <a:p>
              <a:r>
                <a:rPr lang="fr-FR" sz="1200" dirty="0"/>
                <a:t>2</a:t>
              </a:r>
            </a:p>
          </p:txBody>
        </p:sp>
        <p:sp>
          <p:nvSpPr>
            <p:cNvPr id="70" name="ZoneTexte 69">
              <a:extLst>
                <a:ext uri="{FF2B5EF4-FFF2-40B4-BE49-F238E27FC236}">
                  <a16:creationId xmlns="" xmlns:a16="http://schemas.microsoft.com/office/drawing/2014/main" id="{C6EDB3FF-FC1A-4A6C-A0A3-BE4490571021}"/>
                </a:ext>
              </a:extLst>
            </p:cNvPr>
            <p:cNvSpPr txBox="1"/>
            <p:nvPr/>
          </p:nvSpPr>
          <p:spPr>
            <a:xfrm>
              <a:off x="8146046" y="4484785"/>
              <a:ext cx="269626" cy="276999"/>
            </a:xfrm>
            <a:prstGeom prst="rect">
              <a:avLst/>
            </a:prstGeom>
            <a:noFill/>
          </p:spPr>
          <p:txBody>
            <a:bodyPr wrap="none" rtlCol="0">
              <a:spAutoFit/>
            </a:bodyPr>
            <a:lstStyle/>
            <a:p>
              <a:r>
                <a:rPr lang="fr-FR" sz="1200" dirty="0"/>
                <a:t>4</a:t>
              </a:r>
            </a:p>
          </p:txBody>
        </p:sp>
        <p:sp>
          <p:nvSpPr>
            <p:cNvPr id="71" name="ZoneTexte 70">
              <a:extLst>
                <a:ext uri="{FF2B5EF4-FFF2-40B4-BE49-F238E27FC236}">
                  <a16:creationId xmlns="" xmlns:a16="http://schemas.microsoft.com/office/drawing/2014/main" id="{51B429C1-40B1-42C0-AC51-20BD3D4360A0}"/>
                </a:ext>
              </a:extLst>
            </p:cNvPr>
            <p:cNvSpPr txBox="1"/>
            <p:nvPr/>
          </p:nvSpPr>
          <p:spPr>
            <a:xfrm>
              <a:off x="8146046" y="4209164"/>
              <a:ext cx="269626" cy="276999"/>
            </a:xfrm>
            <a:prstGeom prst="rect">
              <a:avLst/>
            </a:prstGeom>
            <a:noFill/>
          </p:spPr>
          <p:txBody>
            <a:bodyPr wrap="none" rtlCol="0">
              <a:spAutoFit/>
            </a:bodyPr>
            <a:lstStyle/>
            <a:p>
              <a:r>
                <a:rPr lang="fr-FR" sz="1200" dirty="0"/>
                <a:t>6</a:t>
              </a:r>
            </a:p>
          </p:txBody>
        </p:sp>
        <p:sp>
          <p:nvSpPr>
            <p:cNvPr id="72" name="ZoneTexte 71">
              <a:extLst>
                <a:ext uri="{FF2B5EF4-FFF2-40B4-BE49-F238E27FC236}">
                  <a16:creationId xmlns="" xmlns:a16="http://schemas.microsoft.com/office/drawing/2014/main" id="{DB99FCA3-4B9A-45FB-B841-C9A73913A272}"/>
                </a:ext>
              </a:extLst>
            </p:cNvPr>
            <p:cNvSpPr txBox="1"/>
            <p:nvPr/>
          </p:nvSpPr>
          <p:spPr>
            <a:xfrm>
              <a:off x="8146046" y="3933543"/>
              <a:ext cx="269626" cy="276999"/>
            </a:xfrm>
            <a:prstGeom prst="rect">
              <a:avLst/>
            </a:prstGeom>
            <a:noFill/>
          </p:spPr>
          <p:txBody>
            <a:bodyPr wrap="none" rtlCol="0">
              <a:spAutoFit/>
            </a:bodyPr>
            <a:lstStyle/>
            <a:p>
              <a:r>
                <a:rPr lang="fr-FR" sz="1200" dirty="0"/>
                <a:t>8</a:t>
              </a:r>
            </a:p>
          </p:txBody>
        </p:sp>
        <p:sp>
          <p:nvSpPr>
            <p:cNvPr id="73" name="ZoneTexte 72">
              <a:extLst>
                <a:ext uri="{FF2B5EF4-FFF2-40B4-BE49-F238E27FC236}">
                  <a16:creationId xmlns="" xmlns:a16="http://schemas.microsoft.com/office/drawing/2014/main" id="{5D24346C-82F6-4D82-AC14-F49754AF4067}"/>
                </a:ext>
              </a:extLst>
            </p:cNvPr>
            <p:cNvSpPr txBox="1"/>
            <p:nvPr/>
          </p:nvSpPr>
          <p:spPr>
            <a:xfrm>
              <a:off x="8146046" y="3657922"/>
              <a:ext cx="354584" cy="276999"/>
            </a:xfrm>
            <a:prstGeom prst="rect">
              <a:avLst/>
            </a:prstGeom>
            <a:noFill/>
          </p:spPr>
          <p:txBody>
            <a:bodyPr wrap="none" rtlCol="0">
              <a:spAutoFit/>
            </a:bodyPr>
            <a:lstStyle/>
            <a:p>
              <a:r>
                <a:rPr lang="fr-FR" sz="1200" dirty="0"/>
                <a:t>10</a:t>
              </a:r>
            </a:p>
          </p:txBody>
        </p:sp>
        <p:sp>
          <p:nvSpPr>
            <p:cNvPr id="74" name="ZoneTexte 73">
              <a:extLst>
                <a:ext uri="{FF2B5EF4-FFF2-40B4-BE49-F238E27FC236}">
                  <a16:creationId xmlns="" xmlns:a16="http://schemas.microsoft.com/office/drawing/2014/main" id="{04F12AA8-C3F6-4573-A6C1-6897A2FA55F4}"/>
                </a:ext>
              </a:extLst>
            </p:cNvPr>
            <p:cNvSpPr txBox="1"/>
            <p:nvPr/>
          </p:nvSpPr>
          <p:spPr>
            <a:xfrm>
              <a:off x="8146046" y="3382301"/>
              <a:ext cx="354584" cy="276999"/>
            </a:xfrm>
            <a:prstGeom prst="rect">
              <a:avLst/>
            </a:prstGeom>
            <a:noFill/>
          </p:spPr>
          <p:txBody>
            <a:bodyPr wrap="none" rtlCol="0">
              <a:spAutoFit/>
            </a:bodyPr>
            <a:lstStyle/>
            <a:p>
              <a:r>
                <a:rPr lang="fr-FR" sz="1200" dirty="0"/>
                <a:t>12</a:t>
              </a:r>
            </a:p>
          </p:txBody>
        </p:sp>
        <p:sp>
          <p:nvSpPr>
            <p:cNvPr id="75" name="ZoneTexte 74">
              <a:extLst>
                <a:ext uri="{FF2B5EF4-FFF2-40B4-BE49-F238E27FC236}">
                  <a16:creationId xmlns="" xmlns:a16="http://schemas.microsoft.com/office/drawing/2014/main" id="{F08C7561-0384-4268-9380-99F9A611B7D4}"/>
                </a:ext>
              </a:extLst>
            </p:cNvPr>
            <p:cNvSpPr txBox="1"/>
            <p:nvPr/>
          </p:nvSpPr>
          <p:spPr>
            <a:xfrm>
              <a:off x="8146046" y="3106680"/>
              <a:ext cx="354584" cy="276999"/>
            </a:xfrm>
            <a:prstGeom prst="rect">
              <a:avLst/>
            </a:prstGeom>
            <a:noFill/>
          </p:spPr>
          <p:txBody>
            <a:bodyPr wrap="none" rtlCol="0">
              <a:spAutoFit/>
            </a:bodyPr>
            <a:lstStyle/>
            <a:p>
              <a:r>
                <a:rPr lang="fr-FR" sz="1200" dirty="0"/>
                <a:t>14</a:t>
              </a:r>
            </a:p>
          </p:txBody>
        </p:sp>
        <p:sp>
          <p:nvSpPr>
            <p:cNvPr id="76" name="ZoneTexte 75">
              <a:extLst>
                <a:ext uri="{FF2B5EF4-FFF2-40B4-BE49-F238E27FC236}">
                  <a16:creationId xmlns="" xmlns:a16="http://schemas.microsoft.com/office/drawing/2014/main" id="{B45BEB44-020C-4A7A-999D-6C4F6DDE8415}"/>
                </a:ext>
              </a:extLst>
            </p:cNvPr>
            <p:cNvSpPr txBox="1"/>
            <p:nvPr/>
          </p:nvSpPr>
          <p:spPr>
            <a:xfrm>
              <a:off x="8146046" y="2831059"/>
              <a:ext cx="354584" cy="276999"/>
            </a:xfrm>
            <a:prstGeom prst="rect">
              <a:avLst/>
            </a:prstGeom>
            <a:noFill/>
          </p:spPr>
          <p:txBody>
            <a:bodyPr wrap="none" rtlCol="0">
              <a:spAutoFit/>
            </a:bodyPr>
            <a:lstStyle/>
            <a:p>
              <a:r>
                <a:rPr lang="fr-FR" sz="1200" dirty="0"/>
                <a:t>16</a:t>
              </a:r>
            </a:p>
          </p:txBody>
        </p:sp>
        <p:sp>
          <p:nvSpPr>
            <p:cNvPr id="77" name="ZoneTexte 76">
              <a:extLst>
                <a:ext uri="{FF2B5EF4-FFF2-40B4-BE49-F238E27FC236}">
                  <a16:creationId xmlns="" xmlns:a16="http://schemas.microsoft.com/office/drawing/2014/main" id="{7BA36B8D-C970-4CE3-B108-7EEA2EE04C9B}"/>
                </a:ext>
              </a:extLst>
            </p:cNvPr>
            <p:cNvSpPr txBox="1"/>
            <p:nvPr/>
          </p:nvSpPr>
          <p:spPr>
            <a:xfrm>
              <a:off x="8146046" y="2555438"/>
              <a:ext cx="354584" cy="276999"/>
            </a:xfrm>
            <a:prstGeom prst="rect">
              <a:avLst/>
            </a:prstGeom>
            <a:noFill/>
          </p:spPr>
          <p:txBody>
            <a:bodyPr wrap="none" rtlCol="0">
              <a:spAutoFit/>
            </a:bodyPr>
            <a:lstStyle/>
            <a:p>
              <a:r>
                <a:rPr lang="fr-FR" sz="1200" dirty="0"/>
                <a:t>18</a:t>
              </a:r>
            </a:p>
          </p:txBody>
        </p:sp>
        <p:sp>
          <p:nvSpPr>
            <p:cNvPr id="78" name="ZoneTexte 77">
              <a:extLst>
                <a:ext uri="{FF2B5EF4-FFF2-40B4-BE49-F238E27FC236}">
                  <a16:creationId xmlns="" xmlns:a16="http://schemas.microsoft.com/office/drawing/2014/main" id="{5B04CAAD-78D6-4869-9416-68A8C1C0AA83}"/>
                </a:ext>
              </a:extLst>
            </p:cNvPr>
            <p:cNvSpPr txBox="1"/>
            <p:nvPr/>
          </p:nvSpPr>
          <p:spPr>
            <a:xfrm>
              <a:off x="1542902" y="3384408"/>
              <a:ext cx="1090363" cy="307777"/>
            </a:xfrm>
            <a:prstGeom prst="rect">
              <a:avLst/>
            </a:prstGeom>
            <a:noFill/>
          </p:spPr>
          <p:txBody>
            <a:bodyPr wrap="none" rtlCol="0">
              <a:spAutoFit/>
            </a:bodyPr>
            <a:lstStyle/>
            <a:p>
              <a:pPr algn="ctr"/>
              <a:r>
                <a:rPr lang="fr-FR" sz="1400" b="1" i="1" dirty="0"/>
                <a:t>Chlamydia</a:t>
              </a:r>
            </a:p>
          </p:txBody>
        </p:sp>
        <p:sp>
          <p:nvSpPr>
            <p:cNvPr id="79" name="ZoneTexte 78">
              <a:extLst>
                <a:ext uri="{FF2B5EF4-FFF2-40B4-BE49-F238E27FC236}">
                  <a16:creationId xmlns="" xmlns:a16="http://schemas.microsoft.com/office/drawing/2014/main" id="{FED3E1E9-8DBB-411E-AA88-920F25758EA3}"/>
                </a:ext>
              </a:extLst>
            </p:cNvPr>
            <p:cNvSpPr txBox="1"/>
            <p:nvPr/>
          </p:nvSpPr>
          <p:spPr>
            <a:xfrm>
              <a:off x="3383074" y="3710133"/>
              <a:ext cx="1327608" cy="307777"/>
            </a:xfrm>
            <a:prstGeom prst="rect">
              <a:avLst/>
            </a:prstGeom>
            <a:noFill/>
          </p:spPr>
          <p:txBody>
            <a:bodyPr wrap="none" rtlCol="0">
              <a:spAutoFit/>
            </a:bodyPr>
            <a:lstStyle/>
            <a:p>
              <a:pPr algn="ctr"/>
              <a:r>
                <a:rPr lang="fr-FR" sz="1400" b="1" dirty="0"/>
                <a:t>Syphilis I et II</a:t>
              </a:r>
            </a:p>
          </p:txBody>
        </p:sp>
        <p:sp>
          <p:nvSpPr>
            <p:cNvPr id="80" name="ZoneTexte 79">
              <a:extLst>
                <a:ext uri="{FF2B5EF4-FFF2-40B4-BE49-F238E27FC236}">
                  <a16:creationId xmlns="" xmlns:a16="http://schemas.microsoft.com/office/drawing/2014/main" id="{01BAE05C-B0BB-4FBE-938F-C594D6D17489}"/>
                </a:ext>
              </a:extLst>
            </p:cNvPr>
            <p:cNvSpPr txBox="1"/>
            <p:nvPr/>
          </p:nvSpPr>
          <p:spPr>
            <a:xfrm>
              <a:off x="6463193" y="3754380"/>
              <a:ext cx="1207383" cy="307777"/>
            </a:xfrm>
            <a:prstGeom prst="rect">
              <a:avLst/>
            </a:prstGeom>
            <a:noFill/>
          </p:spPr>
          <p:txBody>
            <a:bodyPr wrap="none" rtlCol="0">
              <a:spAutoFit/>
            </a:bodyPr>
            <a:lstStyle/>
            <a:p>
              <a:pPr algn="ctr"/>
              <a:r>
                <a:rPr lang="fr-FR" sz="1400" b="1" dirty="0"/>
                <a:t>Gonococcie</a:t>
              </a:r>
            </a:p>
          </p:txBody>
        </p:sp>
        <p:sp>
          <p:nvSpPr>
            <p:cNvPr id="81" name="ZoneTexte 80">
              <a:extLst>
                <a:ext uri="{FF2B5EF4-FFF2-40B4-BE49-F238E27FC236}">
                  <a16:creationId xmlns="" xmlns:a16="http://schemas.microsoft.com/office/drawing/2014/main" id="{C77E593D-2834-4F6D-BAD1-4428E2BB01EC}"/>
                </a:ext>
              </a:extLst>
            </p:cNvPr>
            <p:cNvSpPr txBox="1"/>
            <p:nvPr/>
          </p:nvSpPr>
          <p:spPr>
            <a:xfrm>
              <a:off x="7225127" y="4745144"/>
              <a:ext cx="484428" cy="307777"/>
            </a:xfrm>
            <a:prstGeom prst="rect">
              <a:avLst/>
            </a:prstGeom>
            <a:noFill/>
          </p:spPr>
          <p:txBody>
            <a:bodyPr wrap="none" rtlCol="0">
              <a:spAutoFit/>
            </a:bodyPr>
            <a:lstStyle/>
            <a:p>
              <a:pPr algn="ctr"/>
              <a:r>
                <a:rPr lang="fr-FR" sz="1400" b="1" dirty="0"/>
                <a:t>VIH</a:t>
              </a:r>
            </a:p>
          </p:txBody>
        </p:sp>
        <p:sp>
          <p:nvSpPr>
            <p:cNvPr id="82" name="ZoneTexte 81">
              <a:extLst>
                <a:ext uri="{FF2B5EF4-FFF2-40B4-BE49-F238E27FC236}">
                  <a16:creationId xmlns="" xmlns:a16="http://schemas.microsoft.com/office/drawing/2014/main" id="{FB2D9E1C-5828-4AF5-8FC8-9A9A7F7FB1D7}"/>
                </a:ext>
              </a:extLst>
            </p:cNvPr>
            <p:cNvSpPr txBox="1"/>
            <p:nvPr/>
          </p:nvSpPr>
          <p:spPr>
            <a:xfrm>
              <a:off x="4313114" y="5514221"/>
              <a:ext cx="654346" cy="276999"/>
            </a:xfrm>
            <a:prstGeom prst="rect">
              <a:avLst/>
            </a:prstGeom>
            <a:noFill/>
          </p:spPr>
          <p:txBody>
            <a:bodyPr wrap="none" rtlCol="0">
              <a:spAutoFit/>
            </a:bodyPr>
            <a:lstStyle/>
            <a:p>
              <a:pPr algn="ctr"/>
              <a:r>
                <a:rPr lang="fr-FR" sz="1200" b="1" dirty="0"/>
                <a:t>Année</a:t>
              </a:r>
            </a:p>
          </p:txBody>
        </p:sp>
        <p:sp>
          <p:nvSpPr>
            <p:cNvPr id="85" name="ZoneTexte 84">
              <a:extLst>
                <a:ext uri="{FF2B5EF4-FFF2-40B4-BE49-F238E27FC236}">
                  <a16:creationId xmlns="" xmlns:a16="http://schemas.microsoft.com/office/drawing/2014/main" id="{0BE50767-83C4-43CC-A7F7-AD75D8B3328D}"/>
                </a:ext>
              </a:extLst>
            </p:cNvPr>
            <p:cNvSpPr txBox="1"/>
            <p:nvPr/>
          </p:nvSpPr>
          <p:spPr>
            <a:xfrm>
              <a:off x="1062105" y="1886003"/>
              <a:ext cx="655348" cy="276999"/>
            </a:xfrm>
            <a:prstGeom prst="rect">
              <a:avLst/>
            </a:prstGeom>
            <a:noFill/>
          </p:spPr>
          <p:txBody>
            <a:bodyPr wrap="none" rtlCol="0">
              <a:spAutoFit/>
            </a:bodyPr>
            <a:lstStyle/>
            <a:p>
              <a:pPr algn="r"/>
              <a:r>
                <a:rPr lang="fr-FR" sz="1200" dirty="0" err="1"/>
                <a:t>Iphone</a:t>
              </a:r>
              <a:endParaRPr lang="fr-FR" sz="1200" dirty="0"/>
            </a:p>
          </p:txBody>
        </p:sp>
        <p:sp>
          <p:nvSpPr>
            <p:cNvPr id="86" name="ZoneTexte 85">
              <a:extLst>
                <a:ext uri="{FF2B5EF4-FFF2-40B4-BE49-F238E27FC236}">
                  <a16:creationId xmlns="" xmlns:a16="http://schemas.microsoft.com/office/drawing/2014/main" id="{38C1357F-4E16-4E7D-A076-1710F9F1FEAE}"/>
                </a:ext>
              </a:extLst>
            </p:cNvPr>
            <p:cNvSpPr txBox="1"/>
            <p:nvPr/>
          </p:nvSpPr>
          <p:spPr>
            <a:xfrm>
              <a:off x="1798972" y="2006653"/>
              <a:ext cx="548247" cy="276999"/>
            </a:xfrm>
            <a:prstGeom prst="rect">
              <a:avLst/>
            </a:prstGeom>
            <a:noFill/>
          </p:spPr>
          <p:txBody>
            <a:bodyPr wrap="none" rtlCol="0">
              <a:spAutoFit/>
            </a:bodyPr>
            <a:lstStyle/>
            <a:p>
              <a:pPr algn="r"/>
              <a:r>
                <a:rPr lang="fr-FR" sz="1200" dirty="0"/>
                <a:t>Apps</a:t>
              </a:r>
            </a:p>
          </p:txBody>
        </p:sp>
        <p:sp>
          <p:nvSpPr>
            <p:cNvPr id="87" name="ZoneTexte 86">
              <a:extLst>
                <a:ext uri="{FF2B5EF4-FFF2-40B4-BE49-F238E27FC236}">
                  <a16:creationId xmlns="" xmlns:a16="http://schemas.microsoft.com/office/drawing/2014/main" id="{49C511AB-4F5E-40BC-AA45-07479B64E70F}"/>
                </a:ext>
              </a:extLst>
            </p:cNvPr>
            <p:cNvSpPr txBox="1"/>
            <p:nvPr/>
          </p:nvSpPr>
          <p:spPr>
            <a:xfrm>
              <a:off x="2473281" y="2123669"/>
              <a:ext cx="612217" cy="276999"/>
            </a:xfrm>
            <a:prstGeom prst="rect">
              <a:avLst/>
            </a:prstGeom>
            <a:noFill/>
          </p:spPr>
          <p:txBody>
            <a:bodyPr wrap="none" rtlCol="0">
              <a:spAutoFit/>
            </a:bodyPr>
            <a:lstStyle/>
            <a:p>
              <a:pPr algn="r"/>
              <a:r>
                <a:rPr lang="fr-FR" sz="1200" dirty="0" err="1"/>
                <a:t>Grindr</a:t>
              </a:r>
              <a:endParaRPr lang="fr-FR" sz="1200" dirty="0"/>
            </a:p>
          </p:txBody>
        </p:sp>
        <p:sp>
          <p:nvSpPr>
            <p:cNvPr id="88" name="ZoneTexte 87">
              <a:extLst>
                <a:ext uri="{FF2B5EF4-FFF2-40B4-BE49-F238E27FC236}">
                  <a16:creationId xmlns="" xmlns:a16="http://schemas.microsoft.com/office/drawing/2014/main" id="{83528BAF-A331-4E3D-8FBA-F7DD2DEEC784}"/>
                </a:ext>
              </a:extLst>
            </p:cNvPr>
            <p:cNvSpPr txBox="1"/>
            <p:nvPr/>
          </p:nvSpPr>
          <p:spPr>
            <a:xfrm>
              <a:off x="2915085" y="2252874"/>
              <a:ext cx="844527" cy="276999"/>
            </a:xfrm>
            <a:prstGeom prst="rect">
              <a:avLst/>
            </a:prstGeom>
            <a:noFill/>
          </p:spPr>
          <p:txBody>
            <a:bodyPr wrap="none" rtlCol="0">
              <a:spAutoFit/>
            </a:bodyPr>
            <a:lstStyle/>
            <a:p>
              <a:pPr algn="r"/>
              <a:r>
                <a:rPr lang="fr-FR" sz="1200" dirty="0"/>
                <a:t>ACA (YA)</a:t>
              </a:r>
            </a:p>
          </p:txBody>
        </p:sp>
        <p:sp>
          <p:nvSpPr>
            <p:cNvPr id="89" name="ZoneTexte 88">
              <a:extLst>
                <a:ext uri="{FF2B5EF4-FFF2-40B4-BE49-F238E27FC236}">
                  <a16:creationId xmlns="" xmlns:a16="http://schemas.microsoft.com/office/drawing/2014/main" id="{86F4CC99-6E59-4702-ABB2-D55C42166AC1}"/>
                </a:ext>
              </a:extLst>
            </p:cNvPr>
            <p:cNvSpPr txBox="1"/>
            <p:nvPr/>
          </p:nvSpPr>
          <p:spPr>
            <a:xfrm>
              <a:off x="3650822" y="2379311"/>
              <a:ext cx="903087" cy="276999"/>
            </a:xfrm>
            <a:prstGeom prst="rect">
              <a:avLst/>
            </a:prstGeom>
            <a:noFill/>
          </p:spPr>
          <p:txBody>
            <a:bodyPr wrap="none" rtlCol="0">
              <a:spAutoFit/>
            </a:bodyPr>
            <a:lstStyle/>
            <a:p>
              <a:pPr algn="r"/>
              <a:r>
                <a:rPr lang="fr-FR" sz="1200" dirty="0"/>
                <a:t>HTPN 052</a:t>
              </a:r>
            </a:p>
          </p:txBody>
        </p:sp>
        <p:sp>
          <p:nvSpPr>
            <p:cNvPr id="90" name="ZoneTexte 89">
              <a:extLst>
                <a:ext uri="{FF2B5EF4-FFF2-40B4-BE49-F238E27FC236}">
                  <a16:creationId xmlns="" xmlns:a16="http://schemas.microsoft.com/office/drawing/2014/main" id="{162F7EC5-1DCC-4144-9808-DBE871228150}"/>
                </a:ext>
              </a:extLst>
            </p:cNvPr>
            <p:cNvSpPr txBox="1"/>
            <p:nvPr/>
          </p:nvSpPr>
          <p:spPr>
            <a:xfrm>
              <a:off x="4275466" y="2508428"/>
              <a:ext cx="994082" cy="276999"/>
            </a:xfrm>
            <a:prstGeom prst="rect">
              <a:avLst/>
            </a:prstGeom>
            <a:noFill/>
          </p:spPr>
          <p:txBody>
            <a:bodyPr wrap="none" rtlCol="0">
              <a:spAutoFit/>
            </a:bodyPr>
            <a:lstStyle/>
            <a:p>
              <a:pPr algn="r"/>
              <a:r>
                <a:rPr lang="fr-FR" sz="1200" dirty="0" err="1"/>
                <a:t>PrEP</a:t>
              </a:r>
              <a:r>
                <a:rPr lang="fr-FR" sz="1200" dirty="0"/>
                <a:t> (FDA)</a:t>
              </a:r>
            </a:p>
          </p:txBody>
        </p:sp>
        <p:sp>
          <p:nvSpPr>
            <p:cNvPr id="91" name="ZoneTexte 90">
              <a:extLst>
                <a:ext uri="{FF2B5EF4-FFF2-40B4-BE49-F238E27FC236}">
                  <a16:creationId xmlns="" xmlns:a16="http://schemas.microsoft.com/office/drawing/2014/main" id="{E7298C31-238A-4E27-814D-1FD5A3A132A2}"/>
                </a:ext>
              </a:extLst>
            </p:cNvPr>
            <p:cNvSpPr txBox="1"/>
            <p:nvPr/>
          </p:nvSpPr>
          <p:spPr>
            <a:xfrm>
              <a:off x="5252145" y="2609831"/>
              <a:ext cx="518091" cy="276999"/>
            </a:xfrm>
            <a:prstGeom prst="rect">
              <a:avLst/>
            </a:prstGeom>
            <a:noFill/>
          </p:spPr>
          <p:txBody>
            <a:bodyPr wrap="none" rtlCol="0">
              <a:spAutoFit/>
            </a:bodyPr>
            <a:lstStyle/>
            <a:p>
              <a:pPr algn="r"/>
              <a:r>
                <a:rPr lang="fr-FR" sz="1200" dirty="0"/>
                <a:t>ACA</a:t>
              </a:r>
            </a:p>
          </p:txBody>
        </p:sp>
        <p:sp>
          <p:nvSpPr>
            <p:cNvPr id="92" name="ZoneTexte 91">
              <a:extLst>
                <a:ext uri="{FF2B5EF4-FFF2-40B4-BE49-F238E27FC236}">
                  <a16:creationId xmlns="" xmlns:a16="http://schemas.microsoft.com/office/drawing/2014/main" id="{562EB3B2-25A2-4328-AB35-FA3CECF2A5A1}"/>
                </a:ext>
              </a:extLst>
            </p:cNvPr>
            <p:cNvSpPr txBox="1"/>
            <p:nvPr/>
          </p:nvSpPr>
          <p:spPr>
            <a:xfrm>
              <a:off x="5619889" y="2735855"/>
              <a:ext cx="872354" cy="461665"/>
            </a:xfrm>
            <a:prstGeom prst="rect">
              <a:avLst/>
            </a:prstGeom>
            <a:noFill/>
          </p:spPr>
          <p:txBody>
            <a:bodyPr wrap="none" rtlCol="0">
              <a:spAutoFit/>
            </a:bodyPr>
            <a:lstStyle/>
            <a:p>
              <a:pPr algn="r"/>
              <a:r>
                <a:rPr lang="fr-FR" sz="1200" dirty="0"/>
                <a:t>CDC </a:t>
              </a:r>
              <a:br>
                <a:rPr lang="fr-FR" sz="1200" dirty="0"/>
              </a:br>
              <a:r>
                <a:rPr lang="fr-FR" sz="1200" dirty="0"/>
                <a:t>guidelines</a:t>
              </a:r>
            </a:p>
          </p:txBody>
        </p:sp>
      </p:grpSp>
      <p:sp>
        <p:nvSpPr>
          <p:cNvPr id="3" name="ZoneTexte 2"/>
          <p:cNvSpPr txBox="1"/>
          <p:nvPr/>
        </p:nvSpPr>
        <p:spPr>
          <a:xfrm>
            <a:off x="197605" y="1139222"/>
            <a:ext cx="8879129" cy="707886"/>
          </a:xfrm>
          <a:prstGeom prst="rect">
            <a:avLst/>
          </a:prstGeom>
          <a:noFill/>
        </p:spPr>
        <p:txBody>
          <a:bodyPr wrap="square" rtlCol="0">
            <a:spAutoFit/>
          </a:bodyPr>
          <a:lstStyle/>
          <a:p>
            <a:pPr algn="ctr"/>
            <a:r>
              <a:rPr lang="fr-FR" sz="2000" b="1" dirty="0">
                <a:solidFill>
                  <a:srgbClr val="0070C0"/>
                </a:solidFill>
                <a:latin typeface="Calibri" panose="020F0502020204030204" pitchFamily="34" charset="0"/>
                <a:cs typeface="Calibri" panose="020F0502020204030204" pitchFamily="34" charset="0"/>
              </a:rPr>
              <a:t>Nouveaux diagnostics de gonococcie, </a:t>
            </a:r>
            <a:r>
              <a:rPr lang="fr-FR" sz="2000" b="1" i="1" dirty="0">
                <a:solidFill>
                  <a:srgbClr val="0070C0"/>
                </a:solidFill>
                <a:latin typeface="Calibri" panose="020F0502020204030204" pitchFamily="34" charset="0"/>
                <a:cs typeface="Calibri" panose="020F0502020204030204" pitchFamily="34" charset="0"/>
              </a:rPr>
              <a:t>Chlamydia</a:t>
            </a:r>
            <a:r>
              <a:rPr lang="fr-FR" sz="2000" b="1" dirty="0">
                <a:solidFill>
                  <a:srgbClr val="0070C0"/>
                </a:solidFill>
                <a:latin typeface="Calibri" panose="020F0502020204030204" pitchFamily="34" charset="0"/>
                <a:cs typeface="Calibri" panose="020F0502020204030204" pitchFamily="34" charset="0"/>
              </a:rPr>
              <a:t>, syphilis et VIH </a:t>
            </a:r>
          </a:p>
          <a:p>
            <a:pPr algn="ctr"/>
            <a:r>
              <a:rPr lang="fr-FR" sz="2000" b="1" dirty="0">
                <a:solidFill>
                  <a:srgbClr val="0070C0"/>
                </a:solidFill>
                <a:latin typeface="Calibri" panose="020F0502020204030204" pitchFamily="34" charset="0"/>
                <a:cs typeface="Calibri" panose="020F0502020204030204" pitchFamily="34" charset="0"/>
              </a:rPr>
              <a:t>chez les hommes aux Etats-Unis entre 2007 et 2016 (taux pour 100 000) </a:t>
            </a:r>
          </a:p>
        </p:txBody>
      </p:sp>
      <p:sp>
        <p:nvSpPr>
          <p:cNvPr id="4" name="ZoneTexte 3"/>
          <p:cNvSpPr txBox="1"/>
          <p:nvPr/>
        </p:nvSpPr>
        <p:spPr>
          <a:xfrm>
            <a:off x="438323" y="5912706"/>
            <a:ext cx="6549584" cy="461665"/>
          </a:xfrm>
          <a:prstGeom prst="rect">
            <a:avLst/>
          </a:prstGeom>
          <a:noFill/>
        </p:spPr>
        <p:txBody>
          <a:bodyPr wrap="square" rtlCol="0">
            <a:spAutoFit/>
          </a:bodyPr>
          <a:lstStyle/>
          <a:p>
            <a:r>
              <a:rPr lang="fr-FR" sz="1200" dirty="0"/>
              <a:t>ACA : « </a:t>
            </a:r>
            <a:r>
              <a:rPr lang="fr-FR" sz="1200" i="1" dirty="0" err="1"/>
              <a:t>affordable</a:t>
            </a:r>
            <a:r>
              <a:rPr lang="fr-FR" sz="1200" i="1" dirty="0"/>
              <a:t> care </a:t>
            </a:r>
            <a:r>
              <a:rPr lang="fr-FR" sz="1200" i="1" dirty="0" err="1"/>
              <a:t>act</a:t>
            </a:r>
            <a:r>
              <a:rPr lang="fr-FR" sz="1200" dirty="0"/>
              <a:t> », couverture maladie </a:t>
            </a:r>
          </a:p>
          <a:p>
            <a:r>
              <a:rPr lang="fr-FR" sz="1200" dirty="0"/>
              <a:t>ACA (YA) : jeunes &lt; 26 ans pouvant bénéficier de la couverture maladie de leurs parents</a:t>
            </a:r>
          </a:p>
        </p:txBody>
      </p:sp>
      <p:sp>
        <p:nvSpPr>
          <p:cNvPr id="93" name="Text Box 3"/>
          <p:cNvSpPr txBox="1">
            <a:spLocks noChangeArrowheads="1"/>
          </p:cNvSpPr>
          <p:nvPr/>
        </p:nvSpPr>
        <p:spPr bwMode="auto">
          <a:xfrm>
            <a:off x="6335713" y="658336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Schillinger</a:t>
            </a:r>
            <a:r>
              <a:rPr lang="en-GB" sz="1200" i="1" dirty="0">
                <a:solidFill>
                  <a:srgbClr val="0070C0"/>
                </a:solidFill>
              </a:rPr>
              <a:t> JA, CROI 2018, Abs. 105</a:t>
            </a:r>
          </a:p>
        </p:txBody>
      </p:sp>
      <p:sp>
        <p:nvSpPr>
          <p:cNvPr id="5" name="Titre 4">
            <a:extLst>
              <a:ext uri="{FF2B5EF4-FFF2-40B4-BE49-F238E27FC236}">
                <a16:creationId xmlns="" xmlns:a16="http://schemas.microsoft.com/office/drawing/2014/main" id="{523C12CF-C075-491D-9E47-6B1F3F5631DA}"/>
              </a:ext>
            </a:extLst>
          </p:cNvPr>
          <p:cNvSpPr>
            <a:spLocks noGrp="1"/>
          </p:cNvSpPr>
          <p:nvPr>
            <p:ph type="title"/>
          </p:nvPr>
        </p:nvSpPr>
        <p:spPr/>
        <p:txBody>
          <a:bodyPr>
            <a:normAutofit/>
          </a:bodyPr>
          <a:lstStyle/>
          <a:p>
            <a:r>
              <a:rPr lang="fr-FR" dirty="0"/>
              <a:t>Augmentation des IST aux Etats-Unis :</a:t>
            </a:r>
            <a:br>
              <a:rPr lang="fr-FR" dirty="0"/>
            </a:br>
            <a:r>
              <a:rPr lang="fr-FR" dirty="0"/>
              <a:t>la </a:t>
            </a:r>
            <a:r>
              <a:rPr lang="fr-FR" dirty="0" err="1"/>
              <a:t>PrEP</a:t>
            </a:r>
            <a:r>
              <a:rPr lang="fr-FR" dirty="0"/>
              <a:t> n’est pas le seul facteur</a:t>
            </a:r>
          </a:p>
        </p:txBody>
      </p:sp>
      <p:sp>
        <p:nvSpPr>
          <p:cNvPr id="94" name="ZoneTexte 93">
            <a:extLst>
              <a:ext uri="{FF2B5EF4-FFF2-40B4-BE49-F238E27FC236}">
                <a16:creationId xmlns="" xmlns:a16="http://schemas.microsoft.com/office/drawing/2014/main" id="{62A562EF-C1F7-403F-A7B7-DFBEA2D8ABE1}"/>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220</a:t>
            </a:r>
          </a:p>
        </p:txBody>
      </p:sp>
    </p:spTree>
    <p:extLst>
      <p:ext uri="{BB962C8B-B14F-4D97-AF65-F5344CB8AC3E}">
        <p14:creationId xmlns:p14="http://schemas.microsoft.com/office/powerpoint/2010/main" val="9626722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237066" y="1312331"/>
          <a:ext cx="8669866" cy="4612218"/>
        </p:xfrm>
        <a:graphic>
          <a:graphicData uri="http://schemas.openxmlformats.org/drawingml/2006/table">
            <a:tbl>
              <a:tblPr firstRow="1" bandRow="1">
                <a:tableStyleId>{5C22544A-7EE6-4342-B048-85BDC9FD1C3A}</a:tableStyleId>
              </a:tblPr>
              <a:tblGrid>
                <a:gridCol w="3734859">
                  <a:extLst>
                    <a:ext uri="{9D8B030D-6E8A-4147-A177-3AD203B41FA5}">
                      <a16:colId xmlns="" xmlns:a16="http://schemas.microsoft.com/office/drawing/2014/main" val="20000"/>
                    </a:ext>
                  </a:extLst>
                </a:gridCol>
                <a:gridCol w="4935007">
                  <a:extLst>
                    <a:ext uri="{9D8B030D-6E8A-4147-A177-3AD203B41FA5}">
                      <a16:colId xmlns="" xmlns:a16="http://schemas.microsoft.com/office/drawing/2014/main" val="20001"/>
                    </a:ext>
                  </a:extLst>
                </a:gridCol>
              </a:tblGrid>
              <a:tr h="704304">
                <a:tc>
                  <a:txBody>
                    <a:bodyPr/>
                    <a:lstStyle/>
                    <a:p>
                      <a:pPr algn="ctr"/>
                      <a:r>
                        <a:rPr lang="fr-FR" sz="1600" dirty="0">
                          <a:solidFill>
                            <a:srgbClr val="000066"/>
                          </a:solidFill>
                        </a:rPr>
                        <a:t>Idée</a:t>
                      </a:r>
                      <a:r>
                        <a:rPr lang="fr-FR" sz="1600" baseline="0" dirty="0">
                          <a:solidFill>
                            <a:srgbClr val="000066"/>
                          </a:solidFill>
                        </a:rPr>
                        <a:t> reçue</a:t>
                      </a:r>
                      <a:endParaRPr lang="fr-FR" sz="1600" dirty="0">
                        <a:solidFill>
                          <a:srgbClr val="000066"/>
                        </a:solidFill>
                      </a:endParaRPr>
                    </a:p>
                  </a:txBody>
                  <a:tcPr anchor="ctr"/>
                </a:tc>
                <a:tc>
                  <a:txBody>
                    <a:bodyPr/>
                    <a:lstStyle/>
                    <a:p>
                      <a:pPr algn="ctr"/>
                      <a:r>
                        <a:rPr lang="fr-FR" sz="1600" dirty="0">
                          <a:solidFill>
                            <a:srgbClr val="000066"/>
                          </a:solidFill>
                        </a:rPr>
                        <a:t>Arguments contre</a:t>
                      </a:r>
                    </a:p>
                  </a:txBody>
                  <a:tcPr anchor="ctr"/>
                </a:tc>
                <a:extLst>
                  <a:ext uri="{0D108BD9-81ED-4DB2-BD59-A6C34878D82A}">
                    <a16:rowId xmlns="" xmlns:a16="http://schemas.microsoft.com/office/drawing/2014/main" val="10000"/>
                  </a:ext>
                </a:extLst>
              </a:tr>
              <a:tr h="1004892">
                <a:tc>
                  <a:txBody>
                    <a:bodyPr/>
                    <a:lstStyle/>
                    <a:p>
                      <a:r>
                        <a:rPr lang="fr-FR" sz="1600" dirty="0">
                          <a:solidFill>
                            <a:srgbClr val="000066"/>
                          </a:solidFill>
                        </a:rPr>
                        <a:t>La </a:t>
                      </a:r>
                      <a:r>
                        <a:rPr lang="fr-FR" sz="1600" dirty="0" err="1">
                          <a:solidFill>
                            <a:srgbClr val="000066"/>
                          </a:solidFill>
                        </a:rPr>
                        <a:t>PrEP</a:t>
                      </a:r>
                      <a:r>
                        <a:rPr lang="fr-FR" sz="1600" baseline="0" dirty="0">
                          <a:solidFill>
                            <a:srgbClr val="000066"/>
                          </a:solidFill>
                        </a:rPr>
                        <a:t> n’est pas efficace chez les femmes africaines</a:t>
                      </a:r>
                      <a:endParaRPr lang="fr-FR" sz="1600" dirty="0">
                        <a:solidFill>
                          <a:srgbClr val="000066"/>
                        </a:solidFill>
                      </a:endParaRPr>
                    </a:p>
                  </a:txBody>
                  <a:tcPr anchor="ctr"/>
                </a:tc>
                <a:tc>
                  <a:txBody>
                    <a:bodyPr/>
                    <a:lstStyle/>
                    <a:p>
                      <a:pPr marL="285750" indent="-285750">
                        <a:buFont typeface="Arial" panose="020B0604020202020204" pitchFamily="34" charset="0"/>
                        <a:buChar char="•"/>
                      </a:pPr>
                      <a:r>
                        <a:rPr lang="fr-FR" sz="1600" dirty="0">
                          <a:solidFill>
                            <a:srgbClr val="000066"/>
                          </a:solidFill>
                        </a:rPr>
                        <a:t>Très bonne efficacité de la </a:t>
                      </a:r>
                      <a:r>
                        <a:rPr lang="fr-FR" sz="1600" dirty="0" err="1">
                          <a:solidFill>
                            <a:srgbClr val="000066"/>
                          </a:solidFill>
                        </a:rPr>
                        <a:t>PrEP</a:t>
                      </a:r>
                      <a:r>
                        <a:rPr lang="fr-FR" sz="1600" dirty="0">
                          <a:solidFill>
                            <a:srgbClr val="000066"/>
                          </a:solidFill>
                        </a:rPr>
                        <a:t> en Afrique dans les études chez des couples hétérosexuels </a:t>
                      </a:r>
                      <a:r>
                        <a:rPr lang="fr-FR" sz="1600" dirty="0" err="1">
                          <a:solidFill>
                            <a:srgbClr val="000066"/>
                          </a:solidFill>
                        </a:rPr>
                        <a:t>sérodifférents</a:t>
                      </a:r>
                      <a:r>
                        <a:rPr lang="fr-FR" sz="1600" dirty="0">
                          <a:solidFill>
                            <a:srgbClr val="000066"/>
                          </a:solidFill>
                        </a:rPr>
                        <a:t> où l’homme</a:t>
                      </a:r>
                      <a:r>
                        <a:rPr lang="fr-FR" sz="1600" baseline="0" dirty="0">
                          <a:solidFill>
                            <a:srgbClr val="000066"/>
                          </a:solidFill>
                        </a:rPr>
                        <a:t> est VIH+ non traité</a:t>
                      </a:r>
                      <a:endParaRPr lang="fr-FR" sz="1600" dirty="0">
                        <a:solidFill>
                          <a:srgbClr val="000066"/>
                        </a:solidFill>
                      </a:endParaRPr>
                    </a:p>
                  </a:txBody>
                  <a:tcPr anchor="ctr"/>
                </a:tc>
                <a:extLst>
                  <a:ext uri="{0D108BD9-81ED-4DB2-BD59-A6C34878D82A}">
                    <a16:rowId xmlns="" xmlns:a16="http://schemas.microsoft.com/office/drawing/2014/main" val="10001"/>
                  </a:ext>
                </a:extLst>
              </a:tr>
              <a:tr h="1898130">
                <a:tc>
                  <a:txBody>
                    <a:bodyPr/>
                    <a:lstStyle/>
                    <a:p>
                      <a:r>
                        <a:rPr lang="fr-FR" sz="1600" dirty="0">
                          <a:solidFill>
                            <a:srgbClr val="000066"/>
                          </a:solidFill>
                        </a:rPr>
                        <a:t>Il faut</a:t>
                      </a:r>
                      <a:r>
                        <a:rPr lang="fr-FR" sz="1600" baseline="0" dirty="0">
                          <a:solidFill>
                            <a:srgbClr val="000066"/>
                          </a:solidFill>
                        </a:rPr>
                        <a:t> 21 jours avant qu’une femme soit protégée par la </a:t>
                      </a:r>
                      <a:r>
                        <a:rPr lang="fr-FR" sz="1600" baseline="0" dirty="0" err="1">
                          <a:solidFill>
                            <a:srgbClr val="000066"/>
                          </a:solidFill>
                        </a:rPr>
                        <a:t>PrEP</a:t>
                      </a:r>
                      <a:endParaRPr lang="fr-FR" sz="1600" dirty="0">
                        <a:solidFill>
                          <a:srgbClr val="000066"/>
                        </a:solidFill>
                      </a:endParaRPr>
                    </a:p>
                  </a:txBody>
                  <a:tcPr anchor="ctr"/>
                </a:tc>
                <a:tc>
                  <a:txBody>
                    <a:bodyPr/>
                    <a:lstStyle/>
                    <a:p>
                      <a:pPr marL="285750" indent="-285750">
                        <a:buFont typeface="Arial" panose="020B0604020202020204" pitchFamily="34" charset="0"/>
                        <a:buChar char="•"/>
                      </a:pPr>
                      <a:r>
                        <a:rPr lang="fr-FR" sz="1600" dirty="0">
                          <a:solidFill>
                            <a:srgbClr val="000066"/>
                          </a:solidFill>
                        </a:rPr>
                        <a:t>Plusieurs</a:t>
                      </a:r>
                      <a:r>
                        <a:rPr lang="fr-FR" sz="1600" baseline="0" dirty="0">
                          <a:solidFill>
                            <a:srgbClr val="000066"/>
                          </a:solidFill>
                        </a:rPr>
                        <a:t> modèles suggèrent que le niveau d’équilibre des concentrations est atteint au bout de 7 jours dans le compartiment génital féminin</a:t>
                      </a:r>
                    </a:p>
                    <a:p>
                      <a:pPr marL="285750" indent="-285750">
                        <a:buFont typeface="Arial" panose="020B0604020202020204" pitchFamily="34" charset="0"/>
                        <a:buChar char="•"/>
                      </a:pPr>
                      <a:r>
                        <a:rPr lang="fr-FR" sz="1600" baseline="0" dirty="0">
                          <a:solidFill>
                            <a:srgbClr val="000066"/>
                          </a:solidFill>
                        </a:rPr>
                        <a:t>La PrEP « à la demande » est efficace contre l’inoculation vaginale de SHIV dans un modèle animal</a:t>
                      </a:r>
                    </a:p>
                  </a:txBody>
                  <a:tcPr anchor="ctr"/>
                </a:tc>
                <a:extLst>
                  <a:ext uri="{0D108BD9-81ED-4DB2-BD59-A6C34878D82A}">
                    <a16:rowId xmlns="" xmlns:a16="http://schemas.microsoft.com/office/drawing/2014/main" val="10002"/>
                  </a:ext>
                </a:extLst>
              </a:tr>
              <a:tr h="1004892">
                <a:tc>
                  <a:txBody>
                    <a:bodyPr/>
                    <a:lstStyle/>
                    <a:p>
                      <a:r>
                        <a:rPr lang="fr-FR" sz="1600" dirty="0">
                          <a:solidFill>
                            <a:srgbClr val="000066"/>
                          </a:solidFill>
                        </a:rPr>
                        <a:t>La </a:t>
                      </a:r>
                      <a:r>
                        <a:rPr lang="fr-FR" sz="1600" dirty="0" err="1">
                          <a:solidFill>
                            <a:srgbClr val="000066"/>
                          </a:solidFill>
                        </a:rPr>
                        <a:t>PrEP</a:t>
                      </a:r>
                      <a:r>
                        <a:rPr lang="fr-FR" sz="1600" dirty="0">
                          <a:solidFill>
                            <a:srgbClr val="000066"/>
                          </a:solidFill>
                        </a:rPr>
                        <a:t> est dangereuse en cas de grossesse</a:t>
                      </a:r>
                    </a:p>
                  </a:txBody>
                  <a:tcPr anchor="ctr"/>
                </a:tc>
                <a:tc>
                  <a:txBody>
                    <a:bodyPr/>
                    <a:lstStyle/>
                    <a:p>
                      <a:pPr marL="285750" indent="-285750">
                        <a:buFont typeface="Arial" panose="020B0604020202020204" pitchFamily="34" charset="0"/>
                        <a:buChar char="•"/>
                      </a:pPr>
                      <a:r>
                        <a:rPr lang="fr-FR" sz="1600" dirty="0">
                          <a:solidFill>
                            <a:srgbClr val="000066"/>
                          </a:solidFill>
                        </a:rPr>
                        <a:t>La majorité des femmes enceintes</a:t>
                      </a:r>
                      <a:r>
                        <a:rPr lang="fr-FR" sz="1600" baseline="0" dirty="0">
                          <a:solidFill>
                            <a:srgbClr val="000066"/>
                          </a:solidFill>
                        </a:rPr>
                        <a:t> VIH+ reçoivent </a:t>
                      </a:r>
                      <a:r>
                        <a:rPr lang="fr-FR" sz="1600" dirty="0">
                          <a:solidFill>
                            <a:srgbClr val="000066"/>
                          </a:solidFill>
                        </a:rPr>
                        <a:t>FTC/TDF</a:t>
                      </a:r>
                      <a:endParaRPr lang="fr-FR" sz="1600" baseline="0" dirty="0">
                        <a:solidFill>
                          <a:srgbClr val="000066"/>
                        </a:solidFill>
                      </a:endParaRPr>
                    </a:p>
                    <a:p>
                      <a:pPr marL="285750" indent="-285750">
                        <a:buFont typeface="Arial" panose="020B0604020202020204" pitchFamily="34" charset="0"/>
                        <a:buChar char="•"/>
                      </a:pPr>
                      <a:r>
                        <a:rPr lang="fr-FR" sz="1600" baseline="0" dirty="0">
                          <a:solidFill>
                            <a:srgbClr val="000066"/>
                          </a:solidFill>
                        </a:rPr>
                        <a:t>Faible passage de TFV dans le lait maternel</a:t>
                      </a:r>
                      <a:endParaRPr lang="fr-FR" sz="1600" dirty="0">
                        <a:solidFill>
                          <a:srgbClr val="000066"/>
                        </a:solidFill>
                      </a:endParaRPr>
                    </a:p>
                  </a:txBody>
                  <a:tcPr anchor="ctr"/>
                </a:tc>
                <a:extLst>
                  <a:ext uri="{0D108BD9-81ED-4DB2-BD59-A6C34878D82A}">
                    <a16:rowId xmlns="" xmlns:a16="http://schemas.microsoft.com/office/drawing/2014/main" val="10003"/>
                  </a:ext>
                </a:extLst>
              </a:tr>
            </a:tbl>
          </a:graphicData>
        </a:graphic>
      </p:graphicFrame>
      <p:sp>
        <p:nvSpPr>
          <p:cNvPr id="5" name="Text Box 3"/>
          <p:cNvSpPr txBox="1">
            <a:spLocks noChangeArrowheads="1"/>
          </p:cNvSpPr>
          <p:nvPr/>
        </p:nvSpPr>
        <p:spPr bwMode="auto">
          <a:xfrm>
            <a:off x="6335713" y="658336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Bekker</a:t>
            </a:r>
            <a:r>
              <a:rPr lang="en-GB" sz="1200" i="1" dirty="0">
                <a:solidFill>
                  <a:srgbClr val="0070C0"/>
                </a:solidFill>
              </a:rPr>
              <a:t> LG, CROI 2018, Abs. 107</a:t>
            </a:r>
          </a:p>
        </p:txBody>
      </p:sp>
      <p:sp>
        <p:nvSpPr>
          <p:cNvPr id="6" name="Titre 5">
            <a:extLst>
              <a:ext uri="{FF2B5EF4-FFF2-40B4-BE49-F238E27FC236}">
                <a16:creationId xmlns="" xmlns:a16="http://schemas.microsoft.com/office/drawing/2014/main" id="{E24AE2D1-1354-4015-AC5D-E354D64B7068}"/>
              </a:ext>
            </a:extLst>
          </p:cNvPr>
          <p:cNvSpPr>
            <a:spLocks noGrp="1"/>
          </p:cNvSpPr>
          <p:nvPr>
            <p:ph type="title"/>
          </p:nvPr>
        </p:nvSpPr>
        <p:spPr/>
        <p:txBody>
          <a:bodyPr/>
          <a:lstStyle/>
          <a:p>
            <a:r>
              <a:rPr lang="fr-FR" dirty="0"/>
              <a:t>Sept mauvaises idées reçues sur la PrEP orale par FTC/TDF (1)</a:t>
            </a:r>
          </a:p>
        </p:txBody>
      </p:sp>
      <p:sp>
        <p:nvSpPr>
          <p:cNvPr id="7" name="ZoneTexte 6">
            <a:extLst>
              <a:ext uri="{FF2B5EF4-FFF2-40B4-BE49-F238E27FC236}">
                <a16:creationId xmlns="" xmlns:a16="http://schemas.microsoft.com/office/drawing/2014/main" id="{D3F45AF3-2335-471B-ABDC-771201B1314D}"/>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192</a:t>
            </a:r>
          </a:p>
        </p:txBody>
      </p:sp>
    </p:spTree>
    <p:extLst>
      <p:ext uri="{BB962C8B-B14F-4D97-AF65-F5344CB8AC3E}">
        <p14:creationId xmlns:p14="http://schemas.microsoft.com/office/powerpoint/2010/main" val="126954918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220132" y="1534458"/>
          <a:ext cx="8669868" cy="4028142"/>
        </p:xfrm>
        <a:graphic>
          <a:graphicData uri="http://schemas.openxmlformats.org/drawingml/2006/table">
            <a:tbl>
              <a:tblPr firstRow="1" bandRow="1">
                <a:tableStyleId>{5C22544A-7EE6-4342-B048-85BDC9FD1C3A}</a:tableStyleId>
              </a:tblPr>
              <a:tblGrid>
                <a:gridCol w="3751793">
                  <a:extLst>
                    <a:ext uri="{9D8B030D-6E8A-4147-A177-3AD203B41FA5}">
                      <a16:colId xmlns="" xmlns:a16="http://schemas.microsoft.com/office/drawing/2014/main" val="20000"/>
                    </a:ext>
                  </a:extLst>
                </a:gridCol>
                <a:gridCol w="4918075">
                  <a:extLst>
                    <a:ext uri="{9D8B030D-6E8A-4147-A177-3AD203B41FA5}">
                      <a16:colId xmlns="" xmlns:a16="http://schemas.microsoft.com/office/drawing/2014/main" val="20001"/>
                    </a:ext>
                  </a:extLst>
                </a:gridCol>
              </a:tblGrid>
              <a:tr h="428027">
                <a:tc>
                  <a:txBody>
                    <a:bodyPr/>
                    <a:lstStyle/>
                    <a:p>
                      <a:pPr algn="ctr"/>
                      <a:r>
                        <a:rPr lang="fr-FR" sz="1600" dirty="0">
                          <a:solidFill>
                            <a:srgbClr val="000066"/>
                          </a:solidFill>
                        </a:rPr>
                        <a:t>Idée reçue</a:t>
                      </a:r>
                    </a:p>
                  </a:txBody>
                  <a:tcPr/>
                </a:tc>
                <a:tc>
                  <a:txBody>
                    <a:bodyPr/>
                    <a:lstStyle/>
                    <a:p>
                      <a:pPr algn="ctr"/>
                      <a:r>
                        <a:rPr lang="fr-FR" sz="1600" dirty="0">
                          <a:solidFill>
                            <a:srgbClr val="000066"/>
                          </a:solidFill>
                        </a:rPr>
                        <a:t>Arguments contre</a:t>
                      </a:r>
                    </a:p>
                  </a:txBody>
                  <a:tcPr/>
                </a:tc>
                <a:extLst>
                  <a:ext uri="{0D108BD9-81ED-4DB2-BD59-A6C34878D82A}">
                    <a16:rowId xmlns="" xmlns:a16="http://schemas.microsoft.com/office/drawing/2014/main" val="10000"/>
                  </a:ext>
                </a:extLst>
              </a:tr>
              <a:tr h="668425">
                <a:tc>
                  <a:txBody>
                    <a:bodyPr/>
                    <a:lstStyle/>
                    <a:p>
                      <a:r>
                        <a:rPr lang="fr-FR" sz="1600" dirty="0">
                          <a:solidFill>
                            <a:srgbClr val="000066"/>
                          </a:solidFill>
                        </a:rPr>
                        <a:t>La </a:t>
                      </a:r>
                      <a:r>
                        <a:rPr lang="fr-FR" sz="1600" dirty="0" err="1">
                          <a:solidFill>
                            <a:srgbClr val="000066"/>
                          </a:solidFill>
                        </a:rPr>
                        <a:t>PrEP</a:t>
                      </a:r>
                      <a:r>
                        <a:rPr lang="fr-FR" sz="1600" dirty="0">
                          <a:solidFill>
                            <a:srgbClr val="000066"/>
                          </a:solidFill>
                        </a:rPr>
                        <a:t> n’est pas une</a:t>
                      </a:r>
                      <a:r>
                        <a:rPr lang="fr-FR" sz="1600" baseline="0" dirty="0">
                          <a:solidFill>
                            <a:srgbClr val="000066"/>
                          </a:solidFill>
                        </a:rPr>
                        <a:t> bonne option </a:t>
                      </a:r>
                      <a:br>
                        <a:rPr lang="fr-FR" sz="1600" baseline="0" dirty="0">
                          <a:solidFill>
                            <a:srgbClr val="000066"/>
                          </a:solidFill>
                        </a:rPr>
                      </a:br>
                      <a:r>
                        <a:rPr lang="fr-FR" sz="1600" baseline="0" dirty="0">
                          <a:solidFill>
                            <a:srgbClr val="000066"/>
                          </a:solidFill>
                        </a:rPr>
                        <a:t>pour les adolescents</a:t>
                      </a:r>
                      <a:endParaRPr lang="fr-FR" sz="1600" dirty="0">
                        <a:solidFill>
                          <a:srgbClr val="000066"/>
                        </a:solidFill>
                      </a:endParaRPr>
                    </a:p>
                  </a:txBody>
                  <a:tcPr anchor="ctr"/>
                </a:tc>
                <a:tc>
                  <a:txBody>
                    <a:bodyPr/>
                    <a:lstStyle/>
                    <a:p>
                      <a:pPr marL="285750" indent="-285750">
                        <a:buFont typeface="Arial" panose="020B0604020202020204" pitchFamily="34" charset="0"/>
                        <a:buChar char="•"/>
                      </a:pPr>
                      <a:r>
                        <a:rPr lang="fr-FR" sz="1600" dirty="0">
                          <a:solidFill>
                            <a:srgbClr val="000066"/>
                          </a:solidFill>
                        </a:rPr>
                        <a:t>Plusieurs études montrent</a:t>
                      </a:r>
                      <a:r>
                        <a:rPr lang="fr-FR" sz="1600" baseline="0" dirty="0">
                          <a:solidFill>
                            <a:srgbClr val="000066"/>
                          </a:solidFill>
                        </a:rPr>
                        <a:t> une bonne observance de la </a:t>
                      </a:r>
                      <a:r>
                        <a:rPr lang="fr-FR" sz="1600" baseline="0" dirty="0" err="1">
                          <a:solidFill>
                            <a:srgbClr val="000066"/>
                          </a:solidFill>
                        </a:rPr>
                        <a:t>PrEP</a:t>
                      </a:r>
                      <a:r>
                        <a:rPr lang="fr-FR" sz="1600" baseline="0" dirty="0">
                          <a:solidFill>
                            <a:srgbClr val="000066"/>
                          </a:solidFill>
                        </a:rPr>
                        <a:t> dans cette population</a:t>
                      </a:r>
                      <a:endParaRPr lang="fr-FR" sz="1600" dirty="0">
                        <a:solidFill>
                          <a:srgbClr val="000066"/>
                        </a:solidFill>
                      </a:endParaRPr>
                    </a:p>
                  </a:txBody>
                  <a:tcPr/>
                </a:tc>
                <a:extLst>
                  <a:ext uri="{0D108BD9-81ED-4DB2-BD59-A6C34878D82A}">
                    <a16:rowId xmlns="" xmlns:a16="http://schemas.microsoft.com/office/drawing/2014/main" val="10001"/>
                  </a:ext>
                </a:extLst>
              </a:tr>
              <a:tr h="428027">
                <a:tc>
                  <a:txBody>
                    <a:bodyPr/>
                    <a:lstStyle/>
                    <a:p>
                      <a:r>
                        <a:rPr lang="fr-FR" sz="1600" dirty="0">
                          <a:solidFill>
                            <a:srgbClr val="000066"/>
                          </a:solidFill>
                        </a:rPr>
                        <a:t>La </a:t>
                      </a:r>
                      <a:r>
                        <a:rPr lang="fr-FR" sz="1600" dirty="0" err="1">
                          <a:solidFill>
                            <a:srgbClr val="000066"/>
                          </a:solidFill>
                        </a:rPr>
                        <a:t>PrEP</a:t>
                      </a:r>
                      <a:r>
                        <a:rPr lang="fr-FR" sz="1600" dirty="0">
                          <a:solidFill>
                            <a:srgbClr val="000066"/>
                          </a:solidFill>
                        </a:rPr>
                        <a:t> est un médicament</a:t>
                      </a:r>
                    </a:p>
                  </a:txBody>
                  <a:tcPr/>
                </a:tc>
                <a:tc>
                  <a:txBody>
                    <a:bodyPr/>
                    <a:lstStyle/>
                    <a:p>
                      <a:pPr marL="285750" indent="-285750">
                        <a:buFont typeface="Arial" panose="020B0604020202020204" pitchFamily="34" charset="0"/>
                        <a:buChar char="•"/>
                      </a:pPr>
                      <a:r>
                        <a:rPr lang="fr-FR" sz="1600" dirty="0">
                          <a:solidFill>
                            <a:srgbClr val="000066"/>
                          </a:solidFill>
                        </a:rPr>
                        <a:t>La </a:t>
                      </a:r>
                      <a:r>
                        <a:rPr lang="fr-FR" sz="1600" dirty="0" err="1">
                          <a:solidFill>
                            <a:srgbClr val="000066"/>
                          </a:solidFill>
                        </a:rPr>
                        <a:t>PrEP</a:t>
                      </a:r>
                      <a:r>
                        <a:rPr lang="fr-FR" sz="1600" dirty="0">
                          <a:solidFill>
                            <a:srgbClr val="000066"/>
                          </a:solidFill>
                        </a:rPr>
                        <a:t> est un programme global de santé</a:t>
                      </a:r>
                    </a:p>
                  </a:txBody>
                  <a:tcPr/>
                </a:tc>
                <a:extLst>
                  <a:ext uri="{0D108BD9-81ED-4DB2-BD59-A6C34878D82A}">
                    <a16:rowId xmlns="" xmlns:a16="http://schemas.microsoft.com/office/drawing/2014/main" val="10002"/>
                  </a:ext>
                </a:extLst>
              </a:tr>
              <a:tr h="2075636">
                <a:tc>
                  <a:txBody>
                    <a:bodyPr/>
                    <a:lstStyle/>
                    <a:p>
                      <a:r>
                        <a:rPr lang="fr-FR" sz="1600" dirty="0">
                          <a:solidFill>
                            <a:srgbClr val="000066"/>
                          </a:solidFill>
                        </a:rPr>
                        <a:t>La </a:t>
                      </a:r>
                      <a:r>
                        <a:rPr lang="fr-FR" sz="1600" dirty="0" err="1">
                          <a:solidFill>
                            <a:srgbClr val="000066"/>
                          </a:solidFill>
                        </a:rPr>
                        <a:t>PrEP</a:t>
                      </a:r>
                      <a:r>
                        <a:rPr lang="fr-FR" sz="1600" dirty="0">
                          <a:solidFill>
                            <a:srgbClr val="000066"/>
                          </a:solidFill>
                        </a:rPr>
                        <a:t> est à l’origine</a:t>
                      </a:r>
                      <a:r>
                        <a:rPr lang="fr-FR" sz="1600" baseline="0" dirty="0">
                          <a:solidFill>
                            <a:srgbClr val="000066"/>
                          </a:solidFill>
                        </a:rPr>
                        <a:t> de l’augmentation des IST</a:t>
                      </a:r>
                      <a:endParaRPr lang="fr-FR" sz="1600" dirty="0">
                        <a:solidFill>
                          <a:srgbClr val="000066"/>
                        </a:solidFill>
                      </a:endParaRPr>
                    </a:p>
                  </a:txBody>
                  <a:tcPr/>
                </a:tc>
                <a:tc>
                  <a:txBody>
                    <a:bodyPr/>
                    <a:lstStyle/>
                    <a:p>
                      <a:pPr marL="285750" indent="-285750">
                        <a:buFont typeface="Arial" panose="020B0604020202020204" pitchFamily="34" charset="0"/>
                        <a:buChar char="•"/>
                      </a:pPr>
                      <a:r>
                        <a:rPr lang="fr-FR" sz="1600" dirty="0">
                          <a:solidFill>
                            <a:srgbClr val="000066"/>
                          </a:solidFill>
                        </a:rPr>
                        <a:t>L’augmentation de l’incidence des IST précède la </a:t>
                      </a:r>
                      <a:r>
                        <a:rPr lang="fr-FR" sz="1600" dirty="0" err="1">
                          <a:solidFill>
                            <a:srgbClr val="000066"/>
                          </a:solidFill>
                        </a:rPr>
                        <a:t>PrEP</a:t>
                      </a:r>
                      <a:endParaRPr lang="fr-FR" sz="1600" dirty="0">
                        <a:solidFill>
                          <a:srgbClr val="000066"/>
                        </a:solidFill>
                      </a:endParaRPr>
                    </a:p>
                    <a:p>
                      <a:pPr marL="285750" indent="-285750">
                        <a:buFont typeface="Arial" panose="020B0604020202020204" pitchFamily="34" charset="0"/>
                        <a:buChar char="•"/>
                      </a:pPr>
                      <a:r>
                        <a:rPr lang="fr-FR" sz="1600" dirty="0">
                          <a:solidFill>
                            <a:srgbClr val="000066"/>
                          </a:solidFill>
                        </a:rPr>
                        <a:t>Certaines études</a:t>
                      </a:r>
                      <a:r>
                        <a:rPr lang="fr-FR" sz="1600" baseline="0" dirty="0">
                          <a:solidFill>
                            <a:srgbClr val="000066"/>
                          </a:solidFill>
                        </a:rPr>
                        <a:t> ouvertes ne montrent pas de désinhibition sous </a:t>
                      </a:r>
                      <a:r>
                        <a:rPr lang="fr-FR" sz="1600" baseline="0" dirty="0" err="1">
                          <a:solidFill>
                            <a:srgbClr val="000066"/>
                          </a:solidFill>
                        </a:rPr>
                        <a:t>PrEP</a:t>
                      </a:r>
                      <a:r>
                        <a:rPr lang="fr-FR" sz="1600" baseline="0" dirty="0">
                          <a:solidFill>
                            <a:srgbClr val="000066"/>
                          </a:solidFill>
                        </a:rPr>
                        <a:t> </a:t>
                      </a:r>
                    </a:p>
                    <a:p>
                      <a:pPr marL="285750" indent="-285750">
                        <a:buFont typeface="Arial" panose="020B0604020202020204" pitchFamily="34" charset="0"/>
                        <a:buChar char="•"/>
                      </a:pPr>
                      <a:r>
                        <a:rPr lang="fr-FR" sz="1600" baseline="0" dirty="0">
                          <a:solidFill>
                            <a:srgbClr val="000066"/>
                          </a:solidFill>
                        </a:rPr>
                        <a:t>Le nombre faible de personnes sous </a:t>
                      </a:r>
                      <a:r>
                        <a:rPr lang="fr-FR" sz="1600" baseline="0" dirty="0" err="1">
                          <a:solidFill>
                            <a:srgbClr val="000066"/>
                          </a:solidFill>
                        </a:rPr>
                        <a:t>PrEP</a:t>
                      </a:r>
                      <a:r>
                        <a:rPr lang="fr-FR" sz="1600" baseline="0" dirty="0">
                          <a:solidFill>
                            <a:srgbClr val="000066"/>
                          </a:solidFill>
                        </a:rPr>
                        <a:t>, par rapport au nombre d’éligibles, ne peut pas expliquer l’augmentation des IST</a:t>
                      </a:r>
                      <a:endParaRPr lang="fr-FR" sz="1600" dirty="0">
                        <a:solidFill>
                          <a:srgbClr val="000066"/>
                        </a:solidFill>
                      </a:endParaRPr>
                    </a:p>
                  </a:txBody>
                  <a:tcPr/>
                </a:tc>
                <a:extLst>
                  <a:ext uri="{0D108BD9-81ED-4DB2-BD59-A6C34878D82A}">
                    <a16:rowId xmlns="" xmlns:a16="http://schemas.microsoft.com/office/drawing/2014/main" val="10003"/>
                  </a:ext>
                </a:extLst>
              </a:tr>
              <a:tr h="428027">
                <a:tc>
                  <a:txBody>
                    <a:bodyPr/>
                    <a:lstStyle/>
                    <a:p>
                      <a:r>
                        <a:rPr lang="fr-FR" sz="1600" dirty="0">
                          <a:solidFill>
                            <a:srgbClr val="000066"/>
                          </a:solidFill>
                        </a:rPr>
                        <a:t>La </a:t>
                      </a:r>
                      <a:r>
                        <a:rPr lang="fr-FR" sz="1600" dirty="0" err="1">
                          <a:solidFill>
                            <a:srgbClr val="000066"/>
                          </a:solidFill>
                        </a:rPr>
                        <a:t>PrEP</a:t>
                      </a:r>
                      <a:r>
                        <a:rPr lang="fr-FR" sz="1600" dirty="0">
                          <a:solidFill>
                            <a:srgbClr val="000066"/>
                          </a:solidFill>
                        </a:rPr>
                        <a:t> est chère</a:t>
                      </a:r>
                    </a:p>
                  </a:txBody>
                  <a:tcPr/>
                </a:tc>
                <a:tc>
                  <a:txBody>
                    <a:bodyPr/>
                    <a:lstStyle/>
                    <a:p>
                      <a:pPr marL="285750" indent="-285750">
                        <a:buFont typeface="Arial" panose="020B0604020202020204" pitchFamily="34" charset="0"/>
                        <a:buChar char="•"/>
                      </a:pPr>
                      <a:r>
                        <a:rPr lang="fr-FR" sz="1600" dirty="0">
                          <a:solidFill>
                            <a:srgbClr val="000066"/>
                          </a:solidFill>
                        </a:rPr>
                        <a:t>La </a:t>
                      </a:r>
                      <a:r>
                        <a:rPr lang="fr-FR" sz="1600" dirty="0" err="1">
                          <a:solidFill>
                            <a:srgbClr val="000066"/>
                          </a:solidFill>
                        </a:rPr>
                        <a:t>PrEP</a:t>
                      </a:r>
                      <a:r>
                        <a:rPr lang="fr-FR" sz="1600" dirty="0">
                          <a:solidFill>
                            <a:srgbClr val="000066"/>
                          </a:solidFill>
                        </a:rPr>
                        <a:t> est coût efficace</a:t>
                      </a:r>
                    </a:p>
                  </a:txBody>
                  <a:tcPr/>
                </a:tc>
                <a:extLst>
                  <a:ext uri="{0D108BD9-81ED-4DB2-BD59-A6C34878D82A}">
                    <a16:rowId xmlns="" xmlns:a16="http://schemas.microsoft.com/office/drawing/2014/main" val="10004"/>
                  </a:ext>
                </a:extLst>
              </a:tr>
            </a:tbl>
          </a:graphicData>
        </a:graphic>
      </p:graphicFrame>
      <p:sp>
        <p:nvSpPr>
          <p:cNvPr id="5" name="Text Box 3"/>
          <p:cNvSpPr txBox="1">
            <a:spLocks noChangeArrowheads="1"/>
          </p:cNvSpPr>
          <p:nvPr/>
        </p:nvSpPr>
        <p:spPr bwMode="auto">
          <a:xfrm>
            <a:off x="6335713" y="658336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Bekker</a:t>
            </a:r>
            <a:r>
              <a:rPr lang="en-GB" sz="1200" i="1" dirty="0">
                <a:solidFill>
                  <a:srgbClr val="0070C0"/>
                </a:solidFill>
              </a:rPr>
              <a:t> LG, CROI 2018, Abs. 107</a:t>
            </a:r>
          </a:p>
        </p:txBody>
      </p:sp>
      <p:sp>
        <p:nvSpPr>
          <p:cNvPr id="6" name="Titre 5">
            <a:extLst>
              <a:ext uri="{FF2B5EF4-FFF2-40B4-BE49-F238E27FC236}">
                <a16:creationId xmlns="" xmlns:a16="http://schemas.microsoft.com/office/drawing/2014/main" id="{C9FF58E3-3651-47FA-BDC9-5241FDB61ADD}"/>
              </a:ext>
            </a:extLst>
          </p:cNvPr>
          <p:cNvSpPr txBox="1">
            <a:spLocks/>
          </p:cNvSpPr>
          <p:nvPr/>
        </p:nvSpPr>
        <p:spPr>
          <a:xfrm>
            <a:off x="1547813" y="125315"/>
            <a:ext cx="7523162" cy="936625"/>
          </a:xfrm>
          <a:prstGeom prst="rect">
            <a:avLst/>
          </a:prstGeom>
        </p:spPr>
        <p:txBody>
          <a:bodyPr/>
          <a:lst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Arial" charset="0"/>
                <a:cs typeface="Arial" charset="0"/>
              </a:defRPr>
            </a:lvl2pPr>
            <a:lvl3pPr algn="l" rtl="0" eaLnBrk="0" fontAlgn="base" hangingPunct="0">
              <a:lnSpc>
                <a:spcPct val="90000"/>
              </a:lnSpc>
              <a:spcBef>
                <a:spcPct val="0"/>
              </a:spcBef>
              <a:spcAft>
                <a:spcPct val="0"/>
              </a:spcAft>
              <a:defRPr sz="2800">
                <a:solidFill>
                  <a:schemeClr val="bg1"/>
                </a:solidFill>
                <a:latin typeface="Arial" charset="0"/>
                <a:cs typeface="Arial" charset="0"/>
              </a:defRPr>
            </a:lvl3pPr>
            <a:lvl4pPr algn="l" rtl="0" eaLnBrk="0" fontAlgn="base" hangingPunct="0">
              <a:lnSpc>
                <a:spcPct val="90000"/>
              </a:lnSpc>
              <a:spcBef>
                <a:spcPct val="0"/>
              </a:spcBef>
              <a:spcAft>
                <a:spcPct val="0"/>
              </a:spcAft>
              <a:defRPr sz="2800">
                <a:solidFill>
                  <a:schemeClr val="bg1"/>
                </a:solidFill>
                <a:latin typeface="Arial" charset="0"/>
                <a:cs typeface="Arial" charset="0"/>
              </a:defRPr>
            </a:lvl4pPr>
            <a:lvl5pPr algn="l" rtl="0" eaLnBrk="0" fontAlgn="base" hangingPunct="0">
              <a:lnSpc>
                <a:spcPct val="90000"/>
              </a:lnSpc>
              <a:spcBef>
                <a:spcPct val="0"/>
              </a:spcBef>
              <a:spcAft>
                <a:spcPct val="0"/>
              </a:spcAft>
              <a:defRPr sz="2800">
                <a:solidFill>
                  <a:schemeClr val="bg1"/>
                </a:solidFill>
                <a:latin typeface="Arial"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a:lstStyle>
          <a:p>
            <a:endParaRPr lang="fr-FR" kern="0" dirty="0">
              <a:solidFill>
                <a:prstClr val="white"/>
              </a:solidFill>
            </a:endParaRPr>
          </a:p>
        </p:txBody>
      </p:sp>
      <p:sp>
        <p:nvSpPr>
          <p:cNvPr id="7" name="Titre 6"/>
          <p:cNvSpPr>
            <a:spLocks noGrp="1"/>
          </p:cNvSpPr>
          <p:nvPr>
            <p:ph type="title"/>
          </p:nvPr>
        </p:nvSpPr>
        <p:spPr/>
        <p:txBody>
          <a:bodyPr>
            <a:normAutofit fontScale="90000"/>
          </a:bodyPr>
          <a:lstStyle/>
          <a:p>
            <a:r>
              <a:rPr lang="fr-FR" dirty="0"/>
              <a:t>Sept mauvaises idées reçues sur la PrEP orale par FTC/TDF (2)</a:t>
            </a:r>
          </a:p>
        </p:txBody>
      </p:sp>
      <p:sp>
        <p:nvSpPr>
          <p:cNvPr id="8" name="ZoneTexte 7">
            <a:extLst>
              <a:ext uri="{FF2B5EF4-FFF2-40B4-BE49-F238E27FC236}">
                <a16:creationId xmlns="" xmlns:a16="http://schemas.microsoft.com/office/drawing/2014/main" id="{2D5A25C6-3387-40AA-B13A-60327B6846D4}"/>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193</a:t>
            </a:r>
          </a:p>
        </p:txBody>
      </p:sp>
    </p:spTree>
    <p:extLst>
      <p:ext uri="{BB962C8B-B14F-4D97-AF65-F5344CB8AC3E}">
        <p14:creationId xmlns:p14="http://schemas.microsoft.com/office/powerpoint/2010/main" val="247474840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CA0103F2-6A77-434C-9593-8BAA958A2DD7}"/>
              </a:ext>
            </a:extLst>
          </p:cNvPr>
          <p:cNvSpPr>
            <a:spLocks noGrp="1"/>
          </p:cNvSpPr>
          <p:nvPr>
            <p:ph type="title"/>
          </p:nvPr>
        </p:nvSpPr>
        <p:spPr/>
        <p:txBody>
          <a:bodyPr/>
          <a:lstStyle/>
          <a:p>
            <a:r>
              <a:rPr lang="fr-FR" dirty="0"/>
              <a:t>Avant d’aller picoler !</a:t>
            </a:r>
          </a:p>
        </p:txBody>
      </p:sp>
      <p:sp>
        <p:nvSpPr>
          <p:cNvPr id="5" name="Espace réservé du texte 4">
            <a:extLst>
              <a:ext uri="{FF2B5EF4-FFF2-40B4-BE49-F238E27FC236}">
                <a16:creationId xmlns="" xmlns:a16="http://schemas.microsoft.com/office/drawing/2014/main" id="{1F53FCFD-E07C-1046-99CB-DFD2D50BA9B1}"/>
              </a:ext>
            </a:extLst>
          </p:cNvPr>
          <p:cNvSpPr>
            <a:spLocks noGrp="1"/>
          </p:cNvSpPr>
          <p:nvPr>
            <p:ph type="body" idx="1"/>
          </p:nvPr>
        </p:nvSpPr>
        <p:spPr/>
        <p:txBody>
          <a:bodyPr/>
          <a:lstStyle/>
          <a:p>
            <a:r>
              <a:rPr lang="fr-FR" dirty="0"/>
              <a:t>Sur le site du COREVIH…</a:t>
            </a:r>
          </a:p>
        </p:txBody>
      </p:sp>
      <p:pic>
        <p:nvPicPr>
          <p:cNvPr id="6" name="Image 5">
            <a:extLst>
              <a:ext uri="{FF2B5EF4-FFF2-40B4-BE49-F238E27FC236}">
                <a16:creationId xmlns="" xmlns:a16="http://schemas.microsoft.com/office/drawing/2014/main" id="{C31CBEF4-AC12-E543-9D91-A2D8A3B415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91" y="239987"/>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5790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 xmlns:a16="http://schemas.microsoft.com/office/drawing/2014/main" id="{34388762-3F1B-49FE-ABC4-3ECCE0366365}"/>
              </a:ext>
            </a:extLst>
          </p:cNvPr>
          <p:cNvSpPr>
            <a:spLocks noGrp="1"/>
          </p:cNvSpPr>
          <p:nvPr>
            <p:ph type="title"/>
          </p:nvPr>
        </p:nvSpPr>
        <p:spPr>
          <a:xfrm>
            <a:off x="457320" y="208143"/>
            <a:ext cx="8154333" cy="1103313"/>
          </a:xfrm>
        </p:spPr>
        <p:txBody>
          <a:bodyPr/>
          <a:lstStyle/>
          <a:p>
            <a:r>
              <a:rPr lang="en-US" altLang="en-US" sz="3200" dirty="0"/>
              <a:t>Impact of M184V on Virologic Efficacy of Switch to 3TC-Based Dual ART</a:t>
            </a:r>
          </a:p>
        </p:txBody>
      </p:sp>
      <p:sp>
        <p:nvSpPr>
          <p:cNvPr id="26627" name="Content Placeholder 2">
            <a:extLst>
              <a:ext uri="{FF2B5EF4-FFF2-40B4-BE49-F238E27FC236}">
                <a16:creationId xmlns="" xmlns:a16="http://schemas.microsoft.com/office/drawing/2014/main" id="{76D8A44A-DE95-4DBA-AA0D-0979996E7FDE}"/>
              </a:ext>
            </a:extLst>
          </p:cNvPr>
          <p:cNvSpPr>
            <a:spLocks noGrp="1"/>
          </p:cNvSpPr>
          <p:nvPr>
            <p:ph idx="1"/>
          </p:nvPr>
        </p:nvSpPr>
        <p:spPr>
          <a:xfrm>
            <a:off x="309644" y="1513047"/>
            <a:ext cx="8703666" cy="4569996"/>
          </a:xfrm>
        </p:spPr>
        <p:txBody>
          <a:bodyPr/>
          <a:lstStyle/>
          <a:p>
            <a:pPr>
              <a:spcAft>
                <a:spcPts val="300"/>
              </a:spcAft>
            </a:pPr>
            <a:r>
              <a:rPr lang="en-US" altLang="en-US" sz="1800" dirty="0"/>
              <a:t>Retrospective observational study comparing efficacy of 3TC-based dual ART for patients with or without M184V history in </a:t>
            </a:r>
            <a:r>
              <a:rPr lang="pt-BR" altLang="en-US" sz="1800" dirty="0"/>
              <a:t>Antiretroviral Resistance Cohort Analysis database (N = 436)</a:t>
            </a:r>
            <a:endParaRPr lang="en-US" altLang="en-US" sz="1800" dirty="0"/>
          </a:p>
          <a:p>
            <a:pPr lvl="1">
              <a:spcAft>
                <a:spcPts val="300"/>
              </a:spcAft>
            </a:pPr>
            <a:r>
              <a:rPr lang="en-US" altLang="en-US" sz="1600" dirty="0"/>
              <a:t>Inclusion criteria:</a:t>
            </a:r>
            <a:br>
              <a:rPr lang="en-US" altLang="en-US" sz="1600" dirty="0"/>
            </a:br>
            <a:r>
              <a:rPr lang="en-US" altLang="en-US" sz="1600" dirty="0"/>
              <a:t>HIV RNA ≤ 50 copies/mL,</a:t>
            </a:r>
            <a:br>
              <a:rPr lang="en-US" altLang="en-US" sz="1600" dirty="0"/>
            </a:br>
            <a:r>
              <a:rPr lang="en-US" altLang="en-US" sz="1600" dirty="0"/>
              <a:t>switching to dual therapy</a:t>
            </a:r>
            <a:br>
              <a:rPr lang="en-US" altLang="en-US" sz="1600" dirty="0"/>
            </a:br>
            <a:r>
              <a:rPr lang="en-US" altLang="en-US" sz="1600" dirty="0"/>
              <a:t>(3TC + either PI/RTV or INSTI),</a:t>
            </a:r>
            <a:br>
              <a:rPr lang="en-US" altLang="en-US" sz="1600" dirty="0"/>
            </a:br>
            <a:r>
              <a:rPr lang="en-US" altLang="en-US" sz="1600" dirty="0"/>
              <a:t>≥ 1 prior genotyping</a:t>
            </a:r>
          </a:p>
          <a:p>
            <a:pPr lvl="1">
              <a:spcAft>
                <a:spcPts val="300"/>
              </a:spcAft>
            </a:pPr>
            <a:r>
              <a:rPr lang="en-US" altLang="en-US" sz="1600" dirty="0"/>
              <a:t>M184V determined in historic</a:t>
            </a:r>
            <a:br>
              <a:rPr lang="en-US" altLang="en-US" sz="1600" dirty="0"/>
            </a:br>
            <a:r>
              <a:rPr lang="en-US" altLang="en-US" sz="1600" dirty="0"/>
              <a:t>genotypic resistance tests and</a:t>
            </a:r>
            <a:br>
              <a:rPr lang="en-US" altLang="en-US" sz="1600" dirty="0"/>
            </a:br>
            <a:r>
              <a:rPr lang="en-US" altLang="en-US" sz="1600" dirty="0"/>
              <a:t>last genotyping</a:t>
            </a:r>
          </a:p>
          <a:p>
            <a:pPr lvl="1">
              <a:spcAft>
                <a:spcPts val="300"/>
              </a:spcAft>
            </a:pPr>
            <a:r>
              <a:rPr lang="en-US" altLang="en-US" sz="1600" dirty="0"/>
              <a:t>Primary endpoint: time to</a:t>
            </a:r>
            <a:br>
              <a:rPr lang="en-US" altLang="en-US" sz="1600" dirty="0"/>
            </a:br>
            <a:r>
              <a:rPr lang="en-US" altLang="en-US" sz="1600" dirty="0"/>
              <a:t>virologic failure in M184V-positive</a:t>
            </a:r>
            <a:br>
              <a:rPr lang="en-US" altLang="en-US" sz="1600" dirty="0"/>
            </a:br>
            <a:r>
              <a:rPr lang="en-US" altLang="en-US" sz="1600" dirty="0"/>
              <a:t>vs M184V-negative patients</a:t>
            </a:r>
          </a:p>
        </p:txBody>
      </p:sp>
      <p:sp>
        <p:nvSpPr>
          <p:cNvPr id="26629" name="Text Box 11">
            <a:extLst>
              <a:ext uri="{FF2B5EF4-FFF2-40B4-BE49-F238E27FC236}">
                <a16:creationId xmlns="" xmlns:a16="http://schemas.microsoft.com/office/drawing/2014/main" id="{DDB04FBE-E341-478D-8A99-7544BE6920D9}"/>
              </a:ext>
            </a:extLst>
          </p:cNvPr>
          <p:cNvSpPr txBox="1">
            <a:spLocks noChangeArrowheads="1"/>
          </p:cNvSpPr>
          <p:nvPr/>
        </p:nvSpPr>
        <p:spPr bwMode="auto">
          <a:xfrm>
            <a:off x="309644" y="6354964"/>
            <a:ext cx="6009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defRPr/>
            </a:pPr>
            <a:r>
              <a:rPr lang="en-US" altLang="en-US" sz="1400" dirty="0">
                <a:solidFill>
                  <a:srgbClr val="CDCDCF"/>
                </a:solidFill>
                <a:cs typeface="Arial" panose="020B0604020202020204" pitchFamily="34" charset="0"/>
              </a:rPr>
              <a:t>Gagliardini R, et al. CROI 2018. Abstract 498.</a:t>
            </a:r>
          </a:p>
        </p:txBody>
      </p:sp>
      <p:grpSp>
        <p:nvGrpSpPr>
          <p:cNvPr id="26630" name="Group 1">
            <a:extLst>
              <a:ext uri="{FF2B5EF4-FFF2-40B4-BE49-F238E27FC236}">
                <a16:creationId xmlns="" xmlns:a16="http://schemas.microsoft.com/office/drawing/2014/main" id="{BDE69F8B-C8B5-4354-A65D-032730EC3114}"/>
              </a:ext>
            </a:extLst>
          </p:cNvPr>
          <p:cNvGrpSpPr>
            <a:grpSpLocks/>
          </p:cNvGrpSpPr>
          <p:nvPr/>
        </p:nvGrpSpPr>
        <p:grpSpPr bwMode="auto">
          <a:xfrm>
            <a:off x="6223107" y="6225854"/>
            <a:ext cx="2679327" cy="453675"/>
            <a:chOff x="6294438" y="6212112"/>
            <a:chExt cx="3571504" cy="453451"/>
          </a:xfrm>
        </p:grpSpPr>
        <p:pic>
          <p:nvPicPr>
            <p:cNvPr id="26644" name="Picture 10">
              <a:extLst>
                <a:ext uri="{FF2B5EF4-FFF2-40B4-BE49-F238E27FC236}">
                  <a16:creationId xmlns="" xmlns:a16="http://schemas.microsoft.com/office/drawing/2014/main" id="{51F0BA81-F0DB-43C0-A939-56961F074B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645" name="Rectangle 8">
              <a:extLst>
                <a:ext uri="{FF2B5EF4-FFF2-40B4-BE49-F238E27FC236}">
                  <a16:creationId xmlns="" xmlns:a16="http://schemas.microsoft.com/office/drawing/2014/main" id="{436DC450-3E35-443D-8050-B0BDB5E7FE79}"/>
                </a:ext>
              </a:extLst>
            </p:cNvPr>
            <p:cNvSpPr>
              <a:spLocks noChangeArrowheads="1"/>
            </p:cNvSpPr>
            <p:nvPr/>
          </p:nvSpPr>
          <p:spPr bwMode="auto">
            <a:xfrm>
              <a:off x="6294438" y="6357938"/>
              <a:ext cx="3571504" cy="30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defRPr/>
              </a:pPr>
              <a:r>
                <a:rPr lang="en-US" altLang="en-US" sz="1400" dirty="0">
                  <a:solidFill>
                    <a:srgbClr val="CDCDCF"/>
                  </a:solidFill>
                  <a:cs typeface="Arial" panose="020B0604020202020204" pitchFamily="34" charset="0"/>
                </a:rPr>
                <a:t>Slide credit: </a:t>
              </a:r>
              <a:r>
                <a:rPr lang="en-US" altLang="en-US" sz="1400" dirty="0">
                  <a:solidFill>
                    <a:srgbClr val="CDCDCF"/>
                  </a:solidFill>
                  <a:cs typeface="Arial" panose="020B0604020202020204" pitchFamily="34" charset="0"/>
                  <a:hlinkClick r:id="rId4"/>
                </a:rPr>
                <a:t>clinicaloptions.com</a:t>
              </a:r>
              <a:endParaRPr lang="en-US" altLang="en-US" sz="1400" dirty="0">
                <a:solidFill>
                  <a:srgbClr val="CDCDCF"/>
                </a:solidFill>
                <a:cs typeface="Arial" panose="020B0604020202020204" pitchFamily="34" charset="0"/>
              </a:endParaRPr>
            </a:p>
          </p:txBody>
        </p:sp>
      </p:grpSp>
      <p:sp>
        <p:nvSpPr>
          <p:cNvPr id="10" name="TextBox 2">
            <a:extLst>
              <a:ext uri="{FF2B5EF4-FFF2-40B4-BE49-F238E27FC236}">
                <a16:creationId xmlns="" xmlns:a16="http://schemas.microsoft.com/office/drawing/2014/main" id="{42CF3FA7-3B1C-48BF-AE8A-19B9DB4546E8}"/>
              </a:ext>
            </a:extLst>
          </p:cNvPr>
          <p:cNvSpPr txBox="1">
            <a:spLocks noChangeArrowheads="1"/>
          </p:cNvSpPr>
          <p:nvPr/>
        </p:nvSpPr>
        <p:spPr bwMode="auto">
          <a:xfrm>
            <a:off x="6648171" y="2972292"/>
            <a:ext cx="23651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hangingPunct="0">
              <a:lnSpc>
                <a:spcPct val="100000"/>
              </a:lnSpc>
              <a:spcBef>
                <a:spcPct val="0"/>
              </a:spcBef>
              <a:spcAft>
                <a:spcPct val="0"/>
              </a:spcAft>
              <a:buClrTx/>
              <a:buFontTx/>
              <a:buNone/>
              <a:defRPr/>
            </a:pPr>
            <a:r>
              <a:rPr lang="en-US" altLang="en-US" sz="1400" b="1" dirty="0">
                <a:solidFill>
                  <a:srgbClr val="FFFFFF"/>
                </a:solidFill>
                <a:cs typeface="Arial" panose="020B0604020202020204" pitchFamily="34" charset="0"/>
              </a:rPr>
              <a:t>Dual Therapy Initiated</a:t>
            </a:r>
            <a:endParaRPr lang="en-US" altLang="en-US" sz="1400" b="1" baseline="30000" dirty="0">
              <a:solidFill>
                <a:srgbClr val="FFFFFF"/>
              </a:solidFill>
              <a:cs typeface="Arial" panose="020B0604020202020204" pitchFamily="34" charset="0"/>
            </a:endParaRPr>
          </a:p>
        </p:txBody>
      </p:sp>
      <p:grpSp>
        <p:nvGrpSpPr>
          <p:cNvPr id="26637" name="Group 26636">
            <a:extLst>
              <a:ext uri="{FF2B5EF4-FFF2-40B4-BE49-F238E27FC236}">
                <a16:creationId xmlns="" xmlns:a16="http://schemas.microsoft.com/office/drawing/2014/main" id="{4C83D900-1C26-4DE8-A251-F1C2B993131C}"/>
              </a:ext>
            </a:extLst>
          </p:cNvPr>
          <p:cNvGrpSpPr/>
          <p:nvPr/>
        </p:nvGrpSpPr>
        <p:grpSpPr>
          <a:xfrm>
            <a:off x="4398839" y="2969408"/>
            <a:ext cx="2499057" cy="2415664"/>
            <a:chOff x="4709506" y="3896192"/>
            <a:chExt cx="2769814" cy="2769813"/>
          </a:xfrm>
        </p:grpSpPr>
        <p:sp>
          <p:nvSpPr>
            <p:cNvPr id="14" name="Freeform 6">
              <a:extLst>
                <a:ext uri="{FF2B5EF4-FFF2-40B4-BE49-F238E27FC236}">
                  <a16:creationId xmlns="" xmlns:a16="http://schemas.microsoft.com/office/drawing/2014/main" id="{43799A23-6A3B-42F4-B094-5E1E8522A4C0}"/>
                </a:ext>
              </a:extLst>
            </p:cNvPr>
            <p:cNvSpPr>
              <a:spLocks/>
            </p:cNvSpPr>
            <p:nvPr/>
          </p:nvSpPr>
          <p:spPr bwMode="auto">
            <a:xfrm>
              <a:off x="6094413" y="3896192"/>
              <a:ext cx="86371" cy="1384907"/>
            </a:xfrm>
            <a:custGeom>
              <a:avLst/>
              <a:gdLst>
                <a:gd name="T0" fmla="*/ 0 w 87"/>
                <a:gd name="T1" fmla="*/ 0 h 1395"/>
                <a:gd name="T2" fmla="*/ 44 w 87"/>
                <a:gd name="T3" fmla="*/ 0 h 1395"/>
                <a:gd name="T4" fmla="*/ 87 w 87"/>
                <a:gd name="T5" fmla="*/ 4 h 1395"/>
                <a:gd name="T6" fmla="*/ 0 w 87"/>
                <a:gd name="T7" fmla="*/ 1395 h 1395"/>
                <a:gd name="T8" fmla="*/ 0 w 87"/>
                <a:gd name="T9" fmla="*/ 0 h 1395"/>
              </a:gdLst>
              <a:ahLst/>
              <a:cxnLst>
                <a:cxn ang="0">
                  <a:pos x="T0" y="T1"/>
                </a:cxn>
                <a:cxn ang="0">
                  <a:pos x="T2" y="T3"/>
                </a:cxn>
                <a:cxn ang="0">
                  <a:pos x="T4" y="T5"/>
                </a:cxn>
                <a:cxn ang="0">
                  <a:pos x="T6" y="T7"/>
                </a:cxn>
                <a:cxn ang="0">
                  <a:pos x="T8" y="T9"/>
                </a:cxn>
              </a:cxnLst>
              <a:rect l="0" t="0" r="r" b="b"/>
              <a:pathLst>
                <a:path w="87" h="1395">
                  <a:moveTo>
                    <a:pt x="0" y="0"/>
                  </a:moveTo>
                  <a:lnTo>
                    <a:pt x="44" y="0"/>
                  </a:lnTo>
                  <a:lnTo>
                    <a:pt x="87" y="4"/>
                  </a:lnTo>
                  <a:lnTo>
                    <a:pt x="0" y="1395"/>
                  </a:lnTo>
                  <a:lnTo>
                    <a:pt x="0" y="0"/>
                  </a:lnTo>
                </a:path>
              </a:pathLst>
            </a:custGeom>
            <a:solidFill>
              <a:schemeClr val="bg2"/>
            </a:solidFill>
            <a:ln w="20638">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eaLnBrk="0" hangingPunct="0">
                <a:defRPr/>
              </a:pPr>
              <a:endParaRPr lang="en-US" b="1" dirty="0">
                <a:solidFill>
                  <a:srgbClr val="FFFFFF"/>
                </a:solidFill>
                <a:latin typeface="Arial" panose="020B0604020202020204" pitchFamily="34" charset="0"/>
                <a:cs typeface="Arial" panose="020B0604020202020204" pitchFamily="34" charset="0"/>
              </a:endParaRPr>
            </a:p>
          </p:txBody>
        </p:sp>
        <p:sp>
          <p:nvSpPr>
            <p:cNvPr id="16" name="Freeform 8">
              <a:extLst>
                <a:ext uri="{FF2B5EF4-FFF2-40B4-BE49-F238E27FC236}">
                  <a16:creationId xmlns="" xmlns:a16="http://schemas.microsoft.com/office/drawing/2014/main" id="{F1CAE9A2-E271-4773-8F86-A534E7AC0EA4}"/>
                </a:ext>
              </a:extLst>
            </p:cNvPr>
            <p:cNvSpPr>
              <a:spLocks/>
            </p:cNvSpPr>
            <p:nvPr/>
          </p:nvSpPr>
          <p:spPr bwMode="auto">
            <a:xfrm>
              <a:off x="6094413" y="3900163"/>
              <a:ext cx="883560" cy="1380935"/>
            </a:xfrm>
            <a:custGeom>
              <a:avLst/>
              <a:gdLst>
                <a:gd name="T0" fmla="*/ 87 w 890"/>
                <a:gd name="T1" fmla="*/ 0 h 1391"/>
                <a:gd name="T2" fmla="*/ 114 w 890"/>
                <a:gd name="T3" fmla="*/ 1 h 1391"/>
                <a:gd name="T4" fmla="*/ 143 w 890"/>
                <a:gd name="T5" fmla="*/ 3 h 1391"/>
                <a:gd name="T6" fmla="*/ 170 w 890"/>
                <a:gd name="T7" fmla="*/ 6 h 1391"/>
                <a:gd name="T8" fmla="*/ 197 w 890"/>
                <a:gd name="T9" fmla="*/ 11 h 1391"/>
                <a:gd name="T10" fmla="*/ 224 w 890"/>
                <a:gd name="T11" fmla="*/ 14 h 1391"/>
                <a:gd name="T12" fmla="*/ 252 w 890"/>
                <a:gd name="T13" fmla="*/ 19 h 1391"/>
                <a:gd name="T14" fmla="*/ 277 w 890"/>
                <a:gd name="T15" fmla="*/ 24 h 1391"/>
                <a:gd name="T16" fmla="*/ 304 w 890"/>
                <a:gd name="T17" fmla="*/ 30 h 1391"/>
                <a:gd name="T18" fmla="*/ 332 w 890"/>
                <a:gd name="T19" fmla="*/ 36 h 1391"/>
                <a:gd name="T20" fmla="*/ 357 w 890"/>
                <a:gd name="T21" fmla="*/ 43 h 1391"/>
                <a:gd name="T22" fmla="*/ 384 w 890"/>
                <a:gd name="T23" fmla="*/ 51 h 1391"/>
                <a:gd name="T24" fmla="*/ 410 w 890"/>
                <a:gd name="T25" fmla="*/ 57 h 1391"/>
                <a:gd name="T26" fmla="*/ 437 w 890"/>
                <a:gd name="T27" fmla="*/ 67 h 1391"/>
                <a:gd name="T28" fmla="*/ 463 w 890"/>
                <a:gd name="T29" fmla="*/ 75 h 1391"/>
                <a:gd name="T30" fmla="*/ 488 w 890"/>
                <a:gd name="T31" fmla="*/ 84 h 1391"/>
                <a:gd name="T32" fmla="*/ 514 w 890"/>
                <a:gd name="T33" fmla="*/ 94 h 1391"/>
                <a:gd name="T34" fmla="*/ 538 w 890"/>
                <a:gd name="T35" fmla="*/ 105 h 1391"/>
                <a:gd name="T36" fmla="*/ 564 w 890"/>
                <a:gd name="T37" fmla="*/ 115 h 1391"/>
                <a:gd name="T38" fmla="*/ 589 w 890"/>
                <a:gd name="T39" fmla="*/ 126 h 1391"/>
                <a:gd name="T40" fmla="*/ 613 w 890"/>
                <a:gd name="T41" fmla="*/ 139 h 1391"/>
                <a:gd name="T42" fmla="*/ 637 w 890"/>
                <a:gd name="T43" fmla="*/ 150 h 1391"/>
                <a:gd name="T44" fmla="*/ 661 w 890"/>
                <a:gd name="T45" fmla="*/ 163 h 1391"/>
                <a:gd name="T46" fmla="*/ 685 w 890"/>
                <a:gd name="T47" fmla="*/ 177 h 1391"/>
                <a:gd name="T48" fmla="*/ 709 w 890"/>
                <a:gd name="T49" fmla="*/ 190 h 1391"/>
                <a:gd name="T50" fmla="*/ 733 w 890"/>
                <a:gd name="T51" fmla="*/ 204 h 1391"/>
                <a:gd name="T52" fmla="*/ 756 w 890"/>
                <a:gd name="T53" fmla="*/ 219 h 1391"/>
                <a:gd name="T54" fmla="*/ 780 w 890"/>
                <a:gd name="T55" fmla="*/ 235 h 1391"/>
                <a:gd name="T56" fmla="*/ 802 w 890"/>
                <a:gd name="T57" fmla="*/ 249 h 1391"/>
                <a:gd name="T58" fmla="*/ 824 w 890"/>
                <a:gd name="T59" fmla="*/ 265 h 1391"/>
                <a:gd name="T60" fmla="*/ 847 w 890"/>
                <a:gd name="T61" fmla="*/ 283 h 1391"/>
                <a:gd name="T62" fmla="*/ 868 w 890"/>
                <a:gd name="T63" fmla="*/ 299 h 1391"/>
                <a:gd name="T64" fmla="*/ 890 w 890"/>
                <a:gd name="T65" fmla="*/ 316 h 1391"/>
                <a:gd name="T66" fmla="*/ 0 w 890"/>
                <a:gd name="T67" fmla="*/ 1391 h 1391"/>
                <a:gd name="T68" fmla="*/ 87 w 890"/>
                <a:gd name="T69" fmla="*/ 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0" h="1391">
                  <a:moveTo>
                    <a:pt x="87" y="0"/>
                  </a:moveTo>
                  <a:lnTo>
                    <a:pt x="114" y="1"/>
                  </a:lnTo>
                  <a:lnTo>
                    <a:pt x="143" y="3"/>
                  </a:lnTo>
                  <a:lnTo>
                    <a:pt x="170" y="6"/>
                  </a:lnTo>
                  <a:lnTo>
                    <a:pt x="197" y="11"/>
                  </a:lnTo>
                  <a:lnTo>
                    <a:pt x="224" y="14"/>
                  </a:lnTo>
                  <a:lnTo>
                    <a:pt x="252" y="19"/>
                  </a:lnTo>
                  <a:lnTo>
                    <a:pt x="277" y="24"/>
                  </a:lnTo>
                  <a:lnTo>
                    <a:pt x="304" y="30"/>
                  </a:lnTo>
                  <a:lnTo>
                    <a:pt x="332" y="36"/>
                  </a:lnTo>
                  <a:lnTo>
                    <a:pt x="357" y="43"/>
                  </a:lnTo>
                  <a:lnTo>
                    <a:pt x="384" y="51"/>
                  </a:lnTo>
                  <a:lnTo>
                    <a:pt x="410" y="57"/>
                  </a:lnTo>
                  <a:lnTo>
                    <a:pt x="437" y="67"/>
                  </a:lnTo>
                  <a:lnTo>
                    <a:pt x="463" y="75"/>
                  </a:lnTo>
                  <a:lnTo>
                    <a:pt x="488" y="84"/>
                  </a:lnTo>
                  <a:lnTo>
                    <a:pt x="514" y="94"/>
                  </a:lnTo>
                  <a:lnTo>
                    <a:pt x="538" y="105"/>
                  </a:lnTo>
                  <a:lnTo>
                    <a:pt x="564" y="115"/>
                  </a:lnTo>
                  <a:lnTo>
                    <a:pt x="589" y="126"/>
                  </a:lnTo>
                  <a:lnTo>
                    <a:pt x="613" y="139"/>
                  </a:lnTo>
                  <a:lnTo>
                    <a:pt x="637" y="150"/>
                  </a:lnTo>
                  <a:lnTo>
                    <a:pt x="661" y="163"/>
                  </a:lnTo>
                  <a:lnTo>
                    <a:pt x="685" y="177"/>
                  </a:lnTo>
                  <a:lnTo>
                    <a:pt x="709" y="190"/>
                  </a:lnTo>
                  <a:lnTo>
                    <a:pt x="733" y="204"/>
                  </a:lnTo>
                  <a:lnTo>
                    <a:pt x="756" y="219"/>
                  </a:lnTo>
                  <a:lnTo>
                    <a:pt x="780" y="235"/>
                  </a:lnTo>
                  <a:lnTo>
                    <a:pt x="802" y="249"/>
                  </a:lnTo>
                  <a:lnTo>
                    <a:pt x="824" y="265"/>
                  </a:lnTo>
                  <a:lnTo>
                    <a:pt x="847" y="283"/>
                  </a:lnTo>
                  <a:lnTo>
                    <a:pt x="868" y="299"/>
                  </a:lnTo>
                  <a:lnTo>
                    <a:pt x="890" y="316"/>
                  </a:lnTo>
                  <a:lnTo>
                    <a:pt x="0" y="1391"/>
                  </a:lnTo>
                  <a:lnTo>
                    <a:pt x="87" y="0"/>
                  </a:lnTo>
                </a:path>
              </a:pathLst>
            </a:custGeom>
            <a:solidFill>
              <a:schemeClr val="accent2"/>
            </a:solidFill>
            <a:ln w="20638">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eaLnBrk="0" hangingPunct="0">
                <a:defRPr/>
              </a:pPr>
              <a:endParaRPr lang="en-US" b="1" dirty="0">
                <a:solidFill>
                  <a:srgbClr val="FFFFFF"/>
                </a:solidFill>
                <a:latin typeface="Arial" panose="020B0604020202020204" pitchFamily="34" charset="0"/>
                <a:cs typeface="Arial" panose="020B0604020202020204" pitchFamily="34" charset="0"/>
              </a:endParaRPr>
            </a:p>
          </p:txBody>
        </p:sp>
        <p:sp>
          <p:nvSpPr>
            <p:cNvPr id="18" name="Freeform 10">
              <a:extLst>
                <a:ext uri="{FF2B5EF4-FFF2-40B4-BE49-F238E27FC236}">
                  <a16:creationId xmlns="" xmlns:a16="http://schemas.microsoft.com/office/drawing/2014/main" id="{7766F3F0-4995-4A69-AA36-1D5E038828F0}"/>
                </a:ext>
              </a:extLst>
            </p:cNvPr>
            <p:cNvSpPr>
              <a:spLocks/>
            </p:cNvSpPr>
            <p:nvPr/>
          </p:nvSpPr>
          <p:spPr bwMode="auto">
            <a:xfrm>
              <a:off x="6094413" y="4213876"/>
              <a:ext cx="1384907" cy="1882281"/>
            </a:xfrm>
            <a:custGeom>
              <a:avLst/>
              <a:gdLst>
                <a:gd name="T0" fmla="*/ 890 w 1395"/>
                <a:gd name="T1" fmla="*/ 0 h 1896"/>
                <a:gd name="T2" fmla="*/ 941 w 1395"/>
                <a:gd name="T3" fmla="*/ 45 h 1896"/>
                <a:gd name="T4" fmla="*/ 991 w 1395"/>
                <a:gd name="T5" fmla="*/ 93 h 1896"/>
                <a:gd name="T6" fmla="*/ 1037 w 1395"/>
                <a:gd name="T7" fmla="*/ 141 h 1896"/>
                <a:gd name="T8" fmla="*/ 1080 w 1395"/>
                <a:gd name="T9" fmla="*/ 192 h 1896"/>
                <a:gd name="T10" fmla="*/ 1120 w 1395"/>
                <a:gd name="T11" fmla="*/ 245 h 1896"/>
                <a:gd name="T12" fmla="*/ 1159 w 1395"/>
                <a:gd name="T13" fmla="*/ 298 h 1896"/>
                <a:gd name="T14" fmla="*/ 1194 w 1395"/>
                <a:gd name="T15" fmla="*/ 354 h 1896"/>
                <a:gd name="T16" fmla="*/ 1228 w 1395"/>
                <a:gd name="T17" fmla="*/ 411 h 1896"/>
                <a:gd name="T18" fmla="*/ 1256 w 1395"/>
                <a:gd name="T19" fmla="*/ 469 h 1896"/>
                <a:gd name="T20" fmla="*/ 1284 w 1395"/>
                <a:gd name="T21" fmla="*/ 528 h 1896"/>
                <a:gd name="T22" fmla="*/ 1307 w 1395"/>
                <a:gd name="T23" fmla="*/ 587 h 1896"/>
                <a:gd name="T24" fmla="*/ 1328 w 1395"/>
                <a:gd name="T25" fmla="*/ 650 h 1896"/>
                <a:gd name="T26" fmla="*/ 1347 w 1395"/>
                <a:gd name="T27" fmla="*/ 710 h 1896"/>
                <a:gd name="T28" fmla="*/ 1362 w 1395"/>
                <a:gd name="T29" fmla="*/ 773 h 1896"/>
                <a:gd name="T30" fmla="*/ 1375 w 1395"/>
                <a:gd name="T31" fmla="*/ 837 h 1896"/>
                <a:gd name="T32" fmla="*/ 1384 w 1395"/>
                <a:gd name="T33" fmla="*/ 901 h 1896"/>
                <a:gd name="T34" fmla="*/ 1391 w 1395"/>
                <a:gd name="T35" fmla="*/ 965 h 1896"/>
                <a:gd name="T36" fmla="*/ 1394 w 1395"/>
                <a:gd name="T37" fmla="*/ 1029 h 1896"/>
                <a:gd name="T38" fmla="*/ 1395 w 1395"/>
                <a:gd name="T39" fmla="*/ 1093 h 1896"/>
                <a:gd name="T40" fmla="*/ 1392 w 1395"/>
                <a:gd name="T41" fmla="*/ 1158 h 1896"/>
                <a:gd name="T42" fmla="*/ 1387 w 1395"/>
                <a:gd name="T43" fmla="*/ 1222 h 1896"/>
                <a:gd name="T44" fmla="*/ 1379 w 1395"/>
                <a:gd name="T45" fmla="*/ 1286 h 1896"/>
                <a:gd name="T46" fmla="*/ 1368 w 1395"/>
                <a:gd name="T47" fmla="*/ 1350 h 1896"/>
                <a:gd name="T48" fmla="*/ 1354 w 1395"/>
                <a:gd name="T49" fmla="*/ 1414 h 1896"/>
                <a:gd name="T50" fmla="*/ 1336 w 1395"/>
                <a:gd name="T51" fmla="*/ 1477 h 1896"/>
                <a:gd name="T52" fmla="*/ 1315 w 1395"/>
                <a:gd name="T53" fmla="*/ 1539 h 1896"/>
                <a:gd name="T54" fmla="*/ 1293 w 1395"/>
                <a:gd name="T55" fmla="*/ 1601 h 1896"/>
                <a:gd name="T56" fmla="*/ 1266 w 1395"/>
                <a:gd name="T57" fmla="*/ 1662 h 1896"/>
                <a:gd name="T58" fmla="*/ 1237 w 1395"/>
                <a:gd name="T59" fmla="*/ 1723 h 1896"/>
                <a:gd name="T60" fmla="*/ 1204 w 1395"/>
                <a:gd name="T61" fmla="*/ 1781 h 1896"/>
                <a:gd name="T62" fmla="*/ 1168 w 1395"/>
                <a:gd name="T63" fmla="*/ 1840 h 1896"/>
                <a:gd name="T64" fmla="*/ 1128 w 1395"/>
                <a:gd name="T65" fmla="*/ 1896 h 1896"/>
                <a:gd name="T66" fmla="*/ 0 w 1395"/>
                <a:gd name="T67" fmla="*/ 1075 h 1896"/>
                <a:gd name="T68" fmla="*/ 890 w 1395"/>
                <a:gd name="T69" fmla="*/ 0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5" h="1896">
                  <a:moveTo>
                    <a:pt x="890" y="0"/>
                  </a:moveTo>
                  <a:lnTo>
                    <a:pt x="941" y="45"/>
                  </a:lnTo>
                  <a:lnTo>
                    <a:pt x="991" y="93"/>
                  </a:lnTo>
                  <a:lnTo>
                    <a:pt x="1037" y="141"/>
                  </a:lnTo>
                  <a:lnTo>
                    <a:pt x="1080" y="192"/>
                  </a:lnTo>
                  <a:lnTo>
                    <a:pt x="1120" y="245"/>
                  </a:lnTo>
                  <a:lnTo>
                    <a:pt x="1159" y="298"/>
                  </a:lnTo>
                  <a:lnTo>
                    <a:pt x="1194" y="354"/>
                  </a:lnTo>
                  <a:lnTo>
                    <a:pt x="1228" y="411"/>
                  </a:lnTo>
                  <a:lnTo>
                    <a:pt x="1256" y="469"/>
                  </a:lnTo>
                  <a:lnTo>
                    <a:pt x="1284" y="528"/>
                  </a:lnTo>
                  <a:lnTo>
                    <a:pt x="1307" y="587"/>
                  </a:lnTo>
                  <a:lnTo>
                    <a:pt x="1328" y="650"/>
                  </a:lnTo>
                  <a:lnTo>
                    <a:pt x="1347" y="710"/>
                  </a:lnTo>
                  <a:lnTo>
                    <a:pt x="1362" y="773"/>
                  </a:lnTo>
                  <a:lnTo>
                    <a:pt x="1375" y="837"/>
                  </a:lnTo>
                  <a:lnTo>
                    <a:pt x="1384" y="901"/>
                  </a:lnTo>
                  <a:lnTo>
                    <a:pt x="1391" y="965"/>
                  </a:lnTo>
                  <a:lnTo>
                    <a:pt x="1394" y="1029"/>
                  </a:lnTo>
                  <a:lnTo>
                    <a:pt x="1395" y="1093"/>
                  </a:lnTo>
                  <a:lnTo>
                    <a:pt x="1392" y="1158"/>
                  </a:lnTo>
                  <a:lnTo>
                    <a:pt x="1387" y="1222"/>
                  </a:lnTo>
                  <a:lnTo>
                    <a:pt x="1379" y="1286"/>
                  </a:lnTo>
                  <a:lnTo>
                    <a:pt x="1368" y="1350"/>
                  </a:lnTo>
                  <a:lnTo>
                    <a:pt x="1354" y="1414"/>
                  </a:lnTo>
                  <a:lnTo>
                    <a:pt x="1336" y="1477"/>
                  </a:lnTo>
                  <a:lnTo>
                    <a:pt x="1315" y="1539"/>
                  </a:lnTo>
                  <a:lnTo>
                    <a:pt x="1293" y="1601"/>
                  </a:lnTo>
                  <a:lnTo>
                    <a:pt x="1266" y="1662"/>
                  </a:lnTo>
                  <a:lnTo>
                    <a:pt x="1237" y="1723"/>
                  </a:lnTo>
                  <a:lnTo>
                    <a:pt x="1204" y="1781"/>
                  </a:lnTo>
                  <a:lnTo>
                    <a:pt x="1168" y="1840"/>
                  </a:lnTo>
                  <a:lnTo>
                    <a:pt x="1128" y="1896"/>
                  </a:lnTo>
                  <a:lnTo>
                    <a:pt x="0" y="1075"/>
                  </a:lnTo>
                  <a:lnTo>
                    <a:pt x="890" y="0"/>
                  </a:lnTo>
                </a:path>
              </a:pathLst>
            </a:custGeom>
            <a:solidFill>
              <a:schemeClr val="accent3"/>
            </a:solidFill>
            <a:ln w="20638">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eaLnBrk="0" hangingPunct="0">
                <a:defRPr/>
              </a:pPr>
              <a:endParaRPr lang="en-US" b="1" dirty="0">
                <a:solidFill>
                  <a:srgbClr val="FFFFFF"/>
                </a:solidFill>
                <a:latin typeface="Arial" panose="020B0604020202020204" pitchFamily="34" charset="0"/>
                <a:cs typeface="Arial" panose="020B0604020202020204" pitchFamily="34" charset="0"/>
              </a:endParaRPr>
            </a:p>
          </p:txBody>
        </p:sp>
        <p:sp>
          <p:nvSpPr>
            <p:cNvPr id="20" name="Freeform 12">
              <a:extLst>
                <a:ext uri="{FF2B5EF4-FFF2-40B4-BE49-F238E27FC236}">
                  <a16:creationId xmlns="" xmlns:a16="http://schemas.microsoft.com/office/drawing/2014/main" id="{92D03273-E19D-4E96-8301-8EFC1DD953EB}"/>
                </a:ext>
              </a:extLst>
            </p:cNvPr>
            <p:cNvSpPr>
              <a:spLocks/>
            </p:cNvSpPr>
            <p:nvPr/>
          </p:nvSpPr>
          <p:spPr bwMode="auto">
            <a:xfrm>
              <a:off x="4753188" y="5281098"/>
              <a:ext cx="2461063" cy="1384907"/>
            </a:xfrm>
            <a:custGeom>
              <a:avLst/>
              <a:gdLst>
                <a:gd name="T0" fmla="*/ 2436 w 2479"/>
                <a:gd name="T1" fmla="*/ 877 h 1395"/>
                <a:gd name="T2" fmla="*/ 2342 w 2479"/>
                <a:gd name="T3" fmla="*/ 982 h 1395"/>
                <a:gd name="T4" fmla="*/ 2239 w 2479"/>
                <a:gd name="T5" fmla="*/ 1077 h 1395"/>
                <a:gd name="T6" fmla="*/ 2129 w 2479"/>
                <a:gd name="T7" fmla="*/ 1158 h 1395"/>
                <a:gd name="T8" fmla="*/ 2012 w 2479"/>
                <a:gd name="T9" fmla="*/ 1229 h 1395"/>
                <a:gd name="T10" fmla="*/ 1891 w 2479"/>
                <a:gd name="T11" fmla="*/ 1286 h 1395"/>
                <a:gd name="T12" fmla="*/ 1764 w 2479"/>
                <a:gd name="T13" fmla="*/ 1333 h 1395"/>
                <a:gd name="T14" fmla="*/ 1635 w 2479"/>
                <a:gd name="T15" fmla="*/ 1366 h 1395"/>
                <a:gd name="T16" fmla="*/ 1502 w 2479"/>
                <a:gd name="T17" fmla="*/ 1387 h 1395"/>
                <a:gd name="T18" fmla="*/ 1369 w 2479"/>
                <a:gd name="T19" fmla="*/ 1395 h 1395"/>
                <a:gd name="T20" fmla="*/ 1235 w 2479"/>
                <a:gd name="T21" fmla="*/ 1392 h 1395"/>
                <a:gd name="T22" fmla="*/ 1100 w 2479"/>
                <a:gd name="T23" fmla="*/ 1373 h 1395"/>
                <a:gd name="T24" fmla="*/ 969 w 2479"/>
                <a:gd name="T25" fmla="*/ 1342 h 1395"/>
                <a:gd name="T26" fmla="*/ 838 w 2479"/>
                <a:gd name="T27" fmla="*/ 1299 h 1395"/>
                <a:gd name="T28" fmla="*/ 711 w 2479"/>
                <a:gd name="T29" fmla="*/ 1242 h 1395"/>
                <a:gd name="T30" fmla="*/ 590 w 2479"/>
                <a:gd name="T31" fmla="*/ 1170 h 1395"/>
                <a:gd name="T32" fmla="*/ 507 w 2479"/>
                <a:gd name="T33" fmla="*/ 1110 h 1395"/>
                <a:gd name="T34" fmla="*/ 459 w 2479"/>
                <a:gd name="T35" fmla="*/ 1074 h 1395"/>
                <a:gd name="T36" fmla="*/ 412 w 2479"/>
                <a:gd name="T37" fmla="*/ 1034 h 1395"/>
                <a:gd name="T38" fmla="*/ 369 w 2479"/>
                <a:gd name="T39" fmla="*/ 992 h 1395"/>
                <a:gd name="T40" fmla="*/ 327 w 2479"/>
                <a:gd name="T41" fmla="*/ 949 h 1395"/>
                <a:gd name="T42" fmla="*/ 287 w 2479"/>
                <a:gd name="T43" fmla="*/ 904 h 1395"/>
                <a:gd name="T44" fmla="*/ 249 w 2479"/>
                <a:gd name="T45" fmla="*/ 858 h 1395"/>
                <a:gd name="T46" fmla="*/ 214 w 2479"/>
                <a:gd name="T47" fmla="*/ 810 h 1395"/>
                <a:gd name="T48" fmla="*/ 180 w 2479"/>
                <a:gd name="T49" fmla="*/ 760 h 1395"/>
                <a:gd name="T50" fmla="*/ 148 w 2479"/>
                <a:gd name="T51" fmla="*/ 709 h 1395"/>
                <a:gd name="T52" fmla="*/ 119 w 2479"/>
                <a:gd name="T53" fmla="*/ 656 h 1395"/>
                <a:gd name="T54" fmla="*/ 92 w 2479"/>
                <a:gd name="T55" fmla="*/ 603 h 1395"/>
                <a:gd name="T56" fmla="*/ 67 w 2479"/>
                <a:gd name="T57" fmla="*/ 547 h 1395"/>
                <a:gd name="T58" fmla="*/ 44 w 2479"/>
                <a:gd name="T59" fmla="*/ 491 h 1395"/>
                <a:gd name="T60" fmla="*/ 25 w 2479"/>
                <a:gd name="T61" fmla="*/ 435 h 1395"/>
                <a:gd name="T62" fmla="*/ 8 w 2479"/>
                <a:gd name="T63" fmla="*/ 376 h 1395"/>
                <a:gd name="T64" fmla="*/ 1351 w 2479"/>
                <a:gd name="T65" fmla="*/ 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9" h="1395">
                  <a:moveTo>
                    <a:pt x="2479" y="821"/>
                  </a:moveTo>
                  <a:lnTo>
                    <a:pt x="2436" y="877"/>
                  </a:lnTo>
                  <a:lnTo>
                    <a:pt x="2390" y="931"/>
                  </a:lnTo>
                  <a:lnTo>
                    <a:pt x="2342" y="982"/>
                  </a:lnTo>
                  <a:lnTo>
                    <a:pt x="2292" y="1032"/>
                  </a:lnTo>
                  <a:lnTo>
                    <a:pt x="2239" y="1077"/>
                  </a:lnTo>
                  <a:lnTo>
                    <a:pt x="2185" y="1120"/>
                  </a:lnTo>
                  <a:lnTo>
                    <a:pt x="2129" y="1158"/>
                  </a:lnTo>
                  <a:lnTo>
                    <a:pt x="2071" y="1195"/>
                  </a:lnTo>
                  <a:lnTo>
                    <a:pt x="2012" y="1229"/>
                  </a:lnTo>
                  <a:lnTo>
                    <a:pt x="1953" y="1259"/>
                  </a:lnTo>
                  <a:lnTo>
                    <a:pt x="1891" y="1286"/>
                  </a:lnTo>
                  <a:lnTo>
                    <a:pt x="1828" y="1312"/>
                  </a:lnTo>
                  <a:lnTo>
                    <a:pt x="1764" y="1333"/>
                  </a:lnTo>
                  <a:lnTo>
                    <a:pt x="1700" y="1352"/>
                  </a:lnTo>
                  <a:lnTo>
                    <a:pt x="1635" y="1366"/>
                  </a:lnTo>
                  <a:lnTo>
                    <a:pt x="1569" y="1379"/>
                  </a:lnTo>
                  <a:lnTo>
                    <a:pt x="1502" y="1387"/>
                  </a:lnTo>
                  <a:lnTo>
                    <a:pt x="1436" y="1393"/>
                  </a:lnTo>
                  <a:lnTo>
                    <a:pt x="1369" y="1395"/>
                  </a:lnTo>
                  <a:lnTo>
                    <a:pt x="1302" y="1395"/>
                  </a:lnTo>
                  <a:lnTo>
                    <a:pt x="1235" y="1392"/>
                  </a:lnTo>
                  <a:lnTo>
                    <a:pt x="1167" y="1384"/>
                  </a:lnTo>
                  <a:lnTo>
                    <a:pt x="1100" y="1373"/>
                  </a:lnTo>
                  <a:lnTo>
                    <a:pt x="1035" y="1360"/>
                  </a:lnTo>
                  <a:lnTo>
                    <a:pt x="969" y="1342"/>
                  </a:lnTo>
                  <a:lnTo>
                    <a:pt x="903" y="1323"/>
                  </a:lnTo>
                  <a:lnTo>
                    <a:pt x="838" y="1299"/>
                  </a:lnTo>
                  <a:lnTo>
                    <a:pt x="774" y="1272"/>
                  </a:lnTo>
                  <a:lnTo>
                    <a:pt x="711" y="1242"/>
                  </a:lnTo>
                  <a:lnTo>
                    <a:pt x="651" y="1208"/>
                  </a:lnTo>
                  <a:lnTo>
                    <a:pt x="590" y="1170"/>
                  </a:lnTo>
                  <a:lnTo>
                    <a:pt x="531" y="1130"/>
                  </a:lnTo>
                  <a:lnTo>
                    <a:pt x="507" y="1110"/>
                  </a:lnTo>
                  <a:lnTo>
                    <a:pt x="483" y="1093"/>
                  </a:lnTo>
                  <a:lnTo>
                    <a:pt x="459" y="1074"/>
                  </a:lnTo>
                  <a:lnTo>
                    <a:pt x="436" y="1054"/>
                  </a:lnTo>
                  <a:lnTo>
                    <a:pt x="412" y="1034"/>
                  </a:lnTo>
                  <a:lnTo>
                    <a:pt x="391" y="1013"/>
                  </a:lnTo>
                  <a:lnTo>
                    <a:pt x="369" y="992"/>
                  </a:lnTo>
                  <a:lnTo>
                    <a:pt x="348" y="971"/>
                  </a:lnTo>
                  <a:lnTo>
                    <a:pt x="327" y="949"/>
                  </a:lnTo>
                  <a:lnTo>
                    <a:pt x="307" y="926"/>
                  </a:lnTo>
                  <a:lnTo>
                    <a:pt x="287" y="904"/>
                  </a:lnTo>
                  <a:lnTo>
                    <a:pt x="268" y="882"/>
                  </a:lnTo>
                  <a:lnTo>
                    <a:pt x="249" y="858"/>
                  </a:lnTo>
                  <a:lnTo>
                    <a:pt x="231" y="834"/>
                  </a:lnTo>
                  <a:lnTo>
                    <a:pt x="214" y="810"/>
                  </a:lnTo>
                  <a:lnTo>
                    <a:pt x="196" y="784"/>
                  </a:lnTo>
                  <a:lnTo>
                    <a:pt x="180" y="760"/>
                  </a:lnTo>
                  <a:lnTo>
                    <a:pt x="164" y="734"/>
                  </a:lnTo>
                  <a:lnTo>
                    <a:pt x="148" y="709"/>
                  </a:lnTo>
                  <a:lnTo>
                    <a:pt x="134" y="683"/>
                  </a:lnTo>
                  <a:lnTo>
                    <a:pt x="119" y="656"/>
                  </a:lnTo>
                  <a:lnTo>
                    <a:pt x="105" y="629"/>
                  </a:lnTo>
                  <a:lnTo>
                    <a:pt x="92" y="603"/>
                  </a:lnTo>
                  <a:lnTo>
                    <a:pt x="79" y="576"/>
                  </a:lnTo>
                  <a:lnTo>
                    <a:pt x="67" y="547"/>
                  </a:lnTo>
                  <a:lnTo>
                    <a:pt x="56" y="520"/>
                  </a:lnTo>
                  <a:lnTo>
                    <a:pt x="44" y="491"/>
                  </a:lnTo>
                  <a:lnTo>
                    <a:pt x="35" y="464"/>
                  </a:lnTo>
                  <a:lnTo>
                    <a:pt x="25" y="435"/>
                  </a:lnTo>
                  <a:lnTo>
                    <a:pt x="16" y="407"/>
                  </a:lnTo>
                  <a:lnTo>
                    <a:pt x="8" y="376"/>
                  </a:lnTo>
                  <a:lnTo>
                    <a:pt x="0" y="347"/>
                  </a:lnTo>
                  <a:lnTo>
                    <a:pt x="1351" y="0"/>
                  </a:lnTo>
                  <a:lnTo>
                    <a:pt x="2479" y="821"/>
                  </a:lnTo>
                </a:path>
              </a:pathLst>
            </a:custGeom>
            <a:solidFill>
              <a:schemeClr val="accent1"/>
            </a:solidFill>
            <a:ln w="20638">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eaLnBrk="0" hangingPunct="0">
                <a:defRPr/>
              </a:pPr>
              <a:endParaRPr lang="en-US" b="1" dirty="0">
                <a:solidFill>
                  <a:srgbClr val="FFFFFF"/>
                </a:solidFill>
                <a:latin typeface="Arial" panose="020B0604020202020204" pitchFamily="34" charset="0"/>
                <a:cs typeface="Arial" panose="020B0604020202020204" pitchFamily="34" charset="0"/>
              </a:endParaRPr>
            </a:p>
          </p:txBody>
        </p:sp>
        <p:sp>
          <p:nvSpPr>
            <p:cNvPr id="22" name="Freeform 14">
              <a:extLst>
                <a:ext uri="{FF2B5EF4-FFF2-40B4-BE49-F238E27FC236}">
                  <a16:creationId xmlns="" xmlns:a16="http://schemas.microsoft.com/office/drawing/2014/main" id="{C4FD6741-D806-4AEF-B197-62A28075DF5B}"/>
                </a:ext>
              </a:extLst>
            </p:cNvPr>
            <p:cNvSpPr>
              <a:spLocks/>
            </p:cNvSpPr>
            <p:nvPr/>
          </p:nvSpPr>
          <p:spPr bwMode="auto">
            <a:xfrm>
              <a:off x="4709506" y="3896192"/>
              <a:ext cx="1384907" cy="1729395"/>
            </a:xfrm>
            <a:custGeom>
              <a:avLst/>
              <a:gdLst>
                <a:gd name="T0" fmla="*/ 44 w 1395"/>
                <a:gd name="T1" fmla="*/ 1742 h 1742"/>
                <a:gd name="T2" fmla="*/ 29 w 1395"/>
                <a:gd name="T3" fmla="*/ 1672 h 1742"/>
                <a:gd name="T4" fmla="*/ 16 w 1395"/>
                <a:gd name="T5" fmla="*/ 1603 h 1742"/>
                <a:gd name="T6" fmla="*/ 7 w 1395"/>
                <a:gd name="T7" fmla="*/ 1533 h 1742"/>
                <a:gd name="T8" fmla="*/ 2 w 1395"/>
                <a:gd name="T9" fmla="*/ 1462 h 1742"/>
                <a:gd name="T10" fmla="*/ 0 w 1395"/>
                <a:gd name="T11" fmla="*/ 1394 h 1742"/>
                <a:gd name="T12" fmla="*/ 2 w 1395"/>
                <a:gd name="T13" fmla="*/ 1325 h 1742"/>
                <a:gd name="T14" fmla="*/ 7 w 1395"/>
                <a:gd name="T15" fmla="*/ 1256 h 1742"/>
                <a:gd name="T16" fmla="*/ 16 w 1395"/>
                <a:gd name="T17" fmla="*/ 1189 h 1742"/>
                <a:gd name="T18" fmla="*/ 28 w 1395"/>
                <a:gd name="T19" fmla="*/ 1122 h 1742"/>
                <a:gd name="T20" fmla="*/ 40 w 1395"/>
                <a:gd name="T21" fmla="*/ 1056 h 1742"/>
                <a:gd name="T22" fmla="*/ 58 w 1395"/>
                <a:gd name="T23" fmla="*/ 992 h 1742"/>
                <a:gd name="T24" fmla="*/ 80 w 1395"/>
                <a:gd name="T25" fmla="*/ 928 h 1742"/>
                <a:gd name="T26" fmla="*/ 104 w 1395"/>
                <a:gd name="T27" fmla="*/ 864 h 1742"/>
                <a:gd name="T28" fmla="*/ 131 w 1395"/>
                <a:gd name="T29" fmla="*/ 803 h 1742"/>
                <a:gd name="T30" fmla="*/ 160 w 1395"/>
                <a:gd name="T31" fmla="*/ 744 h 1742"/>
                <a:gd name="T32" fmla="*/ 194 w 1395"/>
                <a:gd name="T33" fmla="*/ 685 h 1742"/>
                <a:gd name="T34" fmla="*/ 229 w 1395"/>
                <a:gd name="T35" fmla="*/ 629 h 1742"/>
                <a:gd name="T36" fmla="*/ 267 w 1395"/>
                <a:gd name="T37" fmla="*/ 573 h 1742"/>
                <a:gd name="T38" fmla="*/ 307 w 1395"/>
                <a:gd name="T39" fmla="*/ 520 h 1742"/>
                <a:gd name="T40" fmla="*/ 351 w 1395"/>
                <a:gd name="T41" fmla="*/ 469 h 1742"/>
                <a:gd name="T42" fmla="*/ 397 w 1395"/>
                <a:gd name="T43" fmla="*/ 419 h 1742"/>
                <a:gd name="T44" fmla="*/ 445 w 1395"/>
                <a:gd name="T45" fmla="*/ 373 h 1742"/>
                <a:gd name="T46" fmla="*/ 496 w 1395"/>
                <a:gd name="T47" fmla="*/ 328 h 1742"/>
                <a:gd name="T48" fmla="*/ 549 w 1395"/>
                <a:gd name="T49" fmla="*/ 285 h 1742"/>
                <a:gd name="T50" fmla="*/ 603 w 1395"/>
                <a:gd name="T51" fmla="*/ 245 h 1742"/>
                <a:gd name="T52" fmla="*/ 661 w 1395"/>
                <a:gd name="T53" fmla="*/ 208 h 1742"/>
                <a:gd name="T54" fmla="*/ 720 w 1395"/>
                <a:gd name="T55" fmla="*/ 173 h 1742"/>
                <a:gd name="T56" fmla="*/ 783 w 1395"/>
                <a:gd name="T57" fmla="*/ 141 h 1742"/>
                <a:gd name="T58" fmla="*/ 845 w 1395"/>
                <a:gd name="T59" fmla="*/ 112 h 1742"/>
                <a:gd name="T60" fmla="*/ 911 w 1395"/>
                <a:gd name="T61" fmla="*/ 87 h 1742"/>
                <a:gd name="T62" fmla="*/ 978 w 1395"/>
                <a:gd name="T63" fmla="*/ 63 h 1742"/>
                <a:gd name="T64" fmla="*/ 1048 w 1395"/>
                <a:gd name="T65" fmla="*/ 44 h 1742"/>
                <a:gd name="T66" fmla="*/ 1090 w 1395"/>
                <a:gd name="T67" fmla="*/ 34 h 1742"/>
                <a:gd name="T68" fmla="*/ 1133 w 1395"/>
                <a:gd name="T69" fmla="*/ 24 h 1742"/>
                <a:gd name="T70" fmla="*/ 1176 w 1395"/>
                <a:gd name="T71" fmla="*/ 18 h 1742"/>
                <a:gd name="T72" fmla="*/ 1219 w 1395"/>
                <a:gd name="T73" fmla="*/ 12 h 1742"/>
                <a:gd name="T74" fmla="*/ 1263 w 1395"/>
                <a:gd name="T75" fmla="*/ 7 h 1742"/>
                <a:gd name="T76" fmla="*/ 1307 w 1395"/>
                <a:gd name="T77" fmla="*/ 4 h 1742"/>
                <a:gd name="T78" fmla="*/ 1351 w 1395"/>
                <a:gd name="T79" fmla="*/ 0 h 1742"/>
                <a:gd name="T80" fmla="*/ 1395 w 1395"/>
                <a:gd name="T81" fmla="*/ 0 h 1742"/>
                <a:gd name="T82" fmla="*/ 1395 w 1395"/>
                <a:gd name="T83" fmla="*/ 1395 h 1742"/>
                <a:gd name="T84" fmla="*/ 44 w 1395"/>
                <a:gd name="T85" fmla="*/ 1742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5" h="1742">
                  <a:moveTo>
                    <a:pt x="44" y="1742"/>
                  </a:moveTo>
                  <a:lnTo>
                    <a:pt x="29" y="1672"/>
                  </a:lnTo>
                  <a:lnTo>
                    <a:pt x="16" y="1603"/>
                  </a:lnTo>
                  <a:lnTo>
                    <a:pt x="7" y="1533"/>
                  </a:lnTo>
                  <a:lnTo>
                    <a:pt x="2" y="1462"/>
                  </a:lnTo>
                  <a:lnTo>
                    <a:pt x="0" y="1394"/>
                  </a:lnTo>
                  <a:lnTo>
                    <a:pt x="2" y="1325"/>
                  </a:lnTo>
                  <a:lnTo>
                    <a:pt x="7" y="1256"/>
                  </a:lnTo>
                  <a:lnTo>
                    <a:pt x="16" y="1189"/>
                  </a:lnTo>
                  <a:lnTo>
                    <a:pt x="28" y="1122"/>
                  </a:lnTo>
                  <a:lnTo>
                    <a:pt x="40" y="1056"/>
                  </a:lnTo>
                  <a:lnTo>
                    <a:pt x="58" y="992"/>
                  </a:lnTo>
                  <a:lnTo>
                    <a:pt x="80" y="928"/>
                  </a:lnTo>
                  <a:lnTo>
                    <a:pt x="104" y="864"/>
                  </a:lnTo>
                  <a:lnTo>
                    <a:pt x="131" y="803"/>
                  </a:lnTo>
                  <a:lnTo>
                    <a:pt x="160" y="744"/>
                  </a:lnTo>
                  <a:lnTo>
                    <a:pt x="194" y="685"/>
                  </a:lnTo>
                  <a:lnTo>
                    <a:pt x="229" y="629"/>
                  </a:lnTo>
                  <a:lnTo>
                    <a:pt x="267" y="573"/>
                  </a:lnTo>
                  <a:lnTo>
                    <a:pt x="307" y="520"/>
                  </a:lnTo>
                  <a:lnTo>
                    <a:pt x="351" y="469"/>
                  </a:lnTo>
                  <a:lnTo>
                    <a:pt x="397" y="419"/>
                  </a:lnTo>
                  <a:lnTo>
                    <a:pt x="445" y="373"/>
                  </a:lnTo>
                  <a:lnTo>
                    <a:pt x="496" y="328"/>
                  </a:lnTo>
                  <a:lnTo>
                    <a:pt x="549" y="285"/>
                  </a:lnTo>
                  <a:lnTo>
                    <a:pt x="603" y="245"/>
                  </a:lnTo>
                  <a:lnTo>
                    <a:pt x="661" y="208"/>
                  </a:lnTo>
                  <a:lnTo>
                    <a:pt x="720" y="173"/>
                  </a:lnTo>
                  <a:lnTo>
                    <a:pt x="783" y="141"/>
                  </a:lnTo>
                  <a:lnTo>
                    <a:pt x="845" y="112"/>
                  </a:lnTo>
                  <a:lnTo>
                    <a:pt x="911" y="87"/>
                  </a:lnTo>
                  <a:lnTo>
                    <a:pt x="978" y="63"/>
                  </a:lnTo>
                  <a:lnTo>
                    <a:pt x="1048" y="44"/>
                  </a:lnTo>
                  <a:lnTo>
                    <a:pt x="1090" y="34"/>
                  </a:lnTo>
                  <a:lnTo>
                    <a:pt x="1133" y="24"/>
                  </a:lnTo>
                  <a:lnTo>
                    <a:pt x="1176" y="18"/>
                  </a:lnTo>
                  <a:lnTo>
                    <a:pt x="1219" y="12"/>
                  </a:lnTo>
                  <a:lnTo>
                    <a:pt x="1263" y="7"/>
                  </a:lnTo>
                  <a:lnTo>
                    <a:pt x="1307" y="4"/>
                  </a:lnTo>
                  <a:lnTo>
                    <a:pt x="1351" y="0"/>
                  </a:lnTo>
                  <a:lnTo>
                    <a:pt x="1395" y="0"/>
                  </a:lnTo>
                  <a:lnTo>
                    <a:pt x="1395" y="1395"/>
                  </a:lnTo>
                  <a:lnTo>
                    <a:pt x="44" y="1742"/>
                  </a:lnTo>
                </a:path>
              </a:pathLst>
            </a:custGeom>
            <a:solidFill>
              <a:schemeClr val="tx2"/>
            </a:solidFill>
            <a:ln w="20638">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eaLnBrk="0" hangingPunct="0">
                <a:defRPr/>
              </a:pPr>
              <a:endParaRPr lang="en-US" b="1" dirty="0">
                <a:solidFill>
                  <a:srgbClr val="FFFFFF"/>
                </a:solidFill>
                <a:latin typeface="Arial" panose="020B0604020202020204" pitchFamily="34" charset="0"/>
                <a:cs typeface="Arial" panose="020B0604020202020204" pitchFamily="34" charset="0"/>
              </a:endParaRPr>
            </a:p>
          </p:txBody>
        </p:sp>
      </p:grpSp>
      <p:sp>
        <p:nvSpPr>
          <p:cNvPr id="48" name="TextBox 2">
            <a:extLst>
              <a:ext uri="{FF2B5EF4-FFF2-40B4-BE49-F238E27FC236}">
                <a16:creationId xmlns="" xmlns:a16="http://schemas.microsoft.com/office/drawing/2014/main" id="{850424B9-36CC-4473-9AD1-92915A33AE17}"/>
              </a:ext>
            </a:extLst>
          </p:cNvPr>
          <p:cNvSpPr txBox="1">
            <a:spLocks noChangeArrowheads="1"/>
          </p:cNvSpPr>
          <p:nvPr/>
        </p:nvSpPr>
        <p:spPr bwMode="auto">
          <a:xfrm>
            <a:off x="7434925" y="3526713"/>
            <a:ext cx="18057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0" hangingPunct="0">
              <a:lnSpc>
                <a:spcPct val="100000"/>
              </a:lnSpc>
              <a:spcBef>
                <a:spcPct val="0"/>
              </a:spcBef>
              <a:spcAft>
                <a:spcPct val="0"/>
              </a:spcAft>
              <a:buClrTx/>
              <a:buFontTx/>
              <a:buNone/>
              <a:defRPr/>
            </a:pPr>
            <a:r>
              <a:rPr lang="en-US" altLang="en-US" sz="1400" dirty="0">
                <a:solidFill>
                  <a:srgbClr val="FFFFFF"/>
                </a:solidFill>
                <a:cs typeface="Arial" panose="020B0604020202020204" pitchFamily="34" charset="0"/>
              </a:rPr>
              <a:t>LPV/RTV + 3TC</a:t>
            </a:r>
          </a:p>
          <a:p>
            <a:pPr eaLnBrk="0" hangingPunct="0">
              <a:lnSpc>
                <a:spcPct val="100000"/>
              </a:lnSpc>
              <a:spcBef>
                <a:spcPct val="0"/>
              </a:spcBef>
              <a:spcAft>
                <a:spcPct val="0"/>
              </a:spcAft>
              <a:buClrTx/>
              <a:buFont typeface="Wingdings" panose="05000000000000000000" pitchFamily="2" charset="2"/>
              <a:buNone/>
              <a:defRPr/>
            </a:pPr>
            <a:r>
              <a:rPr lang="en-US" altLang="en-US" sz="1400" dirty="0">
                <a:solidFill>
                  <a:srgbClr val="FFFFFF"/>
                </a:solidFill>
                <a:cs typeface="Arial" panose="020B0604020202020204" pitchFamily="34" charset="0"/>
              </a:rPr>
              <a:t>ATV/RTV + 3TC</a:t>
            </a:r>
            <a:endParaRPr lang="en-US" altLang="en-US" sz="1400" baseline="30000" dirty="0">
              <a:solidFill>
                <a:srgbClr val="FFFFFF"/>
              </a:solidFill>
              <a:cs typeface="Arial" panose="020B0604020202020204" pitchFamily="34" charset="0"/>
            </a:endParaRPr>
          </a:p>
          <a:p>
            <a:pPr eaLnBrk="0" hangingPunct="0">
              <a:lnSpc>
                <a:spcPct val="100000"/>
              </a:lnSpc>
              <a:spcBef>
                <a:spcPct val="0"/>
              </a:spcBef>
              <a:spcAft>
                <a:spcPct val="0"/>
              </a:spcAft>
              <a:buClrTx/>
              <a:buFont typeface="Wingdings" panose="05000000000000000000" pitchFamily="2" charset="2"/>
              <a:buNone/>
              <a:defRPr/>
            </a:pPr>
            <a:r>
              <a:rPr lang="en-US" altLang="en-US" sz="1400" dirty="0">
                <a:solidFill>
                  <a:srgbClr val="FFFFFF"/>
                </a:solidFill>
                <a:cs typeface="Arial" panose="020B0604020202020204" pitchFamily="34" charset="0"/>
              </a:rPr>
              <a:t>DRV/RTV + 3TC</a:t>
            </a:r>
            <a:endParaRPr lang="en-US" altLang="en-US" sz="1400" baseline="30000" dirty="0">
              <a:solidFill>
                <a:srgbClr val="FFFFFF"/>
              </a:solidFill>
              <a:cs typeface="Arial" panose="020B0604020202020204" pitchFamily="34" charset="0"/>
            </a:endParaRPr>
          </a:p>
          <a:p>
            <a:pPr eaLnBrk="0" hangingPunct="0">
              <a:lnSpc>
                <a:spcPct val="100000"/>
              </a:lnSpc>
              <a:spcBef>
                <a:spcPct val="0"/>
              </a:spcBef>
              <a:spcAft>
                <a:spcPct val="0"/>
              </a:spcAft>
              <a:buClrTx/>
              <a:buFont typeface="Wingdings" panose="05000000000000000000" pitchFamily="2" charset="2"/>
              <a:buNone/>
              <a:defRPr/>
            </a:pPr>
            <a:r>
              <a:rPr lang="en-US" altLang="en-US" sz="1400" dirty="0">
                <a:solidFill>
                  <a:srgbClr val="FFFFFF"/>
                </a:solidFill>
                <a:cs typeface="Arial" panose="020B0604020202020204" pitchFamily="34" charset="0"/>
              </a:rPr>
              <a:t>DTG + 3TC</a:t>
            </a:r>
            <a:endParaRPr lang="en-US" altLang="en-US" sz="1400" baseline="30000" dirty="0">
              <a:solidFill>
                <a:srgbClr val="FFFFFF"/>
              </a:solidFill>
              <a:cs typeface="Arial" panose="020B0604020202020204" pitchFamily="34" charset="0"/>
            </a:endParaRPr>
          </a:p>
          <a:p>
            <a:pPr eaLnBrk="0" hangingPunct="0">
              <a:lnSpc>
                <a:spcPct val="100000"/>
              </a:lnSpc>
              <a:spcBef>
                <a:spcPct val="0"/>
              </a:spcBef>
              <a:spcAft>
                <a:spcPct val="0"/>
              </a:spcAft>
              <a:buClrTx/>
              <a:buFont typeface="Wingdings" panose="05000000000000000000" pitchFamily="2" charset="2"/>
              <a:buNone/>
              <a:defRPr/>
            </a:pPr>
            <a:r>
              <a:rPr lang="en-US" altLang="en-US" sz="1400" dirty="0">
                <a:solidFill>
                  <a:srgbClr val="FFFFFF"/>
                </a:solidFill>
                <a:cs typeface="Arial" panose="020B0604020202020204" pitchFamily="34" charset="0"/>
              </a:rPr>
              <a:t>RAL + 3TC</a:t>
            </a:r>
          </a:p>
        </p:txBody>
      </p:sp>
      <p:sp>
        <p:nvSpPr>
          <p:cNvPr id="26638" name="Rectangle 26637">
            <a:extLst>
              <a:ext uri="{FF2B5EF4-FFF2-40B4-BE49-F238E27FC236}">
                <a16:creationId xmlns="" xmlns:a16="http://schemas.microsoft.com/office/drawing/2014/main" id="{2465D405-F8C6-4228-ABBB-A6CE361953F0}"/>
              </a:ext>
            </a:extLst>
          </p:cNvPr>
          <p:cNvSpPr/>
          <p:nvPr/>
        </p:nvSpPr>
        <p:spPr bwMode="auto">
          <a:xfrm>
            <a:off x="7225965" y="3613827"/>
            <a:ext cx="144815" cy="153388"/>
          </a:xfrm>
          <a:prstGeom prst="rect">
            <a:avLst/>
          </a:prstGeom>
          <a:solidFill>
            <a:schemeClr val="accent2"/>
          </a:solidFill>
          <a:ln>
            <a:solidFill>
              <a:schemeClr val="bg2">
                <a:lumMod val="10000"/>
              </a:schemeClr>
            </a:solidFill>
          </a:ln>
          <a:extLst/>
        </p:spPr>
        <p:txBody>
          <a:bodyPr wrap="square" rtlCol="0" anchor="ctr">
            <a:spAutoFit/>
          </a:bodyPr>
          <a:lstStyle/>
          <a:p>
            <a:pPr algn="ctr">
              <a:defRPr/>
            </a:pPr>
            <a:endParaRPr lang="en-US" sz="1400" dirty="0">
              <a:solidFill>
                <a:srgbClr val="CDCDCF"/>
              </a:solidFill>
              <a:latin typeface="Arial" panose="020B0604020202020204" pitchFamily="34" charset="0"/>
              <a:cs typeface="Arial" panose="020B0604020202020204" pitchFamily="34" charset="0"/>
            </a:endParaRPr>
          </a:p>
        </p:txBody>
      </p:sp>
      <p:sp>
        <p:nvSpPr>
          <p:cNvPr id="26639" name="TextBox 26638">
            <a:extLst>
              <a:ext uri="{FF2B5EF4-FFF2-40B4-BE49-F238E27FC236}">
                <a16:creationId xmlns="" xmlns:a16="http://schemas.microsoft.com/office/drawing/2014/main" id="{36B66943-C8FC-42B9-AD98-4362D503E98F}"/>
              </a:ext>
            </a:extLst>
          </p:cNvPr>
          <p:cNvSpPr txBox="1"/>
          <p:nvPr/>
        </p:nvSpPr>
        <p:spPr>
          <a:xfrm>
            <a:off x="5649488" y="3134467"/>
            <a:ext cx="574739" cy="307777"/>
          </a:xfrm>
          <a:prstGeom prst="rect">
            <a:avLst/>
          </a:prstGeom>
          <a:noFill/>
        </p:spPr>
        <p:txBody>
          <a:bodyPr wrap="square" rtlCol="0">
            <a:spAutoFit/>
          </a:bodyPr>
          <a:lstStyle/>
          <a:p>
            <a:pPr algn="ctr" eaLnBrk="0" hangingPunct="0">
              <a:defRPr/>
            </a:pPr>
            <a:r>
              <a:rPr lang="en-US" sz="1400" dirty="0">
                <a:solidFill>
                  <a:srgbClr val="CDCDCF">
                    <a:lumMod val="10000"/>
                  </a:srgbClr>
                </a:solidFill>
                <a:latin typeface="Arial" panose="020B0604020202020204" pitchFamily="34" charset="0"/>
                <a:cs typeface="Arial" panose="020B0604020202020204" pitchFamily="34" charset="0"/>
              </a:rPr>
              <a:t>10%</a:t>
            </a:r>
          </a:p>
        </p:txBody>
      </p:sp>
      <p:sp>
        <p:nvSpPr>
          <p:cNvPr id="55" name="TextBox 54">
            <a:extLst>
              <a:ext uri="{FF2B5EF4-FFF2-40B4-BE49-F238E27FC236}">
                <a16:creationId xmlns="" xmlns:a16="http://schemas.microsoft.com/office/drawing/2014/main" id="{B059AA8B-F8B6-42F3-A8E7-68FC69AB9868}"/>
              </a:ext>
            </a:extLst>
          </p:cNvPr>
          <p:cNvSpPr txBox="1"/>
          <p:nvPr/>
        </p:nvSpPr>
        <p:spPr>
          <a:xfrm>
            <a:off x="5887031" y="4085938"/>
            <a:ext cx="574739" cy="307777"/>
          </a:xfrm>
          <a:prstGeom prst="rect">
            <a:avLst/>
          </a:prstGeom>
          <a:noFill/>
        </p:spPr>
        <p:txBody>
          <a:bodyPr wrap="square" rtlCol="0">
            <a:spAutoFit/>
          </a:bodyPr>
          <a:lstStyle/>
          <a:p>
            <a:pPr algn="ctr" eaLnBrk="0" hangingPunct="0">
              <a:defRPr/>
            </a:pPr>
            <a:r>
              <a:rPr lang="en-US" sz="1400" dirty="0">
                <a:solidFill>
                  <a:srgbClr val="CDCDCF">
                    <a:lumMod val="10000"/>
                  </a:srgbClr>
                </a:solidFill>
                <a:latin typeface="Arial" panose="020B0604020202020204" pitchFamily="34" charset="0"/>
                <a:cs typeface="Arial" panose="020B0604020202020204" pitchFamily="34" charset="0"/>
              </a:rPr>
              <a:t>24%</a:t>
            </a:r>
          </a:p>
        </p:txBody>
      </p:sp>
      <p:sp>
        <p:nvSpPr>
          <p:cNvPr id="56" name="TextBox 55">
            <a:extLst>
              <a:ext uri="{FF2B5EF4-FFF2-40B4-BE49-F238E27FC236}">
                <a16:creationId xmlns="" xmlns:a16="http://schemas.microsoft.com/office/drawing/2014/main" id="{043C61F8-DC95-488D-9E56-3126E4E77EC8}"/>
              </a:ext>
            </a:extLst>
          </p:cNvPr>
          <p:cNvSpPr txBox="1"/>
          <p:nvPr/>
        </p:nvSpPr>
        <p:spPr>
          <a:xfrm>
            <a:off x="5145433" y="5077294"/>
            <a:ext cx="574739" cy="307777"/>
          </a:xfrm>
          <a:prstGeom prst="rect">
            <a:avLst/>
          </a:prstGeom>
          <a:noFill/>
        </p:spPr>
        <p:txBody>
          <a:bodyPr wrap="square" rtlCol="0">
            <a:spAutoFit/>
          </a:bodyPr>
          <a:lstStyle/>
          <a:p>
            <a:pPr algn="ctr" eaLnBrk="0" hangingPunct="0">
              <a:defRPr/>
            </a:pPr>
            <a:r>
              <a:rPr lang="en-US" sz="1400" dirty="0">
                <a:solidFill>
                  <a:srgbClr val="CDCDCF">
                    <a:lumMod val="10000"/>
                  </a:srgbClr>
                </a:solidFill>
                <a:latin typeface="Arial" panose="020B0604020202020204" pitchFamily="34" charset="0"/>
                <a:cs typeface="Arial" panose="020B0604020202020204" pitchFamily="34" charset="0"/>
              </a:rPr>
              <a:t>36%</a:t>
            </a:r>
          </a:p>
        </p:txBody>
      </p:sp>
      <p:sp>
        <p:nvSpPr>
          <p:cNvPr id="57" name="TextBox 56">
            <a:extLst>
              <a:ext uri="{FF2B5EF4-FFF2-40B4-BE49-F238E27FC236}">
                <a16:creationId xmlns="" xmlns:a16="http://schemas.microsoft.com/office/drawing/2014/main" id="{2324BE92-FDDB-4A65-84B7-B9A4E557E273}"/>
              </a:ext>
            </a:extLst>
          </p:cNvPr>
          <p:cNvSpPr txBox="1"/>
          <p:nvPr/>
        </p:nvSpPr>
        <p:spPr>
          <a:xfrm>
            <a:off x="4570694" y="3639891"/>
            <a:ext cx="574739" cy="307777"/>
          </a:xfrm>
          <a:prstGeom prst="rect">
            <a:avLst/>
          </a:prstGeom>
          <a:noFill/>
        </p:spPr>
        <p:txBody>
          <a:bodyPr wrap="square" rtlCol="0">
            <a:spAutoFit/>
          </a:bodyPr>
          <a:lstStyle/>
          <a:p>
            <a:pPr algn="ctr" eaLnBrk="0" hangingPunct="0">
              <a:defRPr/>
            </a:pPr>
            <a:r>
              <a:rPr lang="en-US" sz="1400" dirty="0">
                <a:solidFill>
                  <a:srgbClr val="CDCDCF">
                    <a:lumMod val="10000"/>
                  </a:srgbClr>
                </a:solidFill>
                <a:latin typeface="Arial" panose="020B0604020202020204" pitchFamily="34" charset="0"/>
                <a:cs typeface="Arial" panose="020B0604020202020204" pitchFamily="34" charset="0"/>
              </a:rPr>
              <a:t>29%</a:t>
            </a:r>
          </a:p>
        </p:txBody>
      </p:sp>
      <p:sp>
        <p:nvSpPr>
          <p:cNvPr id="58" name="TextBox 57">
            <a:extLst>
              <a:ext uri="{FF2B5EF4-FFF2-40B4-BE49-F238E27FC236}">
                <a16:creationId xmlns="" xmlns:a16="http://schemas.microsoft.com/office/drawing/2014/main" id="{3839987E-4737-43B7-8369-224564B29501}"/>
              </a:ext>
            </a:extLst>
          </p:cNvPr>
          <p:cNvSpPr txBox="1"/>
          <p:nvPr/>
        </p:nvSpPr>
        <p:spPr>
          <a:xfrm>
            <a:off x="6145043" y="2737847"/>
            <a:ext cx="574739" cy="307777"/>
          </a:xfrm>
          <a:prstGeom prst="rect">
            <a:avLst/>
          </a:prstGeom>
          <a:noFill/>
        </p:spPr>
        <p:txBody>
          <a:bodyPr wrap="square" rtlCol="0">
            <a:spAutoFit/>
          </a:bodyPr>
          <a:lstStyle/>
          <a:p>
            <a:pPr algn="ctr" eaLnBrk="0" hangingPunct="0">
              <a:defRPr/>
            </a:pPr>
            <a:r>
              <a:rPr lang="en-US" sz="1400" dirty="0">
                <a:solidFill>
                  <a:srgbClr val="FFFFFF"/>
                </a:solidFill>
                <a:latin typeface="Arial" panose="020B0604020202020204" pitchFamily="34" charset="0"/>
                <a:cs typeface="Arial" panose="020B0604020202020204" pitchFamily="34" charset="0"/>
              </a:rPr>
              <a:t>1%</a:t>
            </a:r>
          </a:p>
        </p:txBody>
      </p:sp>
      <p:sp>
        <p:nvSpPr>
          <p:cNvPr id="26640" name="Freeform: Shape 26639">
            <a:extLst>
              <a:ext uri="{FF2B5EF4-FFF2-40B4-BE49-F238E27FC236}">
                <a16:creationId xmlns="" xmlns:a16="http://schemas.microsoft.com/office/drawing/2014/main" id="{76C7D082-1C86-4E49-9FFA-E7CD2264403F}"/>
              </a:ext>
            </a:extLst>
          </p:cNvPr>
          <p:cNvSpPr/>
          <p:nvPr/>
        </p:nvSpPr>
        <p:spPr bwMode="auto">
          <a:xfrm>
            <a:off x="5648368" y="2881066"/>
            <a:ext cx="574739" cy="107092"/>
          </a:xfrm>
          <a:custGeom>
            <a:avLst/>
            <a:gdLst>
              <a:gd name="connsiteX0" fmla="*/ 0 w 766119"/>
              <a:gd name="connsiteY0" fmla="*/ 107092 h 107092"/>
              <a:gd name="connsiteX1" fmla="*/ 49427 w 766119"/>
              <a:gd name="connsiteY1" fmla="*/ 0 h 107092"/>
              <a:gd name="connsiteX2" fmla="*/ 766119 w 766119"/>
              <a:gd name="connsiteY2" fmla="*/ 8238 h 107092"/>
            </a:gdLst>
            <a:ahLst/>
            <a:cxnLst>
              <a:cxn ang="0">
                <a:pos x="connsiteX0" y="connsiteY0"/>
              </a:cxn>
              <a:cxn ang="0">
                <a:pos x="connsiteX1" y="connsiteY1"/>
              </a:cxn>
              <a:cxn ang="0">
                <a:pos x="connsiteX2" y="connsiteY2"/>
              </a:cxn>
            </a:cxnLst>
            <a:rect l="l" t="t" r="r" b="b"/>
            <a:pathLst>
              <a:path w="766119" h="107092">
                <a:moveTo>
                  <a:pt x="0" y="107092"/>
                </a:moveTo>
                <a:lnTo>
                  <a:pt x="49427" y="0"/>
                </a:lnTo>
                <a:lnTo>
                  <a:pt x="766119" y="8238"/>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eaLnBrk="0" hangingPunct="0">
              <a:defRPr/>
            </a:pPr>
            <a:endParaRPr lang="en-US" b="1" dirty="0">
              <a:solidFill>
                <a:srgbClr val="FFFFFF"/>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 xmlns:a16="http://schemas.microsoft.com/office/drawing/2014/main" id="{2465D405-F8C6-4228-ABBB-A6CE361953F0}"/>
              </a:ext>
            </a:extLst>
          </p:cNvPr>
          <p:cNvSpPr/>
          <p:nvPr/>
        </p:nvSpPr>
        <p:spPr bwMode="auto">
          <a:xfrm>
            <a:off x="7225965" y="3821557"/>
            <a:ext cx="144815" cy="153388"/>
          </a:xfrm>
          <a:prstGeom prst="rect">
            <a:avLst/>
          </a:prstGeom>
          <a:solidFill>
            <a:schemeClr val="accent3"/>
          </a:solidFill>
          <a:ln>
            <a:solidFill>
              <a:schemeClr val="bg2">
                <a:lumMod val="10000"/>
              </a:schemeClr>
            </a:solidFill>
          </a:ln>
          <a:extLst/>
        </p:spPr>
        <p:txBody>
          <a:bodyPr wrap="square" rtlCol="0" anchor="ctr">
            <a:spAutoFit/>
          </a:bodyPr>
          <a:lstStyle/>
          <a:p>
            <a:pPr algn="ctr">
              <a:defRPr/>
            </a:pPr>
            <a:endParaRPr lang="en-US" sz="1400" dirty="0">
              <a:solidFill>
                <a:srgbClr val="CDCDCF"/>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 xmlns:a16="http://schemas.microsoft.com/office/drawing/2014/main" id="{2465D405-F8C6-4228-ABBB-A6CE361953F0}"/>
              </a:ext>
            </a:extLst>
          </p:cNvPr>
          <p:cNvSpPr/>
          <p:nvPr/>
        </p:nvSpPr>
        <p:spPr bwMode="auto">
          <a:xfrm>
            <a:off x="7225965" y="4035275"/>
            <a:ext cx="144815" cy="153388"/>
          </a:xfrm>
          <a:prstGeom prst="rect">
            <a:avLst/>
          </a:prstGeom>
          <a:solidFill>
            <a:schemeClr val="accent4"/>
          </a:solidFill>
          <a:ln>
            <a:solidFill>
              <a:schemeClr val="bg2">
                <a:lumMod val="10000"/>
              </a:schemeClr>
            </a:solidFill>
          </a:ln>
          <a:extLst/>
        </p:spPr>
        <p:txBody>
          <a:bodyPr wrap="square" rtlCol="0" anchor="ctr">
            <a:spAutoFit/>
          </a:bodyPr>
          <a:lstStyle/>
          <a:p>
            <a:pPr algn="ctr">
              <a:defRPr/>
            </a:pPr>
            <a:endParaRPr lang="en-US" sz="1400" dirty="0">
              <a:solidFill>
                <a:srgbClr val="CDCDCF"/>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 xmlns:a16="http://schemas.microsoft.com/office/drawing/2014/main" id="{2465D405-F8C6-4228-ABBB-A6CE361953F0}"/>
              </a:ext>
            </a:extLst>
          </p:cNvPr>
          <p:cNvSpPr/>
          <p:nvPr/>
        </p:nvSpPr>
        <p:spPr bwMode="auto">
          <a:xfrm>
            <a:off x="7225965" y="4237999"/>
            <a:ext cx="144815" cy="153388"/>
          </a:xfrm>
          <a:prstGeom prst="rect">
            <a:avLst/>
          </a:prstGeom>
          <a:solidFill>
            <a:schemeClr val="tx2"/>
          </a:solidFill>
          <a:ln>
            <a:solidFill>
              <a:schemeClr val="bg2">
                <a:lumMod val="10000"/>
              </a:schemeClr>
            </a:solidFill>
          </a:ln>
          <a:extLst/>
        </p:spPr>
        <p:txBody>
          <a:bodyPr wrap="square" rtlCol="0" anchor="ctr">
            <a:spAutoFit/>
          </a:bodyPr>
          <a:lstStyle/>
          <a:p>
            <a:pPr algn="ctr">
              <a:defRPr/>
            </a:pPr>
            <a:endParaRPr lang="en-US" sz="1400" dirty="0">
              <a:solidFill>
                <a:srgbClr val="CDCDC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 xmlns:a16="http://schemas.microsoft.com/office/drawing/2014/main" id="{2465D405-F8C6-4228-ABBB-A6CE361953F0}"/>
              </a:ext>
            </a:extLst>
          </p:cNvPr>
          <p:cNvSpPr/>
          <p:nvPr/>
        </p:nvSpPr>
        <p:spPr bwMode="auto">
          <a:xfrm>
            <a:off x="7225965" y="4459729"/>
            <a:ext cx="144815" cy="153388"/>
          </a:xfrm>
          <a:prstGeom prst="rect">
            <a:avLst/>
          </a:prstGeom>
          <a:solidFill>
            <a:schemeClr val="bg2"/>
          </a:solidFill>
          <a:ln>
            <a:solidFill>
              <a:schemeClr val="bg2">
                <a:lumMod val="10000"/>
              </a:schemeClr>
            </a:solidFill>
          </a:ln>
          <a:extLst/>
        </p:spPr>
        <p:txBody>
          <a:bodyPr wrap="square" rtlCol="0" anchor="ctr">
            <a:spAutoFit/>
          </a:bodyPr>
          <a:lstStyle/>
          <a:p>
            <a:pPr algn="ctr">
              <a:defRPr/>
            </a:pPr>
            <a:endParaRPr lang="en-US" sz="1400" dirty="0">
              <a:solidFill>
                <a:srgbClr val="CDCDC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68190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ED719E44-666F-744B-AEF6-05173FC94020}"/>
              </a:ext>
            </a:extLst>
          </p:cNvPr>
          <p:cNvPicPr>
            <a:picLocks noChangeAspect="1"/>
          </p:cNvPicPr>
          <p:nvPr/>
        </p:nvPicPr>
        <p:blipFill>
          <a:blip r:embed="rId2"/>
          <a:stretch>
            <a:fillRect/>
          </a:stretch>
        </p:blipFill>
        <p:spPr>
          <a:xfrm>
            <a:off x="1638089" y="508260"/>
            <a:ext cx="5713500" cy="49037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19405831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5862E3CF-0E22-1840-BC03-DAB3F0E6D54B}"/>
              </a:ext>
            </a:extLst>
          </p:cNvPr>
          <p:cNvPicPr>
            <a:picLocks noChangeAspect="1"/>
          </p:cNvPicPr>
          <p:nvPr/>
        </p:nvPicPr>
        <p:blipFill rotWithShape="1">
          <a:blip r:embed="rId2"/>
          <a:srcRect l="2107" t="3068" r="2754" b="35977"/>
          <a:stretch/>
        </p:blipFill>
        <p:spPr>
          <a:xfrm>
            <a:off x="845843" y="1881963"/>
            <a:ext cx="7442790" cy="3381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55485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ECE82CBC-C131-F24D-A5DF-66A920F6C0A5}"/>
              </a:ext>
            </a:extLst>
          </p:cNvPr>
          <p:cNvSpPr>
            <a:spLocks noGrp="1"/>
          </p:cNvSpPr>
          <p:nvPr>
            <p:ph type="title"/>
          </p:nvPr>
        </p:nvSpPr>
        <p:spPr>
          <a:xfrm>
            <a:off x="543590" y="687103"/>
            <a:ext cx="7886700" cy="924911"/>
          </a:xfrm>
        </p:spPr>
        <p:txBody>
          <a:bodyPr/>
          <a:lstStyle/>
          <a:p>
            <a:r>
              <a:rPr lang="fr-FR" dirty="0"/>
              <a:t>Prochain RDV médicaux COREVIH</a:t>
            </a:r>
          </a:p>
        </p:txBody>
      </p:sp>
      <p:sp>
        <p:nvSpPr>
          <p:cNvPr id="5" name="Espace réservé du contenu 4">
            <a:extLst>
              <a:ext uri="{FF2B5EF4-FFF2-40B4-BE49-F238E27FC236}">
                <a16:creationId xmlns="" xmlns:a16="http://schemas.microsoft.com/office/drawing/2014/main" id="{2CA26A6D-3BE2-0742-9670-4F5AEEB09916}"/>
              </a:ext>
            </a:extLst>
          </p:cNvPr>
          <p:cNvSpPr>
            <a:spLocks noGrp="1"/>
          </p:cNvSpPr>
          <p:nvPr>
            <p:ph idx="1"/>
          </p:nvPr>
        </p:nvSpPr>
        <p:spPr>
          <a:xfrm>
            <a:off x="628650" y="2785729"/>
            <a:ext cx="7886700" cy="3391233"/>
          </a:xfrm>
        </p:spPr>
        <p:txBody>
          <a:bodyPr/>
          <a:lstStyle/>
          <a:p>
            <a:r>
              <a:rPr lang="fr-FR" b="1" dirty="0"/>
              <a:t>Mont Saint Michel 2018 </a:t>
            </a:r>
          </a:p>
          <a:p>
            <a:pPr lvl="1"/>
            <a:r>
              <a:rPr lang="fr-FR" i="1" dirty="0"/>
              <a:t>jeudi 13 (AM) et vendredi 14 septembre (journée) 2018</a:t>
            </a:r>
          </a:p>
          <a:p>
            <a:pPr lvl="1"/>
            <a:endParaRPr lang="fr-FR" b="1" dirty="0"/>
          </a:p>
          <a:p>
            <a:r>
              <a:rPr lang="fr-FR" b="1" dirty="0"/>
              <a:t>Données épidémiologiques du COREVIH – recommandations comorbidités</a:t>
            </a:r>
          </a:p>
          <a:p>
            <a:pPr lvl="1"/>
            <a:r>
              <a:rPr lang="fr-FR" i="1" dirty="0"/>
              <a:t>Jeudi 18 octobre en soirée</a:t>
            </a:r>
          </a:p>
          <a:p>
            <a:pPr lvl="1"/>
            <a:endParaRPr lang="fr-FR" i="1" u="sng" dirty="0"/>
          </a:p>
          <a:p>
            <a:r>
              <a:rPr lang="fr-FR" b="1" dirty="0"/>
              <a:t>Report de la journée annuelle du COREVIH</a:t>
            </a:r>
          </a:p>
          <a:p>
            <a:pPr lvl="1"/>
            <a:r>
              <a:rPr lang="fr-FR" i="1" dirty="0"/>
              <a:t>Date en cours de négociation</a:t>
            </a:r>
          </a:p>
        </p:txBody>
      </p:sp>
      <p:pic>
        <p:nvPicPr>
          <p:cNvPr id="6" name="Image 5">
            <a:extLst>
              <a:ext uri="{FF2B5EF4-FFF2-40B4-BE49-F238E27FC236}">
                <a16:creationId xmlns="" xmlns:a16="http://schemas.microsoft.com/office/drawing/2014/main" id="{2694CA52-F59F-AA47-B622-87BA4DD05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065" y="92393"/>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794794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25832"/>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Mentions légales</a:t>
            </a:r>
          </a:p>
        </p:txBody>
      </p:sp>
      <p:sp>
        <p:nvSpPr>
          <p:cNvPr id="5" name="Rectangle 2"/>
          <p:cNvSpPr txBox="1">
            <a:spLocks noChangeArrowheads="1"/>
          </p:cNvSpPr>
          <p:nvPr/>
        </p:nvSpPr>
        <p:spPr bwMode="auto">
          <a:xfrm>
            <a:off x="214313" y="1468438"/>
            <a:ext cx="8786812" cy="3960812"/>
          </a:xfrm>
          <a:prstGeom prst="rect">
            <a:avLst/>
          </a:prstGeom>
          <a:noFill/>
          <a:ln w="9525">
            <a:noFill/>
            <a:miter lim="800000"/>
            <a:headEnd/>
            <a:tailEnd/>
          </a:ln>
        </p:spPr>
        <p:txBody>
          <a:bodyPr/>
          <a:lstStyle/>
          <a:p>
            <a:pPr algn="ctr">
              <a:spcBef>
                <a:spcPts val="600"/>
              </a:spcBef>
              <a:buClr>
                <a:srgbClr val="FFFF00"/>
              </a:buClr>
              <a:defRPr/>
            </a:pPr>
            <a:r>
              <a:rPr lang="fr-FR" sz="2400" i="1" kern="0" dirty="0">
                <a:latin typeface="Arial"/>
                <a:ea typeface="ＭＳ Ｐゴシック" charset="0"/>
              </a:rPr>
              <a:t>Ce diaporama a été réalisé sous la seule responsabilité </a:t>
            </a:r>
            <a:br>
              <a:rPr lang="fr-FR" sz="2400" i="1" kern="0" dirty="0">
                <a:latin typeface="Arial"/>
                <a:ea typeface="ＭＳ Ｐゴシック" charset="0"/>
              </a:rPr>
            </a:br>
            <a:r>
              <a:rPr lang="fr-FR" sz="2400" i="1" kern="0" dirty="0">
                <a:latin typeface="Arial"/>
                <a:ea typeface="ＭＳ Ｐゴシック" charset="0"/>
              </a:rPr>
              <a:t>des rédacteurs-auteurs et reflète le plus fidèlement possible </a:t>
            </a:r>
            <a:br>
              <a:rPr lang="fr-FR" sz="2400" i="1" kern="0" dirty="0">
                <a:latin typeface="Arial"/>
                <a:ea typeface="ＭＳ Ｐゴシック" charset="0"/>
              </a:rPr>
            </a:br>
            <a:r>
              <a:rPr lang="fr-FR" sz="2400" i="1" kern="0" dirty="0">
                <a:latin typeface="Arial"/>
                <a:ea typeface="ＭＳ Ｐゴシック" charset="0"/>
              </a:rPr>
              <a:t>le contenu des présentations de la CROI 2018 </a:t>
            </a:r>
            <a:br>
              <a:rPr lang="fr-FR" sz="2400" i="1" kern="0" dirty="0">
                <a:latin typeface="Arial"/>
                <a:ea typeface="ＭＳ Ｐゴシック" charset="0"/>
              </a:rPr>
            </a:br>
            <a:r>
              <a:rPr lang="fr-FR" sz="2400" i="1" kern="0" dirty="0">
                <a:latin typeface="Arial"/>
                <a:ea typeface="ＭＳ Ｐゴシック" charset="0"/>
              </a:rPr>
              <a:t>(4 au 7 mars 2018 - Boston)</a:t>
            </a:r>
            <a:endParaRPr lang="fr-FR" sz="1600" i="1" kern="0" dirty="0">
              <a:latin typeface="Arial"/>
              <a:ea typeface="ＭＳ Ｐゴシック" charset="0"/>
            </a:endParaRPr>
          </a:p>
        </p:txBody>
      </p:sp>
    </p:spTree>
    <p:extLst>
      <p:ext uri="{BB962C8B-B14F-4D97-AF65-F5344CB8AC3E}">
        <p14:creationId xmlns:p14="http://schemas.microsoft.com/office/powerpoint/2010/main" val="33234912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 xmlns:a16="http://schemas.microsoft.com/office/drawing/2014/main" id="{33278232-73D1-427D-B090-BF5F43C10E50}"/>
              </a:ext>
            </a:extLst>
          </p:cNvPr>
          <p:cNvSpPr>
            <a:spLocks noGrp="1"/>
          </p:cNvSpPr>
          <p:nvPr>
            <p:ph type="title"/>
          </p:nvPr>
        </p:nvSpPr>
        <p:spPr>
          <a:xfrm>
            <a:off x="309645" y="238128"/>
            <a:ext cx="8619466" cy="1103313"/>
          </a:xfrm>
        </p:spPr>
        <p:txBody>
          <a:bodyPr/>
          <a:lstStyle/>
          <a:p>
            <a:r>
              <a:rPr lang="en-US" altLang="en-US" sz="2800" dirty="0"/>
              <a:t>M184V and Switch to 3TC-Based Dual ART: More Blips But No Greater Risk of Virologic Failure</a:t>
            </a:r>
          </a:p>
        </p:txBody>
      </p:sp>
      <p:sp>
        <p:nvSpPr>
          <p:cNvPr id="28675" name="Content Placeholder 9">
            <a:extLst>
              <a:ext uri="{FF2B5EF4-FFF2-40B4-BE49-F238E27FC236}">
                <a16:creationId xmlns="" xmlns:a16="http://schemas.microsoft.com/office/drawing/2014/main" id="{6F6DF950-8502-4CC7-A42E-C005C3BEE7AF}"/>
              </a:ext>
            </a:extLst>
          </p:cNvPr>
          <p:cNvSpPr>
            <a:spLocks noGrp="1"/>
          </p:cNvSpPr>
          <p:nvPr>
            <p:ph sz="half" idx="2"/>
          </p:nvPr>
        </p:nvSpPr>
        <p:spPr>
          <a:xfrm>
            <a:off x="5164575" y="1652411"/>
            <a:ext cx="3943414" cy="4678363"/>
          </a:xfrm>
        </p:spPr>
        <p:txBody>
          <a:bodyPr/>
          <a:lstStyle/>
          <a:p>
            <a:r>
              <a:rPr lang="en-US" altLang="en-US" sz="1600" dirty="0"/>
              <a:t>No difference in 3-yr probability of remaining free from virologic failure without vs with M184V (</a:t>
            </a:r>
            <a:r>
              <a:rPr lang="en-US" altLang="en-US" sz="1600" i="1" dirty="0"/>
              <a:t>P </a:t>
            </a:r>
            <a:r>
              <a:rPr lang="en-US" altLang="en-US" sz="1600" dirty="0"/>
              <a:t>= .323)</a:t>
            </a:r>
          </a:p>
          <a:p>
            <a:r>
              <a:rPr lang="en-US" altLang="en-US" sz="1600" dirty="0"/>
              <a:t>Significantly higher 3-yr probability of remaining free from viral blip</a:t>
            </a:r>
            <a:r>
              <a:rPr lang="en-US" altLang="en-US" sz="1600" baseline="30000" dirty="0"/>
              <a:t>‡</a:t>
            </a:r>
            <a:r>
              <a:rPr lang="en-US" altLang="en-US" sz="1600" dirty="0"/>
              <a:t> without vs with M184V (log-rank </a:t>
            </a:r>
            <a:br>
              <a:rPr lang="en-US" altLang="en-US" sz="1600" dirty="0"/>
            </a:br>
            <a:r>
              <a:rPr lang="en-US" altLang="en-US" sz="1600" i="1" dirty="0"/>
              <a:t>P </a:t>
            </a:r>
            <a:r>
              <a:rPr lang="en-US" altLang="en-US" sz="1600" dirty="0"/>
              <a:t>= .016)</a:t>
            </a:r>
          </a:p>
          <a:p>
            <a:pPr lvl="1"/>
            <a:r>
              <a:rPr lang="en-US" altLang="en-US" sz="1400" dirty="0"/>
              <a:t>M184V: 79.8% (95% CI: 67.8% to </a:t>
            </a:r>
            <a:r>
              <a:rPr lang="en-US" altLang="en-US" sz="1400" dirty="0" smtClean="0"/>
              <a:t>91.8</a:t>
            </a:r>
            <a:r>
              <a:rPr lang="en-US" altLang="en-US" sz="1400" dirty="0"/>
              <a:t>%)</a:t>
            </a:r>
          </a:p>
          <a:p>
            <a:pPr lvl="1"/>
            <a:r>
              <a:rPr lang="en-US" altLang="en-US" sz="1400" dirty="0"/>
              <a:t>No M184V: 90.1% (95% CI: 84.0% to 96.2%)</a:t>
            </a:r>
          </a:p>
          <a:p>
            <a:pPr lvl="1"/>
            <a:endParaRPr lang="en-US" altLang="en-US" sz="1800" dirty="0"/>
          </a:p>
        </p:txBody>
      </p:sp>
      <p:sp>
        <p:nvSpPr>
          <p:cNvPr id="28676" name="Text Box 11">
            <a:extLst>
              <a:ext uri="{FF2B5EF4-FFF2-40B4-BE49-F238E27FC236}">
                <a16:creationId xmlns="" xmlns:a16="http://schemas.microsoft.com/office/drawing/2014/main" id="{CE885006-C9F9-4D92-9A67-499303BB4956}"/>
              </a:ext>
            </a:extLst>
          </p:cNvPr>
          <p:cNvSpPr txBox="1">
            <a:spLocks noChangeArrowheads="1"/>
          </p:cNvSpPr>
          <p:nvPr/>
        </p:nvSpPr>
        <p:spPr bwMode="auto">
          <a:xfrm>
            <a:off x="309644" y="6385741"/>
            <a:ext cx="60094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dirty="0">
                <a:solidFill>
                  <a:srgbClr val="CDCDCF"/>
                </a:solidFill>
                <a:cs typeface="Arial" panose="020B0604020202020204" pitchFamily="34" charset="0"/>
              </a:rPr>
              <a:t>Gagliardini R, et al. CROI 2018. Abstract 498. Reproduced with permission. </a:t>
            </a:r>
          </a:p>
        </p:txBody>
      </p:sp>
      <p:grpSp>
        <p:nvGrpSpPr>
          <p:cNvPr id="28677" name="Group 1">
            <a:extLst>
              <a:ext uri="{FF2B5EF4-FFF2-40B4-BE49-F238E27FC236}">
                <a16:creationId xmlns="" xmlns:a16="http://schemas.microsoft.com/office/drawing/2014/main" id="{B7BA234B-5ABB-4E61-9181-476A674236F8}"/>
              </a:ext>
            </a:extLst>
          </p:cNvPr>
          <p:cNvGrpSpPr>
            <a:grpSpLocks/>
          </p:cNvGrpSpPr>
          <p:nvPr/>
        </p:nvGrpSpPr>
        <p:grpSpPr bwMode="auto">
          <a:xfrm>
            <a:off x="6307763" y="6210305"/>
            <a:ext cx="2679327" cy="453675"/>
            <a:chOff x="6294438" y="6212112"/>
            <a:chExt cx="3571504" cy="453451"/>
          </a:xfrm>
        </p:grpSpPr>
        <p:pic>
          <p:nvPicPr>
            <p:cNvPr id="28725" name="Picture 10">
              <a:extLst>
                <a:ext uri="{FF2B5EF4-FFF2-40B4-BE49-F238E27FC236}">
                  <a16:creationId xmlns="" xmlns:a16="http://schemas.microsoft.com/office/drawing/2014/main" id="{4985889F-E2C3-453C-A1F9-B550267046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726" name="Rectangle 8">
              <a:extLst>
                <a:ext uri="{FF2B5EF4-FFF2-40B4-BE49-F238E27FC236}">
                  <a16:creationId xmlns="" xmlns:a16="http://schemas.microsoft.com/office/drawing/2014/main" id="{4826CE70-3CAD-48EE-958D-B6F50EADBF41}"/>
                </a:ext>
              </a:extLst>
            </p:cNvPr>
            <p:cNvSpPr>
              <a:spLocks noChangeArrowheads="1"/>
            </p:cNvSpPr>
            <p:nvPr/>
          </p:nvSpPr>
          <p:spPr bwMode="auto">
            <a:xfrm>
              <a:off x="6294438" y="6357938"/>
              <a:ext cx="3571504" cy="30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dirty="0">
                  <a:solidFill>
                    <a:srgbClr val="CDCDCF"/>
                  </a:solidFill>
                  <a:cs typeface="Arial" panose="020B0604020202020204" pitchFamily="34" charset="0"/>
                </a:rPr>
                <a:t>Slide credit: </a:t>
              </a:r>
              <a:r>
                <a:rPr lang="en-US" altLang="en-US" sz="1400" dirty="0">
                  <a:solidFill>
                    <a:srgbClr val="CDCDCF"/>
                  </a:solidFill>
                  <a:cs typeface="Arial" panose="020B0604020202020204" pitchFamily="34" charset="0"/>
                  <a:hlinkClick r:id="rId4"/>
                </a:rPr>
                <a:t>clinicaloptions.com</a:t>
              </a:r>
              <a:endParaRPr lang="en-US" altLang="en-US" sz="1400" dirty="0">
                <a:solidFill>
                  <a:srgbClr val="CDCDCF"/>
                </a:solidFill>
                <a:cs typeface="Arial" panose="020B0604020202020204" pitchFamily="34" charset="0"/>
              </a:endParaRPr>
            </a:p>
          </p:txBody>
        </p:sp>
      </p:grpSp>
      <p:sp>
        <p:nvSpPr>
          <p:cNvPr id="28678" name="Text Box 30">
            <a:extLst>
              <a:ext uri="{FF2B5EF4-FFF2-40B4-BE49-F238E27FC236}">
                <a16:creationId xmlns="" xmlns:a16="http://schemas.microsoft.com/office/drawing/2014/main" id="{0B984E86-A1A0-480A-A1EC-27913F2E6237}"/>
              </a:ext>
            </a:extLst>
          </p:cNvPr>
          <p:cNvSpPr txBox="1">
            <a:spLocks noChangeArrowheads="1"/>
          </p:cNvSpPr>
          <p:nvPr/>
        </p:nvSpPr>
        <p:spPr bwMode="auto">
          <a:xfrm>
            <a:off x="309645" y="5693356"/>
            <a:ext cx="7658157"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
                <a:srgbClr val="8B3D9A"/>
              </a:buClr>
              <a:buFont typeface="Arial" panose="020B0604020202020204" pitchFamily="34" charset="0"/>
              <a:buNone/>
            </a:pPr>
            <a:r>
              <a:rPr lang="en-US" altLang="en-US" sz="1100" dirty="0">
                <a:solidFill>
                  <a:srgbClr val="FFFFFF"/>
                </a:solidFill>
                <a:cs typeface="Arial" panose="020B0604020202020204" pitchFamily="34" charset="0"/>
              </a:rPr>
              <a:t>*VF: 2 HIV-1 RNA findings &gt; 50 c/mL or 1 finding ≥ 200 c/mL. </a:t>
            </a:r>
            <a:r>
              <a:rPr lang="en-US" altLang="en-US" sz="1100" b="1" baseline="30000" dirty="0">
                <a:solidFill>
                  <a:srgbClr val="FFFFFF"/>
                </a:solidFill>
                <a:cs typeface="Arial" panose="020B0604020202020204" pitchFamily="34" charset="0"/>
              </a:rPr>
              <a:t>†</a:t>
            </a:r>
            <a:r>
              <a:rPr lang="en-US" altLang="en-US" sz="1100" dirty="0">
                <a:solidFill>
                  <a:srgbClr val="FFFFFF"/>
                </a:solidFill>
                <a:cs typeface="Arial" panose="020B0604020202020204" pitchFamily="34" charset="0"/>
              </a:rPr>
              <a:t>No VF in 21 pts on DTG + 3TC over median f/u of 10 mos.</a:t>
            </a:r>
          </a:p>
          <a:p>
            <a:pPr>
              <a:lnSpc>
                <a:spcPct val="100000"/>
              </a:lnSpc>
              <a:spcBef>
                <a:spcPct val="0"/>
              </a:spcBef>
              <a:spcAft>
                <a:spcPct val="0"/>
              </a:spcAft>
              <a:buClr>
                <a:srgbClr val="8B3D9A"/>
              </a:buClr>
              <a:buFont typeface="Arial" panose="020B0604020202020204" pitchFamily="34" charset="0"/>
              <a:buNone/>
            </a:pPr>
            <a:r>
              <a:rPr lang="en-US" altLang="en-US" sz="1100" b="1" baseline="30000" dirty="0">
                <a:solidFill>
                  <a:srgbClr val="FFFFFF"/>
                </a:solidFill>
                <a:cs typeface="Arial" panose="020B0604020202020204" pitchFamily="34" charset="0"/>
              </a:rPr>
              <a:t>‡</a:t>
            </a:r>
            <a:r>
              <a:rPr lang="en-US" altLang="en-US" sz="1100" dirty="0">
                <a:solidFill>
                  <a:srgbClr val="FFFFFF"/>
                </a:solidFill>
                <a:cs typeface="Arial" panose="020B0604020202020204" pitchFamily="34" charset="0"/>
              </a:rPr>
              <a:t>Viral blip: single HIV-1 RNA finding 51-199 c/mL, not confirmed.</a:t>
            </a:r>
            <a:endParaRPr lang="en-US" altLang="en-US" sz="1100" b="1" dirty="0">
              <a:solidFill>
                <a:srgbClr val="FFFFFF"/>
              </a:solidFill>
              <a:cs typeface="Arial" panose="020B0604020202020204" pitchFamily="34" charset="0"/>
            </a:endParaRPr>
          </a:p>
        </p:txBody>
      </p:sp>
      <p:sp>
        <p:nvSpPr>
          <p:cNvPr id="28689" name="TextBox 30">
            <a:extLst>
              <a:ext uri="{FF2B5EF4-FFF2-40B4-BE49-F238E27FC236}">
                <a16:creationId xmlns="" xmlns:a16="http://schemas.microsoft.com/office/drawing/2014/main" id="{57DCDC9C-6918-40B4-9D76-B0459CA3F305}"/>
              </a:ext>
            </a:extLst>
          </p:cNvPr>
          <p:cNvSpPr txBox="1">
            <a:spLocks noChangeArrowheads="1"/>
          </p:cNvSpPr>
          <p:nvPr/>
        </p:nvSpPr>
        <p:spPr bwMode="auto">
          <a:xfrm>
            <a:off x="870574" y="4945064"/>
            <a:ext cx="18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0" hangingPunct="0">
              <a:lnSpc>
                <a:spcPct val="100000"/>
              </a:lnSpc>
              <a:spcBef>
                <a:spcPct val="0"/>
              </a:spcBef>
              <a:spcAft>
                <a:spcPct val="0"/>
              </a:spcAft>
              <a:buClrTx/>
              <a:buFontTx/>
              <a:buNone/>
            </a:pPr>
            <a:endParaRPr lang="en-US" altLang="en-US" sz="1600" dirty="0">
              <a:solidFill>
                <a:srgbClr val="FFFFFF"/>
              </a:solidFill>
              <a:cs typeface="Arial" panose="020B0604020202020204" pitchFamily="34" charset="0"/>
            </a:endParaRPr>
          </a:p>
        </p:txBody>
      </p:sp>
      <p:grpSp>
        <p:nvGrpSpPr>
          <p:cNvPr id="55" name="Grouper 54"/>
          <p:cNvGrpSpPr/>
          <p:nvPr/>
        </p:nvGrpSpPr>
        <p:grpSpPr>
          <a:xfrm>
            <a:off x="158998" y="1570038"/>
            <a:ext cx="5222875" cy="3997176"/>
            <a:chOff x="608013" y="1570038"/>
            <a:chExt cx="5222875" cy="4254500"/>
          </a:xfrm>
        </p:grpSpPr>
        <p:sp>
          <p:nvSpPr>
            <p:cNvPr id="56" name="TextBox 2">
              <a:extLst>
                <a:ext uri="{FF2B5EF4-FFF2-40B4-BE49-F238E27FC236}">
                  <a16:creationId xmlns="" xmlns:a16="http://schemas.microsoft.com/office/drawing/2014/main" id="{A8C1F26E-58A4-4642-A17F-42DC54A9020E}"/>
                </a:ext>
              </a:extLst>
            </p:cNvPr>
            <p:cNvSpPr txBox="1">
              <a:spLocks noChangeArrowheads="1"/>
            </p:cNvSpPr>
            <p:nvPr/>
          </p:nvSpPr>
          <p:spPr bwMode="auto">
            <a:xfrm>
              <a:off x="1400175" y="1570038"/>
              <a:ext cx="3857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457200" fontAlgn="auto">
                <a:lnSpc>
                  <a:spcPct val="100000"/>
                </a:lnSpc>
                <a:spcBef>
                  <a:spcPct val="0"/>
                </a:spcBef>
                <a:spcAft>
                  <a:spcPct val="0"/>
                </a:spcAft>
                <a:buClrTx/>
                <a:buFontTx/>
                <a:buNone/>
              </a:pPr>
              <a:r>
                <a:rPr lang="en-US" altLang="en-US" sz="1600" dirty="0">
                  <a:solidFill>
                    <a:srgbClr val="FFFFFF"/>
                  </a:solidFill>
                </a:rPr>
                <a:t>Estimated Probability of Remaining VF-Free on Dual Therapy*</a:t>
              </a:r>
              <a:r>
                <a:rPr lang="en-US" altLang="en-US" sz="1600" baseline="30000" dirty="0">
                  <a:solidFill>
                    <a:srgbClr val="FFFFFF"/>
                  </a:solidFill>
                </a:rPr>
                <a:t>†</a:t>
              </a:r>
            </a:p>
          </p:txBody>
        </p:sp>
        <p:sp>
          <p:nvSpPr>
            <p:cNvPr id="57" name="TextBox 15">
              <a:extLst>
                <a:ext uri="{FF2B5EF4-FFF2-40B4-BE49-F238E27FC236}">
                  <a16:creationId xmlns="" xmlns:a16="http://schemas.microsoft.com/office/drawing/2014/main" id="{7EFDC961-6097-41AB-9125-205A87B61465}"/>
                </a:ext>
              </a:extLst>
            </p:cNvPr>
            <p:cNvSpPr txBox="1">
              <a:spLocks noChangeArrowheads="1"/>
            </p:cNvSpPr>
            <p:nvPr/>
          </p:nvSpPr>
          <p:spPr bwMode="auto">
            <a:xfrm rot="16200000" flipH="1">
              <a:off x="-528637" y="3552825"/>
              <a:ext cx="2613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Proportion Free From VF</a:t>
              </a:r>
            </a:p>
          </p:txBody>
        </p:sp>
        <p:sp>
          <p:nvSpPr>
            <p:cNvPr id="58" name="Text Box 30">
              <a:extLst>
                <a:ext uri="{FF2B5EF4-FFF2-40B4-BE49-F238E27FC236}">
                  <a16:creationId xmlns="" xmlns:a16="http://schemas.microsoft.com/office/drawing/2014/main" id="{2C5DD979-EB5A-4EBA-9053-F78185AD36A4}"/>
                </a:ext>
              </a:extLst>
            </p:cNvPr>
            <p:cNvSpPr txBox="1">
              <a:spLocks noChangeArrowheads="1"/>
            </p:cNvSpPr>
            <p:nvPr/>
          </p:nvSpPr>
          <p:spPr bwMode="auto">
            <a:xfrm>
              <a:off x="1981200" y="5489575"/>
              <a:ext cx="31083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457200" fontAlgn="auto">
                <a:lnSpc>
                  <a:spcPct val="100000"/>
                </a:lnSpc>
                <a:spcBef>
                  <a:spcPct val="35000"/>
                </a:spcBef>
                <a:spcAft>
                  <a:spcPct val="25000"/>
                </a:spcAft>
                <a:buClr>
                  <a:srgbClr val="8B3D9A"/>
                </a:buClr>
                <a:buFont typeface="Arial" panose="020B0604020202020204" pitchFamily="34" charset="0"/>
                <a:buNone/>
              </a:pPr>
              <a:r>
                <a:rPr lang="en-US" altLang="en-US" sz="1600" dirty="0">
                  <a:solidFill>
                    <a:srgbClr val="FFFFFF"/>
                  </a:solidFill>
                </a:rPr>
                <a:t>Yrs From Dual ART Initiation</a:t>
              </a:r>
            </a:p>
          </p:txBody>
        </p:sp>
        <p:sp>
          <p:nvSpPr>
            <p:cNvPr id="59" name="Freeform: Shape 1">
              <a:extLst>
                <a:ext uri="{FF2B5EF4-FFF2-40B4-BE49-F238E27FC236}">
                  <a16:creationId xmlns="" xmlns:a16="http://schemas.microsoft.com/office/drawing/2014/main" id="{FCEB98BF-941E-45E4-912C-6263D44CD993}"/>
                </a:ext>
              </a:extLst>
            </p:cNvPr>
            <p:cNvSpPr>
              <a:spLocks/>
            </p:cNvSpPr>
            <p:nvPr/>
          </p:nvSpPr>
          <p:spPr bwMode="auto">
            <a:xfrm>
              <a:off x="1466850" y="2239963"/>
              <a:ext cx="4167188" cy="2879725"/>
            </a:xfrm>
            <a:custGeom>
              <a:avLst/>
              <a:gdLst>
                <a:gd name="T0" fmla="*/ 0 w 4168346"/>
                <a:gd name="T1" fmla="*/ 0 h 3039762"/>
                <a:gd name="T2" fmla="*/ 0 w 4168346"/>
                <a:gd name="T3" fmla="*/ 2197880 h 3039762"/>
                <a:gd name="T4" fmla="*/ 4161403 w 4168346"/>
                <a:gd name="T5" fmla="*/ 2197880 h 3039762"/>
                <a:gd name="T6" fmla="*/ 0 60000 65536"/>
                <a:gd name="T7" fmla="*/ 0 60000 65536"/>
                <a:gd name="T8" fmla="*/ 0 60000 65536"/>
              </a:gdLst>
              <a:ahLst/>
              <a:cxnLst>
                <a:cxn ang="T6">
                  <a:pos x="T0" y="T1"/>
                </a:cxn>
                <a:cxn ang="T7">
                  <a:pos x="T2" y="T3"/>
                </a:cxn>
                <a:cxn ang="T8">
                  <a:pos x="T4" y="T5"/>
                </a:cxn>
              </a:cxnLst>
              <a:rect l="0" t="0" r="r" b="b"/>
              <a:pathLst>
                <a:path w="4168346" h="3039762">
                  <a:moveTo>
                    <a:pt x="0" y="0"/>
                  </a:moveTo>
                  <a:lnTo>
                    <a:pt x="0" y="3039762"/>
                  </a:lnTo>
                  <a:lnTo>
                    <a:pt x="4168346" y="3039762"/>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457200" fontAlgn="auto">
                <a:spcBef>
                  <a:spcPts val="0"/>
                </a:spcBef>
                <a:spcAft>
                  <a:spcPts val="0"/>
                </a:spcAft>
              </a:pPr>
              <a:endParaRPr lang="en-US" dirty="0">
                <a:solidFill>
                  <a:srgbClr val="FFFFFF"/>
                </a:solidFill>
                <a:latin typeface="Arial"/>
              </a:endParaRPr>
            </a:p>
          </p:txBody>
        </p:sp>
        <p:grpSp>
          <p:nvGrpSpPr>
            <p:cNvPr id="60" name="Group 2">
              <a:extLst>
                <a:ext uri="{FF2B5EF4-FFF2-40B4-BE49-F238E27FC236}">
                  <a16:creationId xmlns="" xmlns:a16="http://schemas.microsoft.com/office/drawing/2014/main" id="{75AB5C98-2AEF-42BD-9D32-78E3F3AFC623}"/>
                </a:ext>
              </a:extLst>
            </p:cNvPr>
            <p:cNvGrpSpPr>
              <a:grpSpLocks/>
            </p:cNvGrpSpPr>
            <p:nvPr/>
          </p:nvGrpSpPr>
          <p:grpSpPr bwMode="auto">
            <a:xfrm>
              <a:off x="1384300" y="2257425"/>
              <a:ext cx="74613" cy="2867025"/>
              <a:chOff x="1487488" y="3571875"/>
              <a:chExt cx="73025" cy="2103438"/>
            </a:xfrm>
          </p:grpSpPr>
          <p:cxnSp>
            <p:nvCxnSpPr>
              <p:cNvPr id="96" name="Straight Connector 7">
                <a:extLst>
                  <a:ext uri="{FF2B5EF4-FFF2-40B4-BE49-F238E27FC236}">
                    <a16:creationId xmlns="" xmlns:a16="http://schemas.microsoft.com/office/drawing/2014/main" id="{A3B0C097-2548-4335-82C4-C02BABFD4652}"/>
                  </a:ext>
                </a:extLst>
              </p:cNvPr>
              <p:cNvCxnSpPr>
                <a:cxnSpLocks noChangeShapeType="1"/>
              </p:cNvCxnSpPr>
              <p:nvPr/>
            </p:nvCxnSpPr>
            <p:spPr bwMode="auto">
              <a:xfrm>
                <a:off x="1487488" y="3571875"/>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7" name="Straight Connector 20">
                <a:extLst>
                  <a:ext uri="{FF2B5EF4-FFF2-40B4-BE49-F238E27FC236}">
                    <a16:creationId xmlns="" xmlns:a16="http://schemas.microsoft.com/office/drawing/2014/main" id="{84D215F4-DF76-4575-A46C-558558AA7071}"/>
                  </a:ext>
                </a:extLst>
              </p:cNvPr>
              <p:cNvCxnSpPr>
                <a:cxnSpLocks noChangeShapeType="1"/>
              </p:cNvCxnSpPr>
              <p:nvPr/>
            </p:nvCxnSpPr>
            <p:spPr bwMode="auto">
              <a:xfrm>
                <a:off x="1487488" y="3992563"/>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8" name="Straight Connector 21">
                <a:extLst>
                  <a:ext uri="{FF2B5EF4-FFF2-40B4-BE49-F238E27FC236}">
                    <a16:creationId xmlns="" xmlns:a16="http://schemas.microsoft.com/office/drawing/2014/main" id="{A8D161F3-F9AD-46E7-AD9C-B0D0976E491A}"/>
                  </a:ext>
                </a:extLst>
              </p:cNvPr>
              <p:cNvCxnSpPr>
                <a:cxnSpLocks noChangeShapeType="1"/>
              </p:cNvCxnSpPr>
              <p:nvPr/>
            </p:nvCxnSpPr>
            <p:spPr bwMode="auto">
              <a:xfrm>
                <a:off x="1487488" y="4413250"/>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9" name="Straight Connector 22">
                <a:extLst>
                  <a:ext uri="{FF2B5EF4-FFF2-40B4-BE49-F238E27FC236}">
                    <a16:creationId xmlns="" xmlns:a16="http://schemas.microsoft.com/office/drawing/2014/main" id="{9AFD2D85-DCE7-4E09-9F73-CE35EE9C2C10}"/>
                  </a:ext>
                </a:extLst>
              </p:cNvPr>
              <p:cNvCxnSpPr>
                <a:cxnSpLocks noChangeShapeType="1"/>
              </p:cNvCxnSpPr>
              <p:nvPr/>
            </p:nvCxnSpPr>
            <p:spPr bwMode="auto">
              <a:xfrm>
                <a:off x="1487488" y="4833938"/>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0" name="Straight Connector 23">
                <a:extLst>
                  <a:ext uri="{FF2B5EF4-FFF2-40B4-BE49-F238E27FC236}">
                    <a16:creationId xmlns="" xmlns:a16="http://schemas.microsoft.com/office/drawing/2014/main" id="{977CDDC9-D5DE-42EA-A19D-E42730E03FFD}"/>
                  </a:ext>
                </a:extLst>
              </p:cNvPr>
              <p:cNvCxnSpPr>
                <a:cxnSpLocks noChangeShapeType="1"/>
              </p:cNvCxnSpPr>
              <p:nvPr/>
            </p:nvCxnSpPr>
            <p:spPr bwMode="auto">
              <a:xfrm>
                <a:off x="1487488" y="5254625"/>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1" name="Straight Connector 24">
                <a:extLst>
                  <a:ext uri="{FF2B5EF4-FFF2-40B4-BE49-F238E27FC236}">
                    <a16:creationId xmlns="" xmlns:a16="http://schemas.microsoft.com/office/drawing/2014/main" id="{538D4C91-EA83-4B96-AF5A-01B68817EB53}"/>
                  </a:ext>
                </a:extLst>
              </p:cNvPr>
              <p:cNvCxnSpPr>
                <a:cxnSpLocks noChangeShapeType="1"/>
              </p:cNvCxnSpPr>
              <p:nvPr/>
            </p:nvCxnSpPr>
            <p:spPr bwMode="auto">
              <a:xfrm>
                <a:off x="1487488" y="5675313"/>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61" name="TextBox 3">
              <a:extLst>
                <a:ext uri="{FF2B5EF4-FFF2-40B4-BE49-F238E27FC236}">
                  <a16:creationId xmlns="" xmlns:a16="http://schemas.microsoft.com/office/drawing/2014/main" id="{571E6076-C307-4D70-9862-5650CC353364}"/>
                </a:ext>
              </a:extLst>
            </p:cNvPr>
            <p:cNvSpPr txBox="1">
              <a:spLocks noChangeArrowheads="1"/>
            </p:cNvSpPr>
            <p:nvPr/>
          </p:nvSpPr>
          <p:spPr bwMode="auto">
            <a:xfrm>
              <a:off x="966788" y="2089150"/>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1.0</a:t>
              </a:r>
            </a:p>
          </p:txBody>
        </p:sp>
        <p:sp>
          <p:nvSpPr>
            <p:cNvPr id="62" name="TextBox 26">
              <a:extLst>
                <a:ext uri="{FF2B5EF4-FFF2-40B4-BE49-F238E27FC236}">
                  <a16:creationId xmlns="" xmlns:a16="http://schemas.microsoft.com/office/drawing/2014/main" id="{252383B5-4E3A-49BE-9A80-BE7686896683}"/>
                </a:ext>
              </a:extLst>
            </p:cNvPr>
            <p:cNvSpPr txBox="1">
              <a:spLocks noChangeArrowheads="1"/>
            </p:cNvSpPr>
            <p:nvPr/>
          </p:nvSpPr>
          <p:spPr bwMode="auto">
            <a:xfrm>
              <a:off x="966788" y="2660650"/>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0.8</a:t>
              </a:r>
            </a:p>
          </p:txBody>
        </p:sp>
        <p:sp>
          <p:nvSpPr>
            <p:cNvPr id="63" name="TextBox 27">
              <a:extLst>
                <a:ext uri="{FF2B5EF4-FFF2-40B4-BE49-F238E27FC236}">
                  <a16:creationId xmlns="" xmlns:a16="http://schemas.microsoft.com/office/drawing/2014/main" id="{FFB355AF-368D-4B9A-BB17-B82C145B0B80}"/>
                </a:ext>
              </a:extLst>
            </p:cNvPr>
            <p:cNvSpPr txBox="1">
              <a:spLocks noChangeArrowheads="1"/>
            </p:cNvSpPr>
            <p:nvPr/>
          </p:nvSpPr>
          <p:spPr bwMode="auto">
            <a:xfrm>
              <a:off x="966788" y="3232150"/>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0.6</a:t>
              </a:r>
            </a:p>
          </p:txBody>
        </p:sp>
        <p:sp>
          <p:nvSpPr>
            <p:cNvPr id="64" name="TextBox 28">
              <a:extLst>
                <a:ext uri="{FF2B5EF4-FFF2-40B4-BE49-F238E27FC236}">
                  <a16:creationId xmlns="" xmlns:a16="http://schemas.microsoft.com/office/drawing/2014/main" id="{4F814EEC-F98F-49D3-85B4-C4A46DDFB7C8}"/>
                </a:ext>
              </a:extLst>
            </p:cNvPr>
            <p:cNvSpPr txBox="1">
              <a:spLocks noChangeArrowheads="1"/>
            </p:cNvSpPr>
            <p:nvPr/>
          </p:nvSpPr>
          <p:spPr bwMode="auto">
            <a:xfrm>
              <a:off x="966788" y="3803650"/>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0.4</a:t>
              </a:r>
            </a:p>
          </p:txBody>
        </p:sp>
        <p:sp>
          <p:nvSpPr>
            <p:cNvPr id="65" name="TextBox 29">
              <a:extLst>
                <a:ext uri="{FF2B5EF4-FFF2-40B4-BE49-F238E27FC236}">
                  <a16:creationId xmlns="" xmlns:a16="http://schemas.microsoft.com/office/drawing/2014/main" id="{40FC3DE1-699F-4068-9EDF-7654947EE8B0}"/>
                </a:ext>
              </a:extLst>
            </p:cNvPr>
            <p:cNvSpPr txBox="1">
              <a:spLocks noChangeArrowheads="1"/>
            </p:cNvSpPr>
            <p:nvPr/>
          </p:nvSpPr>
          <p:spPr bwMode="auto">
            <a:xfrm>
              <a:off x="966788" y="4375150"/>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0.2</a:t>
              </a:r>
            </a:p>
          </p:txBody>
        </p:sp>
        <p:sp>
          <p:nvSpPr>
            <p:cNvPr id="66" name="TextBox 30">
              <a:extLst>
                <a:ext uri="{FF2B5EF4-FFF2-40B4-BE49-F238E27FC236}">
                  <a16:creationId xmlns="" xmlns:a16="http://schemas.microsoft.com/office/drawing/2014/main" id="{57DCDC9C-6918-40B4-9D76-B0459CA3F305}"/>
                </a:ext>
              </a:extLst>
            </p:cNvPr>
            <p:cNvSpPr txBox="1">
              <a:spLocks noChangeArrowheads="1"/>
            </p:cNvSpPr>
            <p:nvPr/>
          </p:nvSpPr>
          <p:spPr bwMode="auto">
            <a:xfrm>
              <a:off x="1160463" y="4945063"/>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0</a:t>
              </a:r>
            </a:p>
          </p:txBody>
        </p:sp>
        <p:grpSp>
          <p:nvGrpSpPr>
            <p:cNvPr id="67" name="Group 1">
              <a:extLst>
                <a:ext uri="{FF2B5EF4-FFF2-40B4-BE49-F238E27FC236}">
                  <a16:creationId xmlns="" xmlns:a16="http://schemas.microsoft.com/office/drawing/2014/main" id="{A5E3B481-20D5-42BE-A124-F5515483A509}"/>
                </a:ext>
              </a:extLst>
            </p:cNvPr>
            <p:cNvGrpSpPr>
              <a:grpSpLocks/>
            </p:cNvGrpSpPr>
            <p:nvPr/>
          </p:nvGrpSpPr>
          <p:grpSpPr bwMode="auto">
            <a:xfrm>
              <a:off x="1468438" y="5119688"/>
              <a:ext cx="3751262" cy="92075"/>
              <a:chOff x="1689100" y="5128149"/>
              <a:chExt cx="3751263" cy="119062"/>
            </a:xfrm>
          </p:grpSpPr>
          <p:grpSp>
            <p:nvGrpSpPr>
              <p:cNvPr id="88" name="Group 2">
                <a:extLst>
                  <a:ext uri="{FF2B5EF4-FFF2-40B4-BE49-F238E27FC236}">
                    <a16:creationId xmlns="" xmlns:a16="http://schemas.microsoft.com/office/drawing/2014/main" id="{62894559-FABA-491C-AF8C-57422240720D}"/>
                  </a:ext>
                </a:extLst>
              </p:cNvPr>
              <p:cNvGrpSpPr>
                <a:grpSpLocks/>
              </p:cNvGrpSpPr>
              <p:nvPr/>
            </p:nvGrpSpPr>
            <p:grpSpPr bwMode="auto">
              <a:xfrm rot="5400000">
                <a:off x="3195638" y="3621611"/>
                <a:ext cx="107950" cy="3121025"/>
                <a:chOff x="1487488" y="3571875"/>
                <a:chExt cx="73025" cy="2103438"/>
              </a:xfrm>
            </p:grpSpPr>
            <p:cxnSp>
              <p:nvCxnSpPr>
                <p:cNvPr id="90" name="Straight Connector 7">
                  <a:extLst>
                    <a:ext uri="{FF2B5EF4-FFF2-40B4-BE49-F238E27FC236}">
                      <a16:creationId xmlns="" xmlns:a16="http://schemas.microsoft.com/office/drawing/2014/main" id="{96B6F2DE-1D52-40C5-AC19-271863D92287}"/>
                    </a:ext>
                  </a:extLst>
                </p:cNvPr>
                <p:cNvCxnSpPr>
                  <a:cxnSpLocks noChangeShapeType="1"/>
                </p:cNvCxnSpPr>
                <p:nvPr/>
              </p:nvCxnSpPr>
              <p:spPr bwMode="auto">
                <a:xfrm>
                  <a:off x="1487488" y="3571875"/>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1" name="Straight Connector 20">
                  <a:extLst>
                    <a:ext uri="{FF2B5EF4-FFF2-40B4-BE49-F238E27FC236}">
                      <a16:creationId xmlns="" xmlns:a16="http://schemas.microsoft.com/office/drawing/2014/main" id="{3ECDDFA7-FA59-4F8D-8867-7FBE1F57B926}"/>
                    </a:ext>
                  </a:extLst>
                </p:cNvPr>
                <p:cNvCxnSpPr>
                  <a:cxnSpLocks noChangeShapeType="1"/>
                </p:cNvCxnSpPr>
                <p:nvPr/>
              </p:nvCxnSpPr>
              <p:spPr bwMode="auto">
                <a:xfrm>
                  <a:off x="1487488" y="3992563"/>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2" name="Straight Connector 21">
                  <a:extLst>
                    <a:ext uri="{FF2B5EF4-FFF2-40B4-BE49-F238E27FC236}">
                      <a16:creationId xmlns="" xmlns:a16="http://schemas.microsoft.com/office/drawing/2014/main" id="{66BB7509-3B1F-45C9-99C8-51FD1A6E9C89}"/>
                    </a:ext>
                  </a:extLst>
                </p:cNvPr>
                <p:cNvCxnSpPr>
                  <a:cxnSpLocks noChangeShapeType="1"/>
                </p:cNvCxnSpPr>
                <p:nvPr/>
              </p:nvCxnSpPr>
              <p:spPr bwMode="auto">
                <a:xfrm>
                  <a:off x="1487488" y="4413250"/>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3" name="Straight Connector 22">
                  <a:extLst>
                    <a:ext uri="{FF2B5EF4-FFF2-40B4-BE49-F238E27FC236}">
                      <a16:creationId xmlns="" xmlns:a16="http://schemas.microsoft.com/office/drawing/2014/main" id="{7E27DE32-A920-4330-A80D-CC0A60DB9528}"/>
                    </a:ext>
                  </a:extLst>
                </p:cNvPr>
                <p:cNvCxnSpPr>
                  <a:cxnSpLocks noChangeShapeType="1"/>
                </p:cNvCxnSpPr>
                <p:nvPr/>
              </p:nvCxnSpPr>
              <p:spPr bwMode="auto">
                <a:xfrm>
                  <a:off x="1487488" y="4833938"/>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4" name="Straight Connector 23">
                  <a:extLst>
                    <a:ext uri="{FF2B5EF4-FFF2-40B4-BE49-F238E27FC236}">
                      <a16:creationId xmlns="" xmlns:a16="http://schemas.microsoft.com/office/drawing/2014/main" id="{FCD77649-84C0-48D0-97EA-861DC682DA46}"/>
                    </a:ext>
                  </a:extLst>
                </p:cNvPr>
                <p:cNvCxnSpPr>
                  <a:cxnSpLocks noChangeShapeType="1"/>
                </p:cNvCxnSpPr>
                <p:nvPr/>
              </p:nvCxnSpPr>
              <p:spPr bwMode="auto">
                <a:xfrm>
                  <a:off x="1487488" y="5254625"/>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5" name="Straight Connector 24">
                  <a:extLst>
                    <a:ext uri="{FF2B5EF4-FFF2-40B4-BE49-F238E27FC236}">
                      <a16:creationId xmlns="" xmlns:a16="http://schemas.microsoft.com/office/drawing/2014/main" id="{D938BC0C-1142-4F45-BFEE-C3DBADED8F1D}"/>
                    </a:ext>
                  </a:extLst>
                </p:cNvPr>
                <p:cNvCxnSpPr>
                  <a:cxnSpLocks noChangeShapeType="1"/>
                </p:cNvCxnSpPr>
                <p:nvPr/>
              </p:nvCxnSpPr>
              <p:spPr bwMode="auto">
                <a:xfrm>
                  <a:off x="1487488" y="5675313"/>
                  <a:ext cx="730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cxnSp>
            <p:nvCxnSpPr>
              <p:cNvPr id="89" name="Straight Connector 7">
                <a:extLst>
                  <a:ext uri="{FF2B5EF4-FFF2-40B4-BE49-F238E27FC236}">
                    <a16:creationId xmlns="" xmlns:a16="http://schemas.microsoft.com/office/drawing/2014/main" id="{896BB268-B713-4457-A403-D26FB40D07D1}"/>
                  </a:ext>
                </a:extLst>
              </p:cNvPr>
              <p:cNvCxnSpPr>
                <a:cxnSpLocks noChangeShapeType="1"/>
              </p:cNvCxnSpPr>
              <p:nvPr/>
            </p:nvCxnSpPr>
            <p:spPr bwMode="auto">
              <a:xfrm rot="5400000">
                <a:off x="5387182" y="5194030"/>
                <a:ext cx="10636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68" name="TextBox 30">
              <a:extLst>
                <a:ext uri="{FF2B5EF4-FFF2-40B4-BE49-F238E27FC236}">
                  <a16:creationId xmlns="" xmlns:a16="http://schemas.microsoft.com/office/drawing/2014/main" id="{721C643B-F71D-4B8A-8D24-609AF1C7453D}"/>
                </a:ext>
              </a:extLst>
            </p:cNvPr>
            <p:cNvSpPr txBox="1">
              <a:spLocks noChangeArrowheads="1"/>
            </p:cNvSpPr>
            <p:nvPr/>
          </p:nvSpPr>
          <p:spPr bwMode="auto">
            <a:xfrm>
              <a:off x="1322388" y="5167313"/>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0</a:t>
              </a:r>
            </a:p>
          </p:txBody>
        </p:sp>
        <p:sp>
          <p:nvSpPr>
            <p:cNvPr id="69" name="TextBox 30">
              <a:extLst>
                <a:ext uri="{FF2B5EF4-FFF2-40B4-BE49-F238E27FC236}">
                  <a16:creationId xmlns="" xmlns:a16="http://schemas.microsoft.com/office/drawing/2014/main" id="{AD4C562E-00C2-4CB3-BE47-418E3C2E4D8E}"/>
                </a:ext>
              </a:extLst>
            </p:cNvPr>
            <p:cNvSpPr txBox="1">
              <a:spLocks noChangeArrowheads="1"/>
            </p:cNvSpPr>
            <p:nvPr/>
          </p:nvSpPr>
          <p:spPr bwMode="auto">
            <a:xfrm>
              <a:off x="1849438" y="5167313"/>
              <a:ext cx="469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0.5</a:t>
              </a:r>
            </a:p>
          </p:txBody>
        </p:sp>
        <p:sp>
          <p:nvSpPr>
            <p:cNvPr id="70" name="TextBox 30">
              <a:extLst>
                <a:ext uri="{FF2B5EF4-FFF2-40B4-BE49-F238E27FC236}">
                  <a16:creationId xmlns="" xmlns:a16="http://schemas.microsoft.com/office/drawing/2014/main" id="{871A7728-067C-498B-8644-0BA2BA9DA60B}"/>
                </a:ext>
              </a:extLst>
            </p:cNvPr>
            <p:cNvSpPr txBox="1">
              <a:spLocks noChangeArrowheads="1"/>
            </p:cNvSpPr>
            <p:nvPr/>
          </p:nvSpPr>
          <p:spPr bwMode="auto">
            <a:xfrm>
              <a:off x="2473325" y="5167313"/>
              <a:ext cx="469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1.0</a:t>
              </a:r>
            </a:p>
          </p:txBody>
        </p:sp>
        <p:sp>
          <p:nvSpPr>
            <p:cNvPr id="71" name="TextBox 30">
              <a:extLst>
                <a:ext uri="{FF2B5EF4-FFF2-40B4-BE49-F238E27FC236}">
                  <a16:creationId xmlns="" xmlns:a16="http://schemas.microsoft.com/office/drawing/2014/main" id="{EA6ADEDD-A10A-465C-BE04-EA27B5FF3A26}"/>
                </a:ext>
              </a:extLst>
            </p:cNvPr>
            <p:cNvSpPr txBox="1">
              <a:spLocks noChangeArrowheads="1"/>
            </p:cNvSpPr>
            <p:nvPr/>
          </p:nvSpPr>
          <p:spPr bwMode="auto">
            <a:xfrm>
              <a:off x="3109913" y="5167313"/>
              <a:ext cx="469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1.5</a:t>
              </a:r>
            </a:p>
          </p:txBody>
        </p:sp>
        <p:sp>
          <p:nvSpPr>
            <p:cNvPr id="72" name="TextBox 30">
              <a:extLst>
                <a:ext uri="{FF2B5EF4-FFF2-40B4-BE49-F238E27FC236}">
                  <a16:creationId xmlns="" xmlns:a16="http://schemas.microsoft.com/office/drawing/2014/main" id="{3351D4A2-BCA9-4286-8574-B127C62D16C6}"/>
                </a:ext>
              </a:extLst>
            </p:cNvPr>
            <p:cNvSpPr txBox="1">
              <a:spLocks noChangeArrowheads="1"/>
            </p:cNvSpPr>
            <p:nvPr/>
          </p:nvSpPr>
          <p:spPr bwMode="auto">
            <a:xfrm>
              <a:off x="3729038" y="5167313"/>
              <a:ext cx="469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2.0</a:t>
              </a:r>
            </a:p>
          </p:txBody>
        </p:sp>
        <p:sp>
          <p:nvSpPr>
            <p:cNvPr id="73" name="TextBox 30">
              <a:extLst>
                <a:ext uri="{FF2B5EF4-FFF2-40B4-BE49-F238E27FC236}">
                  <a16:creationId xmlns="" xmlns:a16="http://schemas.microsoft.com/office/drawing/2014/main" id="{EBA9E1AD-4F9C-4E5E-B746-C809CC254D4F}"/>
                </a:ext>
              </a:extLst>
            </p:cNvPr>
            <p:cNvSpPr txBox="1">
              <a:spLocks noChangeArrowheads="1"/>
            </p:cNvSpPr>
            <p:nvPr/>
          </p:nvSpPr>
          <p:spPr bwMode="auto">
            <a:xfrm>
              <a:off x="4349750" y="5167313"/>
              <a:ext cx="469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2.5</a:t>
              </a:r>
            </a:p>
          </p:txBody>
        </p:sp>
        <p:sp>
          <p:nvSpPr>
            <p:cNvPr id="74" name="TextBox 30">
              <a:extLst>
                <a:ext uri="{FF2B5EF4-FFF2-40B4-BE49-F238E27FC236}">
                  <a16:creationId xmlns="" xmlns:a16="http://schemas.microsoft.com/office/drawing/2014/main" id="{DB000BB8-F91F-4A76-8AC5-E631B54FC9EB}"/>
                </a:ext>
              </a:extLst>
            </p:cNvPr>
            <p:cNvSpPr txBox="1">
              <a:spLocks noChangeArrowheads="1"/>
            </p:cNvSpPr>
            <p:nvPr/>
          </p:nvSpPr>
          <p:spPr bwMode="auto">
            <a:xfrm>
              <a:off x="4994275" y="5167313"/>
              <a:ext cx="469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600" dirty="0">
                  <a:solidFill>
                    <a:srgbClr val="FFFFFF"/>
                  </a:solidFill>
                </a:rPr>
                <a:t>3.0</a:t>
              </a:r>
            </a:p>
          </p:txBody>
        </p:sp>
        <p:sp>
          <p:nvSpPr>
            <p:cNvPr id="75" name="TextBox 3">
              <a:extLst>
                <a:ext uri="{FF2B5EF4-FFF2-40B4-BE49-F238E27FC236}">
                  <a16:creationId xmlns="" xmlns:a16="http://schemas.microsoft.com/office/drawing/2014/main" id="{359DB923-2AC5-4CE0-9DB0-EDC9FBF63C01}"/>
                </a:ext>
              </a:extLst>
            </p:cNvPr>
            <p:cNvSpPr txBox="1">
              <a:spLocks noChangeArrowheads="1"/>
            </p:cNvSpPr>
            <p:nvPr/>
          </p:nvSpPr>
          <p:spPr bwMode="auto">
            <a:xfrm>
              <a:off x="1852613" y="3357563"/>
              <a:ext cx="3978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fontAlgn="auto">
                <a:lnSpc>
                  <a:spcPct val="100000"/>
                </a:lnSpc>
                <a:spcBef>
                  <a:spcPct val="0"/>
                </a:spcBef>
                <a:spcAft>
                  <a:spcPct val="0"/>
                </a:spcAft>
                <a:buClrTx/>
                <a:buFontTx/>
                <a:buNone/>
              </a:pPr>
              <a:r>
                <a:rPr lang="en-US" altLang="en-US" sz="1400" dirty="0">
                  <a:solidFill>
                    <a:srgbClr val="FFFFFF"/>
                  </a:solidFill>
                </a:rPr>
                <a:t>M184V+ overall</a:t>
              </a:r>
              <a:br>
                <a:rPr lang="en-US" altLang="en-US" sz="1400" dirty="0">
                  <a:solidFill>
                    <a:srgbClr val="FFFFFF"/>
                  </a:solidFill>
                </a:rPr>
              </a:br>
              <a:r>
                <a:rPr lang="en-US" altLang="en-US" sz="1400" dirty="0">
                  <a:solidFill>
                    <a:srgbClr val="FFFFFF"/>
                  </a:solidFill>
                </a:rPr>
                <a:t>M184V- overall</a:t>
              </a:r>
            </a:p>
            <a:p>
              <a:pPr defTabSz="457200" fontAlgn="auto">
                <a:lnSpc>
                  <a:spcPct val="100000"/>
                </a:lnSpc>
                <a:spcBef>
                  <a:spcPct val="0"/>
                </a:spcBef>
                <a:spcAft>
                  <a:spcPct val="0"/>
                </a:spcAft>
                <a:buClrTx/>
                <a:buFontTx/>
                <a:buNone/>
              </a:pPr>
              <a:r>
                <a:rPr lang="en-US" altLang="en-US" sz="1400" dirty="0">
                  <a:solidFill>
                    <a:srgbClr val="FFFFFF"/>
                  </a:solidFill>
                </a:rPr>
                <a:t>M184V+ with time of viral suppression ≤ 6.6 yrs</a:t>
              </a:r>
              <a:br>
                <a:rPr lang="en-US" altLang="en-US" sz="1400" dirty="0">
                  <a:solidFill>
                    <a:srgbClr val="FFFFFF"/>
                  </a:solidFill>
                </a:rPr>
              </a:br>
              <a:r>
                <a:rPr lang="en-US" altLang="en-US" sz="1400" dirty="0">
                  <a:solidFill>
                    <a:srgbClr val="FFFFFF"/>
                  </a:solidFill>
                </a:rPr>
                <a:t>M184V- with time of viral suppression ≤ 6.6 yrs</a:t>
              </a:r>
              <a:br>
                <a:rPr lang="en-US" altLang="en-US" sz="1400" dirty="0">
                  <a:solidFill>
                    <a:srgbClr val="FFFFFF"/>
                  </a:solidFill>
                </a:rPr>
              </a:br>
              <a:r>
                <a:rPr lang="en-US" altLang="en-US" sz="1400" dirty="0">
                  <a:solidFill>
                    <a:srgbClr val="FFFFFF"/>
                  </a:solidFill>
                </a:rPr>
                <a:t>M184V+ with time of viral suppression ≤ 3 yrs</a:t>
              </a:r>
              <a:br>
                <a:rPr lang="en-US" altLang="en-US" sz="1400" dirty="0">
                  <a:solidFill>
                    <a:srgbClr val="FFFFFF"/>
                  </a:solidFill>
                </a:rPr>
              </a:br>
              <a:r>
                <a:rPr lang="en-US" altLang="en-US" sz="1400" dirty="0">
                  <a:solidFill>
                    <a:srgbClr val="FFFFFF"/>
                  </a:solidFill>
                </a:rPr>
                <a:t>M184V- with time of viral suppression ≤ 3 yrs</a:t>
              </a:r>
            </a:p>
          </p:txBody>
        </p:sp>
        <p:cxnSp>
          <p:nvCxnSpPr>
            <p:cNvPr id="76" name="Straight Connector 5">
              <a:extLst>
                <a:ext uri="{FF2B5EF4-FFF2-40B4-BE49-F238E27FC236}">
                  <a16:creationId xmlns="" xmlns:a16="http://schemas.microsoft.com/office/drawing/2014/main" id="{7C63012B-205F-4C29-B795-D88550CAF711}"/>
                </a:ext>
              </a:extLst>
            </p:cNvPr>
            <p:cNvCxnSpPr>
              <a:cxnSpLocks noChangeShapeType="1"/>
            </p:cNvCxnSpPr>
            <p:nvPr/>
          </p:nvCxnSpPr>
          <p:spPr bwMode="auto">
            <a:xfrm flipH="1">
              <a:off x="1709738" y="3513138"/>
              <a:ext cx="166687" cy="0"/>
            </a:xfrm>
            <a:prstGeom prst="line">
              <a:avLst/>
            </a:prstGeom>
            <a:noFill/>
            <a:ln w="28575" algn="ctr">
              <a:solidFill>
                <a:srgbClr val="00FFCC"/>
              </a:solidFill>
              <a:round/>
              <a:headEnd/>
              <a:tailEnd/>
            </a:ln>
            <a:extLst>
              <a:ext uri="{909E8E84-426E-40DD-AFC4-6F175D3DCCD1}">
                <a14:hiddenFill xmlns:a14="http://schemas.microsoft.com/office/drawing/2010/main">
                  <a:noFill/>
                </a14:hiddenFill>
              </a:ext>
            </a:extLst>
          </p:spPr>
        </p:cxnSp>
        <p:cxnSp>
          <p:nvCxnSpPr>
            <p:cNvPr id="77" name="Straight Connector 47">
              <a:extLst>
                <a:ext uri="{FF2B5EF4-FFF2-40B4-BE49-F238E27FC236}">
                  <a16:creationId xmlns="" xmlns:a16="http://schemas.microsoft.com/office/drawing/2014/main" id="{F4508F7E-8CA4-42C8-8726-B933D805B917}"/>
                </a:ext>
              </a:extLst>
            </p:cNvPr>
            <p:cNvCxnSpPr/>
            <p:nvPr/>
          </p:nvCxnSpPr>
          <p:spPr bwMode="auto">
            <a:xfrm flipH="1">
              <a:off x="1709738" y="3719513"/>
              <a:ext cx="166687" cy="0"/>
            </a:xfrm>
            <a:prstGeom prst="line">
              <a:avLst/>
            </a:prstGeom>
            <a:noFill/>
            <a:ln w="28575" cap="flat" cmpd="sng" algn="ctr">
              <a:solidFill>
                <a:srgbClr val="FF0000"/>
              </a:solidFill>
              <a:prstDash val="solid"/>
              <a:round/>
              <a:headEnd type="none" w="med" len="med"/>
              <a:tailEnd type="none" w="med" len="med"/>
            </a:ln>
            <a:effectLst/>
          </p:spPr>
        </p:cxnSp>
        <p:cxnSp>
          <p:nvCxnSpPr>
            <p:cNvPr id="78" name="Straight Connector 48">
              <a:extLst>
                <a:ext uri="{FF2B5EF4-FFF2-40B4-BE49-F238E27FC236}">
                  <a16:creationId xmlns="" xmlns:a16="http://schemas.microsoft.com/office/drawing/2014/main" id="{76B0CAEB-F951-47B4-870D-06C9D5D12100}"/>
                </a:ext>
              </a:extLst>
            </p:cNvPr>
            <p:cNvCxnSpPr>
              <a:cxnSpLocks noChangeShapeType="1"/>
            </p:cNvCxnSpPr>
            <p:nvPr/>
          </p:nvCxnSpPr>
          <p:spPr bwMode="auto">
            <a:xfrm flipH="1">
              <a:off x="1709738" y="3930650"/>
              <a:ext cx="166687"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79" name="Straight Connector 49">
              <a:extLst>
                <a:ext uri="{FF2B5EF4-FFF2-40B4-BE49-F238E27FC236}">
                  <a16:creationId xmlns="" xmlns:a16="http://schemas.microsoft.com/office/drawing/2014/main" id="{70BC3C4A-D049-413F-AC7D-95CFE62F06F2}"/>
                </a:ext>
              </a:extLst>
            </p:cNvPr>
            <p:cNvCxnSpPr/>
            <p:nvPr/>
          </p:nvCxnSpPr>
          <p:spPr bwMode="auto">
            <a:xfrm flipH="1">
              <a:off x="1709738" y="4567238"/>
              <a:ext cx="166687" cy="0"/>
            </a:xfrm>
            <a:prstGeom prst="line">
              <a:avLst/>
            </a:prstGeom>
            <a:noFill/>
            <a:ln w="28575" cap="flat" cmpd="sng" algn="ctr">
              <a:solidFill>
                <a:schemeClr val="accent3"/>
              </a:solidFill>
              <a:prstDash val="solid"/>
              <a:round/>
              <a:headEnd type="none" w="med" len="med"/>
              <a:tailEnd type="none" w="med" len="med"/>
            </a:ln>
            <a:effectLst/>
          </p:spPr>
        </p:cxnSp>
        <p:cxnSp>
          <p:nvCxnSpPr>
            <p:cNvPr id="80" name="Straight Connector 50">
              <a:extLst>
                <a:ext uri="{FF2B5EF4-FFF2-40B4-BE49-F238E27FC236}">
                  <a16:creationId xmlns="" xmlns:a16="http://schemas.microsoft.com/office/drawing/2014/main" id="{11C36A0D-7C66-49DB-B76B-127227592992}"/>
                </a:ext>
              </a:extLst>
            </p:cNvPr>
            <p:cNvCxnSpPr>
              <a:cxnSpLocks noChangeShapeType="1"/>
            </p:cNvCxnSpPr>
            <p:nvPr/>
          </p:nvCxnSpPr>
          <p:spPr bwMode="auto">
            <a:xfrm flipH="1">
              <a:off x="1709738" y="4359275"/>
              <a:ext cx="166687"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81" name="Straight Connector 51">
              <a:extLst>
                <a:ext uri="{FF2B5EF4-FFF2-40B4-BE49-F238E27FC236}">
                  <a16:creationId xmlns="" xmlns:a16="http://schemas.microsoft.com/office/drawing/2014/main" id="{38A874DF-A24C-49D3-BF1B-61D41645774E}"/>
                </a:ext>
              </a:extLst>
            </p:cNvPr>
            <p:cNvCxnSpPr>
              <a:cxnSpLocks noChangeShapeType="1"/>
            </p:cNvCxnSpPr>
            <p:nvPr/>
          </p:nvCxnSpPr>
          <p:spPr bwMode="auto">
            <a:xfrm flipH="1">
              <a:off x="1709738" y="4159250"/>
              <a:ext cx="166687"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82" name="Freeform: Shape 8">
              <a:extLst>
                <a:ext uri="{FF2B5EF4-FFF2-40B4-BE49-F238E27FC236}">
                  <a16:creationId xmlns="" xmlns:a16="http://schemas.microsoft.com/office/drawing/2014/main" id="{A1F3C26F-32F3-497E-9F32-3161BED6516F}"/>
                </a:ext>
              </a:extLst>
            </p:cNvPr>
            <p:cNvSpPr>
              <a:spLocks/>
            </p:cNvSpPr>
            <p:nvPr/>
          </p:nvSpPr>
          <p:spPr bwMode="auto">
            <a:xfrm>
              <a:off x="1466850" y="2251075"/>
              <a:ext cx="3962400" cy="495300"/>
            </a:xfrm>
            <a:custGeom>
              <a:avLst/>
              <a:gdLst>
                <a:gd name="T0" fmla="*/ 3962400 w 3962400"/>
                <a:gd name="T1" fmla="*/ 495300 h 495300"/>
                <a:gd name="T2" fmla="*/ 2011680 w 3962400"/>
                <a:gd name="T3" fmla="*/ 495300 h 495300"/>
                <a:gd name="T4" fmla="*/ 2011680 w 3962400"/>
                <a:gd name="T5" fmla="*/ 365760 h 495300"/>
                <a:gd name="T6" fmla="*/ 1630680 w 3962400"/>
                <a:gd name="T7" fmla="*/ 365760 h 495300"/>
                <a:gd name="T8" fmla="*/ 1630680 w 3962400"/>
                <a:gd name="T9" fmla="*/ 255270 h 495300"/>
                <a:gd name="T10" fmla="*/ 1287780 w 3962400"/>
                <a:gd name="T11" fmla="*/ 255270 h 495300"/>
                <a:gd name="T12" fmla="*/ 1287780 w 3962400"/>
                <a:gd name="T13" fmla="*/ 171450 h 495300"/>
                <a:gd name="T14" fmla="*/ 1013460 w 3962400"/>
                <a:gd name="T15" fmla="*/ 171450 h 495300"/>
                <a:gd name="T16" fmla="*/ 1013460 w 3962400"/>
                <a:gd name="T17" fmla="*/ 76200 h 495300"/>
                <a:gd name="T18" fmla="*/ 777240 w 3962400"/>
                <a:gd name="T19" fmla="*/ 76200 h 495300"/>
                <a:gd name="T20" fmla="*/ 777240 w 3962400"/>
                <a:gd name="T21" fmla="*/ 30480 h 495300"/>
                <a:gd name="T22" fmla="*/ 601980 w 3962400"/>
                <a:gd name="T23" fmla="*/ 30480 h 495300"/>
                <a:gd name="T24" fmla="*/ 601980 w 3962400"/>
                <a:gd name="T25" fmla="*/ 15240 h 495300"/>
                <a:gd name="T26" fmla="*/ 220980 w 3962400"/>
                <a:gd name="T27" fmla="*/ 15240 h 495300"/>
                <a:gd name="T28" fmla="*/ 220980 w 3962400"/>
                <a:gd name="T29" fmla="*/ 0 h 495300"/>
                <a:gd name="T30" fmla="*/ 0 w 3962400"/>
                <a:gd name="T31" fmla="*/ 0 h 495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62400" h="495300">
                  <a:moveTo>
                    <a:pt x="3962400" y="495300"/>
                  </a:moveTo>
                  <a:lnTo>
                    <a:pt x="2011680" y="495300"/>
                  </a:lnTo>
                  <a:lnTo>
                    <a:pt x="2011680" y="365760"/>
                  </a:lnTo>
                  <a:lnTo>
                    <a:pt x="1630680" y="365760"/>
                  </a:lnTo>
                  <a:lnTo>
                    <a:pt x="1630680" y="255270"/>
                  </a:lnTo>
                  <a:lnTo>
                    <a:pt x="1287780" y="255270"/>
                  </a:lnTo>
                  <a:lnTo>
                    <a:pt x="1287780" y="171450"/>
                  </a:lnTo>
                  <a:lnTo>
                    <a:pt x="1013460" y="171450"/>
                  </a:lnTo>
                  <a:lnTo>
                    <a:pt x="1013460" y="76200"/>
                  </a:lnTo>
                  <a:lnTo>
                    <a:pt x="777240" y="76200"/>
                  </a:lnTo>
                  <a:lnTo>
                    <a:pt x="777240" y="30480"/>
                  </a:lnTo>
                  <a:lnTo>
                    <a:pt x="601980" y="30480"/>
                  </a:lnTo>
                  <a:lnTo>
                    <a:pt x="601980" y="15240"/>
                  </a:lnTo>
                  <a:lnTo>
                    <a:pt x="220980" y="15240"/>
                  </a:lnTo>
                  <a:lnTo>
                    <a:pt x="220980" y="0"/>
                  </a:lnTo>
                  <a:lnTo>
                    <a:pt x="0" y="0"/>
                  </a:lnTo>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457200" fontAlgn="auto">
                <a:spcBef>
                  <a:spcPts val="0"/>
                </a:spcBef>
                <a:spcAft>
                  <a:spcPts val="0"/>
                </a:spcAft>
              </a:pPr>
              <a:endParaRPr lang="en-US" dirty="0">
                <a:solidFill>
                  <a:srgbClr val="FFFFFF"/>
                </a:solidFill>
                <a:latin typeface="Arial"/>
              </a:endParaRPr>
            </a:p>
          </p:txBody>
        </p:sp>
        <p:sp>
          <p:nvSpPr>
            <p:cNvPr id="83" name="Freeform: Shape 10">
              <a:extLst>
                <a:ext uri="{FF2B5EF4-FFF2-40B4-BE49-F238E27FC236}">
                  <a16:creationId xmlns="" xmlns:a16="http://schemas.microsoft.com/office/drawing/2014/main" id="{61BA8A54-F418-4580-BF36-C2074CB5853B}"/>
                </a:ext>
              </a:extLst>
            </p:cNvPr>
            <p:cNvSpPr>
              <a:spLocks/>
            </p:cNvSpPr>
            <p:nvPr/>
          </p:nvSpPr>
          <p:spPr bwMode="auto">
            <a:xfrm>
              <a:off x="1466850" y="2251075"/>
              <a:ext cx="3932238" cy="938213"/>
            </a:xfrm>
            <a:custGeom>
              <a:avLst/>
              <a:gdLst>
                <a:gd name="T0" fmla="*/ 3734128 w 3966210"/>
                <a:gd name="T1" fmla="*/ 942993 h 937260"/>
                <a:gd name="T2" fmla="*/ 1908313 w 3966210"/>
                <a:gd name="T3" fmla="*/ 942993 h 937260"/>
                <a:gd name="T4" fmla="*/ 1908313 w 3966210"/>
                <a:gd name="T5" fmla="*/ 663162 h 937260"/>
                <a:gd name="T6" fmla="*/ 1553196 w 3966210"/>
                <a:gd name="T7" fmla="*/ 663162 h 937260"/>
                <a:gd name="T8" fmla="*/ 1553196 w 3966210"/>
                <a:gd name="T9" fmla="*/ 413997 h 937260"/>
                <a:gd name="T10" fmla="*/ 1226773 w 3966210"/>
                <a:gd name="T11" fmla="*/ 413997 h 937260"/>
                <a:gd name="T12" fmla="*/ 1226773 w 3966210"/>
                <a:gd name="T13" fmla="*/ 187832 h 937260"/>
                <a:gd name="T14" fmla="*/ 954157 w 3966210"/>
                <a:gd name="T15" fmla="*/ 187832 h 937260"/>
                <a:gd name="T16" fmla="*/ 954157 w 3966210"/>
                <a:gd name="T17" fmla="*/ 3834 h 937260"/>
                <a:gd name="T18" fmla="*/ 753282 w 3966210"/>
                <a:gd name="T19" fmla="*/ 3834 h 937260"/>
                <a:gd name="T20" fmla="*/ 753282 w 3966210"/>
                <a:gd name="T21" fmla="*/ 0 h 937260"/>
                <a:gd name="T22" fmla="*/ 0 w 3966210"/>
                <a:gd name="T23" fmla="*/ 0 h 937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66210" h="937260">
                  <a:moveTo>
                    <a:pt x="3966210" y="937260"/>
                  </a:moveTo>
                  <a:lnTo>
                    <a:pt x="2026920" y="937260"/>
                  </a:lnTo>
                  <a:lnTo>
                    <a:pt x="2026920" y="659130"/>
                  </a:lnTo>
                  <a:lnTo>
                    <a:pt x="1649730" y="659130"/>
                  </a:lnTo>
                  <a:lnTo>
                    <a:pt x="1649730" y="411480"/>
                  </a:lnTo>
                  <a:lnTo>
                    <a:pt x="1303020" y="411480"/>
                  </a:lnTo>
                  <a:lnTo>
                    <a:pt x="1303020" y="186690"/>
                  </a:lnTo>
                  <a:lnTo>
                    <a:pt x="1013460" y="186690"/>
                  </a:lnTo>
                  <a:lnTo>
                    <a:pt x="1013460" y="3810"/>
                  </a:lnTo>
                  <a:lnTo>
                    <a:pt x="800100" y="3810"/>
                  </a:lnTo>
                  <a:lnTo>
                    <a:pt x="800100" y="0"/>
                  </a:lnTo>
                  <a:lnTo>
                    <a:pt x="0" y="0"/>
                  </a:lnTo>
                </a:path>
              </a:pathLst>
            </a:cu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457200" fontAlgn="auto">
                <a:spcBef>
                  <a:spcPts val="0"/>
                </a:spcBef>
                <a:spcAft>
                  <a:spcPts val="0"/>
                </a:spcAft>
              </a:pPr>
              <a:endParaRPr lang="en-US" dirty="0">
                <a:solidFill>
                  <a:srgbClr val="FFFFFF"/>
                </a:solidFill>
                <a:latin typeface="Arial"/>
              </a:endParaRPr>
            </a:p>
          </p:txBody>
        </p:sp>
        <p:sp>
          <p:nvSpPr>
            <p:cNvPr id="84" name="Freeform: Shape 11">
              <a:extLst>
                <a:ext uri="{FF2B5EF4-FFF2-40B4-BE49-F238E27FC236}">
                  <a16:creationId xmlns="" xmlns:a16="http://schemas.microsoft.com/office/drawing/2014/main" id="{0529A1E2-D253-471E-82ED-FD80A54AA91A}"/>
                </a:ext>
              </a:extLst>
            </p:cNvPr>
            <p:cNvSpPr/>
            <p:nvPr/>
          </p:nvSpPr>
          <p:spPr bwMode="auto">
            <a:xfrm>
              <a:off x="1471613" y="2251075"/>
              <a:ext cx="3949700" cy="107950"/>
            </a:xfrm>
            <a:custGeom>
              <a:avLst/>
              <a:gdLst>
                <a:gd name="connsiteX0" fmla="*/ 3950970 w 3950970"/>
                <a:gd name="connsiteY0" fmla="*/ 106680 h 106680"/>
                <a:gd name="connsiteX1" fmla="*/ 1432560 w 3950970"/>
                <a:gd name="connsiteY1" fmla="*/ 106680 h 106680"/>
                <a:gd name="connsiteX2" fmla="*/ 1432560 w 3950970"/>
                <a:gd name="connsiteY2" fmla="*/ 80010 h 106680"/>
                <a:gd name="connsiteX3" fmla="*/ 1158240 w 3950970"/>
                <a:gd name="connsiteY3" fmla="*/ 80010 h 106680"/>
                <a:gd name="connsiteX4" fmla="*/ 1158240 w 3950970"/>
                <a:gd name="connsiteY4" fmla="*/ 49530 h 106680"/>
                <a:gd name="connsiteX5" fmla="*/ 929640 w 3950970"/>
                <a:gd name="connsiteY5" fmla="*/ 49530 h 106680"/>
                <a:gd name="connsiteX6" fmla="*/ 929640 w 3950970"/>
                <a:gd name="connsiteY6" fmla="*/ 22860 h 106680"/>
                <a:gd name="connsiteX7" fmla="*/ 186690 w 3950970"/>
                <a:gd name="connsiteY7" fmla="*/ 22860 h 106680"/>
                <a:gd name="connsiteX8" fmla="*/ 186690 w 3950970"/>
                <a:gd name="connsiteY8" fmla="*/ 0 h 106680"/>
                <a:gd name="connsiteX9" fmla="*/ 0 w 3950970"/>
                <a:gd name="connsiteY9" fmla="*/ 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0970" h="106680">
                  <a:moveTo>
                    <a:pt x="3950970" y="106680"/>
                  </a:moveTo>
                  <a:lnTo>
                    <a:pt x="1432560" y="106680"/>
                  </a:lnTo>
                  <a:lnTo>
                    <a:pt x="1432560" y="80010"/>
                  </a:lnTo>
                  <a:lnTo>
                    <a:pt x="1158240" y="80010"/>
                  </a:lnTo>
                  <a:lnTo>
                    <a:pt x="1158240" y="49530"/>
                  </a:lnTo>
                  <a:lnTo>
                    <a:pt x="929640" y="49530"/>
                  </a:lnTo>
                  <a:lnTo>
                    <a:pt x="929640" y="22860"/>
                  </a:lnTo>
                  <a:lnTo>
                    <a:pt x="186690" y="22860"/>
                  </a:lnTo>
                  <a:lnTo>
                    <a:pt x="186690" y="0"/>
                  </a:lnTo>
                  <a:lnTo>
                    <a:pt x="0" y="0"/>
                  </a:lnTo>
                </a:path>
              </a:pathLst>
            </a:cu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dirty="0">
                <a:solidFill>
                  <a:srgbClr val="FFFFFF"/>
                </a:solidFill>
                <a:latin typeface="Arial"/>
              </a:endParaRPr>
            </a:p>
          </p:txBody>
        </p:sp>
        <p:sp>
          <p:nvSpPr>
            <p:cNvPr id="85" name="Freeform: Shape 9">
              <a:extLst>
                <a:ext uri="{FF2B5EF4-FFF2-40B4-BE49-F238E27FC236}">
                  <a16:creationId xmlns="" xmlns:a16="http://schemas.microsoft.com/office/drawing/2014/main" id="{570D597E-4B87-4CA1-944A-5A91C5FF8F3A}"/>
                </a:ext>
              </a:extLst>
            </p:cNvPr>
            <p:cNvSpPr>
              <a:spLocks/>
            </p:cNvSpPr>
            <p:nvPr/>
          </p:nvSpPr>
          <p:spPr bwMode="auto">
            <a:xfrm>
              <a:off x="1471613" y="2251075"/>
              <a:ext cx="3949700" cy="222250"/>
            </a:xfrm>
            <a:custGeom>
              <a:avLst/>
              <a:gdLst>
                <a:gd name="T0" fmla="*/ 3943356 w 3950970"/>
                <a:gd name="T1" fmla="*/ 228710 h 220980"/>
                <a:gd name="T2" fmla="*/ 3654354 w 3950970"/>
                <a:gd name="T3" fmla="*/ 228710 h 220980"/>
                <a:gd name="T4" fmla="*/ 3654354 w 3950970"/>
                <a:gd name="T5" fmla="*/ 153789 h 220980"/>
                <a:gd name="T6" fmla="*/ 2851993 w 3950970"/>
                <a:gd name="T7" fmla="*/ 153789 h 220980"/>
                <a:gd name="T8" fmla="*/ 2851993 w 3950970"/>
                <a:gd name="T9" fmla="*/ 122244 h 220980"/>
                <a:gd name="T10" fmla="*/ 1699788 w 3950970"/>
                <a:gd name="T11" fmla="*/ 122244 h 220980"/>
                <a:gd name="T12" fmla="*/ 1699788 w 3950970"/>
                <a:gd name="T13" fmla="*/ 106468 h 220980"/>
                <a:gd name="T14" fmla="*/ 1429800 w 3950970"/>
                <a:gd name="T15" fmla="*/ 106468 h 220980"/>
                <a:gd name="T16" fmla="*/ 1429800 w 3950970"/>
                <a:gd name="T17" fmla="*/ 78866 h 220980"/>
                <a:gd name="T18" fmla="*/ 1140798 w 3950970"/>
                <a:gd name="T19" fmla="*/ 78866 h 220980"/>
                <a:gd name="T20" fmla="*/ 1140798 w 3950970"/>
                <a:gd name="T21" fmla="*/ 67036 h 220980"/>
                <a:gd name="T22" fmla="*/ 927848 w 3950970"/>
                <a:gd name="T23" fmla="*/ 67036 h 220980"/>
                <a:gd name="T24" fmla="*/ 927848 w 3950970"/>
                <a:gd name="T25" fmla="*/ 51263 h 220980"/>
                <a:gd name="T26" fmla="*/ 745320 w 3950970"/>
                <a:gd name="T27" fmla="*/ 51263 h 220980"/>
                <a:gd name="T28" fmla="*/ 745320 w 3950970"/>
                <a:gd name="T29" fmla="*/ 39432 h 220980"/>
                <a:gd name="T30" fmla="*/ 616032 w 3950970"/>
                <a:gd name="T31" fmla="*/ 39432 h 220980"/>
                <a:gd name="T32" fmla="*/ 616032 w 3950970"/>
                <a:gd name="T33" fmla="*/ 19716 h 220980"/>
                <a:gd name="T34" fmla="*/ 201540 w 3950970"/>
                <a:gd name="T35" fmla="*/ 19716 h 220980"/>
                <a:gd name="T36" fmla="*/ 201540 w 3950970"/>
                <a:gd name="T37" fmla="*/ 0 h 220980"/>
                <a:gd name="T38" fmla="*/ 0 w 3950970"/>
                <a:gd name="T39" fmla="*/ 0 h 2209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50970" h="220980">
                  <a:moveTo>
                    <a:pt x="3950970" y="220980"/>
                  </a:moveTo>
                  <a:lnTo>
                    <a:pt x="3661410" y="220980"/>
                  </a:lnTo>
                  <a:lnTo>
                    <a:pt x="3661410" y="148590"/>
                  </a:lnTo>
                  <a:lnTo>
                    <a:pt x="2857500" y="148590"/>
                  </a:lnTo>
                  <a:lnTo>
                    <a:pt x="2857500" y="118110"/>
                  </a:lnTo>
                  <a:lnTo>
                    <a:pt x="1703070" y="118110"/>
                  </a:lnTo>
                  <a:lnTo>
                    <a:pt x="1703070" y="102870"/>
                  </a:lnTo>
                  <a:lnTo>
                    <a:pt x="1432560" y="102870"/>
                  </a:lnTo>
                  <a:lnTo>
                    <a:pt x="1432560" y="76200"/>
                  </a:lnTo>
                  <a:lnTo>
                    <a:pt x="1143000" y="76200"/>
                  </a:lnTo>
                  <a:lnTo>
                    <a:pt x="1143000" y="64770"/>
                  </a:lnTo>
                  <a:lnTo>
                    <a:pt x="929640" y="64770"/>
                  </a:lnTo>
                  <a:lnTo>
                    <a:pt x="929640" y="49530"/>
                  </a:lnTo>
                  <a:lnTo>
                    <a:pt x="746760" y="49530"/>
                  </a:lnTo>
                  <a:lnTo>
                    <a:pt x="746760" y="38100"/>
                  </a:lnTo>
                  <a:lnTo>
                    <a:pt x="617220" y="38100"/>
                  </a:lnTo>
                  <a:lnTo>
                    <a:pt x="617220" y="19050"/>
                  </a:lnTo>
                  <a:lnTo>
                    <a:pt x="201930" y="19050"/>
                  </a:lnTo>
                  <a:lnTo>
                    <a:pt x="201930" y="0"/>
                  </a:lnTo>
                  <a:lnTo>
                    <a:pt x="0" y="0"/>
                  </a:lnTo>
                </a:path>
              </a:pathLst>
            </a:cu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457200" fontAlgn="auto">
                <a:spcBef>
                  <a:spcPts val="0"/>
                </a:spcBef>
                <a:spcAft>
                  <a:spcPts val="0"/>
                </a:spcAft>
              </a:pPr>
              <a:endParaRPr lang="en-US" dirty="0">
                <a:solidFill>
                  <a:srgbClr val="FFFFFF"/>
                </a:solidFill>
                <a:latin typeface="Arial"/>
              </a:endParaRPr>
            </a:p>
          </p:txBody>
        </p:sp>
        <p:sp>
          <p:nvSpPr>
            <p:cNvPr id="86" name="Freeform: Shape 6">
              <a:extLst>
                <a:ext uri="{FF2B5EF4-FFF2-40B4-BE49-F238E27FC236}">
                  <a16:creationId xmlns="" xmlns:a16="http://schemas.microsoft.com/office/drawing/2014/main" id="{1A780DE7-17FF-4E2E-92D2-1FAB88BBD1C0}"/>
                </a:ext>
              </a:extLst>
            </p:cNvPr>
            <p:cNvSpPr>
              <a:spLocks/>
            </p:cNvSpPr>
            <p:nvPr/>
          </p:nvSpPr>
          <p:spPr bwMode="auto">
            <a:xfrm>
              <a:off x="1458913" y="2244725"/>
              <a:ext cx="3978275" cy="361950"/>
            </a:xfrm>
            <a:custGeom>
              <a:avLst/>
              <a:gdLst>
                <a:gd name="T0" fmla="*/ 3981451 w 3977640"/>
                <a:gd name="T1" fmla="*/ 361950 h 361950"/>
                <a:gd name="T2" fmla="*/ 2028864 w 3977640"/>
                <a:gd name="T3" fmla="*/ 361950 h 361950"/>
                <a:gd name="T4" fmla="*/ 2028864 w 3977640"/>
                <a:gd name="T5" fmla="*/ 270510 h 361950"/>
                <a:gd name="T6" fmla="*/ 1651310 w 3977640"/>
                <a:gd name="T7" fmla="*/ 270510 h 361950"/>
                <a:gd name="T8" fmla="*/ 1651310 w 3977640"/>
                <a:gd name="T9" fmla="*/ 213360 h 361950"/>
                <a:gd name="T10" fmla="*/ 1296642 w 3977640"/>
                <a:gd name="T11" fmla="*/ 213360 h 361950"/>
                <a:gd name="T12" fmla="*/ 1296642 w 3977640"/>
                <a:gd name="T13" fmla="*/ 152400 h 361950"/>
                <a:gd name="T14" fmla="*/ 1227996 w 3977640"/>
                <a:gd name="T15" fmla="*/ 152400 h 361950"/>
                <a:gd name="T16" fmla="*/ 1227996 w 3977640"/>
                <a:gd name="T17" fmla="*/ 114300 h 361950"/>
                <a:gd name="T18" fmla="*/ 1166976 w 3977640"/>
                <a:gd name="T19" fmla="*/ 114300 h 361950"/>
                <a:gd name="T20" fmla="*/ 1166976 w 3977640"/>
                <a:gd name="T21" fmla="*/ 95250 h 361950"/>
                <a:gd name="T22" fmla="*/ 983922 w 3977640"/>
                <a:gd name="T23" fmla="*/ 95250 h 361950"/>
                <a:gd name="T24" fmla="*/ 983922 w 3977640"/>
                <a:gd name="T25" fmla="*/ 41910 h 361950"/>
                <a:gd name="T26" fmla="*/ 652134 w 3977640"/>
                <a:gd name="T27" fmla="*/ 41910 h 361950"/>
                <a:gd name="T28" fmla="*/ 652134 w 3977640"/>
                <a:gd name="T29" fmla="*/ 11430 h 361950"/>
                <a:gd name="T30" fmla="*/ 209748 w 3977640"/>
                <a:gd name="T31" fmla="*/ 11430 h 361950"/>
                <a:gd name="T32" fmla="*/ 209748 w 3977640"/>
                <a:gd name="T33" fmla="*/ 0 h 361950"/>
                <a:gd name="T34" fmla="*/ 0 w 3977640"/>
                <a:gd name="T35" fmla="*/ 0 h 3619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77640" h="361950">
                  <a:moveTo>
                    <a:pt x="3977640" y="361950"/>
                  </a:moveTo>
                  <a:lnTo>
                    <a:pt x="2026920" y="361950"/>
                  </a:lnTo>
                  <a:lnTo>
                    <a:pt x="2026920" y="270510"/>
                  </a:lnTo>
                  <a:lnTo>
                    <a:pt x="1649730" y="270510"/>
                  </a:lnTo>
                  <a:lnTo>
                    <a:pt x="1649730" y="213360"/>
                  </a:lnTo>
                  <a:lnTo>
                    <a:pt x="1295400" y="213360"/>
                  </a:lnTo>
                  <a:lnTo>
                    <a:pt x="1295400" y="152400"/>
                  </a:lnTo>
                  <a:lnTo>
                    <a:pt x="1226820" y="152400"/>
                  </a:lnTo>
                  <a:lnTo>
                    <a:pt x="1226820" y="114300"/>
                  </a:lnTo>
                  <a:lnTo>
                    <a:pt x="1165860" y="114300"/>
                  </a:lnTo>
                  <a:lnTo>
                    <a:pt x="1165860" y="95250"/>
                  </a:lnTo>
                  <a:lnTo>
                    <a:pt x="982980" y="95250"/>
                  </a:lnTo>
                  <a:lnTo>
                    <a:pt x="982980" y="41910"/>
                  </a:lnTo>
                  <a:lnTo>
                    <a:pt x="651510" y="41910"/>
                  </a:lnTo>
                  <a:lnTo>
                    <a:pt x="651510" y="11430"/>
                  </a:lnTo>
                  <a:lnTo>
                    <a:pt x="209550" y="11430"/>
                  </a:lnTo>
                  <a:lnTo>
                    <a:pt x="209550" y="0"/>
                  </a:lnTo>
                  <a:lnTo>
                    <a:pt x="0" y="0"/>
                  </a:lnTo>
                </a:path>
              </a:pathLst>
            </a:custGeom>
            <a:noFill/>
            <a:ln w="28575">
              <a:solidFill>
                <a:srgbClr val="00FF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457200" fontAlgn="auto">
                <a:spcBef>
                  <a:spcPts val="0"/>
                </a:spcBef>
                <a:spcAft>
                  <a:spcPts val="0"/>
                </a:spcAft>
              </a:pPr>
              <a:endParaRPr lang="en-US" dirty="0">
                <a:solidFill>
                  <a:srgbClr val="FFFFFF"/>
                </a:solidFill>
                <a:latin typeface="Arial"/>
              </a:endParaRPr>
            </a:p>
          </p:txBody>
        </p:sp>
        <p:sp>
          <p:nvSpPr>
            <p:cNvPr id="87" name="Freeform: Shape 7">
              <a:extLst>
                <a:ext uri="{FF2B5EF4-FFF2-40B4-BE49-F238E27FC236}">
                  <a16:creationId xmlns="" xmlns:a16="http://schemas.microsoft.com/office/drawing/2014/main" id="{32C34197-F0D5-42BF-98A7-1C4BC415F8D1}"/>
                </a:ext>
              </a:extLst>
            </p:cNvPr>
            <p:cNvSpPr/>
            <p:nvPr/>
          </p:nvSpPr>
          <p:spPr bwMode="auto">
            <a:xfrm>
              <a:off x="1447800" y="2247900"/>
              <a:ext cx="3970338" cy="236538"/>
            </a:xfrm>
            <a:custGeom>
              <a:avLst/>
              <a:gdLst>
                <a:gd name="connsiteX0" fmla="*/ 3970020 w 3970020"/>
                <a:gd name="connsiteY0" fmla="*/ 236220 h 236220"/>
                <a:gd name="connsiteX1" fmla="*/ 3676650 w 3970020"/>
                <a:gd name="connsiteY1" fmla="*/ 236220 h 236220"/>
                <a:gd name="connsiteX2" fmla="*/ 3676650 w 3970020"/>
                <a:gd name="connsiteY2" fmla="*/ 171450 h 236220"/>
                <a:gd name="connsiteX3" fmla="*/ 2861310 w 3970020"/>
                <a:gd name="connsiteY3" fmla="*/ 171450 h 236220"/>
                <a:gd name="connsiteX4" fmla="*/ 2861310 w 3970020"/>
                <a:gd name="connsiteY4" fmla="*/ 144780 h 236220"/>
                <a:gd name="connsiteX5" fmla="*/ 1718310 w 3970020"/>
                <a:gd name="connsiteY5" fmla="*/ 144780 h 236220"/>
                <a:gd name="connsiteX6" fmla="*/ 1718310 w 3970020"/>
                <a:gd name="connsiteY6" fmla="*/ 133350 h 236220"/>
                <a:gd name="connsiteX7" fmla="*/ 1428750 w 3970020"/>
                <a:gd name="connsiteY7" fmla="*/ 133350 h 236220"/>
                <a:gd name="connsiteX8" fmla="*/ 1428750 w 3970020"/>
                <a:gd name="connsiteY8" fmla="*/ 102870 h 236220"/>
                <a:gd name="connsiteX9" fmla="*/ 1169670 w 3970020"/>
                <a:gd name="connsiteY9" fmla="*/ 102870 h 236220"/>
                <a:gd name="connsiteX10" fmla="*/ 1169670 w 3970020"/>
                <a:gd name="connsiteY10" fmla="*/ 87630 h 236220"/>
                <a:gd name="connsiteX11" fmla="*/ 952500 w 3970020"/>
                <a:gd name="connsiteY11" fmla="*/ 87630 h 236220"/>
                <a:gd name="connsiteX12" fmla="*/ 952500 w 3970020"/>
                <a:gd name="connsiteY12" fmla="*/ 38100 h 236220"/>
                <a:gd name="connsiteX13" fmla="*/ 632460 w 3970020"/>
                <a:gd name="connsiteY13" fmla="*/ 38100 h 236220"/>
                <a:gd name="connsiteX14" fmla="*/ 632460 w 3970020"/>
                <a:gd name="connsiteY14" fmla="*/ 26670 h 236220"/>
                <a:gd name="connsiteX15" fmla="*/ 213360 w 3970020"/>
                <a:gd name="connsiteY15" fmla="*/ 26670 h 236220"/>
                <a:gd name="connsiteX16" fmla="*/ 213360 w 3970020"/>
                <a:gd name="connsiteY16" fmla="*/ 0 h 236220"/>
                <a:gd name="connsiteX17" fmla="*/ 0 w 3970020"/>
                <a:gd name="connsiteY17" fmla="*/ 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70020" h="236220">
                  <a:moveTo>
                    <a:pt x="3970020" y="236220"/>
                  </a:moveTo>
                  <a:lnTo>
                    <a:pt x="3676650" y="236220"/>
                  </a:lnTo>
                  <a:lnTo>
                    <a:pt x="3676650" y="171450"/>
                  </a:lnTo>
                  <a:lnTo>
                    <a:pt x="2861310" y="171450"/>
                  </a:lnTo>
                  <a:lnTo>
                    <a:pt x="2861310" y="144780"/>
                  </a:lnTo>
                  <a:lnTo>
                    <a:pt x="1718310" y="144780"/>
                  </a:lnTo>
                  <a:lnTo>
                    <a:pt x="1718310" y="133350"/>
                  </a:lnTo>
                  <a:lnTo>
                    <a:pt x="1428750" y="133350"/>
                  </a:lnTo>
                  <a:lnTo>
                    <a:pt x="1428750" y="102870"/>
                  </a:lnTo>
                  <a:lnTo>
                    <a:pt x="1169670" y="102870"/>
                  </a:lnTo>
                  <a:lnTo>
                    <a:pt x="1169670" y="87630"/>
                  </a:lnTo>
                  <a:lnTo>
                    <a:pt x="952500" y="87630"/>
                  </a:lnTo>
                  <a:lnTo>
                    <a:pt x="952500" y="38100"/>
                  </a:lnTo>
                  <a:lnTo>
                    <a:pt x="632460" y="38100"/>
                  </a:lnTo>
                  <a:lnTo>
                    <a:pt x="632460" y="26670"/>
                  </a:lnTo>
                  <a:lnTo>
                    <a:pt x="213360" y="26670"/>
                  </a:lnTo>
                  <a:lnTo>
                    <a:pt x="213360" y="0"/>
                  </a:lnTo>
                  <a:lnTo>
                    <a:pt x="0" y="0"/>
                  </a:lnTo>
                </a:path>
              </a:pathLst>
            </a:cu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dirty="0">
                <a:solidFill>
                  <a:srgbClr val="FFFFFF"/>
                </a:solidFill>
                <a:latin typeface="Arial"/>
              </a:endParaRPr>
            </a:p>
          </p:txBody>
        </p:sp>
      </p:grpSp>
    </p:spTree>
    <p:extLst>
      <p:ext uri="{BB962C8B-B14F-4D97-AF65-F5344CB8AC3E}">
        <p14:creationId xmlns:p14="http://schemas.microsoft.com/office/powerpoint/2010/main" val="2761776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406901" y="6583363"/>
            <a:ext cx="4737100" cy="261610"/>
          </a:xfrm>
          <a:prstGeom prst="rect">
            <a:avLst/>
          </a:prstGeom>
          <a:noFill/>
          <a:ln w="9525">
            <a:noFill/>
            <a:miter lim="800000"/>
            <a:headEnd/>
            <a:tailEnd/>
          </a:ln>
        </p:spPr>
        <p:txBody>
          <a:bodyPr wrap="square">
            <a:spAutoFit/>
          </a:bodyPr>
          <a:lstStyle/>
          <a:p>
            <a:pPr algn="r" eaLnBrk="0" hangingPunct="0"/>
            <a:r>
              <a:rPr lang="fr-FR" sz="1100" i="1" dirty="0" err="1">
                <a:solidFill>
                  <a:srgbClr val="0070C0"/>
                </a:solidFill>
              </a:rPr>
              <a:t>Kroon</a:t>
            </a:r>
            <a:r>
              <a:rPr lang="fr-FR" sz="1100" i="1" dirty="0">
                <a:solidFill>
                  <a:srgbClr val="0070C0"/>
                </a:solidFill>
              </a:rPr>
              <a:t> E, CROI 2018, Abs. 66</a:t>
            </a:r>
          </a:p>
        </p:txBody>
      </p:sp>
      <p:sp>
        <p:nvSpPr>
          <p:cNvPr id="7" name="Titre 6"/>
          <p:cNvSpPr>
            <a:spLocks noGrp="1"/>
          </p:cNvSpPr>
          <p:nvPr>
            <p:ph type="title"/>
          </p:nvPr>
        </p:nvSpPr>
        <p:spPr/>
        <p:txBody>
          <a:bodyPr/>
          <a:lstStyle/>
          <a:p>
            <a:r>
              <a:rPr lang="fr-FR" sz="2400" dirty="0"/>
              <a:t>Présence et persistance d’ARN viral dans </a:t>
            </a:r>
            <a:br>
              <a:rPr lang="fr-FR" sz="2400" dirty="0"/>
            </a:br>
            <a:r>
              <a:rPr lang="fr-FR" sz="2400" dirty="0"/>
              <a:t>les ganglions lymphatiques </a:t>
            </a:r>
            <a:r>
              <a:rPr lang="fr-FR" sz="2400" dirty="0" smtClean="0"/>
              <a:t>malgré </a:t>
            </a:r>
            <a:r>
              <a:rPr lang="fr-FR" sz="2400" dirty="0"/>
              <a:t>un traitement ARV précoce (1)</a:t>
            </a:r>
          </a:p>
        </p:txBody>
      </p:sp>
      <p:sp>
        <p:nvSpPr>
          <p:cNvPr id="8" name="Espace réservé du contenu 7"/>
          <p:cNvSpPr>
            <a:spLocks noGrp="1"/>
          </p:cNvSpPr>
          <p:nvPr>
            <p:ph idx="1"/>
          </p:nvPr>
        </p:nvSpPr>
        <p:spPr>
          <a:xfrm>
            <a:off x="247340" y="1191506"/>
            <a:ext cx="8748422" cy="2588332"/>
          </a:xfrm>
        </p:spPr>
        <p:txBody>
          <a:bodyPr/>
          <a:lstStyle/>
          <a:p>
            <a:pPr marL="0" indent="0">
              <a:buNone/>
            </a:pPr>
            <a:r>
              <a:rPr lang="fr-FR" sz="1600" b="1" dirty="0"/>
              <a:t>Objectif : </a:t>
            </a:r>
            <a:r>
              <a:rPr lang="fr-FR" sz="1600" dirty="0"/>
              <a:t>impact d’un traitement ARV précoce sur la taille du réservoir, la suppression virologique et l’architecture des structures lymphatiques</a:t>
            </a:r>
          </a:p>
          <a:p>
            <a:pPr marL="0" indent="0">
              <a:buNone/>
            </a:pPr>
            <a:endParaRPr lang="fr-FR" sz="800" dirty="0"/>
          </a:p>
          <a:p>
            <a:pPr marL="0" indent="0">
              <a:buNone/>
            </a:pPr>
            <a:r>
              <a:rPr lang="fr-FR" sz="1600" b="1" dirty="0"/>
              <a:t>Patients </a:t>
            </a:r>
            <a:r>
              <a:rPr lang="fr-FR" sz="1600" b="1" dirty="0" smtClean="0"/>
              <a:t>inclus </a:t>
            </a:r>
            <a:r>
              <a:rPr lang="fr-FR" sz="1600" b="1" dirty="0"/>
              <a:t>RV254 </a:t>
            </a:r>
            <a:r>
              <a:rPr lang="fr-FR" sz="1600" b="1" dirty="0" err="1" smtClean="0"/>
              <a:t>study</a:t>
            </a:r>
            <a:r>
              <a:rPr lang="fr-FR" sz="1600" b="1" dirty="0" smtClean="0">
                <a:sym typeface="Wingdings"/>
              </a:rPr>
              <a:t> </a:t>
            </a:r>
            <a:r>
              <a:rPr lang="fr-FR" sz="1600" b="1" dirty="0" smtClean="0"/>
              <a:t>prélèvements </a:t>
            </a:r>
            <a:r>
              <a:rPr lang="fr-FR" sz="1600" b="1" dirty="0"/>
              <a:t>ganglionnaires </a:t>
            </a:r>
            <a:endParaRPr lang="fr-FR" sz="1600" b="1" dirty="0" smtClean="0"/>
          </a:p>
          <a:p>
            <a:pPr marL="457200" lvl="1" indent="0">
              <a:buNone/>
            </a:pPr>
            <a:r>
              <a:rPr lang="fr-FR" sz="1600" dirty="0" smtClean="0"/>
              <a:t>au moment PI (n=55)</a:t>
            </a:r>
          </a:p>
          <a:p>
            <a:pPr marL="457200" lvl="1" indent="0">
              <a:buNone/>
            </a:pPr>
            <a:r>
              <a:rPr lang="fr-FR" sz="1600" dirty="0" smtClean="0"/>
              <a:t>à S48 TTT ARV (n=31); moyenne=349 j (range 269-849)</a:t>
            </a:r>
          </a:p>
          <a:p>
            <a:pPr marL="0" indent="0">
              <a:buNone/>
            </a:pPr>
            <a:endParaRPr lang="fr-FR" sz="800" dirty="0"/>
          </a:p>
          <a:p>
            <a:pPr marL="0" indent="0">
              <a:buNone/>
            </a:pPr>
            <a:r>
              <a:rPr lang="fr-FR" sz="1600" b="1" dirty="0">
                <a:solidFill>
                  <a:schemeClr val="bg1">
                    <a:lumMod val="85000"/>
                  </a:schemeClr>
                </a:solidFill>
              </a:rPr>
              <a:t>Analyses </a:t>
            </a:r>
            <a:r>
              <a:rPr lang="fr-FR" sz="1600" b="1" dirty="0" smtClean="0">
                <a:solidFill>
                  <a:schemeClr val="bg1">
                    <a:lumMod val="85000"/>
                  </a:schemeClr>
                </a:solidFill>
              </a:rPr>
              <a:t>virologiques (hybridation in situ)</a:t>
            </a:r>
            <a:endParaRPr lang="fr-FR" sz="1600" b="1" dirty="0">
              <a:solidFill>
                <a:schemeClr val="bg1">
                  <a:lumMod val="85000"/>
                </a:schemeClr>
              </a:solidFill>
            </a:endParaRPr>
          </a:p>
          <a:p>
            <a:pPr marL="457200" lvl="1" indent="0">
              <a:buNone/>
            </a:pPr>
            <a:r>
              <a:rPr lang="fr-FR" sz="1600" dirty="0">
                <a:solidFill>
                  <a:schemeClr val="bg1">
                    <a:lumMod val="85000"/>
                  </a:schemeClr>
                </a:solidFill>
              </a:rPr>
              <a:t>Réservoir </a:t>
            </a:r>
            <a:r>
              <a:rPr lang="fr-FR" sz="1600" dirty="0" smtClean="0">
                <a:solidFill>
                  <a:schemeClr val="bg1">
                    <a:lumMod val="85000"/>
                  </a:schemeClr>
                </a:solidFill>
              </a:rPr>
              <a:t>ADN viral </a:t>
            </a:r>
            <a:r>
              <a:rPr lang="fr-FR" sz="1600" dirty="0">
                <a:solidFill>
                  <a:schemeClr val="bg1">
                    <a:lumMod val="85000"/>
                  </a:schemeClr>
                </a:solidFill>
              </a:rPr>
              <a:t>établi dans les ganglions dès le stade </a:t>
            </a:r>
            <a:r>
              <a:rPr lang="fr-FR" sz="1600" dirty="0" err="1">
                <a:solidFill>
                  <a:schemeClr val="bg1">
                    <a:lumMod val="85000"/>
                  </a:schemeClr>
                </a:solidFill>
              </a:rPr>
              <a:t>Fiebig</a:t>
            </a:r>
            <a:r>
              <a:rPr lang="fr-FR" sz="1600" dirty="0">
                <a:solidFill>
                  <a:schemeClr val="bg1">
                    <a:lumMod val="85000"/>
                  </a:schemeClr>
                </a:solidFill>
              </a:rPr>
              <a:t> 1 et maintenu </a:t>
            </a:r>
            <a:br>
              <a:rPr lang="fr-FR" sz="1600" dirty="0">
                <a:solidFill>
                  <a:schemeClr val="bg1">
                    <a:lumMod val="85000"/>
                  </a:schemeClr>
                </a:solidFill>
              </a:rPr>
            </a:br>
            <a:r>
              <a:rPr lang="fr-FR" sz="1600" dirty="0">
                <a:solidFill>
                  <a:schemeClr val="bg1">
                    <a:lumMod val="85000"/>
                  </a:schemeClr>
                </a:solidFill>
              </a:rPr>
              <a:t>dans le temps malgré un traitement ARV </a:t>
            </a:r>
            <a:r>
              <a:rPr lang="fr-FR" sz="1600" dirty="0" smtClean="0">
                <a:solidFill>
                  <a:schemeClr val="bg1">
                    <a:lumMod val="85000"/>
                  </a:schemeClr>
                </a:solidFill>
              </a:rPr>
              <a:t>précoce</a:t>
            </a:r>
          </a:p>
          <a:p>
            <a:pPr marL="457200" lvl="1" indent="0">
              <a:buNone/>
            </a:pPr>
            <a:r>
              <a:rPr lang="fr-FR" sz="1600" dirty="0" smtClean="0">
                <a:solidFill>
                  <a:schemeClr val="bg1">
                    <a:lumMod val="85000"/>
                  </a:schemeClr>
                </a:solidFill>
              </a:rPr>
              <a:t>ARN VIH associé aux cellules détecté dès le stade </a:t>
            </a:r>
            <a:r>
              <a:rPr lang="fr-FR" sz="1600" dirty="0" err="1" smtClean="0">
                <a:solidFill>
                  <a:schemeClr val="bg1">
                    <a:lumMod val="85000"/>
                  </a:schemeClr>
                </a:solidFill>
              </a:rPr>
              <a:t>Fiebing</a:t>
            </a:r>
            <a:r>
              <a:rPr lang="fr-FR" sz="1600" dirty="0" smtClean="0">
                <a:solidFill>
                  <a:schemeClr val="bg1">
                    <a:lumMod val="85000"/>
                  </a:schemeClr>
                </a:solidFill>
              </a:rPr>
              <a:t> 1 et dans 50% des patients après un an de TTT (F1-2&gt; F3-4-5; OD=6,48 p=0,0354)</a:t>
            </a:r>
          </a:p>
          <a:p>
            <a:pPr marL="457200" lvl="1" indent="0">
              <a:buNone/>
            </a:pPr>
            <a:endParaRPr lang="fr-FR" sz="1600" dirty="0">
              <a:solidFill>
                <a:schemeClr val="bg1">
                  <a:lumMod val="85000"/>
                </a:schemeClr>
              </a:solidFill>
            </a:endParaRPr>
          </a:p>
        </p:txBody>
      </p:sp>
      <p:sp>
        <p:nvSpPr>
          <p:cNvPr id="146" name="ZoneTexte 145">
            <a:extLst>
              <a:ext uri="{FF2B5EF4-FFF2-40B4-BE49-F238E27FC236}">
                <a16:creationId xmlns:a16="http://schemas.microsoft.com/office/drawing/2014/main" xmlns="" id="{D80E04CB-4938-436F-94C9-CA1640455CAA}"/>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26</a:t>
            </a:r>
          </a:p>
        </p:txBody>
      </p:sp>
    </p:spTree>
    <p:extLst>
      <p:ext uri="{BB962C8B-B14F-4D97-AF65-F5344CB8AC3E}">
        <p14:creationId xmlns:p14="http://schemas.microsoft.com/office/powerpoint/2010/main" val="3403487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11400"/>
            <a:ext cx="7543800"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5410" name="Group 3"/>
          <p:cNvGrpSpPr>
            <a:grpSpLocks/>
          </p:cNvGrpSpPr>
          <p:nvPr/>
        </p:nvGrpSpPr>
        <p:grpSpPr bwMode="auto">
          <a:xfrm>
            <a:off x="2406650" y="4840288"/>
            <a:ext cx="412750" cy="401637"/>
            <a:chOff x="1129499" y="1125279"/>
            <a:chExt cx="549993" cy="536379"/>
          </a:xfrm>
        </p:grpSpPr>
        <p:sp>
          <p:nvSpPr>
            <p:cNvPr id="5" name="Oval 4"/>
            <p:cNvSpPr/>
            <p:nvPr/>
          </p:nvSpPr>
          <p:spPr>
            <a:xfrm>
              <a:off x="1129499" y="1125279"/>
              <a:ext cx="549993" cy="519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pic>
          <p:nvPicPr>
            <p:cNvPr id="145469"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6475">
              <a:off x="1184703" y="1141547"/>
              <a:ext cx="325266" cy="5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11" name="Group 13"/>
          <p:cNvGrpSpPr>
            <a:grpSpLocks/>
          </p:cNvGrpSpPr>
          <p:nvPr/>
        </p:nvGrpSpPr>
        <p:grpSpPr bwMode="auto">
          <a:xfrm>
            <a:off x="3744913" y="3706813"/>
            <a:ext cx="412750" cy="403225"/>
            <a:chOff x="448518" y="3664587"/>
            <a:chExt cx="549993" cy="536379"/>
          </a:xfrm>
        </p:grpSpPr>
        <p:sp>
          <p:nvSpPr>
            <p:cNvPr id="15" name="Oval 14"/>
            <p:cNvSpPr/>
            <p:nvPr/>
          </p:nvSpPr>
          <p:spPr>
            <a:xfrm>
              <a:off x="448518" y="3664587"/>
              <a:ext cx="549993" cy="519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pic>
          <p:nvPicPr>
            <p:cNvPr id="145467"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6475">
              <a:off x="503722" y="3680855"/>
              <a:ext cx="325266" cy="5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12" name="Group 16"/>
          <p:cNvGrpSpPr>
            <a:grpSpLocks/>
          </p:cNvGrpSpPr>
          <p:nvPr/>
        </p:nvGrpSpPr>
        <p:grpSpPr bwMode="auto">
          <a:xfrm>
            <a:off x="3721100" y="4262438"/>
            <a:ext cx="412750" cy="390525"/>
            <a:chOff x="4404533" y="1094646"/>
            <a:chExt cx="549988" cy="519991"/>
          </a:xfrm>
        </p:grpSpPr>
        <p:sp>
          <p:nvSpPr>
            <p:cNvPr id="18" name="Oval 17"/>
            <p:cNvSpPr/>
            <p:nvPr/>
          </p:nvSpPr>
          <p:spPr>
            <a:xfrm>
              <a:off x="4404533" y="1094646"/>
              <a:ext cx="549988" cy="51999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pic>
          <p:nvPicPr>
            <p:cNvPr id="145465" name="Picture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4120" y="1183164"/>
              <a:ext cx="435293" cy="36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13" name="Group 19"/>
          <p:cNvGrpSpPr>
            <a:grpSpLocks/>
          </p:cNvGrpSpPr>
          <p:nvPr/>
        </p:nvGrpSpPr>
        <p:grpSpPr bwMode="auto">
          <a:xfrm>
            <a:off x="3709988" y="4799013"/>
            <a:ext cx="404812" cy="414337"/>
            <a:chOff x="1825456" y="3652960"/>
            <a:chExt cx="540098" cy="553997"/>
          </a:xfrm>
        </p:grpSpPr>
        <p:sp>
          <p:nvSpPr>
            <p:cNvPr id="21" name="Oval 20"/>
            <p:cNvSpPr/>
            <p:nvPr/>
          </p:nvSpPr>
          <p:spPr>
            <a:xfrm>
              <a:off x="1825456" y="3655082"/>
              <a:ext cx="540098" cy="5115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sp>
          <p:nvSpPr>
            <p:cNvPr id="22" name="TextBox 21"/>
            <p:cNvSpPr txBox="1"/>
            <p:nvPr/>
          </p:nvSpPr>
          <p:spPr>
            <a:xfrm rot="10800000">
              <a:off x="1842400" y="3652960"/>
              <a:ext cx="501973" cy="553997"/>
            </a:xfrm>
            <a:prstGeom prst="rect">
              <a:avLst/>
            </a:prstGeom>
            <a:noFill/>
          </p:spPr>
          <p:txBody>
            <a:bodyPr wrap="none">
              <a:spAutoFit/>
            </a:bodyPr>
            <a:lstStyle/>
            <a:p>
              <a:pPr fontAlgn="auto">
                <a:spcBef>
                  <a:spcPts val="0"/>
                </a:spcBef>
                <a:spcAft>
                  <a:spcPts val="0"/>
                </a:spcAft>
                <a:defRPr/>
              </a:pPr>
              <a:r>
                <a:rPr lang="en-US" sz="2100" b="1" dirty="0">
                  <a:solidFill>
                    <a:prstClr val="black"/>
                  </a:solidFill>
                  <a:latin typeface="Gill Sans MT"/>
                  <a:ea typeface="ＭＳ Ｐゴシック" charset="0"/>
                  <a:cs typeface="ＭＳ Ｐゴシック" charset="0"/>
                </a:rPr>
                <a:t>Y</a:t>
              </a:r>
            </a:p>
          </p:txBody>
        </p:sp>
      </p:grpSp>
      <p:sp>
        <p:nvSpPr>
          <p:cNvPr id="33" name="Oval 32"/>
          <p:cNvSpPr/>
          <p:nvPr/>
        </p:nvSpPr>
        <p:spPr>
          <a:xfrm>
            <a:off x="4305300" y="4359275"/>
            <a:ext cx="404813" cy="3937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grpSp>
        <p:nvGrpSpPr>
          <p:cNvPr id="145415" name="Group 33"/>
          <p:cNvGrpSpPr>
            <a:grpSpLocks/>
          </p:cNvGrpSpPr>
          <p:nvPr/>
        </p:nvGrpSpPr>
        <p:grpSpPr bwMode="auto">
          <a:xfrm>
            <a:off x="4319588" y="3382963"/>
            <a:ext cx="412750" cy="401637"/>
            <a:chOff x="3704094" y="3484024"/>
            <a:chExt cx="549993" cy="536379"/>
          </a:xfrm>
        </p:grpSpPr>
        <p:sp>
          <p:nvSpPr>
            <p:cNvPr id="35" name="Oval 34"/>
            <p:cNvSpPr/>
            <p:nvPr/>
          </p:nvSpPr>
          <p:spPr>
            <a:xfrm>
              <a:off x="3704094" y="3484024"/>
              <a:ext cx="549993" cy="519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pic>
          <p:nvPicPr>
            <p:cNvPr id="145461" name="Picture 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6475">
              <a:off x="3759298" y="3500292"/>
              <a:ext cx="325266" cy="5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16" name="Group 36"/>
          <p:cNvGrpSpPr>
            <a:grpSpLocks/>
          </p:cNvGrpSpPr>
          <p:nvPr/>
        </p:nvGrpSpPr>
        <p:grpSpPr bwMode="auto">
          <a:xfrm>
            <a:off x="4313238" y="3863975"/>
            <a:ext cx="403225" cy="392113"/>
            <a:chOff x="4457693" y="3454226"/>
            <a:chExt cx="538713" cy="521727"/>
          </a:xfrm>
        </p:grpSpPr>
        <p:sp>
          <p:nvSpPr>
            <p:cNvPr id="38" name="Oval 37"/>
            <p:cNvSpPr/>
            <p:nvPr/>
          </p:nvSpPr>
          <p:spPr>
            <a:xfrm>
              <a:off x="4457693" y="3454226"/>
              <a:ext cx="538713" cy="521727"/>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pic>
          <p:nvPicPr>
            <p:cNvPr id="145459" name="Picture 3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9402" y="3561411"/>
              <a:ext cx="435293" cy="36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17" name="Group 39"/>
          <p:cNvGrpSpPr>
            <a:grpSpLocks/>
          </p:cNvGrpSpPr>
          <p:nvPr/>
        </p:nvGrpSpPr>
        <p:grpSpPr bwMode="auto">
          <a:xfrm>
            <a:off x="4341813" y="4857750"/>
            <a:ext cx="404812" cy="414338"/>
            <a:chOff x="1825456" y="3652955"/>
            <a:chExt cx="540098" cy="553997"/>
          </a:xfrm>
        </p:grpSpPr>
        <p:sp>
          <p:nvSpPr>
            <p:cNvPr id="41" name="Oval 40"/>
            <p:cNvSpPr/>
            <p:nvPr/>
          </p:nvSpPr>
          <p:spPr>
            <a:xfrm>
              <a:off x="1825456" y="3655078"/>
              <a:ext cx="540098" cy="5115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sp>
          <p:nvSpPr>
            <p:cNvPr id="42" name="TextBox 41"/>
            <p:cNvSpPr txBox="1"/>
            <p:nvPr/>
          </p:nvSpPr>
          <p:spPr>
            <a:xfrm rot="10800000">
              <a:off x="1842400" y="3652955"/>
              <a:ext cx="501973" cy="553997"/>
            </a:xfrm>
            <a:prstGeom prst="rect">
              <a:avLst/>
            </a:prstGeom>
            <a:noFill/>
          </p:spPr>
          <p:txBody>
            <a:bodyPr wrap="none">
              <a:spAutoFit/>
            </a:bodyPr>
            <a:lstStyle/>
            <a:p>
              <a:pPr fontAlgn="auto">
                <a:spcBef>
                  <a:spcPts val="0"/>
                </a:spcBef>
                <a:spcAft>
                  <a:spcPts val="0"/>
                </a:spcAft>
                <a:defRPr/>
              </a:pPr>
              <a:r>
                <a:rPr lang="en-US" sz="2100" b="1" dirty="0">
                  <a:solidFill>
                    <a:prstClr val="black"/>
                  </a:solidFill>
                  <a:latin typeface="Gill Sans MT"/>
                  <a:ea typeface="ＭＳ Ｐゴシック" charset="0"/>
                  <a:cs typeface="ＭＳ Ｐゴシック" charset="0"/>
                </a:rPr>
                <a:t>Y</a:t>
              </a:r>
            </a:p>
          </p:txBody>
        </p:sp>
      </p:grpSp>
      <p:grpSp>
        <p:nvGrpSpPr>
          <p:cNvPr id="145418" name="Group 73"/>
          <p:cNvGrpSpPr>
            <a:grpSpLocks/>
          </p:cNvGrpSpPr>
          <p:nvPr/>
        </p:nvGrpSpPr>
        <p:grpSpPr bwMode="auto">
          <a:xfrm>
            <a:off x="2994025" y="4256088"/>
            <a:ext cx="412750" cy="401637"/>
            <a:chOff x="448518" y="3664587"/>
            <a:chExt cx="549993" cy="536379"/>
          </a:xfrm>
        </p:grpSpPr>
        <p:sp>
          <p:nvSpPr>
            <p:cNvPr id="75" name="Oval 74"/>
            <p:cNvSpPr/>
            <p:nvPr/>
          </p:nvSpPr>
          <p:spPr>
            <a:xfrm>
              <a:off x="448518" y="3664587"/>
              <a:ext cx="549993" cy="519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pic>
          <p:nvPicPr>
            <p:cNvPr id="145455" name="Picture 7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6475">
              <a:off x="503722" y="3680855"/>
              <a:ext cx="325266" cy="5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19" name="Group 76"/>
          <p:cNvGrpSpPr>
            <a:grpSpLocks/>
          </p:cNvGrpSpPr>
          <p:nvPr/>
        </p:nvGrpSpPr>
        <p:grpSpPr bwMode="auto">
          <a:xfrm>
            <a:off x="2994025" y="4818063"/>
            <a:ext cx="412750" cy="388937"/>
            <a:chOff x="4404533" y="1094646"/>
            <a:chExt cx="549988" cy="519991"/>
          </a:xfrm>
        </p:grpSpPr>
        <p:sp>
          <p:nvSpPr>
            <p:cNvPr id="78" name="Oval 77"/>
            <p:cNvSpPr/>
            <p:nvPr/>
          </p:nvSpPr>
          <p:spPr>
            <a:xfrm>
              <a:off x="4404533" y="1094646"/>
              <a:ext cx="549988" cy="51999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pic>
          <p:nvPicPr>
            <p:cNvPr id="145453" name="Picture 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4120" y="1183164"/>
              <a:ext cx="435293" cy="36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Box 30"/>
          <p:cNvSpPr txBox="1"/>
          <p:nvPr/>
        </p:nvSpPr>
        <p:spPr>
          <a:xfrm rot="16200000">
            <a:off x="-211137" y="3748088"/>
            <a:ext cx="2522537" cy="300037"/>
          </a:xfrm>
          <a:prstGeom prst="rect">
            <a:avLst/>
          </a:prstGeom>
          <a:noFill/>
        </p:spPr>
        <p:txBody>
          <a:bodyPr wrap="none">
            <a:spAutoFit/>
          </a:bodyPr>
          <a:lstStyle/>
          <a:p>
            <a:pPr fontAlgn="auto">
              <a:spcBef>
                <a:spcPts val="0"/>
              </a:spcBef>
              <a:spcAft>
                <a:spcPts val="0"/>
              </a:spcAft>
              <a:defRPr/>
            </a:pPr>
            <a:r>
              <a:rPr lang="en-US" sz="1350" dirty="0">
                <a:solidFill>
                  <a:prstClr val="black"/>
                </a:solidFill>
                <a:latin typeface="Gill Sans MT"/>
                <a:ea typeface="ＭＳ Ｐゴシック" charset="0"/>
                <a:cs typeface="ＭＳ Ｐゴシック" charset="0"/>
              </a:rPr>
              <a:t>Plasma Viral RNA (copies per ml)</a:t>
            </a:r>
          </a:p>
        </p:txBody>
      </p:sp>
      <p:sp>
        <p:nvSpPr>
          <p:cNvPr id="43" name="TextBox 42"/>
          <p:cNvSpPr txBox="1"/>
          <p:nvPr/>
        </p:nvSpPr>
        <p:spPr>
          <a:xfrm>
            <a:off x="2944813" y="6329363"/>
            <a:ext cx="2586037" cy="300037"/>
          </a:xfrm>
          <a:prstGeom prst="rect">
            <a:avLst/>
          </a:prstGeom>
          <a:noFill/>
        </p:spPr>
        <p:txBody>
          <a:bodyPr wrap="none">
            <a:spAutoFit/>
          </a:bodyPr>
          <a:lstStyle/>
          <a:p>
            <a:pPr fontAlgn="auto">
              <a:spcBef>
                <a:spcPts val="0"/>
              </a:spcBef>
              <a:spcAft>
                <a:spcPts val="0"/>
              </a:spcAft>
              <a:defRPr/>
            </a:pPr>
            <a:r>
              <a:rPr lang="en-US" sz="1350" dirty="0">
                <a:solidFill>
                  <a:prstClr val="black"/>
                </a:solidFill>
                <a:latin typeface="Gill Sans MT"/>
                <a:ea typeface="ＭＳ Ｐゴシック" charset="0"/>
                <a:cs typeface="ＭＳ Ｐゴシック" charset="0"/>
              </a:rPr>
              <a:t>Days following HIV-1 Transmission</a:t>
            </a:r>
          </a:p>
        </p:txBody>
      </p:sp>
      <p:grpSp>
        <p:nvGrpSpPr>
          <p:cNvPr id="145422" name="Group 43"/>
          <p:cNvGrpSpPr>
            <a:grpSpLocks/>
          </p:cNvGrpSpPr>
          <p:nvPr/>
        </p:nvGrpSpPr>
        <p:grpSpPr bwMode="auto">
          <a:xfrm>
            <a:off x="6275388" y="1785938"/>
            <a:ext cx="2824162" cy="2063750"/>
            <a:chOff x="8247751" y="443818"/>
            <a:chExt cx="3765825" cy="2751640"/>
          </a:xfrm>
        </p:grpSpPr>
        <p:sp>
          <p:nvSpPr>
            <p:cNvPr id="45" name="Oval 44"/>
            <p:cNvSpPr/>
            <p:nvPr/>
          </p:nvSpPr>
          <p:spPr>
            <a:xfrm>
              <a:off x="8277387" y="2778478"/>
              <a:ext cx="347159" cy="325964"/>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sp>
          <p:nvSpPr>
            <p:cNvPr id="46" name="TextBox 45"/>
            <p:cNvSpPr txBox="1"/>
            <p:nvPr/>
          </p:nvSpPr>
          <p:spPr>
            <a:xfrm>
              <a:off x="8715568" y="443818"/>
              <a:ext cx="666799" cy="370412"/>
            </a:xfrm>
            <a:prstGeom prst="rect">
              <a:avLst/>
            </a:prstGeom>
            <a:noFill/>
          </p:spPr>
          <p:txBody>
            <a:bodyPr wrap="none">
              <a:spAutoFit/>
            </a:bodyPr>
            <a:lstStyle/>
            <a:p>
              <a:pPr fontAlgn="auto">
                <a:spcBef>
                  <a:spcPts val="0"/>
                </a:spcBef>
                <a:spcAft>
                  <a:spcPts val="0"/>
                </a:spcAft>
                <a:defRPr/>
              </a:pPr>
              <a:r>
                <a:rPr lang="en-US" sz="1200" dirty="0">
                  <a:solidFill>
                    <a:prstClr val="black"/>
                  </a:solidFill>
                  <a:latin typeface="Gill Sans MT"/>
                  <a:ea typeface="ＭＳ Ｐゴシック" charset="0"/>
                  <a:cs typeface="ＭＳ Ｐゴシック" charset="0"/>
                </a:rPr>
                <a:t>ARN</a:t>
              </a:r>
            </a:p>
          </p:txBody>
        </p:sp>
        <p:sp>
          <p:nvSpPr>
            <p:cNvPr id="47" name="TextBox 46"/>
            <p:cNvSpPr txBox="1"/>
            <p:nvPr/>
          </p:nvSpPr>
          <p:spPr>
            <a:xfrm>
              <a:off x="8707101" y="1044946"/>
              <a:ext cx="1354766" cy="368296"/>
            </a:xfrm>
            <a:prstGeom prst="rect">
              <a:avLst/>
            </a:prstGeom>
            <a:noFill/>
          </p:spPr>
          <p:txBody>
            <a:bodyPr wrap="none">
              <a:spAutoFit/>
            </a:bodyPr>
            <a:lstStyle/>
            <a:p>
              <a:pPr fontAlgn="auto">
                <a:spcBef>
                  <a:spcPts val="0"/>
                </a:spcBef>
                <a:spcAft>
                  <a:spcPts val="0"/>
                </a:spcAft>
                <a:defRPr/>
              </a:pPr>
              <a:r>
                <a:rPr lang="en-US" sz="1200" dirty="0" err="1">
                  <a:solidFill>
                    <a:prstClr val="black"/>
                  </a:solidFill>
                  <a:latin typeface="Gill Sans MT"/>
                  <a:ea typeface="ＭＳ Ｐゴシック" charset="0"/>
                  <a:cs typeface="ＭＳ Ｐゴシック" charset="0"/>
                </a:rPr>
                <a:t>Antigène</a:t>
              </a:r>
              <a:r>
                <a:rPr lang="en-US" sz="1200" dirty="0">
                  <a:solidFill>
                    <a:prstClr val="black"/>
                  </a:solidFill>
                  <a:latin typeface="Gill Sans MT"/>
                  <a:ea typeface="ＭＳ Ｐゴシック" charset="0"/>
                  <a:cs typeface="ＭＳ Ｐゴシック" charset="0"/>
                </a:rPr>
                <a:t> P24</a:t>
              </a:r>
            </a:p>
          </p:txBody>
        </p:sp>
        <p:sp>
          <p:nvSpPr>
            <p:cNvPr id="48" name="TextBox 47"/>
            <p:cNvSpPr txBox="1"/>
            <p:nvPr/>
          </p:nvSpPr>
          <p:spPr>
            <a:xfrm>
              <a:off x="8736736" y="2190050"/>
              <a:ext cx="1210822" cy="368296"/>
            </a:xfrm>
            <a:prstGeom prst="rect">
              <a:avLst/>
            </a:prstGeom>
            <a:noFill/>
          </p:spPr>
          <p:txBody>
            <a:bodyPr wrap="none">
              <a:spAutoFit/>
            </a:bodyPr>
            <a:lstStyle/>
            <a:p>
              <a:pPr fontAlgn="auto">
                <a:spcBef>
                  <a:spcPts val="0"/>
                </a:spcBef>
                <a:spcAft>
                  <a:spcPts val="0"/>
                </a:spcAft>
                <a:defRPr/>
              </a:pPr>
              <a:r>
                <a:rPr lang="en-US" sz="1200" dirty="0">
                  <a:solidFill>
                    <a:prstClr val="black"/>
                  </a:solidFill>
                  <a:latin typeface="Gill Sans MT"/>
                  <a:ea typeface="ＭＳ Ｐゴシック" charset="0"/>
                  <a:cs typeface="ＭＳ Ｐゴシック" charset="0"/>
                </a:rPr>
                <a:t>Specific EIA</a:t>
              </a:r>
            </a:p>
          </p:txBody>
        </p:sp>
        <p:sp>
          <p:nvSpPr>
            <p:cNvPr id="49" name="TextBox 48"/>
            <p:cNvSpPr txBox="1"/>
            <p:nvPr/>
          </p:nvSpPr>
          <p:spPr>
            <a:xfrm>
              <a:off x="8724035" y="1607973"/>
              <a:ext cx="3289541" cy="368296"/>
            </a:xfrm>
            <a:prstGeom prst="rect">
              <a:avLst/>
            </a:prstGeom>
            <a:noFill/>
          </p:spPr>
          <p:txBody>
            <a:bodyPr wrap="none">
              <a:spAutoFit/>
            </a:bodyPr>
            <a:lstStyle/>
            <a:p>
              <a:pPr fontAlgn="auto">
                <a:spcBef>
                  <a:spcPts val="0"/>
                </a:spcBef>
                <a:spcAft>
                  <a:spcPts val="0"/>
                </a:spcAft>
                <a:defRPr/>
              </a:pPr>
              <a:r>
                <a:rPr lang="en-US" sz="1200" dirty="0" err="1">
                  <a:solidFill>
                    <a:prstClr val="black"/>
                  </a:solidFill>
                  <a:latin typeface="Gill Sans MT"/>
                  <a:ea typeface="ＭＳ Ｐゴシック" charset="0"/>
                  <a:cs typeface="ＭＳ Ｐゴシック" charset="0"/>
                </a:rPr>
                <a:t>Présence</a:t>
              </a:r>
              <a:r>
                <a:rPr lang="en-US" sz="1200" dirty="0">
                  <a:solidFill>
                    <a:prstClr val="black"/>
                  </a:solidFill>
                  <a:latin typeface="Gill Sans MT"/>
                  <a:ea typeface="ＭＳ Ｐゴシック" charset="0"/>
                  <a:cs typeface="ＭＳ Ｐゴシック" charset="0"/>
                </a:rPr>
                <a:t> possible de </a:t>
              </a:r>
              <a:r>
                <a:rPr lang="en-US" sz="1200" dirty="0" err="1">
                  <a:solidFill>
                    <a:prstClr val="black"/>
                  </a:solidFill>
                  <a:latin typeface="Gill Sans MT"/>
                  <a:ea typeface="ＭＳ Ｐゴシック" charset="0"/>
                  <a:cs typeface="ＭＳ Ｐゴシック" charset="0"/>
                </a:rPr>
                <a:t>l’antigène</a:t>
              </a:r>
              <a:r>
                <a:rPr lang="en-US" sz="1200" dirty="0">
                  <a:solidFill>
                    <a:prstClr val="black"/>
                  </a:solidFill>
                  <a:latin typeface="Gill Sans MT"/>
                  <a:ea typeface="ＭＳ Ｐゴシック" charset="0"/>
                  <a:cs typeface="ＭＳ Ｐゴシック" charset="0"/>
                </a:rPr>
                <a:t> P24</a:t>
              </a:r>
            </a:p>
          </p:txBody>
        </p:sp>
        <p:sp>
          <p:nvSpPr>
            <p:cNvPr id="50" name="TextBox 49"/>
            <p:cNvSpPr txBox="1"/>
            <p:nvPr/>
          </p:nvSpPr>
          <p:spPr>
            <a:xfrm>
              <a:off x="8698633" y="2579513"/>
              <a:ext cx="1369584" cy="615945"/>
            </a:xfrm>
            <a:prstGeom prst="rect">
              <a:avLst/>
            </a:prstGeom>
            <a:noFill/>
          </p:spPr>
          <p:txBody>
            <a:bodyPr wrap="none">
              <a:spAutoFit/>
            </a:bodyPr>
            <a:lstStyle/>
            <a:p>
              <a:pPr fontAlgn="auto">
                <a:spcBef>
                  <a:spcPts val="0"/>
                </a:spcBef>
                <a:spcAft>
                  <a:spcPts val="0"/>
                </a:spcAft>
                <a:defRPr/>
              </a:pPr>
              <a:r>
                <a:rPr lang="en-US" sz="1200" dirty="0">
                  <a:solidFill>
                    <a:prstClr val="black"/>
                  </a:solidFill>
                  <a:latin typeface="Gill Sans MT"/>
                  <a:ea typeface="ＭＳ Ｐゴシック" charset="0"/>
                  <a:cs typeface="ＭＳ Ｐゴシック" charset="0"/>
                </a:rPr>
                <a:t>Present on </a:t>
              </a:r>
            </a:p>
            <a:p>
              <a:pPr fontAlgn="auto">
                <a:spcBef>
                  <a:spcPts val="0"/>
                </a:spcBef>
                <a:spcAft>
                  <a:spcPts val="0"/>
                </a:spcAft>
                <a:defRPr/>
              </a:pPr>
              <a:r>
                <a:rPr lang="en-US" sz="1200" dirty="0">
                  <a:solidFill>
                    <a:prstClr val="black"/>
                  </a:solidFill>
                  <a:latin typeface="Gill Sans MT"/>
                  <a:ea typeface="ＭＳ Ｐゴシック" charset="0"/>
                  <a:cs typeface="ＭＳ Ｐゴシック" charset="0"/>
                </a:rPr>
                <a:t>Western Blot</a:t>
              </a:r>
            </a:p>
          </p:txBody>
        </p:sp>
        <p:grpSp>
          <p:nvGrpSpPr>
            <p:cNvPr id="145440" name="Group 50"/>
            <p:cNvGrpSpPr>
              <a:grpSpLocks/>
            </p:cNvGrpSpPr>
            <p:nvPr/>
          </p:nvGrpSpPr>
          <p:grpSpPr bwMode="auto">
            <a:xfrm>
              <a:off x="8247751" y="443818"/>
              <a:ext cx="346043" cy="371072"/>
              <a:chOff x="8277927" y="447206"/>
              <a:chExt cx="346043" cy="371072"/>
            </a:xfrm>
          </p:grpSpPr>
          <p:sp>
            <p:nvSpPr>
              <p:cNvPr id="61" name="Oval 60"/>
              <p:cNvSpPr/>
              <p:nvPr/>
            </p:nvSpPr>
            <p:spPr>
              <a:xfrm>
                <a:off x="8277927" y="455673"/>
                <a:ext cx="345042" cy="325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pic>
            <p:nvPicPr>
              <p:cNvPr id="145451" name="Picture 6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6475">
                <a:off x="8303114" y="447206"/>
                <a:ext cx="232060" cy="37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41" name="Group 51"/>
            <p:cNvGrpSpPr>
              <a:grpSpLocks/>
            </p:cNvGrpSpPr>
            <p:nvPr/>
          </p:nvGrpSpPr>
          <p:grpSpPr bwMode="auto">
            <a:xfrm>
              <a:off x="8277927" y="1083972"/>
              <a:ext cx="346043" cy="327169"/>
              <a:chOff x="8277927" y="1083972"/>
              <a:chExt cx="346043" cy="327169"/>
            </a:xfrm>
          </p:grpSpPr>
          <p:sp>
            <p:nvSpPr>
              <p:cNvPr id="59" name="Oval 58"/>
              <p:cNvSpPr/>
              <p:nvPr/>
            </p:nvSpPr>
            <p:spPr>
              <a:xfrm>
                <a:off x="8277387" y="1083045"/>
                <a:ext cx="347159" cy="32808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pic>
            <p:nvPicPr>
              <p:cNvPr id="145449"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28445" y="1133636"/>
                <a:ext cx="295525" cy="2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42" name="Group 52"/>
            <p:cNvGrpSpPr>
              <a:grpSpLocks/>
            </p:cNvGrpSpPr>
            <p:nvPr/>
          </p:nvGrpSpPr>
          <p:grpSpPr bwMode="auto">
            <a:xfrm>
              <a:off x="8277927" y="1619481"/>
              <a:ext cx="346043" cy="327169"/>
              <a:chOff x="8277927" y="1619481"/>
              <a:chExt cx="346043" cy="327169"/>
            </a:xfrm>
          </p:grpSpPr>
          <p:sp>
            <p:nvSpPr>
              <p:cNvPr id="57" name="Oval 56"/>
              <p:cNvSpPr/>
              <p:nvPr/>
            </p:nvSpPr>
            <p:spPr>
              <a:xfrm>
                <a:off x="8277387" y="1618556"/>
                <a:ext cx="347159" cy="32808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latin typeface="Gill Sans MT"/>
                </a:endParaRPr>
              </a:p>
            </p:txBody>
          </p:sp>
          <p:pic>
            <p:nvPicPr>
              <p:cNvPr id="145447" name="Picture 5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28445" y="1664669"/>
                <a:ext cx="295525" cy="2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43" name="Group 53"/>
            <p:cNvGrpSpPr>
              <a:grpSpLocks/>
            </p:cNvGrpSpPr>
            <p:nvPr/>
          </p:nvGrpSpPr>
          <p:grpSpPr bwMode="auto">
            <a:xfrm>
              <a:off x="8253826" y="2164407"/>
              <a:ext cx="370144" cy="430886"/>
              <a:chOff x="8253826" y="2164407"/>
              <a:chExt cx="370144" cy="430886"/>
            </a:xfrm>
          </p:grpSpPr>
          <p:sp>
            <p:nvSpPr>
              <p:cNvPr id="55" name="Oval 54"/>
              <p:cNvSpPr/>
              <p:nvPr/>
            </p:nvSpPr>
            <p:spPr>
              <a:xfrm>
                <a:off x="8277386" y="2215450"/>
                <a:ext cx="347158" cy="3259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prstClr val="white"/>
                  </a:solidFill>
                  <a:latin typeface="Gill Sans MT"/>
                </a:endParaRPr>
              </a:p>
            </p:txBody>
          </p:sp>
          <p:sp>
            <p:nvSpPr>
              <p:cNvPr id="56" name="TextBox 55"/>
              <p:cNvSpPr txBox="1"/>
              <p:nvPr/>
            </p:nvSpPr>
            <p:spPr>
              <a:xfrm rot="10800000">
                <a:off x="8254101" y="2164651"/>
                <a:ext cx="355626" cy="429679"/>
              </a:xfrm>
              <a:prstGeom prst="rect">
                <a:avLst/>
              </a:prstGeom>
              <a:noFill/>
            </p:spPr>
            <p:txBody>
              <a:bodyPr>
                <a:spAutoFit/>
              </a:bodyPr>
              <a:lstStyle/>
              <a:p>
                <a:pPr fontAlgn="auto">
                  <a:spcBef>
                    <a:spcPts val="0"/>
                  </a:spcBef>
                  <a:spcAft>
                    <a:spcPts val="0"/>
                  </a:spcAft>
                  <a:defRPr/>
                </a:pPr>
                <a:r>
                  <a:rPr lang="en-US" sz="1500" b="1" dirty="0">
                    <a:solidFill>
                      <a:prstClr val="black"/>
                    </a:solidFill>
                    <a:latin typeface="Gill Sans MT"/>
                    <a:ea typeface="ＭＳ Ｐゴシック" charset="0"/>
                    <a:cs typeface="ＭＳ Ｐゴシック" charset="0"/>
                  </a:rPr>
                  <a:t>Y  </a:t>
                </a:r>
              </a:p>
            </p:txBody>
          </p:sp>
        </p:grpSp>
      </p:grpSp>
      <p:sp>
        <p:nvSpPr>
          <p:cNvPr id="63" name="Title 1"/>
          <p:cNvSpPr txBox="1">
            <a:spLocks/>
          </p:cNvSpPr>
          <p:nvPr/>
        </p:nvSpPr>
        <p:spPr>
          <a:xfrm>
            <a:off x="395288" y="836613"/>
            <a:ext cx="7943850" cy="533400"/>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Calibri" panose="020F0502020204030204" pitchFamily="34" charset="0"/>
              </a:defRPr>
            </a:lvl1pPr>
            <a:extLst/>
          </a:lstStyle>
          <a:p>
            <a:pPr fontAlgn="auto">
              <a:spcAft>
                <a:spcPts val="0"/>
              </a:spcAft>
              <a:defRPr/>
            </a:pPr>
            <a:r>
              <a:rPr lang="en-US" sz="2400" b="1" dirty="0" err="1" smtClean="0">
                <a:solidFill>
                  <a:srgbClr val="0070C0"/>
                </a:solidFill>
              </a:rPr>
              <a:t>Définition</a:t>
            </a:r>
            <a:r>
              <a:rPr lang="en-US" sz="2400" b="1" dirty="0" smtClean="0">
                <a:solidFill>
                  <a:srgbClr val="0070C0"/>
                </a:solidFill>
              </a:rPr>
              <a:t> des </a:t>
            </a:r>
            <a:r>
              <a:rPr lang="en-US" sz="2400" b="1" dirty="0" err="1" smtClean="0">
                <a:solidFill>
                  <a:srgbClr val="0070C0"/>
                </a:solidFill>
              </a:rPr>
              <a:t>stades</a:t>
            </a:r>
            <a:r>
              <a:rPr lang="en-US" sz="2400" b="1" dirty="0" smtClean="0">
                <a:solidFill>
                  <a:srgbClr val="0070C0"/>
                </a:solidFill>
              </a:rPr>
              <a:t> de </a:t>
            </a:r>
            <a:r>
              <a:rPr lang="en-US" sz="2400" b="1" dirty="0" err="1" smtClean="0">
                <a:solidFill>
                  <a:srgbClr val="0070C0"/>
                </a:solidFill>
              </a:rPr>
              <a:t>Fiebig</a:t>
            </a:r>
            <a:endParaRPr lang="en-US" sz="2400" b="1" dirty="0">
              <a:solidFill>
                <a:srgbClr val="0070C0"/>
              </a:solidFill>
            </a:endParaRPr>
          </a:p>
        </p:txBody>
      </p:sp>
      <p:sp>
        <p:nvSpPr>
          <p:cNvPr id="64" name="TextBox 194"/>
          <p:cNvSpPr txBox="1"/>
          <p:nvPr/>
        </p:nvSpPr>
        <p:spPr>
          <a:xfrm>
            <a:off x="1905000" y="2035175"/>
            <a:ext cx="1022350" cy="369888"/>
          </a:xfrm>
          <a:prstGeom prst="rect">
            <a:avLst/>
          </a:prstGeom>
          <a:noFill/>
          <a:ln>
            <a:solidFill>
              <a:schemeClr val="accent1"/>
            </a:solidFill>
          </a:ln>
        </p:spPr>
        <p:txBody>
          <a:bodyPr>
            <a:spAutoFit/>
          </a:bodyPr>
          <a:lstStyle/>
          <a:p>
            <a:pPr fontAlgn="auto">
              <a:spcBef>
                <a:spcPts val="0"/>
              </a:spcBef>
              <a:spcAft>
                <a:spcPts val="0"/>
              </a:spcAft>
              <a:defRPr/>
            </a:pPr>
            <a:r>
              <a:rPr lang="en-US" dirty="0" err="1">
                <a:solidFill>
                  <a:prstClr val="black"/>
                </a:solidFill>
                <a:latin typeface="Gill Sans MT"/>
                <a:ea typeface="ＭＳ Ｐゴシック" charset="0"/>
                <a:cs typeface="ＭＳ Ｐゴシック" charset="0"/>
              </a:rPr>
              <a:t>Stade</a:t>
            </a:r>
            <a:r>
              <a:rPr lang="en-US" dirty="0">
                <a:solidFill>
                  <a:prstClr val="black"/>
                </a:solidFill>
                <a:latin typeface="Gill Sans MT"/>
                <a:ea typeface="ＭＳ Ｐゴシック" charset="0"/>
                <a:cs typeface="ＭＳ Ｐゴシック" charset="0"/>
              </a:rPr>
              <a:t> 1</a:t>
            </a:r>
          </a:p>
        </p:txBody>
      </p:sp>
      <p:sp>
        <p:nvSpPr>
          <p:cNvPr id="65" name="TextBox 194"/>
          <p:cNvSpPr txBox="1"/>
          <p:nvPr/>
        </p:nvSpPr>
        <p:spPr>
          <a:xfrm>
            <a:off x="2667000" y="1335088"/>
            <a:ext cx="1022350" cy="369887"/>
          </a:xfrm>
          <a:prstGeom prst="rect">
            <a:avLst/>
          </a:prstGeom>
          <a:noFill/>
          <a:ln>
            <a:solidFill>
              <a:schemeClr val="accent1"/>
            </a:solidFill>
          </a:ln>
        </p:spPr>
        <p:txBody>
          <a:bodyPr>
            <a:spAutoFit/>
          </a:bodyPr>
          <a:lstStyle/>
          <a:p>
            <a:pPr fontAlgn="auto">
              <a:spcBef>
                <a:spcPts val="0"/>
              </a:spcBef>
              <a:spcAft>
                <a:spcPts val="0"/>
              </a:spcAft>
              <a:defRPr/>
            </a:pPr>
            <a:r>
              <a:rPr lang="en-US" dirty="0" err="1">
                <a:solidFill>
                  <a:prstClr val="black"/>
                </a:solidFill>
                <a:latin typeface="Gill Sans MT"/>
                <a:ea typeface="ＭＳ Ｐゴシック" charset="0"/>
                <a:cs typeface="ＭＳ Ｐゴシック" charset="0"/>
              </a:rPr>
              <a:t>Stade</a:t>
            </a:r>
            <a:r>
              <a:rPr lang="en-US" dirty="0">
                <a:solidFill>
                  <a:prstClr val="black"/>
                </a:solidFill>
                <a:latin typeface="Gill Sans MT"/>
                <a:ea typeface="ＭＳ Ｐゴシック" charset="0"/>
                <a:cs typeface="ＭＳ Ｐゴシック" charset="0"/>
              </a:rPr>
              <a:t> 2</a:t>
            </a:r>
          </a:p>
        </p:txBody>
      </p:sp>
      <p:sp>
        <p:nvSpPr>
          <p:cNvPr id="66" name="TextBox 194"/>
          <p:cNvSpPr txBox="1"/>
          <p:nvPr/>
        </p:nvSpPr>
        <p:spPr>
          <a:xfrm>
            <a:off x="3397250" y="1792288"/>
            <a:ext cx="1022350" cy="369887"/>
          </a:xfrm>
          <a:prstGeom prst="rect">
            <a:avLst/>
          </a:prstGeom>
          <a:noFill/>
          <a:ln>
            <a:solidFill>
              <a:schemeClr val="accent1"/>
            </a:solidFill>
          </a:ln>
        </p:spPr>
        <p:txBody>
          <a:bodyPr>
            <a:spAutoFit/>
          </a:bodyPr>
          <a:lstStyle/>
          <a:p>
            <a:pPr fontAlgn="auto">
              <a:spcBef>
                <a:spcPts val="0"/>
              </a:spcBef>
              <a:spcAft>
                <a:spcPts val="0"/>
              </a:spcAft>
              <a:defRPr/>
            </a:pPr>
            <a:r>
              <a:rPr lang="en-US" dirty="0" err="1">
                <a:solidFill>
                  <a:prstClr val="black"/>
                </a:solidFill>
                <a:latin typeface="Gill Sans MT"/>
                <a:ea typeface="ＭＳ Ｐゴシック" charset="0"/>
                <a:cs typeface="ＭＳ Ｐゴシック" charset="0"/>
              </a:rPr>
              <a:t>Stade</a:t>
            </a:r>
            <a:r>
              <a:rPr lang="en-US" dirty="0">
                <a:solidFill>
                  <a:prstClr val="black"/>
                </a:solidFill>
                <a:latin typeface="Gill Sans MT"/>
                <a:ea typeface="ＭＳ Ｐゴシック" charset="0"/>
                <a:cs typeface="ＭＳ Ｐゴシック" charset="0"/>
              </a:rPr>
              <a:t> 3</a:t>
            </a:r>
          </a:p>
        </p:txBody>
      </p:sp>
      <p:sp>
        <p:nvSpPr>
          <p:cNvPr id="67" name="TextBox 194"/>
          <p:cNvSpPr txBox="1"/>
          <p:nvPr/>
        </p:nvSpPr>
        <p:spPr>
          <a:xfrm>
            <a:off x="4451350" y="2119313"/>
            <a:ext cx="1022350" cy="368300"/>
          </a:xfrm>
          <a:prstGeom prst="rect">
            <a:avLst/>
          </a:prstGeom>
          <a:noFill/>
          <a:ln>
            <a:solidFill>
              <a:schemeClr val="accent1"/>
            </a:solidFill>
          </a:ln>
        </p:spPr>
        <p:txBody>
          <a:bodyPr>
            <a:spAutoFit/>
          </a:bodyPr>
          <a:lstStyle/>
          <a:p>
            <a:pPr fontAlgn="auto">
              <a:spcBef>
                <a:spcPts val="0"/>
              </a:spcBef>
              <a:spcAft>
                <a:spcPts val="0"/>
              </a:spcAft>
              <a:defRPr/>
            </a:pPr>
            <a:r>
              <a:rPr lang="en-US" dirty="0" err="1">
                <a:solidFill>
                  <a:prstClr val="black"/>
                </a:solidFill>
                <a:latin typeface="Gill Sans MT"/>
                <a:ea typeface="ＭＳ Ｐゴシック" charset="0"/>
                <a:cs typeface="ＭＳ Ｐゴシック" charset="0"/>
              </a:rPr>
              <a:t>Stade</a:t>
            </a:r>
            <a:r>
              <a:rPr lang="en-US" dirty="0">
                <a:solidFill>
                  <a:prstClr val="black"/>
                </a:solidFill>
                <a:latin typeface="Gill Sans MT"/>
                <a:ea typeface="ＭＳ Ｐゴシック" charset="0"/>
                <a:cs typeface="ＭＳ Ｐゴシック" charset="0"/>
              </a:rPr>
              <a:t> 4</a:t>
            </a:r>
          </a:p>
        </p:txBody>
      </p:sp>
      <p:cxnSp>
        <p:nvCxnSpPr>
          <p:cNvPr id="68" name="Connecteur droit avec flèche 67"/>
          <p:cNvCxnSpPr/>
          <p:nvPr/>
        </p:nvCxnSpPr>
        <p:spPr>
          <a:xfrm>
            <a:off x="2470150" y="2339975"/>
            <a:ext cx="0" cy="2195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3217863" y="1673225"/>
            <a:ext cx="0" cy="1863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a:off x="3886200" y="2173288"/>
            <a:ext cx="22225" cy="976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a:off x="4595813" y="2489200"/>
            <a:ext cx="0" cy="66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46"/>
          <p:cNvSpPr txBox="1"/>
          <p:nvPr/>
        </p:nvSpPr>
        <p:spPr>
          <a:xfrm>
            <a:off x="6096000" y="4881563"/>
            <a:ext cx="1809750" cy="415925"/>
          </a:xfrm>
          <a:prstGeom prst="rect">
            <a:avLst/>
          </a:prstGeom>
          <a:noFill/>
        </p:spPr>
        <p:txBody>
          <a:bodyPr wrap="none">
            <a:spAutoFit/>
          </a:bodyPr>
          <a:lstStyle/>
          <a:p>
            <a:pPr fontAlgn="auto">
              <a:spcBef>
                <a:spcPts val="0"/>
              </a:spcBef>
              <a:spcAft>
                <a:spcPts val="0"/>
              </a:spcAft>
              <a:defRPr/>
            </a:pPr>
            <a:r>
              <a:rPr lang="en-US" sz="1050" dirty="0">
                <a:solidFill>
                  <a:prstClr val="black"/>
                </a:solidFill>
                <a:latin typeface="Gill Sans MT"/>
                <a:ea typeface="ＭＳ Ｐゴシック" charset="0"/>
                <a:cs typeface="ＭＳ Ｐゴシック" charset="0"/>
              </a:rPr>
              <a:t>Limit of detection of assay for</a:t>
            </a:r>
          </a:p>
          <a:p>
            <a:pPr fontAlgn="auto">
              <a:spcBef>
                <a:spcPts val="0"/>
              </a:spcBef>
              <a:spcAft>
                <a:spcPts val="0"/>
              </a:spcAft>
              <a:defRPr/>
            </a:pPr>
            <a:r>
              <a:rPr lang="en-US" sz="1050" dirty="0">
                <a:solidFill>
                  <a:prstClr val="black"/>
                </a:solidFill>
                <a:latin typeface="Gill Sans MT"/>
                <a:ea typeface="ＭＳ Ｐゴシック" charset="0"/>
                <a:cs typeface="ＭＳ Ｐゴシック" charset="0"/>
              </a:rPr>
              <a:t>Plasma viral RNA</a:t>
            </a:r>
          </a:p>
        </p:txBody>
      </p:sp>
      <p:sp>
        <p:nvSpPr>
          <p:cNvPr id="62" name="Rectangle 61"/>
          <p:cNvSpPr/>
          <p:nvPr/>
        </p:nvSpPr>
        <p:spPr>
          <a:xfrm>
            <a:off x="250825" y="260350"/>
            <a:ext cx="8281988" cy="554038"/>
          </a:xfrm>
          <a:prstGeom prst="rect">
            <a:avLst/>
          </a:prstGeom>
        </p:spPr>
        <p:txBody>
          <a:bodyPr>
            <a:spAutoFit/>
          </a:bodyPr>
          <a:lstStyle/>
          <a:p>
            <a:pPr eaLnBrk="0" hangingPunct="0">
              <a:defRPr/>
            </a:pPr>
            <a:r>
              <a:rPr lang="fr-FR" sz="3000" dirty="0">
                <a:solidFill>
                  <a:srgbClr val="C0504D"/>
                </a:solidFill>
                <a:effectLst>
                  <a:outerShdw blurRad="38100" dist="38100" dir="2700000" algn="tl">
                    <a:srgbClr val="DDDDDD"/>
                  </a:outerShdw>
                </a:effectLst>
                <a:ea typeface="ＭＳ Ｐゴシック" charset="0"/>
                <a:cs typeface="ＭＳ Ｐゴシック" charset="0"/>
              </a:rPr>
              <a:t>Les différents marqueurs au cours de l’infection</a:t>
            </a:r>
            <a:endParaRPr lang="fr-FR" sz="3000" dirty="0">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58276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406901" y="6583363"/>
            <a:ext cx="4737100" cy="261610"/>
          </a:xfrm>
          <a:prstGeom prst="rect">
            <a:avLst/>
          </a:prstGeom>
          <a:noFill/>
          <a:ln w="9525">
            <a:noFill/>
            <a:miter lim="800000"/>
            <a:headEnd/>
            <a:tailEnd/>
          </a:ln>
        </p:spPr>
        <p:txBody>
          <a:bodyPr wrap="square">
            <a:spAutoFit/>
          </a:bodyPr>
          <a:lstStyle/>
          <a:p>
            <a:pPr algn="r" eaLnBrk="0" hangingPunct="0"/>
            <a:r>
              <a:rPr lang="fr-FR" sz="1100" i="1" dirty="0" err="1">
                <a:solidFill>
                  <a:srgbClr val="0070C0"/>
                </a:solidFill>
              </a:rPr>
              <a:t>Kroon</a:t>
            </a:r>
            <a:r>
              <a:rPr lang="fr-FR" sz="1100" i="1" dirty="0">
                <a:solidFill>
                  <a:srgbClr val="0070C0"/>
                </a:solidFill>
              </a:rPr>
              <a:t> E, CROI 2018, Abs. 66</a:t>
            </a:r>
          </a:p>
        </p:txBody>
      </p:sp>
      <p:sp>
        <p:nvSpPr>
          <p:cNvPr id="7" name="Titre 6"/>
          <p:cNvSpPr>
            <a:spLocks noGrp="1"/>
          </p:cNvSpPr>
          <p:nvPr>
            <p:ph type="title"/>
          </p:nvPr>
        </p:nvSpPr>
        <p:spPr/>
        <p:txBody>
          <a:bodyPr/>
          <a:lstStyle/>
          <a:p>
            <a:r>
              <a:rPr lang="fr-FR" sz="2400" dirty="0"/>
              <a:t>Présence et persistance d’ARN viral dans </a:t>
            </a:r>
            <a:br>
              <a:rPr lang="fr-FR" sz="2400" dirty="0"/>
            </a:br>
            <a:r>
              <a:rPr lang="fr-FR" sz="2400" dirty="0"/>
              <a:t>les ganglions lymphatiques </a:t>
            </a:r>
            <a:r>
              <a:rPr lang="fr-FR" sz="2400" dirty="0" smtClean="0"/>
              <a:t>malgré </a:t>
            </a:r>
            <a:r>
              <a:rPr lang="fr-FR" sz="2400" dirty="0"/>
              <a:t>un traitement ARV précoce (1)</a:t>
            </a:r>
          </a:p>
        </p:txBody>
      </p:sp>
      <p:sp>
        <p:nvSpPr>
          <p:cNvPr id="8" name="Espace réservé du contenu 7"/>
          <p:cNvSpPr>
            <a:spLocks noGrp="1"/>
          </p:cNvSpPr>
          <p:nvPr>
            <p:ph idx="1"/>
          </p:nvPr>
        </p:nvSpPr>
        <p:spPr>
          <a:xfrm>
            <a:off x="247340" y="1191506"/>
            <a:ext cx="8748422" cy="2588332"/>
          </a:xfrm>
        </p:spPr>
        <p:txBody>
          <a:bodyPr/>
          <a:lstStyle/>
          <a:p>
            <a:pPr marL="0" indent="0">
              <a:buNone/>
            </a:pPr>
            <a:r>
              <a:rPr lang="fr-FR" sz="1600" b="1" dirty="0"/>
              <a:t>Objectif : </a:t>
            </a:r>
            <a:r>
              <a:rPr lang="fr-FR" sz="1600" dirty="0"/>
              <a:t>impact d’un traitement ARV précoce sur la taille du réservoir, la suppression virologique et l’architecture des structures lymphatiques</a:t>
            </a:r>
          </a:p>
          <a:p>
            <a:pPr marL="0" indent="0">
              <a:buNone/>
            </a:pPr>
            <a:endParaRPr lang="fr-FR" sz="800" dirty="0"/>
          </a:p>
          <a:p>
            <a:pPr marL="0" indent="0">
              <a:buNone/>
            </a:pPr>
            <a:r>
              <a:rPr lang="fr-FR" sz="1600" b="1" dirty="0"/>
              <a:t>Patients </a:t>
            </a:r>
            <a:r>
              <a:rPr lang="fr-FR" sz="1600" b="1" dirty="0" smtClean="0"/>
              <a:t>inclus </a:t>
            </a:r>
            <a:r>
              <a:rPr lang="fr-FR" sz="1600" b="1" dirty="0"/>
              <a:t>RV254 </a:t>
            </a:r>
            <a:r>
              <a:rPr lang="fr-FR" sz="1600" b="1" dirty="0" err="1" smtClean="0"/>
              <a:t>study</a:t>
            </a:r>
            <a:r>
              <a:rPr lang="fr-FR" sz="1600" b="1" dirty="0" smtClean="0">
                <a:sym typeface="Wingdings"/>
              </a:rPr>
              <a:t> </a:t>
            </a:r>
            <a:r>
              <a:rPr lang="fr-FR" sz="1600" b="1" dirty="0" smtClean="0"/>
              <a:t>prélèvements </a:t>
            </a:r>
            <a:r>
              <a:rPr lang="fr-FR" sz="1600" b="1" dirty="0"/>
              <a:t>ganglionnaires </a:t>
            </a:r>
            <a:endParaRPr lang="fr-FR" sz="1600" b="1" dirty="0" smtClean="0"/>
          </a:p>
          <a:p>
            <a:pPr marL="457200" lvl="1" indent="0">
              <a:buNone/>
            </a:pPr>
            <a:r>
              <a:rPr lang="fr-FR" sz="1600" dirty="0" smtClean="0"/>
              <a:t>au moment PI (n=55)</a:t>
            </a:r>
          </a:p>
          <a:p>
            <a:pPr marL="457200" lvl="1" indent="0">
              <a:buNone/>
            </a:pPr>
            <a:r>
              <a:rPr lang="fr-FR" sz="1600" dirty="0" smtClean="0"/>
              <a:t>à S48 TTT ARV (n=31); moyenne=349 j (range 269-849)</a:t>
            </a:r>
          </a:p>
          <a:p>
            <a:pPr marL="0" indent="0">
              <a:buNone/>
            </a:pPr>
            <a:endParaRPr lang="fr-FR" sz="800" dirty="0"/>
          </a:p>
          <a:p>
            <a:pPr marL="0" indent="0">
              <a:buNone/>
            </a:pPr>
            <a:r>
              <a:rPr lang="fr-FR" sz="1600" b="1" dirty="0"/>
              <a:t>Analyses </a:t>
            </a:r>
            <a:r>
              <a:rPr lang="fr-FR" sz="1600" b="1" dirty="0" smtClean="0"/>
              <a:t>virologiques (hybridation in situ)</a:t>
            </a:r>
            <a:endParaRPr lang="fr-FR" sz="1600" b="1" dirty="0"/>
          </a:p>
          <a:p>
            <a:pPr marL="457200" lvl="1" indent="0">
              <a:buNone/>
            </a:pPr>
            <a:r>
              <a:rPr lang="fr-FR" sz="1600" dirty="0"/>
              <a:t>Réservoir </a:t>
            </a:r>
            <a:r>
              <a:rPr lang="fr-FR" sz="1600" dirty="0" smtClean="0"/>
              <a:t>ADN viral </a:t>
            </a:r>
            <a:r>
              <a:rPr lang="fr-FR" sz="1600" dirty="0"/>
              <a:t>établi dans les ganglions dès le stade </a:t>
            </a:r>
            <a:r>
              <a:rPr lang="fr-FR" sz="1600" dirty="0" err="1"/>
              <a:t>Fiebig</a:t>
            </a:r>
            <a:r>
              <a:rPr lang="fr-FR" sz="1600" dirty="0"/>
              <a:t> 1 et maintenu </a:t>
            </a:r>
            <a:br>
              <a:rPr lang="fr-FR" sz="1600" dirty="0"/>
            </a:br>
            <a:r>
              <a:rPr lang="fr-FR" sz="1600" dirty="0"/>
              <a:t>dans le temps malgré un traitement ARV </a:t>
            </a:r>
            <a:r>
              <a:rPr lang="fr-FR" sz="1600" dirty="0" smtClean="0"/>
              <a:t>précoce</a:t>
            </a:r>
          </a:p>
          <a:p>
            <a:pPr marL="457200" lvl="1" indent="0">
              <a:buNone/>
            </a:pPr>
            <a:r>
              <a:rPr lang="fr-FR" sz="1600" dirty="0" smtClean="0"/>
              <a:t>ARN VIH associé aux cellules détecté dès le stade </a:t>
            </a:r>
            <a:r>
              <a:rPr lang="fr-FR" sz="1600" dirty="0" err="1" smtClean="0"/>
              <a:t>Fiebing</a:t>
            </a:r>
            <a:r>
              <a:rPr lang="fr-FR" sz="1600" dirty="0" smtClean="0"/>
              <a:t> 1 et dans 50% des patients après un an de TTT (F1-2&gt; F3-4-5; OD=6,48 p=0,0354)</a:t>
            </a:r>
          </a:p>
          <a:p>
            <a:pPr marL="457200" lvl="1" indent="0">
              <a:buNone/>
            </a:pPr>
            <a:endParaRPr lang="fr-FR" sz="1600" dirty="0"/>
          </a:p>
        </p:txBody>
      </p:sp>
      <p:grpSp>
        <p:nvGrpSpPr>
          <p:cNvPr id="2" name="Groupe 1"/>
          <p:cNvGrpSpPr/>
          <p:nvPr/>
        </p:nvGrpSpPr>
        <p:grpSpPr>
          <a:xfrm>
            <a:off x="418916" y="4136935"/>
            <a:ext cx="8264318" cy="2238748"/>
            <a:chOff x="726916" y="4233185"/>
            <a:chExt cx="8264318" cy="2238748"/>
          </a:xfrm>
        </p:grpSpPr>
        <p:sp>
          <p:nvSpPr>
            <p:cNvPr id="9" name="Rectangle 76"/>
            <p:cNvSpPr>
              <a:spLocks noChangeArrowheads="1"/>
            </p:cNvSpPr>
            <p:nvPr/>
          </p:nvSpPr>
          <p:spPr bwMode="auto">
            <a:xfrm>
              <a:off x="985838" y="4233185"/>
              <a:ext cx="4011448" cy="338554"/>
            </a:xfrm>
            <a:prstGeom prst="rect">
              <a:avLst/>
            </a:prstGeom>
            <a:noFill/>
            <a:ln w="9525">
              <a:noFill/>
              <a:miter lim="800000"/>
              <a:headEnd/>
              <a:tailEnd/>
            </a:ln>
          </p:spPr>
          <p:txBody>
            <a:bodyPr wrap="square" lIns="0" tIns="0" rIns="0" bIns="0">
              <a:spAutoFit/>
            </a:bodyPr>
            <a:lstStyle/>
            <a:p>
              <a:pPr algn="ctr"/>
              <a:r>
                <a:rPr lang="fr-FR" sz="1100" b="1" dirty="0">
                  <a:solidFill>
                    <a:srgbClr val="0070C0"/>
                  </a:solidFill>
                  <a:latin typeface="Arial" panose="020B0604020202020204" pitchFamily="34" charset="0"/>
                  <a:ea typeface="ＭＳ Ｐゴシック" pitchFamily="34" charset="-128"/>
                  <a:cs typeface="Arial" panose="020B0604020202020204" pitchFamily="34" charset="0"/>
                </a:rPr>
                <a:t>Patients non traités, n = 55</a:t>
              </a:r>
              <a:br>
                <a:rPr lang="fr-FR" sz="1100" b="1" dirty="0">
                  <a:solidFill>
                    <a:srgbClr val="0070C0"/>
                  </a:solidFill>
                  <a:latin typeface="Arial" panose="020B0604020202020204" pitchFamily="34" charset="0"/>
                  <a:ea typeface="ＭＳ Ｐゴシック" pitchFamily="34" charset="-128"/>
                  <a:cs typeface="Arial" panose="020B0604020202020204" pitchFamily="34" charset="0"/>
                </a:rPr>
              </a:br>
              <a:r>
                <a:rPr lang="fr-FR" sz="1100" b="1" dirty="0">
                  <a:solidFill>
                    <a:srgbClr val="0070C0"/>
                  </a:solidFill>
                  <a:latin typeface="Arial" panose="020B0604020202020204" pitchFamily="34" charset="0"/>
                  <a:ea typeface="ＭＳ Ｐゴシック" pitchFamily="34" charset="-128"/>
                  <a:cs typeface="Arial" panose="020B0604020202020204" pitchFamily="34" charset="0"/>
                </a:rPr>
                <a:t>(ganglions prélevés à la phase de primo infection</a:t>
              </a:r>
              <a:r>
                <a:rPr lang="fr-FR" sz="1100" b="1" dirty="0">
                  <a:solidFill>
                    <a:srgbClr val="0070C0"/>
                  </a:solidFill>
                  <a:latin typeface="Calibri" panose="020F0502020204030204" pitchFamily="34" charset="0"/>
                  <a:ea typeface="ＭＳ Ｐゴシック" pitchFamily="34" charset="-128"/>
                </a:rPr>
                <a:t>)</a:t>
              </a:r>
            </a:p>
          </p:txBody>
        </p:sp>
        <p:sp>
          <p:nvSpPr>
            <p:cNvPr id="10" name="Rectangle 76"/>
            <p:cNvSpPr>
              <a:spLocks noChangeArrowheads="1"/>
            </p:cNvSpPr>
            <p:nvPr/>
          </p:nvSpPr>
          <p:spPr bwMode="auto">
            <a:xfrm>
              <a:off x="5318492" y="4233185"/>
              <a:ext cx="3672742" cy="338554"/>
            </a:xfrm>
            <a:prstGeom prst="rect">
              <a:avLst/>
            </a:prstGeom>
            <a:noFill/>
            <a:ln w="9525">
              <a:noFill/>
              <a:miter lim="800000"/>
              <a:headEnd/>
              <a:tailEnd/>
            </a:ln>
          </p:spPr>
          <p:txBody>
            <a:bodyPr wrap="square" lIns="0" tIns="0" rIns="0" bIns="0">
              <a:spAutoFit/>
            </a:bodyPr>
            <a:lstStyle/>
            <a:p>
              <a:pPr algn="ctr"/>
              <a:r>
                <a:rPr lang="fr-FR" sz="1100" b="1" dirty="0">
                  <a:solidFill>
                    <a:srgbClr val="0070C0"/>
                  </a:solidFill>
                  <a:latin typeface="Arial" panose="020B0604020202020204" pitchFamily="34" charset="0"/>
                  <a:ea typeface="ＭＳ Ｐゴシック" pitchFamily="34" charset="-128"/>
                  <a:cs typeface="Arial" panose="020B0604020202020204" pitchFamily="34" charset="0"/>
                </a:rPr>
                <a:t>Patients traités, n = 31</a:t>
              </a:r>
              <a:br>
                <a:rPr lang="fr-FR" sz="1100" b="1" dirty="0">
                  <a:solidFill>
                    <a:srgbClr val="0070C0"/>
                  </a:solidFill>
                  <a:latin typeface="Arial" panose="020B0604020202020204" pitchFamily="34" charset="0"/>
                  <a:ea typeface="ＭＳ Ｐゴシック" pitchFamily="34" charset="-128"/>
                  <a:cs typeface="Arial" panose="020B0604020202020204" pitchFamily="34" charset="0"/>
                </a:rPr>
              </a:br>
              <a:r>
                <a:rPr lang="fr-FR" sz="1100" b="1" dirty="0">
                  <a:solidFill>
                    <a:srgbClr val="0070C0"/>
                  </a:solidFill>
                  <a:latin typeface="Arial" panose="020B0604020202020204" pitchFamily="34" charset="0"/>
                  <a:ea typeface="ＭＳ Ｐゴシック" pitchFamily="34" charset="-128"/>
                  <a:cs typeface="Arial" panose="020B0604020202020204" pitchFamily="34" charset="0"/>
                </a:rPr>
                <a:t> moyenne de 48 semaines de traitement ARV </a:t>
              </a:r>
            </a:p>
          </p:txBody>
        </p:sp>
        <p:grpSp>
          <p:nvGrpSpPr>
            <p:cNvPr id="13" name="Grouper 12"/>
            <p:cNvGrpSpPr/>
            <p:nvPr/>
          </p:nvGrpSpPr>
          <p:grpSpPr>
            <a:xfrm>
              <a:off x="726916" y="4721226"/>
              <a:ext cx="7891622" cy="1750707"/>
              <a:chOff x="372516" y="4257288"/>
              <a:chExt cx="8030122" cy="2345145"/>
            </a:xfrm>
          </p:grpSpPr>
          <p:grpSp>
            <p:nvGrpSpPr>
              <p:cNvPr id="14" name="Groupe 113">
                <a:extLst>
                  <a:ext uri="{FF2B5EF4-FFF2-40B4-BE49-F238E27FC236}">
                    <a16:creationId xmlns:a16="http://schemas.microsoft.com/office/drawing/2014/main" xmlns="" id="{7D59966C-0EA8-4D5A-ACE6-6D7B3E1E78B5}"/>
                  </a:ext>
                </a:extLst>
              </p:cNvPr>
              <p:cNvGrpSpPr/>
              <p:nvPr/>
            </p:nvGrpSpPr>
            <p:grpSpPr>
              <a:xfrm>
                <a:off x="5478463" y="4378326"/>
                <a:ext cx="2924175" cy="1974850"/>
                <a:chOff x="5478463" y="4378326"/>
                <a:chExt cx="2924175" cy="1974850"/>
              </a:xfrm>
            </p:grpSpPr>
            <p:sp>
              <p:nvSpPr>
                <p:cNvPr id="109" name="Freeform 11">
                  <a:extLst>
                    <a:ext uri="{FF2B5EF4-FFF2-40B4-BE49-F238E27FC236}">
                      <a16:creationId xmlns:a16="http://schemas.microsoft.com/office/drawing/2014/main" xmlns="" id="{2D85B8B2-9991-48D9-8BAD-371CFFFE1A35}"/>
                    </a:ext>
                  </a:extLst>
                </p:cNvPr>
                <p:cNvSpPr>
                  <a:spLocks/>
                </p:cNvSpPr>
                <p:nvPr/>
              </p:nvSpPr>
              <p:spPr bwMode="auto">
                <a:xfrm>
                  <a:off x="5478463" y="4378326"/>
                  <a:ext cx="2924175" cy="1884363"/>
                </a:xfrm>
                <a:custGeom>
                  <a:avLst/>
                  <a:gdLst>
                    <a:gd name="T0" fmla="*/ 1842 w 1842"/>
                    <a:gd name="T1" fmla="*/ 1187 h 1187"/>
                    <a:gd name="T2" fmla="*/ 0 w 1842"/>
                    <a:gd name="T3" fmla="*/ 1187 h 1187"/>
                    <a:gd name="T4" fmla="*/ 0 w 1842"/>
                    <a:gd name="T5" fmla="*/ 0 h 1187"/>
                  </a:gdLst>
                  <a:ahLst/>
                  <a:cxnLst>
                    <a:cxn ang="0">
                      <a:pos x="T0" y="T1"/>
                    </a:cxn>
                    <a:cxn ang="0">
                      <a:pos x="T2" y="T3"/>
                    </a:cxn>
                    <a:cxn ang="0">
                      <a:pos x="T4" y="T5"/>
                    </a:cxn>
                  </a:cxnLst>
                  <a:rect l="0" t="0" r="r" b="b"/>
                  <a:pathLst>
                    <a:path w="1842" h="1187">
                      <a:moveTo>
                        <a:pt x="1842" y="1187"/>
                      </a:moveTo>
                      <a:lnTo>
                        <a:pt x="0" y="1187"/>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24">
                  <a:extLst>
                    <a:ext uri="{FF2B5EF4-FFF2-40B4-BE49-F238E27FC236}">
                      <a16:creationId xmlns:a16="http://schemas.microsoft.com/office/drawing/2014/main" xmlns="" id="{5B318ABA-6BF9-49D8-9D72-AB6D4C362C5D}"/>
                    </a:ext>
                  </a:extLst>
                </p:cNvPr>
                <p:cNvSpPr>
                  <a:spLocks noChangeShapeType="1"/>
                </p:cNvSpPr>
                <p:nvPr/>
              </p:nvSpPr>
              <p:spPr bwMode="auto">
                <a:xfrm flipV="1">
                  <a:off x="7486651" y="6262688"/>
                  <a:ext cx="0" cy="904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25">
                  <a:extLst>
                    <a:ext uri="{FF2B5EF4-FFF2-40B4-BE49-F238E27FC236}">
                      <a16:creationId xmlns:a16="http://schemas.microsoft.com/office/drawing/2014/main" xmlns="" id="{5B79047F-33CC-4C6F-93EC-4B86CD75CE7E}"/>
                    </a:ext>
                  </a:extLst>
                </p:cNvPr>
                <p:cNvSpPr>
                  <a:spLocks noChangeShapeType="1"/>
                </p:cNvSpPr>
                <p:nvPr/>
              </p:nvSpPr>
              <p:spPr bwMode="auto">
                <a:xfrm flipV="1">
                  <a:off x="8037513" y="6262688"/>
                  <a:ext cx="0" cy="904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26">
                  <a:extLst>
                    <a:ext uri="{FF2B5EF4-FFF2-40B4-BE49-F238E27FC236}">
                      <a16:creationId xmlns:a16="http://schemas.microsoft.com/office/drawing/2014/main" xmlns="" id="{2B7DF98D-9305-4B3B-AC6F-C00AD1C2388A}"/>
                    </a:ext>
                  </a:extLst>
                </p:cNvPr>
                <p:cNvSpPr>
                  <a:spLocks noChangeShapeType="1"/>
                </p:cNvSpPr>
                <p:nvPr/>
              </p:nvSpPr>
              <p:spPr bwMode="auto">
                <a:xfrm flipV="1">
                  <a:off x="5835651" y="6262688"/>
                  <a:ext cx="0" cy="904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27">
                  <a:extLst>
                    <a:ext uri="{FF2B5EF4-FFF2-40B4-BE49-F238E27FC236}">
                      <a16:creationId xmlns:a16="http://schemas.microsoft.com/office/drawing/2014/main" xmlns="" id="{B9D7B0C7-55C5-4C58-9AFE-DF4705380CA0}"/>
                    </a:ext>
                  </a:extLst>
                </p:cNvPr>
                <p:cNvSpPr>
                  <a:spLocks noChangeShapeType="1"/>
                </p:cNvSpPr>
                <p:nvPr/>
              </p:nvSpPr>
              <p:spPr bwMode="auto">
                <a:xfrm flipV="1">
                  <a:off x="6384926" y="6262688"/>
                  <a:ext cx="0" cy="904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28">
                  <a:extLst>
                    <a:ext uri="{FF2B5EF4-FFF2-40B4-BE49-F238E27FC236}">
                      <a16:creationId xmlns:a16="http://schemas.microsoft.com/office/drawing/2014/main" xmlns="" id="{7177B6A0-EF0D-411E-82D4-F673C092DE74}"/>
                    </a:ext>
                  </a:extLst>
                </p:cNvPr>
                <p:cNvSpPr>
                  <a:spLocks noChangeShapeType="1"/>
                </p:cNvSpPr>
                <p:nvPr/>
              </p:nvSpPr>
              <p:spPr bwMode="auto">
                <a:xfrm flipV="1">
                  <a:off x="6935788" y="6262688"/>
                  <a:ext cx="0" cy="904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Freeform 34">
                  <a:extLst>
                    <a:ext uri="{FF2B5EF4-FFF2-40B4-BE49-F238E27FC236}">
                      <a16:creationId xmlns:a16="http://schemas.microsoft.com/office/drawing/2014/main" xmlns="" id="{3D0F699D-E109-42FE-A836-D9B6F43BAD4D}"/>
                    </a:ext>
                  </a:extLst>
                </p:cNvPr>
                <p:cNvSpPr>
                  <a:spLocks noEditPoints="1"/>
                </p:cNvSpPr>
                <p:nvPr/>
              </p:nvSpPr>
              <p:spPr bwMode="auto">
                <a:xfrm>
                  <a:off x="5667376" y="4657726"/>
                  <a:ext cx="2419350" cy="444500"/>
                </a:xfrm>
                <a:custGeom>
                  <a:avLst/>
                  <a:gdLst>
                    <a:gd name="T0" fmla="*/ 1207 w 1524"/>
                    <a:gd name="T1" fmla="*/ 280 h 280"/>
                    <a:gd name="T2" fmla="*/ 1003 w 1524"/>
                    <a:gd name="T3" fmla="*/ 280 h 280"/>
                    <a:gd name="T4" fmla="*/ 1524 w 1524"/>
                    <a:gd name="T5" fmla="*/ 171 h 280"/>
                    <a:gd name="T6" fmla="*/ 1320 w 1524"/>
                    <a:gd name="T7" fmla="*/ 171 h 280"/>
                    <a:gd name="T8" fmla="*/ 532 w 1524"/>
                    <a:gd name="T9" fmla="*/ 70 h 280"/>
                    <a:gd name="T10" fmla="*/ 327 w 1524"/>
                    <a:gd name="T11" fmla="*/ 70 h 280"/>
                    <a:gd name="T12" fmla="*/ 871 w 1524"/>
                    <a:gd name="T13" fmla="*/ 150 h 280"/>
                    <a:gd name="T14" fmla="*/ 666 w 1524"/>
                    <a:gd name="T15" fmla="*/ 150 h 280"/>
                    <a:gd name="T16" fmla="*/ 204 w 1524"/>
                    <a:gd name="T17" fmla="*/ 0 h 280"/>
                    <a:gd name="T18" fmla="*/ 0 w 1524"/>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4" h="280">
                      <a:moveTo>
                        <a:pt x="1207" y="280"/>
                      </a:moveTo>
                      <a:lnTo>
                        <a:pt x="1003" y="280"/>
                      </a:lnTo>
                      <a:moveTo>
                        <a:pt x="1524" y="171"/>
                      </a:moveTo>
                      <a:lnTo>
                        <a:pt x="1320" y="171"/>
                      </a:lnTo>
                      <a:moveTo>
                        <a:pt x="532" y="70"/>
                      </a:moveTo>
                      <a:lnTo>
                        <a:pt x="327" y="70"/>
                      </a:lnTo>
                      <a:moveTo>
                        <a:pt x="871" y="150"/>
                      </a:moveTo>
                      <a:lnTo>
                        <a:pt x="666" y="150"/>
                      </a:lnTo>
                      <a:moveTo>
                        <a:pt x="204" y="0"/>
                      </a:moveTo>
                      <a:lnTo>
                        <a:pt x="0" y="0"/>
                      </a:lnTo>
                    </a:path>
                  </a:pathLst>
                </a:custGeom>
                <a:noFill/>
                <a:ln w="25400" cap="rnd">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Freeform 35">
                  <a:extLst>
                    <a:ext uri="{FF2B5EF4-FFF2-40B4-BE49-F238E27FC236}">
                      <a16:creationId xmlns:a16="http://schemas.microsoft.com/office/drawing/2014/main" xmlns="" id="{2BF3C89A-000B-49D8-95AA-015BB8077684}"/>
                    </a:ext>
                  </a:extLst>
                </p:cNvPr>
                <p:cNvSpPr>
                  <a:spLocks/>
                </p:cNvSpPr>
                <p:nvPr/>
              </p:nvSpPr>
              <p:spPr bwMode="auto">
                <a:xfrm>
                  <a:off x="5684838" y="4535488"/>
                  <a:ext cx="61913" cy="60325"/>
                </a:xfrm>
                <a:custGeom>
                  <a:avLst/>
                  <a:gdLst>
                    <a:gd name="T0" fmla="*/ 4 w 30"/>
                    <a:gd name="T1" fmla="*/ 25 h 29"/>
                    <a:gd name="T2" fmla="*/ 15 w 30"/>
                    <a:gd name="T3" fmla="*/ 29 h 29"/>
                    <a:gd name="T4" fmla="*/ 25 w 30"/>
                    <a:gd name="T5" fmla="*/ 25 h 29"/>
                    <a:gd name="T6" fmla="*/ 30 w 30"/>
                    <a:gd name="T7" fmla="*/ 15 h 29"/>
                    <a:gd name="T8" fmla="*/ 25 w 30"/>
                    <a:gd name="T9" fmla="*/ 4 h 29"/>
                    <a:gd name="T10" fmla="*/ 15 w 30"/>
                    <a:gd name="T11" fmla="*/ 0 h 29"/>
                    <a:gd name="T12" fmla="*/ 4 w 30"/>
                    <a:gd name="T13" fmla="*/ 4 h 29"/>
                    <a:gd name="T14" fmla="*/ 0 w 30"/>
                    <a:gd name="T15" fmla="*/ 15 h 29"/>
                    <a:gd name="T16" fmla="*/ 4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4" y="25"/>
                      </a:moveTo>
                      <a:cubicBezTo>
                        <a:pt x="7" y="28"/>
                        <a:pt x="11" y="29"/>
                        <a:pt x="15" y="29"/>
                      </a:cubicBezTo>
                      <a:cubicBezTo>
                        <a:pt x="19" y="29"/>
                        <a:pt x="23" y="28"/>
                        <a:pt x="25" y="25"/>
                      </a:cubicBezTo>
                      <a:cubicBezTo>
                        <a:pt x="28" y="22"/>
                        <a:pt x="30" y="19"/>
                        <a:pt x="30" y="15"/>
                      </a:cubicBezTo>
                      <a:cubicBezTo>
                        <a:pt x="30" y="10"/>
                        <a:pt x="28" y="7"/>
                        <a:pt x="25" y="4"/>
                      </a:cubicBezTo>
                      <a:cubicBezTo>
                        <a:pt x="23" y="1"/>
                        <a:pt x="19" y="0"/>
                        <a:pt x="15" y="0"/>
                      </a:cubicBezTo>
                      <a:cubicBezTo>
                        <a:pt x="11" y="0"/>
                        <a:pt x="7" y="1"/>
                        <a:pt x="4" y="4"/>
                      </a:cubicBezTo>
                      <a:cubicBezTo>
                        <a:pt x="2" y="7"/>
                        <a:pt x="0" y="10"/>
                        <a:pt x="0" y="15"/>
                      </a:cubicBezTo>
                      <a:cubicBezTo>
                        <a:pt x="0" y="19"/>
                        <a:pt x="2"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36">
                  <a:extLst>
                    <a:ext uri="{FF2B5EF4-FFF2-40B4-BE49-F238E27FC236}">
                      <a16:creationId xmlns:a16="http://schemas.microsoft.com/office/drawing/2014/main" xmlns="" id="{B450BE02-0CA1-4788-A779-19BDAC58E20B}"/>
                    </a:ext>
                  </a:extLst>
                </p:cNvPr>
                <p:cNvSpPr>
                  <a:spLocks/>
                </p:cNvSpPr>
                <p:nvPr/>
              </p:nvSpPr>
              <p:spPr bwMode="auto">
                <a:xfrm>
                  <a:off x="5799138" y="4581526"/>
                  <a:ext cx="61913" cy="60325"/>
                </a:xfrm>
                <a:custGeom>
                  <a:avLst/>
                  <a:gdLst>
                    <a:gd name="T0" fmla="*/ 5 w 30"/>
                    <a:gd name="T1" fmla="*/ 25 h 29"/>
                    <a:gd name="T2" fmla="*/ 15 w 30"/>
                    <a:gd name="T3" fmla="*/ 29 h 29"/>
                    <a:gd name="T4" fmla="*/ 26 w 30"/>
                    <a:gd name="T5" fmla="*/ 25 h 29"/>
                    <a:gd name="T6" fmla="*/ 30 w 30"/>
                    <a:gd name="T7" fmla="*/ 15 h 29"/>
                    <a:gd name="T8" fmla="*/ 26 w 30"/>
                    <a:gd name="T9" fmla="*/ 4 h 29"/>
                    <a:gd name="T10" fmla="*/ 15 w 30"/>
                    <a:gd name="T11" fmla="*/ 0 h 29"/>
                    <a:gd name="T12" fmla="*/ 5 w 30"/>
                    <a:gd name="T13" fmla="*/ 4 h 29"/>
                    <a:gd name="T14" fmla="*/ 0 w 30"/>
                    <a:gd name="T15" fmla="*/ 15 h 29"/>
                    <a:gd name="T16" fmla="*/ 5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5" y="25"/>
                      </a:moveTo>
                      <a:cubicBezTo>
                        <a:pt x="8" y="28"/>
                        <a:pt x="11" y="29"/>
                        <a:pt x="15" y="29"/>
                      </a:cubicBezTo>
                      <a:cubicBezTo>
                        <a:pt x="19" y="29"/>
                        <a:pt x="23" y="28"/>
                        <a:pt x="26" y="25"/>
                      </a:cubicBezTo>
                      <a:cubicBezTo>
                        <a:pt x="29" y="22"/>
                        <a:pt x="30" y="19"/>
                        <a:pt x="30" y="15"/>
                      </a:cubicBezTo>
                      <a:cubicBezTo>
                        <a:pt x="30" y="10"/>
                        <a:pt x="29" y="7"/>
                        <a:pt x="26" y="4"/>
                      </a:cubicBezTo>
                      <a:cubicBezTo>
                        <a:pt x="23" y="1"/>
                        <a:pt x="19" y="0"/>
                        <a:pt x="15" y="0"/>
                      </a:cubicBezTo>
                      <a:cubicBezTo>
                        <a:pt x="11" y="0"/>
                        <a:pt x="8" y="1"/>
                        <a:pt x="5" y="4"/>
                      </a:cubicBezTo>
                      <a:cubicBezTo>
                        <a:pt x="2" y="7"/>
                        <a:pt x="0" y="10"/>
                        <a:pt x="0" y="15"/>
                      </a:cubicBezTo>
                      <a:cubicBezTo>
                        <a:pt x="0" y="19"/>
                        <a:pt x="2" y="22"/>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 name="Freeform 37">
                  <a:extLst>
                    <a:ext uri="{FF2B5EF4-FFF2-40B4-BE49-F238E27FC236}">
                      <a16:creationId xmlns:a16="http://schemas.microsoft.com/office/drawing/2014/main" xmlns="" id="{D1A482B7-F242-448F-B849-5033E380FEDE}"/>
                    </a:ext>
                  </a:extLst>
                </p:cNvPr>
                <p:cNvSpPr>
                  <a:spLocks/>
                </p:cNvSpPr>
                <p:nvPr/>
              </p:nvSpPr>
              <p:spPr bwMode="auto">
                <a:xfrm>
                  <a:off x="5908676" y="4530726"/>
                  <a:ext cx="61913" cy="61913"/>
                </a:xfrm>
                <a:custGeom>
                  <a:avLst/>
                  <a:gdLst>
                    <a:gd name="T0" fmla="*/ 5 w 30"/>
                    <a:gd name="T1" fmla="*/ 25 h 30"/>
                    <a:gd name="T2" fmla="*/ 15 w 30"/>
                    <a:gd name="T3" fmla="*/ 30 h 30"/>
                    <a:gd name="T4" fmla="*/ 26 w 30"/>
                    <a:gd name="T5" fmla="*/ 25 h 30"/>
                    <a:gd name="T6" fmla="*/ 30 w 30"/>
                    <a:gd name="T7" fmla="*/ 15 h 30"/>
                    <a:gd name="T8" fmla="*/ 26 w 30"/>
                    <a:gd name="T9" fmla="*/ 4 h 30"/>
                    <a:gd name="T10" fmla="*/ 15 w 30"/>
                    <a:gd name="T11" fmla="*/ 0 h 30"/>
                    <a:gd name="T12" fmla="*/ 5 w 30"/>
                    <a:gd name="T13" fmla="*/ 4 h 30"/>
                    <a:gd name="T14" fmla="*/ 0 w 30"/>
                    <a:gd name="T15" fmla="*/ 15 h 30"/>
                    <a:gd name="T16" fmla="*/ 5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5"/>
                      </a:moveTo>
                      <a:cubicBezTo>
                        <a:pt x="8" y="28"/>
                        <a:pt x="11" y="30"/>
                        <a:pt x="15" y="30"/>
                      </a:cubicBezTo>
                      <a:cubicBezTo>
                        <a:pt x="19" y="30"/>
                        <a:pt x="23" y="28"/>
                        <a:pt x="26" y="25"/>
                      </a:cubicBezTo>
                      <a:cubicBezTo>
                        <a:pt x="29" y="22"/>
                        <a:pt x="30" y="19"/>
                        <a:pt x="30" y="15"/>
                      </a:cubicBezTo>
                      <a:cubicBezTo>
                        <a:pt x="30" y="11"/>
                        <a:pt x="29" y="7"/>
                        <a:pt x="26" y="4"/>
                      </a:cubicBezTo>
                      <a:cubicBezTo>
                        <a:pt x="23" y="1"/>
                        <a:pt x="19" y="0"/>
                        <a:pt x="15" y="0"/>
                      </a:cubicBezTo>
                      <a:cubicBezTo>
                        <a:pt x="11" y="0"/>
                        <a:pt x="8" y="1"/>
                        <a:pt x="5" y="4"/>
                      </a:cubicBezTo>
                      <a:cubicBezTo>
                        <a:pt x="2" y="7"/>
                        <a:pt x="0" y="11"/>
                        <a:pt x="0" y="15"/>
                      </a:cubicBezTo>
                      <a:cubicBezTo>
                        <a:pt x="0" y="19"/>
                        <a:pt x="2" y="22"/>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 name="Freeform 38">
                  <a:extLst>
                    <a:ext uri="{FF2B5EF4-FFF2-40B4-BE49-F238E27FC236}">
                      <a16:creationId xmlns:a16="http://schemas.microsoft.com/office/drawing/2014/main" xmlns="" id="{06CBD16C-2479-490E-9A9B-1AFB735CEA12}"/>
                    </a:ext>
                  </a:extLst>
                </p:cNvPr>
                <p:cNvSpPr>
                  <a:spLocks/>
                </p:cNvSpPr>
                <p:nvPr/>
              </p:nvSpPr>
              <p:spPr bwMode="auto">
                <a:xfrm>
                  <a:off x="5856288" y="4722813"/>
                  <a:ext cx="60325" cy="61913"/>
                </a:xfrm>
                <a:custGeom>
                  <a:avLst/>
                  <a:gdLst>
                    <a:gd name="T0" fmla="*/ 4 w 29"/>
                    <a:gd name="T1" fmla="*/ 25 h 30"/>
                    <a:gd name="T2" fmla="*/ 14 w 29"/>
                    <a:gd name="T3" fmla="*/ 30 h 30"/>
                    <a:gd name="T4" fmla="*/ 25 w 29"/>
                    <a:gd name="T5" fmla="*/ 25 h 30"/>
                    <a:gd name="T6" fmla="*/ 29 w 29"/>
                    <a:gd name="T7" fmla="*/ 15 h 30"/>
                    <a:gd name="T8" fmla="*/ 25 w 29"/>
                    <a:gd name="T9" fmla="*/ 4 h 30"/>
                    <a:gd name="T10" fmla="*/ 14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4" y="30"/>
                      </a:cubicBezTo>
                      <a:cubicBezTo>
                        <a:pt x="19" y="30"/>
                        <a:pt x="22" y="28"/>
                        <a:pt x="25" y="25"/>
                      </a:cubicBezTo>
                      <a:cubicBezTo>
                        <a:pt x="28" y="22"/>
                        <a:pt x="29" y="19"/>
                        <a:pt x="29" y="15"/>
                      </a:cubicBezTo>
                      <a:cubicBezTo>
                        <a:pt x="29" y="11"/>
                        <a:pt x="28" y="7"/>
                        <a:pt x="25" y="4"/>
                      </a:cubicBezTo>
                      <a:cubicBezTo>
                        <a:pt x="22" y="1"/>
                        <a:pt x="19" y="0"/>
                        <a:pt x="14" y="0"/>
                      </a:cubicBezTo>
                      <a:cubicBezTo>
                        <a:pt x="10" y="0"/>
                        <a:pt x="7" y="1"/>
                        <a:pt x="4" y="4"/>
                      </a:cubicBezTo>
                      <a:cubicBezTo>
                        <a:pt x="1" y="7"/>
                        <a:pt x="0" y="11"/>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9">
                  <a:extLst>
                    <a:ext uri="{FF2B5EF4-FFF2-40B4-BE49-F238E27FC236}">
                      <a16:creationId xmlns:a16="http://schemas.microsoft.com/office/drawing/2014/main" xmlns="" id="{5ADD1A5B-3814-4F71-99FF-BF265C10838A}"/>
                    </a:ext>
                  </a:extLst>
                </p:cNvPr>
                <p:cNvSpPr>
                  <a:spLocks/>
                </p:cNvSpPr>
                <p:nvPr/>
              </p:nvSpPr>
              <p:spPr bwMode="auto">
                <a:xfrm>
                  <a:off x="5745163" y="4814888"/>
                  <a:ext cx="61913" cy="61913"/>
                </a:xfrm>
                <a:custGeom>
                  <a:avLst/>
                  <a:gdLst>
                    <a:gd name="T0" fmla="*/ 5 w 30"/>
                    <a:gd name="T1" fmla="*/ 25 h 30"/>
                    <a:gd name="T2" fmla="*/ 15 w 30"/>
                    <a:gd name="T3" fmla="*/ 30 h 30"/>
                    <a:gd name="T4" fmla="*/ 26 w 30"/>
                    <a:gd name="T5" fmla="*/ 25 h 30"/>
                    <a:gd name="T6" fmla="*/ 30 w 30"/>
                    <a:gd name="T7" fmla="*/ 15 h 30"/>
                    <a:gd name="T8" fmla="*/ 26 w 30"/>
                    <a:gd name="T9" fmla="*/ 4 h 30"/>
                    <a:gd name="T10" fmla="*/ 15 w 30"/>
                    <a:gd name="T11" fmla="*/ 0 h 30"/>
                    <a:gd name="T12" fmla="*/ 5 w 30"/>
                    <a:gd name="T13" fmla="*/ 4 h 30"/>
                    <a:gd name="T14" fmla="*/ 0 w 30"/>
                    <a:gd name="T15" fmla="*/ 15 h 30"/>
                    <a:gd name="T16" fmla="*/ 5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5"/>
                      </a:moveTo>
                      <a:cubicBezTo>
                        <a:pt x="8" y="28"/>
                        <a:pt x="11" y="30"/>
                        <a:pt x="15" y="30"/>
                      </a:cubicBezTo>
                      <a:cubicBezTo>
                        <a:pt x="19" y="30"/>
                        <a:pt x="23" y="28"/>
                        <a:pt x="26" y="25"/>
                      </a:cubicBezTo>
                      <a:cubicBezTo>
                        <a:pt x="29" y="22"/>
                        <a:pt x="30" y="19"/>
                        <a:pt x="30" y="15"/>
                      </a:cubicBezTo>
                      <a:cubicBezTo>
                        <a:pt x="30" y="11"/>
                        <a:pt x="29" y="7"/>
                        <a:pt x="26" y="4"/>
                      </a:cubicBezTo>
                      <a:cubicBezTo>
                        <a:pt x="23" y="1"/>
                        <a:pt x="19" y="0"/>
                        <a:pt x="15" y="0"/>
                      </a:cubicBezTo>
                      <a:cubicBezTo>
                        <a:pt x="11" y="0"/>
                        <a:pt x="8" y="1"/>
                        <a:pt x="5" y="4"/>
                      </a:cubicBezTo>
                      <a:cubicBezTo>
                        <a:pt x="2" y="7"/>
                        <a:pt x="0" y="11"/>
                        <a:pt x="0" y="15"/>
                      </a:cubicBezTo>
                      <a:cubicBezTo>
                        <a:pt x="0" y="19"/>
                        <a:pt x="2" y="22"/>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 name="Freeform 40">
                  <a:extLst>
                    <a:ext uri="{FF2B5EF4-FFF2-40B4-BE49-F238E27FC236}">
                      <a16:creationId xmlns:a16="http://schemas.microsoft.com/office/drawing/2014/main" xmlns="" id="{B7AA40B6-714F-4058-80CB-991FD310EAEC}"/>
                    </a:ext>
                  </a:extLst>
                </p:cNvPr>
                <p:cNvSpPr>
                  <a:spLocks/>
                </p:cNvSpPr>
                <p:nvPr/>
              </p:nvSpPr>
              <p:spPr bwMode="auto">
                <a:xfrm>
                  <a:off x="5794376" y="4965701"/>
                  <a:ext cx="61913" cy="63500"/>
                </a:xfrm>
                <a:custGeom>
                  <a:avLst/>
                  <a:gdLst>
                    <a:gd name="T0" fmla="*/ 5 w 30"/>
                    <a:gd name="T1" fmla="*/ 25 h 30"/>
                    <a:gd name="T2" fmla="*/ 15 w 30"/>
                    <a:gd name="T3" fmla="*/ 30 h 30"/>
                    <a:gd name="T4" fmla="*/ 26 w 30"/>
                    <a:gd name="T5" fmla="*/ 25 h 30"/>
                    <a:gd name="T6" fmla="*/ 30 w 30"/>
                    <a:gd name="T7" fmla="*/ 15 h 30"/>
                    <a:gd name="T8" fmla="*/ 26 w 30"/>
                    <a:gd name="T9" fmla="*/ 5 h 30"/>
                    <a:gd name="T10" fmla="*/ 15 w 30"/>
                    <a:gd name="T11" fmla="*/ 0 h 30"/>
                    <a:gd name="T12" fmla="*/ 5 w 30"/>
                    <a:gd name="T13" fmla="*/ 5 h 30"/>
                    <a:gd name="T14" fmla="*/ 0 w 30"/>
                    <a:gd name="T15" fmla="*/ 15 h 30"/>
                    <a:gd name="T16" fmla="*/ 5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5"/>
                      </a:moveTo>
                      <a:cubicBezTo>
                        <a:pt x="8" y="28"/>
                        <a:pt x="11" y="30"/>
                        <a:pt x="15" y="30"/>
                      </a:cubicBezTo>
                      <a:cubicBezTo>
                        <a:pt x="19" y="30"/>
                        <a:pt x="23" y="28"/>
                        <a:pt x="26" y="25"/>
                      </a:cubicBezTo>
                      <a:cubicBezTo>
                        <a:pt x="29" y="23"/>
                        <a:pt x="30" y="19"/>
                        <a:pt x="30" y="15"/>
                      </a:cubicBezTo>
                      <a:cubicBezTo>
                        <a:pt x="30" y="11"/>
                        <a:pt x="29" y="8"/>
                        <a:pt x="26" y="5"/>
                      </a:cubicBezTo>
                      <a:cubicBezTo>
                        <a:pt x="23" y="2"/>
                        <a:pt x="19" y="0"/>
                        <a:pt x="15" y="0"/>
                      </a:cubicBezTo>
                      <a:cubicBezTo>
                        <a:pt x="11" y="0"/>
                        <a:pt x="8" y="2"/>
                        <a:pt x="5" y="5"/>
                      </a:cubicBezTo>
                      <a:cubicBezTo>
                        <a:pt x="2" y="8"/>
                        <a:pt x="0" y="11"/>
                        <a:pt x="0" y="15"/>
                      </a:cubicBezTo>
                      <a:cubicBezTo>
                        <a:pt x="0" y="19"/>
                        <a:pt x="2" y="23"/>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41">
                  <a:extLst>
                    <a:ext uri="{FF2B5EF4-FFF2-40B4-BE49-F238E27FC236}">
                      <a16:creationId xmlns:a16="http://schemas.microsoft.com/office/drawing/2014/main" xmlns="" id="{355A194B-8CCF-4EC9-A1A7-0EBD5DFF689E}"/>
                    </a:ext>
                  </a:extLst>
                </p:cNvPr>
                <p:cNvSpPr>
                  <a:spLocks/>
                </p:cNvSpPr>
                <p:nvPr/>
              </p:nvSpPr>
              <p:spPr bwMode="auto">
                <a:xfrm>
                  <a:off x="6305551" y="4554538"/>
                  <a:ext cx="61913" cy="61913"/>
                </a:xfrm>
                <a:custGeom>
                  <a:avLst/>
                  <a:gdLst>
                    <a:gd name="T0" fmla="*/ 5 w 30"/>
                    <a:gd name="T1" fmla="*/ 25 h 30"/>
                    <a:gd name="T2" fmla="*/ 15 w 30"/>
                    <a:gd name="T3" fmla="*/ 30 h 30"/>
                    <a:gd name="T4" fmla="*/ 26 w 30"/>
                    <a:gd name="T5" fmla="*/ 25 h 30"/>
                    <a:gd name="T6" fmla="*/ 30 w 30"/>
                    <a:gd name="T7" fmla="*/ 15 h 30"/>
                    <a:gd name="T8" fmla="*/ 26 w 30"/>
                    <a:gd name="T9" fmla="*/ 4 h 30"/>
                    <a:gd name="T10" fmla="*/ 15 w 30"/>
                    <a:gd name="T11" fmla="*/ 0 h 30"/>
                    <a:gd name="T12" fmla="*/ 5 w 30"/>
                    <a:gd name="T13" fmla="*/ 4 h 30"/>
                    <a:gd name="T14" fmla="*/ 0 w 30"/>
                    <a:gd name="T15" fmla="*/ 15 h 30"/>
                    <a:gd name="T16" fmla="*/ 5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5"/>
                      </a:moveTo>
                      <a:cubicBezTo>
                        <a:pt x="8" y="28"/>
                        <a:pt x="11" y="30"/>
                        <a:pt x="15" y="30"/>
                      </a:cubicBezTo>
                      <a:cubicBezTo>
                        <a:pt x="19" y="30"/>
                        <a:pt x="23" y="28"/>
                        <a:pt x="26" y="25"/>
                      </a:cubicBezTo>
                      <a:cubicBezTo>
                        <a:pt x="29" y="23"/>
                        <a:pt x="30" y="19"/>
                        <a:pt x="30" y="15"/>
                      </a:cubicBezTo>
                      <a:cubicBezTo>
                        <a:pt x="30" y="11"/>
                        <a:pt x="29" y="7"/>
                        <a:pt x="26" y="4"/>
                      </a:cubicBezTo>
                      <a:cubicBezTo>
                        <a:pt x="23" y="2"/>
                        <a:pt x="19" y="0"/>
                        <a:pt x="15" y="0"/>
                      </a:cubicBezTo>
                      <a:cubicBezTo>
                        <a:pt x="11" y="0"/>
                        <a:pt x="8" y="2"/>
                        <a:pt x="5" y="4"/>
                      </a:cubicBezTo>
                      <a:cubicBezTo>
                        <a:pt x="2" y="7"/>
                        <a:pt x="0" y="11"/>
                        <a:pt x="0" y="15"/>
                      </a:cubicBezTo>
                      <a:cubicBezTo>
                        <a:pt x="0" y="19"/>
                        <a:pt x="2" y="23"/>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42">
                  <a:extLst>
                    <a:ext uri="{FF2B5EF4-FFF2-40B4-BE49-F238E27FC236}">
                      <a16:creationId xmlns:a16="http://schemas.microsoft.com/office/drawing/2014/main" xmlns="" id="{82C8AFB3-BA00-4AD5-B30C-E897E7F7EF68}"/>
                    </a:ext>
                  </a:extLst>
                </p:cNvPr>
                <p:cNvSpPr>
                  <a:spLocks/>
                </p:cNvSpPr>
                <p:nvPr/>
              </p:nvSpPr>
              <p:spPr bwMode="auto">
                <a:xfrm>
                  <a:off x="6313488" y="4668838"/>
                  <a:ext cx="63500" cy="61913"/>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2" y="28"/>
                        <a:pt x="25" y="25"/>
                      </a:cubicBezTo>
                      <a:cubicBezTo>
                        <a:pt x="28" y="23"/>
                        <a:pt x="30" y="19"/>
                        <a:pt x="30" y="15"/>
                      </a:cubicBezTo>
                      <a:cubicBezTo>
                        <a:pt x="30" y="11"/>
                        <a:pt x="28" y="7"/>
                        <a:pt x="25" y="4"/>
                      </a:cubicBezTo>
                      <a:cubicBezTo>
                        <a:pt x="22" y="2"/>
                        <a:pt x="19" y="0"/>
                        <a:pt x="15" y="0"/>
                      </a:cubicBezTo>
                      <a:cubicBezTo>
                        <a:pt x="11"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 name="Freeform 43">
                  <a:extLst>
                    <a:ext uri="{FF2B5EF4-FFF2-40B4-BE49-F238E27FC236}">
                      <a16:creationId xmlns:a16="http://schemas.microsoft.com/office/drawing/2014/main" xmlns="" id="{387B9C85-4680-475D-8064-1D33F7AC95BA}"/>
                    </a:ext>
                  </a:extLst>
                </p:cNvPr>
                <p:cNvSpPr>
                  <a:spLocks/>
                </p:cNvSpPr>
                <p:nvPr/>
              </p:nvSpPr>
              <p:spPr bwMode="auto">
                <a:xfrm>
                  <a:off x="6321426" y="4799013"/>
                  <a:ext cx="60325" cy="60325"/>
                </a:xfrm>
                <a:custGeom>
                  <a:avLst/>
                  <a:gdLst>
                    <a:gd name="T0" fmla="*/ 4 w 29"/>
                    <a:gd name="T1" fmla="*/ 25 h 29"/>
                    <a:gd name="T2" fmla="*/ 14 w 29"/>
                    <a:gd name="T3" fmla="*/ 29 h 29"/>
                    <a:gd name="T4" fmla="*/ 25 w 29"/>
                    <a:gd name="T5" fmla="*/ 25 h 29"/>
                    <a:gd name="T6" fmla="*/ 29 w 29"/>
                    <a:gd name="T7" fmla="*/ 14 h 29"/>
                    <a:gd name="T8" fmla="*/ 25 w 29"/>
                    <a:gd name="T9" fmla="*/ 4 h 29"/>
                    <a:gd name="T10" fmla="*/ 14 w 29"/>
                    <a:gd name="T11" fmla="*/ 0 h 29"/>
                    <a:gd name="T12" fmla="*/ 4 w 29"/>
                    <a:gd name="T13" fmla="*/ 4 h 29"/>
                    <a:gd name="T14" fmla="*/ 0 w 29"/>
                    <a:gd name="T15" fmla="*/ 14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4" y="29"/>
                      </a:cubicBezTo>
                      <a:cubicBezTo>
                        <a:pt x="19" y="29"/>
                        <a:pt x="22" y="28"/>
                        <a:pt x="25" y="25"/>
                      </a:cubicBezTo>
                      <a:cubicBezTo>
                        <a:pt x="28" y="22"/>
                        <a:pt x="29" y="19"/>
                        <a:pt x="29" y="14"/>
                      </a:cubicBezTo>
                      <a:cubicBezTo>
                        <a:pt x="29" y="10"/>
                        <a:pt x="28" y="7"/>
                        <a:pt x="25" y="4"/>
                      </a:cubicBezTo>
                      <a:cubicBezTo>
                        <a:pt x="22" y="1"/>
                        <a:pt x="19" y="0"/>
                        <a:pt x="14" y="0"/>
                      </a:cubicBezTo>
                      <a:cubicBezTo>
                        <a:pt x="10" y="0"/>
                        <a:pt x="7" y="1"/>
                        <a:pt x="4" y="4"/>
                      </a:cubicBezTo>
                      <a:cubicBezTo>
                        <a:pt x="1" y="7"/>
                        <a:pt x="0" y="10"/>
                        <a:pt x="0" y="14"/>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 name="Freeform 44">
                  <a:extLst>
                    <a:ext uri="{FF2B5EF4-FFF2-40B4-BE49-F238E27FC236}">
                      <a16:creationId xmlns:a16="http://schemas.microsoft.com/office/drawing/2014/main" xmlns="" id="{1B4105EC-E94C-4B69-9913-1CF4278DA7A3}"/>
                    </a:ext>
                  </a:extLst>
                </p:cNvPr>
                <p:cNvSpPr>
                  <a:spLocks/>
                </p:cNvSpPr>
                <p:nvPr/>
              </p:nvSpPr>
              <p:spPr bwMode="auto">
                <a:xfrm>
                  <a:off x="6783388" y="4676776"/>
                  <a:ext cx="61913" cy="60325"/>
                </a:xfrm>
                <a:custGeom>
                  <a:avLst/>
                  <a:gdLst>
                    <a:gd name="T0" fmla="*/ 4 w 30"/>
                    <a:gd name="T1" fmla="*/ 25 h 29"/>
                    <a:gd name="T2" fmla="*/ 15 w 30"/>
                    <a:gd name="T3" fmla="*/ 29 h 29"/>
                    <a:gd name="T4" fmla="*/ 25 w 30"/>
                    <a:gd name="T5" fmla="*/ 25 h 29"/>
                    <a:gd name="T6" fmla="*/ 30 w 30"/>
                    <a:gd name="T7" fmla="*/ 15 h 29"/>
                    <a:gd name="T8" fmla="*/ 25 w 30"/>
                    <a:gd name="T9" fmla="*/ 4 h 29"/>
                    <a:gd name="T10" fmla="*/ 15 w 30"/>
                    <a:gd name="T11" fmla="*/ 0 h 29"/>
                    <a:gd name="T12" fmla="*/ 4 w 30"/>
                    <a:gd name="T13" fmla="*/ 4 h 29"/>
                    <a:gd name="T14" fmla="*/ 0 w 30"/>
                    <a:gd name="T15" fmla="*/ 15 h 29"/>
                    <a:gd name="T16" fmla="*/ 4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4" y="25"/>
                      </a:moveTo>
                      <a:cubicBezTo>
                        <a:pt x="7" y="28"/>
                        <a:pt x="11" y="29"/>
                        <a:pt x="15" y="29"/>
                      </a:cubicBezTo>
                      <a:cubicBezTo>
                        <a:pt x="19" y="29"/>
                        <a:pt x="22" y="28"/>
                        <a:pt x="25" y="25"/>
                      </a:cubicBezTo>
                      <a:cubicBezTo>
                        <a:pt x="28" y="22"/>
                        <a:pt x="30" y="19"/>
                        <a:pt x="30" y="15"/>
                      </a:cubicBezTo>
                      <a:cubicBezTo>
                        <a:pt x="30" y="10"/>
                        <a:pt x="28" y="7"/>
                        <a:pt x="25" y="4"/>
                      </a:cubicBezTo>
                      <a:cubicBezTo>
                        <a:pt x="22" y="1"/>
                        <a:pt x="19" y="0"/>
                        <a:pt x="15" y="0"/>
                      </a:cubicBezTo>
                      <a:cubicBezTo>
                        <a:pt x="11" y="0"/>
                        <a:pt x="7" y="1"/>
                        <a:pt x="4" y="4"/>
                      </a:cubicBezTo>
                      <a:cubicBezTo>
                        <a:pt x="1" y="7"/>
                        <a:pt x="0" y="10"/>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 name="Freeform 45">
                  <a:extLst>
                    <a:ext uri="{FF2B5EF4-FFF2-40B4-BE49-F238E27FC236}">
                      <a16:creationId xmlns:a16="http://schemas.microsoft.com/office/drawing/2014/main" xmlns="" id="{904FC2F5-2018-4AC1-B1AA-937D9B971D36}"/>
                    </a:ext>
                  </a:extLst>
                </p:cNvPr>
                <p:cNvSpPr>
                  <a:spLocks/>
                </p:cNvSpPr>
                <p:nvPr/>
              </p:nvSpPr>
              <p:spPr bwMode="auto">
                <a:xfrm>
                  <a:off x="6897688" y="4722813"/>
                  <a:ext cx="60325" cy="61913"/>
                </a:xfrm>
                <a:custGeom>
                  <a:avLst/>
                  <a:gdLst>
                    <a:gd name="T0" fmla="*/ 4 w 29"/>
                    <a:gd name="T1" fmla="*/ 25 h 30"/>
                    <a:gd name="T2" fmla="*/ 15 w 29"/>
                    <a:gd name="T3" fmla="*/ 30 h 30"/>
                    <a:gd name="T4" fmla="*/ 25 w 29"/>
                    <a:gd name="T5" fmla="*/ 25 h 30"/>
                    <a:gd name="T6" fmla="*/ 29 w 29"/>
                    <a:gd name="T7" fmla="*/ 15 h 30"/>
                    <a:gd name="T8" fmla="*/ 25 w 29"/>
                    <a:gd name="T9" fmla="*/ 4 h 30"/>
                    <a:gd name="T10" fmla="*/ 15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5" y="30"/>
                      </a:cubicBezTo>
                      <a:cubicBezTo>
                        <a:pt x="19" y="30"/>
                        <a:pt x="22" y="28"/>
                        <a:pt x="25" y="25"/>
                      </a:cubicBezTo>
                      <a:cubicBezTo>
                        <a:pt x="28" y="22"/>
                        <a:pt x="29" y="19"/>
                        <a:pt x="29" y="15"/>
                      </a:cubicBezTo>
                      <a:cubicBezTo>
                        <a:pt x="29" y="11"/>
                        <a:pt x="28" y="7"/>
                        <a:pt x="25" y="4"/>
                      </a:cubicBezTo>
                      <a:cubicBezTo>
                        <a:pt x="22" y="1"/>
                        <a:pt x="19" y="0"/>
                        <a:pt x="15" y="0"/>
                      </a:cubicBezTo>
                      <a:cubicBezTo>
                        <a:pt x="10" y="0"/>
                        <a:pt x="7" y="1"/>
                        <a:pt x="4" y="4"/>
                      </a:cubicBezTo>
                      <a:cubicBezTo>
                        <a:pt x="1" y="7"/>
                        <a:pt x="0" y="11"/>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 name="Freeform 46">
                  <a:extLst>
                    <a:ext uri="{FF2B5EF4-FFF2-40B4-BE49-F238E27FC236}">
                      <a16:creationId xmlns:a16="http://schemas.microsoft.com/office/drawing/2014/main" xmlns="" id="{505503B8-57A3-45C0-84F6-8E4E93EB5268}"/>
                    </a:ext>
                  </a:extLst>
                </p:cNvPr>
                <p:cNvSpPr>
                  <a:spLocks/>
                </p:cNvSpPr>
                <p:nvPr/>
              </p:nvSpPr>
              <p:spPr bwMode="auto">
                <a:xfrm>
                  <a:off x="7373938" y="4943476"/>
                  <a:ext cx="61913" cy="61913"/>
                </a:xfrm>
                <a:custGeom>
                  <a:avLst/>
                  <a:gdLst>
                    <a:gd name="T0" fmla="*/ 5 w 30"/>
                    <a:gd name="T1" fmla="*/ 26 h 30"/>
                    <a:gd name="T2" fmla="*/ 15 w 30"/>
                    <a:gd name="T3" fmla="*/ 30 h 30"/>
                    <a:gd name="T4" fmla="*/ 26 w 30"/>
                    <a:gd name="T5" fmla="*/ 26 h 30"/>
                    <a:gd name="T6" fmla="*/ 30 w 30"/>
                    <a:gd name="T7" fmla="*/ 15 h 30"/>
                    <a:gd name="T8" fmla="*/ 26 w 30"/>
                    <a:gd name="T9" fmla="*/ 5 h 30"/>
                    <a:gd name="T10" fmla="*/ 15 w 30"/>
                    <a:gd name="T11" fmla="*/ 0 h 30"/>
                    <a:gd name="T12" fmla="*/ 5 w 30"/>
                    <a:gd name="T13" fmla="*/ 5 h 30"/>
                    <a:gd name="T14" fmla="*/ 0 w 30"/>
                    <a:gd name="T15" fmla="*/ 15 h 30"/>
                    <a:gd name="T16" fmla="*/ 5 w 30"/>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6"/>
                      </a:moveTo>
                      <a:cubicBezTo>
                        <a:pt x="8" y="29"/>
                        <a:pt x="11" y="30"/>
                        <a:pt x="15" y="30"/>
                      </a:cubicBezTo>
                      <a:cubicBezTo>
                        <a:pt x="19" y="30"/>
                        <a:pt x="23" y="29"/>
                        <a:pt x="26" y="26"/>
                      </a:cubicBezTo>
                      <a:cubicBezTo>
                        <a:pt x="29" y="23"/>
                        <a:pt x="30" y="19"/>
                        <a:pt x="30" y="15"/>
                      </a:cubicBezTo>
                      <a:cubicBezTo>
                        <a:pt x="30" y="11"/>
                        <a:pt x="29" y="8"/>
                        <a:pt x="26" y="5"/>
                      </a:cubicBezTo>
                      <a:cubicBezTo>
                        <a:pt x="23" y="2"/>
                        <a:pt x="19" y="0"/>
                        <a:pt x="15" y="0"/>
                      </a:cubicBezTo>
                      <a:cubicBezTo>
                        <a:pt x="11" y="0"/>
                        <a:pt x="8" y="2"/>
                        <a:pt x="5" y="5"/>
                      </a:cubicBezTo>
                      <a:cubicBezTo>
                        <a:pt x="2" y="8"/>
                        <a:pt x="0" y="11"/>
                        <a:pt x="0" y="15"/>
                      </a:cubicBezTo>
                      <a:cubicBezTo>
                        <a:pt x="0" y="19"/>
                        <a:pt x="2" y="23"/>
                        <a:pt x="5" y="26"/>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8" name="Freeform 47">
                  <a:extLst>
                    <a:ext uri="{FF2B5EF4-FFF2-40B4-BE49-F238E27FC236}">
                      <a16:creationId xmlns:a16="http://schemas.microsoft.com/office/drawing/2014/main" xmlns="" id="{0D32EFAC-A736-4EF8-B168-569F63F34742}"/>
                    </a:ext>
                  </a:extLst>
                </p:cNvPr>
                <p:cNvSpPr>
                  <a:spLocks/>
                </p:cNvSpPr>
                <p:nvPr/>
              </p:nvSpPr>
              <p:spPr bwMode="auto">
                <a:xfrm>
                  <a:off x="7889876" y="4768851"/>
                  <a:ext cx="61913" cy="61913"/>
                </a:xfrm>
                <a:custGeom>
                  <a:avLst/>
                  <a:gdLst>
                    <a:gd name="T0" fmla="*/ 5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5 w 30"/>
                    <a:gd name="T13" fmla="*/ 4 h 30"/>
                    <a:gd name="T14" fmla="*/ 0 w 30"/>
                    <a:gd name="T15" fmla="*/ 15 h 30"/>
                    <a:gd name="T16" fmla="*/ 5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5"/>
                      </a:moveTo>
                      <a:cubicBezTo>
                        <a:pt x="8" y="28"/>
                        <a:pt x="11" y="30"/>
                        <a:pt x="15" y="30"/>
                      </a:cubicBezTo>
                      <a:cubicBezTo>
                        <a:pt x="19" y="30"/>
                        <a:pt x="23" y="28"/>
                        <a:pt x="25" y="25"/>
                      </a:cubicBezTo>
                      <a:cubicBezTo>
                        <a:pt x="28" y="22"/>
                        <a:pt x="30" y="19"/>
                        <a:pt x="30" y="15"/>
                      </a:cubicBezTo>
                      <a:cubicBezTo>
                        <a:pt x="30" y="11"/>
                        <a:pt x="28" y="7"/>
                        <a:pt x="25" y="4"/>
                      </a:cubicBezTo>
                      <a:cubicBezTo>
                        <a:pt x="23" y="1"/>
                        <a:pt x="19" y="0"/>
                        <a:pt x="15" y="0"/>
                      </a:cubicBezTo>
                      <a:cubicBezTo>
                        <a:pt x="11" y="0"/>
                        <a:pt x="8" y="1"/>
                        <a:pt x="5" y="4"/>
                      </a:cubicBezTo>
                      <a:cubicBezTo>
                        <a:pt x="2" y="7"/>
                        <a:pt x="0" y="11"/>
                        <a:pt x="0" y="15"/>
                      </a:cubicBezTo>
                      <a:cubicBezTo>
                        <a:pt x="0" y="19"/>
                        <a:pt x="2" y="22"/>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48">
                  <a:extLst>
                    <a:ext uri="{FF2B5EF4-FFF2-40B4-BE49-F238E27FC236}">
                      <a16:creationId xmlns:a16="http://schemas.microsoft.com/office/drawing/2014/main" xmlns="" id="{D00A715B-6D9D-4C1A-9AA3-DCEB3EFE1D71}"/>
                    </a:ext>
                  </a:extLst>
                </p:cNvPr>
                <p:cNvSpPr>
                  <a:spLocks/>
                </p:cNvSpPr>
                <p:nvPr/>
              </p:nvSpPr>
              <p:spPr bwMode="auto">
                <a:xfrm>
                  <a:off x="5815013" y="5957888"/>
                  <a:ext cx="60325" cy="61913"/>
                </a:xfrm>
                <a:custGeom>
                  <a:avLst/>
                  <a:gdLst>
                    <a:gd name="T0" fmla="*/ 4 w 29"/>
                    <a:gd name="T1" fmla="*/ 25 h 30"/>
                    <a:gd name="T2" fmla="*/ 14 w 29"/>
                    <a:gd name="T3" fmla="*/ 30 h 30"/>
                    <a:gd name="T4" fmla="*/ 25 w 29"/>
                    <a:gd name="T5" fmla="*/ 25 h 30"/>
                    <a:gd name="T6" fmla="*/ 29 w 29"/>
                    <a:gd name="T7" fmla="*/ 15 h 30"/>
                    <a:gd name="T8" fmla="*/ 25 w 29"/>
                    <a:gd name="T9" fmla="*/ 4 h 30"/>
                    <a:gd name="T10" fmla="*/ 14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4" y="30"/>
                      </a:cubicBezTo>
                      <a:cubicBezTo>
                        <a:pt x="19" y="30"/>
                        <a:pt x="22" y="28"/>
                        <a:pt x="25" y="25"/>
                      </a:cubicBezTo>
                      <a:cubicBezTo>
                        <a:pt x="28" y="23"/>
                        <a:pt x="29" y="19"/>
                        <a:pt x="29" y="15"/>
                      </a:cubicBezTo>
                      <a:cubicBezTo>
                        <a:pt x="29" y="11"/>
                        <a:pt x="28" y="7"/>
                        <a:pt x="25" y="4"/>
                      </a:cubicBezTo>
                      <a:cubicBezTo>
                        <a:pt x="22" y="2"/>
                        <a:pt x="19" y="0"/>
                        <a:pt x="14" y="0"/>
                      </a:cubicBezTo>
                      <a:cubicBezTo>
                        <a:pt x="10"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49">
                  <a:extLst>
                    <a:ext uri="{FF2B5EF4-FFF2-40B4-BE49-F238E27FC236}">
                      <a16:creationId xmlns:a16="http://schemas.microsoft.com/office/drawing/2014/main" xmlns="" id="{7B47DE33-81E4-4B6A-A067-C19B8D5AA66F}"/>
                    </a:ext>
                  </a:extLst>
                </p:cNvPr>
                <p:cNvSpPr>
                  <a:spLocks/>
                </p:cNvSpPr>
                <p:nvPr/>
              </p:nvSpPr>
              <p:spPr bwMode="auto">
                <a:xfrm>
                  <a:off x="6213476" y="5957888"/>
                  <a:ext cx="63500" cy="61913"/>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3" y="28"/>
                        <a:pt x="25" y="25"/>
                      </a:cubicBezTo>
                      <a:cubicBezTo>
                        <a:pt x="28" y="23"/>
                        <a:pt x="30" y="19"/>
                        <a:pt x="30" y="15"/>
                      </a:cubicBezTo>
                      <a:cubicBezTo>
                        <a:pt x="30" y="11"/>
                        <a:pt x="28" y="7"/>
                        <a:pt x="25" y="4"/>
                      </a:cubicBezTo>
                      <a:cubicBezTo>
                        <a:pt x="23" y="2"/>
                        <a:pt x="19" y="0"/>
                        <a:pt x="15" y="0"/>
                      </a:cubicBezTo>
                      <a:cubicBezTo>
                        <a:pt x="11" y="0"/>
                        <a:pt x="7" y="2"/>
                        <a:pt x="4" y="4"/>
                      </a:cubicBezTo>
                      <a:cubicBezTo>
                        <a:pt x="2" y="7"/>
                        <a:pt x="0" y="11"/>
                        <a:pt x="0" y="15"/>
                      </a:cubicBezTo>
                      <a:cubicBezTo>
                        <a:pt x="0" y="19"/>
                        <a:pt x="2"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 name="Freeform 50">
                  <a:extLst>
                    <a:ext uri="{FF2B5EF4-FFF2-40B4-BE49-F238E27FC236}">
                      <a16:creationId xmlns:a16="http://schemas.microsoft.com/office/drawing/2014/main" xmlns="" id="{9D4F043F-1A1B-4998-BD12-F4011F395A0A}"/>
                    </a:ext>
                  </a:extLst>
                </p:cNvPr>
                <p:cNvSpPr>
                  <a:spLocks/>
                </p:cNvSpPr>
                <p:nvPr/>
              </p:nvSpPr>
              <p:spPr bwMode="auto">
                <a:xfrm>
                  <a:off x="6310313" y="5957888"/>
                  <a:ext cx="61913" cy="61913"/>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3" y="28"/>
                        <a:pt x="25" y="25"/>
                      </a:cubicBezTo>
                      <a:cubicBezTo>
                        <a:pt x="28" y="23"/>
                        <a:pt x="30" y="19"/>
                        <a:pt x="30" y="15"/>
                      </a:cubicBezTo>
                      <a:cubicBezTo>
                        <a:pt x="30" y="11"/>
                        <a:pt x="28" y="7"/>
                        <a:pt x="25" y="4"/>
                      </a:cubicBezTo>
                      <a:cubicBezTo>
                        <a:pt x="23" y="2"/>
                        <a:pt x="19" y="0"/>
                        <a:pt x="15" y="0"/>
                      </a:cubicBezTo>
                      <a:cubicBezTo>
                        <a:pt x="11" y="0"/>
                        <a:pt x="7" y="2"/>
                        <a:pt x="4" y="4"/>
                      </a:cubicBezTo>
                      <a:cubicBezTo>
                        <a:pt x="2" y="7"/>
                        <a:pt x="0" y="11"/>
                        <a:pt x="0" y="15"/>
                      </a:cubicBezTo>
                      <a:cubicBezTo>
                        <a:pt x="0" y="19"/>
                        <a:pt x="2"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 name="Freeform 51">
                  <a:extLst>
                    <a:ext uri="{FF2B5EF4-FFF2-40B4-BE49-F238E27FC236}">
                      <a16:creationId xmlns:a16="http://schemas.microsoft.com/office/drawing/2014/main" xmlns="" id="{6382BB5B-4199-4BC5-A88C-735C06E5C234}"/>
                    </a:ext>
                  </a:extLst>
                </p:cNvPr>
                <p:cNvSpPr>
                  <a:spLocks/>
                </p:cNvSpPr>
                <p:nvPr/>
              </p:nvSpPr>
              <p:spPr bwMode="auto">
                <a:xfrm>
                  <a:off x="6405563" y="5957888"/>
                  <a:ext cx="61913" cy="61913"/>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2" y="28"/>
                        <a:pt x="25" y="25"/>
                      </a:cubicBezTo>
                      <a:cubicBezTo>
                        <a:pt x="28" y="23"/>
                        <a:pt x="30" y="19"/>
                        <a:pt x="30" y="15"/>
                      </a:cubicBezTo>
                      <a:cubicBezTo>
                        <a:pt x="30" y="11"/>
                        <a:pt x="28" y="7"/>
                        <a:pt x="25" y="4"/>
                      </a:cubicBezTo>
                      <a:cubicBezTo>
                        <a:pt x="22" y="2"/>
                        <a:pt x="19" y="0"/>
                        <a:pt x="15" y="0"/>
                      </a:cubicBezTo>
                      <a:cubicBezTo>
                        <a:pt x="11"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 name="Freeform 52">
                  <a:extLst>
                    <a:ext uri="{FF2B5EF4-FFF2-40B4-BE49-F238E27FC236}">
                      <a16:creationId xmlns:a16="http://schemas.microsoft.com/office/drawing/2014/main" xmlns="" id="{9B93BEF8-D300-4137-BCAF-46827B0D6ECE}"/>
                    </a:ext>
                  </a:extLst>
                </p:cNvPr>
                <p:cNvSpPr>
                  <a:spLocks/>
                </p:cNvSpPr>
                <p:nvPr/>
              </p:nvSpPr>
              <p:spPr bwMode="auto">
                <a:xfrm>
                  <a:off x="6486526" y="5957888"/>
                  <a:ext cx="60325" cy="61913"/>
                </a:xfrm>
                <a:custGeom>
                  <a:avLst/>
                  <a:gdLst>
                    <a:gd name="T0" fmla="*/ 4 w 29"/>
                    <a:gd name="T1" fmla="*/ 25 h 30"/>
                    <a:gd name="T2" fmla="*/ 14 w 29"/>
                    <a:gd name="T3" fmla="*/ 30 h 30"/>
                    <a:gd name="T4" fmla="*/ 25 w 29"/>
                    <a:gd name="T5" fmla="*/ 25 h 30"/>
                    <a:gd name="T6" fmla="*/ 29 w 29"/>
                    <a:gd name="T7" fmla="*/ 15 h 30"/>
                    <a:gd name="T8" fmla="*/ 25 w 29"/>
                    <a:gd name="T9" fmla="*/ 4 h 30"/>
                    <a:gd name="T10" fmla="*/ 14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4" y="30"/>
                      </a:cubicBezTo>
                      <a:cubicBezTo>
                        <a:pt x="19" y="30"/>
                        <a:pt x="22" y="28"/>
                        <a:pt x="25" y="25"/>
                      </a:cubicBezTo>
                      <a:cubicBezTo>
                        <a:pt x="28" y="23"/>
                        <a:pt x="29" y="19"/>
                        <a:pt x="29" y="15"/>
                      </a:cubicBezTo>
                      <a:cubicBezTo>
                        <a:pt x="29" y="11"/>
                        <a:pt x="28" y="7"/>
                        <a:pt x="25" y="4"/>
                      </a:cubicBezTo>
                      <a:cubicBezTo>
                        <a:pt x="22" y="2"/>
                        <a:pt x="19" y="0"/>
                        <a:pt x="14" y="0"/>
                      </a:cubicBezTo>
                      <a:cubicBezTo>
                        <a:pt x="10"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4" name="Freeform 53">
                  <a:extLst>
                    <a:ext uri="{FF2B5EF4-FFF2-40B4-BE49-F238E27FC236}">
                      <a16:creationId xmlns:a16="http://schemas.microsoft.com/office/drawing/2014/main" xmlns="" id="{3C03A960-1820-4351-A058-1027F8FEEF19}"/>
                    </a:ext>
                  </a:extLst>
                </p:cNvPr>
                <p:cNvSpPr>
                  <a:spLocks/>
                </p:cNvSpPr>
                <p:nvPr/>
              </p:nvSpPr>
              <p:spPr bwMode="auto">
                <a:xfrm>
                  <a:off x="6761163" y="5957888"/>
                  <a:ext cx="61913" cy="61913"/>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2" y="28"/>
                        <a:pt x="25" y="25"/>
                      </a:cubicBezTo>
                      <a:cubicBezTo>
                        <a:pt x="28" y="23"/>
                        <a:pt x="30" y="19"/>
                        <a:pt x="30" y="15"/>
                      </a:cubicBezTo>
                      <a:cubicBezTo>
                        <a:pt x="30" y="11"/>
                        <a:pt x="28" y="7"/>
                        <a:pt x="25" y="4"/>
                      </a:cubicBezTo>
                      <a:cubicBezTo>
                        <a:pt x="22" y="2"/>
                        <a:pt x="19" y="0"/>
                        <a:pt x="15" y="0"/>
                      </a:cubicBezTo>
                      <a:cubicBezTo>
                        <a:pt x="11"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 name="Freeform 54">
                  <a:extLst>
                    <a:ext uri="{FF2B5EF4-FFF2-40B4-BE49-F238E27FC236}">
                      <a16:creationId xmlns:a16="http://schemas.microsoft.com/office/drawing/2014/main" xmlns="" id="{03F0A62F-D30F-4785-86EA-93F032CA4076}"/>
                    </a:ext>
                  </a:extLst>
                </p:cNvPr>
                <p:cNvSpPr>
                  <a:spLocks/>
                </p:cNvSpPr>
                <p:nvPr/>
              </p:nvSpPr>
              <p:spPr bwMode="auto">
                <a:xfrm>
                  <a:off x="6815138" y="5957888"/>
                  <a:ext cx="60325" cy="61913"/>
                </a:xfrm>
                <a:custGeom>
                  <a:avLst/>
                  <a:gdLst>
                    <a:gd name="T0" fmla="*/ 4 w 29"/>
                    <a:gd name="T1" fmla="*/ 25 h 30"/>
                    <a:gd name="T2" fmla="*/ 14 w 29"/>
                    <a:gd name="T3" fmla="*/ 30 h 30"/>
                    <a:gd name="T4" fmla="*/ 25 w 29"/>
                    <a:gd name="T5" fmla="*/ 25 h 30"/>
                    <a:gd name="T6" fmla="*/ 29 w 29"/>
                    <a:gd name="T7" fmla="*/ 15 h 30"/>
                    <a:gd name="T8" fmla="*/ 25 w 29"/>
                    <a:gd name="T9" fmla="*/ 4 h 30"/>
                    <a:gd name="T10" fmla="*/ 14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4" y="30"/>
                      </a:cubicBezTo>
                      <a:cubicBezTo>
                        <a:pt x="19" y="30"/>
                        <a:pt x="22" y="28"/>
                        <a:pt x="25" y="25"/>
                      </a:cubicBezTo>
                      <a:cubicBezTo>
                        <a:pt x="28" y="23"/>
                        <a:pt x="29" y="19"/>
                        <a:pt x="29" y="15"/>
                      </a:cubicBezTo>
                      <a:cubicBezTo>
                        <a:pt x="29" y="11"/>
                        <a:pt x="28" y="7"/>
                        <a:pt x="25" y="4"/>
                      </a:cubicBezTo>
                      <a:cubicBezTo>
                        <a:pt x="22" y="2"/>
                        <a:pt x="19" y="0"/>
                        <a:pt x="14" y="0"/>
                      </a:cubicBezTo>
                      <a:cubicBezTo>
                        <a:pt x="10"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 name="Freeform 55">
                  <a:extLst>
                    <a:ext uri="{FF2B5EF4-FFF2-40B4-BE49-F238E27FC236}">
                      <a16:creationId xmlns:a16="http://schemas.microsoft.com/office/drawing/2014/main" xmlns="" id="{4AB67D62-AA0A-474D-B422-A90D9A1F7EDE}"/>
                    </a:ext>
                  </a:extLst>
                </p:cNvPr>
                <p:cNvSpPr>
                  <a:spLocks/>
                </p:cNvSpPr>
                <p:nvPr/>
              </p:nvSpPr>
              <p:spPr bwMode="auto">
                <a:xfrm>
                  <a:off x="6856413" y="5957888"/>
                  <a:ext cx="60325" cy="61913"/>
                </a:xfrm>
                <a:custGeom>
                  <a:avLst/>
                  <a:gdLst>
                    <a:gd name="T0" fmla="*/ 4 w 29"/>
                    <a:gd name="T1" fmla="*/ 25 h 30"/>
                    <a:gd name="T2" fmla="*/ 15 w 29"/>
                    <a:gd name="T3" fmla="*/ 30 h 30"/>
                    <a:gd name="T4" fmla="*/ 25 w 29"/>
                    <a:gd name="T5" fmla="*/ 25 h 30"/>
                    <a:gd name="T6" fmla="*/ 29 w 29"/>
                    <a:gd name="T7" fmla="*/ 15 h 30"/>
                    <a:gd name="T8" fmla="*/ 25 w 29"/>
                    <a:gd name="T9" fmla="*/ 4 h 30"/>
                    <a:gd name="T10" fmla="*/ 15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5" y="30"/>
                      </a:cubicBezTo>
                      <a:cubicBezTo>
                        <a:pt x="19" y="30"/>
                        <a:pt x="22" y="28"/>
                        <a:pt x="25" y="25"/>
                      </a:cubicBezTo>
                      <a:cubicBezTo>
                        <a:pt x="28" y="23"/>
                        <a:pt x="29" y="19"/>
                        <a:pt x="29" y="15"/>
                      </a:cubicBezTo>
                      <a:cubicBezTo>
                        <a:pt x="29" y="11"/>
                        <a:pt x="28" y="7"/>
                        <a:pt x="25" y="4"/>
                      </a:cubicBezTo>
                      <a:cubicBezTo>
                        <a:pt x="22" y="2"/>
                        <a:pt x="19" y="0"/>
                        <a:pt x="15" y="0"/>
                      </a:cubicBezTo>
                      <a:cubicBezTo>
                        <a:pt x="10"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56">
                  <a:extLst>
                    <a:ext uri="{FF2B5EF4-FFF2-40B4-BE49-F238E27FC236}">
                      <a16:creationId xmlns:a16="http://schemas.microsoft.com/office/drawing/2014/main" xmlns="" id="{F1D2C449-596A-4076-9E49-1D59551A3E79}"/>
                    </a:ext>
                  </a:extLst>
                </p:cNvPr>
                <p:cNvSpPr>
                  <a:spLocks/>
                </p:cNvSpPr>
                <p:nvPr/>
              </p:nvSpPr>
              <p:spPr bwMode="auto">
                <a:xfrm>
                  <a:off x="6902451" y="5957888"/>
                  <a:ext cx="60325" cy="61913"/>
                </a:xfrm>
                <a:custGeom>
                  <a:avLst/>
                  <a:gdLst>
                    <a:gd name="T0" fmla="*/ 4 w 29"/>
                    <a:gd name="T1" fmla="*/ 25 h 30"/>
                    <a:gd name="T2" fmla="*/ 14 w 29"/>
                    <a:gd name="T3" fmla="*/ 30 h 30"/>
                    <a:gd name="T4" fmla="*/ 25 w 29"/>
                    <a:gd name="T5" fmla="*/ 25 h 30"/>
                    <a:gd name="T6" fmla="*/ 29 w 29"/>
                    <a:gd name="T7" fmla="*/ 15 h 30"/>
                    <a:gd name="T8" fmla="*/ 25 w 29"/>
                    <a:gd name="T9" fmla="*/ 4 h 30"/>
                    <a:gd name="T10" fmla="*/ 14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4" y="30"/>
                      </a:cubicBezTo>
                      <a:cubicBezTo>
                        <a:pt x="19" y="30"/>
                        <a:pt x="22" y="28"/>
                        <a:pt x="25" y="25"/>
                      </a:cubicBezTo>
                      <a:cubicBezTo>
                        <a:pt x="28" y="23"/>
                        <a:pt x="29" y="19"/>
                        <a:pt x="29" y="15"/>
                      </a:cubicBezTo>
                      <a:cubicBezTo>
                        <a:pt x="29" y="11"/>
                        <a:pt x="28" y="7"/>
                        <a:pt x="25" y="4"/>
                      </a:cubicBezTo>
                      <a:cubicBezTo>
                        <a:pt x="22" y="2"/>
                        <a:pt x="19" y="0"/>
                        <a:pt x="14" y="0"/>
                      </a:cubicBezTo>
                      <a:cubicBezTo>
                        <a:pt x="10"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 name="Freeform 57">
                  <a:extLst>
                    <a:ext uri="{FF2B5EF4-FFF2-40B4-BE49-F238E27FC236}">
                      <a16:creationId xmlns:a16="http://schemas.microsoft.com/office/drawing/2014/main" xmlns="" id="{0474CD75-5875-49CD-AC57-3946D3550C15}"/>
                    </a:ext>
                  </a:extLst>
                </p:cNvPr>
                <p:cNvSpPr>
                  <a:spLocks/>
                </p:cNvSpPr>
                <p:nvPr/>
              </p:nvSpPr>
              <p:spPr bwMode="auto">
                <a:xfrm>
                  <a:off x="6938963" y="5957888"/>
                  <a:ext cx="63500" cy="61913"/>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2" y="28"/>
                        <a:pt x="25" y="25"/>
                      </a:cubicBezTo>
                      <a:cubicBezTo>
                        <a:pt x="28" y="23"/>
                        <a:pt x="30" y="19"/>
                        <a:pt x="30" y="15"/>
                      </a:cubicBezTo>
                      <a:cubicBezTo>
                        <a:pt x="30" y="11"/>
                        <a:pt x="28" y="7"/>
                        <a:pt x="25" y="4"/>
                      </a:cubicBezTo>
                      <a:cubicBezTo>
                        <a:pt x="22" y="2"/>
                        <a:pt x="19" y="0"/>
                        <a:pt x="15" y="0"/>
                      </a:cubicBezTo>
                      <a:cubicBezTo>
                        <a:pt x="11"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58">
                  <a:extLst>
                    <a:ext uri="{FF2B5EF4-FFF2-40B4-BE49-F238E27FC236}">
                      <a16:creationId xmlns:a16="http://schemas.microsoft.com/office/drawing/2014/main" xmlns="" id="{5B0DC253-F35C-414D-AFA1-81808E17CBBF}"/>
                    </a:ext>
                  </a:extLst>
                </p:cNvPr>
                <p:cNvSpPr>
                  <a:spLocks/>
                </p:cNvSpPr>
                <p:nvPr/>
              </p:nvSpPr>
              <p:spPr bwMode="auto">
                <a:xfrm>
                  <a:off x="6965951" y="5957888"/>
                  <a:ext cx="60325" cy="61913"/>
                </a:xfrm>
                <a:custGeom>
                  <a:avLst/>
                  <a:gdLst>
                    <a:gd name="T0" fmla="*/ 4 w 29"/>
                    <a:gd name="T1" fmla="*/ 25 h 30"/>
                    <a:gd name="T2" fmla="*/ 15 w 29"/>
                    <a:gd name="T3" fmla="*/ 30 h 30"/>
                    <a:gd name="T4" fmla="*/ 25 w 29"/>
                    <a:gd name="T5" fmla="*/ 25 h 30"/>
                    <a:gd name="T6" fmla="*/ 29 w 29"/>
                    <a:gd name="T7" fmla="*/ 15 h 30"/>
                    <a:gd name="T8" fmla="*/ 25 w 29"/>
                    <a:gd name="T9" fmla="*/ 4 h 30"/>
                    <a:gd name="T10" fmla="*/ 15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5" y="30"/>
                      </a:cubicBezTo>
                      <a:cubicBezTo>
                        <a:pt x="19" y="30"/>
                        <a:pt x="22" y="28"/>
                        <a:pt x="25" y="25"/>
                      </a:cubicBezTo>
                      <a:cubicBezTo>
                        <a:pt x="28" y="23"/>
                        <a:pt x="29" y="19"/>
                        <a:pt x="29" y="15"/>
                      </a:cubicBezTo>
                      <a:cubicBezTo>
                        <a:pt x="29" y="11"/>
                        <a:pt x="28" y="7"/>
                        <a:pt x="25" y="4"/>
                      </a:cubicBezTo>
                      <a:cubicBezTo>
                        <a:pt x="22" y="2"/>
                        <a:pt x="19" y="0"/>
                        <a:pt x="15" y="0"/>
                      </a:cubicBezTo>
                      <a:cubicBezTo>
                        <a:pt x="10"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59">
                  <a:extLst>
                    <a:ext uri="{FF2B5EF4-FFF2-40B4-BE49-F238E27FC236}">
                      <a16:creationId xmlns:a16="http://schemas.microsoft.com/office/drawing/2014/main" xmlns="" id="{01FD7906-971E-4F81-9BA2-09B2C679668E}"/>
                    </a:ext>
                  </a:extLst>
                </p:cNvPr>
                <p:cNvSpPr>
                  <a:spLocks/>
                </p:cNvSpPr>
                <p:nvPr/>
              </p:nvSpPr>
              <p:spPr bwMode="auto">
                <a:xfrm>
                  <a:off x="7018338" y="5957888"/>
                  <a:ext cx="61913" cy="61913"/>
                </a:xfrm>
                <a:custGeom>
                  <a:avLst/>
                  <a:gdLst>
                    <a:gd name="T0" fmla="*/ 5 w 30"/>
                    <a:gd name="T1" fmla="*/ 25 h 30"/>
                    <a:gd name="T2" fmla="*/ 15 w 30"/>
                    <a:gd name="T3" fmla="*/ 30 h 30"/>
                    <a:gd name="T4" fmla="*/ 26 w 30"/>
                    <a:gd name="T5" fmla="*/ 25 h 30"/>
                    <a:gd name="T6" fmla="*/ 30 w 30"/>
                    <a:gd name="T7" fmla="*/ 15 h 30"/>
                    <a:gd name="T8" fmla="*/ 26 w 30"/>
                    <a:gd name="T9" fmla="*/ 4 h 30"/>
                    <a:gd name="T10" fmla="*/ 15 w 30"/>
                    <a:gd name="T11" fmla="*/ 0 h 30"/>
                    <a:gd name="T12" fmla="*/ 5 w 30"/>
                    <a:gd name="T13" fmla="*/ 4 h 30"/>
                    <a:gd name="T14" fmla="*/ 0 w 30"/>
                    <a:gd name="T15" fmla="*/ 15 h 30"/>
                    <a:gd name="T16" fmla="*/ 5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5"/>
                      </a:moveTo>
                      <a:cubicBezTo>
                        <a:pt x="8" y="28"/>
                        <a:pt x="11" y="30"/>
                        <a:pt x="15" y="30"/>
                      </a:cubicBezTo>
                      <a:cubicBezTo>
                        <a:pt x="19" y="30"/>
                        <a:pt x="23" y="28"/>
                        <a:pt x="26" y="25"/>
                      </a:cubicBezTo>
                      <a:cubicBezTo>
                        <a:pt x="29" y="23"/>
                        <a:pt x="30" y="19"/>
                        <a:pt x="30" y="15"/>
                      </a:cubicBezTo>
                      <a:cubicBezTo>
                        <a:pt x="30" y="11"/>
                        <a:pt x="29" y="7"/>
                        <a:pt x="26" y="4"/>
                      </a:cubicBezTo>
                      <a:cubicBezTo>
                        <a:pt x="23" y="2"/>
                        <a:pt x="19" y="0"/>
                        <a:pt x="15" y="0"/>
                      </a:cubicBezTo>
                      <a:cubicBezTo>
                        <a:pt x="11" y="0"/>
                        <a:pt x="8" y="2"/>
                        <a:pt x="5" y="4"/>
                      </a:cubicBezTo>
                      <a:cubicBezTo>
                        <a:pt x="2" y="7"/>
                        <a:pt x="0" y="11"/>
                        <a:pt x="0" y="15"/>
                      </a:cubicBezTo>
                      <a:cubicBezTo>
                        <a:pt x="0" y="19"/>
                        <a:pt x="2" y="23"/>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 name="Freeform 60">
                  <a:extLst>
                    <a:ext uri="{FF2B5EF4-FFF2-40B4-BE49-F238E27FC236}">
                      <a16:creationId xmlns:a16="http://schemas.microsoft.com/office/drawing/2014/main" xmlns="" id="{AA37957F-5695-4821-BB72-F4B5A1F96A2F}"/>
                    </a:ext>
                  </a:extLst>
                </p:cNvPr>
                <p:cNvSpPr>
                  <a:spLocks/>
                </p:cNvSpPr>
                <p:nvPr/>
              </p:nvSpPr>
              <p:spPr bwMode="auto">
                <a:xfrm>
                  <a:off x="7373938" y="5957888"/>
                  <a:ext cx="61913" cy="61913"/>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3" y="28"/>
                        <a:pt x="25" y="25"/>
                      </a:cubicBezTo>
                      <a:cubicBezTo>
                        <a:pt x="28" y="23"/>
                        <a:pt x="30" y="19"/>
                        <a:pt x="30" y="15"/>
                      </a:cubicBezTo>
                      <a:cubicBezTo>
                        <a:pt x="30" y="11"/>
                        <a:pt x="28" y="7"/>
                        <a:pt x="25" y="4"/>
                      </a:cubicBezTo>
                      <a:cubicBezTo>
                        <a:pt x="23" y="2"/>
                        <a:pt x="19" y="0"/>
                        <a:pt x="15" y="0"/>
                      </a:cubicBezTo>
                      <a:cubicBezTo>
                        <a:pt x="11" y="0"/>
                        <a:pt x="7" y="2"/>
                        <a:pt x="4" y="4"/>
                      </a:cubicBezTo>
                      <a:cubicBezTo>
                        <a:pt x="2" y="7"/>
                        <a:pt x="0" y="11"/>
                        <a:pt x="0" y="15"/>
                      </a:cubicBezTo>
                      <a:cubicBezTo>
                        <a:pt x="0" y="19"/>
                        <a:pt x="2"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2" name="Freeform 61">
                  <a:extLst>
                    <a:ext uri="{FF2B5EF4-FFF2-40B4-BE49-F238E27FC236}">
                      <a16:creationId xmlns:a16="http://schemas.microsoft.com/office/drawing/2014/main" xmlns="" id="{1CBC75F3-05B5-4E5F-A726-2A3D05FA3352}"/>
                    </a:ext>
                  </a:extLst>
                </p:cNvPr>
                <p:cNvSpPr>
                  <a:spLocks/>
                </p:cNvSpPr>
                <p:nvPr/>
              </p:nvSpPr>
              <p:spPr bwMode="auto">
                <a:xfrm>
                  <a:off x="7496176" y="5957888"/>
                  <a:ext cx="61913" cy="61913"/>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2" y="28"/>
                        <a:pt x="25" y="25"/>
                      </a:cubicBezTo>
                      <a:cubicBezTo>
                        <a:pt x="28" y="23"/>
                        <a:pt x="30" y="19"/>
                        <a:pt x="30" y="15"/>
                      </a:cubicBezTo>
                      <a:cubicBezTo>
                        <a:pt x="30" y="11"/>
                        <a:pt x="28" y="7"/>
                        <a:pt x="25" y="4"/>
                      </a:cubicBezTo>
                      <a:cubicBezTo>
                        <a:pt x="22" y="2"/>
                        <a:pt x="19" y="0"/>
                        <a:pt x="15" y="0"/>
                      </a:cubicBezTo>
                      <a:cubicBezTo>
                        <a:pt x="11"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3" name="Freeform 62">
                  <a:extLst>
                    <a:ext uri="{FF2B5EF4-FFF2-40B4-BE49-F238E27FC236}">
                      <a16:creationId xmlns:a16="http://schemas.microsoft.com/office/drawing/2014/main" xmlns="" id="{88329355-7006-4191-8616-6D553843E8A2}"/>
                    </a:ext>
                  </a:extLst>
                </p:cNvPr>
                <p:cNvSpPr>
                  <a:spLocks/>
                </p:cNvSpPr>
                <p:nvPr/>
              </p:nvSpPr>
              <p:spPr bwMode="auto">
                <a:xfrm>
                  <a:off x="7920038" y="5957888"/>
                  <a:ext cx="60325" cy="61913"/>
                </a:xfrm>
                <a:custGeom>
                  <a:avLst/>
                  <a:gdLst>
                    <a:gd name="T0" fmla="*/ 4 w 29"/>
                    <a:gd name="T1" fmla="*/ 25 h 30"/>
                    <a:gd name="T2" fmla="*/ 14 w 29"/>
                    <a:gd name="T3" fmla="*/ 30 h 30"/>
                    <a:gd name="T4" fmla="*/ 25 w 29"/>
                    <a:gd name="T5" fmla="*/ 25 h 30"/>
                    <a:gd name="T6" fmla="*/ 29 w 29"/>
                    <a:gd name="T7" fmla="*/ 15 h 30"/>
                    <a:gd name="T8" fmla="*/ 25 w 29"/>
                    <a:gd name="T9" fmla="*/ 4 h 30"/>
                    <a:gd name="T10" fmla="*/ 14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4" y="30"/>
                      </a:cubicBezTo>
                      <a:cubicBezTo>
                        <a:pt x="19" y="30"/>
                        <a:pt x="22" y="28"/>
                        <a:pt x="25" y="25"/>
                      </a:cubicBezTo>
                      <a:cubicBezTo>
                        <a:pt x="28" y="23"/>
                        <a:pt x="29" y="19"/>
                        <a:pt x="29" y="15"/>
                      </a:cubicBezTo>
                      <a:cubicBezTo>
                        <a:pt x="29" y="11"/>
                        <a:pt x="28" y="7"/>
                        <a:pt x="25" y="4"/>
                      </a:cubicBezTo>
                      <a:cubicBezTo>
                        <a:pt x="22" y="2"/>
                        <a:pt x="19" y="0"/>
                        <a:pt x="14" y="0"/>
                      </a:cubicBezTo>
                      <a:cubicBezTo>
                        <a:pt x="10"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 name="Freeform 63">
                  <a:extLst>
                    <a:ext uri="{FF2B5EF4-FFF2-40B4-BE49-F238E27FC236}">
                      <a16:creationId xmlns:a16="http://schemas.microsoft.com/office/drawing/2014/main" xmlns="" id="{3351F00B-D09E-4428-9D31-BC2006841827}"/>
                    </a:ext>
                  </a:extLst>
                </p:cNvPr>
                <p:cNvSpPr>
                  <a:spLocks/>
                </p:cNvSpPr>
                <p:nvPr/>
              </p:nvSpPr>
              <p:spPr bwMode="auto">
                <a:xfrm>
                  <a:off x="8034338" y="5957888"/>
                  <a:ext cx="60325" cy="61913"/>
                </a:xfrm>
                <a:custGeom>
                  <a:avLst/>
                  <a:gdLst>
                    <a:gd name="T0" fmla="*/ 4 w 29"/>
                    <a:gd name="T1" fmla="*/ 25 h 30"/>
                    <a:gd name="T2" fmla="*/ 15 w 29"/>
                    <a:gd name="T3" fmla="*/ 30 h 30"/>
                    <a:gd name="T4" fmla="*/ 25 w 29"/>
                    <a:gd name="T5" fmla="*/ 25 h 30"/>
                    <a:gd name="T6" fmla="*/ 29 w 29"/>
                    <a:gd name="T7" fmla="*/ 15 h 30"/>
                    <a:gd name="T8" fmla="*/ 25 w 29"/>
                    <a:gd name="T9" fmla="*/ 4 h 30"/>
                    <a:gd name="T10" fmla="*/ 15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5" y="30"/>
                      </a:cubicBezTo>
                      <a:cubicBezTo>
                        <a:pt x="19" y="30"/>
                        <a:pt x="22" y="28"/>
                        <a:pt x="25" y="25"/>
                      </a:cubicBezTo>
                      <a:cubicBezTo>
                        <a:pt x="28" y="23"/>
                        <a:pt x="29" y="19"/>
                        <a:pt x="29" y="15"/>
                      </a:cubicBezTo>
                      <a:cubicBezTo>
                        <a:pt x="29" y="11"/>
                        <a:pt x="28" y="7"/>
                        <a:pt x="25" y="4"/>
                      </a:cubicBezTo>
                      <a:cubicBezTo>
                        <a:pt x="22" y="2"/>
                        <a:pt x="19" y="0"/>
                        <a:pt x="15" y="0"/>
                      </a:cubicBezTo>
                      <a:cubicBezTo>
                        <a:pt x="10" y="0"/>
                        <a:pt x="7" y="2"/>
                        <a:pt x="4" y="4"/>
                      </a:cubicBezTo>
                      <a:cubicBezTo>
                        <a:pt x="1" y="7"/>
                        <a:pt x="0" y="11"/>
                        <a:pt x="0" y="15"/>
                      </a:cubicBezTo>
                      <a:cubicBezTo>
                        <a:pt x="0" y="19"/>
                        <a:pt x="1"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5" name="Groupe 112">
                <a:extLst>
                  <a:ext uri="{FF2B5EF4-FFF2-40B4-BE49-F238E27FC236}">
                    <a16:creationId xmlns:a16="http://schemas.microsoft.com/office/drawing/2014/main" xmlns="" id="{18BAFE44-7234-4FA1-B73C-E87D608B93FC}"/>
                  </a:ext>
                </a:extLst>
              </p:cNvPr>
              <p:cNvGrpSpPr/>
              <p:nvPr/>
            </p:nvGrpSpPr>
            <p:grpSpPr>
              <a:xfrm>
                <a:off x="1036866" y="4378326"/>
                <a:ext cx="3006725" cy="1974850"/>
                <a:chOff x="476251" y="4378326"/>
                <a:chExt cx="3006725" cy="1974850"/>
              </a:xfrm>
            </p:grpSpPr>
            <p:sp>
              <p:nvSpPr>
                <p:cNvPr id="50" name="Line 5">
                  <a:extLst>
                    <a:ext uri="{FF2B5EF4-FFF2-40B4-BE49-F238E27FC236}">
                      <a16:creationId xmlns:a16="http://schemas.microsoft.com/office/drawing/2014/main" xmlns="" id="{BE6D1069-D871-4CE1-A1C0-35DCB75BFB4A}"/>
                    </a:ext>
                  </a:extLst>
                </p:cNvPr>
                <p:cNvSpPr>
                  <a:spLocks noChangeShapeType="1"/>
                </p:cNvSpPr>
                <p:nvPr/>
              </p:nvSpPr>
              <p:spPr bwMode="auto">
                <a:xfrm flipH="1">
                  <a:off x="2814638" y="4881563"/>
                  <a:ext cx="323850" cy="0"/>
                </a:xfrm>
                <a:prstGeom prst="line">
                  <a:avLst/>
                </a:prstGeom>
                <a:noFill/>
                <a:ln w="25400" cap="rnd">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6">
                  <a:extLst>
                    <a:ext uri="{FF2B5EF4-FFF2-40B4-BE49-F238E27FC236}">
                      <a16:creationId xmlns:a16="http://schemas.microsoft.com/office/drawing/2014/main" xmlns="" id="{44155D50-73A0-4DDE-B7F0-DF94E9843CDB}"/>
                    </a:ext>
                  </a:extLst>
                </p:cNvPr>
                <p:cNvSpPr>
                  <a:spLocks noChangeShapeType="1"/>
                </p:cNvSpPr>
                <p:nvPr/>
              </p:nvSpPr>
              <p:spPr bwMode="auto">
                <a:xfrm flipH="1">
                  <a:off x="2308226" y="4983163"/>
                  <a:ext cx="325438" cy="0"/>
                </a:xfrm>
                <a:prstGeom prst="line">
                  <a:avLst/>
                </a:prstGeom>
                <a:noFill/>
                <a:ln w="25400" cap="rnd">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7">
                  <a:extLst>
                    <a:ext uri="{FF2B5EF4-FFF2-40B4-BE49-F238E27FC236}">
                      <a16:creationId xmlns:a16="http://schemas.microsoft.com/office/drawing/2014/main" xmlns="" id="{4A96DAF6-3BE1-41AF-936D-C06FBB55C8E1}"/>
                    </a:ext>
                  </a:extLst>
                </p:cNvPr>
                <p:cNvSpPr>
                  <a:spLocks noChangeShapeType="1"/>
                </p:cNvSpPr>
                <p:nvPr/>
              </p:nvSpPr>
              <p:spPr bwMode="auto">
                <a:xfrm flipH="1">
                  <a:off x="1249363" y="4837113"/>
                  <a:ext cx="323850" cy="0"/>
                </a:xfrm>
                <a:prstGeom prst="line">
                  <a:avLst/>
                </a:prstGeom>
                <a:noFill/>
                <a:ln w="25400" cap="rnd">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8">
                  <a:extLst>
                    <a:ext uri="{FF2B5EF4-FFF2-40B4-BE49-F238E27FC236}">
                      <a16:creationId xmlns:a16="http://schemas.microsoft.com/office/drawing/2014/main" xmlns="" id="{F788A281-07BC-4808-AE41-A04C0B6E1583}"/>
                    </a:ext>
                  </a:extLst>
                </p:cNvPr>
                <p:cNvSpPr>
                  <a:spLocks noChangeShapeType="1"/>
                </p:cNvSpPr>
                <p:nvPr/>
              </p:nvSpPr>
              <p:spPr bwMode="auto">
                <a:xfrm flipH="1">
                  <a:off x="741363" y="5029201"/>
                  <a:ext cx="325438" cy="0"/>
                </a:xfrm>
                <a:prstGeom prst="line">
                  <a:avLst/>
                </a:prstGeom>
                <a:noFill/>
                <a:ln w="25400" cap="rnd">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9">
                  <a:extLst>
                    <a:ext uri="{FF2B5EF4-FFF2-40B4-BE49-F238E27FC236}">
                      <a16:creationId xmlns:a16="http://schemas.microsoft.com/office/drawing/2014/main" xmlns="" id="{9475058D-8D27-453B-AEAE-705D0CF8E72C}"/>
                    </a:ext>
                  </a:extLst>
                </p:cNvPr>
                <p:cNvSpPr>
                  <a:spLocks noChangeShapeType="1"/>
                </p:cNvSpPr>
                <p:nvPr/>
              </p:nvSpPr>
              <p:spPr bwMode="auto">
                <a:xfrm flipH="1">
                  <a:off x="1782763" y="4845051"/>
                  <a:ext cx="323850" cy="0"/>
                </a:xfrm>
                <a:prstGeom prst="line">
                  <a:avLst/>
                </a:prstGeom>
                <a:noFill/>
                <a:ln w="25400" cap="rnd">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Freeform 10">
                  <a:extLst>
                    <a:ext uri="{FF2B5EF4-FFF2-40B4-BE49-F238E27FC236}">
                      <a16:creationId xmlns:a16="http://schemas.microsoft.com/office/drawing/2014/main" xmlns="" id="{B634942F-069E-4EDB-BF4A-87FB0EF9202F}"/>
                    </a:ext>
                  </a:extLst>
                </p:cNvPr>
                <p:cNvSpPr>
                  <a:spLocks/>
                </p:cNvSpPr>
                <p:nvPr/>
              </p:nvSpPr>
              <p:spPr bwMode="auto">
                <a:xfrm>
                  <a:off x="558801" y="4378326"/>
                  <a:ext cx="2924175" cy="1884363"/>
                </a:xfrm>
                <a:custGeom>
                  <a:avLst/>
                  <a:gdLst>
                    <a:gd name="T0" fmla="*/ 1842 w 1842"/>
                    <a:gd name="T1" fmla="*/ 1187 h 1187"/>
                    <a:gd name="T2" fmla="*/ 0 w 1842"/>
                    <a:gd name="T3" fmla="*/ 1187 h 1187"/>
                    <a:gd name="T4" fmla="*/ 0 w 1842"/>
                    <a:gd name="T5" fmla="*/ 0 h 1187"/>
                  </a:gdLst>
                  <a:ahLst/>
                  <a:cxnLst>
                    <a:cxn ang="0">
                      <a:pos x="T0" y="T1"/>
                    </a:cxn>
                    <a:cxn ang="0">
                      <a:pos x="T2" y="T3"/>
                    </a:cxn>
                    <a:cxn ang="0">
                      <a:pos x="T4" y="T5"/>
                    </a:cxn>
                  </a:cxnLst>
                  <a:rect l="0" t="0" r="r" b="b"/>
                  <a:pathLst>
                    <a:path w="1842" h="1187">
                      <a:moveTo>
                        <a:pt x="1842" y="1187"/>
                      </a:moveTo>
                      <a:lnTo>
                        <a:pt x="0" y="1187"/>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18">
                  <a:extLst>
                    <a:ext uri="{FF2B5EF4-FFF2-40B4-BE49-F238E27FC236}">
                      <a16:creationId xmlns:a16="http://schemas.microsoft.com/office/drawing/2014/main" xmlns="" id="{3C37F8F7-6DDA-4491-8A9B-9EB7546A1B82}"/>
                    </a:ext>
                  </a:extLst>
                </p:cNvPr>
                <p:cNvSpPr>
                  <a:spLocks noChangeShapeType="1"/>
                </p:cNvSpPr>
                <p:nvPr/>
              </p:nvSpPr>
              <p:spPr bwMode="auto">
                <a:xfrm>
                  <a:off x="476251" y="4395788"/>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19">
                  <a:extLst>
                    <a:ext uri="{FF2B5EF4-FFF2-40B4-BE49-F238E27FC236}">
                      <a16:creationId xmlns:a16="http://schemas.microsoft.com/office/drawing/2014/main" xmlns="" id="{D8C0C2FC-14F9-4CDF-90BA-29F6866CECB3}"/>
                    </a:ext>
                  </a:extLst>
                </p:cNvPr>
                <p:cNvSpPr>
                  <a:spLocks noChangeShapeType="1"/>
                </p:cNvSpPr>
                <p:nvPr/>
              </p:nvSpPr>
              <p:spPr bwMode="auto">
                <a:xfrm>
                  <a:off x="476251" y="4768851"/>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20">
                  <a:extLst>
                    <a:ext uri="{FF2B5EF4-FFF2-40B4-BE49-F238E27FC236}">
                      <a16:creationId xmlns:a16="http://schemas.microsoft.com/office/drawing/2014/main" xmlns="" id="{629B1B26-A339-43DF-B206-E9DB6DE83C8B}"/>
                    </a:ext>
                  </a:extLst>
                </p:cNvPr>
                <p:cNvSpPr>
                  <a:spLocks noChangeShapeType="1"/>
                </p:cNvSpPr>
                <p:nvPr/>
              </p:nvSpPr>
              <p:spPr bwMode="auto">
                <a:xfrm>
                  <a:off x="476251" y="5141913"/>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21">
                  <a:extLst>
                    <a:ext uri="{FF2B5EF4-FFF2-40B4-BE49-F238E27FC236}">
                      <a16:creationId xmlns:a16="http://schemas.microsoft.com/office/drawing/2014/main" xmlns="" id="{2F216078-6B21-4343-840B-79D3582320CD}"/>
                    </a:ext>
                  </a:extLst>
                </p:cNvPr>
                <p:cNvSpPr>
                  <a:spLocks noChangeShapeType="1"/>
                </p:cNvSpPr>
                <p:nvPr/>
              </p:nvSpPr>
              <p:spPr bwMode="auto">
                <a:xfrm>
                  <a:off x="476251" y="5514976"/>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22">
                  <a:extLst>
                    <a:ext uri="{FF2B5EF4-FFF2-40B4-BE49-F238E27FC236}">
                      <a16:creationId xmlns:a16="http://schemas.microsoft.com/office/drawing/2014/main" xmlns="" id="{8EB65A83-BD4B-4D49-BDBB-FD62F293D2E9}"/>
                    </a:ext>
                  </a:extLst>
                </p:cNvPr>
                <p:cNvSpPr>
                  <a:spLocks noChangeShapeType="1"/>
                </p:cNvSpPr>
                <p:nvPr/>
              </p:nvSpPr>
              <p:spPr bwMode="auto">
                <a:xfrm>
                  <a:off x="476251" y="5886451"/>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23">
                  <a:extLst>
                    <a:ext uri="{FF2B5EF4-FFF2-40B4-BE49-F238E27FC236}">
                      <a16:creationId xmlns:a16="http://schemas.microsoft.com/office/drawing/2014/main" xmlns="" id="{650E879B-FA1C-47D4-BB16-612313C09516}"/>
                    </a:ext>
                  </a:extLst>
                </p:cNvPr>
                <p:cNvSpPr>
                  <a:spLocks noChangeShapeType="1"/>
                </p:cNvSpPr>
                <p:nvPr/>
              </p:nvSpPr>
              <p:spPr bwMode="auto">
                <a:xfrm>
                  <a:off x="476251" y="6262688"/>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29">
                  <a:extLst>
                    <a:ext uri="{FF2B5EF4-FFF2-40B4-BE49-F238E27FC236}">
                      <a16:creationId xmlns:a16="http://schemas.microsoft.com/office/drawing/2014/main" xmlns="" id="{B43BFFEA-100F-4039-BC40-AC317B324D1F}"/>
                    </a:ext>
                  </a:extLst>
                </p:cNvPr>
                <p:cNvSpPr>
                  <a:spLocks noChangeShapeType="1"/>
                </p:cNvSpPr>
                <p:nvPr/>
              </p:nvSpPr>
              <p:spPr bwMode="auto">
                <a:xfrm flipV="1">
                  <a:off x="2016126" y="6262688"/>
                  <a:ext cx="0" cy="904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30">
                  <a:extLst>
                    <a:ext uri="{FF2B5EF4-FFF2-40B4-BE49-F238E27FC236}">
                      <a16:creationId xmlns:a16="http://schemas.microsoft.com/office/drawing/2014/main" xmlns="" id="{5A93308A-97AB-457C-B019-2E1E18AE90BF}"/>
                    </a:ext>
                  </a:extLst>
                </p:cNvPr>
                <p:cNvSpPr>
                  <a:spLocks noChangeShapeType="1"/>
                </p:cNvSpPr>
                <p:nvPr/>
              </p:nvSpPr>
              <p:spPr bwMode="auto">
                <a:xfrm flipV="1">
                  <a:off x="2566988" y="6262688"/>
                  <a:ext cx="0" cy="904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31">
                  <a:extLst>
                    <a:ext uri="{FF2B5EF4-FFF2-40B4-BE49-F238E27FC236}">
                      <a16:creationId xmlns:a16="http://schemas.microsoft.com/office/drawing/2014/main" xmlns="" id="{2A773847-0F94-4670-87C8-FAFF4032BB61}"/>
                    </a:ext>
                  </a:extLst>
                </p:cNvPr>
                <p:cNvSpPr>
                  <a:spLocks noChangeShapeType="1"/>
                </p:cNvSpPr>
                <p:nvPr/>
              </p:nvSpPr>
              <p:spPr bwMode="auto">
                <a:xfrm flipV="1">
                  <a:off x="3117851" y="6262688"/>
                  <a:ext cx="0" cy="904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32">
                  <a:extLst>
                    <a:ext uri="{FF2B5EF4-FFF2-40B4-BE49-F238E27FC236}">
                      <a16:creationId xmlns:a16="http://schemas.microsoft.com/office/drawing/2014/main" xmlns="" id="{D26C54D6-BC0E-4850-B64E-2F28D1C8AFC2}"/>
                    </a:ext>
                  </a:extLst>
                </p:cNvPr>
                <p:cNvSpPr>
                  <a:spLocks noChangeShapeType="1"/>
                </p:cNvSpPr>
                <p:nvPr/>
              </p:nvSpPr>
              <p:spPr bwMode="auto">
                <a:xfrm flipV="1">
                  <a:off x="915988" y="6262688"/>
                  <a:ext cx="0" cy="904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33">
                  <a:extLst>
                    <a:ext uri="{FF2B5EF4-FFF2-40B4-BE49-F238E27FC236}">
                      <a16:creationId xmlns:a16="http://schemas.microsoft.com/office/drawing/2014/main" xmlns="" id="{FC0259DB-884B-4813-855A-512E2B39E0C8}"/>
                    </a:ext>
                  </a:extLst>
                </p:cNvPr>
                <p:cNvSpPr>
                  <a:spLocks noChangeShapeType="1"/>
                </p:cNvSpPr>
                <p:nvPr/>
              </p:nvSpPr>
              <p:spPr bwMode="auto">
                <a:xfrm flipV="1">
                  <a:off x="1466851" y="6262688"/>
                  <a:ext cx="0" cy="904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Freeform 64">
                  <a:extLst>
                    <a:ext uri="{FF2B5EF4-FFF2-40B4-BE49-F238E27FC236}">
                      <a16:creationId xmlns:a16="http://schemas.microsoft.com/office/drawing/2014/main" xmlns="" id="{3C4A09A9-506C-433C-9AD1-C18B7FD138E1}"/>
                    </a:ext>
                  </a:extLst>
                </p:cNvPr>
                <p:cNvSpPr>
                  <a:spLocks/>
                </p:cNvSpPr>
                <p:nvPr/>
              </p:nvSpPr>
              <p:spPr bwMode="auto">
                <a:xfrm>
                  <a:off x="2925763" y="4683126"/>
                  <a:ext cx="60325" cy="61913"/>
                </a:xfrm>
                <a:custGeom>
                  <a:avLst/>
                  <a:gdLst>
                    <a:gd name="T0" fmla="*/ 4 w 29"/>
                    <a:gd name="T1" fmla="*/ 26 h 30"/>
                    <a:gd name="T2" fmla="*/ 14 w 29"/>
                    <a:gd name="T3" fmla="*/ 30 h 30"/>
                    <a:gd name="T4" fmla="*/ 25 w 29"/>
                    <a:gd name="T5" fmla="*/ 26 h 30"/>
                    <a:gd name="T6" fmla="*/ 29 w 29"/>
                    <a:gd name="T7" fmla="*/ 15 h 30"/>
                    <a:gd name="T8" fmla="*/ 25 w 29"/>
                    <a:gd name="T9" fmla="*/ 5 h 30"/>
                    <a:gd name="T10" fmla="*/ 14 w 29"/>
                    <a:gd name="T11" fmla="*/ 0 h 30"/>
                    <a:gd name="T12" fmla="*/ 4 w 29"/>
                    <a:gd name="T13" fmla="*/ 5 h 30"/>
                    <a:gd name="T14" fmla="*/ 0 w 29"/>
                    <a:gd name="T15" fmla="*/ 15 h 30"/>
                    <a:gd name="T16" fmla="*/ 4 w 29"/>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6"/>
                      </a:moveTo>
                      <a:cubicBezTo>
                        <a:pt x="7" y="29"/>
                        <a:pt x="10" y="30"/>
                        <a:pt x="14" y="30"/>
                      </a:cubicBezTo>
                      <a:cubicBezTo>
                        <a:pt x="19" y="30"/>
                        <a:pt x="22" y="29"/>
                        <a:pt x="25" y="26"/>
                      </a:cubicBezTo>
                      <a:cubicBezTo>
                        <a:pt x="28" y="23"/>
                        <a:pt x="29" y="19"/>
                        <a:pt x="29" y="15"/>
                      </a:cubicBezTo>
                      <a:cubicBezTo>
                        <a:pt x="29" y="11"/>
                        <a:pt x="28" y="8"/>
                        <a:pt x="25" y="5"/>
                      </a:cubicBezTo>
                      <a:cubicBezTo>
                        <a:pt x="22" y="2"/>
                        <a:pt x="19" y="0"/>
                        <a:pt x="14" y="0"/>
                      </a:cubicBezTo>
                      <a:cubicBezTo>
                        <a:pt x="10" y="0"/>
                        <a:pt x="7" y="2"/>
                        <a:pt x="4" y="5"/>
                      </a:cubicBezTo>
                      <a:cubicBezTo>
                        <a:pt x="1" y="8"/>
                        <a:pt x="0" y="11"/>
                        <a:pt x="0" y="15"/>
                      </a:cubicBezTo>
                      <a:cubicBezTo>
                        <a:pt x="0" y="19"/>
                        <a:pt x="1" y="23"/>
                        <a:pt x="4" y="26"/>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65">
                  <a:extLst>
                    <a:ext uri="{FF2B5EF4-FFF2-40B4-BE49-F238E27FC236}">
                      <a16:creationId xmlns:a16="http://schemas.microsoft.com/office/drawing/2014/main" xmlns="" id="{09B3EABA-628B-4614-80BA-921DABA6DF21}"/>
                    </a:ext>
                  </a:extLst>
                </p:cNvPr>
                <p:cNvSpPr>
                  <a:spLocks/>
                </p:cNvSpPr>
                <p:nvPr/>
              </p:nvSpPr>
              <p:spPr bwMode="auto">
                <a:xfrm>
                  <a:off x="2949576" y="4937126"/>
                  <a:ext cx="60325" cy="60325"/>
                </a:xfrm>
                <a:custGeom>
                  <a:avLst/>
                  <a:gdLst>
                    <a:gd name="T0" fmla="*/ 4 w 29"/>
                    <a:gd name="T1" fmla="*/ 25 h 29"/>
                    <a:gd name="T2" fmla="*/ 14 w 29"/>
                    <a:gd name="T3" fmla="*/ 29 h 29"/>
                    <a:gd name="T4" fmla="*/ 25 w 29"/>
                    <a:gd name="T5" fmla="*/ 25 h 29"/>
                    <a:gd name="T6" fmla="*/ 29 w 29"/>
                    <a:gd name="T7" fmla="*/ 14 h 29"/>
                    <a:gd name="T8" fmla="*/ 25 w 29"/>
                    <a:gd name="T9" fmla="*/ 4 h 29"/>
                    <a:gd name="T10" fmla="*/ 14 w 29"/>
                    <a:gd name="T11" fmla="*/ 0 h 29"/>
                    <a:gd name="T12" fmla="*/ 4 w 29"/>
                    <a:gd name="T13" fmla="*/ 4 h 29"/>
                    <a:gd name="T14" fmla="*/ 0 w 29"/>
                    <a:gd name="T15" fmla="*/ 14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4" y="29"/>
                      </a:cubicBezTo>
                      <a:cubicBezTo>
                        <a:pt x="19" y="29"/>
                        <a:pt x="22" y="28"/>
                        <a:pt x="25" y="25"/>
                      </a:cubicBezTo>
                      <a:cubicBezTo>
                        <a:pt x="28" y="22"/>
                        <a:pt x="29" y="19"/>
                        <a:pt x="29" y="14"/>
                      </a:cubicBezTo>
                      <a:cubicBezTo>
                        <a:pt x="29" y="10"/>
                        <a:pt x="28" y="7"/>
                        <a:pt x="25" y="4"/>
                      </a:cubicBezTo>
                      <a:cubicBezTo>
                        <a:pt x="22" y="1"/>
                        <a:pt x="19" y="0"/>
                        <a:pt x="14" y="0"/>
                      </a:cubicBezTo>
                      <a:cubicBezTo>
                        <a:pt x="10" y="0"/>
                        <a:pt x="7" y="1"/>
                        <a:pt x="4" y="4"/>
                      </a:cubicBezTo>
                      <a:cubicBezTo>
                        <a:pt x="1" y="7"/>
                        <a:pt x="0" y="10"/>
                        <a:pt x="0" y="14"/>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66">
                  <a:extLst>
                    <a:ext uri="{FF2B5EF4-FFF2-40B4-BE49-F238E27FC236}">
                      <a16:creationId xmlns:a16="http://schemas.microsoft.com/office/drawing/2014/main" xmlns="" id="{F806874B-876F-4B6C-8ABE-58F34ED5A187}"/>
                    </a:ext>
                  </a:extLst>
                </p:cNvPr>
                <p:cNvSpPr>
                  <a:spLocks/>
                </p:cNvSpPr>
                <p:nvPr/>
              </p:nvSpPr>
              <p:spPr bwMode="auto">
                <a:xfrm>
                  <a:off x="3013076" y="4992688"/>
                  <a:ext cx="60325" cy="63500"/>
                </a:xfrm>
                <a:custGeom>
                  <a:avLst/>
                  <a:gdLst>
                    <a:gd name="T0" fmla="*/ 4 w 29"/>
                    <a:gd name="T1" fmla="*/ 25 h 30"/>
                    <a:gd name="T2" fmla="*/ 15 w 29"/>
                    <a:gd name="T3" fmla="*/ 30 h 30"/>
                    <a:gd name="T4" fmla="*/ 25 w 29"/>
                    <a:gd name="T5" fmla="*/ 25 h 30"/>
                    <a:gd name="T6" fmla="*/ 29 w 29"/>
                    <a:gd name="T7" fmla="*/ 15 h 30"/>
                    <a:gd name="T8" fmla="*/ 25 w 29"/>
                    <a:gd name="T9" fmla="*/ 4 h 30"/>
                    <a:gd name="T10" fmla="*/ 15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5" y="30"/>
                      </a:cubicBezTo>
                      <a:cubicBezTo>
                        <a:pt x="19" y="30"/>
                        <a:pt x="22" y="28"/>
                        <a:pt x="25" y="25"/>
                      </a:cubicBezTo>
                      <a:cubicBezTo>
                        <a:pt x="28" y="22"/>
                        <a:pt x="29" y="19"/>
                        <a:pt x="29" y="15"/>
                      </a:cubicBezTo>
                      <a:cubicBezTo>
                        <a:pt x="29" y="11"/>
                        <a:pt x="28" y="7"/>
                        <a:pt x="25" y="4"/>
                      </a:cubicBezTo>
                      <a:cubicBezTo>
                        <a:pt x="22" y="2"/>
                        <a:pt x="19" y="0"/>
                        <a:pt x="15" y="0"/>
                      </a:cubicBezTo>
                      <a:cubicBezTo>
                        <a:pt x="10" y="0"/>
                        <a:pt x="7" y="2"/>
                        <a:pt x="4" y="4"/>
                      </a:cubicBezTo>
                      <a:cubicBezTo>
                        <a:pt x="1" y="7"/>
                        <a:pt x="0" y="11"/>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 name="Freeform 67">
                  <a:extLst>
                    <a:ext uri="{FF2B5EF4-FFF2-40B4-BE49-F238E27FC236}">
                      <a16:creationId xmlns:a16="http://schemas.microsoft.com/office/drawing/2014/main" xmlns="" id="{BAAB9A3C-29F4-467B-971E-774271314F41}"/>
                    </a:ext>
                  </a:extLst>
                </p:cNvPr>
                <p:cNvSpPr>
                  <a:spLocks/>
                </p:cNvSpPr>
                <p:nvPr/>
              </p:nvSpPr>
              <p:spPr bwMode="auto">
                <a:xfrm>
                  <a:off x="2909888" y="5097463"/>
                  <a:ext cx="61913" cy="60325"/>
                </a:xfrm>
                <a:custGeom>
                  <a:avLst/>
                  <a:gdLst>
                    <a:gd name="T0" fmla="*/ 4 w 30"/>
                    <a:gd name="T1" fmla="*/ 25 h 29"/>
                    <a:gd name="T2" fmla="*/ 15 w 30"/>
                    <a:gd name="T3" fmla="*/ 29 h 29"/>
                    <a:gd name="T4" fmla="*/ 25 w 30"/>
                    <a:gd name="T5" fmla="*/ 25 h 29"/>
                    <a:gd name="T6" fmla="*/ 30 w 30"/>
                    <a:gd name="T7" fmla="*/ 14 h 29"/>
                    <a:gd name="T8" fmla="*/ 25 w 30"/>
                    <a:gd name="T9" fmla="*/ 4 h 29"/>
                    <a:gd name="T10" fmla="*/ 15 w 30"/>
                    <a:gd name="T11" fmla="*/ 0 h 29"/>
                    <a:gd name="T12" fmla="*/ 4 w 30"/>
                    <a:gd name="T13" fmla="*/ 4 h 29"/>
                    <a:gd name="T14" fmla="*/ 0 w 30"/>
                    <a:gd name="T15" fmla="*/ 14 h 29"/>
                    <a:gd name="T16" fmla="*/ 4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4" y="25"/>
                      </a:moveTo>
                      <a:cubicBezTo>
                        <a:pt x="7" y="28"/>
                        <a:pt x="11" y="29"/>
                        <a:pt x="15" y="29"/>
                      </a:cubicBezTo>
                      <a:cubicBezTo>
                        <a:pt x="19" y="29"/>
                        <a:pt x="23" y="28"/>
                        <a:pt x="25" y="25"/>
                      </a:cubicBezTo>
                      <a:cubicBezTo>
                        <a:pt x="28" y="22"/>
                        <a:pt x="30" y="19"/>
                        <a:pt x="30" y="14"/>
                      </a:cubicBezTo>
                      <a:cubicBezTo>
                        <a:pt x="30" y="10"/>
                        <a:pt x="28" y="7"/>
                        <a:pt x="25" y="4"/>
                      </a:cubicBezTo>
                      <a:cubicBezTo>
                        <a:pt x="23" y="1"/>
                        <a:pt x="19" y="0"/>
                        <a:pt x="15" y="0"/>
                      </a:cubicBezTo>
                      <a:cubicBezTo>
                        <a:pt x="11" y="0"/>
                        <a:pt x="7" y="1"/>
                        <a:pt x="4" y="4"/>
                      </a:cubicBezTo>
                      <a:cubicBezTo>
                        <a:pt x="2" y="7"/>
                        <a:pt x="0" y="10"/>
                        <a:pt x="0" y="14"/>
                      </a:cubicBezTo>
                      <a:cubicBezTo>
                        <a:pt x="0" y="19"/>
                        <a:pt x="2"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68">
                  <a:extLst>
                    <a:ext uri="{FF2B5EF4-FFF2-40B4-BE49-F238E27FC236}">
                      <a16:creationId xmlns:a16="http://schemas.microsoft.com/office/drawing/2014/main" xmlns="" id="{E69650F9-E02D-4AF9-8417-938CC55557FD}"/>
                    </a:ext>
                  </a:extLst>
                </p:cNvPr>
                <p:cNvSpPr>
                  <a:spLocks/>
                </p:cNvSpPr>
                <p:nvPr/>
              </p:nvSpPr>
              <p:spPr bwMode="auto">
                <a:xfrm>
                  <a:off x="2419351" y="4764088"/>
                  <a:ext cx="60325" cy="61913"/>
                </a:xfrm>
                <a:custGeom>
                  <a:avLst/>
                  <a:gdLst>
                    <a:gd name="T0" fmla="*/ 4 w 29"/>
                    <a:gd name="T1" fmla="*/ 25 h 30"/>
                    <a:gd name="T2" fmla="*/ 14 w 29"/>
                    <a:gd name="T3" fmla="*/ 30 h 30"/>
                    <a:gd name="T4" fmla="*/ 25 w 29"/>
                    <a:gd name="T5" fmla="*/ 25 h 30"/>
                    <a:gd name="T6" fmla="*/ 29 w 29"/>
                    <a:gd name="T7" fmla="*/ 15 h 30"/>
                    <a:gd name="T8" fmla="*/ 25 w 29"/>
                    <a:gd name="T9" fmla="*/ 4 h 30"/>
                    <a:gd name="T10" fmla="*/ 14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4" y="30"/>
                      </a:cubicBezTo>
                      <a:cubicBezTo>
                        <a:pt x="19" y="30"/>
                        <a:pt x="22" y="28"/>
                        <a:pt x="25" y="25"/>
                      </a:cubicBezTo>
                      <a:cubicBezTo>
                        <a:pt x="28" y="22"/>
                        <a:pt x="29" y="19"/>
                        <a:pt x="29" y="15"/>
                      </a:cubicBezTo>
                      <a:cubicBezTo>
                        <a:pt x="29" y="11"/>
                        <a:pt x="28" y="7"/>
                        <a:pt x="25" y="4"/>
                      </a:cubicBezTo>
                      <a:cubicBezTo>
                        <a:pt x="22" y="1"/>
                        <a:pt x="19" y="0"/>
                        <a:pt x="14" y="0"/>
                      </a:cubicBezTo>
                      <a:cubicBezTo>
                        <a:pt x="10" y="0"/>
                        <a:pt x="7" y="1"/>
                        <a:pt x="4" y="4"/>
                      </a:cubicBezTo>
                      <a:cubicBezTo>
                        <a:pt x="1" y="7"/>
                        <a:pt x="0" y="11"/>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69">
                  <a:extLst>
                    <a:ext uri="{FF2B5EF4-FFF2-40B4-BE49-F238E27FC236}">
                      <a16:creationId xmlns:a16="http://schemas.microsoft.com/office/drawing/2014/main" xmlns="" id="{5D0296B5-211A-4CD8-A4D5-CE2F91B99445}"/>
                    </a:ext>
                  </a:extLst>
                </p:cNvPr>
                <p:cNvSpPr>
                  <a:spLocks/>
                </p:cNvSpPr>
                <p:nvPr/>
              </p:nvSpPr>
              <p:spPr bwMode="auto">
                <a:xfrm>
                  <a:off x="2425701" y="4932363"/>
                  <a:ext cx="61913" cy="60325"/>
                </a:xfrm>
                <a:custGeom>
                  <a:avLst/>
                  <a:gdLst>
                    <a:gd name="T0" fmla="*/ 4 w 30"/>
                    <a:gd name="T1" fmla="*/ 25 h 29"/>
                    <a:gd name="T2" fmla="*/ 15 w 30"/>
                    <a:gd name="T3" fmla="*/ 29 h 29"/>
                    <a:gd name="T4" fmla="*/ 25 w 30"/>
                    <a:gd name="T5" fmla="*/ 25 h 29"/>
                    <a:gd name="T6" fmla="*/ 30 w 30"/>
                    <a:gd name="T7" fmla="*/ 15 h 29"/>
                    <a:gd name="T8" fmla="*/ 25 w 30"/>
                    <a:gd name="T9" fmla="*/ 4 h 29"/>
                    <a:gd name="T10" fmla="*/ 15 w 30"/>
                    <a:gd name="T11" fmla="*/ 0 h 29"/>
                    <a:gd name="T12" fmla="*/ 4 w 30"/>
                    <a:gd name="T13" fmla="*/ 4 h 29"/>
                    <a:gd name="T14" fmla="*/ 0 w 30"/>
                    <a:gd name="T15" fmla="*/ 15 h 29"/>
                    <a:gd name="T16" fmla="*/ 4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4" y="25"/>
                      </a:moveTo>
                      <a:cubicBezTo>
                        <a:pt x="7" y="28"/>
                        <a:pt x="11" y="29"/>
                        <a:pt x="15" y="29"/>
                      </a:cubicBezTo>
                      <a:cubicBezTo>
                        <a:pt x="19" y="29"/>
                        <a:pt x="23" y="28"/>
                        <a:pt x="25" y="25"/>
                      </a:cubicBezTo>
                      <a:cubicBezTo>
                        <a:pt x="28" y="22"/>
                        <a:pt x="30" y="19"/>
                        <a:pt x="30" y="15"/>
                      </a:cubicBezTo>
                      <a:cubicBezTo>
                        <a:pt x="30" y="10"/>
                        <a:pt x="28" y="7"/>
                        <a:pt x="25" y="4"/>
                      </a:cubicBezTo>
                      <a:cubicBezTo>
                        <a:pt x="23" y="1"/>
                        <a:pt x="19" y="0"/>
                        <a:pt x="15" y="0"/>
                      </a:cubicBezTo>
                      <a:cubicBezTo>
                        <a:pt x="11" y="0"/>
                        <a:pt x="7" y="1"/>
                        <a:pt x="4" y="4"/>
                      </a:cubicBezTo>
                      <a:cubicBezTo>
                        <a:pt x="2" y="7"/>
                        <a:pt x="0" y="10"/>
                        <a:pt x="0" y="15"/>
                      </a:cubicBezTo>
                      <a:cubicBezTo>
                        <a:pt x="0" y="19"/>
                        <a:pt x="2"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70">
                  <a:extLst>
                    <a:ext uri="{FF2B5EF4-FFF2-40B4-BE49-F238E27FC236}">
                      <a16:creationId xmlns:a16="http://schemas.microsoft.com/office/drawing/2014/main" xmlns="" id="{72EFABE3-D6FD-444B-9365-64E7B89DE910}"/>
                    </a:ext>
                  </a:extLst>
                </p:cNvPr>
                <p:cNvSpPr>
                  <a:spLocks/>
                </p:cNvSpPr>
                <p:nvPr/>
              </p:nvSpPr>
              <p:spPr bwMode="auto">
                <a:xfrm>
                  <a:off x="2441576" y="5122863"/>
                  <a:ext cx="60325" cy="61913"/>
                </a:xfrm>
                <a:custGeom>
                  <a:avLst/>
                  <a:gdLst>
                    <a:gd name="T0" fmla="*/ 4 w 29"/>
                    <a:gd name="T1" fmla="*/ 26 h 30"/>
                    <a:gd name="T2" fmla="*/ 14 w 29"/>
                    <a:gd name="T3" fmla="*/ 30 h 30"/>
                    <a:gd name="T4" fmla="*/ 25 w 29"/>
                    <a:gd name="T5" fmla="*/ 26 h 30"/>
                    <a:gd name="T6" fmla="*/ 29 w 29"/>
                    <a:gd name="T7" fmla="*/ 15 h 30"/>
                    <a:gd name="T8" fmla="*/ 25 w 29"/>
                    <a:gd name="T9" fmla="*/ 5 h 30"/>
                    <a:gd name="T10" fmla="*/ 14 w 29"/>
                    <a:gd name="T11" fmla="*/ 0 h 30"/>
                    <a:gd name="T12" fmla="*/ 4 w 29"/>
                    <a:gd name="T13" fmla="*/ 5 h 30"/>
                    <a:gd name="T14" fmla="*/ 0 w 29"/>
                    <a:gd name="T15" fmla="*/ 15 h 30"/>
                    <a:gd name="T16" fmla="*/ 4 w 29"/>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6"/>
                      </a:moveTo>
                      <a:cubicBezTo>
                        <a:pt x="7" y="29"/>
                        <a:pt x="10" y="30"/>
                        <a:pt x="14" y="30"/>
                      </a:cubicBezTo>
                      <a:cubicBezTo>
                        <a:pt x="19" y="30"/>
                        <a:pt x="22" y="29"/>
                        <a:pt x="25" y="26"/>
                      </a:cubicBezTo>
                      <a:cubicBezTo>
                        <a:pt x="28" y="23"/>
                        <a:pt x="29" y="19"/>
                        <a:pt x="29" y="15"/>
                      </a:cubicBezTo>
                      <a:cubicBezTo>
                        <a:pt x="29" y="11"/>
                        <a:pt x="28" y="8"/>
                        <a:pt x="25" y="5"/>
                      </a:cubicBezTo>
                      <a:cubicBezTo>
                        <a:pt x="22" y="2"/>
                        <a:pt x="19" y="0"/>
                        <a:pt x="14" y="0"/>
                      </a:cubicBezTo>
                      <a:cubicBezTo>
                        <a:pt x="10" y="0"/>
                        <a:pt x="7" y="2"/>
                        <a:pt x="4" y="5"/>
                      </a:cubicBezTo>
                      <a:cubicBezTo>
                        <a:pt x="1" y="8"/>
                        <a:pt x="0" y="11"/>
                        <a:pt x="0" y="15"/>
                      </a:cubicBezTo>
                      <a:cubicBezTo>
                        <a:pt x="0" y="19"/>
                        <a:pt x="1" y="23"/>
                        <a:pt x="4" y="26"/>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71">
                  <a:extLst>
                    <a:ext uri="{FF2B5EF4-FFF2-40B4-BE49-F238E27FC236}">
                      <a16:creationId xmlns:a16="http://schemas.microsoft.com/office/drawing/2014/main" xmlns="" id="{FA955958-115D-42DD-9148-540266D25033}"/>
                    </a:ext>
                  </a:extLst>
                </p:cNvPr>
                <p:cNvSpPr>
                  <a:spLocks/>
                </p:cNvSpPr>
                <p:nvPr/>
              </p:nvSpPr>
              <p:spPr bwMode="auto">
                <a:xfrm>
                  <a:off x="2460626" y="5368926"/>
                  <a:ext cx="60325" cy="60325"/>
                </a:xfrm>
                <a:custGeom>
                  <a:avLst/>
                  <a:gdLst>
                    <a:gd name="T0" fmla="*/ 4 w 29"/>
                    <a:gd name="T1" fmla="*/ 25 h 29"/>
                    <a:gd name="T2" fmla="*/ 15 w 29"/>
                    <a:gd name="T3" fmla="*/ 29 h 29"/>
                    <a:gd name="T4" fmla="*/ 25 w 29"/>
                    <a:gd name="T5" fmla="*/ 25 h 29"/>
                    <a:gd name="T6" fmla="*/ 29 w 29"/>
                    <a:gd name="T7" fmla="*/ 15 h 29"/>
                    <a:gd name="T8" fmla="*/ 25 w 29"/>
                    <a:gd name="T9" fmla="*/ 4 h 29"/>
                    <a:gd name="T10" fmla="*/ 15 w 29"/>
                    <a:gd name="T11" fmla="*/ 0 h 29"/>
                    <a:gd name="T12" fmla="*/ 4 w 29"/>
                    <a:gd name="T13" fmla="*/ 4 h 29"/>
                    <a:gd name="T14" fmla="*/ 0 w 29"/>
                    <a:gd name="T15" fmla="*/ 15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5" y="29"/>
                      </a:cubicBezTo>
                      <a:cubicBezTo>
                        <a:pt x="19" y="29"/>
                        <a:pt x="22" y="28"/>
                        <a:pt x="25" y="25"/>
                      </a:cubicBezTo>
                      <a:cubicBezTo>
                        <a:pt x="28" y="22"/>
                        <a:pt x="29" y="19"/>
                        <a:pt x="29" y="15"/>
                      </a:cubicBezTo>
                      <a:cubicBezTo>
                        <a:pt x="29" y="10"/>
                        <a:pt x="28" y="7"/>
                        <a:pt x="25" y="4"/>
                      </a:cubicBezTo>
                      <a:cubicBezTo>
                        <a:pt x="22" y="1"/>
                        <a:pt x="19" y="0"/>
                        <a:pt x="15" y="0"/>
                      </a:cubicBezTo>
                      <a:cubicBezTo>
                        <a:pt x="10" y="0"/>
                        <a:pt x="7" y="1"/>
                        <a:pt x="4" y="4"/>
                      </a:cubicBezTo>
                      <a:cubicBezTo>
                        <a:pt x="1" y="7"/>
                        <a:pt x="0" y="10"/>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Freeform 72">
                  <a:extLst>
                    <a:ext uri="{FF2B5EF4-FFF2-40B4-BE49-F238E27FC236}">
                      <a16:creationId xmlns:a16="http://schemas.microsoft.com/office/drawing/2014/main" xmlns="" id="{97C7197C-6DFF-46FF-B69C-85D9B3FCE612}"/>
                    </a:ext>
                  </a:extLst>
                </p:cNvPr>
                <p:cNvSpPr>
                  <a:spLocks/>
                </p:cNvSpPr>
                <p:nvPr/>
              </p:nvSpPr>
              <p:spPr bwMode="auto">
                <a:xfrm>
                  <a:off x="2482851" y="5559426"/>
                  <a:ext cx="60325" cy="60325"/>
                </a:xfrm>
                <a:custGeom>
                  <a:avLst/>
                  <a:gdLst>
                    <a:gd name="T0" fmla="*/ 4 w 29"/>
                    <a:gd name="T1" fmla="*/ 25 h 29"/>
                    <a:gd name="T2" fmla="*/ 15 w 29"/>
                    <a:gd name="T3" fmla="*/ 29 h 29"/>
                    <a:gd name="T4" fmla="*/ 25 w 29"/>
                    <a:gd name="T5" fmla="*/ 25 h 29"/>
                    <a:gd name="T6" fmla="*/ 29 w 29"/>
                    <a:gd name="T7" fmla="*/ 15 h 29"/>
                    <a:gd name="T8" fmla="*/ 25 w 29"/>
                    <a:gd name="T9" fmla="*/ 4 h 29"/>
                    <a:gd name="T10" fmla="*/ 15 w 29"/>
                    <a:gd name="T11" fmla="*/ 0 h 29"/>
                    <a:gd name="T12" fmla="*/ 4 w 29"/>
                    <a:gd name="T13" fmla="*/ 4 h 29"/>
                    <a:gd name="T14" fmla="*/ 0 w 29"/>
                    <a:gd name="T15" fmla="*/ 15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5" y="29"/>
                      </a:cubicBezTo>
                      <a:cubicBezTo>
                        <a:pt x="19" y="29"/>
                        <a:pt x="22" y="28"/>
                        <a:pt x="25" y="25"/>
                      </a:cubicBezTo>
                      <a:cubicBezTo>
                        <a:pt x="28" y="22"/>
                        <a:pt x="29" y="19"/>
                        <a:pt x="29" y="15"/>
                      </a:cubicBezTo>
                      <a:cubicBezTo>
                        <a:pt x="29" y="10"/>
                        <a:pt x="28" y="7"/>
                        <a:pt x="25" y="4"/>
                      </a:cubicBezTo>
                      <a:cubicBezTo>
                        <a:pt x="22" y="1"/>
                        <a:pt x="19" y="0"/>
                        <a:pt x="15" y="0"/>
                      </a:cubicBezTo>
                      <a:cubicBezTo>
                        <a:pt x="10" y="0"/>
                        <a:pt x="7" y="1"/>
                        <a:pt x="4" y="4"/>
                      </a:cubicBezTo>
                      <a:cubicBezTo>
                        <a:pt x="1" y="7"/>
                        <a:pt x="0" y="10"/>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 name="Freeform 73">
                  <a:extLst>
                    <a:ext uri="{FF2B5EF4-FFF2-40B4-BE49-F238E27FC236}">
                      <a16:creationId xmlns:a16="http://schemas.microsoft.com/office/drawing/2014/main" xmlns="" id="{59FC8E37-492C-4FC2-B424-B59D59B93462}"/>
                    </a:ext>
                  </a:extLst>
                </p:cNvPr>
                <p:cNvSpPr>
                  <a:spLocks/>
                </p:cNvSpPr>
                <p:nvPr/>
              </p:nvSpPr>
              <p:spPr bwMode="auto">
                <a:xfrm>
                  <a:off x="1954213" y="5683251"/>
                  <a:ext cx="58738" cy="60325"/>
                </a:xfrm>
                <a:custGeom>
                  <a:avLst/>
                  <a:gdLst>
                    <a:gd name="T0" fmla="*/ 4 w 29"/>
                    <a:gd name="T1" fmla="*/ 25 h 29"/>
                    <a:gd name="T2" fmla="*/ 14 w 29"/>
                    <a:gd name="T3" fmla="*/ 29 h 29"/>
                    <a:gd name="T4" fmla="*/ 25 w 29"/>
                    <a:gd name="T5" fmla="*/ 25 h 29"/>
                    <a:gd name="T6" fmla="*/ 29 w 29"/>
                    <a:gd name="T7" fmla="*/ 14 h 29"/>
                    <a:gd name="T8" fmla="*/ 25 w 29"/>
                    <a:gd name="T9" fmla="*/ 4 h 29"/>
                    <a:gd name="T10" fmla="*/ 14 w 29"/>
                    <a:gd name="T11" fmla="*/ 0 h 29"/>
                    <a:gd name="T12" fmla="*/ 4 w 29"/>
                    <a:gd name="T13" fmla="*/ 4 h 29"/>
                    <a:gd name="T14" fmla="*/ 0 w 29"/>
                    <a:gd name="T15" fmla="*/ 14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4" y="29"/>
                      </a:cubicBezTo>
                      <a:cubicBezTo>
                        <a:pt x="19" y="29"/>
                        <a:pt x="22" y="28"/>
                        <a:pt x="25" y="25"/>
                      </a:cubicBezTo>
                      <a:cubicBezTo>
                        <a:pt x="28" y="22"/>
                        <a:pt x="29" y="19"/>
                        <a:pt x="29" y="14"/>
                      </a:cubicBezTo>
                      <a:cubicBezTo>
                        <a:pt x="29" y="10"/>
                        <a:pt x="28" y="7"/>
                        <a:pt x="25" y="4"/>
                      </a:cubicBezTo>
                      <a:cubicBezTo>
                        <a:pt x="22" y="1"/>
                        <a:pt x="19" y="0"/>
                        <a:pt x="14" y="0"/>
                      </a:cubicBezTo>
                      <a:cubicBezTo>
                        <a:pt x="10" y="0"/>
                        <a:pt x="7" y="1"/>
                        <a:pt x="4" y="4"/>
                      </a:cubicBezTo>
                      <a:cubicBezTo>
                        <a:pt x="1" y="7"/>
                        <a:pt x="0" y="10"/>
                        <a:pt x="0" y="14"/>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74">
                  <a:extLst>
                    <a:ext uri="{FF2B5EF4-FFF2-40B4-BE49-F238E27FC236}">
                      <a16:creationId xmlns:a16="http://schemas.microsoft.com/office/drawing/2014/main" xmlns="" id="{6B1F6799-7D6F-4750-815F-6B8325BFDBDB}"/>
                    </a:ext>
                  </a:extLst>
                </p:cNvPr>
                <p:cNvSpPr>
                  <a:spLocks/>
                </p:cNvSpPr>
                <p:nvPr/>
              </p:nvSpPr>
              <p:spPr bwMode="auto">
                <a:xfrm>
                  <a:off x="1887538" y="4503738"/>
                  <a:ext cx="61913" cy="61913"/>
                </a:xfrm>
                <a:custGeom>
                  <a:avLst/>
                  <a:gdLst>
                    <a:gd name="T0" fmla="*/ 5 w 30"/>
                    <a:gd name="T1" fmla="*/ 25 h 30"/>
                    <a:gd name="T2" fmla="*/ 15 w 30"/>
                    <a:gd name="T3" fmla="*/ 30 h 30"/>
                    <a:gd name="T4" fmla="*/ 26 w 30"/>
                    <a:gd name="T5" fmla="*/ 25 h 30"/>
                    <a:gd name="T6" fmla="*/ 30 w 30"/>
                    <a:gd name="T7" fmla="*/ 15 h 30"/>
                    <a:gd name="T8" fmla="*/ 26 w 30"/>
                    <a:gd name="T9" fmla="*/ 4 h 30"/>
                    <a:gd name="T10" fmla="*/ 15 w 30"/>
                    <a:gd name="T11" fmla="*/ 0 h 30"/>
                    <a:gd name="T12" fmla="*/ 5 w 30"/>
                    <a:gd name="T13" fmla="*/ 4 h 30"/>
                    <a:gd name="T14" fmla="*/ 0 w 30"/>
                    <a:gd name="T15" fmla="*/ 15 h 30"/>
                    <a:gd name="T16" fmla="*/ 5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5"/>
                      </a:moveTo>
                      <a:cubicBezTo>
                        <a:pt x="8" y="28"/>
                        <a:pt x="11" y="30"/>
                        <a:pt x="15" y="30"/>
                      </a:cubicBezTo>
                      <a:cubicBezTo>
                        <a:pt x="19" y="30"/>
                        <a:pt x="23" y="28"/>
                        <a:pt x="26" y="25"/>
                      </a:cubicBezTo>
                      <a:cubicBezTo>
                        <a:pt x="29" y="23"/>
                        <a:pt x="30" y="19"/>
                        <a:pt x="30" y="15"/>
                      </a:cubicBezTo>
                      <a:cubicBezTo>
                        <a:pt x="30" y="11"/>
                        <a:pt x="29" y="7"/>
                        <a:pt x="26" y="4"/>
                      </a:cubicBezTo>
                      <a:cubicBezTo>
                        <a:pt x="23" y="2"/>
                        <a:pt x="19" y="0"/>
                        <a:pt x="15" y="0"/>
                      </a:cubicBezTo>
                      <a:cubicBezTo>
                        <a:pt x="11" y="0"/>
                        <a:pt x="8" y="2"/>
                        <a:pt x="5" y="4"/>
                      </a:cubicBezTo>
                      <a:cubicBezTo>
                        <a:pt x="2" y="7"/>
                        <a:pt x="0" y="11"/>
                        <a:pt x="0" y="15"/>
                      </a:cubicBezTo>
                      <a:cubicBezTo>
                        <a:pt x="0" y="19"/>
                        <a:pt x="2" y="23"/>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75">
                  <a:extLst>
                    <a:ext uri="{FF2B5EF4-FFF2-40B4-BE49-F238E27FC236}">
                      <a16:creationId xmlns:a16="http://schemas.microsoft.com/office/drawing/2014/main" xmlns="" id="{6DA11F66-56D1-4749-B1B4-3AD5903A1E53}"/>
                    </a:ext>
                  </a:extLst>
                </p:cNvPr>
                <p:cNvSpPr>
                  <a:spLocks/>
                </p:cNvSpPr>
                <p:nvPr/>
              </p:nvSpPr>
              <p:spPr bwMode="auto">
                <a:xfrm>
                  <a:off x="1890713" y="4672013"/>
                  <a:ext cx="63500" cy="63500"/>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3" y="28"/>
                        <a:pt x="25" y="25"/>
                      </a:cubicBezTo>
                      <a:cubicBezTo>
                        <a:pt x="28" y="22"/>
                        <a:pt x="30" y="19"/>
                        <a:pt x="30" y="15"/>
                      </a:cubicBezTo>
                      <a:cubicBezTo>
                        <a:pt x="30" y="11"/>
                        <a:pt x="28" y="7"/>
                        <a:pt x="25" y="4"/>
                      </a:cubicBezTo>
                      <a:cubicBezTo>
                        <a:pt x="23" y="1"/>
                        <a:pt x="19" y="0"/>
                        <a:pt x="15" y="0"/>
                      </a:cubicBezTo>
                      <a:cubicBezTo>
                        <a:pt x="11" y="0"/>
                        <a:pt x="7" y="1"/>
                        <a:pt x="4" y="4"/>
                      </a:cubicBezTo>
                      <a:cubicBezTo>
                        <a:pt x="2" y="7"/>
                        <a:pt x="0" y="11"/>
                        <a:pt x="0" y="15"/>
                      </a:cubicBezTo>
                      <a:cubicBezTo>
                        <a:pt x="0" y="19"/>
                        <a:pt x="2"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76">
                  <a:extLst>
                    <a:ext uri="{FF2B5EF4-FFF2-40B4-BE49-F238E27FC236}">
                      <a16:creationId xmlns:a16="http://schemas.microsoft.com/office/drawing/2014/main" xmlns="" id="{AD2E31D2-1AEE-4F97-836B-2A9299AB5501}"/>
                    </a:ext>
                  </a:extLst>
                </p:cNvPr>
                <p:cNvSpPr>
                  <a:spLocks/>
                </p:cNvSpPr>
                <p:nvPr/>
              </p:nvSpPr>
              <p:spPr bwMode="auto">
                <a:xfrm>
                  <a:off x="1784351" y="4776788"/>
                  <a:ext cx="60325" cy="60325"/>
                </a:xfrm>
                <a:custGeom>
                  <a:avLst/>
                  <a:gdLst>
                    <a:gd name="T0" fmla="*/ 4 w 29"/>
                    <a:gd name="T1" fmla="*/ 25 h 29"/>
                    <a:gd name="T2" fmla="*/ 15 w 29"/>
                    <a:gd name="T3" fmla="*/ 29 h 29"/>
                    <a:gd name="T4" fmla="*/ 25 w 29"/>
                    <a:gd name="T5" fmla="*/ 25 h 29"/>
                    <a:gd name="T6" fmla="*/ 29 w 29"/>
                    <a:gd name="T7" fmla="*/ 14 h 29"/>
                    <a:gd name="T8" fmla="*/ 25 w 29"/>
                    <a:gd name="T9" fmla="*/ 4 h 29"/>
                    <a:gd name="T10" fmla="*/ 15 w 29"/>
                    <a:gd name="T11" fmla="*/ 0 h 29"/>
                    <a:gd name="T12" fmla="*/ 4 w 29"/>
                    <a:gd name="T13" fmla="*/ 4 h 29"/>
                    <a:gd name="T14" fmla="*/ 0 w 29"/>
                    <a:gd name="T15" fmla="*/ 14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5" y="29"/>
                      </a:cubicBezTo>
                      <a:cubicBezTo>
                        <a:pt x="19" y="29"/>
                        <a:pt x="22" y="28"/>
                        <a:pt x="25" y="25"/>
                      </a:cubicBezTo>
                      <a:cubicBezTo>
                        <a:pt x="28" y="22"/>
                        <a:pt x="29" y="19"/>
                        <a:pt x="29" y="14"/>
                      </a:cubicBezTo>
                      <a:cubicBezTo>
                        <a:pt x="29" y="10"/>
                        <a:pt x="28" y="7"/>
                        <a:pt x="25" y="4"/>
                      </a:cubicBezTo>
                      <a:cubicBezTo>
                        <a:pt x="22" y="1"/>
                        <a:pt x="19" y="0"/>
                        <a:pt x="15" y="0"/>
                      </a:cubicBezTo>
                      <a:cubicBezTo>
                        <a:pt x="10" y="0"/>
                        <a:pt x="7" y="1"/>
                        <a:pt x="4" y="4"/>
                      </a:cubicBezTo>
                      <a:cubicBezTo>
                        <a:pt x="1" y="7"/>
                        <a:pt x="0" y="10"/>
                        <a:pt x="0" y="14"/>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77">
                  <a:extLst>
                    <a:ext uri="{FF2B5EF4-FFF2-40B4-BE49-F238E27FC236}">
                      <a16:creationId xmlns:a16="http://schemas.microsoft.com/office/drawing/2014/main" xmlns="" id="{627E0DE7-43B3-431C-BB98-5883DFA6504A}"/>
                    </a:ext>
                  </a:extLst>
                </p:cNvPr>
                <p:cNvSpPr>
                  <a:spLocks/>
                </p:cNvSpPr>
                <p:nvPr/>
              </p:nvSpPr>
              <p:spPr bwMode="auto">
                <a:xfrm>
                  <a:off x="1898651" y="4791076"/>
                  <a:ext cx="63500" cy="63500"/>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2" y="28"/>
                        <a:pt x="25" y="25"/>
                      </a:cubicBezTo>
                      <a:cubicBezTo>
                        <a:pt x="28" y="22"/>
                        <a:pt x="30" y="19"/>
                        <a:pt x="30" y="15"/>
                      </a:cubicBezTo>
                      <a:cubicBezTo>
                        <a:pt x="30" y="11"/>
                        <a:pt x="28" y="7"/>
                        <a:pt x="25" y="4"/>
                      </a:cubicBezTo>
                      <a:cubicBezTo>
                        <a:pt x="22" y="1"/>
                        <a:pt x="19" y="0"/>
                        <a:pt x="15" y="0"/>
                      </a:cubicBezTo>
                      <a:cubicBezTo>
                        <a:pt x="11" y="0"/>
                        <a:pt x="7" y="1"/>
                        <a:pt x="4" y="4"/>
                      </a:cubicBezTo>
                      <a:cubicBezTo>
                        <a:pt x="1" y="7"/>
                        <a:pt x="0" y="11"/>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78">
                  <a:extLst>
                    <a:ext uri="{FF2B5EF4-FFF2-40B4-BE49-F238E27FC236}">
                      <a16:creationId xmlns:a16="http://schemas.microsoft.com/office/drawing/2014/main" xmlns="" id="{F0CA730E-4E73-49F2-B41F-E34E8517B8CC}"/>
                    </a:ext>
                  </a:extLst>
                </p:cNvPr>
                <p:cNvSpPr>
                  <a:spLocks/>
                </p:cNvSpPr>
                <p:nvPr/>
              </p:nvSpPr>
              <p:spPr bwMode="auto">
                <a:xfrm>
                  <a:off x="2017713" y="4783138"/>
                  <a:ext cx="60325" cy="61913"/>
                </a:xfrm>
                <a:custGeom>
                  <a:avLst/>
                  <a:gdLst>
                    <a:gd name="T0" fmla="*/ 4 w 29"/>
                    <a:gd name="T1" fmla="*/ 26 h 30"/>
                    <a:gd name="T2" fmla="*/ 15 w 29"/>
                    <a:gd name="T3" fmla="*/ 30 h 30"/>
                    <a:gd name="T4" fmla="*/ 25 w 29"/>
                    <a:gd name="T5" fmla="*/ 26 h 30"/>
                    <a:gd name="T6" fmla="*/ 29 w 29"/>
                    <a:gd name="T7" fmla="*/ 15 h 30"/>
                    <a:gd name="T8" fmla="*/ 25 w 29"/>
                    <a:gd name="T9" fmla="*/ 5 h 30"/>
                    <a:gd name="T10" fmla="*/ 15 w 29"/>
                    <a:gd name="T11" fmla="*/ 0 h 30"/>
                    <a:gd name="T12" fmla="*/ 4 w 29"/>
                    <a:gd name="T13" fmla="*/ 5 h 30"/>
                    <a:gd name="T14" fmla="*/ 0 w 29"/>
                    <a:gd name="T15" fmla="*/ 15 h 30"/>
                    <a:gd name="T16" fmla="*/ 4 w 29"/>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6"/>
                      </a:moveTo>
                      <a:cubicBezTo>
                        <a:pt x="7" y="29"/>
                        <a:pt x="10" y="30"/>
                        <a:pt x="15" y="30"/>
                      </a:cubicBezTo>
                      <a:cubicBezTo>
                        <a:pt x="19" y="30"/>
                        <a:pt x="22" y="29"/>
                        <a:pt x="25" y="26"/>
                      </a:cubicBezTo>
                      <a:cubicBezTo>
                        <a:pt x="28" y="23"/>
                        <a:pt x="29" y="19"/>
                        <a:pt x="29" y="15"/>
                      </a:cubicBezTo>
                      <a:cubicBezTo>
                        <a:pt x="29" y="11"/>
                        <a:pt x="28" y="8"/>
                        <a:pt x="25" y="5"/>
                      </a:cubicBezTo>
                      <a:cubicBezTo>
                        <a:pt x="22" y="2"/>
                        <a:pt x="19" y="0"/>
                        <a:pt x="15" y="0"/>
                      </a:cubicBezTo>
                      <a:cubicBezTo>
                        <a:pt x="10" y="0"/>
                        <a:pt x="7" y="2"/>
                        <a:pt x="4" y="5"/>
                      </a:cubicBezTo>
                      <a:cubicBezTo>
                        <a:pt x="1" y="8"/>
                        <a:pt x="0" y="11"/>
                        <a:pt x="0" y="15"/>
                      </a:cubicBezTo>
                      <a:cubicBezTo>
                        <a:pt x="0" y="19"/>
                        <a:pt x="1" y="23"/>
                        <a:pt x="4" y="26"/>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79">
                  <a:extLst>
                    <a:ext uri="{FF2B5EF4-FFF2-40B4-BE49-F238E27FC236}">
                      <a16:creationId xmlns:a16="http://schemas.microsoft.com/office/drawing/2014/main" xmlns="" id="{55E77A36-DF60-466E-BCD2-FAD067E527D9}"/>
                    </a:ext>
                  </a:extLst>
                </p:cNvPr>
                <p:cNvSpPr>
                  <a:spLocks/>
                </p:cNvSpPr>
                <p:nvPr/>
              </p:nvSpPr>
              <p:spPr bwMode="auto">
                <a:xfrm>
                  <a:off x="1784351" y="4878388"/>
                  <a:ext cx="60325" cy="63500"/>
                </a:xfrm>
                <a:custGeom>
                  <a:avLst/>
                  <a:gdLst>
                    <a:gd name="T0" fmla="*/ 4 w 29"/>
                    <a:gd name="T1" fmla="*/ 26 h 30"/>
                    <a:gd name="T2" fmla="*/ 15 w 29"/>
                    <a:gd name="T3" fmla="*/ 30 h 30"/>
                    <a:gd name="T4" fmla="*/ 25 w 29"/>
                    <a:gd name="T5" fmla="*/ 26 h 30"/>
                    <a:gd name="T6" fmla="*/ 29 w 29"/>
                    <a:gd name="T7" fmla="*/ 15 h 30"/>
                    <a:gd name="T8" fmla="*/ 25 w 29"/>
                    <a:gd name="T9" fmla="*/ 5 h 30"/>
                    <a:gd name="T10" fmla="*/ 15 w 29"/>
                    <a:gd name="T11" fmla="*/ 0 h 30"/>
                    <a:gd name="T12" fmla="*/ 4 w 29"/>
                    <a:gd name="T13" fmla="*/ 5 h 30"/>
                    <a:gd name="T14" fmla="*/ 0 w 29"/>
                    <a:gd name="T15" fmla="*/ 15 h 30"/>
                    <a:gd name="T16" fmla="*/ 4 w 29"/>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6"/>
                      </a:moveTo>
                      <a:cubicBezTo>
                        <a:pt x="7" y="29"/>
                        <a:pt x="10" y="30"/>
                        <a:pt x="15" y="30"/>
                      </a:cubicBezTo>
                      <a:cubicBezTo>
                        <a:pt x="19" y="30"/>
                        <a:pt x="22" y="29"/>
                        <a:pt x="25" y="26"/>
                      </a:cubicBezTo>
                      <a:cubicBezTo>
                        <a:pt x="28" y="23"/>
                        <a:pt x="29" y="19"/>
                        <a:pt x="29" y="15"/>
                      </a:cubicBezTo>
                      <a:cubicBezTo>
                        <a:pt x="29" y="11"/>
                        <a:pt x="28" y="8"/>
                        <a:pt x="25" y="5"/>
                      </a:cubicBezTo>
                      <a:cubicBezTo>
                        <a:pt x="22" y="2"/>
                        <a:pt x="19" y="0"/>
                        <a:pt x="15" y="0"/>
                      </a:cubicBezTo>
                      <a:cubicBezTo>
                        <a:pt x="10" y="0"/>
                        <a:pt x="7" y="2"/>
                        <a:pt x="4" y="5"/>
                      </a:cubicBezTo>
                      <a:cubicBezTo>
                        <a:pt x="1" y="8"/>
                        <a:pt x="0" y="11"/>
                        <a:pt x="0" y="15"/>
                      </a:cubicBezTo>
                      <a:cubicBezTo>
                        <a:pt x="0" y="19"/>
                        <a:pt x="1" y="23"/>
                        <a:pt x="4" y="26"/>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80">
                  <a:extLst>
                    <a:ext uri="{FF2B5EF4-FFF2-40B4-BE49-F238E27FC236}">
                      <a16:creationId xmlns:a16="http://schemas.microsoft.com/office/drawing/2014/main" xmlns="" id="{A849FFF1-8ED4-4E6A-ABFD-27D5BE74FE5D}"/>
                    </a:ext>
                  </a:extLst>
                </p:cNvPr>
                <p:cNvSpPr>
                  <a:spLocks/>
                </p:cNvSpPr>
                <p:nvPr/>
              </p:nvSpPr>
              <p:spPr bwMode="auto">
                <a:xfrm>
                  <a:off x="1817688" y="4922838"/>
                  <a:ext cx="63500" cy="60325"/>
                </a:xfrm>
                <a:custGeom>
                  <a:avLst/>
                  <a:gdLst>
                    <a:gd name="T0" fmla="*/ 5 w 30"/>
                    <a:gd name="T1" fmla="*/ 25 h 29"/>
                    <a:gd name="T2" fmla="*/ 15 w 30"/>
                    <a:gd name="T3" fmla="*/ 29 h 29"/>
                    <a:gd name="T4" fmla="*/ 26 w 30"/>
                    <a:gd name="T5" fmla="*/ 25 h 29"/>
                    <a:gd name="T6" fmla="*/ 30 w 30"/>
                    <a:gd name="T7" fmla="*/ 14 h 29"/>
                    <a:gd name="T8" fmla="*/ 26 w 30"/>
                    <a:gd name="T9" fmla="*/ 4 h 29"/>
                    <a:gd name="T10" fmla="*/ 15 w 30"/>
                    <a:gd name="T11" fmla="*/ 0 h 29"/>
                    <a:gd name="T12" fmla="*/ 5 w 30"/>
                    <a:gd name="T13" fmla="*/ 4 h 29"/>
                    <a:gd name="T14" fmla="*/ 0 w 30"/>
                    <a:gd name="T15" fmla="*/ 14 h 29"/>
                    <a:gd name="T16" fmla="*/ 5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5" y="25"/>
                      </a:moveTo>
                      <a:cubicBezTo>
                        <a:pt x="8" y="28"/>
                        <a:pt x="11" y="29"/>
                        <a:pt x="15" y="29"/>
                      </a:cubicBezTo>
                      <a:cubicBezTo>
                        <a:pt x="19" y="29"/>
                        <a:pt x="23" y="28"/>
                        <a:pt x="26" y="25"/>
                      </a:cubicBezTo>
                      <a:cubicBezTo>
                        <a:pt x="29" y="22"/>
                        <a:pt x="30" y="19"/>
                        <a:pt x="30" y="14"/>
                      </a:cubicBezTo>
                      <a:cubicBezTo>
                        <a:pt x="30" y="10"/>
                        <a:pt x="29" y="7"/>
                        <a:pt x="26" y="4"/>
                      </a:cubicBezTo>
                      <a:cubicBezTo>
                        <a:pt x="23" y="1"/>
                        <a:pt x="19" y="0"/>
                        <a:pt x="15" y="0"/>
                      </a:cubicBezTo>
                      <a:cubicBezTo>
                        <a:pt x="11" y="0"/>
                        <a:pt x="8" y="1"/>
                        <a:pt x="5" y="4"/>
                      </a:cubicBezTo>
                      <a:cubicBezTo>
                        <a:pt x="2" y="7"/>
                        <a:pt x="0" y="10"/>
                        <a:pt x="0" y="14"/>
                      </a:cubicBezTo>
                      <a:cubicBezTo>
                        <a:pt x="0" y="19"/>
                        <a:pt x="2" y="22"/>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Freeform 81">
                  <a:extLst>
                    <a:ext uri="{FF2B5EF4-FFF2-40B4-BE49-F238E27FC236}">
                      <a16:creationId xmlns:a16="http://schemas.microsoft.com/office/drawing/2014/main" xmlns="" id="{0BB0AD65-F5D1-443B-8D8A-CD9848A0FA1D}"/>
                    </a:ext>
                  </a:extLst>
                </p:cNvPr>
                <p:cNvSpPr>
                  <a:spLocks/>
                </p:cNvSpPr>
                <p:nvPr/>
              </p:nvSpPr>
              <p:spPr bwMode="auto">
                <a:xfrm>
                  <a:off x="1854201" y="4929188"/>
                  <a:ext cx="60325" cy="61913"/>
                </a:xfrm>
                <a:custGeom>
                  <a:avLst/>
                  <a:gdLst>
                    <a:gd name="T0" fmla="*/ 4 w 29"/>
                    <a:gd name="T1" fmla="*/ 26 h 30"/>
                    <a:gd name="T2" fmla="*/ 15 w 29"/>
                    <a:gd name="T3" fmla="*/ 30 h 30"/>
                    <a:gd name="T4" fmla="*/ 25 w 29"/>
                    <a:gd name="T5" fmla="*/ 26 h 30"/>
                    <a:gd name="T6" fmla="*/ 29 w 29"/>
                    <a:gd name="T7" fmla="*/ 15 h 30"/>
                    <a:gd name="T8" fmla="*/ 25 w 29"/>
                    <a:gd name="T9" fmla="*/ 5 h 30"/>
                    <a:gd name="T10" fmla="*/ 15 w 29"/>
                    <a:gd name="T11" fmla="*/ 0 h 30"/>
                    <a:gd name="T12" fmla="*/ 4 w 29"/>
                    <a:gd name="T13" fmla="*/ 5 h 30"/>
                    <a:gd name="T14" fmla="*/ 0 w 29"/>
                    <a:gd name="T15" fmla="*/ 15 h 30"/>
                    <a:gd name="T16" fmla="*/ 4 w 29"/>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6"/>
                      </a:moveTo>
                      <a:cubicBezTo>
                        <a:pt x="7" y="29"/>
                        <a:pt x="10" y="30"/>
                        <a:pt x="15" y="30"/>
                      </a:cubicBezTo>
                      <a:cubicBezTo>
                        <a:pt x="19" y="30"/>
                        <a:pt x="22" y="29"/>
                        <a:pt x="25" y="26"/>
                      </a:cubicBezTo>
                      <a:cubicBezTo>
                        <a:pt x="28" y="23"/>
                        <a:pt x="29" y="19"/>
                        <a:pt x="29" y="15"/>
                      </a:cubicBezTo>
                      <a:cubicBezTo>
                        <a:pt x="29" y="11"/>
                        <a:pt x="28" y="8"/>
                        <a:pt x="25" y="5"/>
                      </a:cubicBezTo>
                      <a:cubicBezTo>
                        <a:pt x="22" y="2"/>
                        <a:pt x="19" y="0"/>
                        <a:pt x="15" y="0"/>
                      </a:cubicBezTo>
                      <a:cubicBezTo>
                        <a:pt x="10" y="0"/>
                        <a:pt x="7" y="2"/>
                        <a:pt x="4" y="5"/>
                      </a:cubicBezTo>
                      <a:cubicBezTo>
                        <a:pt x="1" y="8"/>
                        <a:pt x="0" y="11"/>
                        <a:pt x="0" y="15"/>
                      </a:cubicBezTo>
                      <a:cubicBezTo>
                        <a:pt x="0" y="19"/>
                        <a:pt x="1" y="23"/>
                        <a:pt x="4" y="26"/>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Freeform 82">
                  <a:extLst>
                    <a:ext uri="{FF2B5EF4-FFF2-40B4-BE49-F238E27FC236}">
                      <a16:creationId xmlns:a16="http://schemas.microsoft.com/office/drawing/2014/main" xmlns="" id="{F7B6D58F-0530-4AA0-B06B-2A030D28B0AC}"/>
                    </a:ext>
                  </a:extLst>
                </p:cNvPr>
                <p:cNvSpPr>
                  <a:spLocks/>
                </p:cNvSpPr>
                <p:nvPr/>
              </p:nvSpPr>
              <p:spPr bwMode="auto">
                <a:xfrm>
                  <a:off x="1881188" y="4978401"/>
                  <a:ext cx="60325" cy="63500"/>
                </a:xfrm>
                <a:custGeom>
                  <a:avLst/>
                  <a:gdLst>
                    <a:gd name="T0" fmla="*/ 4 w 29"/>
                    <a:gd name="T1" fmla="*/ 25 h 30"/>
                    <a:gd name="T2" fmla="*/ 15 w 29"/>
                    <a:gd name="T3" fmla="*/ 30 h 30"/>
                    <a:gd name="T4" fmla="*/ 25 w 29"/>
                    <a:gd name="T5" fmla="*/ 25 h 30"/>
                    <a:gd name="T6" fmla="*/ 29 w 29"/>
                    <a:gd name="T7" fmla="*/ 15 h 30"/>
                    <a:gd name="T8" fmla="*/ 25 w 29"/>
                    <a:gd name="T9" fmla="*/ 4 h 30"/>
                    <a:gd name="T10" fmla="*/ 15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5" y="30"/>
                      </a:cubicBezTo>
                      <a:cubicBezTo>
                        <a:pt x="19" y="30"/>
                        <a:pt x="22" y="28"/>
                        <a:pt x="25" y="25"/>
                      </a:cubicBezTo>
                      <a:cubicBezTo>
                        <a:pt x="28" y="22"/>
                        <a:pt x="29" y="19"/>
                        <a:pt x="29" y="15"/>
                      </a:cubicBezTo>
                      <a:cubicBezTo>
                        <a:pt x="29" y="11"/>
                        <a:pt x="28" y="7"/>
                        <a:pt x="25" y="4"/>
                      </a:cubicBezTo>
                      <a:cubicBezTo>
                        <a:pt x="22" y="2"/>
                        <a:pt x="19" y="0"/>
                        <a:pt x="15" y="0"/>
                      </a:cubicBezTo>
                      <a:cubicBezTo>
                        <a:pt x="10" y="0"/>
                        <a:pt x="7" y="2"/>
                        <a:pt x="4" y="4"/>
                      </a:cubicBezTo>
                      <a:cubicBezTo>
                        <a:pt x="1" y="7"/>
                        <a:pt x="0" y="11"/>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83">
                  <a:extLst>
                    <a:ext uri="{FF2B5EF4-FFF2-40B4-BE49-F238E27FC236}">
                      <a16:creationId xmlns:a16="http://schemas.microsoft.com/office/drawing/2014/main" xmlns="" id="{3756923C-992B-4A3C-93F2-2182DBF06C4D}"/>
                    </a:ext>
                  </a:extLst>
                </p:cNvPr>
                <p:cNvSpPr>
                  <a:spLocks/>
                </p:cNvSpPr>
                <p:nvPr/>
              </p:nvSpPr>
              <p:spPr bwMode="auto">
                <a:xfrm>
                  <a:off x="1925638" y="4978401"/>
                  <a:ext cx="60325" cy="63500"/>
                </a:xfrm>
                <a:custGeom>
                  <a:avLst/>
                  <a:gdLst>
                    <a:gd name="T0" fmla="*/ 4 w 29"/>
                    <a:gd name="T1" fmla="*/ 25 h 30"/>
                    <a:gd name="T2" fmla="*/ 15 w 29"/>
                    <a:gd name="T3" fmla="*/ 30 h 30"/>
                    <a:gd name="T4" fmla="*/ 25 w 29"/>
                    <a:gd name="T5" fmla="*/ 25 h 30"/>
                    <a:gd name="T6" fmla="*/ 29 w 29"/>
                    <a:gd name="T7" fmla="*/ 15 h 30"/>
                    <a:gd name="T8" fmla="*/ 25 w 29"/>
                    <a:gd name="T9" fmla="*/ 4 h 30"/>
                    <a:gd name="T10" fmla="*/ 15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5" y="30"/>
                      </a:cubicBezTo>
                      <a:cubicBezTo>
                        <a:pt x="19" y="30"/>
                        <a:pt x="22" y="28"/>
                        <a:pt x="25" y="25"/>
                      </a:cubicBezTo>
                      <a:cubicBezTo>
                        <a:pt x="28" y="22"/>
                        <a:pt x="29" y="19"/>
                        <a:pt x="29" y="15"/>
                      </a:cubicBezTo>
                      <a:cubicBezTo>
                        <a:pt x="29" y="11"/>
                        <a:pt x="28" y="7"/>
                        <a:pt x="25" y="4"/>
                      </a:cubicBezTo>
                      <a:cubicBezTo>
                        <a:pt x="22" y="2"/>
                        <a:pt x="19" y="0"/>
                        <a:pt x="15" y="0"/>
                      </a:cubicBezTo>
                      <a:cubicBezTo>
                        <a:pt x="10" y="0"/>
                        <a:pt x="7" y="2"/>
                        <a:pt x="4" y="4"/>
                      </a:cubicBezTo>
                      <a:cubicBezTo>
                        <a:pt x="1" y="7"/>
                        <a:pt x="0" y="11"/>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84">
                  <a:extLst>
                    <a:ext uri="{FF2B5EF4-FFF2-40B4-BE49-F238E27FC236}">
                      <a16:creationId xmlns:a16="http://schemas.microsoft.com/office/drawing/2014/main" xmlns="" id="{EA70B540-6CC1-43CB-9A9A-81FB849E373A}"/>
                    </a:ext>
                  </a:extLst>
                </p:cNvPr>
                <p:cNvSpPr>
                  <a:spLocks/>
                </p:cNvSpPr>
                <p:nvPr/>
              </p:nvSpPr>
              <p:spPr bwMode="auto">
                <a:xfrm>
                  <a:off x="1936751" y="4937126"/>
                  <a:ext cx="61913" cy="61913"/>
                </a:xfrm>
                <a:custGeom>
                  <a:avLst/>
                  <a:gdLst>
                    <a:gd name="T0" fmla="*/ 4 w 30"/>
                    <a:gd name="T1" fmla="*/ 25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3" y="28"/>
                        <a:pt x="25" y="25"/>
                      </a:cubicBezTo>
                      <a:cubicBezTo>
                        <a:pt x="28" y="22"/>
                        <a:pt x="30" y="19"/>
                        <a:pt x="30" y="15"/>
                      </a:cubicBezTo>
                      <a:cubicBezTo>
                        <a:pt x="30" y="11"/>
                        <a:pt x="28" y="7"/>
                        <a:pt x="25" y="4"/>
                      </a:cubicBezTo>
                      <a:cubicBezTo>
                        <a:pt x="23" y="1"/>
                        <a:pt x="19" y="0"/>
                        <a:pt x="15" y="0"/>
                      </a:cubicBezTo>
                      <a:cubicBezTo>
                        <a:pt x="11" y="0"/>
                        <a:pt x="7" y="1"/>
                        <a:pt x="4" y="4"/>
                      </a:cubicBezTo>
                      <a:cubicBezTo>
                        <a:pt x="2" y="7"/>
                        <a:pt x="0" y="11"/>
                        <a:pt x="0" y="15"/>
                      </a:cubicBezTo>
                      <a:cubicBezTo>
                        <a:pt x="0" y="19"/>
                        <a:pt x="2"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85">
                  <a:extLst>
                    <a:ext uri="{FF2B5EF4-FFF2-40B4-BE49-F238E27FC236}">
                      <a16:creationId xmlns:a16="http://schemas.microsoft.com/office/drawing/2014/main" xmlns="" id="{7AFBC4B1-173F-45D6-BE36-91F97A1F3396}"/>
                    </a:ext>
                  </a:extLst>
                </p:cNvPr>
                <p:cNvSpPr>
                  <a:spLocks/>
                </p:cNvSpPr>
                <p:nvPr/>
              </p:nvSpPr>
              <p:spPr bwMode="auto">
                <a:xfrm>
                  <a:off x="1985963" y="4914901"/>
                  <a:ext cx="63500" cy="60325"/>
                </a:xfrm>
                <a:custGeom>
                  <a:avLst/>
                  <a:gdLst>
                    <a:gd name="T0" fmla="*/ 4 w 30"/>
                    <a:gd name="T1" fmla="*/ 25 h 29"/>
                    <a:gd name="T2" fmla="*/ 15 w 30"/>
                    <a:gd name="T3" fmla="*/ 29 h 29"/>
                    <a:gd name="T4" fmla="*/ 25 w 30"/>
                    <a:gd name="T5" fmla="*/ 25 h 29"/>
                    <a:gd name="T6" fmla="*/ 30 w 30"/>
                    <a:gd name="T7" fmla="*/ 15 h 29"/>
                    <a:gd name="T8" fmla="*/ 25 w 30"/>
                    <a:gd name="T9" fmla="*/ 4 h 29"/>
                    <a:gd name="T10" fmla="*/ 15 w 30"/>
                    <a:gd name="T11" fmla="*/ 0 h 29"/>
                    <a:gd name="T12" fmla="*/ 4 w 30"/>
                    <a:gd name="T13" fmla="*/ 4 h 29"/>
                    <a:gd name="T14" fmla="*/ 0 w 30"/>
                    <a:gd name="T15" fmla="*/ 15 h 29"/>
                    <a:gd name="T16" fmla="*/ 4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4" y="25"/>
                      </a:moveTo>
                      <a:cubicBezTo>
                        <a:pt x="7" y="28"/>
                        <a:pt x="11" y="29"/>
                        <a:pt x="15" y="29"/>
                      </a:cubicBezTo>
                      <a:cubicBezTo>
                        <a:pt x="19" y="29"/>
                        <a:pt x="22" y="28"/>
                        <a:pt x="25" y="25"/>
                      </a:cubicBezTo>
                      <a:cubicBezTo>
                        <a:pt x="28" y="22"/>
                        <a:pt x="30" y="19"/>
                        <a:pt x="30" y="15"/>
                      </a:cubicBezTo>
                      <a:cubicBezTo>
                        <a:pt x="30" y="10"/>
                        <a:pt x="28" y="7"/>
                        <a:pt x="25" y="4"/>
                      </a:cubicBezTo>
                      <a:cubicBezTo>
                        <a:pt x="22" y="1"/>
                        <a:pt x="19" y="0"/>
                        <a:pt x="15" y="0"/>
                      </a:cubicBezTo>
                      <a:cubicBezTo>
                        <a:pt x="11" y="0"/>
                        <a:pt x="7" y="1"/>
                        <a:pt x="4" y="4"/>
                      </a:cubicBezTo>
                      <a:cubicBezTo>
                        <a:pt x="1" y="7"/>
                        <a:pt x="0" y="10"/>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86">
                  <a:extLst>
                    <a:ext uri="{FF2B5EF4-FFF2-40B4-BE49-F238E27FC236}">
                      <a16:creationId xmlns:a16="http://schemas.microsoft.com/office/drawing/2014/main" xmlns="" id="{CF8E6161-55EE-4C6B-99E4-FA3A20D3C700}"/>
                    </a:ext>
                  </a:extLst>
                </p:cNvPr>
                <p:cNvSpPr>
                  <a:spLocks/>
                </p:cNvSpPr>
                <p:nvPr/>
              </p:nvSpPr>
              <p:spPr bwMode="auto">
                <a:xfrm>
                  <a:off x="2024063" y="4876801"/>
                  <a:ext cx="61913" cy="60325"/>
                </a:xfrm>
                <a:custGeom>
                  <a:avLst/>
                  <a:gdLst>
                    <a:gd name="T0" fmla="*/ 5 w 30"/>
                    <a:gd name="T1" fmla="*/ 25 h 29"/>
                    <a:gd name="T2" fmla="*/ 15 w 30"/>
                    <a:gd name="T3" fmla="*/ 29 h 29"/>
                    <a:gd name="T4" fmla="*/ 26 w 30"/>
                    <a:gd name="T5" fmla="*/ 25 h 29"/>
                    <a:gd name="T6" fmla="*/ 30 w 30"/>
                    <a:gd name="T7" fmla="*/ 14 h 29"/>
                    <a:gd name="T8" fmla="*/ 26 w 30"/>
                    <a:gd name="T9" fmla="*/ 4 h 29"/>
                    <a:gd name="T10" fmla="*/ 15 w 30"/>
                    <a:gd name="T11" fmla="*/ 0 h 29"/>
                    <a:gd name="T12" fmla="*/ 5 w 30"/>
                    <a:gd name="T13" fmla="*/ 4 h 29"/>
                    <a:gd name="T14" fmla="*/ 0 w 30"/>
                    <a:gd name="T15" fmla="*/ 14 h 29"/>
                    <a:gd name="T16" fmla="*/ 5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5" y="25"/>
                      </a:moveTo>
                      <a:cubicBezTo>
                        <a:pt x="8" y="28"/>
                        <a:pt x="11" y="29"/>
                        <a:pt x="15" y="29"/>
                      </a:cubicBezTo>
                      <a:cubicBezTo>
                        <a:pt x="19" y="29"/>
                        <a:pt x="23" y="28"/>
                        <a:pt x="26" y="25"/>
                      </a:cubicBezTo>
                      <a:cubicBezTo>
                        <a:pt x="29" y="22"/>
                        <a:pt x="30" y="19"/>
                        <a:pt x="30" y="14"/>
                      </a:cubicBezTo>
                      <a:cubicBezTo>
                        <a:pt x="30" y="10"/>
                        <a:pt x="29" y="7"/>
                        <a:pt x="26" y="4"/>
                      </a:cubicBezTo>
                      <a:cubicBezTo>
                        <a:pt x="23" y="1"/>
                        <a:pt x="19" y="0"/>
                        <a:pt x="15" y="0"/>
                      </a:cubicBezTo>
                      <a:cubicBezTo>
                        <a:pt x="11" y="0"/>
                        <a:pt x="8" y="1"/>
                        <a:pt x="5" y="4"/>
                      </a:cubicBezTo>
                      <a:cubicBezTo>
                        <a:pt x="2" y="7"/>
                        <a:pt x="0" y="10"/>
                        <a:pt x="0" y="14"/>
                      </a:cubicBezTo>
                      <a:cubicBezTo>
                        <a:pt x="0" y="19"/>
                        <a:pt x="2" y="22"/>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87">
                  <a:extLst>
                    <a:ext uri="{FF2B5EF4-FFF2-40B4-BE49-F238E27FC236}">
                      <a16:creationId xmlns:a16="http://schemas.microsoft.com/office/drawing/2014/main" xmlns="" id="{CDFD2B15-24D0-49DB-884D-ED172E1B1777}"/>
                    </a:ext>
                  </a:extLst>
                </p:cNvPr>
                <p:cNvSpPr>
                  <a:spLocks/>
                </p:cNvSpPr>
                <p:nvPr/>
              </p:nvSpPr>
              <p:spPr bwMode="auto">
                <a:xfrm>
                  <a:off x="1808163" y="5029201"/>
                  <a:ext cx="60325" cy="61913"/>
                </a:xfrm>
                <a:custGeom>
                  <a:avLst/>
                  <a:gdLst>
                    <a:gd name="T0" fmla="*/ 4 w 29"/>
                    <a:gd name="T1" fmla="*/ 25 h 30"/>
                    <a:gd name="T2" fmla="*/ 14 w 29"/>
                    <a:gd name="T3" fmla="*/ 30 h 30"/>
                    <a:gd name="T4" fmla="*/ 25 w 29"/>
                    <a:gd name="T5" fmla="*/ 25 h 30"/>
                    <a:gd name="T6" fmla="*/ 29 w 29"/>
                    <a:gd name="T7" fmla="*/ 15 h 30"/>
                    <a:gd name="T8" fmla="*/ 25 w 29"/>
                    <a:gd name="T9" fmla="*/ 4 h 30"/>
                    <a:gd name="T10" fmla="*/ 14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4" y="30"/>
                      </a:cubicBezTo>
                      <a:cubicBezTo>
                        <a:pt x="19" y="30"/>
                        <a:pt x="22" y="28"/>
                        <a:pt x="25" y="25"/>
                      </a:cubicBezTo>
                      <a:cubicBezTo>
                        <a:pt x="28" y="22"/>
                        <a:pt x="29" y="19"/>
                        <a:pt x="29" y="15"/>
                      </a:cubicBezTo>
                      <a:cubicBezTo>
                        <a:pt x="29" y="11"/>
                        <a:pt x="28" y="7"/>
                        <a:pt x="25" y="4"/>
                      </a:cubicBezTo>
                      <a:cubicBezTo>
                        <a:pt x="22" y="1"/>
                        <a:pt x="19" y="0"/>
                        <a:pt x="14" y="0"/>
                      </a:cubicBezTo>
                      <a:cubicBezTo>
                        <a:pt x="10" y="0"/>
                        <a:pt x="7" y="1"/>
                        <a:pt x="4" y="4"/>
                      </a:cubicBezTo>
                      <a:cubicBezTo>
                        <a:pt x="1" y="7"/>
                        <a:pt x="0" y="11"/>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88">
                  <a:extLst>
                    <a:ext uri="{FF2B5EF4-FFF2-40B4-BE49-F238E27FC236}">
                      <a16:creationId xmlns:a16="http://schemas.microsoft.com/office/drawing/2014/main" xmlns="" id="{F53FD9EF-0690-4243-B944-9E3A251F79CA}"/>
                    </a:ext>
                  </a:extLst>
                </p:cNvPr>
                <p:cNvSpPr>
                  <a:spLocks/>
                </p:cNvSpPr>
                <p:nvPr/>
              </p:nvSpPr>
              <p:spPr bwMode="auto">
                <a:xfrm>
                  <a:off x="1917701" y="5089526"/>
                  <a:ext cx="63500" cy="61913"/>
                </a:xfrm>
                <a:custGeom>
                  <a:avLst/>
                  <a:gdLst>
                    <a:gd name="T0" fmla="*/ 4 w 30"/>
                    <a:gd name="T1" fmla="*/ 26 h 30"/>
                    <a:gd name="T2" fmla="*/ 15 w 30"/>
                    <a:gd name="T3" fmla="*/ 30 h 30"/>
                    <a:gd name="T4" fmla="*/ 25 w 30"/>
                    <a:gd name="T5" fmla="*/ 26 h 30"/>
                    <a:gd name="T6" fmla="*/ 30 w 30"/>
                    <a:gd name="T7" fmla="*/ 15 h 30"/>
                    <a:gd name="T8" fmla="*/ 25 w 30"/>
                    <a:gd name="T9" fmla="*/ 5 h 30"/>
                    <a:gd name="T10" fmla="*/ 15 w 30"/>
                    <a:gd name="T11" fmla="*/ 0 h 30"/>
                    <a:gd name="T12" fmla="*/ 4 w 30"/>
                    <a:gd name="T13" fmla="*/ 5 h 30"/>
                    <a:gd name="T14" fmla="*/ 0 w 30"/>
                    <a:gd name="T15" fmla="*/ 15 h 30"/>
                    <a:gd name="T16" fmla="*/ 4 w 30"/>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6"/>
                      </a:moveTo>
                      <a:cubicBezTo>
                        <a:pt x="7" y="29"/>
                        <a:pt x="11" y="30"/>
                        <a:pt x="15" y="30"/>
                      </a:cubicBezTo>
                      <a:cubicBezTo>
                        <a:pt x="19" y="30"/>
                        <a:pt x="22" y="29"/>
                        <a:pt x="25" y="26"/>
                      </a:cubicBezTo>
                      <a:cubicBezTo>
                        <a:pt x="28" y="23"/>
                        <a:pt x="30" y="19"/>
                        <a:pt x="30" y="15"/>
                      </a:cubicBezTo>
                      <a:cubicBezTo>
                        <a:pt x="30" y="11"/>
                        <a:pt x="28" y="8"/>
                        <a:pt x="25" y="5"/>
                      </a:cubicBezTo>
                      <a:cubicBezTo>
                        <a:pt x="22" y="2"/>
                        <a:pt x="19" y="0"/>
                        <a:pt x="15" y="0"/>
                      </a:cubicBezTo>
                      <a:cubicBezTo>
                        <a:pt x="11" y="0"/>
                        <a:pt x="7" y="2"/>
                        <a:pt x="4" y="5"/>
                      </a:cubicBezTo>
                      <a:cubicBezTo>
                        <a:pt x="1" y="8"/>
                        <a:pt x="0" y="11"/>
                        <a:pt x="0" y="15"/>
                      </a:cubicBezTo>
                      <a:cubicBezTo>
                        <a:pt x="0" y="19"/>
                        <a:pt x="1" y="23"/>
                        <a:pt x="4" y="26"/>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89">
                  <a:extLst>
                    <a:ext uri="{FF2B5EF4-FFF2-40B4-BE49-F238E27FC236}">
                      <a16:creationId xmlns:a16="http://schemas.microsoft.com/office/drawing/2014/main" xmlns="" id="{E60F6CB7-DE10-4EF9-A23A-233D4F8EC7E1}"/>
                    </a:ext>
                  </a:extLst>
                </p:cNvPr>
                <p:cNvSpPr>
                  <a:spLocks/>
                </p:cNvSpPr>
                <p:nvPr/>
              </p:nvSpPr>
              <p:spPr bwMode="auto">
                <a:xfrm>
                  <a:off x="2024063" y="5051426"/>
                  <a:ext cx="61913" cy="63500"/>
                </a:xfrm>
                <a:custGeom>
                  <a:avLst/>
                  <a:gdLst>
                    <a:gd name="T0" fmla="*/ 5 w 30"/>
                    <a:gd name="T1" fmla="*/ 25 h 30"/>
                    <a:gd name="T2" fmla="*/ 15 w 30"/>
                    <a:gd name="T3" fmla="*/ 30 h 30"/>
                    <a:gd name="T4" fmla="*/ 26 w 30"/>
                    <a:gd name="T5" fmla="*/ 25 h 30"/>
                    <a:gd name="T6" fmla="*/ 30 w 30"/>
                    <a:gd name="T7" fmla="*/ 15 h 30"/>
                    <a:gd name="T8" fmla="*/ 26 w 30"/>
                    <a:gd name="T9" fmla="*/ 4 h 30"/>
                    <a:gd name="T10" fmla="*/ 15 w 30"/>
                    <a:gd name="T11" fmla="*/ 0 h 30"/>
                    <a:gd name="T12" fmla="*/ 5 w 30"/>
                    <a:gd name="T13" fmla="*/ 4 h 30"/>
                    <a:gd name="T14" fmla="*/ 0 w 30"/>
                    <a:gd name="T15" fmla="*/ 15 h 30"/>
                    <a:gd name="T16" fmla="*/ 5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5"/>
                      </a:moveTo>
                      <a:cubicBezTo>
                        <a:pt x="8" y="28"/>
                        <a:pt x="11" y="30"/>
                        <a:pt x="15" y="30"/>
                      </a:cubicBezTo>
                      <a:cubicBezTo>
                        <a:pt x="19" y="30"/>
                        <a:pt x="23" y="28"/>
                        <a:pt x="26" y="25"/>
                      </a:cubicBezTo>
                      <a:cubicBezTo>
                        <a:pt x="29" y="22"/>
                        <a:pt x="30" y="19"/>
                        <a:pt x="30" y="15"/>
                      </a:cubicBezTo>
                      <a:cubicBezTo>
                        <a:pt x="30" y="11"/>
                        <a:pt x="29" y="7"/>
                        <a:pt x="26" y="4"/>
                      </a:cubicBezTo>
                      <a:cubicBezTo>
                        <a:pt x="23" y="1"/>
                        <a:pt x="19" y="0"/>
                        <a:pt x="15" y="0"/>
                      </a:cubicBezTo>
                      <a:cubicBezTo>
                        <a:pt x="11" y="0"/>
                        <a:pt x="8" y="1"/>
                        <a:pt x="5" y="4"/>
                      </a:cubicBezTo>
                      <a:cubicBezTo>
                        <a:pt x="2" y="7"/>
                        <a:pt x="0" y="11"/>
                        <a:pt x="0" y="15"/>
                      </a:cubicBezTo>
                      <a:cubicBezTo>
                        <a:pt x="0" y="19"/>
                        <a:pt x="2" y="22"/>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90">
                  <a:extLst>
                    <a:ext uri="{FF2B5EF4-FFF2-40B4-BE49-F238E27FC236}">
                      <a16:creationId xmlns:a16="http://schemas.microsoft.com/office/drawing/2014/main" xmlns="" id="{0EEF1720-18D4-456A-89B7-666D042B824D}"/>
                    </a:ext>
                  </a:extLst>
                </p:cNvPr>
                <p:cNvSpPr>
                  <a:spLocks/>
                </p:cNvSpPr>
                <p:nvPr/>
              </p:nvSpPr>
              <p:spPr bwMode="auto">
                <a:xfrm>
                  <a:off x="1922463" y="5221288"/>
                  <a:ext cx="60325" cy="60325"/>
                </a:xfrm>
                <a:custGeom>
                  <a:avLst/>
                  <a:gdLst>
                    <a:gd name="T0" fmla="*/ 4 w 29"/>
                    <a:gd name="T1" fmla="*/ 25 h 29"/>
                    <a:gd name="T2" fmla="*/ 15 w 29"/>
                    <a:gd name="T3" fmla="*/ 29 h 29"/>
                    <a:gd name="T4" fmla="*/ 25 w 29"/>
                    <a:gd name="T5" fmla="*/ 25 h 29"/>
                    <a:gd name="T6" fmla="*/ 29 w 29"/>
                    <a:gd name="T7" fmla="*/ 15 h 29"/>
                    <a:gd name="T8" fmla="*/ 25 w 29"/>
                    <a:gd name="T9" fmla="*/ 4 h 29"/>
                    <a:gd name="T10" fmla="*/ 15 w 29"/>
                    <a:gd name="T11" fmla="*/ 0 h 29"/>
                    <a:gd name="T12" fmla="*/ 4 w 29"/>
                    <a:gd name="T13" fmla="*/ 4 h 29"/>
                    <a:gd name="T14" fmla="*/ 0 w 29"/>
                    <a:gd name="T15" fmla="*/ 15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5" y="29"/>
                      </a:cubicBezTo>
                      <a:cubicBezTo>
                        <a:pt x="19" y="29"/>
                        <a:pt x="22" y="28"/>
                        <a:pt x="25" y="25"/>
                      </a:cubicBezTo>
                      <a:cubicBezTo>
                        <a:pt x="28" y="22"/>
                        <a:pt x="29" y="19"/>
                        <a:pt x="29" y="15"/>
                      </a:cubicBezTo>
                      <a:cubicBezTo>
                        <a:pt x="29" y="10"/>
                        <a:pt x="28" y="7"/>
                        <a:pt x="25" y="4"/>
                      </a:cubicBezTo>
                      <a:cubicBezTo>
                        <a:pt x="22" y="1"/>
                        <a:pt x="19" y="0"/>
                        <a:pt x="15" y="0"/>
                      </a:cubicBezTo>
                      <a:cubicBezTo>
                        <a:pt x="10" y="0"/>
                        <a:pt x="7" y="1"/>
                        <a:pt x="4" y="4"/>
                      </a:cubicBezTo>
                      <a:cubicBezTo>
                        <a:pt x="1" y="7"/>
                        <a:pt x="0" y="10"/>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91">
                  <a:extLst>
                    <a:ext uri="{FF2B5EF4-FFF2-40B4-BE49-F238E27FC236}">
                      <a16:creationId xmlns:a16="http://schemas.microsoft.com/office/drawing/2014/main" xmlns="" id="{84EEE670-5181-4174-A013-EA321ABED804}"/>
                    </a:ext>
                  </a:extLst>
                </p:cNvPr>
                <p:cNvSpPr>
                  <a:spLocks/>
                </p:cNvSpPr>
                <p:nvPr/>
              </p:nvSpPr>
              <p:spPr bwMode="auto">
                <a:xfrm>
                  <a:off x="811213" y="4864101"/>
                  <a:ext cx="61913" cy="61913"/>
                </a:xfrm>
                <a:custGeom>
                  <a:avLst/>
                  <a:gdLst>
                    <a:gd name="T0" fmla="*/ 5 w 30"/>
                    <a:gd name="T1" fmla="*/ 25 h 30"/>
                    <a:gd name="T2" fmla="*/ 15 w 30"/>
                    <a:gd name="T3" fmla="*/ 30 h 30"/>
                    <a:gd name="T4" fmla="*/ 26 w 30"/>
                    <a:gd name="T5" fmla="*/ 25 h 30"/>
                    <a:gd name="T6" fmla="*/ 30 w 30"/>
                    <a:gd name="T7" fmla="*/ 15 h 30"/>
                    <a:gd name="T8" fmla="*/ 26 w 30"/>
                    <a:gd name="T9" fmla="*/ 4 h 30"/>
                    <a:gd name="T10" fmla="*/ 15 w 30"/>
                    <a:gd name="T11" fmla="*/ 0 h 30"/>
                    <a:gd name="T12" fmla="*/ 5 w 30"/>
                    <a:gd name="T13" fmla="*/ 4 h 30"/>
                    <a:gd name="T14" fmla="*/ 0 w 30"/>
                    <a:gd name="T15" fmla="*/ 15 h 30"/>
                    <a:gd name="T16" fmla="*/ 5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5"/>
                      </a:moveTo>
                      <a:cubicBezTo>
                        <a:pt x="8" y="28"/>
                        <a:pt x="11" y="30"/>
                        <a:pt x="15" y="30"/>
                      </a:cubicBezTo>
                      <a:cubicBezTo>
                        <a:pt x="19" y="30"/>
                        <a:pt x="23" y="28"/>
                        <a:pt x="26" y="25"/>
                      </a:cubicBezTo>
                      <a:cubicBezTo>
                        <a:pt x="29" y="23"/>
                        <a:pt x="30" y="19"/>
                        <a:pt x="30" y="15"/>
                      </a:cubicBezTo>
                      <a:cubicBezTo>
                        <a:pt x="30" y="11"/>
                        <a:pt x="29" y="7"/>
                        <a:pt x="26" y="4"/>
                      </a:cubicBezTo>
                      <a:cubicBezTo>
                        <a:pt x="23" y="2"/>
                        <a:pt x="19" y="0"/>
                        <a:pt x="15" y="0"/>
                      </a:cubicBezTo>
                      <a:cubicBezTo>
                        <a:pt x="11" y="0"/>
                        <a:pt x="8" y="2"/>
                        <a:pt x="5" y="4"/>
                      </a:cubicBezTo>
                      <a:cubicBezTo>
                        <a:pt x="2" y="7"/>
                        <a:pt x="0" y="11"/>
                        <a:pt x="0" y="15"/>
                      </a:cubicBezTo>
                      <a:cubicBezTo>
                        <a:pt x="0" y="19"/>
                        <a:pt x="2" y="23"/>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92">
                  <a:extLst>
                    <a:ext uri="{FF2B5EF4-FFF2-40B4-BE49-F238E27FC236}">
                      <a16:creationId xmlns:a16="http://schemas.microsoft.com/office/drawing/2014/main" xmlns="" id="{6344E48B-CE5A-4BB9-8FEF-532D341110FE}"/>
                    </a:ext>
                  </a:extLst>
                </p:cNvPr>
                <p:cNvSpPr>
                  <a:spLocks/>
                </p:cNvSpPr>
                <p:nvPr/>
              </p:nvSpPr>
              <p:spPr bwMode="auto">
                <a:xfrm>
                  <a:off x="927101" y="4845051"/>
                  <a:ext cx="60325" cy="63500"/>
                </a:xfrm>
                <a:custGeom>
                  <a:avLst/>
                  <a:gdLst>
                    <a:gd name="T0" fmla="*/ 4 w 29"/>
                    <a:gd name="T1" fmla="*/ 25 h 30"/>
                    <a:gd name="T2" fmla="*/ 14 w 29"/>
                    <a:gd name="T3" fmla="*/ 30 h 30"/>
                    <a:gd name="T4" fmla="*/ 25 w 29"/>
                    <a:gd name="T5" fmla="*/ 25 h 30"/>
                    <a:gd name="T6" fmla="*/ 29 w 29"/>
                    <a:gd name="T7" fmla="*/ 15 h 30"/>
                    <a:gd name="T8" fmla="*/ 25 w 29"/>
                    <a:gd name="T9" fmla="*/ 4 h 30"/>
                    <a:gd name="T10" fmla="*/ 14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4" y="30"/>
                      </a:cubicBezTo>
                      <a:cubicBezTo>
                        <a:pt x="19" y="30"/>
                        <a:pt x="22" y="28"/>
                        <a:pt x="25" y="25"/>
                      </a:cubicBezTo>
                      <a:cubicBezTo>
                        <a:pt x="28" y="22"/>
                        <a:pt x="29" y="19"/>
                        <a:pt x="29" y="15"/>
                      </a:cubicBezTo>
                      <a:cubicBezTo>
                        <a:pt x="29" y="11"/>
                        <a:pt x="28" y="7"/>
                        <a:pt x="25" y="4"/>
                      </a:cubicBezTo>
                      <a:cubicBezTo>
                        <a:pt x="22" y="1"/>
                        <a:pt x="19" y="0"/>
                        <a:pt x="14" y="0"/>
                      </a:cubicBezTo>
                      <a:cubicBezTo>
                        <a:pt x="10" y="0"/>
                        <a:pt x="7" y="1"/>
                        <a:pt x="4" y="4"/>
                      </a:cubicBezTo>
                      <a:cubicBezTo>
                        <a:pt x="1" y="7"/>
                        <a:pt x="0" y="11"/>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93">
                  <a:extLst>
                    <a:ext uri="{FF2B5EF4-FFF2-40B4-BE49-F238E27FC236}">
                      <a16:creationId xmlns:a16="http://schemas.microsoft.com/office/drawing/2014/main" xmlns="" id="{607F35C0-E64D-4F72-84C0-CDE6C974E4C3}"/>
                    </a:ext>
                  </a:extLst>
                </p:cNvPr>
                <p:cNvSpPr>
                  <a:spLocks/>
                </p:cNvSpPr>
                <p:nvPr/>
              </p:nvSpPr>
              <p:spPr bwMode="auto">
                <a:xfrm>
                  <a:off x="865188" y="4997451"/>
                  <a:ext cx="61913" cy="61913"/>
                </a:xfrm>
                <a:custGeom>
                  <a:avLst/>
                  <a:gdLst>
                    <a:gd name="T0" fmla="*/ 4 w 30"/>
                    <a:gd name="T1" fmla="*/ 25 h 30"/>
                    <a:gd name="T2" fmla="*/ 15 w 30"/>
                    <a:gd name="T3" fmla="*/ 30 h 30"/>
                    <a:gd name="T4" fmla="*/ 25 w 30"/>
                    <a:gd name="T5" fmla="*/ 25 h 30"/>
                    <a:gd name="T6" fmla="*/ 30 w 30"/>
                    <a:gd name="T7" fmla="*/ 15 h 30"/>
                    <a:gd name="T8" fmla="*/ 25 w 30"/>
                    <a:gd name="T9" fmla="*/ 5 h 30"/>
                    <a:gd name="T10" fmla="*/ 15 w 30"/>
                    <a:gd name="T11" fmla="*/ 0 h 30"/>
                    <a:gd name="T12" fmla="*/ 4 w 30"/>
                    <a:gd name="T13" fmla="*/ 5 h 30"/>
                    <a:gd name="T14" fmla="*/ 0 w 30"/>
                    <a:gd name="T15" fmla="*/ 15 h 30"/>
                    <a:gd name="T16" fmla="*/ 4 w 30"/>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5"/>
                      </a:moveTo>
                      <a:cubicBezTo>
                        <a:pt x="7" y="28"/>
                        <a:pt x="11" y="30"/>
                        <a:pt x="15" y="30"/>
                      </a:cubicBezTo>
                      <a:cubicBezTo>
                        <a:pt x="19" y="30"/>
                        <a:pt x="23" y="28"/>
                        <a:pt x="25" y="25"/>
                      </a:cubicBezTo>
                      <a:cubicBezTo>
                        <a:pt x="28" y="23"/>
                        <a:pt x="30" y="19"/>
                        <a:pt x="30" y="15"/>
                      </a:cubicBezTo>
                      <a:cubicBezTo>
                        <a:pt x="30" y="11"/>
                        <a:pt x="28" y="7"/>
                        <a:pt x="25" y="5"/>
                      </a:cubicBezTo>
                      <a:cubicBezTo>
                        <a:pt x="23" y="2"/>
                        <a:pt x="19" y="0"/>
                        <a:pt x="15" y="0"/>
                      </a:cubicBezTo>
                      <a:cubicBezTo>
                        <a:pt x="11" y="0"/>
                        <a:pt x="7" y="2"/>
                        <a:pt x="4" y="5"/>
                      </a:cubicBezTo>
                      <a:cubicBezTo>
                        <a:pt x="2" y="7"/>
                        <a:pt x="0" y="11"/>
                        <a:pt x="0" y="15"/>
                      </a:cubicBezTo>
                      <a:cubicBezTo>
                        <a:pt x="0" y="19"/>
                        <a:pt x="2" y="23"/>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94">
                  <a:extLst>
                    <a:ext uri="{FF2B5EF4-FFF2-40B4-BE49-F238E27FC236}">
                      <a16:creationId xmlns:a16="http://schemas.microsoft.com/office/drawing/2014/main" xmlns="" id="{2D21EB42-619F-46D8-9927-4C9ED78F9A00}"/>
                    </a:ext>
                  </a:extLst>
                </p:cNvPr>
                <p:cNvSpPr>
                  <a:spLocks/>
                </p:cNvSpPr>
                <p:nvPr/>
              </p:nvSpPr>
              <p:spPr bwMode="auto">
                <a:xfrm>
                  <a:off x="928688" y="5175251"/>
                  <a:ext cx="61913" cy="60325"/>
                </a:xfrm>
                <a:custGeom>
                  <a:avLst/>
                  <a:gdLst>
                    <a:gd name="T0" fmla="*/ 5 w 30"/>
                    <a:gd name="T1" fmla="*/ 25 h 29"/>
                    <a:gd name="T2" fmla="*/ 15 w 30"/>
                    <a:gd name="T3" fmla="*/ 29 h 29"/>
                    <a:gd name="T4" fmla="*/ 26 w 30"/>
                    <a:gd name="T5" fmla="*/ 25 h 29"/>
                    <a:gd name="T6" fmla="*/ 30 w 30"/>
                    <a:gd name="T7" fmla="*/ 14 h 29"/>
                    <a:gd name="T8" fmla="*/ 26 w 30"/>
                    <a:gd name="T9" fmla="*/ 4 h 29"/>
                    <a:gd name="T10" fmla="*/ 15 w 30"/>
                    <a:gd name="T11" fmla="*/ 0 h 29"/>
                    <a:gd name="T12" fmla="*/ 5 w 30"/>
                    <a:gd name="T13" fmla="*/ 4 h 29"/>
                    <a:gd name="T14" fmla="*/ 0 w 30"/>
                    <a:gd name="T15" fmla="*/ 14 h 29"/>
                    <a:gd name="T16" fmla="*/ 5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5" y="25"/>
                      </a:moveTo>
                      <a:cubicBezTo>
                        <a:pt x="8" y="28"/>
                        <a:pt x="11" y="29"/>
                        <a:pt x="15" y="29"/>
                      </a:cubicBezTo>
                      <a:cubicBezTo>
                        <a:pt x="19" y="29"/>
                        <a:pt x="23" y="28"/>
                        <a:pt x="26" y="25"/>
                      </a:cubicBezTo>
                      <a:cubicBezTo>
                        <a:pt x="29" y="22"/>
                        <a:pt x="30" y="19"/>
                        <a:pt x="30" y="14"/>
                      </a:cubicBezTo>
                      <a:cubicBezTo>
                        <a:pt x="30" y="10"/>
                        <a:pt x="29" y="7"/>
                        <a:pt x="26" y="4"/>
                      </a:cubicBezTo>
                      <a:cubicBezTo>
                        <a:pt x="23" y="1"/>
                        <a:pt x="19" y="0"/>
                        <a:pt x="15" y="0"/>
                      </a:cubicBezTo>
                      <a:cubicBezTo>
                        <a:pt x="11" y="0"/>
                        <a:pt x="8" y="1"/>
                        <a:pt x="5" y="4"/>
                      </a:cubicBezTo>
                      <a:cubicBezTo>
                        <a:pt x="2" y="7"/>
                        <a:pt x="0" y="10"/>
                        <a:pt x="0" y="14"/>
                      </a:cubicBezTo>
                      <a:cubicBezTo>
                        <a:pt x="0" y="19"/>
                        <a:pt x="2" y="22"/>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95">
                  <a:extLst>
                    <a:ext uri="{FF2B5EF4-FFF2-40B4-BE49-F238E27FC236}">
                      <a16:creationId xmlns:a16="http://schemas.microsoft.com/office/drawing/2014/main" xmlns="" id="{FCE736DD-789F-4154-AC02-1395AB63A4D3}"/>
                    </a:ext>
                  </a:extLst>
                </p:cNvPr>
                <p:cNvSpPr>
                  <a:spLocks/>
                </p:cNvSpPr>
                <p:nvPr/>
              </p:nvSpPr>
              <p:spPr bwMode="auto">
                <a:xfrm>
                  <a:off x="814388" y="5245101"/>
                  <a:ext cx="61913" cy="63500"/>
                </a:xfrm>
                <a:custGeom>
                  <a:avLst/>
                  <a:gdLst>
                    <a:gd name="T0" fmla="*/ 4 w 30"/>
                    <a:gd name="T1" fmla="*/ 26 h 30"/>
                    <a:gd name="T2" fmla="*/ 15 w 30"/>
                    <a:gd name="T3" fmla="*/ 30 h 30"/>
                    <a:gd name="T4" fmla="*/ 25 w 30"/>
                    <a:gd name="T5" fmla="*/ 26 h 30"/>
                    <a:gd name="T6" fmla="*/ 30 w 30"/>
                    <a:gd name="T7" fmla="*/ 15 h 30"/>
                    <a:gd name="T8" fmla="*/ 25 w 30"/>
                    <a:gd name="T9" fmla="*/ 5 h 30"/>
                    <a:gd name="T10" fmla="*/ 15 w 30"/>
                    <a:gd name="T11" fmla="*/ 0 h 30"/>
                    <a:gd name="T12" fmla="*/ 4 w 30"/>
                    <a:gd name="T13" fmla="*/ 5 h 30"/>
                    <a:gd name="T14" fmla="*/ 0 w 30"/>
                    <a:gd name="T15" fmla="*/ 15 h 30"/>
                    <a:gd name="T16" fmla="*/ 4 w 30"/>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4" y="26"/>
                      </a:moveTo>
                      <a:cubicBezTo>
                        <a:pt x="7" y="29"/>
                        <a:pt x="11" y="30"/>
                        <a:pt x="15" y="30"/>
                      </a:cubicBezTo>
                      <a:cubicBezTo>
                        <a:pt x="19" y="30"/>
                        <a:pt x="23" y="29"/>
                        <a:pt x="25" y="26"/>
                      </a:cubicBezTo>
                      <a:cubicBezTo>
                        <a:pt x="28" y="23"/>
                        <a:pt x="30" y="19"/>
                        <a:pt x="30" y="15"/>
                      </a:cubicBezTo>
                      <a:cubicBezTo>
                        <a:pt x="30" y="11"/>
                        <a:pt x="28" y="8"/>
                        <a:pt x="25" y="5"/>
                      </a:cubicBezTo>
                      <a:cubicBezTo>
                        <a:pt x="23" y="2"/>
                        <a:pt x="19" y="0"/>
                        <a:pt x="15" y="0"/>
                      </a:cubicBezTo>
                      <a:cubicBezTo>
                        <a:pt x="11" y="0"/>
                        <a:pt x="7" y="2"/>
                        <a:pt x="4" y="5"/>
                      </a:cubicBezTo>
                      <a:cubicBezTo>
                        <a:pt x="2" y="8"/>
                        <a:pt x="0" y="11"/>
                        <a:pt x="0" y="15"/>
                      </a:cubicBezTo>
                      <a:cubicBezTo>
                        <a:pt x="0" y="19"/>
                        <a:pt x="2" y="23"/>
                        <a:pt x="4" y="26"/>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96">
                  <a:extLst>
                    <a:ext uri="{FF2B5EF4-FFF2-40B4-BE49-F238E27FC236}">
                      <a16:creationId xmlns:a16="http://schemas.microsoft.com/office/drawing/2014/main" xmlns="" id="{3BAF660D-FD09-4EE7-BF72-46DE4EBE9713}"/>
                    </a:ext>
                  </a:extLst>
                </p:cNvPr>
                <p:cNvSpPr>
                  <a:spLocks/>
                </p:cNvSpPr>
                <p:nvPr/>
              </p:nvSpPr>
              <p:spPr bwMode="auto">
                <a:xfrm>
                  <a:off x="873126" y="5529263"/>
                  <a:ext cx="60325" cy="61913"/>
                </a:xfrm>
                <a:custGeom>
                  <a:avLst/>
                  <a:gdLst>
                    <a:gd name="T0" fmla="*/ 4 w 29"/>
                    <a:gd name="T1" fmla="*/ 26 h 30"/>
                    <a:gd name="T2" fmla="*/ 14 w 29"/>
                    <a:gd name="T3" fmla="*/ 30 h 30"/>
                    <a:gd name="T4" fmla="*/ 25 w 29"/>
                    <a:gd name="T5" fmla="*/ 26 h 30"/>
                    <a:gd name="T6" fmla="*/ 29 w 29"/>
                    <a:gd name="T7" fmla="*/ 15 h 30"/>
                    <a:gd name="T8" fmla="*/ 25 w 29"/>
                    <a:gd name="T9" fmla="*/ 5 h 30"/>
                    <a:gd name="T10" fmla="*/ 14 w 29"/>
                    <a:gd name="T11" fmla="*/ 0 h 30"/>
                    <a:gd name="T12" fmla="*/ 4 w 29"/>
                    <a:gd name="T13" fmla="*/ 5 h 30"/>
                    <a:gd name="T14" fmla="*/ 0 w 29"/>
                    <a:gd name="T15" fmla="*/ 15 h 30"/>
                    <a:gd name="T16" fmla="*/ 4 w 29"/>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6"/>
                      </a:moveTo>
                      <a:cubicBezTo>
                        <a:pt x="7" y="29"/>
                        <a:pt x="10" y="30"/>
                        <a:pt x="14" y="30"/>
                      </a:cubicBezTo>
                      <a:cubicBezTo>
                        <a:pt x="19" y="30"/>
                        <a:pt x="22" y="29"/>
                        <a:pt x="25" y="26"/>
                      </a:cubicBezTo>
                      <a:cubicBezTo>
                        <a:pt x="28" y="23"/>
                        <a:pt x="29" y="19"/>
                        <a:pt x="29" y="15"/>
                      </a:cubicBezTo>
                      <a:cubicBezTo>
                        <a:pt x="29" y="11"/>
                        <a:pt x="28" y="8"/>
                        <a:pt x="25" y="5"/>
                      </a:cubicBezTo>
                      <a:cubicBezTo>
                        <a:pt x="22" y="2"/>
                        <a:pt x="19" y="0"/>
                        <a:pt x="14" y="0"/>
                      </a:cubicBezTo>
                      <a:cubicBezTo>
                        <a:pt x="10" y="0"/>
                        <a:pt x="7" y="2"/>
                        <a:pt x="4" y="5"/>
                      </a:cubicBezTo>
                      <a:cubicBezTo>
                        <a:pt x="1" y="8"/>
                        <a:pt x="0" y="11"/>
                        <a:pt x="0" y="15"/>
                      </a:cubicBezTo>
                      <a:cubicBezTo>
                        <a:pt x="0" y="19"/>
                        <a:pt x="1" y="23"/>
                        <a:pt x="4" y="26"/>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97">
                  <a:extLst>
                    <a:ext uri="{FF2B5EF4-FFF2-40B4-BE49-F238E27FC236}">
                      <a16:creationId xmlns:a16="http://schemas.microsoft.com/office/drawing/2014/main" xmlns="" id="{56B2410B-BA52-43A3-8A01-6806BEF4EF61}"/>
                    </a:ext>
                  </a:extLst>
                </p:cNvPr>
                <p:cNvSpPr>
                  <a:spLocks/>
                </p:cNvSpPr>
                <p:nvPr/>
              </p:nvSpPr>
              <p:spPr bwMode="auto">
                <a:xfrm>
                  <a:off x="873126" y="5792788"/>
                  <a:ext cx="60325" cy="63500"/>
                </a:xfrm>
                <a:custGeom>
                  <a:avLst/>
                  <a:gdLst>
                    <a:gd name="T0" fmla="*/ 4 w 29"/>
                    <a:gd name="T1" fmla="*/ 25 h 30"/>
                    <a:gd name="T2" fmla="*/ 14 w 29"/>
                    <a:gd name="T3" fmla="*/ 30 h 30"/>
                    <a:gd name="T4" fmla="*/ 25 w 29"/>
                    <a:gd name="T5" fmla="*/ 25 h 30"/>
                    <a:gd name="T6" fmla="*/ 29 w 29"/>
                    <a:gd name="T7" fmla="*/ 15 h 30"/>
                    <a:gd name="T8" fmla="*/ 25 w 29"/>
                    <a:gd name="T9" fmla="*/ 4 h 30"/>
                    <a:gd name="T10" fmla="*/ 14 w 29"/>
                    <a:gd name="T11" fmla="*/ 0 h 30"/>
                    <a:gd name="T12" fmla="*/ 4 w 29"/>
                    <a:gd name="T13" fmla="*/ 4 h 30"/>
                    <a:gd name="T14" fmla="*/ 0 w 29"/>
                    <a:gd name="T15" fmla="*/ 15 h 30"/>
                    <a:gd name="T16" fmla="*/ 4 w 29"/>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4" y="25"/>
                      </a:moveTo>
                      <a:cubicBezTo>
                        <a:pt x="7" y="28"/>
                        <a:pt x="10" y="30"/>
                        <a:pt x="14" y="30"/>
                      </a:cubicBezTo>
                      <a:cubicBezTo>
                        <a:pt x="19" y="30"/>
                        <a:pt x="22" y="28"/>
                        <a:pt x="25" y="25"/>
                      </a:cubicBezTo>
                      <a:cubicBezTo>
                        <a:pt x="28" y="22"/>
                        <a:pt x="29" y="19"/>
                        <a:pt x="29" y="15"/>
                      </a:cubicBezTo>
                      <a:cubicBezTo>
                        <a:pt x="29" y="11"/>
                        <a:pt x="28" y="7"/>
                        <a:pt x="25" y="4"/>
                      </a:cubicBezTo>
                      <a:cubicBezTo>
                        <a:pt x="22" y="1"/>
                        <a:pt x="19" y="0"/>
                        <a:pt x="14" y="0"/>
                      </a:cubicBezTo>
                      <a:cubicBezTo>
                        <a:pt x="10" y="0"/>
                        <a:pt x="7" y="1"/>
                        <a:pt x="4" y="4"/>
                      </a:cubicBezTo>
                      <a:cubicBezTo>
                        <a:pt x="1" y="7"/>
                        <a:pt x="0" y="11"/>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98">
                  <a:extLst>
                    <a:ext uri="{FF2B5EF4-FFF2-40B4-BE49-F238E27FC236}">
                      <a16:creationId xmlns:a16="http://schemas.microsoft.com/office/drawing/2014/main" xmlns="" id="{9E0DC5D4-09AB-4B7B-8EAD-56B5D262EB9C}"/>
                    </a:ext>
                  </a:extLst>
                </p:cNvPr>
                <p:cNvSpPr>
                  <a:spLocks/>
                </p:cNvSpPr>
                <p:nvPr/>
              </p:nvSpPr>
              <p:spPr bwMode="auto">
                <a:xfrm>
                  <a:off x="1406526" y="5384801"/>
                  <a:ext cx="60325" cy="60325"/>
                </a:xfrm>
                <a:custGeom>
                  <a:avLst/>
                  <a:gdLst>
                    <a:gd name="T0" fmla="*/ 4 w 29"/>
                    <a:gd name="T1" fmla="*/ 25 h 29"/>
                    <a:gd name="T2" fmla="*/ 15 w 29"/>
                    <a:gd name="T3" fmla="*/ 29 h 29"/>
                    <a:gd name="T4" fmla="*/ 25 w 29"/>
                    <a:gd name="T5" fmla="*/ 25 h 29"/>
                    <a:gd name="T6" fmla="*/ 29 w 29"/>
                    <a:gd name="T7" fmla="*/ 14 h 29"/>
                    <a:gd name="T8" fmla="*/ 25 w 29"/>
                    <a:gd name="T9" fmla="*/ 4 h 29"/>
                    <a:gd name="T10" fmla="*/ 15 w 29"/>
                    <a:gd name="T11" fmla="*/ 0 h 29"/>
                    <a:gd name="T12" fmla="*/ 4 w 29"/>
                    <a:gd name="T13" fmla="*/ 4 h 29"/>
                    <a:gd name="T14" fmla="*/ 0 w 29"/>
                    <a:gd name="T15" fmla="*/ 14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5" y="29"/>
                      </a:cubicBezTo>
                      <a:cubicBezTo>
                        <a:pt x="19" y="29"/>
                        <a:pt x="22" y="28"/>
                        <a:pt x="25" y="25"/>
                      </a:cubicBezTo>
                      <a:cubicBezTo>
                        <a:pt x="28" y="22"/>
                        <a:pt x="29" y="19"/>
                        <a:pt x="29" y="14"/>
                      </a:cubicBezTo>
                      <a:cubicBezTo>
                        <a:pt x="29" y="10"/>
                        <a:pt x="28" y="7"/>
                        <a:pt x="25" y="4"/>
                      </a:cubicBezTo>
                      <a:cubicBezTo>
                        <a:pt x="22" y="1"/>
                        <a:pt x="19" y="0"/>
                        <a:pt x="15" y="0"/>
                      </a:cubicBezTo>
                      <a:cubicBezTo>
                        <a:pt x="10" y="0"/>
                        <a:pt x="7" y="1"/>
                        <a:pt x="4" y="4"/>
                      </a:cubicBezTo>
                      <a:cubicBezTo>
                        <a:pt x="1" y="7"/>
                        <a:pt x="0" y="10"/>
                        <a:pt x="0" y="14"/>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99">
                  <a:extLst>
                    <a:ext uri="{FF2B5EF4-FFF2-40B4-BE49-F238E27FC236}">
                      <a16:creationId xmlns:a16="http://schemas.microsoft.com/office/drawing/2014/main" xmlns="" id="{D41C0915-7ED9-4C73-A78E-851665F3F5A4}"/>
                    </a:ext>
                  </a:extLst>
                </p:cNvPr>
                <p:cNvSpPr>
                  <a:spLocks/>
                </p:cNvSpPr>
                <p:nvPr/>
              </p:nvSpPr>
              <p:spPr bwMode="auto">
                <a:xfrm>
                  <a:off x="1452563" y="5143501"/>
                  <a:ext cx="60325" cy="60325"/>
                </a:xfrm>
                <a:custGeom>
                  <a:avLst/>
                  <a:gdLst>
                    <a:gd name="T0" fmla="*/ 4 w 29"/>
                    <a:gd name="T1" fmla="*/ 25 h 29"/>
                    <a:gd name="T2" fmla="*/ 15 w 29"/>
                    <a:gd name="T3" fmla="*/ 29 h 29"/>
                    <a:gd name="T4" fmla="*/ 25 w 29"/>
                    <a:gd name="T5" fmla="*/ 25 h 29"/>
                    <a:gd name="T6" fmla="*/ 29 w 29"/>
                    <a:gd name="T7" fmla="*/ 15 h 29"/>
                    <a:gd name="T8" fmla="*/ 25 w 29"/>
                    <a:gd name="T9" fmla="*/ 4 h 29"/>
                    <a:gd name="T10" fmla="*/ 15 w 29"/>
                    <a:gd name="T11" fmla="*/ 0 h 29"/>
                    <a:gd name="T12" fmla="*/ 4 w 29"/>
                    <a:gd name="T13" fmla="*/ 4 h 29"/>
                    <a:gd name="T14" fmla="*/ 0 w 29"/>
                    <a:gd name="T15" fmla="*/ 15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5" y="29"/>
                      </a:cubicBezTo>
                      <a:cubicBezTo>
                        <a:pt x="19" y="29"/>
                        <a:pt x="22" y="28"/>
                        <a:pt x="25" y="25"/>
                      </a:cubicBezTo>
                      <a:cubicBezTo>
                        <a:pt x="28" y="22"/>
                        <a:pt x="29" y="19"/>
                        <a:pt x="29" y="15"/>
                      </a:cubicBezTo>
                      <a:cubicBezTo>
                        <a:pt x="29" y="10"/>
                        <a:pt x="28" y="7"/>
                        <a:pt x="25" y="4"/>
                      </a:cubicBezTo>
                      <a:cubicBezTo>
                        <a:pt x="22" y="1"/>
                        <a:pt x="19" y="0"/>
                        <a:pt x="15" y="0"/>
                      </a:cubicBezTo>
                      <a:cubicBezTo>
                        <a:pt x="10" y="0"/>
                        <a:pt x="7" y="1"/>
                        <a:pt x="4" y="4"/>
                      </a:cubicBezTo>
                      <a:cubicBezTo>
                        <a:pt x="1" y="7"/>
                        <a:pt x="0" y="10"/>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100">
                  <a:extLst>
                    <a:ext uri="{FF2B5EF4-FFF2-40B4-BE49-F238E27FC236}">
                      <a16:creationId xmlns:a16="http://schemas.microsoft.com/office/drawing/2014/main" xmlns="" id="{40162B08-7766-4F0E-9C90-72D8D0DCFF8D}"/>
                    </a:ext>
                  </a:extLst>
                </p:cNvPr>
                <p:cNvSpPr>
                  <a:spLocks/>
                </p:cNvSpPr>
                <p:nvPr/>
              </p:nvSpPr>
              <p:spPr bwMode="auto">
                <a:xfrm>
                  <a:off x="1433513" y="4611688"/>
                  <a:ext cx="60325" cy="60325"/>
                </a:xfrm>
                <a:custGeom>
                  <a:avLst/>
                  <a:gdLst>
                    <a:gd name="T0" fmla="*/ 4 w 29"/>
                    <a:gd name="T1" fmla="*/ 25 h 29"/>
                    <a:gd name="T2" fmla="*/ 14 w 29"/>
                    <a:gd name="T3" fmla="*/ 29 h 29"/>
                    <a:gd name="T4" fmla="*/ 25 w 29"/>
                    <a:gd name="T5" fmla="*/ 25 h 29"/>
                    <a:gd name="T6" fmla="*/ 29 w 29"/>
                    <a:gd name="T7" fmla="*/ 14 h 29"/>
                    <a:gd name="T8" fmla="*/ 25 w 29"/>
                    <a:gd name="T9" fmla="*/ 4 h 29"/>
                    <a:gd name="T10" fmla="*/ 14 w 29"/>
                    <a:gd name="T11" fmla="*/ 0 h 29"/>
                    <a:gd name="T12" fmla="*/ 4 w 29"/>
                    <a:gd name="T13" fmla="*/ 4 h 29"/>
                    <a:gd name="T14" fmla="*/ 0 w 29"/>
                    <a:gd name="T15" fmla="*/ 14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4" y="29"/>
                      </a:cubicBezTo>
                      <a:cubicBezTo>
                        <a:pt x="19" y="29"/>
                        <a:pt x="22" y="28"/>
                        <a:pt x="25" y="25"/>
                      </a:cubicBezTo>
                      <a:cubicBezTo>
                        <a:pt x="28" y="22"/>
                        <a:pt x="29" y="19"/>
                        <a:pt x="29" y="14"/>
                      </a:cubicBezTo>
                      <a:cubicBezTo>
                        <a:pt x="29" y="10"/>
                        <a:pt x="28" y="7"/>
                        <a:pt x="25" y="4"/>
                      </a:cubicBezTo>
                      <a:cubicBezTo>
                        <a:pt x="22" y="1"/>
                        <a:pt x="19" y="0"/>
                        <a:pt x="14" y="0"/>
                      </a:cubicBezTo>
                      <a:cubicBezTo>
                        <a:pt x="10" y="0"/>
                        <a:pt x="7" y="1"/>
                        <a:pt x="4" y="4"/>
                      </a:cubicBezTo>
                      <a:cubicBezTo>
                        <a:pt x="1" y="7"/>
                        <a:pt x="0" y="10"/>
                        <a:pt x="0" y="14"/>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Freeform 101">
                  <a:extLst>
                    <a:ext uri="{FF2B5EF4-FFF2-40B4-BE49-F238E27FC236}">
                      <a16:creationId xmlns:a16="http://schemas.microsoft.com/office/drawing/2014/main" xmlns="" id="{A71F970F-6122-46DA-9630-4ACDAA2B08E1}"/>
                    </a:ext>
                  </a:extLst>
                </p:cNvPr>
                <p:cNvSpPr>
                  <a:spLocks/>
                </p:cNvSpPr>
                <p:nvPr/>
              </p:nvSpPr>
              <p:spPr bwMode="auto">
                <a:xfrm>
                  <a:off x="1322388" y="4664076"/>
                  <a:ext cx="61913" cy="61913"/>
                </a:xfrm>
                <a:custGeom>
                  <a:avLst/>
                  <a:gdLst>
                    <a:gd name="T0" fmla="*/ 5 w 30"/>
                    <a:gd name="T1" fmla="*/ 26 h 30"/>
                    <a:gd name="T2" fmla="*/ 15 w 30"/>
                    <a:gd name="T3" fmla="*/ 30 h 30"/>
                    <a:gd name="T4" fmla="*/ 26 w 30"/>
                    <a:gd name="T5" fmla="*/ 26 h 30"/>
                    <a:gd name="T6" fmla="*/ 30 w 30"/>
                    <a:gd name="T7" fmla="*/ 15 h 30"/>
                    <a:gd name="T8" fmla="*/ 26 w 30"/>
                    <a:gd name="T9" fmla="*/ 5 h 30"/>
                    <a:gd name="T10" fmla="*/ 15 w 30"/>
                    <a:gd name="T11" fmla="*/ 0 h 30"/>
                    <a:gd name="T12" fmla="*/ 5 w 30"/>
                    <a:gd name="T13" fmla="*/ 5 h 30"/>
                    <a:gd name="T14" fmla="*/ 0 w 30"/>
                    <a:gd name="T15" fmla="*/ 15 h 30"/>
                    <a:gd name="T16" fmla="*/ 5 w 30"/>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5" y="26"/>
                      </a:moveTo>
                      <a:cubicBezTo>
                        <a:pt x="8" y="29"/>
                        <a:pt x="11" y="30"/>
                        <a:pt x="15" y="30"/>
                      </a:cubicBezTo>
                      <a:cubicBezTo>
                        <a:pt x="19" y="30"/>
                        <a:pt x="23" y="29"/>
                        <a:pt x="26" y="26"/>
                      </a:cubicBezTo>
                      <a:cubicBezTo>
                        <a:pt x="29" y="23"/>
                        <a:pt x="30" y="19"/>
                        <a:pt x="30" y="15"/>
                      </a:cubicBezTo>
                      <a:cubicBezTo>
                        <a:pt x="30" y="11"/>
                        <a:pt x="29" y="8"/>
                        <a:pt x="26" y="5"/>
                      </a:cubicBezTo>
                      <a:cubicBezTo>
                        <a:pt x="23" y="2"/>
                        <a:pt x="19" y="0"/>
                        <a:pt x="15" y="0"/>
                      </a:cubicBezTo>
                      <a:cubicBezTo>
                        <a:pt x="11" y="0"/>
                        <a:pt x="8" y="2"/>
                        <a:pt x="5" y="5"/>
                      </a:cubicBezTo>
                      <a:cubicBezTo>
                        <a:pt x="2" y="8"/>
                        <a:pt x="0" y="11"/>
                        <a:pt x="0" y="15"/>
                      </a:cubicBezTo>
                      <a:cubicBezTo>
                        <a:pt x="0" y="19"/>
                        <a:pt x="2" y="23"/>
                        <a:pt x="5" y="26"/>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102">
                  <a:extLst>
                    <a:ext uri="{FF2B5EF4-FFF2-40B4-BE49-F238E27FC236}">
                      <a16:creationId xmlns:a16="http://schemas.microsoft.com/office/drawing/2014/main" xmlns="" id="{2C0F355B-5FD3-43B7-BB47-72AF0391FC35}"/>
                    </a:ext>
                  </a:extLst>
                </p:cNvPr>
                <p:cNvSpPr>
                  <a:spLocks/>
                </p:cNvSpPr>
                <p:nvPr/>
              </p:nvSpPr>
              <p:spPr bwMode="auto">
                <a:xfrm>
                  <a:off x="1387476" y="4841876"/>
                  <a:ext cx="60325" cy="60325"/>
                </a:xfrm>
                <a:custGeom>
                  <a:avLst/>
                  <a:gdLst>
                    <a:gd name="T0" fmla="*/ 4 w 29"/>
                    <a:gd name="T1" fmla="*/ 25 h 29"/>
                    <a:gd name="T2" fmla="*/ 14 w 29"/>
                    <a:gd name="T3" fmla="*/ 29 h 29"/>
                    <a:gd name="T4" fmla="*/ 25 w 29"/>
                    <a:gd name="T5" fmla="*/ 25 h 29"/>
                    <a:gd name="T6" fmla="*/ 29 w 29"/>
                    <a:gd name="T7" fmla="*/ 15 h 29"/>
                    <a:gd name="T8" fmla="*/ 25 w 29"/>
                    <a:gd name="T9" fmla="*/ 4 h 29"/>
                    <a:gd name="T10" fmla="*/ 14 w 29"/>
                    <a:gd name="T11" fmla="*/ 0 h 29"/>
                    <a:gd name="T12" fmla="*/ 4 w 29"/>
                    <a:gd name="T13" fmla="*/ 4 h 29"/>
                    <a:gd name="T14" fmla="*/ 0 w 29"/>
                    <a:gd name="T15" fmla="*/ 15 h 29"/>
                    <a:gd name="T16" fmla="*/ 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5"/>
                      </a:moveTo>
                      <a:cubicBezTo>
                        <a:pt x="7" y="28"/>
                        <a:pt x="10" y="29"/>
                        <a:pt x="14" y="29"/>
                      </a:cubicBezTo>
                      <a:cubicBezTo>
                        <a:pt x="19" y="29"/>
                        <a:pt x="22" y="28"/>
                        <a:pt x="25" y="25"/>
                      </a:cubicBezTo>
                      <a:cubicBezTo>
                        <a:pt x="28" y="22"/>
                        <a:pt x="29" y="19"/>
                        <a:pt x="29" y="15"/>
                      </a:cubicBezTo>
                      <a:cubicBezTo>
                        <a:pt x="29" y="10"/>
                        <a:pt x="28" y="7"/>
                        <a:pt x="25" y="4"/>
                      </a:cubicBezTo>
                      <a:cubicBezTo>
                        <a:pt x="22" y="1"/>
                        <a:pt x="19" y="0"/>
                        <a:pt x="14" y="0"/>
                      </a:cubicBezTo>
                      <a:cubicBezTo>
                        <a:pt x="10" y="0"/>
                        <a:pt x="7" y="1"/>
                        <a:pt x="4" y="4"/>
                      </a:cubicBezTo>
                      <a:cubicBezTo>
                        <a:pt x="1" y="7"/>
                        <a:pt x="0" y="10"/>
                        <a:pt x="0" y="15"/>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103">
                  <a:extLst>
                    <a:ext uri="{FF2B5EF4-FFF2-40B4-BE49-F238E27FC236}">
                      <a16:creationId xmlns:a16="http://schemas.microsoft.com/office/drawing/2014/main" xmlns="" id="{3870B1BB-85F7-4DC9-A9B8-259CEE7B9DE0}"/>
                    </a:ext>
                  </a:extLst>
                </p:cNvPr>
                <p:cNvSpPr>
                  <a:spLocks/>
                </p:cNvSpPr>
                <p:nvPr/>
              </p:nvSpPr>
              <p:spPr bwMode="auto">
                <a:xfrm>
                  <a:off x="1447801" y="4918076"/>
                  <a:ext cx="63500" cy="60325"/>
                </a:xfrm>
                <a:custGeom>
                  <a:avLst/>
                  <a:gdLst>
                    <a:gd name="T0" fmla="*/ 4 w 30"/>
                    <a:gd name="T1" fmla="*/ 25 h 29"/>
                    <a:gd name="T2" fmla="*/ 15 w 30"/>
                    <a:gd name="T3" fmla="*/ 29 h 29"/>
                    <a:gd name="T4" fmla="*/ 25 w 30"/>
                    <a:gd name="T5" fmla="*/ 25 h 29"/>
                    <a:gd name="T6" fmla="*/ 30 w 30"/>
                    <a:gd name="T7" fmla="*/ 14 h 29"/>
                    <a:gd name="T8" fmla="*/ 25 w 30"/>
                    <a:gd name="T9" fmla="*/ 4 h 29"/>
                    <a:gd name="T10" fmla="*/ 15 w 30"/>
                    <a:gd name="T11" fmla="*/ 0 h 29"/>
                    <a:gd name="T12" fmla="*/ 4 w 30"/>
                    <a:gd name="T13" fmla="*/ 4 h 29"/>
                    <a:gd name="T14" fmla="*/ 0 w 30"/>
                    <a:gd name="T15" fmla="*/ 14 h 29"/>
                    <a:gd name="T16" fmla="*/ 4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4" y="25"/>
                      </a:moveTo>
                      <a:cubicBezTo>
                        <a:pt x="7" y="28"/>
                        <a:pt x="11" y="29"/>
                        <a:pt x="15" y="29"/>
                      </a:cubicBezTo>
                      <a:cubicBezTo>
                        <a:pt x="19" y="29"/>
                        <a:pt x="22" y="28"/>
                        <a:pt x="25" y="25"/>
                      </a:cubicBezTo>
                      <a:cubicBezTo>
                        <a:pt x="28" y="22"/>
                        <a:pt x="30" y="19"/>
                        <a:pt x="30" y="14"/>
                      </a:cubicBezTo>
                      <a:cubicBezTo>
                        <a:pt x="30" y="10"/>
                        <a:pt x="28" y="7"/>
                        <a:pt x="25" y="4"/>
                      </a:cubicBezTo>
                      <a:cubicBezTo>
                        <a:pt x="22" y="1"/>
                        <a:pt x="19" y="0"/>
                        <a:pt x="15" y="0"/>
                      </a:cubicBezTo>
                      <a:cubicBezTo>
                        <a:pt x="11" y="0"/>
                        <a:pt x="7" y="1"/>
                        <a:pt x="4" y="4"/>
                      </a:cubicBezTo>
                      <a:cubicBezTo>
                        <a:pt x="1" y="7"/>
                        <a:pt x="0" y="10"/>
                        <a:pt x="0" y="14"/>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 name="Freeform 104">
                  <a:extLst>
                    <a:ext uri="{FF2B5EF4-FFF2-40B4-BE49-F238E27FC236}">
                      <a16:creationId xmlns:a16="http://schemas.microsoft.com/office/drawing/2014/main" xmlns="" id="{D8B39415-561D-4B37-AF14-7365F21AFB94}"/>
                    </a:ext>
                  </a:extLst>
                </p:cNvPr>
                <p:cNvSpPr>
                  <a:spLocks/>
                </p:cNvSpPr>
                <p:nvPr/>
              </p:nvSpPr>
              <p:spPr bwMode="auto">
                <a:xfrm>
                  <a:off x="1276351" y="4964113"/>
                  <a:ext cx="61913" cy="60325"/>
                </a:xfrm>
                <a:custGeom>
                  <a:avLst/>
                  <a:gdLst>
                    <a:gd name="T0" fmla="*/ 5 w 30"/>
                    <a:gd name="T1" fmla="*/ 25 h 29"/>
                    <a:gd name="T2" fmla="*/ 15 w 30"/>
                    <a:gd name="T3" fmla="*/ 29 h 29"/>
                    <a:gd name="T4" fmla="*/ 26 w 30"/>
                    <a:gd name="T5" fmla="*/ 25 h 29"/>
                    <a:gd name="T6" fmla="*/ 30 w 30"/>
                    <a:gd name="T7" fmla="*/ 14 h 29"/>
                    <a:gd name="T8" fmla="*/ 26 w 30"/>
                    <a:gd name="T9" fmla="*/ 4 h 29"/>
                    <a:gd name="T10" fmla="*/ 15 w 30"/>
                    <a:gd name="T11" fmla="*/ 0 h 29"/>
                    <a:gd name="T12" fmla="*/ 5 w 30"/>
                    <a:gd name="T13" fmla="*/ 4 h 29"/>
                    <a:gd name="T14" fmla="*/ 0 w 30"/>
                    <a:gd name="T15" fmla="*/ 14 h 29"/>
                    <a:gd name="T16" fmla="*/ 5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5" y="25"/>
                      </a:moveTo>
                      <a:cubicBezTo>
                        <a:pt x="8" y="28"/>
                        <a:pt x="11" y="29"/>
                        <a:pt x="15" y="29"/>
                      </a:cubicBezTo>
                      <a:cubicBezTo>
                        <a:pt x="19" y="29"/>
                        <a:pt x="23" y="28"/>
                        <a:pt x="26" y="25"/>
                      </a:cubicBezTo>
                      <a:cubicBezTo>
                        <a:pt x="29" y="22"/>
                        <a:pt x="30" y="19"/>
                        <a:pt x="30" y="14"/>
                      </a:cubicBezTo>
                      <a:cubicBezTo>
                        <a:pt x="30" y="10"/>
                        <a:pt x="29" y="7"/>
                        <a:pt x="26" y="4"/>
                      </a:cubicBezTo>
                      <a:cubicBezTo>
                        <a:pt x="23" y="1"/>
                        <a:pt x="19" y="0"/>
                        <a:pt x="15" y="0"/>
                      </a:cubicBezTo>
                      <a:cubicBezTo>
                        <a:pt x="11" y="0"/>
                        <a:pt x="8" y="1"/>
                        <a:pt x="5" y="4"/>
                      </a:cubicBezTo>
                      <a:cubicBezTo>
                        <a:pt x="2" y="7"/>
                        <a:pt x="0" y="10"/>
                        <a:pt x="0" y="14"/>
                      </a:cubicBezTo>
                      <a:cubicBezTo>
                        <a:pt x="0" y="19"/>
                        <a:pt x="2" y="22"/>
                        <a:pt x="5"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 name="Freeform 105">
                  <a:extLst>
                    <a:ext uri="{FF2B5EF4-FFF2-40B4-BE49-F238E27FC236}">
                      <a16:creationId xmlns:a16="http://schemas.microsoft.com/office/drawing/2014/main" xmlns="" id="{F53A020B-FD21-4C76-BCE0-BF798BE47A2E}"/>
                    </a:ext>
                  </a:extLst>
                </p:cNvPr>
                <p:cNvSpPr>
                  <a:spLocks/>
                </p:cNvSpPr>
                <p:nvPr/>
              </p:nvSpPr>
              <p:spPr bwMode="auto">
                <a:xfrm>
                  <a:off x="1333501" y="5056188"/>
                  <a:ext cx="63500" cy="60325"/>
                </a:xfrm>
                <a:custGeom>
                  <a:avLst/>
                  <a:gdLst>
                    <a:gd name="T0" fmla="*/ 4 w 30"/>
                    <a:gd name="T1" fmla="*/ 25 h 29"/>
                    <a:gd name="T2" fmla="*/ 15 w 30"/>
                    <a:gd name="T3" fmla="*/ 29 h 29"/>
                    <a:gd name="T4" fmla="*/ 25 w 30"/>
                    <a:gd name="T5" fmla="*/ 25 h 29"/>
                    <a:gd name="T6" fmla="*/ 30 w 30"/>
                    <a:gd name="T7" fmla="*/ 14 h 29"/>
                    <a:gd name="T8" fmla="*/ 25 w 30"/>
                    <a:gd name="T9" fmla="*/ 4 h 29"/>
                    <a:gd name="T10" fmla="*/ 15 w 30"/>
                    <a:gd name="T11" fmla="*/ 0 h 29"/>
                    <a:gd name="T12" fmla="*/ 4 w 30"/>
                    <a:gd name="T13" fmla="*/ 4 h 29"/>
                    <a:gd name="T14" fmla="*/ 0 w 30"/>
                    <a:gd name="T15" fmla="*/ 14 h 29"/>
                    <a:gd name="T16" fmla="*/ 4 w 30"/>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4" y="25"/>
                      </a:moveTo>
                      <a:cubicBezTo>
                        <a:pt x="7" y="28"/>
                        <a:pt x="11" y="29"/>
                        <a:pt x="15" y="29"/>
                      </a:cubicBezTo>
                      <a:cubicBezTo>
                        <a:pt x="19" y="29"/>
                        <a:pt x="22" y="28"/>
                        <a:pt x="25" y="25"/>
                      </a:cubicBezTo>
                      <a:cubicBezTo>
                        <a:pt x="28" y="22"/>
                        <a:pt x="30" y="19"/>
                        <a:pt x="30" y="14"/>
                      </a:cubicBezTo>
                      <a:cubicBezTo>
                        <a:pt x="30" y="10"/>
                        <a:pt x="28" y="7"/>
                        <a:pt x="25" y="4"/>
                      </a:cubicBezTo>
                      <a:cubicBezTo>
                        <a:pt x="22" y="1"/>
                        <a:pt x="19" y="0"/>
                        <a:pt x="15" y="0"/>
                      </a:cubicBezTo>
                      <a:cubicBezTo>
                        <a:pt x="11" y="0"/>
                        <a:pt x="7" y="1"/>
                        <a:pt x="4" y="4"/>
                      </a:cubicBezTo>
                      <a:cubicBezTo>
                        <a:pt x="1" y="7"/>
                        <a:pt x="0" y="10"/>
                        <a:pt x="0" y="14"/>
                      </a:cubicBezTo>
                      <a:cubicBezTo>
                        <a:pt x="0" y="19"/>
                        <a:pt x="1" y="22"/>
                        <a:pt x="4" y="25"/>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6" name="ZoneTexte 15">
                <a:extLst>
                  <a:ext uri="{FF2B5EF4-FFF2-40B4-BE49-F238E27FC236}">
                    <a16:creationId xmlns:a16="http://schemas.microsoft.com/office/drawing/2014/main" xmlns="" id="{8C36959E-923E-4AF3-8C23-CCA3E6AC4036}"/>
                  </a:ext>
                </a:extLst>
              </p:cNvPr>
              <p:cNvSpPr txBox="1"/>
              <p:nvPr/>
            </p:nvSpPr>
            <p:spPr>
              <a:xfrm>
                <a:off x="1294502" y="6325434"/>
                <a:ext cx="364202" cy="276999"/>
              </a:xfrm>
              <a:prstGeom prst="rect">
                <a:avLst/>
              </a:prstGeom>
              <a:noFill/>
            </p:spPr>
            <p:txBody>
              <a:bodyPr wrap="none" rtlCol="0">
                <a:spAutoFit/>
              </a:bodyPr>
              <a:lstStyle/>
              <a:p>
                <a:pPr algn="ctr"/>
                <a:r>
                  <a:rPr lang="fr-FR" sz="1200"/>
                  <a:t>F1</a:t>
                </a:r>
              </a:p>
            </p:txBody>
          </p:sp>
          <p:sp>
            <p:nvSpPr>
              <p:cNvPr id="17" name="ZoneTexte 16">
                <a:extLst>
                  <a:ext uri="{FF2B5EF4-FFF2-40B4-BE49-F238E27FC236}">
                    <a16:creationId xmlns:a16="http://schemas.microsoft.com/office/drawing/2014/main" xmlns="" id="{7C87CCCF-1743-4641-BF47-48213CB2F8BC}"/>
                  </a:ext>
                </a:extLst>
              </p:cNvPr>
              <p:cNvSpPr txBox="1"/>
              <p:nvPr/>
            </p:nvSpPr>
            <p:spPr>
              <a:xfrm>
                <a:off x="1843776" y="6325434"/>
                <a:ext cx="364202" cy="276999"/>
              </a:xfrm>
              <a:prstGeom prst="rect">
                <a:avLst/>
              </a:prstGeom>
              <a:noFill/>
            </p:spPr>
            <p:txBody>
              <a:bodyPr wrap="none" rtlCol="0">
                <a:spAutoFit/>
              </a:bodyPr>
              <a:lstStyle/>
              <a:p>
                <a:pPr algn="ctr"/>
                <a:r>
                  <a:rPr lang="fr-FR" sz="1200"/>
                  <a:t>F2</a:t>
                </a:r>
              </a:p>
            </p:txBody>
          </p:sp>
          <p:sp>
            <p:nvSpPr>
              <p:cNvPr id="18" name="ZoneTexte 17">
                <a:extLst>
                  <a:ext uri="{FF2B5EF4-FFF2-40B4-BE49-F238E27FC236}">
                    <a16:creationId xmlns:a16="http://schemas.microsoft.com/office/drawing/2014/main" xmlns="" id="{EE22581C-A037-4185-A66B-62456CB82311}"/>
                  </a:ext>
                </a:extLst>
              </p:cNvPr>
              <p:cNvSpPr txBox="1"/>
              <p:nvPr/>
            </p:nvSpPr>
            <p:spPr>
              <a:xfrm>
                <a:off x="2389192" y="6325434"/>
                <a:ext cx="364202" cy="276999"/>
              </a:xfrm>
              <a:prstGeom prst="rect">
                <a:avLst/>
              </a:prstGeom>
              <a:noFill/>
            </p:spPr>
            <p:txBody>
              <a:bodyPr wrap="none" rtlCol="0">
                <a:spAutoFit/>
              </a:bodyPr>
              <a:lstStyle/>
              <a:p>
                <a:pPr algn="ctr"/>
                <a:r>
                  <a:rPr lang="fr-FR" sz="1200"/>
                  <a:t>F3</a:t>
                </a:r>
              </a:p>
            </p:txBody>
          </p:sp>
          <p:sp>
            <p:nvSpPr>
              <p:cNvPr id="19" name="ZoneTexte 18">
                <a:extLst>
                  <a:ext uri="{FF2B5EF4-FFF2-40B4-BE49-F238E27FC236}">
                    <a16:creationId xmlns:a16="http://schemas.microsoft.com/office/drawing/2014/main" xmlns="" id="{E6B06D20-3A77-4974-AC0F-FD5478FFB1F6}"/>
                  </a:ext>
                </a:extLst>
              </p:cNvPr>
              <p:cNvSpPr txBox="1"/>
              <p:nvPr/>
            </p:nvSpPr>
            <p:spPr>
              <a:xfrm>
                <a:off x="2962982" y="6325434"/>
                <a:ext cx="364202" cy="276999"/>
              </a:xfrm>
              <a:prstGeom prst="rect">
                <a:avLst/>
              </a:prstGeom>
              <a:noFill/>
            </p:spPr>
            <p:txBody>
              <a:bodyPr wrap="none" rtlCol="0">
                <a:spAutoFit/>
              </a:bodyPr>
              <a:lstStyle/>
              <a:p>
                <a:pPr algn="ctr"/>
                <a:r>
                  <a:rPr lang="fr-FR" sz="1200"/>
                  <a:t>F4</a:t>
                </a:r>
              </a:p>
            </p:txBody>
          </p:sp>
          <p:sp>
            <p:nvSpPr>
              <p:cNvPr id="20" name="ZoneTexte 19">
                <a:extLst>
                  <a:ext uri="{FF2B5EF4-FFF2-40B4-BE49-F238E27FC236}">
                    <a16:creationId xmlns:a16="http://schemas.microsoft.com/office/drawing/2014/main" xmlns="" id="{29BAA401-8643-4FC2-87C0-4CF825BF1E60}"/>
                  </a:ext>
                </a:extLst>
              </p:cNvPr>
              <p:cNvSpPr txBox="1"/>
              <p:nvPr/>
            </p:nvSpPr>
            <p:spPr>
              <a:xfrm>
                <a:off x="3501459" y="6325434"/>
                <a:ext cx="364202" cy="276999"/>
              </a:xfrm>
              <a:prstGeom prst="rect">
                <a:avLst/>
              </a:prstGeom>
              <a:noFill/>
            </p:spPr>
            <p:txBody>
              <a:bodyPr wrap="none" rtlCol="0">
                <a:spAutoFit/>
              </a:bodyPr>
              <a:lstStyle/>
              <a:p>
                <a:pPr algn="ctr"/>
                <a:r>
                  <a:rPr lang="fr-FR" sz="1200"/>
                  <a:t>F5</a:t>
                </a:r>
              </a:p>
            </p:txBody>
          </p:sp>
          <p:sp>
            <p:nvSpPr>
              <p:cNvPr id="21" name="ZoneTexte 20">
                <a:extLst>
                  <a:ext uri="{FF2B5EF4-FFF2-40B4-BE49-F238E27FC236}">
                    <a16:creationId xmlns:a16="http://schemas.microsoft.com/office/drawing/2014/main" xmlns="" id="{CA4A3000-D47C-416E-8C36-C134E28DC232}"/>
                  </a:ext>
                </a:extLst>
              </p:cNvPr>
              <p:cNvSpPr txBox="1"/>
              <p:nvPr/>
            </p:nvSpPr>
            <p:spPr>
              <a:xfrm>
                <a:off x="647054" y="4266653"/>
                <a:ext cx="412292" cy="276999"/>
              </a:xfrm>
              <a:prstGeom prst="rect">
                <a:avLst/>
              </a:prstGeom>
              <a:noFill/>
            </p:spPr>
            <p:txBody>
              <a:bodyPr wrap="none" rtlCol="0">
                <a:spAutoFit/>
              </a:bodyPr>
              <a:lstStyle/>
              <a:p>
                <a:pPr algn="r"/>
                <a:r>
                  <a:rPr lang="fr-FR" sz="1200"/>
                  <a:t>10</a:t>
                </a:r>
                <a:r>
                  <a:rPr lang="fr-FR" sz="1200" baseline="30000"/>
                  <a:t>7</a:t>
                </a:r>
              </a:p>
            </p:txBody>
          </p:sp>
          <p:sp>
            <p:nvSpPr>
              <p:cNvPr id="22" name="ZoneTexte 21">
                <a:extLst>
                  <a:ext uri="{FF2B5EF4-FFF2-40B4-BE49-F238E27FC236}">
                    <a16:creationId xmlns:a16="http://schemas.microsoft.com/office/drawing/2014/main" xmlns="" id="{72736156-F01F-4EA4-88F9-763DC094DD60}"/>
                  </a:ext>
                </a:extLst>
              </p:cNvPr>
              <p:cNvSpPr txBox="1"/>
              <p:nvPr/>
            </p:nvSpPr>
            <p:spPr>
              <a:xfrm>
                <a:off x="647054" y="4637208"/>
                <a:ext cx="412292" cy="276999"/>
              </a:xfrm>
              <a:prstGeom prst="rect">
                <a:avLst/>
              </a:prstGeom>
              <a:noFill/>
            </p:spPr>
            <p:txBody>
              <a:bodyPr wrap="none" rtlCol="0">
                <a:spAutoFit/>
              </a:bodyPr>
              <a:lstStyle/>
              <a:p>
                <a:pPr algn="r"/>
                <a:r>
                  <a:rPr lang="fr-FR" sz="1200"/>
                  <a:t>10</a:t>
                </a:r>
                <a:r>
                  <a:rPr lang="fr-FR" sz="1200" baseline="30000"/>
                  <a:t>6</a:t>
                </a:r>
              </a:p>
            </p:txBody>
          </p:sp>
          <p:sp>
            <p:nvSpPr>
              <p:cNvPr id="23" name="ZoneTexte 22">
                <a:extLst>
                  <a:ext uri="{FF2B5EF4-FFF2-40B4-BE49-F238E27FC236}">
                    <a16:creationId xmlns:a16="http://schemas.microsoft.com/office/drawing/2014/main" xmlns="" id="{8A514DE1-A399-4D71-9696-92F9AB0C938B}"/>
                  </a:ext>
                </a:extLst>
              </p:cNvPr>
              <p:cNvSpPr txBox="1"/>
              <p:nvPr/>
            </p:nvSpPr>
            <p:spPr>
              <a:xfrm>
                <a:off x="647054" y="5007763"/>
                <a:ext cx="412292" cy="276999"/>
              </a:xfrm>
              <a:prstGeom prst="rect">
                <a:avLst/>
              </a:prstGeom>
              <a:noFill/>
            </p:spPr>
            <p:txBody>
              <a:bodyPr wrap="none" rtlCol="0">
                <a:spAutoFit/>
              </a:bodyPr>
              <a:lstStyle/>
              <a:p>
                <a:pPr algn="r"/>
                <a:r>
                  <a:rPr lang="fr-FR" sz="1200" dirty="0"/>
                  <a:t>10</a:t>
                </a:r>
                <a:r>
                  <a:rPr lang="fr-FR" sz="1200" baseline="30000" dirty="0"/>
                  <a:t>5</a:t>
                </a:r>
              </a:p>
            </p:txBody>
          </p:sp>
          <p:sp>
            <p:nvSpPr>
              <p:cNvPr id="24" name="ZoneTexte 23">
                <a:extLst>
                  <a:ext uri="{FF2B5EF4-FFF2-40B4-BE49-F238E27FC236}">
                    <a16:creationId xmlns:a16="http://schemas.microsoft.com/office/drawing/2014/main" xmlns="" id="{A6B0B58C-6E3C-41D6-8357-7B159F5A25C6}"/>
                  </a:ext>
                </a:extLst>
              </p:cNvPr>
              <p:cNvSpPr txBox="1"/>
              <p:nvPr/>
            </p:nvSpPr>
            <p:spPr>
              <a:xfrm>
                <a:off x="647054" y="5378318"/>
                <a:ext cx="412292" cy="276999"/>
              </a:xfrm>
              <a:prstGeom prst="rect">
                <a:avLst/>
              </a:prstGeom>
              <a:noFill/>
            </p:spPr>
            <p:txBody>
              <a:bodyPr wrap="none" rtlCol="0">
                <a:spAutoFit/>
              </a:bodyPr>
              <a:lstStyle/>
              <a:p>
                <a:pPr algn="r"/>
                <a:r>
                  <a:rPr lang="fr-FR" sz="1200"/>
                  <a:t>10</a:t>
                </a:r>
                <a:r>
                  <a:rPr lang="fr-FR" sz="1200" baseline="30000"/>
                  <a:t>4</a:t>
                </a:r>
              </a:p>
            </p:txBody>
          </p:sp>
          <p:sp>
            <p:nvSpPr>
              <p:cNvPr id="25" name="ZoneTexte 24">
                <a:extLst>
                  <a:ext uri="{FF2B5EF4-FFF2-40B4-BE49-F238E27FC236}">
                    <a16:creationId xmlns:a16="http://schemas.microsoft.com/office/drawing/2014/main" xmlns="" id="{D7141C04-8BAE-442D-878C-0E3674B0AA1E}"/>
                  </a:ext>
                </a:extLst>
              </p:cNvPr>
              <p:cNvSpPr txBox="1"/>
              <p:nvPr/>
            </p:nvSpPr>
            <p:spPr>
              <a:xfrm>
                <a:off x="647054" y="5748873"/>
                <a:ext cx="412292" cy="276999"/>
              </a:xfrm>
              <a:prstGeom prst="rect">
                <a:avLst/>
              </a:prstGeom>
              <a:noFill/>
            </p:spPr>
            <p:txBody>
              <a:bodyPr wrap="none" rtlCol="0">
                <a:spAutoFit/>
              </a:bodyPr>
              <a:lstStyle/>
              <a:p>
                <a:pPr algn="r"/>
                <a:r>
                  <a:rPr lang="fr-FR" sz="1200"/>
                  <a:t>10</a:t>
                </a:r>
                <a:r>
                  <a:rPr lang="fr-FR" sz="1200" baseline="30000"/>
                  <a:t>3</a:t>
                </a:r>
              </a:p>
            </p:txBody>
          </p:sp>
          <p:sp>
            <p:nvSpPr>
              <p:cNvPr id="26" name="ZoneTexte 25">
                <a:extLst>
                  <a:ext uri="{FF2B5EF4-FFF2-40B4-BE49-F238E27FC236}">
                    <a16:creationId xmlns:a16="http://schemas.microsoft.com/office/drawing/2014/main" xmlns="" id="{4CD42324-AAB0-4B51-B57F-070214B2156B}"/>
                  </a:ext>
                </a:extLst>
              </p:cNvPr>
              <p:cNvSpPr txBox="1"/>
              <p:nvPr/>
            </p:nvSpPr>
            <p:spPr>
              <a:xfrm>
                <a:off x="647054" y="6119426"/>
                <a:ext cx="412292" cy="276999"/>
              </a:xfrm>
              <a:prstGeom prst="rect">
                <a:avLst/>
              </a:prstGeom>
              <a:noFill/>
            </p:spPr>
            <p:txBody>
              <a:bodyPr wrap="none" rtlCol="0">
                <a:spAutoFit/>
              </a:bodyPr>
              <a:lstStyle/>
              <a:p>
                <a:pPr algn="r"/>
                <a:r>
                  <a:rPr lang="fr-FR" sz="1200"/>
                  <a:t>10</a:t>
                </a:r>
                <a:r>
                  <a:rPr lang="fr-FR" sz="1200" baseline="30000"/>
                  <a:t>2</a:t>
                </a:r>
              </a:p>
            </p:txBody>
          </p:sp>
          <p:sp>
            <p:nvSpPr>
              <p:cNvPr id="27" name="ZoneTexte 26">
                <a:extLst>
                  <a:ext uri="{FF2B5EF4-FFF2-40B4-BE49-F238E27FC236}">
                    <a16:creationId xmlns:a16="http://schemas.microsoft.com/office/drawing/2014/main" xmlns="" id="{E9553ADD-59F2-49D2-8057-7DCB85BF7E0F}"/>
                  </a:ext>
                </a:extLst>
              </p:cNvPr>
              <p:cNvSpPr txBox="1"/>
              <p:nvPr/>
            </p:nvSpPr>
            <p:spPr>
              <a:xfrm>
                <a:off x="4944611" y="4257288"/>
                <a:ext cx="412292" cy="276999"/>
              </a:xfrm>
              <a:prstGeom prst="rect">
                <a:avLst/>
              </a:prstGeom>
              <a:noFill/>
            </p:spPr>
            <p:txBody>
              <a:bodyPr wrap="none" rtlCol="0">
                <a:spAutoFit/>
              </a:bodyPr>
              <a:lstStyle/>
              <a:p>
                <a:pPr algn="r"/>
                <a:r>
                  <a:rPr lang="fr-FR" sz="1200"/>
                  <a:t>10</a:t>
                </a:r>
                <a:r>
                  <a:rPr lang="fr-FR" sz="1200" baseline="30000"/>
                  <a:t>6</a:t>
                </a:r>
              </a:p>
            </p:txBody>
          </p:sp>
          <p:sp>
            <p:nvSpPr>
              <p:cNvPr id="28" name="ZoneTexte 27">
                <a:extLst>
                  <a:ext uri="{FF2B5EF4-FFF2-40B4-BE49-F238E27FC236}">
                    <a16:creationId xmlns:a16="http://schemas.microsoft.com/office/drawing/2014/main" xmlns="" id="{CCBC339D-858B-44F2-801D-4C367528AC34}"/>
                  </a:ext>
                </a:extLst>
              </p:cNvPr>
              <p:cNvSpPr txBox="1"/>
              <p:nvPr/>
            </p:nvSpPr>
            <p:spPr>
              <a:xfrm>
                <a:off x="4944611" y="4524969"/>
                <a:ext cx="412292" cy="276999"/>
              </a:xfrm>
              <a:prstGeom prst="rect">
                <a:avLst/>
              </a:prstGeom>
              <a:noFill/>
            </p:spPr>
            <p:txBody>
              <a:bodyPr wrap="none" rtlCol="0">
                <a:spAutoFit/>
              </a:bodyPr>
              <a:lstStyle/>
              <a:p>
                <a:pPr algn="r"/>
                <a:r>
                  <a:rPr lang="fr-FR" sz="1200"/>
                  <a:t>10</a:t>
                </a:r>
                <a:r>
                  <a:rPr lang="fr-FR" sz="1200" baseline="30000"/>
                  <a:t>5</a:t>
                </a:r>
              </a:p>
            </p:txBody>
          </p:sp>
          <p:sp>
            <p:nvSpPr>
              <p:cNvPr id="29" name="ZoneTexte 28">
                <a:extLst>
                  <a:ext uri="{FF2B5EF4-FFF2-40B4-BE49-F238E27FC236}">
                    <a16:creationId xmlns:a16="http://schemas.microsoft.com/office/drawing/2014/main" xmlns="" id="{B5AF9866-1DA5-4584-9364-0E4F8DF1972E}"/>
                  </a:ext>
                </a:extLst>
              </p:cNvPr>
              <p:cNvSpPr txBox="1"/>
              <p:nvPr/>
            </p:nvSpPr>
            <p:spPr>
              <a:xfrm>
                <a:off x="4944611" y="4792650"/>
                <a:ext cx="412292" cy="276999"/>
              </a:xfrm>
              <a:prstGeom prst="rect">
                <a:avLst/>
              </a:prstGeom>
              <a:noFill/>
            </p:spPr>
            <p:txBody>
              <a:bodyPr wrap="none" rtlCol="0">
                <a:spAutoFit/>
              </a:bodyPr>
              <a:lstStyle/>
              <a:p>
                <a:pPr algn="r"/>
                <a:r>
                  <a:rPr lang="fr-FR" sz="1200"/>
                  <a:t>10</a:t>
                </a:r>
                <a:r>
                  <a:rPr lang="fr-FR" sz="1200" baseline="30000"/>
                  <a:t>4</a:t>
                </a:r>
              </a:p>
            </p:txBody>
          </p:sp>
          <p:sp>
            <p:nvSpPr>
              <p:cNvPr id="30" name="ZoneTexte 29">
                <a:extLst>
                  <a:ext uri="{FF2B5EF4-FFF2-40B4-BE49-F238E27FC236}">
                    <a16:creationId xmlns:a16="http://schemas.microsoft.com/office/drawing/2014/main" xmlns="" id="{37C03BEB-664B-4E48-AA41-02963A2BDE3F}"/>
                  </a:ext>
                </a:extLst>
              </p:cNvPr>
              <p:cNvSpPr txBox="1"/>
              <p:nvPr/>
            </p:nvSpPr>
            <p:spPr>
              <a:xfrm>
                <a:off x="4944611" y="5060331"/>
                <a:ext cx="412292" cy="276999"/>
              </a:xfrm>
              <a:prstGeom prst="rect">
                <a:avLst/>
              </a:prstGeom>
              <a:noFill/>
            </p:spPr>
            <p:txBody>
              <a:bodyPr wrap="none" rtlCol="0">
                <a:spAutoFit/>
              </a:bodyPr>
              <a:lstStyle/>
              <a:p>
                <a:pPr algn="r"/>
                <a:r>
                  <a:rPr lang="fr-FR" sz="1200"/>
                  <a:t>10</a:t>
                </a:r>
                <a:r>
                  <a:rPr lang="fr-FR" sz="1200" baseline="30000"/>
                  <a:t>3</a:t>
                </a:r>
              </a:p>
            </p:txBody>
          </p:sp>
          <p:sp>
            <p:nvSpPr>
              <p:cNvPr id="31" name="ZoneTexte 30">
                <a:extLst>
                  <a:ext uri="{FF2B5EF4-FFF2-40B4-BE49-F238E27FC236}">
                    <a16:creationId xmlns:a16="http://schemas.microsoft.com/office/drawing/2014/main" xmlns="" id="{E3876216-D516-4AD8-876B-9CABF1F1BE6D}"/>
                  </a:ext>
                </a:extLst>
              </p:cNvPr>
              <p:cNvSpPr txBox="1"/>
              <p:nvPr/>
            </p:nvSpPr>
            <p:spPr>
              <a:xfrm>
                <a:off x="4944611" y="5328012"/>
                <a:ext cx="412292" cy="276999"/>
              </a:xfrm>
              <a:prstGeom prst="rect">
                <a:avLst/>
              </a:prstGeom>
              <a:noFill/>
            </p:spPr>
            <p:txBody>
              <a:bodyPr wrap="none" rtlCol="0">
                <a:spAutoFit/>
              </a:bodyPr>
              <a:lstStyle/>
              <a:p>
                <a:pPr algn="r"/>
                <a:r>
                  <a:rPr lang="fr-FR" sz="1200"/>
                  <a:t>10</a:t>
                </a:r>
                <a:r>
                  <a:rPr lang="fr-FR" sz="1200" baseline="30000"/>
                  <a:t>2</a:t>
                </a:r>
              </a:p>
            </p:txBody>
          </p:sp>
          <p:sp>
            <p:nvSpPr>
              <p:cNvPr id="32" name="Line 12">
                <a:extLst>
                  <a:ext uri="{FF2B5EF4-FFF2-40B4-BE49-F238E27FC236}">
                    <a16:creationId xmlns:a16="http://schemas.microsoft.com/office/drawing/2014/main" xmlns="" id="{9FD8E9DA-C9FE-43CE-8011-6C2F1BEF4281}"/>
                  </a:ext>
                </a:extLst>
              </p:cNvPr>
              <p:cNvSpPr>
                <a:spLocks noChangeShapeType="1"/>
              </p:cNvSpPr>
              <p:nvPr/>
            </p:nvSpPr>
            <p:spPr bwMode="auto">
              <a:xfrm>
                <a:off x="5395913" y="4395788"/>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13">
                <a:extLst>
                  <a:ext uri="{FF2B5EF4-FFF2-40B4-BE49-F238E27FC236}">
                    <a16:creationId xmlns:a16="http://schemas.microsoft.com/office/drawing/2014/main" xmlns="" id="{089BA0EF-7E8C-41E3-A9BA-24338C99C255}"/>
                  </a:ext>
                </a:extLst>
              </p:cNvPr>
              <p:cNvSpPr>
                <a:spLocks noChangeShapeType="1"/>
              </p:cNvSpPr>
              <p:nvPr/>
            </p:nvSpPr>
            <p:spPr bwMode="auto">
              <a:xfrm>
                <a:off x="5395913" y="4929188"/>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15">
                <a:extLst>
                  <a:ext uri="{FF2B5EF4-FFF2-40B4-BE49-F238E27FC236}">
                    <a16:creationId xmlns:a16="http://schemas.microsoft.com/office/drawing/2014/main" xmlns="" id="{DFAFFF83-9D84-4A52-9D49-910B64729ED1}"/>
                  </a:ext>
                </a:extLst>
              </p:cNvPr>
              <p:cNvSpPr>
                <a:spLocks noChangeShapeType="1"/>
              </p:cNvSpPr>
              <p:nvPr/>
            </p:nvSpPr>
            <p:spPr bwMode="auto">
              <a:xfrm>
                <a:off x="5395913" y="5462588"/>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16">
                <a:extLst>
                  <a:ext uri="{FF2B5EF4-FFF2-40B4-BE49-F238E27FC236}">
                    <a16:creationId xmlns:a16="http://schemas.microsoft.com/office/drawing/2014/main" xmlns="" id="{BA271B74-6B33-4EED-B874-F89B57A91631}"/>
                  </a:ext>
                </a:extLst>
              </p:cNvPr>
              <p:cNvSpPr>
                <a:spLocks noChangeShapeType="1"/>
              </p:cNvSpPr>
              <p:nvPr/>
            </p:nvSpPr>
            <p:spPr bwMode="auto">
              <a:xfrm>
                <a:off x="5395913" y="5729288"/>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17">
                <a:extLst>
                  <a:ext uri="{FF2B5EF4-FFF2-40B4-BE49-F238E27FC236}">
                    <a16:creationId xmlns:a16="http://schemas.microsoft.com/office/drawing/2014/main" xmlns="" id="{4CFDAB44-3338-495D-B300-6567D7B1DECE}"/>
                  </a:ext>
                </a:extLst>
              </p:cNvPr>
              <p:cNvSpPr>
                <a:spLocks noChangeShapeType="1"/>
              </p:cNvSpPr>
              <p:nvPr/>
            </p:nvSpPr>
            <p:spPr bwMode="auto">
              <a:xfrm>
                <a:off x="5395913" y="6262688"/>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13">
                <a:extLst>
                  <a:ext uri="{FF2B5EF4-FFF2-40B4-BE49-F238E27FC236}">
                    <a16:creationId xmlns:a16="http://schemas.microsoft.com/office/drawing/2014/main" xmlns="" id="{F7224C5A-6044-4F7D-A4FC-4B798BFC16DF}"/>
                  </a:ext>
                </a:extLst>
              </p:cNvPr>
              <p:cNvSpPr>
                <a:spLocks noChangeShapeType="1"/>
              </p:cNvSpPr>
              <p:nvPr/>
            </p:nvSpPr>
            <p:spPr bwMode="auto">
              <a:xfrm>
                <a:off x="5395913" y="4662488"/>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13">
                <a:extLst>
                  <a:ext uri="{FF2B5EF4-FFF2-40B4-BE49-F238E27FC236}">
                    <a16:creationId xmlns:a16="http://schemas.microsoft.com/office/drawing/2014/main" xmlns="" id="{6DEF898B-8C85-4C7A-B8D8-2C9A629B61F3}"/>
                  </a:ext>
                </a:extLst>
              </p:cNvPr>
              <p:cNvSpPr>
                <a:spLocks noChangeShapeType="1"/>
              </p:cNvSpPr>
              <p:nvPr/>
            </p:nvSpPr>
            <p:spPr bwMode="auto">
              <a:xfrm>
                <a:off x="5395913" y="5195888"/>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13">
                <a:extLst>
                  <a:ext uri="{FF2B5EF4-FFF2-40B4-BE49-F238E27FC236}">
                    <a16:creationId xmlns:a16="http://schemas.microsoft.com/office/drawing/2014/main" xmlns="" id="{78A23FEF-CBA4-49E4-99D5-8A23775FA60B}"/>
                  </a:ext>
                </a:extLst>
              </p:cNvPr>
              <p:cNvSpPr>
                <a:spLocks noChangeShapeType="1"/>
              </p:cNvSpPr>
              <p:nvPr/>
            </p:nvSpPr>
            <p:spPr bwMode="auto">
              <a:xfrm>
                <a:off x="5395913" y="5995988"/>
                <a:ext cx="825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ZoneTexte 39">
                <a:extLst>
                  <a:ext uri="{FF2B5EF4-FFF2-40B4-BE49-F238E27FC236}">
                    <a16:creationId xmlns:a16="http://schemas.microsoft.com/office/drawing/2014/main" xmlns="" id="{8DCBD2D5-CB40-4B2A-84BC-373B8EB68308}"/>
                  </a:ext>
                </a:extLst>
              </p:cNvPr>
              <p:cNvSpPr txBox="1"/>
              <p:nvPr/>
            </p:nvSpPr>
            <p:spPr>
              <a:xfrm>
                <a:off x="4944611" y="5595693"/>
                <a:ext cx="412292" cy="276999"/>
              </a:xfrm>
              <a:prstGeom prst="rect">
                <a:avLst/>
              </a:prstGeom>
              <a:noFill/>
            </p:spPr>
            <p:txBody>
              <a:bodyPr wrap="none" rtlCol="0">
                <a:spAutoFit/>
              </a:bodyPr>
              <a:lstStyle/>
              <a:p>
                <a:pPr algn="r"/>
                <a:r>
                  <a:rPr lang="fr-FR" sz="1200"/>
                  <a:t>10</a:t>
                </a:r>
                <a:r>
                  <a:rPr lang="fr-FR" sz="1200" baseline="30000"/>
                  <a:t>1</a:t>
                </a:r>
              </a:p>
            </p:txBody>
          </p:sp>
          <p:sp>
            <p:nvSpPr>
              <p:cNvPr id="41" name="ZoneTexte 40">
                <a:extLst>
                  <a:ext uri="{FF2B5EF4-FFF2-40B4-BE49-F238E27FC236}">
                    <a16:creationId xmlns:a16="http://schemas.microsoft.com/office/drawing/2014/main" xmlns="" id="{9B7E8BC0-88F3-4BC7-957F-CAF2FCEBCD74}"/>
                  </a:ext>
                </a:extLst>
              </p:cNvPr>
              <p:cNvSpPr txBox="1"/>
              <p:nvPr/>
            </p:nvSpPr>
            <p:spPr>
              <a:xfrm>
                <a:off x="4944611" y="5863374"/>
                <a:ext cx="412292" cy="276999"/>
              </a:xfrm>
              <a:prstGeom prst="rect">
                <a:avLst/>
              </a:prstGeom>
              <a:noFill/>
            </p:spPr>
            <p:txBody>
              <a:bodyPr wrap="none" rtlCol="0">
                <a:spAutoFit/>
              </a:bodyPr>
              <a:lstStyle/>
              <a:p>
                <a:pPr algn="r"/>
                <a:r>
                  <a:rPr lang="fr-FR" sz="1200"/>
                  <a:t>10</a:t>
                </a:r>
                <a:r>
                  <a:rPr lang="fr-FR" sz="1200" baseline="30000"/>
                  <a:t>0</a:t>
                </a:r>
              </a:p>
            </p:txBody>
          </p:sp>
          <p:sp>
            <p:nvSpPr>
              <p:cNvPr id="42" name="ZoneTexte 41">
                <a:extLst>
                  <a:ext uri="{FF2B5EF4-FFF2-40B4-BE49-F238E27FC236}">
                    <a16:creationId xmlns:a16="http://schemas.microsoft.com/office/drawing/2014/main" xmlns="" id="{3C8E9FDC-C8FD-49E3-AFA7-96D7E75CA01F}"/>
                  </a:ext>
                </a:extLst>
              </p:cNvPr>
              <p:cNvSpPr txBox="1"/>
              <p:nvPr/>
            </p:nvSpPr>
            <p:spPr>
              <a:xfrm>
                <a:off x="4948655" y="6131057"/>
                <a:ext cx="445956" cy="276999"/>
              </a:xfrm>
              <a:prstGeom prst="rect">
                <a:avLst/>
              </a:prstGeom>
              <a:noFill/>
            </p:spPr>
            <p:txBody>
              <a:bodyPr wrap="none" rtlCol="0">
                <a:spAutoFit/>
              </a:bodyPr>
              <a:lstStyle/>
              <a:p>
                <a:pPr algn="r"/>
                <a:r>
                  <a:rPr lang="fr-FR" sz="1200" dirty="0"/>
                  <a:t>10</a:t>
                </a:r>
                <a:r>
                  <a:rPr lang="fr-FR" sz="1200" baseline="30000" dirty="0"/>
                  <a:t>-1</a:t>
                </a:r>
              </a:p>
            </p:txBody>
          </p:sp>
          <p:sp>
            <p:nvSpPr>
              <p:cNvPr id="43" name="ZoneTexte 42">
                <a:extLst>
                  <a:ext uri="{FF2B5EF4-FFF2-40B4-BE49-F238E27FC236}">
                    <a16:creationId xmlns:a16="http://schemas.microsoft.com/office/drawing/2014/main" xmlns="" id="{7E4FE937-7727-49F1-A302-FD646DF2D80F}"/>
                  </a:ext>
                </a:extLst>
              </p:cNvPr>
              <p:cNvSpPr txBox="1"/>
              <p:nvPr/>
            </p:nvSpPr>
            <p:spPr>
              <a:xfrm>
                <a:off x="5642541" y="6325434"/>
                <a:ext cx="364202" cy="276999"/>
              </a:xfrm>
              <a:prstGeom prst="rect">
                <a:avLst/>
              </a:prstGeom>
              <a:noFill/>
            </p:spPr>
            <p:txBody>
              <a:bodyPr wrap="none" rtlCol="0">
                <a:spAutoFit/>
              </a:bodyPr>
              <a:lstStyle/>
              <a:p>
                <a:pPr algn="ctr"/>
                <a:r>
                  <a:rPr lang="fr-FR" sz="1200"/>
                  <a:t>F1</a:t>
                </a:r>
              </a:p>
            </p:txBody>
          </p:sp>
          <p:sp>
            <p:nvSpPr>
              <p:cNvPr id="44" name="ZoneTexte 43">
                <a:extLst>
                  <a:ext uri="{FF2B5EF4-FFF2-40B4-BE49-F238E27FC236}">
                    <a16:creationId xmlns:a16="http://schemas.microsoft.com/office/drawing/2014/main" xmlns="" id="{96B199D8-0251-4AF4-9540-26D04D3D04EA}"/>
                  </a:ext>
                </a:extLst>
              </p:cNvPr>
              <p:cNvSpPr txBox="1"/>
              <p:nvPr/>
            </p:nvSpPr>
            <p:spPr>
              <a:xfrm>
                <a:off x="6191815" y="6325434"/>
                <a:ext cx="364202" cy="276999"/>
              </a:xfrm>
              <a:prstGeom prst="rect">
                <a:avLst/>
              </a:prstGeom>
              <a:noFill/>
            </p:spPr>
            <p:txBody>
              <a:bodyPr wrap="none" rtlCol="0">
                <a:spAutoFit/>
              </a:bodyPr>
              <a:lstStyle/>
              <a:p>
                <a:pPr algn="ctr"/>
                <a:r>
                  <a:rPr lang="fr-FR" sz="1200"/>
                  <a:t>F2</a:t>
                </a:r>
              </a:p>
            </p:txBody>
          </p:sp>
          <p:sp>
            <p:nvSpPr>
              <p:cNvPr id="45" name="ZoneTexte 44">
                <a:extLst>
                  <a:ext uri="{FF2B5EF4-FFF2-40B4-BE49-F238E27FC236}">
                    <a16:creationId xmlns:a16="http://schemas.microsoft.com/office/drawing/2014/main" xmlns="" id="{7FFFA6A9-892C-4465-B3F2-D024B969D22B}"/>
                  </a:ext>
                </a:extLst>
              </p:cNvPr>
              <p:cNvSpPr txBox="1"/>
              <p:nvPr/>
            </p:nvSpPr>
            <p:spPr>
              <a:xfrm>
                <a:off x="6737231" y="6325434"/>
                <a:ext cx="364202" cy="276999"/>
              </a:xfrm>
              <a:prstGeom prst="rect">
                <a:avLst/>
              </a:prstGeom>
              <a:noFill/>
            </p:spPr>
            <p:txBody>
              <a:bodyPr wrap="none" rtlCol="0">
                <a:spAutoFit/>
              </a:bodyPr>
              <a:lstStyle/>
              <a:p>
                <a:pPr algn="ctr"/>
                <a:r>
                  <a:rPr lang="fr-FR" sz="1200"/>
                  <a:t>F3</a:t>
                </a:r>
              </a:p>
            </p:txBody>
          </p:sp>
          <p:sp>
            <p:nvSpPr>
              <p:cNvPr id="46" name="ZoneTexte 45">
                <a:extLst>
                  <a:ext uri="{FF2B5EF4-FFF2-40B4-BE49-F238E27FC236}">
                    <a16:creationId xmlns:a16="http://schemas.microsoft.com/office/drawing/2014/main" xmlns="" id="{153A2F60-3F52-4CA9-85C0-41D05EBCB41A}"/>
                  </a:ext>
                </a:extLst>
              </p:cNvPr>
              <p:cNvSpPr txBox="1"/>
              <p:nvPr/>
            </p:nvSpPr>
            <p:spPr>
              <a:xfrm>
                <a:off x="7311021" y="6325434"/>
                <a:ext cx="364202" cy="276999"/>
              </a:xfrm>
              <a:prstGeom prst="rect">
                <a:avLst/>
              </a:prstGeom>
              <a:noFill/>
            </p:spPr>
            <p:txBody>
              <a:bodyPr wrap="none" rtlCol="0">
                <a:spAutoFit/>
              </a:bodyPr>
              <a:lstStyle/>
              <a:p>
                <a:pPr algn="ctr"/>
                <a:r>
                  <a:rPr lang="fr-FR" sz="1200"/>
                  <a:t>F4</a:t>
                </a:r>
              </a:p>
            </p:txBody>
          </p:sp>
          <p:sp>
            <p:nvSpPr>
              <p:cNvPr id="47" name="ZoneTexte 46">
                <a:extLst>
                  <a:ext uri="{FF2B5EF4-FFF2-40B4-BE49-F238E27FC236}">
                    <a16:creationId xmlns:a16="http://schemas.microsoft.com/office/drawing/2014/main" xmlns="" id="{229FE25C-ABE3-4AD6-9D91-5AFC7DB78AC5}"/>
                  </a:ext>
                </a:extLst>
              </p:cNvPr>
              <p:cNvSpPr txBox="1"/>
              <p:nvPr/>
            </p:nvSpPr>
            <p:spPr>
              <a:xfrm>
                <a:off x="7849498" y="6325434"/>
                <a:ext cx="364202" cy="276999"/>
              </a:xfrm>
              <a:prstGeom prst="rect">
                <a:avLst/>
              </a:prstGeom>
              <a:noFill/>
            </p:spPr>
            <p:txBody>
              <a:bodyPr wrap="none" rtlCol="0">
                <a:spAutoFit/>
              </a:bodyPr>
              <a:lstStyle/>
              <a:p>
                <a:pPr algn="ctr"/>
                <a:r>
                  <a:rPr lang="fr-FR" sz="1200" dirty="0"/>
                  <a:t>F5</a:t>
                </a:r>
              </a:p>
            </p:txBody>
          </p:sp>
          <p:sp>
            <p:nvSpPr>
              <p:cNvPr id="48" name="ZoneTexte 47">
                <a:extLst>
                  <a:ext uri="{FF2B5EF4-FFF2-40B4-BE49-F238E27FC236}">
                    <a16:creationId xmlns:a16="http://schemas.microsoft.com/office/drawing/2014/main" xmlns="" id="{1B64C858-BFE7-4AD2-9BFB-CC025417B836}"/>
                  </a:ext>
                </a:extLst>
              </p:cNvPr>
              <p:cNvSpPr txBox="1"/>
              <p:nvPr/>
            </p:nvSpPr>
            <p:spPr>
              <a:xfrm rot="16200000">
                <a:off x="418651" y="5164446"/>
                <a:ext cx="184730" cy="276999"/>
              </a:xfrm>
              <a:prstGeom prst="rect">
                <a:avLst/>
              </a:prstGeom>
              <a:noFill/>
            </p:spPr>
            <p:txBody>
              <a:bodyPr wrap="none" rtlCol="0">
                <a:spAutoFit/>
              </a:bodyPr>
              <a:lstStyle/>
              <a:p>
                <a:pPr algn="ctr"/>
                <a:endParaRPr lang="fr-FR" sz="1200" b="1"/>
              </a:p>
            </p:txBody>
          </p:sp>
        </p:grpSp>
      </p:grpSp>
      <p:sp>
        <p:nvSpPr>
          <p:cNvPr id="145" name="Rectangle 76">
            <a:extLst>
              <a:ext uri="{FF2B5EF4-FFF2-40B4-BE49-F238E27FC236}">
                <a16:creationId xmlns:a16="http://schemas.microsoft.com/office/drawing/2014/main" xmlns="" id="{14F23995-181E-44D6-B654-82AE6887170D}"/>
              </a:ext>
            </a:extLst>
          </p:cNvPr>
          <p:cNvSpPr>
            <a:spLocks noChangeArrowheads="1"/>
          </p:cNvSpPr>
          <p:nvPr/>
        </p:nvSpPr>
        <p:spPr bwMode="auto">
          <a:xfrm>
            <a:off x="2202840" y="6540048"/>
            <a:ext cx="4936705" cy="166712"/>
          </a:xfrm>
          <a:prstGeom prst="rect">
            <a:avLst/>
          </a:prstGeom>
          <a:noFill/>
          <a:ln w="9525">
            <a:noFill/>
            <a:miter lim="800000"/>
            <a:headEnd/>
            <a:tailEnd/>
          </a:ln>
        </p:spPr>
        <p:txBody>
          <a:bodyPr wrap="square" lIns="0" tIns="0" rIns="0" bIns="0">
            <a:spAutoFit/>
          </a:bodyPr>
          <a:lstStyle/>
          <a:p>
            <a:pPr algn="ctr">
              <a:lnSpc>
                <a:spcPts val="1300"/>
              </a:lnSpc>
            </a:pPr>
            <a:r>
              <a:rPr lang="fr-FR" sz="1200" b="1" dirty="0">
                <a:solidFill>
                  <a:srgbClr val="0070C0"/>
                </a:solidFill>
                <a:latin typeface="Arial" panose="020B0604020202020204" pitchFamily="34" charset="0"/>
                <a:ea typeface="ＭＳ Ｐゴシック" pitchFamily="34" charset="-128"/>
                <a:cs typeface="Arial" panose="020B0604020202020204" pitchFamily="34" charset="0"/>
              </a:rPr>
              <a:t>ARN viral associé aux cellules (c/g de ganglion)</a:t>
            </a:r>
          </a:p>
        </p:txBody>
      </p:sp>
      <p:sp>
        <p:nvSpPr>
          <p:cNvPr id="146" name="ZoneTexte 145">
            <a:extLst>
              <a:ext uri="{FF2B5EF4-FFF2-40B4-BE49-F238E27FC236}">
                <a16:creationId xmlns:a16="http://schemas.microsoft.com/office/drawing/2014/main" xmlns="" id="{D80E04CB-4938-436F-94C9-CA1640455CAA}"/>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26</a:t>
            </a:r>
          </a:p>
        </p:txBody>
      </p:sp>
    </p:spTree>
    <p:extLst>
      <p:ext uri="{BB962C8B-B14F-4D97-AF65-F5344CB8AC3E}">
        <p14:creationId xmlns:p14="http://schemas.microsoft.com/office/powerpoint/2010/main" val="2243709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4329901" y="6515988"/>
            <a:ext cx="4737100" cy="261610"/>
          </a:xfrm>
          <a:prstGeom prst="rect">
            <a:avLst/>
          </a:prstGeom>
          <a:noFill/>
          <a:ln w="9525">
            <a:noFill/>
            <a:miter lim="800000"/>
            <a:headEnd/>
            <a:tailEnd/>
          </a:ln>
        </p:spPr>
        <p:txBody>
          <a:bodyPr wrap="square">
            <a:spAutoFit/>
          </a:bodyPr>
          <a:lstStyle/>
          <a:p>
            <a:pPr algn="r" eaLnBrk="0" hangingPunct="0"/>
            <a:r>
              <a:rPr lang="fr-FR" sz="1100" i="1" dirty="0" err="1">
                <a:solidFill>
                  <a:srgbClr val="0070C0"/>
                </a:solidFill>
              </a:rPr>
              <a:t>Kroon</a:t>
            </a:r>
            <a:r>
              <a:rPr lang="fr-FR" sz="1100" i="1" dirty="0">
                <a:solidFill>
                  <a:srgbClr val="0070C0"/>
                </a:solidFill>
              </a:rPr>
              <a:t> E, CROI 2018, Abs. 66</a:t>
            </a:r>
          </a:p>
        </p:txBody>
      </p:sp>
      <p:sp>
        <p:nvSpPr>
          <p:cNvPr id="7" name="Espace réservé du contenu 7"/>
          <p:cNvSpPr>
            <a:spLocks noGrp="1"/>
          </p:cNvSpPr>
          <p:nvPr>
            <p:ph idx="1"/>
          </p:nvPr>
        </p:nvSpPr>
        <p:spPr>
          <a:xfrm>
            <a:off x="250258" y="1341438"/>
            <a:ext cx="8714356" cy="5111750"/>
          </a:xfrm>
        </p:spPr>
        <p:txBody>
          <a:bodyPr/>
          <a:lstStyle/>
          <a:p>
            <a:pPr marL="0" indent="0">
              <a:buNone/>
            </a:pPr>
            <a:r>
              <a:rPr lang="fr-FR" sz="1600" dirty="0" smtClean="0"/>
              <a:t>la </a:t>
            </a:r>
            <a:r>
              <a:rPr lang="fr-FR" sz="1600" dirty="0"/>
              <a:t>population des cellules T CD8+ spécifiques anti-VIH dans les </a:t>
            </a:r>
            <a:r>
              <a:rPr lang="fr-FR" sz="1600" dirty="0" err="1" smtClean="0"/>
              <a:t>PBMCs</a:t>
            </a:r>
            <a:r>
              <a:rPr lang="fr-FR" sz="1600" dirty="0" smtClean="0"/>
              <a:t> est significativement </a:t>
            </a:r>
            <a:r>
              <a:rPr lang="fr-FR" sz="1600" dirty="0"/>
              <a:t>réduite quand les patients sont traités au stade </a:t>
            </a:r>
            <a:r>
              <a:rPr lang="fr-FR" sz="1600" dirty="0" err="1"/>
              <a:t>Fiebig</a:t>
            </a:r>
            <a:r>
              <a:rPr lang="fr-FR" sz="1600" dirty="0"/>
              <a:t> 1</a:t>
            </a:r>
          </a:p>
          <a:p>
            <a:pPr marL="0" indent="0">
              <a:buNone/>
            </a:pPr>
            <a:endParaRPr lang="fr-FR" sz="2000" b="1" dirty="0"/>
          </a:p>
          <a:p>
            <a:pPr marL="0" indent="0">
              <a:buNone/>
            </a:pPr>
            <a:r>
              <a:rPr lang="fr-FR" sz="1600" b="1" dirty="0" smtClean="0"/>
              <a:t>Analyses </a:t>
            </a:r>
            <a:r>
              <a:rPr lang="fr-FR" sz="1600" b="1" dirty="0" err="1" smtClean="0"/>
              <a:t>immunohistochimiques</a:t>
            </a:r>
            <a:endParaRPr lang="fr-FR" sz="1600" b="1" dirty="0" smtClean="0"/>
          </a:p>
          <a:p>
            <a:pPr marL="0" indent="0">
              <a:buNone/>
            </a:pPr>
            <a:r>
              <a:rPr lang="fr-FR" sz="1600" dirty="0" smtClean="0"/>
              <a:t>Dépôts </a:t>
            </a:r>
            <a:r>
              <a:rPr lang="fr-FR" sz="1600" dirty="0"/>
              <a:t>de collagène au niveau des zones T parafolliculaires des ganglions </a:t>
            </a:r>
            <a:r>
              <a:rPr lang="fr-FR" sz="1600" dirty="0" smtClean="0"/>
              <a:t>surviennent </a:t>
            </a:r>
            <a:r>
              <a:rPr lang="fr-FR" sz="1600" dirty="0"/>
              <a:t>précocement </a:t>
            </a:r>
            <a:r>
              <a:rPr lang="fr-FR" sz="1600" dirty="0" smtClean="0"/>
              <a:t>dès le stade F1 et </a:t>
            </a:r>
            <a:r>
              <a:rPr lang="fr-FR" sz="1600" dirty="0"/>
              <a:t>ne sont pas modifiés par l’initiation </a:t>
            </a:r>
            <a:r>
              <a:rPr lang="fr-FR" sz="1600" dirty="0" smtClean="0"/>
              <a:t>des </a:t>
            </a:r>
            <a:r>
              <a:rPr lang="fr-FR" sz="1600" dirty="0" err="1" smtClean="0"/>
              <a:t>ARVs</a:t>
            </a:r>
            <a:endParaRPr lang="fr-FR" sz="1600" dirty="0"/>
          </a:p>
          <a:p>
            <a:pPr marL="0" indent="0">
              <a:buNone/>
            </a:pPr>
            <a:endParaRPr lang="fr-FR" dirty="0">
              <a:solidFill>
                <a:srgbClr val="0070C0"/>
              </a:solidFill>
              <a:latin typeface="Calibri" panose="020F0502020204030204" pitchFamily="34" charset="0"/>
              <a:cs typeface="Calibri" panose="020F0502020204030204" pitchFamily="34" charset="0"/>
            </a:endParaRPr>
          </a:p>
          <a:p>
            <a:pPr marL="0" indent="0">
              <a:buNone/>
            </a:pPr>
            <a:endParaRPr lang="fr-FR" b="1" dirty="0" smtClean="0">
              <a:solidFill>
                <a:srgbClr val="0070C0"/>
              </a:solidFill>
              <a:latin typeface="Calibri" panose="020F0502020204030204" pitchFamily="34" charset="0"/>
              <a:cs typeface="Calibri" panose="020F0502020204030204" pitchFamily="34" charset="0"/>
            </a:endParaRPr>
          </a:p>
          <a:p>
            <a:pPr marL="0" indent="0">
              <a:buNone/>
            </a:pPr>
            <a:endParaRPr lang="fr-FR" b="1" dirty="0">
              <a:solidFill>
                <a:srgbClr val="0070C0"/>
              </a:solidFill>
              <a:latin typeface="Calibri" panose="020F0502020204030204" pitchFamily="34" charset="0"/>
              <a:cs typeface="Calibri" panose="020F0502020204030204" pitchFamily="34" charset="0"/>
            </a:endParaRPr>
          </a:p>
          <a:p>
            <a:pPr marL="0" indent="0">
              <a:buNone/>
            </a:pPr>
            <a:endParaRPr lang="fr-FR" b="1" dirty="0" smtClean="0">
              <a:solidFill>
                <a:srgbClr val="0070C0"/>
              </a:solidFill>
              <a:latin typeface="Calibri" panose="020F0502020204030204" pitchFamily="34" charset="0"/>
              <a:cs typeface="Calibri" panose="020F0502020204030204" pitchFamily="34" charset="0"/>
            </a:endParaRPr>
          </a:p>
          <a:p>
            <a:pPr marL="0" indent="0">
              <a:buNone/>
            </a:pPr>
            <a:endParaRPr lang="fr-FR" sz="2000" b="1" dirty="0" smtClean="0">
              <a:solidFill>
                <a:srgbClr val="0070C0"/>
              </a:solidFill>
              <a:latin typeface="Arial" panose="020B0604020202020204" pitchFamily="34" charset="0"/>
              <a:cs typeface="Arial" panose="020B0604020202020204" pitchFamily="34" charset="0"/>
            </a:endParaRPr>
          </a:p>
          <a:p>
            <a:pPr marL="0" indent="0">
              <a:buNone/>
            </a:pPr>
            <a:endParaRPr lang="fr-FR" sz="2000" b="1" dirty="0">
              <a:solidFill>
                <a:srgbClr val="0070C0"/>
              </a:solidFill>
              <a:latin typeface="Arial" panose="020B0604020202020204" pitchFamily="34" charset="0"/>
              <a:cs typeface="Arial" panose="020B0604020202020204" pitchFamily="34" charset="0"/>
            </a:endParaRPr>
          </a:p>
          <a:p>
            <a:pPr marL="0" indent="0">
              <a:buNone/>
            </a:pPr>
            <a:r>
              <a:rPr lang="fr-FR" sz="2000" b="1" dirty="0" smtClean="0">
                <a:solidFill>
                  <a:srgbClr val="0070C0"/>
                </a:solidFill>
                <a:latin typeface="Arial" panose="020B0604020202020204" pitchFamily="34" charset="0"/>
                <a:cs typeface="Arial" panose="020B0604020202020204" pitchFamily="34" charset="0"/>
              </a:rPr>
              <a:t>Conclusions</a:t>
            </a:r>
            <a:endParaRPr lang="fr-FR" sz="2000" b="1" dirty="0">
              <a:solidFill>
                <a:srgbClr val="0070C0"/>
              </a:solidFill>
              <a:latin typeface="Arial" panose="020B0604020202020204" pitchFamily="34" charset="0"/>
              <a:cs typeface="Arial" panose="020B0604020202020204" pitchFamily="34" charset="0"/>
            </a:endParaRPr>
          </a:p>
          <a:p>
            <a:pPr marL="400050" lvl="1" indent="0">
              <a:buNone/>
            </a:pPr>
            <a:r>
              <a:rPr lang="fr-FR" sz="1600" dirty="0"/>
              <a:t>Etablissement très précoce du réservoir dans les ganglions lymphatiques, dès le stade </a:t>
            </a:r>
            <a:r>
              <a:rPr lang="fr-FR" sz="1600" dirty="0" err="1"/>
              <a:t>Fiebig</a:t>
            </a:r>
            <a:r>
              <a:rPr lang="fr-FR" sz="1600" dirty="0"/>
              <a:t> 1, sans impact d’une initiation précoce des ARV</a:t>
            </a:r>
          </a:p>
          <a:p>
            <a:pPr marL="400050" lvl="1" indent="0">
              <a:buNone/>
            </a:pPr>
            <a:r>
              <a:rPr lang="fr-FR" sz="1600" dirty="0"/>
              <a:t>Fréquente </a:t>
            </a:r>
            <a:r>
              <a:rPr lang="fr-FR" sz="1600" dirty="0" smtClean="0"/>
              <a:t>détection de </a:t>
            </a:r>
            <a:r>
              <a:rPr lang="fr-FR" sz="1600" dirty="0"/>
              <a:t>l’ARN viral associé aux cellules </a:t>
            </a:r>
            <a:r>
              <a:rPr lang="fr-FR" sz="1600" dirty="0" smtClean="0"/>
              <a:t>dans </a:t>
            </a:r>
            <a:r>
              <a:rPr lang="fr-FR" sz="1600" dirty="0"/>
              <a:t>les ganglions lymphatiques </a:t>
            </a:r>
            <a:r>
              <a:rPr lang="fr-FR" sz="1600" dirty="0" smtClean="0"/>
              <a:t>et persistance surtout </a:t>
            </a:r>
            <a:r>
              <a:rPr lang="fr-FR" sz="1600" dirty="0"/>
              <a:t>au stade </a:t>
            </a:r>
            <a:r>
              <a:rPr lang="fr-FR" sz="1600" dirty="0" err="1"/>
              <a:t>Fiebig</a:t>
            </a:r>
            <a:r>
              <a:rPr lang="fr-FR" sz="1600" dirty="0"/>
              <a:t> 1 </a:t>
            </a:r>
          </a:p>
          <a:p>
            <a:pPr marL="400050" lvl="1" indent="0">
              <a:buNone/>
            </a:pPr>
            <a:r>
              <a:rPr lang="fr-FR" sz="1600" dirty="0"/>
              <a:t>Dégâts sur l’architecture des ganglions dès le stade </a:t>
            </a:r>
            <a:r>
              <a:rPr lang="fr-FR" sz="1600" dirty="0" err="1"/>
              <a:t>Fiebig</a:t>
            </a:r>
            <a:r>
              <a:rPr lang="fr-FR" sz="1600" dirty="0"/>
              <a:t> 1 </a:t>
            </a:r>
          </a:p>
        </p:txBody>
      </p:sp>
      <p:sp>
        <p:nvSpPr>
          <p:cNvPr id="13" name="Titre 6"/>
          <p:cNvSpPr>
            <a:spLocks noGrp="1"/>
          </p:cNvSpPr>
          <p:nvPr>
            <p:ph type="title"/>
          </p:nvPr>
        </p:nvSpPr>
        <p:spPr/>
        <p:txBody>
          <a:bodyPr/>
          <a:lstStyle/>
          <a:p>
            <a:r>
              <a:rPr lang="fr-FR" sz="2400" dirty="0"/>
              <a:t>Présence et persistance d’ARN viral dans </a:t>
            </a:r>
            <a:br>
              <a:rPr lang="fr-FR" sz="2400" dirty="0"/>
            </a:br>
            <a:r>
              <a:rPr lang="fr-FR" sz="2400" dirty="0"/>
              <a:t>les ganglions lymphatiques malgré un traitement ARV précoce (1)</a:t>
            </a:r>
            <a:endParaRPr lang="fr-FR" sz="2600" dirty="0"/>
          </a:p>
        </p:txBody>
      </p:sp>
      <p:sp>
        <p:nvSpPr>
          <p:cNvPr id="5" name="ZoneTexte 4">
            <a:extLst>
              <a:ext uri="{FF2B5EF4-FFF2-40B4-BE49-F238E27FC236}">
                <a16:creationId xmlns:a16="http://schemas.microsoft.com/office/drawing/2014/main" xmlns="" id="{8277F8AF-03B1-46FA-AED6-62F6B14389AB}"/>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27</a:t>
            </a:r>
          </a:p>
        </p:txBody>
      </p:sp>
      <p:pic>
        <p:nvPicPr>
          <p:cNvPr id="2" name="Image 1"/>
          <p:cNvPicPr>
            <a:picLocks noChangeAspect="1"/>
          </p:cNvPicPr>
          <p:nvPr/>
        </p:nvPicPr>
        <p:blipFill>
          <a:blip r:embed="rId3"/>
          <a:stretch>
            <a:fillRect/>
          </a:stretch>
        </p:blipFill>
        <p:spPr>
          <a:xfrm>
            <a:off x="681178" y="3086038"/>
            <a:ext cx="4212345" cy="1688194"/>
          </a:xfrm>
          <a:prstGeom prst="rect">
            <a:avLst/>
          </a:prstGeom>
        </p:spPr>
      </p:pic>
      <p:pic>
        <p:nvPicPr>
          <p:cNvPr id="4" name="Image 3"/>
          <p:cNvPicPr>
            <a:picLocks noChangeAspect="1"/>
          </p:cNvPicPr>
          <p:nvPr/>
        </p:nvPicPr>
        <p:blipFill>
          <a:blip r:embed="rId4"/>
          <a:stretch>
            <a:fillRect/>
          </a:stretch>
        </p:blipFill>
        <p:spPr>
          <a:xfrm>
            <a:off x="5481504" y="3086038"/>
            <a:ext cx="2379668" cy="1688194"/>
          </a:xfrm>
          <a:prstGeom prst="rect">
            <a:avLst/>
          </a:prstGeom>
        </p:spPr>
      </p:pic>
    </p:spTree>
    <p:extLst>
      <p:ext uri="{BB962C8B-B14F-4D97-AF65-F5344CB8AC3E}">
        <p14:creationId xmlns:p14="http://schemas.microsoft.com/office/powerpoint/2010/main" val="32278087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Espace réservé du contenu 3"/>
          <p:cNvSpPr>
            <a:spLocks noGrp="1"/>
          </p:cNvSpPr>
          <p:nvPr>
            <p:ph idx="1"/>
          </p:nvPr>
        </p:nvSpPr>
        <p:spPr>
          <a:xfrm>
            <a:off x="231913" y="1169162"/>
            <a:ext cx="8640963" cy="4465945"/>
          </a:xfrm>
        </p:spPr>
        <p:txBody>
          <a:bodyPr/>
          <a:lstStyle/>
          <a:p>
            <a:pPr>
              <a:tabLst>
                <a:tab pos="352425" algn="l"/>
              </a:tabLst>
            </a:pPr>
            <a:r>
              <a:rPr lang="fr-FR" sz="2000" b="1" dirty="0"/>
              <a:t>Objectif : </a:t>
            </a:r>
            <a:r>
              <a:rPr lang="fr-FR" sz="1800" dirty="0"/>
              <a:t>évaluer l’impact de l’association d’un </a:t>
            </a:r>
            <a:r>
              <a:rPr lang="fr-FR" sz="1800" dirty="0" err="1"/>
              <a:t>Ac</a:t>
            </a:r>
            <a:r>
              <a:rPr lang="fr-FR" sz="1800" dirty="0"/>
              <a:t> neutralisant (PGT121)</a:t>
            </a:r>
          </a:p>
          <a:p>
            <a:pPr marL="0" indent="0">
              <a:buNone/>
              <a:tabLst>
                <a:tab pos="352425" algn="l"/>
              </a:tabLst>
            </a:pPr>
            <a:r>
              <a:rPr lang="fr-FR" sz="1800" dirty="0"/>
              <a:t>	à large spectre et d’un agoniste du TLR-7 (GS-9620) sur le réservoir et le délai 	du rebond virologique à l’arrêt des ARV chez les macaques</a:t>
            </a:r>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1800" dirty="0"/>
          </a:p>
          <a:p>
            <a:pPr marL="0" indent="0">
              <a:buNone/>
              <a:tabLst>
                <a:tab pos="352425" algn="l"/>
              </a:tabLst>
            </a:pPr>
            <a:endParaRPr lang="fr-FR" sz="2000" dirty="0"/>
          </a:p>
          <a:p>
            <a:pPr marL="0" indent="0">
              <a:buNone/>
              <a:tabLst>
                <a:tab pos="352425" algn="l"/>
              </a:tabLst>
            </a:pPr>
            <a:endParaRPr lang="fr-FR" sz="800" dirty="0"/>
          </a:p>
          <a:p>
            <a:pPr>
              <a:tabLst>
                <a:tab pos="352425" algn="l"/>
              </a:tabLst>
            </a:pPr>
            <a:r>
              <a:rPr lang="fr-FR" sz="1600" dirty="0"/>
              <a:t>GS-9620 : 10 administrations (toutes les 2 semaines) par gavage oral entre S96 et S114</a:t>
            </a:r>
          </a:p>
          <a:p>
            <a:pPr>
              <a:tabLst>
                <a:tab pos="352425" algn="l"/>
              </a:tabLst>
            </a:pPr>
            <a:r>
              <a:rPr lang="fr-FR" sz="1600" dirty="0"/>
              <a:t>PGT121 : 5 injections iv (toutes les 2 semaines) entre S106 et S114</a:t>
            </a:r>
          </a:p>
          <a:p>
            <a:pPr>
              <a:tabLst>
                <a:tab pos="352425" algn="l"/>
              </a:tabLst>
            </a:pPr>
            <a:r>
              <a:rPr lang="fr-FR" sz="1600" dirty="0"/>
              <a:t>ARV arrêtés à S130 (16 semaines après la dernière cure de GS-9620 et/ou PGT121)</a:t>
            </a:r>
          </a:p>
          <a:p>
            <a:pPr marL="0" indent="0">
              <a:buNone/>
              <a:tabLst>
                <a:tab pos="352425" algn="l"/>
              </a:tabLst>
            </a:pPr>
            <a:endParaRPr lang="fr-FR" sz="2000" dirty="0"/>
          </a:p>
          <a:p>
            <a:pPr marL="0" indent="0">
              <a:buNone/>
              <a:tabLst>
                <a:tab pos="352425" algn="l"/>
              </a:tabLst>
            </a:pPr>
            <a:endParaRPr lang="fr-FR" sz="2000" dirty="0"/>
          </a:p>
          <a:p>
            <a:pPr marL="0" indent="0">
              <a:buNone/>
              <a:tabLst>
                <a:tab pos="352425" algn="l"/>
              </a:tabLst>
            </a:pPr>
            <a:endParaRPr lang="fr-FR" sz="2000" dirty="0"/>
          </a:p>
          <a:p>
            <a:pPr marL="0" indent="0">
              <a:buNone/>
              <a:tabLst>
                <a:tab pos="352425" algn="l"/>
              </a:tabLst>
            </a:pPr>
            <a:endParaRPr lang="fr-FR" sz="2000" dirty="0"/>
          </a:p>
          <a:p>
            <a:pPr marL="0" indent="0">
              <a:buNone/>
              <a:tabLst>
                <a:tab pos="352425" algn="l"/>
              </a:tabLst>
            </a:pPr>
            <a:endParaRPr lang="fr-FR" sz="2000" dirty="0"/>
          </a:p>
          <a:p>
            <a:pPr marL="0" indent="0">
              <a:buNone/>
              <a:tabLst>
                <a:tab pos="352425" algn="l"/>
              </a:tabLst>
            </a:pPr>
            <a:endParaRPr lang="fr-FR" sz="2000" dirty="0"/>
          </a:p>
          <a:p>
            <a:pPr marL="0" indent="0">
              <a:buNone/>
              <a:tabLst>
                <a:tab pos="352425" algn="l"/>
              </a:tabLst>
            </a:pPr>
            <a:endParaRPr lang="fr-FR" sz="2000" dirty="0"/>
          </a:p>
          <a:p>
            <a:pPr marL="0" indent="0">
              <a:buNone/>
              <a:tabLst>
                <a:tab pos="352425" algn="l"/>
              </a:tabLst>
            </a:pPr>
            <a:endParaRPr lang="fr-FR" sz="2000" dirty="0"/>
          </a:p>
          <a:p>
            <a:pPr marL="0" indent="0">
              <a:buNone/>
              <a:tabLst>
                <a:tab pos="352425" algn="l"/>
              </a:tabLst>
            </a:pPr>
            <a:endParaRPr lang="fr-FR" sz="2000" dirty="0"/>
          </a:p>
        </p:txBody>
      </p:sp>
      <p:sp>
        <p:nvSpPr>
          <p:cNvPr id="3" name="Titre 2"/>
          <p:cNvSpPr>
            <a:spLocks noGrp="1"/>
          </p:cNvSpPr>
          <p:nvPr>
            <p:ph type="title"/>
          </p:nvPr>
        </p:nvSpPr>
        <p:spPr/>
        <p:txBody>
          <a:bodyPr/>
          <a:lstStyle/>
          <a:p>
            <a:r>
              <a:rPr lang="fr-FR" sz="2400" dirty="0"/>
              <a:t>L’association d’un </a:t>
            </a:r>
            <a:r>
              <a:rPr lang="fr-FR" sz="2400" dirty="0" err="1"/>
              <a:t>Ac</a:t>
            </a:r>
            <a:r>
              <a:rPr lang="fr-FR" sz="2400" dirty="0"/>
              <a:t> neutralisant (PGT121) et </a:t>
            </a:r>
            <a:br>
              <a:rPr lang="fr-FR" sz="2400" dirty="0"/>
            </a:br>
            <a:r>
              <a:rPr lang="fr-FR" sz="2400" dirty="0"/>
              <a:t>d’un agoniste du TLR-7 (GS-9620) retarde le rebond virologique à l’arrêt des ARV chez le macaque (1)</a:t>
            </a:r>
          </a:p>
        </p:txBody>
      </p:sp>
      <p:sp>
        <p:nvSpPr>
          <p:cNvPr id="6" name="Text Box 3"/>
          <p:cNvSpPr txBox="1">
            <a:spLocks noChangeArrowheads="1"/>
          </p:cNvSpPr>
          <p:nvPr/>
        </p:nvSpPr>
        <p:spPr bwMode="auto">
          <a:xfrm>
            <a:off x="4406901" y="6581493"/>
            <a:ext cx="4737100" cy="276999"/>
          </a:xfrm>
          <a:prstGeom prst="rect">
            <a:avLst/>
          </a:prstGeom>
          <a:noFill/>
          <a:ln w="9525">
            <a:noFill/>
            <a:miter lim="800000"/>
            <a:headEnd/>
            <a:tailEnd/>
          </a:ln>
        </p:spPr>
        <p:txBody>
          <a:bodyPr wrap="square">
            <a:spAutoFit/>
          </a:bodyPr>
          <a:lstStyle/>
          <a:p>
            <a:pPr algn="r" eaLnBrk="0" hangingPunct="0"/>
            <a:r>
              <a:rPr lang="fr-FR" sz="1200" i="1" err="1">
                <a:solidFill>
                  <a:srgbClr val="0070C0"/>
                </a:solidFill>
              </a:rPr>
              <a:t>Barouch</a:t>
            </a:r>
            <a:r>
              <a:rPr lang="fr-FR" sz="1200" i="1">
                <a:solidFill>
                  <a:srgbClr val="0070C0"/>
                </a:solidFill>
              </a:rPr>
              <a:t> D, CROI 2018, Abs. 73LB</a:t>
            </a:r>
          </a:p>
        </p:txBody>
      </p:sp>
      <p:pic>
        <p:nvPicPr>
          <p:cNvPr id="7" name="Image 6">
            <a:extLst>
              <a:ext uri="{FF2B5EF4-FFF2-40B4-BE49-F238E27FC236}">
                <a16:creationId xmlns:a16="http://schemas.microsoft.com/office/drawing/2014/main" xmlns="" id="{72B927D1-BA60-4CBC-A0FD-341F11EF0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63" y="2802764"/>
            <a:ext cx="1292994" cy="1095375"/>
          </a:xfrm>
          <a:prstGeom prst="rect">
            <a:avLst/>
          </a:prstGeom>
        </p:spPr>
      </p:pic>
      <p:sp>
        <p:nvSpPr>
          <p:cNvPr id="8" name="Flèche : pentagone 7">
            <a:extLst>
              <a:ext uri="{FF2B5EF4-FFF2-40B4-BE49-F238E27FC236}">
                <a16:creationId xmlns:a16="http://schemas.microsoft.com/office/drawing/2014/main" xmlns="" id="{C0366D05-9C5D-4249-9054-129604A478AF}"/>
              </a:ext>
            </a:extLst>
          </p:cNvPr>
          <p:cNvSpPr/>
          <p:nvPr/>
        </p:nvSpPr>
        <p:spPr bwMode="auto">
          <a:xfrm>
            <a:off x="2509354" y="3791908"/>
            <a:ext cx="6191250" cy="252000"/>
          </a:xfrm>
          <a:prstGeom prst="homePlat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600" dirty="0">
                <a:solidFill>
                  <a:srgbClr val="FFFFFF"/>
                </a:solidFill>
              </a:rPr>
              <a:t>DTG/FTC/TDF</a:t>
            </a:r>
          </a:p>
        </p:txBody>
      </p:sp>
      <p:sp>
        <p:nvSpPr>
          <p:cNvPr id="10" name="Rectangle : coins arrondis 9">
            <a:extLst>
              <a:ext uri="{FF2B5EF4-FFF2-40B4-BE49-F238E27FC236}">
                <a16:creationId xmlns:a16="http://schemas.microsoft.com/office/drawing/2014/main" xmlns="" id="{46DEAA55-FB32-4583-80E6-3EEE861B6B70}"/>
              </a:ext>
            </a:extLst>
          </p:cNvPr>
          <p:cNvSpPr/>
          <p:nvPr/>
        </p:nvSpPr>
        <p:spPr bwMode="auto">
          <a:xfrm>
            <a:off x="5442012" y="4116310"/>
            <a:ext cx="1453604" cy="252000"/>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11" name="Rectangle : coins arrondis 10">
            <a:extLst>
              <a:ext uri="{FF2B5EF4-FFF2-40B4-BE49-F238E27FC236}">
                <a16:creationId xmlns:a16="http://schemas.microsoft.com/office/drawing/2014/main" xmlns="" id="{EAAA26EB-83F7-48D2-9C73-9301119502FB}"/>
              </a:ext>
            </a:extLst>
          </p:cNvPr>
          <p:cNvSpPr/>
          <p:nvPr/>
        </p:nvSpPr>
        <p:spPr bwMode="auto">
          <a:xfrm>
            <a:off x="5442012" y="4485045"/>
            <a:ext cx="1453604" cy="2520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12" name="Rectangle : coins arrondis 11">
            <a:extLst>
              <a:ext uri="{FF2B5EF4-FFF2-40B4-BE49-F238E27FC236}">
                <a16:creationId xmlns:a16="http://schemas.microsoft.com/office/drawing/2014/main" xmlns="" id="{8F03F06F-FE91-453A-B9CD-7525B44266B0}"/>
              </a:ext>
            </a:extLst>
          </p:cNvPr>
          <p:cNvSpPr/>
          <p:nvPr/>
        </p:nvSpPr>
        <p:spPr bwMode="auto">
          <a:xfrm>
            <a:off x="5442012" y="4867032"/>
            <a:ext cx="1453604" cy="2520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13" name="Rectangle : coins arrondis 12">
            <a:extLst>
              <a:ext uri="{FF2B5EF4-FFF2-40B4-BE49-F238E27FC236}">
                <a16:creationId xmlns:a16="http://schemas.microsoft.com/office/drawing/2014/main" xmlns="" id="{8BA96A2E-66E3-4DC8-B765-6A6F7D9E15DC}"/>
              </a:ext>
            </a:extLst>
          </p:cNvPr>
          <p:cNvSpPr/>
          <p:nvPr/>
        </p:nvSpPr>
        <p:spPr bwMode="auto">
          <a:xfrm>
            <a:off x="5442012" y="5228707"/>
            <a:ext cx="1453604" cy="4064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cxnSp>
        <p:nvCxnSpPr>
          <p:cNvPr id="15" name="Connecteur droit 14">
            <a:extLst>
              <a:ext uri="{FF2B5EF4-FFF2-40B4-BE49-F238E27FC236}">
                <a16:creationId xmlns:a16="http://schemas.microsoft.com/office/drawing/2014/main" xmlns="" id="{69FDAD59-ADEA-47E3-AE37-1722A501BDE2}"/>
              </a:ext>
            </a:extLst>
          </p:cNvPr>
          <p:cNvCxnSpPr>
            <a:cxnSpLocks/>
          </p:cNvCxnSpPr>
          <p:nvPr/>
        </p:nvCxnSpPr>
        <p:spPr bwMode="auto">
          <a:xfrm>
            <a:off x="5509729" y="4603398"/>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7" name="Connecteur droit 16">
            <a:extLst>
              <a:ext uri="{FF2B5EF4-FFF2-40B4-BE49-F238E27FC236}">
                <a16:creationId xmlns:a16="http://schemas.microsoft.com/office/drawing/2014/main" xmlns="" id="{6446D5CA-1DE7-4635-B1E7-E5516A3DEBB7}"/>
              </a:ext>
            </a:extLst>
          </p:cNvPr>
          <p:cNvCxnSpPr/>
          <p:nvPr/>
        </p:nvCxnSpPr>
        <p:spPr bwMode="auto">
          <a:xfrm>
            <a:off x="2350604" y="3599476"/>
            <a:ext cx="63055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Connecteur droit 18">
            <a:extLst>
              <a:ext uri="{FF2B5EF4-FFF2-40B4-BE49-F238E27FC236}">
                <a16:creationId xmlns:a16="http://schemas.microsoft.com/office/drawing/2014/main" xmlns="" id="{2D1759EF-769C-4E4D-A269-CA650D2A15CB}"/>
              </a:ext>
            </a:extLst>
          </p:cNvPr>
          <p:cNvCxnSpPr/>
          <p:nvPr/>
        </p:nvCxnSpPr>
        <p:spPr bwMode="auto">
          <a:xfrm>
            <a:off x="2350604" y="3501051"/>
            <a:ext cx="0" cy="196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Connecteur droit 19">
            <a:extLst>
              <a:ext uri="{FF2B5EF4-FFF2-40B4-BE49-F238E27FC236}">
                <a16:creationId xmlns:a16="http://schemas.microsoft.com/office/drawing/2014/main" xmlns="" id="{4F24C3CD-D363-40DE-83C0-9081E644323C}"/>
              </a:ext>
            </a:extLst>
          </p:cNvPr>
          <p:cNvCxnSpPr/>
          <p:nvPr/>
        </p:nvCxnSpPr>
        <p:spPr bwMode="auto">
          <a:xfrm>
            <a:off x="2476016" y="3501051"/>
            <a:ext cx="0" cy="196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Connecteur droit 20">
            <a:extLst>
              <a:ext uri="{FF2B5EF4-FFF2-40B4-BE49-F238E27FC236}">
                <a16:creationId xmlns:a16="http://schemas.microsoft.com/office/drawing/2014/main" xmlns="" id="{D5977ACB-A4B9-492A-9C9F-A58473A43BAB}"/>
              </a:ext>
            </a:extLst>
          </p:cNvPr>
          <p:cNvCxnSpPr/>
          <p:nvPr/>
        </p:nvCxnSpPr>
        <p:spPr bwMode="auto">
          <a:xfrm>
            <a:off x="5509729" y="3501051"/>
            <a:ext cx="0" cy="196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Connecteur droit 21">
            <a:extLst>
              <a:ext uri="{FF2B5EF4-FFF2-40B4-BE49-F238E27FC236}">
                <a16:creationId xmlns:a16="http://schemas.microsoft.com/office/drawing/2014/main" xmlns="" id="{FB9F9202-976A-45A1-A918-8ACC970A137D}"/>
              </a:ext>
            </a:extLst>
          </p:cNvPr>
          <p:cNvCxnSpPr/>
          <p:nvPr/>
        </p:nvCxnSpPr>
        <p:spPr bwMode="auto">
          <a:xfrm>
            <a:off x="6895616" y="3501051"/>
            <a:ext cx="0" cy="196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xmlns="" id="{61FA5CC4-B5D7-4736-99C7-E52687899D3E}"/>
              </a:ext>
            </a:extLst>
          </p:cNvPr>
          <p:cNvCxnSpPr/>
          <p:nvPr/>
        </p:nvCxnSpPr>
        <p:spPr bwMode="auto">
          <a:xfrm>
            <a:off x="8656154" y="3501051"/>
            <a:ext cx="0" cy="196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Connecteur droit 28">
            <a:extLst>
              <a:ext uri="{FF2B5EF4-FFF2-40B4-BE49-F238E27FC236}">
                <a16:creationId xmlns:a16="http://schemas.microsoft.com/office/drawing/2014/main" xmlns="" id="{E099E70F-61C7-453D-8609-3294E6609270}"/>
              </a:ext>
            </a:extLst>
          </p:cNvPr>
          <p:cNvCxnSpPr>
            <a:cxnSpLocks/>
          </p:cNvCxnSpPr>
          <p:nvPr/>
        </p:nvCxnSpPr>
        <p:spPr bwMode="auto">
          <a:xfrm>
            <a:off x="5652816" y="4603398"/>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0" name="Connecteur droit 29">
            <a:extLst>
              <a:ext uri="{FF2B5EF4-FFF2-40B4-BE49-F238E27FC236}">
                <a16:creationId xmlns:a16="http://schemas.microsoft.com/office/drawing/2014/main" xmlns="" id="{69D8AA31-0DA3-4DC2-9C71-CF059D715D42}"/>
              </a:ext>
            </a:extLst>
          </p:cNvPr>
          <p:cNvCxnSpPr>
            <a:cxnSpLocks/>
          </p:cNvCxnSpPr>
          <p:nvPr/>
        </p:nvCxnSpPr>
        <p:spPr bwMode="auto">
          <a:xfrm>
            <a:off x="5795903" y="4603398"/>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1" name="Connecteur droit 30">
            <a:extLst>
              <a:ext uri="{FF2B5EF4-FFF2-40B4-BE49-F238E27FC236}">
                <a16:creationId xmlns:a16="http://schemas.microsoft.com/office/drawing/2014/main" xmlns="" id="{051038C6-92CA-4C9F-889E-4176EABEFE3E}"/>
              </a:ext>
            </a:extLst>
          </p:cNvPr>
          <p:cNvCxnSpPr>
            <a:cxnSpLocks/>
          </p:cNvCxnSpPr>
          <p:nvPr/>
        </p:nvCxnSpPr>
        <p:spPr bwMode="auto">
          <a:xfrm>
            <a:off x="5938990" y="4603398"/>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2" name="Connecteur droit 31">
            <a:extLst>
              <a:ext uri="{FF2B5EF4-FFF2-40B4-BE49-F238E27FC236}">
                <a16:creationId xmlns:a16="http://schemas.microsoft.com/office/drawing/2014/main" xmlns="" id="{C1E36924-F0C3-4DAE-909C-00799D989D24}"/>
              </a:ext>
            </a:extLst>
          </p:cNvPr>
          <p:cNvCxnSpPr>
            <a:cxnSpLocks/>
          </p:cNvCxnSpPr>
          <p:nvPr/>
        </p:nvCxnSpPr>
        <p:spPr bwMode="auto">
          <a:xfrm>
            <a:off x="6082077" y="4603398"/>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3" name="Connecteur droit 32">
            <a:extLst>
              <a:ext uri="{FF2B5EF4-FFF2-40B4-BE49-F238E27FC236}">
                <a16:creationId xmlns:a16="http://schemas.microsoft.com/office/drawing/2014/main" xmlns="" id="{B7BB02CF-12D3-4534-8516-32BC0184BE4A}"/>
              </a:ext>
            </a:extLst>
          </p:cNvPr>
          <p:cNvCxnSpPr>
            <a:cxnSpLocks/>
          </p:cNvCxnSpPr>
          <p:nvPr/>
        </p:nvCxnSpPr>
        <p:spPr bwMode="auto">
          <a:xfrm>
            <a:off x="6225164" y="4603398"/>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4" name="Connecteur droit 33">
            <a:extLst>
              <a:ext uri="{FF2B5EF4-FFF2-40B4-BE49-F238E27FC236}">
                <a16:creationId xmlns:a16="http://schemas.microsoft.com/office/drawing/2014/main" xmlns="" id="{E10069D0-D7DA-4CDA-9B6A-57174DD5DE22}"/>
              </a:ext>
            </a:extLst>
          </p:cNvPr>
          <p:cNvCxnSpPr>
            <a:cxnSpLocks/>
          </p:cNvCxnSpPr>
          <p:nvPr/>
        </p:nvCxnSpPr>
        <p:spPr bwMode="auto">
          <a:xfrm>
            <a:off x="6368251" y="4603398"/>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5" name="Connecteur droit 34">
            <a:extLst>
              <a:ext uri="{FF2B5EF4-FFF2-40B4-BE49-F238E27FC236}">
                <a16:creationId xmlns:a16="http://schemas.microsoft.com/office/drawing/2014/main" xmlns="" id="{DA559BB3-9221-4CC9-B3E8-A3EF0DC4D7E2}"/>
              </a:ext>
            </a:extLst>
          </p:cNvPr>
          <p:cNvCxnSpPr>
            <a:cxnSpLocks/>
          </p:cNvCxnSpPr>
          <p:nvPr/>
        </p:nvCxnSpPr>
        <p:spPr bwMode="auto">
          <a:xfrm>
            <a:off x="6511338" y="4603398"/>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6" name="Connecteur droit 35">
            <a:extLst>
              <a:ext uri="{FF2B5EF4-FFF2-40B4-BE49-F238E27FC236}">
                <a16:creationId xmlns:a16="http://schemas.microsoft.com/office/drawing/2014/main" xmlns="" id="{8C2DB667-4686-4F07-A6DB-68C1C3348255}"/>
              </a:ext>
            </a:extLst>
          </p:cNvPr>
          <p:cNvCxnSpPr>
            <a:cxnSpLocks/>
          </p:cNvCxnSpPr>
          <p:nvPr/>
        </p:nvCxnSpPr>
        <p:spPr bwMode="auto">
          <a:xfrm>
            <a:off x="6654425" y="4603398"/>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7" name="Connecteur droit 36">
            <a:extLst>
              <a:ext uri="{FF2B5EF4-FFF2-40B4-BE49-F238E27FC236}">
                <a16:creationId xmlns:a16="http://schemas.microsoft.com/office/drawing/2014/main" xmlns="" id="{2A2A6EA7-F673-4A4D-8C42-142B4EAE0B0B}"/>
              </a:ext>
            </a:extLst>
          </p:cNvPr>
          <p:cNvCxnSpPr>
            <a:cxnSpLocks/>
          </p:cNvCxnSpPr>
          <p:nvPr/>
        </p:nvCxnSpPr>
        <p:spPr bwMode="auto">
          <a:xfrm>
            <a:off x="6797509" y="4603398"/>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8" name="Connecteur droit 37">
            <a:extLst>
              <a:ext uri="{FF2B5EF4-FFF2-40B4-BE49-F238E27FC236}">
                <a16:creationId xmlns:a16="http://schemas.microsoft.com/office/drawing/2014/main" xmlns="" id="{CEAB779D-2DBD-48F7-9936-E805DD7447BE}"/>
              </a:ext>
            </a:extLst>
          </p:cNvPr>
          <p:cNvCxnSpPr>
            <a:cxnSpLocks/>
          </p:cNvCxnSpPr>
          <p:nvPr/>
        </p:nvCxnSpPr>
        <p:spPr bwMode="auto">
          <a:xfrm>
            <a:off x="6225164" y="4987216"/>
            <a:ext cx="0" cy="138113"/>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39" name="Connecteur droit 38">
            <a:extLst>
              <a:ext uri="{FF2B5EF4-FFF2-40B4-BE49-F238E27FC236}">
                <a16:creationId xmlns:a16="http://schemas.microsoft.com/office/drawing/2014/main" xmlns="" id="{1628DCB4-BDE3-4481-A2E6-055CC9BDC167}"/>
              </a:ext>
            </a:extLst>
          </p:cNvPr>
          <p:cNvCxnSpPr>
            <a:cxnSpLocks/>
          </p:cNvCxnSpPr>
          <p:nvPr/>
        </p:nvCxnSpPr>
        <p:spPr bwMode="auto">
          <a:xfrm>
            <a:off x="6368251" y="4987216"/>
            <a:ext cx="0" cy="138113"/>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0" name="Connecteur droit 39">
            <a:extLst>
              <a:ext uri="{FF2B5EF4-FFF2-40B4-BE49-F238E27FC236}">
                <a16:creationId xmlns:a16="http://schemas.microsoft.com/office/drawing/2014/main" xmlns="" id="{5081DE3C-DCFF-4005-A518-CEA4885792E5}"/>
              </a:ext>
            </a:extLst>
          </p:cNvPr>
          <p:cNvCxnSpPr>
            <a:cxnSpLocks/>
          </p:cNvCxnSpPr>
          <p:nvPr/>
        </p:nvCxnSpPr>
        <p:spPr bwMode="auto">
          <a:xfrm>
            <a:off x="6511338" y="4987216"/>
            <a:ext cx="0" cy="138113"/>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1" name="Connecteur droit 40">
            <a:extLst>
              <a:ext uri="{FF2B5EF4-FFF2-40B4-BE49-F238E27FC236}">
                <a16:creationId xmlns:a16="http://schemas.microsoft.com/office/drawing/2014/main" xmlns="" id="{C8CA0848-C756-4E53-B8E7-582C64E26076}"/>
              </a:ext>
            </a:extLst>
          </p:cNvPr>
          <p:cNvCxnSpPr>
            <a:cxnSpLocks/>
          </p:cNvCxnSpPr>
          <p:nvPr/>
        </p:nvCxnSpPr>
        <p:spPr bwMode="auto">
          <a:xfrm>
            <a:off x="6654425" y="4987216"/>
            <a:ext cx="0" cy="138113"/>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2" name="Connecteur droit 41">
            <a:extLst>
              <a:ext uri="{FF2B5EF4-FFF2-40B4-BE49-F238E27FC236}">
                <a16:creationId xmlns:a16="http://schemas.microsoft.com/office/drawing/2014/main" xmlns="" id="{66496E07-16D5-48CD-B4A6-B0D55B2D1B51}"/>
              </a:ext>
            </a:extLst>
          </p:cNvPr>
          <p:cNvCxnSpPr>
            <a:cxnSpLocks/>
          </p:cNvCxnSpPr>
          <p:nvPr/>
        </p:nvCxnSpPr>
        <p:spPr bwMode="auto">
          <a:xfrm>
            <a:off x="6797509" y="4987216"/>
            <a:ext cx="0" cy="138113"/>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3" name="Connecteur droit 42">
            <a:extLst>
              <a:ext uri="{FF2B5EF4-FFF2-40B4-BE49-F238E27FC236}">
                <a16:creationId xmlns:a16="http://schemas.microsoft.com/office/drawing/2014/main" xmlns="" id="{1C839BF7-F9CC-4D32-A8BE-183D66BCA3F2}"/>
              </a:ext>
            </a:extLst>
          </p:cNvPr>
          <p:cNvCxnSpPr>
            <a:cxnSpLocks/>
          </p:cNvCxnSpPr>
          <p:nvPr/>
        </p:nvCxnSpPr>
        <p:spPr bwMode="auto">
          <a:xfrm>
            <a:off x="5509729" y="5266341"/>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4" name="Connecteur droit 43">
            <a:extLst>
              <a:ext uri="{FF2B5EF4-FFF2-40B4-BE49-F238E27FC236}">
                <a16:creationId xmlns:a16="http://schemas.microsoft.com/office/drawing/2014/main" xmlns="" id="{EAEDEE3E-3C66-4F8F-93FA-924E5F824DA1}"/>
              </a:ext>
            </a:extLst>
          </p:cNvPr>
          <p:cNvCxnSpPr>
            <a:cxnSpLocks/>
          </p:cNvCxnSpPr>
          <p:nvPr/>
        </p:nvCxnSpPr>
        <p:spPr bwMode="auto">
          <a:xfrm>
            <a:off x="5652816" y="5266341"/>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5" name="Connecteur droit 44">
            <a:extLst>
              <a:ext uri="{FF2B5EF4-FFF2-40B4-BE49-F238E27FC236}">
                <a16:creationId xmlns:a16="http://schemas.microsoft.com/office/drawing/2014/main" xmlns="" id="{B2C005DE-E509-4660-8CCF-6DFDD2462D4E}"/>
              </a:ext>
            </a:extLst>
          </p:cNvPr>
          <p:cNvCxnSpPr>
            <a:cxnSpLocks/>
          </p:cNvCxnSpPr>
          <p:nvPr/>
        </p:nvCxnSpPr>
        <p:spPr bwMode="auto">
          <a:xfrm>
            <a:off x="5795903" y="5266341"/>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6" name="Connecteur droit 45">
            <a:extLst>
              <a:ext uri="{FF2B5EF4-FFF2-40B4-BE49-F238E27FC236}">
                <a16:creationId xmlns:a16="http://schemas.microsoft.com/office/drawing/2014/main" xmlns="" id="{04EBD2BC-8413-428B-BBB5-C9126C05ADB2}"/>
              </a:ext>
            </a:extLst>
          </p:cNvPr>
          <p:cNvCxnSpPr>
            <a:cxnSpLocks/>
          </p:cNvCxnSpPr>
          <p:nvPr/>
        </p:nvCxnSpPr>
        <p:spPr bwMode="auto">
          <a:xfrm>
            <a:off x="5938990" y="5266341"/>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7" name="Connecteur droit 46">
            <a:extLst>
              <a:ext uri="{FF2B5EF4-FFF2-40B4-BE49-F238E27FC236}">
                <a16:creationId xmlns:a16="http://schemas.microsoft.com/office/drawing/2014/main" xmlns="" id="{003CC961-9844-4461-9FA2-985F679620C8}"/>
              </a:ext>
            </a:extLst>
          </p:cNvPr>
          <p:cNvCxnSpPr>
            <a:cxnSpLocks/>
          </p:cNvCxnSpPr>
          <p:nvPr/>
        </p:nvCxnSpPr>
        <p:spPr bwMode="auto">
          <a:xfrm>
            <a:off x="6082077" y="5266341"/>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Connecteur droit 47">
            <a:extLst>
              <a:ext uri="{FF2B5EF4-FFF2-40B4-BE49-F238E27FC236}">
                <a16:creationId xmlns:a16="http://schemas.microsoft.com/office/drawing/2014/main" xmlns="" id="{F793481A-FA12-4830-A0A2-9A83D536F532}"/>
              </a:ext>
            </a:extLst>
          </p:cNvPr>
          <p:cNvCxnSpPr>
            <a:cxnSpLocks/>
          </p:cNvCxnSpPr>
          <p:nvPr/>
        </p:nvCxnSpPr>
        <p:spPr bwMode="auto">
          <a:xfrm>
            <a:off x="6225164" y="5266341"/>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9" name="Connecteur droit 48">
            <a:extLst>
              <a:ext uri="{FF2B5EF4-FFF2-40B4-BE49-F238E27FC236}">
                <a16:creationId xmlns:a16="http://schemas.microsoft.com/office/drawing/2014/main" xmlns="" id="{9E66FA4A-5516-47E5-8A8D-5C4BF391BC4F}"/>
              </a:ext>
            </a:extLst>
          </p:cNvPr>
          <p:cNvCxnSpPr>
            <a:cxnSpLocks/>
          </p:cNvCxnSpPr>
          <p:nvPr/>
        </p:nvCxnSpPr>
        <p:spPr bwMode="auto">
          <a:xfrm>
            <a:off x="6368251" y="5266341"/>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0" name="Connecteur droit 49">
            <a:extLst>
              <a:ext uri="{FF2B5EF4-FFF2-40B4-BE49-F238E27FC236}">
                <a16:creationId xmlns:a16="http://schemas.microsoft.com/office/drawing/2014/main" xmlns="" id="{0041A567-381A-4C5B-B65B-D22BDA16C260}"/>
              </a:ext>
            </a:extLst>
          </p:cNvPr>
          <p:cNvCxnSpPr>
            <a:cxnSpLocks/>
          </p:cNvCxnSpPr>
          <p:nvPr/>
        </p:nvCxnSpPr>
        <p:spPr bwMode="auto">
          <a:xfrm>
            <a:off x="6511338" y="5266341"/>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1" name="Connecteur droit 50">
            <a:extLst>
              <a:ext uri="{FF2B5EF4-FFF2-40B4-BE49-F238E27FC236}">
                <a16:creationId xmlns:a16="http://schemas.microsoft.com/office/drawing/2014/main" xmlns="" id="{425F3F62-84AD-4841-B2D4-41F8B431D844}"/>
              </a:ext>
            </a:extLst>
          </p:cNvPr>
          <p:cNvCxnSpPr>
            <a:cxnSpLocks/>
          </p:cNvCxnSpPr>
          <p:nvPr/>
        </p:nvCxnSpPr>
        <p:spPr bwMode="auto">
          <a:xfrm>
            <a:off x="6654425" y="5266341"/>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2" name="Connecteur droit 51">
            <a:extLst>
              <a:ext uri="{FF2B5EF4-FFF2-40B4-BE49-F238E27FC236}">
                <a16:creationId xmlns:a16="http://schemas.microsoft.com/office/drawing/2014/main" xmlns="" id="{BDDDBC8A-DE70-49D8-BC43-690B3D13D645}"/>
              </a:ext>
            </a:extLst>
          </p:cNvPr>
          <p:cNvCxnSpPr>
            <a:cxnSpLocks/>
          </p:cNvCxnSpPr>
          <p:nvPr/>
        </p:nvCxnSpPr>
        <p:spPr bwMode="auto">
          <a:xfrm>
            <a:off x="6797509" y="5266341"/>
            <a:ext cx="0" cy="13811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8" name="Connecteur droit 57">
            <a:extLst>
              <a:ext uri="{FF2B5EF4-FFF2-40B4-BE49-F238E27FC236}">
                <a16:creationId xmlns:a16="http://schemas.microsoft.com/office/drawing/2014/main" xmlns="" id="{7CE7C2C9-0D71-4854-97A7-1992F30C4F6F}"/>
              </a:ext>
            </a:extLst>
          </p:cNvPr>
          <p:cNvCxnSpPr>
            <a:cxnSpLocks/>
          </p:cNvCxnSpPr>
          <p:nvPr/>
        </p:nvCxnSpPr>
        <p:spPr bwMode="auto">
          <a:xfrm>
            <a:off x="6225164" y="5441601"/>
            <a:ext cx="0" cy="138113"/>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59" name="Connecteur droit 58">
            <a:extLst>
              <a:ext uri="{FF2B5EF4-FFF2-40B4-BE49-F238E27FC236}">
                <a16:creationId xmlns:a16="http://schemas.microsoft.com/office/drawing/2014/main" xmlns="" id="{B7D91820-D76E-4BC2-9678-E3D283D3D6CD}"/>
              </a:ext>
            </a:extLst>
          </p:cNvPr>
          <p:cNvCxnSpPr>
            <a:cxnSpLocks/>
          </p:cNvCxnSpPr>
          <p:nvPr/>
        </p:nvCxnSpPr>
        <p:spPr bwMode="auto">
          <a:xfrm>
            <a:off x="6368251" y="5441601"/>
            <a:ext cx="0" cy="138113"/>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60" name="Connecteur droit 59">
            <a:extLst>
              <a:ext uri="{FF2B5EF4-FFF2-40B4-BE49-F238E27FC236}">
                <a16:creationId xmlns:a16="http://schemas.microsoft.com/office/drawing/2014/main" xmlns="" id="{7DFA87BB-6746-4329-9119-DCC278F729EC}"/>
              </a:ext>
            </a:extLst>
          </p:cNvPr>
          <p:cNvCxnSpPr>
            <a:cxnSpLocks/>
          </p:cNvCxnSpPr>
          <p:nvPr/>
        </p:nvCxnSpPr>
        <p:spPr bwMode="auto">
          <a:xfrm>
            <a:off x="6511338" y="5441601"/>
            <a:ext cx="0" cy="138113"/>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61" name="Connecteur droit 60">
            <a:extLst>
              <a:ext uri="{FF2B5EF4-FFF2-40B4-BE49-F238E27FC236}">
                <a16:creationId xmlns:a16="http://schemas.microsoft.com/office/drawing/2014/main" xmlns="" id="{9DC23040-C394-47EE-95B8-70FAC44D1372}"/>
              </a:ext>
            </a:extLst>
          </p:cNvPr>
          <p:cNvCxnSpPr>
            <a:cxnSpLocks/>
          </p:cNvCxnSpPr>
          <p:nvPr/>
        </p:nvCxnSpPr>
        <p:spPr bwMode="auto">
          <a:xfrm>
            <a:off x="6654425" y="5441601"/>
            <a:ext cx="0" cy="138113"/>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62" name="Connecteur droit 61">
            <a:extLst>
              <a:ext uri="{FF2B5EF4-FFF2-40B4-BE49-F238E27FC236}">
                <a16:creationId xmlns:a16="http://schemas.microsoft.com/office/drawing/2014/main" xmlns="" id="{A9028CF3-7EBB-4655-9A6A-40075A4934BE}"/>
              </a:ext>
            </a:extLst>
          </p:cNvPr>
          <p:cNvCxnSpPr>
            <a:cxnSpLocks/>
          </p:cNvCxnSpPr>
          <p:nvPr/>
        </p:nvCxnSpPr>
        <p:spPr bwMode="auto">
          <a:xfrm>
            <a:off x="6797509" y="5441601"/>
            <a:ext cx="0" cy="138113"/>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
        <p:nvSpPr>
          <p:cNvPr id="64" name="Rectangle : coins arrondis 63">
            <a:extLst>
              <a:ext uri="{FF2B5EF4-FFF2-40B4-BE49-F238E27FC236}">
                <a16:creationId xmlns:a16="http://schemas.microsoft.com/office/drawing/2014/main" xmlns="" id="{A0D6E8D4-D308-4271-9A4E-B49259F83803}"/>
              </a:ext>
            </a:extLst>
          </p:cNvPr>
          <p:cNvSpPr/>
          <p:nvPr/>
        </p:nvSpPr>
        <p:spPr bwMode="auto">
          <a:xfrm>
            <a:off x="236054" y="4116310"/>
            <a:ext cx="1971464" cy="252000"/>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400" b="1" dirty="0">
                <a:solidFill>
                  <a:srgbClr val="FFFFFF"/>
                </a:solidFill>
              </a:rPr>
              <a:t>Placebo </a:t>
            </a:r>
            <a:r>
              <a:rPr lang="fr-FR" sz="1400" dirty="0">
                <a:solidFill>
                  <a:srgbClr val="FFFFFF"/>
                </a:solidFill>
              </a:rPr>
              <a:t>(n = 11)</a:t>
            </a:r>
          </a:p>
        </p:txBody>
      </p:sp>
      <p:sp>
        <p:nvSpPr>
          <p:cNvPr id="65" name="Rectangle : coins arrondis 64">
            <a:extLst>
              <a:ext uri="{FF2B5EF4-FFF2-40B4-BE49-F238E27FC236}">
                <a16:creationId xmlns:a16="http://schemas.microsoft.com/office/drawing/2014/main" xmlns="" id="{A658DBAE-81DD-4A47-A6FC-C06FD0551FE3}"/>
              </a:ext>
            </a:extLst>
          </p:cNvPr>
          <p:cNvSpPr/>
          <p:nvPr/>
        </p:nvSpPr>
        <p:spPr bwMode="auto">
          <a:xfrm>
            <a:off x="236054" y="4485045"/>
            <a:ext cx="1971464" cy="252000"/>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400" b="1" dirty="0">
                <a:solidFill>
                  <a:srgbClr val="FFFFFF"/>
                </a:solidFill>
              </a:rPr>
              <a:t>GS-9620 </a:t>
            </a:r>
            <a:r>
              <a:rPr lang="fr-FR" sz="1400" dirty="0">
                <a:solidFill>
                  <a:srgbClr val="FFFFFF"/>
                </a:solidFill>
              </a:rPr>
              <a:t>(n = 11)</a:t>
            </a:r>
          </a:p>
        </p:txBody>
      </p:sp>
      <p:sp>
        <p:nvSpPr>
          <p:cNvPr id="66" name="Rectangle : coins arrondis 65">
            <a:extLst>
              <a:ext uri="{FF2B5EF4-FFF2-40B4-BE49-F238E27FC236}">
                <a16:creationId xmlns:a16="http://schemas.microsoft.com/office/drawing/2014/main" xmlns="" id="{A0433C4E-98C6-428F-BA99-1E7B54C57C89}"/>
              </a:ext>
            </a:extLst>
          </p:cNvPr>
          <p:cNvSpPr/>
          <p:nvPr/>
        </p:nvSpPr>
        <p:spPr bwMode="auto">
          <a:xfrm>
            <a:off x="236054" y="4867032"/>
            <a:ext cx="1971464" cy="252000"/>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400" b="1" dirty="0">
                <a:solidFill>
                  <a:srgbClr val="FFFFFF"/>
                </a:solidFill>
              </a:rPr>
              <a:t>PGT121 </a:t>
            </a:r>
            <a:r>
              <a:rPr lang="fr-FR" sz="1400" dirty="0">
                <a:solidFill>
                  <a:srgbClr val="FFFFFF"/>
                </a:solidFill>
              </a:rPr>
              <a:t>(n = 11)</a:t>
            </a:r>
          </a:p>
        </p:txBody>
      </p:sp>
      <p:sp>
        <p:nvSpPr>
          <p:cNvPr id="67" name="Rectangle : coins arrondis 66">
            <a:extLst>
              <a:ext uri="{FF2B5EF4-FFF2-40B4-BE49-F238E27FC236}">
                <a16:creationId xmlns:a16="http://schemas.microsoft.com/office/drawing/2014/main" xmlns="" id="{EFB42219-59AF-4D60-89E9-9C11003ED5D1}"/>
              </a:ext>
            </a:extLst>
          </p:cNvPr>
          <p:cNvSpPr/>
          <p:nvPr/>
        </p:nvSpPr>
        <p:spPr bwMode="auto">
          <a:xfrm>
            <a:off x="236054" y="5228707"/>
            <a:ext cx="1971464" cy="406400"/>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400" b="1" dirty="0">
                <a:solidFill>
                  <a:srgbClr val="FFFFFF"/>
                </a:solidFill>
              </a:rPr>
              <a:t>PGT121 + GS-9620 </a:t>
            </a:r>
            <a:r>
              <a:rPr lang="fr-FR" sz="1400" dirty="0">
                <a:solidFill>
                  <a:srgbClr val="FFFFFF"/>
                </a:solidFill>
              </a:rPr>
              <a:t>(n = 11)</a:t>
            </a:r>
          </a:p>
        </p:txBody>
      </p:sp>
      <p:sp>
        <p:nvSpPr>
          <p:cNvPr id="68" name="ZoneTexte 67">
            <a:extLst>
              <a:ext uri="{FF2B5EF4-FFF2-40B4-BE49-F238E27FC236}">
                <a16:creationId xmlns:a16="http://schemas.microsoft.com/office/drawing/2014/main" xmlns="" id="{3F956465-7FEF-4215-9E53-6D62ED80B02D}"/>
              </a:ext>
            </a:extLst>
          </p:cNvPr>
          <p:cNvSpPr txBox="1"/>
          <p:nvPr/>
        </p:nvSpPr>
        <p:spPr>
          <a:xfrm>
            <a:off x="1878621" y="2203347"/>
            <a:ext cx="928459" cy="738664"/>
          </a:xfrm>
          <a:prstGeom prst="rect">
            <a:avLst/>
          </a:prstGeom>
          <a:noFill/>
        </p:spPr>
        <p:txBody>
          <a:bodyPr wrap="none" rtlCol="0">
            <a:spAutoFit/>
          </a:bodyPr>
          <a:lstStyle/>
          <a:p>
            <a:pPr algn="ctr"/>
            <a:r>
              <a:rPr lang="fr-FR" sz="1400" b="1" dirty="0">
                <a:solidFill>
                  <a:srgbClr val="C00000"/>
                </a:solidFill>
              </a:rPr>
              <a:t/>
            </a:r>
            <a:br>
              <a:rPr lang="fr-FR" sz="1400" b="1" dirty="0">
                <a:solidFill>
                  <a:srgbClr val="C00000"/>
                </a:solidFill>
              </a:rPr>
            </a:br>
            <a:r>
              <a:rPr lang="fr-FR" sz="1400" b="1" dirty="0">
                <a:solidFill>
                  <a:srgbClr val="C00000"/>
                </a:solidFill>
              </a:rPr>
              <a:t>Infection</a:t>
            </a:r>
          </a:p>
          <a:p>
            <a:pPr algn="ctr"/>
            <a:r>
              <a:rPr lang="fr-FR" sz="1400" b="1" dirty="0">
                <a:solidFill>
                  <a:srgbClr val="C00000"/>
                </a:solidFill>
              </a:rPr>
              <a:t>SHIV</a:t>
            </a:r>
          </a:p>
        </p:txBody>
      </p:sp>
      <p:sp>
        <p:nvSpPr>
          <p:cNvPr id="69" name="ZoneTexte 68">
            <a:extLst>
              <a:ext uri="{FF2B5EF4-FFF2-40B4-BE49-F238E27FC236}">
                <a16:creationId xmlns:a16="http://schemas.microsoft.com/office/drawing/2014/main" xmlns="" id="{349E64F7-3485-4D0D-9571-F3D3D24D2986}"/>
              </a:ext>
            </a:extLst>
          </p:cNvPr>
          <p:cNvSpPr txBox="1"/>
          <p:nvPr/>
        </p:nvSpPr>
        <p:spPr>
          <a:xfrm>
            <a:off x="1466881" y="3172216"/>
            <a:ext cx="816249" cy="276999"/>
          </a:xfrm>
          <a:prstGeom prst="rect">
            <a:avLst/>
          </a:prstGeom>
          <a:noFill/>
        </p:spPr>
        <p:txBody>
          <a:bodyPr wrap="none" rtlCol="0">
            <a:spAutoFit/>
          </a:bodyPr>
          <a:lstStyle/>
          <a:p>
            <a:pPr algn="ctr"/>
            <a:r>
              <a:rPr lang="fr-FR" sz="1200" b="1" dirty="0"/>
              <a:t>Semaine</a:t>
            </a:r>
          </a:p>
        </p:txBody>
      </p:sp>
      <p:sp>
        <p:nvSpPr>
          <p:cNvPr id="70" name="ZoneTexte 69">
            <a:extLst>
              <a:ext uri="{FF2B5EF4-FFF2-40B4-BE49-F238E27FC236}">
                <a16:creationId xmlns:a16="http://schemas.microsoft.com/office/drawing/2014/main" xmlns="" id="{F6C065B4-3013-403F-94AB-8EDEA4F429C2}"/>
              </a:ext>
            </a:extLst>
          </p:cNvPr>
          <p:cNvSpPr txBox="1"/>
          <p:nvPr/>
        </p:nvSpPr>
        <p:spPr>
          <a:xfrm>
            <a:off x="2208059" y="3185238"/>
            <a:ext cx="269625" cy="276999"/>
          </a:xfrm>
          <a:prstGeom prst="rect">
            <a:avLst/>
          </a:prstGeom>
          <a:noFill/>
        </p:spPr>
        <p:txBody>
          <a:bodyPr wrap="none" rtlCol="0">
            <a:spAutoFit/>
          </a:bodyPr>
          <a:lstStyle/>
          <a:p>
            <a:pPr algn="ctr"/>
            <a:r>
              <a:rPr lang="fr-FR" sz="1200"/>
              <a:t>0</a:t>
            </a:r>
          </a:p>
        </p:txBody>
      </p:sp>
      <p:sp>
        <p:nvSpPr>
          <p:cNvPr id="71" name="ZoneTexte 70">
            <a:extLst>
              <a:ext uri="{FF2B5EF4-FFF2-40B4-BE49-F238E27FC236}">
                <a16:creationId xmlns:a16="http://schemas.microsoft.com/office/drawing/2014/main" xmlns="" id="{BAF355F2-5A73-4FD2-9513-9B0AD670D244}"/>
              </a:ext>
            </a:extLst>
          </p:cNvPr>
          <p:cNvSpPr txBox="1"/>
          <p:nvPr/>
        </p:nvSpPr>
        <p:spPr>
          <a:xfrm>
            <a:off x="2355571" y="3185238"/>
            <a:ext cx="269625" cy="276999"/>
          </a:xfrm>
          <a:prstGeom prst="rect">
            <a:avLst/>
          </a:prstGeom>
          <a:noFill/>
        </p:spPr>
        <p:txBody>
          <a:bodyPr wrap="none" rtlCol="0">
            <a:spAutoFit/>
          </a:bodyPr>
          <a:lstStyle/>
          <a:p>
            <a:pPr algn="ctr"/>
            <a:r>
              <a:rPr lang="fr-FR" sz="1200"/>
              <a:t>1</a:t>
            </a:r>
          </a:p>
        </p:txBody>
      </p:sp>
      <p:sp>
        <p:nvSpPr>
          <p:cNvPr id="72" name="ZoneTexte 71">
            <a:extLst>
              <a:ext uri="{FF2B5EF4-FFF2-40B4-BE49-F238E27FC236}">
                <a16:creationId xmlns:a16="http://schemas.microsoft.com/office/drawing/2014/main" xmlns="" id="{3365F230-D8A9-4A33-BD81-2764A6E131FA}"/>
              </a:ext>
            </a:extLst>
          </p:cNvPr>
          <p:cNvSpPr txBox="1"/>
          <p:nvPr/>
        </p:nvSpPr>
        <p:spPr>
          <a:xfrm>
            <a:off x="5332437" y="3185238"/>
            <a:ext cx="354584" cy="276999"/>
          </a:xfrm>
          <a:prstGeom prst="rect">
            <a:avLst/>
          </a:prstGeom>
          <a:noFill/>
        </p:spPr>
        <p:txBody>
          <a:bodyPr wrap="none" rtlCol="0">
            <a:spAutoFit/>
          </a:bodyPr>
          <a:lstStyle/>
          <a:p>
            <a:pPr algn="ctr"/>
            <a:r>
              <a:rPr lang="fr-FR" sz="1200"/>
              <a:t>96</a:t>
            </a:r>
          </a:p>
        </p:txBody>
      </p:sp>
      <p:sp>
        <p:nvSpPr>
          <p:cNvPr id="73" name="ZoneTexte 72">
            <a:extLst>
              <a:ext uri="{FF2B5EF4-FFF2-40B4-BE49-F238E27FC236}">
                <a16:creationId xmlns:a16="http://schemas.microsoft.com/office/drawing/2014/main" xmlns="" id="{5BA11491-C486-4F10-8F30-1D4DBE21EE18}"/>
              </a:ext>
            </a:extLst>
          </p:cNvPr>
          <p:cNvSpPr txBox="1"/>
          <p:nvPr/>
        </p:nvSpPr>
        <p:spPr>
          <a:xfrm>
            <a:off x="6681551" y="3185238"/>
            <a:ext cx="428131" cy="276999"/>
          </a:xfrm>
          <a:prstGeom prst="rect">
            <a:avLst/>
          </a:prstGeom>
          <a:noFill/>
        </p:spPr>
        <p:txBody>
          <a:bodyPr wrap="none" rtlCol="0">
            <a:spAutoFit/>
          </a:bodyPr>
          <a:lstStyle/>
          <a:p>
            <a:pPr algn="ctr"/>
            <a:r>
              <a:rPr lang="fr-FR" sz="1200"/>
              <a:t>114</a:t>
            </a:r>
          </a:p>
        </p:txBody>
      </p:sp>
      <p:sp>
        <p:nvSpPr>
          <p:cNvPr id="74" name="ZoneTexte 73">
            <a:extLst>
              <a:ext uri="{FF2B5EF4-FFF2-40B4-BE49-F238E27FC236}">
                <a16:creationId xmlns:a16="http://schemas.microsoft.com/office/drawing/2014/main" xmlns="" id="{55320CCC-B14C-437F-80A3-371908C77CBE}"/>
              </a:ext>
            </a:extLst>
          </p:cNvPr>
          <p:cNvSpPr txBox="1"/>
          <p:nvPr/>
        </p:nvSpPr>
        <p:spPr>
          <a:xfrm>
            <a:off x="8433332" y="3185238"/>
            <a:ext cx="439544" cy="276999"/>
          </a:xfrm>
          <a:prstGeom prst="rect">
            <a:avLst/>
          </a:prstGeom>
          <a:noFill/>
        </p:spPr>
        <p:txBody>
          <a:bodyPr wrap="none" rtlCol="0">
            <a:spAutoFit/>
          </a:bodyPr>
          <a:lstStyle/>
          <a:p>
            <a:pPr algn="ctr"/>
            <a:r>
              <a:rPr lang="fr-FR" sz="1200"/>
              <a:t>130</a:t>
            </a:r>
          </a:p>
        </p:txBody>
      </p:sp>
      <p:sp>
        <p:nvSpPr>
          <p:cNvPr id="75" name="Triangle isocèle 74">
            <a:extLst>
              <a:ext uri="{FF2B5EF4-FFF2-40B4-BE49-F238E27FC236}">
                <a16:creationId xmlns:a16="http://schemas.microsoft.com/office/drawing/2014/main" xmlns="" id="{5B37F28F-17AE-46BB-B8D7-8A5EECD8E32A}"/>
              </a:ext>
            </a:extLst>
          </p:cNvPr>
          <p:cNvSpPr/>
          <p:nvPr/>
        </p:nvSpPr>
        <p:spPr bwMode="auto">
          <a:xfrm flipV="1">
            <a:off x="2202903" y="2894736"/>
            <a:ext cx="279896" cy="241290"/>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6" name="ZoneTexte 75">
            <a:extLst>
              <a:ext uri="{FF2B5EF4-FFF2-40B4-BE49-F238E27FC236}">
                <a16:creationId xmlns:a16="http://schemas.microsoft.com/office/drawing/2014/main" xmlns="" id="{043ADFE8-763C-4216-816B-997039603D4B}"/>
              </a:ext>
            </a:extLst>
          </p:cNvPr>
          <p:cNvSpPr txBox="1"/>
          <p:nvPr/>
        </p:nvSpPr>
        <p:spPr>
          <a:xfrm>
            <a:off x="8203214" y="2374353"/>
            <a:ext cx="912109" cy="523220"/>
          </a:xfrm>
          <a:prstGeom prst="rect">
            <a:avLst/>
          </a:prstGeom>
          <a:noFill/>
        </p:spPr>
        <p:txBody>
          <a:bodyPr wrap="none" rtlCol="0">
            <a:spAutoFit/>
          </a:bodyPr>
          <a:lstStyle/>
          <a:p>
            <a:pPr algn="ctr"/>
            <a:r>
              <a:rPr lang="fr-FR" sz="1400" b="1" dirty="0">
                <a:solidFill>
                  <a:srgbClr val="2D2D8A">
                    <a:lumMod val="50000"/>
                  </a:srgbClr>
                </a:solidFill>
              </a:rPr>
              <a:t>Arrêt </a:t>
            </a:r>
            <a:br>
              <a:rPr lang="fr-FR" sz="1400" b="1" dirty="0">
                <a:solidFill>
                  <a:srgbClr val="2D2D8A">
                    <a:lumMod val="50000"/>
                  </a:srgbClr>
                </a:solidFill>
              </a:rPr>
            </a:br>
            <a:r>
              <a:rPr lang="fr-FR" sz="1400" b="1" dirty="0">
                <a:solidFill>
                  <a:srgbClr val="2D2D8A">
                    <a:lumMod val="50000"/>
                  </a:srgbClr>
                </a:solidFill>
              </a:rPr>
              <a:t>des ARV</a:t>
            </a:r>
          </a:p>
        </p:txBody>
      </p:sp>
      <p:sp>
        <p:nvSpPr>
          <p:cNvPr id="77" name="Triangle isocèle 76">
            <a:extLst>
              <a:ext uri="{FF2B5EF4-FFF2-40B4-BE49-F238E27FC236}">
                <a16:creationId xmlns:a16="http://schemas.microsoft.com/office/drawing/2014/main" xmlns="" id="{7767F738-198E-4722-BE77-5D2D3393C4B7}"/>
              </a:ext>
            </a:extLst>
          </p:cNvPr>
          <p:cNvSpPr/>
          <p:nvPr/>
        </p:nvSpPr>
        <p:spPr bwMode="auto">
          <a:xfrm flipV="1">
            <a:off x="8516206" y="2894736"/>
            <a:ext cx="279896" cy="241290"/>
          </a:xfrm>
          <a:prstGeom prst="triangle">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8" name="Parenthèse fermante 77">
            <a:extLst>
              <a:ext uri="{FF2B5EF4-FFF2-40B4-BE49-F238E27FC236}">
                <a16:creationId xmlns:a16="http://schemas.microsoft.com/office/drawing/2014/main" xmlns="" id="{677C217A-6A33-4943-8158-3CD0D5F0B043}"/>
              </a:ext>
            </a:extLst>
          </p:cNvPr>
          <p:cNvSpPr/>
          <p:nvPr/>
        </p:nvSpPr>
        <p:spPr bwMode="auto">
          <a:xfrm rot="16200000">
            <a:off x="7726479" y="2333196"/>
            <a:ext cx="86266" cy="1747991"/>
          </a:xfrm>
          <a:prstGeom prst="righ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9" name="ZoneTexte 78">
            <a:extLst>
              <a:ext uri="{FF2B5EF4-FFF2-40B4-BE49-F238E27FC236}">
                <a16:creationId xmlns:a16="http://schemas.microsoft.com/office/drawing/2014/main" xmlns="" id="{AAD6D46F-3033-4EEE-ACAA-51DF98295269}"/>
              </a:ext>
            </a:extLst>
          </p:cNvPr>
          <p:cNvSpPr txBox="1"/>
          <p:nvPr/>
        </p:nvSpPr>
        <p:spPr>
          <a:xfrm>
            <a:off x="7147616" y="2841405"/>
            <a:ext cx="1243995" cy="307777"/>
          </a:xfrm>
          <a:prstGeom prst="rect">
            <a:avLst/>
          </a:prstGeom>
          <a:noFill/>
        </p:spPr>
        <p:txBody>
          <a:bodyPr wrap="none" rtlCol="0">
            <a:spAutoFit/>
          </a:bodyPr>
          <a:lstStyle/>
          <a:p>
            <a:pPr algn="ctr"/>
            <a:r>
              <a:rPr lang="fr-FR" sz="1400" b="1" dirty="0"/>
              <a:t>Arrêt des </a:t>
            </a:r>
            <a:r>
              <a:rPr lang="fr-FR" sz="1400" b="1" dirty="0" err="1"/>
              <a:t>Ac</a:t>
            </a:r>
            <a:endParaRPr lang="fr-FR" sz="1400" b="1" dirty="0"/>
          </a:p>
        </p:txBody>
      </p:sp>
      <p:sp>
        <p:nvSpPr>
          <p:cNvPr id="80" name="Rectangle 76"/>
          <p:cNvSpPr>
            <a:spLocks noChangeArrowheads="1"/>
          </p:cNvSpPr>
          <p:nvPr/>
        </p:nvSpPr>
        <p:spPr bwMode="auto">
          <a:xfrm>
            <a:off x="3515240" y="2279417"/>
            <a:ext cx="2337436" cy="316690"/>
          </a:xfrm>
          <a:prstGeom prst="rect">
            <a:avLst/>
          </a:prstGeom>
          <a:noFill/>
          <a:ln w="9525">
            <a:noFill/>
            <a:miter lim="800000"/>
            <a:headEnd/>
            <a:tailEnd/>
          </a:ln>
        </p:spPr>
        <p:txBody>
          <a:bodyPr wrap="none" lIns="0" tIns="0" rIns="0" bIns="0">
            <a:spAutoFit/>
          </a:bodyPr>
          <a:lstStyle/>
          <a:p>
            <a:pPr algn="ctr">
              <a:lnSpc>
                <a:spcPct val="85000"/>
              </a:lnSpc>
            </a:pPr>
            <a:r>
              <a:rPr lang="fr-FR" sz="2400" b="1">
                <a:solidFill>
                  <a:srgbClr val="0070C0"/>
                </a:solidFill>
                <a:latin typeface="Calibri" panose="020F0502020204030204" pitchFamily="34" charset="0"/>
                <a:ea typeface="ＭＳ Ｐゴシック" pitchFamily="34" charset="-128"/>
              </a:rPr>
              <a:t>Schéma de l’étude</a:t>
            </a:r>
            <a:endParaRPr lang="fr-FR" sz="2000">
              <a:solidFill>
                <a:srgbClr val="0070C0"/>
              </a:solidFill>
              <a:latin typeface="Calibri" panose="020F0502020204030204" pitchFamily="34" charset="0"/>
              <a:ea typeface="ＭＳ Ｐゴシック" pitchFamily="34" charset="-128"/>
            </a:endParaRPr>
          </a:p>
        </p:txBody>
      </p:sp>
      <p:sp>
        <p:nvSpPr>
          <p:cNvPr id="81" name="ZoneTexte 80">
            <a:extLst>
              <a:ext uri="{FF2B5EF4-FFF2-40B4-BE49-F238E27FC236}">
                <a16:creationId xmlns:a16="http://schemas.microsoft.com/office/drawing/2014/main" xmlns="" id="{6417A66D-0A35-451F-A9F5-FCB1D5D5A953}"/>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58</a:t>
            </a:r>
          </a:p>
        </p:txBody>
      </p:sp>
    </p:spTree>
    <p:extLst>
      <p:ext uri="{BB962C8B-B14F-4D97-AF65-F5344CB8AC3E}">
        <p14:creationId xmlns:p14="http://schemas.microsoft.com/office/powerpoint/2010/main" val="23159757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400" dirty="0"/>
              <a:t>L’association d’un </a:t>
            </a:r>
            <a:r>
              <a:rPr lang="fr-FR" sz="2400" dirty="0" err="1"/>
              <a:t>Ac</a:t>
            </a:r>
            <a:r>
              <a:rPr lang="fr-FR" sz="2400" dirty="0"/>
              <a:t> neutralisant (PGT121) et </a:t>
            </a:r>
            <a:br>
              <a:rPr lang="fr-FR" sz="2400" dirty="0"/>
            </a:br>
            <a:r>
              <a:rPr lang="fr-FR" sz="2400" dirty="0"/>
              <a:t>d’un agoniste du TLR-7 (GS-9620) retarde le rebond virologique à l’arrêt des ARV chez le macaque </a:t>
            </a:r>
            <a:r>
              <a:rPr lang="fr-FR" sz="2400" dirty="0">
                <a:solidFill>
                  <a:srgbClr val="FFFFFF"/>
                </a:solidFill>
              </a:rPr>
              <a:t>(2)</a:t>
            </a:r>
            <a:endParaRPr lang="fr-FR" dirty="0"/>
          </a:p>
        </p:txBody>
      </p:sp>
      <p:sp>
        <p:nvSpPr>
          <p:cNvPr id="4" name="Espace réservé du contenu 3"/>
          <p:cNvSpPr>
            <a:spLocks noGrp="1"/>
          </p:cNvSpPr>
          <p:nvPr>
            <p:ph idx="1"/>
          </p:nvPr>
        </p:nvSpPr>
        <p:spPr>
          <a:xfrm>
            <a:off x="123091" y="1271099"/>
            <a:ext cx="8947884" cy="1879725"/>
          </a:xfrm>
        </p:spPr>
        <p:txBody>
          <a:bodyPr/>
          <a:lstStyle/>
          <a:p>
            <a:r>
              <a:rPr lang="fr-FR" sz="1800" dirty="0"/>
              <a:t>PGT121 détectable dans le plasma </a:t>
            </a:r>
            <a:r>
              <a:rPr lang="fr-FR" sz="1800" dirty="0" smtClean="0"/>
              <a:t>pendant10 semaines </a:t>
            </a:r>
            <a:r>
              <a:rPr lang="fr-FR" sz="1800" dirty="0"/>
              <a:t>mais non détectable (plasma, ganglions lymphatiques, rectum) 8 à 10 semaines avant l’arrêt des ARV</a:t>
            </a:r>
          </a:p>
          <a:p>
            <a:pPr marL="0" indent="0">
              <a:buNone/>
              <a:tabLst>
                <a:tab pos="347663" algn="l"/>
              </a:tabLst>
            </a:pPr>
            <a:endParaRPr lang="fr-FR" sz="1000" dirty="0"/>
          </a:p>
          <a:p>
            <a:pPr>
              <a:tabLst>
                <a:tab pos="347663" algn="l"/>
              </a:tabLst>
            </a:pPr>
            <a:r>
              <a:rPr lang="fr-FR" sz="1800" b="1" kern="1200" dirty="0">
                <a:ea typeface="Wingdings"/>
                <a:cs typeface="Wingdings"/>
                <a:sym typeface="Wingdings" panose="05000000000000000000" pitchFamily="2" charset="2"/>
              </a:rPr>
              <a:t>Association PGT121 + GS-9620 </a:t>
            </a:r>
          </a:p>
          <a:p>
            <a:pPr lvl="1">
              <a:buFont typeface="Arial" panose="020B0604020202020204" pitchFamily="34" charset="0"/>
              <a:buChar char="‒"/>
              <a:tabLst>
                <a:tab pos="347663" algn="l"/>
              </a:tabLst>
            </a:pPr>
            <a:r>
              <a:rPr lang="fr-FR" sz="1800" b="1" kern="1200" dirty="0">
                <a:latin typeface="Wingdings"/>
                <a:ea typeface="Wingdings"/>
                <a:cs typeface="Wingdings"/>
                <a:sym typeface="Wingdings" panose="05000000000000000000" pitchFamily="2" charset="2"/>
              </a:rPr>
              <a:t></a:t>
            </a:r>
            <a:r>
              <a:rPr lang="fr-FR" sz="900" b="1" kern="1200" dirty="0">
                <a:latin typeface="Wingdings"/>
                <a:ea typeface="Wingdings"/>
                <a:cs typeface="Wingdings"/>
                <a:sym typeface="Wingdings" panose="05000000000000000000" pitchFamily="2" charset="2"/>
              </a:rPr>
              <a:t> </a:t>
            </a:r>
            <a:r>
              <a:rPr lang="fr-FR" sz="1800" kern="1200" dirty="0">
                <a:ea typeface="Wingdings"/>
                <a:cs typeface="Wingdings"/>
                <a:sym typeface="Wingdings" panose="05000000000000000000" pitchFamily="2" charset="2"/>
              </a:rPr>
              <a:t>de la quantité d’ADN viral dans les ganglions lymphatiques à S120</a:t>
            </a:r>
          </a:p>
          <a:p>
            <a:pPr lvl="1">
              <a:buFont typeface="Arial" panose="020B0604020202020204" pitchFamily="34" charset="0"/>
              <a:buChar char="‒"/>
              <a:tabLst>
                <a:tab pos="347663" algn="l"/>
              </a:tabLst>
            </a:pPr>
            <a:r>
              <a:rPr lang="fr-FR" sz="1800" b="1" dirty="0">
                <a:latin typeface="Wingdings"/>
                <a:ea typeface="Wingdings"/>
                <a:cs typeface="Wingdings"/>
                <a:sym typeface="Wingdings" panose="05000000000000000000" pitchFamily="2" charset="2"/>
              </a:rPr>
              <a:t></a:t>
            </a:r>
            <a:r>
              <a:rPr lang="fr-FR" sz="700" b="1" dirty="0">
                <a:latin typeface="Wingdings"/>
                <a:ea typeface="Wingdings"/>
                <a:cs typeface="Wingdings"/>
                <a:sym typeface="Wingdings" panose="05000000000000000000" pitchFamily="2" charset="2"/>
              </a:rPr>
              <a:t> </a:t>
            </a:r>
            <a:r>
              <a:rPr lang="fr-FR" sz="700" b="1" dirty="0">
                <a:sym typeface="Wingdings" panose="05000000000000000000" pitchFamily="2" charset="2"/>
              </a:rPr>
              <a:t> </a:t>
            </a:r>
            <a:r>
              <a:rPr lang="fr-FR" sz="1800" dirty="0">
                <a:sym typeface="Wingdings" panose="05000000000000000000" pitchFamily="2" charset="2"/>
              </a:rPr>
              <a:t>du nombre de rebond virologique</a:t>
            </a:r>
            <a:endParaRPr lang="fr-FR" sz="1800" kern="1200" dirty="0">
              <a:ea typeface="Wingdings"/>
              <a:cs typeface="Wingdings"/>
              <a:sym typeface="Wingdings" panose="05000000000000000000" pitchFamily="2" charset="2"/>
            </a:endParaRPr>
          </a:p>
          <a:p>
            <a:pPr marL="0" indent="0">
              <a:buNone/>
              <a:tabLst>
                <a:tab pos="347663" algn="l"/>
              </a:tabLst>
            </a:pPr>
            <a:endParaRPr lang="fr-FR" sz="1800" dirty="0"/>
          </a:p>
        </p:txBody>
      </p:sp>
      <p:sp>
        <p:nvSpPr>
          <p:cNvPr id="5" name="Rectangle 76"/>
          <p:cNvSpPr>
            <a:spLocks noChangeArrowheads="1"/>
          </p:cNvSpPr>
          <p:nvPr/>
        </p:nvSpPr>
        <p:spPr bwMode="auto">
          <a:xfrm>
            <a:off x="486840" y="3345624"/>
            <a:ext cx="3700436" cy="525528"/>
          </a:xfrm>
          <a:prstGeom prst="rect">
            <a:avLst/>
          </a:prstGeom>
          <a:noFill/>
          <a:ln w="9525">
            <a:noFill/>
            <a:miter lim="800000"/>
            <a:headEnd/>
            <a:tailEnd/>
          </a:ln>
        </p:spPr>
        <p:txBody>
          <a:bodyPr wrap="none" lIns="0" tIns="0" rIns="0" bIns="0">
            <a:spAutoFit/>
          </a:bodyPr>
          <a:lstStyle/>
          <a:p>
            <a:pPr algn="ctr">
              <a:lnSpc>
                <a:spcPct val="85000"/>
              </a:lnSpc>
            </a:pPr>
            <a:r>
              <a:rPr lang="fr-FR" sz="2000" b="1">
                <a:solidFill>
                  <a:srgbClr val="0070C0"/>
                </a:solidFill>
                <a:latin typeface="Calibri" panose="020F0502020204030204" pitchFamily="34" charset="0"/>
                <a:ea typeface="ＭＳ Ｐゴシック" pitchFamily="34" charset="-128"/>
              </a:rPr>
              <a:t>Quantité d’ADN viral </a:t>
            </a:r>
          </a:p>
          <a:p>
            <a:pPr algn="ctr">
              <a:lnSpc>
                <a:spcPct val="85000"/>
              </a:lnSpc>
            </a:pPr>
            <a:r>
              <a:rPr lang="fr-FR" sz="2000" b="1">
                <a:solidFill>
                  <a:srgbClr val="0070C0"/>
                </a:solidFill>
                <a:latin typeface="Calibri" panose="020F0502020204030204" pitchFamily="34" charset="0"/>
                <a:ea typeface="ＭＳ Ｐゴシック" pitchFamily="34" charset="-128"/>
              </a:rPr>
              <a:t>dans les ganglions (log</a:t>
            </a:r>
            <a:r>
              <a:rPr lang="fr-FR" sz="2000" b="1" baseline="-25000">
                <a:solidFill>
                  <a:srgbClr val="0070C0"/>
                </a:solidFill>
                <a:latin typeface="Calibri" panose="020F0502020204030204" pitchFamily="34" charset="0"/>
                <a:ea typeface="ＭＳ Ｐゴシック" pitchFamily="34" charset="-128"/>
              </a:rPr>
              <a:t>10</a:t>
            </a:r>
            <a:r>
              <a:rPr lang="fr-FR" sz="2000" b="1">
                <a:solidFill>
                  <a:srgbClr val="0070C0"/>
                </a:solidFill>
                <a:latin typeface="Calibri" panose="020F0502020204030204" pitchFamily="34" charset="0"/>
                <a:ea typeface="ＭＳ Ｐゴシック" pitchFamily="34" charset="-128"/>
              </a:rPr>
              <a:t> c/cellules)</a:t>
            </a:r>
            <a:endParaRPr lang="fr-FR">
              <a:solidFill>
                <a:srgbClr val="0070C0"/>
              </a:solidFill>
              <a:latin typeface="Calibri" panose="020F0502020204030204" pitchFamily="34" charset="0"/>
              <a:ea typeface="ＭＳ Ｐゴシック" pitchFamily="34" charset="-128"/>
            </a:endParaRPr>
          </a:p>
        </p:txBody>
      </p:sp>
      <p:sp>
        <p:nvSpPr>
          <p:cNvPr id="7" name="Text Box 3"/>
          <p:cNvSpPr txBox="1">
            <a:spLocks noChangeArrowheads="1"/>
          </p:cNvSpPr>
          <p:nvPr/>
        </p:nvSpPr>
        <p:spPr bwMode="auto">
          <a:xfrm>
            <a:off x="4406901" y="6581493"/>
            <a:ext cx="4737100" cy="276999"/>
          </a:xfrm>
          <a:prstGeom prst="rect">
            <a:avLst/>
          </a:prstGeom>
          <a:noFill/>
          <a:ln w="9525">
            <a:noFill/>
            <a:miter lim="800000"/>
            <a:headEnd/>
            <a:tailEnd/>
          </a:ln>
        </p:spPr>
        <p:txBody>
          <a:bodyPr wrap="square">
            <a:spAutoFit/>
          </a:bodyPr>
          <a:lstStyle/>
          <a:p>
            <a:pPr algn="r" eaLnBrk="0" hangingPunct="0"/>
            <a:r>
              <a:rPr lang="fr-FR" sz="1200" i="1" dirty="0" err="1">
                <a:solidFill>
                  <a:srgbClr val="0070C0"/>
                </a:solidFill>
              </a:rPr>
              <a:t>Barouch</a:t>
            </a:r>
            <a:r>
              <a:rPr lang="fr-FR" sz="1200" i="1" dirty="0">
                <a:solidFill>
                  <a:srgbClr val="0070C0"/>
                </a:solidFill>
              </a:rPr>
              <a:t> D, CROI 2018, Abs. 73LB</a:t>
            </a:r>
          </a:p>
        </p:txBody>
      </p:sp>
      <p:graphicFrame>
        <p:nvGraphicFramePr>
          <p:cNvPr id="10" name="Tableau 9">
            <a:extLst>
              <a:ext uri="{FF2B5EF4-FFF2-40B4-BE49-F238E27FC236}">
                <a16:creationId xmlns:a16="http://schemas.microsoft.com/office/drawing/2014/main" xmlns="" id="{618C26C7-0F87-44A2-A50D-D7CD4F6B154E}"/>
              </a:ext>
            </a:extLst>
          </p:cNvPr>
          <p:cNvGraphicFramePr>
            <a:graphicFrameLocks noGrp="1"/>
          </p:cNvGraphicFramePr>
          <p:nvPr>
            <p:extLst/>
          </p:nvPr>
        </p:nvGraphicFramePr>
        <p:xfrm>
          <a:off x="4591884" y="4010405"/>
          <a:ext cx="4434698" cy="2159999"/>
        </p:xfrm>
        <a:graphic>
          <a:graphicData uri="http://schemas.openxmlformats.org/drawingml/2006/table">
            <a:tbl>
              <a:tblPr firstRow="1" bandRow="1">
                <a:tableStyleId>{5C22544A-7EE6-4342-B048-85BDC9FD1C3A}</a:tableStyleId>
              </a:tblPr>
              <a:tblGrid>
                <a:gridCol w="2069912">
                  <a:extLst>
                    <a:ext uri="{9D8B030D-6E8A-4147-A177-3AD203B41FA5}">
                      <a16:colId xmlns:a16="http://schemas.microsoft.com/office/drawing/2014/main" xmlns="" val="2108049508"/>
                    </a:ext>
                  </a:extLst>
                </a:gridCol>
                <a:gridCol w="2364786">
                  <a:extLst>
                    <a:ext uri="{9D8B030D-6E8A-4147-A177-3AD203B41FA5}">
                      <a16:colId xmlns:a16="http://schemas.microsoft.com/office/drawing/2014/main" xmlns="" val="3321470053"/>
                    </a:ext>
                  </a:extLst>
                </a:gridCol>
              </a:tblGrid>
              <a:tr h="639582">
                <a:tc>
                  <a:txBody>
                    <a:bodyPr/>
                    <a:lstStyle/>
                    <a:p>
                      <a:pPr algn="ctr"/>
                      <a:r>
                        <a:rPr lang="fr-FR" sz="1600" dirty="0">
                          <a:solidFill>
                            <a:srgbClr val="000066"/>
                          </a:solidFill>
                        </a:rPr>
                        <a:t>Groupes</a:t>
                      </a:r>
                    </a:p>
                  </a:txBody>
                  <a:tcPr anchor="ctr"/>
                </a:tc>
                <a:tc>
                  <a:txBody>
                    <a:bodyPr/>
                    <a:lstStyle/>
                    <a:p>
                      <a:pPr algn="ctr"/>
                      <a:r>
                        <a:rPr lang="fr-FR" sz="1600" dirty="0">
                          <a:solidFill>
                            <a:srgbClr val="000066"/>
                          </a:solidFill>
                        </a:rPr>
                        <a:t>Rebonds</a:t>
                      </a:r>
                      <a:r>
                        <a:rPr lang="fr-FR" sz="1600" baseline="0" dirty="0">
                          <a:solidFill>
                            <a:srgbClr val="000066"/>
                          </a:solidFill>
                        </a:rPr>
                        <a:t> virologiques</a:t>
                      </a:r>
                      <a:endParaRPr lang="fr-FR" sz="1600" dirty="0">
                        <a:solidFill>
                          <a:srgbClr val="000066"/>
                        </a:solidFill>
                      </a:endParaRPr>
                    </a:p>
                  </a:txBody>
                  <a:tcPr anchor="ctr"/>
                </a:tc>
                <a:extLst>
                  <a:ext uri="{0D108BD9-81ED-4DB2-BD59-A6C34878D82A}">
                    <a16:rowId xmlns:a16="http://schemas.microsoft.com/office/drawing/2014/main" xmlns="" val="4078615956"/>
                  </a:ext>
                </a:extLst>
              </a:tr>
              <a:tr h="409559">
                <a:tc>
                  <a:txBody>
                    <a:bodyPr/>
                    <a:lstStyle/>
                    <a:p>
                      <a:r>
                        <a:rPr lang="fr-FR" sz="1600" b="0">
                          <a:solidFill>
                            <a:srgbClr val="000066"/>
                          </a:solidFill>
                        </a:rPr>
                        <a:t>Contrôle</a:t>
                      </a:r>
                    </a:p>
                  </a:txBody>
                  <a:tcPr anchor="ctr"/>
                </a:tc>
                <a:tc>
                  <a:txBody>
                    <a:bodyPr/>
                    <a:lstStyle/>
                    <a:p>
                      <a:pPr algn="ctr"/>
                      <a:r>
                        <a:rPr lang="fr-FR" sz="1600" b="0" dirty="0">
                          <a:solidFill>
                            <a:srgbClr val="000066"/>
                          </a:solidFill>
                        </a:rPr>
                        <a:t>11/11 (100 %)</a:t>
                      </a:r>
                    </a:p>
                  </a:txBody>
                  <a:tcPr anchor="ctr"/>
                </a:tc>
                <a:extLst>
                  <a:ext uri="{0D108BD9-81ED-4DB2-BD59-A6C34878D82A}">
                    <a16:rowId xmlns:a16="http://schemas.microsoft.com/office/drawing/2014/main" xmlns="" val="1506315703"/>
                  </a:ext>
                </a:extLst>
              </a:tr>
              <a:tr h="370286">
                <a:tc>
                  <a:txBody>
                    <a:bodyPr/>
                    <a:lstStyle/>
                    <a:p>
                      <a:r>
                        <a:rPr lang="fr-FR" sz="1600" b="0" dirty="0">
                          <a:solidFill>
                            <a:srgbClr val="000066"/>
                          </a:solidFill>
                        </a:rPr>
                        <a:t>GS-9620</a:t>
                      </a:r>
                    </a:p>
                  </a:txBody>
                  <a:tcPr anchor="ctr"/>
                </a:tc>
                <a:tc>
                  <a:txBody>
                    <a:bodyPr/>
                    <a:lstStyle/>
                    <a:p>
                      <a:pPr algn="ctr"/>
                      <a:r>
                        <a:rPr lang="fr-FR" sz="1600" dirty="0">
                          <a:solidFill>
                            <a:srgbClr val="000066"/>
                          </a:solidFill>
                        </a:rPr>
                        <a:t>10/11</a:t>
                      </a:r>
                      <a:r>
                        <a:rPr lang="fr-FR" sz="1600" baseline="0" dirty="0">
                          <a:solidFill>
                            <a:srgbClr val="000066"/>
                          </a:solidFill>
                        </a:rPr>
                        <a:t> (91 %)</a:t>
                      </a:r>
                      <a:endParaRPr lang="fr-FR" sz="1600" dirty="0">
                        <a:solidFill>
                          <a:srgbClr val="000066"/>
                        </a:solidFill>
                      </a:endParaRPr>
                    </a:p>
                  </a:txBody>
                  <a:tcPr anchor="ctr"/>
                </a:tc>
                <a:extLst>
                  <a:ext uri="{0D108BD9-81ED-4DB2-BD59-A6C34878D82A}">
                    <a16:rowId xmlns:a16="http://schemas.microsoft.com/office/drawing/2014/main" xmlns="" val="637502831"/>
                  </a:ext>
                </a:extLst>
              </a:tr>
              <a:tr h="370286">
                <a:tc>
                  <a:txBody>
                    <a:bodyPr/>
                    <a:lstStyle/>
                    <a:p>
                      <a:r>
                        <a:rPr lang="fr-FR" sz="1600" b="0">
                          <a:solidFill>
                            <a:srgbClr val="000066"/>
                          </a:solidFill>
                        </a:rPr>
                        <a:t>PGT121</a:t>
                      </a:r>
                    </a:p>
                  </a:txBody>
                  <a:tcPr anchor="ctr"/>
                </a:tc>
                <a:tc>
                  <a:txBody>
                    <a:bodyPr/>
                    <a:lstStyle/>
                    <a:p>
                      <a:pPr algn="ctr"/>
                      <a:r>
                        <a:rPr lang="fr-FR" sz="1600" dirty="0">
                          <a:solidFill>
                            <a:srgbClr val="000066"/>
                          </a:solidFill>
                        </a:rPr>
                        <a:t>9/</a:t>
                      </a:r>
                      <a:r>
                        <a:rPr lang="fr-FR" sz="1600" baseline="0" dirty="0">
                          <a:solidFill>
                            <a:srgbClr val="000066"/>
                          </a:solidFill>
                        </a:rPr>
                        <a:t>11 (82 %)</a:t>
                      </a:r>
                      <a:endParaRPr lang="fr-FR" sz="1600" dirty="0">
                        <a:solidFill>
                          <a:srgbClr val="000066"/>
                        </a:solidFill>
                      </a:endParaRPr>
                    </a:p>
                  </a:txBody>
                  <a:tcPr anchor="ctr"/>
                </a:tc>
                <a:extLst>
                  <a:ext uri="{0D108BD9-81ED-4DB2-BD59-A6C34878D82A}">
                    <a16:rowId xmlns:a16="http://schemas.microsoft.com/office/drawing/2014/main" xmlns="" val="3855002178"/>
                  </a:ext>
                </a:extLst>
              </a:tr>
              <a:tr h="370286">
                <a:tc>
                  <a:txBody>
                    <a:bodyPr/>
                    <a:lstStyle/>
                    <a:p>
                      <a:r>
                        <a:rPr lang="fr-FR" sz="1600" b="0">
                          <a:solidFill>
                            <a:srgbClr val="000066"/>
                          </a:solidFill>
                        </a:rPr>
                        <a:t>PGT121 + GS-9620 </a:t>
                      </a:r>
                    </a:p>
                  </a:txBody>
                  <a:tcPr anchor="ctr"/>
                </a:tc>
                <a:tc>
                  <a:txBody>
                    <a:bodyPr/>
                    <a:lstStyle/>
                    <a:p>
                      <a:pPr algn="ctr"/>
                      <a:r>
                        <a:rPr lang="fr-FR" sz="1600" dirty="0">
                          <a:solidFill>
                            <a:srgbClr val="000066"/>
                          </a:solidFill>
                        </a:rPr>
                        <a:t>6/11</a:t>
                      </a:r>
                      <a:r>
                        <a:rPr lang="fr-FR" sz="1600" baseline="0" dirty="0">
                          <a:solidFill>
                            <a:srgbClr val="000066"/>
                          </a:solidFill>
                        </a:rPr>
                        <a:t> (55 %)</a:t>
                      </a:r>
                      <a:endParaRPr lang="fr-FR" sz="1600" dirty="0">
                        <a:solidFill>
                          <a:srgbClr val="000066"/>
                        </a:solidFill>
                      </a:endParaRPr>
                    </a:p>
                  </a:txBody>
                  <a:tcPr anchor="ctr"/>
                </a:tc>
                <a:extLst>
                  <a:ext uri="{0D108BD9-81ED-4DB2-BD59-A6C34878D82A}">
                    <a16:rowId xmlns:a16="http://schemas.microsoft.com/office/drawing/2014/main" xmlns="" val="10004"/>
                  </a:ext>
                </a:extLst>
              </a:tr>
            </a:tbl>
          </a:graphicData>
        </a:graphic>
      </p:graphicFrame>
      <p:sp>
        <p:nvSpPr>
          <p:cNvPr id="14" name="Rectangle 76"/>
          <p:cNvSpPr>
            <a:spLocks noChangeArrowheads="1"/>
          </p:cNvSpPr>
          <p:nvPr/>
        </p:nvSpPr>
        <p:spPr bwMode="auto">
          <a:xfrm>
            <a:off x="5747094" y="3440812"/>
            <a:ext cx="2285627" cy="263918"/>
          </a:xfrm>
          <a:prstGeom prst="rect">
            <a:avLst/>
          </a:prstGeom>
          <a:noFill/>
          <a:ln w="9525">
            <a:noFill/>
            <a:miter lim="800000"/>
            <a:headEnd/>
            <a:tailEnd/>
          </a:ln>
        </p:spPr>
        <p:txBody>
          <a:bodyPr wrap="none" lIns="0" tIns="0" rIns="0" bIns="0">
            <a:spAutoFit/>
          </a:bodyPr>
          <a:lstStyle/>
          <a:p>
            <a:pPr algn="ctr">
              <a:lnSpc>
                <a:spcPct val="85000"/>
              </a:lnSpc>
            </a:pPr>
            <a:r>
              <a:rPr lang="fr-FR" sz="2000" b="1" dirty="0">
                <a:solidFill>
                  <a:srgbClr val="0070C0"/>
                </a:solidFill>
                <a:latin typeface="Calibri" panose="020F0502020204030204" pitchFamily="34" charset="0"/>
                <a:ea typeface="ＭＳ Ｐゴシック" pitchFamily="34" charset="-128"/>
              </a:rPr>
              <a:t>Rebonds virologiques</a:t>
            </a:r>
            <a:endParaRPr lang="fr-FR" dirty="0">
              <a:solidFill>
                <a:srgbClr val="0070C0"/>
              </a:solidFill>
              <a:latin typeface="Calibri" panose="020F0502020204030204" pitchFamily="34" charset="0"/>
              <a:ea typeface="ＭＳ Ｐゴシック" pitchFamily="34" charset="-128"/>
            </a:endParaRPr>
          </a:p>
        </p:txBody>
      </p:sp>
      <p:grpSp>
        <p:nvGrpSpPr>
          <p:cNvPr id="12" name="Grouper 11"/>
          <p:cNvGrpSpPr>
            <a:grpSpLocks noChangeAspect="1"/>
          </p:cNvGrpSpPr>
          <p:nvPr/>
        </p:nvGrpSpPr>
        <p:grpSpPr>
          <a:xfrm>
            <a:off x="726973" y="3950671"/>
            <a:ext cx="3405224" cy="2684391"/>
            <a:chOff x="1004970" y="4342400"/>
            <a:chExt cx="2970130" cy="2341395"/>
          </a:xfrm>
        </p:grpSpPr>
        <p:sp>
          <p:nvSpPr>
            <p:cNvPr id="13" name="Ellipse 12">
              <a:extLst>
                <a:ext uri="{FF2B5EF4-FFF2-40B4-BE49-F238E27FC236}">
                  <a16:creationId xmlns:a16="http://schemas.microsoft.com/office/drawing/2014/main" xmlns="" id="{37E7DBB6-51D9-4FD2-8138-77694B463285}"/>
                </a:ext>
              </a:extLst>
            </p:cNvPr>
            <p:cNvSpPr/>
            <p:nvPr/>
          </p:nvSpPr>
          <p:spPr bwMode="auto">
            <a:xfrm>
              <a:off x="2995585" y="606964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15" name="Ellipse 14">
              <a:extLst>
                <a:ext uri="{FF2B5EF4-FFF2-40B4-BE49-F238E27FC236}">
                  <a16:creationId xmlns:a16="http://schemas.microsoft.com/office/drawing/2014/main" xmlns="" id="{AC61C793-E7F3-4848-8C39-C0869194DDE0}"/>
                </a:ext>
              </a:extLst>
            </p:cNvPr>
            <p:cNvSpPr/>
            <p:nvPr/>
          </p:nvSpPr>
          <p:spPr bwMode="auto">
            <a:xfrm>
              <a:off x="2944541" y="60720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16" name="Ellipse 15">
              <a:extLst>
                <a:ext uri="{FF2B5EF4-FFF2-40B4-BE49-F238E27FC236}">
                  <a16:creationId xmlns:a16="http://schemas.microsoft.com/office/drawing/2014/main" xmlns="" id="{C8D1264D-A1C0-4F1A-9C67-23988FB96F02}"/>
                </a:ext>
              </a:extLst>
            </p:cNvPr>
            <p:cNvSpPr/>
            <p:nvPr/>
          </p:nvSpPr>
          <p:spPr bwMode="auto">
            <a:xfrm>
              <a:off x="2883158" y="60720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17" name="Ellipse 16">
              <a:extLst>
                <a:ext uri="{FF2B5EF4-FFF2-40B4-BE49-F238E27FC236}">
                  <a16:creationId xmlns:a16="http://schemas.microsoft.com/office/drawing/2014/main" xmlns="" id="{BC7844C3-5944-4678-80E3-EBB56A753929}"/>
                </a:ext>
              </a:extLst>
            </p:cNvPr>
            <p:cNvSpPr/>
            <p:nvPr/>
          </p:nvSpPr>
          <p:spPr bwMode="auto">
            <a:xfrm>
              <a:off x="2853524" y="60720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18" name="Ellipse 17">
              <a:extLst>
                <a:ext uri="{FF2B5EF4-FFF2-40B4-BE49-F238E27FC236}">
                  <a16:creationId xmlns:a16="http://schemas.microsoft.com/office/drawing/2014/main" xmlns="" id="{66E0C410-45CE-4EA1-89F2-F18A86DFC659}"/>
                </a:ext>
              </a:extLst>
            </p:cNvPr>
            <p:cNvSpPr/>
            <p:nvPr/>
          </p:nvSpPr>
          <p:spPr bwMode="auto">
            <a:xfrm>
              <a:off x="2792141" y="60720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19" name="Ellipse 18">
              <a:extLst>
                <a:ext uri="{FF2B5EF4-FFF2-40B4-BE49-F238E27FC236}">
                  <a16:creationId xmlns:a16="http://schemas.microsoft.com/office/drawing/2014/main" xmlns="" id="{0FDC6AA9-EDBB-435A-9A93-E3242A0DE003}"/>
                </a:ext>
              </a:extLst>
            </p:cNvPr>
            <p:cNvSpPr/>
            <p:nvPr/>
          </p:nvSpPr>
          <p:spPr bwMode="auto">
            <a:xfrm>
              <a:off x="2730758" y="60720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20" name="Ellipse 19">
              <a:extLst>
                <a:ext uri="{FF2B5EF4-FFF2-40B4-BE49-F238E27FC236}">
                  <a16:creationId xmlns:a16="http://schemas.microsoft.com/office/drawing/2014/main" xmlns="" id="{E6932B0F-1091-414A-BFE8-CEA50B3E4532}"/>
                </a:ext>
              </a:extLst>
            </p:cNvPr>
            <p:cNvSpPr/>
            <p:nvPr/>
          </p:nvSpPr>
          <p:spPr bwMode="auto">
            <a:xfrm>
              <a:off x="2764624" y="60720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21" name="Ellipse 20">
              <a:extLst>
                <a:ext uri="{FF2B5EF4-FFF2-40B4-BE49-F238E27FC236}">
                  <a16:creationId xmlns:a16="http://schemas.microsoft.com/office/drawing/2014/main" xmlns="" id="{459479B3-958C-4BEC-8A1B-B34673A93A83}"/>
                </a:ext>
              </a:extLst>
            </p:cNvPr>
            <p:cNvSpPr/>
            <p:nvPr/>
          </p:nvSpPr>
          <p:spPr bwMode="auto">
            <a:xfrm>
              <a:off x="2703241" y="60720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22" name="Ellipse 21">
              <a:extLst>
                <a:ext uri="{FF2B5EF4-FFF2-40B4-BE49-F238E27FC236}">
                  <a16:creationId xmlns:a16="http://schemas.microsoft.com/office/drawing/2014/main" xmlns="" id="{50B2DC78-08DD-429F-B12A-69A6E05C8709}"/>
                </a:ext>
              </a:extLst>
            </p:cNvPr>
            <p:cNvSpPr/>
            <p:nvPr/>
          </p:nvSpPr>
          <p:spPr bwMode="auto">
            <a:xfrm>
              <a:off x="2641858" y="60720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cxnSp>
          <p:nvCxnSpPr>
            <p:cNvPr id="23" name="Connecteur droit 22">
              <a:extLst>
                <a:ext uri="{FF2B5EF4-FFF2-40B4-BE49-F238E27FC236}">
                  <a16:creationId xmlns:a16="http://schemas.microsoft.com/office/drawing/2014/main" xmlns="" id="{A629C724-5725-4015-A9F6-0CA6012E0609}"/>
                </a:ext>
              </a:extLst>
            </p:cNvPr>
            <p:cNvCxnSpPr>
              <a:cxnSpLocks/>
            </p:cNvCxnSpPr>
            <p:nvPr/>
          </p:nvCxnSpPr>
          <p:spPr bwMode="auto">
            <a:xfrm>
              <a:off x="1276350" y="4724400"/>
              <a:ext cx="0" cy="15621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Connecteur droit 23">
              <a:extLst>
                <a:ext uri="{FF2B5EF4-FFF2-40B4-BE49-F238E27FC236}">
                  <a16:creationId xmlns:a16="http://schemas.microsoft.com/office/drawing/2014/main" xmlns="" id="{977F56EB-7F32-41B5-9AEC-7A55D910E018}"/>
                </a:ext>
              </a:extLst>
            </p:cNvPr>
            <p:cNvCxnSpPr/>
            <p:nvPr/>
          </p:nvCxnSpPr>
          <p:spPr bwMode="auto">
            <a:xfrm>
              <a:off x="1231900" y="6286500"/>
              <a:ext cx="25717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Connecteur droit 24">
              <a:extLst>
                <a:ext uri="{FF2B5EF4-FFF2-40B4-BE49-F238E27FC236}">
                  <a16:creationId xmlns:a16="http://schemas.microsoft.com/office/drawing/2014/main" xmlns="" id="{53C0DADE-A644-4491-BD44-70D7808E59B1}"/>
                </a:ext>
              </a:extLst>
            </p:cNvPr>
            <p:cNvCxnSpPr/>
            <p:nvPr/>
          </p:nvCxnSpPr>
          <p:spPr bwMode="auto">
            <a:xfrm>
              <a:off x="1231900" y="4724400"/>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Connecteur droit 25">
              <a:extLst>
                <a:ext uri="{FF2B5EF4-FFF2-40B4-BE49-F238E27FC236}">
                  <a16:creationId xmlns:a16="http://schemas.microsoft.com/office/drawing/2014/main" xmlns="" id="{577AE23A-6667-43A5-A52A-46E2309F5E5B}"/>
                </a:ext>
              </a:extLst>
            </p:cNvPr>
            <p:cNvCxnSpPr/>
            <p:nvPr/>
          </p:nvCxnSpPr>
          <p:spPr bwMode="auto">
            <a:xfrm>
              <a:off x="1231900" y="5092700"/>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necteur droit 26">
              <a:extLst>
                <a:ext uri="{FF2B5EF4-FFF2-40B4-BE49-F238E27FC236}">
                  <a16:creationId xmlns:a16="http://schemas.microsoft.com/office/drawing/2014/main" xmlns="" id="{5A9E6B43-FCAA-402E-AD81-69C6859AB142}"/>
                </a:ext>
              </a:extLst>
            </p:cNvPr>
            <p:cNvCxnSpPr/>
            <p:nvPr/>
          </p:nvCxnSpPr>
          <p:spPr bwMode="auto">
            <a:xfrm>
              <a:off x="1231900" y="5480050"/>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Connecteur droit 27">
              <a:extLst>
                <a:ext uri="{FF2B5EF4-FFF2-40B4-BE49-F238E27FC236}">
                  <a16:creationId xmlns:a16="http://schemas.microsoft.com/office/drawing/2014/main" xmlns="" id="{2137DDF8-A63D-4099-8DB3-4FADB19AFE45}"/>
                </a:ext>
              </a:extLst>
            </p:cNvPr>
            <p:cNvCxnSpPr/>
            <p:nvPr/>
          </p:nvCxnSpPr>
          <p:spPr bwMode="auto">
            <a:xfrm>
              <a:off x="1231900" y="5880100"/>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Connecteur droit 28">
              <a:extLst>
                <a:ext uri="{FF2B5EF4-FFF2-40B4-BE49-F238E27FC236}">
                  <a16:creationId xmlns:a16="http://schemas.microsoft.com/office/drawing/2014/main" xmlns="" id="{67D6EF59-C1A3-42C3-9F21-3F99C99AE4C8}"/>
                </a:ext>
              </a:extLst>
            </p:cNvPr>
            <p:cNvCxnSpPr>
              <a:cxnSpLocks/>
            </p:cNvCxnSpPr>
            <p:nvPr/>
          </p:nvCxnSpPr>
          <p:spPr bwMode="auto">
            <a:xfrm>
              <a:off x="1377950" y="5727700"/>
              <a:ext cx="431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0" name="Connecteur droit 29">
              <a:extLst>
                <a:ext uri="{FF2B5EF4-FFF2-40B4-BE49-F238E27FC236}">
                  <a16:creationId xmlns:a16="http://schemas.microsoft.com/office/drawing/2014/main" xmlns="" id="{53EB2800-3F68-4B1F-BAF2-C9096A0A8E8E}"/>
                </a:ext>
              </a:extLst>
            </p:cNvPr>
            <p:cNvCxnSpPr>
              <a:cxnSpLocks/>
            </p:cNvCxnSpPr>
            <p:nvPr/>
          </p:nvCxnSpPr>
          <p:spPr bwMode="auto">
            <a:xfrm>
              <a:off x="2000508" y="5683250"/>
              <a:ext cx="431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1" name="Ellipse 30">
              <a:extLst>
                <a:ext uri="{FF2B5EF4-FFF2-40B4-BE49-F238E27FC236}">
                  <a16:creationId xmlns:a16="http://schemas.microsoft.com/office/drawing/2014/main" xmlns="" id="{6822E09B-4FCF-45A7-AE14-61FD9FA06148}"/>
                </a:ext>
              </a:extLst>
            </p:cNvPr>
            <p:cNvSpPr/>
            <p:nvPr/>
          </p:nvSpPr>
          <p:spPr bwMode="auto">
            <a:xfrm>
              <a:off x="2914908" y="52814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2" name="Ellipse 31">
              <a:extLst>
                <a:ext uri="{FF2B5EF4-FFF2-40B4-BE49-F238E27FC236}">
                  <a16:creationId xmlns:a16="http://schemas.microsoft.com/office/drawing/2014/main" xmlns="" id="{35069674-4C9A-40C6-9EBD-D0A108ED4E58}"/>
                </a:ext>
              </a:extLst>
            </p:cNvPr>
            <p:cNvSpPr/>
            <p:nvPr/>
          </p:nvSpPr>
          <p:spPr bwMode="auto">
            <a:xfrm>
              <a:off x="2832358" y="536401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3" name="Ellipse 32">
              <a:extLst>
                <a:ext uri="{FF2B5EF4-FFF2-40B4-BE49-F238E27FC236}">
                  <a16:creationId xmlns:a16="http://schemas.microsoft.com/office/drawing/2014/main" xmlns="" id="{98EF0ADA-189A-4809-ADFD-5DF6AA4B2C3F}"/>
                </a:ext>
              </a:extLst>
            </p:cNvPr>
            <p:cNvSpPr/>
            <p:nvPr/>
          </p:nvSpPr>
          <p:spPr bwMode="auto">
            <a:xfrm>
              <a:off x="2730758" y="53195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4" name="Ellipse 33">
              <a:extLst>
                <a:ext uri="{FF2B5EF4-FFF2-40B4-BE49-F238E27FC236}">
                  <a16:creationId xmlns:a16="http://schemas.microsoft.com/office/drawing/2014/main" xmlns="" id="{93615156-257C-439B-BB95-7AA2D6405744}"/>
                </a:ext>
              </a:extLst>
            </p:cNvPr>
            <p:cNvSpPr/>
            <p:nvPr/>
          </p:nvSpPr>
          <p:spPr bwMode="auto">
            <a:xfrm>
              <a:off x="2629158" y="528781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5" name="Ellipse 34">
              <a:extLst>
                <a:ext uri="{FF2B5EF4-FFF2-40B4-BE49-F238E27FC236}">
                  <a16:creationId xmlns:a16="http://schemas.microsoft.com/office/drawing/2014/main" xmlns="" id="{6A4B877C-7244-4E0E-9175-1D3CC14F2F55}"/>
                </a:ext>
              </a:extLst>
            </p:cNvPr>
            <p:cNvSpPr/>
            <p:nvPr/>
          </p:nvSpPr>
          <p:spPr bwMode="auto">
            <a:xfrm>
              <a:off x="2273558" y="547831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6" name="Ellipse 35">
              <a:extLst>
                <a:ext uri="{FF2B5EF4-FFF2-40B4-BE49-F238E27FC236}">
                  <a16:creationId xmlns:a16="http://schemas.microsoft.com/office/drawing/2014/main" xmlns="" id="{DCE88232-FFBB-4B3C-902B-A0FFB7B5BFB9}"/>
                </a:ext>
              </a:extLst>
            </p:cNvPr>
            <p:cNvSpPr/>
            <p:nvPr/>
          </p:nvSpPr>
          <p:spPr bwMode="auto">
            <a:xfrm>
              <a:off x="2171958" y="538941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7" name="Ellipse 36">
              <a:extLst>
                <a:ext uri="{FF2B5EF4-FFF2-40B4-BE49-F238E27FC236}">
                  <a16:creationId xmlns:a16="http://schemas.microsoft.com/office/drawing/2014/main" xmlns="" id="{7BB3C48D-7C65-4A3E-A6D5-D8FE7D25FDE5}"/>
                </a:ext>
              </a:extLst>
            </p:cNvPr>
            <p:cNvSpPr/>
            <p:nvPr/>
          </p:nvSpPr>
          <p:spPr bwMode="auto">
            <a:xfrm>
              <a:off x="2178308" y="549101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8" name="Ellipse 37">
              <a:extLst>
                <a:ext uri="{FF2B5EF4-FFF2-40B4-BE49-F238E27FC236}">
                  <a16:creationId xmlns:a16="http://schemas.microsoft.com/office/drawing/2014/main" xmlns="" id="{93D4BAFD-56CB-4E78-B642-08EF64759F9F}"/>
                </a:ext>
              </a:extLst>
            </p:cNvPr>
            <p:cNvSpPr/>
            <p:nvPr/>
          </p:nvSpPr>
          <p:spPr bwMode="auto">
            <a:xfrm>
              <a:off x="2076708" y="54719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9" name="Ellipse 38">
              <a:extLst>
                <a:ext uri="{FF2B5EF4-FFF2-40B4-BE49-F238E27FC236}">
                  <a16:creationId xmlns:a16="http://schemas.microsoft.com/office/drawing/2014/main" xmlns="" id="{04DCE231-AF75-480D-9234-5C68ACC5FFFC}"/>
                </a:ext>
              </a:extLst>
            </p:cNvPr>
            <p:cNvSpPr/>
            <p:nvPr/>
          </p:nvSpPr>
          <p:spPr bwMode="auto">
            <a:xfrm>
              <a:off x="1562358" y="53449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0" name="Ellipse 39">
              <a:extLst>
                <a:ext uri="{FF2B5EF4-FFF2-40B4-BE49-F238E27FC236}">
                  <a16:creationId xmlns:a16="http://schemas.microsoft.com/office/drawing/2014/main" xmlns="" id="{8A02E22C-7930-4CAB-8FB3-66F53A710DDA}"/>
                </a:ext>
              </a:extLst>
            </p:cNvPr>
            <p:cNvSpPr/>
            <p:nvPr/>
          </p:nvSpPr>
          <p:spPr bwMode="auto">
            <a:xfrm>
              <a:off x="1606808" y="57005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1" name="Ellipse 40">
              <a:extLst>
                <a:ext uri="{FF2B5EF4-FFF2-40B4-BE49-F238E27FC236}">
                  <a16:creationId xmlns:a16="http://schemas.microsoft.com/office/drawing/2014/main" xmlns="" id="{5D579E92-E661-4E30-BCFC-E9418962713A}"/>
                </a:ext>
              </a:extLst>
            </p:cNvPr>
            <p:cNvSpPr/>
            <p:nvPr/>
          </p:nvSpPr>
          <p:spPr bwMode="auto">
            <a:xfrm>
              <a:off x="1663958" y="55354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2" name="Ellipse 41">
              <a:extLst>
                <a:ext uri="{FF2B5EF4-FFF2-40B4-BE49-F238E27FC236}">
                  <a16:creationId xmlns:a16="http://schemas.microsoft.com/office/drawing/2014/main" xmlns="" id="{F25CFFB0-9C48-4E1D-B5F6-A70FB1D41D58}"/>
                </a:ext>
              </a:extLst>
            </p:cNvPr>
            <p:cNvSpPr/>
            <p:nvPr/>
          </p:nvSpPr>
          <p:spPr bwMode="auto">
            <a:xfrm>
              <a:off x="1505208" y="56878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3" name="Ellipse 42">
              <a:extLst>
                <a:ext uri="{FF2B5EF4-FFF2-40B4-BE49-F238E27FC236}">
                  <a16:creationId xmlns:a16="http://schemas.microsoft.com/office/drawing/2014/main" xmlns="" id="{4040E804-006F-4863-A4D1-2BA4606EED40}"/>
                </a:ext>
              </a:extLst>
            </p:cNvPr>
            <p:cNvSpPr/>
            <p:nvPr/>
          </p:nvSpPr>
          <p:spPr bwMode="auto">
            <a:xfrm>
              <a:off x="1556008" y="55608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4" name="Ellipse 43">
              <a:extLst>
                <a:ext uri="{FF2B5EF4-FFF2-40B4-BE49-F238E27FC236}">
                  <a16:creationId xmlns:a16="http://schemas.microsoft.com/office/drawing/2014/main" xmlns="" id="{D2E2FC90-B0C4-4403-AE3C-631263CD3427}"/>
                </a:ext>
              </a:extLst>
            </p:cNvPr>
            <p:cNvSpPr/>
            <p:nvPr/>
          </p:nvSpPr>
          <p:spPr bwMode="auto">
            <a:xfrm>
              <a:off x="1562358" y="545291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5" name="Ellipse 44">
              <a:extLst>
                <a:ext uri="{FF2B5EF4-FFF2-40B4-BE49-F238E27FC236}">
                  <a16:creationId xmlns:a16="http://schemas.microsoft.com/office/drawing/2014/main" xmlns="" id="{3862DA76-A58F-4A63-9A45-3E3AD06D48BF}"/>
                </a:ext>
              </a:extLst>
            </p:cNvPr>
            <p:cNvSpPr/>
            <p:nvPr/>
          </p:nvSpPr>
          <p:spPr bwMode="auto">
            <a:xfrm>
              <a:off x="1460758" y="55354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6" name="Ellipse 45">
              <a:extLst>
                <a:ext uri="{FF2B5EF4-FFF2-40B4-BE49-F238E27FC236}">
                  <a16:creationId xmlns:a16="http://schemas.microsoft.com/office/drawing/2014/main" xmlns="" id="{B983EC64-3AA8-4184-97B4-5E34C076F311}"/>
                </a:ext>
              </a:extLst>
            </p:cNvPr>
            <p:cNvSpPr/>
            <p:nvPr/>
          </p:nvSpPr>
          <p:spPr bwMode="auto">
            <a:xfrm>
              <a:off x="2032258" y="56497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7" name="Ellipse 46">
              <a:extLst>
                <a:ext uri="{FF2B5EF4-FFF2-40B4-BE49-F238E27FC236}">
                  <a16:creationId xmlns:a16="http://schemas.microsoft.com/office/drawing/2014/main" xmlns="" id="{B5C65C8F-DB20-4699-943B-C96E1DF968F2}"/>
                </a:ext>
              </a:extLst>
            </p:cNvPr>
            <p:cNvSpPr/>
            <p:nvPr/>
          </p:nvSpPr>
          <p:spPr bwMode="auto">
            <a:xfrm>
              <a:off x="2133858" y="565611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8" name="Ellipse 47">
              <a:extLst>
                <a:ext uri="{FF2B5EF4-FFF2-40B4-BE49-F238E27FC236}">
                  <a16:creationId xmlns:a16="http://schemas.microsoft.com/office/drawing/2014/main" xmlns="" id="{DBC74709-7220-4431-A172-B57075B667AF}"/>
                </a:ext>
              </a:extLst>
            </p:cNvPr>
            <p:cNvSpPr/>
            <p:nvPr/>
          </p:nvSpPr>
          <p:spPr bwMode="auto">
            <a:xfrm>
              <a:off x="2337058" y="565611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9" name="Ellipse 48">
              <a:extLst>
                <a:ext uri="{FF2B5EF4-FFF2-40B4-BE49-F238E27FC236}">
                  <a16:creationId xmlns:a16="http://schemas.microsoft.com/office/drawing/2014/main" xmlns="" id="{37D9F241-F56F-4BEF-9DD5-44DFE671DF1F}"/>
                </a:ext>
              </a:extLst>
            </p:cNvPr>
            <p:cNvSpPr/>
            <p:nvPr/>
          </p:nvSpPr>
          <p:spPr bwMode="auto">
            <a:xfrm>
              <a:off x="2241808" y="571326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0" name="Ellipse 49">
              <a:extLst>
                <a:ext uri="{FF2B5EF4-FFF2-40B4-BE49-F238E27FC236}">
                  <a16:creationId xmlns:a16="http://schemas.microsoft.com/office/drawing/2014/main" xmlns="" id="{EB9FF7B3-C347-4E8B-9346-68D8FC0222EE}"/>
                </a:ext>
              </a:extLst>
            </p:cNvPr>
            <p:cNvSpPr/>
            <p:nvPr/>
          </p:nvSpPr>
          <p:spPr bwMode="auto">
            <a:xfrm>
              <a:off x="1727458" y="60593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1" name="Ellipse 50">
              <a:extLst>
                <a:ext uri="{FF2B5EF4-FFF2-40B4-BE49-F238E27FC236}">
                  <a16:creationId xmlns:a16="http://schemas.microsoft.com/office/drawing/2014/main" xmlns="" id="{7F8AECF9-2577-40D6-894A-AC19604668EE}"/>
                </a:ext>
              </a:extLst>
            </p:cNvPr>
            <p:cNvSpPr/>
            <p:nvPr/>
          </p:nvSpPr>
          <p:spPr bwMode="auto">
            <a:xfrm>
              <a:off x="1627974" y="60593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2" name="Ellipse 51">
              <a:extLst>
                <a:ext uri="{FF2B5EF4-FFF2-40B4-BE49-F238E27FC236}">
                  <a16:creationId xmlns:a16="http://schemas.microsoft.com/office/drawing/2014/main" xmlns="" id="{61754B30-EBB3-437C-869B-5CD2F2C1BB5D}"/>
                </a:ext>
              </a:extLst>
            </p:cNvPr>
            <p:cNvSpPr/>
            <p:nvPr/>
          </p:nvSpPr>
          <p:spPr bwMode="auto">
            <a:xfrm>
              <a:off x="1528491" y="60593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3" name="Ellipse 52">
              <a:extLst>
                <a:ext uri="{FF2B5EF4-FFF2-40B4-BE49-F238E27FC236}">
                  <a16:creationId xmlns:a16="http://schemas.microsoft.com/office/drawing/2014/main" xmlns="" id="{9BA395ED-3BB1-4C42-A547-C311A02ABF99}"/>
                </a:ext>
              </a:extLst>
            </p:cNvPr>
            <p:cNvSpPr/>
            <p:nvPr/>
          </p:nvSpPr>
          <p:spPr bwMode="auto">
            <a:xfrm>
              <a:off x="1429008" y="60593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4" name="Ellipse 53">
              <a:extLst>
                <a:ext uri="{FF2B5EF4-FFF2-40B4-BE49-F238E27FC236}">
                  <a16:creationId xmlns:a16="http://schemas.microsoft.com/office/drawing/2014/main" xmlns="" id="{97458FF2-CEBA-491C-BC07-246418B45B4B}"/>
                </a:ext>
              </a:extLst>
            </p:cNvPr>
            <p:cNvSpPr/>
            <p:nvPr/>
          </p:nvSpPr>
          <p:spPr bwMode="auto">
            <a:xfrm>
              <a:off x="2307424" y="60656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5" name="Ellipse 54">
              <a:extLst>
                <a:ext uri="{FF2B5EF4-FFF2-40B4-BE49-F238E27FC236}">
                  <a16:creationId xmlns:a16="http://schemas.microsoft.com/office/drawing/2014/main" xmlns="" id="{9E0EBECC-E2AB-470B-B739-5CFB8ECF1D92}"/>
                </a:ext>
              </a:extLst>
            </p:cNvPr>
            <p:cNvSpPr/>
            <p:nvPr/>
          </p:nvSpPr>
          <p:spPr bwMode="auto">
            <a:xfrm>
              <a:off x="2207941" y="60656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6" name="Ellipse 55">
              <a:extLst>
                <a:ext uri="{FF2B5EF4-FFF2-40B4-BE49-F238E27FC236}">
                  <a16:creationId xmlns:a16="http://schemas.microsoft.com/office/drawing/2014/main" xmlns="" id="{D4B64FF1-984A-4489-9E7D-BF1BF03D6F7A}"/>
                </a:ext>
              </a:extLst>
            </p:cNvPr>
            <p:cNvSpPr/>
            <p:nvPr/>
          </p:nvSpPr>
          <p:spPr bwMode="auto">
            <a:xfrm>
              <a:off x="2108458" y="60656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7" name="Ellipse 56">
              <a:extLst>
                <a:ext uri="{FF2B5EF4-FFF2-40B4-BE49-F238E27FC236}">
                  <a16:creationId xmlns:a16="http://schemas.microsoft.com/office/drawing/2014/main" xmlns="" id="{99A0B225-357C-4CF5-9DCD-F0A71FD9B1AE}"/>
                </a:ext>
              </a:extLst>
            </p:cNvPr>
            <p:cNvSpPr/>
            <p:nvPr/>
          </p:nvSpPr>
          <p:spPr bwMode="auto">
            <a:xfrm>
              <a:off x="3659974" y="60783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8" name="Ellipse 57">
              <a:extLst>
                <a:ext uri="{FF2B5EF4-FFF2-40B4-BE49-F238E27FC236}">
                  <a16:creationId xmlns:a16="http://schemas.microsoft.com/office/drawing/2014/main" xmlns="" id="{D84E26AD-5237-42F3-9444-8E4DA2E77F9F}"/>
                </a:ext>
              </a:extLst>
            </p:cNvPr>
            <p:cNvSpPr/>
            <p:nvPr/>
          </p:nvSpPr>
          <p:spPr bwMode="auto">
            <a:xfrm>
              <a:off x="3598591" y="60783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9" name="Ellipse 58">
              <a:extLst>
                <a:ext uri="{FF2B5EF4-FFF2-40B4-BE49-F238E27FC236}">
                  <a16:creationId xmlns:a16="http://schemas.microsoft.com/office/drawing/2014/main" xmlns="" id="{E7A0A8AF-45F0-4AB0-96F3-DAC5B49D1131}"/>
                </a:ext>
              </a:extLst>
            </p:cNvPr>
            <p:cNvSpPr/>
            <p:nvPr/>
          </p:nvSpPr>
          <p:spPr bwMode="auto">
            <a:xfrm>
              <a:off x="3537208" y="60783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0" name="Ellipse 59">
              <a:extLst>
                <a:ext uri="{FF2B5EF4-FFF2-40B4-BE49-F238E27FC236}">
                  <a16:creationId xmlns:a16="http://schemas.microsoft.com/office/drawing/2014/main" xmlns="" id="{C56EA88D-547B-439D-ADE0-73A588E3D18C}"/>
                </a:ext>
              </a:extLst>
            </p:cNvPr>
            <p:cNvSpPr/>
            <p:nvPr/>
          </p:nvSpPr>
          <p:spPr bwMode="auto">
            <a:xfrm>
              <a:off x="3507574" y="60783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1" name="Ellipse 60">
              <a:extLst>
                <a:ext uri="{FF2B5EF4-FFF2-40B4-BE49-F238E27FC236}">
                  <a16:creationId xmlns:a16="http://schemas.microsoft.com/office/drawing/2014/main" xmlns="" id="{5661D9B3-EC05-4545-85FC-8B51CAD69242}"/>
                </a:ext>
              </a:extLst>
            </p:cNvPr>
            <p:cNvSpPr/>
            <p:nvPr/>
          </p:nvSpPr>
          <p:spPr bwMode="auto">
            <a:xfrm>
              <a:off x="3446191" y="60783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2" name="Ellipse 61">
              <a:extLst>
                <a:ext uri="{FF2B5EF4-FFF2-40B4-BE49-F238E27FC236}">
                  <a16:creationId xmlns:a16="http://schemas.microsoft.com/office/drawing/2014/main" xmlns="" id="{1F39886F-1A95-434A-8146-02E80579EB2C}"/>
                </a:ext>
              </a:extLst>
            </p:cNvPr>
            <p:cNvSpPr/>
            <p:nvPr/>
          </p:nvSpPr>
          <p:spPr bwMode="auto">
            <a:xfrm>
              <a:off x="3384808" y="60783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3" name="Ellipse 62">
              <a:extLst>
                <a:ext uri="{FF2B5EF4-FFF2-40B4-BE49-F238E27FC236}">
                  <a16:creationId xmlns:a16="http://schemas.microsoft.com/office/drawing/2014/main" xmlns="" id="{F13C03A6-8A02-43FB-833C-9D3B3A3D9FAE}"/>
                </a:ext>
              </a:extLst>
            </p:cNvPr>
            <p:cNvSpPr/>
            <p:nvPr/>
          </p:nvSpPr>
          <p:spPr bwMode="auto">
            <a:xfrm>
              <a:off x="3418674" y="60783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4" name="Ellipse 63">
              <a:extLst>
                <a:ext uri="{FF2B5EF4-FFF2-40B4-BE49-F238E27FC236}">
                  <a16:creationId xmlns:a16="http://schemas.microsoft.com/office/drawing/2014/main" xmlns="" id="{4DB36D9D-8446-4768-8CAE-4356D6CAC74A}"/>
                </a:ext>
              </a:extLst>
            </p:cNvPr>
            <p:cNvSpPr/>
            <p:nvPr/>
          </p:nvSpPr>
          <p:spPr bwMode="auto">
            <a:xfrm>
              <a:off x="3357291" y="60783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5" name="Ellipse 64">
              <a:extLst>
                <a:ext uri="{FF2B5EF4-FFF2-40B4-BE49-F238E27FC236}">
                  <a16:creationId xmlns:a16="http://schemas.microsoft.com/office/drawing/2014/main" xmlns="" id="{9683C023-FFB2-4F50-81A3-2F6FB86BE35B}"/>
                </a:ext>
              </a:extLst>
            </p:cNvPr>
            <p:cNvSpPr/>
            <p:nvPr/>
          </p:nvSpPr>
          <p:spPr bwMode="auto">
            <a:xfrm>
              <a:off x="3295908" y="607839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cxnSp>
          <p:nvCxnSpPr>
            <p:cNvPr id="66" name="Connecteur droit 65">
              <a:extLst>
                <a:ext uri="{FF2B5EF4-FFF2-40B4-BE49-F238E27FC236}">
                  <a16:creationId xmlns:a16="http://schemas.microsoft.com/office/drawing/2014/main" xmlns="" id="{52241B9B-C4D3-4B2A-9D73-C29942E3AB51}"/>
                </a:ext>
              </a:extLst>
            </p:cNvPr>
            <p:cNvCxnSpPr>
              <a:cxnSpLocks/>
            </p:cNvCxnSpPr>
            <p:nvPr/>
          </p:nvCxnSpPr>
          <p:spPr bwMode="auto">
            <a:xfrm>
              <a:off x="3270508" y="6102350"/>
              <a:ext cx="431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7" name="Connecteur droit 66">
              <a:extLst>
                <a:ext uri="{FF2B5EF4-FFF2-40B4-BE49-F238E27FC236}">
                  <a16:creationId xmlns:a16="http://schemas.microsoft.com/office/drawing/2014/main" xmlns="" id="{B1BDB2DC-8A60-43C5-A1BF-01F2E4921E90}"/>
                </a:ext>
              </a:extLst>
            </p:cNvPr>
            <p:cNvCxnSpPr>
              <a:cxnSpLocks/>
            </p:cNvCxnSpPr>
            <p:nvPr/>
          </p:nvCxnSpPr>
          <p:spPr bwMode="auto">
            <a:xfrm>
              <a:off x="3283208" y="6108700"/>
              <a:ext cx="431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8" name="ZoneTexte 67">
              <a:extLst>
                <a:ext uri="{FF2B5EF4-FFF2-40B4-BE49-F238E27FC236}">
                  <a16:creationId xmlns:a16="http://schemas.microsoft.com/office/drawing/2014/main" xmlns="" id="{2B4F9BEF-FF1C-4C94-B9DC-0DC1F463C31D}"/>
                </a:ext>
              </a:extLst>
            </p:cNvPr>
            <p:cNvSpPr txBox="1"/>
            <p:nvPr/>
          </p:nvSpPr>
          <p:spPr>
            <a:xfrm>
              <a:off x="1528487" y="4342400"/>
              <a:ext cx="829073" cy="276999"/>
            </a:xfrm>
            <a:prstGeom prst="rect">
              <a:avLst/>
            </a:prstGeom>
            <a:noFill/>
          </p:spPr>
          <p:txBody>
            <a:bodyPr wrap="square" rtlCol="0">
              <a:spAutoFit/>
            </a:bodyPr>
            <a:lstStyle/>
            <a:p>
              <a:r>
                <a:rPr lang="fr-FR" sz="1200"/>
                <a:t>p = 0,004</a:t>
              </a:r>
            </a:p>
          </p:txBody>
        </p:sp>
        <p:sp>
          <p:nvSpPr>
            <p:cNvPr id="69" name="ZoneTexte 68">
              <a:extLst>
                <a:ext uri="{FF2B5EF4-FFF2-40B4-BE49-F238E27FC236}">
                  <a16:creationId xmlns:a16="http://schemas.microsoft.com/office/drawing/2014/main" xmlns="" id="{866F1963-FB06-46E8-964C-E6B4180706FE}"/>
                </a:ext>
              </a:extLst>
            </p:cNvPr>
            <p:cNvSpPr txBox="1"/>
            <p:nvPr/>
          </p:nvSpPr>
          <p:spPr>
            <a:xfrm>
              <a:off x="1528487" y="4573604"/>
              <a:ext cx="659155" cy="276999"/>
            </a:xfrm>
            <a:prstGeom prst="rect">
              <a:avLst/>
            </a:prstGeom>
            <a:noFill/>
          </p:spPr>
          <p:txBody>
            <a:bodyPr wrap="square" rtlCol="0">
              <a:spAutoFit/>
            </a:bodyPr>
            <a:lstStyle/>
            <a:p>
              <a:r>
                <a:rPr lang="fr-FR" sz="1200"/>
                <a:t>p = NS</a:t>
              </a:r>
            </a:p>
          </p:txBody>
        </p:sp>
        <p:sp>
          <p:nvSpPr>
            <p:cNvPr id="70" name="ZoneTexte 69">
              <a:extLst>
                <a:ext uri="{FF2B5EF4-FFF2-40B4-BE49-F238E27FC236}">
                  <a16:creationId xmlns:a16="http://schemas.microsoft.com/office/drawing/2014/main" xmlns="" id="{9AC70815-BEA2-48B3-ADED-CBC8C988867B}"/>
                </a:ext>
              </a:extLst>
            </p:cNvPr>
            <p:cNvSpPr txBox="1"/>
            <p:nvPr/>
          </p:nvSpPr>
          <p:spPr>
            <a:xfrm>
              <a:off x="1528487" y="4845637"/>
              <a:ext cx="659155" cy="276999"/>
            </a:xfrm>
            <a:prstGeom prst="rect">
              <a:avLst/>
            </a:prstGeom>
            <a:noFill/>
          </p:spPr>
          <p:txBody>
            <a:bodyPr wrap="square" rtlCol="0">
              <a:spAutoFit/>
            </a:bodyPr>
            <a:lstStyle/>
            <a:p>
              <a:r>
                <a:rPr lang="fr-FR" sz="1200"/>
                <a:t>p = NS</a:t>
              </a:r>
            </a:p>
          </p:txBody>
        </p:sp>
        <p:cxnSp>
          <p:nvCxnSpPr>
            <p:cNvPr id="71" name="Connecteur droit 70">
              <a:extLst>
                <a:ext uri="{FF2B5EF4-FFF2-40B4-BE49-F238E27FC236}">
                  <a16:creationId xmlns:a16="http://schemas.microsoft.com/office/drawing/2014/main" xmlns="" id="{201D6373-E29C-4F2D-9465-F9653A8FE719}"/>
                </a:ext>
              </a:extLst>
            </p:cNvPr>
            <p:cNvCxnSpPr>
              <a:cxnSpLocks/>
            </p:cNvCxnSpPr>
            <p:nvPr/>
          </p:nvCxnSpPr>
          <p:spPr bwMode="auto">
            <a:xfrm flipV="1">
              <a:off x="1551072" y="4570157"/>
              <a:ext cx="1785282" cy="120"/>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72" name="Connecteur droit 71">
              <a:extLst>
                <a:ext uri="{FF2B5EF4-FFF2-40B4-BE49-F238E27FC236}">
                  <a16:creationId xmlns:a16="http://schemas.microsoft.com/office/drawing/2014/main" xmlns="" id="{76523D1D-9363-466D-B7F8-4BA4AC5DAD89}"/>
                </a:ext>
              </a:extLst>
            </p:cNvPr>
            <p:cNvCxnSpPr>
              <a:cxnSpLocks/>
            </p:cNvCxnSpPr>
            <p:nvPr/>
          </p:nvCxnSpPr>
          <p:spPr bwMode="auto">
            <a:xfrm>
              <a:off x="1551072" y="4818853"/>
              <a:ext cx="1196321" cy="0"/>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73" name="Connecteur droit 72">
              <a:extLst>
                <a:ext uri="{FF2B5EF4-FFF2-40B4-BE49-F238E27FC236}">
                  <a16:creationId xmlns:a16="http://schemas.microsoft.com/office/drawing/2014/main" xmlns="" id="{062341E3-B97B-4289-93F1-5A371AA80EC7}"/>
                </a:ext>
              </a:extLst>
            </p:cNvPr>
            <p:cNvCxnSpPr>
              <a:cxnSpLocks/>
            </p:cNvCxnSpPr>
            <p:nvPr/>
          </p:nvCxnSpPr>
          <p:spPr bwMode="auto">
            <a:xfrm>
              <a:off x="1551072" y="5064842"/>
              <a:ext cx="579855" cy="0"/>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74" name="Connecteur droit 73">
              <a:extLst>
                <a:ext uri="{FF2B5EF4-FFF2-40B4-BE49-F238E27FC236}">
                  <a16:creationId xmlns:a16="http://schemas.microsoft.com/office/drawing/2014/main" xmlns="" id="{F9BE87F6-76D0-493C-9027-5154619BBB84}"/>
                </a:ext>
              </a:extLst>
            </p:cNvPr>
            <p:cNvCxnSpPr>
              <a:cxnSpLocks/>
            </p:cNvCxnSpPr>
            <p:nvPr/>
          </p:nvCxnSpPr>
          <p:spPr bwMode="auto">
            <a:xfrm>
              <a:off x="1058587" y="6106838"/>
              <a:ext cx="2916513" cy="0"/>
            </a:xfrm>
            <a:prstGeom prst="line">
              <a:avLst/>
            </a:prstGeom>
            <a:solidFill>
              <a:schemeClr val="accent1"/>
            </a:solidFill>
            <a:ln w="9525" cap="flat" cmpd="sng" algn="ctr">
              <a:solidFill>
                <a:srgbClr val="000066"/>
              </a:solidFill>
              <a:prstDash val="sysDash"/>
              <a:round/>
              <a:headEnd type="none" w="med" len="med"/>
              <a:tailEnd type="none" w="med" len="med"/>
            </a:ln>
            <a:effectLst/>
          </p:spPr>
        </p:cxnSp>
        <p:cxnSp>
          <p:nvCxnSpPr>
            <p:cNvPr id="75" name="Connecteur droit 74">
              <a:extLst>
                <a:ext uri="{FF2B5EF4-FFF2-40B4-BE49-F238E27FC236}">
                  <a16:creationId xmlns:a16="http://schemas.microsoft.com/office/drawing/2014/main" xmlns="" id="{F9554435-6DD4-4323-9D16-A14166087EBF}"/>
                </a:ext>
              </a:extLst>
            </p:cNvPr>
            <p:cNvCxnSpPr>
              <a:cxnSpLocks/>
            </p:cNvCxnSpPr>
            <p:nvPr/>
          </p:nvCxnSpPr>
          <p:spPr bwMode="auto">
            <a:xfrm rot="5400000">
              <a:off x="1574800" y="6311900"/>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Connecteur droit 75">
              <a:extLst>
                <a:ext uri="{FF2B5EF4-FFF2-40B4-BE49-F238E27FC236}">
                  <a16:creationId xmlns:a16="http://schemas.microsoft.com/office/drawing/2014/main" xmlns="" id="{FB66E3BA-F1F9-4AD6-AB5D-D5061191DF50}"/>
                </a:ext>
              </a:extLst>
            </p:cNvPr>
            <p:cNvCxnSpPr>
              <a:cxnSpLocks/>
            </p:cNvCxnSpPr>
            <p:nvPr/>
          </p:nvCxnSpPr>
          <p:spPr bwMode="auto">
            <a:xfrm rot="5400000">
              <a:off x="2216150" y="6311900"/>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Connecteur droit 76">
              <a:extLst>
                <a:ext uri="{FF2B5EF4-FFF2-40B4-BE49-F238E27FC236}">
                  <a16:creationId xmlns:a16="http://schemas.microsoft.com/office/drawing/2014/main" xmlns="" id="{B312556F-4517-4145-8F46-9369C26B15FF}"/>
                </a:ext>
              </a:extLst>
            </p:cNvPr>
            <p:cNvCxnSpPr>
              <a:cxnSpLocks/>
            </p:cNvCxnSpPr>
            <p:nvPr/>
          </p:nvCxnSpPr>
          <p:spPr bwMode="auto">
            <a:xfrm rot="5400000">
              <a:off x="2844800" y="6311900"/>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Connecteur droit 77">
              <a:extLst>
                <a:ext uri="{FF2B5EF4-FFF2-40B4-BE49-F238E27FC236}">
                  <a16:creationId xmlns:a16="http://schemas.microsoft.com/office/drawing/2014/main" xmlns="" id="{C18CC36B-31EC-4D6C-BBE5-0E36300C2EF5}"/>
                </a:ext>
              </a:extLst>
            </p:cNvPr>
            <p:cNvCxnSpPr>
              <a:cxnSpLocks/>
            </p:cNvCxnSpPr>
            <p:nvPr/>
          </p:nvCxnSpPr>
          <p:spPr bwMode="auto">
            <a:xfrm rot="5400000">
              <a:off x="3479800" y="6311900"/>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ZoneTexte 78">
              <a:extLst>
                <a:ext uri="{FF2B5EF4-FFF2-40B4-BE49-F238E27FC236}">
                  <a16:creationId xmlns:a16="http://schemas.microsoft.com/office/drawing/2014/main" xmlns="" id="{9F45B690-0408-47F6-9A85-D54884400146}"/>
                </a:ext>
              </a:extLst>
            </p:cNvPr>
            <p:cNvSpPr txBox="1"/>
            <p:nvPr/>
          </p:nvSpPr>
          <p:spPr>
            <a:xfrm>
              <a:off x="1004971" y="4611688"/>
              <a:ext cx="269626" cy="276999"/>
            </a:xfrm>
            <a:prstGeom prst="rect">
              <a:avLst/>
            </a:prstGeom>
            <a:noFill/>
          </p:spPr>
          <p:txBody>
            <a:bodyPr wrap="none" rtlCol="0">
              <a:spAutoFit/>
            </a:bodyPr>
            <a:lstStyle/>
            <a:p>
              <a:pPr algn="r"/>
              <a:r>
                <a:rPr lang="fr-FR" sz="1200" dirty="0"/>
                <a:t>4</a:t>
              </a:r>
            </a:p>
          </p:txBody>
        </p:sp>
        <p:sp>
          <p:nvSpPr>
            <p:cNvPr id="80" name="ZoneTexte 79">
              <a:extLst>
                <a:ext uri="{FF2B5EF4-FFF2-40B4-BE49-F238E27FC236}">
                  <a16:creationId xmlns:a16="http://schemas.microsoft.com/office/drawing/2014/main" xmlns="" id="{4069D74B-245E-4D66-BB44-7F661CF5C094}"/>
                </a:ext>
              </a:extLst>
            </p:cNvPr>
            <p:cNvSpPr txBox="1"/>
            <p:nvPr/>
          </p:nvSpPr>
          <p:spPr>
            <a:xfrm>
              <a:off x="1004970" y="4951944"/>
              <a:ext cx="269626" cy="276999"/>
            </a:xfrm>
            <a:prstGeom prst="rect">
              <a:avLst/>
            </a:prstGeom>
            <a:noFill/>
          </p:spPr>
          <p:txBody>
            <a:bodyPr wrap="none" rtlCol="0">
              <a:spAutoFit/>
            </a:bodyPr>
            <a:lstStyle/>
            <a:p>
              <a:pPr algn="r"/>
              <a:r>
                <a:rPr lang="fr-FR" sz="1200"/>
                <a:t>3</a:t>
              </a:r>
            </a:p>
          </p:txBody>
        </p:sp>
        <p:sp>
          <p:nvSpPr>
            <p:cNvPr id="81" name="ZoneTexte 80">
              <a:extLst>
                <a:ext uri="{FF2B5EF4-FFF2-40B4-BE49-F238E27FC236}">
                  <a16:creationId xmlns:a16="http://schemas.microsoft.com/office/drawing/2014/main" xmlns="" id="{78D0A9AA-2734-4815-8CD0-70C479B18AA1}"/>
                </a:ext>
              </a:extLst>
            </p:cNvPr>
            <p:cNvSpPr txBox="1"/>
            <p:nvPr/>
          </p:nvSpPr>
          <p:spPr>
            <a:xfrm>
              <a:off x="1004973" y="5361152"/>
              <a:ext cx="269626" cy="276999"/>
            </a:xfrm>
            <a:prstGeom prst="rect">
              <a:avLst/>
            </a:prstGeom>
            <a:noFill/>
          </p:spPr>
          <p:txBody>
            <a:bodyPr wrap="none" rtlCol="0">
              <a:spAutoFit/>
            </a:bodyPr>
            <a:lstStyle/>
            <a:p>
              <a:pPr algn="r"/>
              <a:r>
                <a:rPr lang="fr-FR" sz="1200"/>
                <a:t>2</a:t>
              </a:r>
            </a:p>
          </p:txBody>
        </p:sp>
        <p:sp>
          <p:nvSpPr>
            <p:cNvPr id="82" name="ZoneTexte 81">
              <a:extLst>
                <a:ext uri="{FF2B5EF4-FFF2-40B4-BE49-F238E27FC236}">
                  <a16:creationId xmlns:a16="http://schemas.microsoft.com/office/drawing/2014/main" xmlns="" id="{A3F27CEA-6FE7-485D-BB32-D05A26D6BCA1}"/>
                </a:ext>
              </a:extLst>
            </p:cNvPr>
            <p:cNvSpPr txBox="1"/>
            <p:nvPr/>
          </p:nvSpPr>
          <p:spPr>
            <a:xfrm>
              <a:off x="1004973" y="5749624"/>
              <a:ext cx="269626" cy="276999"/>
            </a:xfrm>
            <a:prstGeom prst="rect">
              <a:avLst/>
            </a:prstGeom>
            <a:noFill/>
          </p:spPr>
          <p:txBody>
            <a:bodyPr wrap="none" rtlCol="0">
              <a:spAutoFit/>
            </a:bodyPr>
            <a:lstStyle/>
            <a:p>
              <a:pPr algn="r"/>
              <a:r>
                <a:rPr lang="fr-FR" sz="1200"/>
                <a:t>1</a:t>
              </a:r>
            </a:p>
          </p:txBody>
        </p:sp>
        <p:sp>
          <p:nvSpPr>
            <p:cNvPr id="83" name="ZoneTexte 82">
              <a:extLst>
                <a:ext uri="{FF2B5EF4-FFF2-40B4-BE49-F238E27FC236}">
                  <a16:creationId xmlns:a16="http://schemas.microsoft.com/office/drawing/2014/main" xmlns="" id="{18344E43-5F57-4F09-8318-7801633DE1D4}"/>
                </a:ext>
              </a:extLst>
            </p:cNvPr>
            <p:cNvSpPr txBox="1"/>
            <p:nvPr/>
          </p:nvSpPr>
          <p:spPr>
            <a:xfrm>
              <a:off x="1004973" y="6148249"/>
              <a:ext cx="269626" cy="276999"/>
            </a:xfrm>
            <a:prstGeom prst="rect">
              <a:avLst/>
            </a:prstGeom>
            <a:noFill/>
          </p:spPr>
          <p:txBody>
            <a:bodyPr wrap="none" rtlCol="0">
              <a:spAutoFit/>
            </a:bodyPr>
            <a:lstStyle/>
            <a:p>
              <a:pPr algn="r"/>
              <a:r>
                <a:rPr lang="fr-FR" sz="1200"/>
                <a:t>0</a:t>
              </a:r>
            </a:p>
          </p:txBody>
        </p:sp>
        <p:sp>
          <p:nvSpPr>
            <p:cNvPr id="84" name="ZoneTexte 83">
              <a:extLst>
                <a:ext uri="{FF2B5EF4-FFF2-40B4-BE49-F238E27FC236}">
                  <a16:creationId xmlns:a16="http://schemas.microsoft.com/office/drawing/2014/main" xmlns="" id="{AB089B47-6898-4DD2-B2BF-70C6947DE50E}"/>
                </a:ext>
              </a:extLst>
            </p:cNvPr>
            <p:cNvSpPr txBox="1"/>
            <p:nvPr/>
          </p:nvSpPr>
          <p:spPr>
            <a:xfrm>
              <a:off x="1262570" y="6329440"/>
              <a:ext cx="713353" cy="354355"/>
            </a:xfrm>
            <a:prstGeom prst="rect">
              <a:avLst/>
            </a:prstGeom>
            <a:noFill/>
          </p:spPr>
          <p:txBody>
            <a:bodyPr wrap="none" rtlCol="0">
              <a:spAutoFit/>
            </a:bodyPr>
            <a:lstStyle/>
            <a:p>
              <a:pPr algn="ctr">
                <a:lnSpc>
                  <a:spcPct val="85000"/>
                </a:lnSpc>
              </a:pPr>
              <a:r>
                <a:rPr lang="fr-FR" sz="1200" b="1" dirty="0"/>
                <a:t>Contrôle</a:t>
              </a:r>
            </a:p>
            <a:p>
              <a:pPr algn="ctr">
                <a:lnSpc>
                  <a:spcPct val="85000"/>
                </a:lnSpc>
              </a:pPr>
              <a:r>
                <a:rPr lang="fr-FR" sz="1200" b="1" dirty="0"/>
                <a:t>négatif</a:t>
              </a:r>
            </a:p>
          </p:txBody>
        </p:sp>
        <p:sp>
          <p:nvSpPr>
            <p:cNvPr id="85" name="ZoneTexte 84">
              <a:extLst>
                <a:ext uri="{FF2B5EF4-FFF2-40B4-BE49-F238E27FC236}">
                  <a16:creationId xmlns:a16="http://schemas.microsoft.com/office/drawing/2014/main" xmlns="" id="{9761A82D-6EDD-4ABA-AAD3-6894C65ABE8C}"/>
                </a:ext>
              </a:extLst>
            </p:cNvPr>
            <p:cNvSpPr txBox="1"/>
            <p:nvPr/>
          </p:nvSpPr>
          <p:spPr>
            <a:xfrm>
              <a:off x="2553049" y="6329440"/>
              <a:ext cx="660221" cy="241606"/>
            </a:xfrm>
            <a:prstGeom prst="rect">
              <a:avLst/>
            </a:prstGeom>
            <a:noFill/>
          </p:spPr>
          <p:txBody>
            <a:bodyPr wrap="none" rtlCol="0">
              <a:spAutoFit/>
            </a:bodyPr>
            <a:lstStyle/>
            <a:p>
              <a:pPr algn="ctr"/>
              <a:r>
                <a:rPr lang="fr-FR" sz="1200" b="1"/>
                <a:t>PGT121</a:t>
              </a:r>
            </a:p>
          </p:txBody>
        </p:sp>
        <p:sp>
          <p:nvSpPr>
            <p:cNvPr id="86" name="ZoneTexte 85">
              <a:extLst>
                <a:ext uri="{FF2B5EF4-FFF2-40B4-BE49-F238E27FC236}">
                  <a16:creationId xmlns:a16="http://schemas.microsoft.com/office/drawing/2014/main" xmlns="" id="{605DBA96-3D9F-481D-8ADC-BE8FF90089D9}"/>
                </a:ext>
              </a:extLst>
            </p:cNvPr>
            <p:cNvSpPr txBox="1"/>
            <p:nvPr/>
          </p:nvSpPr>
          <p:spPr>
            <a:xfrm>
              <a:off x="1910616" y="6329440"/>
              <a:ext cx="696574" cy="241606"/>
            </a:xfrm>
            <a:prstGeom prst="rect">
              <a:avLst/>
            </a:prstGeom>
            <a:noFill/>
          </p:spPr>
          <p:txBody>
            <a:bodyPr wrap="none" rtlCol="0">
              <a:spAutoFit/>
            </a:bodyPr>
            <a:lstStyle/>
            <a:p>
              <a:pPr algn="ctr"/>
              <a:r>
                <a:rPr lang="fr-FR" sz="1200" b="1"/>
                <a:t>GS-9620</a:t>
              </a:r>
            </a:p>
          </p:txBody>
        </p:sp>
        <p:sp>
          <p:nvSpPr>
            <p:cNvPr id="87" name="ZoneTexte 86">
              <a:extLst>
                <a:ext uri="{FF2B5EF4-FFF2-40B4-BE49-F238E27FC236}">
                  <a16:creationId xmlns:a16="http://schemas.microsoft.com/office/drawing/2014/main" xmlns="" id="{C52957FD-A7A6-4C1B-BFAD-8362F99F6FBF}"/>
                </a:ext>
              </a:extLst>
            </p:cNvPr>
            <p:cNvSpPr txBox="1"/>
            <p:nvPr/>
          </p:nvSpPr>
          <p:spPr>
            <a:xfrm>
              <a:off x="3123648" y="6329440"/>
              <a:ext cx="812624" cy="354355"/>
            </a:xfrm>
            <a:prstGeom prst="rect">
              <a:avLst/>
            </a:prstGeom>
            <a:noFill/>
          </p:spPr>
          <p:txBody>
            <a:bodyPr wrap="none" rtlCol="0">
              <a:spAutoFit/>
            </a:bodyPr>
            <a:lstStyle/>
            <a:p>
              <a:pPr algn="ctr">
                <a:lnSpc>
                  <a:spcPct val="85000"/>
                </a:lnSpc>
              </a:pPr>
              <a:r>
                <a:rPr lang="fr-FR" sz="1200" b="1" dirty="0"/>
                <a:t>PGT121 </a:t>
              </a:r>
              <a:br>
                <a:rPr lang="fr-FR" sz="1200" b="1" dirty="0"/>
              </a:br>
              <a:r>
                <a:rPr lang="fr-FR" sz="1200" b="1" dirty="0"/>
                <a:t>+ GS-9620</a:t>
              </a:r>
            </a:p>
          </p:txBody>
        </p:sp>
        <p:cxnSp>
          <p:nvCxnSpPr>
            <p:cNvPr id="88" name="Connecteur droit 87">
              <a:extLst>
                <a:ext uri="{FF2B5EF4-FFF2-40B4-BE49-F238E27FC236}">
                  <a16:creationId xmlns:a16="http://schemas.microsoft.com/office/drawing/2014/main" xmlns="" id="{806A94D6-A773-4764-A83A-46BFD3AA8CEC}"/>
                </a:ext>
              </a:extLst>
            </p:cNvPr>
            <p:cNvCxnSpPr>
              <a:cxnSpLocks/>
            </p:cNvCxnSpPr>
            <p:nvPr/>
          </p:nvCxnSpPr>
          <p:spPr bwMode="auto">
            <a:xfrm>
              <a:off x="2629158" y="6102350"/>
              <a:ext cx="431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89" name="ZoneTexte 88">
            <a:extLst>
              <a:ext uri="{FF2B5EF4-FFF2-40B4-BE49-F238E27FC236}">
                <a16:creationId xmlns:a16="http://schemas.microsoft.com/office/drawing/2014/main" xmlns="" id="{BD64A835-3410-43E1-9D0A-E008EC99E518}"/>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59</a:t>
            </a:r>
          </a:p>
        </p:txBody>
      </p:sp>
    </p:spTree>
    <p:extLst>
      <p:ext uri="{BB962C8B-B14F-4D97-AF65-F5344CB8AC3E}">
        <p14:creationId xmlns:p14="http://schemas.microsoft.com/office/powerpoint/2010/main" val="15855181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400" dirty="0">
                <a:solidFill>
                  <a:srgbClr val="FFFFFF"/>
                </a:solidFill>
              </a:rPr>
              <a:t>L’association d’un </a:t>
            </a:r>
            <a:r>
              <a:rPr lang="fr-FR" sz="2400" dirty="0" err="1">
                <a:solidFill>
                  <a:srgbClr val="FFFFFF"/>
                </a:solidFill>
              </a:rPr>
              <a:t>Ac</a:t>
            </a:r>
            <a:r>
              <a:rPr lang="fr-FR" sz="2400" dirty="0">
                <a:solidFill>
                  <a:srgbClr val="FFFFFF"/>
                </a:solidFill>
              </a:rPr>
              <a:t> neutralisant (PGT121) et </a:t>
            </a:r>
            <a:br>
              <a:rPr lang="fr-FR" sz="2400" dirty="0">
                <a:solidFill>
                  <a:srgbClr val="FFFFFF"/>
                </a:solidFill>
              </a:rPr>
            </a:br>
            <a:r>
              <a:rPr lang="fr-FR" sz="2400" dirty="0">
                <a:solidFill>
                  <a:srgbClr val="FFFFFF"/>
                </a:solidFill>
              </a:rPr>
              <a:t>d’un agoniste du TLR-7 (GS-9620) retarde le rebond virologique à l’arrêt des ARV chez le macaque (3)</a:t>
            </a:r>
            <a:endParaRPr lang="fr-FR" dirty="0"/>
          </a:p>
        </p:txBody>
      </p:sp>
      <p:grpSp>
        <p:nvGrpSpPr>
          <p:cNvPr id="5" name="Grouper 4"/>
          <p:cNvGrpSpPr>
            <a:grpSpLocks noChangeAspect="1"/>
          </p:cNvGrpSpPr>
          <p:nvPr/>
        </p:nvGrpSpPr>
        <p:grpSpPr>
          <a:xfrm>
            <a:off x="274619" y="2519954"/>
            <a:ext cx="4975085" cy="2478466"/>
            <a:chOff x="1624041" y="2154392"/>
            <a:chExt cx="7802645" cy="3887088"/>
          </a:xfrm>
        </p:grpSpPr>
        <p:pic>
          <p:nvPicPr>
            <p:cNvPr id="2" name="Image 1">
              <a:extLst>
                <a:ext uri="{FF2B5EF4-FFF2-40B4-BE49-F238E27FC236}">
                  <a16:creationId xmlns:a16="http://schemas.microsoft.com/office/drawing/2014/main" xmlns="" id="{3C1CB93D-BF42-4A76-8960-B1BC9CF68279}"/>
                </a:ext>
              </a:extLst>
            </p:cNvPr>
            <p:cNvPicPr>
              <a:picLocks noChangeAspect="1"/>
            </p:cNvPicPr>
            <p:nvPr/>
          </p:nvPicPr>
          <p:blipFill>
            <a:blip r:embed="rId3"/>
            <a:stretch>
              <a:fillRect/>
            </a:stretch>
          </p:blipFill>
          <p:spPr>
            <a:xfrm>
              <a:off x="2262188" y="2329665"/>
              <a:ext cx="4898375" cy="3277385"/>
            </a:xfrm>
            <a:prstGeom prst="rect">
              <a:avLst/>
            </a:prstGeom>
          </p:spPr>
        </p:pic>
        <p:sp>
          <p:nvSpPr>
            <p:cNvPr id="4" name="ZoneTexte 3">
              <a:extLst>
                <a:ext uri="{FF2B5EF4-FFF2-40B4-BE49-F238E27FC236}">
                  <a16:creationId xmlns:a16="http://schemas.microsoft.com/office/drawing/2014/main" xmlns="" id="{0CE7D05D-1FC1-4444-BE9D-BEF30AFC2699}"/>
                </a:ext>
              </a:extLst>
            </p:cNvPr>
            <p:cNvSpPr txBox="1"/>
            <p:nvPr/>
          </p:nvSpPr>
          <p:spPr>
            <a:xfrm>
              <a:off x="2207207" y="5607050"/>
              <a:ext cx="422866" cy="434430"/>
            </a:xfrm>
            <a:prstGeom prst="rect">
              <a:avLst/>
            </a:prstGeom>
            <a:noFill/>
          </p:spPr>
          <p:txBody>
            <a:bodyPr wrap="none" rtlCol="0">
              <a:spAutoFit/>
            </a:bodyPr>
            <a:lstStyle/>
            <a:p>
              <a:pPr algn="ctr"/>
              <a:r>
                <a:rPr lang="fr-FR" sz="1200"/>
                <a:t>0</a:t>
              </a:r>
            </a:p>
          </p:txBody>
        </p:sp>
        <p:sp>
          <p:nvSpPr>
            <p:cNvPr id="6" name="ZoneTexte 5">
              <a:extLst>
                <a:ext uri="{FF2B5EF4-FFF2-40B4-BE49-F238E27FC236}">
                  <a16:creationId xmlns:a16="http://schemas.microsoft.com/office/drawing/2014/main" xmlns="" id="{1D8583D8-5498-41AA-AA14-5E98BD1ACE55}"/>
                </a:ext>
              </a:extLst>
            </p:cNvPr>
            <p:cNvSpPr txBox="1"/>
            <p:nvPr/>
          </p:nvSpPr>
          <p:spPr>
            <a:xfrm>
              <a:off x="2698773" y="5607050"/>
              <a:ext cx="556111" cy="434430"/>
            </a:xfrm>
            <a:prstGeom prst="rect">
              <a:avLst/>
            </a:prstGeom>
            <a:noFill/>
          </p:spPr>
          <p:txBody>
            <a:bodyPr wrap="none" rtlCol="0">
              <a:spAutoFit/>
            </a:bodyPr>
            <a:lstStyle/>
            <a:p>
              <a:pPr algn="ctr"/>
              <a:r>
                <a:rPr lang="fr-FR" sz="1200"/>
                <a:t>20</a:t>
              </a:r>
            </a:p>
          </p:txBody>
        </p:sp>
        <p:sp>
          <p:nvSpPr>
            <p:cNvPr id="7" name="ZoneTexte 6">
              <a:extLst>
                <a:ext uri="{FF2B5EF4-FFF2-40B4-BE49-F238E27FC236}">
                  <a16:creationId xmlns:a16="http://schemas.microsoft.com/office/drawing/2014/main" xmlns="" id="{94049C52-A751-43F8-9C42-A1C7FD90435F}"/>
                </a:ext>
              </a:extLst>
            </p:cNvPr>
            <p:cNvSpPr txBox="1"/>
            <p:nvPr/>
          </p:nvSpPr>
          <p:spPr>
            <a:xfrm>
              <a:off x="3256963" y="5607050"/>
              <a:ext cx="556111" cy="434430"/>
            </a:xfrm>
            <a:prstGeom prst="rect">
              <a:avLst/>
            </a:prstGeom>
            <a:noFill/>
          </p:spPr>
          <p:txBody>
            <a:bodyPr wrap="none" rtlCol="0">
              <a:spAutoFit/>
            </a:bodyPr>
            <a:lstStyle/>
            <a:p>
              <a:pPr algn="ctr"/>
              <a:r>
                <a:rPr lang="fr-FR" sz="1200"/>
                <a:t>40</a:t>
              </a:r>
            </a:p>
          </p:txBody>
        </p:sp>
        <p:sp>
          <p:nvSpPr>
            <p:cNvPr id="8" name="ZoneTexte 7">
              <a:extLst>
                <a:ext uri="{FF2B5EF4-FFF2-40B4-BE49-F238E27FC236}">
                  <a16:creationId xmlns:a16="http://schemas.microsoft.com/office/drawing/2014/main" xmlns="" id="{A9566240-E42F-4A8C-BD57-30FB4880D3DA}"/>
                </a:ext>
              </a:extLst>
            </p:cNvPr>
            <p:cNvSpPr txBox="1"/>
            <p:nvPr/>
          </p:nvSpPr>
          <p:spPr>
            <a:xfrm>
              <a:off x="3815152" y="5607050"/>
              <a:ext cx="556111" cy="434430"/>
            </a:xfrm>
            <a:prstGeom prst="rect">
              <a:avLst/>
            </a:prstGeom>
            <a:noFill/>
          </p:spPr>
          <p:txBody>
            <a:bodyPr wrap="none" rtlCol="0">
              <a:spAutoFit/>
            </a:bodyPr>
            <a:lstStyle/>
            <a:p>
              <a:pPr algn="ctr"/>
              <a:r>
                <a:rPr lang="fr-FR" sz="1200"/>
                <a:t>60</a:t>
              </a:r>
            </a:p>
          </p:txBody>
        </p:sp>
        <p:sp>
          <p:nvSpPr>
            <p:cNvPr id="9" name="ZoneTexte 8">
              <a:extLst>
                <a:ext uri="{FF2B5EF4-FFF2-40B4-BE49-F238E27FC236}">
                  <a16:creationId xmlns:a16="http://schemas.microsoft.com/office/drawing/2014/main" xmlns="" id="{C34A23F6-FB21-422B-B1BA-1AEC71F0D86E}"/>
                </a:ext>
              </a:extLst>
            </p:cNvPr>
            <p:cNvSpPr txBox="1"/>
            <p:nvPr/>
          </p:nvSpPr>
          <p:spPr>
            <a:xfrm>
              <a:off x="4373341" y="5607050"/>
              <a:ext cx="556111" cy="434430"/>
            </a:xfrm>
            <a:prstGeom prst="rect">
              <a:avLst/>
            </a:prstGeom>
            <a:noFill/>
          </p:spPr>
          <p:txBody>
            <a:bodyPr wrap="none" rtlCol="0">
              <a:spAutoFit/>
            </a:bodyPr>
            <a:lstStyle/>
            <a:p>
              <a:pPr algn="ctr"/>
              <a:r>
                <a:rPr lang="fr-FR" sz="1200"/>
                <a:t>80</a:t>
              </a:r>
            </a:p>
          </p:txBody>
        </p:sp>
        <p:sp>
          <p:nvSpPr>
            <p:cNvPr id="11" name="ZoneTexte 10">
              <a:extLst>
                <a:ext uri="{FF2B5EF4-FFF2-40B4-BE49-F238E27FC236}">
                  <a16:creationId xmlns:a16="http://schemas.microsoft.com/office/drawing/2014/main" xmlns="" id="{C4BB2B9E-9F58-4757-8F8C-F03A01C46329}"/>
                </a:ext>
              </a:extLst>
            </p:cNvPr>
            <p:cNvSpPr txBox="1"/>
            <p:nvPr/>
          </p:nvSpPr>
          <p:spPr>
            <a:xfrm>
              <a:off x="4864907" y="5607050"/>
              <a:ext cx="689356" cy="434430"/>
            </a:xfrm>
            <a:prstGeom prst="rect">
              <a:avLst/>
            </a:prstGeom>
            <a:noFill/>
          </p:spPr>
          <p:txBody>
            <a:bodyPr wrap="none" rtlCol="0">
              <a:spAutoFit/>
            </a:bodyPr>
            <a:lstStyle/>
            <a:p>
              <a:pPr algn="ctr"/>
              <a:r>
                <a:rPr lang="fr-FR" sz="1200"/>
                <a:t>100</a:t>
              </a:r>
            </a:p>
          </p:txBody>
        </p:sp>
        <p:sp>
          <p:nvSpPr>
            <p:cNvPr id="12" name="ZoneTexte 11">
              <a:extLst>
                <a:ext uri="{FF2B5EF4-FFF2-40B4-BE49-F238E27FC236}">
                  <a16:creationId xmlns:a16="http://schemas.microsoft.com/office/drawing/2014/main" xmlns="" id="{7B0C9FFD-0C3A-4647-89C2-E4412F24ED01}"/>
                </a:ext>
              </a:extLst>
            </p:cNvPr>
            <p:cNvSpPr txBox="1"/>
            <p:nvPr/>
          </p:nvSpPr>
          <p:spPr>
            <a:xfrm>
              <a:off x="5423095" y="5607050"/>
              <a:ext cx="689356" cy="434430"/>
            </a:xfrm>
            <a:prstGeom prst="rect">
              <a:avLst/>
            </a:prstGeom>
            <a:noFill/>
          </p:spPr>
          <p:txBody>
            <a:bodyPr wrap="none" rtlCol="0">
              <a:spAutoFit/>
            </a:bodyPr>
            <a:lstStyle/>
            <a:p>
              <a:pPr algn="ctr"/>
              <a:r>
                <a:rPr lang="fr-FR" sz="1200"/>
                <a:t>120</a:t>
              </a:r>
            </a:p>
          </p:txBody>
        </p:sp>
        <p:sp>
          <p:nvSpPr>
            <p:cNvPr id="13" name="ZoneTexte 12">
              <a:extLst>
                <a:ext uri="{FF2B5EF4-FFF2-40B4-BE49-F238E27FC236}">
                  <a16:creationId xmlns:a16="http://schemas.microsoft.com/office/drawing/2014/main" xmlns="" id="{A301F10A-6018-4EEC-8932-A36158089176}"/>
                </a:ext>
              </a:extLst>
            </p:cNvPr>
            <p:cNvSpPr txBox="1"/>
            <p:nvPr/>
          </p:nvSpPr>
          <p:spPr>
            <a:xfrm>
              <a:off x="5981285" y="5607050"/>
              <a:ext cx="689356" cy="434430"/>
            </a:xfrm>
            <a:prstGeom prst="rect">
              <a:avLst/>
            </a:prstGeom>
            <a:noFill/>
          </p:spPr>
          <p:txBody>
            <a:bodyPr wrap="none" rtlCol="0">
              <a:spAutoFit/>
            </a:bodyPr>
            <a:lstStyle/>
            <a:p>
              <a:pPr algn="ctr"/>
              <a:r>
                <a:rPr lang="fr-FR" sz="1200"/>
                <a:t>140</a:t>
              </a:r>
            </a:p>
          </p:txBody>
        </p:sp>
        <p:sp>
          <p:nvSpPr>
            <p:cNvPr id="14" name="ZoneTexte 13">
              <a:extLst>
                <a:ext uri="{FF2B5EF4-FFF2-40B4-BE49-F238E27FC236}">
                  <a16:creationId xmlns:a16="http://schemas.microsoft.com/office/drawing/2014/main" xmlns="" id="{7100D983-4601-4C63-8282-FD60E46656A7}"/>
                </a:ext>
              </a:extLst>
            </p:cNvPr>
            <p:cNvSpPr txBox="1"/>
            <p:nvPr/>
          </p:nvSpPr>
          <p:spPr>
            <a:xfrm>
              <a:off x="6539474" y="5607050"/>
              <a:ext cx="689356" cy="434430"/>
            </a:xfrm>
            <a:prstGeom prst="rect">
              <a:avLst/>
            </a:prstGeom>
            <a:noFill/>
          </p:spPr>
          <p:txBody>
            <a:bodyPr wrap="none" rtlCol="0">
              <a:spAutoFit/>
            </a:bodyPr>
            <a:lstStyle/>
            <a:p>
              <a:pPr algn="ctr"/>
              <a:r>
                <a:rPr lang="fr-FR" sz="1200"/>
                <a:t>160</a:t>
              </a:r>
            </a:p>
          </p:txBody>
        </p:sp>
        <p:sp>
          <p:nvSpPr>
            <p:cNvPr id="15" name="ZoneTexte 14">
              <a:extLst>
                <a:ext uri="{FF2B5EF4-FFF2-40B4-BE49-F238E27FC236}">
                  <a16:creationId xmlns:a16="http://schemas.microsoft.com/office/drawing/2014/main" xmlns="" id="{FCA64045-829B-4DC3-B318-76ED454B5A72}"/>
                </a:ext>
              </a:extLst>
            </p:cNvPr>
            <p:cNvSpPr txBox="1"/>
            <p:nvPr/>
          </p:nvSpPr>
          <p:spPr>
            <a:xfrm>
              <a:off x="1890531" y="5207507"/>
              <a:ext cx="422866" cy="434430"/>
            </a:xfrm>
            <a:prstGeom prst="rect">
              <a:avLst/>
            </a:prstGeom>
            <a:noFill/>
          </p:spPr>
          <p:txBody>
            <a:bodyPr wrap="none" rtlCol="0">
              <a:spAutoFit/>
            </a:bodyPr>
            <a:lstStyle/>
            <a:p>
              <a:pPr algn="r"/>
              <a:r>
                <a:rPr lang="fr-FR" sz="1200"/>
                <a:t>0</a:t>
              </a:r>
            </a:p>
          </p:txBody>
        </p:sp>
        <p:sp>
          <p:nvSpPr>
            <p:cNvPr id="16" name="ZoneTexte 15">
              <a:extLst>
                <a:ext uri="{FF2B5EF4-FFF2-40B4-BE49-F238E27FC236}">
                  <a16:creationId xmlns:a16="http://schemas.microsoft.com/office/drawing/2014/main" xmlns="" id="{1E28A715-E1E3-434D-AE3C-FD17FECCC4E5}"/>
                </a:ext>
              </a:extLst>
            </p:cNvPr>
            <p:cNvSpPr txBox="1"/>
            <p:nvPr/>
          </p:nvSpPr>
          <p:spPr>
            <a:xfrm>
              <a:off x="1757286" y="4596884"/>
              <a:ext cx="556111" cy="434430"/>
            </a:xfrm>
            <a:prstGeom prst="rect">
              <a:avLst/>
            </a:prstGeom>
            <a:noFill/>
          </p:spPr>
          <p:txBody>
            <a:bodyPr wrap="none" rtlCol="0">
              <a:spAutoFit/>
            </a:bodyPr>
            <a:lstStyle/>
            <a:p>
              <a:pPr algn="r"/>
              <a:r>
                <a:rPr lang="fr-FR" sz="1200"/>
                <a:t>20</a:t>
              </a:r>
            </a:p>
          </p:txBody>
        </p:sp>
        <p:sp>
          <p:nvSpPr>
            <p:cNvPr id="17" name="ZoneTexte 16">
              <a:extLst>
                <a:ext uri="{FF2B5EF4-FFF2-40B4-BE49-F238E27FC236}">
                  <a16:creationId xmlns:a16="http://schemas.microsoft.com/office/drawing/2014/main" xmlns="" id="{4578561C-8D8F-46F8-907B-02DA6D9F4B9C}"/>
                </a:ext>
              </a:extLst>
            </p:cNvPr>
            <p:cNvSpPr txBox="1"/>
            <p:nvPr/>
          </p:nvSpPr>
          <p:spPr>
            <a:xfrm>
              <a:off x="1757286" y="3986260"/>
              <a:ext cx="556111" cy="434430"/>
            </a:xfrm>
            <a:prstGeom prst="rect">
              <a:avLst/>
            </a:prstGeom>
            <a:noFill/>
          </p:spPr>
          <p:txBody>
            <a:bodyPr wrap="none" rtlCol="0">
              <a:spAutoFit/>
            </a:bodyPr>
            <a:lstStyle/>
            <a:p>
              <a:pPr algn="r"/>
              <a:r>
                <a:rPr lang="fr-FR" sz="1200"/>
                <a:t>40</a:t>
              </a:r>
            </a:p>
          </p:txBody>
        </p:sp>
        <p:sp>
          <p:nvSpPr>
            <p:cNvPr id="18" name="ZoneTexte 17">
              <a:extLst>
                <a:ext uri="{FF2B5EF4-FFF2-40B4-BE49-F238E27FC236}">
                  <a16:creationId xmlns:a16="http://schemas.microsoft.com/office/drawing/2014/main" xmlns="" id="{4408AE7A-64CB-4D36-8F31-ED1F5F0ED318}"/>
                </a:ext>
              </a:extLst>
            </p:cNvPr>
            <p:cNvSpPr txBox="1"/>
            <p:nvPr/>
          </p:nvSpPr>
          <p:spPr>
            <a:xfrm>
              <a:off x="1757286" y="3375638"/>
              <a:ext cx="556111" cy="434430"/>
            </a:xfrm>
            <a:prstGeom prst="rect">
              <a:avLst/>
            </a:prstGeom>
            <a:noFill/>
          </p:spPr>
          <p:txBody>
            <a:bodyPr wrap="none" rtlCol="0">
              <a:spAutoFit/>
            </a:bodyPr>
            <a:lstStyle/>
            <a:p>
              <a:pPr algn="r"/>
              <a:r>
                <a:rPr lang="fr-FR" sz="1200"/>
                <a:t>60</a:t>
              </a:r>
            </a:p>
          </p:txBody>
        </p:sp>
        <p:sp>
          <p:nvSpPr>
            <p:cNvPr id="19" name="ZoneTexte 18">
              <a:extLst>
                <a:ext uri="{FF2B5EF4-FFF2-40B4-BE49-F238E27FC236}">
                  <a16:creationId xmlns:a16="http://schemas.microsoft.com/office/drawing/2014/main" xmlns="" id="{690BBC69-CDDF-4456-80CA-0E6F8FB6AB42}"/>
                </a:ext>
              </a:extLst>
            </p:cNvPr>
            <p:cNvSpPr txBox="1"/>
            <p:nvPr/>
          </p:nvSpPr>
          <p:spPr>
            <a:xfrm>
              <a:off x="1757286" y="2765014"/>
              <a:ext cx="556111" cy="434430"/>
            </a:xfrm>
            <a:prstGeom prst="rect">
              <a:avLst/>
            </a:prstGeom>
            <a:noFill/>
          </p:spPr>
          <p:txBody>
            <a:bodyPr wrap="none" rtlCol="0">
              <a:spAutoFit/>
            </a:bodyPr>
            <a:lstStyle/>
            <a:p>
              <a:pPr algn="r"/>
              <a:r>
                <a:rPr lang="fr-FR" sz="1200"/>
                <a:t>80</a:t>
              </a:r>
            </a:p>
          </p:txBody>
        </p:sp>
        <p:sp>
          <p:nvSpPr>
            <p:cNvPr id="20" name="ZoneTexte 19">
              <a:extLst>
                <a:ext uri="{FF2B5EF4-FFF2-40B4-BE49-F238E27FC236}">
                  <a16:creationId xmlns:a16="http://schemas.microsoft.com/office/drawing/2014/main" xmlns="" id="{7DBFD40F-E569-4B9F-90DF-9AD5E2FC56A8}"/>
                </a:ext>
              </a:extLst>
            </p:cNvPr>
            <p:cNvSpPr txBox="1"/>
            <p:nvPr/>
          </p:nvSpPr>
          <p:spPr>
            <a:xfrm>
              <a:off x="1624041" y="2154392"/>
              <a:ext cx="689356" cy="434430"/>
            </a:xfrm>
            <a:prstGeom prst="rect">
              <a:avLst/>
            </a:prstGeom>
            <a:noFill/>
          </p:spPr>
          <p:txBody>
            <a:bodyPr wrap="none" rtlCol="0">
              <a:spAutoFit/>
            </a:bodyPr>
            <a:lstStyle/>
            <a:p>
              <a:pPr algn="r"/>
              <a:r>
                <a:rPr lang="fr-FR" sz="1200" dirty="0"/>
                <a:t>100</a:t>
              </a:r>
            </a:p>
          </p:txBody>
        </p:sp>
        <p:sp>
          <p:nvSpPr>
            <p:cNvPr id="23" name="ZoneTexte 22">
              <a:extLst>
                <a:ext uri="{FF2B5EF4-FFF2-40B4-BE49-F238E27FC236}">
                  <a16:creationId xmlns:a16="http://schemas.microsoft.com/office/drawing/2014/main" xmlns="" id="{8D679C02-FF8A-48EC-85F3-1F69EBEBC632}"/>
                </a:ext>
              </a:extLst>
            </p:cNvPr>
            <p:cNvSpPr txBox="1"/>
            <p:nvPr/>
          </p:nvSpPr>
          <p:spPr>
            <a:xfrm>
              <a:off x="6988918" y="2180034"/>
              <a:ext cx="1282675" cy="434430"/>
            </a:xfrm>
            <a:prstGeom prst="rect">
              <a:avLst/>
            </a:prstGeom>
            <a:noFill/>
          </p:spPr>
          <p:txBody>
            <a:bodyPr wrap="none" rtlCol="0">
              <a:spAutoFit/>
            </a:bodyPr>
            <a:lstStyle/>
            <a:p>
              <a:r>
                <a:rPr lang="fr-FR" sz="1200" b="1" dirty="0"/>
                <a:t>Contrôle</a:t>
              </a:r>
            </a:p>
          </p:txBody>
        </p:sp>
        <p:sp>
          <p:nvSpPr>
            <p:cNvPr id="24" name="ZoneTexte 23">
              <a:extLst>
                <a:ext uri="{FF2B5EF4-FFF2-40B4-BE49-F238E27FC236}">
                  <a16:creationId xmlns:a16="http://schemas.microsoft.com/office/drawing/2014/main" xmlns="" id="{47A4E684-DE70-4756-9D15-71A6EC130161}"/>
                </a:ext>
              </a:extLst>
            </p:cNvPr>
            <p:cNvSpPr txBox="1"/>
            <p:nvPr/>
          </p:nvSpPr>
          <p:spPr>
            <a:xfrm>
              <a:off x="6970546" y="2452366"/>
              <a:ext cx="1252506" cy="434430"/>
            </a:xfrm>
            <a:prstGeom prst="rect">
              <a:avLst/>
            </a:prstGeom>
            <a:noFill/>
          </p:spPr>
          <p:txBody>
            <a:bodyPr wrap="none" rtlCol="0">
              <a:spAutoFit/>
            </a:bodyPr>
            <a:lstStyle/>
            <a:p>
              <a:r>
                <a:rPr lang="fr-FR" sz="1200" b="1" dirty="0"/>
                <a:t>GS-9620</a:t>
              </a:r>
            </a:p>
          </p:txBody>
        </p:sp>
        <p:sp>
          <p:nvSpPr>
            <p:cNvPr id="25" name="ZoneTexte 24">
              <a:extLst>
                <a:ext uri="{FF2B5EF4-FFF2-40B4-BE49-F238E27FC236}">
                  <a16:creationId xmlns:a16="http://schemas.microsoft.com/office/drawing/2014/main" xmlns="" id="{017807D4-7ABC-4F3A-8AE0-3ED86D750709}"/>
                </a:ext>
              </a:extLst>
            </p:cNvPr>
            <p:cNvSpPr txBox="1"/>
            <p:nvPr/>
          </p:nvSpPr>
          <p:spPr>
            <a:xfrm>
              <a:off x="6988963" y="2706833"/>
              <a:ext cx="1187139" cy="434430"/>
            </a:xfrm>
            <a:prstGeom prst="rect">
              <a:avLst/>
            </a:prstGeom>
            <a:noFill/>
          </p:spPr>
          <p:txBody>
            <a:bodyPr wrap="none" rtlCol="0">
              <a:spAutoFit/>
            </a:bodyPr>
            <a:lstStyle/>
            <a:p>
              <a:r>
                <a:rPr lang="fr-FR" sz="1200" b="1" dirty="0"/>
                <a:t>PGT121</a:t>
              </a:r>
            </a:p>
          </p:txBody>
        </p:sp>
        <p:sp>
          <p:nvSpPr>
            <p:cNvPr id="26" name="ZoneTexte 25">
              <a:extLst>
                <a:ext uri="{FF2B5EF4-FFF2-40B4-BE49-F238E27FC236}">
                  <a16:creationId xmlns:a16="http://schemas.microsoft.com/office/drawing/2014/main" xmlns="" id="{DDA430C0-4041-4A92-B17E-8FA35660621A}"/>
                </a:ext>
              </a:extLst>
            </p:cNvPr>
            <p:cNvSpPr txBox="1"/>
            <p:nvPr/>
          </p:nvSpPr>
          <p:spPr>
            <a:xfrm>
              <a:off x="7000116" y="3520857"/>
              <a:ext cx="2426570" cy="434430"/>
            </a:xfrm>
            <a:prstGeom prst="rect">
              <a:avLst/>
            </a:prstGeom>
            <a:noFill/>
          </p:spPr>
          <p:txBody>
            <a:bodyPr wrap="none" rtlCol="0">
              <a:spAutoFit/>
            </a:bodyPr>
            <a:lstStyle/>
            <a:p>
              <a:r>
                <a:rPr lang="fr-FR" sz="1200" b="1" dirty="0"/>
                <a:t>PGT121 + GS-9620</a:t>
              </a:r>
            </a:p>
          </p:txBody>
        </p:sp>
      </p:grpSp>
      <p:sp>
        <p:nvSpPr>
          <p:cNvPr id="102" name="Text Box 3"/>
          <p:cNvSpPr txBox="1">
            <a:spLocks noChangeArrowheads="1"/>
          </p:cNvSpPr>
          <p:nvPr/>
        </p:nvSpPr>
        <p:spPr bwMode="auto">
          <a:xfrm>
            <a:off x="4406901" y="6581493"/>
            <a:ext cx="4737100" cy="276999"/>
          </a:xfrm>
          <a:prstGeom prst="rect">
            <a:avLst/>
          </a:prstGeom>
          <a:noFill/>
          <a:ln w="9525">
            <a:noFill/>
            <a:miter lim="800000"/>
            <a:headEnd/>
            <a:tailEnd/>
          </a:ln>
        </p:spPr>
        <p:txBody>
          <a:bodyPr wrap="square">
            <a:spAutoFit/>
          </a:bodyPr>
          <a:lstStyle/>
          <a:p>
            <a:pPr algn="r" eaLnBrk="0" hangingPunct="0"/>
            <a:r>
              <a:rPr lang="fr-FR" sz="1200" i="1" dirty="0" err="1">
                <a:solidFill>
                  <a:srgbClr val="0070C0"/>
                </a:solidFill>
              </a:rPr>
              <a:t>Barouch</a:t>
            </a:r>
            <a:r>
              <a:rPr lang="fr-FR" sz="1200" i="1" dirty="0">
                <a:solidFill>
                  <a:srgbClr val="0070C0"/>
                </a:solidFill>
              </a:rPr>
              <a:t> D, CROI 2018, Abs. 73LB</a:t>
            </a:r>
          </a:p>
        </p:txBody>
      </p:sp>
      <p:sp>
        <p:nvSpPr>
          <p:cNvPr id="10" name="Rectangle 9"/>
          <p:cNvSpPr/>
          <p:nvPr/>
        </p:nvSpPr>
        <p:spPr>
          <a:xfrm>
            <a:off x="375767" y="1195800"/>
            <a:ext cx="6569362" cy="923330"/>
          </a:xfrm>
          <a:prstGeom prst="rect">
            <a:avLst/>
          </a:prstGeom>
        </p:spPr>
        <p:txBody>
          <a:bodyPr wrap="none">
            <a:spAutoFit/>
          </a:bodyPr>
          <a:lstStyle/>
          <a:p>
            <a:pPr marL="342900" indent="-342900" eaLnBrk="0" hangingPunct="0">
              <a:buClr>
                <a:srgbClr val="0070C0"/>
              </a:buClr>
              <a:buFontTx/>
              <a:buChar char="•"/>
              <a:tabLst>
                <a:tab pos="347663" algn="l"/>
              </a:tabLst>
            </a:pPr>
            <a:r>
              <a:rPr lang="fr-FR" b="1" dirty="0">
                <a:latin typeface="Arial"/>
                <a:ea typeface="Wingdings"/>
                <a:cs typeface="Wingdings"/>
                <a:sym typeface="Wingdings" panose="05000000000000000000" pitchFamily="2" charset="2"/>
              </a:rPr>
              <a:t>Après l’arrêt des ARV, l’association PGT121 + GS-9620 </a:t>
            </a:r>
          </a:p>
          <a:p>
            <a:pPr marL="742950" lvl="1" indent="-285750" eaLnBrk="0" hangingPunct="0">
              <a:buClr>
                <a:srgbClr val="0070C0"/>
              </a:buClr>
              <a:buFontTx/>
              <a:buChar char="–"/>
              <a:tabLst>
                <a:tab pos="347663" algn="l"/>
              </a:tabLst>
            </a:pPr>
            <a:r>
              <a:rPr lang="fr-FR" dirty="0">
                <a:latin typeface="Arial"/>
                <a:ea typeface="Wingdings"/>
                <a:cs typeface="Wingdings"/>
                <a:sym typeface="Wingdings" panose="05000000000000000000" pitchFamily="2" charset="2"/>
              </a:rPr>
              <a:t>Retarde le délai du rebond virologique</a:t>
            </a:r>
          </a:p>
          <a:p>
            <a:pPr marL="742950" lvl="1" indent="-285750" eaLnBrk="0" hangingPunct="0">
              <a:buClr>
                <a:srgbClr val="0070C0"/>
              </a:buClr>
              <a:buFont typeface="Arial" panose="020B0604020202020204" pitchFamily="34" charset="0"/>
              <a:buChar char="‒"/>
              <a:tabLst>
                <a:tab pos="347663" algn="l"/>
              </a:tabLst>
            </a:pPr>
            <a:r>
              <a:rPr lang="fr-FR" b="1" kern="0" dirty="0">
                <a:latin typeface="Wingdings"/>
                <a:ea typeface="Wingdings"/>
                <a:cs typeface="Wingdings"/>
                <a:sym typeface="Wingdings" panose="05000000000000000000" pitchFamily="2" charset="2"/>
              </a:rPr>
              <a:t></a:t>
            </a:r>
            <a:r>
              <a:rPr lang="fr-FR" sz="700" b="1" kern="0" dirty="0">
                <a:latin typeface="Wingdings"/>
                <a:ea typeface="Wingdings"/>
                <a:cs typeface="Wingdings"/>
                <a:sym typeface="Wingdings" panose="05000000000000000000" pitchFamily="2" charset="2"/>
              </a:rPr>
              <a:t> </a:t>
            </a:r>
            <a:r>
              <a:rPr lang="fr-FR" sz="700" b="1" kern="0" dirty="0">
                <a:latin typeface="Arial"/>
                <a:cs typeface=""/>
                <a:sym typeface="Wingdings" panose="05000000000000000000" pitchFamily="2" charset="2"/>
              </a:rPr>
              <a:t> </a:t>
            </a:r>
            <a:r>
              <a:rPr lang="fr-FR" kern="0" dirty="0">
                <a:latin typeface="Arial"/>
                <a:cs typeface=""/>
                <a:sym typeface="Wingdings" panose="05000000000000000000" pitchFamily="2" charset="2"/>
              </a:rPr>
              <a:t>le niveau de CV au rebond (au pic et à l’équilibre)</a:t>
            </a:r>
          </a:p>
        </p:txBody>
      </p:sp>
      <p:sp>
        <p:nvSpPr>
          <p:cNvPr id="104" name="Rectangle 76"/>
          <p:cNvSpPr>
            <a:spLocks noChangeArrowheads="1"/>
          </p:cNvSpPr>
          <p:nvPr/>
        </p:nvSpPr>
        <p:spPr bwMode="auto">
          <a:xfrm>
            <a:off x="1061650" y="2216385"/>
            <a:ext cx="2655663" cy="237501"/>
          </a:xfrm>
          <a:prstGeom prst="rect">
            <a:avLst/>
          </a:prstGeom>
          <a:noFill/>
          <a:ln w="9525">
            <a:noFill/>
            <a:miter lim="800000"/>
            <a:headEnd/>
            <a:tailEnd/>
          </a:ln>
        </p:spPr>
        <p:txBody>
          <a:bodyPr wrap="none" lIns="0" tIns="0" rIns="0" bIns="0">
            <a:spAutoFit/>
          </a:bodyPr>
          <a:lstStyle/>
          <a:p>
            <a:pPr algn="ctr">
              <a:lnSpc>
                <a:spcPct val="85000"/>
              </a:lnSpc>
            </a:pPr>
            <a:r>
              <a:rPr lang="fr-FR" b="1">
                <a:solidFill>
                  <a:srgbClr val="0070C0"/>
                </a:solidFill>
                <a:latin typeface="Calibri" panose="020F0502020204030204" pitchFamily="34" charset="0"/>
                <a:ea typeface="ＭＳ Ｐゴシック" pitchFamily="34" charset="-128"/>
              </a:rPr>
              <a:t>Délai du rebond virologique</a:t>
            </a:r>
            <a:endParaRPr lang="fr-FR" sz="1600">
              <a:solidFill>
                <a:srgbClr val="0070C0"/>
              </a:solidFill>
              <a:latin typeface="Calibri" panose="020F0502020204030204" pitchFamily="34" charset="0"/>
              <a:ea typeface="ＭＳ Ｐゴシック" pitchFamily="34" charset="-128"/>
            </a:endParaRPr>
          </a:p>
        </p:txBody>
      </p:sp>
      <p:sp>
        <p:nvSpPr>
          <p:cNvPr id="105" name="Rectangle 76"/>
          <p:cNvSpPr>
            <a:spLocks noChangeArrowheads="1"/>
          </p:cNvSpPr>
          <p:nvPr/>
        </p:nvSpPr>
        <p:spPr bwMode="auto">
          <a:xfrm>
            <a:off x="6231004" y="2216385"/>
            <a:ext cx="2013372" cy="237501"/>
          </a:xfrm>
          <a:prstGeom prst="rect">
            <a:avLst/>
          </a:prstGeom>
          <a:noFill/>
          <a:ln w="9525">
            <a:noFill/>
            <a:miter lim="800000"/>
            <a:headEnd/>
            <a:tailEnd/>
          </a:ln>
        </p:spPr>
        <p:txBody>
          <a:bodyPr wrap="none" lIns="0" tIns="0" rIns="0" bIns="0">
            <a:spAutoFit/>
          </a:bodyPr>
          <a:lstStyle/>
          <a:p>
            <a:pPr algn="ctr">
              <a:lnSpc>
                <a:spcPct val="85000"/>
              </a:lnSpc>
            </a:pPr>
            <a:r>
              <a:rPr lang="fr-FR" b="1">
                <a:solidFill>
                  <a:srgbClr val="0070C0"/>
                </a:solidFill>
                <a:latin typeface="Calibri" panose="020F0502020204030204" pitchFamily="34" charset="0"/>
                <a:ea typeface="ＭＳ Ｐゴシック" pitchFamily="34" charset="-128"/>
              </a:rPr>
              <a:t>Pic de CV (log</a:t>
            </a:r>
            <a:r>
              <a:rPr lang="fr-FR" b="1" baseline="-25000">
                <a:solidFill>
                  <a:srgbClr val="0070C0"/>
                </a:solidFill>
                <a:latin typeface="Calibri" panose="020F0502020204030204" pitchFamily="34" charset="0"/>
                <a:ea typeface="ＭＳ Ｐゴシック" pitchFamily="34" charset="-128"/>
              </a:rPr>
              <a:t>10</a:t>
            </a:r>
            <a:r>
              <a:rPr lang="fr-FR" b="1">
                <a:solidFill>
                  <a:srgbClr val="0070C0"/>
                </a:solidFill>
                <a:latin typeface="Calibri" panose="020F0502020204030204" pitchFamily="34" charset="0"/>
                <a:ea typeface="ＭＳ Ｐゴシック" pitchFamily="34" charset="-128"/>
              </a:rPr>
              <a:t> c/ml)</a:t>
            </a:r>
            <a:endParaRPr lang="fr-FR" sz="1600">
              <a:solidFill>
                <a:srgbClr val="0070C0"/>
              </a:solidFill>
              <a:latin typeface="Calibri" panose="020F0502020204030204" pitchFamily="34" charset="0"/>
              <a:ea typeface="ＭＳ Ｐゴシック" pitchFamily="34" charset="-128"/>
            </a:endParaRPr>
          </a:p>
        </p:txBody>
      </p:sp>
      <p:sp>
        <p:nvSpPr>
          <p:cNvPr id="106" name="Rectangle 105"/>
          <p:cNvSpPr/>
          <p:nvPr/>
        </p:nvSpPr>
        <p:spPr>
          <a:xfrm>
            <a:off x="375766" y="5028814"/>
            <a:ext cx="8598552" cy="1631216"/>
          </a:xfrm>
          <a:prstGeom prst="rect">
            <a:avLst/>
          </a:prstGeom>
        </p:spPr>
        <p:txBody>
          <a:bodyPr wrap="square">
            <a:spAutoFit/>
          </a:bodyPr>
          <a:lstStyle/>
          <a:p>
            <a:pPr marL="342900" indent="-342900" eaLnBrk="0" hangingPunct="0">
              <a:buClr>
                <a:srgbClr val="0070C0"/>
              </a:buClr>
              <a:buFontTx/>
              <a:buChar char="•"/>
              <a:tabLst>
                <a:tab pos="347663" algn="l"/>
              </a:tabLst>
            </a:pPr>
            <a:r>
              <a:rPr lang="fr-FR" sz="2000" b="1" dirty="0">
                <a:solidFill>
                  <a:srgbClr val="0070C0"/>
                </a:solidFill>
                <a:latin typeface="Calibri" panose="020F0502020204030204" pitchFamily="34" charset="0"/>
                <a:ea typeface="Wingdings"/>
                <a:cs typeface="Calibri" panose="020F0502020204030204" pitchFamily="34" charset="0"/>
                <a:sym typeface="Wingdings" panose="05000000000000000000" pitchFamily="2" charset="2"/>
              </a:rPr>
              <a:t>Conclusions </a:t>
            </a:r>
          </a:p>
          <a:p>
            <a:pPr marL="742950" lvl="1" indent="-285750" eaLnBrk="0" hangingPunct="0">
              <a:buClr>
                <a:srgbClr val="0070C0"/>
              </a:buClr>
              <a:buFontTx/>
              <a:buChar char="–"/>
              <a:tabLst>
                <a:tab pos="347663" algn="l"/>
              </a:tabLst>
            </a:pPr>
            <a:r>
              <a:rPr lang="fr-FR" sz="1600" dirty="0">
                <a:latin typeface="Arial"/>
                <a:ea typeface="Wingdings"/>
                <a:cs typeface="Wingdings"/>
                <a:sym typeface="Wingdings" panose="05000000000000000000" pitchFamily="2" charset="2"/>
              </a:rPr>
              <a:t>5 des 11 singes n’ont pas présenté de rebond virologique à l’arrêt des ARV, </a:t>
            </a:r>
            <a:br>
              <a:rPr lang="fr-FR" sz="1600" dirty="0">
                <a:latin typeface="Arial"/>
                <a:ea typeface="Wingdings"/>
                <a:cs typeface="Wingdings"/>
                <a:sym typeface="Wingdings" panose="05000000000000000000" pitchFamily="2" charset="2"/>
              </a:rPr>
            </a:br>
            <a:r>
              <a:rPr lang="fr-FR" sz="1600" dirty="0">
                <a:latin typeface="Arial"/>
                <a:ea typeface="Wingdings"/>
                <a:cs typeface="Wingdings"/>
                <a:sym typeface="Wingdings" panose="05000000000000000000" pitchFamily="2" charset="2"/>
              </a:rPr>
              <a:t>sans capacité de </a:t>
            </a:r>
            <a:r>
              <a:rPr lang="fr-FR" sz="1600" dirty="0" err="1">
                <a:latin typeface="Arial"/>
                <a:ea typeface="Wingdings"/>
                <a:cs typeface="Wingdings"/>
                <a:sym typeface="Wingdings" panose="05000000000000000000" pitchFamily="2" charset="2"/>
              </a:rPr>
              <a:t>ré-infection</a:t>
            </a:r>
            <a:r>
              <a:rPr lang="fr-FR" sz="1600" dirty="0">
                <a:latin typeface="Arial"/>
                <a:ea typeface="Wingdings"/>
                <a:cs typeface="Wingdings"/>
                <a:sym typeface="Wingdings" panose="05000000000000000000" pitchFamily="2" charset="2"/>
              </a:rPr>
              <a:t> de singes non-infectés à partir de leurs PBMC  </a:t>
            </a:r>
          </a:p>
          <a:p>
            <a:pPr marL="742950" lvl="1" indent="-285750" eaLnBrk="0" hangingPunct="0">
              <a:buClr>
                <a:srgbClr val="0070C0"/>
              </a:buClr>
              <a:buFontTx/>
              <a:buChar char="–"/>
              <a:tabLst>
                <a:tab pos="347663" algn="l"/>
              </a:tabLst>
            </a:pPr>
            <a:r>
              <a:rPr lang="fr-FR" sz="1600" kern="0" dirty="0">
                <a:latin typeface="Arial"/>
                <a:ea typeface="Wingdings"/>
                <a:cs typeface="Wingdings"/>
                <a:sym typeface="Wingdings" panose="05000000000000000000" pitchFamily="2" charset="2"/>
              </a:rPr>
              <a:t>Le mécanisme implique probablement l’activation des cellules CD4 infectées par l’agoniste du TLR-7 suivie d’une fixation accrue et de leur clairance par </a:t>
            </a:r>
            <a:r>
              <a:rPr lang="fr-FR" sz="1600" kern="0" dirty="0" err="1">
                <a:latin typeface="Arial"/>
                <a:ea typeface="Wingdings"/>
                <a:cs typeface="Wingdings"/>
                <a:sym typeface="Wingdings" panose="05000000000000000000" pitchFamily="2" charset="2"/>
              </a:rPr>
              <a:t>l’Ac</a:t>
            </a:r>
            <a:r>
              <a:rPr lang="fr-FR" sz="1600" kern="0" dirty="0">
                <a:latin typeface="Arial"/>
                <a:ea typeface="Wingdings"/>
                <a:cs typeface="Wingdings"/>
                <a:sym typeface="Wingdings" panose="05000000000000000000" pitchFamily="2" charset="2"/>
              </a:rPr>
              <a:t> neutralisant </a:t>
            </a:r>
          </a:p>
        </p:txBody>
      </p:sp>
      <p:sp>
        <p:nvSpPr>
          <p:cNvPr id="109" name="ZoneTexte 108"/>
          <p:cNvSpPr txBox="1"/>
          <p:nvPr/>
        </p:nvSpPr>
        <p:spPr>
          <a:xfrm>
            <a:off x="558329" y="2336880"/>
            <a:ext cx="803110" cy="276999"/>
          </a:xfrm>
          <a:prstGeom prst="rect">
            <a:avLst/>
          </a:prstGeom>
          <a:noFill/>
        </p:spPr>
        <p:txBody>
          <a:bodyPr wrap="square" rtlCol="0">
            <a:spAutoFit/>
          </a:bodyPr>
          <a:lstStyle/>
          <a:p>
            <a:r>
              <a:rPr lang="fr-FR" sz="1200" b="1" dirty="0"/>
              <a:t>%</a:t>
            </a:r>
          </a:p>
        </p:txBody>
      </p:sp>
      <p:sp>
        <p:nvSpPr>
          <p:cNvPr id="110" name="ZoneTexte 109"/>
          <p:cNvSpPr txBox="1"/>
          <p:nvPr/>
        </p:nvSpPr>
        <p:spPr>
          <a:xfrm>
            <a:off x="3736061" y="4728809"/>
            <a:ext cx="803110" cy="276999"/>
          </a:xfrm>
          <a:prstGeom prst="rect">
            <a:avLst/>
          </a:prstGeom>
          <a:noFill/>
        </p:spPr>
        <p:txBody>
          <a:bodyPr wrap="square" rtlCol="0">
            <a:spAutoFit/>
          </a:bodyPr>
          <a:lstStyle/>
          <a:p>
            <a:r>
              <a:rPr lang="fr-FR" sz="1200" b="1" dirty="0"/>
              <a:t>Jours</a:t>
            </a:r>
          </a:p>
        </p:txBody>
      </p:sp>
      <p:grpSp>
        <p:nvGrpSpPr>
          <p:cNvPr id="32" name="Grouper 31"/>
          <p:cNvGrpSpPr/>
          <p:nvPr/>
        </p:nvGrpSpPr>
        <p:grpSpPr>
          <a:xfrm>
            <a:off x="5535466" y="2458451"/>
            <a:ext cx="3279252" cy="2799192"/>
            <a:chOff x="5740732" y="3227356"/>
            <a:chExt cx="3031314" cy="2799192"/>
          </a:xfrm>
        </p:grpSpPr>
        <p:sp>
          <p:nvSpPr>
            <p:cNvPr id="33" name="Ellipse 32">
              <a:extLst>
                <a:ext uri="{FF2B5EF4-FFF2-40B4-BE49-F238E27FC236}">
                  <a16:creationId xmlns:a16="http://schemas.microsoft.com/office/drawing/2014/main" xmlns="" id="{DF09E015-FE93-4541-8C07-D75750124325}"/>
                </a:ext>
              </a:extLst>
            </p:cNvPr>
            <p:cNvSpPr/>
            <p:nvPr/>
          </p:nvSpPr>
          <p:spPr bwMode="auto">
            <a:xfrm>
              <a:off x="7540884" y="4868696"/>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4" name="Ellipse 33">
              <a:extLst>
                <a:ext uri="{FF2B5EF4-FFF2-40B4-BE49-F238E27FC236}">
                  <a16:creationId xmlns:a16="http://schemas.microsoft.com/office/drawing/2014/main" xmlns="" id="{1213FF24-089F-4E29-92F3-716D3DB7BAA9}"/>
                </a:ext>
              </a:extLst>
            </p:cNvPr>
            <p:cNvSpPr/>
            <p:nvPr/>
          </p:nvSpPr>
          <p:spPr bwMode="auto">
            <a:xfrm>
              <a:off x="7637934" y="4959380"/>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5" name="Ellipse 34">
              <a:extLst>
                <a:ext uri="{FF2B5EF4-FFF2-40B4-BE49-F238E27FC236}">
                  <a16:creationId xmlns:a16="http://schemas.microsoft.com/office/drawing/2014/main" xmlns="" id="{90E943D8-8ABD-4E08-8399-3CC6A8C05F5F}"/>
                </a:ext>
              </a:extLst>
            </p:cNvPr>
            <p:cNvSpPr/>
            <p:nvPr/>
          </p:nvSpPr>
          <p:spPr bwMode="auto">
            <a:xfrm>
              <a:off x="7539995" y="5018207"/>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6" name="Ellipse 35">
              <a:extLst>
                <a:ext uri="{FF2B5EF4-FFF2-40B4-BE49-F238E27FC236}">
                  <a16:creationId xmlns:a16="http://schemas.microsoft.com/office/drawing/2014/main" xmlns="" id="{8889BE8D-ECA5-408B-8FCB-CB63182344D4}"/>
                </a:ext>
              </a:extLst>
            </p:cNvPr>
            <p:cNvSpPr/>
            <p:nvPr/>
          </p:nvSpPr>
          <p:spPr bwMode="auto">
            <a:xfrm>
              <a:off x="7437797" y="498782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7" name="Ellipse 36">
              <a:extLst>
                <a:ext uri="{FF2B5EF4-FFF2-40B4-BE49-F238E27FC236}">
                  <a16:creationId xmlns:a16="http://schemas.microsoft.com/office/drawing/2014/main" xmlns="" id="{A64004F1-58FF-41DB-A4BA-C38F1F636648}"/>
                </a:ext>
              </a:extLst>
            </p:cNvPr>
            <p:cNvSpPr/>
            <p:nvPr/>
          </p:nvSpPr>
          <p:spPr bwMode="auto">
            <a:xfrm>
              <a:off x="7637934" y="530015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8" name="Ellipse 37">
              <a:extLst>
                <a:ext uri="{FF2B5EF4-FFF2-40B4-BE49-F238E27FC236}">
                  <a16:creationId xmlns:a16="http://schemas.microsoft.com/office/drawing/2014/main" xmlns="" id="{024D45DB-59DA-410B-921D-0E2D6652E79E}"/>
                </a:ext>
              </a:extLst>
            </p:cNvPr>
            <p:cNvSpPr/>
            <p:nvPr/>
          </p:nvSpPr>
          <p:spPr bwMode="auto">
            <a:xfrm>
              <a:off x="7436870" y="5265361"/>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39" name="Ellipse 38">
              <a:extLst>
                <a:ext uri="{FF2B5EF4-FFF2-40B4-BE49-F238E27FC236}">
                  <a16:creationId xmlns:a16="http://schemas.microsoft.com/office/drawing/2014/main" xmlns="" id="{E2F196F3-CDB2-49F1-BD77-22D5F6E99908}"/>
                </a:ext>
              </a:extLst>
            </p:cNvPr>
            <p:cNvSpPr/>
            <p:nvPr/>
          </p:nvSpPr>
          <p:spPr bwMode="auto">
            <a:xfrm>
              <a:off x="7535041" y="530015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cxnSp>
          <p:nvCxnSpPr>
            <p:cNvPr id="40" name="Connecteur droit 39">
              <a:extLst>
                <a:ext uri="{FF2B5EF4-FFF2-40B4-BE49-F238E27FC236}">
                  <a16:creationId xmlns:a16="http://schemas.microsoft.com/office/drawing/2014/main" xmlns="" id="{304D70ED-43BD-4D91-8053-5195A32156A1}"/>
                </a:ext>
              </a:extLst>
            </p:cNvPr>
            <p:cNvCxnSpPr>
              <a:cxnSpLocks/>
            </p:cNvCxnSpPr>
            <p:nvPr/>
          </p:nvCxnSpPr>
          <p:spPr bwMode="auto">
            <a:xfrm>
              <a:off x="5982462" y="3846576"/>
              <a:ext cx="0" cy="15621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Connecteur droit 40">
              <a:extLst>
                <a:ext uri="{FF2B5EF4-FFF2-40B4-BE49-F238E27FC236}">
                  <a16:creationId xmlns:a16="http://schemas.microsoft.com/office/drawing/2014/main" xmlns="" id="{6EA2E208-273A-42F6-86E1-865980844C38}"/>
                </a:ext>
              </a:extLst>
            </p:cNvPr>
            <p:cNvCxnSpPr/>
            <p:nvPr/>
          </p:nvCxnSpPr>
          <p:spPr bwMode="auto">
            <a:xfrm>
              <a:off x="5938012" y="5408676"/>
              <a:ext cx="25717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Connecteur droit 41">
              <a:extLst>
                <a:ext uri="{FF2B5EF4-FFF2-40B4-BE49-F238E27FC236}">
                  <a16:creationId xmlns:a16="http://schemas.microsoft.com/office/drawing/2014/main" xmlns="" id="{15341C3E-3153-4737-9A23-07BB805E9BB7}"/>
                </a:ext>
              </a:extLst>
            </p:cNvPr>
            <p:cNvCxnSpPr/>
            <p:nvPr/>
          </p:nvCxnSpPr>
          <p:spPr bwMode="auto">
            <a:xfrm>
              <a:off x="5938012" y="3938939"/>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Connecteur droit 42">
              <a:extLst>
                <a:ext uri="{FF2B5EF4-FFF2-40B4-BE49-F238E27FC236}">
                  <a16:creationId xmlns:a16="http://schemas.microsoft.com/office/drawing/2014/main" xmlns="" id="{904341EC-501C-4EB7-A6CB-8384738F2717}"/>
                </a:ext>
              </a:extLst>
            </p:cNvPr>
            <p:cNvCxnSpPr/>
            <p:nvPr/>
          </p:nvCxnSpPr>
          <p:spPr bwMode="auto">
            <a:xfrm>
              <a:off x="5938012" y="4239508"/>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Connecteur droit 43">
              <a:extLst>
                <a:ext uri="{FF2B5EF4-FFF2-40B4-BE49-F238E27FC236}">
                  <a16:creationId xmlns:a16="http://schemas.microsoft.com/office/drawing/2014/main" xmlns="" id="{90F6D3E5-AE93-48B0-9DA2-6C004A8ACD31}"/>
                </a:ext>
              </a:extLst>
            </p:cNvPr>
            <p:cNvCxnSpPr/>
            <p:nvPr/>
          </p:nvCxnSpPr>
          <p:spPr bwMode="auto">
            <a:xfrm>
              <a:off x="5938012" y="4817741"/>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Connecteur droit 44">
              <a:extLst>
                <a:ext uri="{FF2B5EF4-FFF2-40B4-BE49-F238E27FC236}">
                  <a16:creationId xmlns:a16="http://schemas.microsoft.com/office/drawing/2014/main" xmlns="" id="{46966F0E-FD6C-438E-96F0-BC5B0BAE2666}"/>
                </a:ext>
              </a:extLst>
            </p:cNvPr>
            <p:cNvCxnSpPr/>
            <p:nvPr/>
          </p:nvCxnSpPr>
          <p:spPr bwMode="auto">
            <a:xfrm>
              <a:off x="5938012" y="5106958"/>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Connecteur droit 45">
              <a:extLst>
                <a:ext uri="{FF2B5EF4-FFF2-40B4-BE49-F238E27FC236}">
                  <a16:creationId xmlns:a16="http://schemas.microsoft.com/office/drawing/2014/main" xmlns="" id="{BEBB8023-A823-4148-82FE-E94FA4E158DE}"/>
                </a:ext>
              </a:extLst>
            </p:cNvPr>
            <p:cNvCxnSpPr>
              <a:cxnSpLocks/>
            </p:cNvCxnSpPr>
            <p:nvPr/>
          </p:nvCxnSpPr>
          <p:spPr bwMode="auto">
            <a:xfrm>
              <a:off x="6097019" y="4527576"/>
              <a:ext cx="431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 name="Connecteur droit 46">
              <a:extLst>
                <a:ext uri="{FF2B5EF4-FFF2-40B4-BE49-F238E27FC236}">
                  <a16:creationId xmlns:a16="http://schemas.microsoft.com/office/drawing/2014/main" xmlns="" id="{27DAD0D7-9E22-4EC1-9657-07438FF01D43}"/>
                </a:ext>
              </a:extLst>
            </p:cNvPr>
            <p:cNvCxnSpPr>
              <a:cxnSpLocks/>
            </p:cNvCxnSpPr>
            <p:nvPr/>
          </p:nvCxnSpPr>
          <p:spPr bwMode="auto">
            <a:xfrm>
              <a:off x="6728587" y="4794331"/>
              <a:ext cx="431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8" name="Ellipse 47">
              <a:extLst>
                <a:ext uri="{FF2B5EF4-FFF2-40B4-BE49-F238E27FC236}">
                  <a16:creationId xmlns:a16="http://schemas.microsoft.com/office/drawing/2014/main" xmlns="" id="{DC9D4E90-476E-4A0A-B708-7B4D0D0CA310}"/>
                </a:ext>
              </a:extLst>
            </p:cNvPr>
            <p:cNvSpPr/>
            <p:nvPr/>
          </p:nvSpPr>
          <p:spPr bwMode="auto">
            <a:xfrm>
              <a:off x="7452352" y="4755505"/>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9" name="Ellipse 48">
              <a:extLst>
                <a:ext uri="{FF2B5EF4-FFF2-40B4-BE49-F238E27FC236}">
                  <a16:creationId xmlns:a16="http://schemas.microsoft.com/office/drawing/2014/main" xmlns="" id="{EEBBF60C-C231-4574-90E7-08DFAFD0D12C}"/>
                </a:ext>
              </a:extLst>
            </p:cNvPr>
            <p:cNvSpPr/>
            <p:nvPr/>
          </p:nvSpPr>
          <p:spPr bwMode="auto">
            <a:xfrm>
              <a:off x="7646158" y="472167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0" name="Ellipse 49">
              <a:extLst>
                <a:ext uri="{FF2B5EF4-FFF2-40B4-BE49-F238E27FC236}">
                  <a16:creationId xmlns:a16="http://schemas.microsoft.com/office/drawing/2014/main" xmlns="" id="{BF1CC2B2-83CF-459E-972D-B0C7DF3BA408}"/>
                </a:ext>
              </a:extLst>
            </p:cNvPr>
            <p:cNvSpPr/>
            <p:nvPr/>
          </p:nvSpPr>
          <p:spPr bwMode="auto">
            <a:xfrm>
              <a:off x="7540884" y="4755505"/>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1" name="Ellipse 50">
              <a:extLst>
                <a:ext uri="{FF2B5EF4-FFF2-40B4-BE49-F238E27FC236}">
                  <a16:creationId xmlns:a16="http://schemas.microsoft.com/office/drawing/2014/main" xmlns="" id="{A722BFAF-BCAA-451E-88B1-C1FB9B587D1D}"/>
                </a:ext>
              </a:extLst>
            </p:cNvPr>
            <p:cNvSpPr/>
            <p:nvPr/>
          </p:nvSpPr>
          <p:spPr bwMode="auto">
            <a:xfrm>
              <a:off x="7544693" y="465971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2" name="Ellipse 51">
              <a:extLst>
                <a:ext uri="{FF2B5EF4-FFF2-40B4-BE49-F238E27FC236}">
                  <a16:creationId xmlns:a16="http://schemas.microsoft.com/office/drawing/2014/main" xmlns="" id="{B8DBFB3E-B161-4BF0-B850-8E174A094D89}"/>
                </a:ext>
              </a:extLst>
            </p:cNvPr>
            <p:cNvSpPr/>
            <p:nvPr/>
          </p:nvSpPr>
          <p:spPr bwMode="auto">
            <a:xfrm>
              <a:off x="6922520" y="4480820"/>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3" name="Ellipse 52">
              <a:extLst>
                <a:ext uri="{FF2B5EF4-FFF2-40B4-BE49-F238E27FC236}">
                  <a16:creationId xmlns:a16="http://schemas.microsoft.com/office/drawing/2014/main" xmlns="" id="{36511843-43F7-4778-8079-818B0279CEA7}"/>
                </a:ext>
              </a:extLst>
            </p:cNvPr>
            <p:cNvSpPr/>
            <p:nvPr/>
          </p:nvSpPr>
          <p:spPr bwMode="auto">
            <a:xfrm>
              <a:off x="6922782" y="432680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4" name="Ellipse 53">
              <a:extLst>
                <a:ext uri="{FF2B5EF4-FFF2-40B4-BE49-F238E27FC236}">
                  <a16:creationId xmlns:a16="http://schemas.microsoft.com/office/drawing/2014/main" xmlns="" id="{00CF5501-3D2F-4E57-B6DA-486DF417219D}"/>
                </a:ext>
              </a:extLst>
            </p:cNvPr>
            <p:cNvSpPr/>
            <p:nvPr/>
          </p:nvSpPr>
          <p:spPr bwMode="auto">
            <a:xfrm>
              <a:off x="6976364" y="457073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5" name="Ellipse 54">
              <a:extLst>
                <a:ext uri="{FF2B5EF4-FFF2-40B4-BE49-F238E27FC236}">
                  <a16:creationId xmlns:a16="http://schemas.microsoft.com/office/drawing/2014/main" xmlns="" id="{AB7E98A4-A81F-4A10-AA56-CB5F46DC46D6}"/>
                </a:ext>
              </a:extLst>
            </p:cNvPr>
            <p:cNvSpPr/>
            <p:nvPr/>
          </p:nvSpPr>
          <p:spPr bwMode="auto">
            <a:xfrm>
              <a:off x="6865894" y="4634210"/>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6" name="Ellipse 55">
              <a:extLst>
                <a:ext uri="{FF2B5EF4-FFF2-40B4-BE49-F238E27FC236}">
                  <a16:creationId xmlns:a16="http://schemas.microsoft.com/office/drawing/2014/main" xmlns="" id="{5FDEF60A-5998-4B12-88CF-DE6AA0766040}"/>
                </a:ext>
              </a:extLst>
            </p:cNvPr>
            <p:cNvSpPr/>
            <p:nvPr/>
          </p:nvSpPr>
          <p:spPr bwMode="auto">
            <a:xfrm>
              <a:off x="6334086" y="408294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7" name="Ellipse 56">
              <a:extLst>
                <a:ext uri="{FF2B5EF4-FFF2-40B4-BE49-F238E27FC236}">
                  <a16:creationId xmlns:a16="http://schemas.microsoft.com/office/drawing/2014/main" xmlns="" id="{8717A001-9AC5-4301-9352-AE46E38C59D6}"/>
                </a:ext>
              </a:extLst>
            </p:cNvPr>
            <p:cNvSpPr/>
            <p:nvPr/>
          </p:nvSpPr>
          <p:spPr bwMode="auto">
            <a:xfrm>
              <a:off x="6241996" y="457073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8" name="Ellipse 57">
              <a:extLst>
                <a:ext uri="{FF2B5EF4-FFF2-40B4-BE49-F238E27FC236}">
                  <a16:creationId xmlns:a16="http://schemas.microsoft.com/office/drawing/2014/main" xmlns="" id="{738DE468-47ED-43DF-997F-185853AF742B}"/>
                </a:ext>
              </a:extLst>
            </p:cNvPr>
            <p:cNvSpPr/>
            <p:nvPr/>
          </p:nvSpPr>
          <p:spPr bwMode="auto">
            <a:xfrm>
              <a:off x="6342567" y="445466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59" name="Ellipse 58">
              <a:extLst>
                <a:ext uri="{FF2B5EF4-FFF2-40B4-BE49-F238E27FC236}">
                  <a16:creationId xmlns:a16="http://schemas.microsoft.com/office/drawing/2014/main" xmlns="" id="{539FDAB8-DCE6-461D-8B8C-56749E9B1D47}"/>
                </a:ext>
              </a:extLst>
            </p:cNvPr>
            <p:cNvSpPr/>
            <p:nvPr/>
          </p:nvSpPr>
          <p:spPr bwMode="auto">
            <a:xfrm>
              <a:off x="6177653" y="4493101"/>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0" name="Ellipse 59">
              <a:extLst>
                <a:ext uri="{FF2B5EF4-FFF2-40B4-BE49-F238E27FC236}">
                  <a16:creationId xmlns:a16="http://schemas.microsoft.com/office/drawing/2014/main" xmlns="" id="{0F853CFD-0D20-4F14-9BC1-1AFB1A52F266}"/>
                </a:ext>
              </a:extLst>
            </p:cNvPr>
            <p:cNvSpPr/>
            <p:nvPr/>
          </p:nvSpPr>
          <p:spPr bwMode="auto">
            <a:xfrm>
              <a:off x="6341364" y="4288843"/>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1" name="Ellipse 60">
              <a:extLst>
                <a:ext uri="{FF2B5EF4-FFF2-40B4-BE49-F238E27FC236}">
                  <a16:creationId xmlns:a16="http://schemas.microsoft.com/office/drawing/2014/main" xmlns="" id="{8705D274-3C92-4521-AEFC-19DA98ED4D26}"/>
                </a:ext>
              </a:extLst>
            </p:cNvPr>
            <p:cNvSpPr/>
            <p:nvPr/>
          </p:nvSpPr>
          <p:spPr bwMode="auto">
            <a:xfrm>
              <a:off x="6228241" y="412293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2" name="Ellipse 61">
              <a:extLst>
                <a:ext uri="{FF2B5EF4-FFF2-40B4-BE49-F238E27FC236}">
                  <a16:creationId xmlns:a16="http://schemas.microsoft.com/office/drawing/2014/main" xmlns="" id="{BD25B365-837A-4EEF-B630-A3D430BF53DA}"/>
                </a:ext>
              </a:extLst>
            </p:cNvPr>
            <p:cNvSpPr/>
            <p:nvPr/>
          </p:nvSpPr>
          <p:spPr bwMode="auto">
            <a:xfrm>
              <a:off x="6225968" y="4225917"/>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3" name="Ellipse 62">
              <a:extLst>
                <a:ext uri="{FF2B5EF4-FFF2-40B4-BE49-F238E27FC236}">
                  <a16:creationId xmlns:a16="http://schemas.microsoft.com/office/drawing/2014/main" xmlns="" id="{746E3968-4119-4130-82DD-7EBA675EE4E2}"/>
                </a:ext>
              </a:extLst>
            </p:cNvPr>
            <p:cNvSpPr/>
            <p:nvPr/>
          </p:nvSpPr>
          <p:spPr bwMode="auto">
            <a:xfrm>
              <a:off x="6861050" y="4989763"/>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4" name="Ellipse 63">
              <a:extLst>
                <a:ext uri="{FF2B5EF4-FFF2-40B4-BE49-F238E27FC236}">
                  <a16:creationId xmlns:a16="http://schemas.microsoft.com/office/drawing/2014/main" xmlns="" id="{2CB6955C-1966-455C-B129-EFA80712405D}"/>
                </a:ext>
              </a:extLst>
            </p:cNvPr>
            <p:cNvSpPr/>
            <p:nvPr/>
          </p:nvSpPr>
          <p:spPr bwMode="auto">
            <a:xfrm>
              <a:off x="6871061" y="474207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5" name="Ellipse 64">
              <a:extLst>
                <a:ext uri="{FF2B5EF4-FFF2-40B4-BE49-F238E27FC236}">
                  <a16:creationId xmlns:a16="http://schemas.microsoft.com/office/drawing/2014/main" xmlns="" id="{05BA7B3B-77D2-4FB2-9252-B6CA6FBD6936}"/>
                </a:ext>
              </a:extLst>
            </p:cNvPr>
            <p:cNvSpPr/>
            <p:nvPr/>
          </p:nvSpPr>
          <p:spPr bwMode="auto">
            <a:xfrm>
              <a:off x="6972676" y="4760291"/>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6" name="Ellipse 65">
              <a:extLst>
                <a:ext uri="{FF2B5EF4-FFF2-40B4-BE49-F238E27FC236}">
                  <a16:creationId xmlns:a16="http://schemas.microsoft.com/office/drawing/2014/main" xmlns="" id="{54EB1AAB-0B3D-4FEB-B488-953CC4699786}"/>
                </a:ext>
              </a:extLst>
            </p:cNvPr>
            <p:cNvSpPr/>
            <p:nvPr/>
          </p:nvSpPr>
          <p:spPr bwMode="auto">
            <a:xfrm>
              <a:off x="6923120" y="4872855"/>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7" name="Ellipse 66">
              <a:extLst>
                <a:ext uri="{FF2B5EF4-FFF2-40B4-BE49-F238E27FC236}">
                  <a16:creationId xmlns:a16="http://schemas.microsoft.com/office/drawing/2014/main" xmlns="" id="{C9CA02DF-F939-4F98-B062-E3C7A5981E3E}"/>
                </a:ext>
              </a:extLst>
            </p:cNvPr>
            <p:cNvSpPr/>
            <p:nvPr/>
          </p:nvSpPr>
          <p:spPr bwMode="auto">
            <a:xfrm>
              <a:off x="6390974" y="4664790"/>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8" name="Ellipse 67">
              <a:extLst>
                <a:ext uri="{FF2B5EF4-FFF2-40B4-BE49-F238E27FC236}">
                  <a16:creationId xmlns:a16="http://schemas.microsoft.com/office/drawing/2014/main" xmlns="" id="{E0B795AE-B4ED-4C30-86FE-EBF29E9E1D2E}"/>
                </a:ext>
              </a:extLst>
            </p:cNvPr>
            <p:cNvSpPr/>
            <p:nvPr/>
          </p:nvSpPr>
          <p:spPr bwMode="auto">
            <a:xfrm>
              <a:off x="6336919" y="459414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69" name="Ellipse 68">
              <a:extLst>
                <a:ext uri="{FF2B5EF4-FFF2-40B4-BE49-F238E27FC236}">
                  <a16:creationId xmlns:a16="http://schemas.microsoft.com/office/drawing/2014/main" xmlns="" id="{B1091D19-5740-461B-A537-ED33A4AA192B}"/>
                </a:ext>
              </a:extLst>
            </p:cNvPr>
            <p:cNvSpPr/>
            <p:nvPr/>
          </p:nvSpPr>
          <p:spPr bwMode="auto">
            <a:xfrm>
              <a:off x="6285700" y="4704089"/>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0" name="Ellipse 69">
              <a:extLst>
                <a:ext uri="{FF2B5EF4-FFF2-40B4-BE49-F238E27FC236}">
                  <a16:creationId xmlns:a16="http://schemas.microsoft.com/office/drawing/2014/main" xmlns="" id="{2336E279-548D-4184-B7A0-45F46813B6CE}"/>
                </a:ext>
              </a:extLst>
            </p:cNvPr>
            <p:cNvSpPr/>
            <p:nvPr/>
          </p:nvSpPr>
          <p:spPr bwMode="auto">
            <a:xfrm>
              <a:off x="6177715" y="4660665"/>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1" name="Ellipse 70">
              <a:extLst>
                <a:ext uri="{FF2B5EF4-FFF2-40B4-BE49-F238E27FC236}">
                  <a16:creationId xmlns:a16="http://schemas.microsoft.com/office/drawing/2014/main" xmlns="" id="{4414A22E-647C-40BB-A1E7-C9A43AD087BD}"/>
                </a:ext>
              </a:extLst>
            </p:cNvPr>
            <p:cNvSpPr/>
            <p:nvPr/>
          </p:nvSpPr>
          <p:spPr bwMode="auto">
            <a:xfrm>
              <a:off x="6970467" y="5050070"/>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2" name="Ellipse 71">
              <a:extLst>
                <a:ext uri="{FF2B5EF4-FFF2-40B4-BE49-F238E27FC236}">
                  <a16:creationId xmlns:a16="http://schemas.microsoft.com/office/drawing/2014/main" xmlns="" id="{FEFD76E0-5294-4E9D-9DB8-2F679748A4BC}"/>
                </a:ext>
              </a:extLst>
            </p:cNvPr>
            <p:cNvSpPr/>
            <p:nvPr/>
          </p:nvSpPr>
          <p:spPr bwMode="auto">
            <a:xfrm>
              <a:off x="6961913" y="5257955"/>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3" name="Ellipse 72">
              <a:extLst>
                <a:ext uri="{FF2B5EF4-FFF2-40B4-BE49-F238E27FC236}">
                  <a16:creationId xmlns:a16="http://schemas.microsoft.com/office/drawing/2014/main" xmlns="" id="{ED92C03F-EDD1-4CD8-B4E2-E8F8AC87916B}"/>
                </a:ext>
              </a:extLst>
            </p:cNvPr>
            <p:cNvSpPr/>
            <p:nvPr/>
          </p:nvSpPr>
          <p:spPr bwMode="auto">
            <a:xfrm>
              <a:off x="6864501" y="5285327"/>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4" name="Ellipse 73">
              <a:extLst>
                <a:ext uri="{FF2B5EF4-FFF2-40B4-BE49-F238E27FC236}">
                  <a16:creationId xmlns:a16="http://schemas.microsoft.com/office/drawing/2014/main" xmlns="" id="{52A24ED3-F245-4ACB-9EDA-684A654143D8}"/>
                </a:ext>
              </a:extLst>
            </p:cNvPr>
            <p:cNvSpPr/>
            <p:nvPr/>
          </p:nvSpPr>
          <p:spPr bwMode="auto">
            <a:xfrm>
              <a:off x="8161287" y="4709780"/>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5" name="Ellipse 74">
              <a:extLst>
                <a:ext uri="{FF2B5EF4-FFF2-40B4-BE49-F238E27FC236}">
                  <a16:creationId xmlns:a16="http://schemas.microsoft.com/office/drawing/2014/main" xmlns="" id="{6014730E-9684-45EB-A689-64E2D7E3D715}"/>
                </a:ext>
              </a:extLst>
            </p:cNvPr>
            <p:cNvSpPr/>
            <p:nvPr/>
          </p:nvSpPr>
          <p:spPr bwMode="auto">
            <a:xfrm>
              <a:off x="8209191" y="488942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6" name="Ellipse 75">
              <a:extLst>
                <a:ext uri="{FF2B5EF4-FFF2-40B4-BE49-F238E27FC236}">
                  <a16:creationId xmlns:a16="http://schemas.microsoft.com/office/drawing/2014/main" xmlns="" id="{80C3865F-7650-491B-9C73-9AFC1A199514}"/>
                </a:ext>
              </a:extLst>
            </p:cNvPr>
            <p:cNvSpPr/>
            <p:nvPr/>
          </p:nvSpPr>
          <p:spPr bwMode="auto">
            <a:xfrm>
              <a:off x="8104747" y="4860984"/>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7" name="Ellipse 76">
              <a:extLst>
                <a:ext uri="{FF2B5EF4-FFF2-40B4-BE49-F238E27FC236}">
                  <a16:creationId xmlns:a16="http://schemas.microsoft.com/office/drawing/2014/main" xmlns="" id="{C303117C-0B7D-497E-BC76-9759B7CBB9CE}"/>
                </a:ext>
              </a:extLst>
            </p:cNvPr>
            <p:cNvSpPr/>
            <p:nvPr/>
          </p:nvSpPr>
          <p:spPr bwMode="auto">
            <a:xfrm>
              <a:off x="8285681" y="5280131"/>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8" name="Ellipse 77">
              <a:extLst>
                <a:ext uri="{FF2B5EF4-FFF2-40B4-BE49-F238E27FC236}">
                  <a16:creationId xmlns:a16="http://schemas.microsoft.com/office/drawing/2014/main" xmlns="" id="{BA10655A-B028-4EE6-A943-9E86356EDCC3}"/>
                </a:ext>
              </a:extLst>
            </p:cNvPr>
            <p:cNvSpPr/>
            <p:nvPr/>
          </p:nvSpPr>
          <p:spPr bwMode="auto">
            <a:xfrm>
              <a:off x="8205390" y="524942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79" name="Ellipse 78">
              <a:extLst>
                <a:ext uri="{FF2B5EF4-FFF2-40B4-BE49-F238E27FC236}">
                  <a16:creationId xmlns:a16="http://schemas.microsoft.com/office/drawing/2014/main" xmlns="" id="{72302CA5-E308-4902-9E7B-C2D362D3C008}"/>
                </a:ext>
              </a:extLst>
            </p:cNvPr>
            <p:cNvSpPr/>
            <p:nvPr/>
          </p:nvSpPr>
          <p:spPr bwMode="auto">
            <a:xfrm>
              <a:off x="8169212" y="5308356"/>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80" name="Ellipse 79">
              <a:extLst>
                <a:ext uri="{FF2B5EF4-FFF2-40B4-BE49-F238E27FC236}">
                  <a16:creationId xmlns:a16="http://schemas.microsoft.com/office/drawing/2014/main" xmlns="" id="{1E91E057-0E73-4B29-978C-3B718C04E469}"/>
                </a:ext>
              </a:extLst>
            </p:cNvPr>
            <p:cNvSpPr/>
            <p:nvPr/>
          </p:nvSpPr>
          <p:spPr bwMode="auto">
            <a:xfrm>
              <a:off x="8228793" y="5314843"/>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81" name="Ellipse 80">
              <a:extLst>
                <a:ext uri="{FF2B5EF4-FFF2-40B4-BE49-F238E27FC236}">
                  <a16:creationId xmlns:a16="http://schemas.microsoft.com/office/drawing/2014/main" xmlns="" id="{6FE0D765-B190-4EFB-A11C-A00FC1F768F6}"/>
                </a:ext>
              </a:extLst>
            </p:cNvPr>
            <p:cNvSpPr/>
            <p:nvPr/>
          </p:nvSpPr>
          <p:spPr bwMode="auto">
            <a:xfrm>
              <a:off x="8099967" y="525599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82" name="Ellipse 81">
              <a:extLst>
                <a:ext uri="{FF2B5EF4-FFF2-40B4-BE49-F238E27FC236}">
                  <a16:creationId xmlns:a16="http://schemas.microsoft.com/office/drawing/2014/main" xmlns="" id="{598CBF2F-5C98-4A60-8770-8B4C9009591B}"/>
                </a:ext>
              </a:extLst>
            </p:cNvPr>
            <p:cNvSpPr/>
            <p:nvPr/>
          </p:nvSpPr>
          <p:spPr bwMode="auto">
            <a:xfrm>
              <a:off x="8112324" y="5308340"/>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83" name="ZoneTexte 82">
              <a:extLst>
                <a:ext uri="{FF2B5EF4-FFF2-40B4-BE49-F238E27FC236}">
                  <a16:creationId xmlns:a16="http://schemas.microsoft.com/office/drawing/2014/main" xmlns="" id="{650DFEDB-735E-483B-91FF-1DE5F0B12C71}"/>
                </a:ext>
              </a:extLst>
            </p:cNvPr>
            <p:cNvSpPr txBox="1"/>
            <p:nvPr/>
          </p:nvSpPr>
          <p:spPr>
            <a:xfrm>
              <a:off x="6282856" y="3227356"/>
              <a:ext cx="999928" cy="276999"/>
            </a:xfrm>
            <a:prstGeom prst="rect">
              <a:avLst/>
            </a:prstGeom>
            <a:noFill/>
          </p:spPr>
          <p:txBody>
            <a:bodyPr wrap="square" rtlCol="0">
              <a:spAutoFit/>
            </a:bodyPr>
            <a:lstStyle/>
            <a:p>
              <a:r>
                <a:rPr lang="fr-FR" sz="1200" dirty="0"/>
                <a:t>p &lt; 0,0001</a:t>
              </a:r>
            </a:p>
          </p:txBody>
        </p:sp>
        <p:sp>
          <p:nvSpPr>
            <p:cNvPr id="84" name="ZoneTexte 83">
              <a:extLst>
                <a:ext uri="{FF2B5EF4-FFF2-40B4-BE49-F238E27FC236}">
                  <a16:creationId xmlns:a16="http://schemas.microsoft.com/office/drawing/2014/main" xmlns="" id="{A15A1151-BB81-46B5-B112-DECDCF96E013}"/>
                </a:ext>
              </a:extLst>
            </p:cNvPr>
            <p:cNvSpPr txBox="1"/>
            <p:nvPr/>
          </p:nvSpPr>
          <p:spPr>
            <a:xfrm>
              <a:off x="6260151" y="3491772"/>
              <a:ext cx="936458" cy="276999"/>
            </a:xfrm>
            <a:prstGeom prst="rect">
              <a:avLst/>
            </a:prstGeom>
            <a:noFill/>
          </p:spPr>
          <p:txBody>
            <a:bodyPr wrap="square" rtlCol="0">
              <a:spAutoFit/>
            </a:bodyPr>
            <a:lstStyle/>
            <a:p>
              <a:r>
                <a:rPr lang="fr-FR" sz="1200" dirty="0"/>
                <a:t>p &lt; 0,0001</a:t>
              </a:r>
            </a:p>
          </p:txBody>
        </p:sp>
        <p:sp>
          <p:nvSpPr>
            <p:cNvPr id="85" name="ZoneTexte 84">
              <a:extLst>
                <a:ext uri="{FF2B5EF4-FFF2-40B4-BE49-F238E27FC236}">
                  <a16:creationId xmlns:a16="http://schemas.microsoft.com/office/drawing/2014/main" xmlns="" id="{AFDD01C3-2C73-47D9-A476-0F0904A7542E}"/>
                </a:ext>
              </a:extLst>
            </p:cNvPr>
            <p:cNvSpPr txBox="1"/>
            <p:nvPr/>
          </p:nvSpPr>
          <p:spPr>
            <a:xfrm>
              <a:off x="6275934" y="3714102"/>
              <a:ext cx="835825" cy="276999"/>
            </a:xfrm>
            <a:prstGeom prst="rect">
              <a:avLst/>
            </a:prstGeom>
            <a:noFill/>
          </p:spPr>
          <p:txBody>
            <a:bodyPr wrap="square" rtlCol="0">
              <a:spAutoFit/>
            </a:bodyPr>
            <a:lstStyle/>
            <a:p>
              <a:r>
                <a:rPr lang="fr-FR" sz="1200" dirty="0"/>
                <a:t>p = 0,002</a:t>
              </a:r>
            </a:p>
          </p:txBody>
        </p:sp>
        <p:cxnSp>
          <p:nvCxnSpPr>
            <p:cNvPr id="86" name="Connecteur droit 85">
              <a:extLst>
                <a:ext uri="{FF2B5EF4-FFF2-40B4-BE49-F238E27FC236}">
                  <a16:creationId xmlns:a16="http://schemas.microsoft.com/office/drawing/2014/main" xmlns="" id="{9CCAD07B-7CC9-448A-9BF5-499185CB158B}"/>
                </a:ext>
              </a:extLst>
            </p:cNvPr>
            <p:cNvCxnSpPr>
              <a:cxnSpLocks/>
            </p:cNvCxnSpPr>
            <p:nvPr/>
          </p:nvCxnSpPr>
          <p:spPr bwMode="auto">
            <a:xfrm>
              <a:off x="6290564" y="3462167"/>
              <a:ext cx="1760724" cy="0"/>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87" name="Connecteur droit 86">
              <a:extLst>
                <a:ext uri="{FF2B5EF4-FFF2-40B4-BE49-F238E27FC236}">
                  <a16:creationId xmlns:a16="http://schemas.microsoft.com/office/drawing/2014/main" xmlns="" id="{6D42F53D-4FDC-43FC-8358-771D9FAAE449}"/>
                </a:ext>
              </a:extLst>
            </p:cNvPr>
            <p:cNvCxnSpPr>
              <a:cxnSpLocks/>
            </p:cNvCxnSpPr>
            <p:nvPr/>
          </p:nvCxnSpPr>
          <p:spPr bwMode="auto">
            <a:xfrm>
              <a:off x="6312919" y="3727369"/>
              <a:ext cx="1167877" cy="0"/>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88" name="Connecteur droit 87">
              <a:extLst>
                <a:ext uri="{FF2B5EF4-FFF2-40B4-BE49-F238E27FC236}">
                  <a16:creationId xmlns:a16="http://schemas.microsoft.com/office/drawing/2014/main" xmlns="" id="{A1CFB80B-E818-4437-B44A-247F532AC5B4}"/>
                </a:ext>
              </a:extLst>
            </p:cNvPr>
            <p:cNvCxnSpPr>
              <a:cxnSpLocks/>
            </p:cNvCxnSpPr>
            <p:nvPr/>
          </p:nvCxnSpPr>
          <p:spPr bwMode="auto">
            <a:xfrm>
              <a:off x="6328138" y="3958642"/>
              <a:ext cx="579855" cy="0"/>
            </a:xfrm>
            <a:prstGeom prst="line">
              <a:avLst/>
            </a:prstGeom>
            <a:solidFill>
              <a:schemeClr val="accent1"/>
            </a:solidFill>
            <a:ln w="9525" cap="flat" cmpd="sng" algn="ctr">
              <a:solidFill>
                <a:srgbClr val="000066"/>
              </a:solidFill>
              <a:prstDash val="solid"/>
              <a:round/>
              <a:headEnd type="none" w="med" len="med"/>
              <a:tailEnd type="none" w="med" len="med"/>
            </a:ln>
            <a:effectLst/>
          </p:spPr>
        </p:cxnSp>
        <p:cxnSp>
          <p:nvCxnSpPr>
            <p:cNvPr id="89" name="Connecteur droit 88">
              <a:extLst>
                <a:ext uri="{FF2B5EF4-FFF2-40B4-BE49-F238E27FC236}">
                  <a16:creationId xmlns:a16="http://schemas.microsoft.com/office/drawing/2014/main" xmlns="" id="{44273075-1DF3-436A-948A-CF436AC7867B}"/>
                </a:ext>
              </a:extLst>
            </p:cNvPr>
            <p:cNvCxnSpPr>
              <a:cxnSpLocks/>
            </p:cNvCxnSpPr>
            <p:nvPr/>
          </p:nvCxnSpPr>
          <p:spPr bwMode="auto">
            <a:xfrm rot="5400000">
              <a:off x="6280912" y="5434076"/>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Connecteur droit 89">
              <a:extLst>
                <a:ext uri="{FF2B5EF4-FFF2-40B4-BE49-F238E27FC236}">
                  <a16:creationId xmlns:a16="http://schemas.microsoft.com/office/drawing/2014/main" xmlns="" id="{EFFC0B5C-645E-49FC-99E2-32EDC6C7BAAC}"/>
                </a:ext>
              </a:extLst>
            </p:cNvPr>
            <p:cNvCxnSpPr>
              <a:cxnSpLocks/>
            </p:cNvCxnSpPr>
            <p:nvPr/>
          </p:nvCxnSpPr>
          <p:spPr bwMode="auto">
            <a:xfrm rot="5400000">
              <a:off x="6922262" y="5434076"/>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Connecteur droit 90">
              <a:extLst>
                <a:ext uri="{FF2B5EF4-FFF2-40B4-BE49-F238E27FC236}">
                  <a16:creationId xmlns:a16="http://schemas.microsoft.com/office/drawing/2014/main" xmlns="" id="{6F7F20C2-79F6-46CE-A369-9D44E0E84321}"/>
                </a:ext>
              </a:extLst>
            </p:cNvPr>
            <p:cNvCxnSpPr>
              <a:cxnSpLocks/>
            </p:cNvCxnSpPr>
            <p:nvPr/>
          </p:nvCxnSpPr>
          <p:spPr bwMode="auto">
            <a:xfrm rot="5400000">
              <a:off x="7550912" y="5434076"/>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Connecteur droit 91">
              <a:extLst>
                <a:ext uri="{FF2B5EF4-FFF2-40B4-BE49-F238E27FC236}">
                  <a16:creationId xmlns:a16="http://schemas.microsoft.com/office/drawing/2014/main" xmlns="" id="{D963D31A-94A4-420D-9F60-A7D3BE86A07F}"/>
                </a:ext>
              </a:extLst>
            </p:cNvPr>
            <p:cNvCxnSpPr>
              <a:cxnSpLocks/>
            </p:cNvCxnSpPr>
            <p:nvPr/>
          </p:nvCxnSpPr>
          <p:spPr bwMode="auto">
            <a:xfrm rot="5400000">
              <a:off x="8185912" y="5434076"/>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3" name="ZoneTexte 92">
              <a:extLst>
                <a:ext uri="{FF2B5EF4-FFF2-40B4-BE49-F238E27FC236}">
                  <a16:creationId xmlns:a16="http://schemas.microsoft.com/office/drawing/2014/main" xmlns="" id="{84F3CF30-DADD-49ED-BF19-1A921620D262}"/>
                </a:ext>
              </a:extLst>
            </p:cNvPr>
            <p:cNvSpPr txBox="1"/>
            <p:nvPr/>
          </p:nvSpPr>
          <p:spPr>
            <a:xfrm>
              <a:off x="5740732" y="3795376"/>
              <a:ext cx="269626" cy="276999"/>
            </a:xfrm>
            <a:prstGeom prst="rect">
              <a:avLst/>
            </a:prstGeom>
            <a:noFill/>
          </p:spPr>
          <p:txBody>
            <a:bodyPr wrap="none" rtlCol="0">
              <a:spAutoFit/>
            </a:bodyPr>
            <a:lstStyle/>
            <a:p>
              <a:pPr algn="r"/>
              <a:r>
                <a:rPr lang="fr-FR" sz="1200"/>
                <a:t>7</a:t>
              </a:r>
            </a:p>
          </p:txBody>
        </p:sp>
        <p:sp>
          <p:nvSpPr>
            <p:cNvPr id="94" name="ZoneTexte 93">
              <a:extLst>
                <a:ext uri="{FF2B5EF4-FFF2-40B4-BE49-F238E27FC236}">
                  <a16:creationId xmlns:a16="http://schemas.microsoft.com/office/drawing/2014/main" xmlns="" id="{CE76F447-928A-4888-9A92-3CEA8E06D16B}"/>
                </a:ext>
              </a:extLst>
            </p:cNvPr>
            <p:cNvSpPr txBox="1"/>
            <p:nvPr/>
          </p:nvSpPr>
          <p:spPr>
            <a:xfrm>
              <a:off x="5743974" y="4383046"/>
              <a:ext cx="269626" cy="276999"/>
            </a:xfrm>
            <a:prstGeom prst="rect">
              <a:avLst/>
            </a:prstGeom>
            <a:noFill/>
          </p:spPr>
          <p:txBody>
            <a:bodyPr wrap="none" rtlCol="0">
              <a:spAutoFit/>
            </a:bodyPr>
            <a:lstStyle/>
            <a:p>
              <a:pPr algn="r"/>
              <a:r>
                <a:rPr lang="fr-FR" sz="1200"/>
                <a:t>5</a:t>
              </a:r>
            </a:p>
          </p:txBody>
        </p:sp>
        <p:sp>
          <p:nvSpPr>
            <p:cNvPr id="95" name="ZoneTexte 94">
              <a:extLst>
                <a:ext uri="{FF2B5EF4-FFF2-40B4-BE49-F238E27FC236}">
                  <a16:creationId xmlns:a16="http://schemas.microsoft.com/office/drawing/2014/main" xmlns="" id="{9BDFB01A-5FAF-4289-922B-D2EDD6C9C690}"/>
                </a:ext>
              </a:extLst>
            </p:cNvPr>
            <p:cNvSpPr txBox="1"/>
            <p:nvPr/>
          </p:nvSpPr>
          <p:spPr>
            <a:xfrm>
              <a:off x="5743974" y="4680057"/>
              <a:ext cx="269626" cy="276999"/>
            </a:xfrm>
            <a:prstGeom prst="rect">
              <a:avLst/>
            </a:prstGeom>
            <a:noFill/>
          </p:spPr>
          <p:txBody>
            <a:bodyPr wrap="none" rtlCol="0">
              <a:spAutoFit/>
            </a:bodyPr>
            <a:lstStyle/>
            <a:p>
              <a:pPr algn="r"/>
              <a:r>
                <a:rPr lang="fr-FR" sz="1200"/>
                <a:t>4</a:t>
              </a:r>
            </a:p>
          </p:txBody>
        </p:sp>
        <p:sp>
          <p:nvSpPr>
            <p:cNvPr id="96" name="ZoneTexte 95">
              <a:extLst>
                <a:ext uri="{FF2B5EF4-FFF2-40B4-BE49-F238E27FC236}">
                  <a16:creationId xmlns:a16="http://schemas.microsoft.com/office/drawing/2014/main" xmlns="" id="{377091A7-D013-424D-9396-FC945DE04CFA}"/>
                </a:ext>
              </a:extLst>
            </p:cNvPr>
            <p:cNvSpPr txBox="1"/>
            <p:nvPr/>
          </p:nvSpPr>
          <p:spPr>
            <a:xfrm>
              <a:off x="5743974" y="4959380"/>
              <a:ext cx="269626" cy="276999"/>
            </a:xfrm>
            <a:prstGeom prst="rect">
              <a:avLst/>
            </a:prstGeom>
            <a:noFill/>
          </p:spPr>
          <p:txBody>
            <a:bodyPr wrap="none" rtlCol="0">
              <a:spAutoFit/>
            </a:bodyPr>
            <a:lstStyle/>
            <a:p>
              <a:pPr algn="r"/>
              <a:r>
                <a:rPr lang="fr-FR" sz="1200"/>
                <a:t>3</a:t>
              </a:r>
            </a:p>
          </p:txBody>
        </p:sp>
        <p:sp>
          <p:nvSpPr>
            <p:cNvPr id="97" name="ZoneTexte 96">
              <a:extLst>
                <a:ext uri="{FF2B5EF4-FFF2-40B4-BE49-F238E27FC236}">
                  <a16:creationId xmlns:a16="http://schemas.microsoft.com/office/drawing/2014/main" xmlns="" id="{6F55F9F7-53E6-4407-AA72-8CF2AE8A0B0D}"/>
                </a:ext>
              </a:extLst>
            </p:cNvPr>
            <p:cNvSpPr txBox="1"/>
            <p:nvPr/>
          </p:nvSpPr>
          <p:spPr>
            <a:xfrm>
              <a:off x="5743974" y="5253980"/>
              <a:ext cx="269626" cy="276999"/>
            </a:xfrm>
            <a:prstGeom prst="rect">
              <a:avLst/>
            </a:prstGeom>
            <a:noFill/>
          </p:spPr>
          <p:txBody>
            <a:bodyPr wrap="none" rtlCol="0">
              <a:spAutoFit/>
            </a:bodyPr>
            <a:lstStyle/>
            <a:p>
              <a:pPr algn="r"/>
              <a:r>
                <a:rPr lang="fr-FR" sz="1200"/>
                <a:t>2</a:t>
              </a:r>
            </a:p>
          </p:txBody>
        </p:sp>
        <p:sp>
          <p:nvSpPr>
            <p:cNvPr id="98" name="ZoneTexte 97">
              <a:extLst>
                <a:ext uri="{FF2B5EF4-FFF2-40B4-BE49-F238E27FC236}">
                  <a16:creationId xmlns:a16="http://schemas.microsoft.com/office/drawing/2014/main" xmlns="" id="{B9875CE7-07F6-4655-8503-F1600BBB3205}"/>
                </a:ext>
              </a:extLst>
            </p:cNvPr>
            <p:cNvSpPr txBox="1"/>
            <p:nvPr/>
          </p:nvSpPr>
          <p:spPr>
            <a:xfrm>
              <a:off x="7210802" y="5463317"/>
              <a:ext cx="756938" cy="276999"/>
            </a:xfrm>
            <a:prstGeom prst="rect">
              <a:avLst/>
            </a:prstGeom>
            <a:noFill/>
          </p:spPr>
          <p:txBody>
            <a:bodyPr wrap="none" rtlCol="0">
              <a:spAutoFit/>
            </a:bodyPr>
            <a:lstStyle/>
            <a:p>
              <a:pPr algn="ctr"/>
              <a:r>
                <a:rPr lang="fr-FR" sz="1200" b="1"/>
                <a:t>PGT121</a:t>
              </a:r>
            </a:p>
          </p:txBody>
        </p:sp>
        <p:sp>
          <p:nvSpPr>
            <p:cNvPr id="99" name="ZoneTexte 98">
              <a:extLst>
                <a:ext uri="{FF2B5EF4-FFF2-40B4-BE49-F238E27FC236}">
                  <a16:creationId xmlns:a16="http://schemas.microsoft.com/office/drawing/2014/main" xmlns="" id="{52B502E1-136B-4128-B20B-4080A8F61F0F}"/>
                </a:ext>
              </a:extLst>
            </p:cNvPr>
            <p:cNvSpPr txBox="1"/>
            <p:nvPr/>
          </p:nvSpPr>
          <p:spPr>
            <a:xfrm>
              <a:off x="6540306" y="5463317"/>
              <a:ext cx="798617" cy="276999"/>
            </a:xfrm>
            <a:prstGeom prst="rect">
              <a:avLst/>
            </a:prstGeom>
            <a:noFill/>
          </p:spPr>
          <p:txBody>
            <a:bodyPr wrap="none" rtlCol="0">
              <a:spAutoFit/>
            </a:bodyPr>
            <a:lstStyle/>
            <a:p>
              <a:pPr algn="ctr"/>
              <a:r>
                <a:rPr lang="fr-FR" sz="1200" b="1"/>
                <a:t>GS-9620</a:t>
              </a:r>
            </a:p>
          </p:txBody>
        </p:sp>
        <p:cxnSp>
          <p:nvCxnSpPr>
            <p:cNvPr id="100" name="Connecteur droit 99">
              <a:extLst>
                <a:ext uri="{FF2B5EF4-FFF2-40B4-BE49-F238E27FC236}">
                  <a16:creationId xmlns:a16="http://schemas.microsoft.com/office/drawing/2014/main" xmlns="" id="{1BDC3BE9-1598-4C3E-B0CB-68E72C821C3D}"/>
                </a:ext>
              </a:extLst>
            </p:cNvPr>
            <p:cNvCxnSpPr>
              <a:cxnSpLocks/>
            </p:cNvCxnSpPr>
            <p:nvPr/>
          </p:nvCxnSpPr>
          <p:spPr bwMode="auto">
            <a:xfrm>
              <a:off x="7370892" y="4989763"/>
              <a:ext cx="431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1" name="ZoneTexte 100">
              <a:extLst>
                <a:ext uri="{FF2B5EF4-FFF2-40B4-BE49-F238E27FC236}">
                  <a16:creationId xmlns:a16="http://schemas.microsoft.com/office/drawing/2014/main" xmlns="" id="{9D077B68-8D29-4865-ABB1-149D86E0D30B}"/>
                </a:ext>
              </a:extLst>
            </p:cNvPr>
            <p:cNvSpPr txBox="1"/>
            <p:nvPr/>
          </p:nvSpPr>
          <p:spPr>
            <a:xfrm>
              <a:off x="5743974" y="4075098"/>
              <a:ext cx="269626" cy="276999"/>
            </a:xfrm>
            <a:prstGeom prst="rect">
              <a:avLst/>
            </a:prstGeom>
            <a:noFill/>
          </p:spPr>
          <p:txBody>
            <a:bodyPr wrap="none" rtlCol="0">
              <a:spAutoFit/>
            </a:bodyPr>
            <a:lstStyle/>
            <a:p>
              <a:pPr algn="r"/>
              <a:r>
                <a:rPr lang="fr-FR" sz="1200"/>
                <a:t>6</a:t>
              </a:r>
            </a:p>
          </p:txBody>
        </p:sp>
        <p:cxnSp>
          <p:nvCxnSpPr>
            <p:cNvPr id="107" name="Connecteur droit 106">
              <a:extLst>
                <a:ext uri="{FF2B5EF4-FFF2-40B4-BE49-F238E27FC236}">
                  <a16:creationId xmlns:a16="http://schemas.microsoft.com/office/drawing/2014/main" xmlns="" id="{67EC58FC-6713-495B-B9E0-792BEFCC7891}"/>
                </a:ext>
              </a:extLst>
            </p:cNvPr>
            <p:cNvCxnSpPr/>
            <p:nvPr/>
          </p:nvCxnSpPr>
          <p:spPr bwMode="auto">
            <a:xfrm>
              <a:off x="5936471" y="4526792"/>
              <a:ext cx="444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8" name="Ellipse 107">
              <a:extLst>
                <a:ext uri="{FF2B5EF4-FFF2-40B4-BE49-F238E27FC236}">
                  <a16:creationId xmlns:a16="http://schemas.microsoft.com/office/drawing/2014/main" xmlns="" id="{2A85D126-2D0E-4AF0-A4A4-92923D18CD3E}"/>
                </a:ext>
              </a:extLst>
            </p:cNvPr>
            <p:cNvSpPr/>
            <p:nvPr/>
          </p:nvSpPr>
          <p:spPr bwMode="auto">
            <a:xfrm>
              <a:off x="8059613" y="531302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111" name="Ellipse 110">
              <a:extLst>
                <a:ext uri="{FF2B5EF4-FFF2-40B4-BE49-F238E27FC236}">
                  <a16:creationId xmlns:a16="http://schemas.microsoft.com/office/drawing/2014/main" xmlns="" id="{F1AEC962-0CA5-4E65-8369-AAE8D5D7B8BF}"/>
                </a:ext>
              </a:extLst>
            </p:cNvPr>
            <p:cNvSpPr/>
            <p:nvPr/>
          </p:nvSpPr>
          <p:spPr bwMode="auto">
            <a:xfrm>
              <a:off x="8009239" y="5313028"/>
              <a:ext cx="56888" cy="56888"/>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cxnSp>
          <p:nvCxnSpPr>
            <p:cNvPr id="112" name="Connecteur droit 111">
              <a:extLst>
                <a:ext uri="{FF2B5EF4-FFF2-40B4-BE49-F238E27FC236}">
                  <a16:creationId xmlns:a16="http://schemas.microsoft.com/office/drawing/2014/main" xmlns="" id="{35040082-16F4-4171-8E82-D23CD67149D0}"/>
                </a:ext>
              </a:extLst>
            </p:cNvPr>
            <p:cNvCxnSpPr>
              <a:cxnSpLocks/>
            </p:cNvCxnSpPr>
            <p:nvPr/>
          </p:nvCxnSpPr>
          <p:spPr bwMode="auto">
            <a:xfrm>
              <a:off x="7965774" y="5313028"/>
              <a:ext cx="431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3" name="ZoneTexte 112">
              <a:extLst>
                <a:ext uri="{FF2B5EF4-FFF2-40B4-BE49-F238E27FC236}">
                  <a16:creationId xmlns:a16="http://schemas.microsoft.com/office/drawing/2014/main" xmlns="" id="{AB089B47-6898-4DD2-B2BF-70C6947DE50E}"/>
                </a:ext>
              </a:extLst>
            </p:cNvPr>
            <p:cNvSpPr txBox="1"/>
            <p:nvPr/>
          </p:nvSpPr>
          <p:spPr>
            <a:xfrm>
              <a:off x="5882667" y="5463317"/>
              <a:ext cx="817853" cy="406265"/>
            </a:xfrm>
            <a:prstGeom prst="rect">
              <a:avLst/>
            </a:prstGeom>
            <a:noFill/>
          </p:spPr>
          <p:txBody>
            <a:bodyPr wrap="none" rtlCol="0">
              <a:spAutoFit/>
            </a:bodyPr>
            <a:lstStyle/>
            <a:p>
              <a:pPr algn="ctr">
                <a:lnSpc>
                  <a:spcPct val="85000"/>
                </a:lnSpc>
              </a:pPr>
              <a:r>
                <a:rPr lang="fr-FR" sz="1200" b="1" dirty="0"/>
                <a:t>Contrôle</a:t>
              </a:r>
            </a:p>
            <a:p>
              <a:pPr algn="ctr">
                <a:lnSpc>
                  <a:spcPct val="85000"/>
                </a:lnSpc>
              </a:pPr>
              <a:r>
                <a:rPr lang="fr-FR" sz="1200" b="1" dirty="0"/>
                <a:t>négatif</a:t>
              </a:r>
            </a:p>
          </p:txBody>
        </p:sp>
        <p:sp>
          <p:nvSpPr>
            <p:cNvPr id="114" name="ZoneTexte 113">
              <a:extLst>
                <a:ext uri="{FF2B5EF4-FFF2-40B4-BE49-F238E27FC236}">
                  <a16:creationId xmlns:a16="http://schemas.microsoft.com/office/drawing/2014/main" xmlns="" id="{C52957FD-A7A6-4C1B-BFAD-8362F99F6FBF}"/>
                </a:ext>
              </a:extLst>
            </p:cNvPr>
            <p:cNvSpPr txBox="1"/>
            <p:nvPr/>
          </p:nvSpPr>
          <p:spPr>
            <a:xfrm>
              <a:off x="7797100" y="5463317"/>
              <a:ext cx="974946" cy="563231"/>
            </a:xfrm>
            <a:prstGeom prst="rect">
              <a:avLst/>
            </a:prstGeom>
            <a:noFill/>
          </p:spPr>
          <p:txBody>
            <a:bodyPr wrap="none" rtlCol="0">
              <a:spAutoFit/>
            </a:bodyPr>
            <a:lstStyle/>
            <a:p>
              <a:pPr algn="ctr">
                <a:lnSpc>
                  <a:spcPct val="85000"/>
                </a:lnSpc>
              </a:pPr>
              <a:r>
                <a:rPr lang="fr-FR" sz="1200" b="1" dirty="0"/>
                <a:t>PGT121 </a:t>
              </a:r>
            </a:p>
            <a:p>
              <a:pPr algn="ctr">
                <a:lnSpc>
                  <a:spcPct val="85000"/>
                </a:lnSpc>
              </a:pPr>
              <a:r>
                <a:rPr lang="fr-FR" sz="1200" b="1" dirty="0"/>
                <a:t>+ GS-9620 </a:t>
              </a:r>
            </a:p>
            <a:p>
              <a:pPr algn="ctr">
                <a:lnSpc>
                  <a:spcPct val="85000"/>
                </a:lnSpc>
              </a:pPr>
              <a:endParaRPr lang="fr-FR" sz="1200" b="1" dirty="0"/>
            </a:p>
          </p:txBody>
        </p:sp>
      </p:grpSp>
      <p:sp>
        <p:nvSpPr>
          <p:cNvPr id="115" name="ZoneTexte 114">
            <a:extLst>
              <a:ext uri="{FF2B5EF4-FFF2-40B4-BE49-F238E27FC236}">
                <a16:creationId xmlns:a16="http://schemas.microsoft.com/office/drawing/2014/main" xmlns="" id="{B4139F09-4E5E-426E-BAA2-CB365F7CC3FE}"/>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60</a:t>
            </a:r>
          </a:p>
        </p:txBody>
      </p:sp>
    </p:spTree>
    <p:extLst>
      <p:ext uri="{BB962C8B-B14F-4D97-AF65-F5344CB8AC3E}">
        <p14:creationId xmlns:p14="http://schemas.microsoft.com/office/powerpoint/2010/main" val="24154098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354330" y="1554480"/>
            <a:ext cx="6126480" cy="4366260"/>
          </a:xfrm>
          <a:prstGeom prst="rect">
            <a:avLst/>
          </a:prstGeom>
          <a:solidFill>
            <a:srgbClr val="FFFFFF">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smtClean="0">
              <a:solidFill>
                <a:srgbClr val="FFFFFF"/>
              </a:solidFill>
            </a:endParaRPr>
          </a:p>
        </p:txBody>
      </p:sp>
      <p:sp>
        <p:nvSpPr>
          <p:cNvPr id="6" name="Rectangle 5"/>
          <p:cNvSpPr/>
          <p:nvPr/>
        </p:nvSpPr>
        <p:spPr>
          <a:xfrm>
            <a:off x="536146" y="3556455"/>
            <a:ext cx="3144835" cy="861774"/>
          </a:xfrm>
          <a:prstGeom prst="rect">
            <a:avLst/>
          </a:prstGeom>
        </p:spPr>
        <p:txBody>
          <a:bodyPr wrap="none">
            <a:spAutoFit/>
          </a:bodyPr>
          <a:lstStyle/>
          <a:p>
            <a:pPr>
              <a:lnSpc>
                <a:spcPts val="3000"/>
              </a:lnSpc>
              <a:spcAft>
                <a:spcPts val="600"/>
              </a:spcAft>
            </a:pPr>
            <a:r>
              <a:rPr lang="fr-FR" sz="2800" b="1" dirty="0" smtClean="0">
                <a:solidFill>
                  <a:srgbClr val="0070C0"/>
                </a:solidFill>
                <a:latin typeface="Calibri" panose="020F0502020204030204" pitchFamily="34" charset="0"/>
              </a:rPr>
              <a:t>Dr </a:t>
            </a:r>
            <a:r>
              <a:rPr lang="fr-FR" sz="2800" b="1" dirty="0">
                <a:solidFill>
                  <a:srgbClr val="0070C0"/>
                </a:solidFill>
                <a:latin typeface="Calibri" panose="020F0502020204030204" pitchFamily="34" charset="0"/>
              </a:rPr>
              <a:t>Anne </a:t>
            </a:r>
            <a:r>
              <a:rPr lang="fr-FR" sz="2800" b="1" dirty="0" smtClean="0">
                <a:solidFill>
                  <a:srgbClr val="0070C0"/>
                </a:solidFill>
                <a:latin typeface="Calibri" panose="020F0502020204030204" pitchFamily="34" charset="0"/>
              </a:rPr>
              <a:t>Maillard</a:t>
            </a:r>
            <a:r>
              <a:rPr lang="fr-FR" sz="2800" b="1" dirty="0">
                <a:solidFill>
                  <a:srgbClr val="0070C0"/>
                </a:solidFill>
                <a:latin typeface="Calibri" panose="020F0502020204030204" pitchFamily="34" charset="0"/>
              </a:rPr>
              <a:t/>
            </a:r>
            <a:br>
              <a:rPr lang="fr-FR" sz="2800" b="1" dirty="0">
                <a:solidFill>
                  <a:srgbClr val="0070C0"/>
                </a:solidFill>
                <a:latin typeface="Calibri" panose="020F0502020204030204" pitchFamily="34" charset="0"/>
              </a:rPr>
            </a:br>
            <a:r>
              <a:rPr lang="fr-FR" sz="2400" i="1" dirty="0">
                <a:solidFill>
                  <a:srgbClr val="0070C0"/>
                </a:solidFill>
                <a:latin typeface="Calibri" panose="020F0502020204030204" pitchFamily="34" charset="0"/>
              </a:rPr>
              <a:t>(Virologie, CHU Rennes)</a:t>
            </a:r>
          </a:p>
        </p:txBody>
      </p:sp>
      <p:sp>
        <p:nvSpPr>
          <p:cNvPr id="5" name="Rectangle 4"/>
          <p:cNvSpPr/>
          <p:nvPr/>
        </p:nvSpPr>
        <p:spPr>
          <a:xfrm>
            <a:off x="536146" y="2050128"/>
            <a:ext cx="1771960" cy="646331"/>
          </a:xfrm>
          <a:prstGeom prst="rect">
            <a:avLst/>
          </a:prstGeom>
        </p:spPr>
        <p:txBody>
          <a:bodyPr wrap="none">
            <a:spAutoFit/>
          </a:bodyPr>
          <a:lstStyle/>
          <a:p>
            <a:pPr fontAlgn="auto">
              <a:spcBef>
                <a:spcPts val="0"/>
              </a:spcBef>
              <a:spcAft>
                <a:spcPts val="0"/>
              </a:spcAft>
            </a:pPr>
            <a:r>
              <a:rPr lang="fr-FR" sz="3600" b="1" dirty="0" smtClean="0">
                <a:solidFill>
                  <a:srgbClr val="060653"/>
                </a:solidFill>
                <a:latin typeface="Calibri" panose="020F0502020204030204" pitchFamily="34" charset="0"/>
              </a:rPr>
              <a:t>THÈMES</a:t>
            </a:r>
            <a:endParaRPr lang="fr-FR" sz="2800" b="1" dirty="0">
              <a:solidFill>
                <a:srgbClr val="DAEDEF">
                  <a:lumMod val="25000"/>
                </a:srgbClr>
              </a:solidFill>
              <a:latin typeface="Calibri" panose="020F0502020204030204" pitchFamily="34" charset="0"/>
            </a:endParaRPr>
          </a:p>
        </p:txBody>
      </p:sp>
      <p:sp>
        <p:nvSpPr>
          <p:cNvPr id="7" name="Rectangle 6"/>
          <p:cNvSpPr/>
          <p:nvPr/>
        </p:nvSpPr>
        <p:spPr>
          <a:xfrm>
            <a:off x="536146" y="4721960"/>
            <a:ext cx="5713236" cy="900631"/>
          </a:xfrm>
          <a:prstGeom prst="rect">
            <a:avLst/>
          </a:prstGeom>
        </p:spPr>
        <p:txBody>
          <a:bodyPr wrap="square">
            <a:spAutoFit/>
          </a:bodyPr>
          <a:lstStyle/>
          <a:p>
            <a:pPr>
              <a:lnSpc>
                <a:spcPts val="2100"/>
              </a:lnSpc>
              <a:spcAft>
                <a:spcPts val="600"/>
              </a:spcAft>
            </a:pPr>
            <a:r>
              <a:rPr lang="fr-FR" b="1" dirty="0" smtClean="0">
                <a:solidFill>
                  <a:srgbClr val="060653"/>
                </a:solidFill>
                <a:latin typeface="Calibri" panose="020F0502020204030204" pitchFamily="34" charset="0"/>
              </a:rPr>
              <a:t>Modérateur</a:t>
            </a:r>
            <a:br>
              <a:rPr lang="fr-FR" b="1" dirty="0" smtClean="0">
                <a:solidFill>
                  <a:srgbClr val="060653"/>
                </a:solidFill>
                <a:latin typeface="Calibri" panose="020F0502020204030204" pitchFamily="34" charset="0"/>
              </a:rPr>
            </a:br>
            <a:r>
              <a:rPr lang="fr-FR" sz="2000" b="1" dirty="0">
                <a:solidFill>
                  <a:srgbClr val="0070C0"/>
                </a:solidFill>
                <a:latin typeface="Calibri" panose="020F0502020204030204" pitchFamily="34" charset="0"/>
              </a:rPr>
              <a:t>Pr Pierre </a:t>
            </a:r>
            <a:r>
              <a:rPr lang="fr-FR" sz="2000" b="1" dirty="0" err="1">
                <a:solidFill>
                  <a:srgbClr val="0070C0"/>
                </a:solidFill>
                <a:latin typeface="Calibri" panose="020F0502020204030204" pitchFamily="34" charset="0"/>
              </a:rPr>
              <a:t>Tattevin</a:t>
            </a:r>
            <a:r>
              <a:rPr lang="fr-FR" sz="2000" b="1" dirty="0">
                <a:solidFill>
                  <a:srgbClr val="0070C0"/>
                </a:solidFill>
                <a:latin typeface="Calibri" panose="020F0502020204030204" pitchFamily="34" charset="0"/>
              </a:rPr>
              <a:t/>
            </a:r>
            <a:br>
              <a:rPr lang="fr-FR" sz="2000" b="1" dirty="0">
                <a:solidFill>
                  <a:srgbClr val="0070C0"/>
                </a:solidFill>
                <a:latin typeface="Calibri" panose="020F0502020204030204" pitchFamily="34" charset="0"/>
              </a:rPr>
            </a:br>
            <a:r>
              <a:rPr lang="fr-FR" sz="2000" i="1" dirty="0">
                <a:solidFill>
                  <a:srgbClr val="0070C0"/>
                </a:solidFill>
                <a:latin typeface="Calibri" panose="020F0502020204030204" pitchFamily="34" charset="0"/>
              </a:rPr>
              <a:t>(CHU Rennes)</a:t>
            </a:r>
          </a:p>
        </p:txBody>
      </p:sp>
    </p:spTree>
    <p:extLst>
      <p:ext uri="{BB962C8B-B14F-4D97-AF65-F5344CB8AC3E}">
        <p14:creationId xmlns:p14="http://schemas.microsoft.com/office/powerpoint/2010/main" val="42274016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77" y="201599"/>
            <a:ext cx="3888608" cy="1100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250255" y="1390136"/>
            <a:ext cx="8219975" cy="584775"/>
          </a:xfrm>
          <a:prstGeom prst="rect">
            <a:avLst/>
          </a:prstGeom>
          <a:noFill/>
        </p:spPr>
        <p:txBody>
          <a:bodyPr wrap="square" rtlCol="0">
            <a:spAutoFit/>
          </a:bodyPr>
          <a:lstStyle/>
          <a:p>
            <a:pPr defTabSz="457200" fontAlgn="auto">
              <a:spcBef>
                <a:spcPts val="0"/>
              </a:spcBef>
              <a:spcAft>
                <a:spcPts val="0"/>
              </a:spcAft>
            </a:pPr>
            <a:r>
              <a:rPr lang="fr-FR" sz="1600" dirty="0" smtClean="0">
                <a:solidFill>
                  <a:prstClr val="black"/>
                </a:solidFill>
                <a:latin typeface="Arial" panose="020B0604020202020204" pitchFamily="34" charset="0"/>
                <a:cs typeface="Arial" panose="020B0604020202020204" pitchFamily="34" charset="0"/>
              </a:rPr>
              <a:t>Hypothèse</a:t>
            </a:r>
            <a:r>
              <a:rPr lang="fr-FR" sz="1600" dirty="0" smtClean="0">
                <a:solidFill>
                  <a:prstClr val="black"/>
                </a:solidFill>
                <a:latin typeface="Calibri"/>
              </a:rPr>
              <a:t>:</a:t>
            </a:r>
            <a:r>
              <a:rPr lang="fr-FR" dirty="0" smtClean="0">
                <a:solidFill>
                  <a:prstClr val="black"/>
                </a:solidFill>
                <a:latin typeface="Calibri"/>
              </a:rPr>
              <a:t> </a:t>
            </a:r>
            <a:r>
              <a:rPr lang="fr-FR" sz="1400" dirty="0" smtClean="0">
                <a:solidFill>
                  <a:prstClr val="black"/>
                </a:solidFill>
                <a:latin typeface="Calibri"/>
              </a:rPr>
              <a:t>les cellules T CD4 quiescentes infectées par le VIH de manière latente expriment des marqueurs qui les distinguent des cellules non infectées</a:t>
            </a:r>
            <a:endParaRPr lang="fr-FR" sz="1400" dirty="0">
              <a:solidFill>
                <a:prstClr val="black"/>
              </a:solidFill>
              <a:latin typeface="Calibri"/>
            </a:endParaRPr>
          </a:p>
        </p:txBody>
      </p:sp>
      <p:sp>
        <p:nvSpPr>
          <p:cNvPr id="12" name="ZoneTexte 11"/>
          <p:cNvSpPr txBox="1"/>
          <p:nvPr/>
        </p:nvSpPr>
        <p:spPr>
          <a:xfrm>
            <a:off x="250254" y="2000459"/>
            <a:ext cx="8219975" cy="584775"/>
          </a:xfrm>
          <a:prstGeom prst="rect">
            <a:avLst/>
          </a:prstGeom>
          <a:noFill/>
          <a:ln w="28575">
            <a:solidFill>
              <a:schemeClr val="tx2"/>
            </a:solidFill>
          </a:ln>
        </p:spPr>
        <p:txBody>
          <a:bodyPr wrap="square" rtlCol="0">
            <a:spAutoFit/>
          </a:bodyPr>
          <a:lstStyle/>
          <a:p>
            <a:pPr defTabSz="457200" fontAlgn="auto">
              <a:spcBef>
                <a:spcPts val="0"/>
              </a:spcBef>
              <a:spcAft>
                <a:spcPts val="0"/>
              </a:spcAft>
            </a:pPr>
            <a:r>
              <a:rPr lang="fr-FR" sz="1600" b="1" dirty="0" smtClean="0">
                <a:solidFill>
                  <a:srgbClr val="1F497D"/>
                </a:solidFill>
                <a:latin typeface="Arial" panose="020B0604020202020204" pitchFamily="34" charset="0"/>
                <a:cs typeface="Arial" panose="020B0604020202020204" pitchFamily="34" charset="0"/>
              </a:rPr>
              <a:t>CD32a</a:t>
            </a:r>
            <a:r>
              <a:rPr lang="fr-FR" sz="1600" dirty="0" smtClean="0">
                <a:solidFill>
                  <a:prstClr val="black"/>
                </a:solidFill>
                <a:latin typeface="Arial" panose="020B0604020202020204" pitchFamily="34" charset="0"/>
                <a:cs typeface="Arial" panose="020B0604020202020204" pitchFamily="34" charset="0"/>
              </a:rPr>
              <a:t>: récepteur de faible affinité pour le fragment </a:t>
            </a:r>
            <a:r>
              <a:rPr lang="fr-FR" sz="1600" dirty="0" err="1" smtClean="0">
                <a:solidFill>
                  <a:prstClr val="black"/>
                </a:solidFill>
                <a:latin typeface="Arial" panose="020B0604020202020204" pitchFamily="34" charset="0"/>
                <a:cs typeface="Arial" panose="020B0604020202020204" pitchFamily="34" charset="0"/>
              </a:rPr>
              <a:t>Fc</a:t>
            </a:r>
            <a:r>
              <a:rPr lang="fr-FR" sz="1600" dirty="0" smtClean="0">
                <a:solidFill>
                  <a:prstClr val="black"/>
                </a:solidFill>
                <a:latin typeface="Arial" panose="020B0604020202020204" pitchFamily="34" charset="0"/>
                <a:cs typeface="Arial" panose="020B0604020202020204" pitchFamily="34" charset="0"/>
              </a:rPr>
              <a:t> des </a:t>
            </a:r>
            <a:r>
              <a:rPr lang="fr-FR" sz="1600" dirty="0" err="1" smtClean="0">
                <a:solidFill>
                  <a:prstClr val="black"/>
                </a:solidFill>
                <a:latin typeface="Arial" panose="020B0604020202020204" pitchFamily="34" charset="0"/>
                <a:cs typeface="Arial" panose="020B0604020202020204" pitchFamily="34" charset="0"/>
              </a:rPr>
              <a:t>IgG</a:t>
            </a:r>
            <a:r>
              <a:rPr lang="fr-FR" sz="1600" dirty="0" smtClean="0">
                <a:solidFill>
                  <a:prstClr val="black"/>
                </a:solidFill>
                <a:latin typeface="Arial" panose="020B0604020202020204" pitchFamily="34" charset="0"/>
                <a:cs typeface="Arial" panose="020B0604020202020204" pitchFamily="34" charset="0"/>
                <a:sym typeface="Wingdings"/>
              </a:rPr>
              <a:t></a:t>
            </a:r>
          </a:p>
          <a:p>
            <a:pPr defTabSz="457200" fontAlgn="auto">
              <a:spcBef>
                <a:spcPts val="0"/>
              </a:spcBef>
              <a:spcAft>
                <a:spcPts val="0"/>
              </a:spcAft>
            </a:pPr>
            <a:r>
              <a:rPr lang="fr-FR" sz="1600" dirty="0" smtClean="0">
                <a:solidFill>
                  <a:prstClr val="black"/>
                </a:solidFill>
                <a:latin typeface="Arial" panose="020B0604020202020204" pitchFamily="34" charset="0"/>
                <a:cs typeface="Arial" panose="020B0604020202020204" pitchFamily="34" charset="0"/>
                <a:sym typeface="Wingdings"/>
              </a:rPr>
              <a:t>Marqueur spécifique des cellules infectées de manière latente </a:t>
            </a:r>
            <a:r>
              <a:rPr lang="fr-FR" sz="1600" i="1" dirty="0" smtClean="0">
                <a:solidFill>
                  <a:prstClr val="black"/>
                </a:solidFill>
                <a:latin typeface="Arial" panose="020B0604020202020204" pitchFamily="34" charset="0"/>
                <a:cs typeface="Arial" panose="020B0604020202020204" pitchFamily="34" charset="0"/>
                <a:sym typeface="Wingdings"/>
              </a:rPr>
              <a:t>in vitro</a:t>
            </a:r>
            <a:endParaRPr lang="fr-FR" sz="1600" i="1" dirty="0">
              <a:solidFill>
                <a:prstClr val="black"/>
              </a:solidFill>
              <a:latin typeface="Arial" panose="020B0604020202020204" pitchFamily="34" charset="0"/>
              <a:cs typeface="Arial" panose="020B0604020202020204" pitchFamily="34" charset="0"/>
            </a:endParaRPr>
          </a:p>
        </p:txBody>
      </p:sp>
      <p:sp>
        <p:nvSpPr>
          <p:cNvPr id="13" name="Espace réservé du contenu 3179"/>
          <p:cNvSpPr txBox="1">
            <a:spLocks/>
          </p:cNvSpPr>
          <p:nvPr/>
        </p:nvSpPr>
        <p:spPr bwMode="auto">
          <a:xfrm>
            <a:off x="250254" y="2816887"/>
            <a:ext cx="4109988" cy="2876467"/>
          </a:xfrm>
          <a:prstGeom prst="rect">
            <a:avLst/>
          </a:prstGeom>
          <a:noFill/>
          <a:ln w="28575" cmpd="sng">
            <a:solidFill>
              <a:schemeClr val="tx2"/>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285750" lvl="1" defTabSz="457200">
              <a:spcAft>
                <a:spcPts val="0"/>
              </a:spcAft>
              <a:buFont typeface="Wingdings" panose="05000000000000000000" pitchFamily="2" charset="2"/>
              <a:buChar char="§"/>
            </a:pPr>
            <a:r>
              <a:rPr lang="fr-FR" sz="1400" kern="0" dirty="0">
                <a:solidFill>
                  <a:prstClr val="black"/>
                </a:solidFill>
                <a:latin typeface="Arial" panose="020B0604020202020204" pitchFamily="34" charset="0"/>
                <a:cs typeface="Arial" panose="020B0604020202020204" pitchFamily="34" charset="0"/>
              </a:rPr>
              <a:t>Exprimé </a:t>
            </a:r>
            <a:r>
              <a:rPr lang="fr-FR" sz="1400" kern="0" dirty="0" smtClean="0">
                <a:solidFill>
                  <a:prstClr val="black"/>
                </a:solidFill>
                <a:latin typeface="Arial" panose="020B0604020202020204" pitchFamily="34" charset="0"/>
                <a:cs typeface="Arial" panose="020B0604020202020204" pitchFamily="34" charset="0"/>
              </a:rPr>
              <a:t>par </a:t>
            </a:r>
            <a:r>
              <a:rPr lang="fr-FR" sz="1400" b="1" u="sng" kern="0" dirty="0">
                <a:solidFill>
                  <a:prstClr val="black"/>
                </a:solidFill>
                <a:latin typeface="Arial" panose="020B0604020202020204" pitchFamily="34" charset="0"/>
                <a:cs typeface="Arial" panose="020B0604020202020204" pitchFamily="34" charset="0"/>
              </a:rPr>
              <a:t>0,012 %</a:t>
            </a:r>
            <a:r>
              <a:rPr lang="fr-FR" sz="1400" kern="0" dirty="0">
                <a:solidFill>
                  <a:prstClr val="black"/>
                </a:solidFill>
                <a:latin typeface="Arial" panose="020B0604020202020204" pitchFamily="34" charset="0"/>
                <a:cs typeface="Arial" panose="020B0604020202020204" pitchFamily="34" charset="0"/>
              </a:rPr>
              <a:t> (</a:t>
            </a:r>
            <a:r>
              <a:rPr lang="fr-FR" sz="1400" kern="0" dirty="0" smtClean="0">
                <a:solidFill>
                  <a:prstClr val="black"/>
                </a:solidFill>
                <a:latin typeface="Arial" panose="020B0604020202020204" pitchFamily="34" charset="0"/>
                <a:cs typeface="Arial" panose="020B0604020202020204" pitchFamily="34" charset="0"/>
              </a:rPr>
              <a:t>Médiane) des </a:t>
            </a:r>
            <a:r>
              <a:rPr lang="fr-FR" sz="1400" kern="0" dirty="0">
                <a:solidFill>
                  <a:prstClr val="black"/>
                </a:solidFill>
                <a:latin typeface="Arial" panose="020B0604020202020204" pitchFamily="34" charset="0"/>
                <a:cs typeface="Arial" panose="020B0604020202020204" pitchFamily="34" charset="0"/>
              </a:rPr>
              <a:t>cellules </a:t>
            </a:r>
            <a:endParaRPr lang="fr-FR" sz="1400" kern="0" dirty="0" smtClean="0">
              <a:solidFill>
                <a:prstClr val="black"/>
              </a:solidFill>
              <a:latin typeface="Arial" panose="020B0604020202020204" pitchFamily="34" charset="0"/>
              <a:cs typeface="Arial" panose="020B0604020202020204" pitchFamily="34" charset="0"/>
            </a:endParaRPr>
          </a:p>
          <a:p>
            <a:pPr marL="0" lvl="1" indent="0" defTabSz="457200">
              <a:spcAft>
                <a:spcPts val="0"/>
              </a:spcAft>
              <a:buFontTx/>
              <a:buNone/>
            </a:pPr>
            <a:r>
              <a:rPr lang="fr-FR" sz="1400" kern="0" dirty="0">
                <a:solidFill>
                  <a:prstClr val="black"/>
                </a:solidFill>
                <a:latin typeface="Arial" panose="020B0604020202020204" pitchFamily="34" charset="0"/>
                <a:cs typeface="Arial" panose="020B0604020202020204" pitchFamily="34" charset="0"/>
              </a:rPr>
              <a:t> </a:t>
            </a:r>
            <a:r>
              <a:rPr lang="fr-FR" sz="1400" kern="0" dirty="0" smtClean="0">
                <a:solidFill>
                  <a:prstClr val="black"/>
                </a:solidFill>
                <a:latin typeface="Arial" panose="020B0604020202020204" pitchFamily="34" charset="0"/>
                <a:cs typeface="Arial" panose="020B0604020202020204" pitchFamily="34" charset="0"/>
              </a:rPr>
              <a:t>      T </a:t>
            </a:r>
            <a:r>
              <a:rPr lang="fr-FR" sz="1400" kern="0" dirty="0">
                <a:solidFill>
                  <a:prstClr val="black"/>
                </a:solidFill>
                <a:latin typeface="Arial" panose="020B0604020202020204" pitchFamily="34" charset="0"/>
                <a:cs typeface="Arial" panose="020B0604020202020204" pitchFamily="34" charset="0"/>
              </a:rPr>
              <a:t>CD4 de patients sous </a:t>
            </a:r>
            <a:r>
              <a:rPr lang="fr-FR" sz="1400" kern="0" dirty="0" smtClean="0">
                <a:solidFill>
                  <a:prstClr val="black"/>
                </a:solidFill>
                <a:latin typeface="Arial" panose="020B0604020202020204" pitchFamily="34" charset="0"/>
                <a:cs typeface="Arial" panose="020B0604020202020204" pitchFamily="34" charset="0"/>
              </a:rPr>
              <a:t>traitement</a:t>
            </a:r>
          </a:p>
          <a:p>
            <a:pPr marL="285750" lvl="1" defTabSz="457200">
              <a:spcAft>
                <a:spcPts val="0"/>
              </a:spcAft>
              <a:buFont typeface="Wingdings" panose="05000000000000000000" pitchFamily="2" charset="2"/>
              <a:buChar char="§"/>
            </a:pPr>
            <a:endParaRPr lang="fr-FR" sz="1400" kern="0" dirty="0">
              <a:solidFill>
                <a:prstClr val="black"/>
              </a:solidFill>
              <a:latin typeface="Arial" panose="020B0604020202020204" pitchFamily="34" charset="0"/>
              <a:cs typeface="Arial" panose="020B0604020202020204" pitchFamily="34" charset="0"/>
            </a:endParaRPr>
          </a:p>
          <a:p>
            <a:pPr marL="285750" lvl="1" defTabSz="457200">
              <a:spcAft>
                <a:spcPts val="0"/>
              </a:spcAft>
              <a:buFont typeface="Wingdings" panose="05000000000000000000" pitchFamily="2" charset="2"/>
              <a:buChar char="§"/>
            </a:pPr>
            <a:r>
              <a:rPr lang="fr-FR" sz="1400" kern="0" dirty="0" smtClean="0">
                <a:solidFill>
                  <a:prstClr val="black"/>
                </a:solidFill>
                <a:latin typeface="Arial" panose="020B0604020202020204" pitchFamily="34" charset="0"/>
                <a:cs typeface="Arial" panose="020B0604020202020204" pitchFamily="34" charset="0"/>
              </a:rPr>
              <a:t>Fréquence </a:t>
            </a:r>
            <a:r>
              <a:rPr lang="fr-FR" sz="1400" kern="0" dirty="0">
                <a:solidFill>
                  <a:prstClr val="black"/>
                </a:solidFill>
                <a:latin typeface="Arial" panose="020B0604020202020204" pitchFamily="34" charset="0"/>
                <a:cs typeface="Arial" panose="020B0604020202020204" pitchFamily="34" charset="0"/>
              </a:rPr>
              <a:t>d’infection </a:t>
            </a:r>
            <a:r>
              <a:rPr lang="fr-FR" sz="1400" kern="0" dirty="0" smtClean="0">
                <a:solidFill>
                  <a:prstClr val="black"/>
                </a:solidFill>
                <a:latin typeface="Arial" panose="020B0604020202020204" pitchFamily="34" charset="0"/>
                <a:cs typeface="Arial" panose="020B0604020202020204" pitchFamily="34" charset="0"/>
              </a:rPr>
              <a:t>corrélée à</a:t>
            </a:r>
            <a:r>
              <a:rPr lang="fr-FR" sz="1400" kern="0" dirty="0">
                <a:solidFill>
                  <a:prstClr val="black"/>
                </a:solidFill>
                <a:latin typeface="Arial" panose="020B0604020202020204" pitchFamily="34" charset="0"/>
                <a:cs typeface="Arial" panose="020B0604020202020204" pitchFamily="34" charset="0"/>
              </a:rPr>
              <a:t> </a:t>
            </a:r>
            <a:r>
              <a:rPr lang="fr-FR" sz="1400" kern="0" dirty="0" smtClean="0">
                <a:solidFill>
                  <a:prstClr val="black"/>
                </a:solidFill>
                <a:latin typeface="Arial" panose="020B0604020202020204" pitchFamily="34" charset="0"/>
                <a:cs typeface="Arial" panose="020B0604020202020204" pitchFamily="34" charset="0"/>
              </a:rPr>
              <a:t> l’expression de CD32a</a:t>
            </a:r>
            <a:endParaRPr lang="fr-FR" sz="1400" kern="0" dirty="0">
              <a:solidFill>
                <a:prstClr val="black"/>
              </a:solidFill>
              <a:latin typeface="Arial" panose="020B0604020202020204" pitchFamily="34" charset="0"/>
              <a:cs typeface="Arial" panose="020B0604020202020204" pitchFamily="34" charset="0"/>
            </a:endParaRPr>
          </a:p>
          <a:p>
            <a:pPr marL="285750" lvl="1" defTabSz="457200">
              <a:spcAft>
                <a:spcPts val="0"/>
              </a:spcAft>
              <a:buFont typeface="Wingdings" panose="05000000000000000000" pitchFamily="2" charset="2"/>
              <a:buChar char="§"/>
              <a:tabLst>
                <a:tab pos="295275" algn="l"/>
              </a:tabLst>
            </a:pPr>
            <a:endParaRPr lang="fr-FR" sz="1400" kern="0" dirty="0">
              <a:solidFill>
                <a:prstClr val="black"/>
              </a:solidFill>
              <a:latin typeface="Arial" panose="020B0604020202020204" pitchFamily="34" charset="0"/>
              <a:cs typeface="Arial" panose="020B0604020202020204" pitchFamily="34" charset="0"/>
            </a:endParaRPr>
          </a:p>
          <a:p>
            <a:pPr marL="285750" lvl="1" defTabSz="457200">
              <a:spcAft>
                <a:spcPts val="0"/>
              </a:spcAft>
              <a:buFont typeface="Wingdings" panose="05000000000000000000" pitchFamily="2" charset="2"/>
              <a:buChar char="§"/>
            </a:pPr>
            <a:r>
              <a:rPr lang="fr-FR" sz="1400" kern="0" dirty="0" smtClean="0">
                <a:solidFill>
                  <a:prstClr val="black"/>
                </a:solidFill>
                <a:latin typeface="Arial" panose="020B0604020202020204" pitchFamily="34" charset="0"/>
                <a:cs typeface="Arial" panose="020B0604020202020204" pitchFamily="34" charset="0"/>
              </a:rPr>
              <a:t>Cellules </a:t>
            </a:r>
            <a:r>
              <a:rPr lang="fr-FR" sz="1400" kern="0" dirty="0">
                <a:solidFill>
                  <a:prstClr val="black"/>
                </a:solidFill>
                <a:latin typeface="Arial" panose="020B0604020202020204" pitchFamily="34" charset="0"/>
                <a:cs typeface="Arial" panose="020B0604020202020204" pitchFamily="34" charset="0"/>
              </a:rPr>
              <a:t>CD4+ CD32a+ </a:t>
            </a:r>
            <a:r>
              <a:rPr lang="fr-FR" sz="1400" kern="0" dirty="0" smtClean="0">
                <a:solidFill>
                  <a:prstClr val="black"/>
                </a:solidFill>
                <a:latin typeface="Arial" panose="020B0604020202020204" pitchFamily="34" charset="0"/>
                <a:cs typeface="Arial" panose="020B0604020202020204" pitchFamily="34" charset="0"/>
              </a:rPr>
              <a:t>contribuent à hauteur de ~ 50 % (27-86 %° de ADN VIH total</a:t>
            </a:r>
          </a:p>
          <a:p>
            <a:pPr marL="285750" lvl="1" defTabSz="457200">
              <a:spcAft>
                <a:spcPts val="0"/>
              </a:spcAft>
              <a:buFont typeface="Wingdings" panose="05000000000000000000" pitchFamily="2" charset="2"/>
              <a:buChar char="§"/>
              <a:tabLst>
                <a:tab pos="295275" algn="l"/>
              </a:tabLst>
            </a:pPr>
            <a:endParaRPr lang="fr-FR" sz="1400" kern="0" dirty="0">
              <a:solidFill>
                <a:prstClr val="black"/>
              </a:solidFill>
              <a:latin typeface="Arial" panose="020B0604020202020204" pitchFamily="34" charset="0"/>
              <a:cs typeface="Arial" panose="020B0604020202020204" pitchFamily="34" charset="0"/>
            </a:endParaRPr>
          </a:p>
          <a:p>
            <a:pPr marL="285750" lvl="1" defTabSz="457200">
              <a:spcAft>
                <a:spcPts val="0"/>
              </a:spcAft>
              <a:buFont typeface="Wingdings" panose="05000000000000000000" pitchFamily="2" charset="2"/>
              <a:buChar char="§"/>
            </a:pPr>
            <a:r>
              <a:rPr lang="fr-FR" sz="1400" kern="0" dirty="0">
                <a:solidFill>
                  <a:prstClr val="black"/>
                </a:solidFill>
                <a:latin typeface="Arial" panose="020B0604020202020204" pitchFamily="34" charset="0"/>
                <a:cs typeface="Arial" panose="020B0604020202020204" pitchFamily="34" charset="0"/>
              </a:rPr>
              <a:t>Enrichissement </a:t>
            </a:r>
            <a:r>
              <a:rPr lang="fr-FR" sz="1400" kern="0" dirty="0" smtClean="0">
                <a:solidFill>
                  <a:prstClr val="black"/>
                </a:solidFill>
                <a:latin typeface="Arial" panose="020B0604020202020204" pitchFamily="34" charset="0"/>
                <a:cs typeface="Arial" panose="020B0604020202020204" pitchFamily="34" charset="0"/>
              </a:rPr>
              <a:t>en </a:t>
            </a:r>
            <a:r>
              <a:rPr lang="fr-FR" sz="1400" kern="0" dirty="0">
                <a:solidFill>
                  <a:prstClr val="black"/>
                </a:solidFill>
                <a:latin typeface="Arial" panose="020B0604020202020204" pitchFamily="34" charset="0"/>
                <a:cs typeface="Arial" panose="020B0604020202020204" pitchFamily="34" charset="0"/>
              </a:rPr>
              <a:t>virus </a:t>
            </a:r>
            <a:r>
              <a:rPr lang="fr-FR" sz="1400" kern="0" dirty="0" smtClean="0">
                <a:solidFill>
                  <a:prstClr val="black"/>
                </a:solidFill>
                <a:latin typeface="Arial" panose="020B0604020202020204" pitchFamily="34" charset="0"/>
                <a:cs typeface="Arial" panose="020B0604020202020204" pitchFamily="34" charset="0"/>
              </a:rPr>
              <a:t>inductible et compétent pour la réplication </a:t>
            </a:r>
            <a:r>
              <a:rPr lang="fr-FR" sz="1400" kern="0" dirty="0">
                <a:solidFill>
                  <a:prstClr val="black"/>
                </a:solidFill>
                <a:latin typeface="Arial" panose="020B0604020202020204" pitchFamily="34" charset="0"/>
                <a:cs typeface="Arial" panose="020B0604020202020204" pitchFamily="34" charset="0"/>
              </a:rPr>
              <a:t>d’un </a:t>
            </a:r>
            <a:r>
              <a:rPr lang="fr-FR" sz="1400" b="1" u="sng" kern="0" dirty="0">
                <a:solidFill>
                  <a:prstClr val="black"/>
                </a:solidFill>
                <a:latin typeface="Arial" panose="020B0604020202020204" pitchFamily="34" charset="0"/>
                <a:cs typeface="Arial" panose="020B0604020202020204" pitchFamily="34" charset="0"/>
              </a:rPr>
              <a:t>facteur </a:t>
            </a:r>
            <a:r>
              <a:rPr lang="fr-FR" sz="1400" b="1" u="sng" kern="0" dirty="0" smtClean="0">
                <a:solidFill>
                  <a:prstClr val="black"/>
                </a:solidFill>
                <a:latin typeface="Arial" panose="020B0604020202020204" pitchFamily="34" charset="0"/>
                <a:cs typeface="Arial" panose="020B0604020202020204" pitchFamily="34" charset="0"/>
              </a:rPr>
              <a:t>3000 </a:t>
            </a:r>
            <a:r>
              <a:rPr lang="fr-FR" sz="1400" kern="0" dirty="0" smtClean="0">
                <a:solidFill>
                  <a:prstClr val="black"/>
                </a:solidFill>
                <a:latin typeface="Arial" panose="020B0604020202020204" pitchFamily="34" charset="0"/>
                <a:cs typeface="Arial" panose="020B0604020202020204" pitchFamily="34" charset="0"/>
              </a:rPr>
              <a:t>dans </a:t>
            </a:r>
            <a:r>
              <a:rPr lang="fr-FR" sz="1400" kern="0" dirty="0">
                <a:solidFill>
                  <a:prstClr val="black"/>
                </a:solidFill>
                <a:latin typeface="Arial" panose="020B0604020202020204" pitchFamily="34" charset="0"/>
                <a:cs typeface="Arial" panose="020B0604020202020204" pitchFamily="34" charset="0"/>
              </a:rPr>
              <a:t>la sous-population CD4+ CD32a+ par rapport à </a:t>
            </a:r>
            <a:r>
              <a:rPr lang="fr-FR" sz="1400" kern="0" dirty="0" smtClean="0">
                <a:solidFill>
                  <a:prstClr val="black"/>
                </a:solidFill>
                <a:latin typeface="Arial" panose="020B0604020202020204" pitchFamily="34" charset="0"/>
                <a:cs typeface="Arial" panose="020B0604020202020204" pitchFamily="34" charset="0"/>
              </a:rPr>
              <a:t>l’ensemble des </a:t>
            </a:r>
            <a:r>
              <a:rPr lang="fr-FR" sz="1400" kern="0" dirty="0">
                <a:solidFill>
                  <a:prstClr val="black"/>
                </a:solidFill>
                <a:latin typeface="Arial" panose="020B0604020202020204" pitchFamily="34" charset="0"/>
                <a:cs typeface="Arial" panose="020B0604020202020204" pitchFamily="34" charset="0"/>
              </a:rPr>
              <a:t>cellules CD4+</a:t>
            </a:r>
          </a:p>
          <a:p>
            <a:pPr marL="0" lvl="1" indent="0" defTabSz="457200">
              <a:spcAft>
                <a:spcPts val="0"/>
              </a:spcAft>
              <a:buFontTx/>
              <a:buNone/>
              <a:tabLst>
                <a:tab pos="260350" algn="l"/>
              </a:tabLst>
            </a:pPr>
            <a:endParaRPr lang="fr-FR" sz="1400" kern="0" dirty="0">
              <a:solidFill>
                <a:prstClr val="black"/>
              </a:solidFill>
              <a:latin typeface="Arial" panose="020B0604020202020204" pitchFamily="34" charset="0"/>
              <a:cs typeface="Arial" panose="020B0604020202020204" pitchFamily="34" charset="0"/>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365" y="2791644"/>
            <a:ext cx="3258929" cy="290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699464" y="6065702"/>
            <a:ext cx="7485382" cy="369332"/>
          </a:xfrm>
          <a:prstGeom prst="rect">
            <a:avLst/>
          </a:prstGeom>
          <a:noFill/>
          <a:ln w="38100">
            <a:solidFill>
              <a:srgbClr val="C00000"/>
            </a:solidFill>
          </a:ln>
        </p:spPr>
        <p:txBody>
          <a:bodyPr wrap="none" rtlCol="0">
            <a:spAutoFit/>
          </a:bodyPr>
          <a:lstStyle/>
          <a:p>
            <a:pPr defTabSz="457200" fontAlgn="auto">
              <a:spcBef>
                <a:spcPts val="0"/>
              </a:spcBef>
              <a:spcAft>
                <a:spcPts val="0"/>
              </a:spcAft>
            </a:pPr>
            <a:r>
              <a:rPr lang="fr-FR" b="1" dirty="0" smtClean="0">
                <a:solidFill>
                  <a:prstClr val="black"/>
                </a:solidFill>
                <a:latin typeface="Calibri"/>
              </a:rPr>
              <a:t>CD32 a remplit les critères d’un biomarqueur  de cellules T réservoirs du VIH </a:t>
            </a:r>
            <a:endParaRPr lang="fr-FR" b="1" dirty="0">
              <a:solidFill>
                <a:prstClr val="black"/>
              </a:solidFill>
              <a:latin typeface="Calibri"/>
            </a:endParaRPr>
          </a:p>
        </p:txBody>
      </p:sp>
    </p:spTree>
    <p:extLst>
      <p:ext uri="{BB962C8B-B14F-4D97-AF65-F5344CB8AC3E}">
        <p14:creationId xmlns:p14="http://schemas.microsoft.com/office/powerpoint/2010/main" val="20623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0" y="2439162"/>
          <a:ext cx="9020912" cy="3923656"/>
        </p:xfrm>
        <a:graphic>
          <a:graphicData uri="http://schemas.openxmlformats.org/drawingml/2006/table">
            <a:tbl>
              <a:tblPr firstRow="1" bandRow="1">
                <a:tableStyleId>{5C22544A-7EE6-4342-B048-85BDC9FD1C3A}</a:tableStyleId>
              </a:tblPr>
              <a:tblGrid>
                <a:gridCol w="1529866">
                  <a:extLst>
                    <a:ext uri="{9D8B030D-6E8A-4147-A177-3AD203B41FA5}">
                      <a16:colId xmlns="" xmlns:a16="http://schemas.microsoft.com/office/drawing/2014/main" val="20000"/>
                    </a:ext>
                  </a:extLst>
                </a:gridCol>
                <a:gridCol w="1230923">
                  <a:extLst>
                    <a:ext uri="{9D8B030D-6E8A-4147-A177-3AD203B41FA5}">
                      <a16:colId xmlns="" xmlns:a16="http://schemas.microsoft.com/office/drawing/2014/main" val="20001"/>
                    </a:ext>
                  </a:extLst>
                </a:gridCol>
                <a:gridCol w="1529861">
                  <a:extLst>
                    <a:ext uri="{9D8B030D-6E8A-4147-A177-3AD203B41FA5}">
                      <a16:colId xmlns="" xmlns:a16="http://schemas.microsoft.com/office/drawing/2014/main" val="20002"/>
                    </a:ext>
                  </a:extLst>
                </a:gridCol>
                <a:gridCol w="1459523">
                  <a:extLst>
                    <a:ext uri="{9D8B030D-6E8A-4147-A177-3AD203B41FA5}">
                      <a16:colId xmlns="" xmlns:a16="http://schemas.microsoft.com/office/drawing/2014/main" val="20003"/>
                    </a:ext>
                  </a:extLst>
                </a:gridCol>
                <a:gridCol w="1582616">
                  <a:extLst>
                    <a:ext uri="{9D8B030D-6E8A-4147-A177-3AD203B41FA5}">
                      <a16:colId xmlns="" xmlns:a16="http://schemas.microsoft.com/office/drawing/2014/main" val="20004"/>
                    </a:ext>
                  </a:extLst>
                </a:gridCol>
                <a:gridCol w="1688123">
                  <a:extLst>
                    <a:ext uri="{9D8B030D-6E8A-4147-A177-3AD203B41FA5}">
                      <a16:colId xmlns="" xmlns:a16="http://schemas.microsoft.com/office/drawing/2014/main" val="20005"/>
                    </a:ext>
                  </a:extLst>
                </a:gridCol>
              </a:tblGrid>
              <a:tr h="268199">
                <a:tc>
                  <a:txBody>
                    <a:bodyPr/>
                    <a:lstStyle/>
                    <a:p>
                      <a:pPr algn="ctr">
                        <a:lnSpc>
                          <a:spcPct val="85000"/>
                        </a:lnSpc>
                        <a:spcBef>
                          <a:spcPts val="0"/>
                        </a:spcBef>
                        <a:spcAft>
                          <a:spcPts val="0"/>
                        </a:spcAft>
                      </a:pPr>
                      <a:r>
                        <a:rPr lang="fr-FR" sz="1400" dirty="0">
                          <a:solidFill>
                            <a:srgbClr val="000066"/>
                          </a:solidFill>
                        </a:rPr>
                        <a:t>CD4+ CD32+</a:t>
                      </a:r>
                    </a:p>
                  </a:txBody>
                  <a:tcPr anchor="ctr">
                    <a:lnR w="12700" cap="flat" cmpd="sng" algn="ctr">
                      <a:solidFill>
                        <a:srgbClr val="000066"/>
                      </a:solidFill>
                      <a:prstDash val="solid"/>
                      <a:round/>
                      <a:headEnd type="none" w="med" len="med"/>
                      <a:tailEnd type="none" w="med" len="med"/>
                    </a:lnR>
                    <a:lnB w="38100" cmpd="sng">
                      <a:noFill/>
                    </a:lnB>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i="1" u="none" strike="noStrike" cap="none" normalizeH="0" baseline="0" dirty="0">
                          <a:ln>
                            <a:noFill/>
                          </a:ln>
                          <a:solidFill>
                            <a:srgbClr val="000066"/>
                          </a:solidFill>
                          <a:effectLst/>
                        </a:rPr>
                        <a:t>Descours B, Nature 2017</a:t>
                      </a:r>
                      <a:endParaRPr kumimoji="0" lang="fr-FR" sz="1400" b="1" i="1" u="none" strike="noStrike" cap="none" normalizeH="0" baseline="0" dirty="0">
                        <a:ln>
                          <a:noFill/>
                        </a:ln>
                        <a:solidFill>
                          <a:srgbClr val="000066"/>
                        </a:solidFill>
                        <a:effectLst/>
                        <a:latin typeface="Arial" charset="0"/>
                      </a:endParaRPr>
                    </a:p>
                  </a:txBody>
                  <a:tcPr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38100" cmpd="sng">
                      <a:noFill/>
                    </a:lnB>
                  </a:tcPr>
                </a:tc>
                <a:tc>
                  <a:txBody>
                    <a:bodyPr/>
                    <a:lstStyle/>
                    <a:p>
                      <a:pPr algn="ctr" eaLnBrk="0" hangingPunct="0">
                        <a:spcBef>
                          <a:spcPts val="0"/>
                        </a:spcBef>
                        <a:spcAft>
                          <a:spcPts val="0"/>
                        </a:spcAft>
                      </a:pPr>
                      <a:r>
                        <a:rPr lang="fr-FR" sz="1400" i="1" dirty="0" err="1">
                          <a:solidFill>
                            <a:srgbClr val="0070C0"/>
                          </a:solidFill>
                        </a:rPr>
                        <a:t>Noto</a:t>
                      </a:r>
                      <a:r>
                        <a:rPr lang="fr-FR" sz="1400" i="1" dirty="0">
                          <a:solidFill>
                            <a:srgbClr val="0070C0"/>
                          </a:solidFill>
                        </a:rPr>
                        <a:t> A, </a:t>
                      </a:r>
                    </a:p>
                    <a:p>
                      <a:pPr algn="ctr" eaLnBrk="0" hangingPunct="0">
                        <a:spcBef>
                          <a:spcPts val="0"/>
                        </a:spcBef>
                        <a:spcAft>
                          <a:spcPts val="0"/>
                        </a:spcAft>
                      </a:pPr>
                      <a:r>
                        <a:rPr lang="fr-FR" sz="1400" i="1" dirty="0">
                          <a:solidFill>
                            <a:srgbClr val="0070C0"/>
                          </a:solidFill>
                        </a:rPr>
                        <a:t>Abs. 155</a:t>
                      </a:r>
                    </a:p>
                  </a:txBody>
                  <a:tcPr anchor="ctr" horzOverflow="overflow">
                    <a:lnL w="12700" cap="flat" cmpd="sng" algn="ctr">
                      <a:solidFill>
                        <a:srgbClr val="000066"/>
                      </a:solidFill>
                      <a:prstDash val="solid"/>
                      <a:round/>
                      <a:headEnd type="none" w="med" len="med"/>
                      <a:tailEnd type="none" w="med" len="med"/>
                    </a:lnL>
                    <a:lnB w="38100" cmpd="sng">
                      <a:noFill/>
                    </a:lnB>
                  </a:tcPr>
                </a:tc>
                <a:tc>
                  <a:txBody>
                    <a:bodyPr/>
                    <a:lstStyle/>
                    <a:p>
                      <a:pPr algn="ctr" eaLnBrk="0" hangingPunct="0">
                        <a:spcBef>
                          <a:spcPts val="0"/>
                        </a:spcBef>
                        <a:spcAft>
                          <a:spcPts val="0"/>
                        </a:spcAft>
                      </a:pPr>
                      <a:r>
                        <a:rPr lang="fr-FR" sz="1400" i="1" dirty="0" err="1">
                          <a:solidFill>
                            <a:srgbClr val="0070C0"/>
                          </a:solidFill>
                        </a:rPr>
                        <a:t>Bertagnolli</a:t>
                      </a:r>
                      <a:r>
                        <a:rPr lang="fr-FR" sz="1400" i="1" dirty="0">
                          <a:solidFill>
                            <a:srgbClr val="0070C0"/>
                          </a:solidFill>
                        </a:rPr>
                        <a:t> LN, </a:t>
                      </a:r>
                    </a:p>
                    <a:p>
                      <a:pPr algn="ctr" eaLnBrk="0" hangingPunct="0">
                        <a:spcBef>
                          <a:spcPts val="0"/>
                        </a:spcBef>
                        <a:spcAft>
                          <a:spcPts val="0"/>
                        </a:spcAft>
                      </a:pPr>
                      <a:r>
                        <a:rPr lang="fr-FR" sz="1400" i="1" dirty="0">
                          <a:solidFill>
                            <a:srgbClr val="0070C0"/>
                          </a:solidFill>
                        </a:rPr>
                        <a:t>Abs. 156</a:t>
                      </a:r>
                    </a:p>
                  </a:txBody>
                  <a:tcPr anchor="ctr" horzOverflow="overflow">
                    <a:lnB w="38100" cmpd="sng">
                      <a:noFill/>
                    </a:lnB>
                  </a:tcPr>
                </a:tc>
                <a:tc>
                  <a:txBody>
                    <a:bodyPr/>
                    <a:lstStyle/>
                    <a:p>
                      <a:pPr algn="ctr" eaLnBrk="0" hangingPunct="0">
                        <a:spcBef>
                          <a:spcPts val="0"/>
                        </a:spcBef>
                        <a:spcAft>
                          <a:spcPts val="0"/>
                        </a:spcAft>
                      </a:pPr>
                      <a:r>
                        <a:rPr lang="fr-FR" sz="1400" i="1" dirty="0">
                          <a:solidFill>
                            <a:srgbClr val="0070C0"/>
                          </a:solidFill>
                        </a:rPr>
                        <a:t>Osuna CE, </a:t>
                      </a:r>
                    </a:p>
                    <a:p>
                      <a:pPr algn="ctr" eaLnBrk="0" hangingPunct="0">
                        <a:spcBef>
                          <a:spcPts val="0"/>
                        </a:spcBef>
                        <a:spcAft>
                          <a:spcPts val="0"/>
                        </a:spcAft>
                      </a:pPr>
                      <a:r>
                        <a:rPr lang="fr-FR" sz="1400" i="1" dirty="0">
                          <a:solidFill>
                            <a:srgbClr val="0070C0"/>
                          </a:solidFill>
                        </a:rPr>
                        <a:t>Abs. 157</a:t>
                      </a:r>
                    </a:p>
                  </a:txBody>
                  <a:tcPr anchor="ctr" horzOverflow="overflow">
                    <a:lnB w="38100" cmpd="sng">
                      <a:noFill/>
                    </a:lnB>
                  </a:tcPr>
                </a:tc>
                <a:tc>
                  <a:txBody>
                    <a:bodyPr/>
                    <a:lstStyle/>
                    <a:p>
                      <a:pPr algn="ctr" eaLnBrk="0" hangingPunct="0">
                        <a:spcBef>
                          <a:spcPts val="0"/>
                        </a:spcBef>
                        <a:spcAft>
                          <a:spcPts val="0"/>
                        </a:spcAft>
                      </a:pPr>
                      <a:r>
                        <a:rPr lang="fr-FR" sz="1400" i="1" dirty="0">
                          <a:solidFill>
                            <a:srgbClr val="0070C0"/>
                          </a:solidFill>
                        </a:rPr>
                        <a:t>Abdel-Mohsen M, </a:t>
                      </a:r>
                    </a:p>
                    <a:p>
                      <a:pPr algn="ctr" eaLnBrk="0" hangingPunct="0">
                        <a:spcBef>
                          <a:spcPts val="0"/>
                        </a:spcBef>
                        <a:spcAft>
                          <a:spcPts val="0"/>
                        </a:spcAft>
                      </a:pPr>
                      <a:r>
                        <a:rPr lang="fr-FR" sz="1400" i="1" dirty="0">
                          <a:solidFill>
                            <a:srgbClr val="0070C0"/>
                          </a:solidFill>
                        </a:rPr>
                        <a:t>Abs. 158</a:t>
                      </a:r>
                    </a:p>
                  </a:txBody>
                  <a:tcPr anchor="ctr" horzOverflow="overflow">
                    <a:lnB w="38100" cmpd="sng">
                      <a:noFill/>
                    </a:lnB>
                  </a:tcPr>
                </a:tc>
                <a:extLst>
                  <a:ext uri="{0D108BD9-81ED-4DB2-BD59-A6C34878D82A}">
                    <a16:rowId xmlns="" xmlns:a16="http://schemas.microsoft.com/office/drawing/2014/main" val="10000"/>
                  </a:ext>
                </a:extLst>
              </a:tr>
              <a:tr h="372472">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fr-FR" sz="1300" b="1" i="0" u="none" strike="noStrike" cap="none" normalizeH="0" baseline="0" dirty="0">
                          <a:ln>
                            <a:noFill/>
                          </a:ln>
                          <a:solidFill>
                            <a:srgbClr val="000066"/>
                          </a:solidFill>
                          <a:effectLst/>
                          <a:latin typeface="Arial" charset="0"/>
                        </a:rPr>
                        <a:t>Témoins VIH-</a:t>
                      </a:r>
                    </a:p>
                  </a:txBody>
                  <a:tcPr anchor="ctr" horzOverflow="overflow">
                    <a:lnL w="12700" cmpd="sng">
                      <a:noFill/>
                    </a:lnL>
                    <a:lnR w="12700" cap="flat" cmpd="sng" algn="ctr">
                      <a:solidFill>
                        <a:srgbClr val="00006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Absence</a:t>
                      </a:r>
                    </a:p>
                  </a:txBody>
                  <a:tcPr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Présence</a:t>
                      </a:r>
                    </a:p>
                  </a:txBody>
                  <a:tcPr anchor="ctr" horzOverflow="overflow">
                    <a:lnL w="12700" cap="flat" cmpd="sng" algn="ctr">
                      <a:solidFill>
                        <a:srgbClr val="000066"/>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a:ln>
                            <a:noFill/>
                          </a:ln>
                          <a:solidFill>
                            <a:srgbClr val="000066"/>
                          </a:solidFill>
                          <a:effectLst/>
                          <a:latin typeface="Arial" charset="0"/>
                        </a:rPr>
                        <a:t>Présence</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a:ln>
                            <a:noFill/>
                          </a:ln>
                          <a:solidFill>
                            <a:srgbClr val="000066"/>
                          </a:solidFill>
                          <a:effectLst/>
                          <a:latin typeface="Arial" charset="0"/>
                        </a:rPr>
                        <a:t>Présence</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a:ln>
                            <a:noFill/>
                          </a:ln>
                          <a:solidFill>
                            <a:srgbClr val="000066"/>
                          </a:solidFill>
                          <a:effectLst/>
                          <a:latin typeface="Arial" charset="0"/>
                        </a:rPr>
                        <a:t>Présence</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05240">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fr-FR" sz="1300" b="1" i="0" u="none" strike="noStrike" cap="none" normalizeH="0" baseline="0" dirty="0">
                          <a:ln>
                            <a:noFill/>
                          </a:ln>
                          <a:solidFill>
                            <a:srgbClr val="000066"/>
                          </a:solidFill>
                          <a:effectLst/>
                          <a:latin typeface="+mn-lt"/>
                        </a:rPr>
                        <a:t>Proportion</a:t>
                      </a:r>
                      <a:endParaRPr kumimoji="0" lang="fr-FR" sz="1300" b="1" i="0" u="none" strike="noStrike" cap="none" normalizeH="0" baseline="0" dirty="0">
                        <a:ln>
                          <a:noFill/>
                        </a:ln>
                        <a:solidFill>
                          <a:srgbClr val="000066"/>
                        </a:solidFill>
                        <a:effectLst/>
                        <a:latin typeface="Arial" charset="0"/>
                      </a:endParaRPr>
                    </a:p>
                  </a:txBody>
                  <a:tcPr anchor="ctr" horzOverflow="overflow">
                    <a:lnL w="12700" cmpd="sng">
                      <a:noFill/>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u="none" strike="noStrike" cap="none" normalizeH="0" baseline="0" dirty="0">
                          <a:ln>
                            <a:noFill/>
                          </a:ln>
                          <a:solidFill>
                            <a:srgbClr val="000066"/>
                          </a:solidFill>
                          <a:effectLst/>
                        </a:rPr>
                        <a:t>0,012 %</a:t>
                      </a:r>
                    </a:p>
                  </a:txBody>
                  <a:tcPr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0,5-1,0 %</a:t>
                      </a:r>
                    </a:p>
                  </a:txBody>
                  <a:tcPr anchor="ctr" horzOverflow="overflow">
                    <a:lnL w="12700" cap="flat" cmpd="sng" algn="ctr">
                      <a:solidFill>
                        <a:srgbClr val="00006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Non étudié</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0,012 %</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0,41 %</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51798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300" b="1" i="0" u="none" strike="noStrike" cap="none" normalizeH="0" baseline="0" dirty="0" smtClean="0">
                          <a:ln>
                            <a:noFill/>
                          </a:ln>
                          <a:solidFill>
                            <a:srgbClr val="000066"/>
                          </a:solidFill>
                          <a:effectLst/>
                          <a:latin typeface="Arial" charset="0"/>
                        </a:rPr>
                        <a:t>Compartiment étudié</a:t>
                      </a:r>
                      <a:endParaRPr kumimoji="0" lang="fr-FR" sz="1300" b="1" i="0" u="none" strike="noStrike" cap="none" normalizeH="0" baseline="0" dirty="0">
                        <a:ln>
                          <a:noFill/>
                        </a:ln>
                        <a:solidFill>
                          <a:srgbClr val="000066"/>
                        </a:solidFill>
                        <a:effectLst/>
                        <a:latin typeface="Arial" charset="0"/>
                      </a:endParaRPr>
                    </a:p>
                  </a:txBody>
                  <a:tcPr anchor="ctr" horzOverflow="overflow">
                    <a:lnL w="12700" cmpd="sng">
                      <a:noFill/>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smtClean="0">
                          <a:ln>
                            <a:noFill/>
                          </a:ln>
                          <a:solidFill>
                            <a:srgbClr val="000066"/>
                          </a:solidFill>
                          <a:effectLst/>
                          <a:latin typeface="Arial" charset="0"/>
                        </a:rPr>
                        <a:t>Sang</a:t>
                      </a:r>
                      <a:endParaRPr kumimoji="0" lang="fr-FR" sz="1400" b="0" i="0" u="none" strike="noStrike" cap="none" normalizeH="0" baseline="0" dirty="0">
                        <a:ln>
                          <a:noFill/>
                        </a:ln>
                        <a:solidFill>
                          <a:srgbClr val="000066"/>
                        </a:solidFill>
                        <a:effectLst/>
                        <a:latin typeface="Arial" charset="0"/>
                      </a:endParaRPr>
                    </a:p>
                  </a:txBody>
                  <a:tcPr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smtClean="0">
                          <a:ln>
                            <a:noFill/>
                          </a:ln>
                          <a:solidFill>
                            <a:srgbClr val="000066"/>
                          </a:solidFill>
                          <a:effectLst/>
                          <a:latin typeface="Arial" charset="0"/>
                        </a:rPr>
                        <a:t>Ganglions</a:t>
                      </a:r>
                      <a:endParaRPr kumimoji="0" lang="fr-FR" sz="1400" b="0" i="0" u="none" strike="noStrike" cap="none" normalizeH="0" baseline="0" dirty="0">
                        <a:ln>
                          <a:noFill/>
                        </a:ln>
                        <a:solidFill>
                          <a:srgbClr val="000066"/>
                        </a:solidFill>
                        <a:effectLst/>
                        <a:latin typeface="Arial" charset="0"/>
                      </a:endParaRPr>
                    </a:p>
                  </a:txBody>
                  <a:tcPr anchor="ctr" horzOverflow="overflow">
                    <a:lnL w="12700" cap="flat" cmpd="sng" algn="ctr">
                      <a:solidFill>
                        <a:srgbClr val="00006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smtClean="0">
                          <a:ln>
                            <a:noFill/>
                          </a:ln>
                          <a:solidFill>
                            <a:srgbClr val="000066"/>
                          </a:solidFill>
                          <a:effectLst/>
                          <a:latin typeface="Arial" charset="0"/>
                        </a:rPr>
                        <a:t>Sang</a:t>
                      </a:r>
                      <a:endParaRPr kumimoji="0" lang="fr-FR" sz="1400" b="0" i="0" u="none" strike="noStrike" cap="none" normalizeH="0" baseline="0" dirty="0">
                        <a:ln>
                          <a:noFill/>
                        </a:ln>
                        <a:solidFill>
                          <a:srgbClr val="000066"/>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smtClean="0">
                          <a:ln>
                            <a:noFill/>
                          </a:ln>
                          <a:solidFill>
                            <a:srgbClr val="000066"/>
                          </a:solidFill>
                          <a:effectLst/>
                          <a:latin typeface="Arial" charset="0"/>
                        </a:rPr>
                        <a:t>Sang</a:t>
                      </a:r>
                      <a:endParaRPr kumimoji="0" lang="fr-FR" sz="1400" b="0" i="0" u="none" strike="noStrike" cap="none" normalizeH="0" baseline="0" dirty="0">
                        <a:ln>
                          <a:noFill/>
                        </a:ln>
                        <a:solidFill>
                          <a:srgbClr val="000066"/>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err="1" smtClean="0">
                          <a:ln>
                            <a:noFill/>
                          </a:ln>
                          <a:solidFill>
                            <a:srgbClr val="000066"/>
                          </a:solidFill>
                          <a:effectLst/>
                          <a:latin typeface="Arial" charset="0"/>
                        </a:rPr>
                        <a:t>Sang+Ganglions</a:t>
                      </a:r>
                      <a:endParaRPr kumimoji="0" lang="fr-FR" sz="1400" b="0" i="0" u="none" strike="noStrike" cap="none" normalizeH="0" baseline="0" dirty="0">
                        <a:ln>
                          <a:noFill/>
                        </a:ln>
                        <a:solidFill>
                          <a:srgbClr val="000066"/>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r>
              <a:tr h="51798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300" b="1" u="none" strike="noStrike" cap="none" normalizeH="0" baseline="0" dirty="0">
                          <a:ln>
                            <a:noFill/>
                          </a:ln>
                          <a:solidFill>
                            <a:srgbClr val="000066"/>
                          </a:solidFill>
                          <a:effectLst/>
                        </a:rPr>
                        <a:t>Enrichissement </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300" b="1" u="none" strike="noStrike" cap="none" normalizeH="0" baseline="0" dirty="0">
                          <a:ln>
                            <a:noFill/>
                          </a:ln>
                          <a:solidFill>
                            <a:srgbClr val="000066"/>
                          </a:solidFill>
                          <a:effectLst/>
                        </a:rPr>
                        <a:t>en ADN VIH</a:t>
                      </a:r>
                      <a:endParaRPr kumimoji="0" lang="fr-FR" sz="1300" b="1" i="0" u="none" strike="noStrike" cap="none" normalizeH="0" baseline="0" dirty="0">
                        <a:ln>
                          <a:noFill/>
                        </a:ln>
                        <a:solidFill>
                          <a:srgbClr val="000066"/>
                        </a:solidFill>
                        <a:effectLst/>
                        <a:latin typeface="Arial" charset="0"/>
                      </a:endParaRPr>
                    </a:p>
                  </a:txBody>
                  <a:tcPr anchor="ctr" horzOverflow="overflow">
                    <a:lnL w="12700" cmpd="sng">
                      <a:noFill/>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smtClean="0">
                          <a:ln>
                            <a:noFill/>
                          </a:ln>
                          <a:solidFill>
                            <a:srgbClr val="000066"/>
                          </a:solidFill>
                          <a:effectLst/>
                          <a:latin typeface="+mn-lt"/>
                        </a:rPr>
                        <a:t>FC=600 à 1000 </a:t>
                      </a:r>
                      <a:endParaRPr kumimoji="0" lang="fr-FR" sz="1400" b="0" i="0" u="none" strike="noStrike" cap="none" normalizeH="0" baseline="0" dirty="0">
                        <a:ln>
                          <a:noFill/>
                        </a:ln>
                        <a:solidFill>
                          <a:srgbClr val="000066"/>
                        </a:solidFill>
                        <a:effectLst/>
                        <a:latin typeface="Arial" charset="0"/>
                      </a:endParaRPr>
                    </a:p>
                  </a:txBody>
                  <a:tcPr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 </a:t>
                      </a:r>
                      <a:r>
                        <a:rPr kumimoji="0" lang="fr-FR" sz="1400" b="0" i="0" u="none" strike="noStrike" cap="none" normalizeH="0" baseline="0" dirty="0" smtClean="0">
                          <a:ln>
                            <a:noFill/>
                          </a:ln>
                          <a:solidFill>
                            <a:srgbClr val="000066"/>
                          </a:solidFill>
                          <a:effectLst/>
                          <a:latin typeface="Arial" charset="0"/>
                        </a:rPr>
                        <a:t>FC=1,9</a:t>
                      </a:r>
                      <a:endParaRPr kumimoji="0" lang="fr-FR" sz="1400" b="0" i="0" u="none" strike="noStrike" cap="none" normalizeH="0" baseline="0" dirty="0">
                        <a:ln>
                          <a:noFill/>
                        </a:ln>
                        <a:solidFill>
                          <a:srgbClr val="000066"/>
                        </a:solidFill>
                        <a:effectLst/>
                        <a:latin typeface="Arial" charset="0"/>
                      </a:endParaRPr>
                    </a:p>
                  </a:txBody>
                  <a:tcPr anchor="ctr" horzOverflow="overflow">
                    <a:lnL w="12700" cap="flat" cmpd="sng" algn="ctr">
                      <a:solidFill>
                        <a:srgbClr val="00006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smtClean="0">
                          <a:ln>
                            <a:noFill/>
                          </a:ln>
                          <a:solidFill>
                            <a:srgbClr val="000066"/>
                          </a:solidFill>
                          <a:effectLst/>
                          <a:latin typeface="Arial" charset="0"/>
                        </a:rPr>
                        <a:t>Non</a:t>
                      </a:r>
                      <a:endParaRPr kumimoji="0" lang="fr-FR" sz="1400" b="0" i="0" u="none" strike="noStrike" cap="none" normalizeH="0" baseline="0" dirty="0">
                        <a:ln>
                          <a:noFill/>
                        </a:ln>
                        <a:solidFill>
                          <a:srgbClr val="000066"/>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 Non</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FC </a:t>
                      </a:r>
                      <a:r>
                        <a:rPr kumimoji="0" lang="fr-FR" sz="1400" b="0" i="0" u="none" strike="noStrike" cap="none" normalizeH="0" baseline="0" dirty="0" smtClean="0">
                          <a:ln>
                            <a:noFill/>
                          </a:ln>
                          <a:solidFill>
                            <a:srgbClr val="000066"/>
                          </a:solidFill>
                          <a:effectLst/>
                          <a:latin typeface="Arial" charset="0"/>
                        </a:rPr>
                        <a:t>≤1,5</a:t>
                      </a:r>
                      <a:endParaRPr kumimoji="0" lang="fr-FR" sz="1400" b="0" i="0" u="none" strike="noStrike" cap="none" normalizeH="0" baseline="0" dirty="0">
                        <a:ln>
                          <a:noFill/>
                        </a:ln>
                        <a:solidFill>
                          <a:srgbClr val="000066"/>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36863">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fr-FR" sz="1300" b="1" u="none" strike="noStrike" cap="none" normalizeH="0" baseline="0" dirty="0">
                          <a:ln>
                            <a:noFill/>
                          </a:ln>
                          <a:solidFill>
                            <a:srgbClr val="000066"/>
                          </a:solidFill>
                          <a:effectLst/>
                        </a:rPr>
                        <a:t>Principale population avec virus inductible</a:t>
                      </a:r>
                      <a:endParaRPr kumimoji="0" lang="fr-FR" sz="1300" b="1" i="0" u="none" strike="noStrike" cap="none" normalizeH="0" baseline="0" dirty="0">
                        <a:ln>
                          <a:noFill/>
                        </a:ln>
                        <a:solidFill>
                          <a:srgbClr val="000066"/>
                        </a:solidFill>
                        <a:effectLst/>
                        <a:latin typeface="Arial" charset="0"/>
                      </a:endParaRPr>
                    </a:p>
                  </a:txBody>
                  <a:tcPr anchor="ctr" horzOverflow="overflow">
                    <a:lnL w="12700" cmpd="sng">
                      <a:noFill/>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mn-lt"/>
                        </a:rPr>
                        <a:t> Oui</a:t>
                      </a:r>
                      <a:endParaRPr kumimoji="0" lang="fr-FR" sz="1400" b="0" i="0" u="none" strike="noStrike" cap="none" normalizeH="0" baseline="0" dirty="0">
                        <a:ln>
                          <a:noFill/>
                        </a:ln>
                        <a:solidFill>
                          <a:srgbClr val="000066"/>
                        </a:solidFill>
                        <a:effectLst/>
                        <a:latin typeface="Arial" charset="0"/>
                      </a:endParaRPr>
                    </a:p>
                  </a:txBody>
                  <a:tcPr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a:ln>
                            <a:noFill/>
                          </a:ln>
                          <a:solidFill>
                            <a:srgbClr val="000066"/>
                          </a:solidFill>
                          <a:effectLst/>
                          <a:latin typeface="+mn-lt"/>
                        </a:rPr>
                        <a:t> Oui (avec les cellules PD1+)</a:t>
                      </a:r>
                      <a:endParaRPr kumimoji="0" lang="fr-FR" sz="1400" b="0" i="0" u="none" strike="noStrike" cap="none" normalizeH="0" baseline="0">
                        <a:ln>
                          <a:noFill/>
                        </a:ln>
                        <a:solidFill>
                          <a:srgbClr val="000066"/>
                        </a:solidFill>
                        <a:effectLst/>
                        <a:latin typeface="Arial" charset="0"/>
                      </a:endParaRPr>
                    </a:p>
                  </a:txBody>
                  <a:tcPr anchor="ctr" horzOverflow="overflow">
                    <a:lnL w="12700" cap="flat" cmpd="sng" algn="ctr">
                      <a:solidFill>
                        <a:srgbClr val="00006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Arial" charset="0"/>
                        </a:rPr>
                        <a:t>Non</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Arial" charset="0"/>
                        </a:rPr>
                        <a:t>Non</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Arial" charset="0"/>
                        </a:rPr>
                        <a:t>Non étudié</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44385">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fr-FR" sz="1300" b="1" i="0" u="none" strike="noStrike" cap="none" normalizeH="0" baseline="0" dirty="0">
                          <a:ln>
                            <a:noFill/>
                          </a:ln>
                          <a:solidFill>
                            <a:srgbClr val="000066"/>
                          </a:solidFill>
                          <a:effectLst/>
                          <a:latin typeface="Arial" charset="0"/>
                        </a:rPr>
                        <a:t>Transcription </a:t>
                      </a:r>
                      <a:r>
                        <a:rPr kumimoji="0" lang="fr-FR" sz="1300" b="1" i="0" u="none" strike="noStrike" cap="none" normalizeH="0" baseline="0" dirty="0" smtClean="0">
                          <a:ln>
                            <a:noFill/>
                          </a:ln>
                          <a:solidFill>
                            <a:srgbClr val="000066"/>
                          </a:solidFill>
                          <a:effectLst/>
                          <a:latin typeface="Arial" charset="0"/>
                        </a:rPr>
                        <a:t>virale (ARN VIH)</a:t>
                      </a:r>
                      <a:endParaRPr kumimoji="0" lang="fr-FR" sz="1300" b="1" i="0" u="none" strike="noStrike" cap="none" normalizeH="0" baseline="0" dirty="0">
                        <a:ln>
                          <a:noFill/>
                        </a:ln>
                        <a:solidFill>
                          <a:srgbClr val="000066"/>
                        </a:solidFill>
                        <a:effectLst/>
                        <a:latin typeface="Arial" charset="0"/>
                      </a:endParaRPr>
                    </a:p>
                  </a:txBody>
                  <a:tcPr anchor="ctr" horzOverflow="overflow">
                    <a:lnL w="12700" cmpd="sng">
                      <a:noFill/>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Non étudié</a:t>
                      </a:r>
                    </a:p>
                  </a:txBody>
                  <a:tcPr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fr-FR" sz="1400" dirty="0">
                          <a:solidFill>
                            <a:srgbClr val="000066"/>
                          </a:solidFill>
                        </a:rPr>
                        <a:t>Oui (ganglions)</a:t>
                      </a:r>
                    </a:p>
                  </a:txBody>
                  <a:tcPr anchor="ctr" horzOverflow="overflow">
                    <a:lnL w="12700" cap="flat" cmpd="sng" algn="ctr">
                      <a:solidFill>
                        <a:srgbClr val="00006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a:ln>
                            <a:noFill/>
                          </a:ln>
                          <a:solidFill>
                            <a:srgbClr val="000066"/>
                          </a:solidFill>
                          <a:effectLst/>
                          <a:latin typeface="Arial" charset="0"/>
                        </a:rPr>
                        <a:t>Non étudié</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dirty="0">
                          <a:ln>
                            <a:noFill/>
                          </a:ln>
                          <a:solidFill>
                            <a:srgbClr val="000066"/>
                          </a:solidFill>
                          <a:effectLst/>
                          <a:latin typeface="Arial" charset="0"/>
                        </a:rPr>
                        <a:t>Non étudié</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lang="fr-FR" sz="1400" dirty="0">
                          <a:solidFill>
                            <a:srgbClr val="000066"/>
                          </a:solidFill>
                        </a:rPr>
                        <a:t>Oui (ganglions)</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44385">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fr-FR" sz="1300" b="1" i="0" u="none" strike="noStrike" cap="none" normalizeH="0" baseline="0" dirty="0">
                          <a:ln>
                            <a:noFill/>
                          </a:ln>
                          <a:solidFill>
                            <a:srgbClr val="000066"/>
                          </a:solidFill>
                          <a:effectLst/>
                          <a:latin typeface="Arial" charset="0"/>
                        </a:rPr>
                        <a:t>Activation cellulaire </a:t>
                      </a:r>
                    </a:p>
                  </a:txBody>
                  <a:tcPr anchor="ctr" horzOverflow="overflow">
                    <a:lnL w="12700" cmpd="sng">
                      <a:noFill/>
                    </a:lnL>
                    <a:lnR w="12700" cap="flat" cmpd="sng" algn="ctr">
                      <a:solidFill>
                        <a:srgbClr val="00006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mn-lt"/>
                        </a:rPr>
                        <a:t>Sélection HLA-DR </a:t>
                      </a:r>
                      <a:r>
                        <a:rPr kumimoji="0" lang="fr-FR" sz="1400" b="1" i="0" u="none" strike="noStrike" cap="none" normalizeH="0" baseline="0" dirty="0">
                          <a:ln>
                            <a:noFill/>
                          </a:ln>
                          <a:solidFill>
                            <a:srgbClr val="000066"/>
                          </a:solidFill>
                          <a:effectLst/>
                          <a:latin typeface="+mn-lt"/>
                        </a:rPr>
                        <a:t>-</a:t>
                      </a:r>
                    </a:p>
                  </a:txBody>
                  <a:tcPr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mpd="sng">
                      <a:noFill/>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400">
                          <a:solidFill>
                            <a:srgbClr val="000066"/>
                          </a:solidFill>
                        </a:rPr>
                        <a:t>Non étudié</a:t>
                      </a:r>
                    </a:p>
                  </a:txBody>
                  <a:tcPr anchor="ctr" horzOverflow="overflow">
                    <a:lnL w="12700" cap="flat" cmpd="sng" algn="ctr">
                      <a:solidFill>
                        <a:srgbClr val="00006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fr-FR" sz="1400" b="0" i="0" u="none" strike="noStrike" cap="none" normalizeH="0" baseline="0">
                          <a:ln>
                            <a:noFill/>
                          </a:ln>
                          <a:solidFill>
                            <a:srgbClr val="000066"/>
                          </a:solidFill>
                          <a:effectLst/>
                          <a:latin typeface="Arial" charset="0"/>
                        </a:rPr>
                        <a:t>Non étudié</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Arial" charset="0"/>
                        </a:rPr>
                        <a:t>Oui (CD69, </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Arial" charset="0"/>
                        </a:rPr>
                        <a:t>CD25, HLA-DR)</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Arial" charset="0"/>
                        </a:rPr>
                        <a:t>Oui (CD69, </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fr-FR" sz="1400" b="0" i="0" u="none" strike="noStrike" cap="none" normalizeH="0" baseline="0" dirty="0">
                          <a:ln>
                            <a:noFill/>
                          </a:ln>
                          <a:solidFill>
                            <a:srgbClr val="000066"/>
                          </a:solidFill>
                          <a:effectLst/>
                          <a:latin typeface="Arial" charset="0"/>
                        </a:rPr>
                        <a:t>CD25, HLA-DR)</a:t>
                      </a: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2" name="Titre 1"/>
          <p:cNvSpPr>
            <a:spLocks noGrp="1"/>
          </p:cNvSpPr>
          <p:nvPr>
            <p:ph type="title"/>
          </p:nvPr>
        </p:nvSpPr>
        <p:spPr/>
        <p:txBody>
          <a:bodyPr/>
          <a:lstStyle/>
          <a:p>
            <a:r>
              <a:rPr lang="fr-FR" dirty="0"/>
              <a:t>Réservoir : </a:t>
            </a:r>
            <a:r>
              <a:rPr lang="fr-FR" dirty="0" smtClean="0"/>
              <a:t>CD4</a:t>
            </a:r>
            <a:r>
              <a:rPr lang="fr-FR" dirty="0"/>
              <a:t>+ CD32+ (1)</a:t>
            </a:r>
          </a:p>
        </p:txBody>
      </p:sp>
      <p:sp>
        <p:nvSpPr>
          <p:cNvPr id="5" name="Espace réservé du contenu 4"/>
          <p:cNvSpPr>
            <a:spLocks noGrp="1"/>
          </p:cNvSpPr>
          <p:nvPr>
            <p:ph idx="1"/>
          </p:nvPr>
        </p:nvSpPr>
        <p:spPr>
          <a:xfrm>
            <a:off x="457200" y="1156670"/>
            <a:ext cx="8507413" cy="729882"/>
          </a:xfrm>
        </p:spPr>
        <p:txBody>
          <a:bodyPr/>
          <a:lstStyle/>
          <a:p>
            <a:pPr marL="0" indent="0">
              <a:buNone/>
            </a:pPr>
            <a:r>
              <a:rPr lang="fr-FR" sz="2000" dirty="0" smtClean="0"/>
              <a:t>4 équipes ont </a:t>
            </a:r>
            <a:r>
              <a:rPr lang="fr-FR" sz="2000" dirty="0"/>
              <a:t>présenté des résultats </a:t>
            </a:r>
            <a:r>
              <a:rPr lang="fr-FR" sz="2000" dirty="0" smtClean="0"/>
              <a:t>sur </a:t>
            </a:r>
            <a:r>
              <a:rPr lang="fr-FR" sz="2000" dirty="0"/>
              <a:t>les caractéristiques des cellules CD4+ CD32+</a:t>
            </a:r>
          </a:p>
          <a:p>
            <a:pPr marL="365125" indent="-365125">
              <a:buNone/>
            </a:pPr>
            <a:endParaRPr lang="fr-FR" sz="1000" dirty="0"/>
          </a:p>
        </p:txBody>
      </p:sp>
      <p:sp>
        <p:nvSpPr>
          <p:cNvPr id="6" name="Rectangle 76"/>
          <p:cNvSpPr>
            <a:spLocks noChangeArrowheads="1"/>
          </p:cNvSpPr>
          <p:nvPr/>
        </p:nvSpPr>
        <p:spPr bwMode="auto">
          <a:xfrm>
            <a:off x="1162413" y="2092324"/>
            <a:ext cx="6819174" cy="209288"/>
          </a:xfrm>
          <a:prstGeom prst="rect">
            <a:avLst/>
          </a:prstGeom>
          <a:noFill/>
          <a:ln w="9525">
            <a:noFill/>
            <a:miter lim="800000"/>
            <a:headEnd/>
            <a:tailEnd/>
          </a:ln>
        </p:spPr>
        <p:txBody>
          <a:bodyPr wrap="none" lIns="0" tIns="0" rIns="0" bIns="0">
            <a:spAutoFit/>
          </a:bodyPr>
          <a:lstStyle/>
          <a:p>
            <a:pPr algn="ctr" defTabSz="457200" fontAlgn="auto">
              <a:lnSpc>
                <a:spcPct val="85000"/>
              </a:lnSpc>
              <a:spcBef>
                <a:spcPts val="0"/>
              </a:spcBef>
              <a:spcAft>
                <a:spcPts val="0"/>
              </a:spcAft>
            </a:pPr>
            <a:r>
              <a:rPr lang="fr-FR" sz="1600" b="1" dirty="0">
                <a:solidFill>
                  <a:srgbClr val="0070C0"/>
                </a:solidFill>
                <a:latin typeface="Arial"/>
                <a:ea typeface="ＭＳ Ｐゴシック" pitchFamily="34" charset="-128"/>
                <a:cs typeface="Arial" panose="020B0604020202020204" pitchFamily="34" charset="0"/>
              </a:rPr>
              <a:t>Résumé des caractéristiques des populations cellulaires CD4+ CD32+</a:t>
            </a:r>
          </a:p>
        </p:txBody>
      </p:sp>
      <p:sp>
        <p:nvSpPr>
          <p:cNvPr id="7" name="Text Box 3"/>
          <p:cNvSpPr txBox="1">
            <a:spLocks noChangeArrowheads="1"/>
          </p:cNvSpPr>
          <p:nvPr/>
        </p:nvSpPr>
        <p:spPr bwMode="auto">
          <a:xfrm>
            <a:off x="0" y="6392176"/>
            <a:ext cx="9144001" cy="461665"/>
          </a:xfrm>
          <a:prstGeom prst="rect">
            <a:avLst/>
          </a:prstGeom>
          <a:noFill/>
          <a:ln w="9525">
            <a:noFill/>
            <a:miter lim="800000"/>
            <a:headEnd/>
            <a:tailEnd/>
          </a:ln>
        </p:spPr>
        <p:txBody>
          <a:bodyPr wrap="square">
            <a:spAutoFit/>
          </a:bodyPr>
          <a:lstStyle/>
          <a:p>
            <a:pPr algn="r" defTabSz="457200" eaLnBrk="0" fontAlgn="auto" hangingPunct="0">
              <a:spcBef>
                <a:spcPts val="0"/>
              </a:spcBef>
              <a:spcAft>
                <a:spcPts val="0"/>
              </a:spcAft>
            </a:pPr>
            <a:r>
              <a:rPr lang="fr-FR" sz="1200" i="1" dirty="0" err="1">
                <a:solidFill>
                  <a:srgbClr val="0070C0"/>
                </a:solidFill>
                <a:latin typeface="Arial"/>
              </a:rPr>
              <a:t>Noto</a:t>
            </a:r>
            <a:r>
              <a:rPr lang="fr-FR" sz="1200" i="1" dirty="0">
                <a:solidFill>
                  <a:srgbClr val="0070C0"/>
                </a:solidFill>
                <a:latin typeface="Arial"/>
              </a:rPr>
              <a:t> A, CROI 2018, Abs. 155 ; </a:t>
            </a:r>
            <a:r>
              <a:rPr lang="fr-FR" sz="1200" i="1" dirty="0" err="1">
                <a:solidFill>
                  <a:srgbClr val="0070C0"/>
                </a:solidFill>
                <a:latin typeface="Arial"/>
              </a:rPr>
              <a:t>Bertagnolli</a:t>
            </a:r>
            <a:r>
              <a:rPr lang="fr-FR" sz="1200" i="1" dirty="0">
                <a:solidFill>
                  <a:srgbClr val="0070C0"/>
                </a:solidFill>
                <a:latin typeface="Arial"/>
              </a:rPr>
              <a:t> LN, CROI 2018, Abs. 156 ; </a:t>
            </a:r>
            <a:br>
              <a:rPr lang="fr-FR" sz="1200" i="1" dirty="0">
                <a:solidFill>
                  <a:srgbClr val="0070C0"/>
                </a:solidFill>
                <a:latin typeface="Arial"/>
              </a:rPr>
            </a:br>
            <a:r>
              <a:rPr lang="fr-FR" sz="1200" i="1" dirty="0">
                <a:solidFill>
                  <a:srgbClr val="0070C0"/>
                </a:solidFill>
                <a:latin typeface="Arial"/>
              </a:rPr>
              <a:t>Osuna CE, CROI 2018, Abs. 157 ; Abdel-Mohsen M, CROI 2018, Abs. 158</a:t>
            </a:r>
          </a:p>
        </p:txBody>
      </p:sp>
      <p:sp>
        <p:nvSpPr>
          <p:cNvPr id="8" name="ZoneTexte 7">
            <a:extLst>
              <a:ext uri="{FF2B5EF4-FFF2-40B4-BE49-F238E27FC236}">
                <a16:creationId xmlns="" xmlns:a16="http://schemas.microsoft.com/office/drawing/2014/main" id="{CD1DB1D6-3A39-4977-B193-DEF3746F4D0F}"/>
              </a:ext>
            </a:extLst>
          </p:cNvPr>
          <p:cNvSpPr txBox="1"/>
          <p:nvPr/>
        </p:nvSpPr>
        <p:spPr>
          <a:xfrm>
            <a:off x="8784311" y="32575"/>
            <a:ext cx="325731" cy="246221"/>
          </a:xfrm>
          <a:prstGeom prst="rect">
            <a:avLst/>
          </a:prstGeom>
          <a:noFill/>
        </p:spPr>
        <p:txBody>
          <a:bodyPr wrap="none" rtlCol="0">
            <a:spAutoFit/>
          </a:bodyPr>
          <a:lstStyle/>
          <a:p>
            <a:pPr algn="r" defTabSz="457200" fontAlgn="auto">
              <a:spcBef>
                <a:spcPts val="0"/>
              </a:spcBef>
              <a:spcAft>
                <a:spcPts val="0"/>
              </a:spcAft>
            </a:pPr>
            <a:r>
              <a:rPr lang="fr-FR" sz="1000" b="1" dirty="0">
                <a:solidFill>
                  <a:srgbClr val="FFFFFF"/>
                </a:solidFill>
                <a:latin typeface="Arial"/>
              </a:rPr>
              <a:t>46</a:t>
            </a:r>
          </a:p>
        </p:txBody>
      </p:sp>
    </p:spTree>
    <p:extLst>
      <p:ext uri="{BB962C8B-B14F-4D97-AF65-F5344CB8AC3E}">
        <p14:creationId xmlns:p14="http://schemas.microsoft.com/office/powerpoint/2010/main" val="27668515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Réservoir : </a:t>
            </a:r>
            <a:r>
              <a:rPr lang="fr-FR" dirty="0" smtClean="0"/>
              <a:t>cellules </a:t>
            </a:r>
            <a:r>
              <a:rPr lang="fr-FR" dirty="0"/>
              <a:t>CD4+ CD32+ (4)</a:t>
            </a:r>
          </a:p>
        </p:txBody>
      </p:sp>
      <p:sp>
        <p:nvSpPr>
          <p:cNvPr id="4" name="Espace réservé du contenu 3"/>
          <p:cNvSpPr>
            <a:spLocks noGrp="1"/>
          </p:cNvSpPr>
          <p:nvPr>
            <p:ph idx="1"/>
          </p:nvPr>
        </p:nvSpPr>
        <p:spPr>
          <a:xfrm>
            <a:off x="154712" y="1145064"/>
            <a:ext cx="8916263" cy="5111750"/>
          </a:xfrm>
        </p:spPr>
        <p:txBody>
          <a:bodyPr/>
          <a:lstStyle/>
          <a:p>
            <a:pPr lvl="1"/>
            <a:endParaRPr lang="fr-FR" sz="2000" dirty="0" smtClean="0"/>
          </a:p>
          <a:p>
            <a:pPr lvl="1"/>
            <a:r>
              <a:rPr lang="fr-FR" sz="2000" dirty="0" smtClean="0"/>
              <a:t>Cellules </a:t>
            </a:r>
            <a:r>
              <a:rPr lang="fr-FR" sz="2000" dirty="0"/>
              <a:t>CD4+ CD32+ détectées chez les sujets VIH</a:t>
            </a:r>
            <a:r>
              <a:rPr lang="fr-FR" sz="2000" dirty="0" smtClean="0"/>
              <a:t>-</a:t>
            </a:r>
          </a:p>
          <a:p>
            <a:pPr lvl="2"/>
            <a:r>
              <a:rPr lang="fr-FR" sz="1600" dirty="0" smtClean="0"/>
              <a:t>Peu en faveur d’un </a:t>
            </a:r>
            <a:r>
              <a:rPr lang="fr-FR" sz="1600" dirty="0" err="1" smtClean="0"/>
              <a:t>biomarqueur</a:t>
            </a:r>
            <a:r>
              <a:rPr lang="fr-FR" sz="1600" dirty="0" smtClean="0"/>
              <a:t> spécifique de la latence virale</a:t>
            </a:r>
          </a:p>
          <a:p>
            <a:pPr lvl="2"/>
            <a:endParaRPr lang="fr-FR" sz="1600" dirty="0"/>
          </a:p>
          <a:p>
            <a:pPr lvl="1"/>
            <a:r>
              <a:rPr lang="fr-FR" sz="2000" dirty="0" smtClean="0"/>
              <a:t>Pas d’enrichissement en ADN VIH des cellules CD4+ CD32+ (n=2)</a:t>
            </a:r>
          </a:p>
          <a:p>
            <a:pPr lvl="1"/>
            <a:endParaRPr lang="fr-FR" sz="2000" dirty="0"/>
          </a:p>
          <a:p>
            <a:pPr lvl="1"/>
            <a:r>
              <a:rPr lang="fr-FR" sz="2000" dirty="0"/>
              <a:t>Pas la principale population contenant virus inductible, compétent pour la </a:t>
            </a:r>
            <a:r>
              <a:rPr lang="fr-FR" sz="2000" dirty="0" err="1" smtClean="0"/>
              <a:t>replication</a:t>
            </a:r>
            <a:r>
              <a:rPr lang="fr-FR" sz="2000" dirty="0" smtClean="0"/>
              <a:t> (n=2)</a:t>
            </a:r>
            <a:endParaRPr lang="fr-FR" sz="2000" dirty="0"/>
          </a:p>
          <a:p>
            <a:pPr lvl="2"/>
            <a:endParaRPr lang="fr-FR" dirty="0"/>
          </a:p>
          <a:p>
            <a:pPr lvl="1"/>
            <a:r>
              <a:rPr lang="fr-FR" sz="2000" dirty="0" smtClean="0"/>
              <a:t>CD32 </a:t>
            </a:r>
            <a:r>
              <a:rPr lang="fr-FR" sz="2000" dirty="0"/>
              <a:t>exprimé majoritairement dans les cellules </a:t>
            </a:r>
            <a:r>
              <a:rPr lang="fr-FR" sz="2000" dirty="0" err="1" smtClean="0"/>
              <a:t>T</a:t>
            </a:r>
            <a:r>
              <a:rPr lang="fr-FR" sz="2000" dirty="0" smtClean="0"/>
              <a:t> CD4 activées (n=2)</a:t>
            </a:r>
          </a:p>
          <a:p>
            <a:pPr marL="914400" lvl="2" indent="0">
              <a:buNone/>
            </a:pPr>
            <a:endParaRPr lang="fr-FR" sz="1600" dirty="0" smtClean="0"/>
          </a:p>
          <a:p>
            <a:pPr lvl="1"/>
            <a:r>
              <a:rPr lang="fr-FR" sz="2000" dirty="0" smtClean="0"/>
              <a:t> Transcription VIH persistante dans les cellules TCD4 CD32+ (n=2)</a:t>
            </a:r>
            <a:endParaRPr lang="fr-FR" sz="2000" dirty="0"/>
          </a:p>
          <a:p>
            <a:pPr lvl="1"/>
            <a:endParaRPr lang="fr-FR" sz="800" dirty="0"/>
          </a:p>
          <a:p>
            <a:pPr marL="457200" lvl="1" indent="-444500">
              <a:buNone/>
              <a:tabLst>
                <a:tab pos="754063" algn="l"/>
              </a:tabLst>
            </a:pPr>
            <a:endParaRPr lang="fr-FR" sz="2000" dirty="0" smtClean="0">
              <a:sym typeface="Wingdings"/>
            </a:endParaRPr>
          </a:p>
          <a:p>
            <a:pPr marL="457200" lvl="1" indent="-444500">
              <a:buNone/>
              <a:tabLst>
                <a:tab pos="754063" algn="l"/>
              </a:tabLst>
            </a:pPr>
            <a:r>
              <a:rPr lang="fr-FR" sz="2000" dirty="0" smtClean="0">
                <a:sym typeface="Wingdings"/>
              </a:rPr>
              <a:t> </a:t>
            </a:r>
            <a:r>
              <a:rPr lang="fr-FR" sz="2000" dirty="0">
                <a:sym typeface="Wingdings"/>
              </a:rPr>
              <a:t>	</a:t>
            </a:r>
            <a:r>
              <a:rPr lang="fr-FR" sz="2000" dirty="0" smtClean="0">
                <a:sym typeface="Wingdings"/>
              </a:rPr>
              <a:t>Ces </a:t>
            </a:r>
            <a:r>
              <a:rPr lang="fr-FR" sz="2000" dirty="0">
                <a:sym typeface="Wingdings"/>
              </a:rPr>
              <a:t>résultats sont des arguments majeurs selon lesquels les cellules CD4+ CD32+ ne peuvent pas constituer un marqueur exclusif du réservoir latent du VIH</a:t>
            </a:r>
            <a:endParaRPr lang="fr-FR" sz="2200" b="1" dirty="0"/>
          </a:p>
        </p:txBody>
      </p:sp>
      <p:sp>
        <p:nvSpPr>
          <p:cNvPr id="5" name="Text Box 3"/>
          <p:cNvSpPr txBox="1">
            <a:spLocks noChangeArrowheads="1"/>
          </p:cNvSpPr>
          <p:nvPr/>
        </p:nvSpPr>
        <p:spPr bwMode="auto">
          <a:xfrm>
            <a:off x="0" y="6256096"/>
            <a:ext cx="9144001" cy="461665"/>
          </a:xfrm>
          <a:prstGeom prst="rect">
            <a:avLst/>
          </a:prstGeom>
          <a:noFill/>
          <a:ln w="9525">
            <a:noFill/>
            <a:miter lim="800000"/>
            <a:headEnd/>
            <a:tailEnd/>
          </a:ln>
        </p:spPr>
        <p:txBody>
          <a:bodyPr wrap="square">
            <a:spAutoFit/>
          </a:bodyPr>
          <a:lstStyle/>
          <a:p>
            <a:pPr algn="r" defTabSz="457200" eaLnBrk="0" fontAlgn="auto" hangingPunct="0">
              <a:spcBef>
                <a:spcPts val="0"/>
              </a:spcBef>
              <a:spcAft>
                <a:spcPts val="0"/>
              </a:spcAft>
            </a:pPr>
            <a:r>
              <a:rPr lang="fr-FR" sz="1200" i="1" dirty="0" err="1">
                <a:solidFill>
                  <a:srgbClr val="0070C0"/>
                </a:solidFill>
                <a:latin typeface="Arial"/>
              </a:rPr>
              <a:t>Noto</a:t>
            </a:r>
            <a:r>
              <a:rPr lang="fr-FR" sz="1200" i="1" dirty="0">
                <a:solidFill>
                  <a:srgbClr val="0070C0"/>
                </a:solidFill>
                <a:latin typeface="Arial"/>
              </a:rPr>
              <a:t> A, CROI 2018, Abs. 155 ; </a:t>
            </a:r>
            <a:r>
              <a:rPr lang="fr-FR" sz="1200" i="1" dirty="0" err="1">
                <a:solidFill>
                  <a:srgbClr val="0070C0"/>
                </a:solidFill>
                <a:latin typeface="Arial"/>
              </a:rPr>
              <a:t>Bertagnolli</a:t>
            </a:r>
            <a:r>
              <a:rPr lang="fr-FR" sz="1200" i="1" dirty="0">
                <a:solidFill>
                  <a:srgbClr val="0070C0"/>
                </a:solidFill>
                <a:latin typeface="Arial"/>
              </a:rPr>
              <a:t> LN, CROI 2018, Abs. 156 ; </a:t>
            </a:r>
            <a:br>
              <a:rPr lang="fr-FR" sz="1200" i="1" dirty="0">
                <a:solidFill>
                  <a:srgbClr val="0070C0"/>
                </a:solidFill>
                <a:latin typeface="Arial"/>
              </a:rPr>
            </a:br>
            <a:r>
              <a:rPr lang="fr-FR" sz="1200" i="1" dirty="0">
                <a:solidFill>
                  <a:srgbClr val="0070C0"/>
                </a:solidFill>
                <a:latin typeface="Arial"/>
              </a:rPr>
              <a:t>Osuna CE, CROI 2018, Abs. 157 ; Abdel-Mohsen M, CROI 2018, Abs. 158</a:t>
            </a:r>
          </a:p>
        </p:txBody>
      </p:sp>
      <p:sp>
        <p:nvSpPr>
          <p:cNvPr id="6" name="ZoneTexte 5">
            <a:extLst>
              <a:ext uri="{FF2B5EF4-FFF2-40B4-BE49-F238E27FC236}">
                <a16:creationId xmlns:a16="http://schemas.microsoft.com/office/drawing/2014/main" xmlns="" id="{857E95A1-503B-457B-8AAB-B39B0C0D6B1F}"/>
              </a:ext>
            </a:extLst>
          </p:cNvPr>
          <p:cNvSpPr txBox="1"/>
          <p:nvPr/>
        </p:nvSpPr>
        <p:spPr>
          <a:xfrm>
            <a:off x="8784311" y="32575"/>
            <a:ext cx="325731" cy="246221"/>
          </a:xfrm>
          <a:prstGeom prst="rect">
            <a:avLst/>
          </a:prstGeom>
          <a:noFill/>
        </p:spPr>
        <p:txBody>
          <a:bodyPr wrap="none" rtlCol="0">
            <a:spAutoFit/>
          </a:bodyPr>
          <a:lstStyle/>
          <a:p>
            <a:pPr algn="r" defTabSz="457200" fontAlgn="auto">
              <a:spcBef>
                <a:spcPts val="0"/>
              </a:spcBef>
              <a:spcAft>
                <a:spcPts val="0"/>
              </a:spcAft>
            </a:pPr>
            <a:r>
              <a:rPr lang="fr-FR" sz="1000" b="1" dirty="0">
                <a:solidFill>
                  <a:srgbClr val="FFFFFF"/>
                </a:solidFill>
                <a:latin typeface="Arial"/>
              </a:rPr>
              <a:t>49</a:t>
            </a:r>
          </a:p>
        </p:txBody>
      </p:sp>
    </p:spTree>
    <p:extLst>
      <p:ext uri="{BB962C8B-B14F-4D97-AF65-F5344CB8AC3E}">
        <p14:creationId xmlns:p14="http://schemas.microsoft.com/office/powerpoint/2010/main" val="19359810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0479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354330" y="1554480"/>
            <a:ext cx="6126480" cy="4366260"/>
          </a:xfrm>
          <a:prstGeom prst="rect">
            <a:avLst/>
          </a:prstGeom>
          <a:solidFill>
            <a:srgbClr val="FFFFFF">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6" name="Rectangle 5"/>
          <p:cNvSpPr/>
          <p:nvPr/>
        </p:nvSpPr>
        <p:spPr>
          <a:xfrm>
            <a:off x="536146" y="3556455"/>
            <a:ext cx="4519571" cy="861774"/>
          </a:xfrm>
          <a:prstGeom prst="rect">
            <a:avLst/>
          </a:prstGeom>
        </p:spPr>
        <p:txBody>
          <a:bodyPr wrap="none">
            <a:spAutoFit/>
          </a:bodyPr>
          <a:lstStyle/>
          <a:p>
            <a:pPr>
              <a:lnSpc>
                <a:spcPts val="3000"/>
              </a:lnSpc>
              <a:spcAft>
                <a:spcPts val="600"/>
              </a:spcAft>
            </a:pPr>
            <a:r>
              <a:rPr lang="fr-FR" sz="3200" b="1" dirty="0">
                <a:solidFill>
                  <a:srgbClr val="0070C0"/>
                </a:solidFill>
                <a:latin typeface="Calibri" panose="020F0502020204030204" pitchFamily="34" charset="0"/>
              </a:rPr>
              <a:t>Dr Florian Lemaitre</a:t>
            </a:r>
            <a:br>
              <a:rPr lang="fr-FR" sz="3200" b="1" dirty="0">
                <a:solidFill>
                  <a:srgbClr val="0070C0"/>
                </a:solidFill>
                <a:latin typeface="Calibri" panose="020F0502020204030204" pitchFamily="34" charset="0"/>
              </a:rPr>
            </a:br>
            <a:r>
              <a:rPr lang="fr-FR" sz="2800" i="1" dirty="0">
                <a:solidFill>
                  <a:srgbClr val="0070C0"/>
                </a:solidFill>
                <a:latin typeface="Calibri" panose="020F0502020204030204" pitchFamily="34" charset="0"/>
              </a:rPr>
              <a:t>(Pharmacologie, CHU Rennes)</a:t>
            </a:r>
          </a:p>
        </p:txBody>
      </p:sp>
      <p:sp>
        <p:nvSpPr>
          <p:cNvPr id="5" name="Rectangle 4"/>
          <p:cNvSpPr/>
          <p:nvPr/>
        </p:nvSpPr>
        <p:spPr>
          <a:xfrm>
            <a:off x="536146" y="2050128"/>
            <a:ext cx="1771960" cy="646331"/>
          </a:xfrm>
          <a:prstGeom prst="rect">
            <a:avLst/>
          </a:prstGeom>
        </p:spPr>
        <p:txBody>
          <a:bodyPr wrap="none">
            <a:spAutoFit/>
          </a:bodyPr>
          <a:lstStyle/>
          <a:p>
            <a:pPr lvl="0" fontAlgn="auto">
              <a:spcBef>
                <a:spcPts val="0"/>
              </a:spcBef>
              <a:spcAft>
                <a:spcPts val="0"/>
              </a:spcAft>
            </a:pPr>
            <a:r>
              <a:rPr lang="fr-FR" sz="3600" b="1" dirty="0" smtClean="0">
                <a:solidFill>
                  <a:srgbClr val="060653"/>
                </a:solidFill>
                <a:latin typeface="Calibri" panose="020F0502020204030204" pitchFamily="34" charset="0"/>
                <a:cs typeface="+mn-cs"/>
              </a:rPr>
              <a:t>THÈMES</a:t>
            </a:r>
            <a:endParaRPr lang="fr-FR" sz="2800" b="1" dirty="0">
              <a:solidFill>
                <a:schemeClr val="accent5">
                  <a:lumMod val="25000"/>
                </a:schemeClr>
              </a:solidFill>
              <a:latin typeface="Calibri" panose="020F0502020204030204" pitchFamily="34" charset="0"/>
              <a:cs typeface="+mn-cs"/>
            </a:endParaRPr>
          </a:p>
        </p:txBody>
      </p:sp>
      <p:sp>
        <p:nvSpPr>
          <p:cNvPr id="7" name="Rectangle 6"/>
          <p:cNvSpPr/>
          <p:nvPr/>
        </p:nvSpPr>
        <p:spPr>
          <a:xfrm>
            <a:off x="536146" y="4721960"/>
            <a:ext cx="5713236" cy="900631"/>
          </a:xfrm>
          <a:prstGeom prst="rect">
            <a:avLst/>
          </a:prstGeom>
        </p:spPr>
        <p:txBody>
          <a:bodyPr wrap="square">
            <a:spAutoFit/>
          </a:bodyPr>
          <a:lstStyle/>
          <a:p>
            <a:pPr>
              <a:lnSpc>
                <a:spcPts val="2100"/>
              </a:lnSpc>
              <a:spcAft>
                <a:spcPts val="600"/>
              </a:spcAft>
            </a:pPr>
            <a:r>
              <a:rPr lang="fr-FR" b="1" dirty="0" smtClean="0">
                <a:solidFill>
                  <a:srgbClr val="060653"/>
                </a:solidFill>
                <a:latin typeface="Calibri" panose="020F0502020204030204" pitchFamily="34" charset="0"/>
              </a:rPr>
              <a:t>Modérateur</a:t>
            </a:r>
            <a:br>
              <a:rPr lang="fr-FR" b="1" dirty="0" smtClean="0">
                <a:solidFill>
                  <a:srgbClr val="060653"/>
                </a:solidFill>
                <a:latin typeface="Calibri" panose="020F0502020204030204" pitchFamily="34" charset="0"/>
              </a:rPr>
            </a:br>
            <a:r>
              <a:rPr lang="fr-FR" sz="2000" b="1" dirty="0">
                <a:solidFill>
                  <a:srgbClr val="0070C0"/>
                </a:solidFill>
                <a:latin typeface="Calibri" panose="020F0502020204030204" pitchFamily="34" charset="0"/>
              </a:rPr>
              <a:t>Pr Pierre </a:t>
            </a:r>
            <a:r>
              <a:rPr lang="fr-FR" sz="2000" b="1" dirty="0" err="1">
                <a:solidFill>
                  <a:srgbClr val="0070C0"/>
                </a:solidFill>
                <a:latin typeface="Calibri" panose="020F0502020204030204" pitchFamily="34" charset="0"/>
              </a:rPr>
              <a:t>Tattevin</a:t>
            </a:r>
            <a:r>
              <a:rPr lang="fr-FR" sz="2000" b="1" dirty="0">
                <a:solidFill>
                  <a:srgbClr val="0070C0"/>
                </a:solidFill>
                <a:latin typeface="Calibri" panose="020F0502020204030204" pitchFamily="34" charset="0"/>
              </a:rPr>
              <a:t/>
            </a:r>
            <a:br>
              <a:rPr lang="fr-FR" sz="2000" b="1" dirty="0">
                <a:solidFill>
                  <a:srgbClr val="0070C0"/>
                </a:solidFill>
                <a:latin typeface="Calibri" panose="020F0502020204030204" pitchFamily="34" charset="0"/>
              </a:rPr>
            </a:br>
            <a:r>
              <a:rPr lang="fr-FR" sz="2000" i="1" dirty="0">
                <a:solidFill>
                  <a:srgbClr val="0070C0"/>
                </a:solidFill>
                <a:latin typeface="Calibri" panose="020F0502020204030204" pitchFamily="34" charset="0"/>
              </a:rPr>
              <a:t>(CHU Rennes)</a:t>
            </a:r>
          </a:p>
        </p:txBody>
      </p:sp>
    </p:spTree>
    <p:extLst>
      <p:ext uri="{BB962C8B-B14F-4D97-AF65-F5344CB8AC3E}">
        <p14:creationId xmlns:p14="http://schemas.microsoft.com/office/powerpoint/2010/main" val="12543745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PK et tolérance de MK-8591 (</a:t>
            </a:r>
            <a:r>
              <a:rPr lang="fr-FR" dirty="0" err="1"/>
              <a:t>EFdA</a:t>
            </a:r>
            <a:r>
              <a:rPr lang="fr-FR" dirty="0"/>
              <a:t>) </a:t>
            </a:r>
            <a:br>
              <a:rPr lang="fr-FR" dirty="0"/>
            </a:br>
            <a:r>
              <a:rPr lang="fr-FR" dirty="0"/>
              <a:t>en doses répétées quotidiennes (1)</a:t>
            </a:r>
          </a:p>
        </p:txBody>
      </p:sp>
      <p:sp>
        <p:nvSpPr>
          <p:cNvPr id="5123" name="Rectangle 3"/>
          <p:cNvSpPr>
            <a:spLocks noGrp="1" noChangeArrowheads="1"/>
          </p:cNvSpPr>
          <p:nvPr>
            <p:ph idx="1"/>
          </p:nvPr>
        </p:nvSpPr>
        <p:spPr>
          <a:xfrm>
            <a:off x="457200" y="1148634"/>
            <a:ext cx="8507413" cy="5111750"/>
          </a:xfrm>
        </p:spPr>
        <p:txBody>
          <a:bodyPr/>
          <a:lstStyle/>
          <a:p>
            <a:pPr eaLnBrk="1" hangingPunct="1">
              <a:spcBef>
                <a:spcPts val="300"/>
              </a:spcBef>
            </a:pPr>
            <a:r>
              <a:rPr lang="fr-FR" sz="1600" b="1" dirty="0"/>
              <a:t>Rappels</a:t>
            </a:r>
          </a:p>
          <a:p>
            <a:pPr lvl="1" eaLnBrk="1" hangingPunct="1">
              <a:spcBef>
                <a:spcPts val="300"/>
              </a:spcBef>
            </a:pPr>
            <a:r>
              <a:rPr lang="fr-FR" sz="1600" dirty="0"/>
              <a:t>MK-8591 (4’-ethynyl-2-fluoro-2’-deoxyadenosine) est un inhibiteur de RT bloquant </a:t>
            </a:r>
            <a:br>
              <a:rPr lang="fr-FR" sz="1600" dirty="0"/>
            </a:br>
            <a:r>
              <a:rPr lang="fr-FR" sz="1600" dirty="0"/>
              <a:t>la translocation agissant comme terminateur de chaine non obligatoire </a:t>
            </a:r>
            <a:br>
              <a:rPr lang="fr-FR" sz="1600" dirty="0"/>
            </a:br>
            <a:r>
              <a:rPr lang="fr-FR" sz="1400" i="1" dirty="0"/>
              <a:t>(</a:t>
            </a:r>
            <a:r>
              <a:rPr lang="fr-FR" sz="1400" i="1" dirty="0" err="1"/>
              <a:t>Grobler</a:t>
            </a:r>
            <a:r>
              <a:rPr lang="fr-FR" sz="1400" i="1" dirty="0"/>
              <a:t> J. CROI 2016, Abs. 98</a:t>
            </a:r>
            <a:r>
              <a:rPr lang="fr-FR" sz="1400" i="1" dirty="0" smtClean="0"/>
              <a:t>)</a:t>
            </a:r>
          </a:p>
          <a:p>
            <a:pPr lvl="1" eaLnBrk="1" hangingPunct="1">
              <a:spcBef>
                <a:spcPts val="300"/>
              </a:spcBef>
            </a:pPr>
            <a:endParaRPr lang="fr-FR" sz="1400" b="1" dirty="0"/>
          </a:p>
          <a:p>
            <a:pPr lvl="1" eaLnBrk="1" hangingPunct="1">
              <a:spcBef>
                <a:spcPts val="300"/>
              </a:spcBef>
            </a:pPr>
            <a:r>
              <a:rPr lang="fr-FR" sz="1600" dirty="0" smtClean="0"/>
              <a:t>Activité antivirale puissante (IC</a:t>
            </a:r>
            <a:r>
              <a:rPr lang="fr-FR" sz="1600" baseline="-25000" dirty="0" smtClean="0"/>
              <a:t>50</a:t>
            </a:r>
            <a:r>
              <a:rPr lang="fr-FR" sz="1600" dirty="0" smtClean="0"/>
              <a:t> = 0,01 </a:t>
            </a:r>
            <a:r>
              <a:rPr lang="fr-FR" sz="1600" dirty="0" err="1" smtClean="0"/>
              <a:t>pM</a:t>
            </a:r>
            <a:r>
              <a:rPr lang="fr-FR" sz="1600" dirty="0" smtClean="0"/>
              <a:t>/10</a:t>
            </a:r>
            <a:r>
              <a:rPr lang="fr-FR" sz="1600" baseline="30000" dirty="0" smtClean="0"/>
              <a:t>6</a:t>
            </a:r>
            <a:r>
              <a:rPr lang="fr-FR" sz="1600" dirty="0" smtClean="0"/>
              <a:t> PBMC, VIH-1, VIH-2)</a:t>
            </a:r>
          </a:p>
          <a:p>
            <a:pPr lvl="1" eaLnBrk="1" hangingPunct="1">
              <a:spcBef>
                <a:spcPts val="300"/>
              </a:spcBef>
            </a:pPr>
            <a:r>
              <a:rPr lang="fr-FR" sz="1600" dirty="0" smtClean="0"/>
              <a:t>Monothérapie VIH+ 10 mg / 10 jours (- </a:t>
            </a:r>
            <a:r>
              <a:rPr lang="fr-FR" sz="1600" dirty="0"/>
              <a:t>1,78 log</a:t>
            </a:r>
            <a:r>
              <a:rPr lang="fr-FR" sz="1600" baseline="-25000" dirty="0"/>
              <a:t>10</a:t>
            </a:r>
            <a:r>
              <a:rPr lang="fr-FR" sz="1600" dirty="0"/>
              <a:t> </a:t>
            </a:r>
            <a:r>
              <a:rPr lang="fr-FR" sz="1600" dirty="0" smtClean="0"/>
              <a:t>ARN </a:t>
            </a:r>
            <a:r>
              <a:rPr lang="fr-FR" sz="1600" dirty="0"/>
              <a:t>VIH-1 plasma) </a:t>
            </a:r>
            <a:r>
              <a:rPr lang="fr-FR" sz="1400" i="1" dirty="0" smtClean="0">
                <a:ea typeface="Wingdings"/>
                <a:cs typeface="Wingdings"/>
                <a:sym typeface="Wingdings"/>
              </a:rPr>
              <a:t>(</a:t>
            </a:r>
            <a:r>
              <a:rPr lang="fr-FR" sz="1400" i="1" dirty="0">
                <a:ea typeface="Wingdings"/>
                <a:cs typeface="Wingdings"/>
                <a:sym typeface="Wingdings"/>
              </a:rPr>
              <a:t>Friedman E. CROI 2016, Abs. 437LB)</a:t>
            </a:r>
          </a:p>
          <a:p>
            <a:pPr lvl="1" eaLnBrk="1" hangingPunct="1">
              <a:spcBef>
                <a:spcPts val="300"/>
              </a:spcBef>
            </a:pPr>
            <a:r>
              <a:rPr lang="fr-FR" sz="1600" dirty="0"/>
              <a:t>D</a:t>
            </a:r>
            <a:r>
              <a:rPr lang="fr-FR" sz="1600" dirty="0" smtClean="0"/>
              <a:t>iffusion niveau rectal </a:t>
            </a:r>
            <a:r>
              <a:rPr lang="fr-FR" sz="1600" dirty="0"/>
              <a:t>et vaginal chez </a:t>
            </a:r>
            <a:r>
              <a:rPr lang="fr-FR" sz="1600" dirty="0" smtClean="0"/>
              <a:t>l’animal, persistance </a:t>
            </a:r>
            <a:r>
              <a:rPr lang="fr-FR" sz="1600" dirty="0"/>
              <a:t>dans les tissus lymphoïdes </a:t>
            </a:r>
            <a:r>
              <a:rPr lang="fr-FR" sz="1400" i="1" dirty="0" smtClean="0"/>
              <a:t>(</a:t>
            </a:r>
            <a:r>
              <a:rPr lang="en-GB" sz="1400" i="1" dirty="0" err="1"/>
              <a:t>Grobler</a:t>
            </a:r>
            <a:r>
              <a:rPr lang="en-GB" sz="1400" i="1" dirty="0"/>
              <a:t> J, CROI 2017, Abs. </a:t>
            </a:r>
            <a:r>
              <a:rPr lang="en-GB" sz="1400" i="1" dirty="0" smtClean="0"/>
              <a:t>435</a:t>
            </a:r>
            <a:endParaRPr lang="fr-FR" sz="1400" i="1" dirty="0" smtClean="0"/>
          </a:p>
          <a:p>
            <a:pPr lvl="1" eaLnBrk="1" hangingPunct="1">
              <a:spcBef>
                <a:spcPts val="300"/>
              </a:spcBef>
            </a:pPr>
            <a:r>
              <a:rPr lang="fr-FR" sz="1600" dirty="0" smtClean="0"/>
              <a:t>Longue demi-vie : 50-60h plasma, 120-210h PBMC</a:t>
            </a:r>
            <a:endParaRPr lang="fr-FR" sz="1600" dirty="0"/>
          </a:p>
          <a:p>
            <a:pPr lvl="1" eaLnBrk="1" hangingPunct="1">
              <a:spcBef>
                <a:spcPts val="300"/>
              </a:spcBef>
            </a:pPr>
            <a:endParaRPr lang="fr-FR" sz="800" dirty="0"/>
          </a:p>
          <a:p>
            <a:pPr eaLnBrk="1" hangingPunct="1">
              <a:spcBef>
                <a:spcPts val="300"/>
              </a:spcBef>
            </a:pPr>
            <a:r>
              <a:rPr lang="fr-FR" sz="1600" b="1" dirty="0" smtClean="0"/>
              <a:t>Rationnel (Dose </a:t>
            </a:r>
            <a:r>
              <a:rPr lang="fr-FR" sz="1600" b="1" dirty="0" err="1" smtClean="0"/>
              <a:t>ranging</a:t>
            </a:r>
            <a:r>
              <a:rPr lang="fr-FR" sz="1600" b="1" dirty="0" smtClean="0"/>
              <a:t> 0,25-30 mg)</a:t>
            </a:r>
            <a:endParaRPr lang="fr-FR" sz="1600" b="1" dirty="0"/>
          </a:p>
          <a:p>
            <a:pPr lvl="2" eaLnBrk="1" hangingPunct="1">
              <a:spcBef>
                <a:spcPts val="300"/>
              </a:spcBef>
            </a:pPr>
            <a:r>
              <a:rPr lang="fr-FR" sz="1600" dirty="0" smtClean="0"/>
              <a:t>0,25 </a:t>
            </a:r>
            <a:r>
              <a:rPr lang="fr-FR" sz="1600" dirty="0"/>
              <a:t>mg </a:t>
            </a:r>
            <a:r>
              <a:rPr lang="fr-FR" sz="1600" dirty="0" smtClean="0"/>
              <a:t>dose unique -&gt; C</a:t>
            </a:r>
            <a:r>
              <a:rPr lang="fr-FR" sz="1600" baseline="-25000" dirty="0" smtClean="0"/>
              <a:t>24h</a:t>
            </a:r>
            <a:r>
              <a:rPr lang="fr-FR" sz="1600" dirty="0" smtClean="0"/>
              <a:t> </a:t>
            </a:r>
            <a:r>
              <a:rPr lang="fr-FR" sz="1600" dirty="0"/>
              <a:t>intracellulaire de </a:t>
            </a:r>
            <a:r>
              <a:rPr lang="fr-FR" sz="1600" dirty="0" err="1"/>
              <a:t>EFdA</a:t>
            </a:r>
            <a:r>
              <a:rPr lang="fr-FR" sz="1600" dirty="0"/>
              <a:t>-TP de l’ordre de 0,05 </a:t>
            </a:r>
            <a:r>
              <a:rPr lang="fr-FR" sz="1600" dirty="0" err="1"/>
              <a:t>pmol</a:t>
            </a:r>
            <a:r>
              <a:rPr lang="fr-FR" sz="1600" dirty="0"/>
              <a:t>/10</a:t>
            </a:r>
            <a:r>
              <a:rPr lang="fr-FR" sz="1600" baseline="30000" dirty="0"/>
              <a:t>6</a:t>
            </a:r>
            <a:r>
              <a:rPr lang="fr-FR" sz="1600" dirty="0"/>
              <a:t> PBMC soit 5 x </a:t>
            </a:r>
            <a:r>
              <a:rPr lang="fr-FR" sz="1600" dirty="0" smtClean="0"/>
              <a:t>IC</a:t>
            </a:r>
            <a:r>
              <a:rPr lang="fr-FR" sz="1600" baseline="-25000" dirty="0" smtClean="0"/>
              <a:t>50 : </a:t>
            </a:r>
            <a:r>
              <a:rPr lang="fr-FR" sz="1600" dirty="0" smtClean="0"/>
              <a:t>concentration cible</a:t>
            </a:r>
            <a:endParaRPr lang="fr-FR" sz="1600" baseline="-25000" dirty="0"/>
          </a:p>
          <a:p>
            <a:pPr lvl="2" eaLnBrk="1" hangingPunct="1">
              <a:spcBef>
                <a:spcPts val="300"/>
              </a:spcBef>
            </a:pPr>
            <a:r>
              <a:rPr lang="fr-FR" sz="1600" dirty="0" smtClean="0"/>
              <a:t>0,25 mg dose répétée -&gt;C</a:t>
            </a:r>
            <a:r>
              <a:rPr lang="fr-FR" sz="1600" baseline="-25000" dirty="0" smtClean="0"/>
              <a:t>24h</a:t>
            </a:r>
            <a:r>
              <a:rPr lang="fr-FR" sz="1600" dirty="0" smtClean="0"/>
              <a:t> </a:t>
            </a:r>
            <a:r>
              <a:rPr lang="fr-FR" sz="1600" dirty="0"/>
              <a:t>intracellulaire d</a:t>
            </a:r>
            <a:r>
              <a:rPr lang="fr-FR" sz="1600" dirty="0" smtClean="0"/>
              <a:t>e </a:t>
            </a:r>
            <a:r>
              <a:rPr lang="fr-FR" sz="1600" dirty="0" err="1"/>
              <a:t>EFdA</a:t>
            </a:r>
            <a:r>
              <a:rPr lang="fr-FR" sz="1600" dirty="0"/>
              <a:t>-TP de l’ordre de 0,4 </a:t>
            </a:r>
            <a:r>
              <a:rPr lang="fr-FR" sz="1600" dirty="0" err="1"/>
              <a:t>pmol</a:t>
            </a:r>
            <a:r>
              <a:rPr lang="fr-FR" sz="1600" dirty="0"/>
              <a:t>/10</a:t>
            </a:r>
            <a:r>
              <a:rPr lang="fr-FR" sz="1600" baseline="30000" dirty="0"/>
              <a:t>6</a:t>
            </a:r>
            <a:r>
              <a:rPr lang="fr-FR" sz="1600" dirty="0"/>
              <a:t> </a:t>
            </a:r>
            <a:r>
              <a:rPr lang="fr-FR" sz="1600" dirty="0" smtClean="0"/>
              <a:t>PBMC soit 40 x IC</a:t>
            </a:r>
            <a:r>
              <a:rPr lang="fr-FR" sz="1600" baseline="-25000" dirty="0" smtClean="0"/>
              <a:t>50</a:t>
            </a:r>
            <a:endParaRPr lang="fr-FR" sz="1600" baseline="-25000" dirty="0"/>
          </a:p>
          <a:p>
            <a:pPr eaLnBrk="1" hangingPunct="1">
              <a:spcBef>
                <a:spcPts val="300"/>
              </a:spcBef>
            </a:pPr>
            <a:endParaRPr lang="fr-FR" sz="800" dirty="0"/>
          </a:p>
          <a:p>
            <a:pPr eaLnBrk="1" hangingPunct="1">
              <a:spcBef>
                <a:spcPts val="300"/>
              </a:spcBef>
            </a:pPr>
            <a:r>
              <a:rPr lang="fr-FR" sz="1600" b="1" dirty="0"/>
              <a:t>Objectifs</a:t>
            </a:r>
          </a:p>
          <a:p>
            <a:pPr lvl="1" eaLnBrk="1" hangingPunct="1">
              <a:spcBef>
                <a:spcPts val="300"/>
              </a:spcBef>
            </a:pPr>
            <a:r>
              <a:rPr lang="fr-FR" sz="1600" dirty="0"/>
              <a:t>PK et tolérance du MK-8591 (</a:t>
            </a:r>
            <a:r>
              <a:rPr lang="fr-FR" sz="1600" dirty="0" err="1"/>
              <a:t>EFdA</a:t>
            </a:r>
            <a:r>
              <a:rPr lang="fr-FR" sz="1600" dirty="0"/>
              <a:t>) en doses répétées quotidiennes</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Matthews RP, CROI 2018, Abs. 26</a:t>
            </a:r>
          </a:p>
        </p:txBody>
      </p:sp>
      <p:sp>
        <p:nvSpPr>
          <p:cNvPr id="6" name="ZoneTexte 5">
            <a:extLst>
              <a:ext uri="{FF2B5EF4-FFF2-40B4-BE49-F238E27FC236}">
                <a16:creationId xmlns="" xmlns:a16="http://schemas.microsoft.com/office/drawing/2014/main" id="{8D3FF593-0E72-4A48-B3E1-9BDBD08BD530}"/>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67</a:t>
            </a:r>
          </a:p>
        </p:txBody>
      </p:sp>
    </p:spTree>
    <p:extLst>
      <p:ext uri="{BB962C8B-B14F-4D97-AF65-F5344CB8AC3E}">
        <p14:creationId xmlns:p14="http://schemas.microsoft.com/office/powerpoint/2010/main" val="1652146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PK et tolérance de MK-8591 (</a:t>
            </a:r>
            <a:r>
              <a:rPr lang="fr-FR" dirty="0" err="1"/>
              <a:t>EFdA</a:t>
            </a:r>
            <a:r>
              <a:rPr lang="fr-FR" dirty="0"/>
              <a:t>) </a:t>
            </a:r>
            <a:br>
              <a:rPr lang="fr-FR" dirty="0"/>
            </a:br>
            <a:r>
              <a:rPr lang="fr-FR" dirty="0"/>
              <a:t>en doses répétées quotidiennes (2)</a:t>
            </a:r>
          </a:p>
        </p:txBody>
      </p:sp>
      <p:sp>
        <p:nvSpPr>
          <p:cNvPr id="5123" name="Rectangle 3"/>
          <p:cNvSpPr>
            <a:spLocks noGrp="1" noChangeArrowheads="1"/>
          </p:cNvSpPr>
          <p:nvPr>
            <p:ph idx="1"/>
          </p:nvPr>
        </p:nvSpPr>
        <p:spPr>
          <a:xfrm>
            <a:off x="711992" y="3515176"/>
            <a:ext cx="7970189" cy="2951452"/>
          </a:xfrm>
        </p:spPr>
        <p:txBody>
          <a:bodyPr/>
          <a:lstStyle/>
          <a:p>
            <a:pPr eaLnBrk="1" hangingPunct="1"/>
            <a:r>
              <a:rPr lang="fr-FR" sz="1600" b="1" dirty="0"/>
              <a:t>Méthode</a:t>
            </a:r>
          </a:p>
          <a:p>
            <a:pPr lvl="1" eaLnBrk="1" hangingPunct="1"/>
            <a:r>
              <a:rPr lang="fr-FR" sz="1600" dirty="0"/>
              <a:t>12 adultes volontaires </a:t>
            </a:r>
            <a:r>
              <a:rPr lang="fr-FR" sz="1600" dirty="0" smtClean="0"/>
              <a:t>sains par groupe : </a:t>
            </a:r>
            <a:r>
              <a:rPr lang="fr-FR" sz="1600" dirty="0"/>
              <a:t>A, B et C selon les doses de MK-8591 vs PCB et durée d’exposition</a:t>
            </a:r>
          </a:p>
          <a:p>
            <a:pPr lvl="2" eaLnBrk="1" hangingPunct="1"/>
            <a:r>
              <a:rPr lang="fr-FR" sz="1600" dirty="0"/>
              <a:t>A : 5 mg </a:t>
            </a:r>
            <a:r>
              <a:rPr lang="fr-FR" sz="1600" dirty="0" err="1"/>
              <a:t>qd</a:t>
            </a:r>
            <a:r>
              <a:rPr lang="fr-FR" sz="1600" dirty="0"/>
              <a:t> pendant 42 jours</a:t>
            </a:r>
          </a:p>
          <a:p>
            <a:pPr lvl="2" eaLnBrk="1" hangingPunct="1"/>
            <a:r>
              <a:rPr lang="fr-FR" sz="1600" dirty="0"/>
              <a:t>B : 0,25 mg </a:t>
            </a:r>
            <a:r>
              <a:rPr lang="fr-FR" sz="1600" dirty="0" err="1"/>
              <a:t>qd</a:t>
            </a:r>
            <a:r>
              <a:rPr lang="fr-FR" sz="1600" dirty="0"/>
              <a:t> pendant 28 jours</a:t>
            </a:r>
          </a:p>
          <a:p>
            <a:pPr lvl="2" eaLnBrk="1" hangingPunct="1"/>
            <a:r>
              <a:rPr lang="fr-FR" sz="1600" dirty="0"/>
              <a:t>C : 0,75 mg </a:t>
            </a:r>
            <a:r>
              <a:rPr lang="fr-FR" sz="1600" dirty="0" err="1"/>
              <a:t>qd</a:t>
            </a:r>
            <a:r>
              <a:rPr lang="fr-FR" sz="1600" dirty="0"/>
              <a:t> pendant 28 jours</a:t>
            </a:r>
          </a:p>
          <a:p>
            <a:pPr lvl="1" eaLnBrk="1" hangingPunct="1"/>
            <a:r>
              <a:rPr lang="fr-FR" sz="1600" dirty="0"/>
              <a:t>Biopsies rectales et vaginales (prélèvement optionnel) après la dernière dose</a:t>
            </a:r>
          </a:p>
          <a:p>
            <a:pPr eaLnBrk="1" hangingPunct="1"/>
            <a:endParaRPr lang="fr-FR" sz="1600" dirty="0"/>
          </a:p>
          <a:p>
            <a:pPr eaLnBrk="1" hangingPunct="1"/>
            <a:r>
              <a:rPr lang="fr-FR" sz="1600" b="1" dirty="0"/>
              <a:t>Résultats de tolérance</a:t>
            </a:r>
          </a:p>
          <a:p>
            <a:pPr lvl="1" eaLnBrk="1" hangingPunct="1"/>
            <a:r>
              <a:rPr lang="fr-FR" sz="1600" dirty="0"/>
              <a:t>Evénements indésirables légers à modérés, chez 17 participants indépendamment des doses et durées d’exposition dont 4 reliés au MK-8591</a:t>
            </a:r>
          </a:p>
          <a:p>
            <a:pPr lvl="1" eaLnBrk="1" hangingPunct="1"/>
            <a:r>
              <a:rPr lang="fr-FR" sz="1600" dirty="0"/>
              <a:t>Aucun EIG</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Matthews RP, CROI 2018, Abs. 26</a:t>
            </a:r>
          </a:p>
        </p:txBody>
      </p:sp>
      <p:sp>
        <p:nvSpPr>
          <p:cNvPr id="6" name="Text Box 2"/>
          <p:cNvSpPr txBox="1">
            <a:spLocks noChangeArrowheads="1"/>
          </p:cNvSpPr>
          <p:nvPr/>
        </p:nvSpPr>
        <p:spPr bwMode="auto">
          <a:xfrm>
            <a:off x="2647950" y="1224518"/>
            <a:ext cx="3352800" cy="369332"/>
          </a:xfrm>
          <a:prstGeom prst="rect">
            <a:avLst/>
          </a:prstGeom>
          <a:noFill/>
          <a:ln w="9525">
            <a:noFill/>
            <a:miter lim="800000"/>
            <a:headEnd/>
            <a:tailEnd/>
          </a:ln>
        </p:spPr>
        <p:txBody>
          <a:bodyPr wrap="square">
            <a:spAutoFit/>
          </a:bodyPr>
          <a:lstStyle/>
          <a:p>
            <a:pPr algn="ctr" fontAlgn="auto">
              <a:spcBef>
                <a:spcPts val="0"/>
              </a:spcBef>
              <a:spcAft>
                <a:spcPts val="0"/>
              </a:spcAft>
            </a:pPr>
            <a:r>
              <a:rPr lang="fr-FR" b="1" dirty="0">
                <a:solidFill>
                  <a:srgbClr val="0070C0"/>
                </a:solidFill>
                <a:latin typeface="Calibri" pitchFamily="34" charset="0"/>
                <a:ea typeface="ＭＳ Ｐゴシック" pitchFamily="34" charset="-128"/>
                <a:cs typeface="+mn-cs"/>
              </a:rPr>
              <a:t>Schéma de l’étude</a:t>
            </a:r>
          </a:p>
        </p:txBody>
      </p:sp>
      <p:grpSp>
        <p:nvGrpSpPr>
          <p:cNvPr id="2" name="Groupe 1">
            <a:extLst>
              <a:ext uri="{FF2B5EF4-FFF2-40B4-BE49-F238E27FC236}">
                <a16:creationId xmlns="" xmlns:a16="http://schemas.microsoft.com/office/drawing/2014/main" id="{700E857D-A86A-45CF-9FE6-F98DBCDD7B12}"/>
              </a:ext>
            </a:extLst>
          </p:cNvPr>
          <p:cNvGrpSpPr/>
          <p:nvPr/>
        </p:nvGrpSpPr>
        <p:grpSpPr>
          <a:xfrm>
            <a:off x="1240119" y="1675614"/>
            <a:ext cx="6978694" cy="1579912"/>
            <a:chOff x="1240119" y="1675614"/>
            <a:chExt cx="6978694" cy="1579912"/>
          </a:xfrm>
        </p:grpSpPr>
        <p:sp>
          <p:nvSpPr>
            <p:cNvPr id="8"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3758225" y="1675614"/>
              <a:ext cx="1875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S0</a:t>
              </a:r>
              <a:endParaRPr lang="fr-FR" sz="2800" b="1" baseline="30000" dirty="0">
                <a:solidFill>
                  <a:srgbClr val="000000"/>
                </a:solidFill>
                <a:latin typeface="Arial"/>
                <a:cs typeface="Arial" pitchFamily="34" charset="0"/>
              </a:endParaRPr>
            </a:p>
          </p:txBody>
        </p:sp>
        <p:sp>
          <p:nvSpPr>
            <p:cNvPr id="9"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6403991" y="1675614"/>
              <a:ext cx="1875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p>
              <a:pPr algn="ctr"/>
              <a:r>
                <a:rPr lang="fr-FR" sz="1200" b="1" dirty="0">
                  <a:solidFill>
                    <a:srgbClr val="000000"/>
                  </a:solidFill>
                  <a:latin typeface="Arial"/>
                  <a:cs typeface="Arial" pitchFamily="34" charset="0"/>
                </a:rPr>
                <a:t>S5</a:t>
              </a:r>
              <a:endParaRPr lang="fr-FR" sz="2800" b="1" baseline="30000" dirty="0">
                <a:solidFill>
                  <a:srgbClr val="000000"/>
                </a:solidFill>
                <a:latin typeface="Arial"/>
                <a:cs typeface="Arial" pitchFamily="34" charset="0"/>
              </a:endParaRPr>
            </a:p>
          </p:txBody>
        </p:sp>
        <p:sp>
          <p:nvSpPr>
            <p:cNvPr id="11" name="Line 11">
              <a:extLst>
                <a:ext uri="{FF2B5EF4-FFF2-40B4-BE49-F238E27FC236}">
                  <a16:creationId xmlns="" xmlns:a16="http://schemas.microsoft.com/office/drawing/2014/main" id="{EE08223D-4ECF-3E42-8943-DBE791B942A0}"/>
                </a:ext>
              </a:extLst>
            </p:cNvPr>
            <p:cNvSpPr>
              <a:spLocks noChangeShapeType="1"/>
            </p:cNvSpPr>
            <p:nvPr/>
          </p:nvSpPr>
          <p:spPr bwMode="auto">
            <a:xfrm>
              <a:off x="3858977" y="1902056"/>
              <a:ext cx="0" cy="59436"/>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 name="Line 11">
              <a:extLst>
                <a:ext uri="{FF2B5EF4-FFF2-40B4-BE49-F238E27FC236}">
                  <a16:creationId xmlns="" xmlns:a16="http://schemas.microsoft.com/office/drawing/2014/main" id="{EE08223D-4ECF-3E42-8943-DBE791B942A0}"/>
                </a:ext>
              </a:extLst>
            </p:cNvPr>
            <p:cNvSpPr>
              <a:spLocks noChangeShapeType="1"/>
            </p:cNvSpPr>
            <p:nvPr/>
          </p:nvSpPr>
          <p:spPr bwMode="auto">
            <a:xfrm>
              <a:off x="3855167" y="1962101"/>
              <a:ext cx="3569761" cy="0"/>
            </a:xfrm>
            <a:prstGeom prst="line">
              <a:avLst/>
            </a:prstGeom>
            <a:noFill/>
            <a:ln w="12700">
              <a:solidFill>
                <a:srgbClr val="000066"/>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3" name="Line 11">
              <a:extLst>
                <a:ext uri="{FF2B5EF4-FFF2-40B4-BE49-F238E27FC236}">
                  <a16:creationId xmlns="" xmlns:a16="http://schemas.microsoft.com/office/drawing/2014/main" id="{EE08223D-4ECF-3E42-8943-DBE791B942A0}"/>
                </a:ext>
              </a:extLst>
            </p:cNvPr>
            <p:cNvSpPr>
              <a:spLocks noChangeShapeType="1"/>
            </p:cNvSpPr>
            <p:nvPr/>
          </p:nvSpPr>
          <p:spPr bwMode="auto">
            <a:xfrm>
              <a:off x="6491767" y="1902056"/>
              <a:ext cx="0" cy="59436"/>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6" name="Rectangle à coins arrondis 15"/>
            <p:cNvSpPr/>
            <p:nvPr/>
          </p:nvSpPr>
          <p:spPr bwMode="auto">
            <a:xfrm>
              <a:off x="4195187" y="2103351"/>
              <a:ext cx="2809117" cy="216000"/>
            </a:xfrm>
            <a:prstGeom prst="round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200" b="1" dirty="0">
                  <a:solidFill>
                    <a:srgbClr val="FFFFFF"/>
                  </a:solidFill>
                  <a:cs typeface="+mn-cs"/>
                </a:rPr>
                <a:t>MK-8591 ou </a:t>
              </a:r>
              <a:r>
                <a:rPr lang="fr-FR" sz="1200" b="1" dirty="0">
                  <a:solidFill>
                    <a:srgbClr val="FFFFFF"/>
                  </a:solidFill>
                  <a:latin typeface="Arial"/>
                  <a:cs typeface="+mn-cs"/>
                </a:rPr>
                <a:t>PCB</a:t>
              </a:r>
              <a:endParaRPr lang="fr-FR" sz="1200" b="1" dirty="0">
                <a:solidFill>
                  <a:srgbClr val="FFFFFF"/>
                </a:solidFill>
                <a:cs typeface="+mn-cs"/>
              </a:endParaRPr>
            </a:p>
          </p:txBody>
        </p:sp>
        <p:sp>
          <p:nvSpPr>
            <p:cNvPr id="18"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195187" y="1675614"/>
              <a:ext cx="1875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S1</a:t>
              </a:r>
              <a:endParaRPr lang="fr-FR" sz="2800" b="1" baseline="30000" dirty="0">
                <a:solidFill>
                  <a:srgbClr val="000000"/>
                </a:solidFill>
                <a:latin typeface="Arial"/>
                <a:cs typeface="Arial" pitchFamily="34" charset="0"/>
              </a:endParaRPr>
            </a:p>
          </p:txBody>
        </p:sp>
        <p:sp>
          <p:nvSpPr>
            <p:cNvPr id="19" name="Line 11">
              <a:extLst>
                <a:ext uri="{FF2B5EF4-FFF2-40B4-BE49-F238E27FC236}">
                  <a16:creationId xmlns="" xmlns:a16="http://schemas.microsoft.com/office/drawing/2014/main" id="{EE08223D-4ECF-3E42-8943-DBE791B942A0}"/>
                </a:ext>
              </a:extLst>
            </p:cNvPr>
            <p:cNvSpPr>
              <a:spLocks noChangeShapeType="1"/>
            </p:cNvSpPr>
            <p:nvPr/>
          </p:nvSpPr>
          <p:spPr bwMode="auto">
            <a:xfrm>
              <a:off x="4295939" y="1902056"/>
              <a:ext cx="0" cy="59436"/>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0"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686234" y="1675614"/>
              <a:ext cx="1875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S2</a:t>
              </a:r>
              <a:endParaRPr lang="fr-FR" sz="2800" b="1" baseline="30000" dirty="0">
                <a:solidFill>
                  <a:srgbClr val="000000"/>
                </a:solidFill>
                <a:latin typeface="Arial"/>
                <a:cs typeface="Arial" pitchFamily="34" charset="0"/>
              </a:endParaRPr>
            </a:p>
          </p:txBody>
        </p:sp>
        <p:sp>
          <p:nvSpPr>
            <p:cNvPr id="21" name="Line 11">
              <a:extLst>
                <a:ext uri="{FF2B5EF4-FFF2-40B4-BE49-F238E27FC236}">
                  <a16:creationId xmlns="" xmlns:a16="http://schemas.microsoft.com/office/drawing/2014/main" id="{EE08223D-4ECF-3E42-8943-DBE791B942A0}"/>
                </a:ext>
              </a:extLst>
            </p:cNvPr>
            <p:cNvSpPr>
              <a:spLocks noChangeShapeType="1"/>
            </p:cNvSpPr>
            <p:nvPr/>
          </p:nvSpPr>
          <p:spPr bwMode="auto">
            <a:xfrm>
              <a:off x="4786986" y="1902056"/>
              <a:ext cx="0" cy="59436"/>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2" name="Rectangle à coins arrondis 21"/>
            <p:cNvSpPr/>
            <p:nvPr/>
          </p:nvSpPr>
          <p:spPr bwMode="auto">
            <a:xfrm>
              <a:off x="4195187" y="2353495"/>
              <a:ext cx="1743333" cy="216000"/>
            </a:xfrm>
            <a:prstGeom prst="round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r>
                <a:rPr lang="fr-FR" sz="1200" b="1" dirty="0">
                  <a:solidFill>
                    <a:srgbClr val="FFFFFF"/>
                  </a:solidFill>
                  <a:latin typeface="Arial"/>
                  <a:cs typeface="+mn-cs"/>
                </a:rPr>
                <a:t>MK-8591 ou PCB</a:t>
              </a:r>
            </a:p>
          </p:txBody>
        </p:sp>
        <p:sp>
          <p:nvSpPr>
            <p:cNvPr id="23"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5252965" y="1675614"/>
              <a:ext cx="1875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S3</a:t>
              </a:r>
              <a:endParaRPr lang="fr-FR" sz="2800" b="1" baseline="30000" dirty="0">
                <a:solidFill>
                  <a:srgbClr val="000000"/>
                </a:solidFill>
                <a:latin typeface="Arial"/>
                <a:cs typeface="Arial" pitchFamily="34" charset="0"/>
              </a:endParaRPr>
            </a:p>
          </p:txBody>
        </p:sp>
        <p:sp>
          <p:nvSpPr>
            <p:cNvPr id="24"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353717" y="1902056"/>
              <a:ext cx="0" cy="59436"/>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5"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5813198" y="1675614"/>
              <a:ext cx="1875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S4</a:t>
              </a:r>
              <a:endParaRPr lang="fr-FR" sz="2800" b="1" baseline="30000" dirty="0">
                <a:solidFill>
                  <a:srgbClr val="000000"/>
                </a:solidFill>
                <a:latin typeface="Arial"/>
                <a:cs typeface="Arial" pitchFamily="34" charset="0"/>
              </a:endParaRPr>
            </a:p>
          </p:txBody>
        </p:sp>
        <p:sp>
          <p:nvSpPr>
            <p:cNvPr id="26"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913950" y="1902056"/>
              <a:ext cx="0" cy="59436"/>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7"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6910528" y="1675614"/>
              <a:ext cx="1875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S6</a:t>
              </a:r>
              <a:endParaRPr lang="fr-FR" sz="2800" b="1" baseline="30000" dirty="0">
                <a:solidFill>
                  <a:srgbClr val="000000"/>
                </a:solidFill>
                <a:latin typeface="Arial"/>
                <a:cs typeface="Arial" pitchFamily="34" charset="0"/>
              </a:endParaRPr>
            </a:p>
          </p:txBody>
        </p:sp>
        <p:sp>
          <p:nvSpPr>
            <p:cNvPr id="28" name="Line 11">
              <a:extLst>
                <a:ext uri="{FF2B5EF4-FFF2-40B4-BE49-F238E27FC236}">
                  <a16:creationId xmlns="" xmlns:a16="http://schemas.microsoft.com/office/drawing/2014/main" id="{EE08223D-4ECF-3E42-8943-DBE791B942A0}"/>
                </a:ext>
              </a:extLst>
            </p:cNvPr>
            <p:cNvSpPr>
              <a:spLocks noChangeShapeType="1"/>
            </p:cNvSpPr>
            <p:nvPr/>
          </p:nvSpPr>
          <p:spPr bwMode="auto">
            <a:xfrm>
              <a:off x="7011280" y="1902056"/>
              <a:ext cx="0" cy="59436"/>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9"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7634153" y="1675614"/>
              <a:ext cx="1875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S9</a:t>
              </a:r>
              <a:endParaRPr lang="fr-FR" sz="2800" b="1" baseline="30000" dirty="0">
                <a:solidFill>
                  <a:srgbClr val="000000"/>
                </a:solidFill>
                <a:latin typeface="Arial"/>
                <a:cs typeface="Arial" pitchFamily="34" charset="0"/>
              </a:endParaRPr>
            </a:p>
          </p:txBody>
        </p:sp>
        <p:sp>
          <p:nvSpPr>
            <p:cNvPr id="30" name="Line 11">
              <a:extLst>
                <a:ext uri="{FF2B5EF4-FFF2-40B4-BE49-F238E27FC236}">
                  <a16:creationId xmlns="" xmlns:a16="http://schemas.microsoft.com/office/drawing/2014/main" id="{EE08223D-4ECF-3E42-8943-DBE791B942A0}"/>
                </a:ext>
              </a:extLst>
            </p:cNvPr>
            <p:cNvSpPr>
              <a:spLocks noChangeShapeType="1"/>
            </p:cNvSpPr>
            <p:nvPr/>
          </p:nvSpPr>
          <p:spPr bwMode="auto">
            <a:xfrm>
              <a:off x="7734905" y="1902056"/>
              <a:ext cx="0" cy="59436"/>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34"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7946303" y="1675614"/>
              <a:ext cx="2725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S12</a:t>
              </a:r>
              <a:endParaRPr lang="fr-FR" sz="2800" b="1" baseline="30000" dirty="0">
                <a:solidFill>
                  <a:srgbClr val="000000"/>
                </a:solidFill>
                <a:latin typeface="Arial"/>
                <a:cs typeface="Arial" pitchFamily="34" charset="0"/>
              </a:endParaRPr>
            </a:p>
          </p:txBody>
        </p:sp>
        <p:sp>
          <p:nvSpPr>
            <p:cNvPr id="35" name="Line 11">
              <a:extLst>
                <a:ext uri="{FF2B5EF4-FFF2-40B4-BE49-F238E27FC236}">
                  <a16:creationId xmlns="" xmlns:a16="http://schemas.microsoft.com/office/drawing/2014/main" id="{EE08223D-4ECF-3E42-8943-DBE791B942A0}"/>
                </a:ext>
              </a:extLst>
            </p:cNvPr>
            <p:cNvSpPr>
              <a:spLocks noChangeShapeType="1"/>
            </p:cNvSpPr>
            <p:nvPr/>
          </p:nvSpPr>
          <p:spPr bwMode="auto">
            <a:xfrm>
              <a:off x="8047055" y="1902056"/>
              <a:ext cx="0" cy="59436"/>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cxnSp>
          <p:nvCxnSpPr>
            <p:cNvPr id="4" name="Connecteur droit 3"/>
            <p:cNvCxnSpPr/>
            <p:nvPr/>
          </p:nvCxnSpPr>
          <p:spPr bwMode="auto">
            <a:xfrm flipV="1">
              <a:off x="7375863" y="1837029"/>
              <a:ext cx="109728" cy="250144"/>
            </a:xfrm>
            <a:prstGeom prst="line">
              <a:avLst/>
            </a:prstGeom>
            <a:noFill/>
            <a:ln w="12700">
              <a:solidFill>
                <a:srgbClr val="000066"/>
              </a:solidFill>
              <a:prstDash val="solid"/>
              <a:round/>
              <a:headEnd/>
              <a:tailEnd/>
            </a:ln>
          </p:spPr>
        </p:cxnSp>
        <p:cxnSp>
          <p:nvCxnSpPr>
            <p:cNvPr id="38" name="Connecteur droit 37"/>
            <p:cNvCxnSpPr/>
            <p:nvPr/>
          </p:nvCxnSpPr>
          <p:spPr bwMode="auto">
            <a:xfrm flipV="1">
              <a:off x="7443765" y="1837029"/>
              <a:ext cx="109728" cy="250144"/>
            </a:xfrm>
            <a:prstGeom prst="line">
              <a:avLst/>
            </a:prstGeom>
            <a:noFill/>
            <a:ln w="12700">
              <a:solidFill>
                <a:srgbClr val="000066"/>
              </a:solidFill>
              <a:prstDash val="solid"/>
              <a:round/>
              <a:headEnd/>
              <a:tailEnd/>
            </a:ln>
          </p:spPr>
        </p:cxnSp>
        <p:cxnSp>
          <p:nvCxnSpPr>
            <p:cNvPr id="39" name="Connecteur droit 38"/>
            <p:cNvCxnSpPr/>
            <p:nvPr/>
          </p:nvCxnSpPr>
          <p:spPr bwMode="auto">
            <a:xfrm flipV="1">
              <a:off x="7772584" y="1837029"/>
              <a:ext cx="109728" cy="250144"/>
            </a:xfrm>
            <a:prstGeom prst="line">
              <a:avLst/>
            </a:prstGeom>
            <a:noFill/>
            <a:ln w="12700">
              <a:solidFill>
                <a:srgbClr val="000066"/>
              </a:solidFill>
              <a:prstDash val="solid"/>
              <a:round/>
              <a:headEnd/>
              <a:tailEnd/>
            </a:ln>
          </p:spPr>
        </p:cxnSp>
        <p:cxnSp>
          <p:nvCxnSpPr>
            <p:cNvPr id="40" name="Connecteur droit 39"/>
            <p:cNvCxnSpPr/>
            <p:nvPr/>
          </p:nvCxnSpPr>
          <p:spPr bwMode="auto">
            <a:xfrm flipV="1">
              <a:off x="7840486" y="1837029"/>
              <a:ext cx="109728" cy="250144"/>
            </a:xfrm>
            <a:prstGeom prst="line">
              <a:avLst/>
            </a:prstGeom>
            <a:noFill/>
            <a:ln w="12700">
              <a:solidFill>
                <a:srgbClr val="000066"/>
              </a:solidFill>
              <a:prstDash val="solid"/>
              <a:round/>
              <a:headEnd/>
              <a:tailEnd/>
            </a:ln>
          </p:spPr>
        </p:cxnSp>
        <p:cxnSp>
          <p:nvCxnSpPr>
            <p:cNvPr id="37" name="Connecteur droit 36"/>
            <p:cNvCxnSpPr/>
            <p:nvPr/>
          </p:nvCxnSpPr>
          <p:spPr bwMode="auto">
            <a:xfrm>
              <a:off x="7500831" y="1962101"/>
              <a:ext cx="328494" cy="0"/>
            </a:xfrm>
            <a:prstGeom prst="line">
              <a:avLst/>
            </a:prstGeom>
            <a:noFill/>
            <a:ln w="12700">
              <a:solidFill>
                <a:srgbClr val="000066"/>
              </a:solidFill>
              <a:prstDash val="solid"/>
              <a:round/>
              <a:headEnd/>
              <a:tailEnd/>
            </a:ln>
          </p:spPr>
        </p:cxnSp>
        <p:cxnSp>
          <p:nvCxnSpPr>
            <p:cNvPr id="43" name="Connecteur droit 42"/>
            <p:cNvCxnSpPr/>
            <p:nvPr/>
          </p:nvCxnSpPr>
          <p:spPr bwMode="auto">
            <a:xfrm>
              <a:off x="7890319" y="1962101"/>
              <a:ext cx="328494" cy="0"/>
            </a:xfrm>
            <a:prstGeom prst="line">
              <a:avLst/>
            </a:prstGeom>
            <a:noFill/>
            <a:ln w="12700">
              <a:solidFill>
                <a:srgbClr val="000066"/>
              </a:solidFill>
              <a:prstDash val="solid"/>
              <a:round/>
              <a:headEnd/>
              <a:tailEnd/>
            </a:ln>
          </p:spPr>
        </p:cxnSp>
        <p:cxnSp>
          <p:nvCxnSpPr>
            <p:cNvPr id="42" name="Connecteur droit avec flèche 41"/>
            <p:cNvCxnSpPr/>
            <p:nvPr/>
          </p:nvCxnSpPr>
          <p:spPr bwMode="auto">
            <a:xfrm flipV="1">
              <a:off x="4048760" y="2941320"/>
              <a:ext cx="0" cy="259080"/>
            </a:xfrm>
            <a:prstGeom prst="straightConnector1">
              <a:avLst/>
            </a:prstGeom>
            <a:solidFill>
              <a:schemeClr val="accent1"/>
            </a:solidFill>
            <a:ln w="28575" cap="flat" cmpd="sng" algn="ctr">
              <a:solidFill>
                <a:srgbClr val="00B0F0"/>
              </a:solidFill>
              <a:prstDash val="solid"/>
              <a:round/>
              <a:headEnd type="none" w="med" len="med"/>
              <a:tailEnd type="triangle"/>
            </a:ln>
            <a:effectLst/>
          </p:spPr>
        </p:cxnSp>
        <p:cxnSp>
          <p:nvCxnSpPr>
            <p:cNvPr id="46" name="Connecteur droit avec flèche 45"/>
            <p:cNvCxnSpPr/>
            <p:nvPr/>
          </p:nvCxnSpPr>
          <p:spPr bwMode="auto">
            <a:xfrm flipV="1">
              <a:off x="4424680" y="2941320"/>
              <a:ext cx="0" cy="259080"/>
            </a:xfrm>
            <a:prstGeom prst="straightConnector1">
              <a:avLst/>
            </a:prstGeom>
            <a:solidFill>
              <a:schemeClr val="accent1"/>
            </a:solidFill>
            <a:ln w="28575" cap="flat" cmpd="sng" algn="ctr">
              <a:solidFill>
                <a:srgbClr val="00B0F0"/>
              </a:solidFill>
              <a:prstDash val="solid"/>
              <a:round/>
              <a:headEnd type="none" w="med" len="med"/>
              <a:tailEnd type="triangle"/>
            </a:ln>
            <a:effectLst/>
          </p:spPr>
        </p:cxnSp>
        <p:cxnSp>
          <p:nvCxnSpPr>
            <p:cNvPr id="47" name="Connecteur droit avec flèche 46"/>
            <p:cNvCxnSpPr/>
            <p:nvPr/>
          </p:nvCxnSpPr>
          <p:spPr bwMode="auto">
            <a:xfrm flipV="1">
              <a:off x="4781906" y="2941320"/>
              <a:ext cx="0" cy="259080"/>
            </a:xfrm>
            <a:prstGeom prst="straightConnector1">
              <a:avLst/>
            </a:prstGeom>
            <a:solidFill>
              <a:schemeClr val="accent1"/>
            </a:solidFill>
            <a:ln w="28575" cap="flat" cmpd="sng" algn="ctr">
              <a:solidFill>
                <a:srgbClr val="00B0F0"/>
              </a:solidFill>
              <a:prstDash val="solid"/>
              <a:round/>
              <a:headEnd type="none" w="med" len="med"/>
              <a:tailEnd type="triangle"/>
            </a:ln>
            <a:effectLst/>
          </p:spPr>
        </p:cxnSp>
        <p:cxnSp>
          <p:nvCxnSpPr>
            <p:cNvPr id="48" name="Connecteur droit avec flèche 47"/>
            <p:cNvCxnSpPr/>
            <p:nvPr/>
          </p:nvCxnSpPr>
          <p:spPr bwMode="auto">
            <a:xfrm flipV="1">
              <a:off x="5353717" y="2941320"/>
              <a:ext cx="0" cy="259080"/>
            </a:xfrm>
            <a:prstGeom prst="straightConnector1">
              <a:avLst/>
            </a:prstGeom>
            <a:solidFill>
              <a:schemeClr val="accent1"/>
            </a:solidFill>
            <a:ln w="28575" cap="flat" cmpd="sng" algn="ctr">
              <a:solidFill>
                <a:srgbClr val="00B0F0"/>
              </a:solidFill>
              <a:prstDash val="solid"/>
              <a:round/>
              <a:headEnd type="none" w="med" len="med"/>
              <a:tailEnd type="triangle"/>
            </a:ln>
            <a:effectLst/>
          </p:spPr>
        </p:cxnSp>
        <p:cxnSp>
          <p:nvCxnSpPr>
            <p:cNvPr id="49" name="Connecteur droit avec flèche 48"/>
            <p:cNvCxnSpPr/>
            <p:nvPr/>
          </p:nvCxnSpPr>
          <p:spPr bwMode="auto">
            <a:xfrm flipV="1">
              <a:off x="5938520" y="2941320"/>
              <a:ext cx="0" cy="259080"/>
            </a:xfrm>
            <a:prstGeom prst="straightConnector1">
              <a:avLst/>
            </a:prstGeom>
            <a:solidFill>
              <a:schemeClr val="accent1"/>
            </a:solidFill>
            <a:ln w="28575" cap="flat" cmpd="sng" algn="ctr">
              <a:solidFill>
                <a:srgbClr val="00B0F0"/>
              </a:solidFill>
              <a:prstDash val="solid"/>
              <a:round/>
              <a:headEnd type="none" w="med" len="med"/>
              <a:tailEnd type="triangle"/>
            </a:ln>
            <a:effectLst/>
          </p:spPr>
        </p:cxnSp>
        <p:cxnSp>
          <p:nvCxnSpPr>
            <p:cNvPr id="50" name="Connecteur droit avec flèche 49"/>
            <p:cNvCxnSpPr/>
            <p:nvPr/>
          </p:nvCxnSpPr>
          <p:spPr bwMode="auto">
            <a:xfrm flipV="1">
              <a:off x="6532880" y="2941320"/>
              <a:ext cx="0" cy="259080"/>
            </a:xfrm>
            <a:prstGeom prst="straightConnector1">
              <a:avLst/>
            </a:prstGeom>
            <a:solidFill>
              <a:schemeClr val="accent1"/>
            </a:solidFill>
            <a:ln w="28575" cap="flat" cmpd="sng" algn="ctr">
              <a:solidFill>
                <a:srgbClr val="00B0F0"/>
              </a:solidFill>
              <a:prstDash val="solid"/>
              <a:round/>
              <a:headEnd type="none" w="med" len="med"/>
              <a:tailEnd type="triangle"/>
            </a:ln>
            <a:effectLst/>
          </p:spPr>
        </p:cxnSp>
        <p:cxnSp>
          <p:nvCxnSpPr>
            <p:cNvPr id="51" name="Connecteur droit avec flèche 50"/>
            <p:cNvCxnSpPr/>
            <p:nvPr/>
          </p:nvCxnSpPr>
          <p:spPr bwMode="auto">
            <a:xfrm flipV="1">
              <a:off x="7011280" y="2941320"/>
              <a:ext cx="0" cy="259080"/>
            </a:xfrm>
            <a:prstGeom prst="straightConnector1">
              <a:avLst/>
            </a:prstGeom>
            <a:solidFill>
              <a:schemeClr val="accent1"/>
            </a:solidFill>
            <a:ln w="28575" cap="flat" cmpd="sng" algn="ctr">
              <a:solidFill>
                <a:srgbClr val="00B0F0"/>
              </a:solidFill>
              <a:prstDash val="solid"/>
              <a:round/>
              <a:headEnd type="none" w="med" len="med"/>
              <a:tailEnd type="triangle"/>
            </a:ln>
            <a:effectLst/>
          </p:spPr>
        </p:cxnSp>
        <p:cxnSp>
          <p:nvCxnSpPr>
            <p:cNvPr id="52" name="Connecteur droit avec flèche 51"/>
            <p:cNvCxnSpPr/>
            <p:nvPr/>
          </p:nvCxnSpPr>
          <p:spPr bwMode="auto">
            <a:xfrm flipV="1">
              <a:off x="7734905" y="2941320"/>
              <a:ext cx="0" cy="259080"/>
            </a:xfrm>
            <a:prstGeom prst="straightConnector1">
              <a:avLst/>
            </a:prstGeom>
            <a:solidFill>
              <a:schemeClr val="accent1"/>
            </a:solidFill>
            <a:ln w="28575" cap="flat" cmpd="sng" algn="ctr">
              <a:solidFill>
                <a:srgbClr val="00B0F0"/>
              </a:solidFill>
              <a:prstDash val="solid"/>
              <a:round/>
              <a:headEnd type="none" w="med" len="med"/>
              <a:tailEnd type="triangle"/>
            </a:ln>
            <a:effectLst/>
          </p:spPr>
        </p:cxnSp>
        <p:sp>
          <p:nvSpPr>
            <p:cNvPr id="53"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3015101" y="2886194"/>
              <a:ext cx="867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b="1" dirty="0">
                  <a:solidFill>
                    <a:srgbClr val="000000"/>
                  </a:solidFill>
                  <a:latin typeface="Arial"/>
                  <a:cs typeface="Arial" pitchFamily="34" charset="0"/>
                </a:rPr>
                <a:t>Données</a:t>
              </a:r>
            </a:p>
            <a:p>
              <a:pPr algn="r"/>
              <a:r>
                <a:rPr lang="fr-FR" sz="1200" b="1" dirty="0">
                  <a:solidFill>
                    <a:srgbClr val="000000"/>
                  </a:solidFill>
                  <a:latin typeface="Arial"/>
                  <a:cs typeface="Arial" pitchFamily="34" charset="0"/>
                </a:rPr>
                <a:t>biologiques</a:t>
              </a:r>
            </a:p>
          </p:txBody>
        </p:sp>
        <p:sp>
          <p:nvSpPr>
            <p:cNvPr id="44" name="Rectangle 43"/>
            <p:cNvSpPr/>
            <p:nvPr/>
          </p:nvSpPr>
          <p:spPr bwMode="auto">
            <a:xfrm>
              <a:off x="4195187" y="2641600"/>
              <a:ext cx="229493" cy="244594"/>
            </a:xfrm>
            <a:prstGeom prst="rect">
              <a:avLst/>
            </a:prstGeom>
            <a:noFill/>
            <a:ln w="9525" cap="flat" cmpd="sng" algn="ctr">
              <a:solidFill>
                <a:srgbClr val="00B050"/>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fr-FR" sz="800" b="1" dirty="0">
                  <a:solidFill>
                    <a:srgbClr val="00B050"/>
                  </a:solidFill>
                  <a:cs typeface="+mn-cs"/>
                </a:rPr>
                <a:t>PK</a:t>
              </a:r>
            </a:p>
          </p:txBody>
        </p:sp>
        <p:sp>
          <p:nvSpPr>
            <p:cNvPr id="55" name="Rectangle 54"/>
            <p:cNvSpPr/>
            <p:nvPr/>
          </p:nvSpPr>
          <p:spPr bwMode="auto">
            <a:xfrm>
              <a:off x="5139464" y="2641600"/>
              <a:ext cx="229493" cy="244594"/>
            </a:xfrm>
            <a:prstGeom prst="rect">
              <a:avLst/>
            </a:prstGeom>
            <a:noFill/>
            <a:ln w="9525" cap="flat" cmpd="sng" algn="ctr">
              <a:solidFill>
                <a:srgbClr val="00B050"/>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fr-FR" sz="800" b="1" dirty="0">
                  <a:solidFill>
                    <a:srgbClr val="00B050"/>
                  </a:solidFill>
                  <a:cs typeface="+mn-cs"/>
                </a:rPr>
                <a:t>PK</a:t>
              </a:r>
            </a:p>
          </p:txBody>
        </p:sp>
        <p:sp>
          <p:nvSpPr>
            <p:cNvPr id="56" name="Rectangle 55"/>
            <p:cNvSpPr/>
            <p:nvPr/>
          </p:nvSpPr>
          <p:spPr bwMode="auto">
            <a:xfrm>
              <a:off x="5693759" y="2641600"/>
              <a:ext cx="229493" cy="244594"/>
            </a:xfrm>
            <a:prstGeom prst="rect">
              <a:avLst/>
            </a:prstGeom>
            <a:noFill/>
            <a:ln w="9525" cap="flat" cmpd="sng" algn="ctr">
              <a:solidFill>
                <a:srgbClr val="00B050"/>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fr-FR" sz="800" b="1" dirty="0">
                  <a:solidFill>
                    <a:srgbClr val="00B050"/>
                  </a:solidFill>
                  <a:cs typeface="+mn-cs"/>
                </a:rPr>
                <a:t>PK</a:t>
              </a:r>
            </a:p>
          </p:txBody>
        </p:sp>
        <p:sp>
          <p:nvSpPr>
            <p:cNvPr id="59" name="Rectangle 58"/>
            <p:cNvSpPr/>
            <p:nvPr/>
          </p:nvSpPr>
          <p:spPr bwMode="auto">
            <a:xfrm>
              <a:off x="6467197" y="2641600"/>
              <a:ext cx="229493" cy="244594"/>
            </a:xfrm>
            <a:prstGeom prst="rect">
              <a:avLst/>
            </a:prstGeom>
            <a:noFill/>
            <a:ln w="9525" cap="flat" cmpd="sng" algn="ctr">
              <a:solidFill>
                <a:srgbClr val="00B050"/>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fr-FR" sz="800" b="1" dirty="0">
                  <a:solidFill>
                    <a:srgbClr val="00B050"/>
                  </a:solidFill>
                  <a:cs typeface="+mn-cs"/>
                </a:rPr>
                <a:t>PK</a:t>
              </a:r>
            </a:p>
          </p:txBody>
        </p:sp>
        <p:cxnSp>
          <p:nvCxnSpPr>
            <p:cNvPr id="60" name="Connecteur droit avec flèche 59"/>
            <p:cNvCxnSpPr/>
            <p:nvPr/>
          </p:nvCxnSpPr>
          <p:spPr bwMode="auto">
            <a:xfrm flipV="1">
              <a:off x="4515517"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61" name="Connecteur droit avec flèche 60"/>
            <p:cNvCxnSpPr/>
            <p:nvPr/>
          </p:nvCxnSpPr>
          <p:spPr bwMode="auto">
            <a:xfrm flipV="1">
              <a:off x="4627277"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62" name="Connecteur droit avec flèche 61"/>
            <p:cNvCxnSpPr/>
            <p:nvPr/>
          </p:nvCxnSpPr>
          <p:spPr bwMode="auto">
            <a:xfrm flipV="1">
              <a:off x="4723797"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63" name="Connecteur droit avec flèche 62"/>
            <p:cNvCxnSpPr/>
            <p:nvPr/>
          </p:nvCxnSpPr>
          <p:spPr bwMode="auto">
            <a:xfrm flipV="1">
              <a:off x="4825397"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64" name="Connecteur droit avec flèche 63"/>
            <p:cNvCxnSpPr/>
            <p:nvPr/>
          </p:nvCxnSpPr>
          <p:spPr bwMode="auto">
            <a:xfrm flipV="1">
              <a:off x="4982877"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65" name="Connecteur droit avec flèche 64"/>
            <p:cNvCxnSpPr/>
            <p:nvPr/>
          </p:nvCxnSpPr>
          <p:spPr bwMode="auto">
            <a:xfrm flipV="1">
              <a:off x="5556917"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66" name="Connecteur droit avec flèche 65"/>
            <p:cNvCxnSpPr/>
            <p:nvPr/>
          </p:nvCxnSpPr>
          <p:spPr bwMode="auto">
            <a:xfrm flipV="1">
              <a:off x="6194197"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67" name="Connecteur droit avec flèche 66"/>
            <p:cNvCxnSpPr/>
            <p:nvPr/>
          </p:nvCxnSpPr>
          <p:spPr bwMode="auto">
            <a:xfrm flipV="1">
              <a:off x="6290717"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68" name="Connecteur droit avec flèche 67"/>
            <p:cNvCxnSpPr/>
            <p:nvPr/>
          </p:nvCxnSpPr>
          <p:spPr bwMode="auto">
            <a:xfrm flipV="1">
              <a:off x="6382157"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69" name="Connecteur droit avec flèche 68"/>
            <p:cNvCxnSpPr/>
            <p:nvPr/>
          </p:nvCxnSpPr>
          <p:spPr bwMode="auto">
            <a:xfrm flipV="1">
              <a:off x="6807492"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70" name="Connecteur droit avec flèche 69"/>
            <p:cNvCxnSpPr/>
            <p:nvPr/>
          </p:nvCxnSpPr>
          <p:spPr bwMode="auto">
            <a:xfrm flipV="1">
              <a:off x="6915900"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71" name="Connecteur droit avec flèche 70"/>
            <p:cNvCxnSpPr/>
            <p:nvPr/>
          </p:nvCxnSpPr>
          <p:spPr bwMode="auto">
            <a:xfrm flipV="1">
              <a:off x="7011280"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72" name="Connecteur droit avec flèche 71"/>
            <p:cNvCxnSpPr/>
            <p:nvPr/>
          </p:nvCxnSpPr>
          <p:spPr bwMode="auto">
            <a:xfrm flipV="1">
              <a:off x="7260200"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73" name="Connecteur droit avec flèche 72"/>
            <p:cNvCxnSpPr/>
            <p:nvPr/>
          </p:nvCxnSpPr>
          <p:spPr bwMode="auto">
            <a:xfrm flipV="1">
              <a:off x="7734905"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74" name="Connecteur droit avec flèche 73"/>
            <p:cNvCxnSpPr/>
            <p:nvPr/>
          </p:nvCxnSpPr>
          <p:spPr bwMode="auto">
            <a:xfrm flipV="1">
              <a:off x="7988905" y="2627114"/>
              <a:ext cx="0" cy="25908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sp>
          <p:nvSpPr>
            <p:cNvPr id="75"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3669126" y="2657263"/>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b="1" dirty="0">
                  <a:solidFill>
                    <a:srgbClr val="000000"/>
                  </a:solidFill>
                  <a:latin typeface="Arial"/>
                  <a:cs typeface="Arial" pitchFamily="34" charset="0"/>
                </a:rPr>
                <a:t>PK</a:t>
              </a:r>
              <a:endParaRPr lang="fr-FR" sz="2800" b="1" baseline="30000" dirty="0">
                <a:solidFill>
                  <a:srgbClr val="000000"/>
                </a:solidFill>
                <a:latin typeface="Arial"/>
                <a:cs typeface="Arial" pitchFamily="34" charset="0"/>
              </a:endParaRPr>
            </a:p>
          </p:txBody>
        </p:sp>
        <p:sp>
          <p:nvSpPr>
            <p:cNvPr id="76"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979712" y="2092206"/>
              <a:ext cx="6953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Groupe A</a:t>
              </a:r>
              <a:endParaRPr lang="fr-FR" sz="2800" b="1" baseline="30000" dirty="0">
                <a:solidFill>
                  <a:srgbClr val="000000"/>
                </a:solidFill>
                <a:latin typeface="Arial"/>
                <a:cs typeface="Arial" pitchFamily="34" charset="0"/>
              </a:endParaRPr>
            </a:p>
          </p:txBody>
        </p:sp>
        <p:sp>
          <p:nvSpPr>
            <p:cNvPr id="77"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240119" y="2334042"/>
              <a:ext cx="28998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Groupe </a:t>
              </a:r>
              <a:r>
                <a:rPr lang="fr-FR" sz="1200" b="1" dirty="0" smtClean="0">
                  <a:solidFill>
                    <a:srgbClr val="000000"/>
                  </a:solidFill>
                  <a:latin typeface="Arial"/>
                  <a:cs typeface="Arial" pitchFamily="34" charset="0"/>
                </a:rPr>
                <a:t>B 0,25 mg et C 0,75 mg 28 jours</a:t>
              </a:r>
              <a:endParaRPr lang="fr-FR" sz="2800" b="1" baseline="30000" dirty="0">
                <a:solidFill>
                  <a:srgbClr val="000000"/>
                </a:solidFill>
                <a:latin typeface="Arial"/>
                <a:cs typeface="Arial" pitchFamily="34" charset="0"/>
              </a:endParaRPr>
            </a:p>
          </p:txBody>
        </p:sp>
      </p:grpSp>
      <p:sp>
        <p:nvSpPr>
          <p:cNvPr id="81" name="ZoneTexte 80">
            <a:extLst>
              <a:ext uri="{FF2B5EF4-FFF2-40B4-BE49-F238E27FC236}">
                <a16:creationId xmlns="" xmlns:a16="http://schemas.microsoft.com/office/drawing/2014/main" id="{B51BD349-03C3-4771-82B0-1B41BD525359}"/>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68</a:t>
            </a:r>
          </a:p>
        </p:txBody>
      </p:sp>
      <p:sp>
        <p:nvSpPr>
          <p:cNvPr id="82"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3147693" y="2092206"/>
            <a:ext cx="9922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smtClean="0">
                <a:solidFill>
                  <a:srgbClr val="000000"/>
                </a:solidFill>
                <a:latin typeface="Arial"/>
                <a:cs typeface="Arial" pitchFamily="34" charset="0"/>
              </a:rPr>
              <a:t>5 mg 42 jours</a:t>
            </a:r>
            <a:endParaRPr lang="fr-FR" sz="2800" b="1" baseline="30000" dirty="0">
              <a:solidFill>
                <a:srgbClr val="000000"/>
              </a:solidFill>
              <a:latin typeface="Arial"/>
              <a:cs typeface="Arial" pitchFamily="34" charset="0"/>
            </a:endParaRPr>
          </a:p>
        </p:txBody>
      </p:sp>
    </p:spTree>
    <p:extLst>
      <p:ext uri="{BB962C8B-B14F-4D97-AF65-F5344CB8AC3E}">
        <p14:creationId xmlns:p14="http://schemas.microsoft.com/office/powerpoint/2010/main" val="377881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PK et tolérance de MK-8591 (</a:t>
            </a:r>
            <a:r>
              <a:rPr lang="fr-FR" dirty="0" err="1"/>
              <a:t>EFdA</a:t>
            </a:r>
            <a:r>
              <a:rPr lang="fr-FR" dirty="0"/>
              <a:t>) </a:t>
            </a:r>
            <a:br>
              <a:rPr lang="fr-FR" dirty="0"/>
            </a:br>
            <a:r>
              <a:rPr lang="fr-FR" dirty="0"/>
              <a:t>en doses répétées quotidiennes (3)</a:t>
            </a:r>
          </a:p>
        </p:txBody>
      </p:sp>
      <p:sp>
        <p:nvSpPr>
          <p:cNvPr id="5123" name="Rectangle 3"/>
          <p:cNvSpPr>
            <a:spLocks noGrp="1" noChangeArrowheads="1"/>
          </p:cNvSpPr>
          <p:nvPr>
            <p:ph idx="1"/>
          </p:nvPr>
        </p:nvSpPr>
        <p:spPr>
          <a:xfrm>
            <a:off x="250175" y="4778359"/>
            <a:ext cx="8615219" cy="1690704"/>
          </a:xfrm>
        </p:spPr>
        <p:txBody>
          <a:bodyPr/>
          <a:lstStyle/>
          <a:p>
            <a:pPr eaLnBrk="1" hangingPunct="1"/>
            <a:r>
              <a:rPr lang="fr-FR" sz="1600" b="1" dirty="0"/>
              <a:t>Résultats PK</a:t>
            </a:r>
          </a:p>
          <a:p>
            <a:pPr lvl="1" eaLnBrk="1" hangingPunct="1"/>
            <a:r>
              <a:rPr lang="fr-FR" sz="1600" dirty="0"/>
              <a:t>Dès J1 et à la dose la plus faible testée (0,25 mg </a:t>
            </a:r>
            <a:r>
              <a:rPr lang="fr-FR" sz="1600" dirty="0" err="1"/>
              <a:t>qd</a:t>
            </a:r>
            <a:r>
              <a:rPr lang="fr-FR" sz="1600" dirty="0"/>
              <a:t>), la cible d’efficacité des concentrations intracellulaires de MK-859-TP est atteinte (0,05 </a:t>
            </a:r>
            <a:r>
              <a:rPr lang="fr-FR" sz="1600" dirty="0" err="1"/>
              <a:t>pmol</a:t>
            </a:r>
            <a:r>
              <a:rPr lang="fr-FR" sz="1600" dirty="0"/>
              <a:t>/10</a:t>
            </a:r>
            <a:r>
              <a:rPr lang="fr-FR" sz="1600" baseline="30000" dirty="0"/>
              <a:t>6</a:t>
            </a:r>
            <a:r>
              <a:rPr lang="fr-FR" sz="1600" dirty="0"/>
              <a:t> PBMC)</a:t>
            </a:r>
          </a:p>
          <a:p>
            <a:pPr lvl="1" eaLnBrk="1" hangingPunct="1"/>
            <a:r>
              <a:rPr lang="fr-FR" sz="1600" dirty="0"/>
              <a:t>Compte tenu de la longue demi-vie du MK-8591, l’état d’équilibre des concentrations intracellulaires de MK-859-TP est atteint à J28</a:t>
            </a:r>
          </a:p>
          <a:p>
            <a:pPr lvl="1" eaLnBrk="1" hangingPunct="1"/>
            <a:r>
              <a:rPr lang="fr-FR" sz="1600" dirty="0"/>
              <a:t>Les concentrations intracellulaires de MK-859-TP s’accumulent x 10 dans les PBMC et sont encore &gt; cible d’efficacité antivirale pendant 30 jours après la dernière dose</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Matthews RP, CROI 2018, Abs. 26</a:t>
            </a:r>
          </a:p>
        </p:txBody>
      </p:sp>
      <p:sp>
        <p:nvSpPr>
          <p:cNvPr id="6" name="Text Box 2"/>
          <p:cNvSpPr txBox="1">
            <a:spLocks noChangeArrowheads="1"/>
          </p:cNvSpPr>
          <p:nvPr/>
        </p:nvSpPr>
        <p:spPr bwMode="auto">
          <a:xfrm>
            <a:off x="495300" y="1173718"/>
            <a:ext cx="8128000" cy="646331"/>
          </a:xfrm>
          <a:prstGeom prst="rect">
            <a:avLst/>
          </a:prstGeom>
          <a:noFill/>
          <a:ln w="9525">
            <a:noFill/>
            <a:miter lim="800000"/>
            <a:headEnd/>
            <a:tailEnd/>
          </a:ln>
        </p:spPr>
        <p:txBody>
          <a:bodyPr wrap="square">
            <a:spAutoFit/>
          </a:bodyPr>
          <a:lstStyle/>
          <a:p>
            <a:pPr algn="ctr" fontAlgn="auto">
              <a:spcBef>
                <a:spcPts val="0"/>
              </a:spcBef>
              <a:spcAft>
                <a:spcPts val="0"/>
              </a:spcAft>
            </a:pPr>
            <a:r>
              <a:rPr lang="fr-FR" b="1" dirty="0">
                <a:solidFill>
                  <a:srgbClr val="0070C0"/>
                </a:solidFill>
                <a:latin typeface="Calibri" pitchFamily="34" charset="0"/>
                <a:ea typeface="ＭＳ Ｐゴシック" pitchFamily="34" charset="-128"/>
                <a:cs typeface="+mn-cs"/>
              </a:rPr>
              <a:t>Concentrations intracellulaires de MK-8591-TP (</a:t>
            </a:r>
            <a:r>
              <a:rPr lang="fr-FR" b="1" dirty="0" err="1">
                <a:solidFill>
                  <a:srgbClr val="0070C0"/>
                </a:solidFill>
                <a:latin typeface="Calibri" pitchFamily="34" charset="0"/>
                <a:ea typeface="ＭＳ Ｐゴシック" pitchFamily="34" charset="-128"/>
                <a:cs typeface="+mn-cs"/>
              </a:rPr>
              <a:t>pmol</a:t>
            </a:r>
            <a:r>
              <a:rPr lang="fr-FR" b="1" dirty="0">
                <a:solidFill>
                  <a:srgbClr val="0070C0"/>
                </a:solidFill>
                <a:latin typeface="Calibri" pitchFamily="34" charset="0"/>
                <a:ea typeface="ＭＳ Ｐゴシック" pitchFamily="34" charset="-128"/>
                <a:cs typeface="+mn-cs"/>
              </a:rPr>
              <a:t>/10</a:t>
            </a:r>
            <a:r>
              <a:rPr lang="fr-FR" b="1" baseline="30000" dirty="0">
                <a:solidFill>
                  <a:srgbClr val="0070C0"/>
                </a:solidFill>
                <a:latin typeface="Calibri" pitchFamily="34" charset="0"/>
                <a:ea typeface="ＭＳ Ｐゴシック" pitchFamily="34" charset="-128"/>
                <a:cs typeface="+mn-cs"/>
              </a:rPr>
              <a:t>6</a:t>
            </a:r>
            <a:r>
              <a:rPr lang="fr-FR" b="1" dirty="0">
                <a:solidFill>
                  <a:srgbClr val="0070C0"/>
                </a:solidFill>
                <a:latin typeface="Calibri" pitchFamily="34" charset="0"/>
                <a:ea typeface="ＭＳ Ｐゴシック" pitchFamily="34" charset="-128"/>
                <a:cs typeface="+mn-cs"/>
              </a:rPr>
              <a:t> PBMC) </a:t>
            </a:r>
            <a:br>
              <a:rPr lang="fr-FR" b="1" dirty="0">
                <a:solidFill>
                  <a:srgbClr val="0070C0"/>
                </a:solidFill>
                <a:latin typeface="Calibri" pitchFamily="34" charset="0"/>
                <a:ea typeface="ＭＳ Ｐゴシック" pitchFamily="34" charset="-128"/>
                <a:cs typeface="+mn-cs"/>
              </a:rPr>
            </a:br>
            <a:r>
              <a:rPr lang="fr-FR" b="1" dirty="0">
                <a:solidFill>
                  <a:srgbClr val="0070C0"/>
                </a:solidFill>
                <a:latin typeface="Calibri" pitchFamily="34" charset="0"/>
                <a:ea typeface="ＭＳ Ｐゴシック" pitchFamily="34" charset="-128"/>
                <a:cs typeface="+mn-cs"/>
              </a:rPr>
              <a:t>selon les doses répétées</a:t>
            </a:r>
          </a:p>
        </p:txBody>
      </p:sp>
      <p:grpSp>
        <p:nvGrpSpPr>
          <p:cNvPr id="4" name="Groupe 3">
            <a:extLst>
              <a:ext uri="{FF2B5EF4-FFF2-40B4-BE49-F238E27FC236}">
                <a16:creationId xmlns="" xmlns:a16="http://schemas.microsoft.com/office/drawing/2014/main" id="{C5456BC6-15DA-4B3A-B24F-5D98EBBC5BE0}"/>
              </a:ext>
            </a:extLst>
          </p:cNvPr>
          <p:cNvGrpSpPr/>
          <p:nvPr/>
        </p:nvGrpSpPr>
        <p:grpSpPr>
          <a:xfrm>
            <a:off x="105067" y="1893570"/>
            <a:ext cx="4733782" cy="2728062"/>
            <a:chOff x="105067" y="1893570"/>
            <a:chExt cx="4733782" cy="2728062"/>
          </a:xfrm>
        </p:grpSpPr>
        <p:sp>
          <p:nvSpPr>
            <p:cNvPr id="7" name="Line 11">
              <a:extLst>
                <a:ext uri="{FF2B5EF4-FFF2-40B4-BE49-F238E27FC236}">
                  <a16:creationId xmlns="" xmlns:a16="http://schemas.microsoft.com/office/drawing/2014/main" id="{EE08223D-4ECF-3E42-8943-DBE791B942A0}"/>
                </a:ext>
              </a:extLst>
            </p:cNvPr>
            <p:cNvSpPr>
              <a:spLocks noChangeShapeType="1"/>
            </p:cNvSpPr>
            <p:nvPr/>
          </p:nvSpPr>
          <p:spPr bwMode="auto">
            <a:xfrm>
              <a:off x="471424" y="4215656"/>
              <a:ext cx="3699378"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8" name="Line 11">
              <a:extLst>
                <a:ext uri="{FF2B5EF4-FFF2-40B4-BE49-F238E27FC236}">
                  <a16:creationId xmlns="" xmlns:a16="http://schemas.microsoft.com/office/drawing/2014/main" id="{EE08223D-4ECF-3E42-8943-DBE791B942A0}"/>
                </a:ext>
              </a:extLst>
            </p:cNvPr>
            <p:cNvSpPr>
              <a:spLocks noChangeShapeType="1"/>
            </p:cNvSpPr>
            <p:nvPr/>
          </p:nvSpPr>
          <p:spPr bwMode="auto">
            <a:xfrm>
              <a:off x="471424" y="1893570"/>
              <a:ext cx="0" cy="2322085"/>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9" name="Line 11">
              <a:extLst>
                <a:ext uri="{FF2B5EF4-FFF2-40B4-BE49-F238E27FC236}">
                  <a16:creationId xmlns="" xmlns:a16="http://schemas.microsoft.com/office/drawing/2014/main" id="{EE08223D-4ECF-3E42-8943-DBE791B942A0}"/>
                </a:ext>
              </a:extLst>
            </p:cNvPr>
            <p:cNvSpPr>
              <a:spLocks noChangeShapeType="1"/>
            </p:cNvSpPr>
            <p:nvPr/>
          </p:nvSpPr>
          <p:spPr bwMode="auto">
            <a:xfrm>
              <a:off x="435920" y="2414283"/>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0"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05067" y="2310413"/>
              <a:ext cx="2981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10,0</a:t>
              </a:r>
              <a:endParaRPr lang="fr-FR" sz="2800" baseline="30000" dirty="0">
                <a:solidFill>
                  <a:srgbClr val="000000"/>
                </a:solidFill>
                <a:latin typeface="Arial"/>
                <a:cs typeface="Arial" pitchFamily="34" charset="0"/>
              </a:endParaRPr>
            </a:p>
          </p:txBody>
        </p:sp>
        <p:sp>
          <p:nvSpPr>
            <p:cNvPr id="11" name="Line 11">
              <a:extLst>
                <a:ext uri="{FF2B5EF4-FFF2-40B4-BE49-F238E27FC236}">
                  <a16:creationId xmlns="" xmlns:a16="http://schemas.microsoft.com/office/drawing/2014/main" id="{EE08223D-4ECF-3E42-8943-DBE791B942A0}"/>
                </a:ext>
              </a:extLst>
            </p:cNvPr>
            <p:cNvSpPr>
              <a:spLocks noChangeShapeType="1"/>
            </p:cNvSpPr>
            <p:nvPr/>
          </p:nvSpPr>
          <p:spPr bwMode="auto">
            <a:xfrm>
              <a:off x="435920" y="3241643"/>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90026" y="3137773"/>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1,0</a:t>
              </a:r>
              <a:endParaRPr lang="fr-FR" sz="2800" baseline="30000" dirty="0">
                <a:solidFill>
                  <a:srgbClr val="000000"/>
                </a:solidFill>
                <a:latin typeface="Arial"/>
                <a:cs typeface="Arial" pitchFamily="34" charset="0"/>
              </a:endParaRPr>
            </a:p>
          </p:txBody>
        </p:sp>
        <p:sp>
          <p:nvSpPr>
            <p:cNvPr id="15" name="Line 11">
              <a:extLst>
                <a:ext uri="{FF2B5EF4-FFF2-40B4-BE49-F238E27FC236}">
                  <a16:creationId xmlns="" xmlns:a16="http://schemas.microsoft.com/office/drawing/2014/main" id="{EE08223D-4ECF-3E42-8943-DBE791B942A0}"/>
                </a:ext>
              </a:extLst>
            </p:cNvPr>
            <p:cNvSpPr>
              <a:spLocks noChangeShapeType="1"/>
            </p:cNvSpPr>
            <p:nvPr/>
          </p:nvSpPr>
          <p:spPr bwMode="auto">
            <a:xfrm>
              <a:off x="435920" y="4036190"/>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6"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90026" y="393232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0,1</a:t>
              </a:r>
              <a:endParaRPr lang="fr-FR" sz="2800" baseline="30000" dirty="0">
                <a:solidFill>
                  <a:srgbClr val="000000"/>
                </a:solidFill>
                <a:latin typeface="Arial"/>
                <a:cs typeface="Arial" pitchFamily="34" charset="0"/>
              </a:endParaRPr>
            </a:p>
          </p:txBody>
        </p:sp>
        <p:sp>
          <p:nvSpPr>
            <p:cNvPr id="17" name="Line 11">
              <a:extLst>
                <a:ext uri="{FF2B5EF4-FFF2-40B4-BE49-F238E27FC236}">
                  <a16:creationId xmlns="" xmlns:a16="http://schemas.microsoft.com/office/drawing/2014/main" id="{EE08223D-4ECF-3E42-8943-DBE791B942A0}"/>
                </a:ext>
              </a:extLst>
            </p:cNvPr>
            <p:cNvSpPr>
              <a:spLocks noChangeShapeType="1"/>
            </p:cNvSpPr>
            <p:nvPr/>
          </p:nvSpPr>
          <p:spPr bwMode="auto">
            <a:xfrm>
              <a:off x="654118" y="4215656"/>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8"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611638" y="4264885"/>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dirty="0">
                  <a:solidFill>
                    <a:srgbClr val="000000"/>
                  </a:solidFill>
                  <a:latin typeface="Arial"/>
                  <a:cs typeface="Arial" pitchFamily="34" charset="0"/>
                </a:rPr>
                <a:t>0</a:t>
              </a:r>
              <a:endParaRPr lang="fr-FR" sz="2800" baseline="30000" dirty="0">
                <a:solidFill>
                  <a:srgbClr val="000000"/>
                </a:solidFill>
                <a:latin typeface="Arial"/>
                <a:cs typeface="Arial" pitchFamily="34" charset="0"/>
              </a:endParaRPr>
            </a:p>
          </p:txBody>
        </p:sp>
        <p:sp>
          <p:nvSpPr>
            <p:cNvPr id="22"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424691" y="4215656"/>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23"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339732" y="42648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dirty="0">
                  <a:solidFill>
                    <a:srgbClr val="000000"/>
                  </a:solidFill>
                  <a:latin typeface="Arial"/>
                  <a:cs typeface="Arial" pitchFamily="34" charset="0"/>
                </a:rPr>
                <a:t>10</a:t>
              </a:r>
              <a:endParaRPr lang="fr-FR" sz="2800" baseline="30000" dirty="0">
                <a:solidFill>
                  <a:srgbClr val="000000"/>
                </a:solidFill>
                <a:latin typeface="Arial"/>
                <a:cs typeface="Arial" pitchFamily="34" charset="0"/>
              </a:endParaRPr>
            </a:p>
          </p:txBody>
        </p:sp>
        <p:sp>
          <p:nvSpPr>
            <p:cNvPr id="24" name="Line 11">
              <a:extLst>
                <a:ext uri="{FF2B5EF4-FFF2-40B4-BE49-F238E27FC236}">
                  <a16:creationId xmlns="" xmlns:a16="http://schemas.microsoft.com/office/drawing/2014/main" id="{EE08223D-4ECF-3E42-8943-DBE791B942A0}"/>
                </a:ext>
              </a:extLst>
            </p:cNvPr>
            <p:cNvSpPr>
              <a:spLocks noChangeShapeType="1"/>
            </p:cNvSpPr>
            <p:nvPr/>
          </p:nvSpPr>
          <p:spPr bwMode="auto">
            <a:xfrm>
              <a:off x="2237744" y="4215656"/>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25"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2152785" y="42648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dirty="0">
                  <a:solidFill>
                    <a:srgbClr val="000000"/>
                  </a:solidFill>
                  <a:latin typeface="Arial"/>
                  <a:cs typeface="Arial" pitchFamily="34" charset="0"/>
                </a:rPr>
                <a:t>20</a:t>
              </a:r>
              <a:endParaRPr lang="fr-FR" sz="2800" baseline="30000" dirty="0">
                <a:solidFill>
                  <a:srgbClr val="000000"/>
                </a:solidFill>
                <a:latin typeface="Arial"/>
                <a:cs typeface="Arial" pitchFamily="34" charset="0"/>
              </a:endParaRPr>
            </a:p>
          </p:txBody>
        </p:sp>
        <p:sp>
          <p:nvSpPr>
            <p:cNvPr id="26" name="Line 11">
              <a:extLst>
                <a:ext uri="{FF2B5EF4-FFF2-40B4-BE49-F238E27FC236}">
                  <a16:creationId xmlns="" xmlns:a16="http://schemas.microsoft.com/office/drawing/2014/main" id="{EE08223D-4ECF-3E42-8943-DBE791B942A0}"/>
                </a:ext>
              </a:extLst>
            </p:cNvPr>
            <p:cNvSpPr>
              <a:spLocks noChangeShapeType="1"/>
            </p:cNvSpPr>
            <p:nvPr/>
          </p:nvSpPr>
          <p:spPr bwMode="auto">
            <a:xfrm>
              <a:off x="3046167" y="4215656"/>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27"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2961208" y="42648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dirty="0">
                  <a:solidFill>
                    <a:srgbClr val="000000"/>
                  </a:solidFill>
                  <a:latin typeface="Arial"/>
                  <a:cs typeface="Arial" pitchFamily="34" charset="0"/>
                </a:rPr>
                <a:t>30</a:t>
              </a:r>
              <a:endParaRPr lang="fr-FR" sz="2800" baseline="30000" dirty="0">
                <a:solidFill>
                  <a:srgbClr val="000000"/>
                </a:solidFill>
                <a:latin typeface="Arial"/>
                <a:cs typeface="Arial" pitchFamily="34" charset="0"/>
              </a:endParaRPr>
            </a:p>
          </p:txBody>
        </p:sp>
        <p:sp>
          <p:nvSpPr>
            <p:cNvPr id="28" name="Line 11">
              <a:extLst>
                <a:ext uri="{FF2B5EF4-FFF2-40B4-BE49-F238E27FC236}">
                  <a16:creationId xmlns="" xmlns:a16="http://schemas.microsoft.com/office/drawing/2014/main" id="{EE08223D-4ECF-3E42-8943-DBE791B942A0}"/>
                </a:ext>
              </a:extLst>
            </p:cNvPr>
            <p:cNvSpPr>
              <a:spLocks noChangeShapeType="1"/>
            </p:cNvSpPr>
            <p:nvPr/>
          </p:nvSpPr>
          <p:spPr bwMode="auto">
            <a:xfrm>
              <a:off x="3812110" y="4215656"/>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29"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3727151" y="42648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dirty="0">
                  <a:solidFill>
                    <a:srgbClr val="000000"/>
                  </a:solidFill>
                  <a:latin typeface="Arial"/>
                  <a:cs typeface="Arial" pitchFamily="34" charset="0"/>
                </a:rPr>
                <a:t>40</a:t>
              </a:r>
              <a:endParaRPr lang="fr-FR" sz="2800" baseline="30000" dirty="0">
                <a:solidFill>
                  <a:srgbClr val="000000"/>
                </a:solidFill>
                <a:latin typeface="Arial"/>
                <a:cs typeface="Arial" pitchFamily="34" charset="0"/>
              </a:endParaRPr>
            </a:p>
          </p:txBody>
        </p:sp>
        <p:sp>
          <p:nvSpPr>
            <p:cNvPr id="30"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2296111" y="4436966"/>
              <a:ext cx="418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Jours</a:t>
              </a:r>
              <a:endParaRPr lang="fr-FR" sz="2800" b="1" baseline="30000" dirty="0">
                <a:solidFill>
                  <a:srgbClr val="000000"/>
                </a:solidFill>
                <a:latin typeface="Arial"/>
                <a:cs typeface="Arial" pitchFamily="34" charset="0"/>
              </a:endParaRPr>
            </a:p>
          </p:txBody>
        </p:sp>
        <p:sp>
          <p:nvSpPr>
            <p:cNvPr id="31"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3580491" y="2757973"/>
              <a:ext cx="12583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0,25 mg MK-8591</a:t>
              </a:r>
            </a:p>
            <a:p>
              <a:r>
                <a:rPr lang="fr-FR" sz="1200" b="1" dirty="0">
                  <a:solidFill>
                    <a:srgbClr val="000000"/>
                  </a:solidFill>
                  <a:latin typeface="Arial"/>
                  <a:cs typeface="Arial" pitchFamily="34" charset="0"/>
                </a:rPr>
                <a:t>0,75 mg MK-8591</a:t>
              </a:r>
            </a:p>
            <a:p>
              <a:pPr fontAlgn="auto">
                <a:spcBef>
                  <a:spcPts val="0"/>
                </a:spcBef>
                <a:spcAft>
                  <a:spcPts val="0"/>
                </a:spcAft>
              </a:pPr>
              <a:r>
                <a:rPr lang="fr-FR" sz="1200" b="1" dirty="0">
                  <a:solidFill>
                    <a:srgbClr val="000000"/>
                  </a:solidFill>
                  <a:latin typeface="Arial"/>
                  <a:cs typeface="Arial" pitchFamily="34" charset="0"/>
                </a:rPr>
                <a:t>5 mg MK-8591</a:t>
              </a:r>
            </a:p>
          </p:txBody>
        </p:sp>
        <p:sp>
          <p:nvSpPr>
            <p:cNvPr id="2" name="Forme libre 1"/>
            <p:cNvSpPr/>
            <p:nvPr/>
          </p:nvSpPr>
          <p:spPr bwMode="auto">
            <a:xfrm>
              <a:off x="791332" y="2118360"/>
              <a:ext cx="3192780" cy="758190"/>
            </a:xfrm>
            <a:custGeom>
              <a:avLst/>
              <a:gdLst>
                <a:gd name="connsiteX0" fmla="*/ 0 w 3192780"/>
                <a:gd name="connsiteY0" fmla="*/ 758190 h 758190"/>
                <a:gd name="connsiteX1" fmla="*/ 491490 w 3192780"/>
                <a:gd name="connsiteY1" fmla="*/ 160020 h 758190"/>
                <a:gd name="connsiteX2" fmla="*/ 1047750 w 3192780"/>
                <a:gd name="connsiteY2" fmla="*/ 83820 h 758190"/>
                <a:gd name="connsiteX3" fmla="*/ 1604010 w 3192780"/>
                <a:gd name="connsiteY3" fmla="*/ 133350 h 758190"/>
                <a:gd name="connsiteX4" fmla="*/ 2076450 w 3192780"/>
                <a:gd name="connsiteY4" fmla="*/ 0 h 758190"/>
                <a:gd name="connsiteX5" fmla="*/ 2716530 w 3192780"/>
                <a:gd name="connsiteY5" fmla="*/ 22860 h 758190"/>
                <a:gd name="connsiteX6" fmla="*/ 3192780 w 3192780"/>
                <a:gd name="connsiteY6" fmla="*/ 91440 h 7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780" h="758190">
                  <a:moveTo>
                    <a:pt x="0" y="758190"/>
                  </a:moveTo>
                  <a:lnTo>
                    <a:pt x="491490" y="160020"/>
                  </a:lnTo>
                  <a:lnTo>
                    <a:pt x="1047750" y="83820"/>
                  </a:lnTo>
                  <a:lnTo>
                    <a:pt x="1604010" y="133350"/>
                  </a:lnTo>
                  <a:lnTo>
                    <a:pt x="2076450" y="0"/>
                  </a:lnTo>
                  <a:lnTo>
                    <a:pt x="2716530" y="22860"/>
                  </a:lnTo>
                  <a:lnTo>
                    <a:pt x="3192780" y="91440"/>
                  </a:lnTo>
                </a:path>
              </a:pathLst>
            </a:cu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3" name="Forme libre 2"/>
            <p:cNvSpPr/>
            <p:nvPr/>
          </p:nvSpPr>
          <p:spPr bwMode="auto">
            <a:xfrm>
              <a:off x="791332" y="2701290"/>
              <a:ext cx="2084070" cy="845820"/>
            </a:xfrm>
            <a:custGeom>
              <a:avLst/>
              <a:gdLst>
                <a:gd name="connsiteX0" fmla="*/ 0 w 2084070"/>
                <a:gd name="connsiteY0" fmla="*/ 845820 h 845820"/>
                <a:gd name="connsiteX1" fmla="*/ 483870 w 2084070"/>
                <a:gd name="connsiteY1" fmla="*/ 148590 h 845820"/>
                <a:gd name="connsiteX2" fmla="*/ 1043940 w 2084070"/>
                <a:gd name="connsiteY2" fmla="*/ 64770 h 845820"/>
                <a:gd name="connsiteX3" fmla="*/ 1600200 w 2084070"/>
                <a:gd name="connsiteY3" fmla="*/ 0 h 845820"/>
                <a:gd name="connsiteX4" fmla="*/ 2084070 w 2084070"/>
                <a:gd name="connsiteY4" fmla="*/ 194310 h 84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070" h="845820">
                  <a:moveTo>
                    <a:pt x="0" y="845820"/>
                  </a:moveTo>
                  <a:lnTo>
                    <a:pt x="483870" y="148590"/>
                  </a:lnTo>
                  <a:lnTo>
                    <a:pt x="1043940" y="64770"/>
                  </a:lnTo>
                  <a:lnTo>
                    <a:pt x="1600200" y="0"/>
                  </a:lnTo>
                  <a:lnTo>
                    <a:pt x="2084070" y="194310"/>
                  </a:lnTo>
                </a:path>
              </a:pathLst>
            </a:cu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32" name="Forme libre 31"/>
            <p:cNvSpPr/>
            <p:nvPr/>
          </p:nvSpPr>
          <p:spPr bwMode="auto">
            <a:xfrm>
              <a:off x="795142" y="3093720"/>
              <a:ext cx="2080260" cy="880110"/>
            </a:xfrm>
            <a:custGeom>
              <a:avLst/>
              <a:gdLst>
                <a:gd name="connsiteX0" fmla="*/ 0 w 2080260"/>
                <a:gd name="connsiteY0" fmla="*/ 880110 h 880110"/>
                <a:gd name="connsiteX1" fmla="*/ 491490 w 2080260"/>
                <a:gd name="connsiteY1" fmla="*/ 236220 h 880110"/>
                <a:gd name="connsiteX2" fmla="*/ 1040130 w 2080260"/>
                <a:gd name="connsiteY2" fmla="*/ 114300 h 880110"/>
                <a:gd name="connsiteX3" fmla="*/ 1604010 w 2080260"/>
                <a:gd name="connsiteY3" fmla="*/ 201930 h 880110"/>
                <a:gd name="connsiteX4" fmla="*/ 2080260 w 2080260"/>
                <a:gd name="connsiteY4" fmla="*/ 0 h 8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880110">
                  <a:moveTo>
                    <a:pt x="0" y="880110"/>
                  </a:moveTo>
                  <a:lnTo>
                    <a:pt x="491490" y="236220"/>
                  </a:lnTo>
                  <a:lnTo>
                    <a:pt x="1040130" y="114300"/>
                  </a:lnTo>
                  <a:lnTo>
                    <a:pt x="1604010" y="201930"/>
                  </a:lnTo>
                  <a:lnTo>
                    <a:pt x="2080260" y="0"/>
                  </a:lnTo>
                </a:path>
              </a:pathLst>
            </a:cu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cxnSp>
          <p:nvCxnSpPr>
            <p:cNvPr id="34" name="Connecteur droit 33"/>
            <p:cNvCxnSpPr/>
            <p:nvPr/>
          </p:nvCxnSpPr>
          <p:spPr bwMode="auto">
            <a:xfrm>
              <a:off x="3326448" y="2839460"/>
              <a:ext cx="198120" cy="0"/>
            </a:xfrm>
            <a:prstGeom prst="line">
              <a:avLst/>
            </a:prstGeom>
            <a:noFill/>
            <a:ln w="28575" cap="flat" cmpd="sng" algn="ctr">
              <a:solidFill>
                <a:srgbClr val="FFC000"/>
              </a:solidFill>
              <a:prstDash val="solid"/>
              <a:round/>
              <a:headEnd type="none" w="med" len="med"/>
              <a:tailEnd type="none" w="med" len="med"/>
            </a:ln>
            <a:effectLst/>
          </p:spPr>
        </p:cxnSp>
        <p:cxnSp>
          <p:nvCxnSpPr>
            <p:cNvPr id="37" name="Connecteur droit 36"/>
            <p:cNvCxnSpPr/>
            <p:nvPr/>
          </p:nvCxnSpPr>
          <p:spPr bwMode="auto">
            <a:xfrm>
              <a:off x="3326448" y="3034972"/>
              <a:ext cx="198120" cy="0"/>
            </a:xfrm>
            <a:prstGeom prst="line">
              <a:avLst/>
            </a:prstGeom>
            <a:noFill/>
            <a:ln w="28575" cap="flat" cmpd="sng" algn="ctr">
              <a:solidFill>
                <a:srgbClr val="C00000"/>
              </a:solidFill>
              <a:prstDash val="solid"/>
              <a:round/>
              <a:headEnd type="none" w="med" len="med"/>
              <a:tailEnd type="none" w="med" len="med"/>
            </a:ln>
            <a:effectLst/>
          </p:spPr>
        </p:cxnSp>
        <p:cxnSp>
          <p:nvCxnSpPr>
            <p:cNvPr id="38" name="Connecteur droit 37"/>
            <p:cNvCxnSpPr/>
            <p:nvPr/>
          </p:nvCxnSpPr>
          <p:spPr bwMode="auto">
            <a:xfrm>
              <a:off x="3326448" y="3209030"/>
              <a:ext cx="198120" cy="0"/>
            </a:xfrm>
            <a:prstGeom prst="line">
              <a:avLst/>
            </a:prstGeom>
            <a:noFill/>
            <a:ln w="28575" cap="flat" cmpd="sng" algn="ctr">
              <a:solidFill>
                <a:srgbClr val="0070C0"/>
              </a:solidFill>
              <a:prstDash val="solid"/>
              <a:round/>
              <a:headEnd type="none" w="med" len="med"/>
              <a:tailEnd type="none" w="med" len="med"/>
            </a:ln>
            <a:effectLst/>
          </p:spPr>
        </p:cxnSp>
        <p:grpSp>
          <p:nvGrpSpPr>
            <p:cNvPr id="42" name="Groupe 41"/>
            <p:cNvGrpSpPr/>
            <p:nvPr/>
          </p:nvGrpSpPr>
          <p:grpSpPr>
            <a:xfrm>
              <a:off x="3950229" y="2136349"/>
              <a:ext cx="53340" cy="174064"/>
              <a:chOff x="3638550" y="2701290"/>
              <a:chExt cx="53340" cy="255270"/>
            </a:xfrm>
          </p:grpSpPr>
          <p:cxnSp>
            <p:nvCxnSpPr>
              <p:cNvPr id="36" name="Connecteur droit 35"/>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Connecteur droit 40"/>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Connecteur droit 39"/>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5" name="Groupe 44"/>
            <p:cNvGrpSpPr/>
            <p:nvPr/>
          </p:nvGrpSpPr>
          <p:grpSpPr>
            <a:xfrm>
              <a:off x="3477789" y="2075038"/>
              <a:ext cx="53340" cy="150002"/>
              <a:chOff x="3638550" y="2701290"/>
              <a:chExt cx="53340" cy="255270"/>
            </a:xfrm>
          </p:grpSpPr>
          <p:cxnSp>
            <p:nvCxnSpPr>
              <p:cNvPr id="46" name="Connecteur droit 45"/>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Connecteur droit 46"/>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Connecteur droit 47"/>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9" name="Groupe 48"/>
            <p:cNvGrpSpPr/>
            <p:nvPr/>
          </p:nvGrpSpPr>
          <p:grpSpPr>
            <a:xfrm>
              <a:off x="2848732" y="2010578"/>
              <a:ext cx="45719" cy="238523"/>
              <a:chOff x="3638550" y="2701290"/>
              <a:chExt cx="53340" cy="255270"/>
            </a:xfrm>
          </p:grpSpPr>
          <p:cxnSp>
            <p:nvCxnSpPr>
              <p:cNvPr id="50" name="Connecteur droit 49"/>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Connecteur droit 50"/>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Connecteur droit 51"/>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3" name="Groupe 52"/>
            <p:cNvGrpSpPr/>
            <p:nvPr/>
          </p:nvGrpSpPr>
          <p:grpSpPr>
            <a:xfrm>
              <a:off x="2364862" y="2184985"/>
              <a:ext cx="45719" cy="146736"/>
              <a:chOff x="3638550" y="2701290"/>
              <a:chExt cx="53340" cy="255270"/>
            </a:xfrm>
          </p:grpSpPr>
          <p:cxnSp>
            <p:nvCxnSpPr>
              <p:cNvPr id="54" name="Connecteur droit 53"/>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Connecteur droit 54"/>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Connecteur droit 55"/>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7" name="Groupe 56"/>
            <p:cNvGrpSpPr/>
            <p:nvPr/>
          </p:nvGrpSpPr>
          <p:grpSpPr>
            <a:xfrm>
              <a:off x="1814522" y="2111941"/>
              <a:ext cx="45719" cy="219780"/>
              <a:chOff x="3638550" y="2701290"/>
              <a:chExt cx="53340" cy="255270"/>
            </a:xfrm>
          </p:grpSpPr>
          <p:cxnSp>
            <p:nvCxnSpPr>
              <p:cNvPr id="58" name="Connecteur droit 57"/>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Connecteur droit 58"/>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Connecteur droit 59"/>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1" name="Groupe 60"/>
            <p:cNvGrpSpPr/>
            <p:nvPr/>
          </p:nvGrpSpPr>
          <p:grpSpPr>
            <a:xfrm>
              <a:off x="1265884" y="2214091"/>
              <a:ext cx="45719" cy="142394"/>
              <a:chOff x="3638550" y="2701290"/>
              <a:chExt cx="53340" cy="255270"/>
            </a:xfrm>
          </p:grpSpPr>
          <p:cxnSp>
            <p:nvCxnSpPr>
              <p:cNvPr id="62" name="Connecteur droit 61"/>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Connecteur droit 62"/>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Connecteur droit 63"/>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5" name="Groupe 64"/>
            <p:cNvGrpSpPr/>
            <p:nvPr/>
          </p:nvGrpSpPr>
          <p:grpSpPr>
            <a:xfrm>
              <a:off x="785035" y="2828243"/>
              <a:ext cx="45719" cy="113077"/>
              <a:chOff x="3638550" y="2701290"/>
              <a:chExt cx="53340" cy="255270"/>
            </a:xfrm>
          </p:grpSpPr>
          <p:cxnSp>
            <p:nvCxnSpPr>
              <p:cNvPr id="66" name="Connecteur droit 65"/>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Connecteur droit 66"/>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Connecteur droit 67"/>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9" name="Groupe 68"/>
            <p:cNvGrpSpPr/>
            <p:nvPr/>
          </p:nvGrpSpPr>
          <p:grpSpPr>
            <a:xfrm>
              <a:off x="785035" y="3456922"/>
              <a:ext cx="45719" cy="203264"/>
              <a:chOff x="3638550" y="2701290"/>
              <a:chExt cx="53340" cy="255270"/>
            </a:xfrm>
          </p:grpSpPr>
          <p:cxnSp>
            <p:nvCxnSpPr>
              <p:cNvPr id="70" name="Connecteur droit 69"/>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Connecteur droit 70"/>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Connecteur droit 71"/>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3" name="Groupe 72"/>
            <p:cNvGrpSpPr/>
            <p:nvPr/>
          </p:nvGrpSpPr>
          <p:grpSpPr>
            <a:xfrm>
              <a:off x="1265884" y="3156422"/>
              <a:ext cx="45719" cy="447837"/>
              <a:chOff x="3638550" y="2701290"/>
              <a:chExt cx="53340" cy="255270"/>
            </a:xfrm>
          </p:grpSpPr>
          <p:cxnSp>
            <p:nvCxnSpPr>
              <p:cNvPr id="74" name="Connecteur droit 73"/>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Connecteur droit 74"/>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Connecteur droit 75"/>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7" name="Groupe 76"/>
            <p:cNvGrpSpPr/>
            <p:nvPr/>
          </p:nvGrpSpPr>
          <p:grpSpPr>
            <a:xfrm>
              <a:off x="1813993" y="3062329"/>
              <a:ext cx="45719" cy="428043"/>
              <a:chOff x="3638550" y="2701290"/>
              <a:chExt cx="53340" cy="255270"/>
            </a:xfrm>
          </p:grpSpPr>
          <p:cxnSp>
            <p:nvCxnSpPr>
              <p:cNvPr id="78" name="Connecteur droit 77"/>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Connecteur droit 78"/>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Connecteur droit 79"/>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1" name="Groupe 80"/>
            <p:cNvGrpSpPr/>
            <p:nvPr/>
          </p:nvGrpSpPr>
          <p:grpSpPr>
            <a:xfrm>
              <a:off x="2374866" y="3221355"/>
              <a:ext cx="45719" cy="171500"/>
              <a:chOff x="3638550" y="2701290"/>
              <a:chExt cx="53340" cy="255270"/>
            </a:xfrm>
          </p:grpSpPr>
          <p:cxnSp>
            <p:nvCxnSpPr>
              <p:cNvPr id="82" name="Connecteur droit 81"/>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Connecteur droit 82"/>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Connecteur droit 83"/>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5" name="Groupe 84"/>
            <p:cNvGrpSpPr/>
            <p:nvPr/>
          </p:nvGrpSpPr>
          <p:grpSpPr>
            <a:xfrm>
              <a:off x="2851894" y="3034972"/>
              <a:ext cx="45719" cy="139889"/>
              <a:chOff x="3638550" y="2701290"/>
              <a:chExt cx="53340" cy="255270"/>
            </a:xfrm>
          </p:grpSpPr>
          <p:cxnSp>
            <p:nvCxnSpPr>
              <p:cNvPr id="86" name="Connecteur droit 85"/>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Connecteur droit 86"/>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Connecteur droit 87"/>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9" name="Groupe 88"/>
            <p:cNvGrpSpPr/>
            <p:nvPr/>
          </p:nvGrpSpPr>
          <p:grpSpPr>
            <a:xfrm>
              <a:off x="785034" y="3859578"/>
              <a:ext cx="45719" cy="257408"/>
              <a:chOff x="3638550" y="2701290"/>
              <a:chExt cx="53340" cy="255270"/>
            </a:xfrm>
          </p:grpSpPr>
          <p:cxnSp>
            <p:nvCxnSpPr>
              <p:cNvPr id="90" name="Connecteur droit 89"/>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Connecteur droit 90"/>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Connecteur droit 91"/>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3" name="Groupe 92"/>
            <p:cNvGrpSpPr/>
            <p:nvPr/>
          </p:nvGrpSpPr>
          <p:grpSpPr>
            <a:xfrm>
              <a:off x="1267206" y="2661693"/>
              <a:ext cx="45719" cy="559662"/>
              <a:chOff x="3638550" y="2701290"/>
              <a:chExt cx="53340" cy="255270"/>
            </a:xfrm>
          </p:grpSpPr>
          <p:cxnSp>
            <p:nvCxnSpPr>
              <p:cNvPr id="94" name="Connecteur droit 93"/>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Connecteur droit 94"/>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Connecteur droit 95"/>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7" name="Groupe 96"/>
            <p:cNvGrpSpPr/>
            <p:nvPr/>
          </p:nvGrpSpPr>
          <p:grpSpPr>
            <a:xfrm>
              <a:off x="1817803" y="2681981"/>
              <a:ext cx="45719" cy="200987"/>
              <a:chOff x="3638550" y="2701290"/>
              <a:chExt cx="53340" cy="255270"/>
            </a:xfrm>
          </p:grpSpPr>
          <p:cxnSp>
            <p:nvCxnSpPr>
              <p:cNvPr id="98" name="Connecteur droit 97"/>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Connecteur droit 98"/>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Connecteur droit 99"/>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1" name="Groupe 100"/>
            <p:cNvGrpSpPr/>
            <p:nvPr/>
          </p:nvGrpSpPr>
          <p:grpSpPr>
            <a:xfrm>
              <a:off x="2374865" y="2543646"/>
              <a:ext cx="45719" cy="471789"/>
              <a:chOff x="3638550" y="2701290"/>
              <a:chExt cx="53340" cy="255270"/>
            </a:xfrm>
          </p:grpSpPr>
          <p:cxnSp>
            <p:nvCxnSpPr>
              <p:cNvPr id="102" name="Connecteur droit 101"/>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Connecteur droit 102"/>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Connecteur droit 103"/>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5" name="Groupe 104"/>
            <p:cNvGrpSpPr/>
            <p:nvPr/>
          </p:nvGrpSpPr>
          <p:grpSpPr>
            <a:xfrm>
              <a:off x="2847618" y="2804570"/>
              <a:ext cx="45719" cy="220210"/>
              <a:chOff x="3638550" y="2701290"/>
              <a:chExt cx="53340" cy="255270"/>
            </a:xfrm>
          </p:grpSpPr>
          <p:cxnSp>
            <p:nvCxnSpPr>
              <p:cNvPr id="106" name="Connecteur droit 105"/>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Connecteur droit 106"/>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Connecteur droit 107"/>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3" name="Groupe 12">
            <a:extLst>
              <a:ext uri="{FF2B5EF4-FFF2-40B4-BE49-F238E27FC236}">
                <a16:creationId xmlns="" xmlns:a16="http://schemas.microsoft.com/office/drawing/2014/main" id="{C296115D-7115-479E-826F-87B23D527F68}"/>
              </a:ext>
            </a:extLst>
          </p:cNvPr>
          <p:cNvGrpSpPr/>
          <p:nvPr/>
        </p:nvGrpSpPr>
        <p:grpSpPr>
          <a:xfrm>
            <a:off x="4573398" y="1893570"/>
            <a:ext cx="4340242" cy="2751336"/>
            <a:chOff x="4573398" y="1893570"/>
            <a:chExt cx="4340242" cy="2751336"/>
          </a:xfrm>
        </p:grpSpPr>
        <p:sp>
          <p:nvSpPr>
            <p:cNvPr id="109"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207819" y="1893570"/>
              <a:ext cx="0" cy="2322085"/>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10"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172315" y="2430036"/>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11"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841462" y="2326166"/>
              <a:ext cx="2981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10,0</a:t>
              </a:r>
              <a:endParaRPr lang="fr-FR" sz="2800" baseline="30000" dirty="0">
                <a:solidFill>
                  <a:srgbClr val="000000"/>
                </a:solidFill>
                <a:latin typeface="Arial"/>
                <a:cs typeface="Arial" pitchFamily="34" charset="0"/>
              </a:endParaRPr>
            </a:p>
          </p:txBody>
        </p:sp>
        <p:sp>
          <p:nvSpPr>
            <p:cNvPr id="112"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172315" y="3036317"/>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13"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926421" y="2932447"/>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1,0</a:t>
              </a:r>
              <a:endParaRPr lang="fr-FR" sz="2800" baseline="30000" dirty="0">
                <a:solidFill>
                  <a:srgbClr val="000000"/>
                </a:solidFill>
                <a:latin typeface="Arial"/>
                <a:cs typeface="Arial" pitchFamily="34" charset="0"/>
              </a:endParaRPr>
            </a:p>
          </p:txBody>
        </p:sp>
        <p:sp>
          <p:nvSpPr>
            <p:cNvPr id="114"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172315" y="3643245"/>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15"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926421" y="353937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0,1</a:t>
              </a:r>
              <a:endParaRPr lang="fr-FR" sz="2800" baseline="30000" dirty="0">
                <a:solidFill>
                  <a:srgbClr val="000000"/>
                </a:solidFill>
                <a:latin typeface="Arial"/>
                <a:cs typeface="Arial" pitchFamily="34" charset="0"/>
              </a:endParaRPr>
            </a:p>
          </p:txBody>
        </p:sp>
        <p:sp>
          <p:nvSpPr>
            <p:cNvPr id="116"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390513" y="4215656"/>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17"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5428553" y="4264885"/>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dirty="0">
                  <a:solidFill>
                    <a:srgbClr val="000000"/>
                  </a:solidFill>
                  <a:latin typeface="Arial"/>
                  <a:cs typeface="Arial" pitchFamily="34" charset="0"/>
                </a:rPr>
                <a:t>0</a:t>
              </a:r>
              <a:endParaRPr lang="fr-FR" sz="2800" baseline="30000" dirty="0">
                <a:solidFill>
                  <a:srgbClr val="000000"/>
                </a:solidFill>
                <a:latin typeface="Arial"/>
                <a:cs typeface="Arial" pitchFamily="34" charset="0"/>
              </a:endParaRPr>
            </a:p>
          </p:txBody>
        </p:sp>
        <p:sp>
          <p:nvSpPr>
            <p:cNvPr id="118" name="Line 11">
              <a:extLst>
                <a:ext uri="{FF2B5EF4-FFF2-40B4-BE49-F238E27FC236}">
                  <a16:creationId xmlns="" xmlns:a16="http://schemas.microsoft.com/office/drawing/2014/main" id="{EE08223D-4ECF-3E42-8943-DBE791B942A0}"/>
                </a:ext>
              </a:extLst>
            </p:cNvPr>
            <p:cNvSpPr>
              <a:spLocks noChangeShapeType="1"/>
            </p:cNvSpPr>
            <p:nvPr/>
          </p:nvSpPr>
          <p:spPr bwMode="auto">
            <a:xfrm>
              <a:off x="6197029" y="4215656"/>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19"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6112070" y="42648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dirty="0">
                  <a:solidFill>
                    <a:srgbClr val="000000"/>
                  </a:solidFill>
                  <a:latin typeface="Arial"/>
                  <a:cs typeface="Arial" pitchFamily="34" charset="0"/>
                </a:rPr>
                <a:t>10</a:t>
              </a:r>
              <a:endParaRPr lang="fr-FR" sz="2800" baseline="30000" dirty="0">
                <a:solidFill>
                  <a:srgbClr val="000000"/>
                </a:solidFill>
                <a:latin typeface="Arial"/>
                <a:cs typeface="Arial" pitchFamily="34" charset="0"/>
              </a:endParaRPr>
            </a:p>
          </p:txBody>
        </p:sp>
        <p:sp>
          <p:nvSpPr>
            <p:cNvPr id="120" name="Line 11">
              <a:extLst>
                <a:ext uri="{FF2B5EF4-FFF2-40B4-BE49-F238E27FC236}">
                  <a16:creationId xmlns="" xmlns:a16="http://schemas.microsoft.com/office/drawing/2014/main" id="{EE08223D-4ECF-3E42-8943-DBE791B942A0}"/>
                </a:ext>
              </a:extLst>
            </p:cNvPr>
            <p:cNvSpPr>
              <a:spLocks noChangeShapeType="1"/>
            </p:cNvSpPr>
            <p:nvPr/>
          </p:nvSpPr>
          <p:spPr bwMode="auto">
            <a:xfrm>
              <a:off x="6996999" y="4215656"/>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21"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6918483" y="42648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dirty="0">
                  <a:solidFill>
                    <a:srgbClr val="000000"/>
                  </a:solidFill>
                  <a:latin typeface="Arial"/>
                  <a:cs typeface="Arial" pitchFamily="34" charset="0"/>
                </a:rPr>
                <a:t>20</a:t>
              </a:r>
              <a:endParaRPr lang="fr-FR" sz="2800" baseline="30000" dirty="0">
                <a:solidFill>
                  <a:srgbClr val="000000"/>
                </a:solidFill>
                <a:latin typeface="Arial"/>
                <a:cs typeface="Arial" pitchFamily="34" charset="0"/>
              </a:endParaRPr>
            </a:p>
          </p:txBody>
        </p:sp>
        <p:sp>
          <p:nvSpPr>
            <p:cNvPr id="122" name="Line 11">
              <a:extLst>
                <a:ext uri="{FF2B5EF4-FFF2-40B4-BE49-F238E27FC236}">
                  <a16:creationId xmlns="" xmlns:a16="http://schemas.microsoft.com/office/drawing/2014/main" id="{EE08223D-4ECF-3E42-8943-DBE791B942A0}"/>
                </a:ext>
              </a:extLst>
            </p:cNvPr>
            <p:cNvSpPr>
              <a:spLocks noChangeShapeType="1"/>
            </p:cNvSpPr>
            <p:nvPr/>
          </p:nvSpPr>
          <p:spPr bwMode="auto">
            <a:xfrm>
              <a:off x="7809855" y="4215656"/>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23"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7724896" y="42648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dirty="0">
                  <a:solidFill>
                    <a:srgbClr val="000000"/>
                  </a:solidFill>
                  <a:latin typeface="Arial"/>
                  <a:cs typeface="Arial" pitchFamily="34" charset="0"/>
                </a:rPr>
                <a:t>30</a:t>
              </a:r>
              <a:endParaRPr lang="fr-FR" sz="2800" baseline="30000" dirty="0">
                <a:solidFill>
                  <a:srgbClr val="000000"/>
                </a:solidFill>
                <a:latin typeface="Arial"/>
                <a:cs typeface="Arial" pitchFamily="34" charset="0"/>
              </a:endParaRPr>
            </a:p>
          </p:txBody>
        </p:sp>
        <p:sp>
          <p:nvSpPr>
            <p:cNvPr id="124" name="Line 11">
              <a:extLst>
                <a:ext uri="{FF2B5EF4-FFF2-40B4-BE49-F238E27FC236}">
                  <a16:creationId xmlns="" xmlns:a16="http://schemas.microsoft.com/office/drawing/2014/main" id="{EE08223D-4ECF-3E42-8943-DBE791B942A0}"/>
                </a:ext>
              </a:extLst>
            </p:cNvPr>
            <p:cNvSpPr>
              <a:spLocks noChangeShapeType="1"/>
            </p:cNvSpPr>
            <p:nvPr/>
          </p:nvSpPr>
          <p:spPr bwMode="auto">
            <a:xfrm>
              <a:off x="8616268" y="4215656"/>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25"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8531309" y="42648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dirty="0">
                  <a:solidFill>
                    <a:srgbClr val="000000"/>
                  </a:solidFill>
                  <a:latin typeface="Arial"/>
                  <a:cs typeface="Arial" pitchFamily="34" charset="0"/>
                </a:rPr>
                <a:t>40</a:t>
              </a:r>
              <a:endParaRPr lang="fr-FR" sz="2800" baseline="30000" dirty="0">
                <a:solidFill>
                  <a:srgbClr val="000000"/>
                </a:solidFill>
                <a:latin typeface="Arial"/>
                <a:cs typeface="Arial" pitchFamily="34" charset="0"/>
              </a:endParaRPr>
            </a:p>
          </p:txBody>
        </p:sp>
        <p:sp>
          <p:nvSpPr>
            <p:cNvPr id="126"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7022345" y="4460240"/>
              <a:ext cx="418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Jours</a:t>
              </a:r>
              <a:endParaRPr lang="fr-FR" sz="2800" b="1" baseline="30000" dirty="0">
                <a:solidFill>
                  <a:srgbClr val="000000"/>
                </a:solidFill>
                <a:latin typeface="Arial"/>
                <a:cs typeface="Arial" pitchFamily="34" charset="0"/>
              </a:endParaRPr>
            </a:p>
          </p:txBody>
        </p:sp>
        <p:grpSp>
          <p:nvGrpSpPr>
            <p:cNvPr id="134" name="Groupe 133"/>
            <p:cNvGrpSpPr/>
            <p:nvPr/>
          </p:nvGrpSpPr>
          <p:grpSpPr>
            <a:xfrm>
              <a:off x="8764270" y="2967579"/>
              <a:ext cx="45719" cy="285285"/>
              <a:chOff x="3638550" y="2701290"/>
              <a:chExt cx="53340" cy="255270"/>
            </a:xfrm>
          </p:grpSpPr>
          <p:cxnSp>
            <p:nvCxnSpPr>
              <p:cNvPr id="135" name="Connecteur droit 134"/>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6" name="Connecteur droit 135"/>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Connecteur droit 136"/>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38" name="Groupe 137"/>
            <p:cNvGrpSpPr/>
            <p:nvPr/>
          </p:nvGrpSpPr>
          <p:grpSpPr>
            <a:xfrm>
              <a:off x="5396151" y="2014821"/>
              <a:ext cx="45719" cy="295592"/>
              <a:chOff x="3638550" y="2701290"/>
              <a:chExt cx="53340" cy="255270"/>
            </a:xfrm>
          </p:grpSpPr>
          <p:cxnSp>
            <p:nvCxnSpPr>
              <p:cNvPr id="139" name="Connecteur droit 138"/>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Connecteur droit 139"/>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Connecteur droit 140"/>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2" name="Groupe 141"/>
            <p:cNvGrpSpPr/>
            <p:nvPr/>
          </p:nvGrpSpPr>
          <p:grpSpPr>
            <a:xfrm>
              <a:off x="5441193" y="2185321"/>
              <a:ext cx="45719" cy="108299"/>
              <a:chOff x="3638550" y="2701290"/>
              <a:chExt cx="53340" cy="255270"/>
            </a:xfrm>
          </p:grpSpPr>
          <p:cxnSp>
            <p:nvCxnSpPr>
              <p:cNvPr id="143" name="Connecteur droit 142"/>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Connecteur droit 143"/>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Connecteur droit 144"/>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6" name="Groupe 145"/>
            <p:cNvGrpSpPr/>
            <p:nvPr/>
          </p:nvGrpSpPr>
          <p:grpSpPr>
            <a:xfrm>
              <a:off x="5515611" y="2266029"/>
              <a:ext cx="45719" cy="90456"/>
              <a:chOff x="3638550" y="2701290"/>
              <a:chExt cx="53340" cy="255270"/>
            </a:xfrm>
          </p:grpSpPr>
          <p:cxnSp>
            <p:nvCxnSpPr>
              <p:cNvPr id="147" name="Connecteur droit 146"/>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Connecteur droit 147"/>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 name="Connecteur droit 148"/>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0" name="Groupe 149"/>
            <p:cNvGrpSpPr/>
            <p:nvPr/>
          </p:nvGrpSpPr>
          <p:grpSpPr>
            <a:xfrm>
              <a:off x="5605611" y="2155623"/>
              <a:ext cx="45719" cy="258659"/>
              <a:chOff x="3638550" y="2701290"/>
              <a:chExt cx="53340" cy="255270"/>
            </a:xfrm>
          </p:grpSpPr>
          <p:cxnSp>
            <p:nvCxnSpPr>
              <p:cNvPr id="151" name="Connecteur droit 150"/>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Connecteur droit 151"/>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 name="Connecteur droit 152"/>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4" name="Groupe 153"/>
            <p:cNvGrpSpPr/>
            <p:nvPr/>
          </p:nvGrpSpPr>
          <p:grpSpPr>
            <a:xfrm>
              <a:off x="5685872" y="2237505"/>
              <a:ext cx="45719" cy="142394"/>
              <a:chOff x="3638550" y="2701290"/>
              <a:chExt cx="53340" cy="255270"/>
            </a:xfrm>
          </p:grpSpPr>
          <p:cxnSp>
            <p:nvCxnSpPr>
              <p:cNvPr id="155" name="Connecteur droit 154"/>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Connecteur droit 155"/>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7" name="Connecteur droit 156"/>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8" name="Groupe 157"/>
            <p:cNvGrpSpPr/>
            <p:nvPr/>
          </p:nvGrpSpPr>
          <p:grpSpPr>
            <a:xfrm>
              <a:off x="5515611" y="2635234"/>
              <a:ext cx="45719" cy="265472"/>
              <a:chOff x="3638550" y="2701290"/>
              <a:chExt cx="53340" cy="255270"/>
            </a:xfrm>
          </p:grpSpPr>
          <p:cxnSp>
            <p:nvCxnSpPr>
              <p:cNvPr id="159" name="Connecteur droit 158"/>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Connecteur droit 159"/>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Connecteur droit 160"/>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2" name="Groupe 161"/>
            <p:cNvGrpSpPr/>
            <p:nvPr/>
          </p:nvGrpSpPr>
          <p:grpSpPr>
            <a:xfrm>
              <a:off x="5602915" y="3064007"/>
              <a:ext cx="45719" cy="117514"/>
              <a:chOff x="3638550" y="2701290"/>
              <a:chExt cx="53340" cy="255270"/>
            </a:xfrm>
          </p:grpSpPr>
          <p:cxnSp>
            <p:nvCxnSpPr>
              <p:cNvPr id="163" name="Connecteur droit 162"/>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 name="Connecteur droit 163"/>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5" name="Connecteur droit 164"/>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6" name="Groupe 165"/>
            <p:cNvGrpSpPr/>
            <p:nvPr/>
          </p:nvGrpSpPr>
          <p:grpSpPr>
            <a:xfrm>
              <a:off x="5932537" y="3016750"/>
              <a:ext cx="45719" cy="627406"/>
              <a:chOff x="3638550" y="2701290"/>
              <a:chExt cx="53340" cy="255270"/>
            </a:xfrm>
          </p:grpSpPr>
          <p:cxnSp>
            <p:nvCxnSpPr>
              <p:cNvPr id="167" name="Connecteur droit 166"/>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8" name="Connecteur droit 167"/>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9" name="Connecteur droit 168"/>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0" name="Groupe 169"/>
            <p:cNvGrpSpPr/>
            <p:nvPr/>
          </p:nvGrpSpPr>
          <p:grpSpPr>
            <a:xfrm>
              <a:off x="6494905" y="3166175"/>
              <a:ext cx="45719" cy="311889"/>
              <a:chOff x="3638550" y="2701290"/>
              <a:chExt cx="53340" cy="255270"/>
            </a:xfrm>
          </p:grpSpPr>
          <p:cxnSp>
            <p:nvCxnSpPr>
              <p:cNvPr id="171" name="Connecteur droit 170"/>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2" name="Connecteur droit 171"/>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 name="Connecteur droit 172"/>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4" name="Groupe 173"/>
            <p:cNvGrpSpPr/>
            <p:nvPr/>
          </p:nvGrpSpPr>
          <p:grpSpPr>
            <a:xfrm>
              <a:off x="6493654" y="3110913"/>
              <a:ext cx="45719" cy="104266"/>
              <a:chOff x="3638550" y="2701290"/>
              <a:chExt cx="53340" cy="255270"/>
            </a:xfrm>
          </p:grpSpPr>
          <p:cxnSp>
            <p:nvCxnSpPr>
              <p:cNvPr id="175" name="Connecteur droit 174"/>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 name="Connecteur droit 175"/>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 name="Connecteur droit 176"/>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86" name="Groupe 185"/>
            <p:cNvGrpSpPr/>
            <p:nvPr/>
          </p:nvGrpSpPr>
          <p:grpSpPr>
            <a:xfrm>
              <a:off x="5683315" y="2631671"/>
              <a:ext cx="45719" cy="318984"/>
              <a:chOff x="3638550" y="2701290"/>
              <a:chExt cx="53340" cy="255270"/>
            </a:xfrm>
          </p:grpSpPr>
          <p:cxnSp>
            <p:nvCxnSpPr>
              <p:cNvPr id="187" name="Connecteur droit 186"/>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Connecteur droit 187"/>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9" name="Connecteur droit 188"/>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4" name="Groupe 193"/>
            <p:cNvGrpSpPr/>
            <p:nvPr/>
          </p:nvGrpSpPr>
          <p:grpSpPr>
            <a:xfrm>
              <a:off x="7065541" y="2766051"/>
              <a:ext cx="45719" cy="213060"/>
              <a:chOff x="3638550" y="2701290"/>
              <a:chExt cx="53340" cy="255270"/>
            </a:xfrm>
          </p:grpSpPr>
          <p:cxnSp>
            <p:nvCxnSpPr>
              <p:cNvPr id="195" name="Connecteur droit 194"/>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6" name="Connecteur droit 195"/>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Connecteur droit 196"/>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02"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214262" y="4215656"/>
              <a:ext cx="3699378"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43" name="Forme libre 42"/>
            <p:cNvSpPr/>
            <p:nvPr/>
          </p:nvSpPr>
          <p:spPr bwMode="auto">
            <a:xfrm>
              <a:off x="5374640" y="2108200"/>
              <a:ext cx="3416300" cy="965200"/>
            </a:xfrm>
            <a:custGeom>
              <a:avLst/>
              <a:gdLst>
                <a:gd name="connsiteX0" fmla="*/ 3416300 w 3416300"/>
                <a:gd name="connsiteY0" fmla="*/ 965200 h 965200"/>
                <a:gd name="connsiteX1" fmla="*/ 1704340 w 3416300"/>
                <a:gd name="connsiteY1" fmla="*/ 754380 h 965200"/>
                <a:gd name="connsiteX2" fmla="*/ 330200 w 3416300"/>
                <a:gd name="connsiteY2" fmla="*/ 198120 h 965200"/>
                <a:gd name="connsiteX3" fmla="*/ 246380 w 3416300"/>
                <a:gd name="connsiteY3" fmla="*/ 142240 h 965200"/>
                <a:gd name="connsiteX4" fmla="*/ 162560 w 3416300"/>
                <a:gd name="connsiteY4" fmla="*/ 190500 h 965200"/>
                <a:gd name="connsiteX5" fmla="*/ 83820 w 3416300"/>
                <a:gd name="connsiteY5" fmla="*/ 121920 h 965200"/>
                <a:gd name="connsiteX6" fmla="*/ 43180 w 3416300"/>
                <a:gd name="connsiteY6" fmla="*/ 0 h 965200"/>
                <a:gd name="connsiteX7" fmla="*/ 17780 w 3416300"/>
                <a:gd name="connsiteY7" fmla="*/ 71120 h 965200"/>
                <a:gd name="connsiteX8" fmla="*/ 5080 w 3416300"/>
                <a:gd name="connsiteY8" fmla="*/ 38100 h 965200"/>
                <a:gd name="connsiteX9" fmla="*/ 0 w 3416300"/>
                <a:gd name="connsiteY9" fmla="*/ 175260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6300" h="965200">
                  <a:moveTo>
                    <a:pt x="3416300" y="965200"/>
                  </a:moveTo>
                  <a:lnTo>
                    <a:pt x="1704340" y="754380"/>
                  </a:lnTo>
                  <a:lnTo>
                    <a:pt x="330200" y="198120"/>
                  </a:lnTo>
                  <a:lnTo>
                    <a:pt x="246380" y="142240"/>
                  </a:lnTo>
                  <a:lnTo>
                    <a:pt x="162560" y="190500"/>
                  </a:lnTo>
                  <a:lnTo>
                    <a:pt x="83820" y="121920"/>
                  </a:lnTo>
                  <a:lnTo>
                    <a:pt x="43180" y="0"/>
                  </a:lnTo>
                  <a:lnTo>
                    <a:pt x="17780" y="71120"/>
                  </a:lnTo>
                  <a:lnTo>
                    <a:pt x="5080" y="38100"/>
                  </a:lnTo>
                  <a:lnTo>
                    <a:pt x="0" y="175260"/>
                  </a:lnTo>
                </a:path>
              </a:pathLst>
            </a:cu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4" name="Forme libre 43"/>
            <p:cNvSpPr/>
            <p:nvPr/>
          </p:nvSpPr>
          <p:spPr bwMode="auto">
            <a:xfrm>
              <a:off x="5374640" y="2529840"/>
              <a:ext cx="2844800" cy="1115060"/>
            </a:xfrm>
            <a:custGeom>
              <a:avLst/>
              <a:gdLst>
                <a:gd name="connsiteX0" fmla="*/ 2844800 w 2844800"/>
                <a:gd name="connsiteY0" fmla="*/ 1115060 h 1115060"/>
                <a:gd name="connsiteX1" fmla="*/ 1148080 w 2844800"/>
                <a:gd name="connsiteY1" fmla="*/ 635000 h 1115060"/>
                <a:gd name="connsiteX2" fmla="*/ 579120 w 2844800"/>
                <a:gd name="connsiteY2" fmla="*/ 289560 h 1115060"/>
                <a:gd name="connsiteX3" fmla="*/ 330200 w 2844800"/>
                <a:gd name="connsiteY3" fmla="*/ 223520 h 1115060"/>
                <a:gd name="connsiteX4" fmla="*/ 243840 w 2844800"/>
                <a:gd name="connsiteY4" fmla="*/ 223520 h 1115060"/>
                <a:gd name="connsiteX5" fmla="*/ 165100 w 2844800"/>
                <a:gd name="connsiteY5" fmla="*/ 203200 h 1115060"/>
                <a:gd name="connsiteX6" fmla="*/ 96520 w 2844800"/>
                <a:gd name="connsiteY6" fmla="*/ 193040 h 1115060"/>
                <a:gd name="connsiteX7" fmla="*/ 35560 w 2844800"/>
                <a:gd name="connsiteY7" fmla="*/ 276860 h 1115060"/>
                <a:gd name="connsiteX8" fmla="*/ 15240 w 2844800"/>
                <a:gd name="connsiteY8" fmla="*/ 0 h 1115060"/>
                <a:gd name="connsiteX9" fmla="*/ 0 w 2844800"/>
                <a:gd name="connsiteY9" fmla="*/ 289560 h 11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4800" h="1115060">
                  <a:moveTo>
                    <a:pt x="2844800" y="1115060"/>
                  </a:moveTo>
                  <a:lnTo>
                    <a:pt x="1148080" y="635000"/>
                  </a:lnTo>
                  <a:lnTo>
                    <a:pt x="579120" y="289560"/>
                  </a:lnTo>
                  <a:lnTo>
                    <a:pt x="330200" y="223520"/>
                  </a:lnTo>
                  <a:lnTo>
                    <a:pt x="243840" y="223520"/>
                  </a:lnTo>
                  <a:lnTo>
                    <a:pt x="165100" y="203200"/>
                  </a:lnTo>
                  <a:lnTo>
                    <a:pt x="96520" y="193040"/>
                  </a:lnTo>
                  <a:lnTo>
                    <a:pt x="35560" y="276860"/>
                  </a:lnTo>
                  <a:lnTo>
                    <a:pt x="15240" y="0"/>
                  </a:lnTo>
                  <a:lnTo>
                    <a:pt x="0" y="289560"/>
                  </a:lnTo>
                </a:path>
              </a:pathLst>
            </a:cu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120" name="Forme libre 5119"/>
            <p:cNvSpPr/>
            <p:nvPr/>
          </p:nvSpPr>
          <p:spPr bwMode="auto">
            <a:xfrm>
              <a:off x="5372100" y="2923540"/>
              <a:ext cx="2854960" cy="957580"/>
            </a:xfrm>
            <a:custGeom>
              <a:avLst/>
              <a:gdLst>
                <a:gd name="connsiteX0" fmla="*/ 2854960 w 2854960"/>
                <a:gd name="connsiteY0" fmla="*/ 957580 h 957580"/>
                <a:gd name="connsiteX1" fmla="*/ 1122680 w 2854960"/>
                <a:gd name="connsiteY1" fmla="*/ 347980 h 957580"/>
                <a:gd name="connsiteX2" fmla="*/ 568960 w 2854960"/>
                <a:gd name="connsiteY2" fmla="*/ 251460 h 957580"/>
                <a:gd name="connsiteX3" fmla="*/ 335280 w 2854960"/>
                <a:gd name="connsiteY3" fmla="*/ 238760 h 957580"/>
                <a:gd name="connsiteX4" fmla="*/ 251460 w 2854960"/>
                <a:gd name="connsiteY4" fmla="*/ 213360 h 957580"/>
                <a:gd name="connsiteX5" fmla="*/ 175260 w 2854960"/>
                <a:gd name="connsiteY5" fmla="*/ 149860 h 957580"/>
                <a:gd name="connsiteX6" fmla="*/ 101600 w 2854960"/>
                <a:gd name="connsiteY6" fmla="*/ 144780 h 957580"/>
                <a:gd name="connsiteX7" fmla="*/ 58420 w 2854960"/>
                <a:gd name="connsiteY7" fmla="*/ 25400 h 957580"/>
                <a:gd name="connsiteX8" fmla="*/ 33020 w 2854960"/>
                <a:gd name="connsiteY8" fmla="*/ 0 h 957580"/>
                <a:gd name="connsiteX9" fmla="*/ 12700 w 2854960"/>
                <a:gd name="connsiteY9" fmla="*/ 58420 h 957580"/>
                <a:gd name="connsiteX10" fmla="*/ 0 w 2854960"/>
                <a:gd name="connsiteY10" fmla="*/ 15240 h 957580"/>
                <a:gd name="connsiteX11" fmla="*/ 0 w 2854960"/>
                <a:gd name="connsiteY11" fmla="*/ 170180 h 95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4960" h="957580">
                  <a:moveTo>
                    <a:pt x="2854960" y="957580"/>
                  </a:moveTo>
                  <a:lnTo>
                    <a:pt x="1122680" y="347980"/>
                  </a:lnTo>
                  <a:lnTo>
                    <a:pt x="568960" y="251460"/>
                  </a:lnTo>
                  <a:lnTo>
                    <a:pt x="335280" y="238760"/>
                  </a:lnTo>
                  <a:lnTo>
                    <a:pt x="251460" y="213360"/>
                  </a:lnTo>
                  <a:lnTo>
                    <a:pt x="175260" y="149860"/>
                  </a:lnTo>
                  <a:lnTo>
                    <a:pt x="101600" y="144780"/>
                  </a:lnTo>
                  <a:lnTo>
                    <a:pt x="58420" y="25400"/>
                  </a:lnTo>
                  <a:lnTo>
                    <a:pt x="33020" y="0"/>
                  </a:lnTo>
                  <a:lnTo>
                    <a:pt x="12700" y="58420"/>
                  </a:lnTo>
                  <a:lnTo>
                    <a:pt x="0" y="15240"/>
                  </a:lnTo>
                  <a:lnTo>
                    <a:pt x="0" y="170180"/>
                  </a:lnTo>
                </a:path>
              </a:pathLst>
            </a:cu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grpSp>
          <p:nvGrpSpPr>
            <p:cNvPr id="211" name="Groupe 210"/>
            <p:cNvGrpSpPr/>
            <p:nvPr/>
          </p:nvGrpSpPr>
          <p:grpSpPr>
            <a:xfrm>
              <a:off x="5371651" y="2065953"/>
              <a:ext cx="45719" cy="249209"/>
              <a:chOff x="3638550" y="2701290"/>
              <a:chExt cx="53340" cy="255270"/>
            </a:xfrm>
          </p:grpSpPr>
          <p:cxnSp>
            <p:nvCxnSpPr>
              <p:cNvPr id="212" name="Connecteur droit 211"/>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Connecteur droit 212"/>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4" name="Connecteur droit 213"/>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15" name="Groupe 214"/>
            <p:cNvGrpSpPr/>
            <p:nvPr/>
          </p:nvGrpSpPr>
          <p:grpSpPr>
            <a:xfrm>
              <a:off x="5596739" y="2655296"/>
              <a:ext cx="45719" cy="237920"/>
              <a:chOff x="3638550" y="2701290"/>
              <a:chExt cx="53340" cy="255270"/>
            </a:xfrm>
          </p:grpSpPr>
          <p:cxnSp>
            <p:nvCxnSpPr>
              <p:cNvPr id="216" name="Connecteur droit 215"/>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7" name="Connecteur droit 216"/>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8" name="Connecteur droit 217"/>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19" name="Groupe 218"/>
            <p:cNvGrpSpPr/>
            <p:nvPr/>
          </p:nvGrpSpPr>
          <p:grpSpPr>
            <a:xfrm>
              <a:off x="5432992" y="2656354"/>
              <a:ext cx="45719" cy="172947"/>
              <a:chOff x="3638550" y="2701290"/>
              <a:chExt cx="53340" cy="255270"/>
            </a:xfrm>
          </p:grpSpPr>
          <p:cxnSp>
            <p:nvCxnSpPr>
              <p:cNvPr id="220" name="Connecteur droit 219"/>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 name="Connecteur droit 220"/>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2" name="Connecteur droit 221"/>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3" name="Groupe 222"/>
            <p:cNvGrpSpPr/>
            <p:nvPr/>
          </p:nvGrpSpPr>
          <p:grpSpPr>
            <a:xfrm>
              <a:off x="5372612" y="2391423"/>
              <a:ext cx="45719" cy="482889"/>
              <a:chOff x="3638550" y="2701290"/>
              <a:chExt cx="53340" cy="255270"/>
            </a:xfrm>
          </p:grpSpPr>
          <p:cxnSp>
            <p:nvCxnSpPr>
              <p:cNvPr id="224" name="Connecteur droit 223"/>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Connecteur droit 224"/>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Connecteur droit 225"/>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7" name="Groupe 226"/>
            <p:cNvGrpSpPr/>
            <p:nvPr/>
          </p:nvGrpSpPr>
          <p:grpSpPr>
            <a:xfrm>
              <a:off x="5348791" y="2065953"/>
              <a:ext cx="45719" cy="249209"/>
              <a:chOff x="3638550" y="2701290"/>
              <a:chExt cx="53340" cy="255270"/>
            </a:xfrm>
          </p:grpSpPr>
          <p:cxnSp>
            <p:nvCxnSpPr>
              <p:cNvPr id="228" name="Connecteur droit 227"/>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9" name="Connecteur droit 228"/>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0" name="Connecteur droit 229"/>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1" name="Groupe 230"/>
            <p:cNvGrpSpPr/>
            <p:nvPr/>
          </p:nvGrpSpPr>
          <p:grpSpPr>
            <a:xfrm>
              <a:off x="5352983" y="2544735"/>
              <a:ext cx="45719" cy="302543"/>
              <a:chOff x="3638550" y="2701290"/>
              <a:chExt cx="53340" cy="255270"/>
            </a:xfrm>
          </p:grpSpPr>
          <p:cxnSp>
            <p:nvCxnSpPr>
              <p:cNvPr id="232" name="Connecteur droit 231"/>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3" name="Connecteur droit 232"/>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4" name="Connecteur droit 233"/>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5" name="Groupe 234"/>
            <p:cNvGrpSpPr/>
            <p:nvPr/>
          </p:nvGrpSpPr>
          <p:grpSpPr>
            <a:xfrm>
              <a:off x="5671076" y="3097665"/>
              <a:ext cx="45719" cy="117514"/>
              <a:chOff x="3638550" y="2701290"/>
              <a:chExt cx="53340" cy="255270"/>
            </a:xfrm>
          </p:grpSpPr>
          <p:cxnSp>
            <p:nvCxnSpPr>
              <p:cNvPr id="236" name="Connecteur droit 235"/>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 name="Connecteur droit 236"/>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8" name="Connecteur droit 237"/>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9" name="Groupe 238"/>
            <p:cNvGrpSpPr/>
            <p:nvPr/>
          </p:nvGrpSpPr>
          <p:grpSpPr>
            <a:xfrm>
              <a:off x="5513512" y="3021414"/>
              <a:ext cx="45719" cy="117514"/>
              <a:chOff x="3638550" y="2701290"/>
              <a:chExt cx="53340" cy="255270"/>
            </a:xfrm>
          </p:grpSpPr>
          <p:cxnSp>
            <p:nvCxnSpPr>
              <p:cNvPr id="240" name="Connecteur droit 239"/>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 name="Connecteur droit 240"/>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2" name="Connecteur droit 241"/>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43" name="Groupe 242"/>
            <p:cNvGrpSpPr/>
            <p:nvPr/>
          </p:nvGrpSpPr>
          <p:grpSpPr>
            <a:xfrm>
              <a:off x="8200391" y="3586988"/>
              <a:ext cx="45719" cy="133553"/>
              <a:chOff x="3638550" y="2701290"/>
              <a:chExt cx="53340" cy="255270"/>
            </a:xfrm>
          </p:grpSpPr>
          <p:cxnSp>
            <p:nvCxnSpPr>
              <p:cNvPr id="244" name="Connecteur droit 243"/>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5" name="Connecteur droit 244"/>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6" name="Connecteur droit 245"/>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47" name="Groupe 246"/>
            <p:cNvGrpSpPr/>
            <p:nvPr/>
          </p:nvGrpSpPr>
          <p:grpSpPr>
            <a:xfrm>
              <a:off x="8197851" y="3765236"/>
              <a:ext cx="45719" cy="329037"/>
              <a:chOff x="3638550" y="2701290"/>
              <a:chExt cx="53340" cy="255270"/>
            </a:xfrm>
          </p:grpSpPr>
          <p:cxnSp>
            <p:nvCxnSpPr>
              <p:cNvPr id="248" name="Connecteur droit 247"/>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 name="Connecteur droit 248"/>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0" name="Connecteur droit 249"/>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1"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207819" y="3822632"/>
              <a:ext cx="3699378"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grpSp>
          <p:nvGrpSpPr>
            <p:cNvPr id="252" name="Groupe 251"/>
            <p:cNvGrpSpPr/>
            <p:nvPr/>
          </p:nvGrpSpPr>
          <p:grpSpPr>
            <a:xfrm>
              <a:off x="5388985" y="2900706"/>
              <a:ext cx="45719" cy="435968"/>
              <a:chOff x="3638550" y="2701290"/>
              <a:chExt cx="53340" cy="255270"/>
            </a:xfrm>
          </p:grpSpPr>
          <p:cxnSp>
            <p:nvCxnSpPr>
              <p:cNvPr id="253" name="Connecteur droit 252"/>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4" name="Connecteur droit 253"/>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Connecteur droit 254"/>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56" name="Groupe 255"/>
            <p:cNvGrpSpPr/>
            <p:nvPr/>
          </p:nvGrpSpPr>
          <p:grpSpPr>
            <a:xfrm>
              <a:off x="5439011" y="3026811"/>
              <a:ext cx="45719" cy="117514"/>
              <a:chOff x="3638550" y="2701290"/>
              <a:chExt cx="53340" cy="255270"/>
            </a:xfrm>
          </p:grpSpPr>
          <p:cxnSp>
            <p:nvCxnSpPr>
              <p:cNvPr id="257" name="Connecteur droit 256"/>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8" name="Connecteur droit 257"/>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9" name="Connecteur droit 258"/>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60" name="Groupe 259"/>
            <p:cNvGrpSpPr/>
            <p:nvPr/>
          </p:nvGrpSpPr>
          <p:grpSpPr>
            <a:xfrm>
              <a:off x="5360828" y="3014643"/>
              <a:ext cx="45719" cy="117514"/>
              <a:chOff x="3638550" y="2701290"/>
              <a:chExt cx="53340" cy="255270"/>
            </a:xfrm>
          </p:grpSpPr>
          <p:cxnSp>
            <p:nvCxnSpPr>
              <p:cNvPr id="261" name="Connecteur droit 260"/>
              <p:cNvCxnSpPr/>
              <p:nvPr/>
            </p:nvCxnSpPr>
            <p:spPr bwMode="auto">
              <a:xfrm>
                <a:off x="3638550" y="270129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2" name="Connecteur droit 261"/>
              <p:cNvCxnSpPr/>
              <p:nvPr/>
            </p:nvCxnSpPr>
            <p:spPr bwMode="auto">
              <a:xfrm>
                <a:off x="3638550" y="2956560"/>
                <a:ext cx="533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Connecteur droit 262"/>
              <p:cNvCxnSpPr/>
              <p:nvPr/>
            </p:nvCxnSpPr>
            <p:spPr bwMode="auto">
              <a:xfrm>
                <a:off x="3665220" y="2701290"/>
                <a:ext cx="0" cy="2552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4" name="Rectangle 263">
              <a:extLst>
                <a:ext uri="{FF2B5EF4-FFF2-40B4-BE49-F238E27FC236}">
                  <a16:creationId xmlns="" xmlns:a16="http://schemas.microsoft.com/office/drawing/2014/main" id="{402F060D-1AD7-474B-9C84-DB6496B94A78}"/>
                </a:ext>
              </a:extLst>
            </p:cNvPr>
            <p:cNvSpPr>
              <a:spLocks noChangeArrowheads="1"/>
            </p:cNvSpPr>
            <p:nvPr/>
          </p:nvSpPr>
          <p:spPr bwMode="auto">
            <a:xfrm>
              <a:off x="4573398" y="4454019"/>
              <a:ext cx="16863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497EC0"/>
                  </a:solidFill>
                  <a:latin typeface="Arial"/>
                  <a:cs typeface="Arial" pitchFamily="34" charset="0"/>
                </a:rPr>
                <a:t>Dernier jour du dosage</a:t>
              </a:r>
              <a:endParaRPr lang="fr-FR" sz="2800" b="1" baseline="30000" dirty="0">
                <a:solidFill>
                  <a:srgbClr val="497EC0"/>
                </a:solidFill>
                <a:latin typeface="Arial"/>
                <a:cs typeface="Arial" pitchFamily="34" charset="0"/>
              </a:endParaRPr>
            </a:p>
          </p:txBody>
        </p:sp>
        <p:cxnSp>
          <p:nvCxnSpPr>
            <p:cNvPr id="5124" name="Connecteur droit avec flèche 5123"/>
            <p:cNvCxnSpPr/>
            <p:nvPr/>
          </p:nvCxnSpPr>
          <p:spPr bwMode="auto">
            <a:xfrm flipV="1">
              <a:off x="5369423" y="3631708"/>
              <a:ext cx="6420" cy="817843"/>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grpSp>
      <p:sp>
        <p:nvSpPr>
          <p:cNvPr id="265" name="ZoneTexte 264">
            <a:extLst>
              <a:ext uri="{FF2B5EF4-FFF2-40B4-BE49-F238E27FC236}">
                <a16:creationId xmlns="" xmlns:a16="http://schemas.microsoft.com/office/drawing/2014/main" id="{87AF4FBE-3091-49A8-B0A3-E323EFF61F7E}"/>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69</a:t>
            </a:r>
          </a:p>
        </p:txBody>
      </p:sp>
    </p:spTree>
    <p:extLst>
      <p:ext uri="{BB962C8B-B14F-4D97-AF65-F5344CB8AC3E}">
        <p14:creationId xmlns:p14="http://schemas.microsoft.com/office/powerpoint/2010/main" val="3966572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PK et tolérance de MK-8591 (</a:t>
            </a:r>
            <a:r>
              <a:rPr lang="fr-FR" dirty="0" err="1"/>
              <a:t>EFdA</a:t>
            </a:r>
            <a:r>
              <a:rPr lang="fr-FR" dirty="0"/>
              <a:t>) </a:t>
            </a:r>
            <a:br>
              <a:rPr lang="fr-FR" dirty="0"/>
            </a:br>
            <a:r>
              <a:rPr lang="fr-FR" dirty="0"/>
              <a:t>en doses répétées quotidiennes (4)</a:t>
            </a:r>
          </a:p>
        </p:txBody>
      </p:sp>
      <p:sp>
        <p:nvSpPr>
          <p:cNvPr id="5123" name="Rectangle 3"/>
          <p:cNvSpPr>
            <a:spLocks noGrp="1" noChangeArrowheads="1"/>
          </p:cNvSpPr>
          <p:nvPr>
            <p:ph idx="1"/>
          </p:nvPr>
        </p:nvSpPr>
        <p:spPr>
          <a:xfrm>
            <a:off x="711992" y="4829159"/>
            <a:ext cx="8178007" cy="1690704"/>
          </a:xfrm>
        </p:spPr>
        <p:txBody>
          <a:bodyPr/>
          <a:lstStyle/>
          <a:p>
            <a:pPr eaLnBrk="1" hangingPunct="1"/>
            <a:r>
              <a:rPr lang="fr-FR" sz="2000" b="1" dirty="0">
                <a:solidFill>
                  <a:srgbClr val="0070C0"/>
                </a:solidFill>
                <a:latin typeface="Calibri" panose="020F0502020204030204" pitchFamily="34" charset="0"/>
                <a:cs typeface="Calibri" panose="020F0502020204030204" pitchFamily="34" charset="0"/>
              </a:rPr>
              <a:t>Conclusions</a:t>
            </a:r>
          </a:p>
          <a:p>
            <a:pPr lvl="1" eaLnBrk="1" hangingPunct="1"/>
            <a:r>
              <a:rPr lang="fr-FR" sz="1600" dirty="0"/>
              <a:t>Bonne tolérance générale du MK-8591 en doses répétées chez le volontaire sain à toutes les doses testées</a:t>
            </a:r>
          </a:p>
          <a:p>
            <a:pPr lvl="1" eaLnBrk="1" hangingPunct="1"/>
            <a:r>
              <a:rPr lang="fr-FR" sz="1600" dirty="0"/>
              <a:t>Les concentrations intracellulaires du métabolite actif MK-8591-TP sont </a:t>
            </a:r>
          </a:p>
          <a:p>
            <a:pPr marL="457200" lvl="1" indent="0" eaLnBrk="1" hangingPunct="1">
              <a:buNone/>
              <a:tabLst>
                <a:tab pos="754063" algn="l"/>
              </a:tabLst>
            </a:pPr>
            <a:r>
              <a:rPr lang="fr-FR" sz="1600" dirty="0"/>
              <a:t>	&gt; à la cible d’efficacité antivirale après la 1</a:t>
            </a:r>
            <a:r>
              <a:rPr lang="fr-FR" sz="1600" baseline="30000" dirty="0"/>
              <a:t>ère</a:t>
            </a:r>
            <a:r>
              <a:rPr lang="fr-FR" sz="1600" dirty="0"/>
              <a:t> dose de 0,25 mg de MK-8591 </a:t>
            </a:r>
          </a:p>
          <a:p>
            <a:pPr lvl="1" eaLnBrk="1" hangingPunct="1"/>
            <a:r>
              <a:rPr lang="fr-FR" sz="1600" dirty="0"/>
              <a:t>La pénétration du MK-8591 dans les tissus rectal et vaginal à l’état d’équilibre laisse préjuger d’une efficacité antivirale dans ces compartiments</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Matthews RP, CROI 2018, Abs. 26</a:t>
            </a:r>
          </a:p>
        </p:txBody>
      </p:sp>
      <p:sp>
        <p:nvSpPr>
          <p:cNvPr id="6" name="Text Box 2"/>
          <p:cNvSpPr txBox="1">
            <a:spLocks noChangeArrowheads="1"/>
          </p:cNvSpPr>
          <p:nvPr/>
        </p:nvSpPr>
        <p:spPr bwMode="auto">
          <a:xfrm>
            <a:off x="495300" y="1084818"/>
            <a:ext cx="8128000" cy="646331"/>
          </a:xfrm>
          <a:prstGeom prst="rect">
            <a:avLst/>
          </a:prstGeom>
          <a:noFill/>
          <a:ln w="9525">
            <a:noFill/>
            <a:miter lim="800000"/>
            <a:headEnd/>
            <a:tailEnd/>
          </a:ln>
        </p:spPr>
        <p:txBody>
          <a:bodyPr wrap="square">
            <a:spAutoFit/>
          </a:bodyPr>
          <a:lstStyle/>
          <a:p>
            <a:pPr algn="ctr" fontAlgn="auto">
              <a:spcBef>
                <a:spcPts val="0"/>
              </a:spcBef>
              <a:spcAft>
                <a:spcPts val="0"/>
              </a:spcAft>
            </a:pPr>
            <a:r>
              <a:rPr lang="fr-FR" b="1" dirty="0">
                <a:solidFill>
                  <a:srgbClr val="0070C0"/>
                </a:solidFill>
                <a:latin typeface="Calibri" pitchFamily="34" charset="0"/>
                <a:ea typeface="ＭＳ Ｐゴシック" pitchFamily="34" charset="-128"/>
                <a:cs typeface="+mn-cs"/>
              </a:rPr>
              <a:t>Concentrations intracellulaires de MK-8591-TP (</a:t>
            </a:r>
            <a:r>
              <a:rPr lang="fr-FR" b="1" dirty="0" err="1">
                <a:solidFill>
                  <a:srgbClr val="0070C0"/>
                </a:solidFill>
                <a:latin typeface="Calibri" pitchFamily="34" charset="0"/>
                <a:ea typeface="ＭＳ Ｐゴシック" pitchFamily="34" charset="-128"/>
                <a:cs typeface="+mn-cs"/>
              </a:rPr>
              <a:t>μM</a:t>
            </a:r>
            <a:r>
              <a:rPr lang="fr-FR" b="1" dirty="0">
                <a:solidFill>
                  <a:srgbClr val="0070C0"/>
                </a:solidFill>
                <a:latin typeface="Calibri" pitchFamily="34" charset="0"/>
                <a:ea typeface="ＭＳ Ｐゴシック" pitchFamily="34" charset="-128"/>
                <a:cs typeface="+mn-cs"/>
              </a:rPr>
              <a:t>) dans les biopsies rectales </a:t>
            </a:r>
            <a:br>
              <a:rPr lang="fr-FR" b="1" dirty="0">
                <a:solidFill>
                  <a:srgbClr val="0070C0"/>
                </a:solidFill>
                <a:latin typeface="Calibri" pitchFamily="34" charset="0"/>
                <a:ea typeface="ＭＳ Ｐゴシック" pitchFamily="34" charset="-128"/>
                <a:cs typeface="+mn-cs"/>
              </a:rPr>
            </a:br>
            <a:r>
              <a:rPr lang="fr-FR" b="1" dirty="0">
                <a:solidFill>
                  <a:srgbClr val="0070C0"/>
                </a:solidFill>
                <a:latin typeface="Calibri" pitchFamily="34" charset="0"/>
                <a:ea typeface="ＭＳ Ｐゴシック" pitchFamily="34" charset="-128"/>
                <a:cs typeface="+mn-cs"/>
              </a:rPr>
              <a:t>et vaginales à l’état d’équilibre selon les doses de MK-8591</a:t>
            </a:r>
          </a:p>
        </p:txBody>
      </p:sp>
      <p:grpSp>
        <p:nvGrpSpPr>
          <p:cNvPr id="2" name="Groupe 1">
            <a:extLst>
              <a:ext uri="{FF2B5EF4-FFF2-40B4-BE49-F238E27FC236}">
                <a16:creationId xmlns="" xmlns:a16="http://schemas.microsoft.com/office/drawing/2014/main" id="{D2A73B2F-35B6-48D5-BD3F-29E92FE86350}"/>
              </a:ext>
            </a:extLst>
          </p:cNvPr>
          <p:cNvGrpSpPr/>
          <p:nvPr/>
        </p:nvGrpSpPr>
        <p:grpSpPr>
          <a:xfrm>
            <a:off x="1536334" y="1747557"/>
            <a:ext cx="6062330" cy="3019311"/>
            <a:chOff x="1536334" y="1676533"/>
            <a:chExt cx="6062330" cy="3019311"/>
          </a:xfrm>
        </p:grpSpPr>
        <p:sp>
          <p:nvSpPr>
            <p:cNvPr id="29" name="Rectangle 28"/>
            <p:cNvSpPr/>
            <p:nvPr/>
          </p:nvSpPr>
          <p:spPr bwMode="auto">
            <a:xfrm>
              <a:off x="2918460" y="3592830"/>
              <a:ext cx="3752850" cy="403860"/>
            </a:xfrm>
            <a:prstGeom prst="rect">
              <a:avLst/>
            </a:prstGeom>
            <a:solidFill>
              <a:srgbClr val="EAF9E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987650" y="4461949"/>
              <a:ext cx="5611014"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8"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987650" y="1731149"/>
              <a:ext cx="0" cy="2730799"/>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9"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952146" y="2452132"/>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0"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664574" y="234826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100</a:t>
              </a:r>
              <a:endParaRPr lang="fr-FR" sz="2800" baseline="30000" dirty="0">
                <a:solidFill>
                  <a:srgbClr val="000000"/>
                </a:solidFill>
                <a:latin typeface="Arial"/>
                <a:cs typeface="Arial" pitchFamily="34" charset="0"/>
              </a:endParaRPr>
            </a:p>
          </p:txBody>
        </p:sp>
        <p:sp>
          <p:nvSpPr>
            <p:cNvPr id="11"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952146" y="3123861"/>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749533" y="3019991"/>
              <a:ext cx="1699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10</a:t>
              </a:r>
              <a:endParaRPr lang="fr-FR" sz="2800" baseline="30000" dirty="0">
                <a:solidFill>
                  <a:srgbClr val="000000"/>
                </a:solidFill>
                <a:latin typeface="Arial"/>
                <a:cs typeface="Arial" pitchFamily="34" charset="0"/>
              </a:endParaRPr>
            </a:p>
          </p:txBody>
        </p:sp>
        <p:sp>
          <p:nvSpPr>
            <p:cNvPr id="13"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952146" y="3795590"/>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4"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834492" y="369172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1</a:t>
              </a:r>
              <a:endParaRPr lang="fr-FR" sz="2800" baseline="30000" dirty="0">
                <a:solidFill>
                  <a:srgbClr val="000000"/>
                </a:solidFill>
                <a:latin typeface="Arial"/>
                <a:cs typeface="Arial" pitchFamily="34" charset="0"/>
              </a:endParaRPr>
            </a:p>
          </p:txBody>
        </p:sp>
        <p:sp>
          <p:nvSpPr>
            <p:cNvPr id="15"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952146" y="4460341"/>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6"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706252" y="4356471"/>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0,1</a:t>
              </a:r>
              <a:endParaRPr lang="fr-FR" sz="2800" baseline="30000" dirty="0">
                <a:solidFill>
                  <a:srgbClr val="000000"/>
                </a:solidFill>
                <a:latin typeface="Arial"/>
                <a:cs typeface="Arial" pitchFamily="34" charset="0"/>
              </a:endParaRPr>
            </a:p>
          </p:txBody>
        </p:sp>
        <p:sp>
          <p:nvSpPr>
            <p:cNvPr id="17" name="Line 11">
              <a:extLst>
                <a:ext uri="{FF2B5EF4-FFF2-40B4-BE49-F238E27FC236}">
                  <a16:creationId xmlns="" xmlns:a16="http://schemas.microsoft.com/office/drawing/2014/main" id="{EE08223D-4ECF-3E42-8943-DBE791B942A0}"/>
                </a:ext>
              </a:extLst>
            </p:cNvPr>
            <p:cNvSpPr>
              <a:spLocks noChangeShapeType="1"/>
            </p:cNvSpPr>
            <p:nvPr/>
          </p:nvSpPr>
          <p:spPr bwMode="auto">
            <a:xfrm>
              <a:off x="3850554" y="4461949"/>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8"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2522345" y="4511178"/>
              <a:ext cx="8047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0,25 mg </a:t>
              </a:r>
              <a:r>
                <a:rPr lang="fr-FR" sz="1200" b="1" dirty="0" err="1">
                  <a:solidFill>
                    <a:srgbClr val="000000"/>
                  </a:solidFill>
                  <a:latin typeface="Arial"/>
                  <a:cs typeface="Arial" pitchFamily="34" charset="0"/>
                </a:rPr>
                <a:t>qd</a:t>
              </a:r>
              <a:endParaRPr lang="fr-FR" sz="2800" b="1" baseline="30000" dirty="0">
                <a:solidFill>
                  <a:srgbClr val="000000"/>
                </a:solidFill>
                <a:latin typeface="Arial"/>
                <a:cs typeface="Arial" pitchFamily="34" charset="0"/>
              </a:endParaRPr>
            </a:p>
          </p:txBody>
        </p:sp>
        <p:sp>
          <p:nvSpPr>
            <p:cNvPr id="22"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422611" y="4511178"/>
              <a:ext cx="8047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0,75 mg </a:t>
              </a:r>
              <a:r>
                <a:rPr lang="fr-FR" sz="1200" b="1" dirty="0" err="1">
                  <a:solidFill>
                    <a:srgbClr val="000000"/>
                  </a:solidFill>
                  <a:latin typeface="Arial"/>
                  <a:cs typeface="Arial" pitchFamily="34" charset="0"/>
                </a:rPr>
                <a:t>qd</a:t>
              </a:r>
              <a:endParaRPr lang="fr-FR" sz="2800" b="1" baseline="30000" dirty="0">
                <a:solidFill>
                  <a:srgbClr val="000000"/>
                </a:solidFill>
                <a:latin typeface="Arial"/>
                <a:cs typeface="Arial" pitchFamily="34" charset="0"/>
              </a:endParaRPr>
            </a:p>
          </p:txBody>
        </p:sp>
        <p:sp>
          <p:nvSpPr>
            <p:cNvPr id="24"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748194" y="4461949"/>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25"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6377676" y="4511178"/>
              <a:ext cx="5915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5 mg </a:t>
              </a:r>
              <a:r>
                <a:rPr lang="fr-FR" sz="1200" b="1" dirty="0" err="1">
                  <a:solidFill>
                    <a:srgbClr val="000000"/>
                  </a:solidFill>
                  <a:latin typeface="Arial"/>
                  <a:cs typeface="Arial" pitchFamily="34" charset="0"/>
                </a:rPr>
                <a:t>qd</a:t>
              </a:r>
              <a:endParaRPr lang="fr-FR" sz="2800" b="1" baseline="30000" dirty="0">
                <a:solidFill>
                  <a:srgbClr val="000000"/>
                </a:solidFill>
                <a:latin typeface="Arial"/>
                <a:cs typeface="Arial" pitchFamily="34" charset="0"/>
              </a:endParaRPr>
            </a:p>
          </p:txBody>
        </p:sp>
        <p:sp>
          <p:nvSpPr>
            <p:cNvPr id="26" name="Line 11">
              <a:extLst>
                <a:ext uri="{FF2B5EF4-FFF2-40B4-BE49-F238E27FC236}">
                  <a16:creationId xmlns="" xmlns:a16="http://schemas.microsoft.com/office/drawing/2014/main" id="{EE08223D-4ECF-3E42-8943-DBE791B942A0}"/>
                </a:ext>
              </a:extLst>
            </p:cNvPr>
            <p:cNvSpPr>
              <a:spLocks noChangeShapeType="1"/>
            </p:cNvSpPr>
            <p:nvPr/>
          </p:nvSpPr>
          <p:spPr bwMode="auto">
            <a:xfrm>
              <a:off x="7597568" y="4461949"/>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27"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952146" y="1780403"/>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8"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536334" y="1676533"/>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1 000</a:t>
              </a:r>
              <a:endParaRPr lang="fr-FR" sz="2800" baseline="30000" dirty="0">
                <a:solidFill>
                  <a:srgbClr val="000000"/>
                </a:solidFill>
                <a:latin typeface="Arial"/>
                <a:cs typeface="Arial" pitchFamily="34" charset="0"/>
              </a:endParaRPr>
            </a:p>
          </p:txBody>
        </p:sp>
        <p:cxnSp>
          <p:nvCxnSpPr>
            <p:cNvPr id="4" name="Connecteur droit 3"/>
            <p:cNvCxnSpPr/>
            <p:nvPr/>
          </p:nvCxnSpPr>
          <p:spPr bwMode="auto">
            <a:xfrm>
              <a:off x="2918460" y="4194810"/>
              <a:ext cx="3752850" cy="0"/>
            </a:xfrm>
            <a:prstGeom prst="line">
              <a:avLst/>
            </a:prstGeom>
            <a:solidFill>
              <a:schemeClr val="accent1"/>
            </a:solidFill>
            <a:ln w="28575" cap="flat" cmpd="sng" algn="ctr">
              <a:solidFill>
                <a:srgbClr val="FF6F81"/>
              </a:solidFill>
              <a:prstDash val="solid"/>
              <a:round/>
              <a:headEnd type="none" w="med" len="med"/>
              <a:tailEnd type="none" w="med" len="med"/>
            </a:ln>
            <a:effectLst/>
          </p:spPr>
        </p:cxnSp>
        <p:cxnSp>
          <p:nvCxnSpPr>
            <p:cNvPr id="31" name="Connecteur droit 30"/>
            <p:cNvCxnSpPr/>
            <p:nvPr/>
          </p:nvCxnSpPr>
          <p:spPr bwMode="auto">
            <a:xfrm>
              <a:off x="2918460" y="3592830"/>
              <a:ext cx="3752850" cy="0"/>
            </a:xfrm>
            <a:prstGeom prst="line">
              <a:avLst/>
            </a:prstGeom>
            <a:solidFill>
              <a:schemeClr val="accent1"/>
            </a:solidFill>
            <a:ln w="28575" cap="flat" cmpd="sng" algn="ctr">
              <a:solidFill>
                <a:srgbClr val="00BC50"/>
              </a:solidFill>
              <a:prstDash val="sysDash"/>
              <a:round/>
              <a:headEnd type="none" w="med" len="med"/>
              <a:tailEnd type="none" w="med" len="med"/>
            </a:ln>
            <a:effectLst/>
          </p:spPr>
        </p:cxnSp>
        <p:cxnSp>
          <p:nvCxnSpPr>
            <p:cNvPr id="32" name="Connecteur droit 31"/>
            <p:cNvCxnSpPr/>
            <p:nvPr/>
          </p:nvCxnSpPr>
          <p:spPr bwMode="auto">
            <a:xfrm>
              <a:off x="2918460" y="3996690"/>
              <a:ext cx="3752850" cy="0"/>
            </a:xfrm>
            <a:prstGeom prst="line">
              <a:avLst/>
            </a:prstGeom>
            <a:solidFill>
              <a:schemeClr val="accent1"/>
            </a:solidFill>
            <a:ln w="28575" cap="flat" cmpd="sng" algn="ctr">
              <a:solidFill>
                <a:srgbClr val="00BC50"/>
              </a:solidFill>
              <a:prstDash val="sysDash"/>
              <a:round/>
              <a:headEnd type="none" w="med" len="med"/>
              <a:tailEnd type="none" w="med" len="med"/>
            </a:ln>
            <a:effectLst/>
          </p:spPr>
        </p:cxnSp>
        <p:cxnSp>
          <p:nvCxnSpPr>
            <p:cNvPr id="35" name="Connecteur droit 34"/>
            <p:cNvCxnSpPr/>
            <p:nvPr/>
          </p:nvCxnSpPr>
          <p:spPr bwMode="auto">
            <a:xfrm>
              <a:off x="6585585" y="2376244"/>
              <a:ext cx="171450" cy="0"/>
            </a:xfrm>
            <a:prstGeom prst="line">
              <a:avLst/>
            </a:prstGeom>
            <a:solidFill>
              <a:schemeClr val="accent1"/>
            </a:solidFill>
            <a:ln w="57150" cap="flat" cmpd="sng" algn="ctr">
              <a:solidFill>
                <a:srgbClr val="FFC50A"/>
              </a:solidFill>
              <a:prstDash val="solid"/>
              <a:round/>
              <a:headEnd type="none" w="med" len="med"/>
              <a:tailEnd type="none" w="med" len="med"/>
            </a:ln>
            <a:effectLst/>
          </p:spPr>
        </p:cxnSp>
        <p:cxnSp>
          <p:nvCxnSpPr>
            <p:cNvPr id="38" name="Connecteur droit 37"/>
            <p:cNvCxnSpPr/>
            <p:nvPr/>
          </p:nvCxnSpPr>
          <p:spPr bwMode="auto">
            <a:xfrm>
              <a:off x="4707255" y="3014985"/>
              <a:ext cx="171450" cy="0"/>
            </a:xfrm>
            <a:prstGeom prst="line">
              <a:avLst/>
            </a:prstGeom>
            <a:solidFill>
              <a:schemeClr val="accent1"/>
            </a:solidFill>
            <a:ln w="57150" cap="flat" cmpd="sng" algn="ctr">
              <a:solidFill>
                <a:srgbClr val="FFC50A"/>
              </a:solidFill>
              <a:prstDash val="solid"/>
              <a:round/>
              <a:headEnd type="none" w="med" len="med"/>
              <a:tailEnd type="none" w="med" len="med"/>
            </a:ln>
            <a:effectLst/>
          </p:spPr>
        </p:cxnSp>
        <p:cxnSp>
          <p:nvCxnSpPr>
            <p:cNvPr id="39" name="Connecteur droit 38"/>
            <p:cNvCxnSpPr/>
            <p:nvPr/>
          </p:nvCxnSpPr>
          <p:spPr bwMode="auto">
            <a:xfrm>
              <a:off x="2832735" y="3296925"/>
              <a:ext cx="171450" cy="0"/>
            </a:xfrm>
            <a:prstGeom prst="line">
              <a:avLst/>
            </a:prstGeom>
            <a:solidFill>
              <a:schemeClr val="accent1"/>
            </a:solidFill>
            <a:ln w="57150" cap="flat" cmpd="sng" algn="ctr">
              <a:solidFill>
                <a:srgbClr val="FFC50A"/>
              </a:solidFill>
              <a:prstDash val="solid"/>
              <a:round/>
              <a:headEnd type="none" w="med" len="med"/>
              <a:tailEnd type="none" w="med" len="med"/>
            </a:ln>
            <a:effectLst/>
          </p:spPr>
        </p:cxnSp>
        <p:cxnSp>
          <p:nvCxnSpPr>
            <p:cNvPr id="40" name="Connecteur droit 39"/>
            <p:cNvCxnSpPr/>
            <p:nvPr/>
          </p:nvCxnSpPr>
          <p:spPr bwMode="auto">
            <a:xfrm>
              <a:off x="2127885" y="2291662"/>
              <a:ext cx="234315" cy="0"/>
            </a:xfrm>
            <a:prstGeom prst="line">
              <a:avLst/>
            </a:prstGeom>
            <a:solidFill>
              <a:schemeClr val="accent1"/>
            </a:solidFill>
            <a:ln w="57150" cap="flat" cmpd="sng" algn="ctr">
              <a:solidFill>
                <a:srgbClr val="FFC50A"/>
              </a:solidFill>
              <a:prstDash val="solid"/>
              <a:round/>
              <a:headEnd type="none" w="med" len="med"/>
              <a:tailEnd type="none" w="med" len="med"/>
            </a:ln>
            <a:effectLst/>
          </p:spPr>
        </p:cxnSp>
        <p:cxnSp>
          <p:nvCxnSpPr>
            <p:cNvPr id="42" name="Connecteur droit 41"/>
            <p:cNvCxnSpPr/>
            <p:nvPr/>
          </p:nvCxnSpPr>
          <p:spPr bwMode="auto">
            <a:xfrm>
              <a:off x="2127885" y="2454746"/>
              <a:ext cx="234315" cy="0"/>
            </a:xfrm>
            <a:prstGeom prst="line">
              <a:avLst/>
            </a:prstGeom>
            <a:solidFill>
              <a:schemeClr val="accent1"/>
            </a:solidFill>
            <a:ln w="28575" cap="flat" cmpd="sng" algn="ctr">
              <a:solidFill>
                <a:srgbClr val="FF6F81"/>
              </a:solidFill>
              <a:prstDash val="solid"/>
              <a:round/>
              <a:headEnd type="none" w="med" len="med"/>
              <a:tailEnd type="none" w="med" len="med"/>
            </a:ln>
            <a:effectLst/>
          </p:spPr>
        </p:cxnSp>
        <p:cxnSp>
          <p:nvCxnSpPr>
            <p:cNvPr id="43" name="Connecteur droit 42"/>
            <p:cNvCxnSpPr/>
            <p:nvPr/>
          </p:nvCxnSpPr>
          <p:spPr bwMode="auto">
            <a:xfrm>
              <a:off x="2127885" y="2650110"/>
              <a:ext cx="234315" cy="0"/>
            </a:xfrm>
            <a:prstGeom prst="line">
              <a:avLst/>
            </a:prstGeom>
            <a:solidFill>
              <a:schemeClr val="accent1"/>
            </a:solidFill>
            <a:ln w="28575" cap="flat" cmpd="sng" algn="ctr">
              <a:solidFill>
                <a:srgbClr val="00BC50"/>
              </a:solidFill>
              <a:prstDash val="sysDash"/>
              <a:round/>
              <a:headEnd type="none" w="med" len="med"/>
              <a:tailEnd type="none" w="med" len="med"/>
            </a:ln>
            <a:effectLst/>
          </p:spPr>
        </p:cxnSp>
        <p:sp>
          <p:nvSpPr>
            <p:cNvPr id="37" name="Ellipse 36"/>
            <p:cNvSpPr/>
            <p:nvPr/>
          </p:nvSpPr>
          <p:spPr bwMode="auto">
            <a:xfrm>
              <a:off x="4749165" y="2880629"/>
              <a:ext cx="87630" cy="8763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5" name="Ellipse 44"/>
            <p:cNvSpPr/>
            <p:nvPr/>
          </p:nvSpPr>
          <p:spPr bwMode="auto">
            <a:xfrm>
              <a:off x="2196661" y="2047868"/>
              <a:ext cx="130186" cy="130186"/>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6" name="Ellipse 45"/>
            <p:cNvSpPr/>
            <p:nvPr/>
          </p:nvSpPr>
          <p:spPr bwMode="auto">
            <a:xfrm>
              <a:off x="4749165" y="3284488"/>
              <a:ext cx="87630" cy="8763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7" name="Ellipse 46"/>
            <p:cNvSpPr/>
            <p:nvPr/>
          </p:nvSpPr>
          <p:spPr bwMode="auto">
            <a:xfrm>
              <a:off x="4749165" y="3341909"/>
              <a:ext cx="87630" cy="8763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8" name="Ellipse 47"/>
            <p:cNvSpPr/>
            <p:nvPr/>
          </p:nvSpPr>
          <p:spPr bwMode="auto">
            <a:xfrm>
              <a:off x="4752975" y="3080046"/>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9" name="Ellipse 48"/>
            <p:cNvSpPr/>
            <p:nvPr/>
          </p:nvSpPr>
          <p:spPr bwMode="auto">
            <a:xfrm>
              <a:off x="4752975" y="3213361"/>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0" name="Ellipse 49"/>
            <p:cNvSpPr/>
            <p:nvPr/>
          </p:nvSpPr>
          <p:spPr bwMode="auto">
            <a:xfrm>
              <a:off x="4752975" y="3455671"/>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1" name="Ellipse 50"/>
            <p:cNvSpPr/>
            <p:nvPr/>
          </p:nvSpPr>
          <p:spPr bwMode="auto">
            <a:xfrm>
              <a:off x="2884536" y="3455671"/>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2" name="Ellipse 51"/>
            <p:cNvSpPr/>
            <p:nvPr/>
          </p:nvSpPr>
          <p:spPr bwMode="auto">
            <a:xfrm>
              <a:off x="2884536" y="3497361"/>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3" name="Ellipse 52"/>
            <p:cNvSpPr/>
            <p:nvPr/>
          </p:nvSpPr>
          <p:spPr bwMode="auto">
            <a:xfrm>
              <a:off x="2884536" y="3660653"/>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4" name="Ellipse 53"/>
            <p:cNvSpPr/>
            <p:nvPr/>
          </p:nvSpPr>
          <p:spPr bwMode="auto">
            <a:xfrm>
              <a:off x="2884536" y="3717902"/>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5" name="Ellipse 54"/>
            <p:cNvSpPr/>
            <p:nvPr/>
          </p:nvSpPr>
          <p:spPr bwMode="auto">
            <a:xfrm>
              <a:off x="2884536" y="3777068"/>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6" name="Ellipse 55"/>
            <p:cNvSpPr/>
            <p:nvPr/>
          </p:nvSpPr>
          <p:spPr bwMode="auto">
            <a:xfrm>
              <a:off x="2884536" y="3884123"/>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7" name="Ellipse 56"/>
            <p:cNvSpPr/>
            <p:nvPr/>
          </p:nvSpPr>
          <p:spPr bwMode="auto">
            <a:xfrm>
              <a:off x="2196661" y="1858417"/>
              <a:ext cx="130186" cy="130186"/>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8"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2424223" y="1829997"/>
              <a:ext cx="36324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200" b="1" dirty="0">
                  <a:solidFill>
                    <a:srgbClr val="000000"/>
                  </a:solidFill>
                  <a:latin typeface="Arial"/>
                  <a:cs typeface="Arial" pitchFamily="34" charset="0"/>
                </a:rPr>
                <a:t>Biopsie rectale</a:t>
              </a:r>
            </a:p>
            <a:p>
              <a:r>
                <a:rPr lang="fr-FR" sz="1200" b="1" dirty="0">
                  <a:solidFill>
                    <a:srgbClr val="000000"/>
                  </a:solidFill>
                  <a:latin typeface="Arial"/>
                  <a:cs typeface="Arial" pitchFamily="34" charset="0"/>
                </a:rPr>
                <a:t>Biopsie vaginale</a:t>
              </a:r>
            </a:p>
            <a:p>
              <a:r>
                <a:rPr lang="fr-FR" sz="1200" b="1" dirty="0" err="1">
                  <a:solidFill>
                    <a:srgbClr val="000000"/>
                  </a:solidFill>
                  <a:latin typeface="Arial"/>
                  <a:cs typeface="Arial" pitchFamily="34" charset="0"/>
                </a:rPr>
                <a:t>C</a:t>
              </a:r>
              <a:r>
                <a:rPr lang="fr-FR" sz="1200" b="1" baseline="-25000" dirty="0" err="1">
                  <a:solidFill>
                    <a:srgbClr val="000000"/>
                  </a:solidFill>
                  <a:latin typeface="Arial"/>
                  <a:cs typeface="Arial" pitchFamily="34" charset="0"/>
                </a:rPr>
                <a:t>moy</a:t>
              </a:r>
              <a:r>
                <a:rPr lang="fr-FR" sz="1200" b="1" dirty="0">
                  <a:solidFill>
                    <a:srgbClr val="000000"/>
                  </a:solidFill>
                  <a:latin typeface="Arial"/>
                  <a:cs typeface="Arial" pitchFamily="34" charset="0"/>
                </a:rPr>
                <a:t> dans PBMC au moment de la biopsie</a:t>
              </a:r>
            </a:p>
            <a:p>
              <a:r>
                <a:rPr lang="fr-FR" sz="1200" b="1" dirty="0">
                  <a:solidFill>
                    <a:srgbClr val="000000"/>
                  </a:solidFill>
                  <a:latin typeface="Arial"/>
                  <a:cs typeface="Arial" pitchFamily="34" charset="0"/>
                </a:rPr>
                <a:t>Concentration cible</a:t>
              </a:r>
            </a:p>
            <a:p>
              <a:r>
                <a:rPr lang="fr-FR" sz="1200" b="1" dirty="0" err="1">
                  <a:solidFill>
                    <a:srgbClr val="000000"/>
                  </a:solidFill>
                  <a:latin typeface="Arial"/>
                  <a:cs typeface="Arial" pitchFamily="34" charset="0"/>
                </a:rPr>
                <a:t>Conc</a:t>
              </a:r>
              <a:r>
                <a:rPr lang="fr-FR" sz="1200" b="1" dirty="0">
                  <a:solidFill>
                    <a:srgbClr val="000000"/>
                  </a:solidFill>
                  <a:latin typeface="Arial"/>
                  <a:cs typeface="Arial" pitchFamily="34" charset="0"/>
                </a:rPr>
                <a:t> cible efficace de TFV-DP dans le tissu rectal</a:t>
              </a:r>
              <a:endParaRPr lang="fr-FR" sz="2800" b="1" dirty="0">
                <a:solidFill>
                  <a:srgbClr val="000000"/>
                </a:solidFill>
                <a:latin typeface="Arial"/>
                <a:cs typeface="Arial" pitchFamily="34" charset="0"/>
              </a:endParaRPr>
            </a:p>
          </p:txBody>
        </p:sp>
        <p:sp>
          <p:nvSpPr>
            <p:cNvPr id="59" name="Ellipse 58"/>
            <p:cNvSpPr/>
            <p:nvPr/>
          </p:nvSpPr>
          <p:spPr bwMode="auto">
            <a:xfrm>
              <a:off x="6627495" y="2436766"/>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0" name="Ellipse 59"/>
            <p:cNvSpPr/>
            <p:nvPr/>
          </p:nvSpPr>
          <p:spPr bwMode="auto">
            <a:xfrm>
              <a:off x="6623685" y="2606295"/>
              <a:ext cx="87630" cy="8763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1" name="Ellipse 60"/>
            <p:cNvSpPr/>
            <p:nvPr/>
          </p:nvSpPr>
          <p:spPr bwMode="auto">
            <a:xfrm>
              <a:off x="6623685" y="2776886"/>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2" name="Ellipse 61"/>
            <p:cNvSpPr/>
            <p:nvPr/>
          </p:nvSpPr>
          <p:spPr bwMode="auto">
            <a:xfrm>
              <a:off x="6623685" y="2841503"/>
              <a:ext cx="87630" cy="87630"/>
            </a:xfrm>
            <a:prstGeom prst="ellipse">
              <a:avLst/>
            </a:prstGeom>
            <a:solidFill>
              <a:srgbClr val="497E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grpSp>
      <p:sp>
        <p:nvSpPr>
          <p:cNvPr id="63" name="ZoneTexte 62">
            <a:extLst>
              <a:ext uri="{FF2B5EF4-FFF2-40B4-BE49-F238E27FC236}">
                <a16:creationId xmlns="" xmlns:a16="http://schemas.microsoft.com/office/drawing/2014/main" id="{43E7B4D9-8FAC-4151-B833-F6EFBC402C20}"/>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70</a:t>
            </a:r>
          </a:p>
        </p:txBody>
      </p:sp>
      <p:sp>
        <p:nvSpPr>
          <p:cNvPr id="65" name="Ellipse 64"/>
          <p:cNvSpPr/>
          <p:nvPr/>
        </p:nvSpPr>
        <p:spPr bwMode="auto">
          <a:xfrm>
            <a:off x="7380312" y="3212976"/>
            <a:ext cx="1440160" cy="1368152"/>
          </a:xfrm>
          <a:prstGeom prst="ellips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fr-FR" sz="2400" smtClean="0">
              <a:solidFill>
                <a:srgbClr val="FFFFFF"/>
              </a:solidFill>
            </a:endParaRPr>
          </a:p>
        </p:txBody>
      </p:sp>
      <p:sp>
        <p:nvSpPr>
          <p:cNvPr id="66" name="ZoneTexte 65"/>
          <p:cNvSpPr txBox="1"/>
          <p:nvPr/>
        </p:nvSpPr>
        <p:spPr>
          <a:xfrm>
            <a:off x="7452320" y="3429000"/>
            <a:ext cx="1296144" cy="830997"/>
          </a:xfrm>
          <a:prstGeom prst="rect">
            <a:avLst/>
          </a:prstGeom>
          <a:noFill/>
        </p:spPr>
        <p:txBody>
          <a:bodyPr wrap="square" rtlCol="0">
            <a:spAutoFit/>
          </a:bodyPr>
          <a:lstStyle/>
          <a:p>
            <a:pPr algn="ctr" fontAlgn="auto">
              <a:spcBef>
                <a:spcPts val="0"/>
              </a:spcBef>
              <a:spcAft>
                <a:spcPts val="0"/>
              </a:spcAft>
            </a:pPr>
            <a:r>
              <a:rPr lang="fr-FR" sz="1600" dirty="0" smtClean="0">
                <a:solidFill>
                  <a:srgbClr val="000000"/>
                </a:solidFill>
                <a:latin typeface="Arial"/>
                <a:cs typeface="+mn-cs"/>
              </a:rPr>
              <a:t>Association</a:t>
            </a:r>
          </a:p>
          <a:p>
            <a:pPr algn="ctr" fontAlgn="auto">
              <a:spcBef>
                <a:spcPts val="0"/>
              </a:spcBef>
              <a:spcAft>
                <a:spcPts val="0"/>
              </a:spcAft>
            </a:pPr>
            <a:r>
              <a:rPr lang="fr-FR" sz="1600" dirty="0" err="1" smtClean="0">
                <a:solidFill>
                  <a:srgbClr val="000000"/>
                </a:solidFill>
                <a:latin typeface="Arial"/>
                <a:cs typeface="+mn-cs"/>
              </a:rPr>
              <a:t>Doravirine</a:t>
            </a:r>
            <a:r>
              <a:rPr lang="fr-FR" sz="1600" dirty="0" smtClean="0">
                <a:solidFill>
                  <a:srgbClr val="000000"/>
                </a:solidFill>
                <a:latin typeface="Arial"/>
                <a:cs typeface="+mn-cs"/>
              </a:rPr>
              <a:t> </a:t>
            </a:r>
            <a:r>
              <a:rPr lang="fr-FR" sz="1600" dirty="0" err="1" smtClean="0">
                <a:solidFill>
                  <a:srgbClr val="000000"/>
                </a:solidFill>
                <a:latin typeface="Arial"/>
                <a:cs typeface="+mn-cs"/>
              </a:rPr>
              <a:t>Lamivudine</a:t>
            </a:r>
            <a:endParaRPr lang="fr-FR" sz="1600" dirty="0">
              <a:solidFill>
                <a:srgbClr val="000000"/>
              </a:solidFill>
              <a:latin typeface="Arial"/>
              <a:cs typeface="+mn-cs"/>
            </a:endParaRPr>
          </a:p>
        </p:txBody>
      </p:sp>
    </p:spTree>
    <p:extLst>
      <p:ext uri="{BB962C8B-B14F-4D97-AF65-F5344CB8AC3E}">
        <p14:creationId xmlns:p14="http://schemas.microsoft.com/office/powerpoint/2010/main" val="3218144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Polymorphisme génétique et PK de DTG (1)</a:t>
            </a:r>
            <a:endParaRPr lang="fr-FR" dirty="0"/>
          </a:p>
        </p:txBody>
      </p:sp>
      <p:sp>
        <p:nvSpPr>
          <p:cNvPr id="5123" name="Rectangle 3"/>
          <p:cNvSpPr>
            <a:spLocks noGrp="1" noChangeArrowheads="1"/>
          </p:cNvSpPr>
          <p:nvPr>
            <p:ph idx="1"/>
          </p:nvPr>
        </p:nvSpPr>
        <p:spPr/>
        <p:txBody>
          <a:bodyPr/>
          <a:lstStyle/>
          <a:p>
            <a:r>
              <a:rPr lang="fr-FR" sz="1600" b="1" dirty="0"/>
              <a:t>Objectifs</a:t>
            </a:r>
          </a:p>
          <a:p>
            <a:pPr lvl="1"/>
            <a:r>
              <a:rPr lang="fr-FR" sz="1600" dirty="0"/>
              <a:t>Rechercher un éventuel lien entre </a:t>
            </a:r>
            <a:r>
              <a:rPr lang="fr-FR" sz="1600" dirty="0" err="1"/>
              <a:t>variants</a:t>
            </a:r>
            <a:r>
              <a:rPr lang="fr-FR" sz="1600" dirty="0"/>
              <a:t> pharmacogénétiques pour les gènes codant pour UGT1A1, ABCG2, </a:t>
            </a:r>
            <a:r>
              <a:rPr lang="fr-FR" sz="1600" dirty="0" smtClean="0"/>
              <a:t>NR1I2 (PXR) </a:t>
            </a:r>
            <a:r>
              <a:rPr lang="fr-FR" sz="1600" dirty="0"/>
              <a:t>et CYP3A en relation soit avec le transport soit avec le métabolisme de DTG</a:t>
            </a:r>
          </a:p>
          <a:p>
            <a:endParaRPr lang="fr-FR" sz="1600" dirty="0"/>
          </a:p>
          <a:p>
            <a:r>
              <a:rPr lang="fr-FR" sz="1600" b="1" dirty="0"/>
              <a:t>Méthode</a:t>
            </a:r>
          </a:p>
          <a:p>
            <a:pPr lvl="1"/>
            <a:r>
              <a:rPr lang="fr-FR" sz="1600" dirty="0" smtClean="0"/>
              <a:t>Etude pharmacogénétique : 6 </a:t>
            </a:r>
            <a:r>
              <a:rPr lang="fr-FR" sz="1600" dirty="0"/>
              <a:t>études cliniques de phases 1 et 3 </a:t>
            </a:r>
            <a:r>
              <a:rPr lang="fr-FR" sz="1600" dirty="0" smtClean="0"/>
              <a:t>DTG </a:t>
            </a:r>
            <a:r>
              <a:rPr lang="fr-FR" sz="1600" dirty="0"/>
              <a:t>(50 mg </a:t>
            </a:r>
            <a:r>
              <a:rPr lang="fr-FR" sz="1600" dirty="0" err="1"/>
              <a:t>qd</a:t>
            </a:r>
            <a:r>
              <a:rPr lang="fr-FR" sz="1600" dirty="0"/>
              <a:t>) + 2 INTI sans interaction avec des </a:t>
            </a:r>
            <a:r>
              <a:rPr lang="fr-FR" sz="1600" dirty="0" err="1" smtClean="0"/>
              <a:t>co</a:t>
            </a:r>
            <a:r>
              <a:rPr lang="fr-FR" sz="1600" dirty="0" smtClean="0"/>
              <a:t>-médications</a:t>
            </a:r>
            <a:endParaRPr lang="fr-FR" sz="1600" dirty="0"/>
          </a:p>
          <a:p>
            <a:pPr lvl="1"/>
            <a:r>
              <a:rPr lang="fr-FR" sz="1600" dirty="0" smtClean="0"/>
              <a:t>PK </a:t>
            </a:r>
            <a:r>
              <a:rPr lang="fr-FR" sz="1600" dirty="0"/>
              <a:t>plasma intensive à l’état d’équilibre </a:t>
            </a:r>
            <a:r>
              <a:rPr lang="fr-FR" sz="1600" dirty="0" smtClean="0"/>
              <a:t>(</a:t>
            </a:r>
            <a:r>
              <a:rPr lang="fr-FR" sz="1600" dirty="0"/>
              <a:t>LC-MS/MS)</a:t>
            </a:r>
          </a:p>
          <a:p>
            <a:pPr lvl="1"/>
            <a:r>
              <a:rPr lang="fr-FR" sz="1600" dirty="0" err="1" smtClean="0"/>
              <a:t>Génotypage</a:t>
            </a:r>
            <a:r>
              <a:rPr lang="fr-FR" sz="1600" dirty="0" smtClean="0"/>
              <a:t> </a:t>
            </a:r>
            <a:r>
              <a:rPr lang="fr-FR" sz="1600" dirty="0"/>
              <a:t>de UGT1A1*6, </a:t>
            </a:r>
            <a:r>
              <a:rPr lang="fr-FR" sz="1600" dirty="0" smtClean="0"/>
              <a:t>UGT1A1*28, </a:t>
            </a:r>
            <a:r>
              <a:rPr lang="fr-FR" sz="1600" dirty="0"/>
              <a:t>ABCG2, NR1I2 et CYP3A par PCR</a:t>
            </a:r>
          </a:p>
          <a:p>
            <a:pPr lvl="1"/>
            <a:r>
              <a:rPr lang="fr-FR" sz="1600" dirty="0"/>
              <a:t>Analyse par régressions multiples linéaires</a:t>
            </a:r>
          </a:p>
          <a:p>
            <a:endParaRPr lang="fr-FR" sz="1600" dirty="0"/>
          </a:p>
          <a:p>
            <a:r>
              <a:rPr lang="fr-FR" sz="1600" b="1" dirty="0"/>
              <a:t>Résultats</a:t>
            </a:r>
          </a:p>
          <a:p>
            <a:pPr lvl="1"/>
            <a:r>
              <a:rPr lang="fr-FR" sz="1600" dirty="0"/>
              <a:t>95 sujets (59 VIH+, 36 volontaires sains), dont 26 femmes, 71 caucasiens, 16 noirs, âge médian : 51 ans</a:t>
            </a:r>
          </a:p>
          <a:p>
            <a:pPr lvl="1"/>
            <a:r>
              <a:rPr lang="fr-FR" sz="1600" dirty="0"/>
              <a:t>Paramètres PK plasma de DTG : </a:t>
            </a:r>
          </a:p>
          <a:p>
            <a:pPr lvl="2"/>
            <a:r>
              <a:rPr lang="fr-FR" sz="1400" dirty="0" err="1"/>
              <a:t>C</a:t>
            </a:r>
            <a:r>
              <a:rPr lang="fr-FR" sz="1400" baseline="-25000" dirty="0" err="1"/>
              <a:t>min</a:t>
            </a:r>
            <a:r>
              <a:rPr lang="fr-FR" sz="1400" dirty="0"/>
              <a:t> = 1 054 </a:t>
            </a:r>
            <a:r>
              <a:rPr lang="fr-FR" sz="1400" dirty="0" err="1"/>
              <a:t>ng</a:t>
            </a:r>
            <a:r>
              <a:rPr lang="fr-FR" sz="1400" dirty="0"/>
              <a:t>/ml</a:t>
            </a:r>
          </a:p>
          <a:p>
            <a:pPr lvl="2"/>
            <a:r>
              <a:rPr lang="fr-FR" sz="1400" dirty="0" err="1"/>
              <a:t>C</a:t>
            </a:r>
            <a:r>
              <a:rPr lang="fr-FR" sz="1400" baseline="-25000" dirty="0" err="1"/>
              <a:t>max</a:t>
            </a:r>
            <a:r>
              <a:rPr lang="fr-FR" sz="1400" dirty="0"/>
              <a:t> = 3 974 </a:t>
            </a:r>
            <a:r>
              <a:rPr lang="fr-FR" sz="1400" dirty="0" err="1"/>
              <a:t>ng</a:t>
            </a:r>
            <a:r>
              <a:rPr lang="fr-FR" sz="1400" dirty="0"/>
              <a:t>/ml</a:t>
            </a:r>
          </a:p>
          <a:p>
            <a:pPr lvl="2"/>
            <a:r>
              <a:rPr lang="fr-FR" sz="1400" dirty="0"/>
              <a:t>ASC0-24h = 51 846 </a:t>
            </a:r>
            <a:r>
              <a:rPr lang="fr-FR" sz="1400" dirty="0" err="1"/>
              <a:t>ng.h</a:t>
            </a:r>
            <a:r>
              <a:rPr lang="fr-FR" sz="1400" dirty="0"/>
              <a:t>/ml</a:t>
            </a:r>
          </a:p>
          <a:p>
            <a:endParaRPr lang="fr-FR" sz="1600" dirty="0"/>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Elliot ER, CROI 2018, Abs. 467</a:t>
            </a:r>
          </a:p>
        </p:txBody>
      </p:sp>
      <p:sp>
        <p:nvSpPr>
          <p:cNvPr id="6" name="ZoneTexte 5">
            <a:extLst>
              <a:ext uri="{FF2B5EF4-FFF2-40B4-BE49-F238E27FC236}">
                <a16:creationId xmlns="" xmlns:a16="http://schemas.microsoft.com/office/drawing/2014/main" id="{07AFB313-A49D-4ED8-997B-F9739D3EE441}"/>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71</a:t>
            </a:r>
          </a:p>
        </p:txBody>
      </p:sp>
    </p:spTree>
    <p:extLst>
      <p:ext uri="{BB962C8B-B14F-4D97-AF65-F5344CB8AC3E}">
        <p14:creationId xmlns:p14="http://schemas.microsoft.com/office/powerpoint/2010/main" val="101549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008693"/>
            <a:ext cx="7772400" cy="1470025"/>
          </a:xfrm>
          <a:ln w="19050" cmpd="sng">
            <a:solidFill>
              <a:srgbClr val="12AD2B"/>
            </a:solidFill>
          </a:ln>
        </p:spPr>
        <p:txBody>
          <a:bodyPr>
            <a:normAutofit/>
          </a:bodyPr>
          <a:lstStyle/>
          <a:p>
            <a:r>
              <a:rPr lang="fr-FR" dirty="0" smtClean="0">
                <a:latin typeface="Arial Narrow"/>
                <a:cs typeface="Arial Narrow"/>
              </a:rPr>
              <a:t>Réunion post CROI </a:t>
            </a:r>
            <a:r>
              <a:rPr lang="mr-IN" dirty="0" smtClean="0">
                <a:latin typeface="Arial Narrow"/>
                <a:cs typeface="Arial Narrow"/>
              </a:rPr>
              <a:t>–</a:t>
            </a:r>
            <a:r>
              <a:rPr lang="fr-FR" dirty="0" smtClean="0">
                <a:latin typeface="Arial Narrow"/>
                <a:cs typeface="Arial Narrow"/>
              </a:rPr>
              <a:t> Rennes</a:t>
            </a:r>
            <a:br>
              <a:rPr lang="fr-FR" dirty="0" smtClean="0">
                <a:latin typeface="Arial Narrow"/>
                <a:cs typeface="Arial Narrow"/>
              </a:rPr>
            </a:br>
            <a:r>
              <a:rPr lang="fr-FR" dirty="0" smtClean="0">
                <a:latin typeface="Arial Narrow"/>
                <a:cs typeface="Arial Narrow"/>
              </a:rPr>
              <a:t>Virologie</a:t>
            </a:r>
            <a:endParaRPr lang="fr-FR" dirty="0">
              <a:latin typeface="Arial Narrow"/>
              <a:cs typeface="Arial Narrow"/>
            </a:endParaRPr>
          </a:p>
        </p:txBody>
      </p:sp>
      <p:sp>
        <p:nvSpPr>
          <p:cNvPr id="3" name="Sous-titre 2"/>
          <p:cNvSpPr>
            <a:spLocks noGrp="1"/>
          </p:cNvSpPr>
          <p:nvPr>
            <p:ph type="subTitle" idx="1"/>
          </p:nvPr>
        </p:nvSpPr>
        <p:spPr>
          <a:xfrm>
            <a:off x="3668889" y="4930424"/>
            <a:ext cx="4789312" cy="1625600"/>
          </a:xfrm>
        </p:spPr>
        <p:txBody>
          <a:bodyPr>
            <a:normAutofit lnSpcReduction="10000"/>
          </a:bodyPr>
          <a:lstStyle/>
          <a:p>
            <a:r>
              <a:rPr lang="fr-FR" sz="1800" dirty="0" smtClean="0">
                <a:latin typeface="Arial"/>
                <a:cs typeface="Arial"/>
              </a:rPr>
              <a:t>18 Avril 2018</a:t>
            </a:r>
          </a:p>
          <a:p>
            <a:r>
              <a:rPr lang="fr-FR" sz="1800" dirty="0" smtClean="0">
                <a:latin typeface="Arial"/>
                <a:cs typeface="Arial"/>
              </a:rPr>
              <a:t>Dr Anne Maillard</a:t>
            </a:r>
            <a:endParaRPr lang="fr-FR" sz="2000" dirty="0">
              <a:latin typeface="Arial"/>
              <a:cs typeface="Arial"/>
            </a:endParaRPr>
          </a:p>
          <a:p>
            <a:r>
              <a:rPr lang="fr-FR" sz="1800" i="1" dirty="0" smtClean="0">
                <a:latin typeface="Arial"/>
                <a:cs typeface="Arial"/>
              </a:rPr>
              <a:t>à partir des diaporamas:  </a:t>
            </a:r>
          </a:p>
          <a:p>
            <a:r>
              <a:rPr lang="fr-FR" sz="1800" i="1" dirty="0" smtClean="0">
                <a:latin typeface="Arial"/>
                <a:cs typeface="Arial"/>
              </a:rPr>
              <a:t>Le meilleur de la CROI </a:t>
            </a:r>
          </a:p>
          <a:p>
            <a:r>
              <a:rPr lang="fr-FR" sz="1800" i="1" dirty="0" err="1" smtClean="0">
                <a:latin typeface="Arial"/>
                <a:cs typeface="Arial"/>
              </a:rPr>
              <a:t>Clinical</a:t>
            </a:r>
            <a:r>
              <a:rPr lang="fr-FR" sz="1800" i="1" dirty="0" smtClean="0">
                <a:latin typeface="Arial"/>
                <a:cs typeface="Arial"/>
              </a:rPr>
              <a:t> </a:t>
            </a:r>
            <a:r>
              <a:rPr lang="fr-FR" sz="1800" i="1" dirty="0">
                <a:latin typeface="Arial"/>
                <a:cs typeface="Arial"/>
              </a:rPr>
              <a:t>C</a:t>
            </a:r>
            <a:r>
              <a:rPr lang="fr-FR" sz="1800" i="1" dirty="0" smtClean="0">
                <a:latin typeface="Arial"/>
                <a:cs typeface="Arial"/>
              </a:rPr>
              <a:t>are Options HIV</a:t>
            </a:r>
            <a:endParaRPr lang="fr-FR" sz="1800" i="1" dirty="0" smtClean="0"/>
          </a:p>
        </p:txBody>
      </p:sp>
      <p:pic>
        <p:nvPicPr>
          <p:cNvPr id="5" name="Image 4"/>
          <p:cNvPicPr>
            <a:picLocks noChangeAspect="1"/>
          </p:cNvPicPr>
          <p:nvPr/>
        </p:nvPicPr>
        <p:blipFill>
          <a:blip r:embed="rId2"/>
          <a:stretch>
            <a:fillRect/>
          </a:stretch>
        </p:blipFill>
        <p:spPr>
          <a:xfrm>
            <a:off x="685800" y="609600"/>
            <a:ext cx="4502968" cy="1803400"/>
          </a:xfrm>
          <a:prstGeom prst="rect">
            <a:avLst/>
          </a:prstGeom>
        </p:spPr>
      </p:pic>
      <p:pic>
        <p:nvPicPr>
          <p:cNvPr id="6" name="Image 5"/>
          <p:cNvPicPr>
            <a:picLocks noChangeAspect="1"/>
          </p:cNvPicPr>
          <p:nvPr/>
        </p:nvPicPr>
        <p:blipFill>
          <a:blip r:embed="rId3"/>
          <a:stretch>
            <a:fillRect/>
          </a:stretch>
        </p:blipFill>
        <p:spPr>
          <a:xfrm>
            <a:off x="4552357" y="1474611"/>
            <a:ext cx="3873500" cy="1143000"/>
          </a:xfrm>
          <a:prstGeom prst="rect">
            <a:avLst/>
          </a:prstGeom>
        </p:spPr>
      </p:pic>
      <p:pic>
        <p:nvPicPr>
          <p:cNvPr id="7" name="Image 6"/>
          <p:cNvPicPr>
            <a:picLocks noChangeAspect="1"/>
          </p:cNvPicPr>
          <p:nvPr/>
        </p:nvPicPr>
        <p:blipFill>
          <a:blip r:embed="rId4"/>
          <a:stretch>
            <a:fillRect/>
          </a:stretch>
        </p:blipFill>
        <p:spPr>
          <a:xfrm>
            <a:off x="685801" y="4930423"/>
            <a:ext cx="2870200" cy="1625600"/>
          </a:xfrm>
          <a:prstGeom prst="rect">
            <a:avLst/>
          </a:prstGeom>
        </p:spPr>
      </p:pic>
    </p:spTree>
    <p:extLst>
      <p:ext uri="{BB962C8B-B14F-4D97-AF65-F5344CB8AC3E}">
        <p14:creationId xmlns:p14="http://schemas.microsoft.com/office/powerpoint/2010/main" val="3694459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Polymorphisme génétique et PK de DTG (2)</a:t>
            </a:r>
            <a:endParaRPr lang="fr-FR" dirty="0"/>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Elliot ER, CROI 2018, Abs. 467</a:t>
            </a:r>
          </a:p>
        </p:txBody>
      </p:sp>
      <p:sp>
        <p:nvSpPr>
          <p:cNvPr id="8" name="Text Box 2"/>
          <p:cNvSpPr txBox="1">
            <a:spLocks noChangeArrowheads="1"/>
          </p:cNvSpPr>
          <p:nvPr/>
        </p:nvSpPr>
        <p:spPr bwMode="auto">
          <a:xfrm>
            <a:off x="138542" y="1195708"/>
            <a:ext cx="8964613" cy="369332"/>
          </a:xfrm>
          <a:prstGeom prst="rect">
            <a:avLst/>
          </a:prstGeom>
          <a:noFill/>
          <a:ln w="9525">
            <a:noFill/>
            <a:miter lim="800000"/>
            <a:headEnd/>
            <a:tailEnd/>
          </a:ln>
        </p:spPr>
        <p:txBody>
          <a:bodyPr wrap="square">
            <a:spAutoFit/>
          </a:bodyPr>
          <a:lstStyle/>
          <a:p>
            <a:pPr algn="ctr" fontAlgn="auto">
              <a:spcBef>
                <a:spcPts val="0"/>
              </a:spcBef>
              <a:spcAft>
                <a:spcPts val="0"/>
              </a:spcAft>
            </a:pPr>
            <a:r>
              <a:rPr lang="fr-FR" b="1" dirty="0">
                <a:solidFill>
                  <a:srgbClr val="0070C0"/>
                </a:solidFill>
                <a:latin typeface="Calibri" pitchFamily="34" charset="0"/>
                <a:ea typeface="ＭＳ Ｐゴシック" pitchFamily="34" charset="-128"/>
                <a:cs typeface="+mn-cs"/>
              </a:rPr>
              <a:t>Résultats des analyses de régression linéaire univariée (p &lt; 0,02) et multivariée (p &lt; 0,05)  </a:t>
            </a:r>
          </a:p>
        </p:txBody>
      </p:sp>
      <p:graphicFrame>
        <p:nvGraphicFramePr>
          <p:cNvPr id="2" name="Tableau 1"/>
          <p:cNvGraphicFramePr>
            <a:graphicFrameLocks noGrp="1"/>
          </p:cNvGraphicFramePr>
          <p:nvPr>
            <p:extLst/>
          </p:nvPr>
        </p:nvGraphicFramePr>
        <p:xfrm>
          <a:off x="233680" y="1611221"/>
          <a:ext cx="8656318" cy="4856497"/>
        </p:xfrm>
        <a:graphic>
          <a:graphicData uri="http://schemas.openxmlformats.org/drawingml/2006/table">
            <a:tbl>
              <a:tblPr firstRow="1" bandRow="1">
                <a:tableStyleId>{5C22544A-7EE6-4342-B048-85BDC9FD1C3A}</a:tableStyleId>
              </a:tblPr>
              <a:tblGrid>
                <a:gridCol w="406400">
                  <a:extLst>
                    <a:ext uri="{9D8B030D-6E8A-4147-A177-3AD203B41FA5}">
                      <a16:colId xmlns="" xmlns:a16="http://schemas.microsoft.com/office/drawing/2014/main" val="20000"/>
                    </a:ext>
                  </a:extLst>
                </a:gridCol>
                <a:gridCol w="2600960">
                  <a:extLst>
                    <a:ext uri="{9D8B030D-6E8A-4147-A177-3AD203B41FA5}">
                      <a16:colId xmlns="" xmlns:a16="http://schemas.microsoft.com/office/drawing/2014/main" val="20001"/>
                    </a:ext>
                  </a:extLst>
                </a:gridCol>
                <a:gridCol w="941493">
                  <a:extLst>
                    <a:ext uri="{9D8B030D-6E8A-4147-A177-3AD203B41FA5}">
                      <a16:colId xmlns="" xmlns:a16="http://schemas.microsoft.com/office/drawing/2014/main" val="20002"/>
                    </a:ext>
                  </a:extLst>
                </a:gridCol>
                <a:gridCol w="941493">
                  <a:extLst>
                    <a:ext uri="{9D8B030D-6E8A-4147-A177-3AD203B41FA5}">
                      <a16:colId xmlns="" xmlns:a16="http://schemas.microsoft.com/office/drawing/2014/main" val="20003"/>
                    </a:ext>
                  </a:extLst>
                </a:gridCol>
                <a:gridCol w="941493">
                  <a:extLst>
                    <a:ext uri="{9D8B030D-6E8A-4147-A177-3AD203B41FA5}">
                      <a16:colId xmlns="" xmlns:a16="http://schemas.microsoft.com/office/drawing/2014/main" val="20004"/>
                    </a:ext>
                  </a:extLst>
                </a:gridCol>
                <a:gridCol w="941493">
                  <a:extLst>
                    <a:ext uri="{9D8B030D-6E8A-4147-A177-3AD203B41FA5}">
                      <a16:colId xmlns="" xmlns:a16="http://schemas.microsoft.com/office/drawing/2014/main" val="20005"/>
                    </a:ext>
                  </a:extLst>
                </a:gridCol>
                <a:gridCol w="941493">
                  <a:extLst>
                    <a:ext uri="{9D8B030D-6E8A-4147-A177-3AD203B41FA5}">
                      <a16:colId xmlns="" xmlns:a16="http://schemas.microsoft.com/office/drawing/2014/main" val="20006"/>
                    </a:ext>
                  </a:extLst>
                </a:gridCol>
                <a:gridCol w="941493">
                  <a:extLst>
                    <a:ext uri="{9D8B030D-6E8A-4147-A177-3AD203B41FA5}">
                      <a16:colId xmlns="" xmlns:a16="http://schemas.microsoft.com/office/drawing/2014/main" val="20007"/>
                    </a:ext>
                  </a:extLst>
                </a:gridCol>
              </a:tblGrid>
              <a:tr h="265374">
                <a:tc rowSpan="2">
                  <a:txBody>
                    <a:bodyPr/>
                    <a:lstStyle/>
                    <a:p>
                      <a:pPr algn="ctr"/>
                      <a:endParaRPr lang="fr-FR" sz="1200" baseline="-25000" dirty="0">
                        <a:solidFill>
                          <a:srgbClr val="000066"/>
                        </a:solidFill>
                      </a:endParaRPr>
                    </a:p>
                  </a:txBody>
                  <a:tcPr marL="36000" marR="36000" marT="0" marB="0" anchor="ctr">
                    <a:lnR w="12700" cap="flat" cmpd="sng" algn="ctr">
                      <a:solidFill>
                        <a:schemeClr val="bg1"/>
                      </a:solidFill>
                      <a:prstDash val="solid"/>
                      <a:round/>
                      <a:headEnd type="none" w="med" len="med"/>
                      <a:tailEnd type="none" w="med" len="med"/>
                    </a:lnR>
                    <a:noFill/>
                  </a:tcPr>
                </a:tc>
                <a:tc rowSpan="2">
                  <a:txBody>
                    <a:bodyPr/>
                    <a:lstStyle/>
                    <a:p>
                      <a:pPr algn="ctr"/>
                      <a:endParaRPr lang="fr-FR" sz="1200" baseline="-25000" dirty="0">
                        <a:solidFill>
                          <a:srgbClr val="000066"/>
                        </a:solidFill>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gridSpan="3">
                  <a:txBody>
                    <a:bodyPr/>
                    <a:lstStyle/>
                    <a:p>
                      <a:pPr algn="ctr"/>
                      <a:r>
                        <a:rPr lang="fr-FR" sz="1200" dirty="0">
                          <a:solidFill>
                            <a:srgbClr val="000066"/>
                          </a:solidFill>
                        </a:rPr>
                        <a:t>Régression linéaire</a:t>
                      </a:r>
                      <a:r>
                        <a:rPr lang="fr-FR" sz="1200" baseline="0" dirty="0">
                          <a:solidFill>
                            <a:srgbClr val="000066"/>
                          </a:solidFill>
                        </a:rPr>
                        <a:t> </a:t>
                      </a:r>
                      <a:r>
                        <a:rPr lang="fr-FR" sz="1200" baseline="0" dirty="0" err="1">
                          <a:solidFill>
                            <a:srgbClr val="000066"/>
                          </a:solidFill>
                        </a:rPr>
                        <a:t>univariée</a:t>
                      </a:r>
                      <a:endParaRPr lang="fr-FR" sz="1200" dirty="0">
                        <a:solidFill>
                          <a:srgbClr val="000066"/>
                        </a:solidFill>
                      </a:endParaRPr>
                    </a:p>
                  </a:txBody>
                  <a:tcPr marL="36000" marR="3600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lang="fr-FR" sz="1200" dirty="0">
                        <a:solidFill>
                          <a:srgbClr val="000066"/>
                        </a:solidFill>
                      </a:endParaRPr>
                    </a:p>
                  </a:txBody>
                  <a:tcPr marL="36000" marR="36000" marT="0" marB="0" anchor="ctr"/>
                </a:tc>
                <a:tc hMerge="1">
                  <a:txBody>
                    <a:bodyPr/>
                    <a:lstStyle/>
                    <a:p>
                      <a:pPr algn="ctr"/>
                      <a:endParaRPr lang="fr-FR" sz="1200" dirty="0">
                        <a:solidFill>
                          <a:srgbClr val="000066"/>
                        </a:solidFill>
                      </a:endParaRPr>
                    </a:p>
                  </a:txBody>
                  <a:tcPr marL="36000" marR="36000" marT="0" marB="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solidFill>
                            <a:srgbClr val="000066"/>
                          </a:solidFill>
                        </a:rPr>
                        <a:t>Régression linéaire</a:t>
                      </a:r>
                      <a:r>
                        <a:rPr lang="fr-FR" sz="1200" baseline="0" dirty="0">
                          <a:solidFill>
                            <a:srgbClr val="000066"/>
                          </a:solidFill>
                        </a:rPr>
                        <a:t> </a:t>
                      </a:r>
                      <a:r>
                        <a:rPr lang="fr-FR" sz="1200" baseline="0" dirty="0" err="1">
                          <a:solidFill>
                            <a:srgbClr val="000066"/>
                          </a:solidFill>
                        </a:rPr>
                        <a:t>multivariée</a:t>
                      </a:r>
                      <a:endParaRPr lang="fr-FR" sz="1200" dirty="0">
                        <a:solidFill>
                          <a:srgbClr val="000066"/>
                        </a:solidFill>
                      </a:endParaRPr>
                    </a:p>
                  </a:txBody>
                  <a:tcPr marL="36000" marR="36000" marT="0" marB="0" anchor="ctr">
                    <a:lnB w="12700" cap="flat" cmpd="sng" algn="ctr">
                      <a:solidFill>
                        <a:schemeClr val="bg1"/>
                      </a:solidFill>
                      <a:prstDash val="solid"/>
                      <a:round/>
                      <a:headEnd type="none" w="med" len="med"/>
                      <a:tailEnd type="none" w="med" len="med"/>
                    </a:lnB>
                  </a:tcPr>
                </a:tc>
                <a:tc hMerge="1">
                  <a:txBody>
                    <a:bodyPr/>
                    <a:lstStyle/>
                    <a:p>
                      <a:pPr algn="ctr"/>
                      <a:endParaRPr lang="fr-FR" sz="1200" dirty="0">
                        <a:solidFill>
                          <a:srgbClr val="000066"/>
                        </a:solidFill>
                      </a:endParaRPr>
                    </a:p>
                  </a:txBody>
                  <a:tcPr marL="36000" marR="36000" marT="0" marB="0" anchor="ctr"/>
                </a:tc>
                <a:tc hMerge="1">
                  <a:txBody>
                    <a:bodyPr/>
                    <a:lstStyle/>
                    <a:p>
                      <a:pPr algn="ctr"/>
                      <a:endParaRPr lang="fr-FR" sz="1200" dirty="0">
                        <a:solidFill>
                          <a:srgbClr val="000066"/>
                        </a:solidFill>
                      </a:endParaRPr>
                    </a:p>
                  </a:txBody>
                  <a:tcPr marL="36000" marR="36000" marT="0" marB="0" anchor="ctr"/>
                </a:tc>
                <a:extLst>
                  <a:ext uri="{0D108BD9-81ED-4DB2-BD59-A6C34878D82A}">
                    <a16:rowId xmlns="" xmlns:a16="http://schemas.microsoft.com/office/drawing/2014/main" val="10000"/>
                  </a:ext>
                </a:extLst>
              </a:tr>
              <a:tr h="349436">
                <a:tc vMerge="1">
                  <a:txBody>
                    <a:bodyPr/>
                    <a:lstStyle/>
                    <a:p>
                      <a:endParaRPr lang="fr-FR"/>
                    </a:p>
                  </a:txBody>
                  <a:tcPr/>
                </a:tc>
                <a:tc vMerge="1">
                  <a:txBody>
                    <a:bodyPr/>
                    <a:lstStyle/>
                    <a:p>
                      <a:pPr algn="ctr"/>
                      <a:endParaRPr lang="fr-FR" sz="1200" dirty="0">
                        <a:solidFill>
                          <a:srgbClr val="000066"/>
                        </a:solidFill>
                      </a:endParaRPr>
                    </a:p>
                  </a:txBody>
                  <a:tcPr marL="36000" marR="36000" marT="0" marB="0" anchor="ctr"/>
                </a:tc>
                <a:tc>
                  <a:txBody>
                    <a:bodyPr/>
                    <a:lstStyle/>
                    <a:p>
                      <a:pPr algn="ctr"/>
                      <a:r>
                        <a:rPr lang="fr-FR" sz="1200" dirty="0">
                          <a:solidFill>
                            <a:srgbClr val="000066"/>
                          </a:solidFill>
                        </a:rPr>
                        <a:t>p</a:t>
                      </a:r>
                    </a:p>
                  </a:txBody>
                  <a:tcPr marL="36000" marR="360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BBE0E3"/>
                    </a:solidFill>
                  </a:tcPr>
                </a:tc>
                <a:tc>
                  <a:txBody>
                    <a:bodyPr/>
                    <a:lstStyle/>
                    <a:p>
                      <a:pPr algn="ctr"/>
                      <a:r>
                        <a:rPr lang="el-GR" sz="1200" dirty="0">
                          <a:solidFill>
                            <a:srgbClr val="000066"/>
                          </a:solidFill>
                        </a:rPr>
                        <a:t>β</a:t>
                      </a:r>
                      <a:r>
                        <a:rPr lang="fr-FR" sz="1200" dirty="0">
                          <a:solidFill>
                            <a:srgbClr val="000066"/>
                          </a:solidFill>
                        </a:rPr>
                        <a:t> (IC 95 %)</a:t>
                      </a:r>
                    </a:p>
                  </a:txBody>
                  <a:tcPr marL="36000" marR="36000" marT="0" marB="0" anchor="ctr">
                    <a:lnT w="12700" cap="flat" cmpd="sng" algn="ctr">
                      <a:solidFill>
                        <a:schemeClr val="bg1"/>
                      </a:solidFill>
                      <a:prstDash val="solid"/>
                      <a:round/>
                      <a:headEnd type="none" w="med" len="med"/>
                      <a:tailEnd type="none" w="med" len="med"/>
                    </a:lnT>
                    <a:solidFill>
                      <a:srgbClr val="BBE0E3"/>
                    </a:solidFill>
                  </a:tcPr>
                </a:tc>
                <a:tc>
                  <a:txBody>
                    <a:bodyPr/>
                    <a:lstStyle/>
                    <a:p>
                      <a:pPr algn="ctr"/>
                      <a:r>
                        <a:rPr lang="fr-FR" sz="1200" dirty="0">
                          <a:solidFill>
                            <a:srgbClr val="000066"/>
                          </a:solidFill>
                        </a:rPr>
                        <a:t>r²</a:t>
                      </a:r>
                    </a:p>
                  </a:txBody>
                  <a:tcPr marL="36000" marR="36000" marT="0" marB="0" anchor="ctr">
                    <a:lnT w="12700" cap="flat" cmpd="sng" algn="ctr">
                      <a:solidFill>
                        <a:schemeClr val="bg1"/>
                      </a:solidFill>
                      <a:prstDash val="solid"/>
                      <a:round/>
                      <a:headEnd type="none" w="med" len="med"/>
                      <a:tailEnd type="none" w="med" len="med"/>
                    </a:lnT>
                    <a:solidFill>
                      <a:srgbClr val="BBE0E3"/>
                    </a:solidFill>
                  </a:tcPr>
                </a:tc>
                <a:tc>
                  <a:txBody>
                    <a:bodyPr/>
                    <a:lstStyle/>
                    <a:p>
                      <a:pPr algn="ctr"/>
                      <a:r>
                        <a:rPr lang="fr-FR" sz="1200" dirty="0">
                          <a:solidFill>
                            <a:srgbClr val="000066"/>
                          </a:solidFill>
                        </a:rPr>
                        <a:t>p</a:t>
                      </a:r>
                    </a:p>
                  </a:txBody>
                  <a:tcPr marL="36000" marR="36000" marT="0" marB="0" anchor="ctr">
                    <a:lnT w="12700" cap="flat" cmpd="sng" algn="ctr">
                      <a:solidFill>
                        <a:schemeClr val="bg1"/>
                      </a:solidFill>
                      <a:prstDash val="solid"/>
                      <a:round/>
                      <a:headEnd type="none" w="med" len="med"/>
                      <a:tailEnd type="none" w="med" len="med"/>
                    </a:lnT>
                    <a:solidFill>
                      <a:srgbClr val="BBE0E3"/>
                    </a:solidFill>
                  </a:tcPr>
                </a:tc>
                <a:tc>
                  <a:txBody>
                    <a:bodyPr/>
                    <a:lstStyle/>
                    <a:p>
                      <a:pPr algn="ctr"/>
                      <a:r>
                        <a:rPr lang="el-GR" sz="1200" dirty="0">
                          <a:solidFill>
                            <a:srgbClr val="000066"/>
                          </a:solidFill>
                        </a:rPr>
                        <a:t>β</a:t>
                      </a:r>
                      <a:r>
                        <a:rPr lang="fr-FR" sz="1200" dirty="0">
                          <a:solidFill>
                            <a:srgbClr val="000066"/>
                          </a:solidFill>
                        </a:rPr>
                        <a:t> (IC 95 %)</a:t>
                      </a:r>
                    </a:p>
                  </a:txBody>
                  <a:tcPr marL="36000" marR="36000" marT="0" marB="0" anchor="ctr">
                    <a:lnT w="12700" cap="flat" cmpd="sng" algn="ctr">
                      <a:solidFill>
                        <a:schemeClr val="bg1"/>
                      </a:solidFill>
                      <a:prstDash val="solid"/>
                      <a:round/>
                      <a:headEnd type="none" w="med" len="med"/>
                      <a:tailEnd type="none" w="med" len="med"/>
                    </a:lnT>
                    <a:solidFill>
                      <a:srgbClr val="BBE0E3"/>
                    </a:solidFill>
                  </a:tcPr>
                </a:tc>
                <a:tc>
                  <a:txBody>
                    <a:bodyPr/>
                    <a:lstStyle/>
                    <a:p>
                      <a:pPr algn="ctr"/>
                      <a:r>
                        <a:rPr lang="fr-FR" sz="1200" dirty="0">
                          <a:solidFill>
                            <a:srgbClr val="000066"/>
                          </a:solidFill>
                        </a:rPr>
                        <a:t>r²</a:t>
                      </a:r>
                    </a:p>
                  </a:txBody>
                  <a:tcPr marL="36000" marR="36000" marT="0" marB="0" anchor="ctr">
                    <a:lnT w="12700" cap="flat" cmpd="sng" algn="ctr">
                      <a:solidFill>
                        <a:schemeClr val="bg1"/>
                      </a:solidFill>
                      <a:prstDash val="solid"/>
                      <a:round/>
                      <a:headEnd type="none" w="med" len="med"/>
                      <a:tailEnd type="none" w="med" len="med"/>
                    </a:lnT>
                    <a:solidFill>
                      <a:srgbClr val="BBE0E3"/>
                    </a:solidFill>
                  </a:tcPr>
                </a:tc>
                <a:extLst>
                  <a:ext uri="{0D108BD9-81ED-4DB2-BD59-A6C34878D82A}">
                    <a16:rowId xmlns="" xmlns:a16="http://schemas.microsoft.com/office/drawing/2014/main" val="10001"/>
                  </a:ext>
                </a:extLst>
              </a:tr>
              <a:tr h="265374">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000066"/>
                          </a:solidFill>
                        </a:rPr>
                        <a:t>Log</a:t>
                      </a:r>
                      <a:r>
                        <a:rPr lang="fr-FR" sz="1200" b="1" baseline="-25000" dirty="0">
                          <a:solidFill>
                            <a:srgbClr val="000066"/>
                          </a:solidFill>
                        </a:rPr>
                        <a:t>10</a:t>
                      </a:r>
                      <a:r>
                        <a:rPr lang="fr-FR" sz="1200" b="1" dirty="0">
                          <a:solidFill>
                            <a:srgbClr val="000066"/>
                          </a:solidFill>
                        </a:rPr>
                        <a:t> </a:t>
                      </a:r>
                      <a:r>
                        <a:rPr lang="fr-FR" sz="1200" b="1" baseline="0" dirty="0" err="1">
                          <a:solidFill>
                            <a:srgbClr val="000066"/>
                          </a:solidFill>
                        </a:rPr>
                        <a:t>C</a:t>
                      </a:r>
                      <a:r>
                        <a:rPr lang="fr-FR" sz="1200" b="1" baseline="-25000" dirty="0" err="1">
                          <a:solidFill>
                            <a:srgbClr val="000066"/>
                          </a:solidFill>
                        </a:rPr>
                        <a:t>max</a:t>
                      </a:r>
                      <a:endParaRPr lang="fr-FR" sz="1200" b="1" baseline="-25000" dirty="0">
                        <a:solidFill>
                          <a:srgbClr val="000066"/>
                        </a:solidFill>
                      </a:endParaRPr>
                    </a:p>
                  </a:txBody>
                  <a:tcPr marL="36000" marR="36000" marT="0" marB="0" vert="vert270" anchor="ctr">
                    <a:solidFill>
                      <a:srgbClr val="BBE0E3"/>
                    </a:solidFill>
                  </a:tcPr>
                </a:tc>
                <a:tc>
                  <a:txBody>
                    <a:bodyPr/>
                    <a:lstStyle/>
                    <a:p>
                      <a:pPr algn="l"/>
                      <a:r>
                        <a:rPr lang="fr-FR" sz="1200" b="1" dirty="0">
                          <a:solidFill>
                            <a:srgbClr val="000066"/>
                          </a:solidFill>
                        </a:rPr>
                        <a:t>Log</a:t>
                      </a:r>
                      <a:r>
                        <a:rPr lang="fr-FR" sz="1200" b="1" baseline="-25000" dirty="0">
                          <a:solidFill>
                            <a:srgbClr val="000066"/>
                          </a:solidFill>
                        </a:rPr>
                        <a:t>10</a:t>
                      </a:r>
                      <a:r>
                        <a:rPr lang="fr-FR" sz="1200" b="1" baseline="0" dirty="0">
                          <a:solidFill>
                            <a:srgbClr val="000066"/>
                          </a:solidFill>
                        </a:rPr>
                        <a:t> taille</a:t>
                      </a:r>
                      <a:r>
                        <a:rPr lang="fr-FR" sz="1200" b="1" dirty="0">
                          <a:solidFill>
                            <a:srgbClr val="000066"/>
                          </a:solidFill>
                        </a:rPr>
                        <a:t> (log</a:t>
                      </a:r>
                      <a:r>
                        <a:rPr lang="fr-FR" sz="1200" b="1" baseline="-25000" dirty="0">
                          <a:solidFill>
                            <a:srgbClr val="000066"/>
                          </a:solidFill>
                        </a:rPr>
                        <a:t>10</a:t>
                      </a:r>
                      <a:r>
                        <a:rPr lang="fr-FR" sz="1200" b="1" dirty="0">
                          <a:solidFill>
                            <a:srgbClr val="000066"/>
                          </a:solidFill>
                        </a:rPr>
                        <a:t> cm)</a:t>
                      </a:r>
                    </a:p>
                  </a:txBody>
                  <a:tcPr marL="36000" marR="36000" marT="0" marB="0" anchor="ctr"/>
                </a:tc>
                <a:tc>
                  <a:txBody>
                    <a:bodyPr/>
                    <a:lstStyle/>
                    <a:p>
                      <a:pPr algn="ctr"/>
                      <a:r>
                        <a:rPr lang="fr-FR" sz="1200" b="1" dirty="0">
                          <a:solidFill>
                            <a:srgbClr val="000066"/>
                          </a:solidFill>
                        </a:rPr>
                        <a:t>0,008</a:t>
                      </a:r>
                    </a:p>
                  </a:txBody>
                  <a:tcPr marL="36000" marR="36000" marT="0" marB="0" anchor="ctr"/>
                </a:tc>
                <a:tc>
                  <a:txBody>
                    <a:bodyPr/>
                    <a:lstStyle/>
                    <a:p>
                      <a:pPr algn="ctr"/>
                      <a:r>
                        <a:rPr lang="fr-FR" sz="1200" b="1" dirty="0">
                          <a:solidFill>
                            <a:srgbClr val="000066"/>
                          </a:solidFill>
                        </a:rPr>
                        <a:t>-1,716</a:t>
                      </a:r>
                    </a:p>
                  </a:txBody>
                  <a:tcPr marL="36000" marR="36000" marT="0" marB="0" anchor="ctr"/>
                </a:tc>
                <a:tc>
                  <a:txBody>
                    <a:bodyPr/>
                    <a:lstStyle/>
                    <a:p>
                      <a:pPr algn="ctr"/>
                      <a:r>
                        <a:rPr lang="fr-FR" sz="1200" b="1" dirty="0">
                          <a:solidFill>
                            <a:srgbClr val="000066"/>
                          </a:solidFill>
                        </a:rPr>
                        <a:t>0,092</a:t>
                      </a:r>
                    </a:p>
                  </a:txBody>
                  <a:tcPr marL="36000" marR="36000" marT="0" marB="0" anchor="ctr"/>
                </a:tc>
                <a:tc>
                  <a:txBody>
                    <a:bodyPr/>
                    <a:lstStyle/>
                    <a:p>
                      <a:pPr algn="ctr"/>
                      <a:r>
                        <a:rPr lang="fr-FR" sz="1200" b="1" dirty="0">
                          <a:solidFill>
                            <a:srgbClr val="000066"/>
                          </a:solidFill>
                        </a:rPr>
                        <a:t>0,012</a:t>
                      </a:r>
                    </a:p>
                  </a:txBody>
                  <a:tcPr marL="36000" marR="36000" marT="0" marB="0" anchor="ctr"/>
                </a:tc>
                <a:tc>
                  <a:txBody>
                    <a:bodyPr/>
                    <a:lstStyle/>
                    <a:p>
                      <a:pPr algn="ctr"/>
                      <a:r>
                        <a:rPr lang="fr-FR" sz="1200" b="1" dirty="0">
                          <a:solidFill>
                            <a:srgbClr val="000066"/>
                          </a:solidFill>
                        </a:rPr>
                        <a:t>-1,649</a:t>
                      </a:r>
                    </a:p>
                  </a:txBody>
                  <a:tcPr marL="36000" marR="36000" marT="0" marB="0" anchor="ctr"/>
                </a:tc>
                <a:tc>
                  <a:txBody>
                    <a:bodyPr/>
                    <a:lstStyle/>
                    <a:p>
                      <a:pPr algn="ctr"/>
                      <a:r>
                        <a:rPr lang="fr-FR" sz="1200" b="1" dirty="0">
                          <a:solidFill>
                            <a:srgbClr val="000066"/>
                          </a:solidFill>
                        </a:rPr>
                        <a:t>0,394</a:t>
                      </a:r>
                    </a:p>
                  </a:txBody>
                  <a:tcPr marL="36000" marR="36000" marT="0" marB="0" anchor="ctr"/>
                </a:tc>
                <a:extLst>
                  <a:ext uri="{0D108BD9-81ED-4DB2-BD59-A6C34878D82A}">
                    <a16:rowId xmlns="" xmlns:a16="http://schemas.microsoft.com/office/drawing/2014/main" val="10002"/>
                  </a:ext>
                </a:extLst>
              </a:tr>
              <a:tr h="265374">
                <a:tc vMerge="1">
                  <a:txBody>
                    <a:bodyPr/>
                    <a:lstStyle/>
                    <a:p>
                      <a:pPr algn="l"/>
                      <a:endParaRPr lang="fr-FR" sz="1200" dirty="0">
                        <a:solidFill>
                          <a:srgbClr val="000066"/>
                        </a:solidFill>
                      </a:endParaRPr>
                    </a:p>
                  </a:txBody>
                  <a:tcPr marL="36000" marR="36000" marT="0" marB="0" anchor="ctr"/>
                </a:tc>
                <a:tc>
                  <a:txBody>
                    <a:bodyPr/>
                    <a:lstStyle/>
                    <a:p>
                      <a:pPr algn="l"/>
                      <a:r>
                        <a:rPr lang="fr-FR" sz="1200" b="1" dirty="0">
                          <a:solidFill>
                            <a:srgbClr val="000066"/>
                          </a:solidFill>
                        </a:rPr>
                        <a:t>Poids (kg)</a:t>
                      </a:r>
                    </a:p>
                  </a:txBody>
                  <a:tcPr marL="36000" marR="36000" marT="0" marB="0" anchor="ctr"/>
                </a:tc>
                <a:tc>
                  <a:txBody>
                    <a:bodyPr/>
                    <a:lstStyle/>
                    <a:p>
                      <a:pPr algn="ctr"/>
                      <a:r>
                        <a:rPr lang="fr-FR" sz="1200" b="1" dirty="0">
                          <a:solidFill>
                            <a:srgbClr val="000066"/>
                          </a:solidFill>
                        </a:rPr>
                        <a:t>0,000</a:t>
                      </a:r>
                    </a:p>
                  </a:txBody>
                  <a:tcPr marL="36000" marR="36000" marT="0" marB="0" anchor="ctr"/>
                </a:tc>
                <a:tc>
                  <a:txBody>
                    <a:bodyPr/>
                    <a:lstStyle/>
                    <a:p>
                      <a:pPr algn="ctr"/>
                      <a:r>
                        <a:rPr lang="fr-FR" sz="1200" b="1" dirty="0">
                          <a:solidFill>
                            <a:srgbClr val="000066"/>
                          </a:solidFill>
                        </a:rPr>
                        <a:t>-0,004</a:t>
                      </a:r>
                    </a:p>
                  </a:txBody>
                  <a:tcPr marL="36000" marR="36000" marT="0" marB="0" anchor="ctr"/>
                </a:tc>
                <a:tc>
                  <a:txBody>
                    <a:bodyPr/>
                    <a:lstStyle/>
                    <a:p>
                      <a:pPr algn="ctr"/>
                      <a:r>
                        <a:rPr lang="fr-FR" sz="1200" b="1" dirty="0">
                          <a:solidFill>
                            <a:srgbClr val="000066"/>
                          </a:solidFill>
                        </a:rPr>
                        <a:t>0,175</a:t>
                      </a:r>
                    </a:p>
                  </a:txBody>
                  <a:tcPr marL="36000" marR="36000" marT="0" marB="0" anchor="ctr"/>
                </a:tc>
                <a:tc>
                  <a:txBody>
                    <a:bodyPr/>
                    <a:lstStyle/>
                    <a:p>
                      <a:pPr algn="ctr"/>
                      <a:r>
                        <a:rPr lang="fr-FR" sz="1200" b="1" dirty="0">
                          <a:solidFill>
                            <a:srgbClr val="000066"/>
                          </a:solidFill>
                        </a:rPr>
                        <a:t>0,009</a:t>
                      </a:r>
                    </a:p>
                  </a:txBody>
                  <a:tcPr marL="36000" marR="36000" marT="0" marB="0" anchor="ctr"/>
                </a:tc>
                <a:tc>
                  <a:txBody>
                    <a:bodyPr/>
                    <a:lstStyle/>
                    <a:p>
                      <a:pPr algn="ctr"/>
                      <a:r>
                        <a:rPr lang="fr-FR" sz="1200" b="1" dirty="0">
                          <a:solidFill>
                            <a:srgbClr val="000066"/>
                          </a:solidFill>
                        </a:rPr>
                        <a:t>-0,003</a:t>
                      </a:r>
                    </a:p>
                  </a:txBody>
                  <a:tcPr marL="36000" marR="36000" marT="0" marB="0" anchor="ctr"/>
                </a:tc>
                <a:tc>
                  <a:txBody>
                    <a:bodyPr/>
                    <a:lstStyle/>
                    <a:p>
                      <a:pPr algn="ctr"/>
                      <a:r>
                        <a:rPr lang="fr-FR" sz="1200" b="1" dirty="0">
                          <a:solidFill>
                            <a:srgbClr val="000066"/>
                          </a:solidFill>
                        </a:rPr>
                        <a:t>0,394</a:t>
                      </a:r>
                    </a:p>
                  </a:txBody>
                  <a:tcPr marL="36000" marR="36000" marT="0" marB="0" anchor="ctr"/>
                </a:tc>
                <a:extLst>
                  <a:ext uri="{0D108BD9-81ED-4DB2-BD59-A6C34878D82A}">
                    <a16:rowId xmlns="" xmlns:a16="http://schemas.microsoft.com/office/drawing/2014/main" val="10003"/>
                  </a:ext>
                </a:extLst>
              </a:tr>
              <a:tr h="265374">
                <a:tc vMerge="1">
                  <a:txBody>
                    <a:bodyPr/>
                    <a:lstStyle/>
                    <a:p>
                      <a:pPr algn="l"/>
                      <a:endParaRPr lang="fr-FR" sz="1200" dirty="0">
                        <a:solidFill>
                          <a:srgbClr val="000066"/>
                        </a:solidFill>
                      </a:endParaRPr>
                    </a:p>
                  </a:txBody>
                  <a:tcPr marL="36000" marR="36000" marT="0" marB="0" anchor="ctr"/>
                </a:tc>
                <a:tc>
                  <a:txBody>
                    <a:bodyPr/>
                    <a:lstStyle/>
                    <a:p>
                      <a:pPr algn="l"/>
                      <a:r>
                        <a:rPr lang="fr-FR" sz="1200" b="1" dirty="0">
                          <a:solidFill>
                            <a:srgbClr val="000066"/>
                          </a:solidFill>
                        </a:rPr>
                        <a:t>Ethnie</a:t>
                      </a:r>
                    </a:p>
                  </a:txBody>
                  <a:tcPr marL="36000" marR="36000" marT="0" marB="0" anchor="ctr"/>
                </a:tc>
                <a:tc>
                  <a:txBody>
                    <a:bodyPr/>
                    <a:lstStyle/>
                    <a:p>
                      <a:pPr algn="ctr"/>
                      <a:r>
                        <a:rPr lang="fr-FR" sz="1200" dirty="0">
                          <a:solidFill>
                            <a:srgbClr val="000066"/>
                          </a:solidFill>
                        </a:rPr>
                        <a:t>0,297</a:t>
                      </a:r>
                    </a:p>
                  </a:txBody>
                  <a:tcPr marL="36000" marR="36000" marT="0" marB="0" anchor="ctr"/>
                </a:tc>
                <a:tc>
                  <a:txBody>
                    <a:bodyPr/>
                    <a:lstStyle/>
                    <a:p>
                      <a:pPr algn="ctr"/>
                      <a:r>
                        <a:rPr lang="fr-FR" sz="1200" dirty="0">
                          <a:solidFill>
                            <a:srgbClr val="000066"/>
                          </a:solidFill>
                        </a:rPr>
                        <a:t>0,002</a:t>
                      </a:r>
                    </a:p>
                  </a:txBody>
                  <a:tcPr marL="36000" marR="36000" marT="0" marB="0" anchor="ctr"/>
                </a:tc>
                <a:tc>
                  <a:txBody>
                    <a:bodyPr/>
                    <a:lstStyle/>
                    <a:p>
                      <a:pPr algn="ctr"/>
                      <a:r>
                        <a:rPr lang="fr-FR" sz="1200" dirty="0">
                          <a:solidFill>
                            <a:srgbClr val="000066"/>
                          </a:solidFill>
                        </a:rPr>
                        <a:t>0,015</a:t>
                      </a:r>
                    </a:p>
                  </a:txBody>
                  <a:tcPr marL="36000" marR="36000" marT="0" marB="0" anchor="ctr"/>
                </a:tc>
                <a:tc>
                  <a:txBody>
                    <a:bodyPr/>
                    <a:lstStyle/>
                    <a:p>
                      <a:pPr algn="ctr"/>
                      <a:endParaRPr lang="fr-FR" sz="1200" dirty="0">
                        <a:solidFill>
                          <a:srgbClr val="000066"/>
                        </a:solidFill>
                      </a:endParaRPr>
                    </a:p>
                  </a:txBody>
                  <a:tcPr marL="36000" marR="36000" marT="0" marB="0" anchor="ctr"/>
                </a:tc>
                <a:tc>
                  <a:txBody>
                    <a:bodyPr/>
                    <a:lstStyle/>
                    <a:p>
                      <a:pPr algn="ctr"/>
                      <a:endParaRPr lang="fr-FR" sz="1200" dirty="0">
                        <a:solidFill>
                          <a:srgbClr val="000066"/>
                        </a:solidFill>
                      </a:endParaRPr>
                    </a:p>
                  </a:txBody>
                  <a:tcPr marL="36000" marR="36000" marT="0" marB="0" anchor="ctr"/>
                </a:tc>
                <a:tc>
                  <a:txBody>
                    <a:bodyPr/>
                    <a:lstStyle/>
                    <a:p>
                      <a:pPr algn="ctr"/>
                      <a:endParaRPr lang="fr-FR" sz="1200" dirty="0">
                        <a:solidFill>
                          <a:srgbClr val="000066"/>
                        </a:solidFill>
                      </a:endParaRPr>
                    </a:p>
                  </a:txBody>
                  <a:tcPr marL="36000" marR="36000" marT="0" marB="0" anchor="ctr"/>
                </a:tc>
                <a:extLst>
                  <a:ext uri="{0D108BD9-81ED-4DB2-BD59-A6C34878D82A}">
                    <a16:rowId xmlns="" xmlns:a16="http://schemas.microsoft.com/office/drawing/2014/main" val="10004"/>
                  </a:ext>
                </a:extLst>
              </a:tr>
              <a:tr h="265374">
                <a:tc vMerge="1">
                  <a:txBody>
                    <a:bodyPr/>
                    <a:lstStyle/>
                    <a:p>
                      <a:pPr algn="l"/>
                      <a:endParaRPr lang="fr-FR" sz="1200" dirty="0">
                        <a:solidFill>
                          <a:srgbClr val="000066"/>
                        </a:solidFill>
                      </a:endParaRPr>
                    </a:p>
                  </a:txBody>
                  <a:tcPr marL="36000" marR="36000" marT="0" marB="0" anchor="ctr"/>
                </a:tc>
                <a:tc>
                  <a:txBody>
                    <a:bodyPr/>
                    <a:lstStyle/>
                    <a:p>
                      <a:pPr algn="l"/>
                      <a:r>
                        <a:rPr lang="fr-FR" sz="1200" b="1" dirty="0">
                          <a:solidFill>
                            <a:srgbClr val="000066"/>
                          </a:solidFill>
                        </a:rPr>
                        <a:t>ARV</a:t>
                      </a:r>
                    </a:p>
                  </a:txBody>
                  <a:tcPr marL="36000" marR="36000" marT="0" marB="0" anchor="ctr"/>
                </a:tc>
                <a:tc>
                  <a:txBody>
                    <a:bodyPr/>
                    <a:lstStyle/>
                    <a:p>
                      <a:pPr algn="ctr"/>
                      <a:r>
                        <a:rPr lang="fr-FR" sz="1200" b="1" dirty="0">
                          <a:solidFill>
                            <a:srgbClr val="000066"/>
                          </a:solidFill>
                        </a:rPr>
                        <a:t>0,019</a:t>
                      </a:r>
                    </a:p>
                  </a:txBody>
                  <a:tcPr marL="36000" marR="36000" marT="0" marB="0" anchor="ctr"/>
                </a:tc>
                <a:tc>
                  <a:txBody>
                    <a:bodyPr/>
                    <a:lstStyle/>
                    <a:p>
                      <a:pPr algn="ctr"/>
                      <a:r>
                        <a:rPr lang="fr-FR" sz="1200" b="1" dirty="0">
                          <a:solidFill>
                            <a:srgbClr val="000066"/>
                          </a:solidFill>
                        </a:rPr>
                        <a:t>0,061</a:t>
                      </a:r>
                    </a:p>
                  </a:txBody>
                  <a:tcPr marL="36000" marR="36000" marT="0" marB="0" anchor="ctr"/>
                </a:tc>
                <a:tc>
                  <a:txBody>
                    <a:bodyPr/>
                    <a:lstStyle/>
                    <a:p>
                      <a:pPr algn="ctr"/>
                      <a:r>
                        <a:rPr lang="fr-FR" sz="1200" b="1" dirty="0">
                          <a:solidFill>
                            <a:srgbClr val="000066"/>
                          </a:solidFill>
                        </a:rPr>
                        <a:t>0,071</a:t>
                      </a:r>
                    </a:p>
                  </a:txBody>
                  <a:tcPr marL="36000" marR="36000" marT="0" marB="0" anchor="ctr"/>
                </a:tc>
                <a:tc>
                  <a:txBody>
                    <a:bodyPr/>
                    <a:lstStyle/>
                    <a:p>
                      <a:pPr algn="ctr"/>
                      <a:r>
                        <a:rPr lang="fr-FR" sz="1200" b="1" dirty="0">
                          <a:solidFill>
                            <a:srgbClr val="000066"/>
                          </a:solidFill>
                        </a:rPr>
                        <a:t>0,001</a:t>
                      </a:r>
                    </a:p>
                  </a:txBody>
                  <a:tcPr marL="36000" marR="36000" marT="0" marB="0" anchor="ctr"/>
                </a:tc>
                <a:tc>
                  <a:txBody>
                    <a:bodyPr/>
                    <a:lstStyle/>
                    <a:p>
                      <a:pPr algn="ctr"/>
                      <a:r>
                        <a:rPr lang="fr-FR" sz="1200" b="1" dirty="0">
                          <a:solidFill>
                            <a:srgbClr val="000066"/>
                          </a:solidFill>
                        </a:rPr>
                        <a:t>0,074</a:t>
                      </a:r>
                    </a:p>
                  </a:txBody>
                  <a:tcPr marL="36000" marR="36000" marT="0" marB="0" anchor="ctr"/>
                </a:tc>
                <a:tc>
                  <a:txBody>
                    <a:bodyPr/>
                    <a:lstStyle/>
                    <a:p>
                      <a:pPr algn="ctr"/>
                      <a:r>
                        <a:rPr lang="fr-FR" sz="1200" b="1" dirty="0">
                          <a:solidFill>
                            <a:srgbClr val="000066"/>
                          </a:solidFill>
                        </a:rPr>
                        <a:t>0,394</a:t>
                      </a:r>
                    </a:p>
                  </a:txBody>
                  <a:tcPr marL="36000" marR="36000" marT="0" marB="0" anchor="ctr"/>
                </a:tc>
                <a:extLst>
                  <a:ext uri="{0D108BD9-81ED-4DB2-BD59-A6C34878D82A}">
                    <a16:rowId xmlns="" xmlns:a16="http://schemas.microsoft.com/office/drawing/2014/main" val="10005"/>
                  </a:ext>
                </a:extLst>
              </a:tr>
              <a:tr h="265374">
                <a:tc vMerge="1">
                  <a:txBody>
                    <a:bodyPr/>
                    <a:lstStyle/>
                    <a:p>
                      <a:pPr algn="l"/>
                      <a:endParaRPr lang="fr-FR" sz="1200" dirty="0">
                        <a:solidFill>
                          <a:srgbClr val="000066"/>
                        </a:solidFill>
                      </a:endParaRPr>
                    </a:p>
                  </a:txBody>
                  <a:tcPr marL="36000" marR="36000" marT="0" marB="0" anchor="ctr"/>
                </a:tc>
                <a:tc>
                  <a:txBody>
                    <a:bodyPr/>
                    <a:lstStyle/>
                    <a:p>
                      <a:pPr algn="l"/>
                      <a:r>
                        <a:rPr lang="fr-FR" sz="1200" b="1" dirty="0">
                          <a:solidFill>
                            <a:srgbClr val="000066"/>
                          </a:solidFill>
                        </a:rPr>
                        <a:t>ABCG2 421 C &gt; A (rs2231142)</a:t>
                      </a:r>
                    </a:p>
                  </a:txBody>
                  <a:tcPr marL="36000" marR="36000" marT="0" marB="0" anchor="ctr"/>
                </a:tc>
                <a:tc>
                  <a:txBody>
                    <a:bodyPr/>
                    <a:lstStyle/>
                    <a:p>
                      <a:pPr algn="ctr"/>
                      <a:r>
                        <a:rPr lang="fr-FR" sz="1200" dirty="0">
                          <a:solidFill>
                            <a:srgbClr val="000066"/>
                          </a:solidFill>
                        </a:rPr>
                        <a:t>0,111</a:t>
                      </a:r>
                    </a:p>
                  </a:txBody>
                  <a:tcPr marL="36000" marR="36000" marT="0" marB="0" anchor="ctr"/>
                </a:tc>
                <a:tc>
                  <a:txBody>
                    <a:bodyPr/>
                    <a:lstStyle/>
                    <a:p>
                      <a:pPr algn="ctr"/>
                      <a:r>
                        <a:rPr lang="fr-FR" sz="1200" dirty="0">
                          <a:solidFill>
                            <a:srgbClr val="000066"/>
                          </a:solidFill>
                        </a:rPr>
                        <a:t>0,050</a:t>
                      </a:r>
                    </a:p>
                  </a:txBody>
                  <a:tcPr marL="36000" marR="36000" marT="0" marB="0" anchor="ctr"/>
                </a:tc>
                <a:tc>
                  <a:txBody>
                    <a:bodyPr/>
                    <a:lstStyle/>
                    <a:p>
                      <a:pPr algn="ctr"/>
                      <a:r>
                        <a:rPr lang="fr-FR" sz="1200" dirty="0">
                          <a:solidFill>
                            <a:srgbClr val="000066"/>
                          </a:solidFill>
                        </a:rPr>
                        <a:t>0,034</a:t>
                      </a:r>
                    </a:p>
                  </a:txBody>
                  <a:tcPr marL="36000" marR="36000" marT="0" marB="0" anchor="ctr"/>
                </a:tc>
                <a:tc>
                  <a:txBody>
                    <a:bodyPr/>
                    <a:lstStyle/>
                    <a:p>
                      <a:pPr algn="ctr"/>
                      <a:r>
                        <a:rPr lang="fr-FR" sz="1200" dirty="0">
                          <a:solidFill>
                            <a:srgbClr val="000066"/>
                          </a:solidFill>
                        </a:rPr>
                        <a:t>0,047</a:t>
                      </a:r>
                    </a:p>
                  </a:txBody>
                  <a:tcPr marL="36000" marR="36000" marT="0" marB="0" anchor="ctr"/>
                </a:tc>
                <a:tc>
                  <a:txBody>
                    <a:bodyPr/>
                    <a:lstStyle/>
                    <a:p>
                      <a:pPr algn="ctr"/>
                      <a:r>
                        <a:rPr lang="fr-FR" sz="1200" dirty="0">
                          <a:solidFill>
                            <a:srgbClr val="000066"/>
                          </a:solidFill>
                        </a:rPr>
                        <a:t>0,053</a:t>
                      </a:r>
                    </a:p>
                  </a:txBody>
                  <a:tcPr marL="36000" marR="36000" marT="0" marB="0" anchor="ctr"/>
                </a:tc>
                <a:tc>
                  <a:txBody>
                    <a:bodyPr/>
                    <a:lstStyle/>
                    <a:p>
                      <a:pPr algn="ctr"/>
                      <a:r>
                        <a:rPr lang="fr-FR" sz="1200" dirty="0">
                          <a:solidFill>
                            <a:srgbClr val="000066"/>
                          </a:solidFill>
                        </a:rPr>
                        <a:t>0,394</a:t>
                      </a:r>
                    </a:p>
                  </a:txBody>
                  <a:tcPr marL="36000" marR="36000" marT="0" marB="0" anchor="ctr"/>
                </a:tc>
                <a:extLst>
                  <a:ext uri="{0D108BD9-81ED-4DB2-BD59-A6C34878D82A}">
                    <a16:rowId xmlns="" xmlns:a16="http://schemas.microsoft.com/office/drawing/2014/main" val="10006"/>
                  </a:ext>
                </a:extLst>
              </a:tr>
              <a:tr h="218999">
                <a:tc vMerge="1">
                  <a:txBody>
                    <a:bodyPr/>
                    <a:lstStyle/>
                    <a:p>
                      <a:pPr algn="l"/>
                      <a:endParaRPr lang="fr-FR" sz="1200" dirty="0">
                        <a:solidFill>
                          <a:srgbClr val="000066"/>
                        </a:solidFill>
                      </a:endParaRPr>
                    </a:p>
                  </a:txBody>
                  <a:tcPr marL="36000" marR="36000" marT="0" marB="0" anchor="ctr"/>
                </a:tc>
                <a:tc>
                  <a:txBody>
                    <a:bodyPr/>
                    <a:lstStyle/>
                    <a:p>
                      <a:pPr algn="l"/>
                      <a:r>
                        <a:rPr lang="fr-FR" sz="1200" b="1" dirty="0">
                          <a:solidFill>
                            <a:srgbClr val="000066"/>
                          </a:solidFill>
                        </a:rPr>
                        <a:t>NR1/2 63396 C &gt; T (rs2472677)</a:t>
                      </a:r>
                    </a:p>
                  </a:txBody>
                  <a:tcPr marL="36000" marR="36000" marT="0" marB="0" anchor="ctr"/>
                </a:tc>
                <a:tc>
                  <a:txBody>
                    <a:bodyPr/>
                    <a:lstStyle/>
                    <a:p>
                      <a:pPr algn="ctr"/>
                      <a:r>
                        <a:rPr lang="fr-FR" sz="1200" b="1" dirty="0">
                          <a:solidFill>
                            <a:srgbClr val="000066"/>
                          </a:solidFill>
                        </a:rPr>
                        <a:t>0,010</a:t>
                      </a:r>
                    </a:p>
                  </a:txBody>
                  <a:tcPr marL="36000" marR="36000" marT="0" marB="0" anchor="ctr"/>
                </a:tc>
                <a:tc>
                  <a:txBody>
                    <a:bodyPr/>
                    <a:lstStyle/>
                    <a:p>
                      <a:pPr algn="ctr"/>
                      <a:r>
                        <a:rPr lang="fr-FR" sz="1200" b="1" dirty="0">
                          <a:solidFill>
                            <a:srgbClr val="000066"/>
                          </a:solidFill>
                        </a:rPr>
                        <a:t>0,045</a:t>
                      </a:r>
                    </a:p>
                  </a:txBody>
                  <a:tcPr marL="36000" marR="36000" marT="0" marB="0" anchor="ctr"/>
                </a:tc>
                <a:tc>
                  <a:txBody>
                    <a:bodyPr/>
                    <a:lstStyle/>
                    <a:p>
                      <a:pPr algn="ctr"/>
                      <a:r>
                        <a:rPr lang="fr-FR" sz="1200" b="1" dirty="0">
                          <a:solidFill>
                            <a:srgbClr val="000066"/>
                          </a:solidFill>
                        </a:rPr>
                        <a:t>0,086</a:t>
                      </a:r>
                    </a:p>
                  </a:txBody>
                  <a:tcPr marL="36000" marR="36000" marT="0" marB="0" anchor="ctr"/>
                </a:tc>
                <a:tc>
                  <a:txBody>
                    <a:bodyPr/>
                    <a:lstStyle/>
                    <a:p>
                      <a:pPr algn="ctr"/>
                      <a:r>
                        <a:rPr lang="fr-FR" sz="1200" b="1" dirty="0">
                          <a:solidFill>
                            <a:srgbClr val="000066"/>
                          </a:solidFill>
                        </a:rPr>
                        <a:t>0,033</a:t>
                      </a:r>
                    </a:p>
                  </a:txBody>
                  <a:tcPr marL="36000" marR="36000" marT="0" marB="0" anchor="ctr"/>
                </a:tc>
                <a:tc>
                  <a:txBody>
                    <a:bodyPr/>
                    <a:lstStyle/>
                    <a:p>
                      <a:pPr algn="ctr"/>
                      <a:r>
                        <a:rPr lang="fr-FR" sz="1200" b="1" dirty="0">
                          <a:solidFill>
                            <a:srgbClr val="000066"/>
                          </a:solidFill>
                        </a:rPr>
                        <a:t>0,032</a:t>
                      </a:r>
                    </a:p>
                  </a:txBody>
                  <a:tcPr marL="36000" marR="36000" marT="0" marB="0" anchor="ctr"/>
                </a:tc>
                <a:tc>
                  <a:txBody>
                    <a:bodyPr/>
                    <a:lstStyle/>
                    <a:p>
                      <a:pPr algn="ctr"/>
                      <a:r>
                        <a:rPr lang="fr-FR" sz="1200" b="1" dirty="0">
                          <a:solidFill>
                            <a:srgbClr val="000066"/>
                          </a:solidFill>
                        </a:rPr>
                        <a:t>0,394</a:t>
                      </a:r>
                    </a:p>
                  </a:txBody>
                  <a:tcPr marL="36000" marR="36000" marT="0" marB="0" anchor="ctr"/>
                </a:tc>
                <a:extLst>
                  <a:ext uri="{0D108BD9-81ED-4DB2-BD59-A6C34878D82A}">
                    <a16:rowId xmlns="" xmlns:a16="http://schemas.microsoft.com/office/drawing/2014/main" val="10007"/>
                  </a:ext>
                </a:extLst>
              </a:tr>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000066"/>
                          </a:solidFill>
                        </a:rPr>
                        <a:t>Log</a:t>
                      </a:r>
                      <a:r>
                        <a:rPr lang="fr-FR" sz="1200" b="1" baseline="-25000" dirty="0">
                          <a:solidFill>
                            <a:srgbClr val="000066"/>
                          </a:solidFill>
                        </a:rPr>
                        <a:t>10</a:t>
                      </a:r>
                      <a:r>
                        <a:rPr lang="fr-FR" sz="1200" b="1" dirty="0">
                          <a:solidFill>
                            <a:srgbClr val="000066"/>
                          </a:solidFill>
                        </a:rPr>
                        <a:t> </a:t>
                      </a:r>
                      <a:r>
                        <a:rPr lang="fr-FR" sz="1200" b="1" baseline="0" dirty="0" err="1">
                          <a:solidFill>
                            <a:srgbClr val="000066"/>
                          </a:solidFill>
                        </a:rPr>
                        <a:t>C</a:t>
                      </a:r>
                      <a:r>
                        <a:rPr lang="fr-FR" sz="1200" b="1" baseline="-25000" dirty="0" err="1">
                          <a:solidFill>
                            <a:srgbClr val="000066"/>
                          </a:solidFill>
                        </a:rPr>
                        <a:t>min</a:t>
                      </a:r>
                      <a:endParaRPr lang="fr-FR" sz="1200" b="1" baseline="-25000" dirty="0">
                        <a:solidFill>
                          <a:srgbClr val="000066"/>
                        </a:solidFill>
                      </a:endParaRPr>
                    </a:p>
                  </a:txBody>
                  <a:tcPr marL="36000" marR="36000" marT="0" marB="0" vert="vert270" anchor="ctr">
                    <a:solidFill>
                      <a:srgbClr val="BBE0E3"/>
                    </a:solidFill>
                  </a:tcPr>
                </a:tc>
                <a:tc>
                  <a:txBody>
                    <a:bodyPr/>
                    <a:lstStyle/>
                    <a:p>
                      <a:pPr algn="l"/>
                      <a:r>
                        <a:rPr lang="fr-FR" sz="1200" b="1" dirty="0">
                          <a:solidFill>
                            <a:srgbClr val="000066"/>
                          </a:solidFill>
                        </a:rPr>
                        <a:t>UGT1A*28 (rs8175347)</a:t>
                      </a:r>
                    </a:p>
                  </a:txBody>
                  <a:tcPr marL="36000" marR="36000" marT="0" marB="0" anchor="ctr"/>
                </a:tc>
                <a:tc>
                  <a:txBody>
                    <a:bodyPr/>
                    <a:lstStyle/>
                    <a:p>
                      <a:pPr algn="ctr"/>
                      <a:r>
                        <a:rPr lang="fr-FR" sz="1200" dirty="0">
                          <a:solidFill>
                            <a:srgbClr val="000066"/>
                          </a:solidFill>
                        </a:rPr>
                        <a:t>0,153</a:t>
                      </a:r>
                    </a:p>
                  </a:txBody>
                  <a:tcPr marL="36000" marR="36000" marT="0" marB="0" anchor="ctr"/>
                </a:tc>
                <a:tc>
                  <a:txBody>
                    <a:bodyPr/>
                    <a:lstStyle/>
                    <a:p>
                      <a:pPr algn="ctr"/>
                      <a:r>
                        <a:rPr lang="fr-FR" sz="1200" dirty="0">
                          <a:solidFill>
                            <a:srgbClr val="000066"/>
                          </a:solidFill>
                        </a:rPr>
                        <a:t>-0,101</a:t>
                      </a:r>
                    </a:p>
                  </a:txBody>
                  <a:tcPr marL="36000" marR="36000" marT="0" marB="0" anchor="ctr"/>
                </a:tc>
                <a:tc>
                  <a:txBody>
                    <a:bodyPr/>
                    <a:lstStyle/>
                    <a:p>
                      <a:pPr algn="ctr"/>
                      <a:r>
                        <a:rPr lang="fr-FR" sz="1200" dirty="0">
                          <a:solidFill>
                            <a:srgbClr val="000066"/>
                          </a:solidFill>
                        </a:rPr>
                        <a:t>0,027</a:t>
                      </a:r>
                    </a:p>
                  </a:txBody>
                  <a:tcPr marL="36000" marR="36000" marT="0" marB="0" anchor="ctr"/>
                </a:tc>
                <a:tc>
                  <a:txBody>
                    <a:bodyPr/>
                    <a:lstStyle/>
                    <a:p>
                      <a:pPr algn="ctr"/>
                      <a:r>
                        <a:rPr lang="fr-FR" sz="1200" dirty="0">
                          <a:solidFill>
                            <a:srgbClr val="000066"/>
                          </a:solidFill>
                        </a:rPr>
                        <a:t>0,153</a:t>
                      </a:r>
                    </a:p>
                  </a:txBody>
                  <a:tcPr marL="36000" marR="36000" marT="0" marB="0" anchor="ctr"/>
                </a:tc>
                <a:tc>
                  <a:txBody>
                    <a:bodyPr/>
                    <a:lstStyle/>
                    <a:p>
                      <a:pPr algn="ctr"/>
                      <a:r>
                        <a:rPr lang="fr-FR" sz="1200" dirty="0">
                          <a:solidFill>
                            <a:srgbClr val="000066"/>
                          </a:solidFill>
                        </a:rPr>
                        <a:t>-0,101</a:t>
                      </a:r>
                    </a:p>
                  </a:txBody>
                  <a:tcPr marL="36000" marR="36000" marT="0" marB="0" anchor="ctr"/>
                </a:tc>
                <a:tc>
                  <a:txBody>
                    <a:bodyPr/>
                    <a:lstStyle/>
                    <a:p>
                      <a:pPr algn="ctr"/>
                      <a:r>
                        <a:rPr lang="fr-FR" sz="1200" dirty="0">
                          <a:solidFill>
                            <a:srgbClr val="000066"/>
                          </a:solidFill>
                        </a:rPr>
                        <a:t>0,027</a:t>
                      </a:r>
                    </a:p>
                  </a:txBody>
                  <a:tcPr marL="36000" marR="36000" marT="0" marB="0" anchor="ctr"/>
                </a:tc>
                <a:extLst>
                  <a:ext uri="{0D108BD9-81ED-4DB2-BD59-A6C34878D82A}">
                    <a16:rowId xmlns="" xmlns:a16="http://schemas.microsoft.com/office/drawing/2014/main" val="10008"/>
                  </a:ext>
                </a:extLst>
              </a:tr>
              <a:tr h="265374">
                <a:tc rowSpan="7">
                  <a:txBody>
                    <a:bodyPr/>
                    <a:lstStyle/>
                    <a:p>
                      <a:pPr algn="ctr"/>
                      <a:r>
                        <a:rPr lang="fr-FR" sz="1200" b="1" dirty="0">
                          <a:solidFill>
                            <a:srgbClr val="000066"/>
                          </a:solidFill>
                        </a:rPr>
                        <a:t>ASC</a:t>
                      </a:r>
                      <a:r>
                        <a:rPr lang="fr-FR" sz="1200" b="1" baseline="-25000" dirty="0">
                          <a:solidFill>
                            <a:srgbClr val="000066"/>
                          </a:solidFill>
                        </a:rPr>
                        <a:t>0-24h</a:t>
                      </a:r>
                    </a:p>
                  </a:txBody>
                  <a:tcPr marL="36000" marR="36000" marT="0" marB="0" vert="vert270" anchor="ctr">
                    <a:solidFill>
                      <a:srgbClr val="BBE0E3"/>
                    </a:solidFill>
                  </a:tcPr>
                </a:tc>
                <a:tc>
                  <a:txBody>
                    <a:bodyPr/>
                    <a:lstStyle/>
                    <a:p>
                      <a:pPr algn="l"/>
                      <a:r>
                        <a:rPr lang="fr-FR" sz="1200" b="1" dirty="0">
                          <a:solidFill>
                            <a:srgbClr val="000066"/>
                          </a:solidFill>
                        </a:rPr>
                        <a:t>Log</a:t>
                      </a:r>
                      <a:r>
                        <a:rPr lang="fr-FR" sz="1200" b="1" baseline="-25000" dirty="0">
                          <a:solidFill>
                            <a:srgbClr val="000066"/>
                          </a:solidFill>
                        </a:rPr>
                        <a:t>10</a:t>
                      </a:r>
                      <a:r>
                        <a:rPr lang="fr-FR" sz="1200" b="1" dirty="0">
                          <a:solidFill>
                            <a:srgbClr val="000066"/>
                          </a:solidFill>
                        </a:rPr>
                        <a:t> taille (log</a:t>
                      </a:r>
                      <a:r>
                        <a:rPr lang="fr-FR" sz="1200" b="1" baseline="-25000" dirty="0">
                          <a:solidFill>
                            <a:srgbClr val="000066"/>
                          </a:solidFill>
                        </a:rPr>
                        <a:t>10</a:t>
                      </a:r>
                      <a:r>
                        <a:rPr lang="fr-FR" sz="1200" b="1" dirty="0">
                          <a:solidFill>
                            <a:srgbClr val="000066"/>
                          </a:solidFill>
                        </a:rPr>
                        <a:t> cm)</a:t>
                      </a:r>
                    </a:p>
                  </a:txBody>
                  <a:tcPr marL="36000" marR="36000" marT="0" marB="0" anchor="ctr"/>
                </a:tc>
                <a:tc>
                  <a:txBody>
                    <a:bodyPr/>
                    <a:lstStyle/>
                    <a:p>
                      <a:pPr algn="ctr"/>
                      <a:r>
                        <a:rPr lang="fr-FR" sz="1200" dirty="0">
                          <a:solidFill>
                            <a:srgbClr val="000066"/>
                          </a:solidFill>
                        </a:rPr>
                        <a:t>0,025</a:t>
                      </a:r>
                    </a:p>
                  </a:txBody>
                  <a:tcPr marL="36000" marR="36000" marT="0" marB="0" anchor="ctr"/>
                </a:tc>
                <a:tc>
                  <a:txBody>
                    <a:bodyPr/>
                    <a:lstStyle/>
                    <a:p>
                      <a:pPr algn="ctr"/>
                      <a:r>
                        <a:rPr lang="fr-FR" sz="1200" dirty="0">
                          <a:solidFill>
                            <a:srgbClr val="000066"/>
                          </a:solidFill>
                        </a:rPr>
                        <a:t>-184 350,5</a:t>
                      </a:r>
                    </a:p>
                  </a:txBody>
                  <a:tcPr marL="36000" marR="36000" marT="0" marB="0" anchor="ctr"/>
                </a:tc>
                <a:tc>
                  <a:txBody>
                    <a:bodyPr/>
                    <a:lstStyle/>
                    <a:p>
                      <a:pPr algn="ctr"/>
                      <a:r>
                        <a:rPr lang="fr-FR" sz="1200" dirty="0">
                          <a:solidFill>
                            <a:srgbClr val="000066"/>
                          </a:solidFill>
                        </a:rPr>
                        <a:t>0,066</a:t>
                      </a:r>
                    </a:p>
                  </a:txBody>
                  <a:tcPr marL="36000" marR="36000" marT="0" marB="0" anchor="ctr"/>
                </a:tc>
                <a:tc>
                  <a:txBody>
                    <a:bodyPr/>
                    <a:lstStyle/>
                    <a:p>
                      <a:pPr algn="ctr"/>
                      <a:r>
                        <a:rPr lang="fr-FR" sz="1200" dirty="0">
                          <a:solidFill>
                            <a:srgbClr val="000066"/>
                          </a:solidFill>
                        </a:rPr>
                        <a:t>0,622</a:t>
                      </a:r>
                    </a:p>
                  </a:txBody>
                  <a:tcPr marL="36000" marR="36000" marT="0" marB="0" anchor="ctr"/>
                </a:tc>
                <a:tc>
                  <a:txBody>
                    <a:bodyPr/>
                    <a:lstStyle/>
                    <a:p>
                      <a:pPr algn="ctr"/>
                      <a:r>
                        <a:rPr lang="fr-FR" sz="1200" dirty="0">
                          <a:solidFill>
                            <a:srgbClr val="000066"/>
                          </a:solidFill>
                        </a:rPr>
                        <a:t>-51 210,2</a:t>
                      </a:r>
                    </a:p>
                  </a:txBody>
                  <a:tcPr marL="36000" marR="36000" marT="0" marB="0" anchor="ctr"/>
                </a:tc>
                <a:tc>
                  <a:txBody>
                    <a:bodyPr/>
                    <a:lstStyle/>
                    <a:p>
                      <a:pPr algn="ctr"/>
                      <a:r>
                        <a:rPr lang="fr-FR" sz="1200" dirty="0">
                          <a:solidFill>
                            <a:srgbClr val="000066"/>
                          </a:solidFill>
                        </a:rPr>
                        <a:t>0,329</a:t>
                      </a:r>
                    </a:p>
                  </a:txBody>
                  <a:tcPr marL="36000" marR="36000" marT="0" marB="0" anchor="ctr"/>
                </a:tc>
                <a:extLst>
                  <a:ext uri="{0D108BD9-81ED-4DB2-BD59-A6C34878D82A}">
                    <a16:rowId xmlns="" xmlns:a16="http://schemas.microsoft.com/office/drawing/2014/main" val="10009"/>
                  </a:ext>
                </a:extLst>
              </a:tr>
              <a:tr h="265374">
                <a:tc vMerge="1">
                  <a:txBody>
                    <a:bodyPr/>
                    <a:lstStyle/>
                    <a:p>
                      <a:pPr algn="l"/>
                      <a:endParaRPr lang="fr-FR" sz="1200" dirty="0">
                        <a:solidFill>
                          <a:srgbClr val="000066"/>
                        </a:solidFill>
                      </a:endParaRPr>
                    </a:p>
                  </a:txBody>
                  <a:tcPr marL="36000" marR="36000" marT="0" marB="0" anchor="ctr">
                    <a:solidFill>
                      <a:srgbClr val="BBE0E3"/>
                    </a:solidFill>
                  </a:tcPr>
                </a:tc>
                <a:tc>
                  <a:txBody>
                    <a:bodyPr/>
                    <a:lstStyle/>
                    <a:p>
                      <a:pPr algn="l"/>
                      <a:r>
                        <a:rPr lang="fr-FR" sz="1200" b="1" dirty="0">
                          <a:solidFill>
                            <a:srgbClr val="000066"/>
                          </a:solidFill>
                        </a:rPr>
                        <a:t>Poids (kg)</a:t>
                      </a:r>
                    </a:p>
                  </a:txBody>
                  <a:tcPr marL="36000" marR="36000" marT="0" marB="0" anchor="ctr"/>
                </a:tc>
                <a:tc>
                  <a:txBody>
                    <a:bodyPr/>
                    <a:lstStyle/>
                    <a:p>
                      <a:pPr algn="ctr"/>
                      <a:r>
                        <a:rPr lang="fr-FR" sz="1200" b="1" dirty="0">
                          <a:solidFill>
                            <a:srgbClr val="000066"/>
                          </a:solidFill>
                        </a:rPr>
                        <a:t>0,009</a:t>
                      </a:r>
                    </a:p>
                  </a:txBody>
                  <a:tcPr marL="36000" marR="36000" marT="0" marB="0" anchor="ctr"/>
                </a:tc>
                <a:tc>
                  <a:txBody>
                    <a:bodyPr/>
                    <a:lstStyle/>
                    <a:p>
                      <a:pPr algn="ctr"/>
                      <a:r>
                        <a:rPr lang="fr-FR" sz="1200" b="1" dirty="0">
                          <a:solidFill>
                            <a:srgbClr val="000066"/>
                          </a:solidFill>
                        </a:rPr>
                        <a:t>-348,9</a:t>
                      </a:r>
                    </a:p>
                  </a:txBody>
                  <a:tcPr marL="36000" marR="36000" marT="0" marB="0" anchor="ctr"/>
                </a:tc>
                <a:tc>
                  <a:txBody>
                    <a:bodyPr/>
                    <a:lstStyle/>
                    <a:p>
                      <a:pPr algn="ctr"/>
                      <a:r>
                        <a:rPr lang="fr-FR" sz="1200" b="1" dirty="0">
                          <a:solidFill>
                            <a:srgbClr val="000066"/>
                          </a:solidFill>
                        </a:rPr>
                        <a:t>0,088</a:t>
                      </a:r>
                    </a:p>
                  </a:txBody>
                  <a:tcPr marL="36000" marR="36000" marT="0" marB="0" anchor="ctr"/>
                </a:tc>
                <a:tc>
                  <a:txBody>
                    <a:bodyPr/>
                    <a:lstStyle/>
                    <a:p>
                      <a:pPr algn="ctr"/>
                      <a:r>
                        <a:rPr lang="fr-FR" sz="1200" b="1" dirty="0">
                          <a:solidFill>
                            <a:srgbClr val="000066"/>
                          </a:solidFill>
                        </a:rPr>
                        <a:t>0,007</a:t>
                      </a:r>
                    </a:p>
                  </a:txBody>
                  <a:tcPr marL="36000" marR="36000" marT="0" marB="0" anchor="ctr"/>
                </a:tc>
                <a:tc>
                  <a:txBody>
                    <a:bodyPr/>
                    <a:lstStyle/>
                    <a:p>
                      <a:pPr algn="ctr"/>
                      <a:r>
                        <a:rPr lang="fr-FR" sz="1200" b="1" dirty="0">
                          <a:solidFill>
                            <a:srgbClr val="000066"/>
                          </a:solidFill>
                        </a:rPr>
                        <a:t>351,2</a:t>
                      </a:r>
                    </a:p>
                  </a:txBody>
                  <a:tcPr marL="36000" marR="36000" marT="0" marB="0" anchor="ctr"/>
                </a:tc>
                <a:tc>
                  <a:txBody>
                    <a:bodyPr/>
                    <a:lstStyle/>
                    <a:p>
                      <a:pPr algn="ctr"/>
                      <a:r>
                        <a:rPr lang="fr-FR" sz="1200" b="1" dirty="0">
                          <a:solidFill>
                            <a:srgbClr val="000066"/>
                          </a:solidFill>
                        </a:rPr>
                        <a:t>0,283</a:t>
                      </a:r>
                    </a:p>
                  </a:txBody>
                  <a:tcPr marL="36000" marR="36000" marT="0" marB="0" anchor="ctr"/>
                </a:tc>
                <a:extLst>
                  <a:ext uri="{0D108BD9-81ED-4DB2-BD59-A6C34878D82A}">
                    <a16:rowId xmlns="" xmlns:a16="http://schemas.microsoft.com/office/drawing/2014/main" val="10010"/>
                  </a:ext>
                </a:extLst>
              </a:tr>
              <a:tr h="265374">
                <a:tc vMerge="1">
                  <a:txBody>
                    <a:bodyPr/>
                    <a:lstStyle/>
                    <a:p>
                      <a:pPr algn="l"/>
                      <a:endParaRPr lang="fr-FR" sz="1200" dirty="0">
                        <a:solidFill>
                          <a:srgbClr val="000066"/>
                        </a:solidFill>
                      </a:endParaRPr>
                    </a:p>
                  </a:txBody>
                  <a:tcPr marL="36000" marR="36000" marT="0" marB="0" anchor="ctr">
                    <a:solidFill>
                      <a:srgbClr val="BBE0E3"/>
                    </a:solidFill>
                  </a:tcPr>
                </a:tc>
                <a:tc>
                  <a:txBody>
                    <a:bodyPr/>
                    <a:lstStyle/>
                    <a:p>
                      <a:pPr algn="l"/>
                      <a:r>
                        <a:rPr lang="fr-FR" sz="1200" b="1" dirty="0">
                          <a:solidFill>
                            <a:srgbClr val="000066"/>
                          </a:solidFill>
                        </a:rPr>
                        <a:t>Ethnie</a:t>
                      </a:r>
                    </a:p>
                  </a:txBody>
                  <a:tcPr marL="36000" marR="36000" marT="0" marB="0" anchor="ctr"/>
                </a:tc>
                <a:tc>
                  <a:txBody>
                    <a:bodyPr/>
                    <a:lstStyle/>
                    <a:p>
                      <a:pPr algn="ctr"/>
                      <a:r>
                        <a:rPr lang="fr-FR" sz="1200" b="1" dirty="0">
                          <a:solidFill>
                            <a:srgbClr val="000066"/>
                          </a:solidFill>
                        </a:rPr>
                        <a:t>0,005</a:t>
                      </a:r>
                    </a:p>
                  </a:txBody>
                  <a:tcPr marL="36000" marR="36000" marT="0" marB="0" anchor="ctr"/>
                </a:tc>
                <a:tc>
                  <a:txBody>
                    <a:bodyPr/>
                    <a:lstStyle/>
                    <a:p>
                      <a:pPr algn="ctr"/>
                      <a:r>
                        <a:rPr lang="fr-FR" sz="1200" b="1" dirty="0">
                          <a:solidFill>
                            <a:srgbClr val="000066"/>
                          </a:solidFill>
                        </a:rPr>
                        <a:t>814,3</a:t>
                      </a:r>
                    </a:p>
                  </a:txBody>
                  <a:tcPr marL="36000" marR="36000" marT="0" marB="0" anchor="ctr"/>
                </a:tc>
                <a:tc>
                  <a:txBody>
                    <a:bodyPr/>
                    <a:lstStyle/>
                    <a:p>
                      <a:pPr algn="ctr"/>
                      <a:r>
                        <a:rPr lang="fr-FR" sz="1200" b="1" dirty="0">
                          <a:solidFill>
                            <a:srgbClr val="000066"/>
                          </a:solidFill>
                        </a:rPr>
                        <a:t>0,1</a:t>
                      </a:r>
                    </a:p>
                  </a:txBody>
                  <a:tcPr marL="36000" marR="36000" marT="0" marB="0" anchor="ctr"/>
                </a:tc>
                <a:tc>
                  <a:txBody>
                    <a:bodyPr/>
                    <a:lstStyle/>
                    <a:p>
                      <a:pPr algn="ctr"/>
                      <a:r>
                        <a:rPr lang="fr-FR" sz="1200" b="1" dirty="0">
                          <a:solidFill>
                            <a:srgbClr val="000066"/>
                          </a:solidFill>
                        </a:rPr>
                        <a:t>0,002</a:t>
                      </a:r>
                    </a:p>
                  </a:txBody>
                  <a:tcPr marL="36000" marR="36000" marT="0" marB="0" anchor="ctr"/>
                </a:tc>
                <a:tc>
                  <a:txBody>
                    <a:bodyPr/>
                    <a:lstStyle/>
                    <a:p>
                      <a:pPr algn="ctr"/>
                      <a:r>
                        <a:rPr lang="fr-FR" sz="1200" b="1" dirty="0">
                          <a:solidFill>
                            <a:srgbClr val="000066"/>
                          </a:solidFill>
                        </a:rPr>
                        <a:t>934,2</a:t>
                      </a:r>
                    </a:p>
                  </a:txBody>
                  <a:tcPr marL="36000" marR="36000" marT="0" marB="0" anchor="ctr"/>
                </a:tc>
                <a:tc>
                  <a:txBody>
                    <a:bodyPr/>
                    <a:lstStyle/>
                    <a:p>
                      <a:pPr algn="ctr"/>
                      <a:r>
                        <a:rPr lang="fr-FR" sz="1200" b="1" dirty="0">
                          <a:solidFill>
                            <a:srgbClr val="000066"/>
                          </a:solidFill>
                        </a:rPr>
                        <a:t>0,283</a:t>
                      </a:r>
                    </a:p>
                  </a:txBody>
                  <a:tcPr marL="36000" marR="36000" marT="0" marB="0" anchor="ctr"/>
                </a:tc>
                <a:extLst>
                  <a:ext uri="{0D108BD9-81ED-4DB2-BD59-A6C34878D82A}">
                    <a16:rowId xmlns="" xmlns:a16="http://schemas.microsoft.com/office/drawing/2014/main" val="10011"/>
                  </a:ext>
                </a:extLst>
              </a:tr>
              <a:tr h="265374">
                <a:tc vMerge="1">
                  <a:txBody>
                    <a:bodyPr/>
                    <a:lstStyle/>
                    <a:p>
                      <a:pPr algn="l"/>
                      <a:endParaRPr lang="fr-FR" sz="1200" dirty="0">
                        <a:solidFill>
                          <a:srgbClr val="000066"/>
                        </a:solidFill>
                      </a:endParaRPr>
                    </a:p>
                  </a:txBody>
                  <a:tcPr marL="36000" marR="36000" marT="0" marB="0" anchor="ctr">
                    <a:solidFill>
                      <a:srgbClr val="BBE0E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0066"/>
                          </a:solidFill>
                        </a:rPr>
                        <a:t>UGT1A*28 (rs8175347)</a:t>
                      </a:r>
                    </a:p>
                  </a:txBody>
                  <a:tcPr marL="36000" marR="36000" marT="0" marB="0" anchor="ctr"/>
                </a:tc>
                <a:tc>
                  <a:txBody>
                    <a:bodyPr/>
                    <a:lstStyle/>
                    <a:p>
                      <a:pPr algn="ctr"/>
                      <a:r>
                        <a:rPr lang="fr-FR" sz="1200" dirty="0">
                          <a:solidFill>
                            <a:srgbClr val="000066"/>
                          </a:solidFill>
                        </a:rPr>
                        <a:t>0,112</a:t>
                      </a:r>
                    </a:p>
                  </a:txBody>
                  <a:tcPr marL="36000" marR="36000" marT="0" marB="0" anchor="ctr"/>
                </a:tc>
                <a:tc>
                  <a:txBody>
                    <a:bodyPr/>
                    <a:lstStyle/>
                    <a:p>
                      <a:pPr algn="ctr"/>
                      <a:r>
                        <a:rPr lang="fr-FR" sz="1200" dirty="0">
                          <a:solidFill>
                            <a:srgbClr val="000066"/>
                          </a:solidFill>
                        </a:rPr>
                        <a:t>4 407,3</a:t>
                      </a:r>
                    </a:p>
                  </a:txBody>
                  <a:tcPr marL="36000" marR="36000" marT="0" marB="0" anchor="ctr"/>
                </a:tc>
                <a:tc>
                  <a:txBody>
                    <a:bodyPr/>
                    <a:lstStyle/>
                    <a:p>
                      <a:pPr algn="ctr"/>
                      <a:r>
                        <a:rPr lang="fr-FR" sz="1200" dirty="0">
                          <a:solidFill>
                            <a:srgbClr val="000066"/>
                          </a:solidFill>
                        </a:rPr>
                        <a:t>0,042</a:t>
                      </a:r>
                    </a:p>
                  </a:txBody>
                  <a:tcPr marL="36000" marR="36000" marT="0" marB="0" anchor="ctr"/>
                </a:tc>
                <a:tc>
                  <a:txBody>
                    <a:bodyPr/>
                    <a:lstStyle/>
                    <a:p>
                      <a:pPr algn="ctr"/>
                      <a:r>
                        <a:rPr lang="fr-FR" sz="1200" dirty="0">
                          <a:solidFill>
                            <a:srgbClr val="000066"/>
                          </a:solidFill>
                        </a:rPr>
                        <a:t>0,240</a:t>
                      </a:r>
                    </a:p>
                  </a:txBody>
                  <a:tcPr marL="36000" marR="36000" marT="0" marB="0" anchor="ctr"/>
                </a:tc>
                <a:tc>
                  <a:txBody>
                    <a:bodyPr/>
                    <a:lstStyle/>
                    <a:p>
                      <a:pPr algn="ctr"/>
                      <a:r>
                        <a:rPr lang="fr-FR" sz="1200" dirty="0">
                          <a:solidFill>
                            <a:srgbClr val="000066"/>
                          </a:solidFill>
                        </a:rPr>
                        <a:t>2 965,9</a:t>
                      </a:r>
                    </a:p>
                  </a:txBody>
                  <a:tcPr marL="36000" marR="36000" marT="0" marB="0" anchor="ctr"/>
                </a:tc>
                <a:tc>
                  <a:txBody>
                    <a:bodyPr/>
                    <a:lstStyle/>
                    <a:p>
                      <a:pPr algn="ctr"/>
                      <a:r>
                        <a:rPr lang="fr-FR" sz="1200" dirty="0">
                          <a:solidFill>
                            <a:srgbClr val="000066"/>
                          </a:solidFill>
                        </a:rPr>
                        <a:t>0,322</a:t>
                      </a:r>
                    </a:p>
                  </a:txBody>
                  <a:tcPr marL="36000" marR="36000" marT="0" marB="0" anchor="ctr"/>
                </a:tc>
                <a:extLst>
                  <a:ext uri="{0D108BD9-81ED-4DB2-BD59-A6C34878D82A}">
                    <a16:rowId xmlns="" xmlns:a16="http://schemas.microsoft.com/office/drawing/2014/main" val="10012"/>
                  </a:ext>
                </a:extLst>
              </a:tr>
              <a:tr h="265374">
                <a:tc vMerge="1">
                  <a:txBody>
                    <a:bodyPr/>
                    <a:lstStyle/>
                    <a:p>
                      <a:pPr algn="l"/>
                      <a:endParaRPr lang="fr-FR" sz="1200" dirty="0">
                        <a:solidFill>
                          <a:srgbClr val="000066"/>
                        </a:solidFill>
                      </a:endParaRPr>
                    </a:p>
                  </a:txBody>
                  <a:tcPr marL="36000" marR="36000" marT="0" marB="0" anchor="ctr">
                    <a:solidFill>
                      <a:srgbClr val="BBE0E3"/>
                    </a:solidFill>
                  </a:tcPr>
                </a:tc>
                <a:tc>
                  <a:txBody>
                    <a:bodyPr/>
                    <a:lstStyle/>
                    <a:p>
                      <a:pPr algn="l"/>
                      <a:r>
                        <a:rPr lang="fr-FR" sz="1200" b="1" dirty="0">
                          <a:solidFill>
                            <a:srgbClr val="000066"/>
                          </a:solidFill>
                        </a:rPr>
                        <a:t>CYP3A4*22</a:t>
                      </a:r>
                      <a:r>
                        <a:rPr lang="fr-FR" sz="1200" b="1" baseline="0" dirty="0">
                          <a:solidFill>
                            <a:srgbClr val="000066"/>
                          </a:solidFill>
                        </a:rPr>
                        <a:t> (rs35599367)</a:t>
                      </a:r>
                      <a:endParaRPr lang="fr-FR" sz="1200" b="1" dirty="0">
                        <a:solidFill>
                          <a:srgbClr val="000066"/>
                        </a:solidFill>
                      </a:endParaRPr>
                    </a:p>
                  </a:txBody>
                  <a:tcPr marL="36000" marR="36000" marT="0" marB="0" anchor="ctr"/>
                </a:tc>
                <a:tc>
                  <a:txBody>
                    <a:bodyPr/>
                    <a:lstStyle/>
                    <a:p>
                      <a:pPr algn="ctr"/>
                      <a:r>
                        <a:rPr lang="fr-FR" sz="1200" dirty="0">
                          <a:solidFill>
                            <a:srgbClr val="000066"/>
                          </a:solidFill>
                        </a:rPr>
                        <a:t>0,057</a:t>
                      </a:r>
                    </a:p>
                  </a:txBody>
                  <a:tcPr marL="36000" marR="36000" marT="0" marB="0" anchor="ctr"/>
                </a:tc>
                <a:tc>
                  <a:txBody>
                    <a:bodyPr/>
                    <a:lstStyle/>
                    <a:p>
                      <a:pPr algn="ctr"/>
                      <a:r>
                        <a:rPr lang="fr-FR" sz="1200" dirty="0">
                          <a:solidFill>
                            <a:srgbClr val="000066"/>
                          </a:solidFill>
                        </a:rPr>
                        <a:t>5 909,5</a:t>
                      </a:r>
                    </a:p>
                  </a:txBody>
                  <a:tcPr marL="36000" marR="36000" marT="0" marB="0" anchor="ctr"/>
                </a:tc>
                <a:tc>
                  <a:txBody>
                    <a:bodyPr/>
                    <a:lstStyle/>
                    <a:p>
                      <a:pPr algn="ctr"/>
                      <a:r>
                        <a:rPr lang="fr-FR" sz="1200" dirty="0">
                          <a:solidFill>
                            <a:srgbClr val="000066"/>
                          </a:solidFill>
                        </a:rPr>
                        <a:t>0,048</a:t>
                      </a:r>
                    </a:p>
                  </a:txBody>
                  <a:tcPr marL="36000" marR="36000" marT="0" marB="0" anchor="ctr"/>
                </a:tc>
                <a:tc>
                  <a:txBody>
                    <a:bodyPr/>
                    <a:lstStyle/>
                    <a:p>
                      <a:pPr algn="ctr"/>
                      <a:r>
                        <a:rPr lang="fr-FR" sz="1200" dirty="0">
                          <a:solidFill>
                            <a:srgbClr val="000066"/>
                          </a:solidFill>
                        </a:rPr>
                        <a:t>0,195</a:t>
                      </a:r>
                    </a:p>
                  </a:txBody>
                  <a:tcPr marL="36000" marR="36000" marT="0" marB="0" anchor="ctr"/>
                </a:tc>
                <a:tc>
                  <a:txBody>
                    <a:bodyPr/>
                    <a:lstStyle/>
                    <a:p>
                      <a:pPr algn="ctr"/>
                      <a:r>
                        <a:rPr lang="fr-FR" sz="1200" dirty="0">
                          <a:solidFill>
                            <a:srgbClr val="000066"/>
                          </a:solidFill>
                        </a:rPr>
                        <a:t>3 592,6</a:t>
                      </a:r>
                    </a:p>
                  </a:txBody>
                  <a:tcPr marL="36000" marR="36000" marT="0" marB="0" anchor="ctr"/>
                </a:tc>
                <a:tc>
                  <a:txBody>
                    <a:bodyPr/>
                    <a:lstStyle/>
                    <a:p>
                      <a:pPr algn="ctr"/>
                      <a:r>
                        <a:rPr lang="fr-FR" sz="1200" dirty="0">
                          <a:solidFill>
                            <a:srgbClr val="000066"/>
                          </a:solidFill>
                        </a:rPr>
                        <a:t>0,304</a:t>
                      </a:r>
                    </a:p>
                  </a:txBody>
                  <a:tcPr marL="36000" marR="36000" marT="0" marB="0" anchor="ctr"/>
                </a:tc>
                <a:extLst>
                  <a:ext uri="{0D108BD9-81ED-4DB2-BD59-A6C34878D82A}">
                    <a16:rowId xmlns="" xmlns:a16="http://schemas.microsoft.com/office/drawing/2014/main" val="10013"/>
                  </a:ext>
                </a:extLst>
              </a:tr>
              <a:tr h="265374">
                <a:tc vMerge="1">
                  <a:txBody>
                    <a:bodyPr/>
                    <a:lstStyle/>
                    <a:p>
                      <a:pPr algn="l"/>
                      <a:endParaRPr lang="fr-FR" sz="1200" dirty="0">
                        <a:solidFill>
                          <a:srgbClr val="000066"/>
                        </a:solidFill>
                      </a:endParaRPr>
                    </a:p>
                  </a:txBody>
                  <a:tcPr marL="36000" marR="36000" marT="0" marB="0" anchor="ctr">
                    <a:solidFill>
                      <a:srgbClr val="BBE0E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0066"/>
                          </a:solidFill>
                        </a:rPr>
                        <a:t>CYP3A5*3</a:t>
                      </a:r>
                      <a:r>
                        <a:rPr lang="fr-FR" sz="1200" b="1" baseline="0" dirty="0">
                          <a:solidFill>
                            <a:srgbClr val="000066"/>
                          </a:solidFill>
                        </a:rPr>
                        <a:t> (rs776746)</a:t>
                      </a:r>
                      <a:endParaRPr lang="fr-FR" sz="1200" b="1" dirty="0">
                        <a:solidFill>
                          <a:srgbClr val="000066"/>
                        </a:solidFill>
                      </a:endParaRPr>
                    </a:p>
                  </a:txBody>
                  <a:tcPr marL="36000" marR="36000" marT="0" marB="0" anchor="ctr"/>
                </a:tc>
                <a:tc>
                  <a:txBody>
                    <a:bodyPr/>
                    <a:lstStyle/>
                    <a:p>
                      <a:pPr algn="ctr"/>
                      <a:r>
                        <a:rPr lang="fr-FR" sz="1200" dirty="0">
                          <a:solidFill>
                            <a:srgbClr val="000066"/>
                          </a:solidFill>
                        </a:rPr>
                        <a:t>0,140</a:t>
                      </a:r>
                    </a:p>
                  </a:txBody>
                  <a:tcPr marL="36000" marR="36000" marT="0" marB="0" anchor="ctr"/>
                </a:tc>
                <a:tc>
                  <a:txBody>
                    <a:bodyPr/>
                    <a:lstStyle/>
                    <a:p>
                      <a:pPr algn="ctr"/>
                      <a:r>
                        <a:rPr lang="fr-FR" sz="1200" dirty="0">
                          <a:solidFill>
                            <a:srgbClr val="000066"/>
                          </a:solidFill>
                        </a:rPr>
                        <a:t>-3 374,7</a:t>
                      </a:r>
                    </a:p>
                  </a:txBody>
                  <a:tcPr marL="36000" marR="36000" marT="0" marB="0" anchor="ctr"/>
                </a:tc>
                <a:tc>
                  <a:txBody>
                    <a:bodyPr/>
                    <a:lstStyle/>
                    <a:p>
                      <a:pPr algn="ctr"/>
                      <a:r>
                        <a:rPr lang="fr-FR" sz="1200" dirty="0">
                          <a:solidFill>
                            <a:srgbClr val="000066"/>
                          </a:solidFill>
                        </a:rPr>
                        <a:t>0,030</a:t>
                      </a:r>
                    </a:p>
                  </a:txBody>
                  <a:tcPr marL="36000" marR="36000" marT="0" marB="0" anchor="ctr"/>
                </a:tc>
                <a:tc>
                  <a:txBody>
                    <a:bodyPr/>
                    <a:lstStyle/>
                    <a:p>
                      <a:pPr algn="ctr"/>
                      <a:r>
                        <a:rPr lang="fr-FR" sz="1200" dirty="0">
                          <a:solidFill>
                            <a:srgbClr val="000066"/>
                          </a:solidFill>
                        </a:rPr>
                        <a:t>0,603</a:t>
                      </a:r>
                    </a:p>
                  </a:txBody>
                  <a:tcPr marL="36000" marR="36000" marT="0" marB="0" anchor="ctr"/>
                </a:tc>
                <a:tc>
                  <a:txBody>
                    <a:bodyPr/>
                    <a:lstStyle/>
                    <a:p>
                      <a:pPr algn="ctr"/>
                      <a:r>
                        <a:rPr lang="fr-FR" sz="1200" dirty="0">
                          <a:solidFill>
                            <a:srgbClr val="000066"/>
                          </a:solidFill>
                        </a:rPr>
                        <a:t>1 591,8</a:t>
                      </a:r>
                    </a:p>
                  </a:txBody>
                  <a:tcPr marL="36000" marR="36000" marT="0" marB="0" anchor="ctr"/>
                </a:tc>
                <a:tc>
                  <a:txBody>
                    <a:bodyPr/>
                    <a:lstStyle/>
                    <a:p>
                      <a:pPr algn="ctr"/>
                      <a:r>
                        <a:rPr lang="fr-FR" sz="1200" dirty="0">
                          <a:solidFill>
                            <a:srgbClr val="000066"/>
                          </a:solidFill>
                        </a:rPr>
                        <a:t>0,326</a:t>
                      </a:r>
                    </a:p>
                  </a:txBody>
                  <a:tcPr marL="36000" marR="36000" marT="0" marB="0" anchor="ctr"/>
                </a:tc>
                <a:extLst>
                  <a:ext uri="{0D108BD9-81ED-4DB2-BD59-A6C34878D82A}">
                    <a16:rowId xmlns="" xmlns:a16="http://schemas.microsoft.com/office/drawing/2014/main" val="10014"/>
                  </a:ext>
                </a:extLst>
              </a:tr>
              <a:tr h="265374">
                <a:tc vMerge="1">
                  <a:txBody>
                    <a:bodyPr/>
                    <a:lstStyle/>
                    <a:p>
                      <a:pPr algn="l"/>
                      <a:endParaRPr lang="fr-FR" sz="1200" dirty="0">
                        <a:solidFill>
                          <a:srgbClr val="000066"/>
                        </a:solidFill>
                      </a:endParaRPr>
                    </a:p>
                  </a:txBody>
                  <a:tcPr marL="36000" marR="36000" marT="0" marB="0" anchor="ctr">
                    <a:solidFill>
                      <a:srgbClr val="BBE0E3"/>
                    </a:solidFill>
                  </a:tcPr>
                </a:tc>
                <a:tc>
                  <a:txBody>
                    <a:bodyPr/>
                    <a:lstStyle/>
                    <a:p>
                      <a:pPr algn="l"/>
                      <a:r>
                        <a:rPr lang="fr-FR" sz="1200" b="1" dirty="0">
                          <a:solidFill>
                            <a:srgbClr val="000066"/>
                          </a:solidFill>
                        </a:rPr>
                        <a:t>NR1/2 63396 C &gt;T (rs2472677)</a:t>
                      </a:r>
                    </a:p>
                  </a:txBody>
                  <a:tcPr marL="36000" marR="36000" marT="0" marB="0" anchor="ctr"/>
                </a:tc>
                <a:tc>
                  <a:txBody>
                    <a:bodyPr/>
                    <a:lstStyle/>
                    <a:p>
                      <a:pPr algn="ctr"/>
                      <a:r>
                        <a:rPr lang="fr-FR" sz="1200" dirty="0">
                          <a:solidFill>
                            <a:srgbClr val="000066"/>
                          </a:solidFill>
                        </a:rPr>
                        <a:t>0,053</a:t>
                      </a:r>
                    </a:p>
                  </a:txBody>
                  <a:tcPr marL="36000" marR="36000" marT="0" marB="0" anchor="ctr"/>
                </a:tc>
                <a:tc>
                  <a:txBody>
                    <a:bodyPr/>
                    <a:lstStyle/>
                    <a:p>
                      <a:pPr algn="ctr"/>
                      <a:r>
                        <a:rPr lang="fr-FR" sz="1200" dirty="0">
                          <a:solidFill>
                            <a:srgbClr val="000066"/>
                          </a:solidFill>
                        </a:rPr>
                        <a:t>4 324,7</a:t>
                      </a:r>
                    </a:p>
                  </a:txBody>
                  <a:tcPr marL="36000" marR="36000" marT="0" marB="0" anchor="ctr"/>
                </a:tc>
                <a:tc>
                  <a:txBody>
                    <a:bodyPr/>
                    <a:lstStyle/>
                    <a:p>
                      <a:pPr algn="ctr"/>
                      <a:r>
                        <a:rPr lang="fr-FR" sz="1200" dirty="0">
                          <a:solidFill>
                            <a:srgbClr val="000066"/>
                          </a:solidFill>
                        </a:rPr>
                        <a:t>0,050</a:t>
                      </a:r>
                    </a:p>
                  </a:txBody>
                  <a:tcPr marL="36000" marR="36000" marT="0" marB="0" anchor="ctr"/>
                </a:tc>
                <a:tc>
                  <a:txBody>
                    <a:bodyPr/>
                    <a:lstStyle/>
                    <a:p>
                      <a:pPr algn="ctr"/>
                      <a:r>
                        <a:rPr lang="fr-FR" sz="1200" dirty="0">
                          <a:solidFill>
                            <a:srgbClr val="000066"/>
                          </a:solidFill>
                        </a:rPr>
                        <a:t>0,011</a:t>
                      </a:r>
                    </a:p>
                  </a:txBody>
                  <a:tcPr marL="36000" marR="36000" marT="0" marB="0" anchor="ctr"/>
                </a:tc>
                <a:tc>
                  <a:txBody>
                    <a:bodyPr/>
                    <a:lstStyle/>
                    <a:p>
                      <a:pPr algn="ctr"/>
                      <a:r>
                        <a:rPr lang="fr-FR" sz="1200" dirty="0">
                          <a:solidFill>
                            <a:srgbClr val="000066"/>
                          </a:solidFill>
                        </a:rPr>
                        <a:t>5 968,0</a:t>
                      </a:r>
                    </a:p>
                  </a:txBody>
                  <a:tcPr marL="36000" marR="36000" marT="0" marB="0" anchor="ctr"/>
                </a:tc>
                <a:tc>
                  <a:txBody>
                    <a:bodyPr/>
                    <a:lstStyle/>
                    <a:p>
                      <a:pPr algn="ctr"/>
                      <a:r>
                        <a:rPr lang="fr-FR" sz="1200" dirty="0">
                          <a:solidFill>
                            <a:srgbClr val="000066"/>
                          </a:solidFill>
                        </a:rPr>
                        <a:t>0,283</a:t>
                      </a:r>
                    </a:p>
                  </a:txBody>
                  <a:tcPr marL="36000" marR="36000" marT="0" marB="0" anchor="ctr"/>
                </a:tc>
                <a:extLst>
                  <a:ext uri="{0D108BD9-81ED-4DB2-BD59-A6C34878D82A}">
                    <a16:rowId xmlns="" xmlns:a16="http://schemas.microsoft.com/office/drawing/2014/main" val="10015"/>
                  </a:ext>
                </a:extLst>
              </a:tr>
            </a:tbl>
          </a:graphicData>
        </a:graphic>
      </p:graphicFrame>
      <p:sp>
        <p:nvSpPr>
          <p:cNvPr id="6" name="ZoneTexte 5">
            <a:extLst>
              <a:ext uri="{FF2B5EF4-FFF2-40B4-BE49-F238E27FC236}">
                <a16:creationId xmlns="" xmlns:a16="http://schemas.microsoft.com/office/drawing/2014/main" id="{8FA1F439-2446-4C66-8EA5-C382DFD11741}"/>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72</a:t>
            </a:r>
          </a:p>
        </p:txBody>
      </p:sp>
      <p:sp>
        <p:nvSpPr>
          <p:cNvPr id="7" name="Rectangle 6"/>
          <p:cNvSpPr/>
          <p:nvPr/>
        </p:nvSpPr>
        <p:spPr bwMode="auto">
          <a:xfrm>
            <a:off x="611560" y="2996952"/>
            <a:ext cx="8136904" cy="792088"/>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smtClean="0">
              <a:solidFill>
                <a:srgbClr val="FFFFFF"/>
              </a:solidFill>
              <a:cs typeface="+mn-cs"/>
            </a:endParaRPr>
          </a:p>
        </p:txBody>
      </p:sp>
      <p:sp>
        <p:nvSpPr>
          <p:cNvPr id="9" name="Rectangle 8"/>
          <p:cNvSpPr/>
          <p:nvPr/>
        </p:nvSpPr>
        <p:spPr bwMode="auto">
          <a:xfrm>
            <a:off x="611560" y="6165304"/>
            <a:ext cx="8136904"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smtClean="0">
              <a:solidFill>
                <a:srgbClr val="FFFFFF"/>
              </a:solidFill>
              <a:cs typeface="+mn-cs"/>
            </a:endParaRPr>
          </a:p>
        </p:txBody>
      </p:sp>
      <p:sp>
        <p:nvSpPr>
          <p:cNvPr id="10" name="Rectangle 9"/>
          <p:cNvSpPr/>
          <p:nvPr/>
        </p:nvSpPr>
        <p:spPr bwMode="auto">
          <a:xfrm>
            <a:off x="611560" y="4869160"/>
            <a:ext cx="8136904" cy="50405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smtClean="0">
              <a:solidFill>
                <a:srgbClr val="FFFFFF"/>
              </a:solidFill>
              <a:cs typeface="+mn-cs"/>
            </a:endParaRPr>
          </a:p>
        </p:txBody>
      </p:sp>
      <p:sp>
        <p:nvSpPr>
          <p:cNvPr id="11" name="Rectangle 10"/>
          <p:cNvSpPr/>
          <p:nvPr/>
        </p:nvSpPr>
        <p:spPr bwMode="auto">
          <a:xfrm>
            <a:off x="611560" y="2204864"/>
            <a:ext cx="8136904" cy="576064"/>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smtClean="0">
              <a:solidFill>
                <a:srgbClr val="FFFFFF"/>
              </a:solidFill>
              <a:cs typeface="+mn-cs"/>
            </a:endParaRPr>
          </a:p>
        </p:txBody>
      </p:sp>
    </p:spTree>
    <p:extLst>
      <p:ext uri="{BB962C8B-B14F-4D97-AF65-F5344CB8AC3E}">
        <p14:creationId xmlns:p14="http://schemas.microsoft.com/office/powerpoint/2010/main" val="3253237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Polymorphisme génétique et PK de DTG (3)</a:t>
            </a:r>
            <a:endParaRPr lang="fr-FR" dirty="0"/>
          </a:p>
        </p:txBody>
      </p:sp>
      <p:sp>
        <p:nvSpPr>
          <p:cNvPr id="5123" name="Rectangle 3"/>
          <p:cNvSpPr>
            <a:spLocks noGrp="1" noChangeArrowheads="1"/>
          </p:cNvSpPr>
          <p:nvPr>
            <p:ph idx="1"/>
          </p:nvPr>
        </p:nvSpPr>
        <p:spPr>
          <a:xfrm>
            <a:off x="457200" y="5014762"/>
            <a:ext cx="8507413" cy="1438426"/>
          </a:xfrm>
        </p:spPr>
        <p:txBody>
          <a:bodyPr/>
          <a:lstStyle/>
          <a:p>
            <a:r>
              <a:rPr lang="fr-FR" sz="2000" b="1" dirty="0">
                <a:solidFill>
                  <a:srgbClr val="0070C0"/>
                </a:solidFill>
                <a:latin typeface="Calibri" panose="020F0502020204030204" pitchFamily="34" charset="0"/>
                <a:cs typeface="Calibri" panose="020F0502020204030204" pitchFamily="34" charset="0"/>
              </a:rPr>
              <a:t>Conclusions</a:t>
            </a:r>
            <a:r>
              <a:rPr lang="fr-FR" sz="1800" b="1" dirty="0">
                <a:solidFill>
                  <a:srgbClr val="0070C0"/>
                </a:solidFill>
                <a:latin typeface="Calibri" panose="020F0502020204030204" pitchFamily="34" charset="0"/>
                <a:cs typeface="Calibri" panose="020F0502020204030204" pitchFamily="34" charset="0"/>
              </a:rPr>
              <a:t> </a:t>
            </a:r>
          </a:p>
          <a:p>
            <a:pPr lvl="1"/>
            <a:r>
              <a:rPr lang="fr-FR" sz="1600" dirty="0"/>
              <a:t>Mise en évidence d’une relation entre le génotype NR1I2 63396 C &gt; T et C</a:t>
            </a:r>
            <a:r>
              <a:rPr lang="fr-FR" sz="1600" baseline="-25000" dirty="0"/>
              <a:t>max</a:t>
            </a:r>
            <a:r>
              <a:rPr lang="fr-FR" sz="1600" dirty="0"/>
              <a:t> </a:t>
            </a:r>
            <a:br>
              <a:rPr lang="fr-FR" sz="1600" dirty="0"/>
            </a:br>
            <a:r>
              <a:rPr lang="fr-FR" sz="1600" dirty="0"/>
              <a:t>et ASC</a:t>
            </a:r>
            <a:r>
              <a:rPr lang="fr-FR" sz="1600" baseline="-25000" dirty="0"/>
              <a:t>0-24h</a:t>
            </a:r>
            <a:r>
              <a:rPr lang="fr-FR" sz="1600" dirty="0"/>
              <a:t> de DTG, suggérant l’influence possible du récepteur nucléaire PXR</a:t>
            </a:r>
          </a:p>
          <a:p>
            <a:pPr lvl="1"/>
            <a:r>
              <a:rPr lang="fr-FR" sz="1600" dirty="0"/>
              <a:t>Par ailleurs, confirmation de l’association entre ABCG2 421 C &gt; A et </a:t>
            </a:r>
            <a:r>
              <a:rPr lang="fr-FR" sz="1600" dirty="0" err="1"/>
              <a:t>C</a:t>
            </a:r>
            <a:r>
              <a:rPr lang="fr-FR" sz="1600" baseline="-25000" dirty="0" err="1"/>
              <a:t>max</a:t>
            </a:r>
            <a:r>
              <a:rPr lang="fr-FR" sz="1600" dirty="0"/>
              <a:t> de DTG, suggérant un impact sur l’absorption intestinale du DTG</a:t>
            </a:r>
          </a:p>
          <a:p>
            <a:pPr lvl="1"/>
            <a:r>
              <a:rPr lang="fr-FR" sz="1600" dirty="0"/>
              <a:t>Peu d’impact du polymorphisme génétique sur la PK de DTG </a:t>
            </a:r>
            <a:r>
              <a:rPr lang="fr-FR" sz="1600" dirty="0" smtClean="0"/>
              <a:t>(UGT)</a:t>
            </a:r>
            <a:endParaRPr lang="fr-FR" sz="1600" dirty="0"/>
          </a:p>
          <a:p>
            <a:endParaRPr lang="fr-FR" sz="1600" dirty="0"/>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Elliot ER, CROI 2018, Abs. 467</a:t>
            </a:r>
          </a:p>
        </p:txBody>
      </p:sp>
      <p:sp>
        <p:nvSpPr>
          <p:cNvPr id="7" name="Text Box 2"/>
          <p:cNvSpPr txBox="1">
            <a:spLocks noChangeArrowheads="1"/>
          </p:cNvSpPr>
          <p:nvPr/>
        </p:nvSpPr>
        <p:spPr bwMode="auto">
          <a:xfrm>
            <a:off x="439737" y="1241888"/>
            <a:ext cx="8524876" cy="646331"/>
          </a:xfrm>
          <a:prstGeom prst="rect">
            <a:avLst/>
          </a:prstGeom>
          <a:noFill/>
          <a:ln w="9525">
            <a:noFill/>
            <a:miter lim="800000"/>
            <a:headEnd/>
            <a:tailEnd/>
          </a:ln>
        </p:spPr>
        <p:txBody>
          <a:bodyPr wrap="square">
            <a:spAutoFit/>
          </a:bodyPr>
          <a:lstStyle/>
          <a:p>
            <a:pPr algn="ctr" fontAlgn="auto">
              <a:spcBef>
                <a:spcPts val="0"/>
              </a:spcBef>
              <a:spcAft>
                <a:spcPts val="0"/>
              </a:spcAft>
            </a:pPr>
            <a:r>
              <a:rPr lang="fr-FR" b="1" dirty="0">
                <a:solidFill>
                  <a:srgbClr val="0070C0"/>
                </a:solidFill>
                <a:latin typeface="Calibri" pitchFamily="34" charset="0"/>
                <a:ea typeface="ＭＳ Ｐゴシック" pitchFamily="34" charset="-128"/>
                <a:cs typeface="+mn-cs"/>
              </a:rPr>
              <a:t>Relation entre le génotype NR1I2 63396 C &gt; T et les moyennes géométriques (IC 95 %) des C</a:t>
            </a:r>
            <a:r>
              <a:rPr lang="fr-FR" b="1" baseline="-25000" dirty="0">
                <a:solidFill>
                  <a:srgbClr val="0070C0"/>
                </a:solidFill>
                <a:latin typeface="Calibri" pitchFamily="34" charset="0"/>
                <a:ea typeface="ＭＳ Ｐゴシック" pitchFamily="34" charset="-128"/>
                <a:cs typeface="+mn-cs"/>
              </a:rPr>
              <a:t>max</a:t>
            </a:r>
            <a:r>
              <a:rPr lang="fr-FR" b="1" dirty="0">
                <a:solidFill>
                  <a:srgbClr val="0070C0"/>
                </a:solidFill>
                <a:latin typeface="Calibri" pitchFamily="34" charset="0"/>
                <a:ea typeface="ＭＳ Ｐゴシック" pitchFamily="34" charset="-128"/>
                <a:cs typeface="+mn-cs"/>
              </a:rPr>
              <a:t> (</a:t>
            </a:r>
            <a:r>
              <a:rPr lang="fr-FR" b="1" dirty="0" err="1">
                <a:solidFill>
                  <a:srgbClr val="0070C0"/>
                </a:solidFill>
                <a:latin typeface="Calibri" pitchFamily="34" charset="0"/>
                <a:ea typeface="ＭＳ Ｐゴシック" pitchFamily="34" charset="-128"/>
                <a:cs typeface="+mn-cs"/>
              </a:rPr>
              <a:t>ng</a:t>
            </a:r>
            <a:r>
              <a:rPr lang="fr-FR" b="1" dirty="0">
                <a:solidFill>
                  <a:srgbClr val="0070C0"/>
                </a:solidFill>
                <a:latin typeface="Calibri" pitchFamily="34" charset="0"/>
                <a:ea typeface="ＭＳ Ｐゴシック" pitchFamily="34" charset="-128"/>
                <a:cs typeface="+mn-cs"/>
              </a:rPr>
              <a:t>/ml) et ASC (</a:t>
            </a:r>
            <a:r>
              <a:rPr lang="fr-FR" b="1" dirty="0" err="1">
                <a:solidFill>
                  <a:srgbClr val="0070C0"/>
                </a:solidFill>
                <a:latin typeface="Calibri" pitchFamily="34" charset="0"/>
                <a:ea typeface="ＭＳ Ｐゴシック" pitchFamily="34" charset="-128"/>
                <a:cs typeface="+mn-cs"/>
              </a:rPr>
              <a:t>ng.h</a:t>
            </a:r>
            <a:r>
              <a:rPr lang="fr-FR" b="1" dirty="0">
                <a:solidFill>
                  <a:srgbClr val="0070C0"/>
                </a:solidFill>
                <a:latin typeface="Calibri" pitchFamily="34" charset="0"/>
                <a:ea typeface="ＭＳ Ｐゴシック" pitchFamily="34" charset="-128"/>
                <a:cs typeface="+mn-cs"/>
              </a:rPr>
              <a:t>/ml) de DTG</a:t>
            </a:r>
          </a:p>
        </p:txBody>
      </p:sp>
      <p:grpSp>
        <p:nvGrpSpPr>
          <p:cNvPr id="10" name="Groupe 9">
            <a:extLst>
              <a:ext uri="{FF2B5EF4-FFF2-40B4-BE49-F238E27FC236}">
                <a16:creationId xmlns="" xmlns:a16="http://schemas.microsoft.com/office/drawing/2014/main" id="{FD4CDF42-B212-49F0-93DF-E7476ADF6893}"/>
              </a:ext>
            </a:extLst>
          </p:cNvPr>
          <p:cNvGrpSpPr/>
          <p:nvPr/>
        </p:nvGrpSpPr>
        <p:grpSpPr>
          <a:xfrm>
            <a:off x="792958" y="2349499"/>
            <a:ext cx="3644930" cy="2514568"/>
            <a:chOff x="792958" y="2349499"/>
            <a:chExt cx="3644930" cy="2514568"/>
          </a:xfrm>
        </p:grpSpPr>
        <p:sp>
          <p:nvSpPr>
            <p:cNvPr id="8"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244274" y="4461949"/>
              <a:ext cx="3193614"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9"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244274" y="2349499"/>
              <a:ext cx="0" cy="2112449"/>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4"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208770" y="2782539"/>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5"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792958" y="2678669"/>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7 400</a:t>
              </a:r>
              <a:endParaRPr lang="fr-FR" sz="2800" baseline="30000" dirty="0">
                <a:solidFill>
                  <a:srgbClr val="000000"/>
                </a:solidFill>
                <a:latin typeface="Arial"/>
                <a:cs typeface="Arial" pitchFamily="34" charset="0"/>
              </a:endParaRPr>
            </a:p>
          </p:txBody>
        </p:sp>
        <p:sp>
          <p:nvSpPr>
            <p:cNvPr id="16"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208770" y="3348743"/>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7"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792958" y="3244873"/>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5 400</a:t>
              </a:r>
              <a:endParaRPr lang="fr-FR" sz="2800" baseline="30000" dirty="0">
                <a:solidFill>
                  <a:srgbClr val="000000"/>
                </a:solidFill>
                <a:latin typeface="Arial"/>
                <a:cs typeface="Arial" pitchFamily="34" charset="0"/>
              </a:endParaRPr>
            </a:p>
          </p:txBody>
        </p:sp>
        <p:sp>
          <p:nvSpPr>
            <p:cNvPr id="18"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208770" y="3902084"/>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9"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792958" y="3798214"/>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3 400</a:t>
              </a:r>
              <a:endParaRPr lang="fr-FR" sz="2800" baseline="30000" dirty="0">
                <a:solidFill>
                  <a:srgbClr val="000000"/>
                </a:solidFill>
                <a:latin typeface="Arial"/>
                <a:cs typeface="Arial" pitchFamily="34" charset="0"/>
              </a:endParaRPr>
            </a:p>
          </p:txBody>
        </p:sp>
        <p:sp>
          <p:nvSpPr>
            <p:cNvPr id="20"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208770" y="4460341"/>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21"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792958" y="4356471"/>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1 400</a:t>
              </a:r>
              <a:endParaRPr lang="fr-FR" sz="2800" baseline="30000" dirty="0">
                <a:solidFill>
                  <a:srgbClr val="000000"/>
                </a:solidFill>
                <a:latin typeface="Arial"/>
                <a:cs typeface="Arial" pitchFamily="34" charset="0"/>
              </a:endParaRPr>
            </a:p>
          </p:txBody>
        </p:sp>
        <p:sp>
          <p:nvSpPr>
            <p:cNvPr id="28" name="Line 11">
              <a:extLst>
                <a:ext uri="{FF2B5EF4-FFF2-40B4-BE49-F238E27FC236}">
                  <a16:creationId xmlns="" xmlns:a16="http://schemas.microsoft.com/office/drawing/2014/main" id="{EE08223D-4ECF-3E42-8943-DBE791B942A0}"/>
                </a:ext>
              </a:extLst>
            </p:cNvPr>
            <p:cNvSpPr>
              <a:spLocks noChangeShapeType="1"/>
            </p:cNvSpPr>
            <p:nvPr/>
          </p:nvSpPr>
          <p:spPr bwMode="auto">
            <a:xfrm>
              <a:off x="1844798" y="4461949"/>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29"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734191" y="4511178"/>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CC</a:t>
              </a:r>
              <a:endParaRPr lang="fr-FR" sz="2800" b="1" baseline="30000" dirty="0">
                <a:solidFill>
                  <a:srgbClr val="000000"/>
                </a:solidFill>
                <a:latin typeface="Arial"/>
                <a:cs typeface="Arial" pitchFamily="34" charset="0"/>
              </a:endParaRPr>
            </a:p>
          </p:txBody>
        </p:sp>
        <p:sp>
          <p:nvSpPr>
            <p:cNvPr id="31" name="Line 11">
              <a:extLst>
                <a:ext uri="{FF2B5EF4-FFF2-40B4-BE49-F238E27FC236}">
                  <a16:creationId xmlns="" xmlns:a16="http://schemas.microsoft.com/office/drawing/2014/main" id="{EE08223D-4ECF-3E42-8943-DBE791B942A0}"/>
                </a:ext>
              </a:extLst>
            </p:cNvPr>
            <p:cNvSpPr>
              <a:spLocks noChangeShapeType="1"/>
            </p:cNvSpPr>
            <p:nvPr/>
          </p:nvSpPr>
          <p:spPr bwMode="auto">
            <a:xfrm>
              <a:off x="2842045" y="4461949"/>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32"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2739453" y="4511178"/>
              <a:ext cx="2051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CT</a:t>
              </a:r>
              <a:endParaRPr lang="fr-FR" sz="2800" b="1" baseline="30000" dirty="0">
                <a:solidFill>
                  <a:srgbClr val="000000"/>
                </a:solidFill>
                <a:latin typeface="Arial"/>
                <a:cs typeface="Arial" pitchFamily="34" charset="0"/>
              </a:endParaRPr>
            </a:p>
          </p:txBody>
        </p:sp>
        <p:sp>
          <p:nvSpPr>
            <p:cNvPr id="33" name="Line 11">
              <a:extLst>
                <a:ext uri="{FF2B5EF4-FFF2-40B4-BE49-F238E27FC236}">
                  <a16:creationId xmlns="" xmlns:a16="http://schemas.microsoft.com/office/drawing/2014/main" id="{EE08223D-4ECF-3E42-8943-DBE791B942A0}"/>
                </a:ext>
              </a:extLst>
            </p:cNvPr>
            <p:cNvSpPr>
              <a:spLocks noChangeShapeType="1"/>
            </p:cNvSpPr>
            <p:nvPr/>
          </p:nvSpPr>
          <p:spPr bwMode="auto">
            <a:xfrm>
              <a:off x="3914000" y="4461949"/>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34"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3819423" y="4511178"/>
              <a:ext cx="1891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TT</a:t>
              </a:r>
              <a:endParaRPr lang="fr-FR" sz="2800" b="1" baseline="30000" dirty="0">
                <a:solidFill>
                  <a:srgbClr val="000000"/>
                </a:solidFill>
                <a:latin typeface="Arial"/>
                <a:cs typeface="Arial" pitchFamily="34" charset="0"/>
              </a:endParaRPr>
            </a:p>
          </p:txBody>
        </p:sp>
        <p:sp>
          <p:nvSpPr>
            <p:cNvPr id="3" name="Ellipse 2"/>
            <p:cNvSpPr/>
            <p:nvPr/>
          </p:nvSpPr>
          <p:spPr bwMode="auto">
            <a:xfrm>
              <a:off x="3872251" y="2863335"/>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35" name="Ellipse 34"/>
            <p:cNvSpPr/>
            <p:nvPr/>
          </p:nvSpPr>
          <p:spPr bwMode="auto">
            <a:xfrm>
              <a:off x="3868280" y="3146545"/>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36" name="Ellipse 35"/>
            <p:cNvSpPr/>
            <p:nvPr/>
          </p:nvSpPr>
          <p:spPr bwMode="auto">
            <a:xfrm>
              <a:off x="3868279" y="3628739"/>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37" name="Ellipse 36"/>
            <p:cNvSpPr/>
            <p:nvPr/>
          </p:nvSpPr>
          <p:spPr bwMode="auto">
            <a:xfrm>
              <a:off x="3872251" y="3745860"/>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38" name="Ellipse 37"/>
            <p:cNvSpPr/>
            <p:nvPr/>
          </p:nvSpPr>
          <p:spPr bwMode="auto">
            <a:xfrm>
              <a:off x="3876654" y="3868599"/>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39" name="Ellipse 38"/>
            <p:cNvSpPr/>
            <p:nvPr/>
          </p:nvSpPr>
          <p:spPr bwMode="auto">
            <a:xfrm>
              <a:off x="3863827" y="4011952"/>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0" name="Ellipse 39"/>
            <p:cNvSpPr/>
            <p:nvPr/>
          </p:nvSpPr>
          <p:spPr bwMode="auto">
            <a:xfrm>
              <a:off x="4002487" y="3937810"/>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1" name="Ellipse 40"/>
            <p:cNvSpPr/>
            <p:nvPr/>
          </p:nvSpPr>
          <p:spPr bwMode="auto">
            <a:xfrm>
              <a:off x="3958140" y="3822849"/>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2" name="Ellipse 41"/>
            <p:cNvSpPr/>
            <p:nvPr/>
          </p:nvSpPr>
          <p:spPr bwMode="auto">
            <a:xfrm>
              <a:off x="4037626" y="3811080"/>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3" name="Ellipse 42"/>
            <p:cNvSpPr/>
            <p:nvPr/>
          </p:nvSpPr>
          <p:spPr bwMode="auto">
            <a:xfrm>
              <a:off x="4143502" y="3748354"/>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4" name="Ellipse 43"/>
            <p:cNvSpPr/>
            <p:nvPr/>
          </p:nvSpPr>
          <p:spPr bwMode="auto">
            <a:xfrm>
              <a:off x="4207433" y="3742164"/>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5" name="Ellipse 44"/>
            <p:cNvSpPr/>
            <p:nvPr/>
          </p:nvSpPr>
          <p:spPr bwMode="auto">
            <a:xfrm>
              <a:off x="4165488" y="3605628"/>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6" name="Ellipse 45"/>
            <p:cNvSpPr/>
            <p:nvPr/>
          </p:nvSpPr>
          <p:spPr bwMode="auto">
            <a:xfrm>
              <a:off x="4046256" y="3605628"/>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7" name="Ellipse 46"/>
            <p:cNvSpPr/>
            <p:nvPr/>
          </p:nvSpPr>
          <p:spPr bwMode="auto">
            <a:xfrm>
              <a:off x="3982325" y="3668993"/>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8" name="Ellipse 47"/>
            <p:cNvSpPr/>
            <p:nvPr/>
          </p:nvSpPr>
          <p:spPr bwMode="auto">
            <a:xfrm>
              <a:off x="3924689" y="3521739"/>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49" name="Ellipse 48"/>
            <p:cNvSpPr/>
            <p:nvPr/>
          </p:nvSpPr>
          <p:spPr bwMode="auto">
            <a:xfrm>
              <a:off x="3982394" y="3410168"/>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0" name="Ellipse 49"/>
            <p:cNvSpPr/>
            <p:nvPr/>
          </p:nvSpPr>
          <p:spPr bwMode="auto">
            <a:xfrm>
              <a:off x="4028967" y="3447867"/>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1" name="Ellipse 50"/>
            <p:cNvSpPr/>
            <p:nvPr/>
          </p:nvSpPr>
          <p:spPr bwMode="auto">
            <a:xfrm>
              <a:off x="3924689" y="3244873"/>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2" name="Ellipse 51"/>
            <p:cNvSpPr/>
            <p:nvPr/>
          </p:nvSpPr>
          <p:spPr bwMode="auto">
            <a:xfrm>
              <a:off x="3750503" y="3278479"/>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3" name="Ellipse 52"/>
            <p:cNvSpPr/>
            <p:nvPr/>
          </p:nvSpPr>
          <p:spPr bwMode="auto">
            <a:xfrm>
              <a:off x="3823192" y="3362368"/>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4" name="Ellipse 53"/>
            <p:cNvSpPr/>
            <p:nvPr/>
          </p:nvSpPr>
          <p:spPr bwMode="auto">
            <a:xfrm>
              <a:off x="3808508" y="3527052"/>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5" name="Ellipse 54"/>
            <p:cNvSpPr/>
            <p:nvPr/>
          </p:nvSpPr>
          <p:spPr bwMode="auto">
            <a:xfrm>
              <a:off x="3698279" y="3476461"/>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6" name="Ellipse 55"/>
            <p:cNvSpPr/>
            <p:nvPr/>
          </p:nvSpPr>
          <p:spPr bwMode="auto">
            <a:xfrm>
              <a:off x="3581845" y="3610941"/>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7" name="Ellipse 56"/>
            <p:cNvSpPr/>
            <p:nvPr/>
          </p:nvSpPr>
          <p:spPr bwMode="auto">
            <a:xfrm>
              <a:off x="3694045" y="3616153"/>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8" name="Ellipse 57"/>
            <p:cNvSpPr/>
            <p:nvPr/>
          </p:nvSpPr>
          <p:spPr bwMode="auto">
            <a:xfrm>
              <a:off x="3747940" y="3644587"/>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59" name="Ellipse 58"/>
            <p:cNvSpPr/>
            <p:nvPr/>
          </p:nvSpPr>
          <p:spPr bwMode="auto">
            <a:xfrm>
              <a:off x="3699279" y="3817376"/>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0" name="Ellipse 59"/>
            <p:cNvSpPr/>
            <p:nvPr/>
          </p:nvSpPr>
          <p:spPr bwMode="auto">
            <a:xfrm>
              <a:off x="3614390" y="3798214"/>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1" name="Ellipse 60"/>
            <p:cNvSpPr/>
            <p:nvPr/>
          </p:nvSpPr>
          <p:spPr bwMode="auto">
            <a:xfrm>
              <a:off x="3537067" y="3756269"/>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2" name="Ellipse 61"/>
            <p:cNvSpPr/>
            <p:nvPr/>
          </p:nvSpPr>
          <p:spPr bwMode="auto">
            <a:xfrm>
              <a:off x="3788362" y="3853024"/>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3" name="Ellipse 62"/>
            <p:cNvSpPr/>
            <p:nvPr/>
          </p:nvSpPr>
          <p:spPr bwMode="auto">
            <a:xfrm>
              <a:off x="3752552" y="3928063"/>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4" name="Ellipse 63"/>
            <p:cNvSpPr/>
            <p:nvPr/>
          </p:nvSpPr>
          <p:spPr bwMode="auto">
            <a:xfrm>
              <a:off x="2800100" y="4304822"/>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b="1">
                <a:solidFill>
                  <a:srgbClr val="FFFFFF"/>
                </a:solidFill>
                <a:cs typeface="+mn-cs"/>
              </a:endParaRPr>
            </a:p>
          </p:txBody>
        </p:sp>
        <p:sp>
          <p:nvSpPr>
            <p:cNvPr id="65" name="Ellipse 64"/>
            <p:cNvSpPr/>
            <p:nvPr/>
          </p:nvSpPr>
          <p:spPr bwMode="auto">
            <a:xfrm>
              <a:off x="2800100" y="4195006"/>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6" name="Ellipse 65"/>
            <p:cNvSpPr/>
            <p:nvPr/>
          </p:nvSpPr>
          <p:spPr bwMode="auto">
            <a:xfrm>
              <a:off x="2800100" y="4068276"/>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7" name="Ellipse 66"/>
            <p:cNvSpPr/>
            <p:nvPr/>
          </p:nvSpPr>
          <p:spPr bwMode="auto">
            <a:xfrm>
              <a:off x="2798816" y="3720875"/>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8" name="Ellipse 67"/>
            <p:cNvSpPr/>
            <p:nvPr/>
          </p:nvSpPr>
          <p:spPr bwMode="auto">
            <a:xfrm>
              <a:off x="2800100" y="3572935"/>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69" name="Ellipse 68"/>
            <p:cNvSpPr/>
            <p:nvPr/>
          </p:nvSpPr>
          <p:spPr bwMode="auto">
            <a:xfrm>
              <a:off x="2800100" y="3434516"/>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0" name="Ellipse 69"/>
            <p:cNvSpPr/>
            <p:nvPr/>
          </p:nvSpPr>
          <p:spPr bwMode="auto">
            <a:xfrm>
              <a:off x="2798815" y="3166768"/>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1" name="Ellipse 70"/>
            <p:cNvSpPr/>
            <p:nvPr/>
          </p:nvSpPr>
          <p:spPr bwMode="auto">
            <a:xfrm>
              <a:off x="2925815" y="3124823"/>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2" name="Ellipse 71"/>
            <p:cNvSpPr/>
            <p:nvPr/>
          </p:nvSpPr>
          <p:spPr bwMode="auto">
            <a:xfrm>
              <a:off x="2671815" y="3146544"/>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3" name="Ellipse 72"/>
            <p:cNvSpPr/>
            <p:nvPr/>
          </p:nvSpPr>
          <p:spPr bwMode="auto">
            <a:xfrm>
              <a:off x="2739453" y="3282810"/>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4" name="Ellipse 73"/>
            <p:cNvSpPr/>
            <p:nvPr/>
          </p:nvSpPr>
          <p:spPr bwMode="auto">
            <a:xfrm>
              <a:off x="2847222" y="3257940"/>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5" name="Ellipse 74"/>
            <p:cNvSpPr/>
            <p:nvPr/>
          </p:nvSpPr>
          <p:spPr bwMode="auto">
            <a:xfrm>
              <a:off x="2911002" y="3338995"/>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6" name="Ellipse 75"/>
            <p:cNvSpPr/>
            <p:nvPr/>
          </p:nvSpPr>
          <p:spPr bwMode="auto">
            <a:xfrm>
              <a:off x="2671815" y="3352046"/>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7" name="Ellipse 76"/>
            <p:cNvSpPr/>
            <p:nvPr/>
          </p:nvSpPr>
          <p:spPr bwMode="auto">
            <a:xfrm>
              <a:off x="2671815" y="3486703"/>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8" name="Ellipse 77"/>
            <p:cNvSpPr/>
            <p:nvPr/>
          </p:nvSpPr>
          <p:spPr bwMode="auto">
            <a:xfrm>
              <a:off x="2910602" y="3544850"/>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79" name="Ellipse 78"/>
            <p:cNvSpPr/>
            <p:nvPr/>
          </p:nvSpPr>
          <p:spPr bwMode="auto">
            <a:xfrm>
              <a:off x="2905758" y="3703915"/>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0" name="Ellipse 79"/>
            <p:cNvSpPr/>
            <p:nvPr/>
          </p:nvSpPr>
          <p:spPr bwMode="auto">
            <a:xfrm>
              <a:off x="2969689" y="3762302"/>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1" name="Ellipse 80"/>
            <p:cNvSpPr/>
            <p:nvPr/>
          </p:nvSpPr>
          <p:spPr bwMode="auto">
            <a:xfrm>
              <a:off x="3031021" y="3662635"/>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2" name="Ellipse 81"/>
            <p:cNvSpPr/>
            <p:nvPr/>
          </p:nvSpPr>
          <p:spPr bwMode="auto">
            <a:xfrm>
              <a:off x="3097420" y="3738960"/>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3" name="Ellipse 82"/>
            <p:cNvSpPr/>
            <p:nvPr/>
          </p:nvSpPr>
          <p:spPr bwMode="auto">
            <a:xfrm>
              <a:off x="3127682" y="3660397"/>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4" name="Ellipse 83"/>
            <p:cNvSpPr/>
            <p:nvPr/>
          </p:nvSpPr>
          <p:spPr bwMode="auto">
            <a:xfrm>
              <a:off x="2859545" y="3827930"/>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5" name="Ellipse 84"/>
            <p:cNvSpPr/>
            <p:nvPr/>
          </p:nvSpPr>
          <p:spPr bwMode="auto">
            <a:xfrm>
              <a:off x="2682961" y="3714168"/>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6" name="Ellipse 85"/>
            <p:cNvSpPr/>
            <p:nvPr/>
          </p:nvSpPr>
          <p:spPr bwMode="auto">
            <a:xfrm>
              <a:off x="2557728" y="3668411"/>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7" name="Ellipse 86"/>
            <p:cNvSpPr/>
            <p:nvPr/>
          </p:nvSpPr>
          <p:spPr bwMode="auto">
            <a:xfrm>
              <a:off x="2463717" y="3652885"/>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8" name="Ellipse 87"/>
            <p:cNvSpPr/>
            <p:nvPr/>
          </p:nvSpPr>
          <p:spPr bwMode="auto">
            <a:xfrm>
              <a:off x="2445174" y="3734048"/>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9" name="Ellipse 88"/>
            <p:cNvSpPr/>
            <p:nvPr/>
          </p:nvSpPr>
          <p:spPr bwMode="auto">
            <a:xfrm>
              <a:off x="2569073" y="3814445"/>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0" name="Ellipse 89"/>
            <p:cNvSpPr/>
            <p:nvPr/>
          </p:nvSpPr>
          <p:spPr bwMode="auto">
            <a:xfrm>
              <a:off x="2673223" y="3836390"/>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1" name="Ellipse 90"/>
            <p:cNvSpPr/>
            <p:nvPr/>
          </p:nvSpPr>
          <p:spPr bwMode="auto">
            <a:xfrm>
              <a:off x="2730943" y="3902084"/>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2" name="Ellipse 91"/>
            <p:cNvSpPr/>
            <p:nvPr/>
          </p:nvSpPr>
          <p:spPr bwMode="auto">
            <a:xfrm>
              <a:off x="2840759" y="3944028"/>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3" name="Ellipse 92"/>
            <p:cNvSpPr/>
            <p:nvPr/>
          </p:nvSpPr>
          <p:spPr bwMode="auto">
            <a:xfrm>
              <a:off x="2924051" y="4027917"/>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4" name="Ellipse 93"/>
            <p:cNvSpPr/>
            <p:nvPr/>
          </p:nvSpPr>
          <p:spPr bwMode="auto">
            <a:xfrm>
              <a:off x="2688998" y="4043317"/>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5" name="Ellipse 94"/>
            <p:cNvSpPr/>
            <p:nvPr/>
          </p:nvSpPr>
          <p:spPr bwMode="auto">
            <a:xfrm>
              <a:off x="1802210" y="4193394"/>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6" name="Ellipse 95"/>
            <p:cNvSpPr/>
            <p:nvPr/>
          </p:nvSpPr>
          <p:spPr bwMode="auto">
            <a:xfrm>
              <a:off x="1873405" y="4037414"/>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7" name="Ellipse 96"/>
            <p:cNvSpPr/>
            <p:nvPr/>
          </p:nvSpPr>
          <p:spPr bwMode="auto">
            <a:xfrm>
              <a:off x="1759967" y="3976378"/>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8" name="Ellipse 97"/>
            <p:cNvSpPr/>
            <p:nvPr/>
          </p:nvSpPr>
          <p:spPr bwMode="auto">
            <a:xfrm>
              <a:off x="1685783" y="3899870"/>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9" name="Ellipse 98"/>
            <p:cNvSpPr/>
            <p:nvPr/>
          </p:nvSpPr>
          <p:spPr bwMode="auto">
            <a:xfrm>
              <a:off x="1564352" y="3868007"/>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00" name="Ellipse 99"/>
            <p:cNvSpPr/>
            <p:nvPr/>
          </p:nvSpPr>
          <p:spPr bwMode="auto">
            <a:xfrm>
              <a:off x="1465682" y="3840158"/>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01" name="Ellipse 100"/>
            <p:cNvSpPr/>
            <p:nvPr/>
          </p:nvSpPr>
          <p:spPr bwMode="auto">
            <a:xfrm>
              <a:off x="1685783" y="3667490"/>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02" name="Ellipse 101"/>
            <p:cNvSpPr/>
            <p:nvPr/>
          </p:nvSpPr>
          <p:spPr bwMode="auto">
            <a:xfrm>
              <a:off x="1741034" y="3578746"/>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03" name="Ellipse 102"/>
            <p:cNvSpPr/>
            <p:nvPr/>
          </p:nvSpPr>
          <p:spPr bwMode="auto">
            <a:xfrm>
              <a:off x="1862880" y="3560698"/>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04" name="Ellipse 103"/>
            <p:cNvSpPr/>
            <p:nvPr/>
          </p:nvSpPr>
          <p:spPr bwMode="auto">
            <a:xfrm>
              <a:off x="1928972" y="3662495"/>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05" name="Ellipse 104"/>
            <p:cNvSpPr/>
            <p:nvPr/>
          </p:nvSpPr>
          <p:spPr bwMode="auto">
            <a:xfrm>
              <a:off x="1804340" y="3751379"/>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06" name="Ellipse 105"/>
            <p:cNvSpPr/>
            <p:nvPr/>
          </p:nvSpPr>
          <p:spPr bwMode="auto">
            <a:xfrm>
              <a:off x="1860221" y="3892489"/>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07" name="Ellipse 106"/>
            <p:cNvSpPr/>
            <p:nvPr/>
          </p:nvSpPr>
          <p:spPr bwMode="auto">
            <a:xfrm>
              <a:off x="1970037" y="3859320"/>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08" name="Ellipse 107"/>
            <p:cNvSpPr/>
            <p:nvPr/>
          </p:nvSpPr>
          <p:spPr bwMode="auto">
            <a:xfrm>
              <a:off x="2086929" y="3836416"/>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cxnSp>
          <p:nvCxnSpPr>
            <p:cNvPr id="6" name="Connecteur droit 5"/>
            <p:cNvCxnSpPr/>
            <p:nvPr/>
          </p:nvCxnSpPr>
          <p:spPr bwMode="auto">
            <a:xfrm>
              <a:off x="1434922" y="3894968"/>
              <a:ext cx="80991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1" name="Connecteur droit 110"/>
            <p:cNvCxnSpPr/>
            <p:nvPr/>
          </p:nvCxnSpPr>
          <p:spPr bwMode="auto">
            <a:xfrm>
              <a:off x="2442263" y="3747728"/>
              <a:ext cx="80991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2" name="Connecteur droit 111"/>
            <p:cNvCxnSpPr/>
            <p:nvPr/>
          </p:nvCxnSpPr>
          <p:spPr bwMode="auto">
            <a:xfrm>
              <a:off x="3509041" y="3653435"/>
              <a:ext cx="80991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3" name="Connecteur droit 112"/>
            <p:cNvCxnSpPr/>
            <p:nvPr/>
          </p:nvCxnSpPr>
          <p:spPr bwMode="auto">
            <a:xfrm>
              <a:off x="1648241" y="3782483"/>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16" name="Connecteur droit 115"/>
            <p:cNvCxnSpPr/>
            <p:nvPr/>
          </p:nvCxnSpPr>
          <p:spPr bwMode="auto">
            <a:xfrm>
              <a:off x="1648241" y="3985973"/>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17" name="Connecteur droit 116"/>
            <p:cNvCxnSpPr/>
            <p:nvPr/>
          </p:nvCxnSpPr>
          <p:spPr bwMode="auto">
            <a:xfrm>
              <a:off x="1848899" y="3778140"/>
              <a:ext cx="0" cy="20474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20" name="Connecteur droit 119"/>
            <p:cNvCxnSpPr/>
            <p:nvPr/>
          </p:nvCxnSpPr>
          <p:spPr bwMode="auto">
            <a:xfrm>
              <a:off x="2639202" y="3632491"/>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21" name="Connecteur droit 120"/>
            <p:cNvCxnSpPr/>
            <p:nvPr/>
          </p:nvCxnSpPr>
          <p:spPr bwMode="auto">
            <a:xfrm>
              <a:off x="2639202" y="3862441"/>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22" name="Connecteur droit 121"/>
            <p:cNvCxnSpPr/>
            <p:nvPr/>
          </p:nvCxnSpPr>
          <p:spPr bwMode="auto">
            <a:xfrm>
              <a:off x="2839860" y="3628148"/>
              <a:ext cx="0" cy="218043"/>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25" name="Connecteur droit 124"/>
            <p:cNvCxnSpPr/>
            <p:nvPr/>
          </p:nvCxnSpPr>
          <p:spPr bwMode="auto">
            <a:xfrm>
              <a:off x="3717051" y="3536533"/>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26" name="Connecteur droit 125"/>
            <p:cNvCxnSpPr/>
            <p:nvPr/>
          </p:nvCxnSpPr>
          <p:spPr bwMode="auto">
            <a:xfrm>
              <a:off x="3717051" y="3766483"/>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27" name="Connecteur droit 126"/>
            <p:cNvCxnSpPr/>
            <p:nvPr/>
          </p:nvCxnSpPr>
          <p:spPr bwMode="auto">
            <a:xfrm>
              <a:off x="3917709" y="3532190"/>
              <a:ext cx="0" cy="218043"/>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28"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1710961" y="4679401"/>
              <a:ext cx="2212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NR1/2 63396 C &gt; T (rs2472677)</a:t>
              </a:r>
              <a:endParaRPr lang="fr-FR" sz="2800" b="1" baseline="30000" dirty="0">
                <a:solidFill>
                  <a:srgbClr val="000000"/>
                </a:solidFill>
                <a:latin typeface="Arial"/>
                <a:cs typeface="Arial" pitchFamily="34" charset="0"/>
              </a:endParaRPr>
            </a:p>
          </p:txBody>
        </p:sp>
        <p:sp>
          <p:nvSpPr>
            <p:cNvPr id="129" name="Ellipse 128"/>
            <p:cNvSpPr/>
            <p:nvPr/>
          </p:nvSpPr>
          <p:spPr bwMode="auto">
            <a:xfrm>
              <a:off x="3872251" y="2457077"/>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grpSp>
      <p:grpSp>
        <p:nvGrpSpPr>
          <p:cNvPr id="11" name="Groupe 10">
            <a:extLst>
              <a:ext uri="{FF2B5EF4-FFF2-40B4-BE49-F238E27FC236}">
                <a16:creationId xmlns="" xmlns:a16="http://schemas.microsoft.com/office/drawing/2014/main" id="{B433F574-F703-410C-8B94-42E2B49325E9}"/>
              </a:ext>
            </a:extLst>
          </p:cNvPr>
          <p:cNvGrpSpPr/>
          <p:nvPr/>
        </p:nvGrpSpPr>
        <p:grpSpPr>
          <a:xfrm>
            <a:off x="4878353" y="2268086"/>
            <a:ext cx="3814849" cy="2595981"/>
            <a:chOff x="4878353" y="2268086"/>
            <a:chExt cx="3814849" cy="2595981"/>
          </a:xfrm>
        </p:grpSpPr>
        <p:sp>
          <p:nvSpPr>
            <p:cNvPr id="131"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499588" y="4461949"/>
              <a:ext cx="3193614"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32"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499588" y="2349499"/>
              <a:ext cx="0" cy="2112449"/>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33"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464084" y="2832710"/>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34"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963312" y="2728840"/>
              <a:ext cx="468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80 000</a:t>
              </a:r>
              <a:endParaRPr lang="fr-FR" sz="2800" baseline="30000" dirty="0">
                <a:solidFill>
                  <a:srgbClr val="000000"/>
                </a:solidFill>
                <a:latin typeface="Arial"/>
                <a:cs typeface="Arial" pitchFamily="34" charset="0"/>
              </a:endParaRPr>
            </a:p>
          </p:txBody>
        </p:sp>
        <p:sp>
          <p:nvSpPr>
            <p:cNvPr id="135"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464084" y="3293464"/>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36"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963312" y="3189594"/>
              <a:ext cx="468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60 000</a:t>
              </a:r>
              <a:endParaRPr lang="fr-FR" sz="2800" baseline="30000" dirty="0">
                <a:solidFill>
                  <a:srgbClr val="000000"/>
                </a:solidFill>
                <a:latin typeface="Arial"/>
                <a:cs typeface="Arial" pitchFamily="34" charset="0"/>
              </a:endParaRPr>
            </a:p>
          </p:txBody>
        </p:sp>
        <p:sp>
          <p:nvSpPr>
            <p:cNvPr id="137"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464084" y="3764419"/>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38"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963312" y="3660549"/>
              <a:ext cx="468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40 000</a:t>
              </a:r>
              <a:endParaRPr lang="fr-FR" sz="2800" baseline="30000" dirty="0">
                <a:solidFill>
                  <a:srgbClr val="000000"/>
                </a:solidFill>
                <a:latin typeface="Arial"/>
                <a:cs typeface="Arial" pitchFamily="34" charset="0"/>
              </a:endParaRPr>
            </a:p>
          </p:txBody>
        </p:sp>
        <p:sp>
          <p:nvSpPr>
            <p:cNvPr id="139"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464084" y="4225173"/>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40"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963312" y="4121303"/>
              <a:ext cx="468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20 000</a:t>
              </a:r>
              <a:endParaRPr lang="fr-FR" sz="2800" baseline="30000" dirty="0">
                <a:solidFill>
                  <a:srgbClr val="000000"/>
                </a:solidFill>
                <a:latin typeface="Arial"/>
                <a:cs typeface="Arial" pitchFamily="34" charset="0"/>
              </a:endParaRPr>
            </a:p>
          </p:txBody>
        </p:sp>
        <p:sp>
          <p:nvSpPr>
            <p:cNvPr id="141" name="Line 11">
              <a:extLst>
                <a:ext uri="{FF2B5EF4-FFF2-40B4-BE49-F238E27FC236}">
                  <a16:creationId xmlns="" xmlns:a16="http://schemas.microsoft.com/office/drawing/2014/main" id="{EE08223D-4ECF-3E42-8943-DBE791B942A0}"/>
                </a:ext>
              </a:extLst>
            </p:cNvPr>
            <p:cNvSpPr>
              <a:spLocks noChangeShapeType="1"/>
            </p:cNvSpPr>
            <p:nvPr/>
          </p:nvSpPr>
          <p:spPr bwMode="auto">
            <a:xfrm>
              <a:off x="6123574" y="4461949"/>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42"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6012967" y="4511178"/>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CC</a:t>
              </a:r>
              <a:endParaRPr lang="fr-FR" sz="2800" b="1" baseline="30000" dirty="0">
                <a:solidFill>
                  <a:srgbClr val="000000"/>
                </a:solidFill>
                <a:latin typeface="Arial"/>
                <a:cs typeface="Arial" pitchFamily="34" charset="0"/>
              </a:endParaRPr>
            </a:p>
          </p:txBody>
        </p:sp>
        <p:sp>
          <p:nvSpPr>
            <p:cNvPr id="143" name="Line 11">
              <a:extLst>
                <a:ext uri="{FF2B5EF4-FFF2-40B4-BE49-F238E27FC236}">
                  <a16:creationId xmlns="" xmlns:a16="http://schemas.microsoft.com/office/drawing/2014/main" id="{EE08223D-4ECF-3E42-8943-DBE791B942A0}"/>
                </a:ext>
              </a:extLst>
            </p:cNvPr>
            <p:cNvSpPr>
              <a:spLocks noChangeShapeType="1"/>
            </p:cNvSpPr>
            <p:nvPr/>
          </p:nvSpPr>
          <p:spPr bwMode="auto">
            <a:xfrm>
              <a:off x="7097359" y="4461949"/>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44"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6994767" y="4511178"/>
              <a:ext cx="2051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CT</a:t>
              </a:r>
              <a:endParaRPr lang="fr-FR" sz="2800" b="1" baseline="30000" dirty="0">
                <a:solidFill>
                  <a:srgbClr val="000000"/>
                </a:solidFill>
                <a:latin typeface="Arial"/>
                <a:cs typeface="Arial" pitchFamily="34" charset="0"/>
              </a:endParaRPr>
            </a:p>
          </p:txBody>
        </p:sp>
        <p:sp>
          <p:nvSpPr>
            <p:cNvPr id="145" name="Line 11">
              <a:extLst>
                <a:ext uri="{FF2B5EF4-FFF2-40B4-BE49-F238E27FC236}">
                  <a16:creationId xmlns="" xmlns:a16="http://schemas.microsoft.com/office/drawing/2014/main" id="{EE08223D-4ECF-3E42-8943-DBE791B942A0}"/>
                </a:ext>
              </a:extLst>
            </p:cNvPr>
            <p:cNvSpPr>
              <a:spLocks noChangeShapeType="1"/>
            </p:cNvSpPr>
            <p:nvPr/>
          </p:nvSpPr>
          <p:spPr bwMode="auto">
            <a:xfrm>
              <a:off x="8170771" y="4461949"/>
              <a:ext cx="0" cy="4953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b="1">
                <a:solidFill>
                  <a:srgbClr val="000000"/>
                </a:solidFill>
                <a:latin typeface="Arial"/>
                <a:cs typeface="+mn-cs"/>
              </a:endParaRPr>
            </a:p>
          </p:txBody>
        </p:sp>
        <p:sp>
          <p:nvSpPr>
            <p:cNvPr id="146"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8076194" y="4511178"/>
              <a:ext cx="1891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TT</a:t>
              </a:r>
              <a:endParaRPr lang="fr-FR" sz="2800" b="1" baseline="30000" dirty="0">
                <a:solidFill>
                  <a:srgbClr val="000000"/>
                </a:solidFill>
                <a:latin typeface="Arial"/>
                <a:cs typeface="Arial" pitchFamily="34" charset="0"/>
              </a:endParaRPr>
            </a:p>
          </p:txBody>
        </p:sp>
        <p:sp>
          <p:nvSpPr>
            <p:cNvPr id="147" name="Ellipse 146"/>
            <p:cNvSpPr/>
            <p:nvPr/>
          </p:nvSpPr>
          <p:spPr bwMode="auto">
            <a:xfrm>
              <a:off x="8223404" y="2871540"/>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48" name="Ellipse 147"/>
            <p:cNvSpPr/>
            <p:nvPr/>
          </p:nvSpPr>
          <p:spPr bwMode="auto">
            <a:xfrm>
              <a:off x="8166995" y="3039974"/>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78" name="Ellipse 177"/>
            <p:cNvSpPr/>
            <p:nvPr/>
          </p:nvSpPr>
          <p:spPr bwMode="auto">
            <a:xfrm>
              <a:off x="6999452" y="4104170"/>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79" name="Ellipse 178"/>
            <p:cNvSpPr/>
            <p:nvPr/>
          </p:nvSpPr>
          <p:spPr bwMode="auto">
            <a:xfrm>
              <a:off x="7050965" y="3940866"/>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80" name="Ellipse 179"/>
            <p:cNvSpPr/>
            <p:nvPr/>
          </p:nvSpPr>
          <p:spPr bwMode="auto">
            <a:xfrm>
              <a:off x="6999453" y="3427009"/>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81" name="Ellipse 180"/>
            <p:cNvSpPr/>
            <p:nvPr/>
          </p:nvSpPr>
          <p:spPr bwMode="auto">
            <a:xfrm>
              <a:off x="6774267" y="3161515"/>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82" name="Ellipse 181"/>
            <p:cNvSpPr/>
            <p:nvPr/>
          </p:nvSpPr>
          <p:spPr bwMode="auto">
            <a:xfrm>
              <a:off x="7051636" y="3181167"/>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83" name="Ellipse 182"/>
            <p:cNvSpPr/>
            <p:nvPr/>
          </p:nvSpPr>
          <p:spPr bwMode="auto">
            <a:xfrm>
              <a:off x="7096021" y="3097802"/>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84" name="Ellipse 183"/>
            <p:cNvSpPr/>
            <p:nvPr/>
          </p:nvSpPr>
          <p:spPr bwMode="auto">
            <a:xfrm>
              <a:off x="7207860" y="3012400"/>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85" name="Ellipse 184"/>
            <p:cNvSpPr/>
            <p:nvPr/>
          </p:nvSpPr>
          <p:spPr bwMode="auto">
            <a:xfrm>
              <a:off x="7044914" y="2830450"/>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86" name="Ellipse 185"/>
            <p:cNvSpPr/>
            <p:nvPr/>
          </p:nvSpPr>
          <p:spPr bwMode="auto">
            <a:xfrm>
              <a:off x="6942741" y="3021714"/>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87" name="Ellipse 186"/>
            <p:cNvSpPr/>
            <p:nvPr/>
          </p:nvSpPr>
          <p:spPr bwMode="auto">
            <a:xfrm>
              <a:off x="6944312" y="2865498"/>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88" name="Ellipse 187"/>
            <p:cNvSpPr/>
            <p:nvPr/>
          </p:nvSpPr>
          <p:spPr bwMode="auto">
            <a:xfrm>
              <a:off x="7155325" y="3134752"/>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89" name="Ellipse 188"/>
            <p:cNvSpPr/>
            <p:nvPr/>
          </p:nvSpPr>
          <p:spPr bwMode="auto">
            <a:xfrm>
              <a:off x="6831405" y="2989734"/>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90" name="Ellipse 189"/>
            <p:cNvSpPr/>
            <p:nvPr/>
          </p:nvSpPr>
          <p:spPr bwMode="auto">
            <a:xfrm>
              <a:off x="6900796" y="3198921"/>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91" name="Ellipse 190"/>
            <p:cNvSpPr/>
            <p:nvPr/>
          </p:nvSpPr>
          <p:spPr bwMode="auto">
            <a:xfrm>
              <a:off x="7156803" y="3255106"/>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92" name="Ellipse 191"/>
            <p:cNvSpPr/>
            <p:nvPr/>
          </p:nvSpPr>
          <p:spPr bwMode="auto">
            <a:xfrm>
              <a:off x="7054552" y="3315881"/>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93" name="Ellipse 192"/>
            <p:cNvSpPr/>
            <p:nvPr/>
          </p:nvSpPr>
          <p:spPr bwMode="auto">
            <a:xfrm>
              <a:off x="7154181" y="3642603"/>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94" name="Ellipse 193"/>
            <p:cNvSpPr/>
            <p:nvPr/>
          </p:nvSpPr>
          <p:spPr bwMode="auto">
            <a:xfrm>
              <a:off x="7212289" y="3358863"/>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95" name="Ellipse 194"/>
            <p:cNvSpPr/>
            <p:nvPr/>
          </p:nvSpPr>
          <p:spPr bwMode="auto">
            <a:xfrm>
              <a:off x="7158655" y="3506657"/>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96" name="Ellipse 195"/>
            <p:cNvSpPr/>
            <p:nvPr/>
          </p:nvSpPr>
          <p:spPr bwMode="auto">
            <a:xfrm>
              <a:off x="7101785" y="3409529"/>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97" name="Ellipse 196"/>
            <p:cNvSpPr/>
            <p:nvPr/>
          </p:nvSpPr>
          <p:spPr bwMode="auto">
            <a:xfrm>
              <a:off x="7059840" y="3570592"/>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98" name="Ellipse 197"/>
            <p:cNvSpPr/>
            <p:nvPr/>
          </p:nvSpPr>
          <p:spPr bwMode="auto">
            <a:xfrm>
              <a:off x="6830950" y="3242128"/>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99" name="Ellipse 198"/>
            <p:cNvSpPr/>
            <p:nvPr/>
          </p:nvSpPr>
          <p:spPr bwMode="auto">
            <a:xfrm>
              <a:off x="6831404" y="3479794"/>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00" name="Ellipse 199"/>
            <p:cNvSpPr/>
            <p:nvPr/>
          </p:nvSpPr>
          <p:spPr bwMode="auto">
            <a:xfrm>
              <a:off x="6771097" y="3327175"/>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01" name="Ellipse 200"/>
            <p:cNvSpPr/>
            <p:nvPr/>
          </p:nvSpPr>
          <p:spPr bwMode="auto">
            <a:xfrm>
              <a:off x="6936565" y="3306798"/>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02" name="Ellipse 201"/>
            <p:cNvSpPr/>
            <p:nvPr/>
          </p:nvSpPr>
          <p:spPr bwMode="auto">
            <a:xfrm>
              <a:off x="6891025" y="3393578"/>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03" name="Ellipse 202"/>
            <p:cNvSpPr/>
            <p:nvPr/>
          </p:nvSpPr>
          <p:spPr bwMode="auto">
            <a:xfrm>
              <a:off x="6833219" y="3657311"/>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04" name="Ellipse 203"/>
            <p:cNvSpPr/>
            <p:nvPr/>
          </p:nvSpPr>
          <p:spPr bwMode="auto">
            <a:xfrm>
              <a:off x="6944312" y="3547375"/>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05" name="Ellipse 204"/>
            <p:cNvSpPr/>
            <p:nvPr/>
          </p:nvSpPr>
          <p:spPr bwMode="auto">
            <a:xfrm>
              <a:off x="6944312" y="3696281"/>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06" name="Ellipse 205"/>
            <p:cNvSpPr/>
            <p:nvPr/>
          </p:nvSpPr>
          <p:spPr bwMode="auto">
            <a:xfrm>
              <a:off x="7057527" y="3686531"/>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07" name="Ellipse 206"/>
            <p:cNvSpPr/>
            <p:nvPr/>
          </p:nvSpPr>
          <p:spPr bwMode="auto">
            <a:xfrm>
              <a:off x="6937520" y="3868098"/>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08" name="Ellipse 207"/>
            <p:cNvSpPr/>
            <p:nvPr/>
          </p:nvSpPr>
          <p:spPr bwMode="auto">
            <a:xfrm>
              <a:off x="6075145" y="4296450"/>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b="1">
                <a:solidFill>
                  <a:srgbClr val="FFFFFF"/>
                </a:solidFill>
                <a:cs typeface="+mn-cs"/>
              </a:endParaRPr>
            </a:p>
          </p:txBody>
        </p:sp>
        <p:sp>
          <p:nvSpPr>
            <p:cNvPr id="209" name="Ellipse 208"/>
            <p:cNvSpPr/>
            <p:nvPr/>
          </p:nvSpPr>
          <p:spPr bwMode="auto">
            <a:xfrm>
              <a:off x="6085730" y="3961813"/>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10" name="Ellipse 209"/>
            <p:cNvSpPr/>
            <p:nvPr/>
          </p:nvSpPr>
          <p:spPr bwMode="auto">
            <a:xfrm>
              <a:off x="6076924" y="3700219"/>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11" name="Ellipse 210"/>
            <p:cNvSpPr/>
            <p:nvPr/>
          </p:nvSpPr>
          <p:spPr bwMode="auto">
            <a:xfrm>
              <a:off x="5964559" y="3654337"/>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12" name="Ellipse 211"/>
            <p:cNvSpPr/>
            <p:nvPr/>
          </p:nvSpPr>
          <p:spPr bwMode="auto">
            <a:xfrm>
              <a:off x="5858397" y="3633507"/>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13" name="Ellipse 212"/>
            <p:cNvSpPr/>
            <p:nvPr/>
          </p:nvSpPr>
          <p:spPr bwMode="auto">
            <a:xfrm>
              <a:off x="6074525" y="3815981"/>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14" name="Ellipse 213"/>
            <p:cNvSpPr/>
            <p:nvPr/>
          </p:nvSpPr>
          <p:spPr bwMode="auto">
            <a:xfrm>
              <a:off x="5972784" y="3479794"/>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15" name="Ellipse 214"/>
            <p:cNvSpPr/>
            <p:nvPr/>
          </p:nvSpPr>
          <p:spPr bwMode="auto">
            <a:xfrm>
              <a:off x="6026426" y="3116705"/>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16" name="Ellipse 215"/>
            <p:cNvSpPr/>
            <p:nvPr/>
          </p:nvSpPr>
          <p:spPr bwMode="auto">
            <a:xfrm>
              <a:off x="6127675" y="3085071"/>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17" name="Ellipse 216"/>
            <p:cNvSpPr/>
            <p:nvPr/>
          </p:nvSpPr>
          <p:spPr bwMode="auto">
            <a:xfrm>
              <a:off x="6080107" y="3272685"/>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18" name="Ellipse 217"/>
            <p:cNvSpPr/>
            <p:nvPr/>
          </p:nvSpPr>
          <p:spPr bwMode="auto">
            <a:xfrm>
              <a:off x="6083116" y="3592255"/>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19" name="Ellipse 218"/>
            <p:cNvSpPr/>
            <p:nvPr/>
          </p:nvSpPr>
          <p:spPr bwMode="auto">
            <a:xfrm>
              <a:off x="6190364" y="3650222"/>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20" name="Ellipse 219"/>
            <p:cNvSpPr/>
            <p:nvPr/>
          </p:nvSpPr>
          <p:spPr bwMode="auto">
            <a:xfrm>
              <a:off x="6296451" y="3614879"/>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21" name="Ellipse 220"/>
            <p:cNvSpPr/>
            <p:nvPr/>
          </p:nvSpPr>
          <p:spPr bwMode="auto">
            <a:xfrm>
              <a:off x="6189192" y="3532264"/>
              <a:ext cx="83889" cy="8388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cxnSp>
          <p:nvCxnSpPr>
            <p:cNvPr id="222" name="Connecteur droit 221"/>
            <p:cNvCxnSpPr/>
            <p:nvPr/>
          </p:nvCxnSpPr>
          <p:spPr bwMode="auto">
            <a:xfrm>
              <a:off x="5713698" y="3692167"/>
              <a:ext cx="80991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3" name="Connecteur droit 222"/>
            <p:cNvCxnSpPr/>
            <p:nvPr/>
          </p:nvCxnSpPr>
          <p:spPr bwMode="auto">
            <a:xfrm>
              <a:off x="6697577" y="3435935"/>
              <a:ext cx="80991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5" name="Connecteur droit 224"/>
            <p:cNvCxnSpPr/>
            <p:nvPr/>
          </p:nvCxnSpPr>
          <p:spPr bwMode="auto">
            <a:xfrm>
              <a:off x="5927017" y="3464000"/>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26" name="Connecteur droit 225"/>
            <p:cNvCxnSpPr/>
            <p:nvPr/>
          </p:nvCxnSpPr>
          <p:spPr bwMode="auto">
            <a:xfrm>
              <a:off x="5927017" y="3898334"/>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27" name="Connecteur droit 226"/>
            <p:cNvCxnSpPr/>
            <p:nvPr/>
          </p:nvCxnSpPr>
          <p:spPr bwMode="auto">
            <a:xfrm>
              <a:off x="6127675" y="3459657"/>
              <a:ext cx="0" cy="440213"/>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28" name="Connecteur droit 227"/>
            <p:cNvCxnSpPr/>
            <p:nvPr/>
          </p:nvCxnSpPr>
          <p:spPr bwMode="auto">
            <a:xfrm>
              <a:off x="6833529" y="3293120"/>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30" name="Connecteur droit 229"/>
            <p:cNvCxnSpPr/>
            <p:nvPr/>
          </p:nvCxnSpPr>
          <p:spPr bwMode="auto">
            <a:xfrm>
              <a:off x="7033515" y="3288614"/>
              <a:ext cx="0" cy="27173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234"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5966275" y="4679401"/>
              <a:ext cx="2212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fr-FR" sz="1200" b="1" dirty="0">
                  <a:solidFill>
                    <a:srgbClr val="000000"/>
                  </a:solidFill>
                  <a:latin typeface="Arial"/>
                  <a:cs typeface="Arial" pitchFamily="34" charset="0"/>
                </a:rPr>
                <a:t>NR1/2 63396 C &gt; T (rs2472677)</a:t>
              </a:r>
              <a:endParaRPr lang="fr-FR" sz="2800" b="1" baseline="30000" dirty="0">
                <a:solidFill>
                  <a:srgbClr val="000000"/>
                </a:solidFill>
                <a:latin typeface="Arial"/>
                <a:cs typeface="Arial" pitchFamily="34" charset="0"/>
              </a:endParaRPr>
            </a:p>
          </p:txBody>
        </p:sp>
        <p:sp>
          <p:nvSpPr>
            <p:cNvPr id="235" name="Ellipse 234"/>
            <p:cNvSpPr/>
            <p:nvPr/>
          </p:nvSpPr>
          <p:spPr bwMode="auto">
            <a:xfrm>
              <a:off x="8054710" y="2769598"/>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40" name="Line 11">
              <a:extLst>
                <a:ext uri="{FF2B5EF4-FFF2-40B4-BE49-F238E27FC236}">
                  <a16:creationId xmlns="" xmlns:a16="http://schemas.microsoft.com/office/drawing/2014/main" id="{EE08223D-4ECF-3E42-8943-DBE791B942A0}"/>
                </a:ext>
              </a:extLst>
            </p:cNvPr>
            <p:cNvSpPr>
              <a:spLocks noChangeShapeType="1"/>
            </p:cNvSpPr>
            <p:nvPr/>
          </p:nvSpPr>
          <p:spPr bwMode="auto">
            <a:xfrm>
              <a:off x="5464084" y="2371956"/>
              <a:ext cx="41802" cy="0"/>
            </a:xfrm>
            <a:prstGeom prst="line">
              <a:avLst/>
            </a:prstGeom>
            <a:noFill/>
            <a:ln w="12700">
              <a:solidFill>
                <a:srgbClr val="00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41" name="Rectangle 116">
              <a:extLst>
                <a:ext uri="{FF2B5EF4-FFF2-40B4-BE49-F238E27FC236}">
                  <a16:creationId xmlns="" xmlns:a16="http://schemas.microsoft.com/office/drawing/2014/main" id="{402F060D-1AD7-474B-9C84-DB6496B94A78}"/>
                </a:ext>
              </a:extLst>
            </p:cNvPr>
            <p:cNvSpPr>
              <a:spLocks noChangeArrowheads="1"/>
            </p:cNvSpPr>
            <p:nvPr/>
          </p:nvSpPr>
          <p:spPr bwMode="auto">
            <a:xfrm>
              <a:off x="4878353" y="2268086"/>
              <a:ext cx="5530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a:r>
                <a:rPr lang="fr-FR" sz="1200" dirty="0">
                  <a:solidFill>
                    <a:srgbClr val="000000"/>
                  </a:solidFill>
                  <a:latin typeface="Arial"/>
                  <a:cs typeface="Arial" pitchFamily="34" charset="0"/>
                </a:rPr>
                <a:t>100 000</a:t>
              </a:r>
              <a:endParaRPr lang="fr-FR" sz="2800" baseline="30000" dirty="0">
                <a:solidFill>
                  <a:srgbClr val="000000"/>
                </a:solidFill>
                <a:latin typeface="Arial"/>
                <a:cs typeface="Arial" pitchFamily="34" charset="0"/>
              </a:endParaRPr>
            </a:p>
          </p:txBody>
        </p:sp>
        <p:cxnSp>
          <p:nvCxnSpPr>
            <p:cNvPr id="243" name="Connecteur droit 242"/>
            <p:cNvCxnSpPr/>
            <p:nvPr/>
          </p:nvCxnSpPr>
          <p:spPr bwMode="auto">
            <a:xfrm>
              <a:off x="6833529" y="3560350"/>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245" name="Ellipse 244"/>
            <p:cNvSpPr/>
            <p:nvPr/>
          </p:nvSpPr>
          <p:spPr bwMode="auto">
            <a:xfrm>
              <a:off x="7017896" y="2505798"/>
              <a:ext cx="83889" cy="8388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46" name="Ellipse 245"/>
            <p:cNvSpPr/>
            <p:nvPr/>
          </p:nvSpPr>
          <p:spPr bwMode="auto">
            <a:xfrm>
              <a:off x="8118733" y="2929855"/>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47" name="Ellipse 246"/>
            <p:cNvSpPr/>
            <p:nvPr/>
          </p:nvSpPr>
          <p:spPr bwMode="auto">
            <a:xfrm>
              <a:off x="8005624" y="2914517"/>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48" name="Ellipse 247"/>
            <p:cNvSpPr/>
            <p:nvPr/>
          </p:nvSpPr>
          <p:spPr bwMode="auto">
            <a:xfrm>
              <a:off x="7897783" y="2886622"/>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49" name="Ellipse 248"/>
            <p:cNvSpPr/>
            <p:nvPr/>
          </p:nvSpPr>
          <p:spPr bwMode="auto">
            <a:xfrm>
              <a:off x="7942897" y="2998029"/>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50" name="Ellipse 249"/>
            <p:cNvSpPr/>
            <p:nvPr/>
          </p:nvSpPr>
          <p:spPr bwMode="auto">
            <a:xfrm>
              <a:off x="8046788" y="3100560"/>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51" name="Ellipse 250"/>
            <p:cNvSpPr/>
            <p:nvPr/>
          </p:nvSpPr>
          <p:spPr bwMode="auto">
            <a:xfrm>
              <a:off x="8279767" y="3139222"/>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52" name="Ellipse 251"/>
            <p:cNvSpPr/>
            <p:nvPr/>
          </p:nvSpPr>
          <p:spPr bwMode="auto">
            <a:xfrm>
              <a:off x="8174656" y="3236534"/>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53" name="Ellipse 252"/>
            <p:cNvSpPr/>
            <p:nvPr/>
          </p:nvSpPr>
          <p:spPr bwMode="auto">
            <a:xfrm>
              <a:off x="8069790" y="3263443"/>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54" name="Ellipse 253"/>
            <p:cNvSpPr/>
            <p:nvPr/>
          </p:nvSpPr>
          <p:spPr bwMode="auto">
            <a:xfrm>
              <a:off x="7959081" y="3229625"/>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55" name="Ellipse 254"/>
            <p:cNvSpPr/>
            <p:nvPr/>
          </p:nvSpPr>
          <p:spPr bwMode="auto">
            <a:xfrm>
              <a:off x="7829329" y="3165341"/>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56" name="Ellipse 255"/>
            <p:cNvSpPr/>
            <p:nvPr/>
          </p:nvSpPr>
          <p:spPr bwMode="auto">
            <a:xfrm>
              <a:off x="7897812" y="3352046"/>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57" name="Ellipse 256"/>
            <p:cNvSpPr/>
            <p:nvPr/>
          </p:nvSpPr>
          <p:spPr bwMode="auto">
            <a:xfrm>
              <a:off x="8240456" y="3325147"/>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58" name="Ellipse 257"/>
            <p:cNvSpPr/>
            <p:nvPr/>
          </p:nvSpPr>
          <p:spPr bwMode="auto">
            <a:xfrm>
              <a:off x="8123501" y="3393578"/>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59" name="Ellipse 258"/>
            <p:cNvSpPr/>
            <p:nvPr/>
          </p:nvSpPr>
          <p:spPr bwMode="auto">
            <a:xfrm>
              <a:off x="8181459" y="3465391"/>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60" name="Ellipse 259"/>
            <p:cNvSpPr/>
            <p:nvPr/>
          </p:nvSpPr>
          <p:spPr bwMode="auto">
            <a:xfrm>
              <a:off x="8010392" y="3421224"/>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61" name="Ellipse 260"/>
            <p:cNvSpPr/>
            <p:nvPr/>
          </p:nvSpPr>
          <p:spPr bwMode="auto">
            <a:xfrm>
              <a:off x="7965117" y="3493418"/>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62" name="Ellipse 261"/>
            <p:cNvSpPr/>
            <p:nvPr/>
          </p:nvSpPr>
          <p:spPr bwMode="auto">
            <a:xfrm>
              <a:off x="8061713" y="3527905"/>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63" name="Ellipse 262"/>
            <p:cNvSpPr/>
            <p:nvPr/>
          </p:nvSpPr>
          <p:spPr bwMode="auto">
            <a:xfrm>
              <a:off x="7958797" y="3630901"/>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64" name="Ellipse 263"/>
            <p:cNvSpPr/>
            <p:nvPr/>
          </p:nvSpPr>
          <p:spPr bwMode="auto">
            <a:xfrm>
              <a:off x="7850553" y="3615366"/>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65" name="Ellipse 264"/>
            <p:cNvSpPr/>
            <p:nvPr/>
          </p:nvSpPr>
          <p:spPr bwMode="auto">
            <a:xfrm>
              <a:off x="7750774" y="3566044"/>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66" name="Ellipse 265"/>
            <p:cNvSpPr/>
            <p:nvPr/>
          </p:nvSpPr>
          <p:spPr bwMode="auto">
            <a:xfrm>
              <a:off x="8055135" y="3664858"/>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67" name="Ellipse 266"/>
            <p:cNvSpPr/>
            <p:nvPr/>
          </p:nvSpPr>
          <p:spPr bwMode="auto">
            <a:xfrm>
              <a:off x="7956805" y="3737094"/>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68" name="Ellipse 267"/>
            <p:cNvSpPr/>
            <p:nvPr/>
          </p:nvSpPr>
          <p:spPr bwMode="auto">
            <a:xfrm>
              <a:off x="8069790" y="3785985"/>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69" name="Ellipse 268"/>
            <p:cNvSpPr/>
            <p:nvPr/>
          </p:nvSpPr>
          <p:spPr bwMode="auto">
            <a:xfrm>
              <a:off x="8067613" y="3892489"/>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70" name="Ellipse 269"/>
            <p:cNvSpPr/>
            <p:nvPr/>
          </p:nvSpPr>
          <p:spPr bwMode="auto">
            <a:xfrm>
              <a:off x="8170771" y="3728476"/>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71" name="Ellipse 270"/>
            <p:cNvSpPr/>
            <p:nvPr/>
          </p:nvSpPr>
          <p:spPr bwMode="auto">
            <a:xfrm>
              <a:off x="8170771" y="3648453"/>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72" name="Ellipse 271"/>
            <p:cNvSpPr/>
            <p:nvPr/>
          </p:nvSpPr>
          <p:spPr bwMode="auto">
            <a:xfrm>
              <a:off x="8282079" y="3625545"/>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273" name="Ellipse 272"/>
            <p:cNvSpPr/>
            <p:nvPr/>
          </p:nvSpPr>
          <p:spPr bwMode="auto">
            <a:xfrm>
              <a:off x="8389232" y="3583661"/>
              <a:ext cx="83889" cy="8388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cxnSp>
          <p:nvCxnSpPr>
            <p:cNvPr id="274" name="Connecteur droit 273"/>
            <p:cNvCxnSpPr/>
            <p:nvPr/>
          </p:nvCxnSpPr>
          <p:spPr bwMode="auto">
            <a:xfrm>
              <a:off x="7829329" y="3435935"/>
              <a:ext cx="64379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76" name="Connecteur droit 275"/>
            <p:cNvCxnSpPr/>
            <p:nvPr/>
          </p:nvCxnSpPr>
          <p:spPr bwMode="auto">
            <a:xfrm>
              <a:off x="7900814" y="3321316"/>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77" name="Connecteur droit 276"/>
            <p:cNvCxnSpPr>
              <a:endCxn id="262" idx="0"/>
            </p:cNvCxnSpPr>
            <p:nvPr/>
          </p:nvCxnSpPr>
          <p:spPr bwMode="auto">
            <a:xfrm>
              <a:off x="8100800" y="3316810"/>
              <a:ext cx="2858" cy="211095"/>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278" name="Connecteur droit 277"/>
            <p:cNvCxnSpPr/>
            <p:nvPr/>
          </p:nvCxnSpPr>
          <p:spPr bwMode="auto">
            <a:xfrm>
              <a:off x="7900814" y="3540566"/>
              <a:ext cx="405685"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sp>
        <p:nvSpPr>
          <p:cNvPr id="2" name="Rectangle 1"/>
          <p:cNvSpPr/>
          <p:nvPr/>
        </p:nvSpPr>
        <p:spPr>
          <a:xfrm>
            <a:off x="2445174" y="2002624"/>
            <a:ext cx="575992" cy="369332"/>
          </a:xfrm>
          <a:prstGeom prst="rect">
            <a:avLst/>
          </a:prstGeom>
        </p:spPr>
        <p:txBody>
          <a:bodyPr wrap="none">
            <a:spAutoFit/>
          </a:bodyPr>
          <a:lstStyle/>
          <a:p>
            <a:pPr fontAlgn="auto">
              <a:spcBef>
                <a:spcPts val="0"/>
              </a:spcBef>
              <a:spcAft>
                <a:spcPts val="0"/>
              </a:spcAft>
            </a:pPr>
            <a:r>
              <a:rPr lang="fr-FR" b="1" dirty="0">
                <a:solidFill>
                  <a:srgbClr val="0070C0"/>
                </a:solidFill>
                <a:latin typeface="Calibri" pitchFamily="34" charset="0"/>
                <a:ea typeface="ＭＳ Ｐゴシック" pitchFamily="34" charset="-128"/>
                <a:cs typeface="+mn-cs"/>
              </a:rPr>
              <a:t>C</a:t>
            </a:r>
            <a:r>
              <a:rPr lang="fr-FR" b="1" baseline="-25000" dirty="0">
                <a:solidFill>
                  <a:srgbClr val="0070C0"/>
                </a:solidFill>
                <a:latin typeface="Calibri" pitchFamily="34" charset="0"/>
                <a:ea typeface="ＭＳ Ｐゴシック" pitchFamily="34" charset="-128"/>
                <a:cs typeface="+mn-cs"/>
              </a:rPr>
              <a:t>max</a:t>
            </a:r>
            <a:endParaRPr lang="fr-FR" baseline="-25000" dirty="0">
              <a:solidFill>
                <a:srgbClr val="000000"/>
              </a:solidFill>
              <a:latin typeface="Arial"/>
              <a:cs typeface="+mn-cs"/>
            </a:endParaRPr>
          </a:p>
        </p:txBody>
      </p:sp>
      <p:sp>
        <p:nvSpPr>
          <p:cNvPr id="4" name="Rectangle 3"/>
          <p:cNvSpPr/>
          <p:nvPr/>
        </p:nvSpPr>
        <p:spPr>
          <a:xfrm>
            <a:off x="6719389" y="2002624"/>
            <a:ext cx="555824" cy="369332"/>
          </a:xfrm>
          <a:prstGeom prst="rect">
            <a:avLst/>
          </a:prstGeom>
        </p:spPr>
        <p:txBody>
          <a:bodyPr wrap="none">
            <a:spAutoFit/>
          </a:bodyPr>
          <a:lstStyle/>
          <a:p>
            <a:pPr fontAlgn="auto">
              <a:spcBef>
                <a:spcPts val="0"/>
              </a:spcBef>
              <a:spcAft>
                <a:spcPts val="0"/>
              </a:spcAft>
            </a:pPr>
            <a:r>
              <a:rPr lang="fr-FR" b="1" dirty="0">
                <a:solidFill>
                  <a:srgbClr val="0070C0"/>
                </a:solidFill>
                <a:latin typeface="Calibri" pitchFamily="34" charset="0"/>
                <a:ea typeface="ＭＳ Ｐゴシック" pitchFamily="34" charset="-128"/>
                <a:cs typeface="+mn-cs"/>
              </a:rPr>
              <a:t>ASC</a:t>
            </a:r>
            <a:endParaRPr lang="fr-FR" dirty="0">
              <a:solidFill>
                <a:srgbClr val="000000"/>
              </a:solidFill>
              <a:latin typeface="Arial"/>
              <a:cs typeface="+mn-cs"/>
            </a:endParaRPr>
          </a:p>
        </p:txBody>
      </p:sp>
      <p:sp>
        <p:nvSpPr>
          <p:cNvPr id="224" name="ZoneTexte 223">
            <a:extLst>
              <a:ext uri="{FF2B5EF4-FFF2-40B4-BE49-F238E27FC236}">
                <a16:creationId xmlns="" xmlns:a16="http://schemas.microsoft.com/office/drawing/2014/main" id="{27E3C03D-E12C-4350-94E8-7B50C8F28B44}"/>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73</a:t>
            </a:r>
          </a:p>
        </p:txBody>
      </p:sp>
    </p:spTree>
    <p:extLst>
      <p:ext uri="{BB962C8B-B14F-4D97-AF65-F5344CB8AC3E}">
        <p14:creationId xmlns:p14="http://schemas.microsoft.com/office/powerpoint/2010/main" val="3509243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Interaction PK entre DTG et DRV/c (1)</a:t>
            </a:r>
          </a:p>
        </p:txBody>
      </p:sp>
      <p:sp>
        <p:nvSpPr>
          <p:cNvPr id="5123" name="Rectangle 3"/>
          <p:cNvSpPr>
            <a:spLocks noGrp="1" noChangeArrowheads="1"/>
          </p:cNvSpPr>
          <p:nvPr>
            <p:ph idx="1"/>
          </p:nvPr>
        </p:nvSpPr>
        <p:spPr/>
        <p:txBody>
          <a:bodyPr/>
          <a:lstStyle/>
          <a:p>
            <a:pPr eaLnBrk="1" hangingPunct="1"/>
            <a:r>
              <a:rPr lang="fr-FR" sz="1800" b="1" dirty="0" smtClean="0"/>
              <a:t>Rationnel : </a:t>
            </a:r>
            <a:r>
              <a:rPr lang="fr-FR" sz="1800" dirty="0" smtClean="0"/>
              <a:t>existence interaction DTG – DRV/r et avec DRV/c ?</a:t>
            </a:r>
            <a:endParaRPr lang="fr-FR" sz="1800" b="1" dirty="0" smtClean="0"/>
          </a:p>
          <a:p>
            <a:pPr eaLnBrk="1" hangingPunct="1"/>
            <a:r>
              <a:rPr lang="fr-FR" sz="1800" b="1" dirty="0" smtClean="0"/>
              <a:t>Objectifs</a:t>
            </a:r>
            <a:endParaRPr lang="fr-FR" sz="1800" b="1" dirty="0"/>
          </a:p>
          <a:p>
            <a:pPr lvl="1" eaLnBrk="1" hangingPunct="1"/>
            <a:r>
              <a:rPr lang="fr-FR" sz="1600" dirty="0" smtClean="0"/>
              <a:t>Phase1</a:t>
            </a:r>
            <a:r>
              <a:rPr lang="fr-FR" sz="1600" dirty="0"/>
              <a:t>, ouverte, en cross-over, </a:t>
            </a:r>
            <a:r>
              <a:rPr lang="fr-FR" sz="1600" dirty="0" smtClean="0"/>
              <a:t>volontaires </a:t>
            </a:r>
            <a:r>
              <a:rPr lang="fr-FR" sz="1600" dirty="0"/>
              <a:t>sains </a:t>
            </a:r>
            <a:r>
              <a:rPr lang="fr-FR" sz="1600" dirty="0" smtClean="0"/>
              <a:t>randomisés </a:t>
            </a:r>
            <a:r>
              <a:rPr lang="fr-FR" sz="1600" dirty="0"/>
              <a:t>en </a:t>
            </a:r>
            <a:r>
              <a:rPr lang="fr-FR" sz="1600" dirty="0" smtClean="0"/>
              <a:t>2 </a:t>
            </a:r>
            <a:r>
              <a:rPr lang="fr-FR" sz="1600" dirty="0"/>
              <a:t>groupes</a:t>
            </a:r>
          </a:p>
          <a:p>
            <a:pPr eaLnBrk="1" hangingPunct="1"/>
            <a:endParaRPr lang="fr-FR" sz="1600" b="1" dirty="0"/>
          </a:p>
          <a:p>
            <a:pPr eaLnBrk="1" hangingPunct="1"/>
            <a:endParaRPr lang="fr-FR" sz="1600" b="1" dirty="0"/>
          </a:p>
          <a:p>
            <a:pPr eaLnBrk="1" hangingPunct="1"/>
            <a:endParaRPr lang="fr-FR" sz="1600" b="1" dirty="0"/>
          </a:p>
          <a:p>
            <a:pPr eaLnBrk="1" hangingPunct="1"/>
            <a:endParaRPr lang="fr-FR" sz="1600" b="1" dirty="0"/>
          </a:p>
          <a:p>
            <a:pPr eaLnBrk="1" hangingPunct="1"/>
            <a:endParaRPr lang="fr-FR" sz="1600" b="1" dirty="0"/>
          </a:p>
          <a:p>
            <a:pPr eaLnBrk="1" hangingPunct="1"/>
            <a:endParaRPr lang="fr-FR" sz="1600" b="1" dirty="0"/>
          </a:p>
          <a:p>
            <a:pPr eaLnBrk="1" hangingPunct="1"/>
            <a:endParaRPr lang="fr-FR" sz="1600" b="1" dirty="0"/>
          </a:p>
          <a:p>
            <a:pPr eaLnBrk="1" hangingPunct="1"/>
            <a:endParaRPr lang="fr-FR" sz="1600" b="1" dirty="0"/>
          </a:p>
          <a:p>
            <a:pPr eaLnBrk="1" hangingPunct="1"/>
            <a:endParaRPr lang="fr-FR" sz="1600" b="1" dirty="0"/>
          </a:p>
          <a:p>
            <a:pPr eaLnBrk="1" hangingPunct="1"/>
            <a:endParaRPr lang="fr-FR" sz="1600" b="1" dirty="0"/>
          </a:p>
          <a:p>
            <a:pPr marL="0" indent="0" eaLnBrk="1" hangingPunct="1">
              <a:buNone/>
            </a:pPr>
            <a:endParaRPr lang="fr-FR" sz="1600" b="1" dirty="0"/>
          </a:p>
          <a:p>
            <a:pPr marL="0" indent="0" eaLnBrk="1" hangingPunct="1">
              <a:buNone/>
            </a:pPr>
            <a:r>
              <a:rPr lang="fr-FR" sz="1600" b="1" dirty="0"/>
              <a:t/>
            </a:r>
            <a:br>
              <a:rPr lang="fr-FR" sz="1600" b="1" dirty="0"/>
            </a:br>
            <a:r>
              <a:rPr lang="fr-FR" sz="1600" b="1" dirty="0"/>
              <a:t/>
            </a:r>
            <a:br>
              <a:rPr lang="fr-FR" sz="1600" b="1" dirty="0"/>
            </a:br>
            <a:endParaRPr lang="fr-FR" sz="1600" b="1" dirty="0"/>
          </a:p>
          <a:p>
            <a:pPr eaLnBrk="1" hangingPunct="1"/>
            <a:r>
              <a:rPr lang="fr-FR" sz="1800" b="1" dirty="0"/>
              <a:t>Méthode</a:t>
            </a:r>
          </a:p>
          <a:p>
            <a:pPr lvl="1" eaLnBrk="1" hangingPunct="1"/>
            <a:r>
              <a:rPr lang="fr-FR" sz="1600" dirty="0"/>
              <a:t>PK plasma intensives sur 24 h à J14, J35 et J56</a:t>
            </a:r>
          </a:p>
          <a:p>
            <a:pPr lvl="1" eaLnBrk="1" hangingPunct="1"/>
            <a:r>
              <a:rPr lang="fr-FR" sz="1600" dirty="0"/>
              <a:t>Mesures des concentrations plasmatiques de DTG, DRV et </a:t>
            </a:r>
            <a:r>
              <a:rPr lang="fr-FR" sz="1600" dirty="0" err="1"/>
              <a:t>Cobi</a:t>
            </a:r>
            <a:r>
              <a:rPr lang="fr-FR" sz="1600" dirty="0"/>
              <a:t> par LC-MS/MS</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Elliot ER, CROI 2018, Abs. 468</a:t>
            </a:r>
          </a:p>
        </p:txBody>
      </p:sp>
      <p:sp>
        <p:nvSpPr>
          <p:cNvPr id="6" name="Text Box 2"/>
          <p:cNvSpPr txBox="1">
            <a:spLocks noChangeArrowheads="1"/>
          </p:cNvSpPr>
          <p:nvPr/>
        </p:nvSpPr>
        <p:spPr bwMode="auto">
          <a:xfrm>
            <a:off x="1348374" y="2564904"/>
            <a:ext cx="6721188" cy="369332"/>
          </a:xfrm>
          <a:prstGeom prst="rect">
            <a:avLst/>
          </a:prstGeom>
          <a:noFill/>
          <a:ln w="9525">
            <a:noFill/>
            <a:miter lim="800000"/>
            <a:headEnd/>
            <a:tailEnd/>
          </a:ln>
        </p:spPr>
        <p:txBody>
          <a:bodyPr wrap="square">
            <a:spAutoFit/>
          </a:bodyPr>
          <a:lstStyle/>
          <a:p>
            <a:pPr algn="ctr" fontAlgn="auto">
              <a:spcBef>
                <a:spcPts val="0"/>
              </a:spcBef>
              <a:spcAft>
                <a:spcPts val="0"/>
              </a:spcAft>
            </a:pPr>
            <a:r>
              <a:rPr lang="fr-FR" b="1" dirty="0">
                <a:solidFill>
                  <a:srgbClr val="0070C0"/>
                </a:solidFill>
                <a:latin typeface="Calibri" pitchFamily="34" charset="0"/>
                <a:ea typeface="ＭＳ Ｐゴシック" pitchFamily="34" charset="-128"/>
                <a:cs typeface="+mn-cs"/>
              </a:rPr>
              <a:t>Schéma de l’étude</a:t>
            </a:r>
          </a:p>
        </p:txBody>
      </p:sp>
      <p:grpSp>
        <p:nvGrpSpPr>
          <p:cNvPr id="2" name="Groupe 1">
            <a:extLst>
              <a:ext uri="{FF2B5EF4-FFF2-40B4-BE49-F238E27FC236}">
                <a16:creationId xmlns="" xmlns:a16="http://schemas.microsoft.com/office/drawing/2014/main" id="{E5C046E9-69B6-4A0C-A76C-D7A3F8A4C4D2}"/>
              </a:ext>
            </a:extLst>
          </p:cNvPr>
          <p:cNvGrpSpPr/>
          <p:nvPr/>
        </p:nvGrpSpPr>
        <p:grpSpPr>
          <a:xfrm>
            <a:off x="97341" y="2884612"/>
            <a:ext cx="8643552" cy="2632620"/>
            <a:chOff x="97341" y="2536578"/>
            <a:chExt cx="8643552" cy="2632620"/>
          </a:xfrm>
        </p:grpSpPr>
        <p:sp>
          <p:nvSpPr>
            <p:cNvPr id="7" name="Flèche : droite 2">
              <a:extLst>
                <a:ext uri="{FF2B5EF4-FFF2-40B4-BE49-F238E27FC236}">
                  <a16:creationId xmlns="" xmlns:a16="http://schemas.microsoft.com/office/drawing/2014/main" id="{F077A66C-7FB3-4CFC-9624-C0F78BEE08F8}"/>
                </a:ext>
              </a:extLst>
            </p:cNvPr>
            <p:cNvSpPr/>
            <p:nvPr/>
          </p:nvSpPr>
          <p:spPr bwMode="auto">
            <a:xfrm>
              <a:off x="958474" y="3050372"/>
              <a:ext cx="1849089" cy="700088"/>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200" b="1" dirty="0">
                  <a:solidFill>
                    <a:srgbClr val="FFFFFF"/>
                  </a:solidFill>
                  <a:cs typeface="+mn-cs"/>
                </a:rPr>
                <a:t>DTG 50 mg </a:t>
              </a:r>
              <a:r>
                <a:rPr lang="fr-FR" sz="1200" b="1" dirty="0" err="1">
                  <a:solidFill>
                    <a:srgbClr val="FFFFFF"/>
                  </a:solidFill>
                  <a:cs typeface="+mn-cs"/>
                </a:rPr>
                <a:t>qd</a:t>
              </a:r>
              <a:endParaRPr lang="fr-FR" sz="1200" b="1" dirty="0">
                <a:solidFill>
                  <a:srgbClr val="FFFFFF"/>
                </a:solidFill>
                <a:cs typeface="+mn-cs"/>
              </a:endParaRPr>
            </a:p>
          </p:txBody>
        </p:sp>
        <p:sp>
          <p:nvSpPr>
            <p:cNvPr id="8" name="Flèche : droite 7">
              <a:extLst>
                <a:ext uri="{FF2B5EF4-FFF2-40B4-BE49-F238E27FC236}">
                  <a16:creationId xmlns="" xmlns:a16="http://schemas.microsoft.com/office/drawing/2014/main" id="{1DB23CF9-8DCF-4B89-8BA2-465F190B27F3}"/>
                </a:ext>
              </a:extLst>
            </p:cNvPr>
            <p:cNvSpPr/>
            <p:nvPr/>
          </p:nvSpPr>
          <p:spPr bwMode="auto">
            <a:xfrm>
              <a:off x="958474" y="3881436"/>
              <a:ext cx="1849089" cy="700088"/>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200" b="1" dirty="0">
                  <a:solidFill>
                    <a:srgbClr val="FFFFFF"/>
                  </a:solidFill>
                  <a:cs typeface="+mn-cs"/>
                </a:rPr>
                <a:t>DRV/c 800/100 mg </a:t>
              </a:r>
              <a:r>
                <a:rPr lang="fr-FR" sz="1200" b="1" dirty="0" err="1">
                  <a:solidFill>
                    <a:srgbClr val="FFFFFF"/>
                  </a:solidFill>
                  <a:cs typeface="+mn-cs"/>
                </a:rPr>
                <a:t>qd</a:t>
              </a:r>
              <a:endParaRPr lang="fr-FR" sz="1200" b="1" dirty="0">
                <a:solidFill>
                  <a:srgbClr val="FFFFFF"/>
                </a:solidFill>
                <a:cs typeface="+mn-cs"/>
              </a:endParaRPr>
            </a:p>
          </p:txBody>
        </p:sp>
        <p:sp>
          <p:nvSpPr>
            <p:cNvPr id="9" name="Flèche : droite 8">
              <a:extLst>
                <a:ext uri="{FF2B5EF4-FFF2-40B4-BE49-F238E27FC236}">
                  <a16:creationId xmlns="" xmlns:a16="http://schemas.microsoft.com/office/drawing/2014/main" id="{2FBBA5D5-F75D-4DF6-849A-6D092CECCAA0}"/>
                </a:ext>
              </a:extLst>
            </p:cNvPr>
            <p:cNvSpPr/>
            <p:nvPr/>
          </p:nvSpPr>
          <p:spPr bwMode="auto">
            <a:xfrm>
              <a:off x="3829051" y="3050372"/>
              <a:ext cx="1752607" cy="700088"/>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100" b="1" dirty="0">
                  <a:solidFill>
                    <a:srgbClr val="FFFFFF"/>
                  </a:solidFill>
                  <a:cs typeface="+mn-cs"/>
                </a:rPr>
                <a:t>DTG 50 mg + DRV/c 800/100 mg </a:t>
              </a:r>
              <a:r>
                <a:rPr lang="fr-FR" sz="1100" b="1" dirty="0" err="1">
                  <a:solidFill>
                    <a:srgbClr val="FFFFFF"/>
                  </a:solidFill>
                  <a:cs typeface="+mn-cs"/>
                </a:rPr>
                <a:t>qd</a:t>
              </a:r>
              <a:endParaRPr lang="fr-FR" sz="1100" b="1" dirty="0">
                <a:solidFill>
                  <a:srgbClr val="FFFFFF"/>
                </a:solidFill>
                <a:cs typeface="+mn-cs"/>
              </a:endParaRPr>
            </a:p>
          </p:txBody>
        </p:sp>
        <p:sp>
          <p:nvSpPr>
            <p:cNvPr id="10" name="Flèche : droite 9">
              <a:extLst>
                <a:ext uri="{FF2B5EF4-FFF2-40B4-BE49-F238E27FC236}">
                  <a16:creationId xmlns="" xmlns:a16="http://schemas.microsoft.com/office/drawing/2014/main" id="{361695CA-1601-4A22-BF66-1762F572ADC9}"/>
                </a:ext>
              </a:extLst>
            </p:cNvPr>
            <p:cNvSpPr/>
            <p:nvPr/>
          </p:nvSpPr>
          <p:spPr bwMode="auto">
            <a:xfrm>
              <a:off x="3829051" y="3881436"/>
              <a:ext cx="1752607" cy="700088"/>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r>
                <a:rPr lang="fr-FR" sz="1100" b="1" dirty="0">
                  <a:solidFill>
                    <a:srgbClr val="FFFFFF"/>
                  </a:solidFill>
                  <a:latin typeface="Arial"/>
                  <a:cs typeface="+mn-cs"/>
                </a:rPr>
                <a:t>DTG 50 mg + DRV/c 800/100 mg </a:t>
              </a:r>
              <a:r>
                <a:rPr lang="fr-FR" sz="1100" b="1" dirty="0" err="1">
                  <a:solidFill>
                    <a:srgbClr val="FFFFFF"/>
                  </a:solidFill>
                  <a:latin typeface="Arial"/>
                  <a:cs typeface="+mn-cs"/>
                </a:rPr>
                <a:t>qd</a:t>
              </a:r>
              <a:endParaRPr lang="fr-FR" sz="1100" b="1" dirty="0">
                <a:solidFill>
                  <a:srgbClr val="FFFFFF"/>
                </a:solidFill>
                <a:latin typeface="Arial"/>
                <a:cs typeface="+mn-cs"/>
              </a:endParaRPr>
            </a:p>
          </p:txBody>
        </p:sp>
        <p:sp>
          <p:nvSpPr>
            <p:cNvPr id="11" name="Flèche : droite 10">
              <a:extLst>
                <a:ext uri="{FF2B5EF4-FFF2-40B4-BE49-F238E27FC236}">
                  <a16:creationId xmlns="" xmlns:a16="http://schemas.microsoft.com/office/drawing/2014/main" id="{E302AA37-8F5C-441C-B878-38F7EF68F017}"/>
                </a:ext>
              </a:extLst>
            </p:cNvPr>
            <p:cNvSpPr/>
            <p:nvPr/>
          </p:nvSpPr>
          <p:spPr bwMode="auto">
            <a:xfrm>
              <a:off x="6505582" y="3050372"/>
              <a:ext cx="1923395" cy="700088"/>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200" b="1" dirty="0">
                  <a:solidFill>
                    <a:srgbClr val="FFFFFF"/>
                  </a:solidFill>
                  <a:cs typeface="+mn-cs"/>
                </a:rPr>
                <a:t>DRV/c 800/100 mg </a:t>
              </a:r>
              <a:r>
                <a:rPr lang="fr-FR" sz="1200" b="1" dirty="0" err="1">
                  <a:solidFill>
                    <a:srgbClr val="FFFFFF"/>
                  </a:solidFill>
                  <a:cs typeface="+mn-cs"/>
                </a:rPr>
                <a:t>qd</a:t>
              </a:r>
              <a:endParaRPr lang="fr-FR" sz="1200" b="1" dirty="0">
                <a:solidFill>
                  <a:srgbClr val="FFFFFF"/>
                </a:solidFill>
                <a:cs typeface="+mn-cs"/>
              </a:endParaRPr>
            </a:p>
          </p:txBody>
        </p:sp>
        <p:sp>
          <p:nvSpPr>
            <p:cNvPr id="12" name="Flèche : droite 11">
              <a:extLst>
                <a:ext uri="{FF2B5EF4-FFF2-40B4-BE49-F238E27FC236}">
                  <a16:creationId xmlns="" xmlns:a16="http://schemas.microsoft.com/office/drawing/2014/main" id="{95F1E0AD-8595-40A8-A819-BE0DF0303727}"/>
                </a:ext>
              </a:extLst>
            </p:cNvPr>
            <p:cNvSpPr/>
            <p:nvPr/>
          </p:nvSpPr>
          <p:spPr bwMode="auto">
            <a:xfrm>
              <a:off x="6505583" y="3881436"/>
              <a:ext cx="1923394" cy="700088"/>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200" b="1" dirty="0">
                  <a:solidFill>
                    <a:srgbClr val="FFFFFF"/>
                  </a:solidFill>
                  <a:cs typeface="+mn-cs"/>
                </a:rPr>
                <a:t>DTG 50 mg </a:t>
              </a:r>
              <a:r>
                <a:rPr lang="fr-FR" sz="1200" b="1" dirty="0" err="1">
                  <a:solidFill>
                    <a:srgbClr val="FFFFFF"/>
                  </a:solidFill>
                  <a:cs typeface="+mn-cs"/>
                </a:rPr>
                <a:t>qd</a:t>
              </a:r>
              <a:endParaRPr lang="fr-FR" sz="1200" b="1" dirty="0">
                <a:solidFill>
                  <a:srgbClr val="FFFFFF"/>
                </a:solidFill>
                <a:cs typeface="+mn-cs"/>
              </a:endParaRPr>
            </a:p>
          </p:txBody>
        </p:sp>
        <p:sp>
          <p:nvSpPr>
            <p:cNvPr id="13" name="Rectangle : coins arrondis 3">
              <a:extLst>
                <a:ext uri="{FF2B5EF4-FFF2-40B4-BE49-F238E27FC236}">
                  <a16:creationId xmlns="" xmlns:a16="http://schemas.microsoft.com/office/drawing/2014/main" id="{14982D0B-FC4B-4BC4-A1F9-72127AFFD213}"/>
                </a:ext>
              </a:extLst>
            </p:cNvPr>
            <p:cNvSpPr/>
            <p:nvPr/>
          </p:nvSpPr>
          <p:spPr bwMode="auto">
            <a:xfrm>
              <a:off x="2917829" y="3224205"/>
              <a:ext cx="771522" cy="369332"/>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200" dirty="0">
                  <a:solidFill>
                    <a:srgbClr val="FFFFFF"/>
                  </a:solidFill>
                  <a:cs typeface="+mn-cs"/>
                </a:rPr>
                <a:t>Wash out</a:t>
              </a:r>
            </a:p>
          </p:txBody>
        </p:sp>
        <p:sp>
          <p:nvSpPr>
            <p:cNvPr id="14" name="Rectangle : coins arrondis 13">
              <a:extLst>
                <a:ext uri="{FF2B5EF4-FFF2-40B4-BE49-F238E27FC236}">
                  <a16:creationId xmlns="" xmlns:a16="http://schemas.microsoft.com/office/drawing/2014/main" id="{763EF206-3AB6-48DD-9C2D-8C5EBEEBD76A}"/>
                </a:ext>
              </a:extLst>
            </p:cNvPr>
            <p:cNvSpPr/>
            <p:nvPr/>
          </p:nvSpPr>
          <p:spPr bwMode="auto">
            <a:xfrm>
              <a:off x="2917829" y="4056333"/>
              <a:ext cx="771522" cy="369332"/>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r>
                <a:rPr lang="fr-FR" sz="1200">
                  <a:solidFill>
                    <a:srgbClr val="FFFFFF"/>
                  </a:solidFill>
                  <a:latin typeface="Arial"/>
                  <a:cs typeface="+mn-cs"/>
                </a:rPr>
                <a:t>Wash out</a:t>
              </a:r>
              <a:endParaRPr lang="fr-FR" sz="1200" dirty="0">
                <a:solidFill>
                  <a:srgbClr val="FFFFFF"/>
                </a:solidFill>
                <a:latin typeface="Arial"/>
                <a:cs typeface="+mn-cs"/>
              </a:endParaRPr>
            </a:p>
          </p:txBody>
        </p:sp>
        <p:sp>
          <p:nvSpPr>
            <p:cNvPr id="15" name="Rectangle : coins arrondis 14">
              <a:extLst>
                <a:ext uri="{FF2B5EF4-FFF2-40B4-BE49-F238E27FC236}">
                  <a16:creationId xmlns="" xmlns:a16="http://schemas.microsoft.com/office/drawing/2014/main" id="{51181407-2247-4391-B72B-DEBC412925CE}"/>
                </a:ext>
              </a:extLst>
            </p:cNvPr>
            <p:cNvSpPr/>
            <p:nvPr/>
          </p:nvSpPr>
          <p:spPr bwMode="auto">
            <a:xfrm>
              <a:off x="5653103" y="3224205"/>
              <a:ext cx="771522" cy="369332"/>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r>
                <a:rPr lang="fr-FR" sz="1200">
                  <a:solidFill>
                    <a:srgbClr val="FFFFFF"/>
                  </a:solidFill>
                  <a:latin typeface="Arial"/>
                  <a:cs typeface="+mn-cs"/>
                </a:rPr>
                <a:t>Wash out</a:t>
              </a:r>
              <a:endParaRPr lang="fr-FR" sz="1200" dirty="0">
                <a:solidFill>
                  <a:srgbClr val="FFFFFF"/>
                </a:solidFill>
                <a:latin typeface="Arial"/>
                <a:cs typeface="+mn-cs"/>
              </a:endParaRPr>
            </a:p>
          </p:txBody>
        </p:sp>
        <p:sp>
          <p:nvSpPr>
            <p:cNvPr id="16" name="Rectangle : coins arrondis 15">
              <a:extLst>
                <a:ext uri="{FF2B5EF4-FFF2-40B4-BE49-F238E27FC236}">
                  <a16:creationId xmlns="" xmlns:a16="http://schemas.microsoft.com/office/drawing/2014/main" id="{46EDE3A9-7DA3-44FF-BCAF-A1316D4FFDAB}"/>
                </a:ext>
              </a:extLst>
            </p:cNvPr>
            <p:cNvSpPr/>
            <p:nvPr/>
          </p:nvSpPr>
          <p:spPr bwMode="auto">
            <a:xfrm>
              <a:off x="5653103" y="4056333"/>
              <a:ext cx="771522" cy="369332"/>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r>
                <a:rPr lang="fr-FR" sz="1200">
                  <a:solidFill>
                    <a:srgbClr val="FFFFFF"/>
                  </a:solidFill>
                  <a:latin typeface="Arial"/>
                  <a:cs typeface="+mn-cs"/>
                </a:rPr>
                <a:t>Wash out</a:t>
              </a:r>
              <a:endParaRPr lang="fr-FR" sz="1200" dirty="0">
                <a:solidFill>
                  <a:srgbClr val="FFFFFF"/>
                </a:solidFill>
                <a:latin typeface="Arial"/>
                <a:cs typeface="+mn-cs"/>
              </a:endParaRPr>
            </a:p>
          </p:txBody>
        </p:sp>
        <p:sp>
          <p:nvSpPr>
            <p:cNvPr id="17" name="ZoneTexte 16">
              <a:extLst>
                <a:ext uri="{FF2B5EF4-FFF2-40B4-BE49-F238E27FC236}">
                  <a16:creationId xmlns="" xmlns:a16="http://schemas.microsoft.com/office/drawing/2014/main" id="{11E71134-9A6A-4960-9951-0910C0D828F6}"/>
                </a:ext>
              </a:extLst>
            </p:cNvPr>
            <p:cNvSpPr txBox="1"/>
            <p:nvPr/>
          </p:nvSpPr>
          <p:spPr>
            <a:xfrm>
              <a:off x="905394" y="2536578"/>
              <a:ext cx="354584"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J1</a:t>
              </a:r>
            </a:p>
          </p:txBody>
        </p:sp>
        <p:cxnSp>
          <p:nvCxnSpPr>
            <p:cNvPr id="18" name="Connecteur droit avec flèche 17">
              <a:extLst>
                <a:ext uri="{FF2B5EF4-FFF2-40B4-BE49-F238E27FC236}">
                  <a16:creationId xmlns="" xmlns:a16="http://schemas.microsoft.com/office/drawing/2014/main" id="{D258CB0F-A52A-4A58-8C79-B6128E47CE90}"/>
                </a:ext>
              </a:extLst>
            </p:cNvPr>
            <p:cNvCxnSpPr/>
            <p:nvPr/>
          </p:nvCxnSpPr>
          <p:spPr bwMode="auto">
            <a:xfrm>
              <a:off x="1092206" y="2813577"/>
              <a:ext cx="0" cy="342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ZoneTexte 18">
              <a:extLst>
                <a:ext uri="{FF2B5EF4-FFF2-40B4-BE49-F238E27FC236}">
                  <a16:creationId xmlns="" xmlns:a16="http://schemas.microsoft.com/office/drawing/2014/main" id="{46E4C12B-6356-454C-98EE-AC123E47708A}"/>
                </a:ext>
              </a:extLst>
            </p:cNvPr>
            <p:cNvSpPr txBox="1"/>
            <p:nvPr/>
          </p:nvSpPr>
          <p:spPr>
            <a:xfrm>
              <a:off x="2596457" y="2536578"/>
              <a:ext cx="439544"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J14</a:t>
              </a:r>
            </a:p>
          </p:txBody>
        </p:sp>
        <p:cxnSp>
          <p:nvCxnSpPr>
            <p:cNvPr id="20" name="Connecteur droit avec flèche 19">
              <a:extLst>
                <a:ext uri="{FF2B5EF4-FFF2-40B4-BE49-F238E27FC236}">
                  <a16:creationId xmlns="" xmlns:a16="http://schemas.microsoft.com/office/drawing/2014/main" id="{BCDC92CB-3065-47E5-8A8B-CD237C207D97}"/>
                </a:ext>
              </a:extLst>
            </p:cNvPr>
            <p:cNvCxnSpPr/>
            <p:nvPr/>
          </p:nvCxnSpPr>
          <p:spPr bwMode="auto">
            <a:xfrm>
              <a:off x="2825749" y="2813577"/>
              <a:ext cx="0" cy="342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1" name="ZoneTexte 20">
              <a:extLst>
                <a:ext uri="{FF2B5EF4-FFF2-40B4-BE49-F238E27FC236}">
                  <a16:creationId xmlns="" xmlns:a16="http://schemas.microsoft.com/office/drawing/2014/main" id="{2504867A-F2B9-491F-BEE5-2B42540B542D}"/>
                </a:ext>
              </a:extLst>
            </p:cNvPr>
            <p:cNvSpPr txBox="1"/>
            <p:nvPr/>
          </p:nvSpPr>
          <p:spPr>
            <a:xfrm>
              <a:off x="3469579" y="2536578"/>
              <a:ext cx="439544"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J21</a:t>
              </a:r>
            </a:p>
          </p:txBody>
        </p:sp>
        <p:cxnSp>
          <p:nvCxnSpPr>
            <p:cNvPr id="22" name="Connecteur droit avec flèche 21">
              <a:extLst>
                <a:ext uri="{FF2B5EF4-FFF2-40B4-BE49-F238E27FC236}">
                  <a16:creationId xmlns="" xmlns:a16="http://schemas.microsoft.com/office/drawing/2014/main" id="{D7F13636-5AE3-4054-90C7-E1FA8CFEE81E}"/>
                </a:ext>
              </a:extLst>
            </p:cNvPr>
            <p:cNvCxnSpPr/>
            <p:nvPr/>
          </p:nvCxnSpPr>
          <p:spPr bwMode="auto">
            <a:xfrm>
              <a:off x="3698871" y="2813577"/>
              <a:ext cx="0" cy="342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ZoneTexte 22">
              <a:extLst>
                <a:ext uri="{FF2B5EF4-FFF2-40B4-BE49-F238E27FC236}">
                  <a16:creationId xmlns="" xmlns:a16="http://schemas.microsoft.com/office/drawing/2014/main" id="{27F75CDB-869B-46BF-B8E4-4326E314D7B0}"/>
                </a:ext>
              </a:extLst>
            </p:cNvPr>
            <p:cNvSpPr txBox="1"/>
            <p:nvPr/>
          </p:nvSpPr>
          <p:spPr>
            <a:xfrm>
              <a:off x="5328541" y="2536578"/>
              <a:ext cx="439544"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J35</a:t>
              </a:r>
            </a:p>
          </p:txBody>
        </p:sp>
        <p:cxnSp>
          <p:nvCxnSpPr>
            <p:cNvPr id="24" name="Connecteur droit avec flèche 23">
              <a:extLst>
                <a:ext uri="{FF2B5EF4-FFF2-40B4-BE49-F238E27FC236}">
                  <a16:creationId xmlns="" xmlns:a16="http://schemas.microsoft.com/office/drawing/2014/main" id="{6C2374A3-BFE3-4C08-A868-ACD1EC746A22}"/>
                </a:ext>
              </a:extLst>
            </p:cNvPr>
            <p:cNvCxnSpPr/>
            <p:nvPr/>
          </p:nvCxnSpPr>
          <p:spPr bwMode="auto">
            <a:xfrm>
              <a:off x="5557833" y="2813577"/>
              <a:ext cx="0" cy="342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ZoneTexte 24">
              <a:extLst>
                <a:ext uri="{FF2B5EF4-FFF2-40B4-BE49-F238E27FC236}">
                  <a16:creationId xmlns="" xmlns:a16="http://schemas.microsoft.com/office/drawing/2014/main" id="{502B3D90-6679-417F-BAFE-F8D1717C0837}"/>
                </a:ext>
              </a:extLst>
            </p:cNvPr>
            <p:cNvSpPr txBox="1"/>
            <p:nvPr/>
          </p:nvSpPr>
          <p:spPr>
            <a:xfrm>
              <a:off x="6231622" y="2536578"/>
              <a:ext cx="439544"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J43</a:t>
              </a:r>
            </a:p>
          </p:txBody>
        </p:sp>
        <p:cxnSp>
          <p:nvCxnSpPr>
            <p:cNvPr id="26" name="Connecteur droit avec flèche 25">
              <a:extLst>
                <a:ext uri="{FF2B5EF4-FFF2-40B4-BE49-F238E27FC236}">
                  <a16:creationId xmlns="" xmlns:a16="http://schemas.microsoft.com/office/drawing/2014/main" id="{DC1EA1F1-5700-4DD7-9F32-AA04355636DE}"/>
                </a:ext>
              </a:extLst>
            </p:cNvPr>
            <p:cNvCxnSpPr/>
            <p:nvPr/>
          </p:nvCxnSpPr>
          <p:spPr bwMode="auto">
            <a:xfrm>
              <a:off x="6460914" y="2813577"/>
              <a:ext cx="0" cy="342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ZoneTexte 26">
              <a:extLst>
                <a:ext uri="{FF2B5EF4-FFF2-40B4-BE49-F238E27FC236}">
                  <a16:creationId xmlns="" xmlns:a16="http://schemas.microsoft.com/office/drawing/2014/main" id="{1C811CD1-1802-49F5-A3D0-4C4F622A1E8E}"/>
                </a:ext>
              </a:extLst>
            </p:cNvPr>
            <p:cNvSpPr txBox="1"/>
            <p:nvPr/>
          </p:nvSpPr>
          <p:spPr>
            <a:xfrm>
              <a:off x="7989433" y="2536578"/>
              <a:ext cx="439544"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J56</a:t>
              </a:r>
            </a:p>
          </p:txBody>
        </p:sp>
        <p:cxnSp>
          <p:nvCxnSpPr>
            <p:cNvPr id="28" name="Connecteur droit avec flèche 27">
              <a:extLst>
                <a:ext uri="{FF2B5EF4-FFF2-40B4-BE49-F238E27FC236}">
                  <a16:creationId xmlns="" xmlns:a16="http://schemas.microsoft.com/office/drawing/2014/main" id="{DE6CE30D-3F55-49C4-B220-6123C4937580}"/>
                </a:ext>
              </a:extLst>
            </p:cNvPr>
            <p:cNvCxnSpPr/>
            <p:nvPr/>
          </p:nvCxnSpPr>
          <p:spPr bwMode="auto">
            <a:xfrm>
              <a:off x="8218725" y="2813577"/>
              <a:ext cx="0" cy="342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Connecteur droit avec flèche 28">
              <a:extLst>
                <a:ext uri="{FF2B5EF4-FFF2-40B4-BE49-F238E27FC236}">
                  <a16:creationId xmlns="" xmlns:a16="http://schemas.microsoft.com/office/drawing/2014/main" id="{8EF49E3A-C07A-481C-AC2B-390130198205}"/>
                </a:ext>
              </a:extLst>
            </p:cNvPr>
            <p:cNvCxnSpPr>
              <a:cxnSpLocks/>
            </p:cNvCxnSpPr>
            <p:nvPr/>
          </p:nvCxnSpPr>
          <p:spPr bwMode="auto">
            <a:xfrm flipV="1">
              <a:off x="2825749" y="4531420"/>
              <a:ext cx="0" cy="342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Connecteur droit avec flèche 29">
              <a:extLst>
                <a:ext uri="{FF2B5EF4-FFF2-40B4-BE49-F238E27FC236}">
                  <a16:creationId xmlns="" xmlns:a16="http://schemas.microsoft.com/office/drawing/2014/main" id="{B70CC507-20DD-41FC-A365-0A26D7B4832A}"/>
                </a:ext>
              </a:extLst>
            </p:cNvPr>
            <p:cNvCxnSpPr>
              <a:cxnSpLocks/>
            </p:cNvCxnSpPr>
            <p:nvPr/>
          </p:nvCxnSpPr>
          <p:spPr bwMode="auto">
            <a:xfrm flipV="1">
              <a:off x="5557833" y="4531420"/>
              <a:ext cx="0" cy="342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Connecteur droit avec flèche 30">
              <a:extLst>
                <a:ext uri="{FF2B5EF4-FFF2-40B4-BE49-F238E27FC236}">
                  <a16:creationId xmlns="" xmlns:a16="http://schemas.microsoft.com/office/drawing/2014/main" id="{CBC72D13-DE02-4DE1-A3CF-2C15B35A46F7}"/>
                </a:ext>
              </a:extLst>
            </p:cNvPr>
            <p:cNvCxnSpPr>
              <a:cxnSpLocks/>
            </p:cNvCxnSpPr>
            <p:nvPr/>
          </p:nvCxnSpPr>
          <p:spPr bwMode="auto">
            <a:xfrm flipV="1">
              <a:off x="8218725" y="4531420"/>
              <a:ext cx="0" cy="342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ZoneTexte 31">
              <a:extLst>
                <a:ext uri="{FF2B5EF4-FFF2-40B4-BE49-F238E27FC236}">
                  <a16:creationId xmlns="" xmlns:a16="http://schemas.microsoft.com/office/drawing/2014/main" id="{D329F8D1-6E1B-44F8-A8C4-1C3002C5FFAC}"/>
                </a:ext>
              </a:extLst>
            </p:cNvPr>
            <p:cNvSpPr txBox="1"/>
            <p:nvPr/>
          </p:nvSpPr>
          <p:spPr>
            <a:xfrm>
              <a:off x="2361739" y="4892199"/>
              <a:ext cx="1108296"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PK intensive</a:t>
              </a:r>
            </a:p>
          </p:txBody>
        </p:sp>
        <p:sp>
          <p:nvSpPr>
            <p:cNvPr id="33" name="ZoneTexte 32">
              <a:extLst>
                <a:ext uri="{FF2B5EF4-FFF2-40B4-BE49-F238E27FC236}">
                  <a16:creationId xmlns="" xmlns:a16="http://schemas.microsoft.com/office/drawing/2014/main" id="{CB29BE02-A023-4FB9-ADA0-262E03E2DF0A}"/>
                </a:ext>
              </a:extLst>
            </p:cNvPr>
            <p:cNvSpPr txBox="1"/>
            <p:nvPr/>
          </p:nvSpPr>
          <p:spPr>
            <a:xfrm>
              <a:off x="5003685" y="4892199"/>
              <a:ext cx="1108296"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PK intensive</a:t>
              </a:r>
            </a:p>
          </p:txBody>
        </p:sp>
        <p:sp>
          <p:nvSpPr>
            <p:cNvPr id="34" name="ZoneTexte 33">
              <a:extLst>
                <a:ext uri="{FF2B5EF4-FFF2-40B4-BE49-F238E27FC236}">
                  <a16:creationId xmlns="" xmlns:a16="http://schemas.microsoft.com/office/drawing/2014/main" id="{26348F66-D4D9-4C29-B0FF-2E54E8C4FCCD}"/>
                </a:ext>
              </a:extLst>
            </p:cNvPr>
            <p:cNvSpPr txBox="1"/>
            <p:nvPr/>
          </p:nvSpPr>
          <p:spPr>
            <a:xfrm>
              <a:off x="7632597" y="4892199"/>
              <a:ext cx="1108296"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PK intensive</a:t>
              </a:r>
            </a:p>
          </p:txBody>
        </p:sp>
        <p:sp>
          <p:nvSpPr>
            <p:cNvPr id="35" name="ZoneTexte 34">
              <a:extLst>
                <a:ext uri="{FF2B5EF4-FFF2-40B4-BE49-F238E27FC236}">
                  <a16:creationId xmlns="" xmlns:a16="http://schemas.microsoft.com/office/drawing/2014/main" id="{771D385E-BB9F-4AC8-A1CD-DA3EA54F0317}"/>
                </a:ext>
              </a:extLst>
            </p:cNvPr>
            <p:cNvSpPr txBox="1"/>
            <p:nvPr/>
          </p:nvSpPr>
          <p:spPr>
            <a:xfrm>
              <a:off x="97341" y="3261916"/>
              <a:ext cx="861133" cy="276999"/>
            </a:xfrm>
            <a:prstGeom prst="rect">
              <a:avLst/>
            </a:prstGeom>
            <a:noFill/>
          </p:spPr>
          <p:txBody>
            <a:bodyPr wrap="none" rtlCol="0">
              <a:spAutoFit/>
            </a:bodyPr>
            <a:lstStyle/>
            <a:p>
              <a:pPr fontAlgn="auto">
                <a:spcBef>
                  <a:spcPts val="0"/>
                </a:spcBef>
                <a:spcAft>
                  <a:spcPts val="0"/>
                </a:spcAft>
              </a:pPr>
              <a:r>
                <a:rPr lang="fr-FR" sz="1200" b="1" dirty="0">
                  <a:solidFill>
                    <a:srgbClr val="000000"/>
                  </a:solidFill>
                  <a:latin typeface="Arial"/>
                  <a:cs typeface="+mn-cs"/>
                </a:rPr>
                <a:t>Groupe 1</a:t>
              </a:r>
            </a:p>
          </p:txBody>
        </p:sp>
        <p:sp>
          <p:nvSpPr>
            <p:cNvPr id="36" name="ZoneTexte 35">
              <a:extLst>
                <a:ext uri="{FF2B5EF4-FFF2-40B4-BE49-F238E27FC236}">
                  <a16:creationId xmlns="" xmlns:a16="http://schemas.microsoft.com/office/drawing/2014/main" id="{ACF03193-C702-40EB-A22D-F4DFF505D435}"/>
                </a:ext>
              </a:extLst>
            </p:cNvPr>
            <p:cNvSpPr txBox="1"/>
            <p:nvPr/>
          </p:nvSpPr>
          <p:spPr>
            <a:xfrm>
              <a:off x="97341" y="4102499"/>
              <a:ext cx="861133" cy="276999"/>
            </a:xfrm>
            <a:prstGeom prst="rect">
              <a:avLst/>
            </a:prstGeom>
            <a:noFill/>
          </p:spPr>
          <p:txBody>
            <a:bodyPr wrap="none" rtlCol="0">
              <a:spAutoFit/>
            </a:bodyPr>
            <a:lstStyle/>
            <a:p>
              <a:pPr fontAlgn="auto">
                <a:spcBef>
                  <a:spcPts val="0"/>
                </a:spcBef>
                <a:spcAft>
                  <a:spcPts val="0"/>
                </a:spcAft>
              </a:pPr>
              <a:r>
                <a:rPr lang="fr-FR" sz="1200" b="1" dirty="0">
                  <a:solidFill>
                    <a:srgbClr val="000000"/>
                  </a:solidFill>
                  <a:latin typeface="Arial"/>
                  <a:cs typeface="+mn-cs"/>
                </a:rPr>
                <a:t>Groupe 2</a:t>
              </a:r>
            </a:p>
          </p:txBody>
        </p:sp>
        <p:sp>
          <p:nvSpPr>
            <p:cNvPr id="37" name="ZoneTexte 36">
              <a:extLst>
                <a:ext uri="{FF2B5EF4-FFF2-40B4-BE49-F238E27FC236}">
                  <a16:creationId xmlns="" xmlns:a16="http://schemas.microsoft.com/office/drawing/2014/main" id="{62E13F24-59F1-42C1-9351-A2A9DAC83EE5}"/>
                </a:ext>
              </a:extLst>
            </p:cNvPr>
            <p:cNvSpPr txBox="1"/>
            <p:nvPr/>
          </p:nvSpPr>
          <p:spPr>
            <a:xfrm>
              <a:off x="1307016" y="3677449"/>
              <a:ext cx="774571"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14 jours</a:t>
              </a:r>
            </a:p>
          </p:txBody>
        </p:sp>
        <p:sp>
          <p:nvSpPr>
            <p:cNvPr id="38" name="ZoneTexte 37">
              <a:extLst>
                <a:ext uri="{FF2B5EF4-FFF2-40B4-BE49-F238E27FC236}">
                  <a16:creationId xmlns="" xmlns:a16="http://schemas.microsoft.com/office/drawing/2014/main" id="{7E116715-EC72-4055-98C7-85B6AD7CF61B}"/>
                </a:ext>
              </a:extLst>
            </p:cNvPr>
            <p:cNvSpPr txBox="1"/>
            <p:nvPr/>
          </p:nvSpPr>
          <p:spPr>
            <a:xfrm>
              <a:off x="2909163" y="3677449"/>
              <a:ext cx="689612"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7 jours</a:t>
              </a:r>
            </a:p>
          </p:txBody>
        </p:sp>
        <p:sp>
          <p:nvSpPr>
            <p:cNvPr id="39" name="ZoneTexte 38">
              <a:extLst>
                <a:ext uri="{FF2B5EF4-FFF2-40B4-BE49-F238E27FC236}">
                  <a16:creationId xmlns="" xmlns:a16="http://schemas.microsoft.com/office/drawing/2014/main" id="{A277A33A-CC8D-4F35-B0DF-A40699F77895}"/>
                </a:ext>
              </a:extLst>
            </p:cNvPr>
            <p:cNvSpPr txBox="1"/>
            <p:nvPr/>
          </p:nvSpPr>
          <p:spPr>
            <a:xfrm>
              <a:off x="4156057" y="3677449"/>
              <a:ext cx="774571"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14 jours</a:t>
              </a:r>
            </a:p>
          </p:txBody>
        </p:sp>
        <p:sp>
          <p:nvSpPr>
            <p:cNvPr id="40" name="ZoneTexte 39">
              <a:extLst>
                <a:ext uri="{FF2B5EF4-FFF2-40B4-BE49-F238E27FC236}">
                  <a16:creationId xmlns="" xmlns:a16="http://schemas.microsoft.com/office/drawing/2014/main" id="{C00349A3-8CA2-4F81-A8FE-462CF828D6EC}"/>
                </a:ext>
              </a:extLst>
            </p:cNvPr>
            <p:cNvSpPr txBox="1"/>
            <p:nvPr/>
          </p:nvSpPr>
          <p:spPr>
            <a:xfrm>
              <a:off x="6718282" y="3677449"/>
              <a:ext cx="774571"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14 jours</a:t>
              </a:r>
            </a:p>
          </p:txBody>
        </p:sp>
        <p:sp>
          <p:nvSpPr>
            <p:cNvPr id="41" name="ZoneTexte 40">
              <a:extLst>
                <a:ext uri="{FF2B5EF4-FFF2-40B4-BE49-F238E27FC236}">
                  <a16:creationId xmlns="" xmlns:a16="http://schemas.microsoft.com/office/drawing/2014/main" id="{1E9665B9-F325-4B35-9EC1-BA9C23B6ADF2}"/>
                </a:ext>
              </a:extLst>
            </p:cNvPr>
            <p:cNvSpPr txBox="1"/>
            <p:nvPr/>
          </p:nvSpPr>
          <p:spPr>
            <a:xfrm>
              <a:off x="5709622" y="3677449"/>
              <a:ext cx="689612"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7 jours</a:t>
              </a:r>
            </a:p>
          </p:txBody>
        </p:sp>
      </p:grpSp>
      <p:sp>
        <p:nvSpPr>
          <p:cNvPr id="42" name="ZoneTexte 41">
            <a:extLst>
              <a:ext uri="{FF2B5EF4-FFF2-40B4-BE49-F238E27FC236}">
                <a16:creationId xmlns="" xmlns:a16="http://schemas.microsoft.com/office/drawing/2014/main" id="{33ECE25E-E44F-4448-9930-9F4F42DB9812}"/>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74</a:t>
            </a:r>
          </a:p>
        </p:txBody>
      </p:sp>
    </p:spTree>
    <p:extLst>
      <p:ext uri="{BB962C8B-B14F-4D97-AF65-F5344CB8AC3E}">
        <p14:creationId xmlns:p14="http://schemas.microsoft.com/office/powerpoint/2010/main" val="1888615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Interaction PK entre DTG et DRV/c (2)</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Elliot ER, CROI 2018, Abs. 468</a:t>
            </a:r>
          </a:p>
        </p:txBody>
      </p:sp>
      <p:graphicFrame>
        <p:nvGraphicFramePr>
          <p:cNvPr id="49" name="Tableau 48"/>
          <p:cNvGraphicFramePr>
            <a:graphicFrameLocks noGrp="1"/>
          </p:cNvGraphicFramePr>
          <p:nvPr>
            <p:extLst/>
          </p:nvPr>
        </p:nvGraphicFramePr>
        <p:xfrm>
          <a:off x="120462" y="1574417"/>
          <a:ext cx="8749948" cy="1043580"/>
        </p:xfrm>
        <a:graphic>
          <a:graphicData uri="http://schemas.openxmlformats.org/drawingml/2006/table">
            <a:tbl>
              <a:tblPr firstRow="1" bandRow="1">
                <a:tableStyleId>{5C22544A-7EE6-4342-B048-85BDC9FD1C3A}</a:tableStyleId>
              </a:tblPr>
              <a:tblGrid>
                <a:gridCol w="527366">
                  <a:extLst>
                    <a:ext uri="{9D8B030D-6E8A-4147-A177-3AD203B41FA5}">
                      <a16:colId xmlns="" xmlns:a16="http://schemas.microsoft.com/office/drawing/2014/main" val="20000"/>
                    </a:ext>
                  </a:extLst>
                </a:gridCol>
                <a:gridCol w="1624605">
                  <a:extLst>
                    <a:ext uri="{9D8B030D-6E8A-4147-A177-3AD203B41FA5}">
                      <a16:colId xmlns="" xmlns:a16="http://schemas.microsoft.com/office/drawing/2014/main" val="20006"/>
                    </a:ext>
                  </a:extLst>
                </a:gridCol>
                <a:gridCol w="1624605">
                  <a:extLst>
                    <a:ext uri="{9D8B030D-6E8A-4147-A177-3AD203B41FA5}">
                      <a16:colId xmlns="" xmlns:a16="http://schemas.microsoft.com/office/drawing/2014/main" val="20008"/>
                    </a:ext>
                  </a:extLst>
                </a:gridCol>
                <a:gridCol w="1201796">
                  <a:extLst>
                    <a:ext uri="{9D8B030D-6E8A-4147-A177-3AD203B41FA5}">
                      <a16:colId xmlns="" xmlns:a16="http://schemas.microsoft.com/office/drawing/2014/main" val="20010"/>
                    </a:ext>
                  </a:extLst>
                </a:gridCol>
                <a:gridCol w="1236350">
                  <a:extLst>
                    <a:ext uri="{9D8B030D-6E8A-4147-A177-3AD203B41FA5}">
                      <a16:colId xmlns="" xmlns:a16="http://schemas.microsoft.com/office/drawing/2014/main" val="20011"/>
                    </a:ext>
                  </a:extLst>
                </a:gridCol>
                <a:gridCol w="1333430">
                  <a:extLst>
                    <a:ext uri="{9D8B030D-6E8A-4147-A177-3AD203B41FA5}">
                      <a16:colId xmlns="" xmlns:a16="http://schemas.microsoft.com/office/drawing/2014/main" val="20013"/>
                    </a:ext>
                  </a:extLst>
                </a:gridCol>
                <a:gridCol w="1201796">
                  <a:extLst>
                    <a:ext uri="{9D8B030D-6E8A-4147-A177-3AD203B41FA5}">
                      <a16:colId xmlns="" xmlns:a16="http://schemas.microsoft.com/office/drawing/2014/main" val="20015"/>
                    </a:ext>
                  </a:extLst>
                </a:gridCol>
              </a:tblGrid>
              <a:tr h="197268">
                <a:tc>
                  <a:txBody>
                    <a:bodyPr/>
                    <a:lstStyle/>
                    <a:p>
                      <a:endParaRPr lang="fr-FR" sz="1100" dirty="0">
                        <a:solidFill>
                          <a:srgbClr val="000066"/>
                        </a:solidFill>
                      </a:endParaRPr>
                    </a:p>
                  </a:txBody>
                  <a:tcPr marL="0" marR="0" marT="0" marB="0">
                    <a:noFill/>
                  </a:tcPr>
                </a:tc>
                <a:tc gridSpan="3">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100" b="1" i="0" u="none" strike="noStrike" cap="none" normalizeH="0" baseline="0" dirty="0">
                          <a:ln>
                            <a:noFill/>
                          </a:ln>
                          <a:solidFill>
                            <a:srgbClr val="000066"/>
                          </a:solidFill>
                          <a:effectLst/>
                          <a:latin typeface="Arial" charset="0"/>
                        </a:rPr>
                        <a:t>Moyennes géométriques ASC</a:t>
                      </a:r>
                      <a:r>
                        <a:rPr kumimoji="0" lang="fr-FR" sz="1100" b="1" i="0" u="none" strike="noStrike" cap="none" normalizeH="0" baseline="-25000" dirty="0">
                          <a:ln>
                            <a:noFill/>
                          </a:ln>
                          <a:solidFill>
                            <a:srgbClr val="000066"/>
                          </a:solidFill>
                          <a:effectLst/>
                          <a:latin typeface="Arial" charset="0"/>
                        </a:rPr>
                        <a:t>0-24h</a:t>
                      </a:r>
                      <a:r>
                        <a:rPr kumimoji="0" lang="fr-FR" sz="1100" b="1" i="0" u="none" strike="noStrike" cap="none" normalizeH="0" baseline="0" dirty="0">
                          <a:ln>
                            <a:noFill/>
                          </a:ln>
                          <a:solidFill>
                            <a:srgbClr val="000066"/>
                          </a:solidFill>
                          <a:effectLst/>
                          <a:latin typeface="Arial" charset="0"/>
                        </a:rPr>
                        <a:t> (IC 90 %) (</a:t>
                      </a:r>
                      <a:r>
                        <a:rPr kumimoji="0" lang="fr-FR" sz="1100" b="1" i="0" u="none" strike="noStrike" cap="none" normalizeH="0" baseline="0" dirty="0" err="1">
                          <a:ln>
                            <a:noFill/>
                          </a:ln>
                          <a:solidFill>
                            <a:srgbClr val="000066"/>
                          </a:solidFill>
                          <a:effectLst/>
                          <a:latin typeface="Arial" charset="0"/>
                        </a:rPr>
                        <a:t>ng.h</a:t>
                      </a:r>
                      <a:r>
                        <a:rPr kumimoji="0" lang="fr-FR" sz="1100" b="1" i="0" u="none" strike="noStrike" cap="none" normalizeH="0" baseline="0" dirty="0">
                          <a:ln>
                            <a:noFill/>
                          </a:ln>
                          <a:solidFill>
                            <a:srgbClr val="000066"/>
                          </a:solidFill>
                          <a:effectLst/>
                          <a:latin typeface="Arial" charset="0"/>
                        </a:rPr>
                        <a:t>/ml)</a:t>
                      </a:r>
                    </a:p>
                  </a:txBody>
                  <a:tcPr marL="0" marR="0" marT="0" marB="0" anchor="ctr" horzOverflow="overflow">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endParaRPr kumimoji="0" lang="fr-FR" sz="1200" b="1" i="0" u="none" strike="noStrike" cap="none" normalizeH="0" baseline="0" dirty="0">
                        <a:ln>
                          <a:noFill/>
                        </a:ln>
                        <a:solidFill>
                          <a:srgbClr val="000066"/>
                        </a:solidFill>
                        <a:effectLst/>
                        <a:latin typeface="Arial" charset="0"/>
                      </a:endParaRPr>
                    </a:p>
                  </a:txBody>
                  <a:tcPr anchor="ctr" horzOverflow="overflow"/>
                </a:tc>
                <a:tc hMerge="1">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endParaRPr kumimoji="0" lang="fr-FR" sz="1200" b="1" i="0" u="none" strike="noStrike" cap="none" normalizeH="0" baseline="0" dirty="0">
                        <a:ln>
                          <a:noFill/>
                        </a:ln>
                        <a:solidFill>
                          <a:srgbClr val="000066"/>
                        </a:solidFill>
                        <a:effectLst/>
                        <a:latin typeface="Arial" charset="0"/>
                      </a:endParaRPr>
                    </a:p>
                  </a:txBody>
                  <a:tcPr anchor="ctr" horzOverflow="overflow"/>
                </a:tc>
                <a:tc gridSpan="3">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defRPr/>
                      </a:pPr>
                      <a:r>
                        <a:rPr kumimoji="0" lang="fr-FR" sz="1100" b="1" i="0" u="none" strike="noStrike" cap="none" normalizeH="0" baseline="0" dirty="0">
                          <a:ln>
                            <a:noFill/>
                          </a:ln>
                          <a:solidFill>
                            <a:srgbClr val="000066"/>
                          </a:solidFill>
                          <a:effectLst/>
                          <a:latin typeface="Arial" charset="0"/>
                        </a:rPr>
                        <a:t>Moyennes géométriques C</a:t>
                      </a:r>
                      <a:r>
                        <a:rPr kumimoji="0" lang="fr-FR" sz="1100" b="1" i="0" u="none" strike="noStrike" cap="none" normalizeH="0" baseline="-25000" dirty="0">
                          <a:ln>
                            <a:noFill/>
                          </a:ln>
                          <a:solidFill>
                            <a:srgbClr val="000066"/>
                          </a:solidFill>
                          <a:effectLst/>
                          <a:latin typeface="Arial" charset="0"/>
                        </a:rPr>
                        <a:t>24h</a:t>
                      </a:r>
                      <a:r>
                        <a:rPr kumimoji="0" lang="fr-FR" sz="1100" b="1" i="0" u="none" strike="noStrike" cap="none" normalizeH="0" baseline="0" dirty="0">
                          <a:ln>
                            <a:noFill/>
                          </a:ln>
                          <a:solidFill>
                            <a:srgbClr val="000066"/>
                          </a:solidFill>
                          <a:effectLst/>
                          <a:latin typeface="Arial" charset="0"/>
                        </a:rPr>
                        <a:t> (IC 90 %) (</a:t>
                      </a:r>
                      <a:r>
                        <a:rPr kumimoji="0" lang="fr-FR" sz="1100" b="1" i="0" u="none" strike="noStrike" cap="none" normalizeH="0" baseline="0" dirty="0" err="1">
                          <a:ln>
                            <a:noFill/>
                          </a:ln>
                          <a:solidFill>
                            <a:srgbClr val="000066"/>
                          </a:solidFill>
                          <a:effectLst/>
                          <a:latin typeface="Arial" charset="0"/>
                        </a:rPr>
                        <a:t>ng</a:t>
                      </a:r>
                      <a:r>
                        <a:rPr kumimoji="0" lang="fr-FR" sz="1100" b="1" i="0" u="none" strike="noStrike" cap="none" normalizeH="0" baseline="0" dirty="0">
                          <a:ln>
                            <a:noFill/>
                          </a:ln>
                          <a:solidFill>
                            <a:srgbClr val="000066"/>
                          </a:solidFill>
                          <a:effectLst/>
                          <a:latin typeface="Arial" charset="0"/>
                        </a:rPr>
                        <a:t>/ml)</a:t>
                      </a:r>
                    </a:p>
                  </a:txBody>
                  <a:tcPr marL="0" marR="0" marT="0" marB="0" anchor="ctr" horzOverflow="overflow">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endParaRPr kumimoji="0" lang="fr-FR" sz="1200" b="1" i="0" u="none" strike="noStrike" cap="none" normalizeH="0" baseline="0" dirty="0">
                        <a:ln>
                          <a:noFill/>
                        </a:ln>
                        <a:solidFill>
                          <a:srgbClr val="000066"/>
                        </a:solidFill>
                        <a:effectLst/>
                        <a:latin typeface="Arial" charset="0"/>
                      </a:endParaRPr>
                    </a:p>
                  </a:txBody>
                  <a:tcPr anchor="ctr" horzOverflow="overflow"/>
                </a:tc>
                <a:tc hMerge="1">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endParaRPr kumimoji="0" lang="fr-FR" sz="1200" b="1" i="0" u="none" strike="noStrike" cap="none" normalizeH="0" baseline="0" dirty="0">
                        <a:ln>
                          <a:noFill/>
                        </a:ln>
                        <a:solidFill>
                          <a:srgbClr val="000066"/>
                        </a:solidFill>
                        <a:effectLst/>
                        <a:latin typeface="Arial" charset="0"/>
                      </a:endParaRPr>
                    </a:p>
                  </a:txBody>
                  <a:tcPr anchor="ctr" horzOverflow="overflow"/>
                </a:tc>
                <a:extLst>
                  <a:ext uri="{0D108BD9-81ED-4DB2-BD59-A6C34878D82A}">
                    <a16:rowId xmlns="" xmlns:a16="http://schemas.microsoft.com/office/drawing/2014/main" val="10000"/>
                  </a:ext>
                </a:extLst>
              </a:tr>
              <a:tr h="254508">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endParaRPr kumimoji="0" lang="fr-FR" sz="1100" b="0" i="0" u="none" strike="noStrike" cap="none" normalizeH="0" baseline="0" dirty="0">
                        <a:ln>
                          <a:noFill/>
                        </a:ln>
                        <a:solidFill>
                          <a:srgbClr val="000066"/>
                        </a:solidFill>
                        <a:effectLst/>
                        <a:latin typeface="Arial" charset="0"/>
                      </a:endParaRPr>
                    </a:p>
                  </a:txBody>
                  <a:tcPr marL="0" marR="0" marT="0" marB="0" anchor="ctr" horzOverflow="overflow">
                    <a:no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Seul</a:t>
                      </a:r>
                    </a:p>
                  </a:txBody>
                  <a:tcPr marL="0" marR="0" marT="0" marB="0" anchor="ctr" horzOverflow="overflow">
                    <a:lnT w="12700" cap="flat" cmpd="sng" algn="ctr">
                      <a:solidFill>
                        <a:schemeClr val="bg1"/>
                      </a:solidFill>
                      <a:prstDash val="solid"/>
                      <a:round/>
                      <a:headEnd type="none" w="med" len="med"/>
                      <a:tailEnd type="none" w="med" len="med"/>
                    </a:lnT>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Co-administré</a:t>
                      </a:r>
                    </a:p>
                  </a:txBody>
                  <a:tcPr marL="0" marR="0" marT="0" marB="0" anchor="ctr" horzOverflow="overflow">
                    <a:lnT w="12700" cap="flat" cmpd="sng" algn="ctr">
                      <a:solidFill>
                        <a:schemeClr val="bg1"/>
                      </a:solidFill>
                      <a:prstDash val="solid"/>
                      <a:round/>
                      <a:headEnd type="none" w="med" len="med"/>
                      <a:tailEnd type="none" w="med" len="med"/>
                    </a:lnT>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RMG</a:t>
                      </a:r>
                    </a:p>
                  </a:txBody>
                  <a:tcPr marL="0" marR="0" marT="0" marB="0" anchor="ctr" horzOverflow="overflow">
                    <a:lnT w="12700" cap="flat" cmpd="sng" algn="ctr">
                      <a:solidFill>
                        <a:schemeClr val="bg1"/>
                      </a:solidFill>
                      <a:prstDash val="solid"/>
                      <a:round/>
                      <a:headEnd type="none" w="med" len="med"/>
                      <a:tailEnd type="none" w="med" len="med"/>
                    </a:lnT>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Seul</a:t>
                      </a:r>
                    </a:p>
                  </a:txBody>
                  <a:tcPr marL="0" marR="0" marT="0" marB="0" anchor="ctr" horzOverflow="overflow">
                    <a:lnT w="12700" cap="flat" cmpd="sng" algn="ctr">
                      <a:solidFill>
                        <a:schemeClr val="bg1"/>
                      </a:solidFill>
                      <a:prstDash val="solid"/>
                      <a:round/>
                      <a:headEnd type="none" w="med" len="med"/>
                      <a:tailEnd type="none" w="med" len="med"/>
                    </a:lnT>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Co-administré</a:t>
                      </a:r>
                    </a:p>
                  </a:txBody>
                  <a:tcPr marL="0" marR="0" marT="0" marB="0" anchor="ctr" horzOverflow="overflow">
                    <a:lnT w="12700" cap="flat" cmpd="sng" algn="ctr">
                      <a:solidFill>
                        <a:schemeClr val="bg1"/>
                      </a:solidFill>
                      <a:prstDash val="solid"/>
                      <a:round/>
                      <a:headEnd type="none" w="med" len="med"/>
                      <a:tailEnd type="none" w="med" len="med"/>
                    </a:lnT>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RMG</a:t>
                      </a:r>
                    </a:p>
                  </a:txBody>
                  <a:tcPr marL="0" marR="0" marT="0" marB="0" anchor="ctr" horzOverflow="overflow">
                    <a:lnT w="12700" cap="flat" cmpd="sng" algn="ctr">
                      <a:solidFill>
                        <a:schemeClr val="bg1"/>
                      </a:solidFill>
                      <a:prstDash val="solid"/>
                      <a:round/>
                      <a:headEnd type="none" w="med" len="med"/>
                      <a:tailEnd type="none" w="med" len="med"/>
                    </a:lnT>
                    <a:solidFill>
                      <a:srgbClr val="BBE0E3"/>
                    </a:solidFill>
                  </a:tcPr>
                </a:tc>
                <a:extLst>
                  <a:ext uri="{0D108BD9-81ED-4DB2-BD59-A6C34878D82A}">
                    <a16:rowId xmlns="" xmlns:a16="http://schemas.microsoft.com/office/drawing/2014/main" val="10001"/>
                  </a:ext>
                </a:extLst>
              </a:tr>
              <a:tr h="197268">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1" i="0" u="none" strike="noStrike" kern="1200" cap="none" normalizeH="0" baseline="0" dirty="0">
                          <a:ln>
                            <a:noFill/>
                          </a:ln>
                          <a:solidFill>
                            <a:srgbClr val="000066"/>
                          </a:solidFill>
                          <a:effectLst/>
                          <a:latin typeface="Arial" charset="0"/>
                          <a:ea typeface="+mn-ea"/>
                          <a:cs typeface="+mn-cs"/>
                        </a:rPr>
                        <a:t>  DTG</a:t>
                      </a:r>
                    </a:p>
                  </a:txBody>
                  <a:tcPr marL="0" marR="0" marT="0" marB="0" anchor="ctr" horzOverflow="overflow">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47 669 (42 377-52 960)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45 188 (40 203-50 174)</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0,95 (0,87-1,04)</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952 (795-1 109)</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852 (</a:t>
                      </a:r>
                      <a:r>
                        <a:rPr kumimoji="0" lang="fr-FR" sz="1100" b="0" i="0" u="none" strike="noStrike" cap="none" normalizeH="0" baseline="0" dirty="0" smtClean="0">
                          <a:ln>
                            <a:noFill/>
                          </a:ln>
                          <a:solidFill>
                            <a:srgbClr val="000066"/>
                          </a:solidFill>
                          <a:effectLst/>
                          <a:latin typeface="Arial" charset="0"/>
                        </a:rPr>
                        <a:t>690-1 </a:t>
                      </a:r>
                      <a:r>
                        <a:rPr kumimoji="0" lang="fr-FR" sz="1100" b="0" i="0" u="none" strike="noStrike" cap="none" normalizeH="0" baseline="0" dirty="0">
                          <a:ln>
                            <a:noFill/>
                          </a:ln>
                          <a:solidFill>
                            <a:srgbClr val="000066"/>
                          </a:solidFill>
                          <a:effectLst/>
                          <a:latin typeface="Arial" charset="0"/>
                        </a:rPr>
                        <a:t>145)</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0,90 (0,80-1,00)</a:t>
                      </a:r>
                    </a:p>
                  </a:txBody>
                  <a:tcPr marL="0" marR="0" marT="0" marB="0" anchor="ctr" horzOverflow="overflow"/>
                </a:tc>
                <a:extLst>
                  <a:ext uri="{0D108BD9-81ED-4DB2-BD59-A6C34878D82A}">
                    <a16:rowId xmlns="" xmlns:a16="http://schemas.microsoft.com/office/drawing/2014/main" val="10002"/>
                  </a:ext>
                </a:extLst>
              </a:tr>
              <a:tr h="197268">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1" i="0" u="none" strike="noStrike" kern="1200" cap="none" normalizeH="0" baseline="0" dirty="0">
                          <a:ln>
                            <a:noFill/>
                          </a:ln>
                          <a:solidFill>
                            <a:srgbClr val="000066"/>
                          </a:solidFill>
                          <a:effectLst/>
                          <a:latin typeface="Arial" charset="0"/>
                          <a:ea typeface="+mn-ea"/>
                          <a:cs typeface="+mn-cs"/>
                        </a:rPr>
                        <a:t>  DRV</a:t>
                      </a:r>
                    </a:p>
                  </a:txBody>
                  <a:tcPr marL="0" marR="0" marT="0" marB="0" anchor="ctr" horzOverflow="overflow">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63 222 (55 152-71 291)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58 864 (52 978-64 750)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0,93 (0,86-1,00)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1 146 (891-1 400)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1 070 (817-1 322)</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0,93 (0,78-1,11)</a:t>
                      </a:r>
                    </a:p>
                  </a:txBody>
                  <a:tcPr marL="0" marR="0" marT="0" marB="0" anchor="ctr" horzOverflow="overflow"/>
                </a:tc>
                <a:extLst>
                  <a:ext uri="{0D108BD9-81ED-4DB2-BD59-A6C34878D82A}">
                    <a16:rowId xmlns="" xmlns:a16="http://schemas.microsoft.com/office/drawing/2014/main" val="10003"/>
                  </a:ext>
                </a:extLst>
              </a:tr>
              <a:tr h="197268">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1" i="0" u="none" strike="noStrike" kern="1200" cap="none" normalizeH="0" baseline="0" dirty="0">
                          <a:ln>
                            <a:noFill/>
                          </a:ln>
                          <a:solidFill>
                            <a:srgbClr val="000066"/>
                          </a:solidFill>
                          <a:effectLst/>
                          <a:latin typeface="Arial" charset="0"/>
                          <a:ea typeface="+mn-ea"/>
                          <a:cs typeface="+mn-cs"/>
                        </a:rPr>
                        <a:t>  COBI</a:t>
                      </a:r>
                    </a:p>
                  </a:txBody>
                  <a:tcPr marL="0" marR="0" marT="0" marB="0" anchor="ctr" horzOverflow="overflow">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7 829 (6 865-8 793)</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7 650 (6 619-8 682)</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0,98 (0,88-1,08)</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19 (10,4-28)</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19 (6,7-31)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100" b="0" i="0" u="none" strike="noStrike" cap="none" normalizeH="0" baseline="0" dirty="0">
                          <a:ln>
                            <a:noFill/>
                          </a:ln>
                          <a:solidFill>
                            <a:srgbClr val="000066"/>
                          </a:solidFill>
                          <a:effectLst/>
                          <a:latin typeface="Arial" charset="0"/>
                        </a:rPr>
                        <a:t>0,98 (0,79-1,22)</a:t>
                      </a:r>
                    </a:p>
                  </a:txBody>
                  <a:tcPr marL="0" marR="0" marT="0" marB="0" anchor="ctr" horzOverflow="overflow"/>
                </a:tc>
                <a:extLst>
                  <a:ext uri="{0D108BD9-81ED-4DB2-BD59-A6C34878D82A}">
                    <a16:rowId xmlns="" xmlns:a16="http://schemas.microsoft.com/office/drawing/2014/main" val="10004"/>
                  </a:ext>
                </a:extLst>
              </a:tr>
            </a:tbl>
          </a:graphicData>
        </a:graphic>
      </p:graphicFrame>
      <p:sp>
        <p:nvSpPr>
          <p:cNvPr id="50" name="Text Box 2"/>
          <p:cNvSpPr txBox="1">
            <a:spLocks noChangeArrowheads="1"/>
          </p:cNvSpPr>
          <p:nvPr/>
        </p:nvSpPr>
        <p:spPr bwMode="auto">
          <a:xfrm>
            <a:off x="637230" y="1172327"/>
            <a:ext cx="7794996" cy="338554"/>
          </a:xfrm>
          <a:prstGeom prst="rect">
            <a:avLst/>
          </a:prstGeom>
          <a:noFill/>
          <a:ln w="9525">
            <a:noFill/>
            <a:miter lim="800000"/>
            <a:headEnd/>
            <a:tailEnd/>
          </a:ln>
        </p:spPr>
        <p:txBody>
          <a:bodyPr wrap="square">
            <a:spAutoFit/>
          </a:bodyPr>
          <a:lstStyle/>
          <a:p>
            <a:pPr algn="ctr" fontAlgn="auto">
              <a:spcBef>
                <a:spcPts val="0"/>
              </a:spcBef>
              <a:spcAft>
                <a:spcPts val="0"/>
              </a:spcAft>
            </a:pPr>
            <a:r>
              <a:rPr lang="fr-FR" sz="1600" b="1" dirty="0">
                <a:solidFill>
                  <a:srgbClr val="0070C0"/>
                </a:solidFill>
                <a:latin typeface="Calibri" pitchFamily="34" charset="0"/>
                <a:ea typeface="ＭＳ Ｐゴシック" pitchFamily="34" charset="-128"/>
                <a:cs typeface="+mn-cs"/>
              </a:rPr>
              <a:t>Paramètres PK plasma de DTG, DRV et </a:t>
            </a:r>
            <a:r>
              <a:rPr lang="fr-FR" sz="1600" b="1" dirty="0" err="1">
                <a:solidFill>
                  <a:srgbClr val="0070C0"/>
                </a:solidFill>
                <a:latin typeface="Calibri" pitchFamily="34" charset="0"/>
                <a:ea typeface="ＭＳ Ｐゴシック" pitchFamily="34" charset="-128"/>
                <a:cs typeface="+mn-cs"/>
              </a:rPr>
              <a:t>cobicistat</a:t>
            </a:r>
            <a:r>
              <a:rPr lang="fr-FR" sz="1600" b="1" dirty="0">
                <a:solidFill>
                  <a:srgbClr val="0070C0"/>
                </a:solidFill>
                <a:latin typeface="Calibri" pitchFamily="34" charset="0"/>
                <a:ea typeface="ＭＳ Ｐゴシック" pitchFamily="34" charset="-128"/>
                <a:cs typeface="+mn-cs"/>
              </a:rPr>
              <a:t> (RMG, IC 90 %) (n = 20 volontaires sains)</a:t>
            </a:r>
          </a:p>
        </p:txBody>
      </p:sp>
      <p:sp>
        <p:nvSpPr>
          <p:cNvPr id="51" name="Text Box 2"/>
          <p:cNvSpPr txBox="1">
            <a:spLocks noChangeArrowheads="1"/>
          </p:cNvSpPr>
          <p:nvPr/>
        </p:nvSpPr>
        <p:spPr bwMode="auto">
          <a:xfrm>
            <a:off x="101600" y="2815693"/>
            <a:ext cx="4648200" cy="523220"/>
          </a:xfrm>
          <a:prstGeom prst="rect">
            <a:avLst/>
          </a:prstGeom>
          <a:noFill/>
          <a:ln w="9525">
            <a:noFill/>
            <a:miter lim="800000"/>
            <a:headEnd/>
            <a:tailEnd/>
          </a:ln>
        </p:spPr>
        <p:txBody>
          <a:bodyPr wrap="square">
            <a:spAutoFit/>
          </a:bodyPr>
          <a:lstStyle/>
          <a:p>
            <a:pPr algn="ctr" fontAlgn="auto">
              <a:spcBef>
                <a:spcPts val="0"/>
              </a:spcBef>
              <a:spcAft>
                <a:spcPts val="0"/>
              </a:spcAft>
            </a:pPr>
            <a:r>
              <a:rPr lang="fr-FR" sz="1400" b="1" dirty="0">
                <a:solidFill>
                  <a:srgbClr val="0070C0"/>
                </a:solidFill>
                <a:latin typeface="Calibri" pitchFamily="34" charset="0"/>
                <a:ea typeface="ＭＳ Ｐゴシック" pitchFamily="34" charset="-128"/>
                <a:cs typeface="+mn-cs"/>
              </a:rPr>
              <a:t>Concentrations plasma de DTG </a:t>
            </a:r>
            <a:br>
              <a:rPr lang="fr-FR" sz="1400" b="1" dirty="0">
                <a:solidFill>
                  <a:srgbClr val="0070C0"/>
                </a:solidFill>
                <a:latin typeface="Calibri" pitchFamily="34" charset="0"/>
                <a:ea typeface="ＭＳ Ｐゴシック" pitchFamily="34" charset="-128"/>
                <a:cs typeface="+mn-cs"/>
              </a:rPr>
            </a:br>
            <a:r>
              <a:rPr lang="fr-FR" sz="1400" b="1" dirty="0">
                <a:solidFill>
                  <a:srgbClr val="0070C0"/>
                </a:solidFill>
                <a:latin typeface="Calibri" pitchFamily="34" charset="0"/>
                <a:ea typeface="ＭＳ Ｐゴシック" pitchFamily="34" charset="-128"/>
                <a:cs typeface="+mn-cs"/>
              </a:rPr>
              <a:t>(moyennes géométriques), </a:t>
            </a:r>
            <a:r>
              <a:rPr lang="fr-FR" sz="1400" b="1" dirty="0" err="1">
                <a:solidFill>
                  <a:srgbClr val="0070C0"/>
                </a:solidFill>
                <a:latin typeface="Calibri" pitchFamily="34" charset="0"/>
                <a:ea typeface="ＭＳ Ｐゴシック" pitchFamily="34" charset="-128"/>
                <a:cs typeface="+mn-cs"/>
              </a:rPr>
              <a:t>ng</a:t>
            </a:r>
            <a:r>
              <a:rPr lang="fr-FR" sz="1400" b="1" dirty="0">
                <a:solidFill>
                  <a:srgbClr val="0070C0"/>
                </a:solidFill>
                <a:latin typeface="Calibri" pitchFamily="34" charset="0"/>
                <a:ea typeface="ＭＳ Ｐゴシック" pitchFamily="34" charset="-128"/>
                <a:cs typeface="+mn-cs"/>
              </a:rPr>
              <a:t>/ml</a:t>
            </a:r>
          </a:p>
        </p:txBody>
      </p:sp>
      <p:sp>
        <p:nvSpPr>
          <p:cNvPr id="52" name="Text Box 2"/>
          <p:cNvSpPr txBox="1">
            <a:spLocks noChangeArrowheads="1"/>
          </p:cNvSpPr>
          <p:nvPr/>
        </p:nvSpPr>
        <p:spPr bwMode="auto">
          <a:xfrm>
            <a:off x="4797150" y="2828393"/>
            <a:ext cx="3711226" cy="523220"/>
          </a:xfrm>
          <a:prstGeom prst="rect">
            <a:avLst/>
          </a:prstGeom>
          <a:noFill/>
          <a:ln w="9525">
            <a:noFill/>
            <a:miter lim="800000"/>
            <a:headEnd/>
            <a:tailEnd/>
          </a:ln>
        </p:spPr>
        <p:txBody>
          <a:bodyPr wrap="square">
            <a:spAutoFit/>
          </a:bodyPr>
          <a:lstStyle/>
          <a:p>
            <a:pPr algn="ctr" fontAlgn="auto">
              <a:spcBef>
                <a:spcPts val="0"/>
              </a:spcBef>
              <a:spcAft>
                <a:spcPts val="0"/>
              </a:spcAft>
            </a:pPr>
            <a:r>
              <a:rPr lang="fr-FR" sz="1400" b="1" dirty="0">
                <a:solidFill>
                  <a:srgbClr val="0070C0"/>
                </a:solidFill>
                <a:latin typeface="Calibri" pitchFamily="34" charset="0"/>
                <a:ea typeface="ＭＳ Ｐゴシック" pitchFamily="34" charset="-128"/>
                <a:cs typeface="+mn-cs"/>
              </a:rPr>
              <a:t>Concentrations plasma de DRV </a:t>
            </a:r>
            <a:br>
              <a:rPr lang="fr-FR" sz="1400" b="1" dirty="0">
                <a:solidFill>
                  <a:srgbClr val="0070C0"/>
                </a:solidFill>
                <a:latin typeface="Calibri" pitchFamily="34" charset="0"/>
                <a:ea typeface="ＭＳ Ｐゴシック" pitchFamily="34" charset="-128"/>
                <a:cs typeface="+mn-cs"/>
              </a:rPr>
            </a:br>
            <a:r>
              <a:rPr lang="fr-FR" sz="1400" b="1" dirty="0">
                <a:solidFill>
                  <a:srgbClr val="0070C0"/>
                </a:solidFill>
                <a:latin typeface="Calibri" pitchFamily="34" charset="0"/>
                <a:ea typeface="ＭＳ Ｐゴシック" pitchFamily="34" charset="-128"/>
                <a:cs typeface="+mn-cs"/>
              </a:rPr>
              <a:t>(moyennes géométriques), </a:t>
            </a:r>
            <a:r>
              <a:rPr lang="fr-FR" sz="1400" b="1" dirty="0" err="1">
                <a:solidFill>
                  <a:srgbClr val="0070C0"/>
                </a:solidFill>
                <a:latin typeface="Calibri" pitchFamily="34" charset="0"/>
                <a:ea typeface="ＭＳ Ｐゴシック" pitchFamily="34" charset="-128"/>
                <a:cs typeface="+mn-cs"/>
              </a:rPr>
              <a:t>ng</a:t>
            </a:r>
            <a:r>
              <a:rPr lang="fr-FR" sz="1400" b="1" dirty="0">
                <a:solidFill>
                  <a:srgbClr val="0070C0"/>
                </a:solidFill>
                <a:latin typeface="Calibri" pitchFamily="34" charset="0"/>
                <a:ea typeface="ＭＳ Ｐゴシック" pitchFamily="34" charset="-128"/>
                <a:cs typeface="+mn-cs"/>
              </a:rPr>
              <a:t>/ml</a:t>
            </a:r>
          </a:p>
        </p:txBody>
      </p:sp>
      <p:sp>
        <p:nvSpPr>
          <p:cNvPr id="58" name="Rectangle 45">
            <a:extLst>
              <a:ext uri="{FF2B5EF4-FFF2-40B4-BE49-F238E27FC236}">
                <a16:creationId xmlns="" xmlns:a16="http://schemas.microsoft.com/office/drawing/2014/main" id="{7697E9D3-F2B8-F440-BE6C-A5D628E7825C}"/>
              </a:ext>
            </a:extLst>
          </p:cNvPr>
          <p:cNvSpPr>
            <a:spLocks noChangeArrowheads="1"/>
          </p:cNvSpPr>
          <p:nvPr/>
        </p:nvSpPr>
        <p:spPr bwMode="auto">
          <a:xfrm rot="16200000">
            <a:off x="-77916" y="2103663"/>
            <a:ext cx="30264" cy="15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300" b="0" dirty="0">
                <a:solidFill>
                  <a:srgbClr val="000000"/>
                </a:solidFill>
                <a:latin typeface="Arial"/>
                <a:cs typeface="+mn-cs"/>
              </a:rPr>
              <a:t> </a:t>
            </a:r>
            <a:endParaRPr lang="fr-FR" altLang="en-US" dirty="0">
              <a:solidFill>
                <a:srgbClr val="000000"/>
              </a:solidFill>
              <a:latin typeface="Arial"/>
              <a:cs typeface="+mn-cs"/>
            </a:endParaRPr>
          </a:p>
        </p:txBody>
      </p:sp>
      <p:grpSp>
        <p:nvGrpSpPr>
          <p:cNvPr id="2" name="Grouper 1"/>
          <p:cNvGrpSpPr/>
          <p:nvPr/>
        </p:nvGrpSpPr>
        <p:grpSpPr>
          <a:xfrm>
            <a:off x="339540" y="3179199"/>
            <a:ext cx="8265533" cy="1854721"/>
            <a:chOff x="5466" y="2906719"/>
            <a:chExt cx="9006007" cy="2185704"/>
          </a:xfrm>
        </p:grpSpPr>
        <p:sp>
          <p:nvSpPr>
            <p:cNvPr id="53" name="Line 33">
              <a:extLst>
                <a:ext uri="{FF2B5EF4-FFF2-40B4-BE49-F238E27FC236}">
                  <a16:creationId xmlns="" xmlns:a16="http://schemas.microsoft.com/office/drawing/2014/main" id="{A680E133-9B7D-9949-97B4-D22A60BAED17}"/>
                </a:ext>
              </a:extLst>
            </p:cNvPr>
            <p:cNvSpPr>
              <a:spLocks noChangeShapeType="1"/>
            </p:cNvSpPr>
            <p:nvPr/>
          </p:nvSpPr>
          <p:spPr bwMode="auto">
            <a:xfrm flipV="1">
              <a:off x="418759" y="2906719"/>
              <a:ext cx="0" cy="1790643"/>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54" name="Line 34">
              <a:extLst>
                <a:ext uri="{FF2B5EF4-FFF2-40B4-BE49-F238E27FC236}">
                  <a16:creationId xmlns="" xmlns:a16="http://schemas.microsoft.com/office/drawing/2014/main" id="{F567D7E0-7DF9-F841-9DE2-FCC4E83F2279}"/>
                </a:ext>
              </a:extLst>
            </p:cNvPr>
            <p:cNvSpPr>
              <a:spLocks noChangeShapeType="1"/>
            </p:cNvSpPr>
            <p:nvPr/>
          </p:nvSpPr>
          <p:spPr bwMode="auto">
            <a:xfrm flipH="1">
              <a:off x="367167" y="4676068"/>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55" name="Rectangle 35">
              <a:extLst>
                <a:ext uri="{FF2B5EF4-FFF2-40B4-BE49-F238E27FC236}">
                  <a16:creationId xmlns="" xmlns:a16="http://schemas.microsoft.com/office/drawing/2014/main" id="{98CE0300-3558-D24D-9313-17FC473EF9C6}"/>
                </a:ext>
              </a:extLst>
            </p:cNvPr>
            <p:cNvSpPr>
              <a:spLocks noChangeArrowheads="1"/>
            </p:cNvSpPr>
            <p:nvPr/>
          </p:nvSpPr>
          <p:spPr bwMode="auto">
            <a:xfrm>
              <a:off x="252975" y="4586881"/>
              <a:ext cx="76851" cy="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1000" b="0" dirty="0">
                  <a:solidFill>
                    <a:srgbClr val="000066"/>
                  </a:solidFill>
                  <a:latin typeface="Arial"/>
                  <a:cs typeface="+mn-cs"/>
                </a:rPr>
                <a:t>0</a:t>
              </a:r>
              <a:endParaRPr lang="fr-FR" altLang="en-US" sz="1000" dirty="0">
                <a:solidFill>
                  <a:srgbClr val="000066"/>
                </a:solidFill>
                <a:latin typeface="Arial"/>
                <a:cs typeface="+mn-cs"/>
              </a:endParaRPr>
            </a:p>
          </p:txBody>
        </p:sp>
        <p:sp>
          <p:nvSpPr>
            <p:cNvPr id="56" name="Line 36">
              <a:extLst>
                <a:ext uri="{FF2B5EF4-FFF2-40B4-BE49-F238E27FC236}">
                  <a16:creationId xmlns="" xmlns:a16="http://schemas.microsoft.com/office/drawing/2014/main" id="{79D3E507-B3EB-B04D-A0EE-BA51E4EB1B3C}"/>
                </a:ext>
              </a:extLst>
            </p:cNvPr>
            <p:cNvSpPr>
              <a:spLocks noChangeShapeType="1"/>
            </p:cNvSpPr>
            <p:nvPr/>
          </p:nvSpPr>
          <p:spPr bwMode="auto">
            <a:xfrm flipH="1">
              <a:off x="367167" y="4286693"/>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57" name="Rectangle 37">
              <a:extLst>
                <a:ext uri="{FF2B5EF4-FFF2-40B4-BE49-F238E27FC236}">
                  <a16:creationId xmlns="" xmlns:a16="http://schemas.microsoft.com/office/drawing/2014/main" id="{0F2A64F4-DC64-6C49-ADDA-5397981DF2CE}"/>
                </a:ext>
              </a:extLst>
            </p:cNvPr>
            <p:cNvSpPr>
              <a:spLocks noChangeArrowheads="1"/>
            </p:cNvSpPr>
            <p:nvPr/>
          </p:nvSpPr>
          <p:spPr bwMode="auto">
            <a:xfrm>
              <a:off x="5466" y="4209749"/>
              <a:ext cx="345830" cy="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1000" b="0" dirty="0">
                  <a:solidFill>
                    <a:srgbClr val="000066"/>
                  </a:solidFill>
                  <a:latin typeface="Arial"/>
                  <a:cs typeface="+mn-cs"/>
                </a:rPr>
                <a:t>1 000</a:t>
              </a:r>
              <a:endParaRPr lang="fr-FR" altLang="en-US" sz="1000" dirty="0">
                <a:solidFill>
                  <a:srgbClr val="000066"/>
                </a:solidFill>
                <a:latin typeface="Arial"/>
                <a:cs typeface="+mn-cs"/>
              </a:endParaRPr>
            </a:p>
          </p:txBody>
        </p:sp>
        <p:sp>
          <p:nvSpPr>
            <p:cNvPr id="59" name="Line 75">
              <a:extLst>
                <a:ext uri="{FF2B5EF4-FFF2-40B4-BE49-F238E27FC236}">
                  <a16:creationId xmlns="" xmlns:a16="http://schemas.microsoft.com/office/drawing/2014/main" id="{32B18341-69BC-5E42-9950-D42BC1BF307E}"/>
                </a:ext>
              </a:extLst>
            </p:cNvPr>
            <p:cNvSpPr>
              <a:spLocks noChangeShapeType="1"/>
            </p:cNvSpPr>
            <p:nvPr/>
          </p:nvSpPr>
          <p:spPr bwMode="auto">
            <a:xfrm>
              <a:off x="418759" y="4697363"/>
              <a:ext cx="4102441"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60" name="Line 76">
              <a:extLst>
                <a:ext uri="{FF2B5EF4-FFF2-40B4-BE49-F238E27FC236}">
                  <a16:creationId xmlns="" xmlns:a16="http://schemas.microsoft.com/office/drawing/2014/main" id="{42E22100-8A87-FA42-9389-7FA1D84F47D8}"/>
                </a:ext>
              </a:extLst>
            </p:cNvPr>
            <p:cNvSpPr>
              <a:spLocks noChangeShapeType="1"/>
            </p:cNvSpPr>
            <p:nvPr/>
          </p:nvSpPr>
          <p:spPr bwMode="auto">
            <a:xfrm>
              <a:off x="420112"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61" name="Rectangle 77">
              <a:extLst>
                <a:ext uri="{FF2B5EF4-FFF2-40B4-BE49-F238E27FC236}">
                  <a16:creationId xmlns="" xmlns:a16="http://schemas.microsoft.com/office/drawing/2014/main" id="{C91BF03A-6FC1-B144-8216-57F97119D8B8}"/>
                </a:ext>
              </a:extLst>
            </p:cNvPr>
            <p:cNvSpPr>
              <a:spLocks noChangeArrowheads="1"/>
            </p:cNvSpPr>
            <p:nvPr/>
          </p:nvSpPr>
          <p:spPr bwMode="auto">
            <a:xfrm>
              <a:off x="381385" y="476144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0</a:t>
              </a:r>
              <a:endParaRPr lang="fr-FR" altLang="en-US" sz="1000" dirty="0">
                <a:solidFill>
                  <a:srgbClr val="000066"/>
                </a:solidFill>
                <a:latin typeface="Arial"/>
                <a:cs typeface="+mn-cs"/>
              </a:endParaRPr>
            </a:p>
          </p:txBody>
        </p:sp>
        <p:sp>
          <p:nvSpPr>
            <p:cNvPr id="62" name="Line 78">
              <a:extLst>
                <a:ext uri="{FF2B5EF4-FFF2-40B4-BE49-F238E27FC236}">
                  <a16:creationId xmlns="" xmlns:a16="http://schemas.microsoft.com/office/drawing/2014/main" id="{AAAB578D-0FDA-8F4C-A2B1-51EA1DA18B87}"/>
                </a:ext>
              </a:extLst>
            </p:cNvPr>
            <p:cNvSpPr>
              <a:spLocks noChangeShapeType="1"/>
            </p:cNvSpPr>
            <p:nvPr/>
          </p:nvSpPr>
          <p:spPr bwMode="auto">
            <a:xfrm>
              <a:off x="1095894"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63" name="Rectangle 79">
              <a:extLst>
                <a:ext uri="{FF2B5EF4-FFF2-40B4-BE49-F238E27FC236}">
                  <a16:creationId xmlns="" xmlns:a16="http://schemas.microsoft.com/office/drawing/2014/main" id="{BCB3A429-6FCF-7A41-ADD8-D37271A9A15A}"/>
                </a:ext>
              </a:extLst>
            </p:cNvPr>
            <p:cNvSpPr>
              <a:spLocks noChangeArrowheads="1"/>
            </p:cNvSpPr>
            <p:nvPr/>
          </p:nvSpPr>
          <p:spPr bwMode="auto">
            <a:xfrm>
              <a:off x="1055326" y="476144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2</a:t>
              </a:r>
              <a:endParaRPr lang="fr-FR" altLang="en-US" sz="1000" dirty="0">
                <a:solidFill>
                  <a:srgbClr val="000066"/>
                </a:solidFill>
                <a:latin typeface="Arial"/>
                <a:cs typeface="+mn-cs"/>
              </a:endParaRPr>
            </a:p>
          </p:txBody>
        </p:sp>
        <p:sp>
          <p:nvSpPr>
            <p:cNvPr id="64" name="Line 80">
              <a:extLst>
                <a:ext uri="{FF2B5EF4-FFF2-40B4-BE49-F238E27FC236}">
                  <a16:creationId xmlns="" xmlns:a16="http://schemas.microsoft.com/office/drawing/2014/main" id="{4600083B-127E-BB42-B7C6-AE5F0A81C4EE}"/>
                </a:ext>
              </a:extLst>
            </p:cNvPr>
            <p:cNvSpPr>
              <a:spLocks noChangeShapeType="1"/>
            </p:cNvSpPr>
            <p:nvPr/>
          </p:nvSpPr>
          <p:spPr bwMode="auto">
            <a:xfrm>
              <a:off x="1773713"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65" name="Rectangle 81">
              <a:extLst>
                <a:ext uri="{FF2B5EF4-FFF2-40B4-BE49-F238E27FC236}">
                  <a16:creationId xmlns="" xmlns:a16="http://schemas.microsoft.com/office/drawing/2014/main" id="{0F2C4651-925A-3A4A-806F-9705B9B7C8AA}"/>
                </a:ext>
              </a:extLst>
            </p:cNvPr>
            <p:cNvSpPr>
              <a:spLocks noChangeArrowheads="1"/>
            </p:cNvSpPr>
            <p:nvPr/>
          </p:nvSpPr>
          <p:spPr bwMode="auto">
            <a:xfrm>
              <a:off x="1726040" y="476144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4</a:t>
              </a:r>
              <a:endParaRPr lang="fr-FR" altLang="en-US" sz="1000" dirty="0">
                <a:solidFill>
                  <a:srgbClr val="000066"/>
                </a:solidFill>
                <a:latin typeface="Arial"/>
                <a:cs typeface="+mn-cs"/>
              </a:endParaRPr>
            </a:p>
          </p:txBody>
        </p:sp>
        <p:sp>
          <p:nvSpPr>
            <p:cNvPr id="66" name="Line 82">
              <a:extLst>
                <a:ext uri="{FF2B5EF4-FFF2-40B4-BE49-F238E27FC236}">
                  <a16:creationId xmlns="" xmlns:a16="http://schemas.microsoft.com/office/drawing/2014/main" id="{1CB70605-F8A8-E447-94AD-53492E484F20}"/>
                </a:ext>
              </a:extLst>
            </p:cNvPr>
            <p:cNvSpPr>
              <a:spLocks noChangeShapeType="1"/>
            </p:cNvSpPr>
            <p:nvPr/>
          </p:nvSpPr>
          <p:spPr bwMode="auto">
            <a:xfrm>
              <a:off x="2466127"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67" name="Rectangle 83">
              <a:extLst>
                <a:ext uri="{FF2B5EF4-FFF2-40B4-BE49-F238E27FC236}">
                  <a16:creationId xmlns="" xmlns:a16="http://schemas.microsoft.com/office/drawing/2014/main" id="{52AF3ECD-4758-D54E-8912-0DE0EF838F2C}"/>
                </a:ext>
              </a:extLst>
            </p:cNvPr>
            <p:cNvSpPr>
              <a:spLocks noChangeArrowheads="1"/>
            </p:cNvSpPr>
            <p:nvPr/>
          </p:nvSpPr>
          <p:spPr bwMode="auto">
            <a:xfrm>
              <a:off x="2419682" y="476144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6</a:t>
              </a:r>
              <a:endParaRPr lang="fr-FR" altLang="en-US" sz="1000" dirty="0">
                <a:solidFill>
                  <a:srgbClr val="000066"/>
                </a:solidFill>
                <a:latin typeface="Arial"/>
                <a:cs typeface="+mn-cs"/>
              </a:endParaRPr>
            </a:p>
          </p:txBody>
        </p:sp>
        <p:sp>
          <p:nvSpPr>
            <p:cNvPr id="68" name="Line 84">
              <a:extLst>
                <a:ext uri="{FF2B5EF4-FFF2-40B4-BE49-F238E27FC236}">
                  <a16:creationId xmlns="" xmlns:a16="http://schemas.microsoft.com/office/drawing/2014/main" id="{A0EA0509-F430-3149-BFB8-83B0DBD9EB36}"/>
                </a:ext>
              </a:extLst>
            </p:cNvPr>
            <p:cNvSpPr>
              <a:spLocks noChangeShapeType="1"/>
            </p:cNvSpPr>
            <p:nvPr/>
          </p:nvSpPr>
          <p:spPr bwMode="auto">
            <a:xfrm>
              <a:off x="3128343"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69" name="Rectangle 85">
              <a:extLst>
                <a:ext uri="{FF2B5EF4-FFF2-40B4-BE49-F238E27FC236}">
                  <a16:creationId xmlns="" xmlns:a16="http://schemas.microsoft.com/office/drawing/2014/main" id="{7E55B01C-C8B9-5540-B7AA-2B953E722D3B}"/>
                </a:ext>
              </a:extLst>
            </p:cNvPr>
            <p:cNvSpPr>
              <a:spLocks noChangeArrowheads="1"/>
            </p:cNvSpPr>
            <p:nvPr/>
          </p:nvSpPr>
          <p:spPr bwMode="auto">
            <a:xfrm>
              <a:off x="3081899" y="476144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8</a:t>
              </a:r>
              <a:endParaRPr lang="fr-FR" altLang="en-US" sz="1000" dirty="0">
                <a:solidFill>
                  <a:srgbClr val="000066"/>
                </a:solidFill>
                <a:latin typeface="Arial"/>
                <a:cs typeface="+mn-cs"/>
              </a:endParaRPr>
            </a:p>
          </p:txBody>
        </p:sp>
        <p:sp>
          <p:nvSpPr>
            <p:cNvPr id="70" name="Line 88">
              <a:extLst>
                <a:ext uri="{FF2B5EF4-FFF2-40B4-BE49-F238E27FC236}">
                  <a16:creationId xmlns="" xmlns:a16="http://schemas.microsoft.com/office/drawing/2014/main" id="{92A54C1D-F583-4143-8B75-D6A89F65FE0C}"/>
                </a:ext>
              </a:extLst>
            </p:cNvPr>
            <p:cNvSpPr>
              <a:spLocks noChangeShapeType="1"/>
            </p:cNvSpPr>
            <p:nvPr/>
          </p:nvSpPr>
          <p:spPr bwMode="auto">
            <a:xfrm>
              <a:off x="3820513"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71" name="Rectangle 89">
              <a:extLst>
                <a:ext uri="{FF2B5EF4-FFF2-40B4-BE49-F238E27FC236}">
                  <a16:creationId xmlns="" xmlns:a16="http://schemas.microsoft.com/office/drawing/2014/main" id="{6AA16ECC-BBA3-A54E-8F74-985BEC1F0076}"/>
                </a:ext>
              </a:extLst>
            </p:cNvPr>
            <p:cNvSpPr>
              <a:spLocks noChangeArrowheads="1"/>
            </p:cNvSpPr>
            <p:nvPr/>
          </p:nvSpPr>
          <p:spPr bwMode="auto">
            <a:xfrm>
              <a:off x="3738803" y="476144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12</a:t>
              </a:r>
              <a:endParaRPr lang="fr-FR" altLang="en-US" sz="1000" dirty="0">
                <a:solidFill>
                  <a:srgbClr val="000066"/>
                </a:solidFill>
                <a:latin typeface="Arial"/>
                <a:cs typeface="+mn-cs"/>
              </a:endParaRPr>
            </a:p>
          </p:txBody>
        </p:sp>
        <p:sp>
          <p:nvSpPr>
            <p:cNvPr id="72" name="Rectangle 90">
              <a:extLst>
                <a:ext uri="{FF2B5EF4-FFF2-40B4-BE49-F238E27FC236}">
                  <a16:creationId xmlns="" xmlns:a16="http://schemas.microsoft.com/office/drawing/2014/main" id="{36121C5A-F999-364C-B377-01CC41E31284}"/>
                </a:ext>
              </a:extLst>
            </p:cNvPr>
            <p:cNvSpPr>
              <a:spLocks noChangeArrowheads="1"/>
            </p:cNvSpPr>
            <p:nvPr/>
          </p:nvSpPr>
          <p:spPr bwMode="auto">
            <a:xfrm>
              <a:off x="2266951" y="4907757"/>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200" dirty="0">
                  <a:solidFill>
                    <a:srgbClr val="000066"/>
                  </a:solidFill>
                  <a:latin typeface="Arial"/>
                  <a:cs typeface="+mn-cs"/>
                </a:rPr>
                <a:t>Heures</a:t>
              </a:r>
            </a:p>
          </p:txBody>
        </p:sp>
        <p:sp>
          <p:nvSpPr>
            <p:cNvPr id="73" name="Line 88">
              <a:extLst>
                <a:ext uri="{FF2B5EF4-FFF2-40B4-BE49-F238E27FC236}">
                  <a16:creationId xmlns="" xmlns:a16="http://schemas.microsoft.com/office/drawing/2014/main" id="{92A54C1D-F583-4143-8B75-D6A89F65FE0C}"/>
                </a:ext>
              </a:extLst>
            </p:cNvPr>
            <p:cNvSpPr>
              <a:spLocks noChangeShapeType="1"/>
            </p:cNvSpPr>
            <p:nvPr/>
          </p:nvSpPr>
          <p:spPr bwMode="auto">
            <a:xfrm>
              <a:off x="4506413"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74" name="Rectangle 89">
              <a:extLst>
                <a:ext uri="{FF2B5EF4-FFF2-40B4-BE49-F238E27FC236}">
                  <a16:creationId xmlns="" xmlns:a16="http://schemas.microsoft.com/office/drawing/2014/main" id="{6AA16ECC-BBA3-A54E-8F74-985BEC1F0076}"/>
                </a:ext>
              </a:extLst>
            </p:cNvPr>
            <p:cNvSpPr>
              <a:spLocks noChangeArrowheads="1"/>
            </p:cNvSpPr>
            <p:nvPr/>
          </p:nvSpPr>
          <p:spPr bwMode="auto">
            <a:xfrm>
              <a:off x="4424703" y="476144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24</a:t>
              </a:r>
              <a:endParaRPr lang="fr-FR" altLang="en-US" sz="1000" dirty="0">
                <a:solidFill>
                  <a:srgbClr val="000066"/>
                </a:solidFill>
                <a:latin typeface="Arial"/>
                <a:cs typeface="+mn-cs"/>
              </a:endParaRPr>
            </a:p>
          </p:txBody>
        </p:sp>
        <p:sp>
          <p:nvSpPr>
            <p:cNvPr id="75" name="Line 36">
              <a:extLst>
                <a:ext uri="{FF2B5EF4-FFF2-40B4-BE49-F238E27FC236}">
                  <a16:creationId xmlns="" xmlns:a16="http://schemas.microsoft.com/office/drawing/2014/main" id="{79D3E507-B3EB-B04D-A0EE-BA51E4EB1B3C}"/>
                </a:ext>
              </a:extLst>
            </p:cNvPr>
            <p:cNvSpPr>
              <a:spLocks noChangeShapeType="1"/>
            </p:cNvSpPr>
            <p:nvPr/>
          </p:nvSpPr>
          <p:spPr bwMode="auto">
            <a:xfrm flipH="1">
              <a:off x="367167" y="3887293"/>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76" name="Rectangle 37">
              <a:extLst>
                <a:ext uri="{FF2B5EF4-FFF2-40B4-BE49-F238E27FC236}">
                  <a16:creationId xmlns="" xmlns:a16="http://schemas.microsoft.com/office/drawing/2014/main" id="{0F2A64F4-DC64-6C49-ADDA-5397981DF2CE}"/>
                </a:ext>
              </a:extLst>
            </p:cNvPr>
            <p:cNvSpPr>
              <a:spLocks noChangeArrowheads="1"/>
            </p:cNvSpPr>
            <p:nvPr/>
          </p:nvSpPr>
          <p:spPr bwMode="auto">
            <a:xfrm>
              <a:off x="5466" y="3810350"/>
              <a:ext cx="345830" cy="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1000" b="0" dirty="0">
                  <a:solidFill>
                    <a:srgbClr val="000066"/>
                  </a:solidFill>
                  <a:latin typeface="Arial"/>
                  <a:cs typeface="+mn-cs"/>
                </a:rPr>
                <a:t>2 000</a:t>
              </a:r>
              <a:endParaRPr lang="fr-FR" altLang="en-US" sz="1000" dirty="0">
                <a:solidFill>
                  <a:srgbClr val="000066"/>
                </a:solidFill>
                <a:latin typeface="Arial"/>
                <a:cs typeface="+mn-cs"/>
              </a:endParaRPr>
            </a:p>
          </p:txBody>
        </p:sp>
        <p:sp>
          <p:nvSpPr>
            <p:cNvPr id="77" name="Line 36">
              <a:extLst>
                <a:ext uri="{FF2B5EF4-FFF2-40B4-BE49-F238E27FC236}">
                  <a16:creationId xmlns="" xmlns:a16="http://schemas.microsoft.com/office/drawing/2014/main" id="{79D3E507-B3EB-B04D-A0EE-BA51E4EB1B3C}"/>
                </a:ext>
              </a:extLst>
            </p:cNvPr>
            <p:cNvSpPr>
              <a:spLocks noChangeShapeType="1"/>
            </p:cNvSpPr>
            <p:nvPr/>
          </p:nvSpPr>
          <p:spPr bwMode="auto">
            <a:xfrm flipH="1">
              <a:off x="367167" y="3487441"/>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78" name="Rectangle 37">
              <a:extLst>
                <a:ext uri="{FF2B5EF4-FFF2-40B4-BE49-F238E27FC236}">
                  <a16:creationId xmlns="" xmlns:a16="http://schemas.microsoft.com/office/drawing/2014/main" id="{0F2A64F4-DC64-6C49-ADDA-5397981DF2CE}"/>
                </a:ext>
              </a:extLst>
            </p:cNvPr>
            <p:cNvSpPr>
              <a:spLocks noChangeArrowheads="1"/>
            </p:cNvSpPr>
            <p:nvPr/>
          </p:nvSpPr>
          <p:spPr bwMode="auto">
            <a:xfrm>
              <a:off x="5466" y="3410496"/>
              <a:ext cx="345830" cy="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1000" b="0" dirty="0">
                  <a:solidFill>
                    <a:srgbClr val="000066"/>
                  </a:solidFill>
                  <a:latin typeface="Arial"/>
                  <a:cs typeface="+mn-cs"/>
                </a:rPr>
                <a:t>3 000</a:t>
              </a:r>
              <a:endParaRPr lang="fr-FR" altLang="en-US" sz="1000" dirty="0">
                <a:solidFill>
                  <a:srgbClr val="000066"/>
                </a:solidFill>
                <a:latin typeface="Arial"/>
                <a:cs typeface="+mn-cs"/>
              </a:endParaRPr>
            </a:p>
          </p:txBody>
        </p:sp>
        <p:sp>
          <p:nvSpPr>
            <p:cNvPr id="79" name="Line 36">
              <a:extLst>
                <a:ext uri="{FF2B5EF4-FFF2-40B4-BE49-F238E27FC236}">
                  <a16:creationId xmlns="" xmlns:a16="http://schemas.microsoft.com/office/drawing/2014/main" id="{79D3E507-B3EB-B04D-A0EE-BA51E4EB1B3C}"/>
                </a:ext>
              </a:extLst>
            </p:cNvPr>
            <p:cNvSpPr>
              <a:spLocks noChangeShapeType="1"/>
            </p:cNvSpPr>
            <p:nvPr/>
          </p:nvSpPr>
          <p:spPr bwMode="auto">
            <a:xfrm flipH="1">
              <a:off x="367167" y="3086802"/>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80" name="Rectangle 37">
              <a:extLst>
                <a:ext uri="{FF2B5EF4-FFF2-40B4-BE49-F238E27FC236}">
                  <a16:creationId xmlns="" xmlns:a16="http://schemas.microsoft.com/office/drawing/2014/main" id="{0F2A64F4-DC64-6C49-ADDA-5397981DF2CE}"/>
                </a:ext>
              </a:extLst>
            </p:cNvPr>
            <p:cNvSpPr>
              <a:spLocks noChangeArrowheads="1"/>
            </p:cNvSpPr>
            <p:nvPr/>
          </p:nvSpPr>
          <p:spPr bwMode="auto">
            <a:xfrm>
              <a:off x="5466" y="3009859"/>
              <a:ext cx="345830" cy="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1000" b="0" dirty="0">
                  <a:solidFill>
                    <a:srgbClr val="000066"/>
                  </a:solidFill>
                  <a:latin typeface="Arial"/>
                  <a:cs typeface="+mn-cs"/>
                </a:rPr>
                <a:t>4 000</a:t>
              </a:r>
              <a:endParaRPr lang="fr-FR" altLang="en-US" sz="1000" dirty="0">
                <a:solidFill>
                  <a:srgbClr val="000066"/>
                </a:solidFill>
                <a:latin typeface="Arial"/>
                <a:cs typeface="+mn-cs"/>
              </a:endParaRPr>
            </a:p>
          </p:txBody>
        </p:sp>
        <p:sp>
          <p:nvSpPr>
            <p:cNvPr id="81" name="Forme libre 80"/>
            <p:cNvSpPr/>
            <p:nvPr/>
          </p:nvSpPr>
          <p:spPr bwMode="auto">
            <a:xfrm>
              <a:off x="411480" y="3365500"/>
              <a:ext cx="4088130" cy="986790"/>
            </a:xfrm>
            <a:custGeom>
              <a:avLst/>
              <a:gdLst>
                <a:gd name="connsiteX0" fmla="*/ 0 w 4088130"/>
                <a:gd name="connsiteY0" fmla="*/ 956310 h 986790"/>
                <a:gd name="connsiteX1" fmla="*/ 681990 w 4088130"/>
                <a:gd name="connsiteY1" fmla="*/ 411480 h 986790"/>
                <a:gd name="connsiteX2" fmla="*/ 1360170 w 4088130"/>
                <a:gd name="connsiteY2" fmla="*/ 0 h 986790"/>
                <a:gd name="connsiteX3" fmla="*/ 2045970 w 4088130"/>
                <a:gd name="connsiteY3" fmla="*/ 228600 h 986790"/>
                <a:gd name="connsiteX4" fmla="*/ 2724150 w 4088130"/>
                <a:gd name="connsiteY4" fmla="*/ 400050 h 986790"/>
                <a:gd name="connsiteX5" fmla="*/ 3406140 w 4088130"/>
                <a:gd name="connsiteY5" fmla="*/ 601980 h 986790"/>
                <a:gd name="connsiteX6" fmla="*/ 4088130 w 4088130"/>
                <a:gd name="connsiteY6" fmla="*/ 986790 h 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8130" h="986790">
                  <a:moveTo>
                    <a:pt x="0" y="956310"/>
                  </a:moveTo>
                  <a:lnTo>
                    <a:pt x="681990" y="411480"/>
                  </a:lnTo>
                  <a:lnTo>
                    <a:pt x="1360170" y="0"/>
                  </a:lnTo>
                  <a:lnTo>
                    <a:pt x="2045970" y="228600"/>
                  </a:lnTo>
                  <a:lnTo>
                    <a:pt x="2724150" y="400050"/>
                  </a:lnTo>
                  <a:lnTo>
                    <a:pt x="3406140" y="601980"/>
                  </a:lnTo>
                  <a:lnTo>
                    <a:pt x="4088130" y="986790"/>
                  </a:ln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cxnSp>
          <p:nvCxnSpPr>
            <p:cNvPr id="82" name="Connecteur droit 81"/>
            <p:cNvCxnSpPr/>
            <p:nvPr/>
          </p:nvCxnSpPr>
          <p:spPr bwMode="auto">
            <a:xfrm>
              <a:off x="851482" y="4207386"/>
              <a:ext cx="148590" cy="0"/>
            </a:xfrm>
            <a:prstGeom prst="line">
              <a:avLst/>
            </a:prstGeom>
            <a:noFill/>
            <a:ln w="28575" cap="flat" cmpd="sng" algn="ctr">
              <a:solidFill>
                <a:srgbClr val="0070C0"/>
              </a:solidFill>
              <a:prstDash val="solid"/>
              <a:round/>
              <a:headEnd type="none" w="med" len="med"/>
              <a:tailEnd type="none" w="med" len="med"/>
            </a:ln>
            <a:effectLst/>
          </p:spPr>
        </p:cxnSp>
        <p:cxnSp>
          <p:nvCxnSpPr>
            <p:cNvPr id="83" name="Connecteur droit 82"/>
            <p:cNvCxnSpPr/>
            <p:nvPr/>
          </p:nvCxnSpPr>
          <p:spPr bwMode="auto">
            <a:xfrm>
              <a:off x="851482" y="4367644"/>
              <a:ext cx="14859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84" name="Connecteur droit 83"/>
            <p:cNvCxnSpPr/>
            <p:nvPr/>
          </p:nvCxnSpPr>
          <p:spPr bwMode="auto">
            <a:xfrm>
              <a:off x="851482" y="4550004"/>
              <a:ext cx="148590" cy="0"/>
            </a:xfrm>
            <a:prstGeom prst="line">
              <a:avLst/>
            </a:prstGeom>
            <a:noFill/>
            <a:ln w="28575" cap="flat" cmpd="sng" algn="ctr">
              <a:solidFill>
                <a:srgbClr val="FFC000"/>
              </a:solidFill>
              <a:prstDash val="solid"/>
              <a:round/>
              <a:headEnd type="none" w="med" len="med"/>
              <a:tailEnd type="none" w="med" len="med"/>
            </a:ln>
            <a:effectLst/>
          </p:spPr>
        </p:cxnSp>
        <p:sp>
          <p:nvSpPr>
            <p:cNvPr id="85" name="Forme libre 84"/>
            <p:cNvSpPr/>
            <p:nvPr/>
          </p:nvSpPr>
          <p:spPr bwMode="auto">
            <a:xfrm>
              <a:off x="411480" y="3407410"/>
              <a:ext cx="4080510" cy="910590"/>
            </a:xfrm>
            <a:custGeom>
              <a:avLst/>
              <a:gdLst>
                <a:gd name="connsiteX0" fmla="*/ 0 w 4080510"/>
                <a:gd name="connsiteY0" fmla="*/ 872490 h 910590"/>
                <a:gd name="connsiteX1" fmla="*/ 689610 w 4080510"/>
                <a:gd name="connsiteY1" fmla="*/ 114300 h 910590"/>
                <a:gd name="connsiteX2" fmla="*/ 1363980 w 4080510"/>
                <a:gd name="connsiteY2" fmla="*/ 0 h 910590"/>
                <a:gd name="connsiteX3" fmla="*/ 2045970 w 4080510"/>
                <a:gd name="connsiteY3" fmla="*/ 186690 h 910590"/>
                <a:gd name="connsiteX4" fmla="*/ 2724150 w 4080510"/>
                <a:gd name="connsiteY4" fmla="*/ 350520 h 910590"/>
                <a:gd name="connsiteX5" fmla="*/ 3402330 w 4080510"/>
                <a:gd name="connsiteY5" fmla="*/ 514350 h 910590"/>
                <a:gd name="connsiteX6" fmla="*/ 4080510 w 4080510"/>
                <a:gd name="connsiteY6" fmla="*/ 910590 h 9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0510" h="910590">
                  <a:moveTo>
                    <a:pt x="0" y="872490"/>
                  </a:moveTo>
                  <a:lnTo>
                    <a:pt x="689610" y="114300"/>
                  </a:lnTo>
                  <a:lnTo>
                    <a:pt x="1363980" y="0"/>
                  </a:lnTo>
                  <a:lnTo>
                    <a:pt x="2045970" y="186690"/>
                  </a:lnTo>
                  <a:lnTo>
                    <a:pt x="2724150" y="350520"/>
                  </a:lnTo>
                  <a:lnTo>
                    <a:pt x="3402330" y="514350"/>
                  </a:lnTo>
                  <a:lnTo>
                    <a:pt x="4080510" y="910590"/>
                  </a:lnTo>
                </a:path>
              </a:pathLst>
            </a:cu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6" name="Forme libre 85"/>
            <p:cNvSpPr/>
            <p:nvPr/>
          </p:nvSpPr>
          <p:spPr bwMode="auto">
            <a:xfrm>
              <a:off x="419100" y="4668520"/>
              <a:ext cx="4084320" cy="0"/>
            </a:xfrm>
            <a:custGeom>
              <a:avLst/>
              <a:gdLst>
                <a:gd name="connsiteX0" fmla="*/ 0 w 4084320"/>
                <a:gd name="connsiteY0" fmla="*/ 0 h 0"/>
                <a:gd name="connsiteX1" fmla="*/ 4084320 w 4084320"/>
                <a:gd name="connsiteY1" fmla="*/ 0 h 0"/>
              </a:gdLst>
              <a:ahLst/>
              <a:cxnLst>
                <a:cxn ang="0">
                  <a:pos x="connsiteX0" y="connsiteY0"/>
                </a:cxn>
                <a:cxn ang="0">
                  <a:pos x="connsiteX1" y="connsiteY1"/>
                </a:cxn>
              </a:cxnLst>
              <a:rect l="l" t="t" r="r" b="b"/>
              <a:pathLst>
                <a:path w="4084320">
                  <a:moveTo>
                    <a:pt x="0" y="0"/>
                  </a:moveTo>
                  <a:lnTo>
                    <a:pt x="4084320" y="0"/>
                  </a:lnTo>
                </a:path>
              </a:pathLst>
            </a:cu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87" name="ZoneTexte 86"/>
            <p:cNvSpPr txBox="1"/>
            <p:nvPr/>
          </p:nvSpPr>
          <p:spPr>
            <a:xfrm>
              <a:off x="1056832" y="4046068"/>
              <a:ext cx="2242996" cy="652861"/>
            </a:xfrm>
            <a:prstGeom prst="rect">
              <a:avLst/>
            </a:prstGeom>
            <a:noFill/>
          </p:spPr>
          <p:txBody>
            <a:bodyPr wrap="none" rtlCol="0">
              <a:spAutoFit/>
            </a:bodyPr>
            <a:lstStyle/>
            <a:p>
              <a:pPr fontAlgn="auto">
                <a:spcBef>
                  <a:spcPts val="0"/>
                </a:spcBef>
                <a:spcAft>
                  <a:spcPts val="0"/>
                </a:spcAft>
              </a:pPr>
              <a:r>
                <a:rPr lang="fr-FR" sz="1000" b="1" dirty="0">
                  <a:solidFill>
                    <a:srgbClr val="000000"/>
                  </a:solidFill>
                  <a:latin typeface="Arial"/>
                  <a:cs typeface="+mn-cs"/>
                </a:rPr>
                <a:t>DTG seul</a:t>
              </a:r>
            </a:p>
            <a:p>
              <a:pPr fontAlgn="auto">
                <a:spcBef>
                  <a:spcPts val="0"/>
                </a:spcBef>
                <a:spcAft>
                  <a:spcPts val="0"/>
                </a:spcAft>
              </a:pPr>
              <a:r>
                <a:rPr lang="fr-FR" sz="1000" b="1" dirty="0">
                  <a:solidFill>
                    <a:srgbClr val="000000"/>
                  </a:solidFill>
                  <a:latin typeface="Arial"/>
                  <a:cs typeface="+mn-cs"/>
                </a:rPr>
                <a:t>DTG </a:t>
              </a:r>
              <a:r>
                <a:rPr lang="fr-FR" sz="1000" b="1" dirty="0" err="1">
                  <a:solidFill>
                    <a:srgbClr val="000000"/>
                  </a:solidFill>
                  <a:latin typeface="Arial"/>
                  <a:cs typeface="+mn-cs"/>
                </a:rPr>
                <a:t>co</a:t>
              </a:r>
              <a:r>
                <a:rPr lang="fr-FR" sz="1000" b="1" dirty="0">
                  <a:solidFill>
                    <a:srgbClr val="000000"/>
                  </a:solidFill>
                  <a:latin typeface="Arial"/>
                  <a:cs typeface="+mn-cs"/>
                </a:rPr>
                <a:t>-administré avec DRV/c</a:t>
              </a:r>
            </a:p>
            <a:p>
              <a:pPr fontAlgn="auto">
                <a:spcBef>
                  <a:spcPts val="0"/>
                </a:spcBef>
                <a:spcAft>
                  <a:spcPts val="0"/>
                </a:spcAft>
              </a:pPr>
              <a:r>
                <a:rPr lang="fr-FR" sz="1000" b="1" dirty="0">
                  <a:solidFill>
                    <a:srgbClr val="000000"/>
                  </a:solidFill>
                  <a:latin typeface="Arial"/>
                  <a:cs typeface="+mn-cs"/>
                </a:rPr>
                <a:t>CI</a:t>
              </a:r>
              <a:r>
                <a:rPr lang="fr-FR" sz="1000" b="1" baseline="-25000" dirty="0">
                  <a:solidFill>
                    <a:srgbClr val="000000"/>
                  </a:solidFill>
                  <a:latin typeface="Arial"/>
                  <a:cs typeface="+mn-cs"/>
                </a:rPr>
                <a:t>90</a:t>
              </a:r>
              <a:r>
                <a:rPr lang="fr-FR" sz="1000" b="1" dirty="0">
                  <a:solidFill>
                    <a:srgbClr val="000000"/>
                  </a:solidFill>
                  <a:latin typeface="Arial"/>
                  <a:cs typeface="+mn-cs"/>
                </a:rPr>
                <a:t> = 64 </a:t>
              </a:r>
              <a:r>
                <a:rPr lang="fr-FR" sz="1000" b="1" dirty="0" err="1">
                  <a:solidFill>
                    <a:srgbClr val="000000"/>
                  </a:solidFill>
                  <a:latin typeface="Arial"/>
                  <a:cs typeface="+mn-cs"/>
                </a:rPr>
                <a:t>ng</a:t>
              </a:r>
              <a:r>
                <a:rPr lang="fr-FR" sz="1000" b="1" dirty="0">
                  <a:solidFill>
                    <a:srgbClr val="000000"/>
                  </a:solidFill>
                  <a:latin typeface="Arial"/>
                  <a:cs typeface="+mn-cs"/>
                </a:rPr>
                <a:t>/ml</a:t>
              </a:r>
            </a:p>
          </p:txBody>
        </p:sp>
        <p:sp>
          <p:nvSpPr>
            <p:cNvPr id="88" name="Line 33">
              <a:extLst>
                <a:ext uri="{FF2B5EF4-FFF2-40B4-BE49-F238E27FC236}">
                  <a16:creationId xmlns="" xmlns:a16="http://schemas.microsoft.com/office/drawing/2014/main" id="{A680E133-9B7D-9949-97B4-D22A60BAED17}"/>
                </a:ext>
              </a:extLst>
            </p:cNvPr>
            <p:cNvSpPr>
              <a:spLocks noChangeShapeType="1"/>
            </p:cNvSpPr>
            <p:nvPr/>
          </p:nvSpPr>
          <p:spPr bwMode="auto">
            <a:xfrm flipV="1">
              <a:off x="4864465" y="2906719"/>
              <a:ext cx="0" cy="1790643"/>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89" name="Line 34">
              <a:extLst>
                <a:ext uri="{FF2B5EF4-FFF2-40B4-BE49-F238E27FC236}">
                  <a16:creationId xmlns="" xmlns:a16="http://schemas.microsoft.com/office/drawing/2014/main" id="{F567D7E0-7DF9-F841-9DE2-FCC4E83F2279}"/>
                </a:ext>
              </a:extLst>
            </p:cNvPr>
            <p:cNvSpPr>
              <a:spLocks noChangeShapeType="1"/>
            </p:cNvSpPr>
            <p:nvPr/>
          </p:nvSpPr>
          <p:spPr bwMode="auto">
            <a:xfrm flipH="1">
              <a:off x="4812873" y="4676068"/>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90" name="Rectangle 35">
              <a:extLst>
                <a:ext uri="{FF2B5EF4-FFF2-40B4-BE49-F238E27FC236}">
                  <a16:creationId xmlns="" xmlns:a16="http://schemas.microsoft.com/office/drawing/2014/main" id="{98CE0300-3558-D24D-9313-17FC473EF9C6}"/>
                </a:ext>
              </a:extLst>
            </p:cNvPr>
            <p:cNvSpPr>
              <a:spLocks noChangeArrowheads="1"/>
            </p:cNvSpPr>
            <p:nvPr/>
          </p:nvSpPr>
          <p:spPr bwMode="auto">
            <a:xfrm>
              <a:off x="4602407" y="4604322"/>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800" b="0" dirty="0">
                  <a:solidFill>
                    <a:srgbClr val="000066"/>
                  </a:solidFill>
                  <a:latin typeface="Arial"/>
                  <a:cs typeface="+mn-cs"/>
                </a:rPr>
                <a:t>100</a:t>
              </a:r>
              <a:endParaRPr lang="fr-FR" altLang="en-US" sz="800" dirty="0">
                <a:solidFill>
                  <a:srgbClr val="000066"/>
                </a:solidFill>
                <a:latin typeface="Arial"/>
                <a:cs typeface="+mn-cs"/>
              </a:endParaRPr>
            </a:p>
          </p:txBody>
        </p:sp>
        <p:sp>
          <p:nvSpPr>
            <p:cNvPr id="91" name="Line 36">
              <a:extLst>
                <a:ext uri="{FF2B5EF4-FFF2-40B4-BE49-F238E27FC236}">
                  <a16:creationId xmlns="" xmlns:a16="http://schemas.microsoft.com/office/drawing/2014/main" id="{79D3E507-B3EB-B04D-A0EE-BA51E4EB1B3C}"/>
                </a:ext>
              </a:extLst>
            </p:cNvPr>
            <p:cNvSpPr>
              <a:spLocks noChangeShapeType="1"/>
            </p:cNvSpPr>
            <p:nvPr/>
          </p:nvSpPr>
          <p:spPr bwMode="auto">
            <a:xfrm flipH="1">
              <a:off x="4812873" y="4422205"/>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92" name="Rectangle 37">
              <a:extLst>
                <a:ext uri="{FF2B5EF4-FFF2-40B4-BE49-F238E27FC236}">
                  <a16:creationId xmlns="" xmlns:a16="http://schemas.microsoft.com/office/drawing/2014/main" id="{0F2A64F4-DC64-6C49-ADDA-5397981DF2CE}"/>
                </a:ext>
              </a:extLst>
            </p:cNvPr>
            <p:cNvSpPr>
              <a:spLocks noChangeArrowheads="1"/>
            </p:cNvSpPr>
            <p:nvPr/>
          </p:nvSpPr>
          <p:spPr bwMode="auto">
            <a:xfrm>
              <a:off x="4514051" y="4345261"/>
              <a:ext cx="282951" cy="14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800" b="0" dirty="0">
                  <a:solidFill>
                    <a:srgbClr val="000066"/>
                  </a:solidFill>
                  <a:latin typeface="Arial"/>
                  <a:cs typeface="+mn-cs"/>
                </a:rPr>
                <a:t>1 100</a:t>
              </a:r>
              <a:endParaRPr lang="fr-FR" altLang="en-US" sz="800" dirty="0">
                <a:solidFill>
                  <a:srgbClr val="000066"/>
                </a:solidFill>
                <a:latin typeface="Arial"/>
                <a:cs typeface="+mn-cs"/>
              </a:endParaRPr>
            </a:p>
          </p:txBody>
        </p:sp>
        <p:sp>
          <p:nvSpPr>
            <p:cNvPr id="93" name="Rectangle 45">
              <a:extLst>
                <a:ext uri="{FF2B5EF4-FFF2-40B4-BE49-F238E27FC236}">
                  <a16:creationId xmlns="" xmlns:a16="http://schemas.microsoft.com/office/drawing/2014/main" id="{7697E9D3-F2B8-F440-BE6C-A5D628E7825C}"/>
                </a:ext>
              </a:extLst>
            </p:cNvPr>
            <p:cNvSpPr>
              <a:spLocks noChangeArrowheads="1"/>
            </p:cNvSpPr>
            <p:nvPr/>
          </p:nvSpPr>
          <p:spPr bwMode="auto">
            <a:xfrm rot="16200000">
              <a:off x="4405890" y="3589563"/>
              <a:ext cx="30264" cy="15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300" b="0" dirty="0">
                  <a:solidFill>
                    <a:srgbClr val="000000"/>
                  </a:solidFill>
                  <a:latin typeface="Arial"/>
                  <a:cs typeface="+mn-cs"/>
                </a:rPr>
                <a:t> </a:t>
              </a:r>
              <a:endParaRPr lang="fr-FR" altLang="en-US" dirty="0">
                <a:solidFill>
                  <a:srgbClr val="000000"/>
                </a:solidFill>
                <a:latin typeface="Arial"/>
                <a:cs typeface="+mn-cs"/>
              </a:endParaRPr>
            </a:p>
          </p:txBody>
        </p:sp>
        <p:sp>
          <p:nvSpPr>
            <p:cNvPr id="94" name="Line 75">
              <a:extLst>
                <a:ext uri="{FF2B5EF4-FFF2-40B4-BE49-F238E27FC236}">
                  <a16:creationId xmlns="" xmlns:a16="http://schemas.microsoft.com/office/drawing/2014/main" id="{32B18341-69BC-5E42-9950-D42BC1BF307E}"/>
                </a:ext>
              </a:extLst>
            </p:cNvPr>
            <p:cNvSpPr>
              <a:spLocks noChangeShapeType="1"/>
            </p:cNvSpPr>
            <p:nvPr/>
          </p:nvSpPr>
          <p:spPr bwMode="auto">
            <a:xfrm>
              <a:off x="4864465" y="4697363"/>
              <a:ext cx="4102441"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95" name="Line 76">
              <a:extLst>
                <a:ext uri="{FF2B5EF4-FFF2-40B4-BE49-F238E27FC236}">
                  <a16:creationId xmlns="" xmlns:a16="http://schemas.microsoft.com/office/drawing/2014/main" id="{42E22100-8A87-FA42-9389-7FA1D84F47D8}"/>
                </a:ext>
              </a:extLst>
            </p:cNvPr>
            <p:cNvSpPr>
              <a:spLocks noChangeShapeType="1"/>
            </p:cNvSpPr>
            <p:nvPr/>
          </p:nvSpPr>
          <p:spPr bwMode="auto">
            <a:xfrm>
              <a:off x="4865818"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96" name="Rectangle 77">
              <a:extLst>
                <a:ext uri="{FF2B5EF4-FFF2-40B4-BE49-F238E27FC236}">
                  <a16:creationId xmlns="" xmlns:a16="http://schemas.microsoft.com/office/drawing/2014/main" id="{C91BF03A-6FC1-B144-8216-57F97119D8B8}"/>
                </a:ext>
              </a:extLst>
            </p:cNvPr>
            <p:cNvSpPr>
              <a:spLocks noChangeArrowheads="1"/>
            </p:cNvSpPr>
            <p:nvPr/>
          </p:nvSpPr>
          <p:spPr bwMode="auto">
            <a:xfrm>
              <a:off x="4827091" y="476144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0</a:t>
              </a:r>
              <a:endParaRPr lang="fr-FR" altLang="en-US" sz="1000" dirty="0">
                <a:solidFill>
                  <a:srgbClr val="000066"/>
                </a:solidFill>
                <a:latin typeface="Arial"/>
                <a:cs typeface="+mn-cs"/>
              </a:endParaRPr>
            </a:p>
          </p:txBody>
        </p:sp>
        <p:sp>
          <p:nvSpPr>
            <p:cNvPr id="97" name="Line 78">
              <a:extLst>
                <a:ext uri="{FF2B5EF4-FFF2-40B4-BE49-F238E27FC236}">
                  <a16:creationId xmlns="" xmlns:a16="http://schemas.microsoft.com/office/drawing/2014/main" id="{AAAB578D-0FDA-8F4C-A2B1-51EA1DA18B87}"/>
                </a:ext>
              </a:extLst>
            </p:cNvPr>
            <p:cNvSpPr>
              <a:spLocks noChangeShapeType="1"/>
            </p:cNvSpPr>
            <p:nvPr/>
          </p:nvSpPr>
          <p:spPr bwMode="auto">
            <a:xfrm>
              <a:off x="5541600"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98" name="Rectangle 79">
              <a:extLst>
                <a:ext uri="{FF2B5EF4-FFF2-40B4-BE49-F238E27FC236}">
                  <a16:creationId xmlns="" xmlns:a16="http://schemas.microsoft.com/office/drawing/2014/main" id="{BCB3A429-6FCF-7A41-ADD8-D37271A9A15A}"/>
                </a:ext>
              </a:extLst>
            </p:cNvPr>
            <p:cNvSpPr>
              <a:spLocks noChangeArrowheads="1"/>
            </p:cNvSpPr>
            <p:nvPr/>
          </p:nvSpPr>
          <p:spPr bwMode="auto">
            <a:xfrm>
              <a:off x="5501032" y="476144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2</a:t>
              </a:r>
              <a:endParaRPr lang="fr-FR" altLang="en-US" sz="1000" dirty="0">
                <a:solidFill>
                  <a:srgbClr val="000066"/>
                </a:solidFill>
                <a:latin typeface="Arial"/>
                <a:cs typeface="+mn-cs"/>
              </a:endParaRPr>
            </a:p>
          </p:txBody>
        </p:sp>
        <p:sp>
          <p:nvSpPr>
            <p:cNvPr id="99" name="Line 80">
              <a:extLst>
                <a:ext uri="{FF2B5EF4-FFF2-40B4-BE49-F238E27FC236}">
                  <a16:creationId xmlns="" xmlns:a16="http://schemas.microsoft.com/office/drawing/2014/main" id="{4600083B-127E-BB42-B7C6-AE5F0A81C4EE}"/>
                </a:ext>
              </a:extLst>
            </p:cNvPr>
            <p:cNvSpPr>
              <a:spLocks noChangeShapeType="1"/>
            </p:cNvSpPr>
            <p:nvPr/>
          </p:nvSpPr>
          <p:spPr bwMode="auto">
            <a:xfrm>
              <a:off x="6219419"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100" name="Rectangle 81">
              <a:extLst>
                <a:ext uri="{FF2B5EF4-FFF2-40B4-BE49-F238E27FC236}">
                  <a16:creationId xmlns="" xmlns:a16="http://schemas.microsoft.com/office/drawing/2014/main" id="{0F2C4651-925A-3A4A-806F-9705B9B7C8AA}"/>
                </a:ext>
              </a:extLst>
            </p:cNvPr>
            <p:cNvSpPr>
              <a:spLocks noChangeArrowheads="1"/>
            </p:cNvSpPr>
            <p:nvPr/>
          </p:nvSpPr>
          <p:spPr bwMode="auto">
            <a:xfrm>
              <a:off x="6171746" y="476144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4</a:t>
              </a:r>
              <a:endParaRPr lang="fr-FR" altLang="en-US" sz="1000" dirty="0">
                <a:solidFill>
                  <a:srgbClr val="000066"/>
                </a:solidFill>
                <a:latin typeface="Arial"/>
                <a:cs typeface="+mn-cs"/>
              </a:endParaRPr>
            </a:p>
          </p:txBody>
        </p:sp>
        <p:sp>
          <p:nvSpPr>
            <p:cNvPr id="101" name="Line 82">
              <a:extLst>
                <a:ext uri="{FF2B5EF4-FFF2-40B4-BE49-F238E27FC236}">
                  <a16:creationId xmlns="" xmlns:a16="http://schemas.microsoft.com/office/drawing/2014/main" id="{1CB70605-F8A8-E447-94AD-53492E484F20}"/>
                </a:ext>
              </a:extLst>
            </p:cNvPr>
            <p:cNvSpPr>
              <a:spLocks noChangeShapeType="1"/>
            </p:cNvSpPr>
            <p:nvPr/>
          </p:nvSpPr>
          <p:spPr bwMode="auto">
            <a:xfrm>
              <a:off x="6911833"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102" name="Rectangle 83">
              <a:extLst>
                <a:ext uri="{FF2B5EF4-FFF2-40B4-BE49-F238E27FC236}">
                  <a16:creationId xmlns="" xmlns:a16="http://schemas.microsoft.com/office/drawing/2014/main" id="{52AF3ECD-4758-D54E-8912-0DE0EF838F2C}"/>
                </a:ext>
              </a:extLst>
            </p:cNvPr>
            <p:cNvSpPr>
              <a:spLocks noChangeArrowheads="1"/>
            </p:cNvSpPr>
            <p:nvPr/>
          </p:nvSpPr>
          <p:spPr bwMode="auto">
            <a:xfrm>
              <a:off x="6865388" y="476144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6</a:t>
              </a:r>
              <a:endParaRPr lang="fr-FR" altLang="en-US" sz="1000" dirty="0">
                <a:solidFill>
                  <a:srgbClr val="000066"/>
                </a:solidFill>
                <a:latin typeface="Arial"/>
                <a:cs typeface="+mn-cs"/>
              </a:endParaRPr>
            </a:p>
          </p:txBody>
        </p:sp>
        <p:sp>
          <p:nvSpPr>
            <p:cNvPr id="103" name="Line 84">
              <a:extLst>
                <a:ext uri="{FF2B5EF4-FFF2-40B4-BE49-F238E27FC236}">
                  <a16:creationId xmlns="" xmlns:a16="http://schemas.microsoft.com/office/drawing/2014/main" id="{A0EA0509-F430-3149-BFB8-83B0DBD9EB36}"/>
                </a:ext>
              </a:extLst>
            </p:cNvPr>
            <p:cNvSpPr>
              <a:spLocks noChangeShapeType="1"/>
            </p:cNvSpPr>
            <p:nvPr/>
          </p:nvSpPr>
          <p:spPr bwMode="auto">
            <a:xfrm>
              <a:off x="7574049"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104" name="Rectangle 85">
              <a:extLst>
                <a:ext uri="{FF2B5EF4-FFF2-40B4-BE49-F238E27FC236}">
                  <a16:creationId xmlns="" xmlns:a16="http://schemas.microsoft.com/office/drawing/2014/main" id="{7E55B01C-C8B9-5540-B7AA-2B953E722D3B}"/>
                </a:ext>
              </a:extLst>
            </p:cNvPr>
            <p:cNvSpPr>
              <a:spLocks noChangeArrowheads="1"/>
            </p:cNvSpPr>
            <p:nvPr/>
          </p:nvSpPr>
          <p:spPr bwMode="auto">
            <a:xfrm>
              <a:off x="7527605" y="476144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8</a:t>
              </a:r>
              <a:endParaRPr lang="fr-FR" altLang="en-US" sz="1000" dirty="0">
                <a:solidFill>
                  <a:srgbClr val="000066"/>
                </a:solidFill>
                <a:latin typeface="Arial"/>
                <a:cs typeface="+mn-cs"/>
              </a:endParaRPr>
            </a:p>
          </p:txBody>
        </p:sp>
        <p:sp>
          <p:nvSpPr>
            <p:cNvPr id="105" name="Line 88">
              <a:extLst>
                <a:ext uri="{FF2B5EF4-FFF2-40B4-BE49-F238E27FC236}">
                  <a16:creationId xmlns="" xmlns:a16="http://schemas.microsoft.com/office/drawing/2014/main" id="{92A54C1D-F583-4143-8B75-D6A89F65FE0C}"/>
                </a:ext>
              </a:extLst>
            </p:cNvPr>
            <p:cNvSpPr>
              <a:spLocks noChangeShapeType="1"/>
            </p:cNvSpPr>
            <p:nvPr/>
          </p:nvSpPr>
          <p:spPr bwMode="auto">
            <a:xfrm>
              <a:off x="8266219"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106" name="Rectangle 89">
              <a:extLst>
                <a:ext uri="{FF2B5EF4-FFF2-40B4-BE49-F238E27FC236}">
                  <a16:creationId xmlns="" xmlns:a16="http://schemas.microsoft.com/office/drawing/2014/main" id="{6AA16ECC-BBA3-A54E-8F74-985BEC1F0076}"/>
                </a:ext>
              </a:extLst>
            </p:cNvPr>
            <p:cNvSpPr>
              <a:spLocks noChangeArrowheads="1"/>
            </p:cNvSpPr>
            <p:nvPr/>
          </p:nvSpPr>
          <p:spPr bwMode="auto">
            <a:xfrm>
              <a:off x="8184509" y="476144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12</a:t>
              </a:r>
              <a:endParaRPr lang="fr-FR" altLang="en-US" sz="1000" dirty="0">
                <a:solidFill>
                  <a:srgbClr val="000066"/>
                </a:solidFill>
                <a:latin typeface="Arial"/>
                <a:cs typeface="+mn-cs"/>
              </a:endParaRPr>
            </a:p>
          </p:txBody>
        </p:sp>
        <p:sp>
          <p:nvSpPr>
            <p:cNvPr id="107" name="Rectangle 90">
              <a:extLst>
                <a:ext uri="{FF2B5EF4-FFF2-40B4-BE49-F238E27FC236}">
                  <a16:creationId xmlns="" xmlns:a16="http://schemas.microsoft.com/office/drawing/2014/main" id="{36121C5A-F999-364C-B377-01CC41E31284}"/>
                </a:ext>
              </a:extLst>
            </p:cNvPr>
            <p:cNvSpPr>
              <a:spLocks noChangeArrowheads="1"/>
            </p:cNvSpPr>
            <p:nvPr/>
          </p:nvSpPr>
          <p:spPr bwMode="auto">
            <a:xfrm>
              <a:off x="6712657" y="4907757"/>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200" dirty="0">
                  <a:solidFill>
                    <a:srgbClr val="000066"/>
                  </a:solidFill>
                  <a:latin typeface="Arial"/>
                  <a:cs typeface="+mn-cs"/>
                </a:rPr>
                <a:t>Heures</a:t>
              </a:r>
            </a:p>
          </p:txBody>
        </p:sp>
        <p:sp>
          <p:nvSpPr>
            <p:cNvPr id="108" name="Line 88">
              <a:extLst>
                <a:ext uri="{FF2B5EF4-FFF2-40B4-BE49-F238E27FC236}">
                  <a16:creationId xmlns="" xmlns:a16="http://schemas.microsoft.com/office/drawing/2014/main" id="{92A54C1D-F583-4143-8B75-D6A89F65FE0C}"/>
                </a:ext>
              </a:extLst>
            </p:cNvPr>
            <p:cNvSpPr>
              <a:spLocks noChangeShapeType="1"/>
            </p:cNvSpPr>
            <p:nvPr/>
          </p:nvSpPr>
          <p:spPr bwMode="auto">
            <a:xfrm>
              <a:off x="8952119" y="4697363"/>
              <a:ext cx="0" cy="4340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109" name="Rectangle 108">
              <a:extLst>
                <a:ext uri="{FF2B5EF4-FFF2-40B4-BE49-F238E27FC236}">
                  <a16:creationId xmlns="" xmlns:a16="http://schemas.microsoft.com/office/drawing/2014/main" id="{6AA16ECC-BBA3-A54E-8F74-985BEC1F0076}"/>
                </a:ext>
              </a:extLst>
            </p:cNvPr>
            <p:cNvSpPr>
              <a:spLocks noChangeArrowheads="1"/>
            </p:cNvSpPr>
            <p:nvPr/>
          </p:nvSpPr>
          <p:spPr bwMode="auto">
            <a:xfrm>
              <a:off x="8870409" y="476144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ctr" fontAlgn="auto">
                <a:spcBef>
                  <a:spcPts val="0"/>
                </a:spcBef>
                <a:spcAft>
                  <a:spcPts val="0"/>
                </a:spcAft>
                <a:defRPr/>
              </a:pPr>
              <a:r>
                <a:rPr lang="fr-FR" altLang="en-US" sz="1000" b="0" dirty="0">
                  <a:solidFill>
                    <a:srgbClr val="000066"/>
                  </a:solidFill>
                  <a:latin typeface="Arial"/>
                  <a:cs typeface="+mn-cs"/>
                </a:rPr>
                <a:t>24</a:t>
              </a:r>
              <a:endParaRPr lang="fr-FR" altLang="en-US" sz="1000" dirty="0">
                <a:solidFill>
                  <a:srgbClr val="000066"/>
                </a:solidFill>
                <a:latin typeface="Arial"/>
                <a:cs typeface="+mn-cs"/>
              </a:endParaRPr>
            </a:p>
          </p:txBody>
        </p:sp>
        <p:sp>
          <p:nvSpPr>
            <p:cNvPr id="110" name="Line 36">
              <a:extLst>
                <a:ext uri="{FF2B5EF4-FFF2-40B4-BE49-F238E27FC236}">
                  <a16:creationId xmlns="" xmlns:a16="http://schemas.microsoft.com/office/drawing/2014/main" id="{79D3E507-B3EB-B04D-A0EE-BA51E4EB1B3C}"/>
                </a:ext>
              </a:extLst>
            </p:cNvPr>
            <p:cNvSpPr>
              <a:spLocks noChangeShapeType="1"/>
            </p:cNvSpPr>
            <p:nvPr/>
          </p:nvSpPr>
          <p:spPr bwMode="auto">
            <a:xfrm flipH="1">
              <a:off x="4812873" y="3887293"/>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111" name="Rectangle 37">
              <a:extLst>
                <a:ext uri="{FF2B5EF4-FFF2-40B4-BE49-F238E27FC236}">
                  <a16:creationId xmlns="" xmlns:a16="http://schemas.microsoft.com/office/drawing/2014/main" id="{0F2A64F4-DC64-6C49-ADDA-5397981DF2CE}"/>
                </a:ext>
              </a:extLst>
            </p:cNvPr>
            <p:cNvSpPr>
              <a:spLocks noChangeArrowheads="1"/>
            </p:cNvSpPr>
            <p:nvPr/>
          </p:nvSpPr>
          <p:spPr bwMode="auto">
            <a:xfrm>
              <a:off x="4514051" y="3810350"/>
              <a:ext cx="282951" cy="14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800" b="0" dirty="0">
                  <a:solidFill>
                    <a:srgbClr val="000066"/>
                  </a:solidFill>
                  <a:latin typeface="Arial"/>
                  <a:cs typeface="+mn-cs"/>
                </a:rPr>
                <a:t>3 100</a:t>
              </a:r>
              <a:endParaRPr lang="fr-FR" altLang="en-US" sz="800" dirty="0">
                <a:solidFill>
                  <a:srgbClr val="000066"/>
                </a:solidFill>
                <a:latin typeface="Arial"/>
                <a:cs typeface="+mn-cs"/>
              </a:endParaRPr>
            </a:p>
          </p:txBody>
        </p:sp>
        <p:sp>
          <p:nvSpPr>
            <p:cNvPr id="112" name="Line 36">
              <a:extLst>
                <a:ext uri="{FF2B5EF4-FFF2-40B4-BE49-F238E27FC236}">
                  <a16:creationId xmlns="" xmlns:a16="http://schemas.microsoft.com/office/drawing/2014/main" id="{79D3E507-B3EB-B04D-A0EE-BA51E4EB1B3C}"/>
                </a:ext>
              </a:extLst>
            </p:cNvPr>
            <p:cNvSpPr>
              <a:spLocks noChangeShapeType="1"/>
            </p:cNvSpPr>
            <p:nvPr/>
          </p:nvSpPr>
          <p:spPr bwMode="auto">
            <a:xfrm flipH="1">
              <a:off x="4812873" y="3362779"/>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113" name="Rectangle 37">
              <a:extLst>
                <a:ext uri="{FF2B5EF4-FFF2-40B4-BE49-F238E27FC236}">
                  <a16:creationId xmlns="" xmlns:a16="http://schemas.microsoft.com/office/drawing/2014/main" id="{0F2A64F4-DC64-6C49-ADDA-5397981DF2CE}"/>
                </a:ext>
              </a:extLst>
            </p:cNvPr>
            <p:cNvSpPr>
              <a:spLocks noChangeArrowheads="1"/>
            </p:cNvSpPr>
            <p:nvPr/>
          </p:nvSpPr>
          <p:spPr bwMode="auto">
            <a:xfrm>
              <a:off x="4514051" y="3285835"/>
              <a:ext cx="282951" cy="14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800" b="0" dirty="0">
                  <a:solidFill>
                    <a:srgbClr val="000066"/>
                  </a:solidFill>
                  <a:latin typeface="Arial"/>
                  <a:cs typeface="+mn-cs"/>
                </a:rPr>
                <a:t>5 100</a:t>
              </a:r>
              <a:endParaRPr lang="fr-FR" altLang="en-US" sz="800" dirty="0">
                <a:solidFill>
                  <a:srgbClr val="000066"/>
                </a:solidFill>
                <a:latin typeface="Arial"/>
                <a:cs typeface="+mn-cs"/>
              </a:endParaRPr>
            </a:p>
          </p:txBody>
        </p:sp>
        <p:sp>
          <p:nvSpPr>
            <p:cNvPr id="114" name="Line 36">
              <a:extLst>
                <a:ext uri="{FF2B5EF4-FFF2-40B4-BE49-F238E27FC236}">
                  <a16:creationId xmlns="" xmlns:a16="http://schemas.microsoft.com/office/drawing/2014/main" id="{79D3E507-B3EB-B04D-A0EE-BA51E4EB1B3C}"/>
                </a:ext>
              </a:extLst>
            </p:cNvPr>
            <p:cNvSpPr>
              <a:spLocks noChangeShapeType="1"/>
            </p:cNvSpPr>
            <p:nvPr/>
          </p:nvSpPr>
          <p:spPr bwMode="auto">
            <a:xfrm flipH="1">
              <a:off x="4812873" y="3086802"/>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115" name="Rectangle 37">
              <a:extLst>
                <a:ext uri="{FF2B5EF4-FFF2-40B4-BE49-F238E27FC236}">
                  <a16:creationId xmlns="" xmlns:a16="http://schemas.microsoft.com/office/drawing/2014/main" id="{0F2A64F4-DC64-6C49-ADDA-5397981DF2CE}"/>
                </a:ext>
              </a:extLst>
            </p:cNvPr>
            <p:cNvSpPr>
              <a:spLocks noChangeArrowheads="1"/>
            </p:cNvSpPr>
            <p:nvPr/>
          </p:nvSpPr>
          <p:spPr bwMode="auto">
            <a:xfrm>
              <a:off x="4514051" y="3009859"/>
              <a:ext cx="282951" cy="14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800" b="0" dirty="0">
                  <a:solidFill>
                    <a:srgbClr val="000066"/>
                  </a:solidFill>
                  <a:latin typeface="Arial"/>
                  <a:cs typeface="+mn-cs"/>
                </a:rPr>
                <a:t>6 100</a:t>
              </a:r>
              <a:endParaRPr lang="fr-FR" altLang="en-US" sz="800" dirty="0">
                <a:solidFill>
                  <a:srgbClr val="000066"/>
                </a:solidFill>
                <a:latin typeface="Arial"/>
                <a:cs typeface="+mn-cs"/>
              </a:endParaRPr>
            </a:p>
          </p:txBody>
        </p:sp>
        <p:sp>
          <p:nvSpPr>
            <p:cNvPr id="116" name="Forme libre 115"/>
            <p:cNvSpPr/>
            <p:nvPr/>
          </p:nvSpPr>
          <p:spPr bwMode="auto">
            <a:xfrm>
              <a:off x="4862901" y="3502660"/>
              <a:ext cx="4101465" cy="929640"/>
            </a:xfrm>
            <a:custGeom>
              <a:avLst/>
              <a:gdLst>
                <a:gd name="connsiteX0" fmla="*/ 0 w 4088130"/>
                <a:gd name="connsiteY0" fmla="*/ 956310 h 986790"/>
                <a:gd name="connsiteX1" fmla="*/ 681990 w 4088130"/>
                <a:gd name="connsiteY1" fmla="*/ 411480 h 986790"/>
                <a:gd name="connsiteX2" fmla="*/ 1360170 w 4088130"/>
                <a:gd name="connsiteY2" fmla="*/ 0 h 986790"/>
                <a:gd name="connsiteX3" fmla="*/ 2045970 w 4088130"/>
                <a:gd name="connsiteY3" fmla="*/ 228600 h 986790"/>
                <a:gd name="connsiteX4" fmla="*/ 2724150 w 4088130"/>
                <a:gd name="connsiteY4" fmla="*/ 400050 h 986790"/>
                <a:gd name="connsiteX5" fmla="*/ 3406140 w 4088130"/>
                <a:gd name="connsiteY5" fmla="*/ 601980 h 986790"/>
                <a:gd name="connsiteX6" fmla="*/ 4088130 w 4088130"/>
                <a:gd name="connsiteY6" fmla="*/ 986790 h 986790"/>
                <a:gd name="connsiteX0" fmla="*/ 0 w 4107180"/>
                <a:gd name="connsiteY0" fmla="*/ 956310 h 1066800"/>
                <a:gd name="connsiteX1" fmla="*/ 681990 w 4107180"/>
                <a:gd name="connsiteY1" fmla="*/ 411480 h 1066800"/>
                <a:gd name="connsiteX2" fmla="*/ 1360170 w 4107180"/>
                <a:gd name="connsiteY2" fmla="*/ 0 h 1066800"/>
                <a:gd name="connsiteX3" fmla="*/ 2045970 w 4107180"/>
                <a:gd name="connsiteY3" fmla="*/ 228600 h 1066800"/>
                <a:gd name="connsiteX4" fmla="*/ 2724150 w 4107180"/>
                <a:gd name="connsiteY4" fmla="*/ 400050 h 1066800"/>
                <a:gd name="connsiteX5" fmla="*/ 3406140 w 4107180"/>
                <a:gd name="connsiteY5" fmla="*/ 601980 h 1066800"/>
                <a:gd name="connsiteX6" fmla="*/ 4107180 w 4107180"/>
                <a:gd name="connsiteY6" fmla="*/ 1066800 h 1066800"/>
                <a:gd name="connsiteX0" fmla="*/ 0 w 4107180"/>
                <a:gd name="connsiteY0" fmla="*/ 956310 h 1066800"/>
                <a:gd name="connsiteX1" fmla="*/ 681990 w 4107180"/>
                <a:gd name="connsiteY1" fmla="*/ 411480 h 1066800"/>
                <a:gd name="connsiteX2" fmla="*/ 1360170 w 4107180"/>
                <a:gd name="connsiteY2" fmla="*/ 0 h 1066800"/>
                <a:gd name="connsiteX3" fmla="*/ 2045970 w 4107180"/>
                <a:gd name="connsiteY3" fmla="*/ 228600 h 1066800"/>
                <a:gd name="connsiteX4" fmla="*/ 2724150 w 4107180"/>
                <a:gd name="connsiteY4" fmla="*/ 400050 h 1066800"/>
                <a:gd name="connsiteX5" fmla="*/ 3417570 w 4107180"/>
                <a:gd name="connsiteY5" fmla="*/ 744855 h 1066800"/>
                <a:gd name="connsiteX6" fmla="*/ 4107180 w 4107180"/>
                <a:gd name="connsiteY6" fmla="*/ 1066800 h 1066800"/>
                <a:gd name="connsiteX0" fmla="*/ 0 w 4107180"/>
                <a:gd name="connsiteY0" fmla="*/ 956310 h 1066800"/>
                <a:gd name="connsiteX1" fmla="*/ 681990 w 4107180"/>
                <a:gd name="connsiteY1" fmla="*/ 411480 h 1066800"/>
                <a:gd name="connsiteX2" fmla="*/ 1360170 w 4107180"/>
                <a:gd name="connsiteY2" fmla="*/ 0 h 1066800"/>
                <a:gd name="connsiteX3" fmla="*/ 2045970 w 4107180"/>
                <a:gd name="connsiteY3" fmla="*/ 228600 h 1066800"/>
                <a:gd name="connsiteX4" fmla="*/ 2731770 w 4107180"/>
                <a:gd name="connsiteY4" fmla="*/ 605790 h 1066800"/>
                <a:gd name="connsiteX5" fmla="*/ 3417570 w 4107180"/>
                <a:gd name="connsiteY5" fmla="*/ 744855 h 1066800"/>
                <a:gd name="connsiteX6" fmla="*/ 4107180 w 4107180"/>
                <a:gd name="connsiteY6" fmla="*/ 1066800 h 1066800"/>
                <a:gd name="connsiteX0" fmla="*/ 0 w 4107180"/>
                <a:gd name="connsiteY0" fmla="*/ 956310 h 1066800"/>
                <a:gd name="connsiteX1" fmla="*/ 681990 w 4107180"/>
                <a:gd name="connsiteY1" fmla="*/ 411480 h 1066800"/>
                <a:gd name="connsiteX2" fmla="*/ 1360170 w 4107180"/>
                <a:gd name="connsiteY2" fmla="*/ 0 h 1066800"/>
                <a:gd name="connsiteX3" fmla="*/ 2047875 w 4107180"/>
                <a:gd name="connsiteY3" fmla="*/ 369570 h 1066800"/>
                <a:gd name="connsiteX4" fmla="*/ 2731770 w 4107180"/>
                <a:gd name="connsiteY4" fmla="*/ 605790 h 1066800"/>
                <a:gd name="connsiteX5" fmla="*/ 3417570 w 4107180"/>
                <a:gd name="connsiteY5" fmla="*/ 744855 h 1066800"/>
                <a:gd name="connsiteX6" fmla="*/ 4107180 w 4107180"/>
                <a:gd name="connsiteY6" fmla="*/ 1066800 h 1066800"/>
                <a:gd name="connsiteX0" fmla="*/ 0 w 4107180"/>
                <a:gd name="connsiteY0" fmla="*/ 819150 h 929640"/>
                <a:gd name="connsiteX1" fmla="*/ 681990 w 4107180"/>
                <a:gd name="connsiteY1" fmla="*/ 274320 h 929640"/>
                <a:gd name="connsiteX2" fmla="*/ 1369695 w 4107180"/>
                <a:gd name="connsiteY2" fmla="*/ 0 h 929640"/>
                <a:gd name="connsiteX3" fmla="*/ 2047875 w 4107180"/>
                <a:gd name="connsiteY3" fmla="*/ 232410 h 929640"/>
                <a:gd name="connsiteX4" fmla="*/ 2731770 w 4107180"/>
                <a:gd name="connsiteY4" fmla="*/ 468630 h 929640"/>
                <a:gd name="connsiteX5" fmla="*/ 3417570 w 4107180"/>
                <a:gd name="connsiteY5" fmla="*/ 607695 h 929640"/>
                <a:gd name="connsiteX6" fmla="*/ 4107180 w 4107180"/>
                <a:gd name="connsiteY6" fmla="*/ 929640 h 929640"/>
                <a:gd name="connsiteX0" fmla="*/ 0 w 4107180"/>
                <a:gd name="connsiteY0" fmla="*/ 819150 h 929640"/>
                <a:gd name="connsiteX1" fmla="*/ 693420 w 4107180"/>
                <a:gd name="connsiteY1" fmla="*/ 365760 h 929640"/>
                <a:gd name="connsiteX2" fmla="*/ 1369695 w 4107180"/>
                <a:gd name="connsiteY2" fmla="*/ 0 h 929640"/>
                <a:gd name="connsiteX3" fmla="*/ 2047875 w 4107180"/>
                <a:gd name="connsiteY3" fmla="*/ 232410 h 929640"/>
                <a:gd name="connsiteX4" fmla="*/ 2731770 w 4107180"/>
                <a:gd name="connsiteY4" fmla="*/ 468630 h 929640"/>
                <a:gd name="connsiteX5" fmla="*/ 3417570 w 4107180"/>
                <a:gd name="connsiteY5" fmla="*/ 607695 h 929640"/>
                <a:gd name="connsiteX6" fmla="*/ 4107180 w 4107180"/>
                <a:gd name="connsiteY6" fmla="*/ 929640 h 929640"/>
                <a:gd name="connsiteX0" fmla="*/ 0 w 4101465"/>
                <a:gd name="connsiteY0" fmla="*/ 916305 h 929640"/>
                <a:gd name="connsiteX1" fmla="*/ 687705 w 4101465"/>
                <a:gd name="connsiteY1" fmla="*/ 365760 h 929640"/>
                <a:gd name="connsiteX2" fmla="*/ 1363980 w 4101465"/>
                <a:gd name="connsiteY2" fmla="*/ 0 h 929640"/>
                <a:gd name="connsiteX3" fmla="*/ 2042160 w 4101465"/>
                <a:gd name="connsiteY3" fmla="*/ 232410 h 929640"/>
                <a:gd name="connsiteX4" fmla="*/ 2726055 w 4101465"/>
                <a:gd name="connsiteY4" fmla="*/ 468630 h 929640"/>
                <a:gd name="connsiteX5" fmla="*/ 3411855 w 4101465"/>
                <a:gd name="connsiteY5" fmla="*/ 607695 h 929640"/>
                <a:gd name="connsiteX6" fmla="*/ 4101465 w 4101465"/>
                <a:gd name="connsiteY6" fmla="*/ 92964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465" h="929640">
                  <a:moveTo>
                    <a:pt x="0" y="916305"/>
                  </a:moveTo>
                  <a:lnTo>
                    <a:pt x="687705" y="365760"/>
                  </a:lnTo>
                  <a:lnTo>
                    <a:pt x="1363980" y="0"/>
                  </a:lnTo>
                  <a:lnTo>
                    <a:pt x="2042160" y="232410"/>
                  </a:lnTo>
                  <a:lnTo>
                    <a:pt x="2726055" y="468630"/>
                  </a:lnTo>
                  <a:lnTo>
                    <a:pt x="3411855" y="607695"/>
                  </a:lnTo>
                  <a:lnTo>
                    <a:pt x="4101465" y="929640"/>
                  </a:ln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cxnSp>
          <p:nvCxnSpPr>
            <p:cNvPr id="117" name="Connecteur droit 116"/>
            <p:cNvCxnSpPr/>
            <p:nvPr/>
          </p:nvCxnSpPr>
          <p:spPr bwMode="auto">
            <a:xfrm>
              <a:off x="5425730" y="4162033"/>
              <a:ext cx="148590" cy="0"/>
            </a:xfrm>
            <a:prstGeom prst="line">
              <a:avLst/>
            </a:prstGeom>
            <a:noFill/>
            <a:ln w="28575" cap="flat" cmpd="sng" algn="ctr">
              <a:solidFill>
                <a:srgbClr val="0070C0"/>
              </a:solidFill>
              <a:prstDash val="solid"/>
              <a:round/>
              <a:headEnd type="none" w="med" len="med"/>
              <a:tailEnd type="none" w="med" len="med"/>
            </a:ln>
            <a:effectLst/>
          </p:spPr>
        </p:cxnSp>
        <p:cxnSp>
          <p:nvCxnSpPr>
            <p:cNvPr id="118" name="Connecteur droit 117"/>
            <p:cNvCxnSpPr/>
            <p:nvPr/>
          </p:nvCxnSpPr>
          <p:spPr bwMode="auto">
            <a:xfrm>
              <a:off x="5425730" y="4335587"/>
              <a:ext cx="14859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19" name="Connecteur droit 118"/>
            <p:cNvCxnSpPr/>
            <p:nvPr/>
          </p:nvCxnSpPr>
          <p:spPr bwMode="auto">
            <a:xfrm>
              <a:off x="5425730" y="4513631"/>
              <a:ext cx="148590" cy="0"/>
            </a:xfrm>
            <a:prstGeom prst="line">
              <a:avLst/>
            </a:prstGeom>
            <a:noFill/>
            <a:ln w="28575" cap="flat" cmpd="sng" algn="ctr">
              <a:solidFill>
                <a:srgbClr val="FFC000"/>
              </a:solidFill>
              <a:prstDash val="solid"/>
              <a:round/>
              <a:headEnd type="none" w="med" len="med"/>
              <a:tailEnd type="none" w="med" len="med"/>
            </a:ln>
            <a:effectLst/>
          </p:spPr>
        </p:cxnSp>
        <p:sp>
          <p:nvSpPr>
            <p:cNvPr id="120" name="Forme libre 119"/>
            <p:cNvSpPr/>
            <p:nvPr/>
          </p:nvSpPr>
          <p:spPr bwMode="auto">
            <a:xfrm>
              <a:off x="4862902" y="3392170"/>
              <a:ext cx="4095750" cy="1059180"/>
            </a:xfrm>
            <a:custGeom>
              <a:avLst/>
              <a:gdLst>
                <a:gd name="connsiteX0" fmla="*/ 0 w 4080510"/>
                <a:gd name="connsiteY0" fmla="*/ 872490 h 910590"/>
                <a:gd name="connsiteX1" fmla="*/ 689610 w 4080510"/>
                <a:gd name="connsiteY1" fmla="*/ 114300 h 910590"/>
                <a:gd name="connsiteX2" fmla="*/ 1363980 w 4080510"/>
                <a:gd name="connsiteY2" fmla="*/ 0 h 910590"/>
                <a:gd name="connsiteX3" fmla="*/ 2045970 w 4080510"/>
                <a:gd name="connsiteY3" fmla="*/ 186690 h 910590"/>
                <a:gd name="connsiteX4" fmla="*/ 2724150 w 4080510"/>
                <a:gd name="connsiteY4" fmla="*/ 350520 h 910590"/>
                <a:gd name="connsiteX5" fmla="*/ 3402330 w 4080510"/>
                <a:gd name="connsiteY5" fmla="*/ 514350 h 910590"/>
                <a:gd name="connsiteX6" fmla="*/ 4080510 w 4080510"/>
                <a:gd name="connsiteY6" fmla="*/ 910590 h 910590"/>
                <a:gd name="connsiteX0" fmla="*/ 0 w 4074795"/>
                <a:gd name="connsiteY0" fmla="*/ 1043940 h 1043940"/>
                <a:gd name="connsiteX1" fmla="*/ 683895 w 4074795"/>
                <a:gd name="connsiteY1" fmla="*/ 114300 h 1043940"/>
                <a:gd name="connsiteX2" fmla="*/ 1358265 w 4074795"/>
                <a:gd name="connsiteY2" fmla="*/ 0 h 1043940"/>
                <a:gd name="connsiteX3" fmla="*/ 2040255 w 4074795"/>
                <a:gd name="connsiteY3" fmla="*/ 186690 h 1043940"/>
                <a:gd name="connsiteX4" fmla="*/ 2718435 w 4074795"/>
                <a:gd name="connsiteY4" fmla="*/ 350520 h 1043940"/>
                <a:gd name="connsiteX5" fmla="*/ 3396615 w 4074795"/>
                <a:gd name="connsiteY5" fmla="*/ 514350 h 1043940"/>
                <a:gd name="connsiteX6" fmla="*/ 4074795 w 4074795"/>
                <a:gd name="connsiteY6" fmla="*/ 910590 h 1043940"/>
                <a:gd name="connsiteX0" fmla="*/ 0 w 4074795"/>
                <a:gd name="connsiteY0" fmla="*/ 1043940 h 1043940"/>
                <a:gd name="connsiteX1" fmla="*/ 681990 w 4074795"/>
                <a:gd name="connsiteY1" fmla="*/ 177165 h 1043940"/>
                <a:gd name="connsiteX2" fmla="*/ 1358265 w 4074795"/>
                <a:gd name="connsiteY2" fmla="*/ 0 h 1043940"/>
                <a:gd name="connsiteX3" fmla="*/ 2040255 w 4074795"/>
                <a:gd name="connsiteY3" fmla="*/ 186690 h 1043940"/>
                <a:gd name="connsiteX4" fmla="*/ 2718435 w 4074795"/>
                <a:gd name="connsiteY4" fmla="*/ 350520 h 1043940"/>
                <a:gd name="connsiteX5" fmla="*/ 3396615 w 4074795"/>
                <a:gd name="connsiteY5" fmla="*/ 514350 h 1043940"/>
                <a:gd name="connsiteX6" fmla="*/ 4074795 w 4074795"/>
                <a:gd name="connsiteY6" fmla="*/ 910590 h 1043940"/>
                <a:gd name="connsiteX0" fmla="*/ 0 w 4074795"/>
                <a:gd name="connsiteY0" fmla="*/ 1059180 h 1059180"/>
                <a:gd name="connsiteX1" fmla="*/ 681990 w 4074795"/>
                <a:gd name="connsiteY1" fmla="*/ 192405 h 1059180"/>
                <a:gd name="connsiteX2" fmla="*/ 1367790 w 4074795"/>
                <a:gd name="connsiteY2" fmla="*/ 0 h 1059180"/>
                <a:gd name="connsiteX3" fmla="*/ 2040255 w 4074795"/>
                <a:gd name="connsiteY3" fmla="*/ 201930 h 1059180"/>
                <a:gd name="connsiteX4" fmla="*/ 2718435 w 4074795"/>
                <a:gd name="connsiteY4" fmla="*/ 365760 h 1059180"/>
                <a:gd name="connsiteX5" fmla="*/ 3396615 w 4074795"/>
                <a:gd name="connsiteY5" fmla="*/ 529590 h 1059180"/>
                <a:gd name="connsiteX6" fmla="*/ 4074795 w 4074795"/>
                <a:gd name="connsiteY6" fmla="*/ 925830 h 1059180"/>
                <a:gd name="connsiteX0" fmla="*/ 0 w 4074795"/>
                <a:gd name="connsiteY0" fmla="*/ 1059180 h 1059180"/>
                <a:gd name="connsiteX1" fmla="*/ 681990 w 4074795"/>
                <a:gd name="connsiteY1" fmla="*/ 192405 h 1059180"/>
                <a:gd name="connsiteX2" fmla="*/ 1367790 w 4074795"/>
                <a:gd name="connsiteY2" fmla="*/ 0 h 1059180"/>
                <a:gd name="connsiteX3" fmla="*/ 2045970 w 4074795"/>
                <a:gd name="connsiteY3" fmla="*/ 340995 h 1059180"/>
                <a:gd name="connsiteX4" fmla="*/ 2718435 w 4074795"/>
                <a:gd name="connsiteY4" fmla="*/ 365760 h 1059180"/>
                <a:gd name="connsiteX5" fmla="*/ 3396615 w 4074795"/>
                <a:gd name="connsiteY5" fmla="*/ 529590 h 1059180"/>
                <a:gd name="connsiteX6" fmla="*/ 4074795 w 4074795"/>
                <a:gd name="connsiteY6" fmla="*/ 925830 h 1059180"/>
                <a:gd name="connsiteX0" fmla="*/ 0 w 4074795"/>
                <a:gd name="connsiteY0" fmla="*/ 1059180 h 1059180"/>
                <a:gd name="connsiteX1" fmla="*/ 681990 w 4074795"/>
                <a:gd name="connsiteY1" fmla="*/ 192405 h 1059180"/>
                <a:gd name="connsiteX2" fmla="*/ 1367790 w 4074795"/>
                <a:gd name="connsiteY2" fmla="*/ 0 h 1059180"/>
                <a:gd name="connsiteX3" fmla="*/ 2045970 w 4074795"/>
                <a:gd name="connsiteY3" fmla="*/ 340995 h 1059180"/>
                <a:gd name="connsiteX4" fmla="*/ 2731770 w 4074795"/>
                <a:gd name="connsiteY4" fmla="*/ 520065 h 1059180"/>
                <a:gd name="connsiteX5" fmla="*/ 3396615 w 4074795"/>
                <a:gd name="connsiteY5" fmla="*/ 529590 h 1059180"/>
                <a:gd name="connsiteX6" fmla="*/ 4074795 w 4074795"/>
                <a:gd name="connsiteY6" fmla="*/ 925830 h 1059180"/>
                <a:gd name="connsiteX0" fmla="*/ 0 w 4074795"/>
                <a:gd name="connsiteY0" fmla="*/ 1059180 h 1059180"/>
                <a:gd name="connsiteX1" fmla="*/ 681990 w 4074795"/>
                <a:gd name="connsiteY1" fmla="*/ 192405 h 1059180"/>
                <a:gd name="connsiteX2" fmla="*/ 1367790 w 4074795"/>
                <a:gd name="connsiteY2" fmla="*/ 0 h 1059180"/>
                <a:gd name="connsiteX3" fmla="*/ 2045970 w 4074795"/>
                <a:gd name="connsiteY3" fmla="*/ 340995 h 1059180"/>
                <a:gd name="connsiteX4" fmla="*/ 2731770 w 4074795"/>
                <a:gd name="connsiteY4" fmla="*/ 520065 h 1059180"/>
                <a:gd name="connsiteX5" fmla="*/ 3396615 w 4074795"/>
                <a:gd name="connsiteY5" fmla="*/ 529590 h 1059180"/>
                <a:gd name="connsiteX6" fmla="*/ 4074795 w 4074795"/>
                <a:gd name="connsiteY6" fmla="*/ 925830 h 1059180"/>
                <a:gd name="connsiteX0" fmla="*/ 0 w 4074795"/>
                <a:gd name="connsiteY0" fmla="*/ 1059180 h 1059180"/>
                <a:gd name="connsiteX1" fmla="*/ 681990 w 4074795"/>
                <a:gd name="connsiteY1" fmla="*/ 192405 h 1059180"/>
                <a:gd name="connsiteX2" fmla="*/ 1367790 w 4074795"/>
                <a:gd name="connsiteY2" fmla="*/ 0 h 1059180"/>
                <a:gd name="connsiteX3" fmla="*/ 2045970 w 4074795"/>
                <a:gd name="connsiteY3" fmla="*/ 340995 h 1059180"/>
                <a:gd name="connsiteX4" fmla="*/ 2731770 w 4074795"/>
                <a:gd name="connsiteY4" fmla="*/ 520065 h 1059180"/>
                <a:gd name="connsiteX5" fmla="*/ 3411855 w 4074795"/>
                <a:gd name="connsiteY5" fmla="*/ 701040 h 1059180"/>
                <a:gd name="connsiteX6" fmla="*/ 4074795 w 4074795"/>
                <a:gd name="connsiteY6" fmla="*/ 925830 h 1059180"/>
                <a:gd name="connsiteX0" fmla="*/ 0 w 4074795"/>
                <a:gd name="connsiteY0" fmla="*/ 1059180 h 1059180"/>
                <a:gd name="connsiteX1" fmla="*/ 681990 w 4074795"/>
                <a:gd name="connsiteY1" fmla="*/ 192405 h 1059180"/>
                <a:gd name="connsiteX2" fmla="*/ 1367790 w 4074795"/>
                <a:gd name="connsiteY2" fmla="*/ 0 h 1059180"/>
                <a:gd name="connsiteX3" fmla="*/ 2045970 w 4074795"/>
                <a:gd name="connsiteY3" fmla="*/ 340995 h 1059180"/>
                <a:gd name="connsiteX4" fmla="*/ 2731770 w 4074795"/>
                <a:gd name="connsiteY4" fmla="*/ 520065 h 1059180"/>
                <a:gd name="connsiteX5" fmla="*/ 3411855 w 4074795"/>
                <a:gd name="connsiteY5" fmla="*/ 701040 h 1059180"/>
                <a:gd name="connsiteX6" fmla="*/ 4074795 w 4074795"/>
                <a:gd name="connsiteY6" fmla="*/ 925830 h 1059180"/>
                <a:gd name="connsiteX0" fmla="*/ 0 w 4074795"/>
                <a:gd name="connsiteY0" fmla="*/ 1059180 h 1059180"/>
                <a:gd name="connsiteX1" fmla="*/ 681990 w 4074795"/>
                <a:gd name="connsiteY1" fmla="*/ 192405 h 1059180"/>
                <a:gd name="connsiteX2" fmla="*/ 1367790 w 4074795"/>
                <a:gd name="connsiteY2" fmla="*/ 0 h 1059180"/>
                <a:gd name="connsiteX3" fmla="*/ 2045970 w 4074795"/>
                <a:gd name="connsiteY3" fmla="*/ 340995 h 1059180"/>
                <a:gd name="connsiteX4" fmla="*/ 2731770 w 4074795"/>
                <a:gd name="connsiteY4" fmla="*/ 520065 h 1059180"/>
                <a:gd name="connsiteX5" fmla="*/ 3411855 w 4074795"/>
                <a:gd name="connsiteY5" fmla="*/ 701040 h 1059180"/>
                <a:gd name="connsiteX6" fmla="*/ 4074795 w 4074795"/>
                <a:gd name="connsiteY6" fmla="*/ 925830 h 1059180"/>
                <a:gd name="connsiteX0" fmla="*/ 0 w 4074795"/>
                <a:gd name="connsiteY0" fmla="*/ 1059180 h 1059180"/>
                <a:gd name="connsiteX1" fmla="*/ 681990 w 4074795"/>
                <a:gd name="connsiteY1" fmla="*/ 192405 h 1059180"/>
                <a:gd name="connsiteX2" fmla="*/ 1367790 w 4074795"/>
                <a:gd name="connsiteY2" fmla="*/ 0 h 1059180"/>
                <a:gd name="connsiteX3" fmla="*/ 2045970 w 4074795"/>
                <a:gd name="connsiteY3" fmla="*/ 340995 h 1059180"/>
                <a:gd name="connsiteX4" fmla="*/ 2731770 w 4074795"/>
                <a:gd name="connsiteY4" fmla="*/ 520065 h 1059180"/>
                <a:gd name="connsiteX5" fmla="*/ 3411855 w 4074795"/>
                <a:gd name="connsiteY5" fmla="*/ 701040 h 1059180"/>
                <a:gd name="connsiteX6" fmla="*/ 4074795 w 4074795"/>
                <a:gd name="connsiteY6" fmla="*/ 925830 h 1059180"/>
                <a:gd name="connsiteX0" fmla="*/ 0 w 4095750"/>
                <a:gd name="connsiteY0" fmla="*/ 1059180 h 1059180"/>
                <a:gd name="connsiteX1" fmla="*/ 681990 w 4095750"/>
                <a:gd name="connsiteY1" fmla="*/ 192405 h 1059180"/>
                <a:gd name="connsiteX2" fmla="*/ 1367790 w 4095750"/>
                <a:gd name="connsiteY2" fmla="*/ 0 h 1059180"/>
                <a:gd name="connsiteX3" fmla="*/ 2045970 w 4095750"/>
                <a:gd name="connsiteY3" fmla="*/ 340995 h 1059180"/>
                <a:gd name="connsiteX4" fmla="*/ 2731770 w 4095750"/>
                <a:gd name="connsiteY4" fmla="*/ 520065 h 1059180"/>
                <a:gd name="connsiteX5" fmla="*/ 3411855 w 4095750"/>
                <a:gd name="connsiteY5" fmla="*/ 701040 h 1059180"/>
                <a:gd name="connsiteX6" fmla="*/ 4095750 w 4095750"/>
                <a:gd name="connsiteY6" fmla="*/ 1036320 h 10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1059180">
                  <a:moveTo>
                    <a:pt x="0" y="1059180"/>
                  </a:moveTo>
                  <a:lnTo>
                    <a:pt x="681990" y="192405"/>
                  </a:lnTo>
                  <a:lnTo>
                    <a:pt x="1367790" y="0"/>
                  </a:lnTo>
                  <a:lnTo>
                    <a:pt x="2045970" y="340995"/>
                  </a:lnTo>
                  <a:lnTo>
                    <a:pt x="2731770" y="520065"/>
                  </a:lnTo>
                  <a:cubicBezTo>
                    <a:pt x="2959417" y="580072"/>
                    <a:pt x="3185795" y="646430"/>
                    <a:pt x="3411855" y="701040"/>
                  </a:cubicBezTo>
                  <a:lnTo>
                    <a:pt x="4095750" y="1036320"/>
                  </a:lnTo>
                </a:path>
              </a:pathLst>
            </a:cu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21" name="Forme libre 120"/>
            <p:cNvSpPr/>
            <p:nvPr/>
          </p:nvSpPr>
          <p:spPr bwMode="auto">
            <a:xfrm>
              <a:off x="4864806" y="4655185"/>
              <a:ext cx="4084320" cy="0"/>
            </a:xfrm>
            <a:custGeom>
              <a:avLst/>
              <a:gdLst>
                <a:gd name="connsiteX0" fmla="*/ 0 w 4084320"/>
                <a:gd name="connsiteY0" fmla="*/ 0 h 0"/>
                <a:gd name="connsiteX1" fmla="*/ 4084320 w 4084320"/>
                <a:gd name="connsiteY1" fmla="*/ 0 h 0"/>
              </a:gdLst>
              <a:ahLst/>
              <a:cxnLst>
                <a:cxn ang="0">
                  <a:pos x="connsiteX0" y="connsiteY0"/>
                </a:cxn>
                <a:cxn ang="0">
                  <a:pos x="connsiteX1" y="connsiteY1"/>
                </a:cxn>
              </a:cxnLst>
              <a:rect l="l" t="t" r="r" b="b"/>
              <a:pathLst>
                <a:path w="4084320">
                  <a:moveTo>
                    <a:pt x="0" y="0"/>
                  </a:moveTo>
                  <a:lnTo>
                    <a:pt x="4084320" y="0"/>
                  </a:lnTo>
                </a:path>
              </a:pathLst>
            </a:cu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22" name="ZoneTexte 121"/>
            <p:cNvSpPr txBox="1"/>
            <p:nvPr/>
          </p:nvSpPr>
          <p:spPr>
            <a:xfrm>
              <a:off x="5541600" y="4009695"/>
              <a:ext cx="2127720" cy="652861"/>
            </a:xfrm>
            <a:prstGeom prst="rect">
              <a:avLst/>
            </a:prstGeom>
            <a:noFill/>
          </p:spPr>
          <p:txBody>
            <a:bodyPr wrap="none" rtlCol="0">
              <a:spAutoFit/>
            </a:bodyPr>
            <a:lstStyle/>
            <a:p>
              <a:pPr fontAlgn="auto">
                <a:spcBef>
                  <a:spcPts val="0"/>
                </a:spcBef>
                <a:spcAft>
                  <a:spcPts val="0"/>
                </a:spcAft>
              </a:pPr>
              <a:r>
                <a:rPr lang="fr-FR" sz="1000" b="1" dirty="0">
                  <a:solidFill>
                    <a:srgbClr val="000000"/>
                  </a:solidFill>
                  <a:latin typeface="Arial"/>
                  <a:cs typeface="+mn-cs"/>
                </a:rPr>
                <a:t>DRV seul</a:t>
              </a:r>
            </a:p>
            <a:p>
              <a:pPr fontAlgn="auto">
                <a:spcBef>
                  <a:spcPts val="0"/>
                </a:spcBef>
                <a:spcAft>
                  <a:spcPts val="0"/>
                </a:spcAft>
              </a:pPr>
              <a:r>
                <a:rPr lang="fr-FR" sz="1000" b="1" dirty="0">
                  <a:solidFill>
                    <a:srgbClr val="000000"/>
                  </a:solidFill>
                  <a:latin typeface="Arial"/>
                  <a:cs typeface="+mn-cs"/>
                </a:rPr>
                <a:t>DRV </a:t>
              </a:r>
              <a:r>
                <a:rPr lang="fr-FR" sz="1000" b="1" dirty="0" err="1">
                  <a:solidFill>
                    <a:srgbClr val="000000"/>
                  </a:solidFill>
                  <a:latin typeface="Arial"/>
                  <a:cs typeface="+mn-cs"/>
                </a:rPr>
                <a:t>co</a:t>
              </a:r>
              <a:r>
                <a:rPr lang="fr-FR" sz="1000" b="1" dirty="0">
                  <a:solidFill>
                    <a:srgbClr val="000000"/>
                  </a:solidFill>
                  <a:latin typeface="Arial"/>
                  <a:cs typeface="+mn-cs"/>
                </a:rPr>
                <a:t>-administré avec DTG</a:t>
              </a:r>
            </a:p>
            <a:p>
              <a:pPr fontAlgn="auto">
                <a:spcBef>
                  <a:spcPts val="0"/>
                </a:spcBef>
                <a:spcAft>
                  <a:spcPts val="0"/>
                </a:spcAft>
              </a:pPr>
              <a:r>
                <a:rPr lang="fr-FR" sz="1000" b="1" dirty="0">
                  <a:solidFill>
                    <a:srgbClr val="000000"/>
                  </a:solidFill>
                  <a:latin typeface="Arial"/>
                  <a:cs typeface="+mn-cs"/>
                </a:rPr>
                <a:t>CE</a:t>
              </a:r>
              <a:r>
                <a:rPr lang="fr-FR" sz="1000" b="1" baseline="-25000" dirty="0">
                  <a:solidFill>
                    <a:srgbClr val="000000"/>
                  </a:solidFill>
                  <a:latin typeface="Arial"/>
                  <a:cs typeface="+mn-cs"/>
                </a:rPr>
                <a:t>90</a:t>
              </a:r>
              <a:r>
                <a:rPr lang="fr-FR" sz="1000" b="1" dirty="0">
                  <a:solidFill>
                    <a:srgbClr val="000000"/>
                  </a:solidFill>
                  <a:latin typeface="Arial"/>
                  <a:cs typeface="+mn-cs"/>
                </a:rPr>
                <a:t> = 220 </a:t>
              </a:r>
              <a:r>
                <a:rPr lang="fr-FR" sz="1000" b="1" dirty="0" err="1">
                  <a:solidFill>
                    <a:srgbClr val="000000"/>
                  </a:solidFill>
                  <a:latin typeface="Arial"/>
                  <a:cs typeface="+mn-cs"/>
                </a:rPr>
                <a:t>ng</a:t>
              </a:r>
              <a:r>
                <a:rPr lang="fr-FR" sz="1000" b="1" dirty="0">
                  <a:solidFill>
                    <a:srgbClr val="000000"/>
                  </a:solidFill>
                  <a:latin typeface="Arial"/>
                  <a:cs typeface="+mn-cs"/>
                </a:rPr>
                <a:t>/ml</a:t>
              </a:r>
            </a:p>
          </p:txBody>
        </p:sp>
        <p:sp>
          <p:nvSpPr>
            <p:cNvPr id="123" name="Line 36">
              <a:extLst>
                <a:ext uri="{FF2B5EF4-FFF2-40B4-BE49-F238E27FC236}">
                  <a16:creationId xmlns="" xmlns:a16="http://schemas.microsoft.com/office/drawing/2014/main" id="{79D3E507-B3EB-B04D-A0EE-BA51E4EB1B3C}"/>
                </a:ext>
              </a:extLst>
            </p:cNvPr>
            <p:cNvSpPr>
              <a:spLocks noChangeShapeType="1"/>
            </p:cNvSpPr>
            <p:nvPr/>
          </p:nvSpPr>
          <p:spPr bwMode="auto">
            <a:xfrm flipH="1">
              <a:off x="4812873" y="3635927"/>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124" name="Rectangle 37">
              <a:extLst>
                <a:ext uri="{FF2B5EF4-FFF2-40B4-BE49-F238E27FC236}">
                  <a16:creationId xmlns="" xmlns:a16="http://schemas.microsoft.com/office/drawing/2014/main" id="{0F2A64F4-DC64-6C49-ADDA-5397981DF2CE}"/>
                </a:ext>
              </a:extLst>
            </p:cNvPr>
            <p:cNvSpPr>
              <a:spLocks noChangeArrowheads="1"/>
            </p:cNvSpPr>
            <p:nvPr/>
          </p:nvSpPr>
          <p:spPr bwMode="auto">
            <a:xfrm>
              <a:off x="4514051" y="3558983"/>
              <a:ext cx="282951" cy="14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800" b="0" dirty="0">
                  <a:solidFill>
                    <a:srgbClr val="000066"/>
                  </a:solidFill>
                  <a:latin typeface="Arial"/>
                  <a:cs typeface="+mn-cs"/>
                </a:rPr>
                <a:t>4 100</a:t>
              </a:r>
              <a:endParaRPr lang="fr-FR" altLang="en-US" sz="800" dirty="0">
                <a:solidFill>
                  <a:srgbClr val="000066"/>
                </a:solidFill>
                <a:latin typeface="Arial"/>
                <a:cs typeface="+mn-cs"/>
              </a:endParaRPr>
            </a:p>
          </p:txBody>
        </p:sp>
        <p:sp>
          <p:nvSpPr>
            <p:cNvPr id="125" name="Line 36">
              <a:extLst>
                <a:ext uri="{FF2B5EF4-FFF2-40B4-BE49-F238E27FC236}">
                  <a16:creationId xmlns="" xmlns:a16="http://schemas.microsoft.com/office/drawing/2014/main" id="{79D3E507-B3EB-B04D-A0EE-BA51E4EB1B3C}"/>
                </a:ext>
              </a:extLst>
            </p:cNvPr>
            <p:cNvSpPr>
              <a:spLocks noChangeShapeType="1"/>
            </p:cNvSpPr>
            <p:nvPr/>
          </p:nvSpPr>
          <p:spPr bwMode="auto">
            <a:xfrm flipH="1">
              <a:off x="4812873" y="4157771"/>
              <a:ext cx="5159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lang="fr-FR" dirty="0">
                <a:solidFill>
                  <a:srgbClr val="000000"/>
                </a:solidFill>
                <a:latin typeface="Arial"/>
                <a:cs typeface="+mn-cs"/>
              </a:endParaRPr>
            </a:p>
          </p:txBody>
        </p:sp>
        <p:sp>
          <p:nvSpPr>
            <p:cNvPr id="126" name="Rectangle 37">
              <a:extLst>
                <a:ext uri="{FF2B5EF4-FFF2-40B4-BE49-F238E27FC236}">
                  <a16:creationId xmlns="" xmlns:a16="http://schemas.microsoft.com/office/drawing/2014/main" id="{0F2A64F4-DC64-6C49-ADDA-5397981DF2CE}"/>
                </a:ext>
              </a:extLst>
            </p:cNvPr>
            <p:cNvSpPr>
              <a:spLocks noChangeArrowheads="1"/>
            </p:cNvSpPr>
            <p:nvPr/>
          </p:nvSpPr>
          <p:spPr bwMode="auto">
            <a:xfrm>
              <a:off x="4514051" y="4080827"/>
              <a:ext cx="282951" cy="14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rebuchet MS" pitchFamily="34" charset="0"/>
                </a:defRPr>
              </a:lvl1pPr>
              <a:lvl2pPr>
                <a:defRPr b="1">
                  <a:solidFill>
                    <a:schemeClr val="tx1"/>
                  </a:solidFill>
                  <a:latin typeface="Trebuchet MS" pitchFamily="34" charset="0"/>
                </a:defRPr>
              </a:lvl2pPr>
              <a:lvl3pPr>
                <a:defRPr b="1">
                  <a:solidFill>
                    <a:schemeClr val="tx1"/>
                  </a:solidFill>
                  <a:latin typeface="Trebuchet MS" pitchFamily="34" charset="0"/>
                </a:defRPr>
              </a:lvl3pPr>
              <a:lvl4pPr>
                <a:defRPr b="1">
                  <a:solidFill>
                    <a:schemeClr val="tx1"/>
                  </a:solidFill>
                  <a:latin typeface="Trebuchet MS" pitchFamily="34" charset="0"/>
                </a:defRPr>
              </a:lvl4pPr>
              <a:lvl5pPr>
                <a:defRPr b="1">
                  <a:solidFill>
                    <a:schemeClr val="tx1"/>
                  </a:solidFill>
                  <a:latin typeface="Trebuchet MS" pitchFamily="34" charset="0"/>
                </a:defRPr>
              </a:lvl5pPr>
              <a:lvl6pPr algn="ctr" eaLnBrk="0" fontAlgn="base" hangingPunct="0">
                <a:spcBef>
                  <a:spcPct val="0"/>
                </a:spcBef>
                <a:spcAft>
                  <a:spcPct val="0"/>
                </a:spcAft>
                <a:defRPr b="1">
                  <a:solidFill>
                    <a:schemeClr val="tx1"/>
                  </a:solidFill>
                  <a:latin typeface="Trebuchet MS" pitchFamily="34" charset="0"/>
                </a:defRPr>
              </a:lvl6pPr>
              <a:lvl7pPr algn="ctr" eaLnBrk="0" fontAlgn="base" hangingPunct="0">
                <a:spcBef>
                  <a:spcPct val="0"/>
                </a:spcBef>
                <a:spcAft>
                  <a:spcPct val="0"/>
                </a:spcAft>
                <a:defRPr b="1">
                  <a:solidFill>
                    <a:schemeClr val="tx1"/>
                  </a:solidFill>
                  <a:latin typeface="Trebuchet MS" pitchFamily="34" charset="0"/>
                </a:defRPr>
              </a:lvl7pPr>
              <a:lvl8pPr algn="ctr" eaLnBrk="0" fontAlgn="base" hangingPunct="0">
                <a:spcBef>
                  <a:spcPct val="0"/>
                </a:spcBef>
                <a:spcAft>
                  <a:spcPct val="0"/>
                </a:spcAft>
                <a:defRPr b="1">
                  <a:solidFill>
                    <a:schemeClr val="tx1"/>
                  </a:solidFill>
                  <a:latin typeface="Trebuchet MS" pitchFamily="34" charset="0"/>
                </a:defRPr>
              </a:lvl8pPr>
              <a:lvl9pPr algn="ctr" eaLnBrk="0" fontAlgn="base" hangingPunct="0">
                <a:spcBef>
                  <a:spcPct val="0"/>
                </a:spcBef>
                <a:spcAft>
                  <a:spcPct val="0"/>
                </a:spcAft>
                <a:defRPr b="1">
                  <a:solidFill>
                    <a:schemeClr val="tx1"/>
                  </a:solidFill>
                  <a:latin typeface="Trebuchet MS" pitchFamily="34" charset="0"/>
                </a:defRPr>
              </a:lvl9pPr>
            </a:lstStyle>
            <a:p>
              <a:pPr algn="r" fontAlgn="auto">
                <a:spcBef>
                  <a:spcPts val="0"/>
                </a:spcBef>
                <a:spcAft>
                  <a:spcPts val="0"/>
                </a:spcAft>
                <a:defRPr/>
              </a:pPr>
              <a:r>
                <a:rPr lang="fr-FR" altLang="en-US" sz="800" b="0" dirty="0">
                  <a:solidFill>
                    <a:srgbClr val="000066"/>
                  </a:solidFill>
                  <a:latin typeface="Arial"/>
                  <a:cs typeface="+mn-cs"/>
                </a:rPr>
                <a:t>2 100</a:t>
              </a:r>
              <a:endParaRPr lang="fr-FR" altLang="en-US" sz="800" dirty="0">
                <a:solidFill>
                  <a:srgbClr val="000066"/>
                </a:solidFill>
                <a:latin typeface="Arial"/>
                <a:cs typeface="+mn-cs"/>
              </a:endParaRPr>
            </a:p>
          </p:txBody>
        </p:sp>
      </p:grpSp>
      <p:sp>
        <p:nvSpPr>
          <p:cNvPr id="127" name="Rectangle 3"/>
          <p:cNvSpPr>
            <a:spLocks noGrp="1" noChangeArrowheads="1"/>
          </p:cNvSpPr>
          <p:nvPr>
            <p:ph idx="1"/>
          </p:nvPr>
        </p:nvSpPr>
        <p:spPr>
          <a:xfrm>
            <a:off x="418759" y="5015946"/>
            <a:ext cx="8507413" cy="1410254"/>
          </a:xfrm>
        </p:spPr>
        <p:txBody>
          <a:bodyPr/>
          <a:lstStyle/>
          <a:p>
            <a:pPr eaLnBrk="1" hangingPunct="1"/>
            <a:r>
              <a:rPr lang="fr-FR" sz="2000" b="1" dirty="0" smtClean="0">
                <a:solidFill>
                  <a:srgbClr val="0070C0"/>
                </a:solidFill>
                <a:latin typeface="Calibri" panose="020F0502020204030204" pitchFamily="34" charset="0"/>
                <a:cs typeface="Calibri" panose="020F0502020204030204" pitchFamily="34" charset="0"/>
              </a:rPr>
              <a:t>Conclusions</a:t>
            </a:r>
            <a:endParaRPr lang="fr-FR" sz="2000" b="1" dirty="0">
              <a:solidFill>
                <a:srgbClr val="0070C0"/>
              </a:solidFill>
              <a:latin typeface="Calibri" panose="020F0502020204030204" pitchFamily="34" charset="0"/>
              <a:cs typeface="Calibri" panose="020F0502020204030204" pitchFamily="34" charset="0"/>
            </a:endParaRPr>
          </a:p>
          <a:p>
            <a:pPr lvl="1" eaLnBrk="1" hangingPunct="1"/>
            <a:r>
              <a:rPr lang="fr-FR" sz="1600" dirty="0" smtClean="0"/>
              <a:t>C</a:t>
            </a:r>
            <a:r>
              <a:rPr lang="fr-FR" sz="1600" baseline="-25000" dirty="0" smtClean="0"/>
              <a:t>24h</a:t>
            </a:r>
            <a:r>
              <a:rPr lang="fr-FR" sz="1600" dirty="0" smtClean="0"/>
              <a:t> </a:t>
            </a:r>
            <a:r>
              <a:rPr lang="fr-FR" sz="1600" dirty="0"/>
              <a:t>des 2 ARV </a:t>
            </a:r>
            <a:r>
              <a:rPr lang="fr-FR" sz="1600" dirty="0" smtClean="0"/>
              <a:t>&gt; </a:t>
            </a:r>
            <a:r>
              <a:rPr lang="fr-FR" sz="1600" dirty="0"/>
              <a:t>aux </a:t>
            </a:r>
            <a:r>
              <a:rPr lang="fr-FR" sz="1600" baseline="-25000" dirty="0"/>
              <a:t>PB</a:t>
            </a:r>
            <a:r>
              <a:rPr lang="fr-FR" sz="1600" dirty="0"/>
              <a:t>CI</a:t>
            </a:r>
            <a:r>
              <a:rPr lang="fr-FR" sz="1600" baseline="-25000" dirty="0"/>
              <a:t>90</a:t>
            </a:r>
            <a:r>
              <a:rPr lang="fr-FR" sz="1600" dirty="0"/>
              <a:t> et </a:t>
            </a:r>
            <a:r>
              <a:rPr lang="fr-FR" sz="1600" baseline="-25000" dirty="0"/>
              <a:t>PB</a:t>
            </a:r>
            <a:r>
              <a:rPr lang="fr-FR" sz="1600" dirty="0"/>
              <a:t>CE</a:t>
            </a:r>
            <a:r>
              <a:rPr lang="fr-FR" sz="1600" baseline="-25000" dirty="0"/>
              <a:t>90</a:t>
            </a:r>
            <a:r>
              <a:rPr lang="fr-FR" sz="1600" dirty="0"/>
              <a:t> à tous les points de mesure, suggérant que cette association peut être prescrite sans appréhension d’interaction médicamenteuse à l’inverse de l’association DTG + DRV/r </a:t>
            </a:r>
          </a:p>
        </p:txBody>
      </p:sp>
      <p:sp>
        <p:nvSpPr>
          <p:cNvPr id="128" name="ZoneTexte 127"/>
          <p:cNvSpPr txBox="1"/>
          <p:nvPr/>
        </p:nvSpPr>
        <p:spPr>
          <a:xfrm>
            <a:off x="120462" y="2572426"/>
            <a:ext cx="2977097" cy="261610"/>
          </a:xfrm>
          <a:prstGeom prst="rect">
            <a:avLst/>
          </a:prstGeom>
          <a:noFill/>
        </p:spPr>
        <p:txBody>
          <a:bodyPr wrap="none" rtlCol="0">
            <a:spAutoFit/>
          </a:bodyPr>
          <a:lstStyle/>
          <a:p>
            <a:pPr fontAlgn="auto">
              <a:spcBef>
                <a:spcPts val="0"/>
              </a:spcBef>
              <a:spcAft>
                <a:spcPts val="0"/>
              </a:spcAft>
            </a:pPr>
            <a:r>
              <a:rPr lang="fr-FR" sz="1100" dirty="0">
                <a:solidFill>
                  <a:srgbClr val="000000"/>
                </a:solidFill>
                <a:latin typeface="Arial"/>
                <a:cs typeface="+mn-cs"/>
              </a:rPr>
              <a:t>*RMG : rapport des moyennes géométriques</a:t>
            </a:r>
          </a:p>
        </p:txBody>
      </p:sp>
      <p:sp>
        <p:nvSpPr>
          <p:cNvPr id="129" name="ZoneTexte 128">
            <a:extLst>
              <a:ext uri="{FF2B5EF4-FFF2-40B4-BE49-F238E27FC236}">
                <a16:creationId xmlns="" xmlns:a16="http://schemas.microsoft.com/office/drawing/2014/main" id="{2E4F319B-8253-4B74-9B1C-E5739E8A2688}"/>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75</a:t>
            </a:r>
          </a:p>
        </p:txBody>
      </p:sp>
      <p:sp>
        <p:nvSpPr>
          <p:cNvPr id="130" name="Rectangle 129"/>
          <p:cNvSpPr/>
          <p:nvPr/>
        </p:nvSpPr>
        <p:spPr bwMode="auto">
          <a:xfrm>
            <a:off x="5076056" y="1988840"/>
            <a:ext cx="3816424" cy="2160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smtClean="0">
              <a:solidFill>
                <a:srgbClr val="FFFFFF"/>
              </a:solidFill>
              <a:cs typeface="+mn-cs"/>
            </a:endParaRPr>
          </a:p>
        </p:txBody>
      </p:sp>
      <p:sp>
        <p:nvSpPr>
          <p:cNvPr id="131" name="Rectangle à coins arrondis 130"/>
          <p:cNvSpPr/>
          <p:nvPr/>
        </p:nvSpPr>
        <p:spPr bwMode="auto">
          <a:xfrm>
            <a:off x="2987824" y="3356992"/>
            <a:ext cx="1224136" cy="36004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fr-FR" sz="2400" b="1" dirty="0" smtClean="0">
              <a:solidFill>
                <a:srgbClr val="FFFFFF"/>
              </a:solidFill>
            </a:endParaRPr>
          </a:p>
        </p:txBody>
      </p:sp>
      <p:sp>
        <p:nvSpPr>
          <p:cNvPr id="132" name="ZoneTexte 131"/>
          <p:cNvSpPr txBox="1"/>
          <p:nvPr/>
        </p:nvSpPr>
        <p:spPr>
          <a:xfrm>
            <a:off x="2987824" y="3356992"/>
            <a:ext cx="1224136" cy="338554"/>
          </a:xfrm>
          <a:prstGeom prst="rect">
            <a:avLst/>
          </a:prstGeom>
          <a:noFill/>
        </p:spPr>
        <p:txBody>
          <a:bodyPr wrap="square" rtlCol="0">
            <a:spAutoFit/>
          </a:bodyPr>
          <a:lstStyle/>
          <a:p>
            <a:pPr algn="ctr" fontAlgn="auto">
              <a:spcBef>
                <a:spcPts val="0"/>
              </a:spcBef>
              <a:spcAft>
                <a:spcPts val="0"/>
              </a:spcAft>
            </a:pPr>
            <a:r>
              <a:rPr lang="fr-FR" sz="1600" b="1" dirty="0" smtClean="0">
                <a:solidFill>
                  <a:srgbClr val="FFFFFF">
                    <a:lumMod val="95000"/>
                  </a:srgbClr>
                </a:solidFill>
                <a:latin typeface="Arial"/>
                <a:cs typeface="+mn-cs"/>
              </a:rPr>
              <a:t>AUC -10%</a:t>
            </a:r>
            <a:endParaRPr lang="fr-FR" sz="1600" b="1" dirty="0">
              <a:solidFill>
                <a:srgbClr val="FFFFFF">
                  <a:lumMod val="95000"/>
                </a:srgbClr>
              </a:solidFill>
              <a:latin typeface="Arial"/>
              <a:cs typeface="+mn-cs"/>
            </a:endParaRPr>
          </a:p>
        </p:txBody>
      </p:sp>
      <p:sp>
        <p:nvSpPr>
          <p:cNvPr id="133" name="Rectangle à coins arrondis 132"/>
          <p:cNvSpPr/>
          <p:nvPr/>
        </p:nvSpPr>
        <p:spPr bwMode="auto">
          <a:xfrm>
            <a:off x="7524328" y="3356992"/>
            <a:ext cx="1224136" cy="36004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fr-FR" sz="2400" b="1" dirty="0" smtClean="0">
              <a:solidFill>
                <a:srgbClr val="FFFFFF"/>
              </a:solidFill>
            </a:endParaRPr>
          </a:p>
        </p:txBody>
      </p:sp>
      <p:sp>
        <p:nvSpPr>
          <p:cNvPr id="134" name="ZoneTexte 133"/>
          <p:cNvSpPr txBox="1"/>
          <p:nvPr/>
        </p:nvSpPr>
        <p:spPr>
          <a:xfrm>
            <a:off x="7524328" y="3356992"/>
            <a:ext cx="1224136" cy="338554"/>
          </a:xfrm>
          <a:prstGeom prst="rect">
            <a:avLst/>
          </a:prstGeom>
          <a:noFill/>
        </p:spPr>
        <p:txBody>
          <a:bodyPr wrap="square" rtlCol="0">
            <a:spAutoFit/>
          </a:bodyPr>
          <a:lstStyle/>
          <a:p>
            <a:pPr algn="ctr" fontAlgn="auto">
              <a:spcBef>
                <a:spcPts val="0"/>
              </a:spcBef>
              <a:spcAft>
                <a:spcPts val="0"/>
              </a:spcAft>
            </a:pPr>
            <a:r>
              <a:rPr lang="fr-FR" sz="1600" b="1" dirty="0" smtClean="0">
                <a:solidFill>
                  <a:srgbClr val="FFFFFF">
                    <a:lumMod val="95000"/>
                  </a:srgbClr>
                </a:solidFill>
                <a:latin typeface="Arial"/>
                <a:cs typeface="+mn-cs"/>
              </a:rPr>
              <a:t>AUC -7%</a:t>
            </a:r>
            <a:endParaRPr lang="fr-FR" sz="1600" b="1" dirty="0">
              <a:solidFill>
                <a:srgbClr val="FFFFFF">
                  <a:lumMod val="95000"/>
                </a:srgbClr>
              </a:solidFill>
              <a:latin typeface="Arial"/>
              <a:cs typeface="+mn-cs"/>
            </a:endParaRPr>
          </a:p>
        </p:txBody>
      </p:sp>
    </p:spTree>
    <p:extLst>
      <p:ext uri="{BB962C8B-B14F-4D97-AF65-F5344CB8AC3E}">
        <p14:creationId xmlns:p14="http://schemas.microsoft.com/office/powerpoint/2010/main" val="1325117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Interactions PK entre RAL et antiacides </a:t>
            </a:r>
            <a:br>
              <a:rPr lang="fr-FR" dirty="0"/>
            </a:br>
            <a:r>
              <a:rPr lang="fr-FR" dirty="0"/>
              <a:t>ou complexes </a:t>
            </a:r>
            <a:r>
              <a:rPr lang="fr-FR" dirty="0" err="1"/>
              <a:t>multi-vitaminés</a:t>
            </a:r>
            <a:r>
              <a:rPr lang="fr-FR" dirty="0"/>
              <a:t> (1)</a:t>
            </a:r>
          </a:p>
        </p:txBody>
      </p:sp>
      <p:sp>
        <p:nvSpPr>
          <p:cNvPr id="5123" name="Rectangle 3"/>
          <p:cNvSpPr>
            <a:spLocks noGrp="1" noChangeArrowheads="1"/>
          </p:cNvSpPr>
          <p:nvPr>
            <p:ph idx="1"/>
          </p:nvPr>
        </p:nvSpPr>
        <p:spPr>
          <a:xfrm>
            <a:off x="457200" y="1341438"/>
            <a:ext cx="8507413" cy="4835842"/>
          </a:xfrm>
        </p:spPr>
        <p:txBody>
          <a:bodyPr/>
          <a:lstStyle/>
          <a:p>
            <a:pPr eaLnBrk="1" hangingPunct="1"/>
            <a:r>
              <a:rPr lang="fr-FR" sz="1800" b="1" dirty="0" smtClean="0"/>
              <a:t>Rationnel : </a:t>
            </a:r>
            <a:r>
              <a:rPr lang="fr-FR" sz="1800" dirty="0" smtClean="0"/>
              <a:t>INI et antiacides -&gt; interactions risque DTG &gt; EVG &gt; RAL</a:t>
            </a:r>
          </a:p>
          <a:p>
            <a:pPr eaLnBrk="1" hangingPunct="1"/>
            <a:r>
              <a:rPr lang="fr-FR" sz="1800" b="1" dirty="0" smtClean="0"/>
              <a:t>Objectif </a:t>
            </a:r>
            <a:r>
              <a:rPr lang="fr-FR" sz="1800" b="1" dirty="0"/>
              <a:t>: </a:t>
            </a:r>
            <a:r>
              <a:rPr lang="fr-FR" sz="1800" dirty="0" smtClean="0"/>
              <a:t>Evaluer effet modification </a:t>
            </a:r>
            <a:r>
              <a:rPr lang="fr-FR" sz="1800" dirty="0"/>
              <a:t>du pH intestinal (antiacides) ou de </a:t>
            </a:r>
            <a:r>
              <a:rPr lang="fr-FR" sz="1800" dirty="0" smtClean="0"/>
              <a:t>la </a:t>
            </a:r>
            <a:r>
              <a:rPr lang="fr-FR" sz="1800" dirty="0" err="1" smtClean="0"/>
              <a:t>complexation</a:t>
            </a:r>
            <a:r>
              <a:rPr lang="fr-FR" sz="1800" dirty="0" smtClean="0"/>
              <a:t> </a:t>
            </a:r>
            <a:r>
              <a:rPr lang="fr-FR" sz="1800" dirty="0"/>
              <a:t>(cations divalents)</a:t>
            </a:r>
          </a:p>
          <a:p>
            <a:pPr eaLnBrk="1" hangingPunct="1"/>
            <a:endParaRPr lang="fr-FR" sz="1800" dirty="0"/>
          </a:p>
          <a:p>
            <a:pPr eaLnBrk="1" hangingPunct="1"/>
            <a:r>
              <a:rPr lang="fr-FR" sz="1800" b="1" dirty="0"/>
              <a:t>Etude </a:t>
            </a:r>
            <a:r>
              <a:rPr lang="fr-FR" sz="1800" b="1" dirty="0" err="1"/>
              <a:t>RALpH</a:t>
            </a:r>
            <a:r>
              <a:rPr lang="fr-FR" sz="1800" b="1" dirty="0"/>
              <a:t> (</a:t>
            </a:r>
            <a:r>
              <a:rPr lang="fi-FI" sz="1800" b="1" dirty="0"/>
              <a:t>NCT01784302)</a:t>
            </a:r>
            <a:endParaRPr lang="fr-FR" sz="1800" b="1" dirty="0"/>
          </a:p>
          <a:p>
            <a:pPr lvl="1" eaLnBrk="1" hangingPunct="1"/>
            <a:r>
              <a:rPr lang="fr-FR" sz="1600" dirty="0"/>
              <a:t>Mono-centrique, ouverte, randomisée en 3 bras, 5 </a:t>
            </a:r>
            <a:r>
              <a:rPr lang="fr-FR" sz="1600" dirty="0" smtClean="0"/>
              <a:t>phases, 15 volontaires sains, </a:t>
            </a:r>
            <a:r>
              <a:rPr lang="fr-FR" sz="1600" dirty="0"/>
              <a:t>RAL (400 mg </a:t>
            </a:r>
            <a:r>
              <a:rPr lang="fr-FR" sz="1600" dirty="0" err="1"/>
              <a:t>bid</a:t>
            </a:r>
            <a:r>
              <a:rPr lang="fr-FR" sz="1600" dirty="0"/>
              <a:t>) à jeun pendant 4 jours :</a:t>
            </a:r>
          </a:p>
          <a:p>
            <a:pPr lvl="2" eaLnBrk="1" hangingPunct="1"/>
            <a:r>
              <a:rPr lang="fr-FR" sz="1400" dirty="0"/>
              <a:t>+ </a:t>
            </a:r>
            <a:r>
              <a:rPr lang="fr-FR" sz="1400" dirty="0" err="1"/>
              <a:t>Maalox</a:t>
            </a:r>
            <a:r>
              <a:rPr lang="fr-FR" sz="1400" dirty="0"/>
              <a:t> plus</a:t>
            </a:r>
            <a:r>
              <a:rPr lang="fr-FR" sz="1400" baseline="30000" dirty="0"/>
              <a:t>®</a:t>
            </a:r>
            <a:r>
              <a:rPr lang="fr-FR" sz="1400" dirty="0"/>
              <a:t> (30 ml)</a:t>
            </a:r>
          </a:p>
          <a:p>
            <a:pPr lvl="2" eaLnBrk="1" hangingPunct="1"/>
            <a:r>
              <a:rPr lang="fr-FR" sz="1400" dirty="0"/>
              <a:t>+ bicarbonate de sodium (1 g)</a:t>
            </a:r>
          </a:p>
          <a:p>
            <a:pPr lvl="2" eaLnBrk="1" hangingPunct="1"/>
            <a:r>
              <a:rPr lang="fr-FR" sz="1400" dirty="0"/>
              <a:t>+ Complexe </a:t>
            </a:r>
            <a:r>
              <a:rPr lang="fr-FR" sz="1400" dirty="0" err="1"/>
              <a:t>multivitaminique</a:t>
            </a:r>
            <a:r>
              <a:rPr lang="fr-FR" sz="1400" dirty="0"/>
              <a:t> (</a:t>
            </a:r>
            <a:r>
              <a:rPr lang="fr-FR" sz="1400" dirty="0" err="1"/>
              <a:t>Forceval</a:t>
            </a:r>
            <a:r>
              <a:rPr lang="fr-FR" sz="1400" baseline="30000" dirty="0"/>
              <a:t>®</a:t>
            </a:r>
            <a:r>
              <a:rPr lang="fr-FR" sz="1400" dirty="0"/>
              <a:t> 1 gel) </a:t>
            </a:r>
            <a:r>
              <a:rPr lang="fr-FR" sz="1400" dirty="0" smtClean="0"/>
              <a:t> : Fe2+ </a:t>
            </a:r>
          </a:p>
          <a:p>
            <a:pPr lvl="2" eaLnBrk="1" hangingPunct="1"/>
            <a:r>
              <a:rPr lang="fr-FR" sz="1400" dirty="0" smtClean="0"/>
              <a:t>+ </a:t>
            </a:r>
            <a:r>
              <a:rPr lang="fr-FR" sz="1400" dirty="0" err="1" smtClean="0"/>
              <a:t>Maalox</a:t>
            </a:r>
            <a:r>
              <a:rPr lang="fr-FR" sz="1400" dirty="0" smtClean="0"/>
              <a:t> </a:t>
            </a:r>
            <a:r>
              <a:rPr lang="fr-FR" sz="1400" dirty="0"/>
              <a:t>plus</a:t>
            </a:r>
            <a:r>
              <a:rPr lang="fr-FR" sz="1400" baseline="30000" dirty="0"/>
              <a:t>®</a:t>
            </a:r>
            <a:r>
              <a:rPr lang="fr-FR" sz="1400" dirty="0"/>
              <a:t> (30 ml 2 h avant RAL)</a:t>
            </a:r>
          </a:p>
          <a:p>
            <a:pPr lvl="1" eaLnBrk="1" hangingPunct="1"/>
            <a:r>
              <a:rPr lang="fr-FR" sz="1600" dirty="0"/>
              <a:t>PK plasma intensives (9 points entre 0-12h)</a:t>
            </a:r>
          </a:p>
          <a:p>
            <a:pPr lvl="1"/>
            <a:r>
              <a:rPr lang="fr-FR" sz="1600" dirty="0" smtClean="0"/>
              <a:t>Mesures </a:t>
            </a:r>
            <a:r>
              <a:rPr lang="fr-FR" sz="1600" dirty="0"/>
              <a:t>de pH gastro-intestinal sur 12h post-dose par système télémétrique Heidelberg après ingestion d’une gélule (www.phcapsule.com)</a:t>
            </a:r>
          </a:p>
          <a:p>
            <a:endParaRPr lang="fr-FR" sz="1800" dirty="0"/>
          </a:p>
          <a:p>
            <a:r>
              <a:rPr lang="fr-FR" sz="1800" b="1" dirty="0"/>
              <a:t>Résultats</a:t>
            </a:r>
          </a:p>
          <a:p>
            <a:pPr lvl="1"/>
            <a:r>
              <a:rPr lang="fr-FR" sz="1600" dirty="0" smtClean="0"/>
              <a:t>Profil sécurité : 1 hospitalisation (infection urinaire), 3 EI (↑ CPK grade 2, 2 diminution DFG grade 2)</a:t>
            </a:r>
            <a:endParaRPr lang="fr-FR" sz="1600" dirty="0"/>
          </a:p>
          <a:p>
            <a:pPr marL="457200" lvl="1" indent="0">
              <a:buNone/>
              <a:tabLst>
                <a:tab pos="754063" algn="l"/>
              </a:tabLst>
            </a:pPr>
            <a:r>
              <a:rPr lang="fr-FR" sz="1600" dirty="0"/>
              <a:t>	</a:t>
            </a:r>
            <a:endParaRPr lang="fr-FR" sz="1800" dirty="0"/>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Reynolds H, CROI 2018, Abs. 470</a:t>
            </a:r>
          </a:p>
        </p:txBody>
      </p:sp>
      <p:sp>
        <p:nvSpPr>
          <p:cNvPr id="6" name="ZoneTexte 5">
            <a:extLst>
              <a:ext uri="{FF2B5EF4-FFF2-40B4-BE49-F238E27FC236}">
                <a16:creationId xmlns="" xmlns:a16="http://schemas.microsoft.com/office/drawing/2014/main" id="{5A1B6152-C26A-4073-B2AB-ACA4798172B6}"/>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76</a:t>
            </a:r>
          </a:p>
        </p:txBody>
      </p:sp>
    </p:spTree>
    <p:extLst>
      <p:ext uri="{BB962C8B-B14F-4D97-AF65-F5344CB8AC3E}">
        <p14:creationId xmlns:p14="http://schemas.microsoft.com/office/powerpoint/2010/main" val="2221674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Interactions PK entre RAL et antiacides </a:t>
            </a:r>
            <a:br>
              <a:rPr lang="fr-FR" dirty="0"/>
            </a:br>
            <a:r>
              <a:rPr lang="fr-FR" dirty="0"/>
              <a:t>ou complexes </a:t>
            </a:r>
            <a:r>
              <a:rPr lang="fr-FR" dirty="0" err="1"/>
              <a:t>multi-vitaminés</a:t>
            </a:r>
            <a:r>
              <a:rPr lang="fr-FR" dirty="0"/>
              <a:t> (2)</a:t>
            </a:r>
          </a:p>
        </p:txBody>
      </p:sp>
      <p:sp>
        <p:nvSpPr>
          <p:cNvPr id="5123" name="Rectangle 3"/>
          <p:cNvSpPr>
            <a:spLocks noGrp="1" noChangeArrowheads="1"/>
          </p:cNvSpPr>
          <p:nvPr>
            <p:ph idx="1"/>
          </p:nvPr>
        </p:nvSpPr>
        <p:spPr>
          <a:xfrm>
            <a:off x="457200" y="4710238"/>
            <a:ext cx="8507413" cy="1979712"/>
          </a:xfrm>
        </p:spPr>
        <p:txBody>
          <a:bodyPr/>
          <a:lstStyle/>
          <a:p>
            <a:pPr eaLnBrk="1" hangingPunct="1"/>
            <a:r>
              <a:rPr lang="fr-FR" sz="2000" b="1" dirty="0">
                <a:solidFill>
                  <a:srgbClr val="0070C0"/>
                </a:solidFill>
                <a:latin typeface="Calibri" panose="020F0502020204030204" pitchFamily="34" charset="0"/>
                <a:cs typeface="Calibri" panose="020F0502020204030204" pitchFamily="34" charset="0"/>
              </a:rPr>
              <a:t>Conclusions</a:t>
            </a:r>
          </a:p>
          <a:p>
            <a:pPr lvl="1" eaLnBrk="1" hangingPunct="1"/>
            <a:r>
              <a:rPr lang="fr-FR" sz="1400" dirty="0">
                <a:ea typeface="Wingdings"/>
                <a:cs typeface="Wingdings"/>
                <a:sym typeface="Wingdings" panose="05000000000000000000" pitchFamily="2" charset="2"/>
              </a:rPr>
              <a:t> </a:t>
            </a:r>
            <a:r>
              <a:rPr lang="fr-FR" sz="1400" dirty="0"/>
              <a:t>ASC</a:t>
            </a:r>
            <a:r>
              <a:rPr lang="fr-FR" sz="1400" baseline="-25000" dirty="0"/>
              <a:t>0-12h </a:t>
            </a:r>
            <a:r>
              <a:rPr lang="fr-FR" sz="1400" dirty="0"/>
              <a:t>et C</a:t>
            </a:r>
            <a:r>
              <a:rPr lang="fr-FR" sz="1400" baseline="-25000" dirty="0"/>
              <a:t>max</a:t>
            </a:r>
            <a:r>
              <a:rPr lang="fr-FR" sz="1400" dirty="0"/>
              <a:t> plasma de RAL significative avec bicarbonate de sodium</a:t>
            </a:r>
          </a:p>
          <a:p>
            <a:pPr marL="758825" lvl="1" indent="0">
              <a:buNone/>
            </a:pPr>
            <a:r>
              <a:rPr lang="fr-FR" sz="1400" dirty="0"/>
              <a:t>(sans cation divalent) en relation avec </a:t>
            </a:r>
            <a:r>
              <a:rPr lang="fr-FR" sz="1400" dirty="0">
                <a:latin typeface="+mj-lt"/>
              </a:rPr>
              <a:t>une </a:t>
            </a:r>
            <a:r>
              <a:rPr lang="fr-FR" sz="1400" dirty="0">
                <a:latin typeface="+mj-lt"/>
                <a:ea typeface="Wingdings"/>
                <a:cs typeface="Wingdings"/>
                <a:sym typeface="Wingdings" panose="05000000000000000000" pitchFamily="2" charset="2"/>
              </a:rPr>
              <a:t> </a:t>
            </a:r>
            <a:r>
              <a:rPr lang="fr-FR" sz="1400" dirty="0">
                <a:latin typeface="+mj-lt"/>
              </a:rPr>
              <a:t>pH </a:t>
            </a:r>
            <a:r>
              <a:rPr lang="fr-FR" sz="1400" dirty="0"/>
              <a:t>intestinal</a:t>
            </a:r>
          </a:p>
          <a:p>
            <a:pPr lvl="1"/>
            <a:r>
              <a:rPr lang="fr-FR" sz="1400" dirty="0" err="1"/>
              <a:t>Maalox</a:t>
            </a:r>
            <a:r>
              <a:rPr lang="fr-FR" sz="1400" dirty="0"/>
              <a:t> plus</a:t>
            </a:r>
            <a:r>
              <a:rPr lang="fr-FR" sz="1400" baseline="30000" dirty="0"/>
              <a:t>®</a:t>
            </a:r>
            <a:r>
              <a:rPr lang="fr-FR" sz="1400" dirty="0"/>
              <a:t> (avec cation divalent) </a:t>
            </a:r>
            <a:r>
              <a:rPr lang="fr-FR" sz="1400" u="sng" dirty="0"/>
              <a:t>+</a:t>
            </a:r>
            <a:r>
              <a:rPr lang="fr-FR" sz="1400" dirty="0"/>
              <a:t> 2 h </a:t>
            </a:r>
            <a:r>
              <a:rPr lang="fr-FR" sz="1400" dirty="0" smtClean="0"/>
              <a:t>/ complexe </a:t>
            </a:r>
            <a:r>
              <a:rPr lang="fr-FR" sz="1400" dirty="0"/>
              <a:t>multivitaminé </a:t>
            </a:r>
            <a:r>
              <a:rPr lang="fr-FR" sz="1400" dirty="0" smtClean="0"/>
              <a:t>: exposition RAL identique (</a:t>
            </a:r>
            <a:r>
              <a:rPr lang="fr-FR" sz="1400" dirty="0" err="1" smtClean="0"/>
              <a:t>T</a:t>
            </a:r>
            <a:r>
              <a:rPr lang="fr-FR" sz="1400" baseline="-25000" dirty="0" err="1" smtClean="0"/>
              <a:t>max</a:t>
            </a:r>
            <a:r>
              <a:rPr lang="fr-FR" sz="1400" dirty="0" smtClean="0"/>
              <a:t> plus </a:t>
            </a:r>
            <a:r>
              <a:rPr lang="fr-FR" sz="1400" dirty="0"/>
              <a:t>précoce avec </a:t>
            </a:r>
            <a:r>
              <a:rPr lang="fr-FR" sz="1400" dirty="0" err="1"/>
              <a:t>Maalox</a:t>
            </a:r>
            <a:r>
              <a:rPr lang="fr-FR" sz="1400" dirty="0"/>
              <a:t> plus</a:t>
            </a:r>
            <a:r>
              <a:rPr lang="fr-FR" sz="1400" baseline="30000" dirty="0"/>
              <a:t>® </a:t>
            </a:r>
            <a:r>
              <a:rPr lang="fr-FR" sz="1400" dirty="0"/>
              <a:t>en prise </a:t>
            </a:r>
            <a:r>
              <a:rPr lang="fr-FR" sz="1400" dirty="0" smtClean="0"/>
              <a:t>concomitante)</a:t>
            </a:r>
            <a:endParaRPr lang="fr-FR" sz="1400" dirty="0"/>
          </a:p>
          <a:p>
            <a:pPr lvl="1"/>
            <a:r>
              <a:rPr lang="fr-FR" sz="1400" dirty="0"/>
              <a:t>De manière surprenante, la présence de Fe</a:t>
            </a:r>
            <a:r>
              <a:rPr lang="fr-FR" sz="1400" baseline="30000" dirty="0"/>
              <a:t>2+ </a:t>
            </a:r>
            <a:r>
              <a:rPr lang="fr-FR" sz="1400" dirty="0"/>
              <a:t>dans le complexe multivitaminé ne semble pas délétère à l’absorption intestinale de RAL comme c’est le cas avec les autres INI</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a:solidFill>
                  <a:srgbClr val="0070C0"/>
                </a:solidFill>
                <a:latin typeface="Arial"/>
                <a:cs typeface="+mn-cs"/>
              </a:rPr>
              <a:t>Reynolds H, CROI 2018, Abs. 470</a:t>
            </a:r>
          </a:p>
        </p:txBody>
      </p:sp>
      <p:sp>
        <p:nvSpPr>
          <p:cNvPr id="9" name="Text Box 2"/>
          <p:cNvSpPr txBox="1">
            <a:spLocks noChangeArrowheads="1"/>
          </p:cNvSpPr>
          <p:nvPr/>
        </p:nvSpPr>
        <p:spPr bwMode="auto">
          <a:xfrm>
            <a:off x="162085" y="1195758"/>
            <a:ext cx="4049713" cy="338554"/>
          </a:xfrm>
          <a:prstGeom prst="rect">
            <a:avLst/>
          </a:prstGeom>
          <a:noFill/>
          <a:ln w="9525">
            <a:noFill/>
            <a:miter lim="800000"/>
            <a:headEnd/>
            <a:tailEnd/>
          </a:ln>
        </p:spPr>
        <p:txBody>
          <a:bodyPr wrap="square">
            <a:spAutoFit/>
          </a:bodyPr>
          <a:lstStyle/>
          <a:p>
            <a:pPr algn="ctr" fontAlgn="auto">
              <a:spcBef>
                <a:spcPts val="0"/>
              </a:spcBef>
              <a:spcAft>
                <a:spcPts val="0"/>
              </a:spcAft>
            </a:pPr>
            <a:r>
              <a:rPr lang="fr-FR" sz="1600" b="1" dirty="0">
                <a:solidFill>
                  <a:srgbClr val="0070C0"/>
                </a:solidFill>
                <a:latin typeface="Calibri" pitchFamily="34" charset="0"/>
                <a:ea typeface="ＭＳ Ｐゴシック" pitchFamily="34" charset="-128"/>
                <a:cs typeface="+mn-cs"/>
              </a:rPr>
              <a:t>Concentrations plasma de RAL (</a:t>
            </a:r>
            <a:r>
              <a:rPr lang="fr-FR" sz="1600" b="1" dirty="0" err="1">
                <a:solidFill>
                  <a:srgbClr val="0070C0"/>
                </a:solidFill>
                <a:latin typeface="Calibri" pitchFamily="34" charset="0"/>
                <a:ea typeface="ＭＳ Ｐゴシック" pitchFamily="34" charset="-128"/>
                <a:cs typeface="+mn-cs"/>
              </a:rPr>
              <a:t>ng</a:t>
            </a:r>
            <a:r>
              <a:rPr lang="fr-FR" sz="1600" b="1" dirty="0">
                <a:solidFill>
                  <a:srgbClr val="0070C0"/>
                </a:solidFill>
                <a:latin typeface="Calibri" pitchFamily="34" charset="0"/>
                <a:ea typeface="ＭＳ Ｐゴシック" pitchFamily="34" charset="-128"/>
                <a:cs typeface="+mn-cs"/>
              </a:rPr>
              <a:t>/ml)*</a:t>
            </a:r>
          </a:p>
        </p:txBody>
      </p:sp>
      <p:sp>
        <p:nvSpPr>
          <p:cNvPr id="14" name="Text Box 2"/>
          <p:cNvSpPr txBox="1">
            <a:spLocks noChangeArrowheads="1"/>
          </p:cNvSpPr>
          <p:nvPr/>
        </p:nvSpPr>
        <p:spPr bwMode="auto">
          <a:xfrm>
            <a:off x="4572339" y="1147919"/>
            <a:ext cx="4571661" cy="553998"/>
          </a:xfrm>
          <a:prstGeom prst="rect">
            <a:avLst/>
          </a:prstGeom>
          <a:noFill/>
          <a:ln w="9525">
            <a:noFill/>
            <a:miter lim="800000"/>
            <a:headEnd/>
            <a:tailEnd/>
          </a:ln>
        </p:spPr>
        <p:txBody>
          <a:bodyPr wrap="square">
            <a:spAutoFit/>
          </a:bodyPr>
          <a:lstStyle/>
          <a:p>
            <a:pPr algn="ctr" fontAlgn="auto">
              <a:spcBef>
                <a:spcPts val="0"/>
              </a:spcBef>
              <a:spcAft>
                <a:spcPts val="0"/>
              </a:spcAft>
            </a:pPr>
            <a:r>
              <a:rPr lang="fr-FR" sz="1600" b="1" dirty="0">
                <a:solidFill>
                  <a:srgbClr val="0070C0"/>
                </a:solidFill>
                <a:latin typeface="Calibri" pitchFamily="34" charset="0"/>
                <a:ea typeface="ＭＳ Ｐゴシック" pitchFamily="34" charset="-128"/>
                <a:cs typeface="+mn-cs"/>
              </a:rPr>
              <a:t>Enregistrement du pH gastro-intestinal post-dose </a:t>
            </a:r>
          </a:p>
          <a:p>
            <a:pPr algn="ctr" fontAlgn="auto">
              <a:spcBef>
                <a:spcPts val="0"/>
              </a:spcBef>
              <a:spcAft>
                <a:spcPts val="0"/>
              </a:spcAft>
            </a:pPr>
            <a:r>
              <a:rPr lang="fr-FR" sz="1400" dirty="0">
                <a:solidFill>
                  <a:srgbClr val="0070C0"/>
                </a:solidFill>
                <a:latin typeface="Calibri" pitchFamily="34" charset="0"/>
                <a:ea typeface="ＭＳ Ｐゴシック" pitchFamily="34" charset="-128"/>
                <a:cs typeface="+mn-cs"/>
              </a:rPr>
              <a:t>(aire grisée : pH optimal d’absorption de RAL)</a:t>
            </a:r>
          </a:p>
        </p:txBody>
      </p:sp>
      <p:grpSp>
        <p:nvGrpSpPr>
          <p:cNvPr id="3" name="Groupe 2">
            <a:extLst>
              <a:ext uri="{FF2B5EF4-FFF2-40B4-BE49-F238E27FC236}">
                <a16:creationId xmlns="" xmlns:a16="http://schemas.microsoft.com/office/drawing/2014/main" id="{E670C7EC-C953-4206-B093-A663078A90B8}"/>
              </a:ext>
            </a:extLst>
          </p:cNvPr>
          <p:cNvGrpSpPr/>
          <p:nvPr/>
        </p:nvGrpSpPr>
        <p:grpSpPr>
          <a:xfrm>
            <a:off x="4849587" y="1641158"/>
            <a:ext cx="4060371" cy="3222849"/>
            <a:chOff x="4810259" y="1549950"/>
            <a:chExt cx="4060371" cy="3222849"/>
          </a:xfrm>
        </p:grpSpPr>
        <p:pic>
          <p:nvPicPr>
            <p:cNvPr id="12" name="Image 11"/>
            <p:cNvPicPr>
              <a:picLocks noChangeAspect="1"/>
            </p:cNvPicPr>
            <p:nvPr/>
          </p:nvPicPr>
          <p:blipFill>
            <a:blip r:embed="rId3" cstate="print"/>
            <a:stretch>
              <a:fillRect/>
            </a:stretch>
          </p:blipFill>
          <p:spPr>
            <a:xfrm>
              <a:off x="4810259" y="1549950"/>
              <a:ext cx="4025912" cy="3043982"/>
            </a:xfrm>
            <a:prstGeom prst="rect">
              <a:avLst/>
            </a:prstGeom>
          </p:spPr>
        </p:pic>
        <p:sp>
          <p:nvSpPr>
            <p:cNvPr id="13" name="ZoneTexte 12"/>
            <p:cNvSpPr txBox="1"/>
            <p:nvPr/>
          </p:nvSpPr>
          <p:spPr>
            <a:xfrm>
              <a:off x="4889435" y="4164730"/>
              <a:ext cx="255198" cy="246221"/>
            </a:xfrm>
            <a:prstGeom prst="rect">
              <a:avLst/>
            </a:prstGeom>
            <a:noFill/>
          </p:spPr>
          <p:txBody>
            <a:bodyPr wrap="none" rtlCol="0">
              <a:spAutoFit/>
            </a:bodyPr>
            <a:lstStyle/>
            <a:p>
              <a:pPr algn="r" fontAlgn="auto">
                <a:spcBef>
                  <a:spcPts val="0"/>
                </a:spcBef>
                <a:spcAft>
                  <a:spcPts val="0"/>
                </a:spcAft>
              </a:pPr>
              <a:r>
                <a:rPr lang="fr-FR" sz="1000" dirty="0" smtClean="0">
                  <a:solidFill>
                    <a:srgbClr val="000000"/>
                  </a:solidFill>
                  <a:latin typeface="Arial"/>
                  <a:cs typeface="+mn-cs"/>
                </a:rPr>
                <a:t>0</a:t>
              </a:r>
              <a:endParaRPr lang="fr-FR" sz="1000" dirty="0">
                <a:solidFill>
                  <a:srgbClr val="000000"/>
                </a:solidFill>
                <a:latin typeface="Arial"/>
                <a:cs typeface="+mn-cs"/>
              </a:endParaRPr>
            </a:p>
          </p:txBody>
        </p:sp>
        <p:sp>
          <p:nvSpPr>
            <p:cNvPr id="22" name="ZoneTexte 21"/>
            <p:cNvSpPr txBox="1"/>
            <p:nvPr/>
          </p:nvSpPr>
          <p:spPr>
            <a:xfrm>
              <a:off x="4889435" y="3870367"/>
              <a:ext cx="255198" cy="246221"/>
            </a:xfrm>
            <a:prstGeom prst="rect">
              <a:avLst/>
            </a:prstGeom>
            <a:noFill/>
          </p:spPr>
          <p:txBody>
            <a:bodyPr wrap="none" rtlCol="0">
              <a:spAutoFit/>
            </a:bodyPr>
            <a:lstStyle/>
            <a:p>
              <a:pPr algn="r" fontAlgn="auto">
                <a:spcBef>
                  <a:spcPts val="0"/>
                </a:spcBef>
                <a:spcAft>
                  <a:spcPts val="0"/>
                </a:spcAft>
              </a:pPr>
              <a:r>
                <a:rPr lang="fr-FR" sz="1000" dirty="0" smtClean="0">
                  <a:solidFill>
                    <a:srgbClr val="000000"/>
                  </a:solidFill>
                  <a:latin typeface="Arial"/>
                  <a:cs typeface="+mn-cs"/>
                </a:rPr>
                <a:t>1</a:t>
              </a:r>
              <a:endParaRPr lang="fr-FR" sz="1000" dirty="0">
                <a:solidFill>
                  <a:srgbClr val="000000"/>
                </a:solidFill>
                <a:latin typeface="Arial"/>
                <a:cs typeface="+mn-cs"/>
              </a:endParaRPr>
            </a:p>
          </p:txBody>
        </p:sp>
        <p:sp>
          <p:nvSpPr>
            <p:cNvPr id="23" name="ZoneTexte 22"/>
            <p:cNvSpPr txBox="1"/>
            <p:nvPr/>
          </p:nvSpPr>
          <p:spPr>
            <a:xfrm>
              <a:off x="4889435" y="3576001"/>
              <a:ext cx="255198" cy="246221"/>
            </a:xfrm>
            <a:prstGeom prst="rect">
              <a:avLst/>
            </a:prstGeom>
            <a:noFill/>
          </p:spPr>
          <p:txBody>
            <a:bodyPr wrap="none" rtlCol="0">
              <a:spAutoFit/>
            </a:bodyPr>
            <a:lstStyle/>
            <a:p>
              <a:pPr algn="r" fontAlgn="auto">
                <a:spcBef>
                  <a:spcPts val="0"/>
                </a:spcBef>
                <a:spcAft>
                  <a:spcPts val="0"/>
                </a:spcAft>
              </a:pPr>
              <a:r>
                <a:rPr lang="fr-FR" sz="1000" dirty="0" smtClean="0">
                  <a:solidFill>
                    <a:srgbClr val="000000"/>
                  </a:solidFill>
                  <a:latin typeface="Arial"/>
                  <a:cs typeface="+mn-cs"/>
                </a:rPr>
                <a:t>2</a:t>
              </a:r>
              <a:endParaRPr lang="fr-FR" sz="1000" dirty="0">
                <a:solidFill>
                  <a:srgbClr val="000000"/>
                </a:solidFill>
                <a:latin typeface="Arial"/>
                <a:cs typeface="+mn-cs"/>
              </a:endParaRPr>
            </a:p>
          </p:txBody>
        </p:sp>
        <p:sp>
          <p:nvSpPr>
            <p:cNvPr id="24" name="ZoneTexte 23"/>
            <p:cNvSpPr txBox="1"/>
            <p:nvPr/>
          </p:nvSpPr>
          <p:spPr>
            <a:xfrm>
              <a:off x="4889435" y="3281635"/>
              <a:ext cx="255198" cy="246221"/>
            </a:xfrm>
            <a:prstGeom prst="rect">
              <a:avLst/>
            </a:prstGeom>
            <a:noFill/>
          </p:spPr>
          <p:txBody>
            <a:bodyPr wrap="none" rtlCol="0">
              <a:spAutoFit/>
            </a:bodyPr>
            <a:lstStyle/>
            <a:p>
              <a:pPr algn="r" fontAlgn="auto">
                <a:spcBef>
                  <a:spcPts val="0"/>
                </a:spcBef>
                <a:spcAft>
                  <a:spcPts val="0"/>
                </a:spcAft>
              </a:pPr>
              <a:r>
                <a:rPr lang="fr-FR" sz="1000" dirty="0" smtClean="0">
                  <a:solidFill>
                    <a:srgbClr val="000000"/>
                  </a:solidFill>
                  <a:latin typeface="Arial"/>
                  <a:cs typeface="+mn-cs"/>
                </a:rPr>
                <a:t>3</a:t>
              </a:r>
              <a:endParaRPr lang="fr-FR" sz="1000" dirty="0">
                <a:solidFill>
                  <a:srgbClr val="000000"/>
                </a:solidFill>
                <a:latin typeface="Arial"/>
                <a:cs typeface="+mn-cs"/>
              </a:endParaRPr>
            </a:p>
          </p:txBody>
        </p:sp>
        <p:sp>
          <p:nvSpPr>
            <p:cNvPr id="25" name="ZoneTexte 24"/>
            <p:cNvSpPr txBox="1"/>
            <p:nvPr/>
          </p:nvSpPr>
          <p:spPr>
            <a:xfrm>
              <a:off x="4889435" y="2987269"/>
              <a:ext cx="255198" cy="246221"/>
            </a:xfrm>
            <a:prstGeom prst="rect">
              <a:avLst/>
            </a:prstGeom>
            <a:noFill/>
          </p:spPr>
          <p:txBody>
            <a:bodyPr wrap="none" rtlCol="0">
              <a:spAutoFit/>
            </a:bodyPr>
            <a:lstStyle/>
            <a:p>
              <a:pPr algn="r" fontAlgn="auto">
                <a:spcBef>
                  <a:spcPts val="0"/>
                </a:spcBef>
                <a:spcAft>
                  <a:spcPts val="0"/>
                </a:spcAft>
              </a:pPr>
              <a:r>
                <a:rPr lang="fr-FR" sz="1000" dirty="0" smtClean="0">
                  <a:solidFill>
                    <a:srgbClr val="000000"/>
                  </a:solidFill>
                  <a:latin typeface="Arial"/>
                  <a:cs typeface="+mn-cs"/>
                </a:rPr>
                <a:t>4</a:t>
              </a:r>
              <a:endParaRPr lang="fr-FR" sz="1000" dirty="0">
                <a:solidFill>
                  <a:srgbClr val="000000"/>
                </a:solidFill>
                <a:latin typeface="Arial"/>
                <a:cs typeface="+mn-cs"/>
              </a:endParaRPr>
            </a:p>
          </p:txBody>
        </p:sp>
        <p:sp>
          <p:nvSpPr>
            <p:cNvPr id="26" name="ZoneTexte 25"/>
            <p:cNvSpPr txBox="1"/>
            <p:nvPr/>
          </p:nvSpPr>
          <p:spPr>
            <a:xfrm>
              <a:off x="4889435" y="2692903"/>
              <a:ext cx="255198" cy="246221"/>
            </a:xfrm>
            <a:prstGeom prst="rect">
              <a:avLst/>
            </a:prstGeom>
            <a:noFill/>
          </p:spPr>
          <p:txBody>
            <a:bodyPr wrap="none" rtlCol="0">
              <a:spAutoFit/>
            </a:bodyPr>
            <a:lstStyle/>
            <a:p>
              <a:pPr algn="r" fontAlgn="auto">
                <a:spcBef>
                  <a:spcPts val="0"/>
                </a:spcBef>
                <a:spcAft>
                  <a:spcPts val="0"/>
                </a:spcAft>
              </a:pPr>
              <a:r>
                <a:rPr lang="fr-FR" sz="1000" dirty="0" smtClean="0">
                  <a:solidFill>
                    <a:srgbClr val="000000"/>
                  </a:solidFill>
                  <a:latin typeface="Arial"/>
                  <a:cs typeface="+mn-cs"/>
                </a:rPr>
                <a:t>5</a:t>
              </a:r>
              <a:endParaRPr lang="fr-FR" sz="1000" dirty="0">
                <a:solidFill>
                  <a:srgbClr val="000000"/>
                </a:solidFill>
                <a:latin typeface="Arial"/>
                <a:cs typeface="+mn-cs"/>
              </a:endParaRPr>
            </a:p>
          </p:txBody>
        </p:sp>
        <p:sp>
          <p:nvSpPr>
            <p:cNvPr id="27" name="ZoneTexte 26"/>
            <p:cNvSpPr txBox="1"/>
            <p:nvPr/>
          </p:nvSpPr>
          <p:spPr>
            <a:xfrm>
              <a:off x="4889435" y="2398537"/>
              <a:ext cx="255198" cy="246221"/>
            </a:xfrm>
            <a:prstGeom prst="rect">
              <a:avLst/>
            </a:prstGeom>
            <a:noFill/>
          </p:spPr>
          <p:txBody>
            <a:bodyPr wrap="none" rtlCol="0">
              <a:spAutoFit/>
            </a:bodyPr>
            <a:lstStyle/>
            <a:p>
              <a:pPr algn="r" fontAlgn="auto">
                <a:spcBef>
                  <a:spcPts val="0"/>
                </a:spcBef>
                <a:spcAft>
                  <a:spcPts val="0"/>
                </a:spcAft>
              </a:pPr>
              <a:r>
                <a:rPr lang="fr-FR" sz="1000" dirty="0" smtClean="0">
                  <a:solidFill>
                    <a:srgbClr val="000000"/>
                  </a:solidFill>
                  <a:latin typeface="Arial"/>
                  <a:cs typeface="+mn-cs"/>
                </a:rPr>
                <a:t>6</a:t>
              </a:r>
              <a:endParaRPr lang="fr-FR" sz="1000" dirty="0">
                <a:solidFill>
                  <a:srgbClr val="000000"/>
                </a:solidFill>
                <a:latin typeface="Arial"/>
                <a:cs typeface="+mn-cs"/>
              </a:endParaRPr>
            </a:p>
          </p:txBody>
        </p:sp>
        <p:sp>
          <p:nvSpPr>
            <p:cNvPr id="28" name="ZoneTexte 27"/>
            <p:cNvSpPr txBox="1"/>
            <p:nvPr/>
          </p:nvSpPr>
          <p:spPr>
            <a:xfrm>
              <a:off x="4889435" y="2104171"/>
              <a:ext cx="255198" cy="246221"/>
            </a:xfrm>
            <a:prstGeom prst="rect">
              <a:avLst/>
            </a:prstGeom>
            <a:noFill/>
          </p:spPr>
          <p:txBody>
            <a:bodyPr wrap="none" rtlCol="0">
              <a:spAutoFit/>
            </a:bodyPr>
            <a:lstStyle/>
            <a:p>
              <a:pPr algn="r" fontAlgn="auto">
                <a:spcBef>
                  <a:spcPts val="0"/>
                </a:spcBef>
                <a:spcAft>
                  <a:spcPts val="0"/>
                </a:spcAft>
              </a:pPr>
              <a:r>
                <a:rPr lang="fr-FR" sz="1000" dirty="0" smtClean="0">
                  <a:solidFill>
                    <a:srgbClr val="000000"/>
                  </a:solidFill>
                  <a:latin typeface="Arial"/>
                  <a:cs typeface="+mn-cs"/>
                </a:rPr>
                <a:t>7</a:t>
              </a:r>
              <a:endParaRPr lang="fr-FR" sz="1000" dirty="0">
                <a:solidFill>
                  <a:srgbClr val="000000"/>
                </a:solidFill>
                <a:latin typeface="Arial"/>
                <a:cs typeface="+mn-cs"/>
              </a:endParaRPr>
            </a:p>
          </p:txBody>
        </p:sp>
        <p:sp>
          <p:nvSpPr>
            <p:cNvPr id="29" name="ZoneTexte 28"/>
            <p:cNvSpPr txBox="1"/>
            <p:nvPr/>
          </p:nvSpPr>
          <p:spPr>
            <a:xfrm>
              <a:off x="4889435" y="1809805"/>
              <a:ext cx="255198" cy="246221"/>
            </a:xfrm>
            <a:prstGeom prst="rect">
              <a:avLst/>
            </a:prstGeom>
            <a:noFill/>
          </p:spPr>
          <p:txBody>
            <a:bodyPr wrap="none" rtlCol="0">
              <a:spAutoFit/>
            </a:bodyPr>
            <a:lstStyle/>
            <a:p>
              <a:pPr algn="r" fontAlgn="auto">
                <a:spcBef>
                  <a:spcPts val="0"/>
                </a:spcBef>
                <a:spcAft>
                  <a:spcPts val="0"/>
                </a:spcAft>
              </a:pPr>
              <a:r>
                <a:rPr lang="fr-FR" sz="1000" dirty="0" smtClean="0">
                  <a:solidFill>
                    <a:srgbClr val="000000"/>
                  </a:solidFill>
                  <a:latin typeface="Arial"/>
                  <a:cs typeface="+mn-cs"/>
                </a:rPr>
                <a:t>8</a:t>
              </a:r>
              <a:endParaRPr lang="fr-FR" sz="1000" dirty="0">
                <a:solidFill>
                  <a:srgbClr val="000000"/>
                </a:solidFill>
                <a:latin typeface="Arial"/>
                <a:cs typeface="+mn-cs"/>
              </a:endParaRPr>
            </a:p>
          </p:txBody>
        </p:sp>
        <p:sp>
          <p:nvSpPr>
            <p:cNvPr id="30" name="ZoneTexte 29"/>
            <p:cNvSpPr txBox="1"/>
            <p:nvPr/>
          </p:nvSpPr>
          <p:spPr>
            <a:xfrm>
              <a:off x="5043656" y="4347711"/>
              <a:ext cx="255198"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0</a:t>
              </a:r>
            </a:p>
          </p:txBody>
        </p:sp>
        <p:sp>
          <p:nvSpPr>
            <p:cNvPr id="31" name="ZoneTexte 30"/>
            <p:cNvSpPr txBox="1"/>
            <p:nvPr/>
          </p:nvSpPr>
          <p:spPr>
            <a:xfrm>
              <a:off x="5333313" y="4347711"/>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1</a:t>
              </a:r>
            </a:p>
          </p:txBody>
        </p:sp>
        <p:sp>
          <p:nvSpPr>
            <p:cNvPr id="32" name="ZoneTexte 31"/>
            <p:cNvSpPr txBox="1"/>
            <p:nvPr/>
          </p:nvSpPr>
          <p:spPr>
            <a:xfrm>
              <a:off x="5625438" y="4347711"/>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2</a:t>
              </a:r>
            </a:p>
          </p:txBody>
        </p:sp>
        <p:sp>
          <p:nvSpPr>
            <p:cNvPr id="33" name="ZoneTexte 32"/>
            <p:cNvSpPr txBox="1"/>
            <p:nvPr/>
          </p:nvSpPr>
          <p:spPr>
            <a:xfrm>
              <a:off x="5937194" y="4347711"/>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3</a:t>
              </a:r>
            </a:p>
          </p:txBody>
        </p:sp>
        <p:sp>
          <p:nvSpPr>
            <p:cNvPr id="34" name="ZoneTexte 33"/>
            <p:cNvSpPr txBox="1"/>
            <p:nvPr/>
          </p:nvSpPr>
          <p:spPr>
            <a:xfrm>
              <a:off x="6229933" y="4347711"/>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4</a:t>
              </a:r>
            </a:p>
          </p:txBody>
        </p:sp>
        <p:sp>
          <p:nvSpPr>
            <p:cNvPr id="35" name="ZoneTexte 34"/>
            <p:cNvSpPr txBox="1"/>
            <p:nvPr/>
          </p:nvSpPr>
          <p:spPr>
            <a:xfrm>
              <a:off x="6508833" y="4347711"/>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5</a:t>
              </a:r>
            </a:p>
          </p:txBody>
        </p:sp>
        <p:sp>
          <p:nvSpPr>
            <p:cNvPr id="36" name="ZoneTexte 35"/>
            <p:cNvSpPr txBox="1"/>
            <p:nvPr/>
          </p:nvSpPr>
          <p:spPr>
            <a:xfrm>
              <a:off x="6799657" y="4347711"/>
              <a:ext cx="255198"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6</a:t>
              </a:r>
            </a:p>
          </p:txBody>
        </p:sp>
        <p:sp>
          <p:nvSpPr>
            <p:cNvPr id="37" name="ZoneTexte 36"/>
            <p:cNvSpPr txBox="1"/>
            <p:nvPr/>
          </p:nvSpPr>
          <p:spPr>
            <a:xfrm>
              <a:off x="7089314" y="4347711"/>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7</a:t>
              </a:r>
            </a:p>
          </p:txBody>
        </p:sp>
        <p:sp>
          <p:nvSpPr>
            <p:cNvPr id="38" name="ZoneTexte 37"/>
            <p:cNvSpPr txBox="1"/>
            <p:nvPr/>
          </p:nvSpPr>
          <p:spPr>
            <a:xfrm>
              <a:off x="7381439" y="4347711"/>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8</a:t>
              </a:r>
            </a:p>
          </p:txBody>
        </p:sp>
        <p:sp>
          <p:nvSpPr>
            <p:cNvPr id="39" name="ZoneTexte 38"/>
            <p:cNvSpPr txBox="1"/>
            <p:nvPr/>
          </p:nvSpPr>
          <p:spPr>
            <a:xfrm>
              <a:off x="7693195" y="4347711"/>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9</a:t>
              </a:r>
            </a:p>
          </p:txBody>
        </p:sp>
        <p:sp>
          <p:nvSpPr>
            <p:cNvPr id="40" name="ZoneTexte 39"/>
            <p:cNvSpPr txBox="1"/>
            <p:nvPr/>
          </p:nvSpPr>
          <p:spPr>
            <a:xfrm>
              <a:off x="7950668" y="4347711"/>
              <a:ext cx="325731"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10</a:t>
              </a:r>
            </a:p>
          </p:txBody>
        </p:sp>
        <p:sp>
          <p:nvSpPr>
            <p:cNvPr id="41" name="ZoneTexte 40"/>
            <p:cNvSpPr txBox="1"/>
            <p:nvPr/>
          </p:nvSpPr>
          <p:spPr>
            <a:xfrm>
              <a:off x="8229568" y="4347711"/>
              <a:ext cx="325731"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11</a:t>
              </a:r>
            </a:p>
          </p:txBody>
        </p:sp>
        <p:sp>
          <p:nvSpPr>
            <p:cNvPr id="42" name="ZoneTexte 41"/>
            <p:cNvSpPr txBox="1"/>
            <p:nvPr/>
          </p:nvSpPr>
          <p:spPr>
            <a:xfrm>
              <a:off x="8544899" y="4347711"/>
              <a:ext cx="325731"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12</a:t>
              </a:r>
            </a:p>
          </p:txBody>
        </p:sp>
        <p:sp>
          <p:nvSpPr>
            <p:cNvPr id="43" name="ZoneTexte 42"/>
            <p:cNvSpPr txBox="1"/>
            <p:nvPr/>
          </p:nvSpPr>
          <p:spPr>
            <a:xfrm>
              <a:off x="6445319" y="3635029"/>
              <a:ext cx="164815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Transit intestinal présumé</a:t>
              </a:r>
            </a:p>
          </p:txBody>
        </p:sp>
        <p:sp>
          <p:nvSpPr>
            <p:cNvPr id="44" name="ZoneTexte 43"/>
            <p:cNvSpPr txBox="1"/>
            <p:nvPr/>
          </p:nvSpPr>
          <p:spPr>
            <a:xfrm>
              <a:off x="5588109" y="3434962"/>
              <a:ext cx="754922" cy="707886"/>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Fenêtre </a:t>
              </a:r>
            </a:p>
            <a:p>
              <a:pPr algn="ctr" fontAlgn="auto">
                <a:spcBef>
                  <a:spcPts val="0"/>
                </a:spcBef>
                <a:spcAft>
                  <a:spcPts val="0"/>
                </a:spcAft>
              </a:pPr>
              <a:r>
                <a:rPr lang="fr-FR" sz="1000" dirty="0">
                  <a:solidFill>
                    <a:srgbClr val="000000"/>
                  </a:solidFill>
                  <a:latin typeface="Arial"/>
                  <a:cs typeface="+mn-cs"/>
                </a:rPr>
                <a:t>présumée </a:t>
              </a:r>
            </a:p>
            <a:p>
              <a:pPr algn="ctr" fontAlgn="auto">
                <a:spcBef>
                  <a:spcPts val="0"/>
                </a:spcBef>
                <a:spcAft>
                  <a:spcPts val="0"/>
                </a:spcAft>
              </a:pPr>
              <a:r>
                <a:rPr lang="fr-FR" sz="1000" dirty="0">
                  <a:solidFill>
                    <a:srgbClr val="000000"/>
                  </a:solidFill>
                  <a:latin typeface="Arial"/>
                  <a:cs typeface="+mn-cs"/>
                </a:rPr>
                <a:t>de transit</a:t>
              </a:r>
            </a:p>
            <a:p>
              <a:pPr algn="ctr" fontAlgn="auto">
                <a:spcBef>
                  <a:spcPts val="0"/>
                </a:spcBef>
                <a:spcAft>
                  <a:spcPts val="0"/>
                </a:spcAft>
              </a:pPr>
              <a:r>
                <a:rPr lang="fr-FR" sz="1000" dirty="0">
                  <a:solidFill>
                    <a:srgbClr val="000000"/>
                  </a:solidFill>
                  <a:latin typeface="Arial"/>
                  <a:cs typeface="+mn-cs"/>
                </a:rPr>
                <a:t> gastrique</a:t>
              </a:r>
            </a:p>
          </p:txBody>
        </p:sp>
        <p:sp>
          <p:nvSpPr>
            <p:cNvPr id="45" name="ZoneTexte 44"/>
            <p:cNvSpPr txBox="1"/>
            <p:nvPr/>
          </p:nvSpPr>
          <p:spPr>
            <a:xfrm>
              <a:off x="6599660" y="4495800"/>
              <a:ext cx="704039" cy="276999"/>
            </a:xfrm>
            <a:prstGeom prst="rect">
              <a:avLst/>
            </a:prstGeom>
            <a:noFill/>
          </p:spPr>
          <p:txBody>
            <a:bodyPr wrap="none" rtlCol="0">
              <a:spAutoFit/>
            </a:bodyPr>
            <a:lstStyle/>
            <a:p>
              <a:pPr fontAlgn="auto">
                <a:spcBef>
                  <a:spcPts val="0"/>
                </a:spcBef>
                <a:spcAft>
                  <a:spcPts val="0"/>
                </a:spcAft>
              </a:pPr>
              <a:r>
                <a:rPr lang="fr-FR" sz="1200" b="1" dirty="0">
                  <a:solidFill>
                    <a:srgbClr val="000000"/>
                  </a:solidFill>
                  <a:latin typeface="Arial"/>
                  <a:cs typeface="+mn-cs"/>
                </a:rPr>
                <a:t>Heures</a:t>
              </a:r>
            </a:p>
          </p:txBody>
        </p:sp>
      </p:grpSp>
      <p:grpSp>
        <p:nvGrpSpPr>
          <p:cNvPr id="2" name="Groupe 1">
            <a:extLst>
              <a:ext uri="{FF2B5EF4-FFF2-40B4-BE49-F238E27FC236}">
                <a16:creationId xmlns="" xmlns:a16="http://schemas.microsoft.com/office/drawing/2014/main" id="{BE1F04B5-1620-4967-B088-4BE5029F7A67}"/>
              </a:ext>
            </a:extLst>
          </p:cNvPr>
          <p:cNvGrpSpPr/>
          <p:nvPr/>
        </p:nvGrpSpPr>
        <p:grpSpPr>
          <a:xfrm>
            <a:off x="101678" y="1480558"/>
            <a:ext cx="4541033" cy="3292241"/>
            <a:chOff x="101678" y="1480558"/>
            <a:chExt cx="4541033" cy="3292241"/>
          </a:xfrm>
        </p:grpSpPr>
        <p:pic>
          <p:nvPicPr>
            <p:cNvPr id="20" name="Image 19"/>
            <p:cNvPicPr>
              <a:picLocks noChangeAspect="1"/>
            </p:cNvPicPr>
            <p:nvPr/>
          </p:nvPicPr>
          <p:blipFill>
            <a:blip r:embed="rId4" cstate="print"/>
            <a:stretch>
              <a:fillRect/>
            </a:stretch>
          </p:blipFill>
          <p:spPr>
            <a:xfrm>
              <a:off x="536795" y="1575219"/>
              <a:ext cx="3719059" cy="2792363"/>
            </a:xfrm>
            <a:prstGeom prst="rect">
              <a:avLst/>
            </a:prstGeom>
          </p:spPr>
        </p:pic>
        <p:sp>
          <p:nvSpPr>
            <p:cNvPr id="10" name="ZoneTexte 9"/>
            <p:cNvSpPr txBox="1"/>
            <p:nvPr/>
          </p:nvSpPr>
          <p:spPr>
            <a:xfrm>
              <a:off x="2366817" y="4495800"/>
              <a:ext cx="704039" cy="276999"/>
            </a:xfrm>
            <a:prstGeom prst="rect">
              <a:avLst/>
            </a:prstGeom>
            <a:noFill/>
          </p:spPr>
          <p:txBody>
            <a:bodyPr wrap="none" rtlCol="0">
              <a:spAutoFit/>
            </a:bodyPr>
            <a:lstStyle/>
            <a:p>
              <a:pPr fontAlgn="auto">
                <a:spcBef>
                  <a:spcPts val="0"/>
                </a:spcBef>
                <a:spcAft>
                  <a:spcPts val="0"/>
                </a:spcAft>
              </a:pPr>
              <a:r>
                <a:rPr lang="fr-FR" sz="1200" b="1" dirty="0">
                  <a:solidFill>
                    <a:srgbClr val="000000"/>
                  </a:solidFill>
                  <a:latin typeface="Arial"/>
                  <a:cs typeface="+mn-cs"/>
                </a:rPr>
                <a:t>Heures</a:t>
              </a:r>
            </a:p>
          </p:txBody>
        </p:sp>
        <p:sp>
          <p:nvSpPr>
            <p:cNvPr id="7" name="ZoneTexte 6"/>
            <p:cNvSpPr txBox="1"/>
            <p:nvPr/>
          </p:nvSpPr>
          <p:spPr>
            <a:xfrm>
              <a:off x="2396325" y="3796683"/>
              <a:ext cx="1972490" cy="276999"/>
            </a:xfrm>
            <a:prstGeom prst="rect">
              <a:avLst/>
            </a:prstGeom>
            <a:noFill/>
          </p:spPr>
          <p:txBody>
            <a:bodyPr wrap="none" rtlCol="0">
              <a:spAutoFit/>
            </a:bodyPr>
            <a:lstStyle/>
            <a:p>
              <a:pPr fontAlgn="auto">
                <a:spcBef>
                  <a:spcPts val="0"/>
                </a:spcBef>
                <a:spcAft>
                  <a:spcPts val="0"/>
                </a:spcAft>
              </a:pPr>
              <a:r>
                <a:rPr lang="fr-FR" sz="1200" dirty="0">
                  <a:solidFill>
                    <a:srgbClr val="000000"/>
                  </a:solidFill>
                  <a:latin typeface="Arial"/>
                  <a:cs typeface="+mn-cs"/>
                </a:rPr>
                <a:t>* Moyennes géométriques</a:t>
              </a:r>
            </a:p>
          </p:txBody>
        </p:sp>
        <p:sp>
          <p:nvSpPr>
            <p:cNvPr id="15" name="ZoneTexte 14"/>
            <p:cNvSpPr txBox="1"/>
            <p:nvPr/>
          </p:nvSpPr>
          <p:spPr>
            <a:xfrm>
              <a:off x="2282321" y="1717647"/>
              <a:ext cx="500458" cy="276999"/>
            </a:xfrm>
            <a:prstGeom prst="rect">
              <a:avLst/>
            </a:prstGeom>
            <a:noFill/>
          </p:spPr>
          <p:txBody>
            <a:bodyPr wrap="none" rtlCol="0">
              <a:spAutoFit/>
            </a:bodyPr>
            <a:lstStyle/>
            <a:p>
              <a:pPr fontAlgn="auto">
                <a:spcBef>
                  <a:spcPts val="0"/>
                </a:spcBef>
                <a:spcAft>
                  <a:spcPts val="0"/>
                </a:spcAft>
              </a:pPr>
              <a:r>
                <a:rPr lang="fr-FR" sz="1200" b="1" dirty="0">
                  <a:solidFill>
                    <a:srgbClr val="000000"/>
                  </a:solidFill>
                  <a:latin typeface="Arial"/>
                  <a:cs typeface="+mn-cs"/>
                </a:rPr>
                <a:t>RAL</a:t>
              </a:r>
            </a:p>
          </p:txBody>
        </p:sp>
        <p:sp>
          <p:nvSpPr>
            <p:cNvPr id="16" name="ZoneTexte 15"/>
            <p:cNvSpPr txBox="1"/>
            <p:nvPr/>
          </p:nvSpPr>
          <p:spPr>
            <a:xfrm>
              <a:off x="2282321" y="1983158"/>
              <a:ext cx="1631024" cy="276999"/>
            </a:xfrm>
            <a:prstGeom prst="rect">
              <a:avLst/>
            </a:prstGeom>
            <a:noFill/>
          </p:spPr>
          <p:txBody>
            <a:bodyPr wrap="none" rtlCol="0">
              <a:spAutoFit/>
            </a:bodyPr>
            <a:lstStyle/>
            <a:p>
              <a:pPr fontAlgn="auto">
                <a:spcBef>
                  <a:spcPts val="0"/>
                </a:spcBef>
                <a:spcAft>
                  <a:spcPts val="0"/>
                </a:spcAft>
              </a:pPr>
              <a:r>
                <a:rPr lang="fr-FR" sz="1200" b="1" dirty="0">
                  <a:solidFill>
                    <a:srgbClr val="000000"/>
                  </a:solidFill>
                  <a:latin typeface="Arial"/>
                  <a:cs typeface="+mn-cs"/>
                </a:rPr>
                <a:t>RAL + </a:t>
              </a:r>
              <a:r>
                <a:rPr lang="fr-FR" sz="1200" b="1" dirty="0" err="1">
                  <a:solidFill>
                    <a:srgbClr val="000000"/>
                  </a:solidFill>
                  <a:latin typeface="Arial"/>
                  <a:cs typeface="+mn-cs"/>
                </a:rPr>
                <a:t>Maalox</a:t>
              </a:r>
              <a:r>
                <a:rPr lang="fr-FR" sz="1200" b="1" dirty="0">
                  <a:solidFill>
                    <a:srgbClr val="000000"/>
                  </a:solidFill>
                  <a:latin typeface="Arial"/>
                  <a:cs typeface="+mn-cs"/>
                </a:rPr>
                <a:t> plus</a:t>
              </a:r>
              <a:r>
                <a:rPr lang="fr-FR" sz="1200" b="1" baseline="30000" dirty="0">
                  <a:solidFill>
                    <a:srgbClr val="000000"/>
                  </a:solidFill>
                  <a:latin typeface="Arial"/>
                  <a:cs typeface="+mn-cs"/>
                </a:rPr>
                <a:t>®</a:t>
              </a:r>
              <a:endParaRPr lang="fr-FR" sz="1200" b="1" dirty="0">
                <a:solidFill>
                  <a:srgbClr val="000000"/>
                </a:solidFill>
                <a:latin typeface="Arial"/>
                <a:cs typeface="+mn-cs"/>
              </a:endParaRPr>
            </a:p>
          </p:txBody>
        </p:sp>
        <p:sp>
          <p:nvSpPr>
            <p:cNvPr id="17" name="ZoneTexte 16"/>
            <p:cNvSpPr txBox="1"/>
            <p:nvPr/>
          </p:nvSpPr>
          <p:spPr>
            <a:xfrm>
              <a:off x="2282321" y="2248669"/>
              <a:ext cx="1342034" cy="276999"/>
            </a:xfrm>
            <a:prstGeom prst="rect">
              <a:avLst/>
            </a:prstGeom>
            <a:noFill/>
          </p:spPr>
          <p:txBody>
            <a:bodyPr wrap="none" rtlCol="0">
              <a:spAutoFit/>
            </a:bodyPr>
            <a:lstStyle/>
            <a:p>
              <a:pPr fontAlgn="auto">
                <a:spcBef>
                  <a:spcPts val="0"/>
                </a:spcBef>
                <a:spcAft>
                  <a:spcPts val="0"/>
                </a:spcAft>
              </a:pPr>
              <a:r>
                <a:rPr lang="fr-FR" sz="1200" b="1" dirty="0">
                  <a:solidFill>
                    <a:srgbClr val="000000"/>
                  </a:solidFill>
                  <a:latin typeface="Arial"/>
                  <a:cs typeface="+mn-cs"/>
                </a:rPr>
                <a:t>RAL+ vitamines</a:t>
              </a:r>
            </a:p>
          </p:txBody>
        </p:sp>
        <p:sp>
          <p:nvSpPr>
            <p:cNvPr id="18" name="ZoneTexte 17"/>
            <p:cNvSpPr txBox="1"/>
            <p:nvPr/>
          </p:nvSpPr>
          <p:spPr>
            <a:xfrm>
              <a:off x="2282321" y="2514180"/>
              <a:ext cx="2360390" cy="276999"/>
            </a:xfrm>
            <a:prstGeom prst="rect">
              <a:avLst/>
            </a:prstGeom>
            <a:noFill/>
          </p:spPr>
          <p:txBody>
            <a:bodyPr wrap="none" rtlCol="0">
              <a:spAutoFit/>
            </a:bodyPr>
            <a:lstStyle/>
            <a:p>
              <a:pPr fontAlgn="auto">
                <a:spcBef>
                  <a:spcPts val="0"/>
                </a:spcBef>
                <a:spcAft>
                  <a:spcPts val="0"/>
                </a:spcAft>
              </a:pPr>
              <a:r>
                <a:rPr lang="fr-FR" sz="1200" b="1" dirty="0">
                  <a:solidFill>
                    <a:srgbClr val="000000"/>
                  </a:solidFill>
                  <a:latin typeface="Arial"/>
                  <a:cs typeface="+mn-cs"/>
                </a:rPr>
                <a:t>RAL + bicarbonate de sodium</a:t>
              </a:r>
            </a:p>
          </p:txBody>
        </p:sp>
        <p:sp>
          <p:nvSpPr>
            <p:cNvPr id="19" name="ZoneTexte 18"/>
            <p:cNvSpPr txBox="1"/>
            <p:nvPr/>
          </p:nvSpPr>
          <p:spPr>
            <a:xfrm>
              <a:off x="2282321" y="2779692"/>
              <a:ext cx="2290018" cy="276999"/>
            </a:xfrm>
            <a:prstGeom prst="rect">
              <a:avLst/>
            </a:prstGeom>
            <a:noFill/>
          </p:spPr>
          <p:txBody>
            <a:bodyPr wrap="square" rtlCol="0">
              <a:spAutoFit/>
            </a:bodyPr>
            <a:lstStyle/>
            <a:p>
              <a:pPr fontAlgn="auto">
                <a:spcBef>
                  <a:spcPts val="0"/>
                </a:spcBef>
                <a:spcAft>
                  <a:spcPts val="0"/>
                </a:spcAft>
              </a:pPr>
              <a:r>
                <a:rPr lang="fr-FR" sz="1200" b="1" dirty="0">
                  <a:solidFill>
                    <a:srgbClr val="000000"/>
                  </a:solidFill>
                  <a:latin typeface="Arial"/>
                  <a:cs typeface="+mn-cs"/>
                </a:rPr>
                <a:t>RAL+ </a:t>
              </a:r>
              <a:r>
                <a:rPr lang="fr-FR" sz="1200" b="1" dirty="0" err="1">
                  <a:solidFill>
                    <a:srgbClr val="000000"/>
                  </a:solidFill>
                  <a:latin typeface="Arial"/>
                  <a:cs typeface="+mn-cs"/>
                </a:rPr>
                <a:t>Maalox</a:t>
              </a:r>
              <a:r>
                <a:rPr lang="fr-FR" sz="1200" b="1" dirty="0">
                  <a:solidFill>
                    <a:srgbClr val="000000"/>
                  </a:solidFill>
                  <a:latin typeface="Arial"/>
                  <a:cs typeface="+mn-cs"/>
                </a:rPr>
                <a:t> plus</a:t>
              </a:r>
              <a:r>
                <a:rPr lang="fr-FR" sz="1200" b="1" baseline="30000" dirty="0">
                  <a:solidFill>
                    <a:srgbClr val="000000"/>
                  </a:solidFill>
                  <a:latin typeface="Arial"/>
                  <a:cs typeface="+mn-cs"/>
                </a:rPr>
                <a:t>®</a:t>
              </a:r>
              <a:r>
                <a:rPr lang="fr-FR" sz="1200" b="1" dirty="0">
                  <a:solidFill>
                    <a:srgbClr val="000000"/>
                  </a:solidFill>
                  <a:latin typeface="Arial"/>
                  <a:cs typeface="+mn-cs"/>
                </a:rPr>
                <a:t> 2 h avant</a:t>
              </a:r>
            </a:p>
          </p:txBody>
        </p:sp>
        <p:sp>
          <p:nvSpPr>
            <p:cNvPr id="47" name="ZoneTexte 46"/>
            <p:cNvSpPr txBox="1"/>
            <p:nvPr/>
          </p:nvSpPr>
          <p:spPr>
            <a:xfrm>
              <a:off x="101678" y="1480558"/>
              <a:ext cx="502061"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7 000</a:t>
              </a:r>
            </a:p>
          </p:txBody>
        </p:sp>
        <p:sp>
          <p:nvSpPr>
            <p:cNvPr id="48" name="ZoneTexte 47"/>
            <p:cNvSpPr txBox="1"/>
            <p:nvPr/>
          </p:nvSpPr>
          <p:spPr>
            <a:xfrm>
              <a:off x="101678" y="1862009"/>
              <a:ext cx="502061"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6 000</a:t>
              </a:r>
            </a:p>
          </p:txBody>
        </p:sp>
        <p:sp>
          <p:nvSpPr>
            <p:cNvPr id="49" name="ZoneTexte 48"/>
            <p:cNvSpPr txBox="1"/>
            <p:nvPr/>
          </p:nvSpPr>
          <p:spPr>
            <a:xfrm>
              <a:off x="101678" y="2243460"/>
              <a:ext cx="502061"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5 000</a:t>
              </a:r>
            </a:p>
          </p:txBody>
        </p:sp>
        <p:sp>
          <p:nvSpPr>
            <p:cNvPr id="50" name="ZoneTexte 49"/>
            <p:cNvSpPr txBox="1"/>
            <p:nvPr/>
          </p:nvSpPr>
          <p:spPr>
            <a:xfrm>
              <a:off x="101678" y="2624911"/>
              <a:ext cx="502061"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4 000</a:t>
              </a:r>
            </a:p>
          </p:txBody>
        </p:sp>
        <p:sp>
          <p:nvSpPr>
            <p:cNvPr id="51" name="ZoneTexte 50"/>
            <p:cNvSpPr txBox="1"/>
            <p:nvPr/>
          </p:nvSpPr>
          <p:spPr>
            <a:xfrm>
              <a:off x="101678" y="3006362"/>
              <a:ext cx="502061"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3 000</a:t>
              </a:r>
            </a:p>
          </p:txBody>
        </p:sp>
        <p:sp>
          <p:nvSpPr>
            <p:cNvPr id="52" name="ZoneTexte 51"/>
            <p:cNvSpPr txBox="1"/>
            <p:nvPr/>
          </p:nvSpPr>
          <p:spPr>
            <a:xfrm>
              <a:off x="101678" y="3387813"/>
              <a:ext cx="502061"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2 000</a:t>
              </a:r>
            </a:p>
          </p:txBody>
        </p:sp>
        <p:sp>
          <p:nvSpPr>
            <p:cNvPr id="53" name="ZoneTexte 52"/>
            <p:cNvSpPr txBox="1"/>
            <p:nvPr/>
          </p:nvSpPr>
          <p:spPr>
            <a:xfrm>
              <a:off x="101678" y="3769264"/>
              <a:ext cx="502061"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1 000</a:t>
              </a:r>
            </a:p>
          </p:txBody>
        </p:sp>
        <p:sp>
          <p:nvSpPr>
            <p:cNvPr id="54" name="ZoneTexte 53"/>
            <p:cNvSpPr txBox="1"/>
            <p:nvPr/>
          </p:nvSpPr>
          <p:spPr>
            <a:xfrm>
              <a:off x="348541" y="4150713"/>
              <a:ext cx="255198"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0</a:t>
              </a:r>
            </a:p>
          </p:txBody>
        </p:sp>
        <p:sp>
          <p:nvSpPr>
            <p:cNvPr id="55" name="ZoneTexte 54"/>
            <p:cNvSpPr txBox="1"/>
            <p:nvPr/>
          </p:nvSpPr>
          <p:spPr>
            <a:xfrm>
              <a:off x="499842" y="4292930"/>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0</a:t>
              </a:r>
            </a:p>
          </p:txBody>
        </p:sp>
        <p:sp>
          <p:nvSpPr>
            <p:cNvPr id="56" name="ZoneTexte 55"/>
            <p:cNvSpPr txBox="1"/>
            <p:nvPr/>
          </p:nvSpPr>
          <p:spPr>
            <a:xfrm>
              <a:off x="1098156" y="4292930"/>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2</a:t>
              </a:r>
            </a:p>
          </p:txBody>
        </p:sp>
        <p:sp>
          <p:nvSpPr>
            <p:cNvPr id="57" name="ZoneTexte 56"/>
            <p:cNvSpPr txBox="1"/>
            <p:nvPr/>
          </p:nvSpPr>
          <p:spPr>
            <a:xfrm>
              <a:off x="1688689" y="4292930"/>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4</a:t>
              </a:r>
            </a:p>
          </p:txBody>
        </p:sp>
        <p:sp>
          <p:nvSpPr>
            <p:cNvPr id="58" name="ZoneTexte 57"/>
            <p:cNvSpPr txBox="1"/>
            <p:nvPr/>
          </p:nvSpPr>
          <p:spPr>
            <a:xfrm>
              <a:off x="2267446" y="4292930"/>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6</a:t>
              </a:r>
            </a:p>
          </p:txBody>
        </p:sp>
        <p:sp>
          <p:nvSpPr>
            <p:cNvPr id="59" name="ZoneTexte 58"/>
            <p:cNvSpPr txBox="1"/>
            <p:nvPr/>
          </p:nvSpPr>
          <p:spPr>
            <a:xfrm>
              <a:off x="2865907" y="4292930"/>
              <a:ext cx="255198"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8</a:t>
              </a:r>
            </a:p>
          </p:txBody>
        </p:sp>
        <p:sp>
          <p:nvSpPr>
            <p:cNvPr id="60" name="ZoneTexte 59"/>
            <p:cNvSpPr txBox="1"/>
            <p:nvPr/>
          </p:nvSpPr>
          <p:spPr>
            <a:xfrm>
              <a:off x="3429102" y="4292930"/>
              <a:ext cx="325731"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10</a:t>
              </a:r>
            </a:p>
          </p:txBody>
        </p:sp>
        <p:sp>
          <p:nvSpPr>
            <p:cNvPr id="61" name="ZoneTexte 60"/>
            <p:cNvSpPr txBox="1"/>
            <p:nvPr/>
          </p:nvSpPr>
          <p:spPr>
            <a:xfrm>
              <a:off x="4005458" y="4292930"/>
              <a:ext cx="325731" cy="246221"/>
            </a:xfrm>
            <a:prstGeom prst="rect">
              <a:avLst/>
            </a:prstGeom>
            <a:noFill/>
          </p:spPr>
          <p:txBody>
            <a:bodyPr wrap="none" rtlCol="0">
              <a:spAutoFit/>
            </a:bodyPr>
            <a:lstStyle/>
            <a:p>
              <a:pPr algn="ctr" fontAlgn="auto">
                <a:spcBef>
                  <a:spcPts val="0"/>
                </a:spcBef>
                <a:spcAft>
                  <a:spcPts val="0"/>
                </a:spcAft>
              </a:pPr>
              <a:r>
                <a:rPr lang="fr-FR" sz="1000" dirty="0">
                  <a:solidFill>
                    <a:srgbClr val="000000"/>
                  </a:solidFill>
                  <a:latin typeface="Arial"/>
                  <a:cs typeface="+mn-cs"/>
                </a:rPr>
                <a:t>12</a:t>
              </a:r>
            </a:p>
          </p:txBody>
        </p:sp>
        <p:pic>
          <p:nvPicPr>
            <p:cNvPr id="21" name="Image 20"/>
            <p:cNvPicPr>
              <a:picLocks noChangeAspect="1"/>
            </p:cNvPicPr>
            <p:nvPr/>
          </p:nvPicPr>
          <p:blipFill>
            <a:blip r:embed="rId5" cstate="print"/>
            <a:stretch>
              <a:fillRect/>
            </a:stretch>
          </p:blipFill>
          <p:spPr>
            <a:xfrm>
              <a:off x="2043353" y="1816172"/>
              <a:ext cx="227071" cy="141152"/>
            </a:xfrm>
            <a:prstGeom prst="rect">
              <a:avLst/>
            </a:prstGeom>
          </p:spPr>
        </p:pic>
        <p:pic>
          <p:nvPicPr>
            <p:cNvPr id="46" name="Image 45"/>
            <p:cNvPicPr>
              <a:picLocks noChangeAspect="1"/>
            </p:cNvPicPr>
            <p:nvPr/>
          </p:nvPicPr>
          <p:blipFill>
            <a:blip r:embed="rId6" cstate="print"/>
            <a:stretch>
              <a:fillRect/>
            </a:stretch>
          </p:blipFill>
          <p:spPr>
            <a:xfrm>
              <a:off x="2040375" y="2069492"/>
              <a:ext cx="227071" cy="104330"/>
            </a:xfrm>
            <a:prstGeom prst="rect">
              <a:avLst/>
            </a:prstGeom>
          </p:spPr>
        </p:pic>
        <p:pic>
          <p:nvPicPr>
            <p:cNvPr id="5120" name="Image 5119"/>
            <p:cNvPicPr>
              <a:picLocks noChangeAspect="1"/>
            </p:cNvPicPr>
            <p:nvPr/>
          </p:nvPicPr>
          <p:blipFill>
            <a:blip r:embed="rId7" cstate="print"/>
            <a:stretch>
              <a:fillRect/>
            </a:stretch>
          </p:blipFill>
          <p:spPr>
            <a:xfrm>
              <a:off x="2043353" y="2337845"/>
              <a:ext cx="233208" cy="128878"/>
            </a:xfrm>
            <a:prstGeom prst="rect">
              <a:avLst/>
            </a:prstGeom>
          </p:spPr>
        </p:pic>
        <p:pic>
          <p:nvPicPr>
            <p:cNvPr id="5121" name="Image 5120"/>
            <p:cNvPicPr>
              <a:picLocks noChangeAspect="1"/>
            </p:cNvPicPr>
            <p:nvPr/>
          </p:nvPicPr>
          <p:blipFill>
            <a:blip r:embed="rId8" cstate="print"/>
            <a:stretch>
              <a:fillRect/>
            </a:stretch>
          </p:blipFill>
          <p:spPr>
            <a:xfrm>
              <a:off x="2040375" y="2590482"/>
              <a:ext cx="220934" cy="110467"/>
            </a:xfrm>
            <a:prstGeom prst="rect">
              <a:avLst/>
            </a:prstGeom>
          </p:spPr>
        </p:pic>
        <p:pic>
          <p:nvPicPr>
            <p:cNvPr id="5124" name="Image 5123"/>
            <p:cNvPicPr>
              <a:picLocks noChangeAspect="1"/>
            </p:cNvPicPr>
            <p:nvPr/>
          </p:nvPicPr>
          <p:blipFill>
            <a:blip r:embed="rId9" cstate="print"/>
            <a:stretch>
              <a:fillRect/>
            </a:stretch>
          </p:blipFill>
          <p:spPr>
            <a:xfrm>
              <a:off x="2040717" y="2846144"/>
              <a:ext cx="233208" cy="128878"/>
            </a:xfrm>
            <a:prstGeom prst="rect">
              <a:avLst/>
            </a:prstGeom>
          </p:spPr>
        </p:pic>
      </p:grpSp>
      <p:sp>
        <p:nvSpPr>
          <p:cNvPr id="62" name="ZoneTexte 61">
            <a:extLst>
              <a:ext uri="{FF2B5EF4-FFF2-40B4-BE49-F238E27FC236}">
                <a16:creationId xmlns="" xmlns:a16="http://schemas.microsoft.com/office/drawing/2014/main" id="{DEE21949-2F90-49EC-9347-DE3DDBC8A5E4}"/>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77</a:t>
            </a:r>
          </a:p>
        </p:txBody>
      </p:sp>
      <p:sp>
        <p:nvSpPr>
          <p:cNvPr id="64" name="ZoneTexte 63"/>
          <p:cNvSpPr txBox="1"/>
          <p:nvPr/>
        </p:nvSpPr>
        <p:spPr>
          <a:xfrm rot="16200000">
            <a:off x="4659591" y="3068960"/>
            <a:ext cx="389850" cy="276999"/>
          </a:xfrm>
          <a:prstGeom prst="rect">
            <a:avLst/>
          </a:prstGeom>
          <a:noFill/>
        </p:spPr>
        <p:txBody>
          <a:bodyPr wrap="none" rtlCol="0">
            <a:spAutoFit/>
          </a:bodyPr>
          <a:lstStyle/>
          <a:p>
            <a:pPr fontAlgn="auto">
              <a:spcBef>
                <a:spcPts val="0"/>
              </a:spcBef>
              <a:spcAft>
                <a:spcPts val="0"/>
              </a:spcAft>
            </a:pPr>
            <a:r>
              <a:rPr lang="fr-FR" sz="1200" b="1" dirty="0" smtClean="0">
                <a:solidFill>
                  <a:srgbClr val="000000"/>
                </a:solidFill>
                <a:latin typeface="Arial"/>
                <a:cs typeface="+mn-cs"/>
              </a:rPr>
              <a:t>pH</a:t>
            </a:r>
            <a:endParaRPr lang="fr-FR" sz="1200" b="1" dirty="0">
              <a:solidFill>
                <a:srgbClr val="000000"/>
              </a:solidFill>
              <a:latin typeface="Arial"/>
              <a:cs typeface="+mn-cs"/>
            </a:endParaRPr>
          </a:p>
        </p:txBody>
      </p:sp>
    </p:spTree>
    <p:extLst>
      <p:ext uri="{BB962C8B-B14F-4D97-AF65-F5344CB8AC3E}">
        <p14:creationId xmlns:p14="http://schemas.microsoft.com/office/powerpoint/2010/main" val="766895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Interaction PK entre BIC </a:t>
            </a:r>
            <a:r>
              <a:rPr lang="fr-FR" dirty="0" err="1"/>
              <a:t>bid</a:t>
            </a:r>
            <a:r>
              <a:rPr lang="fr-FR" dirty="0"/>
              <a:t> et rifampicine (1)</a:t>
            </a:r>
          </a:p>
        </p:txBody>
      </p:sp>
      <p:sp>
        <p:nvSpPr>
          <p:cNvPr id="5123" name="Rectangle 3"/>
          <p:cNvSpPr>
            <a:spLocks noGrp="1" noChangeArrowheads="1"/>
          </p:cNvSpPr>
          <p:nvPr>
            <p:ph idx="1"/>
          </p:nvPr>
        </p:nvSpPr>
        <p:spPr>
          <a:xfrm>
            <a:off x="457200" y="1192546"/>
            <a:ext cx="8507413" cy="3802397"/>
          </a:xfrm>
        </p:spPr>
        <p:txBody>
          <a:bodyPr/>
          <a:lstStyle/>
          <a:p>
            <a:pPr eaLnBrk="1" hangingPunct="1"/>
            <a:r>
              <a:rPr lang="fr-FR" sz="1800" b="1" dirty="0"/>
              <a:t>Rationnel : </a:t>
            </a:r>
            <a:r>
              <a:rPr lang="fr-FR" sz="1800" dirty="0"/>
              <a:t>puissante induction des CYP3A4 et UGT1A1 par la RFP</a:t>
            </a:r>
          </a:p>
          <a:p>
            <a:pPr eaLnBrk="1" hangingPunct="1"/>
            <a:endParaRPr lang="fr-FR" sz="1800" dirty="0"/>
          </a:p>
          <a:p>
            <a:pPr eaLnBrk="1" hangingPunct="1"/>
            <a:endParaRPr lang="fr-FR" sz="1600" dirty="0"/>
          </a:p>
          <a:p>
            <a:pPr eaLnBrk="1" hangingPunct="1"/>
            <a:endParaRPr lang="fr-FR" sz="1600" dirty="0"/>
          </a:p>
          <a:p>
            <a:pPr eaLnBrk="1" hangingPunct="1"/>
            <a:endParaRPr lang="fr-FR" sz="1600" dirty="0"/>
          </a:p>
          <a:p>
            <a:pPr eaLnBrk="1" hangingPunct="1"/>
            <a:endParaRPr lang="fr-FR" sz="1600" dirty="0"/>
          </a:p>
          <a:p>
            <a:pPr eaLnBrk="1" hangingPunct="1"/>
            <a:endParaRPr lang="fr-FR" sz="1600" dirty="0"/>
          </a:p>
          <a:p>
            <a:pPr marL="0" indent="0" eaLnBrk="1" hangingPunct="1">
              <a:buNone/>
            </a:pPr>
            <a:endParaRPr lang="fr-FR" sz="1600" dirty="0"/>
          </a:p>
          <a:p>
            <a:pPr eaLnBrk="1" hangingPunct="1"/>
            <a:r>
              <a:rPr lang="fr-FR" sz="1800" b="1" dirty="0"/>
              <a:t>Objectifs </a:t>
            </a:r>
          </a:p>
          <a:p>
            <a:pPr lvl="1" eaLnBrk="1" hangingPunct="1"/>
            <a:r>
              <a:rPr lang="fr-FR" sz="1500" dirty="0"/>
              <a:t>Evaluer l’interaction PK à l’état d’équilibre entre BIC et rifampicine administré sous la forme de BIC/FTC/TAF </a:t>
            </a:r>
            <a:r>
              <a:rPr lang="fr-FR" sz="1500" dirty="0" err="1"/>
              <a:t>bid</a:t>
            </a:r>
            <a:r>
              <a:rPr lang="fr-FR" sz="1500" dirty="0"/>
              <a:t> + RFP (600 mg </a:t>
            </a:r>
            <a:r>
              <a:rPr lang="fr-FR" sz="1500" dirty="0" err="1"/>
              <a:t>qd</a:t>
            </a:r>
            <a:r>
              <a:rPr lang="fr-FR" sz="1500" dirty="0"/>
              <a:t>) vs BIC/FTC/TAF </a:t>
            </a:r>
            <a:r>
              <a:rPr lang="fr-FR" sz="1500" dirty="0" err="1"/>
              <a:t>qd</a:t>
            </a:r>
            <a:endParaRPr lang="fr-FR" sz="1500" dirty="0"/>
          </a:p>
          <a:p>
            <a:pPr lvl="1" eaLnBrk="1" hangingPunct="1"/>
            <a:r>
              <a:rPr lang="fr-FR" sz="1500" dirty="0"/>
              <a:t>Etude mono-centrique, ouverte, de phase 1, en doses multiples, en 2 cohortes </a:t>
            </a:r>
            <a:br>
              <a:rPr lang="fr-FR" sz="1500" dirty="0"/>
            </a:br>
            <a:r>
              <a:rPr lang="fr-FR" sz="1500" dirty="0"/>
              <a:t>de 26 volontaires sains</a:t>
            </a:r>
          </a:p>
          <a:p>
            <a:pPr lvl="1" eaLnBrk="1" hangingPunct="1"/>
            <a:r>
              <a:rPr lang="fr-FR" sz="1500" dirty="0"/>
              <a:t>Détermination des concentrations plasma de BIC par LC-MS/MS</a:t>
            </a:r>
          </a:p>
          <a:p>
            <a:pPr lvl="1" eaLnBrk="1" hangingPunct="1"/>
            <a:r>
              <a:rPr lang="fr-FR" sz="1500" dirty="0"/>
              <a:t>Estimation des paramètres PK par méthode non </a:t>
            </a:r>
            <a:r>
              <a:rPr lang="fr-FR" sz="1500" dirty="0" err="1"/>
              <a:t>compartimentale</a:t>
            </a:r>
            <a:r>
              <a:rPr lang="fr-FR" sz="1500" dirty="0"/>
              <a:t> (</a:t>
            </a:r>
            <a:r>
              <a:rPr lang="fr-FR" sz="1500" dirty="0" err="1"/>
              <a:t>WinNonlin</a:t>
            </a:r>
            <a:r>
              <a:rPr lang="fr-FR" sz="1500" dirty="0"/>
              <a:t> 6.4)</a:t>
            </a:r>
            <a:endParaRPr lang="fr-FR" sz="1600" dirty="0"/>
          </a:p>
          <a:p>
            <a:pPr lvl="1" eaLnBrk="1" hangingPunct="1"/>
            <a:endParaRPr lang="fr-FR" sz="1600" dirty="0"/>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fontAlgn="auto" hangingPunct="0">
              <a:spcBef>
                <a:spcPts val="0"/>
              </a:spcBef>
              <a:spcAft>
                <a:spcPts val="0"/>
              </a:spcAft>
            </a:pPr>
            <a:r>
              <a:rPr lang="en-GB" sz="1200" i="1" dirty="0" err="1">
                <a:solidFill>
                  <a:srgbClr val="0070C0"/>
                </a:solidFill>
                <a:latin typeface="Arial"/>
                <a:cs typeface="+mn-cs"/>
              </a:rPr>
              <a:t>Custodio</a:t>
            </a:r>
            <a:r>
              <a:rPr lang="en-GB" sz="1200" i="1" dirty="0">
                <a:solidFill>
                  <a:srgbClr val="0070C0"/>
                </a:solidFill>
                <a:latin typeface="Arial"/>
                <a:cs typeface="+mn-cs"/>
              </a:rPr>
              <a:t> JM, CROI 2018, Abs. 36</a:t>
            </a:r>
          </a:p>
        </p:txBody>
      </p:sp>
      <p:sp>
        <p:nvSpPr>
          <p:cNvPr id="7" name="Text Box 2"/>
          <p:cNvSpPr txBox="1">
            <a:spLocks noChangeArrowheads="1"/>
          </p:cNvSpPr>
          <p:nvPr/>
        </p:nvSpPr>
        <p:spPr bwMode="auto">
          <a:xfrm>
            <a:off x="440377" y="5854682"/>
            <a:ext cx="2346324" cy="369332"/>
          </a:xfrm>
          <a:prstGeom prst="rect">
            <a:avLst/>
          </a:prstGeom>
          <a:noFill/>
          <a:ln w="9525">
            <a:noFill/>
            <a:miter lim="800000"/>
            <a:headEnd/>
            <a:tailEnd/>
          </a:ln>
        </p:spPr>
        <p:txBody>
          <a:bodyPr wrap="square">
            <a:spAutoFit/>
          </a:bodyPr>
          <a:lstStyle/>
          <a:p>
            <a:pPr algn="ctr" fontAlgn="auto">
              <a:spcBef>
                <a:spcPts val="0"/>
              </a:spcBef>
              <a:spcAft>
                <a:spcPts val="0"/>
              </a:spcAft>
            </a:pPr>
            <a:r>
              <a:rPr lang="fr-FR" b="1" dirty="0">
                <a:solidFill>
                  <a:srgbClr val="0070C0"/>
                </a:solidFill>
                <a:latin typeface="Calibri" pitchFamily="34" charset="0"/>
                <a:ea typeface="ＭＳ Ｐゴシック" pitchFamily="34" charset="-128"/>
                <a:cs typeface="+mn-cs"/>
              </a:rPr>
              <a:t>Schéma de l’étude</a:t>
            </a:r>
          </a:p>
        </p:txBody>
      </p:sp>
      <p:graphicFrame>
        <p:nvGraphicFramePr>
          <p:cNvPr id="6" name="Tableau 5">
            <a:extLst>
              <a:ext uri="{FF2B5EF4-FFF2-40B4-BE49-F238E27FC236}">
                <a16:creationId xmlns="" xmlns:a16="http://schemas.microsoft.com/office/drawing/2014/main" id="{1E8CB1CA-82E5-4B9F-9C12-A64504112050}"/>
              </a:ext>
            </a:extLst>
          </p:cNvPr>
          <p:cNvGraphicFramePr>
            <a:graphicFrameLocks noGrp="1"/>
          </p:cNvGraphicFramePr>
          <p:nvPr>
            <p:extLst/>
          </p:nvPr>
        </p:nvGraphicFramePr>
        <p:xfrm>
          <a:off x="731518" y="1917006"/>
          <a:ext cx="4846711" cy="1112520"/>
        </p:xfrm>
        <a:graphic>
          <a:graphicData uri="http://schemas.openxmlformats.org/drawingml/2006/table">
            <a:tbl>
              <a:tblPr firstRow="1" bandRow="1">
                <a:tableStyleId>{5C22544A-7EE6-4342-B048-85BDC9FD1C3A}</a:tableStyleId>
              </a:tblPr>
              <a:tblGrid>
                <a:gridCol w="1466737">
                  <a:extLst>
                    <a:ext uri="{9D8B030D-6E8A-4147-A177-3AD203B41FA5}">
                      <a16:colId xmlns="" xmlns:a16="http://schemas.microsoft.com/office/drawing/2014/main" val="1337646829"/>
                    </a:ext>
                  </a:extLst>
                </a:gridCol>
                <a:gridCol w="905163">
                  <a:extLst>
                    <a:ext uri="{9D8B030D-6E8A-4147-A177-3AD203B41FA5}">
                      <a16:colId xmlns="" xmlns:a16="http://schemas.microsoft.com/office/drawing/2014/main" val="2883522104"/>
                    </a:ext>
                  </a:extLst>
                </a:gridCol>
                <a:gridCol w="1150756">
                  <a:extLst>
                    <a:ext uri="{9D8B030D-6E8A-4147-A177-3AD203B41FA5}">
                      <a16:colId xmlns="" xmlns:a16="http://schemas.microsoft.com/office/drawing/2014/main" val="1051442113"/>
                    </a:ext>
                  </a:extLst>
                </a:gridCol>
                <a:gridCol w="1324055">
                  <a:extLst>
                    <a:ext uri="{9D8B030D-6E8A-4147-A177-3AD203B41FA5}">
                      <a16:colId xmlns="" xmlns:a16="http://schemas.microsoft.com/office/drawing/2014/main" val="1329613033"/>
                    </a:ext>
                  </a:extLst>
                </a:gridCol>
              </a:tblGrid>
              <a:tr h="370840">
                <a:tc>
                  <a:txBody>
                    <a:bodyPr/>
                    <a:lstStyle/>
                    <a:p>
                      <a:endParaRPr lang="fr-FR" sz="1400" dirty="0">
                        <a:solidFill>
                          <a:srgbClr val="002060"/>
                        </a:solidFill>
                      </a:endParaRPr>
                    </a:p>
                  </a:txBody>
                  <a:tcPr anchor="ctr">
                    <a:noFill/>
                  </a:tcPr>
                </a:tc>
                <a:tc>
                  <a:txBody>
                    <a:bodyPr/>
                    <a:lstStyle/>
                    <a:p>
                      <a:endParaRPr lang="fr-FR" sz="1400" dirty="0">
                        <a:solidFill>
                          <a:srgbClr val="002060"/>
                        </a:solidFill>
                      </a:endParaRPr>
                    </a:p>
                  </a:txBody>
                  <a:tcPr anchor="ctr">
                    <a:noFill/>
                  </a:tcPr>
                </a:tc>
                <a:tc>
                  <a:txBody>
                    <a:bodyPr/>
                    <a:lstStyle/>
                    <a:p>
                      <a:pPr algn="ctr"/>
                      <a:r>
                        <a:rPr lang="fr-FR" sz="1400" dirty="0">
                          <a:solidFill>
                            <a:schemeClr val="bg1"/>
                          </a:solidFill>
                        </a:rPr>
                        <a:t>BIC</a:t>
                      </a:r>
                    </a:p>
                  </a:txBody>
                  <a:tcPr anchor="ctr">
                    <a:solidFill>
                      <a:srgbClr val="00B050"/>
                    </a:solidFill>
                  </a:tcPr>
                </a:tc>
                <a:tc>
                  <a:txBody>
                    <a:bodyPr/>
                    <a:lstStyle/>
                    <a:p>
                      <a:pPr algn="ctr"/>
                      <a:r>
                        <a:rPr lang="fr-FR" sz="1400" dirty="0">
                          <a:solidFill>
                            <a:schemeClr val="bg1"/>
                          </a:solidFill>
                        </a:rPr>
                        <a:t>RFP</a:t>
                      </a:r>
                    </a:p>
                  </a:txBody>
                  <a:tcPr anchor="ctr">
                    <a:solidFill>
                      <a:srgbClr val="FF6600"/>
                    </a:solidFill>
                  </a:tcPr>
                </a:tc>
                <a:extLst>
                  <a:ext uri="{0D108BD9-81ED-4DB2-BD59-A6C34878D82A}">
                    <a16:rowId xmlns="" xmlns:a16="http://schemas.microsoft.com/office/drawing/2014/main" val="4283982032"/>
                  </a:ext>
                </a:extLst>
              </a:tr>
              <a:tr h="370840">
                <a:tc rowSpan="2">
                  <a:txBody>
                    <a:bodyPr/>
                    <a:lstStyle/>
                    <a:p>
                      <a:r>
                        <a:rPr lang="fr-FR" sz="1400" dirty="0">
                          <a:solidFill>
                            <a:srgbClr val="000066"/>
                          </a:solidFill>
                        </a:rPr>
                        <a:t>Enzymes responsables du métabolisme</a:t>
                      </a:r>
                    </a:p>
                  </a:txBody>
                  <a:tcPr anchor="ctr"/>
                </a:tc>
                <a:tc>
                  <a:txBody>
                    <a:bodyPr/>
                    <a:lstStyle/>
                    <a:p>
                      <a:r>
                        <a:rPr lang="fr-FR" sz="1400" dirty="0">
                          <a:solidFill>
                            <a:srgbClr val="000066"/>
                          </a:solidFill>
                        </a:rPr>
                        <a:t>CYP3A</a:t>
                      </a:r>
                    </a:p>
                  </a:txBody>
                  <a:tcPr anchor="ctr"/>
                </a:tc>
                <a:tc>
                  <a:txBody>
                    <a:bodyPr/>
                    <a:lstStyle/>
                    <a:p>
                      <a:pPr algn="ctr"/>
                      <a:r>
                        <a:rPr lang="fr-FR" sz="1400" dirty="0">
                          <a:solidFill>
                            <a:srgbClr val="000066"/>
                          </a:solidFill>
                        </a:rPr>
                        <a:t>Substrat</a:t>
                      </a:r>
                    </a:p>
                  </a:txBody>
                  <a:tcPr anchor="ctr"/>
                </a:tc>
                <a:tc>
                  <a:txBody>
                    <a:bodyPr/>
                    <a:lstStyle/>
                    <a:p>
                      <a:pPr algn="ctr"/>
                      <a:r>
                        <a:rPr lang="fr-FR" sz="1400" dirty="0">
                          <a:solidFill>
                            <a:srgbClr val="000066"/>
                          </a:solidFill>
                        </a:rPr>
                        <a:t>Inducteur</a:t>
                      </a:r>
                    </a:p>
                  </a:txBody>
                  <a:tcPr anchor="ctr"/>
                </a:tc>
                <a:extLst>
                  <a:ext uri="{0D108BD9-81ED-4DB2-BD59-A6C34878D82A}">
                    <a16:rowId xmlns="" xmlns:a16="http://schemas.microsoft.com/office/drawing/2014/main" val="4071194451"/>
                  </a:ext>
                </a:extLst>
              </a:tr>
              <a:tr h="370840">
                <a:tc vMerge="1">
                  <a:txBody>
                    <a:bodyPr/>
                    <a:lstStyle/>
                    <a:p>
                      <a:endParaRPr lang="fr-FR" sz="1400" dirty="0"/>
                    </a:p>
                  </a:txBody>
                  <a:tcPr/>
                </a:tc>
                <a:tc>
                  <a:txBody>
                    <a:bodyPr/>
                    <a:lstStyle/>
                    <a:p>
                      <a:r>
                        <a:rPr lang="fr-FR" sz="1400" dirty="0">
                          <a:solidFill>
                            <a:srgbClr val="000066"/>
                          </a:solidFill>
                        </a:rPr>
                        <a:t>UGT1A1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000066"/>
                          </a:solidFill>
                        </a:rPr>
                        <a:t>Substrat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000066"/>
                          </a:solidFill>
                        </a:rPr>
                        <a:t>Inducteur</a:t>
                      </a:r>
                    </a:p>
                  </a:txBody>
                  <a:tcPr anchor="ctr"/>
                </a:tc>
                <a:extLst>
                  <a:ext uri="{0D108BD9-81ED-4DB2-BD59-A6C34878D82A}">
                    <a16:rowId xmlns="" xmlns:a16="http://schemas.microsoft.com/office/drawing/2014/main" val="1072260376"/>
                  </a:ext>
                </a:extLst>
              </a:tr>
            </a:tbl>
          </a:graphicData>
        </a:graphic>
      </p:graphicFrame>
      <p:sp>
        <p:nvSpPr>
          <p:cNvPr id="8" name="Flèche : pentagone 7">
            <a:extLst>
              <a:ext uri="{FF2B5EF4-FFF2-40B4-BE49-F238E27FC236}">
                <a16:creationId xmlns="" xmlns:a16="http://schemas.microsoft.com/office/drawing/2014/main" id="{3F2B56E2-3AA5-4E5C-AAAE-CD188E1E3940}"/>
              </a:ext>
            </a:extLst>
          </p:cNvPr>
          <p:cNvSpPr/>
          <p:nvPr/>
        </p:nvSpPr>
        <p:spPr bwMode="auto">
          <a:xfrm>
            <a:off x="5548313" y="1923356"/>
            <a:ext cx="742950" cy="345600"/>
          </a:xfrm>
          <a:prstGeom prst="homePlat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grpSp>
        <p:nvGrpSpPr>
          <p:cNvPr id="3" name="Groupe 2">
            <a:extLst>
              <a:ext uri="{FF2B5EF4-FFF2-40B4-BE49-F238E27FC236}">
                <a16:creationId xmlns="" xmlns:a16="http://schemas.microsoft.com/office/drawing/2014/main" id="{367CDA8C-20BE-4D32-AE33-E08F354F8BFF}"/>
              </a:ext>
            </a:extLst>
          </p:cNvPr>
          <p:cNvGrpSpPr/>
          <p:nvPr/>
        </p:nvGrpSpPr>
        <p:grpSpPr>
          <a:xfrm>
            <a:off x="2781405" y="5012699"/>
            <a:ext cx="4270427" cy="1696893"/>
            <a:chOff x="2781405" y="5012699"/>
            <a:chExt cx="4270427" cy="1696893"/>
          </a:xfrm>
        </p:grpSpPr>
        <p:sp>
          <p:nvSpPr>
            <p:cNvPr id="9" name="Rectangle : coins arrondis 8">
              <a:extLst>
                <a:ext uri="{FF2B5EF4-FFF2-40B4-BE49-F238E27FC236}">
                  <a16:creationId xmlns="" xmlns:a16="http://schemas.microsoft.com/office/drawing/2014/main" id="{D18467D7-CCC4-4F13-A862-38526A80636A}"/>
                </a:ext>
              </a:extLst>
            </p:cNvPr>
            <p:cNvSpPr/>
            <p:nvPr/>
          </p:nvSpPr>
          <p:spPr bwMode="auto">
            <a:xfrm>
              <a:off x="3641887" y="5539601"/>
              <a:ext cx="2934495" cy="548217"/>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200" b="1" dirty="0">
                  <a:solidFill>
                    <a:srgbClr val="FFFFFF"/>
                  </a:solidFill>
                  <a:cs typeface="+mn-cs"/>
                </a:rPr>
                <a:t>BIC/FTC/TAF 20/200/25 mg </a:t>
              </a:r>
              <a:r>
                <a:rPr lang="fr-FR" sz="1200" b="1" dirty="0" err="1">
                  <a:solidFill>
                    <a:srgbClr val="FFFFFF"/>
                  </a:solidFill>
                  <a:latin typeface="Arial"/>
                  <a:cs typeface="+mn-cs"/>
                </a:rPr>
                <a:t>qd</a:t>
              </a:r>
              <a:r>
                <a:rPr lang="fr-FR" sz="1200" b="1" dirty="0">
                  <a:solidFill>
                    <a:srgbClr val="FFFFFF"/>
                  </a:solidFill>
                  <a:latin typeface="Arial"/>
                  <a:cs typeface="+mn-cs"/>
                </a:rPr>
                <a:t> ou </a:t>
              </a:r>
              <a:r>
                <a:rPr lang="fr-FR" sz="1200" b="1" dirty="0" err="1">
                  <a:solidFill>
                    <a:srgbClr val="FFFFFF"/>
                  </a:solidFill>
                  <a:latin typeface="Arial"/>
                  <a:cs typeface="+mn-cs"/>
                </a:rPr>
                <a:t>bid</a:t>
              </a:r>
              <a:endParaRPr lang="fr-FR" sz="1200" b="1" dirty="0">
                <a:solidFill>
                  <a:srgbClr val="FFFFFF"/>
                </a:solidFill>
                <a:cs typeface="+mn-cs"/>
              </a:endParaRPr>
            </a:p>
          </p:txBody>
        </p:sp>
        <p:sp>
          <p:nvSpPr>
            <p:cNvPr id="12" name="Rectangle : coins arrondis 11">
              <a:extLst>
                <a:ext uri="{FF2B5EF4-FFF2-40B4-BE49-F238E27FC236}">
                  <a16:creationId xmlns="" xmlns:a16="http://schemas.microsoft.com/office/drawing/2014/main" id="{5AF02707-8696-403B-9D3D-CC2F0A6168F5}"/>
                </a:ext>
              </a:extLst>
            </p:cNvPr>
            <p:cNvSpPr/>
            <p:nvPr/>
          </p:nvSpPr>
          <p:spPr bwMode="auto">
            <a:xfrm>
              <a:off x="3641887" y="6161375"/>
              <a:ext cx="2934495" cy="548217"/>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200" b="1" dirty="0">
                  <a:solidFill>
                    <a:srgbClr val="FFFFFF"/>
                  </a:solidFill>
                  <a:cs typeface="+mn-cs"/>
                </a:rPr>
                <a:t>BIC/FTC/TAF 50/200/25 mg </a:t>
              </a:r>
              <a:r>
                <a:rPr lang="fr-FR" sz="1200" b="1" dirty="0" err="1">
                  <a:solidFill>
                    <a:srgbClr val="FFFFFF"/>
                  </a:solidFill>
                  <a:cs typeface="+mn-cs"/>
                </a:rPr>
                <a:t>bid</a:t>
              </a:r>
              <a:r>
                <a:rPr lang="fr-FR" sz="1200" b="1" dirty="0">
                  <a:solidFill>
                    <a:srgbClr val="FFFFFF"/>
                  </a:solidFill>
                  <a:cs typeface="+mn-cs"/>
                </a:rPr>
                <a:t/>
              </a:r>
              <a:br>
                <a:rPr lang="fr-FR" sz="1200" b="1" dirty="0">
                  <a:solidFill>
                    <a:srgbClr val="FFFFFF"/>
                  </a:solidFill>
                  <a:cs typeface="+mn-cs"/>
                </a:rPr>
              </a:br>
              <a:r>
                <a:rPr lang="fr-FR" sz="1200" b="1" dirty="0">
                  <a:solidFill>
                    <a:srgbClr val="FFFFFF"/>
                  </a:solidFill>
                  <a:cs typeface="+mn-cs"/>
                </a:rPr>
                <a:t>+ RFP 600 mg </a:t>
              </a:r>
              <a:r>
                <a:rPr lang="fr-FR" sz="1200" b="1" dirty="0" err="1">
                  <a:solidFill>
                    <a:srgbClr val="FFFFFF"/>
                  </a:solidFill>
                  <a:cs typeface="+mn-cs"/>
                </a:rPr>
                <a:t>qd</a:t>
              </a:r>
              <a:endParaRPr lang="fr-FR" sz="1200" b="1" dirty="0">
                <a:solidFill>
                  <a:srgbClr val="FFFFFF"/>
                </a:solidFill>
                <a:cs typeface="+mn-cs"/>
              </a:endParaRPr>
            </a:p>
          </p:txBody>
        </p:sp>
        <p:sp>
          <p:nvSpPr>
            <p:cNvPr id="10" name="Triangle isocèle 9">
              <a:extLst>
                <a:ext uri="{FF2B5EF4-FFF2-40B4-BE49-F238E27FC236}">
                  <a16:creationId xmlns="" xmlns:a16="http://schemas.microsoft.com/office/drawing/2014/main" id="{471B9708-7D4B-41C2-ADDF-B2A53CEA3B72}"/>
                </a:ext>
              </a:extLst>
            </p:cNvPr>
            <p:cNvSpPr/>
            <p:nvPr/>
          </p:nvSpPr>
          <p:spPr bwMode="auto">
            <a:xfrm flipV="1">
              <a:off x="6473988" y="5218149"/>
              <a:ext cx="161925" cy="140484"/>
            </a:xfrm>
            <a:prstGeom prst="triangle">
              <a:avLst/>
            </a:prstGeom>
            <a:solidFill>
              <a:srgbClr val="C1271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C1271E"/>
                </a:solidFill>
                <a:cs typeface="+mn-cs"/>
              </a:endParaRPr>
            </a:p>
          </p:txBody>
        </p:sp>
        <p:sp>
          <p:nvSpPr>
            <p:cNvPr id="13" name="ZoneTexte 12">
              <a:extLst>
                <a:ext uri="{FF2B5EF4-FFF2-40B4-BE49-F238E27FC236}">
                  <a16:creationId xmlns="" xmlns:a16="http://schemas.microsoft.com/office/drawing/2014/main" id="{D3690856-9410-4481-98D5-6AB2E5AC1B1B}"/>
                </a:ext>
              </a:extLst>
            </p:cNvPr>
            <p:cNvSpPr txBox="1"/>
            <p:nvPr/>
          </p:nvSpPr>
          <p:spPr>
            <a:xfrm>
              <a:off x="6100931" y="5012699"/>
              <a:ext cx="950901" cy="246221"/>
            </a:xfrm>
            <a:prstGeom prst="rect">
              <a:avLst/>
            </a:prstGeom>
            <a:noFill/>
          </p:spPr>
          <p:txBody>
            <a:bodyPr wrap="none" rtlCol="0">
              <a:spAutoFit/>
            </a:bodyPr>
            <a:lstStyle/>
            <a:p>
              <a:pPr algn="ctr" fontAlgn="auto">
                <a:spcBef>
                  <a:spcPts val="0"/>
                </a:spcBef>
                <a:spcAft>
                  <a:spcPts val="0"/>
                </a:spcAft>
              </a:pPr>
              <a:r>
                <a:rPr lang="fr-FR" sz="1000" b="1" dirty="0">
                  <a:solidFill>
                    <a:srgbClr val="C1271E"/>
                  </a:solidFill>
                  <a:latin typeface="Arial"/>
                  <a:cs typeface="+mn-cs"/>
                </a:rPr>
                <a:t>PK intensive</a:t>
              </a:r>
            </a:p>
          </p:txBody>
        </p:sp>
        <p:sp>
          <p:nvSpPr>
            <p:cNvPr id="16" name="ZoneTexte 15">
              <a:extLst>
                <a:ext uri="{FF2B5EF4-FFF2-40B4-BE49-F238E27FC236}">
                  <a16:creationId xmlns="" xmlns:a16="http://schemas.microsoft.com/office/drawing/2014/main" id="{071B993F-A467-4B2F-A42F-863BD06514E9}"/>
                </a:ext>
              </a:extLst>
            </p:cNvPr>
            <p:cNvSpPr txBox="1"/>
            <p:nvPr/>
          </p:nvSpPr>
          <p:spPr>
            <a:xfrm>
              <a:off x="6356817" y="5327321"/>
              <a:ext cx="396262" cy="246221"/>
            </a:xfrm>
            <a:prstGeom prst="rect">
              <a:avLst/>
            </a:prstGeom>
            <a:noFill/>
          </p:spPr>
          <p:txBody>
            <a:bodyPr wrap="none" rtlCol="0">
              <a:spAutoFit/>
            </a:bodyPr>
            <a:lstStyle/>
            <a:p>
              <a:pPr algn="ctr" fontAlgn="auto">
                <a:spcBef>
                  <a:spcPts val="0"/>
                </a:spcBef>
                <a:spcAft>
                  <a:spcPts val="0"/>
                </a:spcAft>
              </a:pPr>
              <a:r>
                <a:rPr lang="fr-FR" sz="1000" b="1" dirty="0">
                  <a:solidFill>
                    <a:srgbClr val="002060"/>
                  </a:solidFill>
                  <a:latin typeface="Arial"/>
                  <a:cs typeface="+mn-cs"/>
                </a:rPr>
                <a:t>J28</a:t>
              </a:r>
            </a:p>
          </p:txBody>
        </p:sp>
        <p:sp>
          <p:nvSpPr>
            <p:cNvPr id="21" name="ZoneTexte 20">
              <a:extLst>
                <a:ext uri="{FF2B5EF4-FFF2-40B4-BE49-F238E27FC236}">
                  <a16:creationId xmlns="" xmlns:a16="http://schemas.microsoft.com/office/drawing/2014/main" id="{30A4C4D9-6ADF-4F3A-8A90-D46DF1A9DDDA}"/>
                </a:ext>
              </a:extLst>
            </p:cNvPr>
            <p:cNvSpPr txBox="1"/>
            <p:nvPr/>
          </p:nvSpPr>
          <p:spPr>
            <a:xfrm>
              <a:off x="2781405" y="6220257"/>
              <a:ext cx="860482" cy="461665"/>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Cohorte 2</a:t>
              </a:r>
              <a:br>
                <a:rPr lang="fr-FR" sz="1200" dirty="0">
                  <a:solidFill>
                    <a:srgbClr val="000000"/>
                  </a:solidFill>
                  <a:latin typeface="Arial"/>
                  <a:cs typeface="+mn-cs"/>
                </a:rPr>
              </a:br>
              <a:r>
                <a:rPr lang="fr-FR" sz="1200" dirty="0">
                  <a:solidFill>
                    <a:srgbClr val="000000"/>
                  </a:solidFill>
                  <a:latin typeface="Arial"/>
                  <a:cs typeface="+mn-cs"/>
                </a:rPr>
                <a:t>(n = 26)</a:t>
              </a:r>
            </a:p>
          </p:txBody>
        </p:sp>
        <p:sp>
          <p:nvSpPr>
            <p:cNvPr id="22" name="ZoneTexte 21">
              <a:extLst>
                <a:ext uri="{FF2B5EF4-FFF2-40B4-BE49-F238E27FC236}">
                  <a16:creationId xmlns="" xmlns:a16="http://schemas.microsoft.com/office/drawing/2014/main" id="{9D20BA9C-C01A-48C8-8846-0144106D7C03}"/>
                </a:ext>
              </a:extLst>
            </p:cNvPr>
            <p:cNvSpPr txBox="1"/>
            <p:nvPr/>
          </p:nvSpPr>
          <p:spPr>
            <a:xfrm>
              <a:off x="2781405" y="5577683"/>
              <a:ext cx="860482" cy="461665"/>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Cohorte 1</a:t>
              </a:r>
              <a:br>
                <a:rPr lang="fr-FR" sz="1200" dirty="0">
                  <a:solidFill>
                    <a:srgbClr val="000000"/>
                  </a:solidFill>
                  <a:latin typeface="Arial"/>
                  <a:cs typeface="+mn-cs"/>
                </a:rPr>
              </a:br>
              <a:r>
                <a:rPr lang="fr-FR" sz="1200" dirty="0">
                  <a:solidFill>
                    <a:srgbClr val="000000"/>
                  </a:solidFill>
                  <a:latin typeface="Arial"/>
                  <a:cs typeface="+mn-cs"/>
                </a:rPr>
                <a:t>(n = 26)</a:t>
              </a:r>
            </a:p>
          </p:txBody>
        </p:sp>
      </p:grpSp>
      <p:grpSp>
        <p:nvGrpSpPr>
          <p:cNvPr id="2" name="Groupe 1">
            <a:extLst>
              <a:ext uri="{FF2B5EF4-FFF2-40B4-BE49-F238E27FC236}">
                <a16:creationId xmlns="" xmlns:a16="http://schemas.microsoft.com/office/drawing/2014/main" id="{809CDC2B-7EA8-43DE-A972-51B2821379D0}"/>
              </a:ext>
            </a:extLst>
          </p:cNvPr>
          <p:cNvGrpSpPr/>
          <p:nvPr/>
        </p:nvGrpSpPr>
        <p:grpSpPr>
          <a:xfrm>
            <a:off x="6840786" y="1606735"/>
            <a:ext cx="1937218" cy="1805996"/>
            <a:chOff x="6840786" y="1606735"/>
            <a:chExt cx="1937218" cy="1805996"/>
          </a:xfrm>
        </p:grpSpPr>
        <p:sp>
          <p:nvSpPr>
            <p:cNvPr id="31" name="Line 5">
              <a:extLst>
                <a:ext uri="{FF2B5EF4-FFF2-40B4-BE49-F238E27FC236}">
                  <a16:creationId xmlns="" xmlns:a16="http://schemas.microsoft.com/office/drawing/2014/main" id="{AB6A963E-E0BA-4A51-B327-BA4160BCE136}"/>
                </a:ext>
              </a:extLst>
            </p:cNvPr>
            <p:cNvSpPr>
              <a:spLocks noChangeShapeType="1"/>
            </p:cNvSpPr>
            <p:nvPr/>
          </p:nvSpPr>
          <p:spPr bwMode="auto">
            <a:xfrm flipV="1">
              <a:off x="7307233" y="1700475"/>
              <a:ext cx="0" cy="1063625"/>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0" name="Line 6">
              <a:extLst>
                <a:ext uri="{FF2B5EF4-FFF2-40B4-BE49-F238E27FC236}">
                  <a16:creationId xmlns="" xmlns:a16="http://schemas.microsoft.com/office/drawing/2014/main" id="{863B6DD2-F806-4297-8D5C-F222ACEBCFD5}"/>
                </a:ext>
              </a:extLst>
            </p:cNvPr>
            <p:cNvSpPr>
              <a:spLocks noChangeShapeType="1"/>
            </p:cNvSpPr>
            <p:nvPr/>
          </p:nvSpPr>
          <p:spPr bwMode="auto">
            <a:xfrm>
              <a:off x="7307233" y="2764100"/>
              <a:ext cx="1277937"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1" name="Line 7">
              <a:extLst>
                <a:ext uri="{FF2B5EF4-FFF2-40B4-BE49-F238E27FC236}">
                  <a16:creationId xmlns="" xmlns:a16="http://schemas.microsoft.com/office/drawing/2014/main" id="{FA12521B-3CF7-443F-AAF3-0DA291792DE7}"/>
                </a:ext>
              </a:extLst>
            </p:cNvPr>
            <p:cNvSpPr>
              <a:spLocks noChangeShapeType="1"/>
            </p:cNvSpPr>
            <p:nvPr/>
          </p:nvSpPr>
          <p:spPr bwMode="auto">
            <a:xfrm flipV="1">
              <a:off x="7307233" y="2764099"/>
              <a:ext cx="0" cy="523875"/>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4" name="Line 8">
              <a:extLst>
                <a:ext uri="{FF2B5EF4-FFF2-40B4-BE49-F238E27FC236}">
                  <a16:creationId xmlns="" xmlns:a16="http://schemas.microsoft.com/office/drawing/2014/main" id="{2760432D-BBA9-4F7B-BBA8-27A6A2A950FD}"/>
                </a:ext>
              </a:extLst>
            </p:cNvPr>
            <p:cNvSpPr>
              <a:spLocks noChangeShapeType="1"/>
            </p:cNvSpPr>
            <p:nvPr/>
          </p:nvSpPr>
          <p:spPr bwMode="auto">
            <a:xfrm>
              <a:off x="7227858" y="2246575"/>
              <a:ext cx="79375"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6" name="Line 10">
              <a:extLst>
                <a:ext uri="{FF2B5EF4-FFF2-40B4-BE49-F238E27FC236}">
                  <a16:creationId xmlns="" xmlns:a16="http://schemas.microsoft.com/office/drawing/2014/main" id="{4C4A58AC-3819-4140-BB68-29992598D832}"/>
                </a:ext>
              </a:extLst>
            </p:cNvPr>
            <p:cNvSpPr>
              <a:spLocks noChangeShapeType="1"/>
            </p:cNvSpPr>
            <p:nvPr/>
          </p:nvSpPr>
          <p:spPr bwMode="auto">
            <a:xfrm>
              <a:off x="7227858" y="3287975"/>
              <a:ext cx="79375"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7" name="Line 11">
              <a:extLst>
                <a:ext uri="{FF2B5EF4-FFF2-40B4-BE49-F238E27FC236}">
                  <a16:creationId xmlns="" xmlns:a16="http://schemas.microsoft.com/office/drawing/2014/main" id="{994C4AD0-3245-45E1-A67A-FAEFA99640B5}"/>
                </a:ext>
              </a:extLst>
            </p:cNvPr>
            <p:cNvSpPr>
              <a:spLocks noChangeShapeType="1"/>
            </p:cNvSpPr>
            <p:nvPr/>
          </p:nvSpPr>
          <p:spPr bwMode="auto">
            <a:xfrm>
              <a:off x="7227858" y="2764100"/>
              <a:ext cx="79375"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8" name="Line 12">
              <a:extLst>
                <a:ext uri="{FF2B5EF4-FFF2-40B4-BE49-F238E27FC236}">
                  <a16:creationId xmlns="" xmlns:a16="http://schemas.microsoft.com/office/drawing/2014/main" id="{23DB5F70-8295-4666-84DD-E4DB0A764B6E}"/>
                </a:ext>
              </a:extLst>
            </p:cNvPr>
            <p:cNvSpPr>
              <a:spLocks noChangeShapeType="1"/>
            </p:cNvSpPr>
            <p:nvPr/>
          </p:nvSpPr>
          <p:spPr bwMode="auto">
            <a:xfrm>
              <a:off x="7227858" y="1730638"/>
              <a:ext cx="79375"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9" name="Freeform 13">
              <a:extLst>
                <a:ext uri="{FF2B5EF4-FFF2-40B4-BE49-F238E27FC236}">
                  <a16:creationId xmlns="" xmlns:a16="http://schemas.microsoft.com/office/drawing/2014/main" id="{C16676B6-23D5-4680-8C1E-F754CAACA939}"/>
                </a:ext>
              </a:extLst>
            </p:cNvPr>
            <p:cNvSpPr>
              <a:spLocks/>
            </p:cNvSpPr>
            <p:nvPr/>
          </p:nvSpPr>
          <p:spPr bwMode="auto">
            <a:xfrm>
              <a:off x="7620717" y="2764100"/>
              <a:ext cx="846137" cy="409575"/>
            </a:xfrm>
            <a:custGeom>
              <a:avLst/>
              <a:gdLst>
                <a:gd name="T0" fmla="*/ 533 w 533"/>
                <a:gd name="T1" fmla="*/ 258 h 258"/>
                <a:gd name="T2" fmla="*/ 533 w 533"/>
                <a:gd name="T3" fmla="*/ 0 h 258"/>
                <a:gd name="T4" fmla="*/ 0 w 533"/>
                <a:gd name="T5" fmla="*/ 0 h 258"/>
                <a:gd name="T6" fmla="*/ 0 w 533"/>
                <a:gd name="T7" fmla="*/ 258 h 258"/>
                <a:gd name="T8" fmla="*/ 533 w 533"/>
                <a:gd name="T9" fmla="*/ 258 h 258"/>
                <a:gd name="T10" fmla="*/ 533 w 533"/>
                <a:gd name="T11" fmla="*/ 258 h 258"/>
              </a:gdLst>
              <a:ahLst/>
              <a:cxnLst>
                <a:cxn ang="0">
                  <a:pos x="T0" y="T1"/>
                </a:cxn>
                <a:cxn ang="0">
                  <a:pos x="T2" y="T3"/>
                </a:cxn>
                <a:cxn ang="0">
                  <a:pos x="T4" y="T5"/>
                </a:cxn>
                <a:cxn ang="0">
                  <a:pos x="T6" y="T7"/>
                </a:cxn>
                <a:cxn ang="0">
                  <a:pos x="T8" y="T9"/>
                </a:cxn>
                <a:cxn ang="0">
                  <a:pos x="T10" y="T11"/>
                </a:cxn>
              </a:cxnLst>
              <a:rect l="0" t="0" r="r" b="b"/>
              <a:pathLst>
                <a:path w="533" h="258">
                  <a:moveTo>
                    <a:pt x="533" y="258"/>
                  </a:moveTo>
                  <a:lnTo>
                    <a:pt x="533" y="0"/>
                  </a:lnTo>
                  <a:lnTo>
                    <a:pt x="0" y="0"/>
                  </a:lnTo>
                  <a:lnTo>
                    <a:pt x="0" y="258"/>
                  </a:lnTo>
                  <a:lnTo>
                    <a:pt x="533" y="258"/>
                  </a:lnTo>
                  <a:lnTo>
                    <a:pt x="533" y="258"/>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0" name="Line 14">
              <a:extLst>
                <a:ext uri="{FF2B5EF4-FFF2-40B4-BE49-F238E27FC236}">
                  <a16:creationId xmlns="" xmlns:a16="http://schemas.microsoft.com/office/drawing/2014/main" id="{123E3B16-B8E9-4D97-A3C1-073D8F79AB08}"/>
                </a:ext>
              </a:extLst>
            </p:cNvPr>
            <p:cNvSpPr>
              <a:spLocks noChangeShapeType="1"/>
            </p:cNvSpPr>
            <p:nvPr/>
          </p:nvSpPr>
          <p:spPr bwMode="auto">
            <a:xfrm flipH="1">
              <a:off x="8042992" y="3186375"/>
              <a:ext cx="101600"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1" name="Line 15">
              <a:extLst>
                <a:ext uri="{FF2B5EF4-FFF2-40B4-BE49-F238E27FC236}">
                  <a16:creationId xmlns="" xmlns:a16="http://schemas.microsoft.com/office/drawing/2014/main" id="{69514691-8912-4B95-8FFB-99A1C48070A6}"/>
                </a:ext>
              </a:extLst>
            </p:cNvPr>
            <p:cNvSpPr>
              <a:spLocks noChangeShapeType="1"/>
            </p:cNvSpPr>
            <p:nvPr/>
          </p:nvSpPr>
          <p:spPr bwMode="auto">
            <a:xfrm flipV="1">
              <a:off x="8042992" y="3148275"/>
              <a:ext cx="0" cy="381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2" name="Line 16">
              <a:extLst>
                <a:ext uri="{FF2B5EF4-FFF2-40B4-BE49-F238E27FC236}">
                  <a16:creationId xmlns="" xmlns:a16="http://schemas.microsoft.com/office/drawing/2014/main" id="{3B81A34F-8762-470C-9EAC-3EF14C8CB0DE}"/>
                </a:ext>
              </a:extLst>
            </p:cNvPr>
            <p:cNvSpPr>
              <a:spLocks noChangeShapeType="1"/>
            </p:cNvSpPr>
            <p:nvPr/>
          </p:nvSpPr>
          <p:spPr bwMode="auto">
            <a:xfrm flipH="1">
              <a:off x="7944567" y="3148275"/>
              <a:ext cx="98425"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3" name="Line 17">
              <a:extLst>
                <a:ext uri="{FF2B5EF4-FFF2-40B4-BE49-F238E27FC236}">
                  <a16:creationId xmlns="" xmlns:a16="http://schemas.microsoft.com/office/drawing/2014/main" id="{6437071A-F2C8-44BF-B29E-A670A8A989C7}"/>
                </a:ext>
              </a:extLst>
            </p:cNvPr>
            <p:cNvSpPr>
              <a:spLocks noChangeShapeType="1"/>
            </p:cNvSpPr>
            <p:nvPr/>
          </p:nvSpPr>
          <p:spPr bwMode="auto">
            <a:xfrm flipH="1">
              <a:off x="7944567" y="3186375"/>
              <a:ext cx="98425"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4" name="Line 18">
              <a:extLst>
                <a:ext uri="{FF2B5EF4-FFF2-40B4-BE49-F238E27FC236}">
                  <a16:creationId xmlns="" xmlns:a16="http://schemas.microsoft.com/office/drawing/2014/main" id="{D6EDBFBD-CC41-493A-A13F-EB43B81F33CD}"/>
                </a:ext>
              </a:extLst>
            </p:cNvPr>
            <p:cNvSpPr>
              <a:spLocks noChangeShapeType="1"/>
            </p:cNvSpPr>
            <p:nvPr/>
          </p:nvSpPr>
          <p:spPr bwMode="auto">
            <a:xfrm flipH="1">
              <a:off x="8042992" y="3148275"/>
              <a:ext cx="101600"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6" name="ZoneTexte 5135">
              <a:extLst>
                <a:ext uri="{FF2B5EF4-FFF2-40B4-BE49-F238E27FC236}">
                  <a16:creationId xmlns="" xmlns:a16="http://schemas.microsoft.com/office/drawing/2014/main" id="{FAE0E72A-911F-4536-BEA1-857C1A67927E}"/>
                </a:ext>
              </a:extLst>
            </p:cNvPr>
            <p:cNvSpPr txBox="1"/>
            <p:nvPr/>
          </p:nvSpPr>
          <p:spPr>
            <a:xfrm>
              <a:off x="7025132" y="2646585"/>
              <a:ext cx="255198"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0</a:t>
              </a:r>
            </a:p>
          </p:txBody>
        </p:sp>
        <p:sp>
          <p:nvSpPr>
            <p:cNvPr id="49" name="ZoneTexte 48">
              <a:extLst>
                <a:ext uri="{FF2B5EF4-FFF2-40B4-BE49-F238E27FC236}">
                  <a16:creationId xmlns="" xmlns:a16="http://schemas.microsoft.com/office/drawing/2014/main" id="{9D24B930-0360-4B9D-A7C9-F87498BC4406}"/>
                </a:ext>
              </a:extLst>
            </p:cNvPr>
            <p:cNvSpPr txBox="1"/>
            <p:nvPr/>
          </p:nvSpPr>
          <p:spPr>
            <a:xfrm>
              <a:off x="6884067" y="2126660"/>
              <a:ext cx="396263"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100</a:t>
              </a:r>
            </a:p>
          </p:txBody>
        </p:sp>
        <p:sp>
          <p:nvSpPr>
            <p:cNvPr id="50" name="ZoneTexte 49">
              <a:extLst>
                <a:ext uri="{FF2B5EF4-FFF2-40B4-BE49-F238E27FC236}">
                  <a16:creationId xmlns="" xmlns:a16="http://schemas.microsoft.com/office/drawing/2014/main" id="{134B8979-B405-49E0-B09A-19C52B7A0006}"/>
                </a:ext>
              </a:extLst>
            </p:cNvPr>
            <p:cNvSpPr txBox="1"/>
            <p:nvPr/>
          </p:nvSpPr>
          <p:spPr>
            <a:xfrm>
              <a:off x="6884067" y="1606735"/>
              <a:ext cx="396263"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200</a:t>
              </a:r>
            </a:p>
          </p:txBody>
        </p:sp>
        <p:sp>
          <p:nvSpPr>
            <p:cNvPr id="51" name="ZoneTexte 50">
              <a:extLst>
                <a:ext uri="{FF2B5EF4-FFF2-40B4-BE49-F238E27FC236}">
                  <a16:creationId xmlns="" xmlns:a16="http://schemas.microsoft.com/office/drawing/2014/main" id="{DEA101A0-2760-4FD6-93DC-EA47FB7C08DC}"/>
                </a:ext>
              </a:extLst>
            </p:cNvPr>
            <p:cNvSpPr txBox="1"/>
            <p:nvPr/>
          </p:nvSpPr>
          <p:spPr>
            <a:xfrm>
              <a:off x="6840786" y="3166510"/>
              <a:ext cx="439544" cy="246221"/>
            </a:xfrm>
            <a:prstGeom prst="rect">
              <a:avLst/>
            </a:prstGeom>
            <a:noFill/>
          </p:spPr>
          <p:txBody>
            <a:bodyPr wrap="none" rtlCol="0">
              <a:spAutoFit/>
            </a:bodyPr>
            <a:lstStyle/>
            <a:p>
              <a:pPr algn="r" fontAlgn="auto">
                <a:spcBef>
                  <a:spcPts val="0"/>
                </a:spcBef>
                <a:spcAft>
                  <a:spcPts val="0"/>
                </a:spcAft>
              </a:pPr>
              <a:r>
                <a:rPr lang="fr-FR" sz="1000" dirty="0">
                  <a:solidFill>
                    <a:srgbClr val="000000"/>
                  </a:solidFill>
                  <a:latin typeface="Arial"/>
                  <a:cs typeface="+mn-cs"/>
                </a:rPr>
                <a:t>-100</a:t>
              </a:r>
            </a:p>
          </p:txBody>
        </p:sp>
        <p:sp>
          <p:nvSpPr>
            <p:cNvPr id="55" name="ZoneTexte 54">
              <a:extLst>
                <a:ext uri="{FF2B5EF4-FFF2-40B4-BE49-F238E27FC236}">
                  <a16:creationId xmlns="" xmlns:a16="http://schemas.microsoft.com/office/drawing/2014/main" id="{674B57F9-691C-4FBE-96D5-E37168BB7F8F}"/>
                </a:ext>
              </a:extLst>
            </p:cNvPr>
            <p:cNvSpPr txBox="1"/>
            <p:nvPr/>
          </p:nvSpPr>
          <p:spPr>
            <a:xfrm>
              <a:off x="7726238" y="2769695"/>
              <a:ext cx="633507" cy="246221"/>
            </a:xfrm>
            <a:prstGeom prst="rect">
              <a:avLst/>
            </a:prstGeom>
            <a:noFill/>
          </p:spPr>
          <p:txBody>
            <a:bodyPr wrap="none" rtlCol="0">
              <a:spAutoFit/>
            </a:bodyPr>
            <a:lstStyle/>
            <a:p>
              <a:pPr algn="ctr" fontAlgn="auto">
                <a:spcBef>
                  <a:spcPts val="0"/>
                </a:spcBef>
                <a:spcAft>
                  <a:spcPts val="0"/>
                </a:spcAft>
              </a:pPr>
              <a:r>
                <a:rPr lang="fr-FR" sz="1000" b="1" dirty="0">
                  <a:solidFill>
                    <a:srgbClr val="FFFFFF"/>
                  </a:solidFill>
                  <a:latin typeface="Wingdings"/>
                  <a:ea typeface="Wingdings"/>
                  <a:cs typeface="Wingdings"/>
                  <a:sym typeface="Wingdings"/>
                </a:rPr>
                <a:t></a:t>
              </a:r>
              <a:r>
                <a:rPr lang="fr-FR" sz="1000" b="1" dirty="0">
                  <a:solidFill>
                    <a:srgbClr val="FFFFFF"/>
                  </a:solidFill>
                  <a:latin typeface="Arial"/>
                  <a:cs typeface="+mn-cs"/>
                  <a:sym typeface="Wingdings"/>
                </a:rPr>
                <a:t> </a:t>
              </a:r>
              <a:r>
                <a:rPr lang="fr-FR" sz="1000" b="1" dirty="0">
                  <a:solidFill>
                    <a:srgbClr val="FFFFFF"/>
                  </a:solidFill>
                  <a:latin typeface="Arial"/>
                  <a:cs typeface="+mn-cs"/>
                </a:rPr>
                <a:t>75 %</a:t>
              </a:r>
            </a:p>
          </p:txBody>
        </p:sp>
        <p:sp>
          <p:nvSpPr>
            <p:cNvPr id="56" name="ZoneTexte 55">
              <a:extLst>
                <a:ext uri="{FF2B5EF4-FFF2-40B4-BE49-F238E27FC236}">
                  <a16:creationId xmlns="" xmlns:a16="http://schemas.microsoft.com/office/drawing/2014/main" id="{0FABF12C-8A47-4E0D-A979-2F62D1330264}"/>
                </a:ext>
              </a:extLst>
            </p:cNvPr>
            <p:cNvSpPr txBox="1"/>
            <p:nvPr/>
          </p:nvSpPr>
          <p:spPr>
            <a:xfrm>
              <a:off x="7307233" y="1639084"/>
              <a:ext cx="1470771" cy="954107"/>
            </a:xfrm>
            <a:prstGeom prst="rect">
              <a:avLst/>
            </a:prstGeom>
            <a:noFill/>
          </p:spPr>
          <p:txBody>
            <a:bodyPr wrap="square" rtlCol="0">
              <a:spAutoFit/>
            </a:bodyPr>
            <a:lstStyle/>
            <a:p>
              <a:pPr algn="ctr" fontAlgn="auto">
                <a:spcBef>
                  <a:spcPts val="0"/>
                </a:spcBef>
                <a:spcAft>
                  <a:spcPts val="0"/>
                </a:spcAft>
              </a:pPr>
              <a:r>
                <a:rPr lang="fr-FR" sz="1400" b="1" dirty="0">
                  <a:solidFill>
                    <a:srgbClr val="0070C0"/>
                  </a:solidFill>
                  <a:latin typeface="Calibri" panose="020F0502020204030204" pitchFamily="34" charset="0"/>
                  <a:cs typeface="Calibri" panose="020F0502020204030204" pitchFamily="34" charset="0"/>
                </a:rPr>
                <a:t>Modification </a:t>
              </a:r>
              <a:br>
                <a:rPr lang="fr-FR" sz="1400" b="1" dirty="0">
                  <a:solidFill>
                    <a:srgbClr val="0070C0"/>
                  </a:solidFill>
                  <a:latin typeface="Calibri" panose="020F0502020204030204" pitchFamily="34" charset="0"/>
                  <a:cs typeface="Calibri" panose="020F0502020204030204" pitchFamily="34" charset="0"/>
                </a:rPr>
              </a:br>
              <a:r>
                <a:rPr lang="fr-FR" sz="1400" b="1" dirty="0">
                  <a:solidFill>
                    <a:srgbClr val="0070C0"/>
                  </a:solidFill>
                  <a:latin typeface="Calibri" panose="020F0502020204030204" pitchFamily="34" charset="0"/>
                  <a:cs typeface="Calibri" panose="020F0502020204030204" pitchFamily="34" charset="0"/>
                </a:rPr>
                <a:t>ASC de BIC</a:t>
              </a:r>
            </a:p>
            <a:p>
              <a:pPr algn="ctr" fontAlgn="auto">
                <a:spcBef>
                  <a:spcPts val="0"/>
                </a:spcBef>
                <a:spcAft>
                  <a:spcPts val="0"/>
                </a:spcAft>
              </a:pPr>
              <a:r>
                <a:rPr lang="fr-FR" sz="1400" b="1" dirty="0">
                  <a:solidFill>
                    <a:srgbClr val="0070C0"/>
                  </a:solidFill>
                  <a:latin typeface="Calibri" panose="020F0502020204030204" pitchFamily="34" charset="0"/>
                  <a:cs typeface="Calibri" panose="020F0502020204030204" pitchFamily="34" charset="0"/>
                </a:rPr>
                <a:t>en association </a:t>
              </a:r>
              <a:br>
                <a:rPr lang="fr-FR" sz="1400" b="1" dirty="0">
                  <a:solidFill>
                    <a:srgbClr val="0070C0"/>
                  </a:solidFill>
                  <a:latin typeface="Calibri" panose="020F0502020204030204" pitchFamily="34" charset="0"/>
                  <a:cs typeface="Calibri" panose="020F0502020204030204" pitchFamily="34" charset="0"/>
                </a:rPr>
              </a:br>
              <a:r>
                <a:rPr lang="fr-FR" sz="1400" b="1" dirty="0">
                  <a:solidFill>
                    <a:srgbClr val="0070C0"/>
                  </a:solidFill>
                  <a:latin typeface="Calibri" panose="020F0502020204030204" pitchFamily="34" charset="0"/>
                  <a:cs typeface="Calibri" panose="020F0502020204030204" pitchFamily="34" charset="0"/>
                </a:rPr>
                <a:t>à RFP </a:t>
              </a:r>
            </a:p>
          </p:txBody>
        </p:sp>
      </p:grpSp>
      <p:sp>
        <p:nvSpPr>
          <p:cNvPr id="34" name="ZoneTexte 33">
            <a:extLst>
              <a:ext uri="{FF2B5EF4-FFF2-40B4-BE49-F238E27FC236}">
                <a16:creationId xmlns="" xmlns:a16="http://schemas.microsoft.com/office/drawing/2014/main" id="{13537204-B6F5-44F8-A110-176B156E9524}"/>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83</a:t>
            </a:r>
          </a:p>
        </p:txBody>
      </p:sp>
    </p:spTree>
    <p:extLst>
      <p:ext uri="{BB962C8B-B14F-4D97-AF65-F5344CB8AC3E}">
        <p14:creationId xmlns:p14="http://schemas.microsoft.com/office/powerpoint/2010/main" val="114988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47813" y="115888"/>
            <a:ext cx="7523162" cy="936625"/>
          </a:xfrm>
        </p:spPr>
        <p:txBody>
          <a:bodyPr/>
          <a:lstStyle/>
          <a:p>
            <a:pPr eaLnBrk="1" hangingPunct="1">
              <a:defRPr/>
            </a:pPr>
            <a:r>
              <a:rPr lang="fr-FR" dirty="0"/>
              <a:t>Interaction PK entre BIC </a:t>
            </a:r>
            <a:r>
              <a:rPr lang="fr-FR" dirty="0" err="1"/>
              <a:t>bid</a:t>
            </a:r>
            <a:r>
              <a:rPr lang="fr-FR" dirty="0"/>
              <a:t> et rifampicine (2)</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GB" sz="1200" i="1" dirty="0" err="1">
                <a:solidFill>
                  <a:srgbClr val="0070C0"/>
                </a:solidFill>
                <a:latin typeface="Arial"/>
                <a:cs typeface="+mn-cs"/>
              </a:rPr>
              <a:t>Custodio</a:t>
            </a:r>
            <a:r>
              <a:rPr lang="en-GB" sz="1200" i="1" dirty="0">
                <a:solidFill>
                  <a:srgbClr val="0070C0"/>
                </a:solidFill>
                <a:latin typeface="Arial"/>
                <a:cs typeface="+mn-cs"/>
              </a:rPr>
              <a:t> JM, CROI 2018, Abs. 36</a:t>
            </a:r>
          </a:p>
        </p:txBody>
      </p:sp>
      <p:sp>
        <p:nvSpPr>
          <p:cNvPr id="9" name="Text Box 2"/>
          <p:cNvSpPr txBox="1">
            <a:spLocks noChangeArrowheads="1"/>
          </p:cNvSpPr>
          <p:nvPr/>
        </p:nvSpPr>
        <p:spPr bwMode="auto">
          <a:xfrm>
            <a:off x="285234" y="1173993"/>
            <a:ext cx="4670879" cy="338554"/>
          </a:xfrm>
          <a:prstGeom prst="rect">
            <a:avLst/>
          </a:prstGeom>
          <a:noFill/>
          <a:ln w="9525">
            <a:noFill/>
            <a:miter lim="800000"/>
            <a:headEnd/>
            <a:tailEnd/>
          </a:ln>
        </p:spPr>
        <p:txBody>
          <a:bodyPr wrap="square">
            <a:spAutoFit/>
          </a:bodyPr>
          <a:lstStyle/>
          <a:p>
            <a:pPr algn="ctr" fontAlgn="auto">
              <a:spcBef>
                <a:spcPts val="0"/>
              </a:spcBef>
              <a:spcAft>
                <a:spcPts val="0"/>
              </a:spcAft>
            </a:pPr>
            <a:r>
              <a:rPr lang="fr-FR" sz="1600" b="1" dirty="0">
                <a:solidFill>
                  <a:srgbClr val="0070C0"/>
                </a:solidFill>
                <a:latin typeface="Calibri" pitchFamily="34" charset="0"/>
                <a:ea typeface="ＭＳ Ｐゴシック" pitchFamily="34" charset="-128"/>
                <a:cs typeface="+mn-cs"/>
              </a:rPr>
              <a:t>Concentrations plasma moyenne (ET) de BIC, (</a:t>
            </a:r>
            <a:r>
              <a:rPr lang="fr-FR" sz="1600" b="1" dirty="0" err="1">
                <a:solidFill>
                  <a:srgbClr val="0070C0"/>
                </a:solidFill>
                <a:latin typeface="Calibri" pitchFamily="34" charset="0"/>
                <a:ea typeface="ＭＳ Ｐゴシック" pitchFamily="34" charset="-128"/>
                <a:cs typeface="+mn-cs"/>
              </a:rPr>
              <a:t>ng</a:t>
            </a:r>
            <a:r>
              <a:rPr lang="fr-FR" sz="1600" b="1" dirty="0">
                <a:solidFill>
                  <a:srgbClr val="0070C0"/>
                </a:solidFill>
                <a:latin typeface="Calibri" pitchFamily="34" charset="0"/>
                <a:ea typeface="ＭＳ Ｐゴシック" pitchFamily="34" charset="-128"/>
                <a:cs typeface="+mn-cs"/>
              </a:rPr>
              <a:t>/ml)</a:t>
            </a:r>
          </a:p>
        </p:txBody>
      </p:sp>
      <p:sp>
        <p:nvSpPr>
          <p:cNvPr id="15" name="Text Box 2"/>
          <p:cNvSpPr txBox="1">
            <a:spLocks noChangeArrowheads="1"/>
          </p:cNvSpPr>
          <p:nvPr/>
        </p:nvSpPr>
        <p:spPr bwMode="auto">
          <a:xfrm>
            <a:off x="5105401" y="1134823"/>
            <a:ext cx="3860800" cy="584776"/>
          </a:xfrm>
          <a:prstGeom prst="rect">
            <a:avLst/>
          </a:prstGeom>
          <a:noFill/>
          <a:ln w="9525">
            <a:noFill/>
            <a:miter lim="800000"/>
            <a:headEnd/>
            <a:tailEnd/>
          </a:ln>
        </p:spPr>
        <p:txBody>
          <a:bodyPr wrap="square">
            <a:spAutoFit/>
          </a:bodyPr>
          <a:lstStyle/>
          <a:p>
            <a:pPr algn="ctr" fontAlgn="auto">
              <a:spcBef>
                <a:spcPts val="0"/>
              </a:spcBef>
              <a:spcAft>
                <a:spcPts val="0"/>
              </a:spcAft>
            </a:pPr>
            <a:r>
              <a:rPr lang="fr-FR" sz="1600" b="1" dirty="0">
                <a:solidFill>
                  <a:srgbClr val="0070C0"/>
                </a:solidFill>
                <a:latin typeface="Calibri" pitchFamily="34" charset="0"/>
                <a:ea typeface="ＭＳ Ｐゴシック" pitchFamily="34" charset="-128"/>
                <a:cs typeface="+mn-cs"/>
              </a:rPr>
              <a:t>Quotients inhibiteurs (QI) de BIC (phase 3) et extrapolés à l’interaction avec RFP</a:t>
            </a:r>
          </a:p>
        </p:txBody>
      </p:sp>
      <p:grpSp>
        <p:nvGrpSpPr>
          <p:cNvPr id="3" name="Groupe 2"/>
          <p:cNvGrpSpPr/>
          <p:nvPr/>
        </p:nvGrpSpPr>
        <p:grpSpPr>
          <a:xfrm>
            <a:off x="157050" y="1650263"/>
            <a:ext cx="8643444" cy="1949310"/>
            <a:chOff x="157050" y="1631518"/>
            <a:chExt cx="8643444" cy="2918223"/>
          </a:xfrm>
        </p:grpSpPr>
        <p:sp>
          <p:nvSpPr>
            <p:cNvPr id="12" name="ZoneTexte 11"/>
            <p:cNvSpPr txBox="1"/>
            <p:nvPr/>
          </p:nvSpPr>
          <p:spPr>
            <a:xfrm>
              <a:off x="5260167" y="3788733"/>
              <a:ext cx="1462260" cy="261610"/>
            </a:xfrm>
            <a:prstGeom prst="rect">
              <a:avLst/>
            </a:prstGeom>
            <a:noFill/>
          </p:spPr>
          <p:txBody>
            <a:bodyPr wrap="none" rtlCol="0">
              <a:spAutoFit/>
            </a:bodyPr>
            <a:lstStyle/>
            <a:p>
              <a:pPr fontAlgn="auto">
                <a:spcBef>
                  <a:spcPts val="0"/>
                </a:spcBef>
                <a:spcAft>
                  <a:spcPts val="0"/>
                </a:spcAft>
              </a:pPr>
              <a:r>
                <a:rPr lang="fr-FR" sz="1100" dirty="0">
                  <a:solidFill>
                    <a:srgbClr val="000000"/>
                  </a:solidFill>
                  <a:latin typeface="Arial"/>
                  <a:cs typeface="+mn-cs"/>
                </a:rPr>
                <a:t>(Phase 3, n = 1 193)</a:t>
              </a:r>
            </a:p>
          </p:txBody>
        </p:sp>
        <p:sp>
          <p:nvSpPr>
            <p:cNvPr id="13" name="Flèche courbée vers le bas 12"/>
            <p:cNvSpPr/>
            <p:nvPr/>
          </p:nvSpPr>
          <p:spPr bwMode="auto">
            <a:xfrm rot="1245783">
              <a:off x="6694451" y="1874276"/>
              <a:ext cx="932578" cy="227053"/>
            </a:xfrm>
            <a:prstGeom prst="curvedDownArrow">
              <a:avLst/>
            </a:prstGeom>
            <a:solidFill>
              <a:srgbClr val="C1271E"/>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16" name="ZoneTexte 15"/>
            <p:cNvSpPr txBox="1"/>
            <p:nvPr/>
          </p:nvSpPr>
          <p:spPr>
            <a:xfrm>
              <a:off x="7509992" y="1800569"/>
              <a:ext cx="629424" cy="276999"/>
            </a:xfrm>
            <a:prstGeom prst="rect">
              <a:avLst/>
            </a:prstGeom>
            <a:noFill/>
          </p:spPr>
          <p:txBody>
            <a:bodyPr wrap="none" rtlCol="0">
              <a:spAutoFit/>
            </a:bodyPr>
            <a:lstStyle/>
            <a:p>
              <a:pPr fontAlgn="auto">
                <a:spcBef>
                  <a:spcPts val="0"/>
                </a:spcBef>
                <a:spcAft>
                  <a:spcPts val="0"/>
                </a:spcAft>
              </a:pPr>
              <a:r>
                <a:rPr lang="fr-FR" sz="1200" b="1" dirty="0">
                  <a:solidFill>
                    <a:srgbClr val="FF0000"/>
                  </a:solidFill>
                  <a:latin typeface="Arial"/>
                  <a:cs typeface="+mn-cs"/>
                </a:rPr>
                <a:t>- 80 %</a:t>
              </a:r>
            </a:p>
          </p:txBody>
        </p:sp>
        <p:grpSp>
          <p:nvGrpSpPr>
            <p:cNvPr id="5189" name="Groupe 5188">
              <a:extLst>
                <a:ext uri="{FF2B5EF4-FFF2-40B4-BE49-F238E27FC236}">
                  <a16:creationId xmlns="" xmlns:a16="http://schemas.microsoft.com/office/drawing/2014/main" id="{29D34637-C5EE-469E-BA23-BF0B4DFACD1D}"/>
                </a:ext>
              </a:extLst>
            </p:cNvPr>
            <p:cNvGrpSpPr/>
            <p:nvPr/>
          </p:nvGrpSpPr>
          <p:grpSpPr>
            <a:xfrm>
              <a:off x="760413" y="1819520"/>
              <a:ext cx="3560763" cy="2425700"/>
              <a:chOff x="760413" y="3738563"/>
              <a:chExt cx="3560763" cy="2425700"/>
            </a:xfrm>
          </p:grpSpPr>
          <p:sp>
            <p:nvSpPr>
              <p:cNvPr id="6" name="Freeform 5">
                <a:extLst>
                  <a:ext uri="{FF2B5EF4-FFF2-40B4-BE49-F238E27FC236}">
                    <a16:creationId xmlns="" xmlns:a16="http://schemas.microsoft.com/office/drawing/2014/main" id="{67750B20-CC63-4035-903E-9331C4DA7F02}"/>
                  </a:ext>
                </a:extLst>
              </p:cNvPr>
              <p:cNvSpPr>
                <a:spLocks/>
              </p:cNvSpPr>
              <p:nvPr/>
            </p:nvSpPr>
            <p:spPr bwMode="auto">
              <a:xfrm>
                <a:off x="844550" y="3738563"/>
                <a:ext cx="3470275" cy="2324100"/>
              </a:xfrm>
              <a:custGeom>
                <a:avLst/>
                <a:gdLst>
                  <a:gd name="T0" fmla="*/ 2186 w 2186"/>
                  <a:gd name="T1" fmla="*/ 1464 h 1464"/>
                  <a:gd name="T2" fmla="*/ 0 w 2186"/>
                  <a:gd name="T3" fmla="*/ 1464 h 1464"/>
                  <a:gd name="T4" fmla="*/ 0 w 2186"/>
                  <a:gd name="T5" fmla="*/ 0 h 1464"/>
                </a:gdLst>
                <a:ahLst/>
                <a:cxnLst>
                  <a:cxn ang="0">
                    <a:pos x="T0" y="T1"/>
                  </a:cxn>
                  <a:cxn ang="0">
                    <a:pos x="T2" y="T3"/>
                  </a:cxn>
                  <a:cxn ang="0">
                    <a:pos x="T4" y="T5"/>
                  </a:cxn>
                </a:cxnLst>
                <a:rect l="0" t="0" r="r" b="b"/>
                <a:pathLst>
                  <a:path w="2186" h="1464">
                    <a:moveTo>
                      <a:pt x="2186" y="1464"/>
                    </a:moveTo>
                    <a:lnTo>
                      <a:pt x="0" y="1464"/>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7" name="Line 6">
                <a:extLst>
                  <a:ext uri="{FF2B5EF4-FFF2-40B4-BE49-F238E27FC236}">
                    <a16:creationId xmlns="" xmlns:a16="http://schemas.microsoft.com/office/drawing/2014/main" id="{E88A85F3-8DB1-4180-A576-54A78398E272}"/>
                  </a:ext>
                </a:extLst>
              </p:cNvPr>
              <p:cNvSpPr>
                <a:spLocks noChangeShapeType="1"/>
              </p:cNvSpPr>
              <p:nvPr/>
            </p:nvSpPr>
            <p:spPr bwMode="auto">
              <a:xfrm flipV="1">
                <a:off x="3721100" y="6062663"/>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7" name="Line 7">
                <a:extLst>
                  <a:ext uri="{FF2B5EF4-FFF2-40B4-BE49-F238E27FC236}">
                    <a16:creationId xmlns="" xmlns:a16="http://schemas.microsoft.com/office/drawing/2014/main" id="{10B8C0A6-1566-49C3-A02B-9208B75CBFE2}"/>
                  </a:ext>
                </a:extLst>
              </p:cNvPr>
              <p:cNvSpPr>
                <a:spLocks noChangeShapeType="1"/>
              </p:cNvSpPr>
              <p:nvPr/>
            </p:nvSpPr>
            <p:spPr bwMode="auto">
              <a:xfrm flipV="1">
                <a:off x="4305300" y="6062663"/>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8" name="Line 8">
                <a:extLst>
                  <a:ext uri="{FF2B5EF4-FFF2-40B4-BE49-F238E27FC236}">
                    <a16:creationId xmlns="" xmlns:a16="http://schemas.microsoft.com/office/drawing/2014/main" id="{8C27BC26-E477-4BBF-976F-9B36079F8296}"/>
                  </a:ext>
                </a:extLst>
              </p:cNvPr>
              <p:cNvSpPr>
                <a:spLocks noChangeShapeType="1"/>
              </p:cNvSpPr>
              <p:nvPr/>
            </p:nvSpPr>
            <p:spPr bwMode="auto">
              <a:xfrm flipV="1">
                <a:off x="1431925" y="6062663"/>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9" name="Line 9">
                <a:extLst>
                  <a:ext uri="{FF2B5EF4-FFF2-40B4-BE49-F238E27FC236}">
                    <a16:creationId xmlns="" xmlns:a16="http://schemas.microsoft.com/office/drawing/2014/main" id="{A388D929-64F0-498F-A250-06ABA8041B40}"/>
                  </a:ext>
                </a:extLst>
              </p:cNvPr>
              <p:cNvSpPr>
                <a:spLocks noChangeShapeType="1"/>
              </p:cNvSpPr>
              <p:nvPr/>
            </p:nvSpPr>
            <p:spPr bwMode="auto">
              <a:xfrm flipV="1">
                <a:off x="844550" y="6062663"/>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0" name="Line 10">
                <a:extLst>
                  <a:ext uri="{FF2B5EF4-FFF2-40B4-BE49-F238E27FC236}">
                    <a16:creationId xmlns="" xmlns:a16="http://schemas.microsoft.com/office/drawing/2014/main" id="{8FA60268-B460-465E-8EA0-E2FA17587163}"/>
                  </a:ext>
                </a:extLst>
              </p:cNvPr>
              <p:cNvSpPr>
                <a:spLocks noChangeShapeType="1"/>
              </p:cNvSpPr>
              <p:nvPr/>
            </p:nvSpPr>
            <p:spPr bwMode="auto">
              <a:xfrm flipV="1">
                <a:off x="2001838" y="6062663"/>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1" name="Line 11">
                <a:extLst>
                  <a:ext uri="{FF2B5EF4-FFF2-40B4-BE49-F238E27FC236}">
                    <a16:creationId xmlns="" xmlns:a16="http://schemas.microsoft.com/office/drawing/2014/main" id="{02BE11B0-1FD4-4C0E-BDF0-6F07043DD83C}"/>
                  </a:ext>
                </a:extLst>
              </p:cNvPr>
              <p:cNvSpPr>
                <a:spLocks noChangeShapeType="1"/>
              </p:cNvSpPr>
              <p:nvPr/>
            </p:nvSpPr>
            <p:spPr bwMode="auto">
              <a:xfrm flipV="1">
                <a:off x="2581275" y="6062663"/>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2" name="Line 12">
                <a:extLst>
                  <a:ext uri="{FF2B5EF4-FFF2-40B4-BE49-F238E27FC236}">
                    <a16:creationId xmlns="" xmlns:a16="http://schemas.microsoft.com/office/drawing/2014/main" id="{819715F2-CA90-40B1-B7DF-3EC049F20BF6}"/>
                  </a:ext>
                </a:extLst>
              </p:cNvPr>
              <p:cNvSpPr>
                <a:spLocks noChangeShapeType="1"/>
              </p:cNvSpPr>
              <p:nvPr/>
            </p:nvSpPr>
            <p:spPr bwMode="auto">
              <a:xfrm flipV="1">
                <a:off x="3151188" y="6062663"/>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3" name="Line 13">
                <a:extLst>
                  <a:ext uri="{FF2B5EF4-FFF2-40B4-BE49-F238E27FC236}">
                    <a16:creationId xmlns="" xmlns:a16="http://schemas.microsoft.com/office/drawing/2014/main" id="{6307AC97-B698-4F95-B0C4-EF9E61176BDE}"/>
                  </a:ext>
                </a:extLst>
              </p:cNvPr>
              <p:cNvSpPr>
                <a:spLocks noChangeShapeType="1"/>
              </p:cNvSpPr>
              <p:nvPr/>
            </p:nvSpPr>
            <p:spPr bwMode="auto">
              <a:xfrm>
                <a:off x="760413" y="4913313"/>
                <a:ext cx="84138"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4" name="Line 14">
                <a:extLst>
                  <a:ext uri="{FF2B5EF4-FFF2-40B4-BE49-F238E27FC236}">
                    <a16:creationId xmlns="" xmlns:a16="http://schemas.microsoft.com/office/drawing/2014/main" id="{A01CF3AD-9388-4C0B-8182-33313F838E24}"/>
                  </a:ext>
                </a:extLst>
              </p:cNvPr>
              <p:cNvSpPr>
                <a:spLocks noChangeShapeType="1"/>
              </p:cNvSpPr>
              <p:nvPr/>
            </p:nvSpPr>
            <p:spPr bwMode="auto">
              <a:xfrm>
                <a:off x="760413" y="6062663"/>
                <a:ext cx="84138"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5" name="Line 15">
                <a:extLst>
                  <a:ext uri="{FF2B5EF4-FFF2-40B4-BE49-F238E27FC236}">
                    <a16:creationId xmlns="" xmlns:a16="http://schemas.microsoft.com/office/drawing/2014/main" id="{B5512055-3D01-4C30-8A7C-A9E092C5E9C8}"/>
                  </a:ext>
                </a:extLst>
              </p:cNvPr>
              <p:cNvSpPr>
                <a:spLocks noChangeShapeType="1"/>
              </p:cNvSpPr>
              <p:nvPr/>
            </p:nvSpPr>
            <p:spPr bwMode="auto">
              <a:xfrm>
                <a:off x="760413" y="3765550"/>
                <a:ext cx="84138"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6" name="Line 16">
                <a:extLst>
                  <a:ext uri="{FF2B5EF4-FFF2-40B4-BE49-F238E27FC236}">
                    <a16:creationId xmlns="" xmlns:a16="http://schemas.microsoft.com/office/drawing/2014/main" id="{207AED77-207E-4716-A8EA-6CEE94877289}"/>
                  </a:ext>
                </a:extLst>
              </p:cNvPr>
              <p:cNvSpPr>
                <a:spLocks noChangeShapeType="1"/>
              </p:cNvSpPr>
              <p:nvPr/>
            </p:nvSpPr>
            <p:spPr bwMode="auto">
              <a:xfrm>
                <a:off x="844550" y="5824538"/>
                <a:ext cx="3470275" cy="0"/>
              </a:xfrm>
              <a:prstGeom prst="line">
                <a:avLst/>
              </a:prstGeom>
              <a:noFill/>
              <a:ln w="9525" cap="rnd">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7" name="Freeform 17">
                <a:extLst>
                  <a:ext uri="{FF2B5EF4-FFF2-40B4-BE49-F238E27FC236}">
                    <a16:creationId xmlns="" xmlns:a16="http://schemas.microsoft.com/office/drawing/2014/main" id="{61A11715-A26D-467F-9F1E-E68674D1179F}"/>
                  </a:ext>
                </a:extLst>
              </p:cNvPr>
              <p:cNvSpPr>
                <a:spLocks/>
              </p:cNvSpPr>
              <p:nvPr/>
            </p:nvSpPr>
            <p:spPr bwMode="auto">
              <a:xfrm>
                <a:off x="2859088" y="4132263"/>
                <a:ext cx="0" cy="219075"/>
              </a:xfrm>
              <a:custGeom>
                <a:avLst/>
                <a:gdLst>
                  <a:gd name="T0" fmla="*/ 138 h 138"/>
                  <a:gd name="T1" fmla="*/ 54 h 138"/>
                  <a:gd name="T2" fmla="*/ 0 h 138"/>
                </a:gdLst>
                <a:ahLst/>
                <a:cxnLst>
                  <a:cxn ang="0">
                    <a:pos x="0" y="T0"/>
                  </a:cxn>
                  <a:cxn ang="0">
                    <a:pos x="0" y="T1"/>
                  </a:cxn>
                  <a:cxn ang="0">
                    <a:pos x="0" y="T2"/>
                  </a:cxn>
                </a:cxnLst>
                <a:rect l="0" t="0" r="r" b="b"/>
                <a:pathLst>
                  <a:path h="138">
                    <a:moveTo>
                      <a:pt x="0" y="138"/>
                    </a:moveTo>
                    <a:lnTo>
                      <a:pt x="0" y="54"/>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8" name="Freeform 18">
                <a:extLst>
                  <a:ext uri="{FF2B5EF4-FFF2-40B4-BE49-F238E27FC236}">
                    <a16:creationId xmlns="" xmlns:a16="http://schemas.microsoft.com/office/drawing/2014/main" id="{285EB5A5-6B4F-46DA-AF1E-C1925AA9F5AB}"/>
                  </a:ext>
                </a:extLst>
              </p:cNvPr>
              <p:cNvSpPr>
                <a:spLocks/>
              </p:cNvSpPr>
              <p:nvPr/>
            </p:nvSpPr>
            <p:spPr bwMode="auto">
              <a:xfrm>
                <a:off x="844550" y="4975225"/>
                <a:ext cx="0" cy="344488"/>
              </a:xfrm>
              <a:custGeom>
                <a:avLst/>
                <a:gdLst>
                  <a:gd name="T0" fmla="*/ 217 h 217"/>
                  <a:gd name="T1" fmla="*/ 94 h 217"/>
                  <a:gd name="T2" fmla="*/ 0 h 217"/>
                </a:gdLst>
                <a:ahLst/>
                <a:cxnLst>
                  <a:cxn ang="0">
                    <a:pos x="0" y="T0"/>
                  </a:cxn>
                  <a:cxn ang="0">
                    <a:pos x="0" y="T1"/>
                  </a:cxn>
                  <a:cxn ang="0">
                    <a:pos x="0" y="T2"/>
                  </a:cxn>
                </a:cxnLst>
                <a:rect l="0" t="0" r="r" b="b"/>
                <a:pathLst>
                  <a:path h="217">
                    <a:moveTo>
                      <a:pt x="0" y="217"/>
                    </a:moveTo>
                    <a:lnTo>
                      <a:pt x="0" y="94"/>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29" name="Freeform 19">
                <a:extLst>
                  <a:ext uri="{FF2B5EF4-FFF2-40B4-BE49-F238E27FC236}">
                    <a16:creationId xmlns="" xmlns:a16="http://schemas.microsoft.com/office/drawing/2014/main" id="{67A95CE8-DD70-4A39-A5E0-5D58C2EC1ED8}"/>
                  </a:ext>
                </a:extLst>
              </p:cNvPr>
              <p:cNvSpPr>
                <a:spLocks/>
              </p:cNvSpPr>
              <p:nvPr/>
            </p:nvSpPr>
            <p:spPr bwMode="auto">
              <a:xfrm>
                <a:off x="3429000" y="4529138"/>
                <a:ext cx="0" cy="268288"/>
              </a:xfrm>
              <a:custGeom>
                <a:avLst/>
                <a:gdLst>
                  <a:gd name="T0" fmla="*/ 169 h 169"/>
                  <a:gd name="T1" fmla="*/ 72 h 169"/>
                  <a:gd name="T2" fmla="*/ 0 h 169"/>
                </a:gdLst>
                <a:ahLst/>
                <a:cxnLst>
                  <a:cxn ang="0">
                    <a:pos x="0" y="T0"/>
                  </a:cxn>
                  <a:cxn ang="0">
                    <a:pos x="0" y="T1"/>
                  </a:cxn>
                  <a:cxn ang="0">
                    <a:pos x="0" y="T2"/>
                  </a:cxn>
                </a:cxnLst>
                <a:rect l="0" t="0" r="r" b="b"/>
                <a:pathLst>
                  <a:path h="169">
                    <a:moveTo>
                      <a:pt x="0" y="169"/>
                    </a:moveTo>
                    <a:lnTo>
                      <a:pt x="0" y="72"/>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30" name="Freeform 20">
                <a:extLst>
                  <a:ext uri="{FF2B5EF4-FFF2-40B4-BE49-F238E27FC236}">
                    <a16:creationId xmlns="" xmlns:a16="http://schemas.microsoft.com/office/drawing/2014/main" id="{7FB950F9-7E13-487A-BC50-170631D6FE86}"/>
                  </a:ext>
                </a:extLst>
              </p:cNvPr>
              <p:cNvSpPr>
                <a:spLocks/>
              </p:cNvSpPr>
              <p:nvPr/>
            </p:nvSpPr>
            <p:spPr bwMode="auto">
              <a:xfrm>
                <a:off x="3000375" y="4175125"/>
                <a:ext cx="0" cy="288925"/>
              </a:xfrm>
              <a:custGeom>
                <a:avLst/>
                <a:gdLst>
                  <a:gd name="T0" fmla="*/ 182 h 182"/>
                  <a:gd name="T1" fmla="*/ 77 h 182"/>
                  <a:gd name="T2" fmla="*/ 0 h 182"/>
                </a:gdLst>
                <a:ahLst/>
                <a:cxnLst>
                  <a:cxn ang="0">
                    <a:pos x="0" y="T0"/>
                  </a:cxn>
                  <a:cxn ang="0">
                    <a:pos x="0" y="T1"/>
                  </a:cxn>
                  <a:cxn ang="0">
                    <a:pos x="0" y="T2"/>
                  </a:cxn>
                </a:cxnLst>
                <a:rect l="0" t="0" r="r" b="b"/>
                <a:pathLst>
                  <a:path h="182">
                    <a:moveTo>
                      <a:pt x="0" y="182"/>
                    </a:moveTo>
                    <a:lnTo>
                      <a:pt x="0" y="77"/>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31" name="Freeform 21">
                <a:extLst>
                  <a:ext uri="{FF2B5EF4-FFF2-40B4-BE49-F238E27FC236}">
                    <a16:creationId xmlns="" xmlns:a16="http://schemas.microsoft.com/office/drawing/2014/main" id="{A141AECA-374E-43C9-A621-EE5AFA8F2212}"/>
                  </a:ext>
                </a:extLst>
              </p:cNvPr>
              <p:cNvSpPr>
                <a:spLocks/>
              </p:cNvSpPr>
              <p:nvPr/>
            </p:nvSpPr>
            <p:spPr bwMode="auto">
              <a:xfrm>
                <a:off x="3148013" y="4311650"/>
                <a:ext cx="0" cy="257175"/>
              </a:xfrm>
              <a:custGeom>
                <a:avLst/>
                <a:gdLst>
                  <a:gd name="T0" fmla="*/ 162 h 162"/>
                  <a:gd name="T1" fmla="*/ 70 h 162"/>
                  <a:gd name="T2" fmla="*/ 0 h 162"/>
                </a:gdLst>
                <a:ahLst/>
                <a:cxnLst>
                  <a:cxn ang="0">
                    <a:pos x="0" y="T0"/>
                  </a:cxn>
                  <a:cxn ang="0">
                    <a:pos x="0" y="T1"/>
                  </a:cxn>
                  <a:cxn ang="0">
                    <a:pos x="0" y="T2"/>
                  </a:cxn>
                </a:cxnLst>
                <a:rect l="0" t="0" r="r" b="b"/>
                <a:pathLst>
                  <a:path h="162">
                    <a:moveTo>
                      <a:pt x="0" y="162"/>
                    </a:moveTo>
                    <a:lnTo>
                      <a:pt x="0" y="70"/>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0" name="Freeform 22">
                <a:extLst>
                  <a:ext uri="{FF2B5EF4-FFF2-40B4-BE49-F238E27FC236}">
                    <a16:creationId xmlns="" xmlns:a16="http://schemas.microsoft.com/office/drawing/2014/main" id="{0970026C-F168-4D94-A940-96EA8C5C20FB}"/>
                  </a:ext>
                </a:extLst>
              </p:cNvPr>
              <p:cNvSpPr>
                <a:spLocks/>
              </p:cNvSpPr>
              <p:nvPr/>
            </p:nvSpPr>
            <p:spPr bwMode="auto">
              <a:xfrm>
                <a:off x="3714750" y="4678363"/>
                <a:ext cx="0" cy="307975"/>
              </a:xfrm>
              <a:custGeom>
                <a:avLst/>
                <a:gdLst>
                  <a:gd name="T0" fmla="*/ 194 h 194"/>
                  <a:gd name="T1" fmla="*/ 79 h 194"/>
                  <a:gd name="T2" fmla="*/ 0 h 194"/>
                </a:gdLst>
                <a:ahLst/>
                <a:cxnLst>
                  <a:cxn ang="0">
                    <a:pos x="0" y="T0"/>
                  </a:cxn>
                  <a:cxn ang="0">
                    <a:pos x="0" y="T1"/>
                  </a:cxn>
                  <a:cxn ang="0">
                    <a:pos x="0" y="T2"/>
                  </a:cxn>
                </a:cxnLst>
                <a:rect l="0" t="0" r="r" b="b"/>
                <a:pathLst>
                  <a:path h="194">
                    <a:moveTo>
                      <a:pt x="0" y="194"/>
                    </a:moveTo>
                    <a:lnTo>
                      <a:pt x="0" y="79"/>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1" name="Freeform 23">
                <a:extLst>
                  <a:ext uri="{FF2B5EF4-FFF2-40B4-BE49-F238E27FC236}">
                    <a16:creationId xmlns="" xmlns:a16="http://schemas.microsoft.com/office/drawing/2014/main" id="{E81EBB84-E178-45E8-AC60-E73543B246E0}"/>
                  </a:ext>
                </a:extLst>
              </p:cNvPr>
              <p:cNvSpPr>
                <a:spLocks/>
              </p:cNvSpPr>
              <p:nvPr/>
            </p:nvSpPr>
            <p:spPr bwMode="auto">
              <a:xfrm>
                <a:off x="4005263" y="4826000"/>
                <a:ext cx="0" cy="311150"/>
              </a:xfrm>
              <a:custGeom>
                <a:avLst/>
                <a:gdLst>
                  <a:gd name="T0" fmla="*/ 196 h 196"/>
                  <a:gd name="T1" fmla="*/ 85 h 196"/>
                  <a:gd name="T2" fmla="*/ 0 h 196"/>
                </a:gdLst>
                <a:ahLst/>
                <a:cxnLst>
                  <a:cxn ang="0">
                    <a:pos x="0" y="T0"/>
                  </a:cxn>
                  <a:cxn ang="0">
                    <a:pos x="0" y="T1"/>
                  </a:cxn>
                  <a:cxn ang="0">
                    <a:pos x="0" y="T2"/>
                  </a:cxn>
                </a:cxnLst>
                <a:rect l="0" t="0" r="r" b="b"/>
                <a:pathLst>
                  <a:path h="196">
                    <a:moveTo>
                      <a:pt x="0" y="196"/>
                    </a:moveTo>
                    <a:lnTo>
                      <a:pt x="0" y="85"/>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4" name="Line 24">
                <a:extLst>
                  <a:ext uri="{FF2B5EF4-FFF2-40B4-BE49-F238E27FC236}">
                    <a16:creationId xmlns="" xmlns:a16="http://schemas.microsoft.com/office/drawing/2014/main" id="{76DF006F-2209-467B-A472-431A16EE21D7}"/>
                  </a:ext>
                </a:extLst>
              </p:cNvPr>
              <p:cNvSpPr>
                <a:spLocks noChangeShapeType="1"/>
              </p:cNvSpPr>
              <p:nvPr/>
            </p:nvSpPr>
            <p:spPr bwMode="auto">
              <a:xfrm flipV="1">
                <a:off x="4292600" y="5038725"/>
                <a:ext cx="0" cy="304800"/>
              </a:xfrm>
              <a:prstGeom prst="line">
                <a:avLst/>
              </a:prstGeom>
              <a:noFill/>
              <a:ln w="17463" cap="rnd">
                <a:solidFill>
                  <a:srgbClr val="92D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5" name="Freeform 25">
                <a:extLst>
                  <a:ext uri="{FF2B5EF4-FFF2-40B4-BE49-F238E27FC236}">
                    <a16:creationId xmlns="" xmlns:a16="http://schemas.microsoft.com/office/drawing/2014/main" id="{01BFD9CF-1D01-49B4-8CDC-CABEB6310AEB}"/>
                  </a:ext>
                </a:extLst>
              </p:cNvPr>
              <p:cNvSpPr>
                <a:spLocks/>
              </p:cNvSpPr>
              <p:nvPr/>
            </p:nvSpPr>
            <p:spPr bwMode="auto">
              <a:xfrm>
                <a:off x="1714500" y="4529138"/>
                <a:ext cx="0" cy="263525"/>
              </a:xfrm>
              <a:custGeom>
                <a:avLst/>
                <a:gdLst>
                  <a:gd name="T0" fmla="*/ 166 h 166"/>
                  <a:gd name="T1" fmla="*/ 71 h 166"/>
                  <a:gd name="T2" fmla="*/ 0 h 166"/>
                </a:gdLst>
                <a:ahLst/>
                <a:cxnLst>
                  <a:cxn ang="0">
                    <a:pos x="0" y="T0"/>
                  </a:cxn>
                  <a:cxn ang="0">
                    <a:pos x="0" y="T1"/>
                  </a:cxn>
                  <a:cxn ang="0">
                    <a:pos x="0" y="T2"/>
                  </a:cxn>
                </a:cxnLst>
                <a:rect l="0" t="0" r="r" b="b"/>
                <a:pathLst>
                  <a:path h="166">
                    <a:moveTo>
                      <a:pt x="0" y="166"/>
                    </a:moveTo>
                    <a:lnTo>
                      <a:pt x="0" y="71"/>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6" name="Freeform 26">
                <a:extLst>
                  <a:ext uri="{FF2B5EF4-FFF2-40B4-BE49-F238E27FC236}">
                    <a16:creationId xmlns="" xmlns:a16="http://schemas.microsoft.com/office/drawing/2014/main" id="{2A5E492F-0548-4504-8089-B3C17B82C3BA}"/>
                  </a:ext>
                </a:extLst>
              </p:cNvPr>
              <p:cNvSpPr>
                <a:spLocks/>
              </p:cNvSpPr>
              <p:nvPr/>
            </p:nvSpPr>
            <p:spPr bwMode="auto">
              <a:xfrm>
                <a:off x="2001838" y="4684713"/>
                <a:ext cx="0" cy="301625"/>
              </a:xfrm>
              <a:custGeom>
                <a:avLst/>
                <a:gdLst>
                  <a:gd name="T0" fmla="*/ 190 h 190"/>
                  <a:gd name="T1" fmla="*/ 76 h 190"/>
                  <a:gd name="T2" fmla="*/ 0 h 190"/>
                </a:gdLst>
                <a:ahLst/>
                <a:cxnLst>
                  <a:cxn ang="0">
                    <a:pos x="0" y="T0"/>
                  </a:cxn>
                  <a:cxn ang="0">
                    <a:pos x="0" y="T1"/>
                  </a:cxn>
                  <a:cxn ang="0">
                    <a:pos x="0" y="T2"/>
                  </a:cxn>
                </a:cxnLst>
                <a:rect l="0" t="0" r="r" b="b"/>
                <a:pathLst>
                  <a:path h="190">
                    <a:moveTo>
                      <a:pt x="0" y="190"/>
                    </a:moveTo>
                    <a:lnTo>
                      <a:pt x="0" y="76"/>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7" name="Freeform 27">
                <a:extLst>
                  <a:ext uri="{FF2B5EF4-FFF2-40B4-BE49-F238E27FC236}">
                    <a16:creationId xmlns="" xmlns:a16="http://schemas.microsoft.com/office/drawing/2014/main" id="{892E0236-E0AA-47B9-9981-FFBD93A642C5}"/>
                  </a:ext>
                </a:extLst>
              </p:cNvPr>
              <p:cNvSpPr>
                <a:spLocks/>
              </p:cNvSpPr>
              <p:nvPr/>
            </p:nvSpPr>
            <p:spPr bwMode="auto">
              <a:xfrm>
                <a:off x="2781300" y="4117975"/>
                <a:ext cx="0" cy="331788"/>
              </a:xfrm>
              <a:custGeom>
                <a:avLst/>
                <a:gdLst>
                  <a:gd name="T0" fmla="*/ 209 h 209"/>
                  <a:gd name="T1" fmla="*/ 101 h 209"/>
                  <a:gd name="T2" fmla="*/ 0 h 209"/>
                </a:gdLst>
                <a:ahLst/>
                <a:cxnLst>
                  <a:cxn ang="0">
                    <a:pos x="0" y="T0"/>
                  </a:cxn>
                  <a:cxn ang="0">
                    <a:pos x="0" y="T1"/>
                  </a:cxn>
                  <a:cxn ang="0">
                    <a:pos x="0" y="T2"/>
                  </a:cxn>
                </a:cxnLst>
                <a:rect l="0" t="0" r="r" b="b"/>
                <a:pathLst>
                  <a:path h="209">
                    <a:moveTo>
                      <a:pt x="0" y="209"/>
                    </a:moveTo>
                    <a:lnTo>
                      <a:pt x="0" y="101"/>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8" name="Freeform 28">
                <a:extLst>
                  <a:ext uri="{FF2B5EF4-FFF2-40B4-BE49-F238E27FC236}">
                    <a16:creationId xmlns="" xmlns:a16="http://schemas.microsoft.com/office/drawing/2014/main" id="{CC399786-7EFC-40F1-A2F1-8C172A44EBA3}"/>
                  </a:ext>
                </a:extLst>
              </p:cNvPr>
              <p:cNvSpPr>
                <a:spLocks/>
              </p:cNvSpPr>
              <p:nvPr/>
            </p:nvSpPr>
            <p:spPr bwMode="auto">
              <a:xfrm>
                <a:off x="2282825" y="4829175"/>
                <a:ext cx="0" cy="300038"/>
              </a:xfrm>
              <a:custGeom>
                <a:avLst/>
                <a:gdLst>
                  <a:gd name="T0" fmla="*/ 189 h 189"/>
                  <a:gd name="T1" fmla="*/ 81 h 189"/>
                  <a:gd name="T2" fmla="*/ 0 h 189"/>
                </a:gdLst>
                <a:ahLst/>
                <a:cxnLst>
                  <a:cxn ang="0">
                    <a:pos x="0" y="T0"/>
                  </a:cxn>
                  <a:cxn ang="0">
                    <a:pos x="0" y="T1"/>
                  </a:cxn>
                  <a:cxn ang="0">
                    <a:pos x="0" y="T2"/>
                  </a:cxn>
                </a:cxnLst>
                <a:rect l="0" t="0" r="r" b="b"/>
                <a:pathLst>
                  <a:path h="189">
                    <a:moveTo>
                      <a:pt x="0" y="189"/>
                    </a:moveTo>
                    <a:lnTo>
                      <a:pt x="0" y="81"/>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29" name="Freeform 29">
                <a:extLst>
                  <a:ext uri="{FF2B5EF4-FFF2-40B4-BE49-F238E27FC236}">
                    <a16:creationId xmlns="" xmlns:a16="http://schemas.microsoft.com/office/drawing/2014/main" id="{77E7FF06-171E-43AC-BF14-47651F346188}"/>
                  </a:ext>
                </a:extLst>
              </p:cNvPr>
              <p:cNvSpPr>
                <a:spLocks/>
              </p:cNvSpPr>
              <p:nvPr/>
            </p:nvSpPr>
            <p:spPr bwMode="auto">
              <a:xfrm>
                <a:off x="2644775" y="4730750"/>
                <a:ext cx="0" cy="692150"/>
              </a:xfrm>
              <a:custGeom>
                <a:avLst/>
                <a:gdLst>
                  <a:gd name="T0" fmla="*/ 0 h 436"/>
                  <a:gd name="T1" fmla="*/ 115 h 436"/>
                  <a:gd name="T2" fmla="*/ 436 h 436"/>
                </a:gdLst>
                <a:ahLst/>
                <a:cxnLst>
                  <a:cxn ang="0">
                    <a:pos x="0" y="T0"/>
                  </a:cxn>
                  <a:cxn ang="0">
                    <a:pos x="0" y="T1"/>
                  </a:cxn>
                  <a:cxn ang="0">
                    <a:pos x="0" y="T2"/>
                  </a:cxn>
                </a:cxnLst>
                <a:rect l="0" t="0" r="r" b="b"/>
                <a:pathLst>
                  <a:path h="436">
                    <a:moveTo>
                      <a:pt x="0" y="0"/>
                    </a:moveTo>
                    <a:lnTo>
                      <a:pt x="0" y="115"/>
                    </a:lnTo>
                    <a:lnTo>
                      <a:pt x="0" y="436"/>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0" name="Freeform 30">
                <a:extLst>
                  <a:ext uri="{FF2B5EF4-FFF2-40B4-BE49-F238E27FC236}">
                    <a16:creationId xmlns="" xmlns:a16="http://schemas.microsoft.com/office/drawing/2014/main" id="{49717DAA-7320-4D88-B3F4-681EF248DA41}"/>
                  </a:ext>
                </a:extLst>
              </p:cNvPr>
              <p:cNvSpPr>
                <a:spLocks/>
              </p:cNvSpPr>
              <p:nvPr/>
            </p:nvSpPr>
            <p:spPr bwMode="auto">
              <a:xfrm>
                <a:off x="2716213" y="4162425"/>
                <a:ext cx="0" cy="893763"/>
              </a:xfrm>
              <a:custGeom>
                <a:avLst/>
                <a:gdLst>
                  <a:gd name="T0" fmla="*/ 563 h 563"/>
                  <a:gd name="T1" fmla="*/ 164 h 563"/>
                  <a:gd name="T2" fmla="*/ 0 h 563"/>
                </a:gdLst>
                <a:ahLst/>
                <a:cxnLst>
                  <a:cxn ang="0">
                    <a:pos x="0" y="T0"/>
                  </a:cxn>
                  <a:cxn ang="0">
                    <a:pos x="0" y="T1"/>
                  </a:cxn>
                  <a:cxn ang="0">
                    <a:pos x="0" y="T2"/>
                  </a:cxn>
                </a:cxnLst>
                <a:rect l="0" t="0" r="r" b="b"/>
                <a:pathLst>
                  <a:path h="563">
                    <a:moveTo>
                      <a:pt x="0" y="563"/>
                    </a:moveTo>
                    <a:lnTo>
                      <a:pt x="0" y="164"/>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1" name="Freeform 31">
                <a:extLst>
                  <a:ext uri="{FF2B5EF4-FFF2-40B4-BE49-F238E27FC236}">
                    <a16:creationId xmlns="" xmlns:a16="http://schemas.microsoft.com/office/drawing/2014/main" id="{06F2C521-D70B-4441-ABA3-6DC5E20A6B84}"/>
                  </a:ext>
                </a:extLst>
              </p:cNvPr>
              <p:cNvSpPr>
                <a:spLocks/>
              </p:cNvSpPr>
              <p:nvPr/>
            </p:nvSpPr>
            <p:spPr bwMode="auto">
              <a:xfrm>
                <a:off x="1138238" y="4132263"/>
                <a:ext cx="0" cy="215900"/>
              </a:xfrm>
              <a:custGeom>
                <a:avLst/>
                <a:gdLst>
                  <a:gd name="T0" fmla="*/ 136 h 136"/>
                  <a:gd name="T1" fmla="*/ 50 h 136"/>
                  <a:gd name="T2" fmla="*/ 0 h 136"/>
                </a:gdLst>
                <a:ahLst/>
                <a:cxnLst>
                  <a:cxn ang="0">
                    <a:pos x="0" y="T0"/>
                  </a:cxn>
                  <a:cxn ang="0">
                    <a:pos x="0" y="T1"/>
                  </a:cxn>
                  <a:cxn ang="0">
                    <a:pos x="0" y="T2"/>
                  </a:cxn>
                </a:cxnLst>
                <a:rect l="0" t="0" r="r" b="b"/>
                <a:pathLst>
                  <a:path h="136">
                    <a:moveTo>
                      <a:pt x="0" y="136"/>
                    </a:moveTo>
                    <a:lnTo>
                      <a:pt x="0" y="50"/>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2" name="Freeform 32">
                <a:extLst>
                  <a:ext uri="{FF2B5EF4-FFF2-40B4-BE49-F238E27FC236}">
                    <a16:creationId xmlns="" xmlns:a16="http://schemas.microsoft.com/office/drawing/2014/main" id="{EE187D27-76CD-4B0D-AEAC-C6E38C9313B7}"/>
                  </a:ext>
                </a:extLst>
              </p:cNvPr>
              <p:cNvSpPr>
                <a:spLocks/>
              </p:cNvSpPr>
              <p:nvPr/>
            </p:nvSpPr>
            <p:spPr bwMode="auto">
              <a:xfrm>
                <a:off x="1276350" y="4175125"/>
                <a:ext cx="0" cy="288925"/>
              </a:xfrm>
              <a:custGeom>
                <a:avLst/>
                <a:gdLst>
                  <a:gd name="T0" fmla="*/ 182 h 182"/>
                  <a:gd name="T1" fmla="*/ 77 h 182"/>
                  <a:gd name="T2" fmla="*/ 0 h 182"/>
                </a:gdLst>
                <a:ahLst/>
                <a:cxnLst>
                  <a:cxn ang="0">
                    <a:pos x="0" y="T0"/>
                  </a:cxn>
                  <a:cxn ang="0">
                    <a:pos x="0" y="T1"/>
                  </a:cxn>
                  <a:cxn ang="0">
                    <a:pos x="0" y="T2"/>
                  </a:cxn>
                </a:cxnLst>
                <a:rect l="0" t="0" r="r" b="b"/>
                <a:pathLst>
                  <a:path h="182">
                    <a:moveTo>
                      <a:pt x="0" y="182"/>
                    </a:moveTo>
                    <a:lnTo>
                      <a:pt x="0" y="77"/>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3" name="Freeform 33">
                <a:extLst>
                  <a:ext uri="{FF2B5EF4-FFF2-40B4-BE49-F238E27FC236}">
                    <a16:creationId xmlns="" xmlns:a16="http://schemas.microsoft.com/office/drawing/2014/main" id="{34A17170-29C3-47AE-8CEF-635F343CA576}"/>
                  </a:ext>
                </a:extLst>
              </p:cNvPr>
              <p:cNvSpPr>
                <a:spLocks/>
              </p:cNvSpPr>
              <p:nvPr/>
            </p:nvSpPr>
            <p:spPr bwMode="auto">
              <a:xfrm>
                <a:off x="1430338" y="4311650"/>
                <a:ext cx="0" cy="244475"/>
              </a:xfrm>
              <a:custGeom>
                <a:avLst/>
                <a:gdLst>
                  <a:gd name="T0" fmla="*/ 154 h 154"/>
                  <a:gd name="T1" fmla="*/ 74 h 154"/>
                  <a:gd name="T2" fmla="*/ 0 h 154"/>
                </a:gdLst>
                <a:ahLst/>
                <a:cxnLst>
                  <a:cxn ang="0">
                    <a:pos x="0" y="T0"/>
                  </a:cxn>
                  <a:cxn ang="0">
                    <a:pos x="0" y="T1"/>
                  </a:cxn>
                  <a:cxn ang="0">
                    <a:pos x="0" y="T2"/>
                  </a:cxn>
                </a:cxnLst>
                <a:rect l="0" t="0" r="r" b="b"/>
                <a:pathLst>
                  <a:path h="154">
                    <a:moveTo>
                      <a:pt x="0" y="154"/>
                    </a:moveTo>
                    <a:lnTo>
                      <a:pt x="0" y="74"/>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4" name="Freeform 34">
                <a:extLst>
                  <a:ext uri="{FF2B5EF4-FFF2-40B4-BE49-F238E27FC236}">
                    <a16:creationId xmlns="" xmlns:a16="http://schemas.microsoft.com/office/drawing/2014/main" id="{18D1B3F6-434A-4C78-B586-3CBB01D24C0E}"/>
                  </a:ext>
                </a:extLst>
              </p:cNvPr>
              <p:cNvSpPr>
                <a:spLocks/>
              </p:cNvSpPr>
              <p:nvPr/>
            </p:nvSpPr>
            <p:spPr bwMode="auto">
              <a:xfrm>
                <a:off x="1068388" y="4116388"/>
                <a:ext cx="0" cy="327025"/>
              </a:xfrm>
              <a:custGeom>
                <a:avLst/>
                <a:gdLst>
                  <a:gd name="T0" fmla="*/ 206 h 206"/>
                  <a:gd name="T1" fmla="*/ 84 h 206"/>
                  <a:gd name="T2" fmla="*/ 0 h 206"/>
                </a:gdLst>
                <a:ahLst/>
                <a:cxnLst>
                  <a:cxn ang="0">
                    <a:pos x="0" y="T0"/>
                  </a:cxn>
                  <a:cxn ang="0">
                    <a:pos x="0" y="T1"/>
                  </a:cxn>
                  <a:cxn ang="0">
                    <a:pos x="0" y="T2"/>
                  </a:cxn>
                </a:cxnLst>
                <a:rect l="0" t="0" r="r" b="b"/>
                <a:pathLst>
                  <a:path h="206">
                    <a:moveTo>
                      <a:pt x="0" y="206"/>
                    </a:moveTo>
                    <a:lnTo>
                      <a:pt x="0" y="84"/>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5" name="Freeform 35">
                <a:extLst>
                  <a:ext uri="{FF2B5EF4-FFF2-40B4-BE49-F238E27FC236}">
                    <a16:creationId xmlns="" xmlns:a16="http://schemas.microsoft.com/office/drawing/2014/main" id="{9ACAE6F3-28E4-414E-BCAB-F5429058B0EC}"/>
                  </a:ext>
                </a:extLst>
              </p:cNvPr>
              <p:cNvSpPr>
                <a:spLocks/>
              </p:cNvSpPr>
              <p:nvPr/>
            </p:nvSpPr>
            <p:spPr bwMode="auto">
              <a:xfrm>
                <a:off x="928688" y="4729163"/>
                <a:ext cx="0" cy="693738"/>
              </a:xfrm>
              <a:custGeom>
                <a:avLst/>
                <a:gdLst>
                  <a:gd name="T0" fmla="*/ 0 h 437"/>
                  <a:gd name="T1" fmla="*/ 147 h 437"/>
                  <a:gd name="T2" fmla="*/ 437 h 437"/>
                </a:gdLst>
                <a:ahLst/>
                <a:cxnLst>
                  <a:cxn ang="0">
                    <a:pos x="0" y="T0"/>
                  </a:cxn>
                  <a:cxn ang="0">
                    <a:pos x="0" y="T1"/>
                  </a:cxn>
                  <a:cxn ang="0">
                    <a:pos x="0" y="T2"/>
                  </a:cxn>
                </a:cxnLst>
                <a:rect l="0" t="0" r="r" b="b"/>
                <a:pathLst>
                  <a:path h="437">
                    <a:moveTo>
                      <a:pt x="0" y="0"/>
                    </a:moveTo>
                    <a:lnTo>
                      <a:pt x="0" y="147"/>
                    </a:lnTo>
                    <a:lnTo>
                      <a:pt x="0" y="437"/>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6" name="Freeform 36">
                <a:extLst>
                  <a:ext uri="{FF2B5EF4-FFF2-40B4-BE49-F238E27FC236}">
                    <a16:creationId xmlns="" xmlns:a16="http://schemas.microsoft.com/office/drawing/2014/main" id="{B94B9BB5-0BB9-44CF-B895-97DB96017909}"/>
                  </a:ext>
                </a:extLst>
              </p:cNvPr>
              <p:cNvSpPr>
                <a:spLocks/>
              </p:cNvSpPr>
              <p:nvPr/>
            </p:nvSpPr>
            <p:spPr bwMode="auto">
              <a:xfrm>
                <a:off x="995363" y="4151313"/>
                <a:ext cx="0" cy="892175"/>
              </a:xfrm>
              <a:custGeom>
                <a:avLst/>
                <a:gdLst>
                  <a:gd name="T0" fmla="*/ 562 h 562"/>
                  <a:gd name="T1" fmla="*/ 173 h 562"/>
                  <a:gd name="T2" fmla="*/ 0 h 562"/>
                </a:gdLst>
                <a:ahLst/>
                <a:cxnLst>
                  <a:cxn ang="0">
                    <a:pos x="0" y="T0"/>
                  </a:cxn>
                  <a:cxn ang="0">
                    <a:pos x="0" y="T1"/>
                  </a:cxn>
                  <a:cxn ang="0">
                    <a:pos x="0" y="T2"/>
                  </a:cxn>
                </a:cxnLst>
                <a:rect l="0" t="0" r="r" b="b"/>
                <a:pathLst>
                  <a:path h="562">
                    <a:moveTo>
                      <a:pt x="0" y="562"/>
                    </a:moveTo>
                    <a:lnTo>
                      <a:pt x="0" y="173"/>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7" name="Freeform 37">
                <a:extLst>
                  <a:ext uri="{FF2B5EF4-FFF2-40B4-BE49-F238E27FC236}">
                    <a16:creationId xmlns="" xmlns:a16="http://schemas.microsoft.com/office/drawing/2014/main" id="{D9997854-2D6E-4DB4-82FB-86B4FE9D106C}"/>
                  </a:ext>
                </a:extLst>
              </p:cNvPr>
              <p:cNvSpPr>
                <a:spLocks/>
              </p:cNvSpPr>
              <p:nvPr/>
            </p:nvSpPr>
            <p:spPr bwMode="auto">
              <a:xfrm>
                <a:off x="2574925" y="5005388"/>
                <a:ext cx="0" cy="325438"/>
              </a:xfrm>
              <a:custGeom>
                <a:avLst/>
                <a:gdLst>
                  <a:gd name="T0" fmla="*/ 205 h 205"/>
                  <a:gd name="T1" fmla="*/ 88 h 205"/>
                  <a:gd name="T2" fmla="*/ 0 h 205"/>
                </a:gdLst>
                <a:ahLst/>
                <a:cxnLst>
                  <a:cxn ang="0">
                    <a:pos x="0" y="T0"/>
                  </a:cxn>
                  <a:cxn ang="0">
                    <a:pos x="0" y="T1"/>
                  </a:cxn>
                  <a:cxn ang="0">
                    <a:pos x="0" y="T2"/>
                  </a:cxn>
                </a:cxnLst>
                <a:rect l="0" t="0" r="r" b="b"/>
                <a:pathLst>
                  <a:path h="205">
                    <a:moveTo>
                      <a:pt x="0" y="205"/>
                    </a:moveTo>
                    <a:lnTo>
                      <a:pt x="0" y="88"/>
                    </a:lnTo>
                    <a:lnTo>
                      <a:pt x="0" y="0"/>
                    </a:lnTo>
                  </a:path>
                </a:pathLst>
              </a:custGeom>
              <a:noFill/>
              <a:ln w="17463"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8" name="Freeform 38">
                <a:extLst>
                  <a:ext uri="{FF2B5EF4-FFF2-40B4-BE49-F238E27FC236}">
                    <a16:creationId xmlns="" xmlns:a16="http://schemas.microsoft.com/office/drawing/2014/main" id="{1477D727-4E3E-41D9-971B-F92DAA58C3FC}"/>
                  </a:ext>
                </a:extLst>
              </p:cNvPr>
              <p:cNvSpPr>
                <a:spLocks/>
              </p:cNvSpPr>
              <p:nvPr/>
            </p:nvSpPr>
            <p:spPr bwMode="auto">
              <a:xfrm>
                <a:off x="844550" y="4210050"/>
                <a:ext cx="3446463" cy="954088"/>
              </a:xfrm>
              <a:custGeom>
                <a:avLst/>
                <a:gdLst>
                  <a:gd name="T0" fmla="*/ 2171 w 2171"/>
                  <a:gd name="T1" fmla="*/ 601 h 601"/>
                  <a:gd name="T2" fmla="*/ 1993 w 2171"/>
                  <a:gd name="T3" fmla="*/ 474 h 601"/>
                  <a:gd name="T4" fmla="*/ 1991 w 2171"/>
                  <a:gd name="T5" fmla="*/ 473 h 601"/>
                  <a:gd name="T6" fmla="*/ 1808 w 2171"/>
                  <a:gd name="T7" fmla="*/ 374 h 601"/>
                  <a:gd name="T8" fmla="*/ 1628 w 2171"/>
                  <a:gd name="T9" fmla="*/ 273 h 601"/>
                  <a:gd name="T10" fmla="*/ 1451 w 2171"/>
                  <a:gd name="T11" fmla="*/ 134 h 601"/>
                  <a:gd name="T12" fmla="*/ 1362 w 2171"/>
                  <a:gd name="T13" fmla="*/ 57 h 601"/>
                  <a:gd name="T14" fmla="*/ 1358 w 2171"/>
                  <a:gd name="T15" fmla="*/ 55 h 601"/>
                  <a:gd name="T16" fmla="*/ 1269 w 2171"/>
                  <a:gd name="T17" fmla="*/ 5 h 601"/>
                  <a:gd name="T18" fmla="*/ 1266 w 2171"/>
                  <a:gd name="T19" fmla="*/ 4 h 601"/>
                  <a:gd name="T20" fmla="*/ 1226 w 2171"/>
                  <a:gd name="T21" fmla="*/ 28 h 601"/>
                  <a:gd name="T22" fmla="*/ 1220 w 2171"/>
                  <a:gd name="T23" fmla="*/ 43 h 601"/>
                  <a:gd name="T24" fmla="*/ 1179 w 2171"/>
                  <a:gd name="T25" fmla="*/ 134 h 601"/>
                  <a:gd name="T26" fmla="*/ 1177 w 2171"/>
                  <a:gd name="T27" fmla="*/ 139 h 601"/>
                  <a:gd name="T28" fmla="*/ 1134 w 2171"/>
                  <a:gd name="T29" fmla="*/ 443 h 601"/>
                  <a:gd name="T30" fmla="*/ 1130 w 2171"/>
                  <a:gd name="T31" fmla="*/ 474 h 601"/>
                  <a:gd name="T32" fmla="*/ 1090 w 2171"/>
                  <a:gd name="T33" fmla="*/ 589 h 601"/>
                  <a:gd name="T34" fmla="*/ 1086 w 2171"/>
                  <a:gd name="T35" fmla="*/ 601 h 601"/>
                  <a:gd name="T36" fmla="*/ 910 w 2171"/>
                  <a:gd name="T37" fmla="*/ 474 h 601"/>
                  <a:gd name="T38" fmla="*/ 906 w 2171"/>
                  <a:gd name="T39" fmla="*/ 471 h 601"/>
                  <a:gd name="T40" fmla="*/ 729 w 2171"/>
                  <a:gd name="T41" fmla="*/ 375 h 601"/>
                  <a:gd name="T42" fmla="*/ 550 w 2171"/>
                  <a:gd name="T43" fmla="*/ 273 h 601"/>
                  <a:gd name="T44" fmla="*/ 548 w 2171"/>
                  <a:gd name="T45" fmla="*/ 272 h 601"/>
                  <a:gd name="T46" fmla="*/ 369 w 2171"/>
                  <a:gd name="T47" fmla="*/ 138 h 601"/>
                  <a:gd name="T48" fmla="*/ 366 w 2171"/>
                  <a:gd name="T49" fmla="*/ 136 h 601"/>
                  <a:gd name="T50" fmla="*/ 272 w 2171"/>
                  <a:gd name="T51" fmla="*/ 55 h 601"/>
                  <a:gd name="T52" fmla="*/ 271 w 2171"/>
                  <a:gd name="T53" fmla="*/ 53 h 601"/>
                  <a:gd name="T54" fmla="*/ 185 w 2171"/>
                  <a:gd name="T55" fmla="*/ 1 h 601"/>
                  <a:gd name="T56" fmla="*/ 184 w 2171"/>
                  <a:gd name="T57" fmla="*/ 0 h 601"/>
                  <a:gd name="T58" fmla="*/ 141 w 2171"/>
                  <a:gd name="T59" fmla="*/ 25 h 601"/>
                  <a:gd name="T60" fmla="*/ 95 w 2171"/>
                  <a:gd name="T61" fmla="*/ 136 h 601"/>
                  <a:gd name="T62" fmla="*/ 53 w 2171"/>
                  <a:gd name="T63" fmla="*/ 474 h 601"/>
                  <a:gd name="T64" fmla="*/ 0 w 2171"/>
                  <a:gd name="T65" fmla="*/ 57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1" h="601">
                    <a:moveTo>
                      <a:pt x="2171" y="601"/>
                    </a:moveTo>
                    <a:lnTo>
                      <a:pt x="1993" y="474"/>
                    </a:lnTo>
                    <a:lnTo>
                      <a:pt x="1991" y="473"/>
                    </a:lnTo>
                    <a:lnTo>
                      <a:pt x="1808" y="374"/>
                    </a:lnTo>
                    <a:lnTo>
                      <a:pt x="1628" y="273"/>
                    </a:lnTo>
                    <a:lnTo>
                      <a:pt x="1451" y="134"/>
                    </a:lnTo>
                    <a:lnTo>
                      <a:pt x="1362" y="57"/>
                    </a:lnTo>
                    <a:lnTo>
                      <a:pt x="1358" y="55"/>
                    </a:lnTo>
                    <a:lnTo>
                      <a:pt x="1269" y="5"/>
                    </a:lnTo>
                    <a:lnTo>
                      <a:pt x="1266" y="4"/>
                    </a:lnTo>
                    <a:lnTo>
                      <a:pt x="1226" y="28"/>
                    </a:lnTo>
                    <a:lnTo>
                      <a:pt x="1220" y="43"/>
                    </a:lnTo>
                    <a:lnTo>
                      <a:pt x="1179" y="134"/>
                    </a:lnTo>
                    <a:lnTo>
                      <a:pt x="1177" y="139"/>
                    </a:lnTo>
                    <a:lnTo>
                      <a:pt x="1134" y="443"/>
                    </a:lnTo>
                    <a:lnTo>
                      <a:pt x="1130" y="474"/>
                    </a:lnTo>
                    <a:lnTo>
                      <a:pt x="1090" y="589"/>
                    </a:lnTo>
                    <a:lnTo>
                      <a:pt x="1086" y="601"/>
                    </a:lnTo>
                    <a:lnTo>
                      <a:pt x="910" y="474"/>
                    </a:lnTo>
                    <a:lnTo>
                      <a:pt x="906" y="471"/>
                    </a:lnTo>
                    <a:lnTo>
                      <a:pt x="729" y="375"/>
                    </a:lnTo>
                    <a:lnTo>
                      <a:pt x="550" y="273"/>
                    </a:lnTo>
                    <a:lnTo>
                      <a:pt x="548" y="272"/>
                    </a:lnTo>
                    <a:lnTo>
                      <a:pt x="369" y="138"/>
                    </a:lnTo>
                    <a:lnTo>
                      <a:pt x="366" y="136"/>
                    </a:lnTo>
                    <a:lnTo>
                      <a:pt x="272" y="55"/>
                    </a:lnTo>
                    <a:lnTo>
                      <a:pt x="271" y="53"/>
                    </a:lnTo>
                    <a:lnTo>
                      <a:pt x="185" y="1"/>
                    </a:lnTo>
                    <a:lnTo>
                      <a:pt x="184" y="0"/>
                    </a:lnTo>
                    <a:lnTo>
                      <a:pt x="141" y="25"/>
                    </a:lnTo>
                    <a:lnTo>
                      <a:pt x="95" y="136"/>
                    </a:lnTo>
                    <a:lnTo>
                      <a:pt x="53" y="474"/>
                    </a:lnTo>
                    <a:lnTo>
                      <a:pt x="0" y="576"/>
                    </a:lnTo>
                  </a:path>
                </a:pathLst>
              </a:custGeom>
              <a:noFill/>
              <a:ln w="25400"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39" name="Freeform 39">
                <a:extLst>
                  <a:ext uri="{FF2B5EF4-FFF2-40B4-BE49-F238E27FC236}">
                    <a16:creationId xmlns="" xmlns:a16="http://schemas.microsoft.com/office/drawing/2014/main" id="{1BF83832-29AA-4680-95B8-BB94D79A62ED}"/>
                  </a:ext>
                </a:extLst>
              </p:cNvPr>
              <p:cNvSpPr>
                <a:spLocks/>
              </p:cNvSpPr>
              <p:nvPr/>
            </p:nvSpPr>
            <p:spPr bwMode="auto">
              <a:xfrm>
                <a:off x="815975" y="5094288"/>
                <a:ext cx="58738" cy="60325"/>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40" name="Freeform 40">
                <a:extLst>
                  <a:ext uri="{FF2B5EF4-FFF2-40B4-BE49-F238E27FC236}">
                    <a16:creationId xmlns="" xmlns:a16="http://schemas.microsoft.com/office/drawing/2014/main" id="{69802520-3004-4F3D-85C0-04D888BE489B}"/>
                  </a:ext>
                </a:extLst>
              </p:cNvPr>
              <p:cNvSpPr>
                <a:spLocks/>
              </p:cNvSpPr>
              <p:nvPr/>
            </p:nvSpPr>
            <p:spPr bwMode="auto">
              <a:xfrm>
                <a:off x="898525" y="4930775"/>
                <a:ext cx="61913" cy="6191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41" name="Freeform 41">
                <a:extLst>
                  <a:ext uri="{FF2B5EF4-FFF2-40B4-BE49-F238E27FC236}">
                    <a16:creationId xmlns="" xmlns:a16="http://schemas.microsoft.com/office/drawing/2014/main" id="{08CD1FB9-8C1A-434E-B8B0-9598AFF53E57}"/>
                  </a:ext>
                </a:extLst>
              </p:cNvPr>
              <p:cNvSpPr>
                <a:spLocks/>
              </p:cNvSpPr>
              <p:nvPr/>
            </p:nvSpPr>
            <p:spPr bwMode="auto">
              <a:xfrm>
                <a:off x="966788" y="4397375"/>
                <a:ext cx="60325" cy="58738"/>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42" name="Freeform 42">
                <a:extLst>
                  <a:ext uri="{FF2B5EF4-FFF2-40B4-BE49-F238E27FC236}">
                    <a16:creationId xmlns="" xmlns:a16="http://schemas.microsoft.com/office/drawing/2014/main" id="{0CAEFA1C-576B-4EEE-AB80-8B8B13197D13}"/>
                  </a:ext>
                </a:extLst>
              </p:cNvPr>
              <p:cNvSpPr>
                <a:spLocks/>
              </p:cNvSpPr>
              <p:nvPr/>
            </p:nvSpPr>
            <p:spPr bwMode="auto">
              <a:xfrm>
                <a:off x="1036638" y="4219575"/>
                <a:ext cx="61913" cy="61913"/>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43" name="Freeform 43">
                <a:extLst>
                  <a:ext uri="{FF2B5EF4-FFF2-40B4-BE49-F238E27FC236}">
                    <a16:creationId xmlns="" xmlns:a16="http://schemas.microsoft.com/office/drawing/2014/main" id="{FAB43695-ECCB-4404-BD65-5227EE47C183}"/>
                  </a:ext>
                </a:extLst>
              </p:cNvPr>
              <p:cNvSpPr>
                <a:spLocks/>
              </p:cNvSpPr>
              <p:nvPr/>
            </p:nvSpPr>
            <p:spPr bwMode="auto">
              <a:xfrm>
                <a:off x="1104900" y="4179888"/>
                <a:ext cx="61913" cy="61913"/>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44" name="Freeform 44">
                <a:extLst>
                  <a:ext uri="{FF2B5EF4-FFF2-40B4-BE49-F238E27FC236}">
                    <a16:creationId xmlns="" xmlns:a16="http://schemas.microsoft.com/office/drawing/2014/main" id="{3758B436-A406-47CB-9C47-297E3D12DCC7}"/>
                  </a:ext>
                </a:extLst>
              </p:cNvPr>
              <p:cNvSpPr>
                <a:spLocks/>
              </p:cNvSpPr>
              <p:nvPr/>
            </p:nvSpPr>
            <p:spPr bwMode="auto">
              <a:xfrm>
                <a:off x="1247775" y="4267200"/>
                <a:ext cx="60325" cy="61913"/>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45" name="Freeform 45">
                <a:extLst>
                  <a:ext uri="{FF2B5EF4-FFF2-40B4-BE49-F238E27FC236}">
                    <a16:creationId xmlns="" xmlns:a16="http://schemas.microsoft.com/office/drawing/2014/main" id="{E6675A47-CBAC-49D4-A722-23E14F315BCF}"/>
                  </a:ext>
                </a:extLst>
              </p:cNvPr>
              <p:cNvSpPr>
                <a:spLocks/>
              </p:cNvSpPr>
              <p:nvPr/>
            </p:nvSpPr>
            <p:spPr bwMode="auto">
              <a:xfrm>
                <a:off x="1395413" y="4397375"/>
                <a:ext cx="61913" cy="58738"/>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46" name="Freeform 46">
                <a:extLst>
                  <a:ext uri="{FF2B5EF4-FFF2-40B4-BE49-F238E27FC236}">
                    <a16:creationId xmlns="" xmlns:a16="http://schemas.microsoft.com/office/drawing/2014/main" id="{F417EAA6-7C20-4709-AB85-F39E8C472BB5}"/>
                  </a:ext>
                </a:extLst>
              </p:cNvPr>
              <p:cNvSpPr>
                <a:spLocks/>
              </p:cNvSpPr>
              <p:nvPr/>
            </p:nvSpPr>
            <p:spPr bwMode="auto">
              <a:xfrm>
                <a:off x="1682750" y="4610100"/>
                <a:ext cx="61913" cy="60325"/>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47" name="Freeform 47">
                <a:extLst>
                  <a:ext uri="{FF2B5EF4-FFF2-40B4-BE49-F238E27FC236}">
                    <a16:creationId xmlns="" xmlns:a16="http://schemas.microsoft.com/office/drawing/2014/main" id="{4A835755-E031-4246-A51D-8C59EAD4498B}"/>
                  </a:ext>
                </a:extLst>
              </p:cNvPr>
              <p:cNvSpPr>
                <a:spLocks/>
              </p:cNvSpPr>
              <p:nvPr/>
            </p:nvSpPr>
            <p:spPr bwMode="auto">
              <a:xfrm>
                <a:off x="1970088" y="4773613"/>
                <a:ext cx="61913" cy="61913"/>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48" name="Freeform 48">
                <a:extLst>
                  <a:ext uri="{FF2B5EF4-FFF2-40B4-BE49-F238E27FC236}">
                    <a16:creationId xmlns="" xmlns:a16="http://schemas.microsoft.com/office/drawing/2014/main" id="{C3FF01A1-D70B-4034-A68A-0ECF460EB3F1}"/>
                  </a:ext>
                </a:extLst>
              </p:cNvPr>
              <p:cNvSpPr>
                <a:spLocks/>
              </p:cNvSpPr>
              <p:nvPr/>
            </p:nvSpPr>
            <p:spPr bwMode="auto">
              <a:xfrm>
                <a:off x="2252663" y="4929188"/>
                <a:ext cx="60325" cy="58738"/>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49" name="Freeform 49">
                <a:extLst>
                  <a:ext uri="{FF2B5EF4-FFF2-40B4-BE49-F238E27FC236}">
                    <a16:creationId xmlns="" xmlns:a16="http://schemas.microsoft.com/office/drawing/2014/main" id="{D67386BC-9451-4044-812F-1006BAB755F1}"/>
                  </a:ext>
                </a:extLst>
              </p:cNvPr>
              <p:cNvSpPr>
                <a:spLocks/>
              </p:cNvSpPr>
              <p:nvPr/>
            </p:nvSpPr>
            <p:spPr bwMode="auto">
              <a:xfrm>
                <a:off x="2535238" y="5135563"/>
                <a:ext cx="61913" cy="58738"/>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50" name="Freeform 50">
                <a:extLst>
                  <a:ext uri="{FF2B5EF4-FFF2-40B4-BE49-F238E27FC236}">
                    <a16:creationId xmlns="" xmlns:a16="http://schemas.microsoft.com/office/drawing/2014/main" id="{B62DD45B-3459-4DF1-B8F9-288A370C59F6}"/>
                  </a:ext>
                </a:extLst>
              </p:cNvPr>
              <p:cNvSpPr>
                <a:spLocks/>
              </p:cNvSpPr>
              <p:nvPr/>
            </p:nvSpPr>
            <p:spPr bwMode="auto">
              <a:xfrm>
                <a:off x="2608263" y="4930775"/>
                <a:ext cx="60325" cy="61913"/>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51" name="Freeform 51">
                <a:extLst>
                  <a:ext uri="{FF2B5EF4-FFF2-40B4-BE49-F238E27FC236}">
                    <a16:creationId xmlns="" xmlns:a16="http://schemas.microsoft.com/office/drawing/2014/main" id="{D2E94F46-2113-4465-9A0A-4AF7BA4D612B}"/>
                  </a:ext>
                </a:extLst>
              </p:cNvPr>
              <p:cNvSpPr>
                <a:spLocks/>
              </p:cNvSpPr>
              <p:nvPr/>
            </p:nvSpPr>
            <p:spPr bwMode="auto">
              <a:xfrm>
                <a:off x="2682875" y="4398963"/>
                <a:ext cx="61913" cy="61913"/>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52" name="Freeform 52">
                <a:extLst>
                  <a:ext uri="{FF2B5EF4-FFF2-40B4-BE49-F238E27FC236}">
                    <a16:creationId xmlns="" xmlns:a16="http://schemas.microsoft.com/office/drawing/2014/main" id="{49D024F4-5DE6-4C64-A175-7CC70C08F3F7}"/>
                  </a:ext>
                </a:extLst>
              </p:cNvPr>
              <p:cNvSpPr>
                <a:spLocks/>
              </p:cNvSpPr>
              <p:nvPr/>
            </p:nvSpPr>
            <p:spPr bwMode="auto">
              <a:xfrm>
                <a:off x="2751138" y="4244975"/>
                <a:ext cx="58738" cy="61913"/>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53" name="Freeform 53">
                <a:extLst>
                  <a:ext uri="{FF2B5EF4-FFF2-40B4-BE49-F238E27FC236}">
                    <a16:creationId xmlns="" xmlns:a16="http://schemas.microsoft.com/office/drawing/2014/main" id="{739E0C28-5226-4067-B181-F3F2AB04C0EF}"/>
                  </a:ext>
                </a:extLst>
              </p:cNvPr>
              <p:cNvSpPr>
                <a:spLocks/>
              </p:cNvSpPr>
              <p:nvPr/>
            </p:nvSpPr>
            <p:spPr bwMode="auto">
              <a:xfrm>
                <a:off x="2827338" y="4187825"/>
                <a:ext cx="61913" cy="61913"/>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54" name="Freeform 54">
                <a:extLst>
                  <a:ext uri="{FF2B5EF4-FFF2-40B4-BE49-F238E27FC236}">
                    <a16:creationId xmlns="" xmlns:a16="http://schemas.microsoft.com/office/drawing/2014/main" id="{D1F0EE9E-F2A5-4471-9DF5-1413E942DC9A}"/>
                  </a:ext>
                </a:extLst>
              </p:cNvPr>
              <p:cNvSpPr>
                <a:spLocks/>
              </p:cNvSpPr>
              <p:nvPr/>
            </p:nvSpPr>
            <p:spPr bwMode="auto">
              <a:xfrm>
                <a:off x="2970213" y="4267200"/>
                <a:ext cx="61913" cy="61913"/>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55" name="Freeform 55">
                <a:extLst>
                  <a:ext uri="{FF2B5EF4-FFF2-40B4-BE49-F238E27FC236}">
                    <a16:creationId xmlns="" xmlns:a16="http://schemas.microsoft.com/office/drawing/2014/main" id="{1CE5ABB2-3BE7-41FB-AED9-4580CF473A1A}"/>
                  </a:ext>
                </a:extLst>
              </p:cNvPr>
              <p:cNvSpPr>
                <a:spLocks/>
              </p:cNvSpPr>
              <p:nvPr/>
            </p:nvSpPr>
            <p:spPr bwMode="auto">
              <a:xfrm>
                <a:off x="3119438" y="4392613"/>
                <a:ext cx="60325" cy="61913"/>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56" name="Freeform 56">
                <a:extLst>
                  <a:ext uri="{FF2B5EF4-FFF2-40B4-BE49-F238E27FC236}">
                    <a16:creationId xmlns="" xmlns:a16="http://schemas.microsoft.com/office/drawing/2014/main" id="{4B3765DD-1693-4DDE-BEE2-0323CA785B85}"/>
                  </a:ext>
                </a:extLst>
              </p:cNvPr>
              <p:cNvSpPr>
                <a:spLocks/>
              </p:cNvSpPr>
              <p:nvPr/>
            </p:nvSpPr>
            <p:spPr bwMode="auto">
              <a:xfrm>
                <a:off x="3398838" y="4613275"/>
                <a:ext cx="61913" cy="60325"/>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57" name="Freeform 57">
                <a:extLst>
                  <a:ext uri="{FF2B5EF4-FFF2-40B4-BE49-F238E27FC236}">
                    <a16:creationId xmlns="" xmlns:a16="http://schemas.microsoft.com/office/drawing/2014/main" id="{31759735-E812-4B15-A681-3E492F5457FF}"/>
                  </a:ext>
                </a:extLst>
              </p:cNvPr>
              <p:cNvSpPr>
                <a:spLocks/>
              </p:cNvSpPr>
              <p:nvPr/>
            </p:nvSpPr>
            <p:spPr bwMode="auto">
              <a:xfrm>
                <a:off x="3684588" y="4770438"/>
                <a:ext cx="60325" cy="61913"/>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58" name="Freeform 58">
                <a:extLst>
                  <a:ext uri="{FF2B5EF4-FFF2-40B4-BE49-F238E27FC236}">
                    <a16:creationId xmlns="" xmlns:a16="http://schemas.microsoft.com/office/drawing/2014/main" id="{98BF0CDF-23EF-4EA8-A5D7-C3C44D960EC3}"/>
                  </a:ext>
                </a:extLst>
              </p:cNvPr>
              <p:cNvSpPr>
                <a:spLocks/>
              </p:cNvSpPr>
              <p:nvPr/>
            </p:nvSpPr>
            <p:spPr bwMode="auto">
              <a:xfrm>
                <a:off x="3978275" y="4930775"/>
                <a:ext cx="61913" cy="6191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59" name="Freeform 59">
                <a:extLst>
                  <a:ext uri="{FF2B5EF4-FFF2-40B4-BE49-F238E27FC236}">
                    <a16:creationId xmlns="" xmlns:a16="http://schemas.microsoft.com/office/drawing/2014/main" id="{83A9FF2F-FCE1-47D0-9295-658292659BE4}"/>
                  </a:ext>
                </a:extLst>
              </p:cNvPr>
              <p:cNvSpPr>
                <a:spLocks/>
              </p:cNvSpPr>
              <p:nvPr/>
            </p:nvSpPr>
            <p:spPr bwMode="auto">
              <a:xfrm>
                <a:off x="4259263" y="5135563"/>
                <a:ext cx="61913" cy="58738"/>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62" name="Freeform 62">
                <a:extLst>
                  <a:ext uri="{FF2B5EF4-FFF2-40B4-BE49-F238E27FC236}">
                    <a16:creationId xmlns="" xmlns:a16="http://schemas.microsoft.com/office/drawing/2014/main" id="{B8372AEA-D7ED-4A0C-8AD6-FF61EAE956E8}"/>
                  </a:ext>
                </a:extLst>
              </p:cNvPr>
              <p:cNvSpPr>
                <a:spLocks/>
              </p:cNvSpPr>
              <p:nvPr/>
            </p:nvSpPr>
            <p:spPr bwMode="auto">
              <a:xfrm>
                <a:off x="4291013" y="4230688"/>
                <a:ext cx="0" cy="293688"/>
              </a:xfrm>
              <a:custGeom>
                <a:avLst/>
                <a:gdLst>
                  <a:gd name="T0" fmla="*/ 185 h 185"/>
                  <a:gd name="T1" fmla="*/ 80 h 185"/>
                  <a:gd name="T2" fmla="*/ 0 h 185"/>
                </a:gdLst>
                <a:ahLst/>
                <a:cxnLst>
                  <a:cxn ang="0">
                    <a:pos x="0" y="T0"/>
                  </a:cxn>
                  <a:cxn ang="0">
                    <a:pos x="0" y="T1"/>
                  </a:cxn>
                  <a:cxn ang="0">
                    <a:pos x="0" y="T2"/>
                  </a:cxn>
                </a:cxnLst>
                <a:rect l="0" t="0" r="r" b="b"/>
                <a:pathLst>
                  <a:path h="185">
                    <a:moveTo>
                      <a:pt x="0" y="185"/>
                    </a:moveTo>
                    <a:lnTo>
                      <a:pt x="0" y="80"/>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63" name="Freeform 63">
                <a:extLst>
                  <a:ext uri="{FF2B5EF4-FFF2-40B4-BE49-F238E27FC236}">
                    <a16:creationId xmlns="" xmlns:a16="http://schemas.microsoft.com/office/drawing/2014/main" id="{A21E0E64-AD42-4F8A-9050-FE9D3F317C77}"/>
                  </a:ext>
                </a:extLst>
              </p:cNvPr>
              <p:cNvSpPr>
                <a:spLocks/>
              </p:cNvSpPr>
              <p:nvPr/>
            </p:nvSpPr>
            <p:spPr bwMode="auto">
              <a:xfrm>
                <a:off x="1423988" y="3854450"/>
                <a:ext cx="0" cy="187325"/>
              </a:xfrm>
              <a:custGeom>
                <a:avLst/>
                <a:gdLst>
                  <a:gd name="T0" fmla="*/ 118 h 118"/>
                  <a:gd name="T1" fmla="*/ 56 h 118"/>
                  <a:gd name="T2" fmla="*/ 0 h 118"/>
                </a:gdLst>
                <a:ahLst/>
                <a:cxnLst>
                  <a:cxn ang="0">
                    <a:pos x="0" y="T0"/>
                  </a:cxn>
                  <a:cxn ang="0">
                    <a:pos x="0" y="T1"/>
                  </a:cxn>
                  <a:cxn ang="0">
                    <a:pos x="0" y="T2"/>
                  </a:cxn>
                </a:cxnLst>
                <a:rect l="0" t="0" r="r" b="b"/>
                <a:pathLst>
                  <a:path h="118">
                    <a:moveTo>
                      <a:pt x="0" y="118"/>
                    </a:moveTo>
                    <a:lnTo>
                      <a:pt x="0" y="56"/>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64" name="Freeform 64">
                <a:extLst>
                  <a:ext uri="{FF2B5EF4-FFF2-40B4-BE49-F238E27FC236}">
                    <a16:creationId xmlns="" xmlns:a16="http://schemas.microsoft.com/office/drawing/2014/main" id="{1E3BA3A4-36B3-47DC-BFE6-AD1498B524BD}"/>
                  </a:ext>
                </a:extLst>
              </p:cNvPr>
              <p:cNvSpPr>
                <a:spLocks/>
              </p:cNvSpPr>
              <p:nvPr/>
            </p:nvSpPr>
            <p:spPr bwMode="auto">
              <a:xfrm>
                <a:off x="3148013" y="4141788"/>
                <a:ext cx="0" cy="263525"/>
              </a:xfrm>
              <a:custGeom>
                <a:avLst/>
                <a:gdLst>
                  <a:gd name="T0" fmla="*/ 166 h 166"/>
                  <a:gd name="T1" fmla="*/ 75 h 166"/>
                  <a:gd name="T2" fmla="*/ 0 h 166"/>
                </a:gdLst>
                <a:ahLst/>
                <a:cxnLst>
                  <a:cxn ang="0">
                    <a:pos x="0" y="T0"/>
                  </a:cxn>
                  <a:cxn ang="0">
                    <a:pos x="0" y="T1"/>
                  </a:cxn>
                  <a:cxn ang="0">
                    <a:pos x="0" y="T2"/>
                  </a:cxn>
                </a:cxnLst>
                <a:rect l="0" t="0" r="r" b="b"/>
                <a:pathLst>
                  <a:path h="166">
                    <a:moveTo>
                      <a:pt x="0" y="166"/>
                    </a:moveTo>
                    <a:lnTo>
                      <a:pt x="0" y="75"/>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65" name="Freeform 65">
                <a:extLst>
                  <a:ext uri="{FF2B5EF4-FFF2-40B4-BE49-F238E27FC236}">
                    <a16:creationId xmlns="" xmlns:a16="http://schemas.microsoft.com/office/drawing/2014/main" id="{2805CE30-C9B8-499B-A39D-DB7C97598E2C}"/>
                  </a:ext>
                </a:extLst>
              </p:cNvPr>
              <p:cNvSpPr>
                <a:spLocks/>
              </p:cNvSpPr>
              <p:nvPr/>
            </p:nvSpPr>
            <p:spPr bwMode="auto">
              <a:xfrm>
                <a:off x="2287588" y="4010025"/>
                <a:ext cx="0" cy="215900"/>
              </a:xfrm>
              <a:custGeom>
                <a:avLst/>
                <a:gdLst>
                  <a:gd name="T0" fmla="*/ 136 h 136"/>
                  <a:gd name="T1" fmla="*/ 67 h 136"/>
                  <a:gd name="T2" fmla="*/ 0 h 136"/>
                </a:gdLst>
                <a:ahLst/>
                <a:cxnLst>
                  <a:cxn ang="0">
                    <a:pos x="0" y="T0"/>
                  </a:cxn>
                  <a:cxn ang="0">
                    <a:pos x="0" y="T1"/>
                  </a:cxn>
                  <a:cxn ang="0">
                    <a:pos x="0" y="T2"/>
                  </a:cxn>
                </a:cxnLst>
                <a:rect l="0" t="0" r="r" b="b"/>
                <a:pathLst>
                  <a:path h="136">
                    <a:moveTo>
                      <a:pt x="0" y="136"/>
                    </a:moveTo>
                    <a:lnTo>
                      <a:pt x="0" y="67"/>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66" name="Freeform 66">
                <a:extLst>
                  <a:ext uri="{FF2B5EF4-FFF2-40B4-BE49-F238E27FC236}">
                    <a16:creationId xmlns="" xmlns:a16="http://schemas.microsoft.com/office/drawing/2014/main" id="{9294B2E6-937F-421F-B09C-0EF05ED4A967}"/>
                  </a:ext>
                </a:extLst>
              </p:cNvPr>
              <p:cNvSpPr>
                <a:spLocks/>
              </p:cNvSpPr>
              <p:nvPr/>
            </p:nvSpPr>
            <p:spPr bwMode="auto">
              <a:xfrm>
                <a:off x="2574925" y="4049713"/>
                <a:ext cx="0" cy="247650"/>
              </a:xfrm>
              <a:custGeom>
                <a:avLst/>
                <a:gdLst>
                  <a:gd name="T0" fmla="*/ 156 h 156"/>
                  <a:gd name="T1" fmla="*/ 72 h 156"/>
                  <a:gd name="T2" fmla="*/ 0 h 156"/>
                </a:gdLst>
                <a:ahLst/>
                <a:cxnLst>
                  <a:cxn ang="0">
                    <a:pos x="0" y="T0"/>
                  </a:cxn>
                  <a:cxn ang="0">
                    <a:pos x="0" y="T1"/>
                  </a:cxn>
                  <a:cxn ang="0">
                    <a:pos x="0" y="T2"/>
                  </a:cxn>
                </a:cxnLst>
                <a:rect l="0" t="0" r="r" b="b"/>
                <a:pathLst>
                  <a:path h="156">
                    <a:moveTo>
                      <a:pt x="0" y="156"/>
                    </a:moveTo>
                    <a:lnTo>
                      <a:pt x="0" y="72"/>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67" name="Freeform 67">
                <a:extLst>
                  <a:ext uri="{FF2B5EF4-FFF2-40B4-BE49-F238E27FC236}">
                    <a16:creationId xmlns="" xmlns:a16="http://schemas.microsoft.com/office/drawing/2014/main" id="{3A6DFCF0-20DD-4F6B-8511-117C7DA8B31C}"/>
                  </a:ext>
                </a:extLst>
              </p:cNvPr>
              <p:cNvSpPr>
                <a:spLocks/>
              </p:cNvSpPr>
              <p:nvPr/>
            </p:nvSpPr>
            <p:spPr bwMode="auto">
              <a:xfrm>
                <a:off x="1711325" y="3911600"/>
                <a:ext cx="0" cy="233363"/>
              </a:xfrm>
              <a:custGeom>
                <a:avLst/>
                <a:gdLst>
                  <a:gd name="T0" fmla="*/ 147 h 147"/>
                  <a:gd name="T1" fmla="*/ 68 h 147"/>
                  <a:gd name="T2" fmla="*/ 0 h 147"/>
                </a:gdLst>
                <a:ahLst/>
                <a:cxnLst>
                  <a:cxn ang="0">
                    <a:pos x="0" y="T0"/>
                  </a:cxn>
                  <a:cxn ang="0">
                    <a:pos x="0" y="T1"/>
                  </a:cxn>
                  <a:cxn ang="0">
                    <a:pos x="0" y="T2"/>
                  </a:cxn>
                </a:cxnLst>
                <a:rect l="0" t="0" r="r" b="b"/>
                <a:pathLst>
                  <a:path h="147">
                    <a:moveTo>
                      <a:pt x="0" y="147"/>
                    </a:moveTo>
                    <a:lnTo>
                      <a:pt x="0" y="68"/>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68" name="Freeform 68">
                <a:extLst>
                  <a:ext uri="{FF2B5EF4-FFF2-40B4-BE49-F238E27FC236}">
                    <a16:creationId xmlns="" xmlns:a16="http://schemas.microsoft.com/office/drawing/2014/main" id="{3803E189-D493-41B3-8E89-2DA51E19DA83}"/>
                  </a:ext>
                </a:extLst>
              </p:cNvPr>
              <p:cNvSpPr>
                <a:spLocks/>
              </p:cNvSpPr>
              <p:nvPr/>
            </p:nvSpPr>
            <p:spPr bwMode="auto">
              <a:xfrm>
                <a:off x="1997075" y="3975100"/>
                <a:ext cx="0" cy="217488"/>
              </a:xfrm>
              <a:custGeom>
                <a:avLst/>
                <a:gdLst>
                  <a:gd name="T0" fmla="*/ 137 h 137"/>
                  <a:gd name="T1" fmla="*/ 59 h 137"/>
                  <a:gd name="T2" fmla="*/ 0 h 137"/>
                </a:gdLst>
                <a:ahLst/>
                <a:cxnLst>
                  <a:cxn ang="0">
                    <a:pos x="0" y="T0"/>
                  </a:cxn>
                  <a:cxn ang="0">
                    <a:pos x="0" y="T1"/>
                  </a:cxn>
                  <a:cxn ang="0">
                    <a:pos x="0" y="T2"/>
                  </a:cxn>
                </a:cxnLst>
                <a:rect l="0" t="0" r="r" b="b"/>
                <a:pathLst>
                  <a:path h="137">
                    <a:moveTo>
                      <a:pt x="0" y="137"/>
                    </a:moveTo>
                    <a:lnTo>
                      <a:pt x="0" y="59"/>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69" name="Freeform 69">
                <a:extLst>
                  <a:ext uri="{FF2B5EF4-FFF2-40B4-BE49-F238E27FC236}">
                    <a16:creationId xmlns="" xmlns:a16="http://schemas.microsoft.com/office/drawing/2014/main" id="{E989F496-8AAC-4A97-AA45-5E0C59F6CFD5}"/>
                  </a:ext>
                </a:extLst>
              </p:cNvPr>
              <p:cNvSpPr>
                <a:spLocks/>
              </p:cNvSpPr>
              <p:nvPr/>
            </p:nvSpPr>
            <p:spPr bwMode="auto">
              <a:xfrm>
                <a:off x="1069975" y="3824288"/>
                <a:ext cx="0" cy="200025"/>
              </a:xfrm>
              <a:custGeom>
                <a:avLst/>
                <a:gdLst>
                  <a:gd name="T0" fmla="*/ 126 h 126"/>
                  <a:gd name="T1" fmla="*/ 63 h 126"/>
                  <a:gd name="T2" fmla="*/ 0 h 126"/>
                </a:gdLst>
                <a:ahLst/>
                <a:cxnLst>
                  <a:cxn ang="0">
                    <a:pos x="0" y="T0"/>
                  </a:cxn>
                  <a:cxn ang="0">
                    <a:pos x="0" y="T1"/>
                  </a:cxn>
                  <a:cxn ang="0">
                    <a:pos x="0" y="T2"/>
                  </a:cxn>
                </a:cxnLst>
                <a:rect l="0" t="0" r="r" b="b"/>
                <a:pathLst>
                  <a:path h="126">
                    <a:moveTo>
                      <a:pt x="0" y="126"/>
                    </a:moveTo>
                    <a:lnTo>
                      <a:pt x="0" y="63"/>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70" name="Freeform 70">
                <a:extLst>
                  <a:ext uri="{FF2B5EF4-FFF2-40B4-BE49-F238E27FC236}">
                    <a16:creationId xmlns="" xmlns:a16="http://schemas.microsoft.com/office/drawing/2014/main" id="{D9DA1F08-7DFD-4F88-8ECA-49D76DAC8FF5}"/>
                  </a:ext>
                </a:extLst>
              </p:cNvPr>
              <p:cNvSpPr>
                <a:spLocks/>
              </p:cNvSpPr>
              <p:nvPr/>
            </p:nvSpPr>
            <p:spPr bwMode="auto">
              <a:xfrm>
                <a:off x="1000125" y="3857625"/>
                <a:ext cx="0" cy="334963"/>
              </a:xfrm>
              <a:custGeom>
                <a:avLst/>
                <a:gdLst>
                  <a:gd name="T0" fmla="*/ 211 h 211"/>
                  <a:gd name="T1" fmla="*/ 81 h 211"/>
                  <a:gd name="T2" fmla="*/ 0 h 211"/>
                </a:gdLst>
                <a:ahLst/>
                <a:cxnLst>
                  <a:cxn ang="0">
                    <a:pos x="0" y="T0"/>
                  </a:cxn>
                  <a:cxn ang="0">
                    <a:pos x="0" y="T1"/>
                  </a:cxn>
                  <a:cxn ang="0">
                    <a:pos x="0" y="T2"/>
                  </a:cxn>
                </a:cxnLst>
                <a:rect l="0" t="0" r="r" b="b"/>
                <a:pathLst>
                  <a:path h="211">
                    <a:moveTo>
                      <a:pt x="0" y="211"/>
                    </a:moveTo>
                    <a:lnTo>
                      <a:pt x="0" y="81"/>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71" name="Freeform 71">
                <a:extLst>
                  <a:ext uri="{FF2B5EF4-FFF2-40B4-BE49-F238E27FC236}">
                    <a16:creationId xmlns="" xmlns:a16="http://schemas.microsoft.com/office/drawing/2014/main" id="{7674E866-77A2-4167-9156-1148008C9DA1}"/>
                  </a:ext>
                </a:extLst>
              </p:cNvPr>
              <p:cNvSpPr>
                <a:spLocks/>
              </p:cNvSpPr>
              <p:nvPr/>
            </p:nvSpPr>
            <p:spPr bwMode="auto">
              <a:xfrm>
                <a:off x="922338" y="4048125"/>
                <a:ext cx="0" cy="436563"/>
              </a:xfrm>
              <a:custGeom>
                <a:avLst/>
                <a:gdLst>
                  <a:gd name="T0" fmla="*/ 275 h 275"/>
                  <a:gd name="T1" fmla="*/ 110 h 275"/>
                  <a:gd name="T2" fmla="*/ 0 h 275"/>
                </a:gdLst>
                <a:ahLst/>
                <a:cxnLst>
                  <a:cxn ang="0">
                    <a:pos x="0" y="T0"/>
                  </a:cxn>
                  <a:cxn ang="0">
                    <a:pos x="0" y="T1"/>
                  </a:cxn>
                  <a:cxn ang="0">
                    <a:pos x="0" y="T2"/>
                  </a:cxn>
                </a:cxnLst>
                <a:rect l="0" t="0" r="r" b="b"/>
                <a:pathLst>
                  <a:path h="275">
                    <a:moveTo>
                      <a:pt x="0" y="275"/>
                    </a:moveTo>
                    <a:lnTo>
                      <a:pt x="0" y="110"/>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72" name="Freeform 72">
                <a:extLst>
                  <a:ext uri="{FF2B5EF4-FFF2-40B4-BE49-F238E27FC236}">
                    <a16:creationId xmlns="" xmlns:a16="http://schemas.microsoft.com/office/drawing/2014/main" id="{3754D840-88E4-4A89-BF32-84E47B4D53D2}"/>
                  </a:ext>
                </a:extLst>
              </p:cNvPr>
              <p:cNvSpPr>
                <a:spLocks/>
              </p:cNvSpPr>
              <p:nvPr/>
            </p:nvSpPr>
            <p:spPr bwMode="auto">
              <a:xfrm>
                <a:off x="1138238" y="3803650"/>
                <a:ext cx="0" cy="176213"/>
              </a:xfrm>
              <a:custGeom>
                <a:avLst/>
                <a:gdLst>
                  <a:gd name="T0" fmla="*/ 111 h 111"/>
                  <a:gd name="T1" fmla="*/ 44 h 111"/>
                  <a:gd name="T2" fmla="*/ 0 h 111"/>
                </a:gdLst>
                <a:ahLst/>
                <a:cxnLst>
                  <a:cxn ang="0">
                    <a:pos x="0" y="T0"/>
                  </a:cxn>
                  <a:cxn ang="0">
                    <a:pos x="0" y="T1"/>
                  </a:cxn>
                  <a:cxn ang="0">
                    <a:pos x="0" y="T2"/>
                  </a:cxn>
                </a:cxnLst>
                <a:rect l="0" t="0" r="r" b="b"/>
                <a:pathLst>
                  <a:path h="111">
                    <a:moveTo>
                      <a:pt x="0" y="111"/>
                    </a:moveTo>
                    <a:lnTo>
                      <a:pt x="0" y="44"/>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73" name="Freeform 73">
                <a:extLst>
                  <a:ext uri="{FF2B5EF4-FFF2-40B4-BE49-F238E27FC236}">
                    <a16:creationId xmlns="" xmlns:a16="http://schemas.microsoft.com/office/drawing/2014/main" id="{B9BE1C52-6123-4CB3-A96A-066D6E562EC9}"/>
                  </a:ext>
                </a:extLst>
              </p:cNvPr>
              <p:cNvSpPr>
                <a:spLocks/>
              </p:cNvSpPr>
              <p:nvPr/>
            </p:nvSpPr>
            <p:spPr bwMode="auto">
              <a:xfrm>
                <a:off x="1274763" y="3817938"/>
                <a:ext cx="0" cy="201613"/>
              </a:xfrm>
              <a:custGeom>
                <a:avLst/>
                <a:gdLst>
                  <a:gd name="T0" fmla="*/ 127 h 127"/>
                  <a:gd name="T1" fmla="*/ 56 h 127"/>
                  <a:gd name="T2" fmla="*/ 0 h 127"/>
                </a:gdLst>
                <a:ahLst/>
                <a:cxnLst>
                  <a:cxn ang="0">
                    <a:pos x="0" y="T0"/>
                  </a:cxn>
                  <a:cxn ang="0">
                    <a:pos x="0" y="T1"/>
                  </a:cxn>
                  <a:cxn ang="0">
                    <a:pos x="0" y="T2"/>
                  </a:cxn>
                </a:cxnLst>
                <a:rect l="0" t="0" r="r" b="b"/>
                <a:pathLst>
                  <a:path h="127">
                    <a:moveTo>
                      <a:pt x="0" y="127"/>
                    </a:moveTo>
                    <a:lnTo>
                      <a:pt x="0" y="56"/>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74" name="Freeform 74">
                <a:extLst>
                  <a:ext uri="{FF2B5EF4-FFF2-40B4-BE49-F238E27FC236}">
                    <a16:creationId xmlns="" xmlns:a16="http://schemas.microsoft.com/office/drawing/2014/main" id="{BED29E8A-37DA-4A4D-BDA0-1841535B210C}"/>
                  </a:ext>
                </a:extLst>
              </p:cNvPr>
              <p:cNvSpPr>
                <a:spLocks/>
              </p:cNvSpPr>
              <p:nvPr/>
            </p:nvSpPr>
            <p:spPr bwMode="auto">
              <a:xfrm>
                <a:off x="844550" y="4238625"/>
                <a:ext cx="0" cy="319088"/>
              </a:xfrm>
              <a:custGeom>
                <a:avLst/>
                <a:gdLst>
                  <a:gd name="T0" fmla="*/ 201 h 201"/>
                  <a:gd name="T1" fmla="*/ 90 h 201"/>
                  <a:gd name="T2" fmla="*/ 0 h 201"/>
                </a:gdLst>
                <a:ahLst/>
                <a:cxnLst>
                  <a:cxn ang="0">
                    <a:pos x="0" y="T0"/>
                  </a:cxn>
                  <a:cxn ang="0">
                    <a:pos x="0" y="T1"/>
                  </a:cxn>
                  <a:cxn ang="0">
                    <a:pos x="0" y="T2"/>
                  </a:cxn>
                </a:cxnLst>
                <a:rect l="0" t="0" r="r" b="b"/>
                <a:pathLst>
                  <a:path h="201">
                    <a:moveTo>
                      <a:pt x="0" y="201"/>
                    </a:moveTo>
                    <a:lnTo>
                      <a:pt x="0" y="90"/>
                    </a:lnTo>
                    <a:lnTo>
                      <a:pt x="0" y="0"/>
                    </a:lnTo>
                  </a:path>
                </a:pathLst>
              </a:custGeom>
              <a:noFill/>
              <a:ln w="174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75" name="Freeform 75">
                <a:extLst>
                  <a:ext uri="{FF2B5EF4-FFF2-40B4-BE49-F238E27FC236}">
                    <a16:creationId xmlns="" xmlns:a16="http://schemas.microsoft.com/office/drawing/2014/main" id="{192208E6-67B1-4E95-98C6-F49659CB5217}"/>
                  </a:ext>
                </a:extLst>
              </p:cNvPr>
              <p:cNvSpPr>
                <a:spLocks/>
              </p:cNvSpPr>
              <p:nvPr/>
            </p:nvSpPr>
            <p:spPr bwMode="auto">
              <a:xfrm>
                <a:off x="844550" y="3871913"/>
                <a:ext cx="3448050" cy="509588"/>
              </a:xfrm>
              <a:custGeom>
                <a:avLst/>
                <a:gdLst>
                  <a:gd name="T0" fmla="*/ 2172 w 2172"/>
                  <a:gd name="T1" fmla="*/ 306 h 321"/>
                  <a:gd name="T2" fmla="*/ 2171 w 2172"/>
                  <a:gd name="T3" fmla="*/ 306 h 321"/>
                  <a:gd name="T4" fmla="*/ 1451 w 2172"/>
                  <a:gd name="T5" fmla="*/ 245 h 321"/>
                  <a:gd name="T6" fmla="*/ 1090 w 2172"/>
                  <a:gd name="T7" fmla="*/ 184 h 321"/>
                  <a:gd name="T8" fmla="*/ 909 w 2172"/>
                  <a:gd name="T9" fmla="*/ 154 h 321"/>
                  <a:gd name="T10" fmla="*/ 726 w 2172"/>
                  <a:gd name="T11" fmla="*/ 124 h 321"/>
                  <a:gd name="T12" fmla="*/ 546 w 2172"/>
                  <a:gd name="T13" fmla="*/ 93 h 321"/>
                  <a:gd name="T14" fmla="*/ 544 w 2172"/>
                  <a:gd name="T15" fmla="*/ 93 h 321"/>
                  <a:gd name="T16" fmla="*/ 365 w 2172"/>
                  <a:gd name="T17" fmla="*/ 45 h 321"/>
                  <a:gd name="T18" fmla="*/ 271 w 2172"/>
                  <a:gd name="T19" fmla="*/ 22 h 321"/>
                  <a:gd name="T20" fmla="*/ 185 w 2172"/>
                  <a:gd name="T21" fmla="*/ 1 h 321"/>
                  <a:gd name="T22" fmla="*/ 181 w 2172"/>
                  <a:gd name="T23" fmla="*/ 0 h 321"/>
                  <a:gd name="T24" fmla="*/ 142 w 2172"/>
                  <a:gd name="T25" fmla="*/ 33 h 321"/>
                  <a:gd name="T26" fmla="*/ 98 w 2172"/>
                  <a:gd name="T27" fmla="*/ 72 h 321"/>
                  <a:gd name="T28" fmla="*/ 95 w 2172"/>
                  <a:gd name="T29" fmla="*/ 75 h 321"/>
                  <a:gd name="T30" fmla="*/ 49 w 2172"/>
                  <a:gd name="T31" fmla="*/ 221 h 321"/>
                  <a:gd name="T32" fmla="*/ 47 w 2172"/>
                  <a:gd name="T33" fmla="*/ 227 h 321"/>
                  <a:gd name="T34" fmla="*/ 0 w 2172"/>
                  <a:gd name="T35"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2" h="321">
                    <a:moveTo>
                      <a:pt x="2172" y="306"/>
                    </a:moveTo>
                    <a:lnTo>
                      <a:pt x="2171" y="306"/>
                    </a:lnTo>
                    <a:lnTo>
                      <a:pt x="1451" y="245"/>
                    </a:lnTo>
                    <a:lnTo>
                      <a:pt x="1090" y="184"/>
                    </a:lnTo>
                    <a:lnTo>
                      <a:pt x="909" y="154"/>
                    </a:lnTo>
                    <a:lnTo>
                      <a:pt x="726" y="124"/>
                    </a:lnTo>
                    <a:lnTo>
                      <a:pt x="546" y="93"/>
                    </a:lnTo>
                    <a:lnTo>
                      <a:pt x="544" y="93"/>
                    </a:lnTo>
                    <a:lnTo>
                      <a:pt x="365" y="45"/>
                    </a:lnTo>
                    <a:lnTo>
                      <a:pt x="271" y="22"/>
                    </a:lnTo>
                    <a:lnTo>
                      <a:pt x="185" y="1"/>
                    </a:lnTo>
                    <a:lnTo>
                      <a:pt x="181" y="0"/>
                    </a:lnTo>
                    <a:lnTo>
                      <a:pt x="142" y="33"/>
                    </a:lnTo>
                    <a:lnTo>
                      <a:pt x="98" y="72"/>
                    </a:lnTo>
                    <a:lnTo>
                      <a:pt x="95" y="75"/>
                    </a:lnTo>
                    <a:lnTo>
                      <a:pt x="49" y="221"/>
                    </a:lnTo>
                    <a:lnTo>
                      <a:pt x="47" y="227"/>
                    </a:lnTo>
                    <a:lnTo>
                      <a:pt x="0" y="321"/>
                    </a:lnTo>
                  </a:path>
                </a:pathLst>
              </a:custGeom>
              <a:noFill/>
              <a:ln w="254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76" name="Freeform 76">
                <a:extLst>
                  <a:ext uri="{FF2B5EF4-FFF2-40B4-BE49-F238E27FC236}">
                    <a16:creationId xmlns="" xmlns:a16="http://schemas.microsoft.com/office/drawing/2014/main" id="{D4546532-8EEF-48B9-B36A-18B539F10E52}"/>
                  </a:ext>
                </a:extLst>
              </p:cNvPr>
              <p:cNvSpPr>
                <a:spLocks/>
              </p:cNvSpPr>
              <p:nvPr/>
            </p:nvSpPr>
            <p:spPr bwMode="auto">
              <a:xfrm>
                <a:off x="815975" y="4351338"/>
                <a:ext cx="58738" cy="61913"/>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77" name="Freeform 77">
                <a:extLst>
                  <a:ext uri="{FF2B5EF4-FFF2-40B4-BE49-F238E27FC236}">
                    <a16:creationId xmlns="" xmlns:a16="http://schemas.microsoft.com/office/drawing/2014/main" id="{DD9B607E-D93A-40DB-8424-9160BB49816A}"/>
                  </a:ext>
                </a:extLst>
              </p:cNvPr>
              <p:cNvSpPr>
                <a:spLocks/>
              </p:cNvSpPr>
              <p:nvPr/>
            </p:nvSpPr>
            <p:spPr bwMode="auto">
              <a:xfrm>
                <a:off x="887413" y="4203700"/>
                <a:ext cx="61913" cy="6032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78" name="Freeform 78">
                <a:extLst>
                  <a:ext uri="{FF2B5EF4-FFF2-40B4-BE49-F238E27FC236}">
                    <a16:creationId xmlns="" xmlns:a16="http://schemas.microsoft.com/office/drawing/2014/main" id="{A6093187-5FF6-43A9-983F-B2C9A1513FA7}"/>
                  </a:ext>
                </a:extLst>
              </p:cNvPr>
              <p:cNvSpPr>
                <a:spLocks/>
              </p:cNvSpPr>
              <p:nvPr/>
            </p:nvSpPr>
            <p:spPr bwMode="auto">
              <a:xfrm>
                <a:off x="966788" y="3957638"/>
                <a:ext cx="60325" cy="61913"/>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79" name="Freeform 79">
                <a:extLst>
                  <a:ext uri="{FF2B5EF4-FFF2-40B4-BE49-F238E27FC236}">
                    <a16:creationId xmlns="" xmlns:a16="http://schemas.microsoft.com/office/drawing/2014/main" id="{F3021B92-D358-4004-B963-568F848AD6E9}"/>
                  </a:ext>
                </a:extLst>
              </p:cNvPr>
              <p:cNvSpPr>
                <a:spLocks/>
              </p:cNvSpPr>
              <p:nvPr/>
            </p:nvSpPr>
            <p:spPr bwMode="auto">
              <a:xfrm>
                <a:off x="1041400" y="3894138"/>
                <a:ext cx="60325" cy="61913"/>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80" name="Freeform 80">
                <a:extLst>
                  <a:ext uri="{FF2B5EF4-FFF2-40B4-BE49-F238E27FC236}">
                    <a16:creationId xmlns="" xmlns:a16="http://schemas.microsoft.com/office/drawing/2014/main" id="{9335A720-C2E5-4E71-8DAD-730CB54B02AC}"/>
                  </a:ext>
                </a:extLst>
              </p:cNvPr>
              <p:cNvSpPr>
                <a:spLocks/>
              </p:cNvSpPr>
              <p:nvPr/>
            </p:nvSpPr>
            <p:spPr bwMode="auto">
              <a:xfrm>
                <a:off x="1108075" y="3841750"/>
                <a:ext cx="61913" cy="61913"/>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81" name="Freeform 81">
                <a:extLst>
                  <a:ext uri="{FF2B5EF4-FFF2-40B4-BE49-F238E27FC236}">
                    <a16:creationId xmlns="" xmlns:a16="http://schemas.microsoft.com/office/drawing/2014/main" id="{C76F7CA1-D5B2-4D74-A8C6-CB3FF35F87F7}"/>
                  </a:ext>
                </a:extLst>
              </p:cNvPr>
              <p:cNvSpPr>
                <a:spLocks/>
              </p:cNvSpPr>
              <p:nvPr/>
            </p:nvSpPr>
            <p:spPr bwMode="auto">
              <a:xfrm>
                <a:off x="1243013" y="3875088"/>
                <a:ext cx="61913" cy="61913"/>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82" name="Freeform 82">
                <a:extLst>
                  <a:ext uri="{FF2B5EF4-FFF2-40B4-BE49-F238E27FC236}">
                    <a16:creationId xmlns="" xmlns:a16="http://schemas.microsoft.com/office/drawing/2014/main" id="{8CCF4BC7-9DB3-4966-9E84-21C203FD8326}"/>
                  </a:ext>
                </a:extLst>
              </p:cNvPr>
              <p:cNvSpPr>
                <a:spLocks/>
              </p:cNvSpPr>
              <p:nvPr/>
            </p:nvSpPr>
            <p:spPr bwMode="auto">
              <a:xfrm>
                <a:off x="1392238" y="3913188"/>
                <a:ext cx="60325" cy="61913"/>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83" name="Freeform 83">
                <a:extLst>
                  <a:ext uri="{FF2B5EF4-FFF2-40B4-BE49-F238E27FC236}">
                    <a16:creationId xmlns="" xmlns:a16="http://schemas.microsoft.com/office/drawing/2014/main" id="{C0AC5189-5B4B-419D-B6E3-E249E8B42CD3}"/>
                  </a:ext>
                </a:extLst>
              </p:cNvPr>
              <p:cNvSpPr>
                <a:spLocks/>
              </p:cNvSpPr>
              <p:nvPr/>
            </p:nvSpPr>
            <p:spPr bwMode="auto">
              <a:xfrm>
                <a:off x="1681163" y="3990975"/>
                <a:ext cx="61913" cy="60325"/>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84" name="Freeform 84">
                <a:extLst>
                  <a:ext uri="{FF2B5EF4-FFF2-40B4-BE49-F238E27FC236}">
                    <a16:creationId xmlns="" xmlns:a16="http://schemas.microsoft.com/office/drawing/2014/main" id="{A0F4563B-7CF7-4675-89FA-5BF7D12D49B1}"/>
                  </a:ext>
                </a:extLst>
              </p:cNvPr>
              <p:cNvSpPr>
                <a:spLocks/>
              </p:cNvSpPr>
              <p:nvPr/>
            </p:nvSpPr>
            <p:spPr bwMode="auto">
              <a:xfrm>
                <a:off x="1968500" y="4037013"/>
                <a:ext cx="61913" cy="61913"/>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85" name="Freeform 85">
                <a:extLst>
                  <a:ext uri="{FF2B5EF4-FFF2-40B4-BE49-F238E27FC236}">
                    <a16:creationId xmlns="" xmlns:a16="http://schemas.microsoft.com/office/drawing/2014/main" id="{BE22E600-26C5-4E57-AB08-30B426677320}"/>
                  </a:ext>
                </a:extLst>
              </p:cNvPr>
              <p:cNvSpPr>
                <a:spLocks/>
              </p:cNvSpPr>
              <p:nvPr/>
            </p:nvSpPr>
            <p:spPr bwMode="auto">
              <a:xfrm>
                <a:off x="2255838" y="4086225"/>
                <a:ext cx="60325" cy="61913"/>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86" name="Freeform 86">
                <a:extLst>
                  <a:ext uri="{FF2B5EF4-FFF2-40B4-BE49-F238E27FC236}">
                    <a16:creationId xmlns="" xmlns:a16="http://schemas.microsoft.com/office/drawing/2014/main" id="{165834BE-3C52-49F8-B0AF-55C5DE925664}"/>
                  </a:ext>
                </a:extLst>
              </p:cNvPr>
              <p:cNvSpPr>
                <a:spLocks/>
              </p:cNvSpPr>
              <p:nvPr/>
            </p:nvSpPr>
            <p:spPr bwMode="auto">
              <a:xfrm>
                <a:off x="2541588" y="4132263"/>
                <a:ext cx="61913" cy="61913"/>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87" name="Freeform 87">
                <a:extLst>
                  <a:ext uri="{FF2B5EF4-FFF2-40B4-BE49-F238E27FC236}">
                    <a16:creationId xmlns="" xmlns:a16="http://schemas.microsoft.com/office/drawing/2014/main" id="{223E23DA-3E96-4DF2-94AC-0EBEC264E55F}"/>
                  </a:ext>
                </a:extLst>
              </p:cNvPr>
              <p:cNvSpPr>
                <a:spLocks/>
              </p:cNvSpPr>
              <p:nvPr/>
            </p:nvSpPr>
            <p:spPr bwMode="auto">
              <a:xfrm>
                <a:off x="3119438" y="4229100"/>
                <a:ext cx="60325" cy="61913"/>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88" name="Freeform 88">
                <a:extLst>
                  <a:ext uri="{FF2B5EF4-FFF2-40B4-BE49-F238E27FC236}">
                    <a16:creationId xmlns="" xmlns:a16="http://schemas.microsoft.com/office/drawing/2014/main" id="{CA852714-793A-4187-AAC8-339EB09C2D70}"/>
                  </a:ext>
                </a:extLst>
              </p:cNvPr>
              <p:cNvSpPr>
                <a:spLocks/>
              </p:cNvSpPr>
              <p:nvPr/>
            </p:nvSpPr>
            <p:spPr bwMode="auto">
              <a:xfrm>
                <a:off x="4259263" y="4329113"/>
                <a:ext cx="61913" cy="58738"/>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grpSp>
        <p:sp>
          <p:nvSpPr>
            <p:cNvPr id="5190" name="ZoneTexte 5189">
              <a:extLst>
                <a:ext uri="{FF2B5EF4-FFF2-40B4-BE49-F238E27FC236}">
                  <a16:creationId xmlns="" xmlns:a16="http://schemas.microsoft.com/office/drawing/2014/main" id="{7D9993A9-A16C-4542-84FA-368741A6735D}"/>
                </a:ext>
              </a:extLst>
            </p:cNvPr>
            <p:cNvSpPr txBox="1"/>
            <p:nvPr/>
          </p:nvSpPr>
          <p:spPr>
            <a:xfrm>
              <a:off x="370249" y="4001821"/>
              <a:ext cx="439544" cy="276999"/>
            </a:xfrm>
            <a:prstGeom prst="rect">
              <a:avLst/>
            </a:prstGeom>
            <a:noFill/>
          </p:spPr>
          <p:txBody>
            <a:bodyPr wrap="none" rtlCol="0">
              <a:spAutoFit/>
            </a:bodyPr>
            <a:lstStyle/>
            <a:p>
              <a:pPr algn="r" fontAlgn="auto">
                <a:spcBef>
                  <a:spcPts val="0"/>
                </a:spcBef>
                <a:spcAft>
                  <a:spcPts val="0"/>
                </a:spcAft>
              </a:pPr>
              <a:r>
                <a:rPr lang="fr-FR" sz="1200" dirty="0">
                  <a:solidFill>
                    <a:srgbClr val="000000"/>
                  </a:solidFill>
                  <a:latin typeface="Arial"/>
                  <a:cs typeface="+mn-cs"/>
                </a:rPr>
                <a:t>100</a:t>
              </a:r>
            </a:p>
          </p:txBody>
        </p:sp>
        <p:sp>
          <p:nvSpPr>
            <p:cNvPr id="103" name="ZoneTexte 102">
              <a:extLst>
                <a:ext uri="{FF2B5EF4-FFF2-40B4-BE49-F238E27FC236}">
                  <a16:creationId xmlns="" xmlns:a16="http://schemas.microsoft.com/office/drawing/2014/main" id="{E3939E51-6DED-4BB1-A461-C07E03C287F7}"/>
                </a:ext>
              </a:extLst>
            </p:cNvPr>
            <p:cNvSpPr txBox="1"/>
            <p:nvPr/>
          </p:nvSpPr>
          <p:spPr>
            <a:xfrm>
              <a:off x="242009" y="2859333"/>
              <a:ext cx="567784" cy="276999"/>
            </a:xfrm>
            <a:prstGeom prst="rect">
              <a:avLst/>
            </a:prstGeom>
            <a:noFill/>
          </p:spPr>
          <p:txBody>
            <a:bodyPr wrap="none" rtlCol="0">
              <a:spAutoFit/>
            </a:bodyPr>
            <a:lstStyle/>
            <a:p>
              <a:pPr algn="r" fontAlgn="auto">
                <a:spcBef>
                  <a:spcPts val="0"/>
                </a:spcBef>
                <a:spcAft>
                  <a:spcPts val="0"/>
                </a:spcAft>
              </a:pPr>
              <a:r>
                <a:rPr lang="fr-FR" sz="1200" dirty="0">
                  <a:solidFill>
                    <a:srgbClr val="000000"/>
                  </a:solidFill>
                  <a:latin typeface="Arial"/>
                  <a:cs typeface="+mn-cs"/>
                </a:rPr>
                <a:t>1 000</a:t>
              </a:r>
            </a:p>
          </p:txBody>
        </p:sp>
        <p:sp>
          <p:nvSpPr>
            <p:cNvPr id="104" name="ZoneTexte 103">
              <a:extLst>
                <a:ext uri="{FF2B5EF4-FFF2-40B4-BE49-F238E27FC236}">
                  <a16:creationId xmlns="" xmlns:a16="http://schemas.microsoft.com/office/drawing/2014/main" id="{8653642E-F5CC-4555-A71B-230CAEBCBF90}"/>
                </a:ext>
              </a:extLst>
            </p:cNvPr>
            <p:cNvSpPr txBox="1"/>
            <p:nvPr/>
          </p:nvSpPr>
          <p:spPr>
            <a:xfrm>
              <a:off x="157050" y="1707621"/>
              <a:ext cx="652743" cy="276999"/>
            </a:xfrm>
            <a:prstGeom prst="rect">
              <a:avLst/>
            </a:prstGeom>
            <a:noFill/>
          </p:spPr>
          <p:txBody>
            <a:bodyPr wrap="none" rtlCol="0">
              <a:spAutoFit/>
            </a:bodyPr>
            <a:lstStyle/>
            <a:p>
              <a:pPr algn="r" fontAlgn="auto">
                <a:spcBef>
                  <a:spcPts val="0"/>
                </a:spcBef>
                <a:spcAft>
                  <a:spcPts val="0"/>
                </a:spcAft>
              </a:pPr>
              <a:r>
                <a:rPr lang="fr-FR" sz="1200" dirty="0">
                  <a:solidFill>
                    <a:srgbClr val="000000"/>
                  </a:solidFill>
                  <a:latin typeface="Arial"/>
                  <a:cs typeface="+mn-cs"/>
                </a:rPr>
                <a:t>10 000</a:t>
              </a:r>
            </a:p>
          </p:txBody>
        </p:sp>
        <p:sp>
          <p:nvSpPr>
            <p:cNvPr id="105" name="ZoneTexte 104">
              <a:extLst>
                <a:ext uri="{FF2B5EF4-FFF2-40B4-BE49-F238E27FC236}">
                  <a16:creationId xmlns="" xmlns:a16="http://schemas.microsoft.com/office/drawing/2014/main" id="{AACC64E7-0C4F-44A8-8A18-9BEF636BC5A9}"/>
                </a:ext>
              </a:extLst>
            </p:cNvPr>
            <p:cNvSpPr txBox="1"/>
            <p:nvPr/>
          </p:nvSpPr>
          <p:spPr>
            <a:xfrm>
              <a:off x="1164730" y="3502757"/>
              <a:ext cx="1356269" cy="276998"/>
            </a:xfrm>
            <a:prstGeom prst="rect">
              <a:avLst/>
            </a:prstGeom>
            <a:noFill/>
          </p:spPr>
          <p:txBody>
            <a:bodyPr wrap="none" rtlCol="0">
              <a:spAutoFit/>
            </a:bodyPr>
            <a:lstStyle/>
            <a:p>
              <a:pPr fontAlgn="auto">
                <a:spcBef>
                  <a:spcPts val="0"/>
                </a:spcBef>
                <a:spcAft>
                  <a:spcPts val="0"/>
                </a:spcAft>
              </a:pPr>
              <a:r>
                <a:rPr lang="fr-FR" sz="1200" b="1" dirty="0">
                  <a:solidFill>
                    <a:srgbClr val="000000"/>
                  </a:solidFill>
                  <a:latin typeface="Arial"/>
                  <a:cs typeface="+mn-cs"/>
                </a:rPr>
                <a:t>BIC/FTC/TAF qd</a:t>
              </a:r>
            </a:p>
          </p:txBody>
        </p:sp>
        <p:sp>
          <p:nvSpPr>
            <p:cNvPr id="106" name="ZoneTexte 105">
              <a:extLst>
                <a:ext uri="{FF2B5EF4-FFF2-40B4-BE49-F238E27FC236}">
                  <a16:creationId xmlns="" xmlns:a16="http://schemas.microsoft.com/office/drawing/2014/main" id="{CB21354D-4E6E-4A7A-B379-F41B2A595589}"/>
                </a:ext>
              </a:extLst>
            </p:cNvPr>
            <p:cNvSpPr txBox="1"/>
            <p:nvPr/>
          </p:nvSpPr>
          <p:spPr>
            <a:xfrm>
              <a:off x="1164730" y="3817083"/>
              <a:ext cx="2113335" cy="276998"/>
            </a:xfrm>
            <a:prstGeom prst="rect">
              <a:avLst/>
            </a:prstGeom>
            <a:noFill/>
          </p:spPr>
          <p:txBody>
            <a:bodyPr wrap="none" rtlCol="0">
              <a:spAutoFit/>
            </a:bodyPr>
            <a:lstStyle/>
            <a:p>
              <a:pPr fontAlgn="auto">
                <a:spcBef>
                  <a:spcPts val="0"/>
                </a:spcBef>
                <a:spcAft>
                  <a:spcPts val="0"/>
                </a:spcAft>
              </a:pPr>
              <a:r>
                <a:rPr lang="fr-FR" sz="1200" b="1" dirty="0">
                  <a:solidFill>
                    <a:srgbClr val="000000"/>
                  </a:solidFill>
                  <a:latin typeface="Arial"/>
                  <a:cs typeface="+mn-cs"/>
                </a:rPr>
                <a:t>BIC/FTC/TAF </a:t>
              </a:r>
              <a:r>
                <a:rPr lang="fr-FR" sz="1200" b="1" dirty="0" err="1">
                  <a:solidFill>
                    <a:srgbClr val="000000"/>
                  </a:solidFill>
                  <a:latin typeface="Arial"/>
                  <a:cs typeface="+mn-cs"/>
                </a:rPr>
                <a:t>bid</a:t>
              </a:r>
              <a:r>
                <a:rPr lang="fr-FR" sz="1200" b="1" dirty="0">
                  <a:solidFill>
                    <a:srgbClr val="000000"/>
                  </a:solidFill>
                  <a:latin typeface="Arial"/>
                  <a:cs typeface="+mn-cs"/>
                </a:rPr>
                <a:t> + RFP qd</a:t>
              </a:r>
            </a:p>
          </p:txBody>
        </p:sp>
        <p:sp>
          <p:nvSpPr>
            <p:cNvPr id="107" name="ZoneTexte 106">
              <a:extLst>
                <a:ext uri="{FF2B5EF4-FFF2-40B4-BE49-F238E27FC236}">
                  <a16:creationId xmlns="" xmlns:a16="http://schemas.microsoft.com/office/drawing/2014/main" id="{C84E8B85-CF0F-4197-B54D-93EA0D3FA6DF}"/>
                </a:ext>
              </a:extLst>
            </p:cNvPr>
            <p:cNvSpPr txBox="1"/>
            <p:nvPr/>
          </p:nvSpPr>
          <p:spPr>
            <a:xfrm>
              <a:off x="709737" y="4268258"/>
              <a:ext cx="269626" cy="276999"/>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0</a:t>
              </a:r>
            </a:p>
          </p:txBody>
        </p:sp>
        <p:sp>
          <p:nvSpPr>
            <p:cNvPr id="108" name="ZoneTexte 107">
              <a:extLst>
                <a:ext uri="{FF2B5EF4-FFF2-40B4-BE49-F238E27FC236}">
                  <a16:creationId xmlns="" xmlns:a16="http://schemas.microsoft.com/office/drawing/2014/main" id="{1F3C26E5-3D78-44CB-B97B-F460E4FA193A}"/>
                </a:ext>
              </a:extLst>
            </p:cNvPr>
            <p:cNvSpPr txBox="1"/>
            <p:nvPr/>
          </p:nvSpPr>
          <p:spPr>
            <a:xfrm>
              <a:off x="1284412" y="4268258"/>
              <a:ext cx="269626" cy="276999"/>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4</a:t>
              </a:r>
            </a:p>
          </p:txBody>
        </p:sp>
        <p:sp>
          <p:nvSpPr>
            <p:cNvPr id="109" name="ZoneTexte 108">
              <a:extLst>
                <a:ext uri="{FF2B5EF4-FFF2-40B4-BE49-F238E27FC236}">
                  <a16:creationId xmlns="" xmlns:a16="http://schemas.microsoft.com/office/drawing/2014/main" id="{B047216A-5793-410C-8D23-A490717C620C}"/>
                </a:ext>
              </a:extLst>
            </p:cNvPr>
            <p:cNvSpPr txBox="1"/>
            <p:nvPr/>
          </p:nvSpPr>
          <p:spPr>
            <a:xfrm>
              <a:off x="1859087" y="4268258"/>
              <a:ext cx="269626" cy="276999"/>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8</a:t>
              </a:r>
            </a:p>
          </p:txBody>
        </p:sp>
        <p:sp>
          <p:nvSpPr>
            <p:cNvPr id="110" name="ZoneTexte 109">
              <a:extLst>
                <a:ext uri="{FF2B5EF4-FFF2-40B4-BE49-F238E27FC236}">
                  <a16:creationId xmlns="" xmlns:a16="http://schemas.microsoft.com/office/drawing/2014/main" id="{E5382D6F-F2F5-4CAC-87DA-83EA47BD4303}"/>
                </a:ext>
              </a:extLst>
            </p:cNvPr>
            <p:cNvSpPr txBox="1"/>
            <p:nvPr/>
          </p:nvSpPr>
          <p:spPr>
            <a:xfrm>
              <a:off x="2391283" y="4268258"/>
              <a:ext cx="354584" cy="276999"/>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12</a:t>
              </a:r>
            </a:p>
          </p:txBody>
        </p:sp>
        <p:sp>
          <p:nvSpPr>
            <p:cNvPr id="111" name="ZoneTexte 110">
              <a:extLst>
                <a:ext uri="{FF2B5EF4-FFF2-40B4-BE49-F238E27FC236}">
                  <a16:creationId xmlns="" xmlns:a16="http://schemas.microsoft.com/office/drawing/2014/main" id="{70D117E1-86B7-4A06-AB38-2B5833EDD701}"/>
                </a:ext>
              </a:extLst>
            </p:cNvPr>
            <p:cNvSpPr txBox="1"/>
            <p:nvPr/>
          </p:nvSpPr>
          <p:spPr>
            <a:xfrm>
              <a:off x="2965958" y="4268258"/>
              <a:ext cx="354584" cy="276999"/>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16</a:t>
              </a:r>
            </a:p>
          </p:txBody>
        </p:sp>
        <p:sp>
          <p:nvSpPr>
            <p:cNvPr id="112" name="ZoneTexte 111">
              <a:extLst>
                <a:ext uri="{FF2B5EF4-FFF2-40B4-BE49-F238E27FC236}">
                  <a16:creationId xmlns="" xmlns:a16="http://schemas.microsoft.com/office/drawing/2014/main" id="{448AE67C-3564-414A-97F0-D9C4E7C2CCD2}"/>
                </a:ext>
              </a:extLst>
            </p:cNvPr>
            <p:cNvSpPr txBox="1"/>
            <p:nvPr/>
          </p:nvSpPr>
          <p:spPr>
            <a:xfrm>
              <a:off x="3540633" y="4268258"/>
              <a:ext cx="354584" cy="276999"/>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20</a:t>
              </a:r>
            </a:p>
          </p:txBody>
        </p:sp>
        <p:sp>
          <p:nvSpPr>
            <p:cNvPr id="113" name="ZoneTexte 112">
              <a:extLst>
                <a:ext uri="{FF2B5EF4-FFF2-40B4-BE49-F238E27FC236}">
                  <a16:creationId xmlns="" xmlns:a16="http://schemas.microsoft.com/office/drawing/2014/main" id="{B5733B15-770F-4514-9D80-AD75C77FFF9D}"/>
                </a:ext>
              </a:extLst>
            </p:cNvPr>
            <p:cNvSpPr txBox="1"/>
            <p:nvPr/>
          </p:nvSpPr>
          <p:spPr>
            <a:xfrm>
              <a:off x="4115308" y="4268258"/>
              <a:ext cx="354584" cy="276999"/>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24</a:t>
              </a:r>
            </a:p>
          </p:txBody>
        </p:sp>
        <p:sp>
          <p:nvSpPr>
            <p:cNvPr id="114" name="ZoneTexte 113">
              <a:extLst>
                <a:ext uri="{FF2B5EF4-FFF2-40B4-BE49-F238E27FC236}">
                  <a16:creationId xmlns="" xmlns:a16="http://schemas.microsoft.com/office/drawing/2014/main" id="{1B995F4F-F331-4C8A-B86D-7649F39F313D}"/>
                </a:ext>
              </a:extLst>
            </p:cNvPr>
            <p:cNvSpPr txBox="1"/>
            <p:nvPr/>
          </p:nvSpPr>
          <p:spPr>
            <a:xfrm>
              <a:off x="4330455" y="4272742"/>
              <a:ext cx="704039"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Heures</a:t>
              </a:r>
            </a:p>
          </p:txBody>
        </p:sp>
        <p:sp>
          <p:nvSpPr>
            <p:cNvPr id="115" name="ZoneTexte 114">
              <a:extLst>
                <a:ext uri="{FF2B5EF4-FFF2-40B4-BE49-F238E27FC236}">
                  <a16:creationId xmlns="" xmlns:a16="http://schemas.microsoft.com/office/drawing/2014/main" id="{44773B97-4729-4F42-BE0B-89FB1F0A63E8}"/>
                </a:ext>
              </a:extLst>
            </p:cNvPr>
            <p:cNvSpPr txBox="1"/>
            <p:nvPr/>
          </p:nvSpPr>
          <p:spPr>
            <a:xfrm>
              <a:off x="3088509" y="3543122"/>
              <a:ext cx="1587294" cy="276998"/>
            </a:xfrm>
            <a:prstGeom prst="rect">
              <a:avLst/>
            </a:prstGeom>
            <a:noFill/>
          </p:spPr>
          <p:txBody>
            <a:bodyPr wrap="none" rtlCol="0">
              <a:spAutoFit/>
            </a:bodyPr>
            <a:lstStyle/>
            <a:p>
              <a:pPr fontAlgn="auto">
                <a:spcBef>
                  <a:spcPts val="0"/>
                </a:spcBef>
                <a:spcAft>
                  <a:spcPts val="0"/>
                </a:spcAft>
              </a:pPr>
              <a:r>
                <a:rPr lang="fr-FR" sz="1200" dirty="0">
                  <a:solidFill>
                    <a:srgbClr val="000000"/>
                  </a:solidFill>
                  <a:latin typeface="Arial"/>
                  <a:cs typeface="+mn-cs"/>
                </a:rPr>
                <a:t>paEC</a:t>
              </a:r>
              <a:r>
                <a:rPr lang="fr-FR" sz="1200" baseline="-25000" dirty="0">
                  <a:solidFill>
                    <a:srgbClr val="000000"/>
                  </a:solidFill>
                  <a:latin typeface="Arial"/>
                  <a:cs typeface="+mn-cs"/>
                </a:rPr>
                <a:t>95</a:t>
              </a:r>
              <a:r>
                <a:rPr lang="fr-FR" sz="1200" dirty="0">
                  <a:solidFill>
                    <a:srgbClr val="000000"/>
                  </a:solidFill>
                  <a:latin typeface="Arial"/>
                  <a:cs typeface="+mn-cs"/>
                </a:rPr>
                <a:t> = 162 </a:t>
              </a:r>
              <a:r>
                <a:rPr lang="fr-FR" sz="1200" dirty="0" err="1">
                  <a:solidFill>
                    <a:srgbClr val="000000"/>
                  </a:solidFill>
                  <a:latin typeface="Arial"/>
                  <a:cs typeface="+mn-cs"/>
                </a:rPr>
                <a:t>ng</a:t>
              </a:r>
              <a:r>
                <a:rPr lang="fr-FR" sz="1200" dirty="0">
                  <a:solidFill>
                    <a:srgbClr val="000000"/>
                  </a:solidFill>
                  <a:latin typeface="Arial"/>
                  <a:cs typeface="+mn-cs"/>
                </a:rPr>
                <a:t>/ml</a:t>
              </a:r>
            </a:p>
          </p:txBody>
        </p:sp>
        <p:sp>
          <p:nvSpPr>
            <p:cNvPr id="116" name="Line 60">
              <a:extLst>
                <a:ext uri="{FF2B5EF4-FFF2-40B4-BE49-F238E27FC236}">
                  <a16:creationId xmlns="" xmlns:a16="http://schemas.microsoft.com/office/drawing/2014/main" id="{7FB41852-A8DB-44CD-A7A3-7D805D7CA90B}"/>
                </a:ext>
              </a:extLst>
            </p:cNvPr>
            <p:cNvSpPr>
              <a:spLocks noChangeShapeType="1"/>
            </p:cNvSpPr>
            <p:nvPr/>
          </p:nvSpPr>
          <p:spPr bwMode="auto">
            <a:xfrm flipH="1">
              <a:off x="937592" y="3732282"/>
              <a:ext cx="220663" cy="0"/>
            </a:xfrm>
            <a:prstGeom prst="line">
              <a:avLst/>
            </a:prstGeom>
            <a:noFill/>
            <a:ln w="2540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17" name="Line 61">
              <a:extLst>
                <a:ext uri="{FF2B5EF4-FFF2-40B4-BE49-F238E27FC236}">
                  <a16:creationId xmlns="" xmlns:a16="http://schemas.microsoft.com/office/drawing/2014/main" id="{B502A3E8-EFBC-45CB-AF43-513A906FF97A}"/>
                </a:ext>
              </a:extLst>
            </p:cNvPr>
            <p:cNvSpPr>
              <a:spLocks noChangeShapeType="1"/>
            </p:cNvSpPr>
            <p:nvPr/>
          </p:nvSpPr>
          <p:spPr bwMode="auto">
            <a:xfrm flipH="1">
              <a:off x="937592" y="4046608"/>
              <a:ext cx="220663" cy="0"/>
            </a:xfrm>
            <a:prstGeom prst="line">
              <a:avLst/>
            </a:prstGeom>
            <a:noFill/>
            <a:ln w="25400" cap="rnd">
              <a:solidFill>
                <a:srgbClr val="92D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grpSp>
          <p:nvGrpSpPr>
            <p:cNvPr id="5997" name="Groupe 5996">
              <a:extLst>
                <a:ext uri="{FF2B5EF4-FFF2-40B4-BE49-F238E27FC236}">
                  <a16:creationId xmlns="" xmlns:a16="http://schemas.microsoft.com/office/drawing/2014/main" id="{5ACB0110-5C91-4BE0-AD9A-A4B6148D2AD1}"/>
                </a:ext>
              </a:extLst>
            </p:cNvPr>
            <p:cNvGrpSpPr/>
            <p:nvPr/>
          </p:nvGrpSpPr>
          <p:grpSpPr>
            <a:xfrm>
              <a:off x="5133975" y="1862381"/>
              <a:ext cx="3408363" cy="2257425"/>
              <a:chOff x="5133975" y="3781424"/>
              <a:chExt cx="3408363" cy="2257425"/>
            </a:xfrm>
          </p:grpSpPr>
          <p:grpSp>
            <p:nvGrpSpPr>
              <p:cNvPr id="5194" name="Group 292">
                <a:extLst>
                  <a:ext uri="{FF2B5EF4-FFF2-40B4-BE49-F238E27FC236}">
                    <a16:creationId xmlns="" xmlns:a16="http://schemas.microsoft.com/office/drawing/2014/main" id="{EB12DB5B-125E-44F1-B8EC-DDDE9F3BD4E2}"/>
                  </a:ext>
                </a:extLst>
              </p:cNvPr>
              <p:cNvGrpSpPr>
                <a:grpSpLocks/>
              </p:cNvGrpSpPr>
              <p:nvPr/>
            </p:nvGrpSpPr>
            <p:grpSpPr bwMode="auto">
              <a:xfrm>
                <a:off x="5133975" y="3781424"/>
                <a:ext cx="3408363" cy="2257425"/>
                <a:chOff x="3234" y="2382"/>
                <a:chExt cx="2147" cy="1422"/>
              </a:xfrm>
            </p:grpSpPr>
            <p:sp>
              <p:nvSpPr>
                <p:cNvPr id="5797" name="Freeform 92">
                  <a:extLst>
                    <a:ext uri="{FF2B5EF4-FFF2-40B4-BE49-F238E27FC236}">
                      <a16:creationId xmlns="" xmlns:a16="http://schemas.microsoft.com/office/drawing/2014/main" id="{70B30B91-60EF-4DEC-9FAC-9F220FB622A0}"/>
                    </a:ext>
                  </a:extLst>
                </p:cNvPr>
                <p:cNvSpPr>
                  <a:spLocks/>
                </p:cNvSpPr>
                <p:nvPr/>
              </p:nvSpPr>
              <p:spPr bwMode="auto">
                <a:xfrm>
                  <a:off x="3281" y="2382"/>
                  <a:ext cx="2100" cy="1422"/>
                </a:xfrm>
                <a:custGeom>
                  <a:avLst/>
                  <a:gdLst>
                    <a:gd name="T0" fmla="*/ 2100 w 2100"/>
                    <a:gd name="T1" fmla="*/ 1422 h 1422"/>
                    <a:gd name="T2" fmla="*/ 0 w 2100"/>
                    <a:gd name="T3" fmla="*/ 1422 h 1422"/>
                    <a:gd name="T4" fmla="*/ 0 w 2100"/>
                    <a:gd name="T5" fmla="*/ 0 h 1422"/>
                  </a:gdLst>
                  <a:ahLst/>
                  <a:cxnLst>
                    <a:cxn ang="0">
                      <a:pos x="T0" y="T1"/>
                    </a:cxn>
                    <a:cxn ang="0">
                      <a:pos x="T2" y="T3"/>
                    </a:cxn>
                    <a:cxn ang="0">
                      <a:pos x="T4" y="T5"/>
                    </a:cxn>
                  </a:cxnLst>
                  <a:rect l="0" t="0" r="r" b="b"/>
                  <a:pathLst>
                    <a:path w="2100" h="1422">
                      <a:moveTo>
                        <a:pt x="2100" y="1422"/>
                      </a:moveTo>
                      <a:lnTo>
                        <a:pt x="0" y="1422"/>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99" name="Line 94">
                  <a:extLst>
                    <a:ext uri="{FF2B5EF4-FFF2-40B4-BE49-F238E27FC236}">
                      <a16:creationId xmlns="" xmlns:a16="http://schemas.microsoft.com/office/drawing/2014/main" id="{763AC898-7F88-4668-A951-D0B8E84AB49E}"/>
                    </a:ext>
                  </a:extLst>
                </p:cNvPr>
                <p:cNvSpPr>
                  <a:spLocks noChangeShapeType="1"/>
                </p:cNvSpPr>
                <p:nvPr/>
              </p:nvSpPr>
              <p:spPr bwMode="auto">
                <a:xfrm>
                  <a:off x="3234" y="2863"/>
                  <a:ext cx="4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00" name="Line 95">
                  <a:extLst>
                    <a:ext uri="{FF2B5EF4-FFF2-40B4-BE49-F238E27FC236}">
                      <a16:creationId xmlns="" xmlns:a16="http://schemas.microsoft.com/office/drawing/2014/main" id="{1C85E535-FCAA-45E5-B76D-F768D9DCE759}"/>
                    </a:ext>
                  </a:extLst>
                </p:cNvPr>
                <p:cNvSpPr>
                  <a:spLocks noChangeShapeType="1"/>
                </p:cNvSpPr>
                <p:nvPr/>
              </p:nvSpPr>
              <p:spPr bwMode="auto">
                <a:xfrm>
                  <a:off x="3234" y="3333"/>
                  <a:ext cx="4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01" name="Line 96">
                  <a:extLst>
                    <a:ext uri="{FF2B5EF4-FFF2-40B4-BE49-F238E27FC236}">
                      <a16:creationId xmlns="" xmlns:a16="http://schemas.microsoft.com/office/drawing/2014/main" id="{EC57FA53-C270-4F7D-A1F5-5E86170C92C8}"/>
                    </a:ext>
                  </a:extLst>
                </p:cNvPr>
                <p:cNvSpPr>
                  <a:spLocks noChangeShapeType="1"/>
                </p:cNvSpPr>
                <p:nvPr/>
              </p:nvSpPr>
              <p:spPr bwMode="auto">
                <a:xfrm>
                  <a:off x="3234" y="3804"/>
                  <a:ext cx="4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02" name="Line 97">
                  <a:extLst>
                    <a:ext uri="{FF2B5EF4-FFF2-40B4-BE49-F238E27FC236}">
                      <a16:creationId xmlns="" xmlns:a16="http://schemas.microsoft.com/office/drawing/2014/main" id="{EF369748-BF23-46F8-A7DA-799BFEEE6150}"/>
                    </a:ext>
                  </a:extLst>
                </p:cNvPr>
                <p:cNvSpPr>
                  <a:spLocks noChangeShapeType="1"/>
                </p:cNvSpPr>
                <p:nvPr/>
              </p:nvSpPr>
              <p:spPr bwMode="auto">
                <a:xfrm>
                  <a:off x="3234" y="2392"/>
                  <a:ext cx="4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03" name="Line 98">
                  <a:extLst>
                    <a:ext uri="{FF2B5EF4-FFF2-40B4-BE49-F238E27FC236}">
                      <a16:creationId xmlns="" xmlns:a16="http://schemas.microsoft.com/office/drawing/2014/main" id="{A758D241-81AD-48BB-B747-473B5F56B7A0}"/>
                    </a:ext>
                  </a:extLst>
                </p:cNvPr>
                <p:cNvSpPr>
                  <a:spLocks noChangeShapeType="1"/>
                </p:cNvSpPr>
                <p:nvPr/>
              </p:nvSpPr>
              <p:spPr bwMode="auto">
                <a:xfrm>
                  <a:off x="3281" y="3231"/>
                  <a:ext cx="2090" cy="0"/>
                </a:xfrm>
                <a:prstGeom prst="line">
                  <a:avLst/>
                </a:prstGeom>
                <a:noFill/>
                <a:ln w="7938" cap="rnd">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04" name="Freeform 99">
                  <a:extLst>
                    <a:ext uri="{FF2B5EF4-FFF2-40B4-BE49-F238E27FC236}">
                      <a16:creationId xmlns="" xmlns:a16="http://schemas.microsoft.com/office/drawing/2014/main" id="{16B0D457-760D-4C34-AA06-23B1D4B649C4}"/>
                    </a:ext>
                  </a:extLst>
                </p:cNvPr>
                <p:cNvSpPr>
                  <a:spLocks/>
                </p:cNvSpPr>
                <p:nvPr/>
              </p:nvSpPr>
              <p:spPr bwMode="auto">
                <a:xfrm>
                  <a:off x="4858" y="2769"/>
                  <a:ext cx="33" cy="34"/>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05" name="Freeform 100">
                  <a:extLst>
                    <a:ext uri="{FF2B5EF4-FFF2-40B4-BE49-F238E27FC236}">
                      <a16:creationId xmlns="" xmlns:a16="http://schemas.microsoft.com/office/drawing/2014/main" id="{41562927-D440-4456-B431-E2BB67985A81}"/>
                    </a:ext>
                  </a:extLst>
                </p:cNvPr>
                <p:cNvSpPr>
                  <a:spLocks/>
                </p:cNvSpPr>
                <p:nvPr/>
              </p:nvSpPr>
              <p:spPr bwMode="auto">
                <a:xfrm>
                  <a:off x="3795" y="2437"/>
                  <a:ext cx="34" cy="33"/>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06" name="Freeform 101">
                  <a:extLst>
                    <a:ext uri="{FF2B5EF4-FFF2-40B4-BE49-F238E27FC236}">
                      <a16:creationId xmlns="" xmlns:a16="http://schemas.microsoft.com/office/drawing/2014/main" id="{41D0DB8C-1D2E-49BC-80F9-7B71A06B7250}"/>
                    </a:ext>
                  </a:extLst>
                </p:cNvPr>
                <p:cNvSpPr>
                  <a:spLocks/>
                </p:cNvSpPr>
                <p:nvPr/>
              </p:nvSpPr>
              <p:spPr bwMode="auto">
                <a:xfrm>
                  <a:off x="3628" y="2460"/>
                  <a:ext cx="34" cy="33"/>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07" name="Freeform 102">
                  <a:extLst>
                    <a:ext uri="{FF2B5EF4-FFF2-40B4-BE49-F238E27FC236}">
                      <a16:creationId xmlns="" xmlns:a16="http://schemas.microsoft.com/office/drawing/2014/main" id="{7131CC63-95C5-40F6-AF9E-02C541DCEBC6}"/>
                    </a:ext>
                  </a:extLst>
                </p:cNvPr>
                <p:cNvSpPr>
                  <a:spLocks/>
                </p:cNvSpPr>
                <p:nvPr/>
              </p:nvSpPr>
              <p:spPr bwMode="auto">
                <a:xfrm>
                  <a:off x="3664" y="2470"/>
                  <a:ext cx="32" cy="33"/>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6"/>
                        <a:pt x="24" y="4"/>
                      </a:cubicBezTo>
                      <a:cubicBezTo>
                        <a:pt x="21" y="1"/>
                        <a:pt x="18" y="0"/>
                        <a:pt x="14" y="0"/>
                      </a:cubicBezTo>
                      <a:cubicBezTo>
                        <a:pt x="10" y="0"/>
                        <a:pt x="7" y="1"/>
                        <a:pt x="4" y="4"/>
                      </a:cubicBezTo>
                      <a:cubicBezTo>
                        <a:pt x="1" y="6"/>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08" name="Freeform 103">
                  <a:extLst>
                    <a:ext uri="{FF2B5EF4-FFF2-40B4-BE49-F238E27FC236}">
                      <a16:creationId xmlns="" xmlns:a16="http://schemas.microsoft.com/office/drawing/2014/main" id="{5E9DAFDC-182F-4173-98F0-7475AB0C887D}"/>
                    </a:ext>
                  </a:extLst>
                </p:cNvPr>
                <p:cNvSpPr>
                  <a:spLocks/>
                </p:cNvSpPr>
                <p:nvPr/>
              </p:nvSpPr>
              <p:spPr bwMode="auto">
                <a:xfrm>
                  <a:off x="3698" y="2485"/>
                  <a:ext cx="34" cy="34"/>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09" name="Freeform 104">
                  <a:extLst>
                    <a:ext uri="{FF2B5EF4-FFF2-40B4-BE49-F238E27FC236}">
                      <a16:creationId xmlns="" xmlns:a16="http://schemas.microsoft.com/office/drawing/2014/main" id="{4159B171-8ECA-4AD2-A4D0-6FAB54D60D57}"/>
                    </a:ext>
                  </a:extLst>
                </p:cNvPr>
                <p:cNvSpPr>
                  <a:spLocks/>
                </p:cNvSpPr>
                <p:nvPr/>
              </p:nvSpPr>
              <p:spPr bwMode="auto">
                <a:xfrm>
                  <a:off x="3737" y="2490"/>
                  <a:ext cx="33" cy="32"/>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10" name="Freeform 105">
                  <a:extLst>
                    <a:ext uri="{FF2B5EF4-FFF2-40B4-BE49-F238E27FC236}">
                      <a16:creationId xmlns="" xmlns:a16="http://schemas.microsoft.com/office/drawing/2014/main" id="{5DD3E649-678A-45B8-A48A-DCDCD7B6B051}"/>
                    </a:ext>
                  </a:extLst>
                </p:cNvPr>
                <p:cNvSpPr>
                  <a:spLocks/>
                </p:cNvSpPr>
                <p:nvPr/>
              </p:nvSpPr>
              <p:spPr bwMode="auto">
                <a:xfrm>
                  <a:off x="3776" y="2491"/>
                  <a:ext cx="33" cy="33"/>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11" name="Freeform 106">
                  <a:extLst>
                    <a:ext uri="{FF2B5EF4-FFF2-40B4-BE49-F238E27FC236}">
                      <a16:creationId xmlns="" xmlns:a16="http://schemas.microsoft.com/office/drawing/2014/main" id="{AA8D9971-1B06-4402-B705-26BAA5F7857E}"/>
                    </a:ext>
                  </a:extLst>
                </p:cNvPr>
                <p:cNvSpPr>
                  <a:spLocks/>
                </p:cNvSpPr>
                <p:nvPr/>
              </p:nvSpPr>
              <p:spPr bwMode="auto">
                <a:xfrm>
                  <a:off x="3813" y="2491"/>
                  <a:ext cx="32" cy="33"/>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6" y="1"/>
                        <a:pt x="4" y="4"/>
                      </a:cubicBezTo>
                      <a:cubicBezTo>
                        <a:pt x="1" y="7"/>
                        <a:pt x="0" y="10"/>
                        <a:pt x="0" y="14"/>
                      </a:cubicBezTo>
                      <a:cubicBezTo>
                        <a:pt x="0" y="18"/>
                        <a:pt x="1" y="22"/>
                        <a:pt x="4" y="24"/>
                      </a:cubicBezTo>
                      <a:cubicBezTo>
                        <a:pt x="6"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12" name="Freeform 107">
                  <a:extLst>
                    <a:ext uri="{FF2B5EF4-FFF2-40B4-BE49-F238E27FC236}">
                      <a16:creationId xmlns="" xmlns:a16="http://schemas.microsoft.com/office/drawing/2014/main" id="{4C865D38-8154-4DA7-90FA-1F6C4F340A13}"/>
                    </a:ext>
                  </a:extLst>
                </p:cNvPr>
                <p:cNvSpPr>
                  <a:spLocks/>
                </p:cNvSpPr>
                <p:nvPr/>
              </p:nvSpPr>
              <p:spPr bwMode="auto">
                <a:xfrm>
                  <a:off x="3847" y="2486"/>
                  <a:ext cx="34" cy="34"/>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13" name="Freeform 108">
                  <a:extLst>
                    <a:ext uri="{FF2B5EF4-FFF2-40B4-BE49-F238E27FC236}">
                      <a16:creationId xmlns="" xmlns:a16="http://schemas.microsoft.com/office/drawing/2014/main" id="{F933D701-95A3-4C1E-904E-B18980402E82}"/>
                    </a:ext>
                  </a:extLst>
                </p:cNvPr>
                <p:cNvSpPr>
                  <a:spLocks/>
                </p:cNvSpPr>
                <p:nvPr/>
              </p:nvSpPr>
              <p:spPr bwMode="auto">
                <a:xfrm>
                  <a:off x="3883" y="2484"/>
                  <a:ext cx="34"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14" name="Freeform 109">
                  <a:extLst>
                    <a:ext uri="{FF2B5EF4-FFF2-40B4-BE49-F238E27FC236}">
                      <a16:creationId xmlns="" xmlns:a16="http://schemas.microsoft.com/office/drawing/2014/main" id="{B1B2CC4C-3A06-4FFF-B673-1C6F543C2EB5}"/>
                    </a:ext>
                  </a:extLst>
                </p:cNvPr>
                <p:cNvSpPr>
                  <a:spLocks/>
                </p:cNvSpPr>
                <p:nvPr/>
              </p:nvSpPr>
              <p:spPr bwMode="auto">
                <a:xfrm>
                  <a:off x="3919" y="2463"/>
                  <a:ext cx="33" cy="33"/>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15" name="Freeform 110">
                  <a:extLst>
                    <a:ext uri="{FF2B5EF4-FFF2-40B4-BE49-F238E27FC236}">
                      <a16:creationId xmlns="" xmlns:a16="http://schemas.microsoft.com/office/drawing/2014/main" id="{C8650B5F-6670-4571-9C46-7E9C13596A66}"/>
                    </a:ext>
                  </a:extLst>
                </p:cNvPr>
                <p:cNvSpPr>
                  <a:spLocks/>
                </p:cNvSpPr>
                <p:nvPr/>
              </p:nvSpPr>
              <p:spPr bwMode="auto">
                <a:xfrm>
                  <a:off x="3954" y="2459"/>
                  <a:ext cx="33" cy="33"/>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16" name="Freeform 111">
                  <a:extLst>
                    <a:ext uri="{FF2B5EF4-FFF2-40B4-BE49-F238E27FC236}">
                      <a16:creationId xmlns="" xmlns:a16="http://schemas.microsoft.com/office/drawing/2014/main" id="{FB37E047-0BF3-410C-9582-70432EA9824C}"/>
                    </a:ext>
                  </a:extLst>
                </p:cNvPr>
                <p:cNvSpPr>
                  <a:spLocks/>
                </p:cNvSpPr>
                <p:nvPr/>
              </p:nvSpPr>
              <p:spPr bwMode="auto">
                <a:xfrm>
                  <a:off x="3457" y="2503"/>
                  <a:ext cx="34" cy="32"/>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17" name="Freeform 112">
                  <a:extLst>
                    <a:ext uri="{FF2B5EF4-FFF2-40B4-BE49-F238E27FC236}">
                      <a16:creationId xmlns="" xmlns:a16="http://schemas.microsoft.com/office/drawing/2014/main" id="{DDC1DA36-C90A-4C2D-8B53-483D208E975A}"/>
                    </a:ext>
                  </a:extLst>
                </p:cNvPr>
                <p:cNvSpPr>
                  <a:spLocks/>
                </p:cNvSpPr>
                <p:nvPr/>
              </p:nvSpPr>
              <p:spPr bwMode="auto">
                <a:xfrm>
                  <a:off x="3488" y="2504"/>
                  <a:ext cx="33" cy="33"/>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18" name="Freeform 113">
                  <a:extLst>
                    <a:ext uri="{FF2B5EF4-FFF2-40B4-BE49-F238E27FC236}">
                      <a16:creationId xmlns="" xmlns:a16="http://schemas.microsoft.com/office/drawing/2014/main" id="{660D1D39-80DB-446C-B0E0-AD64661B74DB}"/>
                    </a:ext>
                  </a:extLst>
                </p:cNvPr>
                <p:cNvSpPr>
                  <a:spLocks/>
                </p:cNvSpPr>
                <p:nvPr/>
              </p:nvSpPr>
              <p:spPr bwMode="auto">
                <a:xfrm>
                  <a:off x="3518" y="2505"/>
                  <a:ext cx="34" cy="33"/>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19" name="Freeform 114">
                  <a:extLst>
                    <a:ext uri="{FF2B5EF4-FFF2-40B4-BE49-F238E27FC236}">
                      <a16:creationId xmlns="" xmlns:a16="http://schemas.microsoft.com/office/drawing/2014/main" id="{1571C3F4-C339-4F72-9648-317D2D00652E}"/>
                    </a:ext>
                  </a:extLst>
                </p:cNvPr>
                <p:cNvSpPr>
                  <a:spLocks/>
                </p:cNvSpPr>
                <p:nvPr/>
              </p:nvSpPr>
              <p:spPr bwMode="auto">
                <a:xfrm>
                  <a:off x="3554" y="2508"/>
                  <a:ext cx="34" cy="33"/>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20" name="Freeform 115">
                  <a:extLst>
                    <a:ext uri="{FF2B5EF4-FFF2-40B4-BE49-F238E27FC236}">
                      <a16:creationId xmlns="" xmlns:a16="http://schemas.microsoft.com/office/drawing/2014/main" id="{03FDB08F-0542-4C15-BF7A-767C71958E88}"/>
                    </a:ext>
                  </a:extLst>
                </p:cNvPr>
                <p:cNvSpPr>
                  <a:spLocks/>
                </p:cNvSpPr>
                <p:nvPr/>
              </p:nvSpPr>
              <p:spPr bwMode="auto">
                <a:xfrm>
                  <a:off x="3589" y="2509"/>
                  <a:ext cx="33"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21" name="Freeform 116">
                  <a:extLst>
                    <a:ext uri="{FF2B5EF4-FFF2-40B4-BE49-F238E27FC236}">
                      <a16:creationId xmlns="" xmlns:a16="http://schemas.microsoft.com/office/drawing/2014/main" id="{78923028-C8FC-4180-A568-950CAFA5C898}"/>
                    </a:ext>
                  </a:extLst>
                </p:cNvPr>
                <p:cNvSpPr>
                  <a:spLocks/>
                </p:cNvSpPr>
                <p:nvPr/>
              </p:nvSpPr>
              <p:spPr bwMode="auto">
                <a:xfrm>
                  <a:off x="3615" y="2515"/>
                  <a:ext cx="34" cy="33"/>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22" name="Freeform 117">
                  <a:extLst>
                    <a:ext uri="{FF2B5EF4-FFF2-40B4-BE49-F238E27FC236}">
                      <a16:creationId xmlns="" xmlns:a16="http://schemas.microsoft.com/office/drawing/2014/main" id="{019F8D76-DFA9-43B3-8640-BB75384A65A2}"/>
                    </a:ext>
                  </a:extLst>
                </p:cNvPr>
                <p:cNvSpPr>
                  <a:spLocks/>
                </p:cNvSpPr>
                <p:nvPr/>
              </p:nvSpPr>
              <p:spPr bwMode="auto">
                <a:xfrm>
                  <a:off x="3648" y="2522"/>
                  <a:ext cx="33"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23" name="Freeform 118">
                  <a:extLst>
                    <a:ext uri="{FF2B5EF4-FFF2-40B4-BE49-F238E27FC236}">
                      <a16:creationId xmlns="" xmlns:a16="http://schemas.microsoft.com/office/drawing/2014/main" id="{8E251A45-B729-413C-B19F-B0C41AD9B135}"/>
                    </a:ext>
                  </a:extLst>
                </p:cNvPr>
                <p:cNvSpPr>
                  <a:spLocks/>
                </p:cNvSpPr>
                <p:nvPr/>
              </p:nvSpPr>
              <p:spPr bwMode="auto">
                <a:xfrm>
                  <a:off x="3681" y="2524"/>
                  <a:ext cx="34" cy="34"/>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24" name="Freeform 119">
                  <a:extLst>
                    <a:ext uri="{FF2B5EF4-FFF2-40B4-BE49-F238E27FC236}">
                      <a16:creationId xmlns="" xmlns:a16="http://schemas.microsoft.com/office/drawing/2014/main" id="{07A6D947-936E-4E24-874F-94C6A8620D15}"/>
                    </a:ext>
                  </a:extLst>
                </p:cNvPr>
                <p:cNvSpPr>
                  <a:spLocks/>
                </p:cNvSpPr>
                <p:nvPr/>
              </p:nvSpPr>
              <p:spPr bwMode="auto">
                <a:xfrm>
                  <a:off x="3711" y="2526"/>
                  <a:ext cx="34" cy="33"/>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25" name="Freeform 120">
                  <a:extLst>
                    <a:ext uri="{FF2B5EF4-FFF2-40B4-BE49-F238E27FC236}">
                      <a16:creationId xmlns="" xmlns:a16="http://schemas.microsoft.com/office/drawing/2014/main" id="{D4328D59-C044-45E9-B18A-656F9171F8B9}"/>
                    </a:ext>
                  </a:extLst>
                </p:cNvPr>
                <p:cNvSpPr>
                  <a:spLocks/>
                </p:cNvSpPr>
                <p:nvPr/>
              </p:nvSpPr>
              <p:spPr bwMode="auto">
                <a:xfrm>
                  <a:off x="3742" y="2526"/>
                  <a:ext cx="34" cy="33"/>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26" name="Freeform 121">
                  <a:extLst>
                    <a:ext uri="{FF2B5EF4-FFF2-40B4-BE49-F238E27FC236}">
                      <a16:creationId xmlns="" xmlns:a16="http://schemas.microsoft.com/office/drawing/2014/main" id="{B9875E90-2126-4889-B2EF-3A1E22559152}"/>
                    </a:ext>
                  </a:extLst>
                </p:cNvPr>
                <p:cNvSpPr>
                  <a:spLocks/>
                </p:cNvSpPr>
                <p:nvPr/>
              </p:nvSpPr>
              <p:spPr bwMode="auto">
                <a:xfrm>
                  <a:off x="3778" y="2535"/>
                  <a:ext cx="34"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27" name="Freeform 122">
                  <a:extLst>
                    <a:ext uri="{FF2B5EF4-FFF2-40B4-BE49-F238E27FC236}">
                      <a16:creationId xmlns="" xmlns:a16="http://schemas.microsoft.com/office/drawing/2014/main" id="{2BF34361-C8EB-46F5-9DF2-8D4A7093D491}"/>
                    </a:ext>
                  </a:extLst>
                </p:cNvPr>
                <p:cNvSpPr>
                  <a:spLocks/>
                </p:cNvSpPr>
                <p:nvPr/>
              </p:nvSpPr>
              <p:spPr bwMode="auto">
                <a:xfrm>
                  <a:off x="3809" y="2535"/>
                  <a:ext cx="34" cy="32"/>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2" y="7"/>
                        <a:pt x="0" y="10"/>
                        <a:pt x="0" y="14"/>
                      </a:cubicBezTo>
                      <a:cubicBezTo>
                        <a:pt x="0" y="18"/>
                        <a:pt x="2"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28" name="Freeform 123">
                  <a:extLst>
                    <a:ext uri="{FF2B5EF4-FFF2-40B4-BE49-F238E27FC236}">
                      <a16:creationId xmlns="" xmlns:a16="http://schemas.microsoft.com/office/drawing/2014/main" id="{BBEF2DC0-0A69-4587-9BB0-A7FBBFF706CF}"/>
                    </a:ext>
                  </a:extLst>
                </p:cNvPr>
                <p:cNvSpPr>
                  <a:spLocks/>
                </p:cNvSpPr>
                <p:nvPr/>
              </p:nvSpPr>
              <p:spPr bwMode="auto">
                <a:xfrm>
                  <a:off x="3843" y="2529"/>
                  <a:ext cx="33"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29" name="Freeform 124">
                  <a:extLst>
                    <a:ext uri="{FF2B5EF4-FFF2-40B4-BE49-F238E27FC236}">
                      <a16:creationId xmlns="" xmlns:a16="http://schemas.microsoft.com/office/drawing/2014/main" id="{38466AC0-7F66-4834-983B-51486DBC4BE2}"/>
                    </a:ext>
                  </a:extLst>
                </p:cNvPr>
                <p:cNvSpPr>
                  <a:spLocks/>
                </p:cNvSpPr>
                <p:nvPr/>
              </p:nvSpPr>
              <p:spPr bwMode="auto">
                <a:xfrm>
                  <a:off x="3870" y="2527"/>
                  <a:ext cx="34" cy="33"/>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30" name="Freeform 125">
                  <a:extLst>
                    <a:ext uri="{FF2B5EF4-FFF2-40B4-BE49-F238E27FC236}">
                      <a16:creationId xmlns="" xmlns:a16="http://schemas.microsoft.com/office/drawing/2014/main" id="{BE2D1C04-3C90-4823-8F68-8263914C0FD5}"/>
                    </a:ext>
                  </a:extLst>
                </p:cNvPr>
                <p:cNvSpPr>
                  <a:spLocks/>
                </p:cNvSpPr>
                <p:nvPr/>
              </p:nvSpPr>
              <p:spPr bwMode="auto">
                <a:xfrm>
                  <a:off x="3902" y="2524"/>
                  <a:ext cx="33"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31" name="Freeform 126">
                  <a:extLst>
                    <a:ext uri="{FF2B5EF4-FFF2-40B4-BE49-F238E27FC236}">
                      <a16:creationId xmlns="" xmlns:a16="http://schemas.microsoft.com/office/drawing/2014/main" id="{4E77AB5F-C089-4ED2-AC0B-600DF9831E6B}"/>
                    </a:ext>
                  </a:extLst>
                </p:cNvPr>
                <p:cNvSpPr>
                  <a:spLocks/>
                </p:cNvSpPr>
                <p:nvPr/>
              </p:nvSpPr>
              <p:spPr bwMode="auto">
                <a:xfrm>
                  <a:off x="3934" y="2523"/>
                  <a:ext cx="33"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32" name="Freeform 127">
                  <a:extLst>
                    <a:ext uri="{FF2B5EF4-FFF2-40B4-BE49-F238E27FC236}">
                      <a16:creationId xmlns="" xmlns:a16="http://schemas.microsoft.com/office/drawing/2014/main" id="{58F74B0E-B33D-49CC-8310-4749CBF4D816}"/>
                    </a:ext>
                  </a:extLst>
                </p:cNvPr>
                <p:cNvSpPr>
                  <a:spLocks/>
                </p:cNvSpPr>
                <p:nvPr/>
              </p:nvSpPr>
              <p:spPr bwMode="auto">
                <a:xfrm>
                  <a:off x="3967" y="2516"/>
                  <a:ext cx="34"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33" name="Freeform 128">
                  <a:extLst>
                    <a:ext uri="{FF2B5EF4-FFF2-40B4-BE49-F238E27FC236}">
                      <a16:creationId xmlns="" xmlns:a16="http://schemas.microsoft.com/office/drawing/2014/main" id="{EF500AF7-4339-46D4-9005-3205484BA6B7}"/>
                    </a:ext>
                  </a:extLst>
                </p:cNvPr>
                <p:cNvSpPr>
                  <a:spLocks/>
                </p:cNvSpPr>
                <p:nvPr/>
              </p:nvSpPr>
              <p:spPr bwMode="auto">
                <a:xfrm>
                  <a:off x="4002" y="2512"/>
                  <a:ext cx="32" cy="33"/>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34" name="Freeform 129">
                  <a:extLst>
                    <a:ext uri="{FF2B5EF4-FFF2-40B4-BE49-F238E27FC236}">
                      <a16:creationId xmlns="" xmlns:a16="http://schemas.microsoft.com/office/drawing/2014/main" id="{C7480331-82C5-439A-8F04-07C40B387471}"/>
                    </a:ext>
                  </a:extLst>
                </p:cNvPr>
                <p:cNvSpPr>
                  <a:spLocks/>
                </p:cNvSpPr>
                <p:nvPr/>
              </p:nvSpPr>
              <p:spPr bwMode="auto">
                <a:xfrm>
                  <a:off x="4034" y="2512"/>
                  <a:ext cx="33" cy="33"/>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35" name="Freeform 130">
                  <a:extLst>
                    <a:ext uri="{FF2B5EF4-FFF2-40B4-BE49-F238E27FC236}">
                      <a16:creationId xmlns="" xmlns:a16="http://schemas.microsoft.com/office/drawing/2014/main" id="{29C06E40-652C-4390-B171-05283539B6D9}"/>
                    </a:ext>
                  </a:extLst>
                </p:cNvPr>
                <p:cNvSpPr>
                  <a:spLocks/>
                </p:cNvSpPr>
                <p:nvPr/>
              </p:nvSpPr>
              <p:spPr bwMode="auto">
                <a:xfrm>
                  <a:off x="4063" y="2509"/>
                  <a:ext cx="34" cy="33"/>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36" name="Freeform 131">
                  <a:extLst>
                    <a:ext uri="{FF2B5EF4-FFF2-40B4-BE49-F238E27FC236}">
                      <a16:creationId xmlns="" xmlns:a16="http://schemas.microsoft.com/office/drawing/2014/main" id="{5A4397F8-75B9-4E8C-9E53-871344EEAEF4}"/>
                    </a:ext>
                  </a:extLst>
                </p:cNvPr>
                <p:cNvSpPr>
                  <a:spLocks/>
                </p:cNvSpPr>
                <p:nvPr/>
              </p:nvSpPr>
              <p:spPr bwMode="auto">
                <a:xfrm>
                  <a:off x="4096" y="2505"/>
                  <a:ext cx="33" cy="33"/>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37" name="Freeform 132">
                  <a:extLst>
                    <a:ext uri="{FF2B5EF4-FFF2-40B4-BE49-F238E27FC236}">
                      <a16:creationId xmlns="" xmlns:a16="http://schemas.microsoft.com/office/drawing/2014/main" id="{FB6037C2-28A1-423E-8FE2-1B76D3117296}"/>
                    </a:ext>
                  </a:extLst>
                </p:cNvPr>
                <p:cNvSpPr>
                  <a:spLocks/>
                </p:cNvSpPr>
                <p:nvPr/>
              </p:nvSpPr>
              <p:spPr bwMode="auto">
                <a:xfrm>
                  <a:off x="4127" y="2499"/>
                  <a:ext cx="33" cy="34"/>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38" name="Freeform 133">
                  <a:extLst>
                    <a:ext uri="{FF2B5EF4-FFF2-40B4-BE49-F238E27FC236}">
                      <a16:creationId xmlns="" xmlns:a16="http://schemas.microsoft.com/office/drawing/2014/main" id="{EF83987B-7D29-4995-AFAE-C5FD57DB6325}"/>
                    </a:ext>
                  </a:extLst>
                </p:cNvPr>
                <p:cNvSpPr>
                  <a:spLocks/>
                </p:cNvSpPr>
                <p:nvPr/>
              </p:nvSpPr>
              <p:spPr bwMode="auto">
                <a:xfrm>
                  <a:off x="3540" y="2831"/>
                  <a:ext cx="33" cy="33"/>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39" name="Freeform 134">
                  <a:extLst>
                    <a:ext uri="{FF2B5EF4-FFF2-40B4-BE49-F238E27FC236}">
                      <a16:creationId xmlns="" xmlns:a16="http://schemas.microsoft.com/office/drawing/2014/main" id="{0AE546CA-AE8F-4BC4-A093-A2FC93D2E012}"/>
                    </a:ext>
                  </a:extLst>
                </p:cNvPr>
                <p:cNvSpPr>
                  <a:spLocks/>
                </p:cNvSpPr>
                <p:nvPr/>
              </p:nvSpPr>
              <p:spPr bwMode="auto">
                <a:xfrm>
                  <a:off x="3575" y="2833"/>
                  <a:ext cx="33" cy="32"/>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40" name="Freeform 135">
                  <a:extLst>
                    <a:ext uri="{FF2B5EF4-FFF2-40B4-BE49-F238E27FC236}">
                      <a16:creationId xmlns="" xmlns:a16="http://schemas.microsoft.com/office/drawing/2014/main" id="{F6ED5B23-79D7-4719-823F-B21DBD9B14CE}"/>
                    </a:ext>
                  </a:extLst>
                </p:cNvPr>
                <p:cNvSpPr>
                  <a:spLocks/>
                </p:cNvSpPr>
                <p:nvPr/>
              </p:nvSpPr>
              <p:spPr bwMode="auto">
                <a:xfrm>
                  <a:off x="3610" y="2836"/>
                  <a:ext cx="33" cy="34"/>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41" name="Freeform 136">
                  <a:extLst>
                    <a:ext uri="{FF2B5EF4-FFF2-40B4-BE49-F238E27FC236}">
                      <a16:creationId xmlns="" xmlns:a16="http://schemas.microsoft.com/office/drawing/2014/main" id="{B19C00F6-2A73-4B8A-9065-990BA775D764}"/>
                    </a:ext>
                  </a:extLst>
                </p:cNvPr>
                <p:cNvSpPr>
                  <a:spLocks/>
                </p:cNvSpPr>
                <p:nvPr/>
              </p:nvSpPr>
              <p:spPr bwMode="auto">
                <a:xfrm>
                  <a:off x="3646" y="2840"/>
                  <a:ext cx="34" cy="32"/>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42" name="Freeform 137">
                  <a:extLst>
                    <a:ext uri="{FF2B5EF4-FFF2-40B4-BE49-F238E27FC236}">
                      <a16:creationId xmlns="" xmlns:a16="http://schemas.microsoft.com/office/drawing/2014/main" id="{3C6F7C1E-89D1-4446-A1FC-C0C07D3D396C}"/>
                    </a:ext>
                  </a:extLst>
                </p:cNvPr>
                <p:cNvSpPr>
                  <a:spLocks/>
                </p:cNvSpPr>
                <p:nvPr/>
              </p:nvSpPr>
              <p:spPr bwMode="auto">
                <a:xfrm>
                  <a:off x="3681" y="2843"/>
                  <a:ext cx="34" cy="34"/>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43" name="Freeform 138">
                  <a:extLst>
                    <a:ext uri="{FF2B5EF4-FFF2-40B4-BE49-F238E27FC236}">
                      <a16:creationId xmlns="" xmlns:a16="http://schemas.microsoft.com/office/drawing/2014/main" id="{051DAD53-EEEC-4E28-A5AC-6C9FBE4951AA}"/>
                    </a:ext>
                  </a:extLst>
                </p:cNvPr>
                <p:cNvSpPr>
                  <a:spLocks/>
                </p:cNvSpPr>
                <p:nvPr/>
              </p:nvSpPr>
              <p:spPr bwMode="auto">
                <a:xfrm>
                  <a:off x="3700" y="2881"/>
                  <a:ext cx="33"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44" name="Freeform 139">
                  <a:extLst>
                    <a:ext uri="{FF2B5EF4-FFF2-40B4-BE49-F238E27FC236}">
                      <a16:creationId xmlns="" xmlns:a16="http://schemas.microsoft.com/office/drawing/2014/main" id="{3FBA13B2-FDD2-4B7A-9EE7-662C31AAFDCE}"/>
                    </a:ext>
                  </a:extLst>
                </p:cNvPr>
                <p:cNvSpPr>
                  <a:spLocks/>
                </p:cNvSpPr>
                <p:nvPr/>
              </p:nvSpPr>
              <p:spPr bwMode="auto">
                <a:xfrm>
                  <a:off x="3717" y="2850"/>
                  <a:ext cx="33" cy="34"/>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45" name="Freeform 140">
                  <a:extLst>
                    <a:ext uri="{FF2B5EF4-FFF2-40B4-BE49-F238E27FC236}">
                      <a16:creationId xmlns="" xmlns:a16="http://schemas.microsoft.com/office/drawing/2014/main" id="{ED696866-872A-4AE6-ACE0-B33EC1403DE8}"/>
                    </a:ext>
                  </a:extLst>
                </p:cNvPr>
                <p:cNvSpPr>
                  <a:spLocks/>
                </p:cNvSpPr>
                <p:nvPr/>
              </p:nvSpPr>
              <p:spPr bwMode="auto">
                <a:xfrm>
                  <a:off x="3755" y="2857"/>
                  <a:ext cx="34" cy="34"/>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46" name="Freeform 141">
                  <a:extLst>
                    <a:ext uri="{FF2B5EF4-FFF2-40B4-BE49-F238E27FC236}">
                      <a16:creationId xmlns="" xmlns:a16="http://schemas.microsoft.com/office/drawing/2014/main" id="{9E675043-D948-4F2C-866D-78D772469F7D}"/>
                    </a:ext>
                  </a:extLst>
                </p:cNvPr>
                <p:cNvSpPr>
                  <a:spLocks/>
                </p:cNvSpPr>
                <p:nvPr/>
              </p:nvSpPr>
              <p:spPr bwMode="auto">
                <a:xfrm>
                  <a:off x="3790" y="2859"/>
                  <a:ext cx="33" cy="33"/>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7" y="21"/>
                        <a:pt x="29" y="18"/>
                        <a:pt x="29" y="14"/>
                      </a:cubicBezTo>
                      <a:cubicBezTo>
                        <a:pt x="29" y="10"/>
                        <a:pt x="27"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47" name="Freeform 142">
                  <a:extLst>
                    <a:ext uri="{FF2B5EF4-FFF2-40B4-BE49-F238E27FC236}">
                      <a16:creationId xmlns="" xmlns:a16="http://schemas.microsoft.com/office/drawing/2014/main" id="{0F79948F-0347-442A-8660-22DF9BA51E99}"/>
                    </a:ext>
                  </a:extLst>
                </p:cNvPr>
                <p:cNvSpPr>
                  <a:spLocks/>
                </p:cNvSpPr>
                <p:nvPr/>
              </p:nvSpPr>
              <p:spPr bwMode="auto">
                <a:xfrm>
                  <a:off x="3794" y="2902"/>
                  <a:ext cx="33" cy="34"/>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48" name="Freeform 143">
                  <a:extLst>
                    <a:ext uri="{FF2B5EF4-FFF2-40B4-BE49-F238E27FC236}">
                      <a16:creationId xmlns="" xmlns:a16="http://schemas.microsoft.com/office/drawing/2014/main" id="{525B2DC6-CA2C-4F77-9A6E-D7A5A15FC95F}"/>
                    </a:ext>
                  </a:extLst>
                </p:cNvPr>
                <p:cNvSpPr>
                  <a:spLocks/>
                </p:cNvSpPr>
                <p:nvPr/>
              </p:nvSpPr>
              <p:spPr bwMode="auto">
                <a:xfrm>
                  <a:off x="3737" y="2894"/>
                  <a:ext cx="33" cy="34"/>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49" name="Freeform 144">
                  <a:extLst>
                    <a:ext uri="{FF2B5EF4-FFF2-40B4-BE49-F238E27FC236}">
                      <a16:creationId xmlns="" xmlns:a16="http://schemas.microsoft.com/office/drawing/2014/main" id="{D63A7F86-CA08-4515-8C3E-C655C7025FF3}"/>
                    </a:ext>
                  </a:extLst>
                </p:cNvPr>
                <p:cNvSpPr>
                  <a:spLocks/>
                </p:cNvSpPr>
                <p:nvPr/>
              </p:nvSpPr>
              <p:spPr bwMode="auto">
                <a:xfrm>
                  <a:off x="3758" y="2917"/>
                  <a:ext cx="34"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50" name="Freeform 145">
                  <a:extLst>
                    <a:ext uri="{FF2B5EF4-FFF2-40B4-BE49-F238E27FC236}">
                      <a16:creationId xmlns="" xmlns:a16="http://schemas.microsoft.com/office/drawing/2014/main" id="{B5E28889-EBF5-4CBF-B3BB-349E9BEA8999}"/>
                    </a:ext>
                  </a:extLst>
                </p:cNvPr>
                <p:cNvSpPr>
                  <a:spLocks/>
                </p:cNvSpPr>
                <p:nvPr/>
              </p:nvSpPr>
              <p:spPr bwMode="auto">
                <a:xfrm>
                  <a:off x="3793" y="2951"/>
                  <a:ext cx="32" cy="33"/>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51" name="Freeform 146">
                  <a:extLst>
                    <a:ext uri="{FF2B5EF4-FFF2-40B4-BE49-F238E27FC236}">
                      <a16:creationId xmlns="" xmlns:a16="http://schemas.microsoft.com/office/drawing/2014/main" id="{62F6451E-CB11-4AE7-BBA0-EE646BF24AAF}"/>
                    </a:ext>
                  </a:extLst>
                </p:cNvPr>
                <p:cNvSpPr>
                  <a:spLocks/>
                </p:cNvSpPr>
                <p:nvPr/>
              </p:nvSpPr>
              <p:spPr bwMode="auto">
                <a:xfrm>
                  <a:off x="3829" y="2940"/>
                  <a:ext cx="33" cy="34"/>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52" name="Freeform 147">
                  <a:extLst>
                    <a:ext uri="{FF2B5EF4-FFF2-40B4-BE49-F238E27FC236}">
                      <a16:creationId xmlns="" xmlns:a16="http://schemas.microsoft.com/office/drawing/2014/main" id="{8B6EE448-63BD-4F3C-B629-4299E7F018B0}"/>
                    </a:ext>
                  </a:extLst>
                </p:cNvPr>
                <p:cNvSpPr>
                  <a:spLocks/>
                </p:cNvSpPr>
                <p:nvPr/>
              </p:nvSpPr>
              <p:spPr bwMode="auto">
                <a:xfrm>
                  <a:off x="3828" y="2888"/>
                  <a:ext cx="33" cy="34"/>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53" name="Freeform 148">
                  <a:extLst>
                    <a:ext uri="{FF2B5EF4-FFF2-40B4-BE49-F238E27FC236}">
                      <a16:creationId xmlns="" xmlns:a16="http://schemas.microsoft.com/office/drawing/2014/main" id="{442C177C-D96C-4E09-A62D-5D403E64DD58}"/>
                    </a:ext>
                  </a:extLst>
                </p:cNvPr>
                <p:cNvSpPr>
                  <a:spLocks/>
                </p:cNvSpPr>
                <p:nvPr/>
              </p:nvSpPr>
              <p:spPr bwMode="auto">
                <a:xfrm>
                  <a:off x="3843" y="2856"/>
                  <a:ext cx="33" cy="33"/>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54" name="Freeform 149">
                  <a:extLst>
                    <a:ext uri="{FF2B5EF4-FFF2-40B4-BE49-F238E27FC236}">
                      <a16:creationId xmlns="" xmlns:a16="http://schemas.microsoft.com/office/drawing/2014/main" id="{841AE9D3-0592-4774-8AAF-786DA2794C26}"/>
                    </a:ext>
                  </a:extLst>
                </p:cNvPr>
                <p:cNvSpPr>
                  <a:spLocks/>
                </p:cNvSpPr>
                <p:nvPr/>
              </p:nvSpPr>
              <p:spPr bwMode="auto">
                <a:xfrm>
                  <a:off x="3860" y="2876"/>
                  <a:ext cx="34" cy="33"/>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55" name="Freeform 150">
                  <a:extLst>
                    <a:ext uri="{FF2B5EF4-FFF2-40B4-BE49-F238E27FC236}">
                      <a16:creationId xmlns="" xmlns:a16="http://schemas.microsoft.com/office/drawing/2014/main" id="{E1A13BAF-B00C-4BD0-9A9D-EEE7DF8A7E5A}"/>
                    </a:ext>
                  </a:extLst>
                </p:cNvPr>
                <p:cNvSpPr>
                  <a:spLocks/>
                </p:cNvSpPr>
                <p:nvPr/>
              </p:nvSpPr>
              <p:spPr bwMode="auto">
                <a:xfrm>
                  <a:off x="3879" y="2855"/>
                  <a:ext cx="32" cy="33"/>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56" name="Freeform 151">
                  <a:extLst>
                    <a:ext uri="{FF2B5EF4-FFF2-40B4-BE49-F238E27FC236}">
                      <a16:creationId xmlns="" xmlns:a16="http://schemas.microsoft.com/office/drawing/2014/main" id="{1F59FC45-F0A3-45D2-96EE-C9CC70A11169}"/>
                    </a:ext>
                  </a:extLst>
                </p:cNvPr>
                <p:cNvSpPr>
                  <a:spLocks/>
                </p:cNvSpPr>
                <p:nvPr/>
              </p:nvSpPr>
              <p:spPr bwMode="auto">
                <a:xfrm>
                  <a:off x="3913" y="2848"/>
                  <a:ext cx="34" cy="33"/>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57" name="Freeform 152">
                  <a:extLst>
                    <a:ext uri="{FF2B5EF4-FFF2-40B4-BE49-F238E27FC236}">
                      <a16:creationId xmlns="" xmlns:a16="http://schemas.microsoft.com/office/drawing/2014/main" id="{D07DD241-A5BB-46C4-A011-B83DAD50527C}"/>
                    </a:ext>
                  </a:extLst>
                </p:cNvPr>
                <p:cNvSpPr>
                  <a:spLocks/>
                </p:cNvSpPr>
                <p:nvPr/>
              </p:nvSpPr>
              <p:spPr bwMode="auto">
                <a:xfrm>
                  <a:off x="3954" y="2842"/>
                  <a:ext cx="33"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58" name="Freeform 153">
                  <a:extLst>
                    <a:ext uri="{FF2B5EF4-FFF2-40B4-BE49-F238E27FC236}">
                      <a16:creationId xmlns="" xmlns:a16="http://schemas.microsoft.com/office/drawing/2014/main" id="{66B0658E-F2AB-400E-9193-717F9DC745E0}"/>
                    </a:ext>
                  </a:extLst>
                </p:cNvPr>
                <p:cNvSpPr>
                  <a:spLocks/>
                </p:cNvSpPr>
                <p:nvPr/>
              </p:nvSpPr>
              <p:spPr bwMode="auto">
                <a:xfrm>
                  <a:off x="3995" y="2840"/>
                  <a:ext cx="32" cy="32"/>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59" name="Freeform 154">
                  <a:extLst>
                    <a:ext uri="{FF2B5EF4-FFF2-40B4-BE49-F238E27FC236}">
                      <a16:creationId xmlns="" xmlns:a16="http://schemas.microsoft.com/office/drawing/2014/main" id="{4E05D69F-4405-4BEC-81B5-29118C216FCE}"/>
                    </a:ext>
                  </a:extLst>
                </p:cNvPr>
                <p:cNvSpPr>
                  <a:spLocks/>
                </p:cNvSpPr>
                <p:nvPr/>
              </p:nvSpPr>
              <p:spPr bwMode="auto">
                <a:xfrm>
                  <a:off x="4027" y="2834"/>
                  <a:ext cx="33" cy="33"/>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60" name="Freeform 155">
                  <a:extLst>
                    <a:ext uri="{FF2B5EF4-FFF2-40B4-BE49-F238E27FC236}">
                      <a16:creationId xmlns="" xmlns:a16="http://schemas.microsoft.com/office/drawing/2014/main" id="{A257F677-86C6-4921-BA1A-98115E434E11}"/>
                    </a:ext>
                  </a:extLst>
                </p:cNvPr>
                <p:cNvSpPr>
                  <a:spLocks/>
                </p:cNvSpPr>
                <p:nvPr/>
              </p:nvSpPr>
              <p:spPr bwMode="auto">
                <a:xfrm>
                  <a:off x="4063" y="2834"/>
                  <a:ext cx="34" cy="33"/>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61" name="Freeform 156">
                  <a:extLst>
                    <a:ext uri="{FF2B5EF4-FFF2-40B4-BE49-F238E27FC236}">
                      <a16:creationId xmlns="" xmlns:a16="http://schemas.microsoft.com/office/drawing/2014/main" id="{D1509EA5-4A49-46F0-BE30-9784D2CEDAAA}"/>
                    </a:ext>
                  </a:extLst>
                </p:cNvPr>
                <p:cNvSpPr>
                  <a:spLocks/>
                </p:cNvSpPr>
                <p:nvPr/>
              </p:nvSpPr>
              <p:spPr bwMode="auto">
                <a:xfrm>
                  <a:off x="3473" y="2541"/>
                  <a:ext cx="34"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62" name="Freeform 157">
                  <a:extLst>
                    <a:ext uri="{FF2B5EF4-FFF2-40B4-BE49-F238E27FC236}">
                      <a16:creationId xmlns="" xmlns:a16="http://schemas.microsoft.com/office/drawing/2014/main" id="{F29A67DD-834A-434F-8735-8012D33AA160}"/>
                    </a:ext>
                  </a:extLst>
                </p:cNvPr>
                <p:cNvSpPr>
                  <a:spLocks/>
                </p:cNvSpPr>
                <p:nvPr/>
              </p:nvSpPr>
              <p:spPr bwMode="auto">
                <a:xfrm>
                  <a:off x="3488" y="2542"/>
                  <a:ext cx="33" cy="33"/>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63" name="Freeform 158">
                  <a:extLst>
                    <a:ext uri="{FF2B5EF4-FFF2-40B4-BE49-F238E27FC236}">
                      <a16:creationId xmlns="" xmlns:a16="http://schemas.microsoft.com/office/drawing/2014/main" id="{4C442169-6105-426F-9D60-6253FB0B7FC7}"/>
                    </a:ext>
                  </a:extLst>
                </p:cNvPr>
                <p:cNvSpPr>
                  <a:spLocks/>
                </p:cNvSpPr>
                <p:nvPr/>
              </p:nvSpPr>
              <p:spPr bwMode="auto">
                <a:xfrm>
                  <a:off x="3501" y="2543"/>
                  <a:ext cx="32" cy="33"/>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64" name="Freeform 159">
                  <a:extLst>
                    <a:ext uri="{FF2B5EF4-FFF2-40B4-BE49-F238E27FC236}">
                      <a16:creationId xmlns="" xmlns:a16="http://schemas.microsoft.com/office/drawing/2014/main" id="{2C0F9A88-8128-4EBA-9226-362436C2B3DE}"/>
                    </a:ext>
                  </a:extLst>
                </p:cNvPr>
                <p:cNvSpPr>
                  <a:spLocks/>
                </p:cNvSpPr>
                <p:nvPr/>
              </p:nvSpPr>
              <p:spPr bwMode="auto">
                <a:xfrm>
                  <a:off x="3515" y="2549"/>
                  <a:ext cx="33" cy="33"/>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65" name="Freeform 160">
                  <a:extLst>
                    <a:ext uri="{FF2B5EF4-FFF2-40B4-BE49-F238E27FC236}">
                      <a16:creationId xmlns="" xmlns:a16="http://schemas.microsoft.com/office/drawing/2014/main" id="{41128E5C-A4C4-4B7E-9ADD-60DE3EDDC881}"/>
                    </a:ext>
                  </a:extLst>
                </p:cNvPr>
                <p:cNvSpPr>
                  <a:spLocks/>
                </p:cNvSpPr>
                <p:nvPr/>
              </p:nvSpPr>
              <p:spPr bwMode="auto">
                <a:xfrm>
                  <a:off x="3529" y="2550"/>
                  <a:ext cx="33" cy="33"/>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66" name="Freeform 161">
                  <a:extLst>
                    <a:ext uri="{FF2B5EF4-FFF2-40B4-BE49-F238E27FC236}">
                      <a16:creationId xmlns="" xmlns:a16="http://schemas.microsoft.com/office/drawing/2014/main" id="{BEA5D52C-499D-4B2A-BD4F-D79AEDEEB096}"/>
                    </a:ext>
                  </a:extLst>
                </p:cNvPr>
                <p:cNvSpPr>
                  <a:spLocks/>
                </p:cNvSpPr>
                <p:nvPr/>
              </p:nvSpPr>
              <p:spPr bwMode="auto">
                <a:xfrm>
                  <a:off x="3547" y="2549"/>
                  <a:ext cx="34" cy="33"/>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67" name="Freeform 162">
                  <a:extLst>
                    <a:ext uri="{FF2B5EF4-FFF2-40B4-BE49-F238E27FC236}">
                      <a16:creationId xmlns="" xmlns:a16="http://schemas.microsoft.com/office/drawing/2014/main" id="{0B3AA695-B463-4255-B2EE-C957FA2D414B}"/>
                    </a:ext>
                  </a:extLst>
                </p:cNvPr>
                <p:cNvSpPr>
                  <a:spLocks/>
                </p:cNvSpPr>
                <p:nvPr/>
              </p:nvSpPr>
              <p:spPr bwMode="auto">
                <a:xfrm>
                  <a:off x="3568" y="2551"/>
                  <a:ext cx="33" cy="34"/>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68" name="Freeform 163">
                  <a:extLst>
                    <a:ext uri="{FF2B5EF4-FFF2-40B4-BE49-F238E27FC236}">
                      <a16:creationId xmlns="" xmlns:a16="http://schemas.microsoft.com/office/drawing/2014/main" id="{312E9FA8-B0E6-4A94-85B3-13C520D273CC}"/>
                    </a:ext>
                  </a:extLst>
                </p:cNvPr>
                <p:cNvSpPr>
                  <a:spLocks/>
                </p:cNvSpPr>
                <p:nvPr/>
              </p:nvSpPr>
              <p:spPr bwMode="auto">
                <a:xfrm>
                  <a:off x="3590" y="2555"/>
                  <a:ext cx="33"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69" name="Freeform 164">
                  <a:extLst>
                    <a:ext uri="{FF2B5EF4-FFF2-40B4-BE49-F238E27FC236}">
                      <a16:creationId xmlns="" xmlns:a16="http://schemas.microsoft.com/office/drawing/2014/main" id="{C401DCF9-BAFB-429C-B3DC-0418144F9758}"/>
                    </a:ext>
                  </a:extLst>
                </p:cNvPr>
                <p:cNvSpPr>
                  <a:spLocks/>
                </p:cNvSpPr>
                <p:nvPr/>
              </p:nvSpPr>
              <p:spPr bwMode="auto">
                <a:xfrm>
                  <a:off x="3613" y="2556"/>
                  <a:ext cx="33" cy="33"/>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70" name="Freeform 165">
                  <a:extLst>
                    <a:ext uri="{FF2B5EF4-FFF2-40B4-BE49-F238E27FC236}">
                      <a16:creationId xmlns="" xmlns:a16="http://schemas.microsoft.com/office/drawing/2014/main" id="{983937D4-17F4-403E-B273-93A5A90F963B}"/>
                    </a:ext>
                  </a:extLst>
                </p:cNvPr>
                <p:cNvSpPr>
                  <a:spLocks/>
                </p:cNvSpPr>
                <p:nvPr/>
              </p:nvSpPr>
              <p:spPr bwMode="auto">
                <a:xfrm>
                  <a:off x="3629" y="2560"/>
                  <a:ext cx="34" cy="33"/>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71" name="Freeform 166">
                  <a:extLst>
                    <a:ext uri="{FF2B5EF4-FFF2-40B4-BE49-F238E27FC236}">
                      <a16:creationId xmlns="" xmlns:a16="http://schemas.microsoft.com/office/drawing/2014/main" id="{509A3215-F5E6-4D83-9C49-776A15D72345}"/>
                    </a:ext>
                  </a:extLst>
                </p:cNvPr>
                <p:cNvSpPr>
                  <a:spLocks/>
                </p:cNvSpPr>
                <p:nvPr/>
              </p:nvSpPr>
              <p:spPr bwMode="auto">
                <a:xfrm>
                  <a:off x="3645" y="2560"/>
                  <a:ext cx="34" cy="33"/>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72" name="Freeform 167">
                  <a:extLst>
                    <a:ext uri="{FF2B5EF4-FFF2-40B4-BE49-F238E27FC236}">
                      <a16:creationId xmlns="" xmlns:a16="http://schemas.microsoft.com/office/drawing/2014/main" id="{2A2EC43F-26D7-4D57-A591-10FAB3B785BE}"/>
                    </a:ext>
                  </a:extLst>
                </p:cNvPr>
                <p:cNvSpPr>
                  <a:spLocks/>
                </p:cNvSpPr>
                <p:nvPr/>
              </p:nvSpPr>
              <p:spPr bwMode="auto">
                <a:xfrm>
                  <a:off x="3659" y="2560"/>
                  <a:ext cx="34" cy="33"/>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73" name="Freeform 168">
                  <a:extLst>
                    <a:ext uri="{FF2B5EF4-FFF2-40B4-BE49-F238E27FC236}">
                      <a16:creationId xmlns="" xmlns:a16="http://schemas.microsoft.com/office/drawing/2014/main" id="{C0DA5789-F3D7-40D4-91B7-72909A0458B8}"/>
                    </a:ext>
                  </a:extLst>
                </p:cNvPr>
                <p:cNvSpPr>
                  <a:spLocks/>
                </p:cNvSpPr>
                <p:nvPr/>
              </p:nvSpPr>
              <p:spPr bwMode="auto">
                <a:xfrm>
                  <a:off x="3674" y="2561"/>
                  <a:ext cx="34" cy="34"/>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74" name="Freeform 169">
                  <a:extLst>
                    <a:ext uri="{FF2B5EF4-FFF2-40B4-BE49-F238E27FC236}">
                      <a16:creationId xmlns="" xmlns:a16="http://schemas.microsoft.com/office/drawing/2014/main" id="{6F10CEB4-077B-4EDD-A7D9-B5484353FC33}"/>
                    </a:ext>
                  </a:extLst>
                </p:cNvPr>
                <p:cNvSpPr>
                  <a:spLocks/>
                </p:cNvSpPr>
                <p:nvPr/>
              </p:nvSpPr>
              <p:spPr bwMode="auto">
                <a:xfrm>
                  <a:off x="3693" y="2561"/>
                  <a:ext cx="32" cy="34"/>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75" name="Freeform 170">
                  <a:extLst>
                    <a:ext uri="{FF2B5EF4-FFF2-40B4-BE49-F238E27FC236}">
                      <a16:creationId xmlns="" xmlns:a16="http://schemas.microsoft.com/office/drawing/2014/main" id="{0FE43461-4DB1-4DED-8834-9CF9DE0E369D}"/>
                    </a:ext>
                  </a:extLst>
                </p:cNvPr>
                <p:cNvSpPr>
                  <a:spLocks/>
                </p:cNvSpPr>
                <p:nvPr/>
              </p:nvSpPr>
              <p:spPr bwMode="auto">
                <a:xfrm>
                  <a:off x="3709" y="2561"/>
                  <a:ext cx="33" cy="34"/>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76" name="Freeform 171">
                  <a:extLst>
                    <a:ext uri="{FF2B5EF4-FFF2-40B4-BE49-F238E27FC236}">
                      <a16:creationId xmlns="" xmlns:a16="http://schemas.microsoft.com/office/drawing/2014/main" id="{02DB3C81-2A42-4890-8C19-70F4E6CDF94D}"/>
                    </a:ext>
                  </a:extLst>
                </p:cNvPr>
                <p:cNvSpPr>
                  <a:spLocks/>
                </p:cNvSpPr>
                <p:nvPr/>
              </p:nvSpPr>
              <p:spPr bwMode="auto">
                <a:xfrm>
                  <a:off x="3730" y="2563"/>
                  <a:ext cx="33" cy="33"/>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77" name="Freeform 172">
                  <a:extLst>
                    <a:ext uri="{FF2B5EF4-FFF2-40B4-BE49-F238E27FC236}">
                      <a16:creationId xmlns="" xmlns:a16="http://schemas.microsoft.com/office/drawing/2014/main" id="{02AAEA7F-506F-44FD-BD57-758BAC9C8CD9}"/>
                    </a:ext>
                  </a:extLst>
                </p:cNvPr>
                <p:cNvSpPr>
                  <a:spLocks/>
                </p:cNvSpPr>
                <p:nvPr/>
              </p:nvSpPr>
              <p:spPr bwMode="auto">
                <a:xfrm>
                  <a:off x="3745" y="2566"/>
                  <a:ext cx="33"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78" name="Freeform 173">
                  <a:extLst>
                    <a:ext uri="{FF2B5EF4-FFF2-40B4-BE49-F238E27FC236}">
                      <a16:creationId xmlns="" xmlns:a16="http://schemas.microsoft.com/office/drawing/2014/main" id="{C532D998-4ABD-4E42-A757-C6A26A596B01}"/>
                    </a:ext>
                  </a:extLst>
                </p:cNvPr>
                <p:cNvSpPr>
                  <a:spLocks/>
                </p:cNvSpPr>
                <p:nvPr/>
              </p:nvSpPr>
              <p:spPr bwMode="auto">
                <a:xfrm>
                  <a:off x="3760" y="2564"/>
                  <a:ext cx="33" cy="33"/>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79" name="Freeform 174">
                  <a:extLst>
                    <a:ext uri="{FF2B5EF4-FFF2-40B4-BE49-F238E27FC236}">
                      <a16:creationId xmlns="" xmlns:a16="http://schemas.microsoft.com/office/drawing/2014/main" id="{1D21A21E-0613-40CC-BE44-52B359A00A78}"/>
                    </a:ext>
                  </a:extLst>
                </p:cNvPr>
                <p:cNvSpPr>
                  <a:spLocks/>
                </p:cNvSpPr>
                <p:nvPr/>
              </p:nvSpPr>
              <p:spPr bwMode="auto">
                <a:xfrm>
                  <a:off x="3776" y="2568"/>
                  <a:ext cx="33" cy="34"/>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80" name="Freeform 175">
                  <a:extLst>
                    <a:ext uri="{FF2B5EF4-FFF2-40B4-BE49-F238E27FC236}">
                      <a16:creationId xmlns="" xmlns:a16="http://schemas.microsoft.com/office/drawing/2014/main" id="{825AF81B-5DE2-440F-97A0-2E0B669E951F}"/>
                    </a:ext>
                  </a:extLst>
                </p:cNvPr>
                <p:cNvSpPr>
                  <a:spLocks/>
                </p:cNvSpPr>
                <p:nvPr/>
              </p:nvSpPr>
              <p:spPr bwMode="auto">
                <a:xfrm>
                  <a:off x="3792" y="2570"/>
                  <a:ext cx="32" cy="33"/>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81" name="Freeform 176">
                  <a:extLst>
                    <a:ext uri="{FF2B5EF4-FFF2-40B4-BE49-F238E27FC236}">
                      <a16:creationId xmlns="" xmlns:a16="http://schemas.microsoft.com/office/drawing/2014/main" id="{647ED728-5F81-4766-BB90-664559F308D1}"/>
                    </a:ext>
                  </a:extLst>
                </p:cNvPr>
                <p:cNvSpPr>
                  <a:spLocks/>
                </p:cNvSpPr>
                <p:nvPr/>
              </p:nvSpPr>
              <p:spPr bwMode="auto">
                <a:xfrm>
                  <a:off x="3807" y="2572"/>
                  <a:ext cx="33" cy="33"/>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82" name="Freeform 177">
                  <a:extLst>
                    <a:ext uri="{FF2B5EF4-FFF2-40B4-BE49-F238E27FC236}">
                      <a16:creationId xmlns="" xmlns:a16="http://schemas.microsoft.com/office/drawing/2014/main" id="{105C1BF6-3F01-4ED2-9F65-DDE5590B8618}"/>
                    </a:ext>
                  </a:extLst>
                </p:cNvPr>
                <p:cNvSpPr>
                  <a:spLocks/>
                </p:cNvSpPr>
                <p:nvPr/>
              </p:nvSpPr>
              <p:spPr bwMode="auto">
                <a:xfrm>
                  <a:off x="3830" y="2573"/>
                  <a:ext cx="34" cy="33"/>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83" name="Freeform 178">
                  <a:extLst>
                    <a:ext uri="{FF2B5EF4-FFF2-40B4-BE49-F238E27FC236}">
                      <a16:creationId xmlns="" xmlns:a16="http://schemas.microsoft.com/office/drawing/2014/main" id="{59803595-ABE9-4B73-9840-33662BEA5CCC}"/>
                    </a:ext>
                  </a:extLst>
                </p:cNvPr>
                <p:cNvSpPr>
                  <a:spLocks/>
                </p:cNvSpPr>
                <p:nvPr/>
              </p:nvSpPr>
              <p:spPr bwMode="auto">
                <a:xfrm>
                  <a:off x="3851" y="2573"/>
                  <a:ext cx="33" cy="33"/>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84" name="Freeform 179">
                  <a:extLst>
                    <a:ext uri="{FF2B5EF4-FFF2-40B4-BE49-F238E27FC236}">
                      <a16:creationId xmlns="" xmlns:a16="http://schemas.microsoft.com/office/drawing/2014/main" id="{EC17E20A-477A-409E-B7BA-01AB41F48C37}"/>
                    </a:ext>
                  </a:extLst>
                </p:cNvPr>
                <p:cNvSpPr>
                  <a:spLocks/>
                </p:cNvSpPr>
                <p:nvPr/>
              </p:nvSpPr>
              <p:spPr bwMode="auto">
                <a:xfrm>
                  <a:off x="3874" y="2571"/>
                  <a:ext cx="33" cy="33"/>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85" name="Freeform 180">
                  <a:extLst>
                    <a:ext uri="{FF2B5EF4-FFF2-40B4-BE49-F238E27FC236}">
                      <a16:creationId xmlns="" xmlns:a16="http://schemas.microsoft.com/office/drawing/2014/main" id="{91A4B589-8459-45B4-8847-5B8006CA53C0}"/>
                    </a:ext>
                  </a:extLst>
                </p:cNvPr>
                <p:cNvSpPr>
                  <a:spLocks/>
                </p:cNvSpPr>
                <p:nvPr/>
              </p:nvSpPr>
              <p:spPr bwMode="auto">
                <a:xfrm>
                  <a:off x="3894" y="2568"/>
                  <a:ext cx="32" cy="34"/>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86" name="Freeform 181">
                  <a:extLst>
                    <a:ext uri="{FF2B5EF4-FFF2-40B4-BE49-F238E27FC236}">
                      <a16:creationId xmlns="" xmlns:a16="http://schemas.microsoft.com/office/drawing/2014/main" id="{46C0B79D-3D81-47E9-A50D-28BEDC883599}"/>
                    </a:ext>
                  </a:extLst>
                </p:cNvPr>
                <p:cNvSpPr>
                  <a:spLocks/>
                </p:cNvSpPr>
                <p:nvPr/>
              </p:nvSpPr>
              <p:spPr bwMode="auto">
                <a:xfrm>
                  <a:off x="3907" y="2565"/>
                  <a:ext cx="33" cy="33"/>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87" name="Freeform 182">
                  <a:extLst>
                    <a:ext uri="{FF2B5EF4-FFF2-40B4-BE49-F238E27FC236}">
                      <a16:creationId xmlns="" xmlns:a16="http://schemas.microsoft.com/office/drawing/2014/main" id="{96AC2DF7-1E28-4F8E-A5C1-BAC74F09648F}"/>
                    </a:ext>
                  </a:extLst>
                </p:cNvPr>
                <p:cNvSpPr>
                  <a:spLocks/>
                </p:cNvSpPr>
                <p:nvPr/>
              </p:nvSpPr>
              <p:spPr bwMode="auto">
                <a:xfrm>
                  <a:off x="3926" y="2565"/>
                  <a:ext cx="33" cy="33"/>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88" name="Freeform 183">
                  <a:extLst>
                    <a:ext uri="{FF2B5EF4-FFF2-40B4-BE49-F238E27FC236}">
                      <a16:creationId xmlns="" xmlns:a16="http://schemas.microsoft.com/office/drawing/2014/main" id="{AE8FF0C8-9519-4F45-A181-3D0FADE09733}"/>
                    </a:ext>
                  </a:extLst>
                </p:cNvPr>
                <p:cNvSpPr>
                  <a:spLocks/>
                </p:cNvSpPr>
                <p:nvPr/>
              </p:nvSpPr>
              <p:spPr bwMode="auto">
                <a:xfrm>
                  <a:off x="3950" y="2559"/>
                  <a:ext cx="34"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89" name="Freeform 184">
                  <a:extLst>
                    <a:ext uri="{FF2B5EF4-FFF2-40B4-BE49-F238E27FC236}">
                      <a16:creationId xmlns="" xmlns:a16="http://schemas.microsoft.com/office/drawing/2014/main" id="{CC7FDEBD-45A2-4384-A728-91C839D91877}"/>
                    </a:ext>
                  </a:extLst>
                </p:cNvPr>
                <p:cNvSpPr>
                  <a:spLocks/>
                </p:cNvSpPr>
                <p:nvPr/>
              </p:nvSpPr>
              <p:spPr bwMode="auto">
                <a:xfrm>
                  <a:off x="3967" y="2558"/>
                  <a:ext cx="34" cy="33"/>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90" name="Freeform 185">
                  <a:extLst>
                    <a:ext uri="{FF2B5EF4-FFF2-40B4-BE49-F238E27FC236}">
                      <a16:creationId xmlns="" xmlns:a16="http://schemas.microsoft.com/office/drawing/2014/main" id="{4D7484CD-1787-4C2C-A940-B33DC04A6A90}"/>
                    </a:ext>
                  </a:extLst>
                </p:cNvPr>
                <p:cNvSpPr>
                  <a:spLocks/>
                </p:cNvSpPr>
                <p:nvPr/>
              </p:nvSpPr>
              <p:spPr bwMode="auto">
                <a:xfrm>
                  <a:off x="3992" y="2557"/>
                  <a:ext cx="33" cy="33"/>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91" name="Freeform 186">
                  <a:extLst>
                    <a:ext uri="{FF2B5EF4-FFF2-40B4-BE49-F238E27FC236}">
                      <a16:creationId xmlns="" xmlns:a16="http://schemas.microsoft.com/office/drawing/2014/main" id="{4B3C7F54-2553-41A5-96B8-82357AF781E2}"/>
                    </a:ext>
                  </a:extLst>
                </p:cNvPr>
                <p:cNvSpPr>
                  <a:spLocks/>
                </p:cNvSpPr>
                <p:nvPr/>
              </p:nvSpPr>
              <p:spPr bwMode="auto">
                <a:xfrm>
                  <a:off x="4007" y="2553"/>
                  <a:ext cx="33" cy="34"/>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92" name="Freeform 187">
                  <a:extLst>
                    <a:ext uri="{FF2B5EF4-FFF2-40B4-BE49-F238E27FC236}">
                      <a16:creationId xmlns="" xmlns:a16="http://schemas.microsoft.com/office/drawing/2014/main" id="{D3427281-C093-47B0-A86E-A08B8545EAF0}"/>
                    </a:ext>
                  </a:extLst>
                </p:cNvPr>
                <p:cNvSpPr>
                  <a:spLocks/>
                </p:cNvSpPr>
                <p:nvPr/>
              </p:nvSpPr>
              <p:spPr bwMode="auto">
                <a:xfrm>
                  <a:off x="4023" y="2552"/>
                  <a:ext cx="33" cy="34"/>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93" name="Freeform 188">
                  <a:extLst>
                    <a:ext uri="{FF2B5EF4-FFF2-40B4-BE49-F238E27FC236}">
                      <a16:creationId xmlns="" xmlns:a16="http://schemas.microsoft.com/office/drawing/2014/main" id="{27592CD5-83EB-4571-9AF3-47E1652EAAD5}"/>
                    </a:ext>
                  </a:extLst>
                </p:cNvPr>
                <p:cNvSpPr>
                  <a:spLocks/>
                </p:cNvSpPr>
                <p:nvPr/>
              </p:nvSpPr>
              <p:spPr bwMode="auto">
                <a:xfrm>
                  <a:off x="4043" y="2550"/>
                  <a:ext cx="32" cy="33"/>
                </a:xfrm>
                <a:custGeom>
                  <a:avLst/>
                  <a:gdLst>
                    <a:gd name="T0" fmla="*/ 14 w 28"/>
                    <a:gd name="T1" fmla="*/ 29 h 29"/>
                    <a:gd name="T2" fmla="*/ 24 w 28"/>
                    <a:gd name="T3" fmla="*/ 25 h 29"/>
                    <a:gd name="T4" fmla="*/ 28 w 28"/>
                    <a:gd name="T5" fmla="*/ 15 h 29"/>
                    <a:gd name="T6" fmla="*/ 24 w 28"/>
                    <a:gd name="T7" fmla="*/ 4 h 29"/>
                    <a:gd name="T8" fmla="*/ 14 w 28"/>
                    <a:gd name="T9" fmla="*/ 0 h 29"/>
                    <a:gd name="T10" fmla="*/ 4 w 28"/>
                    <a:gd name="T11" fmla="*/ 4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94" name="Freeform 189">
                  <a:extLst>
                    <a:ext uri="{FF2B5EF4-FFF2-40B4-BE49-F238E27FC236}">
                      <a16:creationId xmlns="" xmlns:a16="http://schemas.microsoft.com/office/drawing/2014/main" id="{FC5FEEAF-DADA-4909-93F3-70CAE223A561}"/>
                    </a:ext>
                  </a:extLst>
                </p:cNvPr>
                <p:cNvSpPr>
                  <a:spLocks/>
                </p:cNvSpPr>
                <p:nvPr/>
              </p:nvSpPr>
              <p:spPr bwMode="auto">
                <a:xfrm>
                  <a:off x="4059" y="2550"/>
                  <a:ext cx="33" cy="32"/>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95" name="Freeform 190">
                  <a:extLst>
                    <a:ext uri="{FF2B5EF4-FFF2-40B4-BE49-F238E27FC236}">
                      <a16:creationId xmlns="" xmlns:a16="http://schemas.microsoft.com/office/drawing/2014/main" id="{EF0A0078-CE40-40C7-8821-193F71BE1D40}"/>
                    </a:ext>
                  </a:extLst>
                </p:cNvPr>
                <p:cNvSpPr>
                  <a:spLocks/>
                </p:cNvSpPr>
                <p:nvPr/>
              </p:nvSpPr>
              <p:spPr bwMode="auto">
                <a:xfrm>
                  <a:off x="4075" y="2548"/>
                  <a:ext cx="33" cy="33"/>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96" name="Freeform 191">
                  <a:extLst>
                    <a:ext uri="{FF2B5EF4-FFF2-40B4-BE49-F238E27FC236}">
                      <a16:creationId xmlns="" xmlns:a16="http://schemas.microsoft.com/office/drawing/2014/main" id="{BFB6087A-FA9B-40EE-87ED-A013CD4E8481}"/>
                    </a:ext>
                  </a:extLst>
                </p:cNvPr>
                <p:cNvSpPr>
                  <a:spLocks/>
                </p:cNvSpPr>
                <p:nvPr/>
              </p:nvSpPr>
              <p:spPr bwMode="auto">
                <a:xfrm>
                  <a:off x="4090" y="2546"/>
                  <a:ext cx="32" cy="33"/>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97" name="Freeform 192">
                  <a:extLst>
                    <a:ext uri="{FF2B5EF4-FFF2-40B4-BE49-F238E27FC236}">
                      <a16:creationId xmlns="" xmlns:a16="http://schemas.microsoft.com/office/drawing/2014/main" id="{4146E5E7-2DF2-440A-8DA2-10291E46FC30}"/>
                    </a:ext>
                  </a:extLst>
                </p:cNvPr>
                <p:cNvSpPr>
                  <a:spLocks/>
                </p:cNvSpPr>
                <p:nvPr/>
              </p:nvSpPr>
              <p:spPr bwMode="auto">
                <a:xfrm>
                  <a:off x="4108" y="2538"/>
                  <a:ext cx="34"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98" name="Freeform 193">
                  <a:extLst>
                    <a:ext uri="{FF2B5EF4-FFF2-40B4-BE49-F238E27FC236}">
                      <a16:creationId xmlns="" xmlns:a16="http://schemas.microsoft.com/office/drawing/2014/main" id="{C9609290-49DB-47DF-AEF5-F42F2BC0B989}"/>
                    </a:ext>
                  </a:extLst>
                </p:cNvPr>
                <p:cNvSpPr>
                  <a:spLocks/>
                </p:cNvSpPr>
                <p:nvPr/>
              </p:nvSpPr>
              <p:spPr bwMode="auto">
                <a:xfrm>
                  <a:off x="3456" y="2578"/>
                  <a:ext cx="33" cy="33"/>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899" name="Freeform 194">
                  <a:extLst>
                    <a:ext uri="{FF2B5EF4-FFF2-40B4-BE49-F238E27FC236}">
                      <a16:creationId xmlns="" xmlns:a16="http://schemas.microsoft.com/office/drawing/2014/main" id="{75241E15-69CB-4430-B9AF-53DE1DDBD814}"/>
                    </a:ext>
                  </a:extLst>
                </p:cNvPr>
                <p:cNvSpPr>
                  <a:spLocks/>
                </p:cNvSpPr>
                <p:nvPr/>
              </p:nvSpPr>
              <p:spPr bwMode="auto">
                <a:xfrm>
                  <a:off x="3451" y="2613"/>
                  <a:ext cx="34" cy="34"/>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00" name="Freeform 195">
                  <a:extLst>
                    <a:ext uri="{FF2B5EF4-FFF2-40B4-BE49-F238E27FC236}">
                      <a16:creationId xmlns="" xmlns:a16="http://schemas.microsoft.com/office/drawing/2014/main" id="{BA26BFCD-AF65-40FC-B4EA-A346290C63E8}"/>
                    </a:ext>
                  </a:extLst>
                </p:cNvPr>
                <p:cNvSpPr>
                  <a:spLocks/>
                </p:cNvSpPr>
                <p:nvPr/>
              </p:nvSpPr>
              <p:spPr bwMode="auto">
                <a:xfrm>
                  <a:off x="3454" y="2684"/>
                  <a:ext cx="33"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01" name="Freeform 196">
                  <a:extLst>
                    <a:ext uri="{FF2B5EF4-FFF2-40B4-BE49-F238E27FC236}">
                      <a16:creationId xmlns="" xmlns:a16="http://schemas.microsoft.com/office/drawing/2014/main" id="{FD9F69D5-AE20-4193-960D-B1D3BF33144F}"/>
                    </a:ext>
                  </a:extLst>
                </p:cNvPr>
                <p:cNvSpPr>
                  <a:spLocks/>
                </p:cNvSpPr>
                <p:nvPr/>
              </p:nvSpPr>
              <p:spPr bwMode="auto">
                <a:xfrm>
                  <a:off x="3454" y="2722"/>
                  <a:ext cx="33"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02" name="Freeform 197">
                  <a:extLst>
                    <a:ext uri="{FF2B5EF4-FFF2-40B4-BE49-F238E27FC236}">
                      <a16:creationId xmlns="" xmlns:a16="http://schemas.microsoft.com/office/drawing/2014/main" id="{04AF0948-E67C-482C-AB90-4AD6BD523E43}"/>
                    </a:ext>
                  </a:extLst>
                </p:cNvPr>
                <p:cNvSpPr>
                  <a:spLocks/>
                </p:cNvSpPr>
                <p:nvPr/>
              </p:nvSpPr>
              <p:spPr bwMode="auto">
                <a:xfrm>
                  <a:off x="3458" y="2761"/>
                  <a:ext cx="34" cy="34"/>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03" name="Freeform 198">
                  <a:extLst>
                    <a:ext uri="{FF2B5EF4-FFF2-40B4-BE49-F238E27FC236}">
                      <a16:creationId xmlns="" xmlns:a16="http://schemas.microsoft.com/office/drawing/2014/main" id="{526EEAB8-8663-4501-B8C5-BCB3400B3130}"/>
                    </a:ext>
                  </a:extLst>
                </p:cNvPr>
                <p:cNvSpPr>
                  <a:spLocks/>
                </p:cNvSpPr>
                <p:nvPr/>
              </p:nvSpPr>
              <p:spPr bwMode="auto">
                <a:xfrm>
                  <a:off x="3468" y="2799"/>
                  <a:ext cx="32" cy="34"/>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04" name="Freeform 199">
                  <a:extLst>
                    <a:ext uri="{FF2B5EF4-FFF2-40B4-BE49-F238E27FC236}">
                      <a16:creationId xmlns="" xmlns:a16="http://schemas.microsoft.com/office/drawing/2014/main" id="{F57FC6B5-E01B-4B19-B7F5-19AD815043F1}"/>
                    </a:ext>
                  </a:extLst>
                </p:cNvPr>
                <p:cNvSpPr>
                  <a:spLocks/>
                </p:cNvSpPr>
                <p:nvPr/>
              </p:nvSpPr>
              <p:spPr bwMode="auto">
                <a:xfrm>
                  <a:off x="3478" y="2583"/>
                  <a:ext cx="33"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05" name="Freeform 200">
                  <a:extLst>
                    <a:ext uri="{FF2B5EF4-FFF2-40B4-BE49-F238E27FC236}">
                      <a16:creationId xmlns="" xmlns:a16="http://schemas.microsoft.com/office/drawing/2014/main" id="{72E6F014-835C-4DB3-A7A3-A7FC8D1EC78D}"/>
                    </a:ext>
                  </a:extLst>
                </p:cNvPr>
                <p:cNvSpPr>
                  <a:spLocks/>
                </p:cNvSpPr>
                <p:nvPr/>
              </p:nvSpPr>
              <p:spPr bwMode="auto">
                <a:xfrm>
                  <a:off x="3500" y="2587"/>
                  <a:ext cx="33" cy="33"/>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06" name="Freeform 201">
                  <a:extLst>
                    <a:ext uri="{FF2B5EF4-FFF2-40B4-BE49-F238E27FC236}">
                      <a16:creationId xmlns="" xmlns:a16="http://schemas.microsoft.com/office/drawing/2014/main" id="{0ED0AC1F-FE5D-45C9-BB4A-433CD0DE309C}"/>
                    </a:ext>
                  </a:extLst>
                </p:cNvPr>
                <p:cNvSpPr>
                  <a:spLocks/>
                </p:cNvSpPr>
                <p:nvPr/>
              </p:nvSpPr>
              <p:spPr bwMode="auto">
                <a:xfrm>
                  <a:off x="3514" y="2587"/>
                  <a:ext cx="33" cy="33"/>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07" name="Freeform 202">
                  <a:extLst>
                    <a:ext uri="{FF2B5EF4-FFF2-40B4-BE49-F238E27FC236}">
                      <a16:creationId xmlns="" xmlns:a16="http://schemas.microsoft.com/office/drawing/2014/main" id="{4EF29DB6-F61B-45F5-B467-D5F80DEE3118}"/>
                    </a:ext>
                  </a:extLst>
                </p:cNvPr>
                <p:cNvSpPr>
                  <a:spLocks/>
                </p:cNvSpPr>
                <p:nvPr/>
              </p:nvSpPr>
              <p:spPr bwMode="auto">
                <a:xfrm>
                  <a:off x="3531" y="2589"/>
                  <a:ext cx="34" cy="34"/>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08" name="Freeform 203">
                  <a:extLst>
                    <a:ext uri="{FF2B5EF4-FFF2-40B4-BE49-F238E27FC236}">
                      <a16:creationId xmlns="" xmlns:a16="http://schemas.microsoft.com/office/drawing/2014/main" id="{B7C9EDF6-32DA-402A-8A06-A1E8E71EDD6C}"/>
                    </a:ext>
                  </a:extLst>
                </p:cNvPr>
                <p:cNvSpPr>
                  <a:spLocks/>
                </p:cNvSpPr>
                <p:nvPr/>
              </p:nvSpPr>
              <p:spPr bwMode="auto">
                <a:xfrm>
                  <a:off x="3544" y="2590"/>
                  <a:ext cx="33"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09" name="Freeform 204">
                  <a:extLst>
                    <a:ext uri="{FF2B5EF4-FFF2-40B4-BE49-F238E27FC236}">
                      <a16:creationId xmlns="" xmlns:a16="http://schemas.microsoft.com/office/drawing/2014/main" id="{E2C595E5-6218-4BEB-80BB-F96FC7EF7DFD}"/>
                    </a:ext>
                  </a:extLst>
                </p:cNvPr>
                <p:cNvSpPr>
                  <a:spLocks/>
                </p:cNvSpPr>
                <p:nvPr/>
              </p:nvSpPr>
              <p:spPr bwMode="auto">
                <a:xfrm>
                  <a:off x="3561" y="2593"/>
                  <a:ext cx="32" cy="33"/>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10" name="Freeform 205">
                  <a:extLst>
                    <a:ext uri="{FF2B5EF4-FFF2-40B4-BE49-F238E27FC236}">
                      <a16:creationId xmlns="" xmlns:a16="http://schemas.microsoft.com/office/drawing/2014/main" id="{433CFB03-0633-4C83-A2DE-FE35E78CBD57}"/>
                    </a:ext>
                  </a:extLst>
                </p:cNvPr>
                <p:cNvSpPr>
                  <a:spLocks/>
                </p:cNvSpPr>
                <p:nvPr/>
              </p:nvSpPr>
              <p:spPr bwMode="auto">
                <a:xfrm>
                  <a:off x="3578" y="2593"/>
                  <a:ext cx="33" cy="33"/>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11" name="Freeform 206">
                  <a:extLst>
                    <a:ext uri="{FF2B5EF4-FFF2-40B4-BE49-F238E27FC236}">
                      <a16:creationId xmlns="" xmlns:a16="http://schemas.microsoft.com/office/drawing/2014/main" id="{4DD55159-C8A0-4DB0-96BB-6E9EB6AB41EE}"/>
                    </a:ext>
                  </a:extLst>
                </p:cNvPr>
                <p:cNvSpPr>
                  <a:spLocks/>
                </p:cNvSpPr>
                <p:nvPr/>
              </p:nvSpPr>
              <p:spPr bwMode="auto">
                <a:xfrm>
                  <a:off x="3603" y="2593"/>
                  <a:ext cx="32" cy="33"/>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12" name="Freeform 207">
                  <a:extLst>
                    <a:ext uri="{FF2B5EF4-FFF2-40B4-BE49-F238E27FC236}">
                      <a16:creationId xmlns="" xmlns:a16="http://schemas.microsoft.com/office/drawing/2014/main" id="{0DDEBC98-BD60-4154-B2B8-95D26FD6D0D7}"/>
                    </a:ext>
                  </a:extLst>
                </p:cNvPr>
                <p:cNvSpPr>
                  <a:spLocks/>
                </p:cNvSpPr>
                <p:nvPr/>
              </p:nvSpPr>
              <p:spPr bwMode="auto">
                <a:xfrm>
                  <a:off x="3627" y="2596"/>
                  <a:ext cx="33"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13" name="Freeform 208">
                  <a:extLst>
                    <a:ext uri="{FF2B5EF4-FFF2-40B4-BE49-F238E27FC236}">
                      <a16:creationId xmlns="" xmlns:a16="http://schemas.microsoft.com/office/drawing/2014/main" id="{A8520DC7-E175-4C38-A5BF-94D6A1835D21}"/>
                    </a:ext>
                  </a:extLst>
                </p:cNvPr>
                <p:cNvSpPr>
                  <a:spLocks/>
                </p:cNvSpPr>
                <p:nvPr/>
              </p:nvSpPr>
              <p:spPr bwMode="auto">
                <a:xfrm>
                  <a:off x="3641" y="2597"/>
                  <a:ext cx="33"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14" name="Freeform 209">
                  <a:extLst>
                    <a:ext uri="{FF2B5EF4-FFF2-40B4-BE49-F238E27FC236}">
                      <a16:creationId xmlns="" xmlns:a16="http://schemas.microsoft.com/office/drawing/2014/main" id="{5423363E-7032-42CD-9EC2-6571137F8D4E}"/>
                    </a:ext>
                  </a:extLst>
                </p:cNvPr>
                <p:cNvSpPr>
                  <a:spLocks/>
                </p:cNvSpPr>
                <p:nvPr/>
              </p:nvSpPr>
              <p:spPr bwMode="auto">
                <a:xfrm>
                  <a:off x="3658" y="2597"/>
                  <a:ext cx="32" cy="34"/>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15" name="Freeform 210">
                  <a:extLst>
                    <a:ext uri="{FF2B5EF4-FFF2-40B4-BE49-F238E27FC236}">
                      <a16:creationId xmlns="" xmlns:a16="http://schemas.microsoft.com/office/drawing/2014/main" id="{61CF0815-2DD5-4F9C-BFA4-C16C09FEB915}"/>
                    </a:ext>
                  </a:extLst>
                </p:cNvPr>
                <p:cNvSpPr>
                  <a:spLocks/>
                </p:cNvSpPr>
                <p:nvPr/>
              </p:nvSpPr>
              <p:spPr bwMode="auto">
                <a:xfrm>
                  <a:off x="3670" y="2598"/>
                  <a:ext cx="33" cy="33"/>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16" name="Freeform 211">
                  <a:extLst>
                    <a:ext uri="{FF2B5EF4-FFF2-40B4-BE49-F238E27FC236}">
                      <a16:creationId xmlns="" xmlns:a16="http://schemas.microsoft.com/office/drawing/2014/main" id="{E2F8384D-0256-46DD-8F4B-41A857D0E8F4}"/>
                    </a:ext>
                  </a:extLst>
                </p:cNvPr>
                <p:cNvSpPr>
                  <a:spLocks/>
                </p:cNvSpPr>
                <p:nvPr/>
              </p:nvSpPr>
              <p:spPr bwMode="auto">
                <a:xfrm>
                  <a:off x="3682" y="2598"/>
                  <a:ext cx="34" cy="34"/>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17" name="Freeform 212">
                  <a:extLst>
                    <a:ext uri="{FF2B5EF4-FFF2-40B4-BE49-F238E27FC236}">
                      <a16:creationId xmlns="" xmlns:a16="http://schemas.microsoft.com/office/drawing/2014/main" id="{A74DB3EB-0DB0-4514-ACF1-F955E11C54BE}"/>
                    </a:ext>
                  </a:extLst>
                </p:cNvPr>
                <p:cNvSpPr>
                  <a:spLocks/>
                </p:cNvSpPr>
                <p:nvPr/>
              </p:nvSpPr>
              <p:spPr bwMode="auto">
                <a:xfrm>
                  <a:off x="3698" y="2601"/>
                  <a:ext cx="34" cy="33"/>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18" name="Freeform 213">
                  <a:extLst>
                    <a:ext uri="{FF2B5EF4-FFF2-40B4-BE49-F238E27FC236}">
                      <a16:creationId xmlns="" xmlns:a16="http://schemas.microsoft.com/office/drawing/2014/main" id="{BBCCEC33-A6B0-41FD-9A3E-529DF8D3A6F5}"/>
                    </a:ext>
                  </a:extLst>
                </p:cNvPr>
                <p:cNvSpPr>
                  <a:spLocks/>
                </p:cNvSpPr>
                <p:nvPr/>
              </p:nvSpPr>
              <p:spPr bwMode="auto">
                <a:xfrm>
                  <a:off x="3711" y="2602"/>
                  <a:ext cx="34"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19" name="Freeform 214">
                  <a:extLst>
                    <a:ext uri="{FF2B5EF4-FFF2-40B4-BE49-F238E27FC236}">
                      <a16:creationId xmlns="" xmlns:a16="http://schemas.microsoft.com/office/drawing/2014/main" id="{E2763AAC-F8A9-4134-86D9-DAE3AD027F0E}"/>
                    </a:ext>
                  </a:extLst>
                </p:cNvPr>
                <p:cNvSpPr>
                  <a:spLocks/>
                </p:cNvSpPr>
                <p:nvPr/>
              </p:nvSpPr>
              <p:spPr bwMode="auto">
                <a:xfrm>
                  <a:off x="3732" y="2603"/>
                  <a:ext cx="33"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20" name="Freeform 215">
                  <a:extLst>
                    <a:ext uri="{FF2B5EF4-FFF2-40B4-BE49-F238E27FC236}">
                      <a16:creationId xmlns="" xmlns:a16="http://schemas.microsoft.com/office/drawing/2014/main" id="{FDA33C00-BF92-4157-AB15-45CFDA89F673}"/>
                    </a:ext>
                  </a:extLst>
                </p:cNvPr>
                <p:cNvSpPr>
                  <a:spLocks/>
                </p:cNvSpPr>
                <p:nvPr/>
              </p:nvSpPr>
              <p:spPr bwMode="auto">
                <a:xfrm>
                  <a:off x="3748" y="2603"/>
                  <a:ext cx="32" cy="34"/>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21" name="Freeform 216">
                  <a:extLst>
                    <a:ext uri="{FF2B5EF4-FFF2-40B4-BE49-F238E27FC236}">
                      <a16:creationId xmlns="" xmlns:a16="http://schemas.microsoft.com/office/drawing/2014/main" id="{69DA21A9-BB1D-4E44-80C1-08E947AD2E3F}"/>
                    </a:ext>
                  </a:extLst>
                </p:cNvPr>
                <p:cNvSpPr>
                  <a:spLocks/>
                </p:cNvSpPr>
                <p:nvPr/>
              </p:nvSpPr>
              <p:spPr bwMode="auto">
                <a:xfrm>
                  <a:off x="3771" y="2604"/>
                  <a:ext cx="33" cy="34"/>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22" name="Freeform 217">
                  <a:extLst>
                    <a:ext uri="{FF2B5EF4-FFF2-40B4-BE49-F238E27FC236}">
                      <a16:creationId xmlns="" xmlns:a16="http://schemas.microsoft.com/office/drawing/2014/main" id="{C161E26C-0D44-4DB1-B9BE-B7C2D0EBD932}"/>
                    </a:ext>
                  </a:extLst>
                </p:cNvPr>
                <p:cNvSpPr>
                  <a:spLocks/>
                </p:cNvSpPr>
                <p:nvPr/>
              </p:nvSpPr>
              <p:spPr bwMode="auto">
                <a:xfrm>
                  <a:off x="3792" y="2605"/>
                  <a:ext cx="32" cy="34"/>
                </a:xfrm>
                <a:custGeom>
                  <a:avLst/>
                  <a:gdLst>
                    <a:gd name="T0" fmla="*/ 14 w 28"/>
                    <a:gd name="T1" fmla="*/ 29 h 29"/>
                    <a:gd name="T2" fmla="*/ 24 w 28"/>
                    <a:gd name="T3" fmla="*/ 25 h 29"/>
                    <a:gd name="T4" fmla="*/ 28 w 28"/>
                    <a:gd name="T5" fmla="*/ 15 h 29"/>
                    <a:gd name="T6" fmla="*/ 24 w 28"/>
                    <a:gd name="T7" fmla="*/ 4 h 29"/>
                    <a:gd name="T8" fmla="*/ 14 w 28"/>
                    <a:gd name="T9" fmla="*/ 0 h 29"/>
                    <a:gd name="T10" fmla="*/ 4 w 28"/>
                    <a:gd name="T11" fmla="*/ 4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23" name="Freeform 218">
                  <a:extLst>
                    <a:ext uri="{FF2B5EF4-FFF2-40B4-BE49-F238E27FC236}">
                      <a16:creationId xmlns="" xmlns:a16="http://schemas.microsoft.com/office/drawing/2014/main" id="{C7BF38A4-9D4F-4BE4-B4AE-5940796C9CD3}"/>
                    </a:ext>
                  </a:extLst>
                </p:cNvPr>
                <p:cNvSpPr>
                  <a:spLocks/>
                </p:cNvSpPr>
                <p:nvPr/>
              </p:nvSpPr>
              <p:spPr bwMode="auto">
                <a:xfrm>
                  <a:off x="3814" y="2605"/>
                  <a:ext cx="32" cy="33"/>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24" name="Freeform 219">
                  <a:extLst>
                    <a:ext uri="{FF2B5EF4-FFF2-40B4-BE49-F238E27FC236}">
                      <a16:creationId xmlns="" xmlns:a16="http://schemas.microsoft.com/office/drawing/2014/main" id="{4065857B-558A-48EB-9540-18345705DA1C}"/>
                    </a:ext>
                  </a:extLst>
                </p:cNvPr>
                <p:cNvSpPr>
                  <a:spLocks/>
                </p:cNvSpPr>
                <p:nvPr/>
              </p:nvSpPr>
              <p:spPr bwMode="auto">
                <a:xfrm>
                  <a:off x="3845" y="2605"/>
                  <a:ext cx="32" cy="33"/>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25" name="Freeform 220">
                  <a:extLst>
                    <a:ext uri="{FF2B5EF4-FFF2-40B4-BE49-F238E27FC236}">
                      <a16:creationId xmlns="" xmlns:a16="http://schemas.microsoft.com/office/drawing/2014/main" id="{9F852DBE-3658-4070-A61C-A88FBC1310A8}"/>
                    </a:ext>
                  </a:extLst>
                </p:cNvPr>
                <p:cNvSpPr>
                  <a:spLocks/>
                </p:cNvSpPr>
                <p:nvPr/>
              </p:nvSpPr>
              <p:spPr bwMode="auto">
                <a:xfrm>
                  <a:off x="3855" y="2605"/>
                  <a:ext cx="34" cy="33"/>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26" name="Freeform 221">
                  <a:extLst>
                    <a:ext uri="{FF2B5EF4-FFF2-40B4-BE49-F238E27FC236}">
                      <a16:creationId xmlns="" xmlns:a16="http://schemas.microsoft.com/office/drawing/2014/main" id="{6552B4A6-F3AE-4C13-9B03-DC3DD0963721}"/>
                    </a:ext>
                  </a:extLst>
                </p:cNvPr>
                <p:cNvSpPr>
                  <a:spLocks/>
                </p:cNvSpPr>
                <p:nvPr/>
              </p:nvSpPr>
              <p:spPr bwMode="auto">
                <a:xfrm>
                  <a:off x="3876" y="2603"/>
                  <a:ext cx="33" cy="34"/>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27" name="Freeform 222">
                  <a:extLst>
                    <a:ext uri="{FF2B5EF4-FFF2-40B4-BE49-F238E27FC236}">
                      <a16:creationId xmlns="" xmlns:a16="http://schemas.microsoft.com/office/drawing/2014/main" id="{EC41BC40-CED4-47D2-92FF-8C9E0D68D5EE}"/>
                    </a:ext>
                  </a:extLst>
                </p:cNvPr>
                <p:cNvSpPr>
                  <a:spLocks/>
                </p:cNvSpPr>
                <p:nvPr/>
              </p:nvSpPr>
              <p:spPr bwMode="auto">
                <a:xfrm>
                  <a:off x="3898" y="2603"/>
                  <a:ext cx="34" cy="34"/>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28" name="Freeform 223">
                  <a:extLst>
                    <a:ext uri="{FF2B5EF4-FFF2-40B4-BE49-F238E27FC236}">
                      <a16:creationId xmlns="" xmlns:a16="http://schemas.microsoft.com/office/drawing/2014/main" id="{CD81D71C-F177-4686-802A-68AEB5E466E8}"/>
                    </a:ext>
                  </a:extLst>
                </p:cNvPr>
                <p:cNvSpPr>
                  <a:spLocks/>
                </p:cNvSpPr>
                <p:nvPr/>
              </p:nvSpPr>
              <p:spPr bwMode="auto">
                <a:xfrm>
                  <a:off x="3927" y="2603"/>
                  <a:ext cx="34" cy="34"/>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29" name="Freeform 224">
                  <a:extLst>
                    <a:ext uri="{FF2B5EF4-FFF2-40B4-BE49-F238E27FC236}">
                      <a16:creationId xmlns="" xmlns:a16="http://schemas.microsoft.com/office/drawing/2014/main" id="{8549B561-8768-4264-B66A-E8B4975FDE73}"/>
                    </a:ext>
                  </a:extLst>
                </p:cNvPr>
                <p:cNvSpPr>
                  <a:spLocks/>
                </p:cNvSpPr>
                <p:nvPr/>
              </p:nvSpPr>
              <p:spPr bwMode="auto">
                <a:xfrm>
                  <a:off x="3952" y="2603"/>
                  <a:ext cx="34"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30" name="Freeform 225">
                  <a:extLst>
                    <a:ext uri="{FF2B5EF4-FFF2-40B4-BE49-F238E27FC236}">
                      <a16:creationId xmlns="" xmlns:a16="http://schemas.microsoft.com/office/drawing/2014/main" id="{FF4E788F-AADB-4F61-8D16-53A26E896767}"/>
                    </a:ext>
                  </a:extLst>
                </p:cNvPr>
                <p:cNvSpPr>
                  <a:spLocks/>
                </p:cNvSpPr>
                <p:nvPr/>
              </p:nvSpPr>
              <p:spPr bwMode="auto">
                <a:xfrm>
                  <a:off x="3970" y="2602"/>
                  <a:ext cx="32" cy="33"/>
                </a:xfrm>
                <a:custGeom>
                  <a:avLst/>
                  <a:gdLst>
                    <a:gd name="T0" fmla="*/ 14 w 28"/>
                    <a:gd name="T1" fmla="*/ 29 h 29"/>
                    <a:gd name="T2" fmla="*/ 24 w 28"/>
                    <a:gd name="T3" fmla="*/ 25 h 29"/>
                    <a:gd name="T4" fmla="*/ 28 w 28"/>
                    <a:gd name="T5" fmla="*/ 15 h 29"/>
                    <a:gd name="T6" fmla="*/ 24 w 28"/>
                    <a:gd name="T7" fmla="*/ 4 h 29"/>
                    <a:gd name="T8" fmla="*/ 14 w 28"/>
                    <a:gd name="T9" fmla="*/ 0 h 29"/>
                    <a:gd name="T10" fmla="*/ 4 w 28"/>
                    <a:gd name="T11" fmla="*/ 4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31" name="Freeform 226">
                  <a:extLst>
                    <a:ext uri="{FF2B5EF4-FFF2-40B4-BE49-F238E27FC236}">
                      <a16:creationId xmlns="" xmlns:a16="http://schemas.microsoft.com/office/drawing/2014/main" id="{0E918836-69C5-46A0-89E3-FD4C63A49A43}"/>
                    </a:ext>
                  </a:extLst>
                </p:cNvPr>
                <p:cNvSpPr>
                  <a:spLocks/>
                </p:cNvSpPr>
                <p:nvPr/>
              </p:nvSpPr>
              <p:spPr bwMode="auto">
                <a:xfrm>
                  <a:off x="3980" y="2598"/>
                  <a:ext cx="34" cy="34"/>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32" name="Freeform 227">
                  <a:extLst>
                    <a:ext uri="{FF2B5EF4-FFF2-40B4-BE49-F238E27FC236}">
                      <a16:creationId xmlns="" xmlns:a16="http://schemas.microsoft.com/office/drawing/2014/main" id="{D9CC9681-C078-400D-A9F4-AADF4FBF3754}"/>
                    </a:ext>
                  </a:extLst>
                </p:cNvPr>
                <p:cNvSpPr>
                  <a:spLocks/>
                </p:cNvSpPr>
                <p:nvPr/>
              </p:nvSpPr>
              <p:spPr bwMode="auto">
                <a:xfrm>
                  <a:off x="3993" y="2596"/>
                  <a:ext cx="33" cy="34"/>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33" name="Freeform 228">
                  <a:extLst>
                    <a:ext uri="{FF2B5EF4-FFF2-40B4-BE49-F238E27FC236}">
                      <a16:creationId xmlns="" xmlns:a16="http://schemas.microsoft.com/office/drawing/2014/main" id="{535F5A49-16D8-48AD-A050-C474B483BC14}"/>
                    </a:ext>
                  </a:extLst>
                </p:cNvPr>
                <p:cNvSpPr>
                  <a:spLocks/>
                </p:cNvSpPr>
                <p:nvPr/>
              </p:nvSpPr>
              <p:spPr bwMode="auto">
                <a:xfrm>
                  <a:off x="4011" y="2591"/>
                  <a:ext cx="33" cy="34"/>
                </a:xfrm>
                <a:custGeom>
                  <a:avLst/>
                  <a:gdLst>
                    <a:gd name="T0" fmla="*/ 14 w 28"/>
                    <a:gd name="T1" fmla="*/ 29 h 29"/>
                    <a:gd name="T2" fmla="*/ 24 w 28"/>
                    <a:gd name="T3" fmla="*/ 25 h 29"/>
                    <a:gd name="T4" fmla="*/ 28 w 28"/>
                    <a:gd name="T5" fmla="*/ 15 h 29"/>
                    <a:gd name="T6" fmla="*/ 24 w 28"/>
                    <a:gd name="T7" fmla="*/ 4 h 29"/>
                    <a:gd name="T8" fmla="*/ 14 w 28"/>
                    <a:gd name="T9" fmla="*/ 0 h 29"/>
                    <a:gd name="T10" fmla="*/ 4 w 28"/>
                    <a:gd name="T11" fmla="*/ 4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34" name="Freeform 229">
                  <a:extLst>
                    <a:ext uri="{FF2B5EF4-FFF2-40B4-BE49-F238E27FC236}">
                      <a16:creationId xmlns="" xmlns:a16="http://schemas.microsoft.com/office/drawing/2014/main" id="{53C51031-A5F1-43F8-A055-35AC35D0ABAA}"/>
                    </a:ext>
                  </a:extLst>
                </p:cNvPr>
                <p:cNvSpPr>
                  <a:spLocks/>
                </p:cNvSpPr>
                <p:nvPr/>
              </p:nvSpPr>
              <p:spPr bwMode="auto">
                <a:xfrm>
                  <a:off x="4029" y="2590"/>
                  <a:ext cx="33"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35" name="Freeform 230">
                  <a:extLst>
                    <a:ext uri="{FF2B5EF4-FFF2-40B4-BE49-F238E27FC236}">
                      <a16:creationId xmlns="" xmlns:a16="http://schemas.microsoft.com/office/drawing/2014/main" id="{003643DE-2378-4544-BCE7-147ACF288DB0}"/>
                    </a:ext>
                  </a:extLst>
                </p:cNvPr>
                <p:cNvSpPr>
                  <a:spLocks/>
                </p:cNvSpPr>
                <p:nvPr/>
              </p:nvSpPr>
              <p:spPr bwMode="auto">
                <a:xfrm>
                  <a:off x="4058" y="2587"/>
                  <a:ext cx="33" cy="33"/>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36" name="Freeform 231">
                  <a:extLst>
                    <a:ext uri="{FF2B5EF4-FFF2-40B4-BE49-F238E27FC236}">
                      <a16:creationId xmlns="" xmlns:a16="http://schemas.microsoft.com/office/drawing/2014/main" id="{F3415EEA-0BD9-434C-ADAE-7622354A1F3F}"/>
                    </a:ext>
                  </a:extLst>
                </p:cNvPr>
                <p:cNvSpPr>
                  <a:spLocks/>
                </p:cNvSpPr>
                <p:nvPr/>
              </p:nvSpPr>
              <p:spPr bwMode="auto">
                <a:xfrm>
                  <a:off x="4075" y="2586"/>
                  <a:ext cx="33" cy="33"/>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37" name="Freeform 232">
                  <a:extLst>
                    <a:ext uri="{FF2B5EF4-FFF2-40B4-BE49-F238E27FC236}">
                      <a16:creationId xmlns="" xmlns:a16="http://schemas.microsoft.com/office/drawing/2014/main" id="{8A649D25-F5B9-4880-B447-68B7021B9EF6}"/>
                    </a:ext>
                  </a:extLst>
                </p:cNvPr>
                <p:cNvSpPr>
                  <a:spLocks/>
                </p:cNvSpPr>
                <p:nvPr/>
              </p:nvSpPr>
              <p:spPr bwMode="auto">
                <a:xfrm>
                  <a:off x="4086" y="2585"/>
                  <a:ext cx="34"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38" name="Freeform 233">
                  <a:extLst>
                    <a:ext uri="{FF2B5EF4-FFF2-40B4-BE49-F238E27FC236}">
                      <a16:creationId xmlns="" xmlns:a16="http://schemas.microsoft.com/office/drawing/2014/main" id="{DFAB3712-C31D-497E-B7B0-5227A2D00A5B}"/>
                    </a:ext>
                  </a:extLst>
                </p:cNvPr>
                <p:cNvSpPr>
                  <a:spLocks/>
                </p:cNvSpPr>
                <p:nvPr/>
              </p:nvSpPr>
              <p:spPr bwMode="auto">
                <a:xfrm>
                  <a:off x="4105" y="2582"/>
                  <a:ext cx="33"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39" name="Freeform 234">
                  <a:extLst>
                    <a:ext uri="{FF2B5EF4-FFF2-40B4-BE49-F238E27FC236}">
                      <a16:creationId xmlns="" xmlns:a16="http://schemas.microsoft.com/office/drawing/2014/main" id="{1AEB8A34-A74B-4BA9-B267-56DAC9B1D550}"/>
                    </a:ext>
                  </a:extLst>
                </p:cNvPr>
                <p:cNvSpPr>
                  <a:spLocks/>
                </p:cNvSpPr>
                <p:nvPr/>
              </p:nvSpPr>
              <p:spPr bwMode="auto">
                <a:xfrm>
                  <a:off x="4129" y="2580"/>
                  <a:ext cx="34" cy="33"/>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40" name="Freeform 235">
                  <a:extLst>
                    <a:ext uri="{FF2B5EF4-FFF2-40B4-BE49-F238E27FC236}">
                      <a16:creationId xmlns="" xmlns:a16="http://schemas.microsoft.com/office/drawing/2014/main" id="{73933E9F-B178-4044-9EB5-7093AA790638}"/>
                    </a:ext>
                  </a:extLst>
                </p:cNvPr>
                <p:cNvSpPr>
                  <a:spLocks/>
                </p:cNvSpPr>
                <p:nvPr/>
              </p:nvSpPr>
              <p:spPr bwMode="auto">
                <a:xfrm>
                  <a:off x="3473" y="2617"/>
                  <a:ext cx="34" cy="33"/>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41" name="Freeform 236">
                  <a:extLst>
                    <a:ext uri="{FF2B5EF4-FFF2-40B4-BE49-F238E27FC236}">
                      <a16:creationId xmlns="" xmlns:a16="http://schemas.microsoft.com/office/drawing/2014/main" id="{6ECCCE0A-07DF-4AC0-98FB-D7AABF69215E}"/>
                    </a:ext>
                  </a:extLst>
                </p:cNvPr>
                <p:cNvSpPr>
                  <a:spLocks/>
                </p:cNvSpPr>
                <p:nvPr/>
              </p:nvSpPr>
              <p:spPr bwMode="auto">
                <a:xfrm>
                  <a:off x="3484" y="2617"/>
                  <a:ext cx="33" cy="33"/>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42" name="Freeform 237">
                  <a:extLst>
                    <a:ext uri="{FF2B5EF4-FFF2-40B4-BE49-F238E27FC236}">
                      <a16:creationId xmlns="" xmlns:a16="http://schemas.microsoft.com/office/drawing/2014/main" id="{EA5C52CB-DA87-497E-AA6C-C2EC9E63FB8E}"/>
                    </a:ext>
                  </a:extLst>
                </p:cNvPr>
                <p:cNvSpPr>
                  <a:spLocks/>
                </p:cNvSpPr>
                <p:nvPr/>
              </p:nvSpPr>
              <p:spPr bwMode="auto">
                <a:xfrm>
                  <a:off x="3500" y="2618"/>
                  <a:ext cx="33" cy="34"/>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43" name="Freeform 238">
                  <a:extLst>
                    <a:ext uri="{FF2B5EF4-FFF2-40B4-BE49-F238E27FC236}">
                      <a16:creationId xmlns="" xmlns:a16="http://schemas.microsoft.com/office/drawing/2014/main" id="{DB2DD841-5270-48F7-8D5E-5E134ABD25B8}"/>
                    </a:ext>
                  </a:extLst>
                </p:cNvPr>
                <p:cNvSpPr>
                  <a:spLocks/>
                </p:cNvSpPr>
                <p:nvPr/>
              </p:nvSpPr>
              <p:spPr bwMode="auto">
                <a:xfrm>
                  <a:off x="3517" y="2619"/>
                  <a:ext cx="34" cy="33"/>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44" name="Freeform 239">
                  <a:extLst>
                    <a:ext uri="{FF2B5EF4-FFF2-40B4-BE49-F238E27FC236}">
                      <a16:creationId xmlns="" xmlns:a16="http://schemas.microsoft.com/office/drawing/2014/main" id="{161511FE-EEFD-4710-AD21-B468D91A2B5A}"/>
                    </a:ext>
                  </a:extLst>
                </p:cNvPr>
                <p:cNvSpPr>
                  <a:spLocks/>
                </p:cNvSpPr>
                <p:nvPr/>
              </p:nvSpPr>
              <p:spPr bwMode="auto">
                <a:xfrm>
                  <a:off x="3537" y="2619"/>
                  <a:ext cx="33" cy="34"/>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45" name="Freeform 240">
                  <a:extLst>
                    <a:ext uri="{FF2B5EF4-FFF2-40B4-BE49-F238E27FC236}">
                      <a16:creationId xmlns="" xmlns:a16="http://schemas.microsoft.com/office/drawing/2014/main" id="{90CADC9D-39C3-4FFD-99DE-108136426036}"/>
                    </a:ext>
                  </a:extLst>
                </p:cNvPr>
                <p:cNvSpPr>
                  <a:spLocks/>
                </p:cNvSpPr>
                <p:nvPr/>
              </p:nvSpPr>
              <p:spPr bwMode="auto">
                <a:xfrm>
                  <a:off x="3552" y="2619"/>
                  <a:ext cx="33" cy="34"/>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46" name="Freeform 241">
                  <a:extLst>
                    <a:ext uri="{FF2B5EF4-FFF2-40B4-BE49-F238E27FC236}">
                      <a16:creationId xmlns="" xmlns:a16="http://schemas.microsoft.com/office/drawing/2014/main" id="{058D6C93-CE1D-444C-BC21-1E04D8B490F0}"/>
                    </a:ext>
                  </a:extLst>
                </p:cNvPr>
                <p:cNvSpPr>
                  <a:spLocks/>
                </p:cNvSpPr>
                <p:nvPr/>
              </p:nvSpPr>
              <p:spPr bwMode="auto">
                <a:xfrm>
                  <a:off x="3569" y="2619"/>
                  <a:ext cx="34" cy="34"/>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47" name="Freeform 242">
                  <a:extLst>
                    <a:ext uri="{FF2B5EF4-FFF2-40B4-BE49-F238E27FC236}">
                      <a16:creationId xmlns="" xmlns:a16="http://schemas.microsoft.com/office/drawing/2014/main" id="{80EF74C5-E7C5-4102-BC3B-A2C755072370}"/>
                    </a:ext>
                  </a:extLst>
                </p:cNvPr>
                <p:cNvSpPr>
                  <a:spLocks/>
                </p:cNvSpPr>
                <p:nvPr/>
              </p:nvSpPr>
              <p:spPr bwMode="auto">
                <a:xfrm>
                  <a:off x="3589" y="2620"/>
                  <a:ext cx="33" cy="34"/>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48" name="Freeform 243">
                  <a:extLst>
                    <a:ext uri="{FF2B5EF4-FFF2-40B4-BE49-F238E27FC236}">
                      <a16:creationId xmlns="" xmlns:a16="http://schemas.microsoft.com/office/drawing/2014/main" id="{CDDF3C47-00B2-432F-A8BD-EB9DC3307EF1}"/>
                    </a:ext>
                  </a:extLst>
                </p:cNvPr>
                <p:cNvSpPr>
                  <a:spLocks/>
                </p:cNvSpPr>
                <p:nvPr/>
              </p:nvSpPr>
              <p:spPr bwMode="auto">
                <a:xfrm>
                  <a:off x="3616" y="2626"/>
                  <a:ext cx="33" cy="34"/>
                </a:xfrm>
                <a:custGeom>
                  <a:avLst/>
                  <a:gdLst>
                    <a:gd name="T0" fmla="*/ 14 w 28"/>
                    <a:gd name="T1" fmla="*/ 29 h 29"/>
                    <a:gd name="T2" fmla="*/ 24 w 28"/>
                    <a:gd name="T3" fmla="*/ 25 h 29"/>
                    <a:gd name="T4" fmla="*/ 28 w 28"/>
                    <a:gd name="T5" fmla="*/ 15 h 29"/>
                    <a:gd name="T6" fmla="*/ 24 w 28"/>
                    <a:gd name="T7" fmla="*/ 4 h 29"/>
                    <a:gd name="T8" fmla="*/ 14 w 28"/>
                    <a:gd name="T9" fmla="*/ 0 h 29"/>
                    <a:gd name="T10" fmla="*/ 4 w 28"/>
                    <a:gd name="T11" fmla="*/ 4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49" name="Freeform 244">
                  <a:extLst>
                    <a:ext uri="{FF2B5EF4-FFF2-40B4-BE49-F238E27FC236}">
                      <a16:creationId xmlns="" xmlns:a16="http://schemas.microsoft.com/office/drawing/2014/main" id="{7F6A8EEF-77A9-4CF7-8EFA-506F9598A70E}"/>
                    </a:ext>
                  </a:extLst>
                </p:cNvPr>
                <p:cNvSpPr>
                  <a:spLocks/>
                </p:cNvSpPr>
                <p:nvPr/>
              </p:nvSpPr>
              <p:spPr bwMode="auto">
                <a:xfrm>
                  <a:off x="3646" y="2626"/>
                  <a:ext cx="34" cy="34"/>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50" name="Freeform 245">
                  <a:extLst>
                    <a:ext uri="{FF2B5EF4-FFF2-40B4-BE49-F238E27FC236}">
                      <a16:creationId xmlns="" xmlns:a16="http://schemas.microsoft.com/office/drawing/2014/main" id="{0216CB82-D372-484D-8DC4-F0D7BAC114AA}"/>
                    </a:ext>
                  </a:extLst>
                </p:cNvPr>
                <p:cNvSpPr>
                  <a:spLocks/>
                </p:cNvSpPr>
                <p:nvPr/>
              </p:nvSpPr>
              <p:spPr bwMode="auto">
                <a:xfrm>
                  <a:off x="3671" y="2630"/>
                  <a:ext cx="33" cy="32"/>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51" name="Freeform 246">
                  <a:extLst>
                    <a:ext uri="{FF2B5EF4-FFF2-40B4-BE49-F238E27FC236}">
                      <a16:creationId xmlns="" xmlns:a16="http://schemas.microsoft.com/office/drawing/2014/main" id="{AD6AC7E9-1DEA-43C7-A987-B488AF570C79}"/>
                    </a:ext>
                  </a:extLst>
                </p:cNvPr>
                <p:cNvSpPr>
                  <a:spLocks/>
                </p:cNvSpPr>
                <p:nvPr/>
              </p:nvSpPr>
              <p:spPr bwMode="auto">
                <a:xfrm>
                  <a:off x="3689" y="2632"/>
                  <a:ext cx="33" cy="33"/>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52" name="Freeform 247">
                  <a:extLst>
                    <a:ext uri="{FF2B5EF4-FFF2-40B4-BE49-F238E27FC236}">
                      <a16:creationId xmlns="" xmlns:a16="http://schemas.microsoft.com/office/drawing/2014/main" id="{14BBF6E5-C955-46BE-8552-7AA52BB49EB4}"/>
                    </a:ext>
                  </a:extLst>
                </p:cNvPr>
                <p:cNvSpPr>
                  <a:spLocks/>
                </p:cNvSpPr>
                <p:nvPr/>
              </p:nvSpPr>
              <p:spPr bwMode="auto">
                <a:xfrm>
                  <a:off x="3704" y="2632"/>
                  <a:ext cx="34" cy="33"/>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53" name="Freeform 248">
                  <a:extLst>
                    <a:ext uri="{FF2B5EF4-FFF2-40B4-BE49-F238E27FC236}">
                      <a16:creationId xmlns="" xmlns:a16="http://schemas.microsoft.com/office/drawing/2014/main" id="{4498BFC4-F2D6-4145-969F-EBAA7FBC9D9E}"/>
                    </a:ext>
                  </a:extLst>
                </p:cNvPr>
                <p:cNvSpPr>
                  <a:spLocks/>
                </p:cNvSpPr>
                <p:nvPr/>
              </p:nvSpPr>
              <p:spPr bwMode="auto">
                <a:xfrm>
                  <a:off x="3724" y="2634"/>
                  <a:ext cx="33"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54" name="Freeform 249">
                  <a:extLst>
                    <a:ext uri="{FF2B5EF4-FFF2-40B4-BE49-F238E27FC236}">
                      <a16:creationId xmlns="" xmlns:a16="http://schemas.microsoft.com/office/drawing/2014/main" id="{77BA0F5C-C2AA-4706-AE28-3D1D9F3C6C7E}"/>
                    </a:ext>
                  </a:extLst>
                </p:cNvPr>
                <p:cNvSpPr>
                  <a:spLocks/>
                </p:cNvSpPr>
                <p:nvPr/>
              </p:nvSpPr>
              <p:spPr bwMode="auto">
                <a:xfrm>
                  <a:off x="3755" y="2634"/>
                  <a:ext cx="34" cy="34"/>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55" name="Freeform 250">
                  <a:extLst>
                    <a:ext uri="{FF2B5EF4-FFF2-40B4-BE49-F238E27FC236}">
                      <a16:creationId xmlns="" xmlns:a16="http://schemas.microsoft.com/office/drawing/2014/main" id="{D4F19EAA-FF87-4754-9776-E9557938F116}"/>
                    </a:ext>
                  </a:extLst>
                </p:cNvPr>
                <p:cNvSpPr>
                  <a:spLocks/>
                </p:cNvSpPr>
                <p:nvPr/>
              </p:nvSpPr>
              <p:spPr bwMode="auto">
                <a:xfrm>
                  <a:off x="3772" y="2634"/>
                  <a:ext cx="34"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56" name="Freeform 251">
                  <a:extLst>
                    <a:ext uri="{FF2B5EF4-FFF2-40B4-BE49-F238E27FC236}">
                      <a16:creationId xmlns="" xmlns:a16="http://schemas.microsoft.com/office/drawing/2014/main" id="{B8AB9611-054D-4CA2-AE4B-BEEAA9230A9A}"/>
                    </a:ext>
                  </a:extLst>
                </p:cNvPr>
                <p:cNvSpPr>
                  <a:spLocks/>
                </p:cNvSpPr>
                <p:nvPr/>
              </p:nvSpPr>
              <p:spPr bwMode="auto">
                <a:xfrm>
                  <a:off x="3789" y="2637"/>
                  <a:ext cx="33"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7" y="21"/>
                        <a:pt x="29" y="18"/>
                        <a:pt x="29" y="14"/>
                      </a:cubicBezTo>
                      <a:cubicBezTo>
                        <a:pt x="29" y="10"/>
                        <a:pt x="27"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57" name="Freeform 252">
                  <a:extLst>
                    <a:ext uri="{FF2B5EF4-FFF2-40B4-BE49-F238E27FC236}">
                      <a16:creationId xmlns="" xmlns:a16="http://schemas.microsoft.com/office/drawing/2014/main" id="{D3D77441-E8FF-4DE8-81A8-21097223A48A}"/>
                    </a:ext>
                  </a:extLst>
                </p:cNvPr>
                <p:cNvSpPr>
                  <a:spLocks/>
                </p:cNvSpPr>
                <p:nvPr/>
              </p:nvSpPr>
              <p:spPr bwMode="auto">
                <a:xfrm>
                  <a:off x="3806" y="2637"/>
                  <a:ext cx="33" cy="32"/>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2" y="7"/>
                        <a:pt x="0" y="10"/>
                        <a:pt x="0" y="14"/>
                      </a:cubicBezTo>
                      <a:cubicBezTo>
                        <a:pt x="0" y="18"/>
                        <a:pt x="2"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58" name="Freeform 253">
                  <a:extLst>
                    <a:ext uri="{FF2B5EF4-FFF2-40B4-BE49-F238E27FC236}">
                      <a16:creationId xmlns="" xmlns:a16="http://schemas.microsoft.com/office/drawing/2014/main" id="{F4476E5C-DF69-4FA2-B679-1B8E5369B1DB}"/>
                    </a:ext>
                  </a:extLst>
                </p:cNvPr>
                <p:cNvSpPr>
                  <a:spLocks/>
                </p:cNvSpPr>
                <p:nvPr/>
              </p:nvSpPr>
              <p:spPr bwMode="auto">
                <a:xfrm>
                  <a:off x="3825" y="2637"/>
                  <a:ext cx="34" cy="33"/>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59" name="Freeform 254">
                  <a:extLst>
                    <a:ext uri="{FF2B5EF4-FFF2-40B4-BE49-F238E27FC236}">
                      <a16:creationId xmlns="" xmlns:a16="http://schemas.microsoft.com/office/drawing/2014/main" id="{FAE07ACD-595E-428B-ADE8-32985997D8C9}"/>
                    </a:ext>
                  </a:extLst>
                </p:cNvPr>
                <p:cNvSpPr>
                  <a:spLocks/>
                </p:cNvSpPr>
                <p:nvPr/>
              </p:nvSpPr>
              <p:spPr bwMode="auto">
                <a:xfrm>
                  <a:off x="3844" y="2637"/>
                  <a:ext cx="33" cy="33"/>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60" name="Freeform 255">
                  <a:extLst>
                    <a:ext uri="{FF2B5EF4-FFF2-40B4-BE49-F238E27FC236}">
                      <a16:creationId xmlns="" xmlns:a16="http://schemas.microsoft.com/office/drawing/2014/main" id="{9E72CC79-9785-4D7A-B483-88B82E050370}"/>
                    </a:ext>
                  </a:extLst>
                </p:cNvPr>
                <p:cNvSpPr>
                  <a:spLocks/>
                </p:cNvSpPr>
                <p:nvPr/>
              </p:nvSpPr>
              <p:spPr bwMode="auto">
                <a:xfrm>
                  <a:off x="3861" y="2634"/>
                  <a:ext cx="34" cy="34"/>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61" name="Freeform 256">
                  <a:extLst>
                    <a:ext uri="{FF2B5EF4-FFF2-40B4-BE49-F238E27FC236}">
                      <a16:creationId xmlns="" xmlns:a16="http://schemas.microsoft.com/office/drawing/2014/main" id="{ED7FC520-C079-471C-A8CD-40AF2D700D1E}"/>
                    </a:ext>
                  </a:extLst>
                </p:cNvPr>
                <p:cNvSpPr>
                  <a:spLocks/>
                </p:cNvSpPr>
                <p:nvPr/>
              </p:nvSpPr>
              <p:spPr bwMode="auto">
                <a:xfrm>
                  <a:off x="3895" y="2637"/>
                  <a:ext cx="33"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62" name="Freeform 257">
                  <a:extLst>
                    <a:ext uri="{FF2B5EF4-FFF2-40B4-BE49-F238E27FC236}">
                      <a16:creationId xmlns="" xmlns:a16="http://schemas.microsoft.com/office/drawing/2014/main" id="{CC02D968-2B5C-4FA1-8F7F-C5845BEC96C7}"/>
                    </a:ext>
                  </a:extLst>
                </p:cNvPr>
                <p:cNvSpPr>
                  <a:spLocks/>
                </p:cNvSpPr>
                <p:nvPr/>
              </p:nvSpPr>
              <p:spPr bwMode="auto">
                <a:xfrm>
                  <a:off x="3887" y="2637"/>
                  <a:ext cx="32" cy="32"/>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63" name="Freeform 258">
                  <a:extLst>
                    <a:ext uri="{FF2B5EF4-FFF2-40B4-BE49-F238E27FC236}">
                      <a16:creationId xmlns="" xmlns:a16="http://schemas.microsoft.com/office/drawing/2014/main" id="{41B26978-83E3-4796-B5FC-840B33F16923}"/>
                    </a:ext>
                  </a:extLst>
                </p:cNvPr>
                <p:cNvSpPr>
                  <a:spLocks/>
                </p:cNvSpPr>
                <p:nvPr/>
              </p:nvSpPr>
              <p:spPr bwMode="auto">
                <a:xfrm>
                  <a:off x="3919" y="2637"/>
                  <a:ext cx="33" cy="32"/>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64" name="Freeform 259">
                  <a:extLst>
                    <a:ext uri="{FF2B5EF4-FFF2-40B4-BE49-F238E27FC236}">
                      <a16:creationId xmlns="" xmlns:a16="http://schemas.microsoft.com/office/drawing/2014/main" id="{B28A5909-CABC-4F50-AEC0-44B61707EF82}"/>
                    </a:ext>
                  </a:extLst>
                </p:cNvPr>
                <p:cNvSpPr>
                  <a:spLocks/>
                </p:cNvSpPr>
                <p:nvPr/>
              </p:nvSpPr>
              <p:spPr bwMode="auto">
                <a:xfrm>
                  <a:off x="3943" y="2634"/>
                  <a:ext cx="34" cy="34"/>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65" name="Freeform 260">
                  <a:extLst>
                    <a:ext uri="{FF2B5EF4-FFF2-40B4-BE49-F238E27FC236}">
                      <a16:creationId xmlns="" xmlns:a16="http://schemas.microsoft.com/office/drawing/2014/main" id="{140BC7B0-AD5B-46DF-8580-DEA3582799A5}"/>
                    </a:ext>
                  </a:extLst>
                </p:cNvPr>
                <p:cNvSpPr>
                  <a:spLocks/>
                </p:cNvSpPr>
                <p:nvPr/>
              </p:nvSpPr>
              <p:spPr bwMode="auto">
                <a:xfrm>
                  <a:off x="3963" y="2633"/>
                  <a:ext cx="32" cy="32"/>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66" name="Freeform 261">
                  <a:extLst>
                    <a:ext uri="{FF2B5EF4-FFF2-40B4-BE49-F238E27FC236}">
                      <a16:creationId xmlns="" xmlns:a16="http://schemas.microsoft.com/office/drawing/2014/main" id="{72A78B30-29DF-4DCD-B838-976CCFC6F060}"/>
                    </a:ext>
                  </a:extLst>
                </p:cNvPr>
                <p:cNvSpPr>
                  <a:spLocks/>
                </p:cNvSpPr>
                <p:nvPr/>
              </p:nvSpPr>
              <p:spPr bwMode="auto">
                <a:xfrm>
                  <a:off x="3981" y="2631"/>
                  <a:ext cx="34" cy="33"/>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67" name="Freeform 262">
                  <a:extLst>
                    <a:ext uri="{FF2B5EF4-FFF2-40B4-BE49-F238E27FC236}">
                      <a16:creationId xmlns="" xmlns:a16="http://schemas.microsoft.com/office/drawing/2014/main" id="{25F416B5-6906-4351-A3BE-B7ADF2F43921}"/>
                    </a:ext>
                  </a:extLst>
                </p:cNvPr>
                <p:cNvSpPr>
                  <a:spLocks/>
                </p:cNvSpPr>
                <p:nvPr/>
              </p:nvSpPr>
              <p:spPr bwMode="auto">
                <a:xfrm>
                  <a:off x="4006" y="2630"/>
                  <a:ext cx="33"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68" name="Freeform 263">
                  <a:extLst>
                    <a:ext uri="{FF2B5EF4-FFF2-40B4-BE49-F238E27FC236}">
                      <a16:creationId xmlns="" xmlns:a16="http://schemas.microsoft.com/office/drawing/2014/main" id="{A3328061-6C84-4EB6-ACF6-439B3D729827}"/>
                    </a:ext>
                  </a:extLst>
                </p:cNvPr>
                <p:cNvSpPr>
                  <a:spLocks/>
                </p:cNvSpPr>
                <p:nvPr/>
              </p:nvSpPr>
              <p:spPr bwMode="auto">
                <a:xfrm>
                  <a:off x="4023" y="2623"/>
                  <a:ext cx="33" cy="32"/>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69" name="Freeform 264">
                  <a:extLst>
                    <a:ext uri="{FF2B5EF4-FFF2-40B4-BE49-F238E27FC236}">
                      <a16:creationId xmlns="" xmlns:a16="http://schemas.microsoft.com/office/drawing/2014/main" id="{0C910648-99A6-400C-AA62-70385653CDDF}"/>
                    </a:ext>
                  </a:extLst>
                </p:cNvPr>
                <p:cNvSpPr>
                  <a:spLocks/>
                </p:cNvSpPr>
                <p:nvPr/>
              </p:nvSpPr>
              <p:spPr bwMode="auto">
                <a:xfrm>
                  <a:off x="4051" y="2620"/>
                  <a:ext cx="33" cy="34"/>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70" name="Freeform 265">
                  <a:extLst>
                    <a:ext uri="{FF2B5EF4-FFF2-40B4-BE49-F238E27FC236}">
                      <a16:creationId xmlns="" xmlns:a16="http://schemas.microsoft.com/office/drawing/2014/main" id="{EFBD8B10-7D4C-4208-9840-EE5803D0D1CF}"/>
                    </a:ext>
                  </a:extLst>
                </p:cNvPr>
                <p:cNvSpPr>
                  <a:spLocks/>
                </p:cNvSpPr>
                <p:nvPr/>
              </p:nvSpPr>
              <p:spPr bwMode="auto">
                <a:xfrm>
                  <a:off x="4064" y="2620"/>
                  <a:ext cx="34" cy="34"/>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71" name="Freeform 266">
                  <a:extLst>
                    <a:ext uri="{FF2B5EF4-FFF2-40B4-BE49-F238E27FC236}">
                      <a16:creationId xmlns="" xmlns:a16="http://schemas.microsoft.com/office/drawing/2014/main" id="{5E186C78-AC9A-449F-B936-32C6D84D6C7D}"/>
                    </a:ext>
                  </a:extLst>
                </p:cNvPr>
                <p:cNvSpPr>
                  <a:spLocks/>
                </p:cNvSpPr>
                <p:nvPr/>
              </p:nvSpPr>
              <p:spPr bwMode="auto">
                <a:xfrm>
                  <a:off x="4082" y="2618"/>
                  <a:ext cx="33"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72" name="Freeform 267">
                  <a:extLst>
                    <a:ext uri="{FF2B5EF4-FFF2-40B4-BE49-F238E27FC236}">
                      <a16:creationId xmlns="" xmlns:a16="http://schemas.microsoft.com/office/drawing/2014/main" id="{BF6DCAEB-5042-4830-8221-4A881CBAFBE2}"/>
                    </a:ext>
                  </a:extLst>
                </p:cNvPr>
                <p:cNvSpPr>
                  <a:spLocks/>
                </p:cNvSpPr>
                <p:nvPr/>
              </p:nvSpPr>
              <p:spPr bwMode="auto">
                <a:xfrm>
                  <a:off x="4105" y="2616"/>
                  <a:ext cx="33" cy="32"/>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73" name="Freeform 268">
                  <a:extLst>
                    <a:ext uri="{FF2B5EF4-FFF2-40B4-BE49-F238E27FC236}">
                      <a16:creationId xmlns="" xmlns:a16="http://schemas.microsoft.com/office/drawing/2014/main" id="{579D0C22-0398-4697-9FCB-D52244C0FDA1}"/>
                    </a:ext>
                  </a:extLst>
                </p:cNvPr>
                <p:cNvSpPr>
                  <a:spLocks/>
                </p:cNvSpPr>
                <p:nvPr/>
              </p:nvSpPr>
              <p:spPr bwMode="auto">
                <a:xfrm>
                  <a:off x="4131" y="2612"/>
                  <a:ext cx="34" cy="34"/>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74" name="Freeform 269">
                  <a:extLst>
                    <a:ext uri="{FF2B5EF4-FFF2-40B4-BE49-F238E27FC236}">
                      <a16:creationId xmlns="" xmlns:a16="http://schemas.microsoft.com/office/drawing/2014/main" id="{B06802E0-10C5-4EEA-B524-3704075FBFE4}"/>
                    </a:ext>
                  </a:extLst>
                </p:cNvPr>
                <p:cNvSpPr>
                  <a:spLocks/>
                </p:cNvSpPr>
                <p:nvPr/>
              </p:nvSpPr>
              <p:spPr bwMode="auto">
                <a:xfrm>
                  <a:off x="3495" y="2642"/>
                  <a:ext cx="34" cy="34"/>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75" name="Freeform 270">
                  <a:extLst>
                    <a:ext uri="{FF2B5EF4-FFF2-40B4-BE49-F238E27FC236}">
                      <a16:creationId xmlns="" xmlns:a16="http://schemas.microsoft.com/office/drawing/2014/main" id="{EA25EA91-6822-47C5-AB3C-C6A2943628E3}"/>
                    </a:ext>
                  </a:extLst>
                </p:cNvPr>
                <p:cNvSpPr>
                  <a:spLocks/>
                </p:cNvSpPr>
                <p:nvPr/>
              </p:nvSpPr>
              <p:spPr bwMode="auto">
                <a:xfrm>
                  <a:off x="3510" y="2647"/>
                  <a:ext cx="34" cy="32"/>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76" name="Freeform 271">
                  <a:extLst>
                    <a:ext uri="{FF2B5EF4-FFF2-40B4-BE49-F238E27FC236}">
                      <a16:creationId xmlns="" xmlns:a16="http://schemas.microsoft.com/office/drawing/2014/main" id="{4FAB991D-E6BC-411B-9618-AEDCC8F78F38}"/>
                    </a:ext>
                  </a:extLst>
                </p:cNvPr>
                <p:cNvSpPr>
                  <a:spLocks/>
                </p:cNvSpPr>
                <p:nvPr/>
              </p:nvSpPr>
              <p:spPr bwMode="auto">
                <a:xfrm>
                  <a:off x="3522" y="2648"/>
                  <a:ext cx="33" cy="34"/>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77" name="Freeform 272">
                  <a:extLst>
                    <a:ext uri="{FF2B5EF4-FFF2-40B4-BE49-F238E27FC236}">
                      <a16:creationId xmlns="" xmlns:a16="http://schemas.microsoft.com/office/drawing/2014/main" id="{3CFDF4E8-6CB0-4290-AF5D-3F90589C8AF8}"/>
                    </a:ext>
                  </a:extLst>
                </p:cNvPr>
                <p:cNvSpPr>
                  <a:spLocks/>
                </p:cNvSpPr>
                <p:nvPr/>
              </p:nvSpPr>
              <p:spPr bwMode="auto">
                <a:xfrm>
                  <a:off x="3537" y="2652"/>
                  <a:ext cx="32" cy="33"/>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78" name="Freeform 273">
                  <a:extLst>
                    <a:ext uri="{FF2B5EF4-FFF2-40B4-BE49-F238E27FC236}">
                      <a16:creationId xmlns="" xmlns:a16="http://schemas.microsoft.com/office/drawing/2014/main" id="{C62403ED-1D8A-4B13-944F-27F38C8D5B54}"/>
                    </a:ext>
                  </a:extLst>
                </p:cNvPr>
                <p:cNvSpPr>
                  <a:spLocks/>
                </p:cNvSpPr>
                <p:nvPr/>
              </p:nvSpPr>
              <p:spPr bwMode="auto">
                <a:xfrm>
                  <a:off x="3561" y="2652"/>
                  <a:ext cx="32" cy="33"/>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79" name="Freeform 274">
                  <a:extLst>
                    <a:ext uri="{FF2B5EF4-FFF2-40B4-BE49-F238E27FC236}">
                      <a16:creationId xmlns="" xmlns:a16="http://schemas.microsoft.com/office/drawing/2014/main" id="{AC489367-FED7-439D-A94D-40F317888632}"/>
                    </a:ext>
                  </a:extLst>
                </p:cNvPr>
                <p:cNvSpPr>
                  <a:spLocks/>
                </p:cNvSpPr>
                <p:nvPr/>
              </p:nvSpPr>
              <p:spPr bwMode="auto">
                <a:xfrm>
                  <a:off x="3584" y="2654"/>
                  <a:ext cx="34" cy="32"/>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80" name="Freeform 275">
                  <a:extLst>
                    <a:ext uri="{FF2B5EF4-FFF2-40B4-BE49-F238E27FC236}">
                      <a16:creationId xmlns="" xmlns:a16="http://schemas.microsoft.com/office/drawing/2014/main" id="{332C5A2C-1FBD-470C-BB24-DE44628DCFA5}"/>
                    </a:ext>
                  </a:extLst>
                </p:cNvPr>
                <p:cNvSpPr>
                  <a:spLocks/>
                </p:cNvSpPr>
                <p:nvPr/>
              </p:nvSpPr>
              <p:spPr bwMode="auto">
                <a:xfrm>
                  <a:off x="3608" y="2656"/>
                  <a:ext cx="34" cy="34"/>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81" name="Freeform 276">
                  <a:extLst>
                    <a:ext uri="{FF2B5EF4-FFF2-40B4-BE49-F238E27FC236}">
                      <a16:creationId xmlns="" xmlns:a16="http://schemas.microsoft.com/office/drawing/2014/main" id="{9B04959F-C4FC-4CD4-BFF3-9B9149198B04}"/>
                    </a:ext>
                  </a:extLst>
                </p:cNvPr>
                <p:cNvSpPr>
                  <a:spLocks/>
                </p:cNvSpPr>
                <p:nvPr/>
              </p:nvSpPr>
              <p:spPr bwMode="auto">
                <a:xfrm>
                  <a:off x="3625" y="2657"/>
                  <a:ext cx="33" cy="34"/>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82" name="Freeform 277">
                  <a:extLst>
                    <a:ext uri="{FF2B5EF4-FFF2-40B4-BE49-F238E27FC236}">
                      <a16:creationId xmlns="" xmlns:a16="http://schemas.microsoft.com/office/drawing/2014/main" id="{6D646DAC-26FE-4B04-8477-4ACEE354481B}"/>
                    </a:ext>
                  </a:extLst>
                </p:cNvPr>
                <p:cNvSpPr>
                  <a:spLocks/>
                </p:cNvSpPr>
                <p:nvPr/>
              </p:nvSpPr>
              <p:spPr bwMode="auto">
                <a:xfrm>
                  <a:off x="3644" y="2658"/>
                  <a:ext cx="34" cy="34"/>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83" name="Freeform 278">
                  <a:extLst>
                    <a:ext uri="{FF2B5EF4-FFF2-40B4-BE49-F238E27FC236}">
                      <a16:creationId xmlns="" xmlns:a16="http://schemas.microsoft.com/office/drawing/2014/main" id="{2F91C321-6FB1-486C-989A-32B3925AD60A}"/>
                    </a:ext>
                  </a:extLst>
                </p:cNvPr>
                <p:cNvSpPr>
                  <a:spLocks/>
                </p:cNvSpPr>
                <p:nvPr/>
              </p:nvSpPr>
              <p:spPr bwMode="auto">
                <a:xfrm>
                  <a:off x="3663" y="2660"/>
                  <a:ext cx="33" cy="33"/>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84" name="Freeform 279">
                  <a:extLst>
                    <a:ext uri="{FF2B5EF4-FFF2-40B4-BE49-F238E27FC236}">
                      <a16:creationId xmlns="" xmlns:a16="http://schemas.microsoft.com/office/drawing/2014/main" id="{184C0F18-5C68-443E-B19B-2E7E52057F73}"/>
                    </a:ext>
                  </a:extLst>
                </p:cNvPr>
                <p:cNvSpPr>
                  <a:spLocks/>
                </p:cNvSpPr>
                <p:nvPr/>
              </p:nvSpPr>
              <p:spPr bwMode="auto">
                <a:xfrm>
                  <a:off x="3678" y="2661"/>
                  <a:ext cx="33" cy="33"/>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85" name="Freeform 280">
                  <a:extLst>
                    <a:ext uri="{FF2B5EF4-FFF2-40B4-BE49-F238E27FC236}">
                      <a16:creationId xmlns="" xmlns:a16="http://schemas.microsoft.com/office/drawing/2014/main" id="{485414AC-08AB-4D45-828A-82FF9EAD23BA}"/>
                    </a:ext>
                  </a:extLst>
                </p:cNvPr>
                <p:cNvSpPr>
                  <a:spLocks/>
                </p:cNvSpPr>
                <p:nvPr/>
              </p:nvSpPr>
              <p:spPr bwMode="auto">
                <a:xfrm>
                  <a:off x="3701" y="2665"/>
                  <a:ext cx="33" cy="34"/>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86" name="Freeform 281">
                  <a:extLst>
                    <a:ext uri="{FF2B5EF4-FFF2-40B4-BE49-F238E27FC236}">
                      <a16:creationId xmlns="" xmlns:a16="http://schemas.microsoft.com/office/drawing/2014/main" id="{742B1C83-1391-4A28-9CDC-B26EF8B61E6A}"/>
                    </a:ext>
                  </a:extLst>
                </p:cNvPr>
                <p:cNvSpPr>
                  <a:spLocks/>
                </p:cNvSpPr>
                <p:nvPr/>
              </p:nvSpPr>
              <p:spPr bwMode="auto">
                <a:xfrm>
                  <a:off x="3723" y="2667"/>
                  <a:ext cx="33" cy="33"/>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87" name="Freeform 282">
                  <a:extLst>
                    <a:ext uri="{FF2B5EF4-FFF2-40B4-BE49-F238E27FC236}">
                      <a16:creationId xmlns="" xmlns:a16="http://schemas.microsoft.com/office/drawing/2014/main" id="{C5440AA1-8EAC-45E2-B2B2-BD16B476C286}"/>
                    </a:ext>
                  </a:extLst>
                </p:cNvPr>
                <p:cNvSpPr>
                  <a:spLocks/>
                </p:cNvSpPr>
                <p:nvPr/>
              </p:nvSpPr>
              <p:spPr bwMode="auto">
                <a:xfrm>
                  <a:off x="3741" y="2669"/>
                  <a:ext cx="34" cy="33"/>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88" name="Freeform 283">
                  <a:extLst>
                    <a:ext uri="{FF2B5EF4-FFF2-40B4-BE49-F238E27FC236}">
                      <a16:creationId xmlns="" xmlns:a16="http://schemas.microsoft.com/office/drawing/2014/main" id="{66275503-00D2-4D6B-BC99-1431B09336F9}"/>
                    </a:ext>
                  </a:extLst>
                </p:cNvPr>
                <p:cNvSpPr>
                  <a:spLocks/>
                </p:cNvSpPr>
                <p:nvPr/>
              </p:nvSpPr>
              <p:spPr bwMode="auto">
                <a:xfrm>
                  <a:off x="3764" y="2667"/>
                  <a:ext cx="34" cy="33"/>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89" name="Freeform 284">
                  <a:extLst>
                    <a:ext uri="{FF2B5EF4-FFF2-40B4-BE49-F238E27FC236}">
                      <a16:creationId xmlns="" xmlns:a16="http://schemas.microsoft.com/office/drawing/2014/main" id="{66A6260B-269E-49C9-9739-D9D2501F6C55}"/>
                    </a:ext>
                  </a:extLst>
                </p:cNvPr>
                <p:cNvSpPr>
                  <a:spLocks/>
                </p:cNvSpPr>
                <p:nvPr/>
              </p:nvSpPr>
              <p:spPr bwMode="auto">
                <a:xfrm>
                  <a:off x="3769" y="2684"/>
                  <a:ext cx="33" cy="32"/>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90" name="Freeform 285">
                  <a:extLst>
                    <a:ext uri="{FF2B5EF4-FFF2-40B4-BE49-F238E27FC236}">
                      <a16:creationId xmlns="" xmlns:a16="http://schemas.microsoft.com/office/drawing/2014/main" id="{811B2387-6C0E-41B6-8468-10D13EF6263F}"/>
                    </a:ext>
                  </a:extLst>
                </p:cNvPr>
                <p:cNvSpPr>
                  <a:spLocks/>
                </p:cNvSpPr>
                <p:nvPr/>
              </p:nvSpPr>
              <p:spPr bwMode="auto">
                <a:xfrm>
                  <a:off x="3787" y="2682"/>
                  <a:ext cx="34" cy="33"/>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91" name="Freeform 286">
                  <a:extLst>
                    <a:ext uri="{FF2B5EF4-FFF2-40B4-BE49-F238E27FC236}">
                      <a16:creationId xmlns="" xmlns:a16="http://schemas.microsoft.com/office/drawing/2014/main" id="{78D50139-1D20-4416-8468-BED2428009DD}"/>
                    </a:ext>
                  </a:extLst>
                </p:cNvPr>
                <p:cNvSpPr>
                  <a:spLocks/>
                </p:cNvSpPr>
                <p:nvPr/>
              </p:nvSpPr>
              <p:spPr bwMode="auto">
                <a:xfrm>
                  <a:off x="3810" y="2684"/>
                  <a:ext cx="33" cy="32"/>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92" name="Freeform 287">
                  <a:extLst>
                    <a:ext uri="{FF2B5EF4-FFF2-40B4-BE49-F238E27FC236}">
                      <a16:creationId xmlns="" xmlns:a16="http://schemas.microsoft.com/office/drawing/2014/main" id="{C9E189F5-EF42-45F0-A5C9-94B9978670B4}"/>
                    </a:ext>
                  </a:extLst>
                </p:cNvPr>
                <p:cNvSpPr>
                  <a:spLocks/>
                </p:cNvSpPr>
                <p:nvPr/>
              </p:nvSpPr>
              <p:spPr bwMode="auto">
                <a:xfrm>
                  <a:off x="3816" y="2671"/>
                  <a:ext cx="34" cy="34"/>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93" name="Freeform 288">
                  <a:extLst>
                    <a:ext uri="{FF2B5EF4-FFF2-40B4-BE49-F238E27FC236}">
                      <a16:creationId xmlns="" xmlns:a16="http://schemas.microsoft.com/office/drawing/2014/main" id="{56441C65-2F81-46C9-8320-1BFAF77F915A}"/>
                    </a:ext>
                  </a:extLst>
                </p:cNvPr>
                <p:cNvSpPr>
                  <a:spLocks/>
                </p:cNvSpPr>
                <p:nvPr/>
              </p:nvSpPr>
              <p:spPr bwMode="auto">
                <a:xfrm>
                  <a:off x="3843" y="2671"/>
                  <a:ext cx="33" cy="34"/>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94" name="Freeform 289">
                  <a:extLst>
                    <a:ext uri="{FF2B5EF4-FFF2-40B4-BE49-F238E27FC236}">
                      <a16:creationId xmlns="" xmlns:a16="http://schemas.microsoft.com/office/drawing/2014/main" id="{FE58EFBD-44A9-4A03-A8C1-7E1C8AFDE887}"/>
                    </a:ext>
                  </a:extLst>
                </p:cNvPr>
                <p:cNvSpPr>
                  <a:spLocks/>
                </p:cNvSpPr>
                <p:nvPr/>
              </p:nvSpPr>
              <p:spPr bwMode="auto">
                <a:xfrm>
                  <a:off x="3859" y="2669"/>
                  <a:ext cx="33" cy="33"/>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95" name="Freeform 290">
                  <a:extLst>
                    <a:ext uri="{FF2B5EF4-FFF2-40B4-BE49-F238E27FC236}">
                      <a16:creationId xmlns="" xmlns:a16="http://schemas.microsoft.com/office/drawing/2014/main" id="{7956C5B0-79C5-4D74-8B03-21AD7621FAD4}"/>
                    </a:ext>
                  </a:extLst>
                </p:cNvPr>
                <p:cNvSpPr>
                  <a:spLocks/>
                </p:cNvSpPr>
                <p:nvPr/>
              </p:nvSpPr>
              <p:spPr bwMode="auto">
                <a:xfrm>
                  <a:off x="3887" y="2673"/>
                  <a:ext cx="32" cy="34"/>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996" name="Freeform 291">
                  <a:extLst>
                    <a:ext uri="{FF2B5EF4-FFF2-40B4-BE49-F238E27FC236}">
                      <a16:creationId xmlns="" xmlns:a16="http://schemas.microsoft.com/office/drawing/2014/main" id="{E5D63350-2A30-458E-BF37-A87FC8AA254A}"/>
                    </a:ext>
                  </a:extLst>
                </p:cNvPr>
                <p:cNvSpPr>
                  <a:spLocks/>
                </p:cNvSpPr>
                <p:nvPr/>
              </p:nvSpPr>
              <p:spPr bwMode="auto">
                <a:xfrm>
                  <a:off x="3905" y="2664"/>
                  <a:ext cx="34" cy="33"/>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grpSp>
          <p:sp>
            <p:nvSpPr>
              <p:cNvPr id="5597" name="Freeform 293">
                <a:extLst>
                  <a:ext uri="{FF2B5EF4-FFF2-40B4-BE49-F238E27FC236}">
                    <a16:creationId xmlns="" xmlns:a16="http://schemas.microsoft.com/office/drawing/2014/main" id="{B06292AB-3123-4A44-9FF9-116FCC7BE6A7}"/>
                  </a:ext>
                </a:extLst>
              </p:cNvPr>
              <p:cNvSpPr>
                <a:spLocks/>
              </p:cNvSpPr>
              <p:nvPr/>
            </p:nvSpPr>
            <p:spPr bwMode="auto">
              <a:xfrm>
                <a:off x="6221413" y="4227513"/>
                <a:ext cx="52388" cy="53975"/>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98" name="Freeform 294">
                <a:extLst>
                  <a:ext uri="{FF2B5EF4-FFF2-40B4-BE49-F238E27FC236}">
                    <a16:creationId xmlns="" xmlns:a16="http://schemas.microsoft.com/office/drawing/2014/main" id="{170FB5AB-935D-43A7-8EFD-BA5C0EFE4E2C}"/>
                  </a:ext>
                </a:extLst>
              </p:cNvPr>
              <p:cNvSpPr>
                <a:spLocks/>
              </p:cNvSpPr>
              <p:nvPr/>
            </p:nvSpPr>
            <p:spPr bwMode="auto">
              <a:xfrm>
                <a:off x="6265863" y="4224338"/>
                <a:ext cx="52388" cy="52388"/>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99" name="Freeform 295">
                <a:extLst>
                  <a:ext uri="{FF2B5EF4-FFF2-40B4-BE49-F238E27FC236}">
                    <a16:creationId xmlns="" xmlns:a16="http://schemas.microsoft.com/office/drawing/2014/main" id="{AF2D3ADC-8495-4727-922B-EC793E953992}"/>
                  </a:ext>
                </a:extLst>
              </p:cNvPr>
              <p:cNvSpPr>
                <a:spLocks/>
              </p:cNvSpPr>
              <p:nvPr/>
            </p:nvSpPr>
            <p:spPr bwMode="auto">
              <a:xfrm>
                <a:off x="6315075" y="4222750"/>
                <a:ext cx="52388" cy="52388"/>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00" name="Freeform 296">
                <a:extLst>
                  <a:ext uri="{FF2B5EF4-FFF2-40B4-BE49-F238E27FC236}">
                    <a16:creationId xmlns="" xmlns:a16="http://schemas.microsoft.com/office/drawing/2014/main" id="{0ACD504A-1A5E-483D-AA50-AEBDCE6D2E59}"/>
                  </a:ext>
                </a:extLst>
              </p:cNvPr>
              <p:cNvSpPr>
                <a:spLocks/>
              </p:cNvSpPr>
              <p:nvPr/>
            </p:nvSpPr>
            <p:spPr bwMode="auto">
              <a:xfrm>
                <a:off x="6337300" y="4217988"/>
                <a:ext cx="52388" cy="52388"/>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01" name="Freeform 297">
                <a:extLst>
                  <a:ext uri="{FF2B5EF4-FFF2-40B4-BE49-F238E27FC236}">
                    <a16:creationId xmlns="" xmlns:a16="http://schemas.microsoft.com/office/drawing/2014/main" id="{F97B8583-A0CE-41F9-BD1F-2DD7A289ADFB}"/>
                  </a:ext>
                </a:extLst>
              </p:cNvPr>
              <p:cNvSpPr>
                <a:spLocks/>
              </p:cNvSpPr>
              <p:nvPr/>
            </p:nvSpPr>
            <p:spPr bwMode="auto">
              <a:xfrm>
                <a:off x="6372225" y="4214813"/>
                <a:ext cx="52388" cy="52388"/>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02" name="Freeform 298">
                <a:extLst>
                  <a:ext uri="{FF2B5EF4-FFF2-40B4-BE49-F238E27FC236}">
                    <a16:creationId xmlns="" xmlns:a16="http://schemas.microsoft.com/office/drawing/2014/main" id="{CB25C753-0FD6-4803-870F-2F8B87B90AA9}"/>
                  </a:ext>
                </a:extLst>
              </p:cNvPr>
              <p:cNvSpPr>
                <a:spLocks/>
              </p:cNvSpPr>
              <p:nvPr/>
            </p:nvSpPr>
            <p:spPr bwMode="auto">
              <a:xfrm>
                <a:off x="6407150" y="4211638"/>
                <a:ext cx="50800" cy="52388"/>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03" name="Freeform 299">
                <a:extLst>
                  <a:ext uri="{FF2B5EF4-FFF2-40B4-BE49-F238E27FC236}">
                    <a16:creationId xmlns="" xmlns:a16="http://schemas.microsoft.com/office/drawing/2014/main" id="{129A8F4F-CF87-4283-A049-3C57392CE214}"/>
                  </a:ext>
                </a:extLst>
              </p:cNvPr>
              <p:cNvSpPr>
                <a:spLocks/>
              </p:cNvSpPr>
              <p:nvPr/>
            </p:nvSpPr>
            <p:spPr bwMode="auto">
              <a:xfrm>
                <a:off x="6434138" y="4203700"/>
                <a:ext cx="50800" cy="53975"/>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04" name="Freeform 300">
                <a:extLst>
                  <a:ext uri="{FF2B5EF4-FFF2-40B4-BE49-F238E27FC236}">
                    <a16:creationId xmlns="" xmlns:a16="http://schemas.microsoft.com/office/drawing/2014/main" id="{44BF3DE4-DB2B-4627-9179-E18222E0235D}"/>
                  </a:ext>
                </a:extLst>
              </p:cNvPr>
              <p:cNvSpPr>
                <a:spLocks/>
              </p:cNvSpPr>
              <p:nvPr/>
            </p:nvSpPr>
            <p:spPr bwMode="auto">
              <a:xfrm>
                <a:off x="6462713" y="4203700"/>
                <a:ext cx="53975" cy="5397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05" name="Freeform 301">
                <a:extLst>
                  <a:ext uri="{FF2B5EF4-FFF2-40B4-BE49-F238E27FC236}">
                    <a16:creationId xmlns="" xmlns:a16="http://schemas.microsoft.com/office/drawing/2014/main" id="{76523B4E-58ED-4C5D-B4F6-EE107BA9FD99}"/>
                  </a:ext>
                </a:extLst>
              </p:cNvPr>
              <p:cNvSpPr>
                <a:spLocks/>
              </p:cNvSpPr>
              <p:nvPr/>
            </p:nvSpPr>
            <p:spPr bwMode="auto">
              <a:xfrm>
                <a:off x="6489700" y="4200525"/>
                <a:ext cx="52388" cy="52388"/>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06" name="Freeform 302">
                <a:extLst>
                  <a:ext uri="{FF2B5EF4-FFF2-40B4-BE49-F238E27FC236}">
                    <a16:creationId xmlns="" xmlns:a16="http://schemas.microsoft.com/office/drawing/2014/main" id="{4C0E331C-C2C0-43FA-9794-73ADB112858F}"/>
                  </a:ext>
                </a:extLst>
              </p:cNvPr>
              <p:cNvSpPr>
                <a:spLocks/>
              </p:cNvSpPr>
              <p:nvPr/>
            </p:nvSpPr>
            <p:spPr bwMode="auto">
              <a:xfrm>
                <a:off x="5521325" y="4262438"/>
                <a:ext cx="52388" cy="52388"/>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07" name="Freeform 303">
                <a:extLst>
                  <a:ext uri="{FF2B5EF4-FFF2-40B4-BE49-F238E27FC236}">
                    <a16:creationId xmlns="" xmlns:a16="http://schemas.microsoft.com/office/drawing/2014/main" id="{C43C510A-C2B6-4DB3-9165-60F4D65FF230}"/>
                  </a:ext>
                </a:extLst>
              </p:cNvPr>
              <p:cNvSpPr>
                <a:spLocks/>
              </p:cNvSpPr>
              <p:nvPr/>
            </p:nvSpPr>
            <p:spPr bwMode="auto">
              <a:xfrm>
                <a:off x="5557838" y="4267200"/>
                <a:ext cx="53975" cy="53975"/>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08" name="Freeform 304">
                <a:extLst>
                  <a:ext uri="{FF2B5EF4-FFF2-40B4-BE49-F238E27FC236}">
                    <a16:creationId xmlns="" xmlns:a16="http://schemas.microsoft.com/office/drawing/2014/main" id="{AA37D974-BBD1-4FA1-A1D6-2E78091E4760}"/>
                  </a:ext>
                </a:extLst>
              </p:cNvPr>
              <p:cNvSpPr>
                <a:spLocks/>
              </p:cNvSpPr>
              <p:nvPr/>
            </p:nvSpPr>
            <p:spPr bwMode="auto">
              <a:xfrm>
                <a:off x="5580063" y="4271963"/>
                <a:ext cx="52388" cy="50800"/>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09" name="Freeform 305">
                <a:extLst>
                  <a:ext uri="{FF2B5EF4-FFF2-40B4-BE49-F238E27FC236}">
                    <a16:creationId xmlns="" xmlns:a16="http://schemas.microsoft.com/office/drawing/2014/main" id="{9940942C-9F0A-4471-A4C1-718B048B5A50}"/>
                  </a:ext>
                </a:extLst>
              </p:cNvPr>
              <p:cNvSpPr>
                <a:spLocks/>
              </p:cNvSpPr>
              <p:nvPr/>
            </p:nvSpPr>
            <p:spPr bwMode="auto">
              <a:xfrm>
                <a:off x="5607050" y="4276725"/>
                <a:ext cx="53975" cy="52388"/>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10" name="Freeform 306">
                <a:extLst>
                  <a:ext uri="{FF2B5EF4-FFF2-40B4-BE49-F238E27FC236}">
                    <a16:creationId xmlns="" xmlns:a16="http://schemas.microsoft.com/office/drawing/2014/main" id="{33E2B311-B27D-4D9E-AEDF-F84A82530728}"/>
                  </a:ext>
                </a:extLst>
              </p:cNvPr>
              <p:cNvSpPr>
                <a:spLocks/>
              </p:cNvSpPr>
              <p:nvPr/>
            </p:nvSpPr>
            <p:spPr bwMode="auto">
              <a:xfrm>
                <a:off x="5638800" y="4276725"/>
                <a:ext cx="52388" cy="53975"/>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11" name="Freeform 307">
                <a:extLst>
                  <a:ext uri="{FF2B5EF4-FFF2-40B4-BE49-F238E27FC236}">
                    <a16:creationId xmlns="" xmlns:a16="http://schemas.microsoft.com/office/drawing/2014/main" id="{61A5C9D8-8D8B-49FC-BB3C-262101889278}"/>
                  </a:ext>
                </a:extLst>
              </p:cNvPr>
              <p:cNvSpPr>
                <a:spLocks/>
              </p:cNvSpPr>
              <p:nvPr/>
            </p:nvSpPr>
            <p:spPr bwMode="auto">
              <a:xfrm>
                <a:off x="5661025" y="4283075"/>
                <a:ext cx="52388" cy="50800"/>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12" name="Freeform 308">
                <a:extLst>
                  <a:ext uri="{FF2B5EF4-FFF2-40B4-BE49-F238E27FC236}">
                    <a16:creationId xmlns="" xmlns:a16="http://schemas.microsoft.com/office/drawing/2014/main" id="{D8B01569-1AC1-4574-B614-5A13B00479C7}"/>
                  </a:ext>
                </a:extLst>
              </p:cNvPr>
              <p:cNvSpPr>
                <a:spLocks/>
              </p:cNvSpPr>
              <p:nvPr/>
            </p:nvSpPr>
            <p:spPr bwMode="auto">
              <a:xfrm>
                <a:off x="5691188" y="4284663"/>
                <a:ext cx="53975" cy="52388"/>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13" name="Freeform 309">
                <a:extLst>
                  <a:ext uri="{FF2B5EF4-FFF2-40B4-BE49-F238E27FC236}">
                    <a16:creationId xmlns="" xmlns:a16="http://schemas.microsoft.com/office/drawing/2014/main" id="{757B5FFA-2196-4858-8556-AD6CF092C223}"/>
                  </a:ext>
                </a:extLst>
              </p:cNvPr>
              <p:cNvSpPr>
                <a:spLocks/>
              </p:cNvSpPr>
              <p:nvPr/>
            </p:nvSpPr>
            <p:spPr bwMode="auto">
              <a:xfrm>
                <a:off x="5730875" y="4289425"/>
                <a:ext cx="52388" cy="53975"/>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14" name="Freeform 310">
                <a:extLst>
                  <a:ext uri="{FF2B5EF4-FFF2-40B4-BE49-F238E27FC236}">
                    <a16:creationId xmlns="" xmlns:a16="http://schemas.microsoft.com/office/drawing/2014/main" id="{F08CD1F1-F27A-4D04-B9AC-48A54E48F2FD}"/>
                  </a:ext>
                </a:extLst>
              </p:cNvPr>
              <p:cNvSpPr>
                <a:spLocks/>
              </p:cNvSpPr>
              <p:nvPr/>
            </p:nvSpPr>
            <p:spPr bwMode="auto">
              <a:xfrm>
                <a:off x="5754688" y="4291013"/>
                <a:ext cx="52388" cy="53975"/>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15" name="Freeform 311">
                <a:extLst>
                  <a:ext uri="{FF2B5EF4-FFF2-40B4-BE49-F238E27FC236}">
                    <a16:creationId xmlns="" xmlns:a16="http://schemas.microsoft.com/office/drawing/2014/main" id="{06BE8407-2143-42F3-A94A-90F156698FFC}"/>
                  </a:ext>
                </a:extLst>
              </p:cNvPr>
              <p:cNvSpPr>
                <a:spLocks/>
              </p:cNvSpPr>
              <p:nvPr/>
            </p:nvSpPr>
            <p:spPr bwMode="auto">
              <a:xfrm>
                <a:off x="5784850" y="4295775"/>
                <a:ext cx="53975" cy="52388"/>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16" name="Freeform 312">
                <a:extLst>
                  <a:ext uri="{FF2B5EF4-FFF2-40B4-BE49-F238E27FC236}">
                    <a16:creationId xmlns="" xmlns:a16="http://schemas.microsoft.com/office/drawing/2014/main" id="{FBB00D8D-EFDE-470F-A117-88CB46923140}"/>
                  </a:ext>
                </a:extLst>
              </p:cNvPr>
              <p:cNvSpPr>
                <a:spLocks/>
              </p:cNvSpPr>
              <p:nvPr/>
            </p:nvSpPr>
            <p:spPr bwMode="auto">
              <a:xfrm>
                <a:off x="5808663" y="4295775"/>
                <a:ext cx="53975" cy="52388"/>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17" name="Freeform 313">
                <a:extLst>
                  <a:ext uri="{FF2B5EF4-FFF2-40B4-BE49-F238E27FC236}">
                    <a16:creationId xmlns="" xmlns:a16="http://schemas.microsoft.com/office/drawing/2014/main" id="{7F874FD7-9DA7-41CC-AC8C-F1CE3AEF20AC}"/>
                  </a:ext>
                </a:extLst>
              </p:cNvPr>
              <p:cNvSpPr>
                <a:spLocks/>
              </p:cNvSpPr>
              <p:nvPr/>
            </p:nvSpPr>
            <p:spPr bwMode="auto">
              <a:xfrm>
                <a:off x="5864225" y="4305300"/>
                <a:ext cx="52388"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18" name="Freeform 314">
                <a:extLst>
                  <a:ext uri="{FF2B5EF4-FFF2-40B4-BE49-F238E27FC236}">
                    <a16:creationId xmlns="" xmlns:a16="http://schemas.microsoft.com/office/drawing/2014/main" id="{71DACC0C-5F0F-471C-8513-EA00588AD323}"/>
                  </a:ext>
                </a:extLst>
              </p:cNvPr>
              <p:cNvSpPr>
                <a:spLocks/>
              </p:cNvSpPr>
              <p:nvPr/>
            </p:nvSpPr>
            <p:spPr bwMode="auto">
              <a:xfrm>
                <a:off x="5843588" y="4302125"/>
                <a:ext cx="53975" cy="53975"/>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19" name="Freeform 315">
                <a:extLst>
                  <a:ext uri="{FF2B5EF4-FFF2-40B4-BE49-F238E27FC236}">
                    <a16:creationId xmlns="" xmlns:a16="http://schemas.microsoft.com/office/drawing/2014/main" id="{380FC271-2370-47CE-9C1F-C1B7BE7C80A2}"/>
                  </a:ext>
                </a:extLst>
              </p:cNvPr>
              <p:cNvSpPr>
                <a:spLocks/>
              </p:cNvSpPr>
              <p:nvPr/>
            </p:nvSpPr>
            <p:spPr bwMode="auto">
              <a:xfrm>
                <a:off x="5897563" y="4305300"/>
                <a:ext cx="52388" cy="52388"/>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20" name="Freeform 316">
                <a:extLst>
                  <a:ext uri="{FF2B5EF4-FFF2-40B4-BE49-F238E27FC236}">
                    <a16:creationId xmlns="" xmlns:a16="http://schemas.microsoft.com/office/drawing/2014/main" id="{3651C832-D798-447B-A5C5-D8EAE8ABC808}"/>
                  </a:ext>
                </a:extLst>
              </p:cNvPr>
              <p:cNvSpPr>
                <a:spLocks/>
              </p:cNvSpPr>
              <p:nvPr/>
            </p:nvSpPr>
            <p:spPr bwMode="auto">
              <a:xfrm>
                <a:off x="5927725" y="4306888"/>
                <a:ext cx="52388" cy="52388"/>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21" name="Freeform 317">
                <a:extLst>
                  <a:ext uri="{FF2B5EF4-FFF2-40B4-BE49-F238E27FC236}">
                    <a16:creationId xmlns="" xmlns:a16="http://schemas.microsoft.com/office/drawing/2014/main" id="{8FC35C78-7507-44DB-BD0F-BE626AAA1CB7}"/>
                  </a:ext>
                </a:extLst>
              </p:cNvPr>
              <p:cNvSpPr>
                <a:spLocks/>
              </p:cNvSpPr>
              <p:nvPr/>
            </p:nvSpPr>
            <p:spPr bwMode="auto">
              <a:xfrm>
                <a:off x="5964238" y="4306888"/>
                <a:ext cx="52388" cy="52388"/>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22" name="Freeform 318">
                <a:extLst>
                  <a:ext uri="{FF2B5EF4-FFF2-40B4-BE49-F238E27FC236}">
                    <a16:creationId xmlns="" xmlns:a16="http://schemas.microsoft.com/office/drawing/2014/main" id="{A16FB81F-858B-40AF-81B6-3B8E3CBCECB9}"/>
                  </a:ext>
                </a:extLst>
              </p:cNvPr>
              <p:cNvSpPr>
                <a:spLocks/>
              </p:cNvSpPr>
              <p:nvPr/>
            </p:nvSpPr>
            <p:spPr bwMode="auto">
              <a:xfrm>
                <a:off x="6007100" y="4306888"/>
                <a:ext cx="52388" cy="52388"/>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23" name="Freeform 319">
                <a:extLst>
                  <a:ext uri="{FF2B5EF4-FFF2-40B4-BE49-F238E27FC236}">
                    <a16:creationId xmlns="" xmlns:a16="http://schemas.microsoft.com/office/drawing/2014/main" id="{95E1017C-6103-4642-A7D9-63BFA8B119B6}"/>
                  </a:ext>
                </a:extLst>
              </p:cNvPr>
              <p:cNvSpPr>
                <a:spLocks/>
              </p:cNvSpPr>
              <p:nvPr/>
            </p:nvSpPr>
            <p:spPr bwMode="auto">
              <a:xfrm>
                <a:off x="6029325" y="4306888"/>
                <a:ext cx="52388" cy="52388"/>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24" name="Freeform 320">
                <a:extLst>
                  <a:ext uri="{FF2B5EF4-FFF2-40B4-BE49-F238E27FC236}">
                    <a16:creationId xmlns="" xmlns:a16="http://schemas.microsoft.com/office/drawing/2014/main" id="{528C0240-5A29-4454-A6C8-A99FDA681F51}"/>
                  </a:ext>
                </a:extLst>
              </p:cNvPr>
              <p:cNvSpPr>
                <a:spLocks/>
              </p:cNvSpPr>
              <p:nvPr/>
            </p:nvSpPr>
            <p:spPr bwMode="auto">
              <a:xfrm>
                <a:off x="6053138" y="4305300"/>
                <a:ext cx="50800" cy="50800"/>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6" y="1"/>
                      <a:pt x="4" y="4"/>
                    </a:cubicBezTo>
                    <a:cubicBezTo>
                      <a:pt x="1" y="7"/>
                      <a:pt x="0" y="10"/>
                      <a:pt x="0" y="14"/>
                    </a:cubicBezTo>
                    <a:cubicBezTo>
                      <a:pt x="0" y="18"/>
                      <a:pt x="1" y="21"/>
                      <a:pt x="4" y="24"/>
                    </a:cubicBezTo>
                    <a:cubicBezTo>
                      <a:pt x="6"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25" name="Freeform 321">
                <a:extLst>
                  <a:ext uri="{FF2B5EF4-FFF2-40B4-BE49-F238E27FC236}">
                    <a16:creationId xmlns="" xmlns:a16="http://schemas.microsoft.com/office/drawing/2014/main" id="{212DCC31-222B-4AAA-B6B9-FE559516A7EB}"/>
                  </a:ext>
                </a:extLst>
              </p:cNvPr>
              <p:cNvSpPr>
                <a:spLocks/>
              </p:cNvSpPr>
              <p:nvPr/>
            </p:nvSpPr>
            <p:spPr bwMode="auto">
              <a:xfrm>
                <a:off x="6076950" y="4305300"/>
                <a:ext cx="52388"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26" name="Freeform 322">
                <a:extLst>
                  <a:ext uri="{FF2B5EF4-FFF2-40B4-BE49-F238E27FC236}">
                    <a16:creationId xmlns="" xmlns:a16="http://schemas.microsoft.com/office/drawing/2014/main" id="{3ED48703-AA64-4B98-A69E-7E9896930D50}"/>
                  </a:ext>
                </a:extLst>
              </p:cNvPr>
              <p:cNvSpPr>
                <a:spLocks/>
              </p:cNvSpPr>
              <p:nvPr/>
            </p:nvSpPr>
            <p:spPr bwMode="auto">
              <a:xfrm>
                <a:off x="6078538" y="4287838"/>
                <a:ext cx="52388" cy="53975"/>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27" name="Freeform 323">
                <a:extLst>
                  <a:ext uri="{FF2B5EF4-FFF2-40B4-BE49-F238E27FC236}">
                    <a16:creationId xmlns="" xmlns:a16="http://schemas.microsoft.com/office/drawing/2014/main" id="{E28525FA-F87D-4769-890E-02D48A8FE6CB}"/>
                  </a:ext>
                </a:extLst>
              </p:cNvPr>
              <p:cNvSpPr>
                <a:spLocks/>
              </p:cNvSpPr>
              <p:nvPr/>
            </p:nvSpPr>
            <p:spPr bwMode="auto">
              <a:xfrm>
                <a:off x="6107113" y="4311650"/>
                <a:ext cx="53975" cy="53975"/>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28" name="Freeform 324">
                <a:extLst>
                  <a:ext uri="{FF2B5EF4-FFF2-40B4-BE49-F238E27FC236}">
                    <a16:creationId xmlns="" xmlns:a16="http://schemas.microsoft.com/office/drawing/2014/main" id="{05E1B537-9017-4D85-AB3D-86BCEA015837}"/>
                  </a:ext>
                </a:extLst>
              </p:cNvPr>
              <p:cNvSpPr>
                <a:spLocks/>
              </p:cNvSpPr>
              <p:nvPr/>
            </p:nvSpPr>
            <p:spPr bwMode="auto">
              <a:xfrm>
                <a:off x="6126163" y="4302125"/>
                <a:ext cx="50800" cy="53975"/>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29" name="Freeform 325">
                <a:extLst>
                  <a:ext uri="{FF2B5EF4-FFF2-40B4-BE49-F238E27FC236}">
                    <a16:creationId xmlns="" xmlns:a16="http://schemas.microsoft.com/office/drawing/2014/main" id="{92AE884F-9FD9-4BA3-8AA2-7754E69D57CD}"/>
                  </a:ext>
                </a:extLst>
              </p:cNvPr>
              <p:cNvSpPr>
                <a:spLocks/>
              </p:cNvSpPr>
              <p:nvPr/>
            </p:nvSpPr>
            <p:spPr bwMode="auto">
              <a:xfrm>
                <a:off x="6153150" y="4298950"/>
                <a:ext cx="53975" cy="53975"/>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30" name="Freeform 326">
                <a:extLst>
                  <a:ext uri="{FF2B5EF4-FFF2-40B4-BE49-F238E27FC236}">
                    <a16:creationId xmlns="" xmlns:a16="http://schemas.microsoft.com/office/drawing/2014/main" id="{9B5BD73C-EA3F-4A0C-BC96-633F77E33BB4}"/>
                  </a:ext>
                </a:extLst>
              </p:cNvPr>
              <p:cNvSpPr>
                <a:spLocks/>
              </p:cNvSpPr>
              <p:nvPr/>
            </p:nvSpPr>
            <p:spPr bwMode="auto">
              <a:xfrm>
                <a:off x="6191250" y="4298950"/>
                <a:ext cx="53975"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31" name="Freeform 327">
                <a:extLst>
                  <a:ext uri="{FF2B5EF4-FFF2-40B4-BE49-F238E27FC236}">
                    <a16:creationId xmlns="" xmlns:a16="http://schemas.microsoft.com/office/drawing/2014/main" id="{39C20677-467E-44B2-A070-9F5FE9D16A69}"/>
                  </a:ext>
                </a:extLst>
              </p:cNvPr>
              <p:cNvSpPr>
                <a:spLocks/>
              </p:cNvSpPr>
              <p:nvPr/>
            </p:nvSpPr>
            <p:spPr bwMode="auto">
              <a:xfrm>
                <a:off x="6219825" y="4297363"/>
                <a:ext cx="52388" cy="52388"/>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32" name="Freeform 328">
                <a:extLst>
                  <a:ext uri="{FF2B5EF4-FFF2-40B4-BE49-F238E27FC236}">
                    <a16:creationId xmlns="" xmlns:a16="http://schemas.microsoft.com/office/drawing/2014/main" id="{7028DF64-692C-4185-B2CC-B4A3B3DB7B27}"/>
                  </a:ext>
                </a:extLst>
              </p:cNvPr>
              <p:cNvSpPr>
                <a:spLocks/>
              </p:cNvSpPr>
              <p:nvPr/>
            </p:nvSpPr>
            <p:spPr bwMode="auto">
              <a:xfrm>
                <a:off x="6243638" y="4295775"/>
                <a:ext cx="52388" cy="52388"/>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33" name="Freeform 329">
                <a:extLst>
                  <a:ext uri="{FF2B5EF4-FFF2-40B4-BE49-F238E27FC236}">
                    <a16:creationId xmlns="" xmlns:a16="http://schemas.microsoft.com/office/drawing/2014/main" id="{F8AEBE46-6328-41F5-B179-26856A077CCB}"/>
                  </a:ext>
                </a:extLst>
              </p:cNvPr>
              <p:cNvSpPr>
                <a:spLocks/>
              </p:cNvSpPr>
              <p:nvPr/>
            </p:nvSpPr>
            <p:spPr bwMode="auto">
              <a:xfrm>
                <a:off x="6281738" y="4291013"/>
                <a:ext cx="53975" cy="53975"/>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34" name="Freeform 330">
                <a:extLst>
                  <a:ext uri="{FF2B5EF4-FFF2-40B4-BE49-F238E27FC236}">
                    <a16:creationId xmlns="" xmlns:a16="http://schemas.microsoft.com/office/drawing/2014/main" id="{BD34858E-96C0-40F4-8A7E-705994A96E2D}"/>
                  </a:ext>
                </a:extLst>
              </p:cNvPr>
              <p:cNvSpPr>
                <a:spLocks/>
              </p:cNvSpPr>
              <p:nvPr/>
            </p:nvSpPr>
            <p:spPr bwMode="auto">
              <a:xfrm>
                <a:off x="6302375" y="4289425"/>
                <a:ext cx="52388" cy="5397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35" name="Freeform 331">
                <a:extLst>
                  <a:ext uri="{FF2B5EF4-FFF2-40B4-BE49-F238E27FC236}">
                    <a16:creationId xmlns="" xmlns:a16="http://schemas.microsoft.com/office/drawing/2014/main" id="{6B9D9DEB-3A75-4421-A0A7-ED8FCE7FB6F9}"/>
                  </a:ext>
                </a:extLst>
              </p:cNvPr>
              <p:cNvSpPr>
                <a:spLocks/>
              </p:cNvSpPr>
              <p:nvPr/>
            </p:nvSpPr>
            <p:spPr bwMode="auto">
              <a:xfrm>
                <a:off x="6337300" y="4284663"/>
                <a:ext cx="52388" cy="52388"/>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36" name="Freeform 332">
                <a:extLst>
                  <a:ext uri="{FF2B5EF4-FFF2-40B4-BE49-F238E27FC236}">
                    <a16:creationId xmlns="" xmlns:a16="http://schemas.microsoft.com/office/drawing/2014/main" id="{4FBD5A91-BEFC-4D57-B2AE-85DECB91DE19}"/>
                  </a:ext>
                </a:extLst>
              </p:cNvPr>
              <p:cNvSpPr>
                <a:spLocks/>
              </p:cNvSpPr>
              <p:nvPr/>
            </p:nvSpPr>
            <p:spPr bwMode="auto">
              <a:xfrm>
                <a:off x="6367463" y="4278313"/>
                <a:ext cx="52388" cy="53975"/>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37" name="Freeform 333">
                <a:extLst>
                  <a:ext uri="{FF2B5EF4-FFF2-40B4-BE49-F238E27FC236}">
                    <a16:creationId xmlns="" xmlns:a16="http://schemas.microsoft.com/office/drawing/2014/main" id="{76D23580-A056-49B7-AC60-84B6AC385B1D}"/>
                  </a:ext>
                </a:extLst>
              </p:cNvPr>
              <p:cNvSpPr>
                <a:spLocks/>
              </p:cNvSpPr>
              <p:nvPr/>
            </p:nvSpPr>
            <p:spPr bwMode="auto">
              <a:xfrm>
                <a:off x="6388100" y="4276725"/>
                <a:ext cx="53975" cy="52388"/>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38" name="Freeform 334">
                <a:extLst>
                  <a:ext uri="{FF2B5EF4-FFF2-40B4-BE49-F238E27FC236}">
                    <a16:creationId xmlns="" xmlns:a16="http://schemas.microsoft.com/office/drawing/2014/main" id="{389DC4BD-2B77-41A3-8476-25A4964B4AC2}"/>
                  </a:ext>
                </a:extLst>
              </p:cNvPr>
              <p:cNvSpPr>
                <a:spLocks/>
              </p:cNvSpPr>
              <p:nvPr/>
            </p:nvSpPr>
            <p:spPr bwMode="auto">
              <a:xfrm>
                <a:off x="6418263" y="4267200"/>
                <a:ext cx="50800" cy="53975"/>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39" name="Freeform 335">
                <a:extLst>
                  <a:ext uri="{FF2B5EF4-FFF2-40B4-BE49-F238E27FC236}">
                    <a16:creationId xmlns="" xmlns:a16="http://schemas.microsoft.com/office/drawing/2014/main" id="{3740ED01-D82F-4463-980F-287FA359D3BA}"/>
                  </a:ext>
                </a:extLst>
              </p:cNvPr>
              <p:cNvSpPr>
                <a:spLocks/>
              </p:cNvSpPr>
              <p:nvPr/>
            </p:nvSpPr>
            <p:spPr bwMode="auto">
              <a:xfrm>
                <a:off x="6438900" y="4267200"/>
                <a:ext cx="52388" cy="53975"/>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40" name="Freeform 336">
                <a:extLst>
                  <a:ext uri="{FF2B5EF4-FFF2-40B4-BE49-F238E27FC236}">
                    <a16:creationId xmlns="" xmlns:a16="http://schemas.microsoft.com/office/drawing/2014/main" id="{6823826A-2B53-4AA1-9E41-8C81D02D6D07}"/>
                  </a:ext>
                </a:extLst>
              </p:cNvPr>
              <p:cNvSpPr>
                <a:spLocks/>
              </p:cNvSpPr>
              <p:nvPr/>
            </p:nvSpPr>
            <p:spPr bwMode="auto">
              <a:xfrm>
                <a:off x="6461125" y="4265613"/>
                <a:ext cx="53975" cy="53975"/>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41" name="Freeform 337">
                <a:extLst>
                  <a:ext uri="{FF2B5EF4-FFF2-40B4-BE49-F238E27FC236}">
                    <a16:creationId xmlns="" xmlns:a16="http://schemas.microsoft.com/office/drawing/2014/main" id="{3953FB12-C135-45CF-B759-FAF0773C7FE4}"/>
                  </a:ext>
                </a:extLst>
              </p:cNvPr>
              <p:cNvSpPr>
                <a:spLocks/>
              </p:cNvSpPr>
              <p:nvPr/>
            </p:nvSpPr>
            <p:spPr bwMode="auto">
              <a:xfrm>
                <a:off x="6483350" y="4265613"/>
                <a:ext cx="53975" cy="52388"/>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42" name="Freeform 338">
                <a:extLst>
                  <a:ext uri="{FF2B5EF4-FFF2-40B4-BE49-F238E27FC236}">
                    <a16:creationId xmlns="" xmlns:a16="http://schemas.microsoft.com/office/drawing/2014/main" id="{9DA4FC6C-CBD8-429C-B1FF-1BE7D2AF9B5E}"/>
                  </a:ext>
                </a:extLst>
              </p:cNvPr>
              <p:cNvSpPr>
                <a:spLocks/>
              </p:cNvSpPr>
              <p:nvPr/>
            </p:nvSpPr>
            <p:spPr bwMode="auto">
              <a:xfrm>
                <a:off x="6516688" y="4264025"/>
                <a:ext cx="52388" cy="53975"/>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43" name="Freeform 339">
                <a:extLst>
                  <a:ext uri="{FF2B5EF4-FFF2-40B4-BE49-F238E27FC236}">
                    <a16:creationId xmlns="" xmlns:a16="http://schemas.microsoft.com/office/drawing/2014/main" id="{BEE50328-A4E7-4542-9007-BFF695C933A7}"/>
                  </a:ext>
                </a:extLst>
              </p:cNvPr>
              <p:cNvSpPr>
                <a:spLocks/>
              </p:cNvSpPr>
              <p:nvPr/>
            </p:nvSpPr>
            <p:spPr bwMode="auto">
              <a:xfrm>
                <a:off x="6538913" y="4264025"/>
                <a:ext cx="52388" cy="53975"/>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44" name="Freeform 340">
                <a:extLst>
                  <a:ext uri="{FF2B5EF4-FFF2-40B4-BE49-F238E27FC236}">
                    <a16:creationId xmlns="" xmlns:a16="http://schemas.microsoft.com/office/drawing/2014/main" id="{53CC8A6C-B611-40EA-A423-E29D17571E24}"/>
                  </a:ext>
                </a:extLst>
              </p:cNvPr>
              <p:cNvSpPr>
                <a:spLocks/>
              </p:cNvSpPr>
              <p:nvPr/>
            </p:nvSpPr>
            <p:spPr bwMode="auto">
              <a:xfrm>
                <a:off x="6553200" y="4262438"/>
                <a:ext cx="52388" cy="52388"/>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45" name="Freeform 341">
                <a:extLst>
                  <a:ext uri="{FF2B5EF4-FFF2-40B4-BE49-F238E27FC236}">
                    <a16:creationId xmlns="" xmlns:a16="http://schemas.microsoft.com/office/drawing/2014/main" id="{374DDBCB-1441-4F19-97FE-8491C73DC312}"/>
                  </a:ext>
                </a:extLst>
              </p:cNvPr>
              <p:cNvSpPr>
                <a:spLocks/>
              </p:cNvSpPr>
              <p:nvPr/>
            </p:nvSpPr>
            <p:spPr bwMode="auto">
              <a:xfrm>
                <a:off x="6554788" y="4314825"/>
                <a:ext cx="53975" cy="53975"/>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46" name="Freeform 342">
                <a:extLst>
                  <a:ext uri="{FF2B5EF4-FFF2-40B4-BE49-F238E27FC236}">
                    <a16:creationId xmlns="" xmlns:a16="http://schemas.microsoft.com/office/drawing/2014/main" id="{49E8BF81-34B2-4563-9A7F-7C3A1C17178F}"/>
                  </a:ext>
                </a:extLst>
              </p:cNvPr>
              <p:cNvSpPr>
                <a:spLocks/>
              </p:cNvSpPr>
              <p:nvPr/>
            </p:nvSpPr>
            <p:spPr bwMode="auto">
              <a:xfrm>
                <a:off x="6534150" y="4314825"/>
                <a:ext cx="53975" cy="52388"/>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47" name="Freeform 343">
                <a:extLst>
                  <a:ext uri="{FF2B5EF4-FFF2-40B4-BE49-F238E27FC236}">
                    <a16:creationId xmlns="" xmlns:a16="http://schemas.microsoft.com/office/drawing/2014/main" id="{9DD2E95E-7331-4077-93E3-C76E5E14B3B9}"/>
                  </a:ext>
                </a:extLst>
              </p:cNvPr>
              <p:cNvSpPr>
                <a:spLocks/>
              </p:cNvSpPr>
              <p:nvPr/>
            </p:nvSpPr>
            <p:spPr bwMode="auto">
              <a:xfrm>
                <a:off x="6515100" y="4319588"/>
                <a:ext cx="52388" cy="52388"/>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48" name="Freeform 344">
                <a:extLst>
                  <a:ext uri="{FF2B5EF4-FFF2-40B4-BE49-F238E27FC236}">
                    <a16:creationId xmlns="" xmlns:a16="http://schemas.microsoft.com/office/drawing/2014/main" id="{7B94FBBD-7165-4E2C-9BD7-66E1A676F84C}"/>
                  </a:ext>
                </a:extLst>
              </p:cNvPr>
              <p:cNvSpPr>
                <a:spLocks/>
              </p:cNvSpPr>
              <p:nvPr/>
            </p:nvSpPr>
            <p:spPr bwMode="auto">
              <a:xfrm>
                <a:off x="6491288" y="4318000"/>
                <a:ext cx="52388" cy="52388"/>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49" name="Freeform 345">
                <a:extLst>
                  <a:ext uri="{FF2B5EF4-FFF2-40B4-BE49-F238E27FC236}">
                    <a16:creationId xmlns="" xmlns:a16="http://schemas.microsoft.com/office/drawing/2014/main" id="{DEDC7295-A4E8-40C8-ADEE-9C327BFD6556}"/>
                  </a:ext>
                </a:extLst>
              </p:cNvPr>
              <p:cNvSpPr>
                <a:spLocks/>
              </p:cNvSpPr>
              <p:nvPr/>
            </p:nvSpPr>
            <p:spPr bwMode="auto">
              <a:xfrm>
                <a:off x="6469063" y="4319588"/>
                <a:ext cx="50800" cy="52388"/>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50" name="Freeform 346">
                <a:extLst>
                  <a:ext uri="{FF2B5EF4-FFF2-40B4-BE49-F238E27FC236}">
                    <a16:creationId xmlns="" xmlns:a16="http://schemas.microsoft.com/office/drawing/2014/main" id="{D56DA410-1CBE-416B-B8CA-881647D854C5}"/>
                  </a:ext>
                </a:extLst>
              </p:cNvPr>
              <p:cNvSpPr>
                <a:spLocks/>
              </p:cNvSpPr>
              <p:nvPr/>
            </p:nvSpPr>
            <p:spPr bwMode="auto">
              <a:xfrm>
                <a:off x="6446838" y="4319588"/>
                <a:ext cx="50800" cy="52388"/>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51" name="Freeform 347">
                <a:extLst>
                  <a:ext uri="{FF2B5EF4-FFF2-40B4-BE49-F238E27FC236}">
                    <a16:creationId xmlns="" xmlns:a16="http://schemas.microsoft.com/office/drawing/2014/main" id="{171244B2-1E40-4277-8235-5C0078480049}"/>
                  </a:ext>
                </a:extLst>
              </p:cNvPr>
              <p:cNvSpPr>
                <a:spLocks/>
              </p:cNvSpPr>
              <p:nvPr/>
            </p:nvSpPr>
            <p:spPr bwMode="auto">
              <a:xfrm>
                <a:off x="6427788" y="4322763"/>
                <a:ext cx="53975" cy="53975"/>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52" name="Freeform 348">
                <a:extLst>
                  <a:ext uri="{FF2B5EF4-FFF2-40B4-BE49-F238E27FC236}">
                    <a16:creationId xmlns="" xmlns:a16="http://schemas.microsoft.com/office/drawing/2014/main" id="{03EF52CD-6BB4-4960-A05D-9EC487CEBDB1}"/>
                  </a:ext>
                </a:extLst>
              </p:cNvPr>
              <p:cNvSpPr>
                <a:spLocks/>
              </p:cNvSpPr>
              <p:nvPr/>
            </p:nvSpPr>
            <p:spPr bwMode="auto">
              <a:xfrm>
                <a:off x="6389688" y="4325938"/>
                <a:ext cx="53975" cy="52388"/>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53" name="Freeform 349">
                <a:extLst>
                  <a:ext uri="{FF2B5EF4-FFF2-40B4-BE49-F238E27FC236}">
                    <a16:creationId xmlns="" xmlns:a16="http://schemas.microsoft.com/office/drawing/2014/main" id="{0D3F9994-650D-4679-95EA-3A81514A7566}"/>
                  </a:ext>
                </a:extLst>
              </p:cNvPr>
              <p:cNvSpPr>
                <a:spLocks/>
              </p:cNvSpPr>
              <p:nvPr/>
            </p:nvSpPr>
            <p:spPr bwMode="auto">
              <a:xfrm>
                <a:off x="6359525" y="4329113"/>
                <a:ext cx="52388" cy="52388"/>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54" name="Freeform 350">
                <a:extLst>
                  <a:ext uri="{FF2B5EF4-FFF2-40B4-BE49-F238E27FC236}">
                    <a16:creationId xmlns="" xmlns:a16="http://schemas.microsoft.com/office/drawing/2014/main" id="{E7CF805D-3274-4AC5-8D83-840AFFA11169}"/>
                  </a:ext>
                </a:extLst>
              </p:cNvPr>
              <p:cNvSpPr>
                <a:spLocks/>
              </p:cNvSpPr>
              <p:nvPr/>
            </p:nvSpPr>
            <p:spPr bwMode="auto">
              <a:xfrm>
                <a:off x="6330950" y="4332288"/>
                <a:ext cx="53975"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55" name="Freeform 351">
                <a:extLst>
                  <a:ext uri="{FF2B5EF4-FFF2-40B4-BE49-F238E27FC236}">
                    <a16:creationId xmlns="" xmlns:a16="http://schemas.microsoft.com/office/drawing/2014/main" id="{262880BC-1B4F-42AB-A2B0-D97041EC738E}"/>
                  </a:ext>
                </a:extLst>
              </p:cNvPr>
              <p:cNvSpPr>
                <a:spLocks/>
              </p:cNvSpPr>
              <p:nvPr/>
            </p:nvSpPr>
            <p:spPr bwMode="auto">
              <a:xfrm>
                <a:off x="6278563" y="4337050"/>
                <a:ext cx="52388" cy="52388"/>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56" name="Freeform 352">
                <a:extLst>
                  <a:ext uri="{FF2B5EF4-FFF2-40B4-BE49-F238E27FC236}">
                    <a16:creationId xmlns="" xmlns:a16="http://schemas.microsoft.com/office/drawing/2014/main" id="{5CECD735-56FB-4204-9675-40581A219E7E}"/>
                  </a:ext>
                </a:extLst>
              </p:cNvPr>
              <p:cNvSpPr>
                <a:spLocks/>
              </p:cNvSpPr>
              <p:nvPr/>
            </p:nvSpPr>
            <p:spPr bwMode="auto">
              <a:xfrm>
                <a:off x="6253163" y="4337050"/>
                <a:ext cx="52388" cy="52388"/>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57" name="Freeform 353">
                <a:extLst>
                  <a:ext uri="{FF2B5EF4-FFF2-40B4-BE49-F238E27FC236}">
                    <a16:creationId xmlns="" xmlns:a16="http://schemas.microsoft.com/office/drawing/2014/main" id="{22E1C954-32FA-4810-B654-78DED4E9E415}"/>
                  </a:ext>
                </a:extLst>
              </p:cNvPr>
              <p:cNvSpPr>
                <a:spLocks/>
              </p:cNvSpPr>
              <p:nvPr/>
            </p:nvSpPr>
            <p:spPr bwMode="auto">
              <a:xfrm>
                <a:off x="6216650" y="4337050"/>
                <a:ext cx="52388" cy="53975"/>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58" name="Freeform 354">
                <a:extLst>
                  <a:ext uri="{FF2B5EF4-FFF2-40B4-BE49-F238E27FC236}">
                    <a16:creationId xmlns="" xmlns:a16="http://schemas.microsoft.com/office/drawing/2014/main" id="{20B03C3D-8861-4B8A-91DB-7E7ECD853F21}"/>
                  </a:ext>
                </a:extLst>
              </p:cNvPr>
              <p:cNvSpPr>
                <a:spLocks/>
              </p:cNvSpPr>
              <p:nvPr/>
            </p:nvSpPr>
            <p:spPr bwMode="auto">
              <a:xfrm>
                <a:off x="6207125" y="4340225"/>
                <a:ext cx="52388" cy="52388"/>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59" name="Freeform 355">
                <a:extLst>
                  <a:ext uri="{FF2B5EF4-FFF2-40B4-BE49-F238E27FC236}">
                    <a16:creationId xmlns="" xmlns:a16="http://schemas.microsoft.com/office/drawing/2014/main" id="{1CB9104B-A454-4221-98C5-04D043819EBE}"/>
                  </a:ext>
                </a:extLst>
              </p:cNvPr>
              <p:cNvSpPr>
                <a:spLocks/>
              </p:cNvSpPr>
              <p:nvPr/>
            </p:nvSpPr>
            <p:spPr bwMode="auto">
              <a:xfrm>
                <a:off x="6189663" y="4340225"/>
                <a:ext cx="53975" cy="52388"/>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60" name="Freeform 356">
                <a:extLst>
                  <a:ext uri="{FF2B5EF4-FFF2-40B4-BE49-F238E27FC236}">
                    <a16:creationId xmlns="" xmlns:a16="http://schemas.microsoft.com/office/drawing/2014/main" id="{A3002366-FA86-422C-A23D-C6E750E60B7C}"/>
                  </a:ext>
                </a:extLst>
              </p:cNvPr>
              <p:cNvSpPr>
                <a:spLocks/>
              </p:cNvSpPr>
              <p:nvPr/>
            </p:nvSpPr>
            <p:spPr bwMode="auto">
              <a:xfrm>
                <a:off x="6154738" y="4343400"/>
                <a:ext cx="52388" cy="52388"/>
              </a:xfrm>
              <a:custGeom>
                <a:avLst/>
                <a:gdLst>
                  <a:gd name="T0" fmla="*/ 14 w 28"/>
                  <a:gd name="T1" fmla="*/ 29 h 29"/>
                  <a:gd name="T2" fmla="*/ 24 w 28"/>
                  <a:gd name="T3" fmla="*/ 25 h 29"/>
                  <a:gd name="T4" fmla="*/ 28 w 28"/>
                  <a:gd name="T5" fmla="*/ 15 h 29"/>
                  <a:gd name="T6" fmla="*/ 24 w 28"/>
                  <a:gd name="T7" fmla="*/ 4 h 29"/>
                  <a:gd name="T8" fmla="*/ 14 w 28"/>
                  <a:gd name="T9" fmla="*/ 0 h 29"/>
                  <a:gd name="T10" fmla="*/ 4 w 28"/>
                  <a:gd name="T11" fmla="*/ 4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61" name="Freeform 357">
                <a:extLst>
                  <a:ext uri="{FF2B5EF4-FFF2-40B4-BE49-F238E27FC236}">
                    <a16:creationId xmlns="" xmlns:a16="http://schemas.microsoft.com/office/drawing/2014/main" id="{B397976B-4B14-4F00-8F70-F87A51BF7710}"/>
                  </a:ext>
                </a:extLst>
              </p:cNvPr>
              <p:cNvSpPr>
                <a:spLocks/>
              </p:cNvSpPr>
              <p:nvPr/>
            </p:nvSpPr>
            <p:spPr bwMode="auto">
              <a:xfrm>
                <a:off x="6138863" y="4344988"/>
                <a:ext cx="50800" cy="52388"/>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62" name="Freeform 358">
                <a:extLst>
                  <a:ext uri="{FF2B5EF4-FFF2-40B4-BE49-F238E27FC236}">
                    <a16:creationId xmlns="" xmlns:a16="http://schemas.microsoft.com/office/drawing/2014/main" id="{3A495736-C880-4A87-8CA0-AB63F463BCA7}"/>
                  </a:ext>
                </a:extLst>
              </p:cNvPr>
              <p:cNvSpPr>
                <a:spLocks/>
              </p:cNvSpPr>
              <p:nvPr/>
            </p:nvSpPr>
            <p:spPr bwMode="auto">
              <a:xfrm>
                <a:off x="6303963" y="4325938"/>
                <a:ext cx="50800" cy="53975"/>
              </a:xfrm>
              <a:custGeom>
                <a:avLst/>
                <a:gdLst>
                  <a:gd name="T0" fmla="*/ 14 w 28"/>
                  <a:gd name="T1" fmla="*/ 29 h 29"/>
                  <a:gd name="T2" fmla="*/ 24 w 28"/>
                  <a:gd name="T3" fmla="*/ 25 h 29"/>
                  <a:gd name="T4" fmla="*/ 28 w 28"/>
                  <a:gd name="T5" fmla="*/ 15 h 29"/>
                  <a:gd name="T6" fmla="*/ 24 w 28"/>
                  <a:gd name="T7" fmla="*/ 4 h 29"/>
                  <a:gd name="T8" fmla="*/ 14 w 28"/>
                  <a:gd name="T9" fmla="*/ 0 h 29"/>
                  <a:gd name="T10" fmla="*/ 4 w 28"/>
                  <a:gd name="T11" fmla="*/ 4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63" name="Freeform 359">
                <a:extLst>
                  <a:ext uri="{FF2B5EF4-FFF2-40B4-BE49-F238E27FC236}">
                    <a16:creationId xmlns="" xmlns:a16="http://schemas.microsoft.com/office/drawing/2014/main" id="{7C1A4D2E-6A5E-471F-ADFD-64B55AA47233}"/>
                  </a:ext>
                </a:extLst>
              </p:cNvPr>
              <p:cNvSpPr>
                <a:spLocks/>
              </p:cNvSpPr>
              <p:nvPr/>
            </p:nvSpPr>
            <p:spPr bwMode="auto">
              <a:xfrm>
                <a:off x="6089650" y="4354513"/>
                <a:ext cx="52388"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64" name="Freeform 360">
                <a:extLst>
                  <a:ext uri="{FF2B5EF4-FFF2-40B4-BE49-F238E27FC236}">
                    <a16:creationId xmlns="" xmlns:a16="http://schemas.microsoft.com/office/drawing/2014/main" id="{8F3565FB-09A6-4CF8-8771-919B3017AEEB}"/>
                  </a:ext>
                </a:extLst>
              </p:cNvPr>
              <p:cNvSpPr>
                <a:spLocks/>
              </p:cNvSpPr>
              <p:nvPr/>
            </p:nvSpPr>
            <p:spPr bwMode="auto">
              <a:xfrm>
                <a:off x="6064250" y="4354513"/>
                <a:ext cx="52388" cy="50800"/>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65" name="Freeform 361">
                <a:extLst>
                  <a:ext uri="{FF2B5EF4-FFF2-40B4-BE49-F238E27FC236}">
                    <a16:creationId xmlns="" xmlns:a16="http://schemas.microsoft.com/office/drawing/2014/main" id="{6F51E690-C586-4467-B4BC-7A9F4A8A3631}"/>
                  </a:ext>
                </a:extLst>
              </p:cNvPr>
              <p:cNvSpPr>
                <a:spLocks/>
              </p:cNvSpPr>
              <p:nvPr/>
            </p:nvSpPr>
            <p:spPr bwMode="auto">
              <a:xfrm>
                <a:off x="6043613" y="4354513"/>
                <a:ext cx="52388" cy="50800"/>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2" y="7"/>
                      <a:pt x="0" y="10"/>
                      <a:pt x="0" y="14"/>
                    </a:cubicBezTo>
                    <a:cubicBezTo>
                      <a:pt x="0" y="18"/>
                      <a:pt x="2"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66" name="Freeform 362">
                <a:extLst>
                  <a:ext uri="{FF2B5EF4-FFF2-40B4-BE49-F238E27FC236}">
                    <a16:creationId xmlns="" xmlns:a16="http://schemas.microsoft.com/office/drawing/2014/main" id="{6A44C52B-F329-49D4-81AC-400001004AB5}"/>
                  </a:ext>
                </a:extLst>
              </p:cNvPr>
              <p:cNvSpPr>
                <a:spLocks/>
              </p:cNvSpPr>
              <p:nvPr/>
            </p:nvSpPr>
            <p:spPr bwMode="auto">
              <a:xfrm>
                <a:off x="6007100" y="4354513"/>
                <a:ext cx="52388"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67" name="Freeform 363">
                <a:extLst>
                  <a:ext uri="{FF2B5EF4-FFF2-40B4-BE49-F238E27FC236}">
                    <a16:creationId xmlns="" xmlns:a16="http://schemas.microsoft.com/office/drawing/2014/main" id="{5BB93028-30CA-4A7A-B7B8-FDCFD61B545B}"/>
                  </a:ext>
                </a:extLst>
              </p:cNvPr>
              <p:cNvSpPr>
                <a:spLocks/>
              </p:cNvSpPr>
              <p:nvPr/>
            </p:nvSpPr>
            <p:spPr bwMode="auto">
              <a:xfrm>
                <a:off x="5983288" y="4354513"/>
                <a:ext cx="50800" cy="50800"/>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68" name="Freeform 364">
                <a:extLst>
                  <a:ext uri="{FF2B5EF4-FFF2-40B4-BE49-F238E27FC236}">
                    <a16:creationId xmlns="" xmlns:a16="http://schemas.microsoft.com/office/drawing/2014/main" id="{DC4AAC40-58EF-44A7-A902-5582665F4B20}"/>
                  </a:ext>
                </a:extLst>
              </p:cNvPr>
              <p:cNvSpPr>
                <a:spLocks/>
              </p:cNvSpPr>
              <p:nvPr/>
            </p:nvSpPr>
            <p:spPr bwMode="auto">
              <a:xfrm>
                <a:off x="5951538" y="4354513"/>
                <a:ext cx="52388" cy="50800"/>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69" name="Freeform 365">
                <a:extLst>
                  <a:ext uri="{FF2B5EF4-FFF2-40B4-BE49-F238E27FC236}">
                    <a16:creationId xmlns="" xmlns:a16="http://schemas.microsoft.com/office/drawing/2014/main" id="{72A236FD-DF5B-4134-87BF-387002F2A86A}"/>
                  </a:ext>
                </a:extLst>
              </p:cNvPr>
              <p:cNvSpPr>
                <a:spLocks/>
              </p:cNvSpPr>
              <p:nvPr/>
            </p:nvSpPr>
            <p:spPr bwMode="auto">
              <a:xfrm>
                <a:off x="5910263" y="4354513"/>
                <a:ext cx="52388" cy="50800"/>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70" name="Freeform 366">
                <a:extLst>
                  <a:ext uri="{FF2B5EF4-FFF2-40B4-BE49-F238E27FC236}">
                    <a16:creationId xmlns="" xmlns:a16="http://schemas.microsoft.com/office/drawing/2014/main" id="{CB91E8B5-2B6A-4F0C-A253-5E2229D27148}"/>
                  </a:ext>
                </a:extLst>
              </p:cNvPr>
              <p:cNvSpPr>
                <a:spLocks/>
              </p:cNvSpPr>
              <p:nvPr/>
            </p:nvSpPr>
            <p:spPr bwMode="auto">
              <a:xfrm>
                <a:off x="5870575" y="4352925"/>
                <a:ext cx="53975" cy="52388"/>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71" name="Freeform 367">
                <a:extLst>
                  <a:ext uri="{FF2B5EF4-FFF2-40B4-BE49-F238E27FC236}">
                    <a16:creationId xmlns="" xmlns:a16="http://schemas.microsoft.com/office/drawing/2014/main" id="{2A697D08-73AB-449F-9DA3-70411FA54064}"/>
                  </a:ext>
                </a:extLst>
              </p:cNvPr>
              <p:cNvSpPr>
                <a:spLocks/>
              </p:cNvSpPr>
              <p:nvPr/>
            </p:nvSpPr>
            <p:spPr bwMode="auto">
              <a:xfrm>
                <a:off x="5826125" y="4349750"/>
                <a:ext cx="52388" cy="5397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72" name="Freeform 368">
                <a:extLst>
                  <a:ext uri="{FF2B5EF4-FFF2-40B4-BE49-F238E27FC236}">
                    <a16:creationId xmlns="" xmlns:a16="http://schemas.microsoft.com/office/drawing/2014/main" id="{D3C6611A-3092-4D04-B8CB-08715BA2D689}"/>
                  </a:ext>
                </a:extLst>
              </p:cNvPr>
              <p:cNvSpPr>
                <a:spLocks/>
              </p:cNvSpPr>
              <p:nvPr/>
            </p:nvSpPr>
            <p:spPr bwMode="auto">
              <a:xfrm>
                <a:off x="5807075" y="4348163"/>
                <a:ext cx="53975" cy="52388"/>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73" name="Freeform 369">
                <a:extLst>
                  <a:ext uri="{FF2B5EF4-FFF2-40B4-BE49-F238E27FC236}">
                    <a16:creationId xmlns="" xmlns:a16="http://schemas.microsoft.com/office/drawing/2014/main" id="{54BB20BA-E046-4D90-958F-46A681F7041E}"/>
                  </a:ext>
                </a:extLst>
              </p:cNvPr>
              <p:cNvSpPr>
                <a:spLocks/>
              </p:cNvSpPr>
              <p:nvPr/>
            </p:nvSpPr>
            <p:spPr bwMode="auto">
              <a:xfrm>
                <a:off x="5773738" y="4343400"/>
                <a:ext cx="53975" cy="50800"/>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74" name="Freeform 370">
                <a:extLst>
                  <a:ext uri="{FF2B5EF4-FFF2-40B4-BE49-F238E27FC236}">
                    <a16:creationId xmlns="" xmlns:a16="http://schemas.microsoft.com/office/drawing/2014/main" id="{6FCA712D-5818-4588-BCBD-E1FF51868A10}"/>
                  </a:ext>
                </a:extLst>
              </p:cNvPr>
              <p:cNvSpPr>
                <a:spLocks/>
              </p:cNvSpPr>
              <p:nvPr/>
            </p:nvSpPr>
            <p:spPr bwMode="auto">
              <a:xfrm>
                <a:off x="5748338" y="4341813"/>
                <a:ext cx="53975" cy="52388"/>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75" name="Freeform 371">
                <a:extLst>
                  <a:ext uri="{FF2B5EF4-FFF2-40B4-BE49-F238E27FC236}">
                    <a16:creationId xmlns="" xmlns:a16="http://schemas.microsoft.com/office/drawing/2014/main" id="{AC55704D-6D7F-4DA9-BF50-535D4A23E9EF}"/>
                  </a:ext>
                </a:extLst>
              </p:cNvPr>
              <p:cNvSpPr>
                <a:spLocks/>
              </p:cNvSpPr>
              <p:nvPr/>
            </p:nvSpPr>
            <p:spPr bwMode="auto">
              <a:xfrm>
                <a:off x="5713413" y="4340225"/>
                <a:ext cx="53975" cy="52388"/>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76" name="Freeform 372">
                <a:extLst>
                  <a:ext uri="{FF2B5EF4-FFF2-40B4-BE49-F238E27FC236}">
                    <a16:creationId xmlns="" xmlns:a16="http://schemas.microsoft.com/office/drawing/2014/main" id="{DD04DBC7-8CA0-4193-9789-4CD8B0994674}"/>
                  </a:ext>
                </a:extLst>
              </p:cNvPr>
              <p:cNvSpPr>
                <a:spLocks/>
              </p:cNvSpPr>
              <p:nvPr/>
            </p:nvSpPr>
            <p:spPr bwMode="auto">
              <a:xfrm>
                <a:off x="5667375" y="4333875"/>
                <a:ext cx="53975" cy="5397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77" name="Freeform 373">
                <a:extLst>
                  <a:ext uri="{FF2B5EF4-FFF2-40B4-BE49-F238E27FC236}">
                    <a16:creationId xmlns="" xmlns:a16="http://schemas.microsoft.com/office/drawing/2014/main" id="{0CFB1286-CA2D-4A63-A9B6-296633122BB4}"/>
                  </a:ext>
                </a:extLst>
              </p:cNvPr>
              <p:cNvSpPr>
                <a:spLocks/>
              </p:cNvSpPr>
              <p:nvPr/>
            </p:nvSpPr>
            <p:spPr bwMode="auto">
              <a:xfrm>
                <a:off x="5649913" y="4330700"/>
                <a:ext cx="52388" cy="52388"/>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78" name="Freeform 374">
                <a:extLst>
                  <a:ext uri="{FF2B5EF4-FFF2-40B4-BE49-F238E27FC236}">
                    <a16:creationId xmlns="" xmlns:a16="http://schemas.microsoft.com/office/drawing/2014/main" id="{4F9E29C2-50BB-4337-8690-B0ABB0937A3B}"/>
                  </a:ext>
                </a:extLst>
              </p:cNvPr>
              <p:cNvSpPr>
                <a:spLocks/>
              </p:cNvSpPr>
              <p:nvPr/>
            </p:nvSpPr>
            <p:spPr bwMode="auto">
              <a:xfrm>
                <a:off x="5621338" y="4322763"/>
                <a:ext cx="53975" cy="53975"/>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79" name="Freeform 375">
                <a:extLst>
                  <a:ext uri="{FF2B5EF4-FFF2-40B4-BE49-F238E27FC236}">
                    <a16:creationId xmlns="" xmlns:a16="http://schemas.microsoft.com/office/drawing/2014/main" id="{FCABD01D-3190-496B-B821-C8F765B7F42B}"/>
                  </a:ext>
                </a:extLst>
              </p:cNvPr>
              <p:cNvSpPr>
                <a:spLocks/>
              </p:cNvSpPr>
              <p:nvPr/>
            </p:nvSpPr>
            <p:spPr bwMode="auto">
              <a:xfrm>
                <a:off x="5600700" y="4322763"/>
                <a:ext cx="50800" cy="53975"/>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80" name="Freeform 376">
                <a:extLst>
                  <a:ext uri="{FF2B5EF4-FFF2-40B4-BE49-F238E27FC236}">
                    <a16:creationId xmlns="" xmlns:a16="http://schemas.microsoft.com/office/drawing/2014/main" id="{DC805CAC-1E8A-434F-90EE-660027FD2142}"/>
                  </a:ext>
                </a:extLst>
              </p:cNvPr>
              <p:cNvSpPr>
                <a:spLocks/>
              </p:cNvSpPr>
              <p:nvPr/>
            </p:nvSpPr>
            <p:spPr bwMode="auto">
              <a:xfrm>
                <a:off x="5559425" y="4318000"/>
                <a:ext cx="53975" cy="52388"/>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81" name="Freeform 377">
                <a:extLst>
                  <a:ext uri="{FF2B5EF4-FFF2-40B4-BE49-F238E27FC236}">
                    <a16:creationId xmlns="" xmlns:a16="http://schemas.microsoft.com/office/drawing/2014/main" id="{8A443EC1-4F4D-4D90-BB7B-89FB365E392F}"/>
                  </a:ext>
                </a:extLst>
              </p:cNvPr>
              <p:cNvSpPr>
                <a:spLocks/>
              </p:cNvSpPr>
              <p:nvPr/>
            </p:nvSpPr>
            <p:spPr bwMode="auto">
              <a:xfrm>
                <a:off x="5548313" y="4318000"/>
                <a:ext cx="53975" cy="52388"/>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82" name="Freeform 378">
                <a:extLst>
                  <a:ext uri="{FF2B5EF4-FFF2-40B4-BE49-F238E27FC236}">
                    <a16:creationId xmlns="" xmlns:a16="http://schemas.microsoft.com/office/drawing/2014/main" id="{236967CC-7DF6-4564-AE6A-25C71D0D13CB}"/>
                  </a:ext>
                </a:extLst>
              </p:cNvPr>
              <p:cNvSpPr>
                <a:spLocks/>
              </p:cNvSpPr>
              <p:nvPr/>
            </p:nvSpPr>
            <p:spPr bwMode="auto">
              <a:xfrm>
                <a:off x="5522913" y="4318000"/>
                <a:ext cx="50800" cy="52388"/>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83" name="Freeform 379">
                <a:extLst>
                  <a:ext uri="{FF2B5EF4-FFF2-40B4-BE49-F238E27FC236}">
                    <a16:creationId xmlns="" xmlns:a16="http://schemas.microsoft.com/office/drawing/2014/main" id="{82E8A867-63A7-46B6-B082-C5EE95C4554D}"/>
                  </a:ext>
                </a:extLst>
              </p:cNvPr>
              <p:cNvSpPr>
                <a:spLocks/>
              </p:cNvSpPr>
              <p:nvPr/>
            </p:nvSpPr>
            <p:spPr bwMode="auto">
              <a:xfrm>
                <a:off x="5530850" y="4381500"/>
                <a:ext cx="52388"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84" name="Freeform 380">
                <a:extLst>
                  <a:ext uri="{FF2B5EF4-FFF2-40B4-BE49-F238E27FC236}">
                    <a16:creationId xmlns="" xmlns:a16="http://schemas.microsoft.com/office/drawing/2014/main" id="{9329838B-16CB-4B1C-9085-A579712E268E}"/>
                  </a:ext>
                </a:extLst>
              </p:cNvPr>
              <p:cNvSpPr>
                <a:spLocks/>
              </p:cNvSpPr>
              <p:nvPr/>
            </p:nvSpPr>
            <p:spPr bwMode="auto">
              <a:xfrm>
                <a:off x="5561013" y="4383088"/>
                <a:ext cx="53975" cy="53975"/>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85" name="Freeform 381">
                <a:extLst>
                  <a:ext uri="{FF2B5EF4-FFF2-40B4-BE49-F238E27FC236}">
                    <a16:creationId xmlns="" xmlns:a16="http://schemas.microsoft.com/office/drawing/2014/main" id="{6FBD8AF0-BE97-44F5-B9E8-90C718EEF210}"/>
                  </a:ext>
                </a:extLst>
              </p:cNvPr>
              <p:cNvSpPr>
                <a:spLocks/>
              </p:cNvSpPr>
              <p:nvPr/>
            </p:nvSpPr>
            <p:spPr bwMode="auto">
              <a:xfrm>
                <a:off x="5584825" y="4389438"/>
                <a:ext cx="53975" cy="52388"/>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86" name="Freeform 382">
                <a:extLst>
                  <a:ext uri="{FF2B5EF4-FFF2-40B4-BE49-F238E27FC236}">
                    <a16:creationId xmlns="" xmlns:a16="http://schemas.microsoft.com/office/drawing/2014/main" id="{8EE835A9-EE31-4C22-BE11-49C3971A7EC6}"/>
                  </a:ext>
                </a:extLst>
              </p:cNvPr>
              <p:cNvSpPr>
                <a:spLocks/>
              </p:cNvSpPr>
              <p:nvPr/>
            </p:nvSpPr>
            <p:spPr bwMode="auto">
              <a:xfrm>
                <a:off x="5605463" y="4389438"/>
                <a:ext cx="50800" cy="52388"/>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87" name="Freeform 383">
                <a:extLst>
                  <a:ext uri="{FF2B5EF4-FFF2-40B4-BE49-F238E27FC236}">
                    <a16:creationId xmlns="" xmlns:a16="http://schemas.microsoft.com/office/drawing/2014/main" id="{559D3E95-FD75-4D6A-80F5-DDC8AD439B1E}"/>
                  </a:ext>
                </a:extLst>
              </p:cNvPr>
              <p:cNvSpPr>
                <a:spLocks/>
              </p:cNvSpPr>
              <p:nvPr/>
            </p:nvSpPr>
            <p:spPr bwMode="auto">
              <a:xfrm>
                <a:off x="5629275" y="4389438"/>
                <a:ext cx="53975" cy="52388"/>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88" name="Freeform 384">
                <a:extLst>
                  <a:ext uri="{FF2B5EF4-FFF2-40B4-BE49-F238E27FC236}">
                    <a16:creationId xmlns="" xmlns:a16="http://schemas.microsoft.com/office/drawing/2014/main" id="{5220E823-B8A0-4E21-8E02-B27D570D761D}"/>
                  </a:ext>
                </a:extLst>
              </p:cNvPr>
              <p:cNvSpPr>
                <a:spLocks/>
              </p:cNvSpPr>
              <p:nvPr/>
            </p:nvSpPr>
            <p:spPr bwMode="auto">
              <a:xfrm>
                <a:off x="5651500" y="4387850"/>
                <a:ext cx="52388"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89" name="Freeform 385">
                <a:extLst>
                  <a:ext uri="{FF2B5EF4-FFF2-40B4-BE49-F238E27FC236}">
                    <a16:creationId xmlns="" xmlns:a16="http://schemas.microsoft.com/office/drawing/2014/main" id="{2DB422B9-5BC6-4868-8D47-CA85B7F28815}"/>
                  </a:ext>
                </a:extLst>
              </p:cNvPr>
              <p:cNvSpPr>
                <a:spLocks/>
              </p:cNvSpPr>
              <p:nvPr/>
            </p:nvSpPr>
            <p:spPr bwMode="auto">
              <a:xfrm>
                <a:off x="5665788" y="4384675"/>
                <a:ext cx="50800" cy="53975"/>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90" name="Freeform 386">
                <a:extLst>
                  <a:ext uri="{FF2B5EF4-FFF2-40B4-BE49-F238E27FC236}">
                    <a16:creationId xmlns="" xmlns:a16="http://schemas.microsoft.com/office/drawing/2014/main" id="{AE3C672E-B1AD-4DD2-8891-EB14B7BCF2B1}"/>
                  </a:ext>
                </a:extLst>
              </p:cNvPr>
              <p:cNvSpPr>
                <a:spLocks/>
              </p:cNvSpPr>
              <p:nvPr/>
            </p:nvSpPr>
            <p:spPr bwMode="auto">
              <a:xfrm>
                <a:off x="5689600" y="4387850"/>
                <a:ext cx="53975" cy="52388"/>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91" name="Freeform 387">
                <a:extLst>
                  <a:ext uri="{FF2B5EF4-FFF2-40B4-BE49-F238E27FC236}">
                    <a16:creationId xmlns="" xmlns:a16="http://schemas.microsoft.com/office/drawing/2014/main" id="{D49E4E3F-6656-43A2-9EB3-B49AAABA8BC8}"/>
                  </a:ext>
                </a:extLst>
              </p:cNvPr>
              <p:cNvSpPr>
                <a:spLocks/>
              </p:cNvSpPr>
              <p:nvPr/>
            </p:nvSpPr>
            <p:spPr bwMode="auto">
              <a:xfrm>
                <a:off x="5699125" y="4387850"/>
                <a:ext cx="50800" cy="50800"/>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92" name="Freeform 388">
                <a:extLst>
                  <a:ext uri="{FF2B5EF4-FFF2-40B4-BE49-F238E27FC236}">
                    <a16:creationId xmlns="" xmlns:a16="http://schemas.microsoft.com/office/drawing/2014/main" id="{3FB15DDA-BCD9-4E38-A4D1-14878157AEA1}"/>
                  </a:ext>
                </a:extLst>
              </p:cNvPr>
              <p:cNvSpPr>
                <a:spLocks/>
              </p:cNvSpPr>
              <p:nvPr/>
            </p:nvSpPr>
            <p:spPr bwMode="auto">
              <a:xfrm>
                <a:off x="5730875" y="4392613"/>
                <a:ext cx="52388" cy="52388"/>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93" name="Freeform 389">
                <a:extLst>
                  <a:ext uri="{FF2B5EF4-FFF2-40B4-BE49-F238E27FC236}">
                    <a16:creationId xmlns="" xmlns:a16="http://schemas.microsoft.com/office/drawing/2014/main" id="{4D879F1E-77BC-4C8E-82D6-419E27DA8D8E}"/>
                  </a:ext>
                </a:extLst>
              </p:cNvPr>
              <p:cNvSpPr>
                <a:spLocks/>
              </p:cNvSpPr>
              <p:nvPr/>
            </p:nvSpPr>
            <p:spPr bwMode="auto">
              <a:xfrm>
                <a:off x="5740400" y="4394200"/>
                <a:ext cx="53975" cy="53975"/>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94" name="Freeform 390">
                <a:extLst>
                  <a:ext uri="{FF2B5EF4-FFF2-40B4-BE49-F238E27FC236}">
                    <a16:creationId xmlns="" xmlns:a16="http://schemas.microsoft.com/office/drawing/2014/main" id="{914AB2B3-40CF-4DA8-8BD1-1DD65CD72CDB}"/>
                  </a:ext>
                </a:extLst>
              </p:cNvPr>
              <p:cNvSpPr>
                <a:spLocks/>
              </p:cNvSpPr>
              <p:nvPr/>
            </p:nvSpPr>
            <p:spPr bwMode="auto">
              <a:xfrm>
                <a:off x="5761038" y="4394200"/>
                <a:ext cx="53975" cy="53975"/>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95" name="Freeform 391">
                <a:extLst>
                  <a:ext uri="{FF2B5EF4-FFF2-40B4-BE49-F238E27FC236}">
                    <a16:creationId xmlns="" xmlns:a16="http://schemas.microsoft.com/office/drawing/2014/main" id="{517944F5-333D-4DB1-BBA4-2B4E63E300B0}"/>
                  </a:ext>
                </a:extLst>
              </p:cNvPr>
              <p:cNvSpPr>
                <a:spLocks/>
              </p:cNvSpPr>
              <p:nvPr/>
            </p:nvSpPr>
            <p:spPr bwMode="auto">
              <a:xfrm>
                <a:off x="5778500" y="4384675"/>
                <a:ext cx="52388" cy="53975"/>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96" name="Freeform 392">
                <a:extLst>
                  <a:ext uri="{FF2B5EF4-FFF2-40B4-BE49-F238E27FC236}">
                    <a16:creationId xmlns="" xmlns:a16="http://schemas.microsoft.com/office/drawing/2014/main" id="{BF0BD6B7-3C62-4F2C-9BC7-FA74268E351B}"/>
                  </a:ext>
                </a:extLst>
              </p:cNvPr>
              <p:cNvSpPr>
                <a:spLocks/>
              </p:cNvSpPr>
              <p:nvPr/>
            </p:nvSpPr>
            <p:spPr bwMode="auto">
              <a:xfrm>
                <a:off x="5810250" y="4406900"/>
                <a:ext cx="53975" cy="53975"/>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97" name="Freeform 393">
                <a:extLst>
                  <a:ext uri="{FF2B5EF4-FFF2-40B4-BE49-F238E27FC236}">
                    <a16:creationId xmlns="" xmlns:a16="http://schemas.microsoft.com/office/drawing/2014/main" id="{FACC5FE6-3AB7-48FD-B1B9-E054818CBE96}"/>
                  </a:ext>
                </a:extLst>
              </p:cNvPr>
              <p:cNvSpPr>
                <a:spLocks/>
              </p:cNvSpPr>
              <p:nvPr/>
            </p:nvSpPr>
            <p:spPr bwMode="auto">
              <a:xfrm>
                <a:off x="5854700" y="4402138"/>
                <a:ext cx="53975" cy="52388"/>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98" name="Freeform 394">
                <a:extLst>
                  <a:ext uri="{FF2B5EF4-FFF2-40B4-BE49-F238E27FC236}">
                    <a16:creationId xmlns="" xmlns:a16="http://schemas.microsoft.com/office/drawing/2014/main" id="{624915D1-1B5A-440D-9865-1ACB6267E851}"/>
                  </a:ext>
                </a:extLst>
              </p:cNvPr>
              <p:cNvSpPr>
                <a:spLocks/>
              </p:cNvSpPr>
              <p:nvPr/>
            </p:nvSpPr>
            <p:spPr bwMode="auto">
              <a:xfrm>
                <a:off x="5851525" y="4391025"/>
                <a:ext cx="52388" cy="52388"/>
              </a:xfrm>
              <a:custGeom>
                <a:avLst/>
                <a:gdLst>
                  <a:gd name="T0" fmla="*/ 14 w 29"/>
                  <a:gd name="T1" fmla="*/ 29 h 29"/>
                  <a:gd name="T2" fmla="*/ 25 w 29"/>
                  <a:gd name="T3" fmla="*/ 25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5"/>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699" name="Freeform 395">
                <a:extLst>
                  <a:ext uri="{FF2B5EF4-FFF2-40B4-BE49-F238E27FC236}">
                    <a16:creationId xmlns="" xmlns:a16="http://schemas.microsoft.com/office/drawing/2014/main" id="{223AD598-6CD6-44F2-92AD-462996EA0AB4}"/>
                  </a:ext>
                </a:extLst>
              </p:cNvPr>
              <p:cNvSpPr>
                <a:spLocks/>
              </p:cNvSpPr>
              <p:nvPr/>
            </p:nvSpPr>
            <p:spPr bwMode="auto">
              <a:xfrm>
                <a:off x="5876925" y="4414838"/>
                <a:ext cx="52388" cy="52388"/>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00" name="Freeform 396">
                <a:extLst>
                  <a:ext uri="{FF2B5EF4-FFF2-40B4-BE49-F238E27FC236}">
                    <a16:creationId xmlns="" xmlns:a16="http://schemas.microsoft.com/office/drawing/2014/main" id="{78F35702-97FB-4C6F-A0BC-5023B7DF8BE9}"/>
                  </a:ext>
                </a:extLst>
              </p:cNvPr>
              <p:cNvSpPr>
                <a:spLocks/>
              </p:cNvSpPr>
              <p:nvPr/>
            </p:nvSpPr>
            <p:spPr bwMode="auto">
              <a:xfrm>
                <a:off x="5903913" y="4416425"/>
                <a:ext cx="53975" cy="5397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01" name="Freeform 397">
                <a:extLst>
                  <a:ext uri="{FF2B5EF4-FFF2-40B4-BE49-F238E27FC236}">
                    <a16:creationId xmlns="" xmlns:a16="http://schemas.microsoft.com/office/drawing/2014/main" id="{C91D68E1-7F28-452A-BC9E-6A83B4A89B83}"/>
                  </a:ext>
                </a:extLst>
              </p:cNvPr>
              <p:cNvSpPr>
                <a:spLocks/>
              </p:cNvSpPr>
              <p:nvPr/>
            </p:nvSpPr>
            <p:spPr bwMode="auto">
              <a:xfrm>
                <a:off x="5948363" y="4419600"/>
                <a:ext cx="52388" cy="53975"/>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02" name="Freeform 398">
                <a:extLst>
                  <a:ext uri="{FF2B5EF4-FFF2-40B4-BE49-F238E27FC236}">
                    <a16:creationId xmlns="" xmlns:a16="http://schemas.microsoft.com/office/drawing/2014/main" id="{31461F5F-2562-4FB8-9172-F84EB0891D54}"/>
                  </a:ext>
                </a:extLst>
              </p:cNvPr>
              <p:cNvSpPr>
                <a:spLocks/>
              </p:cNvSpPr>
              <p:nvPr/>
            </p:nvSpPr>
            <p:spPr bwMode="auto">
              <a:xfrm>
                <a:off x="5970588" y="4421188"/>
                <a:ext cx="52388" cy="53975"/>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03" name="Freeform 399">
                <a:extLst>
                  <a:ext uri="{FF2B5EF4-FFF2-40B4-BE49-F238E27FC236}">
                    <a16:creationId xmlns="" xmlns:a16="http://schemas.microsoft.com/office/drawing/2014/main" id="{3D7E0218-BB06-4261-8498-466DCA70CEA6}"/>
                  </a:ext>
                </a:extLst>
              </p:cNvPr>
              <p:cNvSpPr>
                <a:spLocks/>
              </p:cNvSpPr>
              <p:nvPr/>
            </p:nvSpPr>
            <p:spPr bwMode="auto">
              <a:xfrm>
                <a:off x="5989638" y="4376738"/>
                <a:ext cx="53975" cy="52388"/>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04" name="Freeform 400">
                <a:extLst>
                  <a:ext uri="{FF2B5EF4-FFF2-40B4-BE49-F238E27FC236}">
                    <a16:creationId xmlns="" xmlns:a16="http://schemas.microsoft.com/office/drawing/2014/main" id="{1AAB3042-C810-4BE3-BCEF-7958754737A6}"/>
                  </a:ext>
                </a:extLst>
              </p:cNvPr>
              <p:cNvSpPr>
                <a:spLocks/>
              </p:cNvSpPr>
              <p:nvPr/>
            </p:nvSpPr>
            <p:spPr bwMode="auto">
              <a:xfrm>
                <a:off x="6051550" y="4376738"/>
                <a:ext cx="50800" cy="52388"/>
              </a:xfrm>
              <a:custGeom>
                <a:avLst/>
                <a:gdLst>
                  <a:gd name="T0" fmla="*/ 14 w 28"/>
                  <a:gd name="T1" fmla="*/ 29 h 29"/>
                  <a:gd name="T2" fmla="*/ 24 w 28"/>
                  <a:gd name="T3" fmla="*/ 25 h 29"/>
                  <a:gd name="T4" fmla="*/ 28 w 28"/>
                  <a:gd name="T5" fmla="*/ 15 h 29"/>
                  <a:gd name="T6" fmla="*/ 24 w 28"/>
                  <a:gd name="T7" fmla="*/ 4 h 29"/>
                  <a:gd name="T8" fmla="*/ 14 w 28"/>
                  <a:gd name="T9" fmla="*/ 0 h 29"/>
                  <a:gd name="T10" fmla="*/ 4 w 28"/>
                  <a:gd name="T11" fmla="*/ 4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05" name="Freeform 401">
                <a:extLst>
                  <a:ext uri="{FF2B5EF4-FFF2-40B4-BE49-F238E27FC236}">
                    <a16:creationId xmlns="" xmlns:a16="http://schemas.microsoft.com/office/drawing/2014/main" id="{721FEBF3-A585-43EF-A6F2-FB2FD4B49B02}"/>
                  </a:ext>
                </a:extLst>
              </p:cNvPr>
              <p:cNvSpPr>
                <a:spLocks/>
              </p:cNvSpPr>
              <p:nvPr/>
            </p:nvSpPr>
            <p:spPr bwMode="auto">
              <a:xfrm>
                <a:off x="6007100" y="4427538"/>
                <a:ext cx="52388" cy="52388"/>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06" name="Freeform 402">
                <a:extLst>
                  <a:ext uri="{FF2B5EF4-FFF2-40B4-BE49-F238E27FC236}">
                    <a16:creationId xmlns="" xmlns:a16="http://schemas.microsoft.com/office/drawing/2014/main" id="{2969E392-A4B4-41FE-A9AF-9C3573EE6271}"/>
                  </a:ext>
                </a:extLst>
              </p:cNvPr>
              <p:cNvSpPr>
                <a:spLocks/>
              </p:cNvSpPr>
              <p:nvPr/>
            </p:nvSpPr>
            <p:spPr bwMode="auto">
              <a:xfrm>
                <a:off x="6029325" y="4425950"/>
                <a:ext cx="50800" cy="50800"/>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07" name="Freeform 403">
                <a:extLst>
                  <a:ext uri="{FF2B5EF4-FFF2-40B4-BE49-F238E27FC236}">
                    <a16:creationId xmlns="" xmlns:a16="http://schemas.microsoft.com/office/drawing/2014/main" id="{C40C0B67-61DE-4364-9462-251AD584B613}"/>
                  </a:ext>
                </a:extLst>
              </p:cNvPr>
              <p:cNvSpPr>
                <a:spLocks/>
              </p:cNvSpPr>
              <p:nvPr/>
            </p:nvSpPr>
            <p:spPr bwMode="auto">
              <a:xfrm>
                <a:off x="6045200" y="4425950"/>
                <a:ext cx="53975"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4 w 29"/>
                  <a:gd name="T11" fmla="*/ 4 h 28"/>
                  <a:gd name="T12" fmla="*/ 0 w 29"/>
                  <a:gd name="T13" fmla="*/ 14 h 28"/>
                  <a:gd name="T14" fmla="*/ 4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08" name="Freeform 404">
                <a:extLst>
                  <a:ext uri="{FF2B5EF4-FFF2-40B4-BE49-F238E27FC236}">
                    <a16:creationId xmlns="" xmlns:a16="http://schemas.microsoft.com/office/drawing/2014/main" id="{B0351F49-9081-49FC-AA69-6DABAE4DCF00}"/>
                  </a:ext>
                </a:extLst>
              </p:cNvPr>
              <p:cNvSpPr>
                <a:spLocks/>
              </p:cNvSpPr>
              <p:nvPr/>
            </p:nvSpPr>
            <p:spPr bwMode="auto">
              <a:xfrm>
                <a:off x="6080125" y="4425950"/>
                <a:ext cx="53975"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09" name="Freeform 405">
                <a:extLst>
                  <a:ext uri="{FF2B5EF4-FFF2-40B4-BE49-F238E27FC236}">
                    <a16:creationId xmlns="" xmlns:a16="http://schemas.microsoft.com/office/drawing/2014/main" id="{C9D37A54-296A-40BF-AC4B-6FA8EF34B9AA}"/>
                  </a:ext>
                </a:extLst>
              </p:cNvPr>
              <p:cNvSpPr>
                <a:spLocks/>
              </p:cNvSpPr>
              <p:nvPr/>
            </p:nvSpPr>
            <p:spPr bwMode="auto">
              <a:xfrm>
                <a:off x="6107113" y="4424363"/>
                <a:ext cx="53975" cy="52388"/>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10" name="Freeform 406">
                <a:extLst>
                  <a:ext uri="{FF2B5EF4-FFF2-40B4-BE49-F238E27FC236}">
                    <a16:creationId xmlns="" xmlns:a16="http://schemas.microsoft.com/office/drawing/2014/main" id="{8BFA3C32-247F-4597-BA12-CEBC2404B804}"/>
                  </a:ext>
                </a:extLst>
              </p:cNvPr>
              <p:cNvSpPr>
                <a:spLocks/>
              </p:cNvSpPr>
              <p:nvPr/>
            </p:nvSpPr>
            <p:spPr bwMode="auto">
              <a:xfrm>
                <a:off x="6135688" y="4419600"/>
                <a:ext cx="52388" cy="53975"/>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11" name="Freeform 407">
                <a:extLst>
                  <a:ext uri="{FF2B5EF4-FFF2-40B4-BE49-F238E27FC236}">
                    <a16:creationId xmlns="" xmlns:a16="http://schemas.microsoft.com/office/drawing/2014/main" id="{E8A80D2A-D8E0-4601-9AFE-55A7F14C283F}"/>
                  </a:ext>
                </a:extLst>
              </p:cNvPr>
              <p:cNvSpPr>
                <a:spLocks/>
              </p:cNvSpPr>
              <p:nvPr/>
            </p:nvSpPr>
            <p:spPr bwMode="auto">
              <a:xfrm>
                <a:off x="6157913" y="4418013"/>
                <a:ext cx="52388" cy="53975"/>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12" name="Freeform 408">
                <a:extLst>
                  <a:ext uri="{FF2B5EF4-FFF2-40B4-BE49-F238E27FC236}">
                    <a16:creationId xmlns="" xmlns:a16="http://schemas.microsoft.com/office/drawing/2014/main" id="{FE03394E-9F18-41BC-BA3E-2F0C24C7D13F}"/>
                  </a:ext>
                </a:extLst>
              </p:cNvPr>
              <p:cNvSpPr>
                <a:spLocks/>
              </p:cNvSpPr>
              <p:nvPr/>
            </p:nvSpPr>
            <p:spPr bwMode="auto">
              <a:xfrm>
                <a:off x="6178550" y="4416425"/>
                <a:ext cx="53975" cy="53975"/>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13" name="Freeform 409">
                <a:extLst>
                  <a:ext uri="{FF2B5EF4-FFF2-40B4-BE49-F238E27FC236}">
                    <a16:creationId xmlns="" xmlns:a16="http://schemas.microsoft.com/office/drawing/2014/main" id="{877F53DE-9D04-41B4-A1E5-A950D72330F6}"/>
                  </a:ext>
                </a:extLst>
              </p:cNvPr>
              <p:cNvSpPr>
                <a:spLocks/>
              </p:cNvSpPr>
              <p:nvPr/>
            </p:nvSpPr>
            <p:spPr bwMode="auto">
              <a:xfrm>
                <a:off x="6196013" y="4413250"/>
                <a:ext cx="52388" cy="52388"/>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14" name="Freeform 410">
                <a:extLst>
                  <a:ext uri="{FF2B5EF4-FFF2-40B4-BE49-F238E27FC236}">
                    <a16:creationId xmlns="" xmlns:a16="http://schemas.microsoft.com/office/drawing/2014/main" id="{3B4998A6-5B6D-4483-91D5-A9337067B186}"/>
                  </a:ext>
                </a:extLst>
              </p:cNvPr>
              <p:cNvSpPr>
                <a:spLocks/>
              </p:cNvSpPr>
              <p:nvPr/>
            </p:nvSpPr>
            <p:spPr bwMode="auto">
              <a:xfrm>
                <a:off x="6218238" y="4408488"/>
                <a:ext cx="52388" cy="52388"/>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15" name="Freeform 411">
                <a:extLst>
                  <a:ext uri="{FF2B5EF4-FFF2-40B4-BE49-F238E27FC236}">
                    <a16:creationId xmlns="" xmlns:a16="http://schemas.microsoft.com/office/drawing/2014/main" id="{D6F945DA-DB6E-4707-BD57-B7AF4B12F223}"/>
                  </a:ext>
                </a:extLst>
              </p:cNvPr>
              <p:cNvSpPr>
                <a:spLocks/>
              </p:cNvSpPr>
              <p:nvPr/>
            </p:nvSpPr>
            <p:spPr bwMode="auto">
              <a:xfrm>
                <a:off x="6240463" y="4403725"/>
                <a:ext cx="52388" cy="50800"/>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16" name="Freeform 412">
                <a:extLst>
                  <a:ext uri="{FF2B5EF4-FFF2-40B4-BE49-F238E27FC236}">
                    <a16:creationId xmlns="" xmlns:a16="http://schemas.microsoft.com/office/drawing/2014/main" id="{EE97DF6B-E4DE-4E12-B34D-50A1D5FA365F}"/>
                  </a:ext>
                </a:extLst>
              </p:cNvPr>
              <p:cNvSpPr>
                <a:spLocks/>
              </p:cNvSpPr>
              <p:nvPr/>
            </p:nvSpPr>
            <p:spPr bwMode="auto">
              <a:xfrm>
                <a:off x="6281738" y="4400550"/>
                <a:ext cx="50800" cy="52388"/>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17" name="Freeform 413">
                <a:extLst>
                  <a:ext uri="{FF2B5EF4-FFF2-40B4-BE49-F238E27FC236}">
                    <a16:creationId xmlns="" xmlns:a16="http://schemas.microsoft.com/office/drawing/2014/main" id="{8EE38652-F8E0-41C4-A429-CF8440CF006F}"/>
                  </a:ext>
                </a:extLst>
              </p:cNvPr>
              <p:cNvSpPr>
                <a:spLocks/>
              </p:cNvSpPr>
              <p:nvPr/>
            </p:nvSpPr>
            <p:spPr bwMode="auto">
              <a:xfrm>
                <a:off x="6297613" y="4392613"/>
                <a:ext cx="52388" cy="50800"/>
              </a:xfrm>
              <a:custGeom>
                <a:avLst/>
                <a:gdLst>
                  <a:gd name="T0" fmla="*/ 14 w 28"/>
                  <a:gd name="T1" fmla="*/ 28 h 28"/>
                  <a:gd name="T2" fmla="*/ 24 w 28"/>
                  <a:gd name="T3" fmla="*/ 24 h 28"/>
                  <a:gd name="T4" fmla="*/ 28 w 28"/>
                  <a:gd name="T5" fmla="*/ 14 h 28"/>
                  <a:gd name="T6" fmla="*/ 24 w 28"/>
                  <a:gd name="T7" fmla="*/ 4 h 28"/>
                  <a:gd name="T8" fmla="*/ 14 w 28"/>
                  <a:gd name="T9" fmla="*/ 0 h 28"/>
                  <a:gd name="T10" fmla="*/ 4 w 28"/>
                  <a:gd name="T11" fmla="*/ 4 h 28"/>
                  <a:gd name="T12" fmla="*/ 0 w 28"/>
                  <a:gd name="T13" fmla="*/ 14 h 28"/>
                  <a:gd name="T14" fmla="*/ 4 w 28"/>
                  <a:gd name="T15" fmla="*/ 24 h 28"/>
                  <a:gd name="T16" fmla="*/ 14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28"/>
                    </a:moveTo>
                    <a:cubicBezTo>
                      <a:pt x="18" y="28"/>
                      <a:pt x="21" y="27"/>
                      <a:pt x="24" y="24"/>
                    </a:cubicBez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18" name="Freeform 414">
                <a:extLst>
                  <a:ext uri="{FF2B5EF4-FFF2-40B4-BE49-F238E27FC236}">
                    <a16:creationId xmlns="" xmlns:a16="http://schemas.microsoft.com/office/drawing/2014/main" id="{968B3140-6294-4C7A-9F3E-E776661FA679}"/>
                  </a:ext>
                </a:extLst>
              </p:cNvPr>
              <p:cNvSpPr>
                <a:spLocks/>
              </p:cNvSpPr>
              <p:nvPr/>
            </p:nvSpPr>
            <p:spPr bwMode="auto">
              <a:xfrm>
                <a:off x="6319838" y="4389438"/>
                <a:ext cx="53975" cy="52388"/>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19" name="Freeform 415">
                <a:extLst>
                  <a:ext uri="{FF2B5EF4-FFF2-40B4-BE49-F238E27FC236}">
                    <a16:creationId xmlns="" xmlns:a16="http://schemas.microsoft.com/office/drawing/2014/main" id="{04CCB505-4A53-4A14-A86C-02757AA96E47}"/>
                  </a:ext>
                </a:extLst>
              </p:cNvPr>
              <p:cNvSpPr>
                <a:spLocks/>
              </p:cNvSpPr>
              <p:nvPr/>
            </p:nvSpPr>
            <p:spPr bwMode="auto">
              <a:xfrm>
                <a:off x="6342063" y="4389438"/>
                <a:ext cx="53975" cy="52388"/>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20" name="Freeform 416">
                <a:extLst>
                  <a:ext uri="{FF2B5EF4-FFF2-40B4-BE49-F238E27FC236}">
                    <a16:creationId xmlns="" xmlns:a16="http://schemas.microsoft.com/office/drawing/2014/main" id="{5A9332D0-70A5-46CE-B312-1800E02A7B04}"/>
                  </a:ext>
                </a:extLst>
              </p:cNvPr>
              <p:cNvSpPr>
                <a:spLocks/>
              </p:cNvSpPr>
              <p:nvPr/>
            </p:nvSpPr>
            <p:spPr bwMode="auto">
              <a:xfrm>
                <a:off x="6372225" y="4387850"/>
                <a:ext cx="52388" cy="52388"/>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5 w 29"/>
                  <a:gd name="T11" fmla="*/ 4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21" name="Freeform 417">
                <a:extLst>
                  <a:ext uri="{FF2B5EF4-FFF2-40B4-BE49-F238E27FC236}">
                    <a16:creationId xmlns="" xmlns:a16="http://schemas.microsoft.com/office/drawing/2014/main" id="{275B4E00-1FC6-4541-9B1D-8E204858FF6F}"/>
                  </a:ext>
                </a:extLst>
              </p:cNvPr>
              <p:cNvSpPr>
                <a:spLocks/>
              </p:cNvSpPr>
              <p:nvPr/>
            </p:nvSpPr>
            <p:spPr bwMode="auto">
              <a:xfrm>
                <a:off x="6391275" y="4387850"/>
                <a:ext cx="53975" cy="52388"/>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22" name="Freeform 418">
                <a:extLst>
                  <a:ext uri="{FF2B5EF4-FFF2-40B4-BE49-F238E27FC236}">
                    <a16:creationId xmlns="" xmlns:a16="http://schemas.microsoft.com/office/drawing/2014/main" id="{AAD87A60-D223-40C4-9224-EE2F522FB8E3}"/>
                  </a:ext>
                </a:extLst>
              </p:cNvPr>
              <p:cNvSpPr>
                <a:spLocks/>
              </p:cNvSpPr>
              <p:nvPr/>
            </p:nvSpPr>
            <p:spPr bwMode="auto">
              <a:xfrm>
                <a:off x="6419850" y="4383088"/>
                <a:ext cx="52388" cy="53975"/>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23" name="Freeform 419">
                <a:extLst>
                  <a:ext uri="{FF2B5EF4-FFF2-40B4-BE49-F238E27FC236}">
                    <a16:creationId xmlns="" xmlns:a16="http://schemas.microsoft.com/office/drawing/2014/main" id="{C522016B-78E1-4D49-8C8F-5854DEA13395}"/>
                  </a:ext>
                </a:extLst>
              </p:cNvPr>
              <p:cNvSpPr>
                <a:spLocks/>
              </p:cNvSpPr>
              <p:nvPr/>
            </p:nvSpPr>
            <p:spPr bwMode="auto">
              <a:xfrm>
                <a:off x="6442075" y="4383088"/>
                <a:ext cx="52388" cy="53975"/>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4 w 29"/>
                  <a:gd name="T11" fmla="*/ 5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24" name="Freeform 420">
                <a:extLst>
                  <a:ext uri="{FF2B5EF4-FFF2-40B4-BE49-F238E27FC236}">
                    <a16:creationId xmlns="" xmlns:a16="http://schemas.microsoft.com/office/drawing/2014/main" id="{55F358EB-D365-4BBE-BF7A-E9A43E8FFCC3}"/>
                  </a:ext>
                </a:extLst>
              </p:cNvPr>
              <p:cNvSpPr>
                <a:spLocks/>
              </p:cNvSpPr>
              <p:nvPr/>
            </p:nvSpPr>
            <p:spPr bwMode="auto">
              <a:xfrm>
                <a:off x="6469063" y="4383088"/>
                <a:ext cx="50800" cy="53975"/>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25" name="Freeform 421">
                <a:extLst>
                  <a:ext uri="{FF2B5EF4-FFF2-40B4-BE49-F238E27FC236}">
                    <a16:creationId xmlns="" xmlns:a16="http://schemas.microsoft.com/office/drawing/2014/main" id="{F2B9785D-E1EC-495A-8DD4-94C7BEB699DC}"/>
                  </a:ext>
                </a:extLst>
              </p:cNvPr>
              <p:cNvSpPr>
                <a:spLocks/>
              </p:cNvSpPr>
              <p:nvPr/>
            </p:nvSpPr>
            <p:spPr bwMode="auto">
              <a:xfrm>
                <a:off x="6497638" y="4383088"/>
                <a:ext cx="53975" cy="53975"/>
              </a:xfrm>
              <a:custGeom>
                <a:avLst/>
                <a:gdLst>
                  <a:gd name="T0" fmla="*/ 14 w 29"/>
                  <a:gd name="T1" fmla="*/ 29 h 29"/>
                  <a:gd name="T2" fmla="*/ 25 w 29"/>
                  <a:gd name="T3" fmla="*/ 25 h 29"/>
                  <a:gd name="T4" fmla="*/ 29 w 29"/>
                  <a:gd name="T5" fmla="*/ 15 h 29"/>
                  <a:gd name="T6" fmla="*/ 25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26" name="Freeform 422">
                <a:extLst>
                  <a:ext uri="{FF2B5EF4-FFF2-40B4-BE49-F238E27FC236}">
                    <a16:creationId xmlns="" xmlns:a16="http://schemas.microsoft.com/office/drawing/2014/main" id="{167BE53D-849A-4E68-A70A-D787EA4FECB6}"/>
                  </a:ext>
                </a:extLst>
              </p:cNvPr>
              <p:cNvSpPr>
                <a:spLocks/>
              </p:cNvSpPr>
              <p:nvPr/>
            </p:nvSpPr>
            <p:spPr bwMode="auto">
              <a:xfrm>
                <a:off x="6527800" y="4383088"/>
                <a:ext cx="50800" cy="53975"/>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27" name="Freeform 423">
                <a:extLst>
                  <a:ext uri="{FF2B5EF4-FFF2-40B4-BE49-F238E27FC236}">
                    <a16:creationId xmlns="" xmlns:a16="http://schemas.microsoft.com/office/drawing/2014/main" id="{C29E5EF4-00D2-4124-A082-9763C4148F61}"/>
                  </a:ext>
                </a:extLst>
              </p:cNvPr>
              <p:cNvSpPr>
                <a:spLocks/>
              </p:cNvSpPr>
              <p:nvPr/>
            </p:nvSpPr>
            <p:spPr bwMode="auto">
              <a:xfrm>
                <a:off x="6551613" y="4376738"/>
                <a:ext cx="52388"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28" name="Freeform 424">
                <a:extLst>
                  <a:ext uri="{FF2B5EF4-FFF2-40B4-BE49-F238E27FC236}">
                    <a16:creationId xmlns="" xmlns:a16="http://schemas.microsoft.com/office/drawing/2014/main" id="{8FC49222-31DB-47B5-8AA6-3FA37ACF33AF}"/>
                  </a:ext>
                </a:extLst>
              </p:cNvPr>
              <p:cNvSpPr>
                <a:spLocks/>
              </p:cNvSpPr>
              <p:nvPr/>
            </p:nvSpPr>
            <p:spPr bwMode="auto">
              <a:xfrm>
                <a:off x="6534150" y="4443413"/>
                <a:ext cx="53975" cy="5397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29" name="Freeform 425">
                <a:extLst>
                  <a:ext uri="{FF2B5EF4-FFF2-40B4-BE49-F238E27FC236}">
                    <a16:creationId xmlns="" xmlns:a16="http://schemas.microsoft.com/office/drawing/2014/main" id="{531A4CB1-02CA-4AF6-8D45-BA29113D2E1B}"/>
                  </a:ext>
                </a:extLst>
              </p:cNvPr>
              <p:cNvSpPr>
                <a:spLocks/>
              </p:cNvSpPr>
              <p:nvPr/>
            </p:nvSpPr>
            <p:spPr bwMode="auto">
              <a:xfrm>
                <a:off x="5538788" y="4440238"/>
                <a:ext cx="52388" cy="53975"/>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30" name="Freeform 426">
                <a:extLst>
                  <a:ext uri="{FF2B5EF4-FFF2-40B4-BE49-F238E27FC236}">
                    <a16:creationId xmlns="" xmlns:a16="http://schemas.microsoft.com/office/drawing/2014/main" id="{377760C2-4228-49FA-A75D-FAA6F666E8BC}"/>
                  </a:ext>
                </a:extLst>
              </p:cNvPr>
              <p:cNvSpPr>
                <a:spLocks/>
              </p:cNvSpPr>
              <p:nvPr/>
            </p:nvSpPr>
            <p:spPr bwMode="auto">
              <a:xfrm>
                <a:off x="5557838" y="4443413"/>
                <a:ext cx="53975" cy="53975"/>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31" name="Freeform 427">
                <a:extLst>
                  <a:ext uri="{FF2B5EF4-FFF2-40B4-BE49-F238E27FC236}">
                    <a16:creationId xmlns="" xmlns:a16="http://schemas.microsoft.com/office/drawing/2014/main" id="{98669ED8-46A1-407C-85EC-FE97D87FA340}"/>
                  </a:ext>
                </a:extLst>
              </p:cNvPr>
              <p:cNvSpPr>
                <a:spLocks/>
              </p:cNvSpPr>
              <p:nvPr/>
            </p:nvSpPr>
            <p:spPr bwMode="auto">
              <a:xfrm>
                <a:off x="5573713" y="4443413"/>
                <a:ext cx="53975" cy="53975"/>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32" name="Freeform 428">
                <a:extLst>
                  <a:ext uri="{FF2B5EF4-FFF2-40B4-BE49-F238E27FC236}">
                    <a16:creationId xmlns="" xmlns:a16="http://schemas.microsoft.com/office/drawing/2014/main" id="{2D59E971-EBCF-4098-A9DB-C44D32DC7089}"/>
                  </a:ext>
                </a:extLst>
              </p:cNvPr>
              <p:cNvSpPr>
                <a:spLocks/>
              </p:cNvSpPr>
              <p:nvPr/>
            </p:nvSpPr>
            <p:spPr bwMode="auto">
              <a:xfrm>
                <a:off x="5602288" y="4445000"/>
                <a:ext cx="52388" cy="53975"/>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33" name="Freeform 429">
                <a:extLst>
                  <a:ext uri="{FF2B5EF4-FFF2-40B4-BE49-F238E27FC236}">
                    <a16:creationId xmlns="" xmlns:a16="http://schemas.microsoft.com/office/drawing/2014/main" id="{D972BC72-4333-4818-B55C-13C74BF65C8F}"/>
                  </a:ext>
                </a:extLst>
              </p:cNvPr>
              <p:cNvSpPr>
                <a:spLocks/>
              </p:cNvSpPr>
              <p:nvPr/>
            </p:nvSpPr>
            <p:spPr bwMode="auto">
              <a:xfrm>
                <a:off x="5641975" y="4448175"/>
                <a:ext cx="53975" cy="50800"/>
              </a:xfrm>
              <a:custGeom>
                <a:avLst/>
                <a:gdLst>
                  <a:gd name="T0" fmla="*/ 14 w 29"/>
                  <a:gd name="T1" fmla="*/ 28 h 28"/>
                  <a:gd name="T2" fmla="*/ 25 w 29"/>
                  <a:gd name="T3" fmla="*/ 24 h 28"/>
                  <a:gd name="T4" fmla="*/ 29 w 29"/>
                  <a:gd name="T5" fmla="*/ 14 h 28"/>
                  <a:gd name="T6" fmla="*/ 25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5" y="24"/>
                    </a:cubicBez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34" name="Freeform 430">
                <a:extLst>
                  <a:ext uri="{FF2B5EF4-FFF2-40B4-BE49-F238E27FC236}">
                    <a16:creationId xmlns="" xmlns:a16="http://schemas.microsoft.com/office/drawing/2014/main" id="{40A1927D-C423-45BE-8D01-A06F42A48D9C}"/>
                  </a:ext>
                </a:extLst>
              </p:cNvPr>
              <p:cNvSpPr>
                <a:spLocks/>
              </p:cNvSpPr>
              <p:nvPr/>
            </p:nvSpPr>
            <p:spPr bwMode="auto">
              <a:xfrm>
                <a:off x="5662613" y="4448175"/>
                <a:ext cx="52388" cy="50800"/>
              </a:xfrm>
              <a:custGeom>
                <a:avLst/>
                <a:gdLst>
                  <a:gd name="T0" fmla="*/ 15 w 29"/>
                  <a:gd name="T1" fmla="*/ 28 h 28"/>
                  <a:gd name="T2" fmla="*/ 25 w 29"/>
                  <a:gd name="T3" fmla="*/ 24 h 28"/>
                  <a:gd name="T4" fmla="*/ 29 w 29"/>
                  <a:gd name="T5" fmla="*/ 14 h 28"/>
                  <a:gd name="T6" fmla="*/ 25 w 29"/>
                  <a:gd name="T7" fmla="*/ 4 h 28"/>
                  <a:gd name="T8" fmla="*/ 15 w 29"/>
                  <a:gd name="T9" fmla="*/ 0 h 28"/>
                  <a:gd name="T10" fmla="*/ 5 w 29"/>
                  <a:gd name="T11" fmla="*/ 4 h 28"/>
                  <a:gd name="T12" fmla="*/ 0 w 29"/>
                  <a:gd name="T13" fmla="*/ 14 h 28"/>
                  <a:gd name="T14" fmla="*/ 5 w 29"/>
                  <a:gd name="T15" fmla="*/ 24 h 28"/>
                  <a:gd name="T16" fmla="*/ 15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5" y="28"/>
                    </a:moveTo>
                    <a:cubicBezTo>
                      <a:pt x="19" y="28"/>
                      <a:pt x="22" y="27"/>
                      <a:pt x="25" y="24"/>
                    </a:cubicBez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35" name="Freeform 431">
                <a:extLst>
                  <a:ext uri="{FF2B5EF4-FFF2-40B4-BE49-F238E27FC236}">
                    <a16:creationId xmlns="" xmlns:a16="http://schemas.microsoft.com/office/drawing/2014/main" id="{7A15CE8D-F863-4BD3-A634-DE3D45E000E2}"/>
                  </a:ext>
                </a:extLst>
              </p:cNvPr>
              <p:cNvSpPr>
                <a:spLocks/>
              </p:cNvSpPr>
              <p:nvPr/>
            </p:nvSpPr>
            <p:spPr bwMode="auto">
              <a:xfrm>
                <a:off x="5689600" y="4449763"/>
                <a:ext cx="53975" cy="52388"/>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36" name="Freeform 432">
                <a:extLst>
                  <a:ext uri="{FF2B5EF4-FFF2-40B4-BE49-F238E27FC236}">
                    <a16:creationId xmlns="" xmlns:a16="http://schemas.microsoft.com/office/drawing/2014/main" id="{FF2AEF8D-D09A-4C19-BA7B-26D3EA71456E}"/>
                  </a:ext>
                </a:extLst>
              </p:cNvPr>
              <p:cNvSpPr>
                <a:spLocks/>
              </p:cNvSpPr>
              <p:nvPr/>
            </p:nvSpPr>
            <p:spPr bwMode="auto">
              <a:xfrm>
                <a:off x="5710238" y="4449763"/>
                <a:ext cx="50800" cy="52388"/>
              </a:xfrm>
              <a:custGeom>
                <a:avLst/>
                <a:gdLst>
                  <a:gd name="T0" fmla="*/ 14 w 28"/>
                  <a:gd name="T1" fmla="*/ 29 h 29"/>
                  <a:gd name="T2" fmla="*/ 24 w 28"/>
                  <a:gd name="T3" fmla="*/ 25 h 29"/>
                  <a:gd name="T4" fmla="*/ 28 w 28"/>
                  <a:gd name="T5" fmla="*/ 15 h 29"/>
                  <a:gd name="T6" fmla="*/ 24 w 28"/>
                  <a:gd name="T7" fmla="*/ 5 h 29"/>
                  <a:gd name="T8" fmla="*/ 14 w 28"/>
                  <a:gd name="T9" fmla="*/ 0 h 29"/>
                  <a:gd name="T10" fmla="*/ 4 w 28"/>
                  <a:gd name="T11" fmla="*/ 5 h 29"/>
                  <a:gd name="T12" fmla="*/ 0 w 28"/>
                  <a:gd name="T13" fmla="*/ 15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8"/>
                      <a:pt x="24" y="25"/>
                    </a:cubicBez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37" name="Freeform 433">
                <a:extLst>
                  <a:ext uri="{FF2B5EF4-FFF2-40B4-BE49-F238E27FC236}">
                    <a16:creationId xmlns="" xmlns:a16="http://schemas.microsoft.com/office/drawing/2014/main" id="{2518BC95-0CC0-4133-86BB-C976A6ED820F}"/>
                  </a:ext>
                </a:extLst>
              </p:cNvPr>
              <p:cNvSpPr>
                <a:spLocks/>
              </p:cNvSpPr>
              <p:nvPr/>
            </p:nvSpPr>
            <p:spPr bwMode="auto">
              <a:xfrm>
                <a:off x="5734050" y="4452938"/>
                <a:ext cx="52388" cy="53975"/>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38" name="Freeform 434">
                <a:extLst>
                  <a:ext uri="{FF2B5EF4-FFF2-40B4-BE49-F238E27FC236}">
                    <a16:creationId xmlns="" xmlns:a16="http://schemas.microsoft.com/office/drawing/2014/main" id="{3938A6F9-17AB-44E2-9CD7-6BFFA2D966BD}"/>
                  </a:ext>
                </a:extLst>
              </p:cNvPr>
              <p:cNvSpPr>
                <a:spLocks/>
              </p:cNvSpPr>
              <p:nvPr/>
            </p:nvSpPr>
            <p:spPr bwMode="auto">
              <a:xfrm>
                <a:off x="5767388" y="4454525"/>
                <a:ext cx="52388" cy="5397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39" name="Freeform 435">
                <a:extLst>
                  <a:ext uri="{FF2B5EF4-FFF2-40B4-BE49-F238E27FC236}">
                    <a16:creationId xmlns="" xmlns:a16="http://schemas.microsoft.com/office/drawing/2014/main" id="{6C557669-7942-4681-B1EE-A15999AF7536}"/>
                  </a:ext>
                </a:extLst>
              </p:cNvPr>
              <p:cNvSpPr>
                <a:spLocks/>
              </p:cNvSpPr>
              <p:nvPr/>
            </p:nvSpPr>
            <p:spPr bwMode="auto">
              <a:xfrm>
                <a:off x="5794375" y="4454525"/>
                <a:ext cx="52388" cy="53975"/>
              </a:xfrm>
              <a:custGeom>
                <a:avLst/>
                <a:gdLst>
                  <a:gd name="T0" fmla="*/ 14 w 29"/>
                  <a:gd name="T1" fmla="*/ 29 h 29"/>
                  <a:gd name="T2" fmla="*/ 24 w 29"/>
                  <a:gd name="T3" fmla="*/ 25 h 29"/>
                  <a:gd name="T4" fmla="*/ 29 w 29"/>
                  <a:gd name="T5" fmla="*/ 15 h 29"/>
                  <a:gd name="T6" fmla="*/ 24 w 29"/>
                  <a:gd name="T7" fmla="*/ 5 h 29"/>
                  <a:gd name="T8" fmla="*/ 14 w 29"/>
                  <a:gd name="T9" fmla="*/ 0 h 29"/>
                  <a:gd name="T10" fmla="*/ 4 w 29"/>
                  <a:gd name="T11" fmla="*/ 5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40" name="Freeform 436">
                <a:extLst>
                  <a:ext uri="{FF2B5EF4-FFF2-40B4-BE49-F238E27FC236}">
                    <a16:creationId xmlns="" xmlns:a16="http://schemas.microsoft.com/office/drawing/2014/main" id="{147972F6-9A55-4BC4-949E-24C30F5E12E8}"/>
                  </a:ext>
                </a:extLst>
              </p:cNvPr>
              <p:cNvSpPr>
                <a:spLocks/>
              </p:cNvSpPr>
              <p:nvPr/>
            </p:nvSpPr>
            <p:spPr bwMode="auto">
              <a:xfrm>
                <a:off x="5837238" y="4464050"/>
                <a:ext cx="52388" cy="53975"/>
              </a:xfrm>
              <a:custGeom>
                <a:avLst/>
                <a:gdLst>
                  <a:gd name="T0" fmla="*/ 15 w 29"/>
                  <a:gd name="T1" fmla="*/ 29 h 29"/>
                  <a:gd name="T2" fmla="*/ 25 w 29"/>
                  <a:gd name="T3" fmla="*/ 25 h 29"/>
                  <a:gd name="T4" fmla="*/ 29 w 29"/>
                  <a:gd name="T5" fmla="*/ 15 h 29"/>
                  <a:gd name="T6" fmla="*/ 25 w 29"/>
                  <a:gd name="T7" fmla="*/ 4 h 29"/>
                  <a:gd name="T8" fmla="*/ 15 w 29"/>
                  <a:gd name="T9" fmla="*/ 0 h 29"/>
                  <a:gd name="T10" fmla="*/ 4 w 29"/>
                  <a:gd name="T11" fmla="*/ 4 h 29"/>
                  <a:gd name="T12" fmla="*/ 0 w 29"/>
                  <a:gd name="T13" fmla="*/ 15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41" name="Freeform 437">
                <a:extLst>
                  <a:ext uri="{FF2B5EF4-FFF2-40B4-BE49-F238E27FC236}">
                    <a16:creationId xmlns="" xmlns:a16="http://schemas.microsoft.com/office/drawing/2014/main" id="{379E3ED4-5F4F-4DAF-830E-363E5AEDB271}"/>
                  </a:ext>
                </a:extLst>
              </p:cNvPr>
              <p:cNvSpPr>
                <a:spLocks/>
              </p:cNvSpPr>
              <p:nvPr/>
            </p:nvSpPr>
            <p:spPr bwMode="auto">
              <a:xfrm>
                <a:off x="5857875" y="4465638"/>
                <a:ext cx="52388" cy="53975"/>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42" name="Freeform 438">
                <a:extLst>
                  <a:ext uri="{FF2B5EF4-FFF2-40B4-BE49-F238E27FC236}">
                    <a16:creationId xmlns="" xmlns:a16="http://schemas.microsoft.com/office/drawing/2014/main" id="{4B201073-BB18-4C31-8D9A-BA186AF7C4A6}"/>
                  </a:ext>
                </a:extLst>
              </p:cNvPr>
              <p:cNvSpPr>
                <a:spLocks/>
              </p:cNvSpPr>
              <p:nvPr/>
            </p:nvSpPr>
            <p:spPr bwMode="auto">
              <a:xfrm>
                <a:off x="5888038" y="4475163"/>
                <a:ext cx="52388" cy="52388"/>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43" name="Freeform 439">
                <a:extLst>
                  <a:ext uri="{FF2B5EF4-FFF2-40B4-BE49-F238E27FC236}">
                    <a16:creationId xmlns="" xmlns:a16="http://schemas.microsoft.com/office/drawing/2014/main" id="{93842A59-2BFA-4394-8C21-6D41DC7C2502}"/>
                  </a:ext>
                </a:extLst>
              </p:cNvPr>
              <p:cNvSpPr>
                <a:spLocks/>
              </p:cNvSpPr>
              <p:nvPr/>
            </p:nvSpPr>
            <p:spPr bwMode="auto">
              <a:xfrm>
                <a:off x="5922963" y="4476750"/>
                <a:ext cx="52388" cy="53975"/>
              </a:xfrm>
              <a:custGeom>
                <a:avLst/>
                <a:gdLst>
                  <a:gd name="T0" fmla="*/ 14 w 29"/>
                  <a:gd name="T1" fmla="*/ 29 h 29"/>
                  <a:gd name="T2" fmla="*/ 25 w 29"/>
                  <a:gd name="T3" fmla="*/ 24 h 29"/>
                  <a:gd name="T4" fmla="*/ 29 w 29"/>
                  <a:gd name="T5" fmla="*/ 14 h 29"/>
                  <a:gd name="T6" fmla="*/ 25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5" y="24"/>
                    </a:cubicBez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44" name="Freeform 440">
                <a:extLst>
                  <a:ext uri="{FF2B5EF4-FFF2-40B4-BE49-F238E27FC236}">
                    <a16:creationId xmlns="" xmlns:a16="http://schemas.microsoft.com/office/drawing/2014/main" id="{2DEC37FA-9E92-47C0-8390-2F22C824D7B4}"/>
                  </a:ext>
                </a:extLst>
              </p:cNvPr>
              <p:cNvSpPr>
                <a:spLocks/>
              </p:cNvSpPr>
              <p:nvPr/>
            </p:nvSpPr>
            <p:spPr bwMode="auto">
              <a:xfrm>
                <a:off x="5946775" y="4478338"/>
                <a:ext cx="50800" cy="53975"/>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45" name="Freeform 441">
                <a:extLst>
                  <a:ext uri="{FF2B5EF4-FFF2-40B4-BE49-F238E27FC236}">
                    <a16:creationId xmlns="" xmlns:a16="http://schemas.microsoft.com/office/drawing/2014/main" id="{E4F431DF-D56D-4D9E-971B-812C55DB14E3}"/>
                  </a:ext>
                </a:extLst>
              </p:cNvPr>
              <p:cNvSpPr>
                <a:spLocks/>
              </p:cNvSpPr>
              <p:nvPr/>
            </p:nvSpPr>
            <p:spPr bwMode="auto">
              <a:xfrm>
                <a:off x="5976938" y="4483100"/>
                <a:ext cx="53975" cy="52388"/>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46" name="Freeform 442">
                <a:extLst>
                  <a:ext uri="{FF2B5EF4-FFF2-40B4-BE49-F238E27FC236}">
                    <a16:creationId xmlns="" xmlns:a16="http://schemas.microsoft.com/office/drawing/2014/main" id="{77847A4D-4E3C-4CF6-8EF2-0618E2A8A7AB}"/>
                  </a:ext>
                </a:extLst>
              </p:cNvPr>
              <p:cNvSpPr>
                <a:spLocks/>
              </p:cNvSpPr>
              <p:nvPr/>
            </p:nvSpPr>
            <p:spPr bwMode="auto">
              <a:xfrm>
                <a:off x="6003925" y="4486275"/>
                <a:ext cx="52388" cy="52388"/>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47" name="Freeform 443">
                <a:extLst>
                  <a:ext uri="{FF2B5EF4-FFF2-40B4-BE49-F238E27FC236}">
                    <a16:creationId xmlns="" xmlns:a16="http://schemas.microsoft.com/office/drawing/2014/main" id="{F765D219-011A-475B-9054-4D0A43F2AD96}"/>
                  </a:ext>
                </a:extLst>
              </p:cNvPr>
              <p:cNvSpPr>
                <a:spLocks/>
              </p:cNvSpPr>
              <p:nvPr/>
            </p:nvSpPr>
            <p:spPr bwMode="auto">
              <a:xfrm>
                <a:off x="6024563" y="4487863"/>
                <a:ext cx="53975" cy="53975"/>
              </a:xfrm>
              <a:custGeom>
                <a:avLst/>
                <a:gdLst>
                  <a:gd name="T0" fmla="*/ 14 w 29"/>
                  <a:gd name="T1" fmla="*/ 29 h 29"/>
                  <a:gd name="T2" fmla="*/ 24 w 29"/>
                  <a:gd name="T3" fmla="*/ 24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4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4"/>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48" name="Freeform 444">
                <a:extLst>
                  <a:ext uri="{FF2B5EF4-FFF2-40B4-BE49-F238E27FC236}">
                    <a16:creationId xmlns="" xmlns:a16="http://schemas.microsoft.com/office/drawing/2014/main" id="{461BC84F-CC7F-4DB6-BEA7-1046CBBBEC27}"/>
                  </a:ext>
                </a:extLst>
              </p:cNvPr>
              <p:cNvSpPr>
                <a:spLocks/>
              </p:cNvSpPr>
              <p:nvPr/>
            </p:nvSpPr>
            <p:spPr bwMode="auto">
              <a:xfrm>
                <a:off x="6057900" y="4487863"/>
                <a:ext cx="53975" cy="5397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49" name="Freeform 445">
                <a:extLst>
                  <a:ext uri="{FF2B5EF4-FFF2-40B4-BE49-F238E27FC236}">
                    <a16:creationId xmlns="" xmlns:a16="http://schemas.microsoft.com/office/drawing/2014/main" id="{3CE4282C-FC5F-46D8-B327-BF41F7A82F17}"/>
                  </a:ext>
                </a:extLst>
              </p:cNvPr>
              <p:cNvSpPr>
                <a:spLocks/>
              </p:cNvSpPr>
              <p:nvPr/>
            </p:nvSpPr>
            <p:spPr bwMode="auto">
              <a:xfrm>
                <a:off x="6086475" y="4484688"/>
                <a:ext cx="52388" cy="52388"/>
              </a:xfrm>
              <a:custGeom>
                <a:avLst/>
                <a:gdLst>
                  <a:gd name="T0" fmla="*/ 14 w 29"/>
                  <a:gd name="T1" fmla="*/ 29 h 29"/>
                  <a:gd name="T2" fmla="*/ 24 w 29"/>
                  <a:gd name="T3" fmla="*/ 25 h 29"/>
                  <a:gd name="T4" fmla="*/ 29 w 29"/>
                  <a:gd name="T5" fmla="*/ 14 h 29"/>
                  <a:gd name="T6" fmla="*/ 24 w 29"/>
                  <a:gd name="T7" fmla="*/ 4 h 29"/>
                  <a:gd name="T8" fmla="*/ 14 w 29"/>
                  <a:gd name="T9" fmla="*/ 0 h 29"/>
                  <a:gd name="T10" fmla="*/ 4 w 29"/>
                  <a:gd name="T11" fmla="*/ 4 h 29"/>
                  <a:gd name="T12" fmla="*/ 0 w 29"/>
                  <a:gd name="T13" fmla="*/ 14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7"/>
                      <a:pt x="24" y="25"/>
                    </a:cubicBez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50" name="Freeform 446">
                <a:extLst>
                  <a:ext uri="{FF2B5EF4-FFF2-40B4-BE49-F238E27FC236}">
                    <a16:creationId xmlns="" xmlns:a16="http://schemas.microsoft.com/office/drawing/2014/main" id="{97D7079B-1C58-4859-8FCF-80D1E4AB1C0C}"/>
                  </a:ext>
                </a:extLst>
              </p:cNvPr>
              <p:cNvSpPr>
                <a:spLocks/>
              </p:cNvSpPr>
              <p:nvPr/>
            </p:nvSpPr>
            <p:spPr bwMode="auto">
              <a:xfrm>
                <a:off x="6105525" y="4483100"/>
                <a:ext cx="53975" cy="52388"/>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51" name="Freeform 447">
                <a:extLst>
                  <a:ext uri="{FF2B5EF4-FFF2-40B4-BE49-F238E27FC236}">
                    <a16:creationId xmlns="" xmlns:a16="http://schemas.microsoft.com/office/drawing/2014/main" id="{AFA28D5E-DED5-4EE7-AC34-DB44419A9D9D}"/>
                  </a:ext>
                </a:extLst>
              </p:cNvPr>
              <p:cNvSpPr>
                <a:spLocks/>
              </p:cNvSpPr>
              <p:nvPr/>
            </p:nvSpPr>
            <p:spPr bwMode="auto">
              <a:xfrm>
                <a:off x="6146800" y="4476750"/>
                <a:ext cx="52388" cy="5397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52" name="Freeform 448">
                <a:extLst>
                  <a:ext uri="{FF2B5EF4-FFF2-40B4-BE49-F238E27FC236}">
                    <a16:creationId xmlns="" xmlns:a16="http://schemas.microsoft.com/office/drawing/2014/main" id="{8D674028-075B-47C3-8CC7-C49C9D0FCC49}"/>
                  </a:ext>
                </a:extLst>
              </p:cNvPr>
              <p:cNvSpPr>
                <a:spLocks/>
              </p:cNvSpPr>
              <p:nvPr/>
            </p:nvSpPr>
            <p:spPr bwMode="auto">
              <a:xfrm>
                <a:off x="6167438" y="4475163"/>
                <a:ext cx="53975" cy="52388"/>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53" name="Freeform 449">
                <a:extLst>
                  <a:ext uri="{FF2B5EF4-FFF2-40B4-BE49-F238E27FC236}">
                    <a16:creationId xmlns="" xmlns:a16="http://schemas.microsoft.com/office/drawing/2014/main" id="{C0936399-C23E-4A20-A503-0205B306478C}"/>
                  </a:ext>
                </a:extLst>
              </p:cNvPr>
              <p:cNvSpPr>
                <a:spLocks/>
              </p:cNvSpPr>
              <p:nvPr/>
            </p:nvSpPr>
            <p:spPr bwMode="auto">
              <a:xfrm>
                <a:off x="6200775" y="4470400"/>
                <a:ext cx="53975" cy="52388"/>
              </a:xfrm>
              <a:custGeom>
                <a:avLst/>
                <a:gdLst>
                  <a:gd name="T0" fmla="*/ 14 w 29"/>
                  <a:gd name="T1" fmla="*/ 29 h 29"/>
                  <a:gd name="T2" fmla="*/ 24 w 29"/>
                  <a:gd name="T3" fmla="*/ 25 h 29"/>
                  <a:gd name="T4" fmla="*/ 29 w 29"/>
                  <a:gd name="T5" fmla="*/ 15 h 29"/>
                  <a:gd name="T6" fmla="*/ 24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4" y="25"/>
                    </a:cubicBez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54" name="Freeform 450">
                <a:extLst>
                  <a:ext uri="{FF2B5EF4-FFF2-40B4-BE49-F238E27FC236}">
                    <a16:creationId xmlns="" xmlns:a16="http://schemas.microsoft.com/office/drawing/2014/main" id="{F508B990-CC95-44EC-A451-7AD4C7C95D20}"/>
                  </a:ext>
                </a:extLst>
              </p:cNvPr>
              <p:cNvSpPr>
                <a:spLocks/>
              </p:cNvSpPr>
              <p:nvPr/>
            </p:nvSpPr>
            <p:spPr bwMode="auto">
              <a:xfrm>
                <a:off x="6234113" y="4465638"/>
                <a:ext cx="53975" cy="53975"/>
              </a:xfrm>
              <a:custGeom>
                <a:avLst/>
                <a:gdLst>
                  <a:gd name="T0" fmla="*/ 15 w 29"/>
                  <a:gd name="T1" fmla="*/ 29 h 29"/>
                  <a:gd name="T2" fmla="*/ 25 w 29"/>
                  <a:gd name="T3" fmla="*/ 24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4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4"/>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55" name="Freeform 451">
                <a:extLst>
                  <a:ext uri="{FF2B5EF4-FFF2-40B4-BE49-F238E27FC236}">
                    <a16:creationId xmlns="" xmlns:a16="http://schemas.microsoft.com/office/drawing/2014/main" id="{A3023DA1-4D34-4743-B2A1-273E869A9BE1}"/>
                  </a:ext>
                </a:extLst>
              </p:cNvPr>
              <p:cNvSpPr>
                <a:spLocks/>
              </p:cNvSpPr>
              <p:nvPr/>
            </p:nvSpPr>
            <p:spPr bwMode="auto">
              <a:xfrm>
                <a:off x="6261100" y="4464050"/>
                <a:ext cx="53975" cy="50800"/>
              </a:xfrm>
              <a:custGeom>
                <a:avLst/>
                <a:gdLst>
                  <a:gd name="T0" fmla="*/ 14 w 29"/>
                  <a:gd name="T1" fmla="*/ 28 h 28"/>
                  <a:gd name="T2" fmla="*/ 24 w 29"/>
                  <a:gd name="T3" fmla="*/ 24 h 28"/>
                  <a:gd name="T4" fmla="*/ 29 w 29"/>
                  <a:gd name="T5" fmla="*/ 14 h 28"/>
                  <a:gd name="T6" fmla="*/ 24 w 29"/>
                  <a:gd name="T7" fmla="*/ 4 h 28"/>
                  <a:gd name="T8" fmla="*/ 14 w 29"/>
                  <a:gd name="T9" fmla="*/ 0 h 28"/>
                  <a:gd name="T10" fmla="*/ 4 w 29"/>
                  <a:gd name="T11" fmla="*/ 4 h 28"/>
                  <a:gd name="T12" fmla="*/ 0 w 29"/>
                  <a:gd name="T13" fmla="*/ 14 h 28"/>
                  <a:gd name="T14" fmla="*/ 4 w 29"/>
                  <a:gd name="T15" fmla="*/ 24 h 28"/>
                  <a:gd name="T16" fmla="*/ 14 w 2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4" y="28"/>
                    </a:moveTo>
                    <a:cubicBezTo>
                      <a:pt x="18" y="28"/>
                      <a:pt x="22" y="27"/>
                      <a:pt x="24" y="24"/>
                    </a:cubicBez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56" name="Freeform 452">
                <a:extLst>
                  <a:ext uri="{FF2B5EF4-FFF2-40B4-BE49-F238E27FC236}">
                    <a16:creationId xmlns="" xmlns:a16="http://schemas.microsoft.com/office/drawing/2014/main" id="{410B0C4E-28D5-4D66-A89E-19C3049C2E80}"/>
                  </a:ext>
                </a:extLst>
              </p:cNvPr>
              <p:cNvSpPr>
                <a:spLocks/>
              </p:cNvSpPr>
              <p:nvPr/>
            </p:nvSpPr>
            <p:spPr bwMode="auto">
              <a:xfrm>
                <a:off x="6291263" y="4452938"/>
                <a:ext cx="52388" cy="53975"/>
              </a:xfrm>
              <a:custGeom>
                <a:avLst/>
                <a:gdLst>
                  <a:gd name="T0" fmla="*/ 14 w 29"/>
                  <a:gd name="T1" fmla="*/ 29 h 29"/>
                  <a:gd name="T2" fmla="*/ 25 w 29"/>
                  <a:gd name="T3" fmla="*/ 25 h 29"/>
                  <a:gd name="T4" fmla="*/ 29 w 29"/>
                  <a:gd name="T5" fmla="*/ 15 h 29"/>
                  <a:gd name="T6" fmla="*/ 25 w 29"/>
                  <a:gd name="T7" fmla="*/ 4 h 29"/>
                  <a:gd name="T8" fmla="*/ 14 w 29"/>
                  <a:gd name="T9" fmla="*/ 0 h 29"/>
                  <a:gd name="T10" fmla="*/ 4 w 29"/>
                  <a:gd name="T11" fmla="*/ 4 h 29"/>
                  <a:gd name="T12" fmla="*/ 0 w 29"/>
                  <a:gd name="T13" fmla="*/ 15 h 29"/>
                  <a:gd name="T14" fmla="*/ 4 w 29"/>
                  <a:gd name="T15" fmla="*/ 25 h 29"/>
                  <a:gd name="T16" fmla="*/ 14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4" y="29"/>
                    </a:moveTo>
                    <a:cubicBezTo>
                      <a:pt x="18" y="29"/>
                      <a:pt x="22" y="28"/>
                      <a:pt x="25" y="25"/>
                    </a:cubicBez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57" name="Freeform 453">
                <a:extLst>
                  <a:ext uri="{FF2B5EF4-FFF2-40B4-BE49-F238E27FC236}">
                    <a16:creationId xmlns="" xmlns:a16="http://schemas.microsoft.com/office/drawing/2014/main" id="{1A8EE20A-3DAF-47AE-BD42-A89416059CAF}"/>
                  </a:ext>
                </a:extLst>
              </p:cNvPr>
              <p:cNvSpPr>
                <a:spLocks/>
              </p:cNvSpPr>
              <p:nvPr/>
            </p:nvSpPr>
            <p:spPr bwMode="auto">
              <a:xfrm>
                <a:off x="6315075" y="4451350"/>
                <a:ext cx="50800" cy="52388"/>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58" name="Freeform 454">
                <a:extLst>
                  <a:ext uri="{FF2B5EF4-FFF2-40B4-BE49-F238E27FC236}">
                    <a16:creationId xmlns="" xmlns:a16="http://schemas.microsoft.com/office/drawing/2014/main" id="{A6F96166-F2B2-4F8C-8E41-8F474176824F}"/>
                  </a:ext>
                </a:extLst>
              </p:cNvPr>
              <p:cNvSpPr>
                <a:spLocks/>
              </p:cNvSpPr>
              <p:nvPr/>
            </p:nvSpPr>
            <p:spPr bwMode="auto">
              <a:xfrm>
                <a:off x="6337300" y="4449763"/>
                <a:ext cx="50800" cy="52388"/>
              </a:xfrm>
              <a:custGeom>
                <a:avLst/>
                <a:gdLst>
                  <a:gd name="T0" fmla="*/ 14 w 28"/>
                  <a:gd name="T1" fmla="*/ 29 h 29"/>
                  <a:gd name="T2" fmla="*/ 24 w 28"/>
                  <a:gd name="T3" fmla="*/ 24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4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4"/>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59" name="Freeform 455">
                <a:extLst>
                  <a:ext uri="{FF2B5EF4-FFF2-40B4-BE49-F238E27FC236}">
                    <a16:creationId xmlns="" xmlns:a16="http://schemas.microsoft.com/office/drawing/2014/main" id="{64C07801-C302-40EE-BAD4-49B7F3A1CD2E}"/>
                  </a:ext>
                </a:extLst>
              </p:cNvPr>
              <p:cNvSpPr>
                <a:spLocks/>
              </p:cNvSpPr>
              <p:nvPr/>
            </p:nvSpPr>
            <p:spPr bwMode="auto">
              <a:xfrm>
                <a:off x="6361113" y="4449763"/>
                <a:ext cx="52388" cy="52388"/>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60" name="Freeform 456">
                <a:extLst>
                  <a:ext uri="{FF2B5EF4-FFF2-40B4-BE49-F238E27FC236}">
                    <a16:creationId xmlns="" xmlns:a16="http://schemas.microsoft.com/office/drawing/2014/main" id="{922778CF-7206-4991-9CBE-21504AD05027}"/>
                  </a:ext>
                </a:extLst>
              </p:cNvPr>
              <p:cNvSpPr>
                <a:spLocks/>
              </p:cNvSpPr>
              <p:nvPr/>
            </p:nvSpPr>
            <p:spPr bwMode="auto">
              <a:xfrm>
                <a:off x="6388100" y="4445000"/>
                <a:ext cx="53975" cy="53975"/>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61" name="Freeform 457">
                <a:extLst>
                  <a:ext uri="{FF2B5EF4-FFF2-40B4-BE49-F238E27FC236}">
                    <a16:creationId xmlns="" xmlns:a16="http://schemas.microsoft.com/office/drawing/2014/main" id="{D57B7486-3859-4606-80F3-1F91533C686E}"/>
                  </a:ext>
                </a:extLst>
              </p:cNvPr>
              <p:cNvSpPr>
                <a:spLocks/>
              </p:cNvSpPr>
              <p:nvPr/>
            </p:nvSpPr>
            <p:spPr bwMode="auto">
              <a:xfrm>
                <a:off x="6413500" y="4445000"/>
                <a:ext cx="52388" cy="53975"/>
              </a:xfrm>
              <a:custGeom>
                <a:avLst/>
                <a:gdLst>
                  <a:gd name="T0" fmla="*/ 14 w 28"/>
                  <a:gd name="T1" fmla="*/ 29 h 29"/>
                  <a:gd name="T2" fmla="*/ 24 w 28"/>
                  <a:gd name="T3" fmla="*/ 25 h 29"/>
                  <a:gd name="T4" fmla="*/ 28 w 28"/>
                  <a:gd name="T5" fmla="*/ 14 h 29"/>
                  <a:gd name="T6" fmla="*/ 24 w 28"/>
                  <a:gd name="T7" fmla="*/ 4 h 29"/>
                  <a:gd name="T8" fmla="*/ 14 w 28"/>
                  <a:gd name="T9" fmla="*/ 0 h 29"/>
                  <a:gd name="T10" fmla="*/ 4 w 28"/>
                  <a:gd name="T11" fmla="*/ 4 h 29"/>
                  <a:gd name="T12" fmla="*/ 0 w 28"/>
                  <a:gd name="T13" fmla="*/ 14 h 29"/>
                  <a:gd name="T14" fmla="*/ 4 w 28"/>
                  <a:gd name="T15" fmla="*/ 25 h 29"/>
                  <a:gd name="T16" fmla="*/ 14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4" y="29"/>
                    </a:moveTo>
                    <a:cubicBezTo>
                      <a:pt x="18" y="29"/>
                      <a:pt x="21" y="27"/>
                      <a:pt x="24" y="25"/>
                    </a:cubicBez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62" name="Freeform 458">
                <a:extLst>
                  <a:ext uri="{FF2B5EF4-FFF2-40B4-BE49-F238E27FC236}">
                    <a16:creationId xmlns="" xmlns:a16="http://schemas.microsoft.com/office/drawing/2014/main" id="{8EB0C049-0006-4B6B-B1A3-F3D92404D304}"/>
                  </a:ext>
                </a:extLst>
              </p:cNvPr>
              <p:cNvSpPr>
                <a:spLocks/>
              </p:cNvSpPr>
              <p:nvPr/>
            </p:nvSpPr>
            <p:spPr bwMode="auto">
              <a:xfrm>
                <a:off x="6442075" y="4445000"/>
                <a:ext cx="52388" cy="53975"/>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63" name="Freeform 459">
                <a:extLst>
                  <a:ext uri="{FF2B5EF4-FFF2-40B4-BE49-F238E27FC236}">
                    <a16:creationId xmlns="" xmlns:a16="http://schemas.microsoft.com/office/drawing/2014/main" id="{AD63084B-F78E-43BD-A633-FA9356CA5AFE}"/>
                  </a:ext>
                </a:extLst>
              </p:cNvPr>
              <p:cNvSpPr>
                <a:spLocks/>
              </p:cNvSpPr>
              <p:nvPr/>
            </p:nvSpPr>
            <p:spPr bwMode="auto">
              <a:xfrm>
                <a:off x="6459538" y="4445000"/>
                <a:ext cx="53975" cy="53975"/>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5 w 29"/>
                  <a:gd name="T11" fmla="*/ 4 h 29"/>
                  <a:gd name="T12" fmla="*/ 0 w 29"/>
                  <a:gd name="T13" fmla="*/ 14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64" name="Freeform 460">
                <a:extLst>
                  <a:ext uri="{FF2B5EF4-FFF2-40B4-BE49-F238E27FC236}">
                    <a16:creationId xmlns="" xmlns:a16="http://schemas.microsoft.com/office/drawing/2014/main" id="{E5B463CE-7F8C-4456-B321-770510A10EC8}"/>
                  </a:ext>
                </a:extLst>
              </p:cNvPr>
              <p:cNvSpPr>
                <a:spLocks/>
              </p:cNvSpPr>
              <p:nvPr/>
            </p:nvSpPr>
            <p:spPr bwMode="auto">
              <a:xfrm>
                <a:off x="6469063" y="4445000"/>
                <a:ext cx="52388" cy="53975"/>
              </a:xfrm>
              <a:custGeom>
                <a:avLst/>
                <a:gdLst>
                  <a:gd name="T0" fmla="*/ 15 w 29"/>
                  <a:gd name="T1" fmla="*/ 29 h 29"/>
                  <a:gd name="T2" fmla="*/ 25 w 29"/>
                  <a:gd name="T3" fmla="*/ 25 h 29"/>
                  <a:gd name="T4" fmla="*/ 29 w 29"/>
                  <a:gd name="T5" fmla="*/ 14 h 29"/>
                  <a:gd name="T6" fmla="*/ 25 w 29"/>
                  <a:gd name="T7" fmla="*/ 4 h 29"/>
                  <a:gd name="T8" fmla="*/ 15 w 29"/>
                  <a:gd name="T9" fmla="*/ 0 h 29"/>
                  <a:gd name="T10" fmla="*/ 4 w 29"/>
                  <a:gd name="T11" fmla="*/ 4 h 29"/>
                  <a:gd name="T12" fmla="*/ 0 w 29"/>
                  <a:gd name="T13" fmla="*/ 14 h 29"/>
                  <a:gd name="T14" fmla="*/ 4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7"/>
                      <a:pt x="25" y="25"/>
                    </a:cubicBez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65" name="Freeform 461">
                <a:extLst>
                  <a:ext uri="{FF2B5EF4-FFF2-40B4-BE49-F238E27FC236}">
                    <a16:creationId xmlns="" xmlns:a16="http://schemas.microsoft.com/office/drawing/2014/main" id="{ADE62A3C-6B1F-4677-AA1E-1D918ED146A9}"/>
                  </a:ext>
                </a:extLst>
              </p:cNvPr>
              <p:cNvSpPr>
                <a:spLocks/>
              </p:cNvSpPr>
              <p:nvPr/>
            </p:nvSpPr>
            <p:spPr bwMode="auto">
              <a:xfrm>
                <a:off x="6502400" y="4443413"/>
                <a:ext cx="52388" cy="53975"/>
              </a:xfrm>
              <a:custGeom>
                <a:avLst/>
                <a:gdLst>
                  <a:gd name="T0" fmla="*/ 15 w 29"/>
                  <a:gd name="T1" fmla="*/ 29 h 29"/>
                  <a:gd name="T2" fmla="*/ 25 w 29"/>
                  <a:gd name="T3" fmla="*/ 25 h 29"/>
                  <a:gd name="T4" fmla="*/ 29 w 29"/>
                  <a:gd name="T5" fmla="*/ 15 h 29"/>
                  <a:gd name="T6" fmla="*/ 25 w 29"/>
                  <a:gd name="T7" fmla="*/ 5 h 29"/>
                  <a:gd name="T8" fmla="*/ 15 w 29"/>
                  <a:gd name="T9" fmla="*/ 0 h 29"/>
                  <a:gd name="T10" fmla="*/ 5 w 29"/>
                  <a:gd name="T11" fmla="*/ 5 h 29"/>
                  <a:gd name="T12" fmla="*/ 0 w 29"/>
                  <a:gd name="T13" fmla="*/ 15 h 29"/>
                  <a:gd name="T14" fmla="*/ 5 w 29"/>
                  <a:gd name="T15" fmla="*/ 25 h 29"/>
                  <a:gd name="T16" fmla="*/ 15 w 2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5" y="29"/>
                    </a:moveTo>
                    <a:cubicBezTo>
                      <a:pt x="19" y="29"/>
                      <a:pt x="22" y="28"/>
                      <a:pt x="25" y="25"/>
                    </a:cubicBez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66" name="Freeform 462">
                <a:extLst>
                  <a:ext uri="{FF2B5EF4-FFF2-40B4-BE49-F238E27FC236}">
                    <a16:creationId xmlns="" xmlns:a16="http://schemas.microsoft.com/office/drawing/2014/main" id="{AA006A20-2F01-45E1-BF97-3C0D736E71BF}"/>
                  </a:ext>
                </a:extLst>
              </p:cNvPr>
              <p:cNvSpPr>
                <a:spLocks/>
              </p:cNvSpPr>
              <p:nvPr/>
            </p:nvSpPr>
            <p:spPr bwMode="auto">
              <a:xfrm>
                <a:off x="7446963" y="4425950"/>
                <a:ext cx="52388" cy="52388"/>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67" name="Freeform 463">
                <a:extLst>
                  <a:ext uri="{FF2B5EF4-FFF2-40B4-BE49-F238E27FC236}">
                    <a16:creationId xmlns="" xmlns:a16="http://schemas.microsoft.com/office/drawing/2014/main" id="{014A73CA-D800-4460-B4B4-DEB037371FD9}"/>
                  </a:ext>
                </a:extLst>
              </p:cNvPr>
              <p:cNvSpPr>
                <a:spLocks/>
              </p:cNvSpPr>
              <p:nvPr/>
            </p:nvSpPr>
            <p:spPr bwMode="auto">
              <a:xfrm>
                <a:off x="7505700" y="4445000"/>
                <a:ext cx="53975" cy="53975"/>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68" name="Freeform 464">
                <a:extLst>
                  <a:ext uri="{FF2B5EF4-FFF2-40B4-BE49-F238E27FC236}">
                    <a16:creationId xmlns="" xmlns:a16="http://schemas.microsoft.com/office/drawing/2014/main" id="{AEF95EC5-F725-46DD-8502-D6CF5BB219F6}"/>
                  </a:ext>
                </a:extLst>
              </p:cNvPr>
              <p:cNvSpPr>
                <a:spLocks/>
              </p:cNvSpPr>
              <p:nvPr/>
            </p:nvSpPr>
            <p:spPr bwMode="auto">
              <a:xfrm>
                <a:off x="7562850" y="4467225"/>
                <a:ext cx="50800" cy="53975"/>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69" name="Freeform 465">
                <a:extLst>
                  <a:ext uri="{FF2B5EF4-FFF2-40B4-BE49-F238E27FC236}">
                    <a16:creationId xmlns="" xmlns:a16="http://schemas.microsoft.com/office/drawing/2014/main" id="{C39F3CDF-EBA7-4E14-996E-4AC58E6CB381}"/>
                  </a:ext>
                </a:extLst>
              </p:cNvPr>
              <p:cNvSpPr>
                <a:spLocks/>
              </p:cNvSpPr>
              <p:nvPr/>
            </p:nvSpPr>
            <p:spPr bwMode="auto">
              <a:xfrm>
                <a:off x="7618413" y="4473575"/>
                <a:ext cx="52388" cy="52388"/>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70" name="Freeform 466">
                <a:extLst>
                  <a:ext uri="{FF2B5EF4-FFF2-40B4-BE49-F238E27FC236}">
                    <a16:creationId xmlns="" xmlns:a16="http://schemas.microsoft.com/office/drawing/2014/main" id="{2FE79ABA-B043-4DD7-B907-30637B951668}"/>
                  </a:ext>
                </a:extLst>
              </p:cNvPr>
              <p:cNvSpPr>
                <a:spLocks/>
              </p:cNvSpPr>
              <p:nvPr/>
            </p:nvSpPr>
            <p:spPr bwMode="auto">
              <a:xfrm>
                <a:off x="7681913" y="4478338"/>
                <a:ext cx="53975" cy="53975"/>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71" name="Freeform 467">
                <a:extLst>
                  <a:ext uri="{FF2B5EF4-FFF2-40B4-BE49-F238E27FC236}">
                    <a16:creationId xmlns="" xmlns:a16="http://schemas.microsoft.com/office/drawing/2014/main" id="{F1EACDA5-DE26-4A72-950A-8D27A9E7BDF8}"/>
                  </a:ext>
                </a:extLst>
              </p:cNvPr>
              <p:cNvSpPr>
                <a:spLocks/>
              </p:cNvSpPr>
              <p:nvPr/>
            </p:nvSpPr>
            <p:spPr bwMode="auto">
              <a:xfrm>
                <a:off x="7735888" y="4475163"/>
                <a:ext cx="52388" cy="52388"/>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72" name="Freeform 468">
                <a:extLst>
                  <a:ext uri="{FF2B5EF4-FFF2-40B4-BE49-F238E27FC236}">
                    <a16:creationId xmlns="" xmlns:a16="http://schemas.microsoft.com/office/drawing/2014/main" id="{412F0CBE-7926-4B15-B02B-1B93628EC89A}"/>
                  </a:ext>
                </a:extLst>
              </p:cNvPr>
              <p:cNvSpPr>
                <a:spLocks/>
              </p:cNvSpPr>
              <p:nvPr/>
            </p:nvSpPr>
            <p:spPr bwMode="auto">
              <a:xfrm>
                <a:off x="7788275" y="4473575"/>
                <a:ext cx="53975" cy="52388"/>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73" name="Freeform 469">
                <a:extLst>
                  <a:ext uri="{FF2B5EF4-FFF2-40B4-BE49-F238E27FC236}">
                    <a16:creationId xmlns="" xmlns:a16="http://schemas.microsoft.com/office/drawing/2014/main" id="{DA7BE1D9-6C6C-4A51-A2DA-06C197B06289}"/>
                  </a:ext>
                </a:extLst>
              </p:cNvPr>
              <p:cNvSpPr>
                <a:spLocks/>
              </p:cNvSpPr>
              <p:nvPr/>
            </p:nvSpPr>
            <p:spPr bwMode="auto">
              <a:xfrm>
                <a:off x="7848600" y="4465638"/>
                <a:ext cx="53975" cy="53975"/>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74" name="Freeform 470">
                <a:extLst>
                  <a:ext uri="{FF2B5EF4-FFF2-40B4-BE49-F238E27FC236}">
                    <a16:creationId xmlns="" xmlns:a16="http://schemas.microsoft.com/office/drawing/2014/main" id="{A96061A7-6EA1-456B-B0D4-33C1C1E3A4C5}"/>
                  </a:ext>
                </a:extLst>
              </p:cNvPr>
              <p:cNvSpPr>
                <a:spLocks/>
              </p:cNvSpPr>
              <p:nvPr/>
            </p:nvSpPr>
            <p:spPr bwMode="auto">
              <a:xfrm>
                <a:off x="7913688" y="4437063"/>
                <a:ext cx="52388" cy="52388"/>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75" name="Freeform 471">
                <a:extLst>
                  <a:ext uri="{FF2B5EF4-FFF2-40B4-BE49-F238E27FC236}">
                    <a16:creationId xmlns="" xmlns:a16="http://schemas.microsoft.com/office/drawing/2014/main" id="{BA7F6EC0-0DBC-4A10-AF52-D3EFDD3A90AB}"/>
                  </a:ext>
                </a:extLst>
              </p:cNvPr>
              <p:cNvSpPr>
                <a:spLocks/>
              </p:cNvSpPr>
              <p:nvPr/>
            </p:nvSpPr>
            <p:spPr bwMode="auto">
              <a:xfrm>
                <a:off x="7962900" y="4430713"/>
                <a:ext cx="52388" cy="53975"/>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76" name="Freeform 472">
                <a:extLst>
                  <a:ext uri="{FF2B5EF4-FFF2-40B4-BE49-F238E27FC236}">
                    <a16:creationId xmlns="" xmlns:a16="http://schemas.microsoft.com/office/drawing/2014/main" id="{C80A7621-2B92-4C52-BB44-00D8FB8B74E0}"/>
                  </a:ext>
                </a:extLst>
              </p:cNvPr>
              <p:cNvSpPr>
                <a:spLocks/>
              </p:cNvSpPr>
              <p:nvPr/>
            </p:nvSpPr>
            <p:spPr bwMode="auto">
              <a:xfrm>
                <a:off x="7170738" y="4495800"/>
                <a:ext cx="53975" cy="52388"/>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77" name="Freeform 473">
                <a:extLst>
                  <a:ext uri="{FF2B5EF4-FFF2-40B4-BE49-F238E27FC236}">
                    <a16:creationId xmlns="" xmlns:a16="http://schemas.microsoft.com/office/drawing/2014/main" id="{1DF7EB9C-4CBA-4DF2-9EC9-F09E2B802D5B}"/>
                  </a:ext>
                </a:extLst>
              </p:cNvPr>
              <p:cNvSpPr>
                <a:spLocks/>
              </p:cNvSpPr>
              <p:nvPr/>
            </p:nvSpPr>
            <p:spPr bwMode="auto">
              <a:xfrm>
                <a:off x="7216775" y="4500563"/>
                <a:ext cx="50800" cy="53975"/>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78" name="Freeform 474">
                <a:extLst>
                  <a:ext uri="{FF2B5EF4-FFF2-40B4-BE49-F238E27FC236}">
                    <a16:creationId xmlns="" xmlns:a16="http://schemas.microsoft.com/office/drawing/2014/main" id="{E13641DF-8F44-46D5-978E-DBB3770433A1}"/>
                  </a:ext>
                </a:extLst>
              </p:cNvPr>
              <p:cNvSpPr>
                <a:spLocks/>
              </p:cNvSpPr>
              <p:nvPr/>
            </p:nvSpPr>
            <p:spPr bwMode="auto">
              <a:xfrm>
                <a:off x="7273925" y="4506913"/>
                <a:ext cx="52388" cy="52388"/>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79" name="Freeform 475">
                <a:extLst>
                  <a:ext uri="{FF2B5EF4-FFF2-40B4-BE49-F238E27FC236}">
                    <a16:creationId xmlns="" xmlns:a16="http://schemas.microsoft.com/office/drawing/2014/main" id="{59B75075-8912-4AB8-8BD2-4F28DB744CAB}"/>
                  </a:ext>
                </a:extLst>
              </p:cNvPr>
              <p:cNvSpPr>
                <a:spLocks/>
              </p:cNvSpPr>
              <p:nvPr/>
            </p:nvSpPr>
            <p:spPr bwMode="auto">
              <a:xfrm>
                <a:off x="7296150" y="4506913"/>
                <a:ext cx="52388" cy="52388"/>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80" name="Freeform 476">
                <a:extLst>
                  <a:ext uri="{FF2B5EF4-FFF2-40B4-BE49-F238E27FC236}">
                    <a16:creationId xmlns="" xmlns:a16="http://schemas.microsoft.com/office/drawing/2014/main" id="{D91E4E24-2A97-4883-B5A7-419054343824}"/>
                  </a:ext>
                </a:extLst>
              </p:cNvPr>
              <p:cNvSpPr>
                <a:spLocks/>
              </p:cNvSpPr>
              <p:nvPr/>
            </p:nvSpPr>
            <p:spPr bwMode="auto">
              <a:xfrm>
                <a:off x="7332663" y="4506913"/>
                <a:ext cx="50800" cy="52388"/>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81" name="Freeform 477">
                <a:extLst>
                  <a:ext uri="{FF2B5EF4-FFF2-40B4-BE49-F238E27FC236}">
                    <a16:creationId xmlns="" xmlns:a16="http://schemas.microsoft.com/office/drawing/2014/main" id="{931A3C0D-75B5-48A2-A96C-B8CF2E7E99BF}"/>
                  </a:ext>
                </a:extLst>
              </p:cNvPr>
              <p:cNvSpPr>
                <a:spLocks/>
              </p:cNvSpPr>
              <p:nvPr/>
            </p:nvSpPr>
            <p:spPr bwMode="auto">
              <a:xfrm>
                <a:off x="7367588" y="4511675"/>
                <a:ext cx="52388" cy="53975"/>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82" name="Freeform 478">
                <a:extLst>
                  <a:ext uri="{FF2B5EF4-FFF2-40B4-BE49-F238E27FC236}">
                    <a16:creationId xmlns="" xmlns:a16="http://schemas.microsoft.com/office/drawing/2014/main" id="{BF6853C5-9AC5-4573-A727-A632ACE44CA9}"/>
                  </a:ext>
                </a:extLst>
              </p:cNvPr>
              <p:cNvSpPr>
                <a:spLocks/>
              </p:cNvSpPr>
              <p:nvPr/>
            </p:nvSpPr>
            <p:spPr bwMode="auto">
              <a:xfrm>
                <a:off x="7388225" y="4511675"/>
                <a:ext cx="53975" cy="53975"/>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83" name="Freeform 479">
                <a:extLst>
                  <a:ext uri="{FF2B5EF4-FFF2-40B4-BE49-F238E27FC236}">
                    <a16:creationId xmlns="" xmlns:a16="http://schemas.microsoft.com/office/drawing/2014/main" id="{59275943-FC0C-448C-9327-9B721AEE9C3D}"/>
                  </a:ext>
                </a:extLst>
              </p:cNvPr>
              <p:cNvSpPr>
                <a:spLocks/>
              </p:cNvSpPr>
              <p:nvPr/>
            </p:nvSpPr>
            <p:spPr bwMode="auto">
              <a:xfrm>
                <a:off x="7421563" y="4514850"/>
                <a:ext cx="53975" cy="53975"/>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84" name="Freeform 480">
                <a:extLst>
                  <a:ext uri="{FF2B5EF4-FFF2-40B4-BE49-F238E27FC236}">
                    <a16:creationId xmlns="" xmlns:a16="http://schemas.microsoft.com/office/drawing/2014/main" id="{139F76A7-7314-4D89-8EB5-F64999883C45}"/>
                  </a:ext>
                </a:extLst>
              </p:cNvPr>
              <p:cNvSpPr>
                <a:spLocks/>
              </p:cNvSpPr>
              <p:nvPr/>
            </p:nvSpPr>
            <p:spPr bwMode="auto">
              <a:xfrm>
                <a:off x="7453313" y="4521200"/>
                <a:ext cx="52388"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85" name="Freeform 481">
                <a:extLst>
                  <a:ext uri="{FF2B5EF4-FFF2-40B4-BE49-F238E27FC236}">
                    <a16:creationId xmlns="" xmlns:a16="http://schemas.microsoft.com/office/drawing/2014/main" id="{1E44C471-D3C3-48B6-B58B-594B7ECE7F94}"/>
                  </a:ext>
                </a:extLst>
              </p:cNvPr>
              <p:cNvSpPr>
                <a:spLocks/>
              </p:cNvSpPr>
              <p:nvPr/>
            </p:nvSpPr>
            <p:spPr bwMode="auto">
              <a:xfrm>
                <a:off x="7481888" y="4525963"/>
                <a:ext cx="53975" cy="53975"/>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86" name="Freeform 482">
                <a:extLst>
                  <a:ext uri="{FF2B5EF4-FFF2-40B4-BE49-F238E27FC236}">
                    <a16:creationId xmlns="" xmlns:a16="http://schemas.microsoft.com/office/drawing/2014/main" id="{8AA02902-8BA4-4CB1-B908-785D4434726C}"/>
                  </a:ext>
                </a:extLst>
              </p:cNvPr>
              <p:cNvSpPr>
                <a:spLocks/>
              </p:cNvSpPr>
              <p:nvPr/>
            </p:nvSpPr>
            <p:spPr bwMode="auto">
              <a:xfrm>
                <a:off x="7507288" y="4532313"/>
                <a:ext cx="53975"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87" name="Freeform 483">
                <a:extLst>
                  <a:ext uri="{FF2B5EF4-FFF2-40B4-BE49-F238E27FC236}">
                    <a16:creationId xmlns="" xmlns:a16="http://schemas.microsoft.com/office/drawing/2014/main" id="{EE6965B4-4344-4549-A05D-FD10B534766D}"/>
                  </a:ext>
                </a:extLst>
              </p:cNvPr>
              <p:cNvSpPr>
                <a:spLocks/>
              </p:cNvSpPr>
              <p:nvPr/>
            </p:nvSpPr>
            <p:spPr bwMode="auto">
              <a:xfrm>
                <a:off x="7548563" y="4532313"/>
                <a:ext cx="52388" cy="50800"/>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88" name="Freeform 484">
                <a:extLst>
                  <a:ext uri="{FF2B5EF4-FFF2-40B4-BE49-F238E27FC236}">
                    <a16:creationId xmlns="" xmlns:a16="http://schemas.microsoft.com/office/drawing/2014/main" id="{C4FBCCBA-A188-48FA-8862-4EE16B9D7883}"/>
                  </a:ext>
                </a:extLst>
              </p:cNvPr>
              <p:cNvSpPr>
                <a:spLocks/>
              </p:cNvSpPr>
              <p:nvPr/>
            </p:nvSpPr>
            <p:spPr bwMode="auto">
              <a:xfrm>
                <a:off x="7585075" y="4532313"/>
                <a:ext cx="52388" cy="52388"/>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89" name="Freeform 485">
                <a:extLst>
                  <a:ext uri="{FF2B5EF4-FFF2-40B4-BE49-F238E27FC236}">
                    <a16:creationId xmlns="" xmlns:a16="http://schemas.microsoft.com/office/drawing/2014/main" id="{F64FF581-213E-47F3-A157-85E5B9C02658}"/>
                  </a:ext>
                </a:extLst>
              </p:cNvPr>
              <p:cNvSpPr>
                <a:spLocks/>
              </p:cNvSpPr>
              <p:nvPr/>
            </p:nvSpPr>
            <p:spPr bwMode="auto">
              <a:xfrm>
                <a:off x="7627938" y="4532313"/>
                <a:ext cx="50800" cy="52388"/>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90" name="Freeform 486">
                <a:extLst>
                  <a:ext uri="{FF2B5EF4-FFF2-40B4-BE49-F238E27FC236}">
                    <a16:creationId xmlns="" xmlns:a16="http://schemas.microsoft.com/office/drawing/2014/main" id="{C0CD6C16-0FFE-4F47-B9BB-BFE50B946EE7}"/>
                  </a:ext>
                </a:extLst>
              </p:cNvPr>
              <p:cNvSpPr>
                <a:spLocks/>
              </p:cNvSpPr>
              <p:nvPr/>
            </p:nvSpPr>
            <p:spPr bwMode="auto">
              <a:xfrm>
                <a:off x="7651750" y="4538663"/>
                <a:ext cx="52388" cy="53975"/>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91" name="Freeform 487">
                <a:extLst>
                  <a:ext uri="{FF2B5EF4-FFF2-40B4-BE49-F238E27FC236}">
                    <a16:creationId xmlns="" xmlns:a16="http://schemas.microsoft.com/office/drawing/2014/main" id="{7E11D37B-7A96-4204-A8C6-2A162EB45B20}"/>
                  </a:ext>
                </a:extLst>
              </p:cNvPr>
              <p:cNvSpPr>
                <a:spLocks/>
              </p:cNvSpPr>
              <p:nvPr/>
            </p:nvSpPr>
            <p:spPr bwMode="auto">
              <a:xfrm>
                <a:off x="7677150" y="4543425"/>
                <a:ext cx="52388"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92" name="Freeform 488">
                <a:extLst>
                  <a:ext uri="{FF2B5EF4-FFF2-40B4-BE49-F238E27FC236}">
                    <a16:creationId xmlns="" xmlns:a16="http://schemas.microsoft.com/office/drawing/2014/main" id="{ECAA17B7-E6DE-4B37-B816-53679E095F71}"/>
                  </a:ext>
                </a:extLst>
              </p:cNvPr>
              <p:cNvSpPr>
                <a:spLocks/>
              </p:cNvSpPr>
              <p:nvPr/>
            </p:nvSpPr>
            <p:spPr bwMode="auto">
              <a:xfrm>
                <a:off x="7700963" y="4546600"/>
                <a:ext cx="52388" cy="53975"/>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93" name="Freeform 489">
                <a:extLst>
                  <a:ext uri="{FF2B5EF4-FFF2-40B4-BE49-F238E27FC236}">
                    <a16:creationId xmlns="" xmlns:a16="http://schemas.microsoft.com/office/drawing/2014/main" id="{F4CDFACB-1A44-4A4E-9BEC-B9DC45E6562F}"/>
                  </a:ext>
                </a:extLst>
              </p:cNvPr>
              <p:cNvSpPr>
                <a:spLocks/>
              </p:cNvSpPr>
              <p:nvPr/>
            </p:nvSpPr>
            <p:spPr bwMode="auto">
              <a:xfrm>
                <a:off x="7726363" y="4546600"/>
                <a:ext cx="52388" cy="53975"/>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94" name="Freeform 490">
                <a:extLst>
                  <a:ext uri="{FF2B5EF4-FFF2-40B4-BE49-F238E27FC236}">
                    <a16:creationId xmlns="" xmlns:a16="http://schemas.microsoft.com/office/drawing/2014/main" id="{C47A997F-79AC-476D-9220-8D81FC121A2D}"/>
                  </a:ext>
                </a:extLst>
              </p:cNvPr>
              <p:cNvSpPr>
                <a:spLocks/>
              </p:cNvSpPr>
              <p:nvPr/>
            </p:nvSpPr>
            <p:spPr bwMode="auto">
              <a:xfrm>
                <a:off x="7766050" y="4548188"/>
                <a:ext cx="53975" cy="53975"/>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95" name="Freeform 491">
                <a:extLst>
                  <a:ext uri="{FF2B5EF4-FFF2-40B4-BE49-F238E27FC236}">
                    <a16:creationId xmlns="" xmlns:a16="http://schemas.microsoft.com/office/drawing/2014/main" id="{2F4C234A-358E-4519-BEFB-E427359D458A}"/>
                  </a:ext>
                </a:extLst>
              </p:cNvPr>
              <p:cNvSpPr>
                <a:spLocks/>
              </p:cNvSpPr>
              <p:nvPr/>
            </p:nvSpPr>
            <p:spPr bwMode="auto">
              <a:xfrm>
                <a:off x="7788275" y="4543425"/>
                <a:ext cx="53975" cy="50800"/>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796" name="Freeform 492">
                <a:extLst>
                  <a:ext uri="{FF2B5EF4-FFF2-40B4-BE49-F238E27FC236}">
                    <a16:creationId xmlns="" xmlns:a16="http://schemas.microsoft.com/office/drawing/2014/main" id="{71E84EFB-0850-4734-BD10-517B49B69D31}"/>
                  </a:ext>
                </a:extLst>
              </p:cNvPr>
              <p:cNvSpPr>
                <a:spLocks/>
              </p:cNvSpPr>
              <p:nvPr/>
            </p:nvSpPr>
            <p:spPr bwMode="auto">
              <a:xfrm>
                <a:off x="7824788" y="4537075"/>
                <a:ext cx="53975" cy="52388"/>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grpSp>
            <p:nvGrpSpPr>
              <p:cNvPr id="5196" name="Group 694">
                <a:extLst>
                  <a:ext uri="{FF2B5EF4-FFF2-40B4-BE49-F238E27FC236}">
                    <a16:creationId xmlns="" xmlns:a16="http://schemas.microsoft.com/office/drawing/2014/main" id="{A11B6027-9CD2-48ED-AE10-6DCFE0AA3D42}"/>
                  </a:ext>
                </a:extLst>
              </p:cNvPr>
              <p:cNvGrpSpPr>
                <a:grpSpLocks/>
              </p:cNvGrpSpPr>
              <p:nvPr/>
            </p:nvGrpSpPr>
            <p:grpSpPr bwMode="auto">
              <a:xfrm>
                <a:off x="7165975" y="4494213"/>
                <a:ext cx="1146175" cy="411163"/>
                <a:chOff x="4514" y="2831"/>
                <a:chExt cx="722" cy="259"/>
              </a:xfrm>
            </p:grpSpPr>
            <p:sp>
              <p:nvSpPr>
                <p:cNvPr id="5397" name="Freeform 494">
                  <a:extLst>
                    <a:ext uri="{FF2B5EF4-FFF2-40B4-BE49-F238E27FC236}">
                      <a16:creationId xmlns="" xmlns:a16="http://schemas.microsoft.com/office/drawing/2014/main" id="{26B1C80E-52C1-4585-8492-DF3B83815A79}"/>
                    </a:ext>
                  </a:extLst>
                </p:cNvPr>
                <p:cNvSpPr>
                  <a:spLocks/>
                </p:cNvSpPr>
                <p:nvPr/>
              </p:nvSpPr>
              <p:spPr bwMode="auto">
                <a:xfrm>
                  <a:off x="4965" y="2858"/>
                  <a:ext cx="32" cy="33"/>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98" name="Freeform 495">
                  <a:extLst>
                    <a:ext uri="{FF2B5EF4-FFF2-40B4-BE49-F238E27FC236}">
                      <a16:creationId xmlns="" xmlns:a16="http://schemas.microsoft.com/office/drawing/2014/main" id="{EFC52D1D-2D05-43FE-88FF-3C5948BFA5BC}"/>
                    </a:ext>
                  </a:extLst>
                </p:cNvPr>
                <p:cNvSpPr>
                  <a:spLocks/>
                </p:cNvSpPr>
                <p:nvPr/>
              </p:nvSpPr>
              <p:spPr bwMode="auto">
                <a:xfrm>
                  <a:off x="4997" y="2851"/>
                  <a:ext cx="34" cy="34"/>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99" name="Freeform 496">
                  <a:extLst>
                    <a:ext uri="{FF2B5EF4-FFF2-40B4-BE49-F238E27FC236}">
                      <a16:creationId xmlns="" xmlns:a16="http://schemas.microsoft.com/office/drawing/2014/main" id="{365E03F4-9EFE-4A82-8A3E-24F1D51CAAAC}"/>
                    </a:ext>
                  </a:extLst>
                </p:cNvPr>
                <p:cNvSpPr>
                  <a:spLocks/>
                </p:cNvSpPr>
                <p:nvPr/>
              </p:nvSpPr>
              <p:spPr bwMode="auto">
                <a:xfrm>
                  <a:off x="5031" y="2849"/>
                  <a:ext cx="32" cy="33"/>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00" name="Freeform 497">
                  <a:extLst>
                    <a:ext uri="{FF2B5EF4-FFF2-40B4-BE49-F238E27FC236}">
                      <a16:creationId xmlns="" xmlns:a16="http://schemas.microsoft.com/office/drawing/2014/main" id="{DFFDB448-99C1-46BD-9BA2-198E6162C675}"/>
                    </a:ext>
                  </a:extLst>
                </p:cNvPr>
                <p:cNvSpPr>
                  <a:spLocks/>
                </p:cNvSpPr>
                <p:nvPr/>
              </p:nvSpPr>
              <p:spPr bwMode="auto">
                <a:xfrm>
                  <a:off x="5067" y="2844"/>
                  <a:ext cx="33" cy="34"/>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01" name="Freeform 498">
                  <a:extLst>
                    <a:ext uri="{FF2B5EF4-FFF2-40B4-BE49-F238E27FC236}">
                      <a16:creationId xmlns="" xmlns:a16="http://schemas.microsoft.com/office/drawing/2014/main" id="{6790D1D8-9CD1-4F14-81E8-74B231313629}"/>
                    </a:ext>
                  </a:extLst>
                </p:cNvPr>
                <p:cNvSpPr>
                  <a:spLocks/>
                </p:cNvSpPr>
                <p:nvPr/>
              </p:nvSpPr>
              <p:spPr bwMode="auto">
                <a:xfrm>
                  <a:off x="5085" y="2844"/>
                  <a:ext cx="34" cy="34"/>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02" name="Freeform 499">
                  <a:extLst>
                    <a:ext uri="{FF2B5EF4-FFF2-40B4-BE49-F238E27FC236}">
                      <a16:creationId xmlns="" xmlns:a16="http://schemas.microsoft.com/office/drawing/2014/main" id="{C5136201-B696-4D9B-85C9-F66BEC2EDC9D}"/>
                    </a:ext>
                  </a:extLst>
                </p:cNvPr>
                <p:cNvSpPr>
                  <a:spLocks/>
                </p:cNvSpPr>
                <p:nvPr/>
              </p:nvSpPr>
              <p:spPr bwMode="auto">
                <a:xfrm>
                  <a:off x="5101" y="2844"/>
                  <a:ext cx="34" cy="34"/>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03" name="Freeform 500">
                  <a:extLst>
                    <a:ext uri="{FF2B5EF4-FFF2-40B4-BE49-F238E27FC236}">
                      <a16:creationId xmlns="" xmlns:a16="http://schemas.microsoft.com/office/drawing/2014/main" id="{1151019B-1131-4415-9FCF-6ECAEC35C50D}"/>
                    </a:ext>
                  </a:extLst>
                </p:cNvPr>
                <p:cNvSpPr>
                  <a:spLocks/>
                </p:cNvSpPr>
                <p:nvPr/>
              </p:nvSpPr>
              <p:spPr bwMode="auto">
                <a:xfrm>
                  <a:off x="5115" y="2842"/>
                  <a:ext cx="34" cy="34"/>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04" name="Freeform 501">
                  <a:extLst>
                    <a:ext uri="{FF2B5EF4-FFF2-40B4-BE49-F238E27FC236}">
                      <a16:creationId xmlns="" xmlns:a16="http://schemas.microsoft.com/office/drawing/2014/main" id="{F56A4D6C-6AD0-4C4E-95D2-E527C63874A4}"/>
                    </a:ext>
                  </a:extLst>
                </p:cNvPr>
                <p:cNvSpPr>
                  <a:spLocks/>
                </p:cNvSpPr>
                <p:nvPr/>
              </p:nvSpPr>
              <p:spPr bwMode="auto">
                <a:xfrm>
                  <a:off x="5128" y="2840"/>
                  <a:ext cx="33" cy="33"/>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05" name="Freeform 502">
                  <a:extLst>
                    <a:ext uri="{FF2B5EF4-FFF2-40B4-BE49-F238E27FC236}">
                      <a16:creationId xmlns="" xmlns:a16="http://schemas.microsoft.com/office/drawing/2014/main" id="{E3B06A6E-BD23-4DE4-B86D-A08A42461E5F}"/>
                    </a:ext>
                  </a:extLst>
                </p:cNvPr>
                <p:cNvSpPr>
                  <a:spLocks/>
                </p:cNvSpPr>
                <p:nvPr/>
              </p:nvSpPr>
              <p:spPr bwMode="auto">
                <a:xfrm>
                  <a:off x="5146" y="2839"/>
                  <a:ext cx="34" cy="33"/>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06" name="Freeform 503">
                  <a:extLst>
                    <a:ext uri="{FF2B5EF4-FFF2-40B4-BE49-F238E27FC236}">
                      <a16:creationId xmlns="" xmlns:a16="http://schemas.microsoft.com/office/drawing/2014/main" id="{F5EE13C0-6925-4D8E-8D6E-AC41D83C62FB}"/>
                    </a:ext>
                  </a:extLst>
                </p:cNvPr>
                <p:cNvSpPr>
                  <a:spLocks/>
                </p:cNvSpPr>
                <p:nvPr/>
              </p:nvSpPr>
              <p:spPr bwMode="auto">
                <a:xfrm>
                  <a:off x="5162" y="2835"/>
                  <a:ext cx="33" cy="34"/>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07" name="Freeform 504">
                  <a:extLst>
                    <a:ext uri="{FF2B5EF4-FFF2-40B4-BE49-F238E27FC236}">
                      <a16:creationId xmlns="" xmlns:a16="http://schemas.microsoft.com/office/drawing/2014/main" id="{D51A1261-51AB-4C39-B40A-0CE27DD2DFA5}"/>
                    </a:ext>
                  </a:extLst>
                </p:cNvPr>
                <p:cNvSpPr>
                  <a:spLocks/>
                </p:cNvSpPr>
                <p:nvPr/>
              </p:nvSpPr>
              <p:spPr bwMode="auto">
                <a:xfrm>
                  <a:off x="5175" y="2834"/>
                  <a:ext cx="34" cy="3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08" name="Freeform 505">
                  <a:extLst>
                    <a:ext uri="{FF2B5EF4-FFF2-40B4-BE49-F238E27FC236}">
                      <a16:creationId xmlns="" xmlns:a16="http://schemas.microsoft.com/office/drawing/2014/main" id="{06D3F6B3-F56E-49B6-B9A0-9064C7EF9D29}"/>
                    </a:ext>
                  </a:extLst>
                </p:cNvPr>
                <p:cNvSpPr>
                  <a:spLocks/>
                </p:cNvSpPr>
                <p:nvPr/>
              </p:nvSpPr>
              <p:spPr bwMode="auto">
                <a:xfrm>
                  <a:off x="5195" y="2831"/>
                  <a:ext cx="33" cy="33"/>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09" name="Freeform 506">
                  <a:extLst>
                    <a:ext uri="{FF2B5EF4-FFF2-40B4-BE49-F238E27FC236}">
                      <a16:creationId xmlns="" xmlns:a16="http://schemas.microsoft.com/office/drawing/2014/main" id="{90AD6869-0B51-4772-BB72-4827DCF2065F}"/>
                    </a:ext>
                  </a:extLst>
                </p:cNvPr>
                <p:cNvSpPr>
                  <a:spLocks/>
                </p:cNvSpPr>
                <p:nvPr/>
              </p:nvSpPr>
              <p:spPr bwMode="auto">
                <a:xfrm>
                  <a:off x="5160" y="2852"/>
                  <a:ext cx="34" cy="34"/>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10" name="Freeform 507">
                  <a:extLst>
                    <a:ext uri="{FF2B5EF4-FFF2-40B4-BE49-F238E27FC236}">
                      <a16:creationId xmlns="" xmlns:a16="http://schemas.microsoft.com/office/drawing/2014/main" id="{4D25A78B-E634-4526-8B6C-D6E1FC890DEA}"/>
                    </a:ext>
                  </a:extLst>
                </p:cNvPr>
                <p:cNvSpPr>
                  <a:spLocks/>
                </p:cNvSpPr>
                <p:nvPr/>
              </p:nvSpPr>
              <p:spPr bwMode="auto">
                <a:xfrm>
                  <a:off x="4533" y="2871"/>
                  <a:ext cx="33" cy="32"/>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11" name="Freeform 508">
                  <a:extLst>
                    <a:ext uri="{FF2B5EF4-FFF2-40B4-BE49-F238E27FC236}">
                      <a16:creationId xmlns="" xmlns:a16="http://schemas.microsoft.com/office/drawing/2014/main" id="{B7C449FC-93B3-4603-828C-845CE1535739}"/>
                    </a:ext>
                  </a:extLst>
                </p:cNvPr>
                <p:cNvSpPr>
                  <a:spLocks/>
                </p:cNvSpPr>
                <p:nvPr/>
              </p:nvSpPr>
              <p:spPr bwMode="auto">
                <a:xfrm>
                  <a:off x="4555" y="2872"/>
                  <a:ext cx="34" cy="34"/>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12" name="Freeform 509">
                  <a:extLst>
                    <a:ext uri="{FF2B5EF4-FFF2-40B4-BE49-F238E27FC236}">
                      <a16:creationId xmlns="" xmlns:a16="http://schemas.microsoft.com/office/drawing/2014/main" id="{DB242874-443C-4CB0-8D51-84B3F6FBF9C2}"/>
                    </a:ext>
                  </a:extLst>
                </p:cNvPr>
                <p:cNvSpPr>
                  <a:spLocks/>
                </p:cNvSpPr>
                <p:nvPr/>
              </p:nvSpPr>
              <p:spPr bwMode="auto">
                <a:xfrm>
                  <a:off x="4566" y="2872"/>
                  <a:ext cx="33" cy="34"/>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13" name="Freeform 510">
                  <a:extLst>
                    <a:ext uri="{FF2B5EF4-FFF2-40B4-BE49-F238E27FC236}">
                      <a16:creationId xmlns="" xmlns:a16="http://schemas.microsoft.com/office/drawing/2014/main" id="{B2952EEA-BD6A-4123-B662-E93588DCE5B5}"/>
                    </a:ext>
                  </a:extLst>
                </p:cNvPr>
                <p:cNvSpPr>
                  <a:spLocks/>
                </p:cNvSpPr>
                <p:nvPr/>
              </p:nvSpPr>
              <p:spPr bwMode="auto">
                <a:xfrm>
                  <a:off x="4581" y="2874"/>
                  <a:ext cx="33" cy="34"/>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14" name="Freeform 511">
                  <a:extLst>
                    <a:ext uri="{FF2B5EF4-FFF2-40B4-BE49-F238E27FC236}">
                      <a16:creationId xmlns="" xmlns:a16="http://schemas.microsoft.com/office/drawing/2014/main" id="{BAFD9834-76A4-4DB3-8636-661E043BF1E3}"/>
                    </a:ext>
                  </a:extLst>
                </p:cNvPr>
                <p:cNvSpPr>
                  <a:spLocks/>
                </p:cNvSpPr>
                <p:nvPr/>
              </p:nvSpPr>
              <p:spPr bwMode="auto">
                <a:xfrm>
                  <a:off x="4597" y="2876"/>
                  <a:ext cx="33" cy="33"/>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15" name="Freeform 512">
                  <a:extLst>
                    <a:ext uri="{FF2B5EF4-FFF2-40B4-BE49-F238E27FC236}">
                      <a16:creationId xmlns="" xmlns:a16="http://schemas.microsoft.com/office/drawing/2014/main" id="{371D206E-0CEC-47AC-8806-027EE4EFC615}"/>
                    </a:ext>
                  </a:extLst>
                </p:cNvPr>
                <p:cNvSpPr>
                  <a:spLocks/>
                </p:cNvSpPr>
                <p:nvPr/>
              </p:nvSpPr>
              <p:spPr bwMode="auto">
                <a:xfrm>
                  <a:off x="4621" y="2878"/>
                  <a:ext cx="33" cy="33"/>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16" name="Freeform 513">
                  <a:extLst>
                    <a:ext uri="{FF2B5EF4-FFF2-40B4-BE49-F238E27FC236}">
                      <a16:creationId xmlns="" xmlns:a16="http://schemas.microsoft.com/office/drawing/2014/main" id="{2C82BDC3-3A60-444A-AD98-C190B12A954D}"/>
                    </a:ext>
                  </a:extLst>
                </p:cNvPr>
                <p:cNvSpPr>
                  <a:spLocks/>
                </p:cNvSpPr>
                <p:nvPr/>
              </p:nvSpPr>
              <p:spPr bwMode="auto">
                <a:xfrm>
                  <a:off x="4634" y="2881"/>
                  <a:ext cx="33" cy="33"/>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17" name="Freeform 514">
                  <a:extLst>
                    <a:ext uri="{FF2B5EF4-FFF2-40B4-BE49-F238E27FC236}">
                      <a16:creationId xmlns="" xmlns:a16="http://schemas.microsoft.com/office/drawing/2014/main" id="{86BC7D52-EBAD-4001-ACE1-52CBE9894A77}"/>
                    </a:ext>
                  </a:extLst>
                </p:cNvPr>
                <p:cNvSpPr>
                  <a:spLocks/>
                </p:cNvSpPr>
                <p:nvPr/>
              </p:nvSpPr>
              <p:spPr bwMode="auto">
                <a:xfrm>
                  <a:off x="4656" y="2887"/>
                  <a:ext cx="33" cy="34"/>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18" name="Freeform 515">
                  <a:extLst>
                    <a:ext uri="{FF2B5EF4-FFF2-40B4-BE49-F238E27FC236}">
                      <a16:creationId xmlns="" xmlns:a16="http://schemas.microsoft.com/office/drawing/2014/main" id="{AB415E9C-EAED-41D8-B808-E3BC48C0B04A}"/>
                    </a:ext>
                  </a:extLst>
                </p:cNvPr>
                <p:cNvSpPr>
                  <a:spLocks/>
                </p:cNvSpPr>
                <p:nvPr/>
              </p:nvSpPr>
              <p:spPr bwMode="auto">
                <a:xfrm>
                  <a:off x="4671" y="2886"/>
                  <a:ext cx="33" cy="33"/>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19" name="Freeform 516">
                  <a:extLst>
                    <a:ext uri="{FF2B5EF4-FFF2-40B4-BE49-F238E27FC236}">
                      <a16:creationId xmlns="" xmlns:a16="http://schemas.microsoft.com/office/drawing/2014/main" id="{7556189E-23B8-4AE3-A74F-5ED242AD9AC6}"/>
                    </a:ext>
                  </a:extLst>
                </p:cNvPr>
                <p:cNvSpPr>
                  <a:spLocks/>
                </p:cNvSpPr>
                <p:nvPr/>
              </p:nvSpPr>
              <p:spPr bwMode="auto">
                <a:xfrm>
                  <a:off x="4683" y="2886"/>
                  <a:ext cx="34" cy="33"/>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20" name="Freeform 517">
                  <a:extLst>
                    <a:ext uri="{FF2B5EF4-FFF2-40B4-BE49-F238E27FC236}">
                      <a16:creationId xmlns="" xmlns:a16="http://schemas.microsoft.com/office/drawing/2014/main" id="{8EE6D54C-49D3-4358-9860-929BBF14613E}"/>
                    </a:ext>
                  </a:extLst>
                </p:cNvPr>
                <p:cNvSpPr>
                  <a:spLocks/>
                </p:cNvSpPr>
                <p:nvPr/>
              </p:nvSpPr>
              <p:spPr bwMode="auto">
                <a:xfrm>
                  <a:off x="4701" y="2887"/>
                  <a:ext cx="33" cy="34"/>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21" name="Freeform 518">
                  <a:extLst>
                    <a:ext uri="{FF2B5EF4-FFF2-40B4-BE49-F238E27FC236}">
                      <a16:creationId xmlns="" xmlns:a16="http://schemas.microsoft.com/office/drawing/2014/main" id="{7DDDF163-A587-4490-B024-8ED6F7C044B0}"/>
                    </a:ext>
                  </a:extLst>
                </p:cNvPr>
                <p:cNvSpPr>
                  <a:spLocks/>
                </p:cNvSpPr>
                <p:nvPr/>
              </p:nvSpPr>
              <p:spPr bwMode="auto">
                <a:xfrm>
                  <a:off x="4723" y="2889"/>
                  <a:ext cx="33" cy="34"/>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22" name="Freeform 519">
                  <a:extLst>
                    <a:ext uri="{FF2B5EF4-FFF2-40B4-BE49-F238E27FC236}">
                      <a16:creationId xmlns="" xmlns:a16="http://schemas.microsoft.com/office/drawing/2014/main" id="{D77E4C25-C8A9-4E86-9EAA-ABE8C89BA33C}"/>
                    </a:ext>
                  </a:extLst>
                </p:cNvPr>
                <p:cNvSpPr>
                  <a:spLocks/>
                </p:cNvSpPr>
                <p:nvPr/>
              </p:nvSpPr>
              <p:spPr bwMode="auto">
                <a:xfrm>
                  <a:off x="4740" y="2894"/>
                  <a:ext cx="33" cy="34"/>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23" name="Freeform 520">
                  <a:extLst>
                    <a:ext uri="{FF2B5EF4-FFF2-40B4-BE49-F238E27FC236}">
                      <a16:creationId xmlns="" xmlns:a16="http://schemas.microsoft.com/office/drawing/2014/main" id="{406429DE-9862-407E-9E5B-5940B40CA32C}"/>
                    </a:ext>
                  </a:extLst>
                </p:cNvPr>
                <p:cNvSpPr>
                  <a:spLocks/>
                </p:cNvSpPr>
                <p:nvPr/>
              </p:nvSpPr>
              <p:spPr bwMode="auto">
                <a:xfrm>
                  <a:off x="4756" y="2895"/>
                  <a:ext cx="33" cy="33"/>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24" name="Freeform 521">
                  <a:extLst>
                    <a:ext uri="{FF2B5EF4-FFF2-40B4-BE49-F238E27FC236}">
                      <a16:creationId xmlns="" xmlns:a16="http://schemas.microsoft.com/office/drawing/2014/main" id="{646B7270-18C9-4C52-BA0C-3E55B6901E27}"/>
                    </a:ext>
                  </a:extLst>
                </p:cNvPr>
                <p:cNvSpPr>
                  <a:spLocks/>
                </p:cNvSpPr>
                <p:nvPr/>
              </p:nvSpPr>
              <p:spPr bwMode="auto">
                <a:xfrm>
                  <a:off x="4779" y="2896"/>
                  <a:ext cx="34" cy="34"/>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25" name="Freeform 522">
                  <a:extLst>
                    <a:ext uri="{FF2B5EF4-FFF2-40B4-BE49-F238E27FC236}">
                      <a16:creationId xmlns="" xmlns:a16="http://schemas.microsoft.com/office/drawing/2014/main" id="{8D5CC77A-835F-4EAB-877C-E4A1A6E394D0}"/>
                    </a:ext>
                  </a:extLst>
                </p:cNvPr>
                <p:cNvSpPr>
                  <a:spLocks/>
                </p:cNvSpPr>
                <p:nvPr/>
              </p:nvSpPr>
              <p:spPr bwMode="auto">
                <a:xfrm>
                  <a:off x="4793" y="2904"/>
                  <a:ext cx="32" cy="34"/>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26" name="Freeform 523">
                  <a:extLst>
                    <a:ext uri="{FF2B5EF4-FFF2-40B4-BE49-F238E27FC236}">
                      <a16:creationId xmlns="" xmlns:a16="http://schemas.microsoft.com/office/drawing/2014/main" id="{02FDD7A7-94D5-4C32-BEA8-B7D01AC633F7}"/>
                    </a:ext>
                  </a:extLst>
                </p:cNvPr>
                <p:cNvSpPr>
                  <a:spLocks/>
                </p:cNvSpPr>
                <p:nvPr/>
              </p:nvSpPr>
              <p:spPr bwMode="auto">
                <a:xfrm>
                  <a:off x="4822" y="2906"/>
                  <a:ext cx="33" cy="32"/>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27" name="Freeform 524">
                  <a:extLst>
                    <a:ext uri="{FF2B5EF4-FFF2-40B4-BE49-F238E27FC236}">
                      <a16:creationId xmlns="" xmlns:a16="http://schemas.microsoft.com/office/drawing/2014/main" id="{E1936D13-9035-4AC5-AF79-748F5AC95C3A}"/>
                    </a:ext>
                  </a:extLst>
                </p:cNvPr>
                <p:cNvSpPr>
                  <a:spLocks/>
                </p:cNvSpPr>
                <p:nvPr/>
              </p:nvSpPr>
              <p:spPr bwMode="auto">
                <a:xfrm>
                  <a:off x="4835" y="2906"/>
                  <a:ext cx="33" cy="33"/>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28" name="Freeform 525">
                  <a:extLst>
                    <a:ext uri="{FF2B5EF4-FFF2-40B4-BE49-F238E27FC236}">
                      <a16:creationId xmlns="" xmlns:a16="http://schemas.microsoft.com/office/drawing/2014/main" id="{9A7CB673-71D4-40E4-A220-3EBECB44DF10}"/>
                    </a:ext>
                  </a:extLst>
                </p:cNvPr>
                <p:cNvSpPr>
                  <a:spLocks/>
                </p:cNvSpPr>
                <p:nvPr/>
              </p:nvSpPr>
              <p:spPr bwMode="auto">
                <a:xfrm>
                  <a:off x="4853" y="2906"/>
                  <a:ext cx="33" cy="3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29" name="Freeform 526">
                  <a:extLst>
                    <a:ext uri="{FF2B5EF4-FFF2-40B4-BE49-F238E27FC236}">
                      <a16:creationId xmlns="" xmlns:a16="http://schemas.microsoft.com/office/drawing/2014/main" id="{646583E9-77BB-48F3-8198-D443176FBF41}"/>
                    </a:ext>
                  </a:extLst>
                </p:cNvPr>
                <p:cNvSpPr>
                  <a:spLocks/>
                </p:cNvSpPr>
                <p:nvPr/>
              </p:nvSpPr>
              <p:spPr bwMode="auto">
                <a:xfrm>
                  <a:off x="4866" y="2909"/>
                  <a:ext cx="33" cy="32"/>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30" name="Freeform 527">
                  <a:extLst>
                    <a:ext uri="{FF2B5EF4-FFF2-40B4-BE49-F238E27FC236}">
                      <a16:creationId xmlns="" xmlns:a16="http://schemas.microsoft.com/office/drawing/2014/main" id="{EE454AA5-11D0-44F9-8B1A-7DEC67569DCC}"/>
                    </a:ext>
                  </a:extLst>
                </p:cNvPr>
                <p:cNvSpPr>
                  <a:spLocks/>
                </p:cNvSpPr>
                <p:nvPr/>
              </p:nvSpPr>
              <p:spPr bwMode="auto">
                <a:xfrm>
                  <a:off x="4875" y="2909"/>
                  <a:ext cx="33" cy="32"/>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31" name="Freeform 528">
                  <a:extLst>
                    <a:ext uri="{FF2B5EF4-FFF2-40B4-BE49-F238E27FC236}">
                      <a16:creationId xmlns="" xmlns:a16="http://schemas.microsoft.com/office/drawing/2014/main" id="{296FA1C3-3C5C-4ACC-A081-D66BC6C28E28}"/>
                    </a:ext>
                  </a:extLst>
                </p:cNvPr>
                <p:cNvSpPr>
                  <a:spLocks/>
                </p:cNvSpPr>
                <p:nvPr/>
              </p:nvSpPr>
              <p:spPr bwMode="auto">
                <a:xfrm>
                  <a:off x="4891" y="2909"/>
                  <a:ext cx="34" cy="32"/>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32" name="Freeform 529">
                  <a:extLst>
                    <a:ext uri="{FF2B5EF4-FFF2-40B4-BE49-F238E27FC236}">
                      <a16:creationId xmlns="" xmlns:a16="http://schemas.microsoft.com/office/drawing/2014/main" id="{2386BE11-A134-4A40-A237-530F4E464E97}"/>
                    </a:ext>
                  </a:extLst>
                </p:cNvPr>
                <p:cNvSpPr>
                  <a:spLocks/>
                </p:cNvSpPr>
                <p:nvPr/>
              </p:nvSpPr>
              <p:spPr bwMode="auto">
                <a:xfrm>
                  <a:off x="4906" y="2907"/>
                  <a:ext cx="32" cy="33"/>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33" name="Freeform 530">
                  <a:extLst>
                    <a:ext uri="{FF2B5EF4-FFF2-40B4-BE49-F238E27FC236}">
                      <a16:creationId xmlns="" xmlns:a16="http://schemas.microsoft.com/office/drawing/2014/main" id="{9BF6BA45-B58B-4D31-82E3-98CA862BE7F0}"/>
                    </a:ext>
                  </a:extLst>
                </p:cNvPr>
                <p:cNvSpPr>
                  <a:spLocks/>
                </p:cNvSpPr>
                <p:nvPr/>
              </p:nvSpPr>
              <p:spPr bwMode="auto">
                <a:xfrm>
                  <a:off x="4919" y="2906"/>
                  <a:ext cx="33" cy="3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34" name="Freeform 531">
                  <a:extLst>
                    <a:ext uri="{FF2B5EF4-FFF2-40B4-BE49-F238E27FC236}">
                      <a16:creationId xmlns="" xmlns:a16="http://schemas.microsoft.com/office/drawing/2014/main" id="{1B3885A4-2538-4553-885C-A68CB361BE5E}"/>
                    </a:ext>
                  </a:extLst>
                </p:cNvPr>
                <p:cNvSpPr>
                  <a:spLocks/>
                </p:cNvSpPr>
                <p:nvPr/>
              </p:nvSpPr>
              <p:spPr bwMode="auto">
                <a:xfrm>
                  <a:off x="4936" y="2902"/>
                  <a:ext cx="34" cy="32"/>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35" name="Freeform 532">
                  <a:extLst>
                    <a:ext uri="{FF2B5EF4-FFF2-40B4-BE49-F238E27FC236}">
                      <a16:creationId xmlns="" xmlns:a16="http://schemas.microsoft.com/office/drawing/2014/main" id="{55D54D1A-F613-4801-A9E0-5F587F86AD7A}"/>
                    </a:ext>
                  </a:extLst>
                </p:cNvPr>
                <p:cNvSpPr>
                  <a:spLocks/>
                </p:cNvSpPr>
                <p:nvPr/>
              </p:nvSpPr>
              <p:spPr bwMode="auto">
                <a:xfrm>
                  <a:off x="4947" y="2896"/>
                  <a:ext cx="33" cy="34"/>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36" name="Freeform 533">
                  <a:extLst>
                    <a:ext uri="{FF2B5EF4-FFF2-40B4-BE49-F238E27FC236}">
                      <a16:creationId xmlns="" xmlns:a16="http://schemas.microsoft.com/office/drawing/2014/main" id="{56B670E2-6D5E-4DBA-89BF-0C6473EE8921}"/>
                    </a:ext>
                  </a:extLst>
                </p:cNvPr>
                <p:cNvSpPr>
                  <a:spLocks/>
                </p:cNvSpPr>
                <p:nvPr/>
              </p:nvSpPr>
              <p:spPr bwMode="auto">
                <a:xfrm>
                  <a:off x="4977" y="2894"/>
                  <a:ext cx="33" cy="34"/>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37" name="Freeform 534">
                  <a:extLst>
                    <a:ext uri="{FF2B5EF4-FFF2-40B4-BE49-F238E27FC236}">
                      <a16:creationId xmlns="" xmlns:a16="http://schemas.microsoft.com/office/drawing/2014/main" id="{B95EA99F-09D6-4054-9518-2A48820E2AB4}"/>
                    </a:ext>
                  </a:extLst>
                </p:cNvPr>
                <p:cNvSpPr>
                  <a:spLocks/>
                </p:cNvSpPr>
                <p:nvPr/>
              </p:nvSpPr>
              <p:spPr bwMode="auto">
                <a:xfrm>
                  <a:off x="4987" y="2896"/>
                  <a:ext cx="33" cy="34"/>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38" name="Freeform 535">
                  <a:extLst>
                    <a:ext uri="{FF2B5EF4-FFF2-40B4-BE49-F238E27FC236}">
                      <a16:creationId xmlns="" xmlns:a16="http://schemas.microsoft.com/office/drawing/2014/main" id="{C27013D8-B8D7-45CC-B5BD-3010B74152D3}"/>
                    </a:ext>
                  </a:extLst>
                </p:cNvPr>
                <p:cNvSpPr>
                  <a:spLocks/>
                </p:cNvSpPr>
                <p:nvPr/>
              </p:nvSpPr>
              <p:spPr bwMode="auto">
                <a:xfrm>
                  <a:off x="4998" y="2891"/>
                  <a:ext cx="34" cy="33"/>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39" name="Freeform 536">
                  <a:extLst>
                    <a:ext uri="{FF2B5EF4-FFF2-40B4-BE49-F238E27FC236}">
                      <a16:creationId xmlns="" xmlns:a16="http://schemas.microsoft.com/office/drawing/2014/main" id="{0D04739E-B7DE-4B9A-8365-B9CF2B4F94B0}"/>
                    </a:ext>
                  </a:extLst>
                </p:cNvPr>
                <p:cNvSpPr>
                  <a:spLocks/>
                </p:cNvSpPr>
                <p:nvPr/>
              </p:nvSpPr>
              <p:spPr bwMode="auto">
                <a:xfrm>
                  <a:off x="5011" y="2891"/>
                  <a:ext cx="34" cy="33"/>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40" name="Freeform 537">
                  <a:extLst>
                    <a:ext uri="{FF2B5EF4-FFF2-40B4-BE49-F238E27FC236}">
                      <a16:creationId xmlns="" xmlns:a16="http://schemas.microsoft.com/office/drawing/2014/main" id="{93EA374B-BF24-499A-9C63-C27A6C931B03}"/>
                    </a:ext>
                  </a:extLst>
                </p:cNvPr>
                <p:cNvSpPr>
                  <a:spLocks/>
                </p:cNvSpPr>
                <p:nvPr/>
              </p:nvSpPr>
              <p:spPr bwMode="auto">
                <a:xfrm>
                  <a:off x="5026" y="2891"/>
                  <a:ext cx="34" cy="33"/>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41" name="Freeform 538">
                  <a:extLst>
                    <a:ext uri="{FF2B5EF4-FFF2-40B4-BE49-F238E27FC236}">
                      <a16:creationId xmlns="" xmlns:a16="http://schemas.microsoft.com/office/drawing/2014/main" id="{6E58DD14-846F-4499-A631-2DEC9D86D83F}"/>
                    </a:ext>
                  </a:extLst>
                </p:cNvPr>
                <p:cNvSpPr>
                  <a:spLocks/>
                </p:cNvSpPr>
                <p:nvPr/>
              </p:nvSpPr>
              <p:spPr bwMode="auto">
                <a:xfrm>
                  <a:off x="5037" y="2889"/>
                  <a:ext cx="33" cy="34"/>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42" name="Freeform 539">
                  <a:extLst>
                    <a:ext uri="{FF2B5EF4-FFF2-40B4-BE49-F238E27FC236}">
                      <a16:creationId xmlns="" xmlns:a16="http://schemas.microsoft.com/office/drawing/2014/main" id="{77EC51C4-B734-4500-B0DD-D5F517DBD68A}"/>
                    </a:ext>
                  </a:extLst>
                </p:cNvPr>
                <p:cNvSpPr>
                  <a:spLocks/>
                </p:cNvSpPr>
                <p:nvPr/>
              </p:nvSpPr>
              <p:spPr bwMode="auto">
                <a:xfrm>
                  <a:off x="5049" y="2887"/>
                  <a:ext cx="34" cy="34"/>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43" name="Freeform 540">
                  <a:extLst>
                    <a:ext uri="{FF2B5EF4-FFF2-40B4-BE49-F238E27FC236}">
                      <a16:creationId xmlns="" xmlns:a16="http://schemas.microsoft.com/office/drawing/2014/main" id="{2F0CA0B9-8EE5-4B08-9450-28E82F8E8BE8}"/>
                    </a:ext>
                  </a:extLst>
                </p:cNvPr>
                <p:cNvSpPr>
                  <a:spLocks/>
                </p:cNvSpPr>
                <p:nvPr/>
              </p:nvSpPr>
              <p:spPr bwMode="auto">
                <a:xfrm>
                  <a:off x="5067" y="2885"/>
                  <a:ext cx="33" cy="33"/>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44" name="Freeform 541">
                  <a:extLst>
                    <a:ext uri="{FF2B5EF4-FFF2-40B4-BE49-F238E27FC236}">
                      <a16:creationId xmlns="" xmlns:a16="http://schemas.microsoft.com/office/drawing/2014/main" id="{745A16A8-35A9-47B3-8DC3-D42E3C3CD198}"/>
                    </a:ext>
                  </a:extLst>
                </p:cNvPr>
                <p:cNvSpPr>
                  <a:spLocks/>
                </p:cNvSpPr>
                <p:nvPr/>
              </p:nvSpPr>
              <p:spPr bwMode="auto">
                <a:xfrm>
                  <a:off x="5080" y="2882"/>
                  <a:ext cx="34" cy="34"/>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45" name="Freeform 542">
                  <a:extLst>
                    <a:ext uri="{FF2B5EF4-FFF2-40B4-BE49-F238E27FC236}">
                      <a16:creationId xmlns="" xmlns:a16="http://schemas.microsoft.com/office/drawing/2014/main" id="{C6B05DCC-EBF2-4542-9BF8-420F1745D0D8}"/>
                    </a:ext>
                  </a:extLst>
                </p:cNvPr>
                <p:cNvSpPr>
                  <a:spLocks/>
                </p:cNvSpPr>
                <p:nvPr/>
              </p:nvSpPr>
              <p:spPr bwMode="auto">
                <a:xfrm>
                  <a:off x="5100" y="2882"/>
                  <a:ext cx="34" cy="34"/>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46" name="Freeform 543">
                  <a:extLst>
                    <a:ext uri="{FF2B5EF4-FFF2-40B4-BE49-F238E27FC236}">
                      <a16:creationId xmlns="" xmlns:a16="http://schemas.microsoft.com/office/drawing/2014/main" id="{4A1D4E04-B1F0-407E-A073-1ED23EDFB121}"/>
                    </a:ext>
                  </a:extLst>
                </p:cNvPr>
                <p:cNvSpPr>
                  <a:spLocks/>
                </p:cNvSpPr>
                <p:nvPr/>
              </p:nvSpPr>
              <p:spPr bwMode="auto">
                <a:xfrm>
                  <a:off x="5117" y="2878"/>
                  <a:ext cx="34" cy="3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47" name="Freeform 544">
                  <a:extLst>
                    <a:ext uri="{FF2B5EF4-FFF2-40B4-BE49-F238E27FC236}">
                      <a16:creationId xmlns="" xmlns:a16="http://schemas.microsoft.com/office/drawing/2014/main" id="{5953309C-3506-4F7E-A0E9-5F8523E82006}"/>
                    </a:ext>
                  </a:extLst>
                </p:cNvPr>
                <p:cNvSpPr>
                  <a:spLocks/>
                </p:cNvSpPr>
                <p:nvPr/>
              </p:nvSpPr>
              <p:spPr bwMode="auto">
                <a:xfrm>
                  <a:off x="5132" y="2878"/>
                  <a:ext cx="34" cy="32"/>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48" name="Freeform 545">
                  <a:extLst>
                    <a:ext uri="{FF2B5EF4-FFF2-40B4-BE49-F238E27FC236}">
                      <a16:creationId xmlns="" xmlns:a16="http://schemas.microsoft.com/office/drawing/2014/main" id="{A1559308-BED0-453D-AEB8-774791B121CD}"/>
                    </a:ext>
                  </a:extLst>
                </p:cNvPr>
                <p:cNvSpPr>
                  <a:spLocks/>
                </p:cNvSpPr>
                <p:nvPr/>
              </p:nvSpPr>
              <p:spPr bwMode="auto">
                <a:xfrm>
                  <a:off x="5152" y="2878"/>
                  <a:ext cx="32" cy="32"/>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49" name="Freeform 546">
                  <a:extLst>
                    <a:ext uri="{FF2B5EF4-FFF2-40B4-BE49-F238E27FC236}">
                      <a16:creationId xmlns="" xmlns:a16="http://schemas.microsoft.com/office/drawing/2014/main" id="{A40F23F7-9CED-43FD-9563-E0A81FB33E95}"/>
                    </a:ext>
                  </a:extLst>
                </p:cNvPr>
                <p:cNvSpPr>
                  <a:spLocks/>
                </p:cNvSpPr>
                <p:nvPr/>
              </p:nvSpPr>
              <p:spPr bwMode="auto">
                <a:xfrm>
                  <a:off x="5173" y="2872"/>
                  <a:ext cx="32" cy="34"/>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50" name="Freeform 547">
                  <a:extLst>
                    <a:ext uri="{FF2B5EF4-FFF2-40B4-BE49-F238E27FC236}">
                      <a16:creationId xmlns="" xmlns:a16="http://schemas.microsoft.com/office/drawing/2014/main" id="{73C93823-DC82-41D5-A4CC-B9BFEE0230A6}"/>
                    </a:ext>
                  </a:extLst>
                </p:cNvPr>
                <p:cNvSpPr>
                  <a:spLocks/>
                </p:cNvSpPr>
                <p:nvPr/>
              </p:nvSpPr>
              <p:spPr bwMode="auto">
                <a:xfrm>
                  <a:off x="4514" y="2911"/>
                  <a:ext cx="33" cy="34"/>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51" name="Freeform 548">
                  <a:extLst>
                    <a:ext uri="{FF2B5EF4-FFF2-40B4-BE49-F238E27FC236}">
                      <a16:creationId xmlns="" xmlns:a16="http://schemas.microsoft.com/office/drawing/2014/main" id="{305F9889-C125-450B-9451-D0FEDB62BEED}"/>
                    </a:ext>
                  </a:extLst>
                </p:cNvPr>
                <p:cNvSpPr>
                  <a:spLocks/>
                </p:cNvSpPr>
                <p:nvPr/>
              </p:nvSpPr>
              <p:spPr bwMode="auto">
                <a:xfrm>
                  <a:off x="4527" y="2913"/>
                  <a:ext cx="34" cy="33"/>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52" name="Freeform 549">
                  <a:extLst>
                    <a:ext uri="{FF2B5EF4-FFF2-40B4-BE49-F238E27FC236}">
                      <a16:creationId xmlns="" xmlns:a16="http://schemas.microsoft.com/office/drawing/2014/main" id="{79AA79E9-75C9-48F4-9D08-978B075A518F}"/>
                    </a:ext>
                  </a:extLst>
                </p:cNvPr>
                <p:cNvSpPr>
                  <a:spLocks/>
                </p:cNvSpPr>
                <p:nvPr/>
              </p:nvSpPr>
              <p:spPr bwMode="auto">
                <a:xfrm>
                  <a:off x="4546" y="2914"/>
                  <a:ext cx="33" cy="33"/>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53" name="Freeform 550">
                  <a:extLst>
                    <a:ext uri="{FF2B5EF4-FFF2-40B4-BE49-F238E27FC236}">
                      <a16:creationId xmlns="" xmlns:a16="http://schemas.microsoft.com/office/drawing/2014/main" id="{591E2527-4954-4F31-9FF4-D2AC3F69B9C0}"/>
                    </a:ext>
                  </a:extLst>
                </p:cNvPr>
                <p:cNvSpPr>
                  <a:spLocks/>
                </p:cNvSpPr>
                <p:nvPr/>
              </p:nvSpPr>
              <p:spPr bwMode="auto">
                <a:xfrm>
                  <a:off x="4559" y="2921"/>
                  <a:ext cx="33" cy="33"/>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54" name="Freeform 551">
                  <a:extLst>
                    <a:ext uri="{FF2B5EF4-FFF2-40B4-BE49-F238E27FC236}">
                      <a16:creationId xmlns="" xmlns:a16="http://schemas.microsoft.com/office/drawing/2014/main" id="{328A97F6-8FF7-4698-812F-2E627C1EDC08}"/>
                    </a:ext>
                  </a:extLst>
                </p:cNvPr>
                <p:cNvSpPr>
                  <a:spLocks/>
                </p:cNvSpPr>
                <p:nvPr/>
              </p:nvSpPr>
              <p:spPr bwMode="auto">
                <a:xfrm>
                  <a:off x="4577" y="2921"/>
                  <a:ext cx="34" cy="33"/>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55" name="Freeform 552">
                  <a:extLst>
                    <a:ext uri="{FF2B5EF4-FFF2-40B4-BE49-F238E27FC236}">
                      <a16:creationId xmlns="" xmlns:a16="http://schemas.microsoft.com/office/drawing/2014/main" id="{6B7FCAA4-D3A5-4FD7-A753-900DAECF6874}"/>
                    </a:ext>
                  </a:extLst>
                </p:cNvPr>
                <p:cNvSpPr>
                  <a:spLocks/>
                </p:cNvSpPr>
                <p:nvPr/>
              </p:nvSpPr>
              <p:spPr bwMode="auto">
                <a:xfrm>
                  <a:off x="4583" y="2921"/>
                  <a:ext cx="33" cy="33"/>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56" name="Freeform 553">
                  <a:extLst>
                    <a:ext uri="{FF2B5EF4-FFF2-40B4-BE49-F238E27FC236}">
                      <a16:creationId xmlns="" xmlns:a16="http://schemas.microsoft.com/office/drawing/2014/main" id="{1CBA6DBB-6FA1-4AE7-BDE5-4F833AF1D6DD}"/>
                    </a:ext>
                  </a:extLst>
                </p:cNvPr>
                <p:cNvSpPr>
                  <a:spLocks/>
                </p:cNvSpPr>
                <p:nvPr/>
              </p:nvSpPr>
              <p:spPr bwMode="auto">
                <a:xfrm>
                  <a:off x="4611" y="2926"/>
                  <a:ext cx="33" cy="34"/>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57" name="Freeform 554">
                  <a:extLst>
                    <a:ext uri="{FF2B5EF4-FFF2-40B4-BE49-F238E27FC236}">
                      <a16:creationId xmlns="" xmlns:a16="http://schemas.microsoft.com/office/drawing/2014/main" id="{502B0952-9B1C-4D19-B070-80EB55717CD1}"/>
                    </a:ext>
                  </a:extLst>
                </p:cNvPr>
                <p:cNvSpPr>
                  <a:spLocks/>
                </p:cNvSpPr>
                <p:nvPr/>
              </p:nvSpPr>
              <p:spPr bwMode="auto">
                <a:xfrm>
                  <a:off x="4626" y="2926"/>
                  <a:ext cx="33" cy="34"/>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58" name="Freeform 555">
                  <a:extLst>
                    <a:ext uri="{FF2B5EF4-FFF2-40B4-BE49-F238E27FC236}">
                      <a16:creationId xmlns="" xmlns:a16="http://schemas.microsoft.com/office/drawing/2014/main" id="{9FD4DEB7-794A-494B-AF5E-7340C4740A00}"/>
                    </a:ext>
                  </a:extLst>
                </p:cNvPr>
                <p:cNvSpPr>
                  <a:spLocks/>
                </p:cNvSpPr>
                <p:nvPr/>
              </p:nvSpPr>
              <p:spPr bwMode="auto">
                <a:xfrm>
                  <a:off x="4645" y="2929"/>
                  <a:ext cx="34" cy="33"/>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59" name="Freeform 556">
                  <a:extLst>
                    <a:ext uri="{FF2B5EF4-FFF2-40B4-BE49-F238E27FC236}">
                      <a16:creationId xmlns="" xmlns:a16="http://schemas.microsoft.com/office/drawing/2014/main" id="{60CF642B-283E-4742-91B7-AF64B05EA850}"/>
                    </a:ext>
                  </a:extLst>
                </p:cNvPr>
                <p:cNvSpPr>
                  <a:spLocks/>
                </p:cNvSpPr>
                <p:nvPr/>
              </p:nvSpPr>
              <p:spPr bwMode="auto">
                <a:xfrm>
                  <a:off x="4681" y="2929"/>
                  <a:ext cx="33" cy="33"/>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60" name="Freeform 557">
                  <a:extLst>
                    <a:ext uri="{FF2B5EF4-FFF2-40B4-BE49-F238E27FC236}">
                      <a16:creationId xmlns="" xmlns:a16="http://schemas.microsoft.com/office/drawing/2014/main" id="{3EE4656A-284C-4AC7-9B31-2640F6ACDE2D}"/>
                    </a:ext>
                  </a:extLst>
                </p:cNvPr>
                <p:cNvSpPr>
                  <a:spLocks/>
                </p:cNvSpPr>
                <p:nvPr/>
              </p:nvSpPr>
              <p:spPr bwMode="auto">
                <a:xfrm>
                  <a:off x="4661" y="2930"/>
                  <a:ext cx="34" cy="33"/>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61" name="Freeform 558">
                  <a:extLst>
                    <a:ext uri="{FF2B5EF4-FFF2-40B4-BE49-F238E27FC236}">
                      <a16:creationId xmlns="" xmlns:a16="http://schemas.microsoft.com/office/drawing/2014/main" id="{B277E06F-8457-4709-B647-CF84E6AF95BA}"/>
                    </a:ext>
                  </a:extLst>
                </p:cNvPr>
                <p:cNvSpPr>
                  <a:spLocks/>
                </p:cNvSpPr>
                <p:nvPr/>
              </p:nvSpPr>
              <p:spPr bwMode="auto">
                <a:xfrm>
                  <a:off x="4699" y="2934"/>
                  <a:ext cx="33" cy="34"/>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62" name="Freeform 559">
                  <a:extLst>
                    <a:ext uri="{FF2B5EF4-FFF2-40B4-BE49-F238E27FC236}">
                      <a16:creationId xmlns="" xmlns:a16="http://schemas.microsoft.com/office/drawing/2014/main" id="{DCD97E24-6B3F-445D-8FEE-BE6EAC203AE0}"/>
                    </a:ext>
                  </a:extLst>
                </p:cNvPr>
                <p:cNvSpPr>
                  <a:spLocks/>
                </p:cNvSpPr>
                <p:nvPr/>
              </p:nvSpPr>
              <p:spPr bwMode="auto">
                <a:xfrm>
                  <a:off x="4709" y="2934"/>
                  <a:ext cx="33" cy="34"/>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63" name="Freeform 560">
                  <a:extLst>
                    <a:ext uri="{FF2B5EF4-FFF2-40B4-BE49-F238E27FC236}">
                      <a16:creationId xmlns="" xmlns:a16="http://schemas.microsoft.com/office/drawing/2014/main" id="{CB25FEF4-8BB5-450F-A7CF-D7320C877871}"/>
                    </a:ext>
                  </a:extLst>
                </p:cNvPr>
                <p:cNvSpPr>
                  <a:spLocks/>
                </p:cNvSpPr>
                <p:nvPr/>
              </p:nvSpPr>
              <p:spPr bwMode="auto">
                <a:xfrm>
                  <a:off x="4718" y="2937"/>
                  <a:ext cx="33" cy="32"/>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64" name="Freeform 561">
                  <a:extLst>
                    <a:ext uri="{FF2B5EF4-FFF2-40B4-BE49-F238E27FC236}">
                      <a16:creationId xmlns="" xmlns:a16="http://schemas.microsoft.com/office/drawing/2014/main" id="{2158F570-BF19-45B7-A11E-AE30046F25F2}"/>
                    </a:ext>
                  </a:extLst>
                </p:cNvPr>
                <p:cNvSpPr>
                  <a:spLocks/>
                </p:cNvSpPr>
                <p:nvPr/>
              </p:nvSpPr>
              <p:spPr bwMode="auto">
                <a:xfrm>
                  <a:off x="4734" y="2938"/>
                  <a:ext cx="34" cy="33"/>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65" name="Freeform 562">
                  <a:extLst>
                    <a:ext uri="{FF2B5EF4-FFF2-40B4-BE49-F238E27FC236}">
                      <a16:creationId xmlns="" xmlns:a16="http://schemas.microsoft.com/office/drawing/2014/main" id="{F60BACB2-579F-4F63-ADAE-8ABA8CCBC2CD}"/>
                    </a:ext>
                  </a:extLst>
                </p:cNvPr>
                <p:cNvSpPr>
                  <a:spLocks/>
                </p:cNvSpPr>
                <p:nvPr/>
              </p:nvSpPr>
              <p:spPr bwMode="auto">
                <a:xfrm>
                  <a:off x="4747" y="2938"/>
                  <a:ext cx="33" cy="33"/>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66" name="Freeform 563">
                  <a:extLst>
                    <a:ext uri="{FF2B5EF4-FFF2-40B4-BE49-F238E27FC236}">
                      <a16:creationId xmlns="" xmlns:a16="http://schemas.microsoft.com/office/drawing/2014/main" id="{C5B6B2E2-74B1-40F4-951F-3D245F770870}"/>
                    </a:ext>
                  </a:extLst>
                </p:cNvPr>
                <p:cNvSpPr>
                  <a:spLocks/>
                </p:cNvSpPr>
                <p:nvPr/>
              </p:nvSpPr>
              <p:spPr bwMode="auto">
                <a:xfrm>
                  <a:off x="4759" y="2934"/>
                  <a:ext cx="34" cy="34"/>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67" name="Freeform 564">
                  <a:extLst>
                    <a:ext uri="{FF2B5EF4-FFF2-40B4-BE49-F238E27FC236}">
                      <a16:creationId xmlns="" xmlns:a16="http://schemas.microsoft.com/office/drawing/2014/main" id="{E7EE0D87-1D71-4542-A818-42FD18A79B16}"/>
                    </a:ext>
                  </a:extLst>
                </p:cNvPr>
                <p:cNvSpPr>
                  <a:spLocks/>
                </p:cNvSpPr>
                <p:nvPr/>
              </p:nvSpPr>
              <p:spPr bwMode="auto">
                <a:xfrm>
                  <a:off x="4774" y="2934"/>
                  <a:ext cx="34" cy="34"/>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68" name="Freeform 565">
                  <a:extLst>
                    <a:ext uri="{FF2B5EF4-FFF2-40B4-BE49-F238E27FC236}">
                      <a16:creationId xmlns="" xmlns:a16="http://schemas.microsoft.com/office/drawing/2014/main" id="{8E290D45-98D4-4B47-AEA5-61C85CFC69AD}"/>
                    </a:ext>
                  </a:extLst>
                </p:cNvPr>
                <p:cNvSpPr>
                  <a:spLocks/>
                </p:cNvSpPr>
                <p:nvPr/>
              </p:nvSpPr>
              <p:spPr bwMode="auto">
                <a:xfrm>
                  <a:off x="4794" y="2936"/>
                  <a:ext cx="34" cy="33"/>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69" name="Freeform 566">
                  <a:extLst>
                    <a:ext uri="{FF2B5EF4-FFF2-40B4-BE49-F238E27FC236}">
                      <a16:creationId xmlns="" xmlns:a16="http://schemas.microsoft.com/office/drawing/2014/main" id="{8DE8C2D4-4DAE-494D-A50F-9A1B9152CEB0}"/>
                    </a:ext>
                  </a:extLst>
                </p:cNvPr>
                <p:cNvSpPr>
                  <a:spLocks/>
                </p:cNvSpPr>
                <p:nvPr/>
              </p:nvSpPr>
              <p:spPr bwMode="auto">
                <a:xfrm>
                  <a:off x="4806" y="2937"/>
                  <a:ext cx="33" cy="32"/>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70" name="Freeform 567">
                  <a:extLst>
                    <a:ext uri="{FF2B5EF4-FFF2-40B4-BE49-F238E27FC236}">
                      <a16:creationId xmlns="" xmlns:a16="http://schemas.microsoft.com/office/drawing/2014/main" id="{B9A526CB-1DB4-4E56-A74B-219C74D3F087}"/>
                    </a:ext>
                  </a:extLst>
                </p:cNvPr>
                <p:cNvSpPr>
                  <a:spLocks/>
                </p:cNvSpPr>
                <p:nvPr/>
              </p:nvSpPr>
              <p:spPr bwMode="auto">
                <a:xfrm>
                  <a:off x="4821" y="2938"/>
                  <a:ext cx="33" cy="33"/>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71" name="Freeform 568">
                  <a:extLst>
                    <a:ext uri="{FF2B5EF4-FFF2-40B4-BE49-F238E27FC236}">
                      <a16:creationId xmlns="" xmlns:a16="http://schemas.microsoft.com/office/drawing/2014/main" id="{C9E3BAC4-4F5A-465B-BF27-381134E6B357}"/>
                    </a:ext>
                  </a:extLst>
                </p:cNvPr>
                <p:cNvSpPr>
                  <a:spLocks/>
                </p:cNvSpPr>
                <p:nvPr/>
              </p:nvSpPr>
              <p:spPr bwMode="auto">
                <a:xfrm>
                  <a:off x="4824" y="2948"/>
                  <a:ext cx="34" cy="34"/>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72" name="Freeform 569">
                  <a:extLst>
                    <a:ext uri="{FF2B5EF4-FFF2-40B4-BE49-F238E27FC236}">
                      <a16:creationId xmlns="" xmlns:a16="http://schemas.microsoft.com/office/drawing/2014/main" id="{149FD00E-EE83-4E9D-92A8-CB86F03D0125}"/>
                    </a:ext>
                  </a:extLst>
                </p:cNvPr>
                <p:cNvSpPr>
                  <a:spLocks/>
                </p:cNvSpPr>
                <p:nvPr/>
              </p:nvSpPr>
              <p:spPr bwMode="auto">
                <a:xfrm>
                  <a:off x="4840" y="2940"/>
                  <a:ext cx="34" cy="34"/>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73" name="Freeform 570">
                  <a:extLst>
                    <a:ext uri="{FF2B5EF4-FFF2-40B4-BE49-F238E27FC236}">
                      <a16:creationId xmlns="" xmlns:a16="http://schemas.microsoft.com/office/drawing/2014/main" id="{DBFBE4B5-82AF-471F-AC09-CE9C94CEAAE5}"/>
                    </a:ext>
                  </a:extLst>
                </p:cNvPr>
                <p:cNvSpPr>
                  <a:spLocks/>
                </p:cNvSpPr>
                <p:nvPr/>
              </p:nvSpPr>
              <p:spPr bwMode="auto">
                <a:xfrm>
                  <a:off x="4858" y="2938"/>
                  <a:ext cx="32" cy="33"/>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74" name="Freeform 571">
                  <a:extLst>
                    <a:ext uri="{FF2B5EF4-FFF2-40B4-BE49-F238E27FC236}">
                      <a16:creationId xmlns="" xmlns:a16="http://schemas.microsoft.com/office/drawing/2014/main" id="{ADD10B3A-5D14-41FD-AC9D-B3779D610629}"/>
                    </a:ext>
                  </a:extLst>
                </p:cNvPr>
                <p:cNvSpPr>
                  <a:spLocks/>
                </p:cNvSpPr>
                <p:nvPr/>
              </p:nvSpPr>
              <p:spPr bwMode="auto">
                <a:xfrm>
                  <a:off x="4873" y="2938"/>
                  <a:ext cx="33" cy="33"/>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75" name="Freeform 572">
                  <a:extLst>
                    <a:ext uri="{FF2B5EF4-FFF2-40B4-BE49-F238E27FC236}">
                      <a16:creationId xmlns="" xmlns:a16="http://schemas.microsoft.com/office/drawing/2014/main" id="{E0649461-34EB-4EEF-BEFC-749B2CDB5F35}"/>
                    </a:ext>
                  </a:extLst>
                </p:cNvPr>
                <p:cNvSpPr>
                  <a:spLocks/>
                </p:cNvSpPr>
                <p:nvPr/>
              </p:nvSpPr>
              <p:spPr bwMode="auto">
                <a:xfrm>
                  <a:off x="4890" y="2940"/>
                  <a:ext cx="33" cy="34"/>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76" name="Freeform 573">
                  <a:extLst>
                    <a:ext uri="{FF2B5EF4-FFF2-40B4-BE49-F238E27FC236}">
                      <a16:creationId xmlns="" xmlns:a16="http://schemas.microsoft.com/office/drawing/2014/main" id="{7494446B-82F7-4149-8FDA-CF96A95765BA}"/>
                    </a:ext>
                  </a:extLst>
                </p:cNvPr>
                <p:cNvSpPr>
                  <a:spLocks/>
                </p:cNvSpPr>
                <p:nvPr/>
              </p:nvSpPr>
              <p:spPr bwMode="auto">
                <a:xfrm>
                  <a:off x="4889" y="2958"/>
                  <a:ext cx="32" cy="33"/>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77" name="Freeform 574">
                  <a:extLst>
                    <a:ext uri="{FF2B5EF4-FFF2-40B4-BE49-F238E27FC236}">
                      <a16:creationId xmlns="" xmlns:a16="http://schemas.microsoft.com/office/drawing/2014/main" id="{20CEA3CF-807C-48CE-9E2B-7BA7DD0FB1B9}"/>
                    </a:ext>
                  </a:extLst>
                </p:cNvPr>
                <p:cNvSpPr>
                  <a:spLocks/>
                </p:cNvSpPr>
                <p:nvPr/>
              </p:nvSpPr>
              <p:spPr bwMode="auto">
                <a:xfrm>
                  <a:off x="4910" y="2932"/>
                  <a:ext cx="33" cy="34"/>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78" name="Freeform 575">
                  <a:extLst>
                    <a:ext uri="{FF2B5EF4-FFF2-40B4-BE49-F238E27FC236}">
                      <a16:creationId xmlns="" xmlns:a16="http://schemas.microsoft.com/office/drawing/2014/main" id="{E1AD6F81-7A99-44EB-81D9-6AFBD6C6EC5A}"/>
                    </a:ext>
                  </a:extLst>
                </p:cNvPr>
                <p:cNvSpPr>
                  <a:spLocks/>
                </p:cNvSpPr>
                <p:nvPr/>
              </p:nvSpPr>
              <p:spPr bwMode="auto">
                <a:xfrm>
                  <a:off x="4930" y="2930"/>
                  <a:ext cx="33" cy="33"/>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79" name="Freeform 576">
                  <a:extLst>
                    <a:ext uri="{FF2B5EF4-FFF2-40B4-BE49-F238E27FC236}">
                      <a16:creationId xmlns="" xmlns:a16="http://schemas.microsoft.com/office/drawing/2014/main" id="{6332BE24-4856-4789-9C3B-597E0173BEEC}"/>
                    </a:ext>
                  </a:extLst>
                </p:cNvPr>
                <p:cNvSpPr>
                  <a:spLocks/>
                </p:cNvSpPr>
                <p:nvPr/>
              </p:nvSpPr>
              <p:spPr bwMode="auto">
                <a:xfrm>
                  <a:off x="4942" y="2934"/>
                  <a:ext cx="32" cy="34"/>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80" name="Freeform 577">
                  <a:extLst>
                    <a:ext uri="{FF2B5EF4-FFF2-40B4-BE49-F238E27FC236}">
                      <a16:creationId xmlns="" xmlns:a16="http://schemas.microsoft.com/office/drawing/2014/main" id="{C1CF7572-7560-47F3-91AF-F42CB82B94B6}"/>
                    </a:ext>
                  </a:extLst>
                </p:cNvPr>
                <p:cNvSpPr>
                  <a:spLocks/>
                </p:cNvSpPr>
                <p:nvPr/>
              </p:nvSpPr>
              <p:spPr bwMode="auto">
                <a:xfrm>
                  <a:off x="4955" y="2934"/>
                  <a:ext cx="32" cy="34"/>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81" name="Freeform 578">
                  <a:extLst>
                    <a:ext uri="{FF2B5EF4-FFF2-40B4-BE49-F238E27FC236}">
                      <a16:creationId xmlns="" xmlns:a16="http://schemas.microsoft.com/office/drawing/2014/main" id="{A4EF7622-662C-48DE-B06C-6D7C67E25699}"/>
                    </a:ext>
                  </a:extLst>
                </p:cNvPr>
                <p:cNvSpPr>
                  <a:spLocks/>
                </p:cNvSpPr>
                <p:nvPr/>
              </p:nvSpPr>
              <p:spPr bwMode="auto">
                <a:xfrm>
                  <a:off x="4967" y="2934"/>
                  <a:ext cx="34" cy="34"/>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82" name="Freeform 579">
                  <a:extLst>
                    <a:ext uri="{FF2B5EF4-FFF2-40B4-BE49-F238E27FC236}">
                      <a16:creationId xmlns="" xmlns:a16="http://schemas.microsoft.com/office/drawing/2014/main" id="{0D6D5F08-B0ED-4670-AC1E-4B80608655EE}"/>
                    </a:ext>
                  </a:extLst>
                </p:cNvPr>
                <p:cNvSpPr>
                  <a:spLocks/>
                </p:cNvSpPr>
                <p:nvPr/>
              </p:nvSpPr>
              <p:spPr bwMode="auto">
                <a:xfrm>
                  <a:off x="4979" y="2931"/>
                  <a:ext cx="33" cy="33"/>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83" name="Freeform 580">
                  <a:extLst>
                    <a:ext uri="{FF2B5EF4-FFF2-40B4-BE49-F238E27FC236}">
                      <a16:creationId xmlns="" xmlns:a16="http://schemas.microsoft.com/office/drawing/2014/main" id="{89B9D3C8-06D0-4566-B905-C44E97D371D2}"/>
                    </a:ext>
                  </a:extLst>
                </p:cNvPr>
                <p:cNvSpPr>
                  <a:spLocks/>
                </p:cNvSpPr>
                <p:nvPr/>
              </p:nvSpPr>
              <p:spPr bwMode="auto">
                <a:xfrm>
                  <a:off x="4993" y="2930"/>
                  <a:ext cx="33" cy="3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84" name="Freeform 581">
                  <a:extLst>
                    <a:ext uri="{FF2B5EF4-FFF2-40B4-BE49-F238E27FC236}">
                      <a16:creationId xmlns="" xmlns:a16="http://schemas.microsoft.com/office/drawing/2014/main" id="{9295A39B-C227-4699-B3F9-0B6BDF7416A2}"/>
                    </a:ext>
                  </a:extLst>
                </p:cNvPr>
                <p:cNvSpPr>
                  <a:spLocks/>
                </p:cNvSpPr>
                <p:nvPr/>
              </p:nvSpPr>
              <p:spPr bwMode="auto">
                <a:xfrm>
                  <a:off x="5005" y="2930"/>
                  <a:ext cx="34" cy="33"/>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85" name="Freeform 582">
                  <a:extLst>
                    <a:ext uri="{FF2B5EF4-FFF2-40B4-BE49-F238E27FC236}">
                      <a16:creationId xmlns="" xmlns:a16="http://schemas.microsoft.com/office/drawing/2014/main" id="{BBC0DED9-A48D-4E1F-897A-80690EB70FC1}"/>
                    </a:ext>
                  </a:extLst>
                </p:cNvPr>
                <p:cNvSpPr>
                  <a:spLocks/>
                </p:cNvSpPr>
                <p:nvPr/>
              </p:nvSpPr>
              <p:spPr bwMode="auto">
                <a:xfrm>
                  <a:off x="5019" y="2931"/>
                  <a:ext cx="34" cy="33"/>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86" name="Freeform 583">
                  <a:extLst>
                    <a:ext uri="{FF2B5EF4-FFF2-40B4-BE49-F238E27FC236}">
                      <a16:creationId xmlns="" xmlns:a16="http://schemas.microsoft.com/office/drawing/2014/main" id="{31322C03-4483-468D-BD9F-738540F0905A}"/>
                    </a:ext>
                  </a:extLst>
                </p:cNvPr>
                <p:cNvSpPr>
                  <a:spLocks/>
                </p:cNvSpPr>
                <p:nvPr/>
              </p:nvSpPr>
              <p:spPr bwMode="auto">
                <a:xfrm>
                  <a:off x="5040" y="2931"/>
                  <a:ext cx="34" cy="33"/>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87" name="Freeform 584">
                  <a:extLst>
                    <a:ext uri="{FF2B5EF4-FFF2-40B4-BE49-F238E27FC236}">
                      <a16:creationId xmlns="" xmlns:a16="http://schemas.microsoft.com/office/drawing/2014/main" id="{EFEDA3DE-1F74-44F9-8EA3-498F9353F54C}"/>
                    </a:ext>
                  </a:extLst>
                </p:cNvPr>
                <p:cNvSpPr>
                  <a:spLocks/>
                </p:cNvSpPr>
                <p:nvPr/>
              </p:nvSpPr>
              <p:spPr bwMode="auto">
                <a:xfrm>
                  <a:off x="5063" y="2930"/>
                  <a:ext cx="32" cy="32"/>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88" name="Freeform 585">
                  <a:extLst>
                    <a:ext uri="{FF2B5EF4-FFF2-40B4-BE49-F238E27FC236}">
                      <a16:creationId xmlns="" xmlns:a16="http://schemas.microsoft.com/office/drawing/2014/main" id="{4D5352A0-E7A0-44D9-A500-5C41B720550D}"/>
                    </a:ext>
                  </a:extLst>
                </p:cNvPr>
                <p:cNvSpPr>
                  <a:spLocks/>
                </p:cNvSpPr>
                <p:nvPr/>
              </p:nvSpPr>
              <p:spPr bwMode="auto">
                <a:xfrm>
                  <a:off x="5074" y="2926"/>
                  <a:ext cx="33" cy="34"/>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89" name="Freeform 586">
                  <a:extLst>
                    <a:ext uri="{FF2B5EF4-FFF2-40B4-BE49-F238E27FC236}">
                      <a16:creationId xmlns="" xmlns:a16="http://schemas.microsoft.com/office/drawing/2014/main" id="{9996A669-C375-4C2E-AB16-8C8487F3B9CD}"/>
                    </a:ext>
                  </a:extLst>
                </p:cNvPr>
                <p:cNvSpPr>
                  <a:spLocks/>
                </p:cNvSpPr>
                <p:nvPr/>
              </p:nvSpPr>
              <p:spPr bwMode="auto">
                <a:xfrm>
                  <a:off x="5095" y="2924"/>
                  <a:ext cx="34" cy="34"/>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90" name="Freeform 587">
                  <a:extLst>
                    <a:ext uri="{FF2B5EF4-FFF2-40B4-BE49-F238E27FC236}">
                      <a16:creationId xmlns="" xmlns:a16="http://schemas.microsoft.com/office/drawing/2014/main" id="{2F89C08E-5184-410E-AB5A-4894AF1A9989}"/>
                    </a:ext>
                  </a:extLst>
                </p:cNvPr>
                <p:cNvSpPr>
                  <a:spLocks/>
                </p:cNvSpPr>
                <p:nvPr/>
              </p:nvSpPr>
              <p:spPr bwMode="auto">
                <a:xfrm>
                  <a:off x="5108" y="2923"/>
                  <a:ext cx="34" cy="32"/>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91" name="Freeform 588">
                  <a:extLst>
                    <a:ext uri="{FF2B5EF4-FFF2-40B4-BE49-F238E27FC236}">
                      <a16:creationId xmlns="" xmlns:a16="http://schemas.microsoft.com/office/drawing/2014/main" id="{F260838F-CFFB-45AD-8A49-5459A2444CDB}"/>
                    </a:ext>
                  </a:extLst>
                </p:cNvPr>
                <p:cNvSpPr>
                  <a:spLocks/>
                </p:cNvSpPr>
                <p:nvPr/>
              </p:nvSpPr>
              <p:spPr bwMode="auto">
                <a:xfrm>
                  <a:off x="5122" y="2923"/>
                  <a:ext cx="33" cy="32"/>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92" name="Freeform 589">
                  <a:extLst>
                    <a:ext uri="{FF2B5EF4-FFF2-40B4-BE49-F238E27FC236}">
                      <a16:creationId xmlns="" xmlns:a16="http://schemas.microsoft.com/office/drawing/2014/main" id="{EDEDFD04-0AB8-4644-A6A8-007DBB95DCBF}"/>
                    </a:ext>
                  </a:extLst>
                </p:cNvPr>
                <p:cNvSpPr>
                  <a:spLocks/>
                </p:cNvSpPr>
                <p:nvPr/>
              </p:nvSpPr>
              <p:spPr bwMode="auto">
                <a:xfrm>
                  <a:off x="5138" y="2921"/>
                  <a:ext cx="34" cy="33"/>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93" name="Freeform 590">
                  <a:extLst>
                    <a:ext uri="{FF2B5EF4-FFF2-40B4-BE49-F238E27FC236}">
                      <a16:creationId xmlns="" xmlns:a16="http://schemas.microsoft.com/office/drawing/2014/main" id="{3CD59C11-0F2B-4898-BD05-F93AFA34CEEE}"/>
                    </a:ext>
                  </a:extLst>
                </p:cNvPr>
                <p:cNvSpPr>
                  <a:spLocks/>
                </p:cNvSpPr>
                <p:nvPr/>
              </p:nvSpPr>
              <p:spPr bwMode="auto">
                <a:xfrm>
                  <a:off x="5147" y="2918"/>
                  <a:ext cx="34" cy="34"/>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94" name="Freeform 591">
                  <a:extLst>
                    <a:ext uri="{FF2B5EF4-FFF2-40B4-BE49-F238E27FC236}">
                      <a16:creationId xmlns="" xmlns:a16="http://schemas.microsoft.com/office/drawing/2014/main" id="{50E3951D-A83D-4361-9328-EA15536BE531}"/>
                    </a:ext>
                  </a:extLst>
                </p:cNvPr>
                <p:cNvSpPr>
                  <a:spLocks/>
                </p:cNvSpPr>
                <p:nvPr/>
              </p:nvSpPr>
              <p:spPr bwMode="auto">
                <a:xfrm>
                  <a:off x="5157" y="2916"/>
                  <a:ext cx="33" cy="33"/>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95" name="Freeform 592">
                  <a:extLst>
                    <a:ext uri="{FF2B5EF4-FFF2-40B4-BE49-F238E27FC236}">
                      <a16:creationId xmlns="" xmlns:a16="http://schemas.microsoft.com/office/drawing/2014/main" id="{E29C17BB-0C89-4617-B810-403A2BA3861A}"/>
                    </a:ext>
                  </a:extLst>
                </p:cNvPr>
                <p:cNvSpPr>
                  <a:spLocks/>
                </p:cNvSpPr>
                <p:nvPr/>
              </p:nvSpPr>
              <p:spPr bwMode="auto">
                <a:xfrm>
                  <a:off x="5170" y="2916"/>
                  <a:ext cx="34" cy="33"/>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96" name="Freeform 593">
                  <a:extLst>
                    <a:ext uri="{FF2B5EF4-FFF2-40B4-BE49-F238E27FC236}">
                      <a16:creationId xmlns="" xmlns:a16="http://schemas.microsoft.com/office/drawing/2014/main" id="{84771180-9543-4BDD-89AF-692FF53F2F8E}"/>
                    </a:ext>
                  </a:extLst>
                </p:cNvPr>
                <p:cNvSpPr>
                  <a:spLocks/>
                </p:cNvSpPr>
                <p:nvPr/>
              </p:nvSpPr>
              <p:spPr bwMode="auto">
                <a:xfrm>
                  <a:off x="5194" y="2911"/>
                  <a:ext cx="32" cy="34"/>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97" name="Freeform 594">
                  <a:extLst>
                    <a:ext uri="{FF2B5EF4-FFF2-40B4-BE49-F238E27FC236}">
                      <a16:creationId xmlns="" xmlns:a16="http://schemas.microsoft.com/office/drawing/2014/main" id="{41B7DBE6-556D-44A3-AA19-D4A3588E306E}"/>
                    </a:ext>
                  </a:extLst>
                </p:cNvPr>
                <p:cNvSpPr>
                  <a:spLocks/>
                </p:cNvSpPr>
                <p:nvPr/>
              </p:nvSpPr>
              <p:spPr bwMode="auto">
                <a:xfrm>
                  <a:off x="5203" y="2951"/>
                  <a:ext cx="33" cy="3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98" name="Freeform 595">
                  <a:extLst>
                    <a:ext uri="{FF2B5EF4-FFF2-40B4-BE49-F238E27FC236}">
                      <a16:creationId xmlns="" xmlns:a16="http://schemas.microsoft.com/office/drawing/2014/main" id="{D2D2C135-E591-47FA-AB53-1BF829F505DF}"/>
                    </a:ext>
                  </a:extLst>
                </p:cNvPr>
                <p:cNvSpPr>
                  <a:spLocks/>
                </p:cNvSpPr>
                <p:nvPr/>
              </p:nvSpPr>
              <p:spPr bwMode="auto">
                <a:xfrm>
                  <a:off x="5176" y="2948"/>
                  <a:ext cx="33" cy="34"/>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499" name="Freeform 596">
                  <a:extLst>
                    <a:ext uri="{FF2B5EF4-FFF2-40B4-BE49-F238E27FC236}">
                      <a16:creationId xmlns="" xmlns:a16="http://schemas.microsoft.com/office/drawing/2014/main" id="{F0C50311-8455-4149-BFE1-2024BF15A124}"/>
                    </a:ext>
                  </a:extLst>
                </p:cNvPr>
                <p:cNvSpPr>
                  <a:spLocks/>
                </p:cNvSpPr>
                <p:nvPr/>
              </p:nvSpPr>
              <p:spPr bwMode="auto">
                <a:xfrm>
                  <a:off x="5169" y="2949"/>
                  <a:ext cx="33" cy="34"/>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00" name="Freeform 597">
                  <a:extLst>
                    <a:ext uri="{FF2B5EF4-FFF2-40B4-BE49-F238E27FC236}">
                      <a16:creationId xmlns="" xmlns:a16="http://schemas.microsoft.com/office/drawing/2014/main" id="{CDF93B7D-4A9C-4C5B-B849-C72415832548}"/>
                    </a:ext>
                  </a:extLst>
                </p:cNvPr>
                <p:cNvSpPr>
                  <a:spLocks/>
                </p:cNvSpPr>
                <p:nvPr/>
              </p:nvSpPr>
              <p:spPr bwMode="auto">
                <a:xfrm>
                  <a:off x="5154" y="2951"/>
                  <a:ext cx="34" cy="3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01" name="Freeform 598">
                  <a:extLst>
                    <a:ext uri="{FF2B5EF4-FFF2-40B4-BE49-F238E27FC236}">
                      <a16:creationId xmlns="" xmlns:a16="http://schemas.microsoft.com/office/drawing/2014/main" id="{3CF55AC9-CF2A-4032-B54E-53B67809321E}"/>
                    </a:ext>
                  </a:extLst>
                </p:cNvPr>
                <p:cNvSpPr>
                  <a:spLocks/>
                </p:cNvSpPr>
                <p:nvPr/>
              </p:nvSpPr>
              <p:spPr bwMode="auto">
                <a:xfrm>
                  <a:off x="5150" y="2952"/>
                  <a:ext cx="33" cy="33"/>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02" name="Freeform 599">
                  <a:extLst>
                    <a:ext uri="{FF2B5EF4-FFF2-40B4-BE49-F238E27FC236}">
                      <a16:creationId xmlns="" xmlns:a16="http://schemas.microsoft.com/office/drawing/2014/main" id="{8A8738DC-E072-4A75-A2DF-8E6303765FA4}"/>
                    </a:ext>
                  </a:extLst>
                </p:cNvPr>
                <p:cNvSpPr>
                  <a:spLocks/>
                </p:cNvSpPr>
                <p:nvPr/>
              </p:nvSpPr>
              <p:spPr bwMode="auto">
                <a:xfrm>
                  <a:off x="5134" y="2953"/>
                  <a:ext cx="33" cy="33"/>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03" name="Freeform 600">
                  <a:extLst>
                    <a:ext uri="{FF2B5EF4-FFF2-40B4-BE49-F238E27FC236}">
                      <a16:creationId xmlns="" xmlns:a16="http://schemas.microsoft.com/office/drawing/2014/main" id="{0C680A92-89B4-411F-81F7-B31EA134599F}"/>
                    </a:ext>
                  </a:extLst>
                </p:cNvPr>
                <p:cNvSpPr>
                  <a:spLocks/>
                </p:cNvSpPr>
                <p:nvPr/>
              </p:nvSpPr>
              <p:spPr bwMode="auto">
                <a:xfrm>
                  <a:off x="5120" y="2952"/>
                  <a:ext cx="33" cy="33"/>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04" name="Freeform 601">
                  <a:extLst>
                    <a:ext uri="{FF2B5EF4-FFF2-40B4-BE49-F238E27FC236}">
                      <a16:creationId xmlns="" xmlns:a16="http://schemas.microsoft.com/office/drawing/2014/main" id="{2F74D4A9-79C6-48E6-9929-C3B4FBADFC4C}"/>
                    </a:ext>
                  </a:extLst>
                </p:cNvPr>
                <p:cNvSpPr>
                  <a:spLocks/>
                </p:cNvSpPr>
                <p:nvPr/>
              </p:nvSpPr>
              <p:spPr bwMode="auto">
                <a:xfrm>
                  <a:off x="5101" y="2955"/>
                  <a:ext cx="34" cy="34"/>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05" name="Freeform 602">
                  <a:extLst>
                    <a:ext uri="{FF2B5EF4-FFF2-40B4-BE49-F238E27FC236}">
                      <a16:creationId xmlns="" xmlns:a16="http://schemas.microsoft.com/office/drawing/2014/main" id="{9A5ADF2C-0C8C-42AA-AB60-F5128DDE50A7}"/>
                    </a:ext>
                  </a:extLst>
                </p:cNvPr>
                <p:cNvSpPr>
                  <a:spLocks/>
                </p:cNvSpPr>
                <p:nvPr/>
              </p:nvSpPr>
              <p:spPr bwMode="auto">
                <a:xfrm>
                  <a:off x="5089" y="2958"/>
                  <a:ext cx="33" cy="32"/>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06" name="Freeform 603">
                  <a:extLst>
                    <a:ext uri="{FF2B5EF4-FFF2-40B4-BE49-F238E27FC236}">
                      <a16:creationId xmlns="" xmlns:a16="http://schemas.microsoft.com/office/drawing/2014/main" id="{CC0F4249-6409-4E7A-9858-55FBA913CBFB}"/>
                    </a:ext>
                  </a:extLst>
                </p:cNvPr>
                <p:cNvSpPr>
                  <a:spLocks/>
                </p:cNvSpPr>
                <p:nvPr/>
              </p:nvSpPr>
              <p:spPr bwMode="auto">
                <a:xfrm>
                  <a:off x="5068" y="2958"/>
                  <a:ext cx="33" cy="33"/>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07" name="Freeform 604">
                  <a:extLst>
                    <a:ext uri="{FF2B5EF4-FFF2-40B4-BE49-F238E27FC236}">
                      <a16:creationId xmlns="" xmlns:a16="http://schemas.microsoft.com/office/drawing/2014/main" id="{1EE29B94-5B7E-408E-AD04-821AB861DB27}"/>
                    </a:ext>
                  </a:extLst>
                </p:cNvPr>
                <p:cNvSpPr>
                  <a:spLocks/>
                </p:cNvSpPr>
                <p:nvPr/>
              </p:nvSpPr>
              <p:spPr bwMode="auto">
                <a:xfrm>
                  <a:off x="5052" y="2959"/>
                  <a:ext cx="33" cy="33"/>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08" name="Freeform 605">
                  <a:extLst>
                    <a:ext uri="{FF2B5EF4-FFF2-40B4-BE49-F238E27FC236}">
                      <a16:creationId xmlns="" xmlns:a16="http://schemas.microsoft.com/office/drawing/2014/main" id="{D34A763C-0375-4B1D-83F4-3A6787CD2B2C}"/>
                    </a:ext>
                  </a:extLst>
                </p:cNvPr>
                <p:cNvSpPr>
                  <a:spLocks/>
                </p:cNvSpPr>
                <p:nvPr/>
              </p:nvSpPr>
              <p:spPr bwMode="auto">
                <a:xfrm>
                  <a:off x="5048" y="2960"/>
                  <a:ext cx="34" cy="33"/>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09" name="Freeform 606">
                  <a:extLst>
                    <a:ext uri="{FF2B5EF4-FFF2-40B4-BE49-F238E27FC236}">
                      <a16:creationId xmlns="" xmlns:a16="http://schemas.microsoft.com/office/drawing/2014/main" id="{5E3A2C3E-863D-4403-929E-FC153247B143}"/>
                    </a:ext>
                  </a:extLst>
                </p:cNvPr>
                <p:cNvSpPr>
                  <a:spLocks/>
                </p:cNvSpPr>
                <p:nvPr/>
              </p:nvSpPr>
              <p:spPr bwMode="auto">
                <a:xfrm>
                  <a:off x="5041" y="2961"/>
                  <a:ext cx="34" cy="32"/>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10" name="Freeform 607">
                  <a:extLst>
                    <a:ext uri="{FF2B5EF4-FFF2-40B4-BE49-F238E27FC236}">
                      <a16:creationId xmlns="" xmlns:a16="http://schemas.microsoft.com/office/drawing/2014/main" id="{B802F5FF-4ACD-4B3F-8D0D-A1A780B6DAA5}"/>
                    </a:ext>
                  </a:extLst>
                </p:cNvPr>
                <p:cNvSpPr>
                  <a:spLocks/>
                </p:cNvSpPr>
                <p:nvPr/>
              </p:nvSpPr>
              <p:spPr bwMode="auto">
                <a:xfrm>
                  <a:off x="5028" y="2961"/>
                  <a:ext cx="34" cy="34"/>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11" name="Freeform 608">
                  <a:extLst>
                    <a:ext uri="{FF2B5EF4-FFF2-40B4-BE49-F238E27FC236}">
                      <a16:creationId xmlns="" xmlns:a16="http://schemas.microsoft.com/office/drawing/2014/main" id="{C3ED168E-D3AC-47D2-8030-20AFD677E9EB}"/>
                    </a:ext>
                  </a:extLst>
                </p:cNvPr>
                <p:cNvSpPr>
                  <a:spLocks/>
                </p:cNvSpPr>
                <p:nvPr/>
              </p:nvSpPr>
              <p:spPr bwMode="auto">
                <a:xfrm>
                  <a:off x="5018" y="2962"/>
                  <a:ext cx="34" cy="34"/>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12" name="Freeform 609">
                  <a:extLst>
                    <a:ext uri="{FF2B5EF4-FFF2-40B4-BE49-F238E27FC236}">
                      <a16:creationId xmlns="" xmlns:a16="http://schemas.microsoft.com/office/drawing/2014/main" id="{35B7184D-4B67-4D5D-8E31-D0FDF16FA9FA}"/>
                    </a:ext>
                  </a:extLst>
                </p:cNvPr>
                <p:cNvSpPr>
                  <a:spLocks/>
                </p:cNvSpPr>
                <p:nvPr/>
              </p:nvSpPr>
              <p:spPr bwMode="auto">
                <a:xfrm>
                  <a:off x="5005" y="2963"/>
                  <a:ext cx="34" cy="34"/>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13" name="Freeform 610">
                  <a:extLst>
                    <a:ext uri="{FF2B5EF4-FFF2-40B4-BE49-F238E27FC236}">
                      <a16:creationId xmlns="" xmlns:a16="http://schemas.microsoft.com/office/drawing/2014/main" id="{683C82CF-B3AD-4961-8F07-C36E8DDD6DAC}"/>
                    </a:ext>
                  </a:extLst>
                </p:cNvPr>
                <p:cNvSpPr>
                  <a:spLocks/>
                </p:cNvSpPr>
                <p:nvPr/>
              </p:nvSpPr>
              <p:spPr bwMode="auto">
                <a:xfrm>
                  <a:off x="5000" y="2963"/>
                  <a:ext cx="33" cy="34"/>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14" name="Freeform 611">
                  <a:extLst>
                    <a:ext uri="{FF2B5EF4-FFF2-40B4-BE49-F238E27FC236}">
                      <a16:creationId xmlns="" xmlns:a16="http://schemas.microsoft.com/office/drawing/2014/main" id="{485AE40C-ABDB-47B8-BDFD-DEEF704EC692}"/>
                    </a:ext>
                  </a:extLst>
                </p:cNvPr>
                <p:cNvSpPr>
                  <a:spLocks/>
                </p:cNvSpPr>
                <p:nvPr/>
              </p:nvSpPr>
              <p:spPr bwMode="auto">
                <a:xfrm>
                  <a:off x="4992" y="2963"/>
                  <a:ext cx="33" cy="34"/>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15" name="Freeform 612">
                  <a:extLst>
                    <a:ext uri="{FF2B5EF4-FFF2-40B4-BE49-F238E27FC236}">
                      <a16:creationId xmlns="" xmlns:a16="http://schemas.microsoft.com/office/drawing/2014/main" id="{D0F36FD2-F000-43A1-82D2-D3F9A202F7B5}"/>
                    </a:ext>
                  </a:extLst>
                </p:cNvPr>
                <p:cNvSpPr>
                  <a:spLocks/>
                </p:cNvSpPr>
                <p:nvPr/>
              </p:nvSpPr>
              <p:spPr bwMode="auto">
                <a:xfrm>
                  <a:off x="4985" y="2964"/>
                  <a:ext cx="33" cy="33"/>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16" name="Freeform 613">
                  <a:extLst>
                    <a:ext uri="{FF2B5EF4-FFF2-40B4-BE49-F238E27FC236}">
                      <a16:creationId xmlns="" xmlns:a16="http://schemas.microsoft.com/office/drawing/2014/main" id="{D36BF0E2-C77F-4351-B2EF-63720E5FD28E}"/>
                    </a:ext>
                  </a:extLst>
                </p:cNvPr>
                <p:cNvSpPr>
                  <a:spLocks/>
                </p:cNvSpPr>
                <p:nvPr/>
              </p:nvSpPr>
              <p:spPr bwMode="auto">
                <a:xfrm>
                  <a:off x="4973" y="2967"/>
                  <a:ext cx="32" cy="33"/>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17" name="Freeform 614">
                  <a:extLst>
                    <a:ext uri="{FF2B5EF4-FFF2-40B4-BE49-F238E27FC236}">
                      <a16:creationId xmlns="" xmlns:a16="http://schemas.microsoft.com/office/drawing/2014/main" id="{0E4C819D-BBEF-4D80-91AE-89599CD9F2C9}"/>
                    </a:ext>
                  </a:extLst>
                </p:cNvPr>
                <p:cNvSpPr>
                  <a:spLocks/>
                </p:cNvSpPr>
                <p:nvPr/>
              </p:nvSpPr>
              <p:spPr bwMode="auto">
                <a:xfrm>
                  <a:off x="4962" y="2966"/>
                  <a:ext cx="32" cy="33"/>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6" y="1"/>
                        <a:pt x="4" y="4"/>
                      </a:cubicBezTo>
                      <a:cubicBezTo>
                        <a:pt x="1" y="7"/>
                        <a:pt x="0" y="10"/>
                        <a:pt x="0" y="14"/>
                      </a:cubicBezTo>
                      <a:cubicBezTo>
                        <a:pt x="0" y="18"/>
                        <a:pt x="1" y="22"/>
                        <a:pt x="4" y="24"/>
                      </a:cubicBezTo>
                      <a:cubicBezTo>
                        <a:pt x="6"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18" name="Freeform 615">
                  <a:extLst>
                    <a:ext uri="{FF2B5EF4-FFF2-40B4-BE49-F238E27FC236}">
                      <a16:creationId xmlns="" xmlns:a16="http://schemas.microsoft.com/office/drawing/2014/main" id="{4F0D55FE-3F1B-4162-BDCA-31582E38230B}"/>
                    </a:ext>
                  </a:extLst>
                </p:cNvPr>
                <p:cNvSpPr>
                  <a:spLocks/>
                </p:cNvSpPr>
                <p:nvPr/>
              </p:nvSpPr>
              <p:spPr bwMode="auto">
                <a:xfrm>
                  <a:off x="4944" y="2971"/>
                  <a:ext cx="33" cy="34"/>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19" name="Freeform 616">
                  <a:extLst>
                    <a:ext uri="{FF2B5EF4-FFF2-40B4-BE49-F238E27FC236}">
                      <a16:creationId xmlns="" xmlns:a16="http://schemas.microsoft.com/office/drawing/2014/main" id="{2D40E131-13BD-4241-B129-F01E63F12EC7}"/>
                    </a:ext>
                  </a:extLst>
                </p:cNvPr>
                <p:cNvSpPr>
                  <a:spLocks/>
                </p:cNvSpPr>
                <p:nvPr/>
              </p:nvSpPr>
              <p:spPr bwMode="auto">
                <a:xfrm>
                  <a:off x="4927" y="2973"/>
                  <a:ext cx="33" cy="33"/>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20" name="Freeform 617">
                  <a:extLst>
                    <a:ext uri="{FF2B5EF4-FFF2-40B4-BE49-F238E27FC236}">
                      <a16:creationId xmlns="" xmlns:a16="http://schemas.microsoft.com/office/drawing/2014/main" id="{FFB5CC97-B595-4F8D-8D6E-BD11F5ED7145}"/>
                    </a:ext>
                  </a:extLst>
                </p:cNvPr>
                <p:cNvSpPr>
                  <a:spLocks/>
                </p:cNvSpPr>
                <p:nvPr/>
              </p:nvSpPr>
              <p:spPr bwMode="auto">
                <a:xfrm>
                  <a:off x="4913" y="2975"/>
                  <a:ext cx="32" cy="32"/>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21" name="Freeform 618">
                  <a:extLst>
                    <a:ext uri="{FF2B5EF4-FFF2-40B4-BE49-F238E27FC236}">
                      <a16:creationId xmlns="" xmlns:a16="http://schemas.microsoft.com/office/drawing/2014/main" id="{EED85D4D-DC71-41EF-BBD6-488C4764A967}"/>
                    </a:ext>
                  </a:extLst>
                </p:cNvPr>
                <p:cNvSpPr>
                  <a:spLocks/>
                </p:cNvSpPr>
                <p:nvPr/>
              </p:nvSpPr>
              <p:spPr bwMode="auto">
                <a:xfrm>
                  <a:off x="4880" y="2976"/>
                  <a:ext cx="33" cy="34"/>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22" name="Freeform 619">
                  <a:extLst>
                    <a:ext uri="{FF2B5EF4-FFF2-40B4-BE49-F238E27FC236}">
                      <a16:creationId xmlns="" xmlns:a16="http://schemas.microsoft.com/office/drawing/2014/main" id="{C4FBF90A-951D-4F9F-83A1-9E61D6716481}"/>
                    </a:ext>
                  </a:extLst>
                </p:cNvPr>
                <p:cNvSpPr>
                  <a:spLocks/>
                </p:cNvSpPr>
                <p:nvPr/>
              </p:nvSpPr>
              <p:spPr bwMode="auto">
                <a:xfrm>
                  <a:off x="4873" y="2977"/>
                  <a:ext cx="33" cy="34"/>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23" name="Freeform 620">
                  <a:extLst>
                    <a:ext uri="{FF2B5EF4-FFF2-40B4-BE49-F238E27FC236}">
                      <a16:creationId xmlns="" xmlns:a16="http://schemas.microsoft.com/office/drawing/2014/main" id="{30212C18-7829-45DE-A10E-13094E613D73}"/>
                    </a:ext>
                  </a:extLst>
                </p:cNvPr>
                <p:cNvSpPr>
                  <a:spLocks/>
                </p:cNvSpPr>
                <p:nvPr/>
              </p:nvSpPr>
              <p:spPr bwMode="auto">
                <a:xfrm>
                  <a:off x="5152" y="2977"/>
                  <a:ext cx="34" cy="34"/>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24" name="Freeform 621">
                  <a:extLst>
                    <a:ext uri="{FF2B5EF4-FFF2-40B4-BE49-F238E27FC236}">
                      <a16:creationId xmlns="" xmlns:a16="http://schemas.microsoft.com/office/drawing/2014/main" id="{C5B7966D-D718-4AE8-B118-2B0205AE402E}"/>
                    </a:ext>
                  </a:extLst>
                </p:cNvPr>
                <p:cNvSpPr>
                  <a:spLocks/>
                </p:cNvSpPr>
                <p:nvPr/>
              </p:nvSpPr>
              <p:spPr bwMode="auto">
                <a:xfrm>
                  <a:off x="5134" y="2980"/>
                  <a:ext cx="33" cy="33"/>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25" name="Freeform 622">
                  <a:extLst>
                    <a:ext uri="{FF2B5EF4-FFF2-40B4-BE49-F238E27FC236}">
                      <a16:creationId xmlns="" xmlns:a16="http://schemas.microsoft.com/office/drawing/2014/main" id="{8C01E9CF-FEF4-4D4D-BF21-DA7194960671}"/>
                    </a:ext>
                  </a:extLst>
                </p:cNvPr>
                <p:cNvSpPr>
                  <a:spLocks/>
                </p:cNvSpPr>
                <p:nvPr/>
              </p:nvSpPr>
              <p:spPr bwMode="auto">
                <a:xfrm>
                  <a:off x="5120" y="2982"/>
                  <a:ext cx="33" cy="32"/>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26" name="Freeform 623">
                  <a:extLst>
                    <a:ext uri="{FF2B5EF4-FFF2-40B4-BE49-F238E27FC236}">
                      <a16:creationId xmlns="" xmlns:a16="http://schemas.microsoft.com/office/drawing/2014/main" id="{9E5742BD-2BF0-4088-AD88-4E37C0F4A68F}"/>
                    </a:ext>
                  </a:extLst>
                </p:cNvPr>
                <p:cNvSpPr>
                  <a:spLocks/>
                </p:cNvSpPr>
                <p:nvPr/>
              </p:nvSpPr>
              <p:spPr bwMode="auto">
                <a:xfrm>
                  <a:off x="5105" y="2983"/>
                  <a:ext cx="32" cy="33"/>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27" name="Freeform 624">
                  <a:extLst>
                    <a:ext uri="{FF2B5EF4-FFF2-40B4-BE49-F238E27FC236}">
                      <a16:creationId xmlns="" xmlns:a16="http://schemas.microsoft.com/office/drawing/2014/main" id="{B9F25079-B84F-4C6D-A0DF-4E83F59A4284}"/>
                    </a:ext>
                  </a:extLst>
                </p:cNvPr>
                <p:cNvSpPr>
                  <a:spLocks/>
                </p:cNvSpPr>
                <p:nvPr/>
              </p:nvSpPr>
              <p:spPr bwMode="auto">
                <a:xfrm>
                  <a:off x="5087" y="2985"/>
                  <a:ext cx="34" cy="33"/>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28" name="Freeform 625">
                  <a:extLst>
                    <a:ext uri="{FF2B5EF4-FFF2-40B4-BE49-F238E27FC236}">
                      <a16:creationId xmlns="" xmlns:a16="http://schemas.microsoft.com/office/drawing/2014/main" id="{506EAB75-4C30-4004-ACAA-482B110B9F01}"/>
                    </a:ext>
                  </a:extLst>
                </p:cNvPr>
                <p:cNvSpPr>
                  <a:spLocks/>
                </p:cNvSpPr>
                <p:nvPr/>
              </p:nvSpPr>
              <p:spPr bwMode="auto">
                <a:xfrm>
                  <a:off x="5070" y="2985"/>
                  <a:ext cx="34" cy="33"/>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29" name="Freeform 626">
                  <a:extLst>
                    <a:ext uri="{FF2B5EF4-FFF2-40B4-BE49-F238E27FC236}">
                      <a16:creationId xmlns="" xmlns:a16="http://schemas.microsoft.com/office/drawing/2014/main" id="{FD108E9A-D9EC-47B6-B2ED-543FB573FA8C}"/>
                    </a:ext>
                  </a:extLst>
                </p:cNvPr>
                <p:cNvSpPr>
                  <a:spLocks/>
                </p:cNvSpPr>
                <p:nvPr/>
              </p:nvSpPr>
              <p:spPr bwMode="auto">
                <a:xfrm>
                  <a:off x="5053" y="2989"/>
                  <a:ext cx="32" cy="32"/>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30" name="Freeform 627">
                  <a:extLst>
                    <a:ext uri="{FF2B5EF4-FFF2-40B4-BE49-F238E27FC236}">
                      <a16:creationId xmlns="" xmlns:a16="http://schemas.microsoft.com/office/drawing/2014/main" id="{0E457037-1380-416E-BAF2-5A6EDC1C342A}"/>
                    </a:ext>
                  </a:extLst>
                </p:cNvPr>
                <p:cNvSpPr>
                  <a:spLocks/>
                </p:cNvSpPr>
                <p:nvPr/>
              </p:nvSpPr>
              <p:spPr bwMode="auto">
                <a:xfrm>
                  <a:off x="5039" y="2990"/>
                  <a:ext cx="32" cy="33"/>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31" name="Freeform 628">
                  <a:extLst>
                    <a:ext uri="{FF2B5EF4-FFF2-40B4-BE49-F238E27FC236}">
                      <a16:creationId xmlns="" xmlns:a16="http://schemas.microsoft.com/office/drawing/2014/main" id="{E1A4A5F5-2DBB-468E-B240-F9DDC6FE2620}"/>
                    </a:ext>
                  </a:extLst>
                </p:cNvPr>
                <p:cNvSpPr>
                  <a:spLocks/>
                </p:cNvSpPr>
                <p:nvPr/>
              </p:nvSpPr>
              <p:spPr bwMode="auto">
                <a:xfrm>
                  <a:off x="5017" y="2991"/>
                  <a:ext cx="33" cy="34"/>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32" name="Freeform 629">
                  <a:extLst>
                    <a:ext uri="{FF2B5EF4-FFF2-40B4-BE49-F238E27FC236}">
                      <a16:creationId xmlns="" xmlns:a16="http://schemas.microsoft.com/office/drawing/2014/main" id="{97ADD4E5-39AA-4313-BCC3-AC939B9E8556}"/>
                    </a:ext>
                  </a:extLst>
                </p:cNvPr>
                <p:cNvSpPr>
                  <a:spLocks/>
                </p:cNvSpPr>
                <p:nvPr/>
              </p:nvSpPr>
              <p:spPr bwMode="auto">
                <a:xfrm>
                  <a:off x="4998" y="2997"/>
                  <a:ext cx="34" cy="33"/>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33" name="Freeform 630">
                  <a:extLst>
                    <a:ext uri="{FF2B5EF4-FFF2-40B4-BE49-F238E27FC236}">
                      <a16:creationId xmlns="" xmlns:a16="http://schemas.microsoft.com/office/drawing/2014/main" id="{53E2A0CC-087C-4581-AD7B-043DC5B4E7D6}"/>
                    </a:ext>
                  </a:extLst>
                </p:cNvPr>
                <p:cNvSpPr>
                  <a:spLocks/>
                </p:cNvSpPr>
                <p:nvPr/>
              </p:nvSpPr>
              <p:spPr bwMode="auto">
                <a:xfrm>
                  <a:off x="4974" y="2998"/>
                  <a:ext cx="34" cy="32"/>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34" name="Freeform 631">
                  <a:extLst>
                    <a:ext uri="{FF2B5EF4-FFF2-40B4-BE49-F238E27FC236}">
                      <a16:creationId xmlns="" xmlns:a16="http://schemas.microsoft.com/office/drawing/2014/main" id="{531ECCED-64D3-40B4-B1FA-79D67D55D09E}"/>
                    </a:ext>
                  </a:extLst>
                </p:cNvPr>
                <p:cNvSpPr>
                  <a:spLocks/>
                </p:cNvSpPr>
                <p:nvPr/>
              </p:nvSpPr>
              <p:spPr bwMode="auto">
                <a:xfrm>
                  <a:off x="4953" y="2998"/>
                  <a:ext cx="34" cy="32"/>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35" name="Freeform 632">
                  <a:extLst>
                    <a:ext uri="{FF2B5EF4-FFF2-40B4-BE49-F238E27FC236}">
                      <a16:creationId xmlns="" xmlns:a16="http://schemas.microsoft.com/office/drawing/2014/main" id="{09EAFA3B-6469-4F0F-AD6F-6308AD06CEA2}"/>
                    </a:ext>
                  </a:extLst>
                </p:cNvPr>
                <p:cNvSpPr>
                  <a:spLocks/>
                </p:cNvSpPr>
                <p:nvPr/>
              </p:nvSpPr>
              <p:spPr bwMode="auto">
                <a:xfrm>
                  <a:off x="4923" y="3003"/>
                  <a:ext cx="33" cy="33"/>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36" name="Freeform 633">
                  <a:extLst>
                    <a:ext uri="{FF2B5EF4-FFF2-40B4-BE49-F238E27FC236}">
                      <a16:creationId xmlns="" xmlns:a16="http://schemas.microsoft.com/office/drawing/2014/main" id="{3A20A2AD-BEA9-4065-BB33-7F7B20612363}"/>
                    </a:ext>
                  </a:extLst>
                </p:cNvPr>
                <p:cNvSpPr>
                  <a:spLocks/>
                </p:cNvSpPr>
                <p:nvPr/>
              </p:nvSpPr>
              <p:spPr bwMode="auto">
                <a:xfrm>
                  <a:off x="4903" y="3003"/>
                  <a:ext cx="32" cy="33"/>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37" name="Freeform 634">
                  <a:extLst>
                    <a:ext uri="{FF2B5EF4-FFF2-40B4-BE49-F238E27FC236}">
                      <a16:creationId xmlns="" xmlns:a16="http://schemas.microsoft.com/office/drawing/2014/main" id="{77DD2BE9-830E-4837-9860-304FE5BA6240}"/>
                    </a:ext>
                  </a:extLst>
                </p:cNvPr>
                <p:cNvSpPr>
                  <a:spLocks/>
                </p:cNvSpPr>
                <p:nvPr/>
              </p:nvSpPr>
              <p:spPr bwMode="auto">
                <a:xfrm>
                  <a:off x="4870" y="3005"/>
                  <a:ext cx="34" cy="3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38" name="Freeform 635">
                  <a:extLst>
                    <a:ext uri="{FF2B5EF4-FFF2-40B4-BE49-F238E27FC236}">
                      <a16:creationId xmlns="" xmlns:a16="http://schemas.microsoft.com/office/drawing/2014/main" id="{9EB21CF9-7FEB-40A8-B64B-5BBA08AB8A7C}"/>
                    </a:ext>
                  </a:extLst>
                </p:cNvPr>
                <p:cNvSpPr>
                  <a:spLocks/>
                </p:cNvSpPr>
                <p:nvPr/>
              </p:nvSpPr>
              <p:spPr bwMode="auto">
                <a:xfrm>
                  <a:off x="4889" y="3005"/>
                  <a:ext cx="32" cy="33"/>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39" name="Freeform 636">
                  <a:extLst>
                    <a:ext uri="{FF2B5EF4-FFF2-40B4-BE49-F238E27FC236}">
                      <a16:creationId xmlns="" xmlns:a16="http://schemas.microsoft.com/office/drawing/2014/main" id="{98C9225A-A691-4D0E-B08A-5D600DA9B2D2}"/>
                    </a:ext>
                  </a:extLst>
                </p:cNvPr>
                <p:cNvSpPr>
                  <a:spLocks/>
                </p:cNvSpPr>
                <p:nvPr/>
              </p:nvSpPr>
              <p:spPr bwMode="auto">
                <a:xfrm>
                  <a:off x="4514" y="2947"/>
                  <a:ext cx="33" cy="34"/>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40" name="Freeform 637">
                  <a:extLst>
                    <a:ext uri="{FF2B5EF4-FFF2-40B4-BE49-F238E27FC236}">
                      <a16:creationId xmlns="" xmlns:a16="http://schemas.microsoft.com/office/drawing/2014/main" id="{2F157E91-2EAD-4234-82CB-2A19E510AF85}"/>
                    </a:ext>
                  </a:extLst>
                </p:cNvPr>
                <p:cNvSpPr>
                  <a:spLocks/>
                </p:cNvSpPr>
                <p:nvPr/>
              </p:nvSpPr>
              <p:spPr bwMode="auto">
                <a:xfrm>
                  <a:off x="4533" y="2947"/>
                  <a:ext cx="33" cy="34"/>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41" name="Freeform 638">
                  <a:extLst>
                    <a:ext uri="{FF2B5EF4-FFF2-40B4-BE49-F238E27FC236}">
                      <a16:creationId xmlns="" xmlns:a16="http://schemas.microsoft.com/office/drawing/2014/main" id="{6E2BD63E-B7A9-4C95-A0FB-03AEE3080EF1}"/>
                    </a:ext>
                  </a:extLst>
                </p:cNvPr>
                <p:cNvSpPr>
                  <a:spLocks/>
                </p:cNvSpPr>
                <p:nvPr/>
              </p:nvSpPr>
              <p:spPr bwMode="auto">
                <a:xfrm>
                  <a:off x="4552" y="2964"/>
                  <a:ext cx="33" cy="33"/>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42" name="Freeform 639">
                  <a:extLst>
                    <a:ext uri="{FF2B5EF4-FFF2-40B4-BE49-F238E27FC236}">
                      <a16:creationId xmlns="" xmlns:a16="http://schemas.microsoft.com/office/drawing/2014/main" id="{FCA37AD2-D610-4A3F-AD89-EE06DCC7BADD}"/>
                    </a:ext>
                  </a:extLst>
                </p:cNvPr>
                <p:cNvSpPr>
                  <a:spLocks/>
                </p:cNvSpPr>
                <p:nvPr/>
              </p:nvSpPr>
              <p:spPr bwMode="auto">
                <a:xfrm>
                  <a:off x="4561" y="2955"/>
                  <a:ext cx="33" cy="34"/>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43" name="Freeform 640">
                  <a:extLst>
                    <a:ext uri="{FF2B5EF4-FFF2-40B4-BE49-F238E27FC236}">
                      <a16:creationId xmlns="" xmlns:a16="http://schemas.microsoft.com/office/drawing/2014/main" id="{AED69702-A7D0-46AF-8D0E-3160A241A2A6}"/>
                    </a:ext>
                  </a:extLst>
                </p:cNvPr>
                <p:cNvSpPr>
                  <a:spLocks/>
                </p:cNvSpPr>
                <p:nvPr/>
              </p:nvSpPr>
              <p:spPr bwMode="auto">
                <a:xfrm>
                  <a:off x="4555" y="2951"/>
                  <a:ext cx="34" cy="33"/>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44" name="Freeform 641">
                  <a:extLst>
                    <a:ext uri="{FF2B5EF4-FFF2-40B4-BE49-F238E27FC236}">
                      <a16:creationId xmlns="" xmlns:a16="http://schemas.microsoft.com/office/drawing/2014/main" id="{C2FD0DE6-49B9-4D58-A770-3176B0BE742C}"/>
                    </a:ext>
                  </a:extLst>
                </p:cNvPr>
                <p:cNvSpPr>
                  <a:spLocks/>
                </p:cNvSpPr>
                <p:nvPr/>
              </p:nvSpPr>
              <p:spPr bwMode="auto">
                <a:xfrm>
                  <a:off x="4586" y="2955"/>
                  <a:ext cx="34" cy="34"/>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45" name="Freeform 642">
                  <a:extLst>
                    <a:ext uri="{FF2B5EF4-FFF2-40B4-BE49-F238E27FC236}">
                      <a16:creationId xmlns="" xmlns:a16="http://schemas.microsoft.com/office/drawing/2014/main" id="{9550558E-CFD2-41F7-97C3-7C4979DCD084}"/>
                    </a:ext>
                  </a:extLst>
                </p:cNvPr>
                <p:cNvSpPr>
                  <a:spLocks/>
                </p:cNvSpPr>
                <p:nvPr/>
              </p:nvSpPr>
              <p:spPr bwMode="auto">
                <a:xfrm>
                  <a:off x="4600" y="2956"/>
                  <a:ext cx="34" cy="34"/>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46" name="Freeform 643">
                  <a:extLst>
                    <a:ext uri="{FF2B5EF4-FFF2-40B4-BE49-F238E27FC236}">
                      <a16:creationId xmlns="" xmlns:a16="http://schemas.microsoft.com/office/drawing/2014/main" id="{CE26262B-AD17-4442-8946-E020E664F8E2}"/>
                    </a:ext>
                  </a:extLst>
                </p:cNvPr>
                <p:cNvSpPr>
                  <a:spLocks/>
                </p:cNvSpPr>
                <p:nvPr/>
              </p:nvSpPr>
              <p:spPr bwMode="auto">
                <a:xfrm>
                  <a:off x="4613" y="2959"/>
                  <a:ext cx="33" cy="33"/>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47" name="Freeform 644">
                  <a:extLst>
                    <a:ext uri="{FF2B5EF4-FFF2-40B4-BE49-F238E27FC236}">
                      <a16:creationId xmlns="" xmlns:a16="http://schemas.microsoft.com/office/drawing/2014/main" id="{FD226495-0F79-4169-B24E-26EB71D8DDA6}"/>
                    </a:ext>
                  </a:extLst>
                </p:cNvPr>
                <p:cNvSpPr>
                  <a:spLocks/>
                </p:cNvSpPr>
                <p:nvPr/>
              </p:nvSpPr>
              <p:spPr bwMode="auto">
                <a:xfrm>
                  <a:off x="4628" y="2958"/>
                  <a:ext cx="33" cy="32"/>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48" name="Freeform 645">
                  <a:extLst>
                    <a:ext uri="{FF2B5EF4-FFF2-40B4-BE49-F238E27FC236}">
                      <a16:creationId xmlns="" xmlns:a16="http://schemas.microsoft.com/office/drawing/2014/main" id="{67765F19-E2B7-4E8E-9DF5-106526D51FA9}"/>
                    </a:ext>
                  </a:extLst>
                </p:cNvPr>
                <p:cNvSpPr>
                  <a:spLocks/>
                </p:cNvSpPr>
                <p:nvPr/>
              </p:nvSpPr>
              <p:spPr bwMode="auto">
                <a:xfrm>
                  <a:off x="4645" y="2960"/>
                  <a:ext cx="34" cy="33"/>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49" name="Freeform 646">
                  <a:extLst>
                    <a:ext uri="{FF2B5EF4-FFF2-40B4-BE49-F238E27FC236}">
                      <a16:creationId xmlns="" xmlns:a16="http://schemas.microsoft.com/office/drawing/2014/main" id="{B198271F-CED6-4462-A399-9A55C18C2100}"/>
                    </a:ext>
                  </a:extLst>
                </p:cNvPr>
                <p:cNvSpPr>
                  <a:spLocks/>
                </p:cNvSpPr>
                <p:nvPr/>
              </p:nvSpPr>
              <p:spPr bwMode="auto">
                <a:xfrm>
                  <a:off x="4661" y="2960"/>
                  <a:ext cx="34" cy="33"/>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50" name="Freeform 647">
                  <a:extLst>
                    <a:ext uri="{FF2B5EF4-FFF2-40B4-BE49-F238E27FC236}">
                      <a16:creationId xmlns="" xmlns:a16="http://schemas.microsoft.com/office/drawing/2014/main" id="{2ACCAD3B-4D29-4C0E-9174-1D3004AD5C66}"/>
                    </a:ext>
                  </a:extLst>
                </p:cNvPr>
                <p:cNvSpPr>
                  <a:spLocks/>
                </p:cNvSpPr>
                <p:nvPr/>
              </p:nvSpPr>
              <p:spPr bwMode="auto">
                <a:xfrm>
                  <a:off x="4680" y="2960"/>
                  <a:ext cx="33" cy="33"/>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51" name="Freeform 648">
                  <a:extLst>
                    <a:ext uri="{FF2B5EF4-FFF2-40B4-BE49-F238E27FC236}">
                      <a16:creationId xmlns="" xmlns:a16="http://schemas.microsoft.com/office/drawing/2014/main" id="{D7278EFC-18F5-4959-A448-07BF72895F60}"/>
                    </a:ext>
                  </a:extLst>
                </p:cNvPr>
                <p:cNvSpPr>
                  <a:spLocks/>
                </p:cNvSpPr>
                <p:nvPr/>
              </p:nvSpPr>
              <p:spPr bwMode="auto">
                <a:xfrm>
                  <a:off x="4696" y="2964"/>
                  <a:ext cx="33" cy="33"/>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52" name="Freeform 649">
                  <a:extLst>
                    <a:ext uri="{FF2B5EF4-FFF2-40B4-BE49-F238E27FC236}">
                      <a16:creationId xmlns="" xmlns:a16="http://schemas.microsoft.com/office/drawing/2014/main" id="{CA729009-C566-41A1-B818-22A8AE3B4B73}"/>
                    </a:ext>
                  </a:extLst>
                </p:cNvPr>
                <p:cNvSpPr>
                  <a:spLocks/>
                </p:cNvSpPr>
                <p:nvPr/>
              </p:nvSpPr>
              <p:spPr bwMode="auto">
                <a:xfrm>
                  <a:off x="4709" y="2964"/>
                  <a:ext cx="33" cy="34"/>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53" name="Freeform 650">
                  <a:extLst>
                    <a:ext uri="{FF2B5EF4-FFF2-40B4-BE49-F238E27FC236}">
                      <a16:creationId xmlns="" xmlns:a16="http://schemas.microsoft.com/office/drawing/2014/main" id="{C05A1A5B-3722-4287-B690-7D228180192A}"/>
                    </a:ext>
                  </a:extLst>
                </p:cNvPr>
                <p:cNvSpPr>
                  <a:spLocks/>
                </p:cNvSpPr>
                <p:nvPr/>
              </p:nvSpPr>
              <p:spPr bwMode="auto">
                <a:xfrm>
                  <a:off x="4724" y="2966"/>
                  <a:ext cx="33" cy="33"/>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54" name="Freeform 651">
                  <a:extLst>
                    <a:ext uri="{FF2B5EF4-FFF2-40B4-BE49-F238E27FC236}">
                      <a16:creationId xmlns="" xmlns:a16="http://schemas.microsoft.com/office/drawing/2014/main" id="{439BE3F7-C480-46BE-9488-B3EBCC034CAA}"/>
                    </a:ext>
                  </a:extLst>
                </p:cNvPr>
                <p:cNvSpPr>
                  <a:spLocks/>
                </p:cNvSpPr>
                <p:nvPr/>
              </p:nvSpPr>
              <p:spPr bwMode="auto">
                <a:xfrm>
                  <a:off x="4738" y="2964"/>
                  <a:ext cx="33" cy="34"/>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55" name="Freeform 652">
                  <a:extLst>
                    <a:ext uri="{FF2B5EF4-FFF2-40B4-BE49-F238E27FC236}">
                      <a16:creationId xmlns="" xmlns:a16="http://schemas.microsoft.com/office/drawing/2014/main" id="{EAD348F2-261B-4A06-8AA8-D148022A1DF5}"/>
                    </a:ext>
                  </a:extLst>
                </p:cNvPr>
                <p:cNvSpPr>
                  <a:spLocks/>
                </p:cNvSpPr>
                <p:nvPr/>
              </p:nvSpPr>
              <p:spPr bwMode="auto">
                <a:xfrm>
                  <a:off x="4756" y="2976"/>
                  <a:ext cx="33" cy="34"/>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56" name="Freeform 653">
                  <a:extLst>
                    <a:ext uri="{FF2B5EF4-FFF2-40B4-BE49-F238E27FC236}">
                      <a16:creationId xmlns="" xmlns:a16="http://schemas.microsoft.com/office/drawing/2014/main" id="{1F4EBDFC-0707-4FDD-A13D-B3EEA1EE95F4}"/>
                    </a:ext>
                  </a:extLst>
                </p:cNvPr>
                <p:cNvSpPr>
                  <a:spLocks/>
                </p:cNvSpPr>
                <p:nvPr/>
              </p:nvSpPr>
              <p:spPr bwMode="auto">
                <a:xfrm>
                  <a:off x="4780" y="2976"/>
                  <a:ext cx="34" cy="34"/>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57" name="Freeform 654">
                  <a:extLst>
                    <a:ext uri="{FF2B5EF4-FFF2-40B4-BE49-F238E27FC236}">
                      <a16:creationId xmlns="" xmlns:a16="http://schemas.microsoft.com/office/drawing/2014/main" id="{7095DBCF-57D5-482A-90A5-B25A09B11556}"/>
                    </a:ext>
                  </a:extLst>
                </p:cNvPr>
                <p:cNvSpPr>
                  <a:spLocks/>
                </p:cNvSpPr>
                <p:nvPr/>
              </p:nvSpPr>
              <p:spPr bwMode="auto">
                <a:xfrm>
                  <a:off x="4792" y="2976"/>
                  <a:ext cx="33" cy="34"/>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58" name="Freeform 655">
                  <a:extLst>
                    <a:ext uri="{FF2B5EF4-FFF2-40B4-BE49-F238E27FC236}">
                      <a16:creationId xmlns="" xmlns:a16="http://schemas.microsoft.com/office/drawing/2014/main" id="{316015AC-29D5-487B-BF06-0072F87DFF1A}"/>
                    </a:ext>
                  </a:extLst>
                </p:cNvPr>
                <p:cNvSpPr>
                  <a:spLocks/>
                </p:cNvSpPr>
                <p:nvPr/>
              </p:nvSpPr>
              <p:spPr bwMode="auto">
                <a:xfrm>
                  <a:off x="4813" y="2976"/>
                  <a:ext cx="32" cy="34"/>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59" name="Freeform 656">
                  <a:extLst>
                    <a:ext uri="{FF2B5EF4-FFF2-40B4-BE49-F238E27FC236}">
                      <a16:creationId xmlns="" xmlns:a16="http://schemas.microsoft.com/office/drawing/2014/main" id="{9D8D52D1-FFDE-4542-A294-AD8A3E88F71A}"/>
                    </a:ext>
                  </a:extLst>
                </p:cNvPr>
                <p:cNvSpPr>
                  <a:spLocks/>
                </p:cNvSpPr>
                <p:nvPr/>
              </p:nvSpPr>
              <p:spPr bwMode="auto">
                <a:xfrm>
                  <a:off x="4828" y="2976"/>
                  <a:ext cx="33" cy="34"/>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60" name="Freeform 657">
                  <a:extLst>
                    <a:ext uri="{FF2B5EF4-FFF2-40B4-BE49-F238E27FC236}">
                      <a16:creationId xmlns="" xmlns:a16="http://schemas.microsoft.com/office/drawing/2014/main" id="{6E951F70-9BFA-413D-A365-F5268A6B37F8}"/>
                    </a:ext>
                  </a:extLst>
                </p:cNvPr>
                <p:cNvSpPr>
                  <a:spLocks/>
                </p:cNvSpPr>
                <p:nvPr/>
              </p:nvSpPr>
              <p:spPr bwMode="auto">
                <a:xfrm>
                  <a:off x="4840" y="2981"/>
                  <a:ext cx="34" cy="33"/>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61" name="Freeform 658">
                  <a:extLst>
                    <a:ext uri="{FF2B5EF4-FFF2-40B4-BE49-F238E27FC236}">
                      <a16:creationId xmlns="" xmlns:a16="http://schemas.microsoft.com/office/drawing/2014/main" id="{DD925132-D0CF-42CC-A92D-07FE6E57DF72}"/>
                    </a:ext>
                  </a:extLst>
                </p:cNvPr>
                <p:cNvSpPr>
                  <a:spLocks/>
                </p:cNvSpPr>
                <p:nvPr/>
              </p:nvSpPr>
              <p:spPr bwMode="auto">
                <a:xfrm>
                  <a:off x="4554" y="2975"/>
                  <a:ext cx="32" cy="33"/>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62" name="Freeform 659">
                  <a:extLst>
                    <a:ext uri="{FF2B5EF4-FFF2-40B4-BE49-F238E27FC236}">
                      <a16:creationId xmlns="" xmlns:a16="http://schemas.microsoft.com/office/drawing/2014/main" id="{70AB0F2F-AAFE-4654-9043-603F3C1E4EFB}"/>
                    </a:ext>
                  </a:extLst>
                </p:cNvPr>
                <p:cNvSpPr>
                  <a:spLocks/>
                </p:cNvSpPr>
                <p:nvPr/>
              </p:nvSpPr>
              <p:spPr bwMode="auto">
                <a:xfrm>
                  <a:off x="4571" y="2977"/>
                  <a:ext cx="34" cy="34"/>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63" name="Freeform 660">
                  <a:extLst>
                    <a:ext uri="{FF2B5EF4-FFF2-40B4-BE49-F238E27FC236}">
                      <a16:creationId xmlns="" xmlns:a16="http://schemas.microsoft.com/office/drawing/2014/main" id="{A30AC8C9-9250-4516-89E6-599D1ED6B436}"/>
                    </a:ext>
                  </a:extLst>
                </p:cNvPr>
                <p:cNvSpPr>
                  <a:spLocks/>
                </p:cNvSpPr>
                <p:nvPr/>
              </p:nvSpPr>
              <p:spPr bwMode="auto">
                <a:xfrm>
                  <a:off x="4593" y="2982"/>
                  <a:ext cx="34" cy="33"/>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64" name="Freeform 661">
                  <a:extLst>
                    <a:ext uri="{FF2B5EF4-FFF2-40B4-BE49-F238E27FC236}">
                      <a16:creationId xmlns="" xmlns:a16="http://schemas.microsoft.com/office/drawing/2014/main" id="{F1B5517B-3B82-4DE3-998B-40945F77C194}"/>
                    </a:ext>
                  </a:extLst>
                </p:cNvPr>
                <p:cNvSpPr>
                  <a:spLocks/>
                </p:cNvSpPr>
                <p:nvPr/>
              </p:nvSpPr>
              <p:spPr bwMode="auto">
                <a:xfrm>
                  <a:off x="4609" y="2982"/>
                  <a:ext cx="33" cy="33"/>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65" name="Freeform 662">
                  <a:extLst>
                    <a:ext uri="{FF2B5EF4-FFF2-40B4-BE49-F238E27FC236}">
                      <a16:creationId xmlns="" xmlns:a16="http://schemas.microsoft.com/office/drawing/2014/main" id="{F54413AE-749D-429D-A086-DA408A09D219}"/>
                    </a:ext>
                  </a:extLst>
                </p:cNvPr>
                <p:cNvSpPr>
                  <a:spLocks/>
                </p:cNvSpPr>
                <p:nvPr/>
              </p:nvSpPr>
              <p:spPr bwMode="auto">
                <a:xfrm>
                  <a:off x="4621" y="2983"/>
                  <a:ext cx="33" cy="33"/>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66" name="Freeform 663">
                  <a:extLst>
                    <a:ext uri="{FF2B5EF4-FFF2-40B4-BE49-F238E27FC236}">
                      <a16:creationId xmlns="" xmlns:a16="http://schemas.microsoft.com/office/drawing/2014/main" id="{464A3265-9CCB-4C95-9822-ED87DF15ADC8}"/>
                    </a:ext>
                  </a:extLst>
                </p:cNvPr>
                <p:cNvSpPr>
                  <a:spLocks/>
                </p:cNvSpPr>
                <p:nvPr/>
              </p:nvSpPr>
              <p:spPr bwMode="auto">
                <a:xfrm>
                  <a:off x="4638" y="2985"/>
                  <a:ext cx="34" cy="34"/>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67" name="Freeform 664">
                  <a:extLst>
                    <a:ext uri="{FF2B5EF4-FFF2-40B4-BE49-F238E27FC236}">
                      <a16:creationId xmlns="" xmlns:a16="http://schemas.microsoft.com/office/drawing/2014/main" id="{207C4CDA-A806-49F6-9E7C-B74E8069AC5D}"/>
                    </a:ext>
                  </a:extLst>
                </p:cNvPr>
                <p:cNvSpPr>
                  <a:spLocks/>
                </p:cNvSpPr>
                <p:nvPr/>
              </p:nvSpPr>
              <p:spPr bwMode="auto">
                <a:xfrm>
                  <a:off x="4649" y="2988"/>
                  <a:ext cx="33" cy="33"/>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68" name="Freeform 665">
                  <a:extLst>
                    <a:ext uri="{FF2B5EF4-FFF2-40B4-BE49-F238E27FC236}">
                      <a16:creationId xmlns="" xmlns:a16="http://schemas.microsoft.com/office/drawing/2014/main" id="{1EBDDB33-59C1-4B2F-9994-948AAA493F57}"/>
                    </a:ext>
                  </a:extLst>
                </p:cNvPr>
                <p:cNvSpPr>
                  <a:spLocks/>
                </p:cNvSpPr>
                <p:nvPr/>
              </p:nvSpPr>
              <p:spPr bwMode="auto">
                <a:xfrm>
                  <a:off x="4662" y="2989"/>
                  <a:ext cx="34" cy="33"/>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69" name="Freeform 666">
                  <a:extLst>
                    <a:ext uri="{FF2B5EF4-FFF2-40B4-BE49-F238E27FC236}">
                      <a16:creationId xmlns="" xmlns:a16="http://schemas.microsoft.com/office/drawing/2014/main" id="{69D6AD3D-AC87-4F64-BDBF-72B08A435704}"/>
                    </a:ext>
                  </a:extLst>
                </p:cNvPr>
                <p:cNvSpPr>
                  <a:spLocks/>
                </p:cNvSpPr>
                <p:nvPr/>
              </p:nvSpPr>
              <p:spPr bwMode="auto">
                <a:xfrm>
                  <a:off x="4680" y="2992"/>
                  <a:ext cx="33" cy="33"/>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70" name="Freeform 667">
                  <a:extLst>
                    <a:ext uri="{FF2B5EF4-FFF2-40B4-BE49-F238E27FC236}">
                      <a16:creationId xmlns="" xmlns:a16="http://schemas.microsoft.com/office/drawing/2014/main" id="{FB577001-5BA5-4C6A-84F5-FF8CCA8FC5C0}"/>
                    </a:ext>
                  </a:extLst>
                </p:cNvPr>
                <p:cNvSpPr>
                  <a:spLocks/>
                </p:cNvSpPr>
                <p:nvPr/>
              </p:nvSpPr>
              <p:spPr bwMode="auto">
                <a:xfrm>
                  <a:off x="4708" y="2992"/>
                  <a:ext cx="33" cy="33"/>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71" name="Freeform 668">
                  <a:extLst>
                    <a:ext uri="{FF2B5EF4-FFF2-40B4-BE49-F238E27FC236}">
                      <a16:creationId xmlns="" xmlns:a16="http://schemas.microsoft.com/office/drawing/2014/main" id="{C4426119-BE73-42FF-826B-DC370C1C939F}"/>
                    </a:ext>
                  </a:extLst>
                </p:cNvPr>
                <p:cNvSpPr>
                  <a:spLocks/>
                </p:cNvSpPr>
                <p:nvPr/>
              </p:nvSpPr>
              <p:spPr bwMode="auto">
                <a:xfrm>
                  <a:off x="4721" y="2998"/>
                  <a:ext cx="34" cy="32"/>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72" name="Freeform 669">
                  <a:extLst>
                    <a:ext uri="{FF2B5EF4-FFF2-40B4-BE49-F238E27FC236}">
                      <a16:creationId xmlns="" xmlns:a16="http://schemas.microsoft.com/office/drawing/2014/main" id="{244C74B2-CD26-442F-B2A7-AAB24935D460}"/>
                    </a:ext>
                  </a:extLst>
                </p:cNvPr>
                <p:cNvSpPr>
                  <a:spLocks/>
                </p:cNvSpPr>
                <p:nvPr/>
              </p:nvSpPr>
              <p:spPr bwMode="auto">
                <a:xfrm>
                  <a:off x="4735" y="2998"/>
                  <a:ext cx="34" cy="33"/>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73" name="Freeform 670">
                  <a:extLst>
                    <a:ext uri="{FF2B5EF4-FFF2-40B4-BE49-F238E27FC236}">
                      <a16:creationId xmlns="" xmlns:a16="http://schemas.microsoft.com/office/drawing/2014/main" id="{DCF406E3-9B4F-44ED-9FF7-8382F9E6A015}"/>
                    </a:ext>
                  </a:extLst>
                </p:cNvPr>
                <p:cNvSpPr>
                  <a:spLocks/>
                </p:cNvSpPr>
                <p:nvPr/>
              </p:nvSpPr>
              <p:spPr bwMode="auto">
                <a:xfrm>
                  <a:off x="4756" y="3001"/>
                  <a:ext cx="33" cy="33"/>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74" name="Freeform 671">
                  <a:extLst>
                    <a:ext uri="{FF2B5EF4-FFF2-40B4-BE49-F238E27FC236}">
                      <a16:creationId xmlns="" xmlns:a16="http://schemas.microsoft.com/office/drawing/2014/main" id="{AE15365E-646C-4EB4-B17E-9E86E4A4FD81}"/>
                    </a:ext>
                  </a:extLst>
                </p:cNvPr>
                <p:cNvSpPr>
                  <a:spLocks/>
                </p:cNvSpPr>
                <p:nvPr/>
              </p:nvSpPr>
              <p:spPr bwMode="auto">
                <a:xfrm>
                  <a:off x="4769" y="3003"/>
                  <a:ext cx="33" cy="33"/>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75" name="Freeform 672">
                  <a:extLst>
                    <a:ext uri="{FF2B5EF4-FFF2-40B4-BE49-F238E27FC236}">
                      <a16:creationId xmlns="" xmlns:a16="http://schemas.microsoft.com/office/drawing/2014/main" id="{11D7A0BB-070B-4805-AABD-84AF8915082C}"/>
                    </a:ext>
                  </a:extLst>
                </p:cNvPr>
                <p:cNvSpPr>
                  <a:spLocks/>
                </p:cNvSpPr>
                <p:nvPr/>
              </p:nvSpPr>
              <p:spPr bwMode="auto">
                <a:xfrm>
                  <a:off x="4780" y="3003"/>
                  <a:ext cx="34" cy="33"/>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76" name="Freeform 673">
                  <a:extLst>
                    <a:ext uri="{FF2B5EF4-FFF2-40B4-BE49-F238E27FC236}">
                      <a16:creationId xmlns="" xmlns:a16="http://schemas.microsoft.com/office/drawing/2014/main" id="{9BD2EBA5-D872-40F6-8081-BC6522DB1D83}"/>
                    </a:ext>
                  </a:extLst>
                </p:cNvPr>
                <p:cNvSpPr>
                  <a:spLocks/>
                </p:cNvSpPr>
                <p:nvPr/>
              </p:nvSpPr>
              <p:spPr bwMode="auto">
                <a:xfrm>
                  <a:off x="4793" y="3003"/>
                  <a:ext cx="33" cy="33"/>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77" name="Freeform 674">
                  <a:extLst>
                    <a:ext uri="{FF2B5EF4-FFF2-40B4-BE49-F238E27FC236}">
                      <a16:creationId xmlns="" xmlns:a16="http://schemas.microsoft.com/office/drawing/2014/main" id="{32856F8A-84C1-4B20-BE80-6E1B5607E518}"/>
                    </a:ext>
                  </a:extLst>
                </p:cNvPr>
                <p:cNvSpPr>
                  <a:spLocks/>
                </p:cNvSpPr>
                <p:nvPr/>
              </p:nvSpPr>
              <p:spPr bwMode="auto">
                <a:xfrm>
                  <a:off x="4810" y="3006"/>
                  <a:ext cx="34" cy="34"/>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78" name="Freeform 675">
                  <a:extLst>
                    <a:ext uri="{FF2B5EF4-FFF2-40B4-BE49-F238E27FC236}">
                      <a16:creationId xmlns="" xmlns:a16="http://schemas.microsoft.com/office/drawing/2014/main" id="{198EE4B4-C9E0-43E6-9724-5B4CD02D64F0}"/>
                    </a:ext>
                  </a:extLst>
                </p:cNvPr>
                <p:cNvSpPr>
                  <a:spLocks/>
                </p:cNvSpPr>
                <p:nvPr/>
              </p:nvSpPr>
              <p:spPr bwMode="auto">
                <a:xfrm>
                  <a:off x="4829" y="3006"/>
                  <a:ext cx="33" cy="34"/>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79" name="Freeform 676">
                  <a:extLst>
                    <a:ext uri="{FF2B5EF4-FFF2-40B4-BE49-F238E27FC236}">
                      <a16:creationId xmlns="" xmlns:a16="http://schemas.microsoft.com/office/drawing/2014/main" id="{7CA9FD6E-1D10-4E4E-A30F-ED1A5DA819DC}"/>
                    </a:ext>
                  </a:extLst>
                </p:cNvPr>
                <p:cNvSpPr>
                  <a:spLocks/>
                </p:cNvSpPr>
                <p:nvPr/>
              </p:nvSpPr>
              <p:spPr bwMode="auto">
                <a:xfrm>
                  <a:off x="4839" y="3008"/>
                  <a:ext cx="34" cy="34"/>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80" name="Freeform 677">
                  <a:extLst>
                    <a:ext uri="{FF2B5EF4-FFF2-40B4-BE49-F238E27FC236}">
                      <a16:creationId xmlns="" xmlns:a16="http://schemas.microsoft.com/office/drawing/2014/main" id="{03DFC318-9FA0-45C0-8B1E-E7E411C3977F}"/>
                    </a:ext>
                  </a:extLst>
                </p:cNvPr>
                <p:cNvSpPr>
                  <a:spLocks/>
                </p:cNvSpPr>
                <p:nvPr/>
              </p:nvSpPr>
              <p:spPr bwMode="auto">
                <a:xfrm>
                  <a:off x="4831" y="3022"/>
                  <a:ext cx="34" cy="33"/>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81" name="Freeform 678">
                  <a:extLst>
                    <a:ext uri="{FF2B5EF4-FFF2-40B4-BE49-F238E27FC236}">
                      <a16:creationId xmlns="" xmlns:a16="http://schemas.microsoft.com/office/drawing/2014/main" id="{92B70862-03BE-4481-9B82-CC605D40A9A6}"/>
                    </a:ext>
                  </a:extLst>
                </p:cNvPr>
                <p:cNvSpPr>
                  <a:spLocks/>
                </p:cNvSpPr>
                <p:nvPr/>
              </p:nvSpPr>
              <p:spPr bwMode="auto">
                <a:xfrm>
                  <a:off x="4821" y="3029"/>
                  <a:ext cx="33" cy="33"/>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82" name="Freeform 679">
                  <a:extLst>
                    <a:ext uri="{FF2B5EF4-FFF2-40B4-BE49-F238E27FC236}">
                      <a16:creationId xmlns="" xmlns:a16="http://schemas.microsoft.com/office/drawing/2014/main" id="{ED59FB02-530A-40AF-8489-2E2418D486F5}"/>
                    </a:ext>
                  </a:extLst>
                </p:cNvPr>
                <p:cNvSpPr>
                  <a:spLocks/>
                </p:cNvSpPr>
                <p:nvPr/>
              </p:nvSpPr>
              <p:spPr bwMode="auto">
                <a:xfrm>
                  <a:off x="4820" y="3035"/>
                  <a:ext cx="32" cy="33"/>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83" name="Freeform 680">
                  <a:extLst>
                    <a:ext uri="{FF2B5EF4-FFF2-40B4-BE49-F238E27FC236}">
                      <a16:creationId xmlns="" xmlns:a16="http://schemas.microsoft.com/office/drawing/2014/main" id="{4C9E08E3-9708-4BD9-B9AB-90B331D62D3D}"/>
                    </a:ext>
                  </a:extLst>
                </p:cNvPr>
                <p:cNvSpPr>
                  <a:spLocks/>
                </p:cNvSpPr>
                <p:nvPr/>
              </p:nvSpPr>
              <p:spPr bwMode="auto">
                <a:xfrm>
                  <a:off x="4837" y="3050"/>
                  <a:ext cx="33" cy="32"/>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6"/>
                        <a:pt x="25" y="4"/>
                      </a:cubicBezTo>
                      <a:cubicBezTo>
                        <a:pt x="22" y="1"/>
                        <a:pt x="19" y="0"/>
                        <a:pt x="15" y="0"/>
                      </a:cubicBezTo>
                      <a:cubicBezTo>
                        <a:pt x="11" y="0"/>
                        <a:pt x="7" y="1"/>
                        <a:pt x="4" y="4"/>
                      </a:cubicBezTo>
                      <a:cubicBezTo>
                        <a:pt x="2" y="6"/>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84" name="Freeform 681">
                  <a:extLst>
                    <a:ext uri="{FF2B5EF4-FFF2-40B4-BE49-F238E27FC236}">
                      <a16:creationId xmlns="" xmlns:a16="http://schemas.microsoft.com/office/drawing/2014/main" id="{000B882B-25FA-49EA-9767-5CE90D968D18}"/>
                    </a:ext>
                  </a:extLst>
                </p:cNvPr>
                <p:cNvSpPr>
                  <a:spLocks/>
                </p:cNvSpPr>
                <p:nvPr/>
              </p:nvSpPr>
              <p:spPr bwMode="auto">
                <a:xfrm>
                  <a:off x="4826" y="3057"/>
                  <a:ext cx="33" cy="33"/>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85" name="Freeform 682">
                  <a:extLst>
                    <a:ext uri="{FF2B5EF4-FFF2-40B4-BE49-F238E27FC236}">
                      <a16:creationId xmlns="" xmlns:a16="http://schemas.microsoft.com/office/drawing/2014/main" id="{3D69645E-C579-427C-B160-401ED0644153}"/>
                    </a:ext>
                  </a:extLst>
                </p:cNvPr>
                <p:cNvSpPr>
                  <a:spLocks/>
                </p:cNvSpPr>
                <p:nvPr/>
              </p:nvSpPr>
              <p:spPr bwMode="auto">
                <a:xfrm>
                  <a:off x="4803" y="3053"/>
                  <a:ext cx="34" cy="34"/>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86" name="Freeform 683">
                  <a:extLst>
                    <a:ext uri="{FF2B5EF4-FFF2-40B4-BE49-F238E27FC236}">
                      <a16:creationId xmlns="" xmlns:a16="http://schemas.microsoft.com/office/drawing/2014/main" id="{60E91477-8FBA-49DA-B339-75EA980EDAF6}"/>
                    </a:ext>
                  </a:extLst>
                </p:cNvPr>
                <p:cNvSpPr>
                  <a:spLocks/>
                </p:cNvSpPr>
                <p:nvPr/>
              </p:nvSpPr>
              <p:spPr bwMode="auto">
                <a:xfrm>
                  <a:off x="4789" y="3045"/>
                  <a:ext cx="34" cy="34"/>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87" name="Freeform 684">
                  <a:extLst>
                    <a:ext uri="{FF2B5EF4-FFF2-40B4-BE49-F238E27FC236}">
                      <a16:creationId xmlns="" xmlns:a16="http://schemas.microsoft.com/office/drawing/2014/main" id="{9652AFCC-3EA9-4E10-A6F3-17875995BD30}"/>
                    </a:ext>
                  </a:extLst>
                </p:cNvPr>
                <p:cNvSpPr>
                  <a:spLocks/>
                </p:cNvSpPr>
                <p:nvPr/>
              </p:nvSpPr>
              <p:spPr bwMode="auto">
                <a:xfrm>
                  <a:off x="4776" y="3044"/>
                  <a:ext cx="33" cy="34"/>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88" name="Freeform 685">
                  <a:extLst>
                    <a:ext uri="{FF2B5EF4-FFF2-40B4-BE49-F238E27FC236}">
                      <a16:creationId xmlns="" xmlns:a16="http://schemas.microsoft.com/office/drawing/2014/main" id="{9F0E24ED-7FE2-42D9-B0A0-0622165FC328}"/>
                    </a:ext>
                  </a:extLst>
                </p:cNvPr>
                <p:cNvSpPr>
                  <a:spLocks/>
                </p:cNvSpPr>
                <p:nvPr/>
              </p:nvSpPr>
              <p:spPr bwMode="auto">
                <a:xfrm>
                  <a:off x="4761" y="3048"/>
                  <a:ext cx="33" cy="3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89" name="Freeform 686">
                  <a:extLst>
                    <a:ext uri="{FF2B5EF4-FFF2-40B4-BE49-F238E27FC236}">
                      <a16:creationId xmlns="" xmlns:a16="http://schemas.microsoft.com/office/drawing/2014/main" id="{4B8180BB-6610-4AC4-8E24-45CA6BA1DEE7}"/>
                    </a:ext>
                  </a:extLst>
                </p:cNvPr>
                <p:cNvSpPr>
                  <a:spLocks/>
                </p:cNvSpPr>
                <p:nvPr/>
              </p:nvSpPr>
              <p:spPr bwMode="auto">
                <a:xfrm>
                  <a:off x="4750" y="3048"/>
                  <a:ext cx="34" cy="33"/>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90" name="Freeform 687">
                  <a:extLst>
                    <a:ext uri="{FF2B5EF4-FFF2-40B4-BE49-F238E27FC236}">
                      <a16:creationId xmlns="" xmlns:a16="http://schemas.microsoft.com/office/drawing/2014/main" id="{95FCCEBA-C2C6-48D2-8B7C-A6498A0067CA}"/>
                    </a:ext>
                  </a:extLst>
                </p:cNvPr>
                <p:cNvSpPr>
                  <a:spLocks/>
                </p:cNvSpPr>
                <p:nvPr/>
              </p:nvSpPr>
              <p:spPr bwMode="auto">
                <a:xfrm>
                  <a:off x="4734" y="3045"/>
                  <a:ext cx="34" cy="34"/>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91" name="Freeform 688">
                  <a:extLst>
                    <a:ext uri="{FF2B5EF4-FFF2-40B4-BE49-F238E27FC236}">
                      <a16:creationId xmlns="" xmlns:a16="http://schemas.microsoft.com/office/drawing/2014/main" id="{C2767522-E9C3-4F50-8AA0-4508831D4A19}"/>
                    </a:ext>
                  </a:extLst>
                </p:cNvPr>
                <p:cNvSpPr>
                  <a:spLocks/>
                </p:cNvSpPr>
                <p:nvPr/>
              </p:nvSpPr>
              <p:spPr bwMode="auto">
                <a:xfrm>
                  <a:off x="4719" y="3042"/>
                  <a:ext cx="34" cy="33"/>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92" name="Freeform 689">
                  <a:extLst>
                    <a:ext uri="{FF2B5EF4-FFF2-40B4-BE49-F238E27FC236}">
                      <a16:creationId xmlns="" xmlns:a16="http://schemas.microsoft.com/office/drawing/2014/main" id="{3A293853-AFEB-4EA6-B271-72D5CBD8A71B}"/>
                    </a:ext>
                  </a:extLst>
                </p:cNvPr>
                <p:cNvSpPr>
                  <a:spLocks/>
                </p:cNvSpPr>
                <p:nvPr/>
              </p:nvSpPr>
              <p:spPr bwMode="auto">
                <a:xfrm>
                  <a:off x="4698" y="3036"/>
                  <a:ext cx="34" cy="32"/>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93" name="Freeform 690">
                  <a:extLst>
                    <a:ext uri="{FF2B5EF4-FFF2-40B4-BE49-F238E27FC236}">
                      <a16:creationId xmlns="" xmlns:a16="http://schemas.microsoft.com/office/drawing/2014/main" id="{A866D656-7704-48D6-A6CF-3DA949AF0E1F}"/>
                    </a:ext>
                  </a:extLst>
                </p:cNvPr>
                <p:cNvSpPr>
                  <a:spLocks/>
                </p:cNvSpPr>
                <p:nvPr/>
              </p:nvSpPr>
              <p:spPr bwMode="auto">
                <a:xfrm>
                  <a:off x="4679" y="3036"/>
                  <a:ext cx="32" cy="32"/>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94" name="Freeform 691">
                  <a:extLst>
                    <a:ext uri="{FF2B5EF4-FFF2-40B4-BE49-F238E27FC236}">
                      <a16:creationId xmlns="" xmlns:a16="http://schemas.microsoft.com/office/drawing/2014/main" id="{2B9AFCD1-B11E-4F7C-8507-6FE21C939781}"/>
                    </a:ext>
                  </a:extLst>
                </p:cNvPr>
                <p:cNvSpPr>
                  <a:spLocks/>
                </p:cNvSpPr>
                <p:nvPr/>
              </p:nvSpPr>
              <p:spPr bwMode="auto">
                <a:xfrm>
                  <a:off x="4647" y="3034"/>
                  <a:ext cx="34" cy="32"/>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95" name="Freeform 692">
                  <a:extLst>
                    <a:ext uri="{FF2B5EF4-FFF2-40B4-BE49-F238E27FC236}">
                      <a16:creationId xmlns="" xmlns:a16="http://schemas.microsoft.com/office/drawing/2014/main" id="{CF07B845-0B85-4506-8816-6FC9F216745E}"/>
                    </a:ext>
                  </a:extLst>
                </p:cNvPr>
                <p:cNvSpPr>
                  <a:spLocks/>
                </p:cNvSpPr>
                <p:nvPr/>
              </p:nvSpPr>
              <p:spPr bwMode="auto">
                <a:xfrm>
                  <a:off x="4634" y="3030"/>
                  <a:ext cx="32" cy="33"/>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596" name="Freeform 693">
                  <a:extLst>
                    <a:ext uri="{FF2B5EF4-FFF2-40B4-BE49-F238E27FC236}">
                      <a16:creationId xmlns="" xmlns:a16="http://schemas.microsoft.com/office/drawing/2014/main" id="{475EDD6E-E230-4880-A439-3075453DA4A7}"/>
                    </a:ext>
                  </a:extLst>
                </p:cNvPr>
                <p:cNvSpPr>
                  <a:spLocks/>
                </p:cNvSpPr>
                <p:nvPr/>
              </p:nvSpPr>
              <p:spPr bwMode="auto">
                <a:xfrm>
                  <a:off x="4606" y="3027"/>
                  <a:ext cx="33" cy="32"/>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grpSp>
          <p:sp>
            <p:nvSpPr>
              <p:cNvPr id="5214" name="Freeform 695">
                <a:extLst>
                  <a:ext uri="{FF2B5EF4-FFF2-40B4-BE49-F238E27FC236}">
                    <a16:creationId xmlns="" xmlns:a16="http://schemas.microsoft.com/office/drawing/2014/main" id="{0FB37ED0-9F3C-4EE1-8061-4BBFC488E481}"/>
                  </a:ext>
                </a:extLst>
              </p:cNvPr>
              <p:cNvSpPr>
                <a:spLocks/>
              </p:cNvSpPr>
              <p:nvPr/>
            </p:nvSpPr>
            <p:spPr bwMode="auto">
              <a:xfrm>
                <a:off x="7285038" y="4799013"/>
                <a:ext cx="50800" cy="53975"/>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15" name="Freeform 696">
                <a:extLst>
                  <a:ext uri="{FF2B5EF4-FFF2-40B4-BE49-F238E27FC236}">
                    <a16:creationId xmlns="" xmlns:a16="http://schemas.microsoft.com/office/drawing/2014/main" id="{F21BB868-7578-496C-B9CA-5A43A8A9D3DA}"/>
                  </a:ext>
                </a:extLst>
              </p:cNvPr>
              <p:cNvSpPr>
                <a:spLocks/>
              </p:cNvSpPr>
              <p:nvPr/>
            </p:nvSpPr>
            <p:spPr bwMode="auto">
              <a:xfrm>
                <a:off x="7240588" y="4794250"/>
                <a:ext cx="52388" cy="52388"/>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96" name="Freeform 697">
                <a:extLst>
                  <a:ext uri="{FF2B5EF4-FFF2-40B4-BE49-F238E27FC236}">
                    <a16:creationId xmlns="" xmlns:a16="http://schemas.microsoft.com/office/drawing/2014/main" id="{FB6A4405-E160-4198-9275-48E4211A62F1}"/>
                  </a:ext>
                </a:extLst>
              </p:cNvPr>
              <p:cNvSpPr>
                <a:spLocks/>
              </p:cNvSpPr>
              <p:nvPr/>
            </p:nvSpPr>
            <p:spPr bwMode="auto">
              <a:xfrm>
                <a:off x="7204075" y="4792663"/>
                <a:ext cx="52388" cy="52388"/>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97" name="Freeform 698">
                <a:extLst>
                  <a:ext uri="{FF2B5EF4-FFF2-40B4-BE49-F238E27FC236}">
                    <a16:creationId xmlns="" xmlns:a16="http://schemas.microsoft.com/office/drawing/2014/main" id="{197F8FAF-AD44-4739-AC4B-B7FB7C973B2B}"/>
                  </a:ext>
                </a:extLst>
              </p:cNvPr>
              <p:cNvSpPr>
                <a:spLocks/>
              </p:cNvSpPr>
              <p:nvPr/>
            </p:nvSpPr>
            <p:spPr bwMode="auto">
              <a:xfrm>
                <a:off x="7159625" y="4792663"/>
                <a:ext cx="53975" cy="50800"/>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98" name="Freeform 699">
                <a:extLst>
                  <a:ext uri="{FF2B5EF4-FFF2-40B4-BE49-F238E27FC236}">
                    <a16:creationId xmlns="" xmlns:a16="http://schemas.microsoft.com/office/drawing/2014/main" id="{E2C7BBD3-D603-40BB-BC9C-8E84A8CB9A0C}"/>
                  </a:ext>
                </a:extLst>
              </p:cNvPr>
              <p:cNvSpPr>
                <a:spLocks/>
              </p:cNvSpPr>
              <p:nvPr/>
            </p:nvSpPr>
            <p:spPr bwMode="auto">
              <a:xfrm>
                <a:off x="7161213" y="4845050"/>
                <a:ext cx="53975" cy="53975"/>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99" name="Freeform 700">
                <a:extLst>
                  <a:ext uri="{FF2B5EF4-FFF2-40B4-BE49-F238E27FC236}">
                    <a16:creationId xmlns="" xmlns:a16="http://schemas.microsoft.com/office/drawing/2014/main" id="{FF0CA7D3-C130-48A7-A28A-EF337CA0A8D0}"/>
                  </a:ext>
                </a:extLst>
              </p:cNvPr>
              <p:cNvSpPr>
                <a:spLocks/>
              </p:cNvSpPr>
              <p:nvPr/>
            </p:nvSpPr>
            <p:spPr bwMode="auto">
              <a:xfrm>
                <a:off x="7196138" y="4843463"/>
                <a:ext cx="53975" cy="53975"/>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00" name="Freeform 701">
                <a:extLst>
                  <a:ext uri="{FF2B5EF4-FFF2-40B4-BE49-F238E27FC236}">
                    <a16:creationId xmlns="" xmlns:a16="http://schemas.microsoft.com/office/drawing/2014/main" id="{79BA1474-17E7-43CA-9250-693336928880}"/>
                  </a:ext>
                </a:extLst>
              </p:cNvPr>
              <p:cNvSpPr>
                <a:spLocks/>
              </p:cNvSpPr>
              <p:nvPr/>
            </p:nvSpPr>
            <p:spPr bwMode="auto">
              <a:xfrm>
                <a:off x="7210425" y="4843463"/>
                <a:ext cx="53975" cy="53975"/>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01" name="Freeform 702">
                <a:extLst>
                  <a:ext uri="{FF2B5EF4-FFF2-40B4-BE49-F238E27FC236}">
                    <a16:creationId xmlns="" xmlns:a16="http://schemas.microsoft.com/office/drawing/2014/main" id="{ED11AD88-BA56-43C8-871F-AD1613B21942}"/>
                  </a:ext>
                </a:extLst>
              </p:cNvPr>
              <p:cNvSpPr>
                <a:spLocks/>
              </p:cNvSpPr>
              <p:nvPr/>
            </p:nvSpPr>
            <p:spPr bwMode="auto">
              <a:xfrm>
                <a:off x="7227888" y="4843463"/>
                <a:ext cx="52388" cy="53975"/>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02" name="Freeform 703">
                <a:extLst>
                  <a:ext uri="{FF2B5EF4-FFF2-40B4-BE49-F238E27FC236}">
                    <a16:creationId xmlns="" xmlns:a16="http://schemas.microsoft.com/office/drawing/2014/main" id="{95086FED-33C6-4C7B-AD8D-90FF09EA52E7}"/>
                  </a:ext>
                </a:extLst>
              </p:cNvPr>
              <p:cNvSpPr>
                <a:spLocks/>
              </p:cNvSpPr>
              <p:nvPr/>
            </p:nvSpPr>
            <p:spPr bwMode="auto">
              <a:xfrm>
                <a:off x="7258050" y="4843463"/>
                <a:ext cx="53975" cy="53975"/>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18" name="Freeform 704">
                <a:extLst>
                  <a:ext uri="{FF2B5EF4-FFF2-40B4-BE49-F238E27FC236}">
                    <a16:creationId xmlns="" xmlns:a16="http://schemas.microsoft.com/office/drawing/2014/main" id="{BAA7EC18-8090-437F-B242-BEA136FB4E7C}"/>
                  </a:ext>
                </a:extLst>
              </p:cNvPr>
              <p:cNvSpPr>
                <a:spLocks/>
              </p:cNvSpPr>
              <p:nvPr/>
            </p:nvSpPr>
            <p:spPr bwMode="auto">
              <a:xfrm>
                <a:off x="7278688" y="4851400"/>
                <a:ext cx="53975" cy="52388"/>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19" name="Freeform 705">
                <a:extLst>
                  <a:ext uri="{FF2B5EF4-FFF2-40B4-BE49-F238E27FC236}">
                    <a16:creationId xmlns="" xmlns:a16="http://schemas.microsoft.com/office/drawing/2014/main" id="{8E1EB892-D099-4687-8511-F1D473982E0E}"/>
                  </a:ext>
                </a:extLst>
              </p:cNvPr>
              <p:cNvSpPr>
                <a:spLocks/>
              </p:cNvSpPr>
              <p:nvPr/>
            </p:nvSpPr>
            <p:spPr bwMode="auto">
              <a:xfrm>
                <a:off x="7308850" y="4860925"/>
                <a:ext cx="52388" cy="50800"/>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0" name="Freeform 706">
                <a:extLst>
                  <a:ext uri="{FF2B5EF4-FFF2-40B4-BE49-F238E27FC236}">
                    <a16:creationId xmlns="" xmlns:a16="http://schemas.microsoft.com/office/drawing/2014/main" id="{3D3DB4F7-80D9-4FDE-A022-56279297132E}"/>
                  </a:ext>
                </a:extLst>
              </p:cNvPr>
              <p:cNvSpPr>
                <a:spLocks/>
              </p:cNvSpPr>
              <p:nvPr/>
            </p:nvSpPr>
            <p:spPr bwMode="auto">
              <a:xfrm>
                <a:off x="7324725" y="4851400"/>
                <a:ext cx="52388" cy="52388"/>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1" name="Freeform 707">
                <a:extLst>
                  <a:ext uri="{FF2B5EF4-FFF2-40B4-BE49-F238E27FC236}">
                    <a16:creationId xmlns="" xmlns:a16="http://schemas.microsoft.com/office/drawing/2014/main" id="{2EC92149-58E9-45BB-A84E-E95E629CF179}"/>
                  </a:ext>
                </a:extLst>
              </p:cNvPr>
              <p:cNvSpPr>
                <a:spLocks/>
              </p:cNvSpPr>
              <p:nvPr/>
            </p:nvSpPr>
            <p:spPr bwMode="auto">
              <a:xfrm>
                <a:off x="7358063" y="4851400"/>
                <a:ext cx="52388" cy="52388"/>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2" name="Freeform 708">
                <a:extLst>
                  <a:ext uri="{FF2B5EF4-FFF2-40B4-BE49-F238E27FC236}">
                    <a16:creationId xmlns="" xmlns:a16="http://schemas.microsoft.com/office/drawing/2014/main" id="{05134FA6-092C-4FC2-A1BF-82B0CB660911}"/>
                  </a:ext>
                </a:extLst>
              </p:cNvPr>
              <p:cNvSpPr>
                <a:spLocks/>
              </p:cNvSpPr>
              <p:nvPr/>
            </p:nvSpPr>
            <p:spPr bwMode="auto">
              <a:xfrm>
                <a:off x="7405688" y="4854575"/>
                <a:ext cx="50800" cy="50800"/>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3" name="Freeform 709">
                <a:extLst>
                  <a:ext uri="{FF2B5EF4-FFF2-40B4-BE49-F238E27FC236}">
                    <a16:creationId xmlns="" xmlns:a16="http://schemas.microsoft.com/office/drawing/2014/main" id="{9C1994C5-6F69-4A92-8FFC-5782EDC313F7}"/>
                  </a:ext>
                </a:extLst>
              </p:cNvPr>
              <p:cNvSpPr>
                <a:spLocks/>
              </p:cNvSpPr>
              <p:nvPr/>
            </p:nvSpPr>
            <p:spPr bwMode="auto">
              <a:xfrm>
                <a:off x="7439025" y="4856163"/>
                <a:ext cx="52388" cy="53975"/>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4" name="Freeform 710">
                <a:extLst>
                  <a:ext uri="{FF2B5EF4-FFF2-40B4-BE49-F238E27FC236}">
                    <a16:creationId xmlns="" xmlns:a16="http://schemas.microsoft.com/office/drawing/2014/main" id="{03001719-E84F-4582-8788-8292671DEF35}"/>
                  </a:ext>
                </a:extLst>
              </p:cNvPr>
              <p:cNvSpPr>
                <a:spLocks/>
              </p:cNvSpPr>
              <p:nvPr/>
            </p:nvSpPr>
            <p:spPr bwMode="auto">
              <a:xfrm>
                <a:off x="7456488" y="4864100"/>
                <a:ext cx="53975" cy="52388"/>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5" name="Freeform 711">
                <a:extLst>
                  <a:ext uri="{FF2B5EF4-FFF2-40B4-BE49-F238E27FC236}">
                    <a16:creationId xmlns="" xmlns:a16="http://schemas.microsoft.com/office/drawing/2014/main" id="{A2A84C20-903D-41D3-9659-B4B4FFE847C0}"/>
                  </a:ext>
                </a:extLst>
              </p:cNvPr>
              <p:cNvSpPr>
                <a:spLocks/>
              </p:cNvSpPr>
              <p:nvPr/>
            </p:nvSpPr>
            <p:spPr bwMode="auto">
              <a:xfrm>
                <a:off x="7499350" y="4870450"/>
                <a:ext cx="50800" cy="53975"/>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6" name="Freeform 712">
                <a:extLst>
                  <a:ext uri="{FF2B5EF4-FFF2-40B4-BE49-F238E27FC236}">
                    <a16:creationId xmlns="" xmlns:a16="http://schemas.microsoft.com/office/drawing/2014/main" id="{4B8AC34E-7561-4482-B220-3FAE0592BFF7}"/>
                  </a:ext>
                </a:extLst>
              </p:cNvPr>
              <p:cNvSpPr>
                <a:spLocks/>
              </p:cNvSpPr>
              <p:nvPr/>
            </p:nvSpPr>
            <p:spPr bwMode="auto">
              <a:xfrm>
                <a:off x="7534275" y="4875213"/>
                <a:ext cx="52388" cy="52388"/>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127" name="Freeform 713">
                <a:extLst>
                  <a:ext uri="{FF2B5EF4-FFF2-40B4-BE49-F238E27FC236}">
                    <a16:creationId xmlns="" xmlns:a16="http://schemas.microsoft.com/office/drawing/2014/main" id="{5091DE6A-DE35-4A61-839E-C304B39FEAD2}"/>
                  </a:ext>
                </a:extLst>
              </p:cNvPr>
              <p:cNvSpPr>
                <a:spLocks/>
              </p:cNvSpPr>
              <p:nvPr/>
            </p:nvSpPr>
            <p:spPr bwMode="auto">
              <a:xfrm>
                <a:off x="7581900" y="4881563"/>
                <a:ext cx="52388" cy="53975"/>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16" name="Freeform 714">
                <a:extLst>
                  <a:ext uri="{FF2B5EF4-FFF2-40B4-BE49-F238E27FC236}">
                    <a16:creationId xmlns="" xmlns:a16="http://schemas.microsoft.com/office/drawing/2014/main" id="{359B7B1E-2E16-4006-BC56-85D38E2E1EC0}"/>
                  </a:ext>
                </a:extLst>
              </p:cNvPr>
              <p:cNvSpPr>
                <a:spLocks/>
              </p:cNvSpPr>
              <p:nvPr/>
            </p:nvSpPr>
            <p:spPr bwMode="auto">
              <a:xfrm>
                <a:off x="7600950" y="4889500"/>
                <a:ext cx="53975" cy="52388"/>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17" name="Freeform 715">
                <a:extLst>
                  <a:ext uri="{FF2B5EF4-FFF2-40B4-BE49-F238E27FC236}">
                    <a16:creationId xmlns="" xmlns:a16="http://schemas.microsoft.com/office/drawing/2014/main" id="{E0DD6B9B-FDB9-4356-A813-90BCC350DEF0}"/>
                  </a:ext>
                </a:extLst>
              </p:cNvPr>
              <p:cNvSpPr>
                <a:spLocks/>
              </p:cNvSpPr>
              <p:nvPr/>
            </p:nvSpPr>
            <p:spPr bwMode="auto">
              <a:xfrm>
                <a:off x="7620000" y="4889500"/>
                <a:ext cx="52388" cy="52388"/>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18" name="Freeform 716">
                <a:extLst>
                  <a:ext uri="{FF2B5EF4-FFF2-40B4-BE49-F238E27FC236}">
                    <a16:creationId xmlns="" xmlns:a16="http://schemas.microsoft.com/office/drawing/2014/main" id="{9332051B-C1D1-47CB-B7EC-F2452FF6A090}"/>
                  </a:ext>
                </a:extLst>
              </p:cNvPr>
              <p:cNvSpPr>
                <a:spLocks/>
              </p:cNvSpPr>
              <p:nvPr/>
            </p:nvSpPr>
            <p:spPr bwMode="auto">
              <a:xfrm>
                <a:off x="7645400" y="4892675"/>
                <a:ext cx="53975" cy="52388"/>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19" name="Freeform 717">
                <a:extLst>
                  <a:ext uri="{FF2B5EF4-FFF2-40B4-BE49-F238E27FC236}">
                    <a16:creationId xmlns="" xmlns:a16="http://schemas.microsoft.com/office/drawing/2014/main" id="{987C0E6B-02C7-46F1-A765-795D83B5AF88}"/>
                  </a:ext>
                </a:extLst>
              </p:cNvPr>
              <p:cNvSpPr>
                <a:spLocks/>
              </p:cNvSpPr>
              <p:nvPr/>
            </p:nvSpPr>
            <p:spPr bwMode="auto">
              <a:xfrm>
                <a:off x="7669213" y="4894263"/>
                <a:ext cx="53975" cy="53975"/>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20" name="Freeform 718">
                <a:extLst>
                  <a:ext uri="{FF2B5EF4-FFF2-40B4-BE49-F238E27FC236}">
                    <a16:creationId xmlns="" xmlns:a16="http://schemas.microsoft.com/office/drawing/2014/main" id="{3DA15555-D35E-4CE4-9E44-D94F908CAE1C}"/>
                  </a:ext>
                </a:extLst>
              </p:cNvPr>
              <p:cNvSpPr>
                <a:spLocks/>
              </p:cNvSpPr>
              <p:nvPr/>
            </p:nvSpPr>
            <p:spPr bwMode="auto">
              <a:xfrm>
                <a:off x="7699375" y="4897438"/>
                <a:ext cx="52388" cy="52388"/>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21" name="Freeform 719">
                <a:extLst>
                  <a:ext uri="{FF2B5EF4-FFF2-40B4-BE49-F238E27FC236}">
                    <a16:creationId xmlns="" xmlns:a16="http://schemas.microsoft.com/office/drawing/2014/main" id="{BB62F3A9-DD5E-419E-A19C-F4F7C17F67F9}"/>
                  </a:ext>
                </a:extLst>
              </p:cNvPr>
              <p:cNvSpPr>
                <a:spLocks/>
              </p:cNvSpPr>
              <p:nvPr/>
            </p:nvSpPr>
            <p:spPr bwMode="auto">
              <a:xfrm>
                <a:off x="7737475" y="4899025"/>
                <a:ext cx="52388" cy="52388"/>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22" name="Freeform 720">
                <a:extLst>
                  <a:ext uri="{FF2B5EF4-FFF2-40B4-BE49-F238E27FC236}">
                    <a16:creationId xmlns="" xmlns:a16="http://schemas.microsoft.com/office/drawing/2014/main" id="{CF95BDAA-F884-4720-A832-658D4C7C5483}"/>
                  </a:ext>
                </a:extLst>
              </p:cNvPr>
              <p:cNvSpPr>
                <a:spLocks/>
              </p:cNvSpPr>
              <p:nvPr/>
            </p:nvSpPr>
            <p:spPr bwMode="auto">
              <a:xfrm>
                <a:off x="7748588" y="4889500"/>
                <a:ext cx="52388" cy="52388"/>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23" name="Freeform 721">
                <a:extLst>
                  <a:ext uri="{FF2B5EF4-FFF2-40B4-BE49-F238E27FC236}">
                    <a16:creationId xmlns="" xmlns:a16="http://schemas.microsoft.com/office/drawing/2014/main" id="{29F6DEC0-0650-4330-B4AF-3A8C67163D7F}"/>
                  </a:ext>
                </a:extLst>
              </p:cNvPr>
              <p:cNvSpPr>
                <a:spLocks/>
              </p:cNvSpPr>
              <p:nvPr/>
            </p:nvSpPr>
            <p:spPr bwMode="auto">
              <a:xfrm>
                <a:off x="7743825" y="4868863"/>
                <a:ext cx="53975" cy="53975"/>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24" name="Freeform 722">
                <a:extLst>
                  <a:ext uri="{FF2B5EF4-FFF2-40B4-BE49-F238E27FC236}">
                    <a16:creationId xmlns="" xmlns:a16="http://schemas.microsoft.com/office/drawing/2014/main" id="{33A6468C-8691-4B92-A284-490E1AFFC26C}"/>
                  </a:ext>
                </a:extLst>
              </p:cNvPr>
              <p:cNvSpPr>
                <a:spLocks/>
              </p:cNvSpPr>
              <p:nvPr/>
            </p:nvSpPr>
            <p:spPr bwMode="auto">
              <a:xfrm>
                <a:off x="7739063" y="4843463"/>
                <a:ext cx="52388"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25" name="Freeform 723">
                <a:extLst>
                  <a:ext uri="{FF2B5EF4-FFF2-40B4-BE49-F238E27FC236}">
                    <a16:creationId xmlns="" xmlns:a16="http://schemas.microsoft.com/office/drawing/2014/main" id="{C68C000A-88A7-4199-89EB-0E5F84A9E4B6}"/>
                  </a:ext>
                </a:extLst>
              </p:cNvPr>
              <p:cNvSpPr>
                <a:spLocks/>
              </p:cNvSpPr>
              <p:nvPr/>
            </p:nvSpPr>
            <p:spPr bwMode="auto">
              <a:xfrm>
                <a:off x="7735888" y="4826000"/>
                <a:ext cx="52388" cy="50800"/>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26" name="Freeform 724">
                <a:extLst>
                  <a:ext uri="{FF2B5EF4-FFF2-40B4-BE49-F238E27FC236}">
                    <a16:creationId xmlns="" xmlns:a16="http://schemas.microsoft.com/office/drawing/2014/main" id="{73073E13-A36E-4803-9DFF-8C4D1DB50C79}"/>
                  </a:ext>
                </a:extLst>
              </p:cNvPr>
              <p:cNvSpPr>
                <a:spLocks/>
              </p:cNvSpPr>
              <p:nvPr/>
            </p:nvSpPr>
            <p:spPr bwMode="auto">
              <a:xfrm>
                <a:off x="7759700" y="4810125"/>
                <a:ext cx="52388" cy="53975"/>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27" name="Freeform 725">
                <a:extLst>
                  <a:ext uri="{FF2B5EF4-FFF2-40B4-BE49-F238E27FC236}">
                    <a16:creationId xmlns="" xmlns:a16="http://schemas.microsoft.com/office/drawing/2014/main" id="{FA2C10B9-5BBA-4DDD-842C-6571F1AD8F37}"/>
                  </a:ext>
                </a:extLst>
              </p:cNvPr>
              <p:cNvSpPr>
                <a:spLocks/>
              </p:cNvSpPr>
              <p:nvPr/>
            </p:nvSpPr>
            <p:spPr bwMode="auto">
              <a:xfrm>
                <a:off x="7770813" y="4826000"/>
                <a:ext cx="52388" cy="50800"/>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28" name="Freeform 726">
                <a:extLst>
                  <a:ext uri="{FF2B5EF4-FFF2-40B4-BE49-F238E27FC236}">
                    <a16:creationId xmlns="" xmlns:a16="http://schemas.microsoft.com/office/drawing/2014/main" id="{0F43A37F-EDD8-45FD-94D2-04F10E93794A}"/>
                  </a:ext>
                </a:extLst>
              </p:cNvPr>
              <p:cNvSpPr>
                <a:spLocks/>
              </p:cNvSpPr>
              <p:nvPr/>
            </p:nvSpPr>
            <p:spPr bwMode="auto">
              <a:xfrm>
                <a:off x="7778750" y="4845050"/>
                <a:ext cx="53975" cy="53975"/>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29" name="Freeform 727">
                <a:extLst>
                  <a:ext uri="{FF2B5EF4-FFF2-40B4-BE49-F238E27FC236}">
                    <a16:creationId xmlns="" xmlns:a16="http://schemas.microsoft.com/office/drawing/2014/main" id="{C39FC4EB-8F68-46B4-908E-6FF8408E0DD0}"/>
                  </a:ext>
                </a:extLst>
              </p:cNvPr>
              <p:cNvSpPr>
                <a:spLocks/>
              </p:cNvSpPr>
              <p:nvPr/>
            </p:nvSpPr>
            <p:spPr bwMode="auto">
              <a:xfrm>
                <a:off x="7791450" y="4826000"/>
                <a:ext cx="53975" cy="52388"/>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2"/>
                      <a:pt x="18" y="0"/>
                      <a:pt x="14" y="0"/>
                    </a:cubicBezTo>
                    <a:cubicBezTo>
                      <a:pt x="10" y="0"/>
                      <a:pt x="7" y="2"/>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30" name="Freeform 728">
                <a:extLst>
                  <a:ext uri="{FF2B5EF4-FFF2-40B4-BE49-F238E27FC236}">
                    <a16:creationId xmlns="" xmlns:a16="http://schemas.microsoft.com/office/drawing/2014/main" id="{0667B0EB-68F1-4982-9378-ABCA04212C64}"/>
                  </a:ext>
                </a:extLst>
              </p:cNvPr>
              <p:cNvSpPr>
                <a:spLocks/>
              </p:cNvSpPr>
              <p:nvPr/>
            </p:nvSpPr>
            <p:spPr bwMode="auto">
              <a:xfrm>
                <a:off x="7820025" y="4835525"/>
                <a:ext cx="52388" cy="52388"/>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6"/>
                      <a:pt x="25" y="4"/>
                    </a:cubicBezTo>
                    <a:cubicBezTo>
                      <a:pt x="22" y="1"/>
                      <a:pt x="18" y="0"/>
                      <a:pt x="14" y="0"/>
                    </a:cubicBezTo>
                    <a:cubicBezTo>
                      <a:pt x="10" y="0"/>
                      <a:pt x="7" y="1"/>
                      <a:pt x="4" y="4"/>
                    </a:cubicBezTo>
                    <a:cubicBezTo>
                      <a:pt x="1" y="6"/>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31" name="Freeform 729">
                <a:extLst>
                  <a:ext uri="{FF2B5EF4-FFF2-40B4-BE49-F238E27FC236}">
                    <a16:creationId xmlns="" xmlns:a16="http://schemas.microsoft.com/office/drawing/2014/main" id="{A98B24BC-A276-4074-B1B2-B879B1ECAB0A}"/>
                  </a:ext>
                </a:extLst>
              </p:cNvPr>
              <p:cNvSpPr>
                <a:spLocks/>
              </p:cNvSpPr>
              <p:nvPr/>
            </p:nvSpPr>
            <p:spPr bwMode="auto">
              <a:xfrm>
                <a:off x="7837488" y="4830763"/>
                <a:ext cx="52388" cy="53975"/>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2"/>
                      <a:pt x="18" y="0"/>
                      <a:pt x="14" y="0"/>
                    </a:cubicBezTo>
                    <a:cubicBezTo>
                      <a:pt x="10" y="0"/>
                      <a:pt x="7" y="2"/>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32" name="Freeform 730">
                <a:extLst>
                  <a:ext uri="{FF2B5EF4-FFF2-40B4-BE49-F238E27FC236}">
                    <a16:creationId xmlns="" xmlns:a16="http://schemas.microsoft.com/office/drawing/2014/main" id="{E2FBCE72-F5C5-4BFB-9EBD-0929A9172AF1}"/>
                  </a:ext>
                </a:extLst>
              </p:cNvPr>
              <p:cNvSpPr>
                <a:spLocks/>
              </p:cNvSpPr>
              <p:nvPr/>
            </p:nvSpPr>
            <p:spPr bwMode="auto">
              <a:xfrm>
                <a:off x="7866063" y="4832350"/>
                <a:ext cx="52388" cy="52388"/>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2" y="7"/>
                      <a:pt x="0" y="10"/>
                      <a:pt x="0" y="14"/>
                    </a:cubicBezTo>
                    <a:cubicBezTo>
                      <a:pt x="0" y="18"/>
                      <a:pt x="2"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33" name="Freeform 731">
                <a:extLst>
                  <a:ext uri="{FF2B5EF4-FFF2-40B4-BE49-F238E27FC236}">
                    <a16:creationId xmlns="" xmlns:a16="http://schemas.microsoft.com/office/drawing/2014/main" id="{399D54A8-58F5-48A9-9BF6-82D91445B9DD}"/>
                  </a:ext>
                </a:extLst>
              </p:cNvPr>
              <p:cNvSpPr>
                <a:spLocks/>
              </p:cNvSpPr>
              <p:nvPr/>
            </p:nvSpPr>
            <p:spPr bwMode="auto">
              <a:xfrm>
                <a:off x="7893050" y="4833938"/>
                <a:ext cx="52388" cy="53975"/>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34" name="Freeform 732">
                <a:extLst>
                  <a:ext uri="{FF2B5EF4-FFF2-40B4-BE49-F238E27FC236}">
                    <a16:creationId xmlns="" xmlns:a16="http://schemas.microsoft.com/office/drawing/2014/main" id="{265D9542-BDE2-4A3B-83FD-3D26B3B7631E}"/>
                  </a:ext>
                </a:extLst>
              </p:cNvPr>
              <p:cNvSpPr>
                <a:spLocks/>
              </p:cNvSpPr>
              <p:nvPr/>
            </p:nvSpPr>
            <p:spPr bwMode="auto">
              <a:xfrm>
                <a:off x="7913688" y="4829175"/>
                <a:ext cx="52388" cy="52388"/>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35" name="Freeform 733">
                <a:extLst>
                  <a:ext uri="{FF2B5EF4-FFF2-40B4-BE49-F238E27FC236}">
                    <a16:creationId xmlns="" xmlns:a16="http://schemas.microsoft.com/office/drawing/2014/main" id="{49E7D699-C949-4DCA-AA49-97E049A2CE77}"/>
                  </a:ext>
                </a:extLst>
              </p:cNvPr>
              <p:cNvSpPr>
                <a:spLocks/>
              </p:cNvSpPr>
              <p:nvPr/>
            </p:nvSpPr>
            <p:spPr bwMode="auto">
              <a:xfrm>
                <a:off x="7940675" y="4821238"/>
                <a:ext cx="52388" cy="53975"/>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36" name="Freeform 734">
                <a:extLst>
                  <a:ext uri="{FF2B5EF4-FFF2-40B4-BE49-F238E27FC236}">
                    <a16:creationId xmlns="" xmlns:a16="http://schemas.microsoft.com/office/drawing/2014/main" id="{3D9EC8AF-0B2E-4EF7-9813-1522BCE38C1D}"/>
                  </a:ext>
                </a:extLst>
              </p:cNvPr>
              <p:cNvSpPr>
                <a:spLocks/>
              </p:cNvSpPr>
              <p:nvPr/>
            </p:nvSpPr>
            <p:spPr bwMode="auto">
              <a:xfrm>
                <a:off x="7972425" y="4819650"/>
                <a:ext cx="52388"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37" name="Freeform 735">
                <a:extLst>
                  <a:ext uri="{FF2B5EF4-FFF2-40B4-BE49-F238E27FC236}">
                    <a16:creationId xmlns="" xmlns:a16="http://schemas.microsoft.com/office/drawing/2014/main" id="{4D3761FC-C823-4001-8895-DAEE1301FB75}"/>
                  </a:ext>
                </a:extLst>
              </p:cNvPr>
              <p:cNvSpPr>
                <a:spLocks/>
              </p:cNvSpPr>
              <p:nvPr/>
            </p:nvSpPr>
            <p:spPr bwMode="auto">
              <a:xfrm>
                <a:off x="7996238" y="4819650"/>
                <a:ext cx="52388" cy="50800"/>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38" name="Freeform 736">
                <a:extLst>
                  <a:ext uri="{FF2B5EF4-FFF2-40B4-BE49-F238E27FC236}">
                    <a16:creationId xmlns="" xmlns:a16="http://schemas.microsoft.com/office/drawing/2014/main" id="{9CF2E976-B7C7-426E-8D22-17E613387260}"/>
                  </a:ext>
                </a:extLst>
              </p:cNvPr>
              <p:cNvSpPr>
                <a:spLocks/>
              </p:cNvSpPr>
              <p:nvPr/>
            </p:nvSpPr>
            <p:spPr bwMode="auto">
              <a:xfrm>
                <a:off x="8024813" y="4818063"/>
                <a:ext cx="53975" cy="52388"/>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39" name="Freeform 737">
                <a:extLst>
                  <a:ext uri="{FF2B5EF4-FFF2-40B4-BE49-F238E27FC236}">
                    <a16:creationId xmlns="" xmlns:a16="http://schemas.microsoft.com/office/drawing/2014/main" id="{DC8822ED-90B8-4689-BD30-967A8A17E6D7}"/>
                  </a:ext>
                </a:extLst>
              </p:cNvPr>
              <p:cNvSpPr>
                <a:spLocks/>
              </p:cNvSpPr>
              <p:nvPr/>
            </p:nvSpPr>
            <p:spPr bwMode="auto">
              <a:xfrm>
                <a:off x="8043863" y="4811713"/>
                <a:ext cx="50800" cy="53975"/>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40" name="Freeform 738">
                <a:extLst>
                  <a:ext uri="{FF2B5EF4-FFF2-40B4-BE49-F238E27FC236}">
                    <a16:creationId xmlns="" xmlns:a16="http://schemas.microsoft.com/office/drawing/2014/main" id="{8CE2C73E-BAA7-4B8B-8F8E-22B77DD9ECC7}"/>
                  </a:ext>
                </a:extLst>
              </p:cNvPr>
              <p:cNvSpPr>
                <a:spLocks/>
              </p:cNvSpPr>
              <p:nvPr/>
            </p:nvSpPr>
            <p:spPr bwMode="auto">
              <a:xfrm>
                <a:off x="8061325" y="4810125"/>
                <a:ext cx="53975" cy="53975"/>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41" name="Freeform 739">
                <a:extLst>
                  <a:ext uri="{FF2B5EF4-FFF2-40B4-BE49-F238E27FC236}">
                    <a16:creationId xmlns="" xmlns:a16="http://schemas.microsoft.com/office/drawing/2014/main" id="{A3EC5227-4566-4BDC-8C24-B62387D63C8C}"/>
                  </a:ext>
                </a:extLst>
              </p:cNvPr>
              <p:cNvSpPr>
                <a:spLocks/>
              </p:cNvSpPr>
              <p:nvPr/>
            </p:nvSpPr>
            <p:spPr bwMode="auto">
              <a:xfrm>
                <a:off x="8088313" y="4808538"/>
                <a:ext cx="53975" cy="53975"/>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5"/>
                    </a:cubicBezTo>
                    <a:cubicBezTo>
                      <a:pt x="29" y="11"/>
                      <a:pt x="27" y="7"/>
                      <a:pt x="24" y="4"/>
                    </a:cubicBezTo>
                    <a:cubicBezTo>
                      <a:pt x="22" y="2"/>
                      <a:pt x="18" y="0"/>
                      <a:pt x="14" y="0"/>
                    </a:cubicBezTo>
                    <a:cubicBezTo>
                      <a:pt x="10" y="0"/>
                      <a:pt x="7" y="2"/>
                      <a:pt x="4" y="4"/>
                    </a:cubicBezTo>
                    <a:cubicBezTo>
                      <a:pt x="1" y="7"/>
                      <a:pt x="0" y="11"/>
                      <a:pt x="0" y="15"/>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42" name="Freeform 740">
                <a:extLst>
                  <a:ext uri="{FF2B5EF4-FFF2-40B4-BE49-F238E27FC236}">
                    <a16:creationId xmlns="" xmlns:a16="http://schemas.microsoft.com/office/drawing/2014/main" id="{F2FA2930-2F54-4D2D-BD74-AF721368D172}"/>
                  </a:ext>
                </a:extLst>
              </p:cNvPr>
              <p:cNvSpPr>
                <a:spLocks/>
              </p:cNvSpPr>
              <p:nvPr/>
            </p:nvSpPr>
            <p:spPr bwMode="auto">
              <a:xfrm>
                <a:off x="8105775" y="4805363"/>
                <a:ext cx="52388" cy="50800"/>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43" name="Freeform 741">
                <a:extLst>
                  <a:ext uri="{FF2B5EF4-FFF2-40B4-BE49-F238E27FC236}">
                    <a16:creationId xmlns="" xmlns:a16="http://schemas.microsoft.com/office/drawing/2014/main" id="{749BA08C-41E5-478E-8276-35EC9CB32CCA}"/>
                  </a:ext>
                </a:extLst>
              </p:cNvPr>
              <p:cNvSpPr>
                <a:spLocks/>
              </p:cNvSpPr>
              <p:nvPr/>
            </p:nvSpPr>
            <p:spPr bwMode="auto">
              <a:xfrm>
                <a:off x="8120063" y="4797425"/>
                <a:ext cx="50800" cy="52388"/>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44" name="Freeform 742">
                <a:extLst>
                  <a:ext uri="{FF2B5EF4-FFF2-40B4-BE49-F238E27FC236}">
                    <a16:creationId xmlns="" xmlns:a16="http://schemas.microsoft.com/office/drawing/2014/main" id="{BAA03C9E-E0E9-471A-8E77-3738D54DA89E}"/>
                  </a:ext>
                </a:extLst>
              </p:cNvPr>
              <p:cNvSpPr>
                <a:spLocks/>
              </p:cNvSpPr>
              <p:nvPr/>
            </p:nvSpPr>
            <p:spPr bwMode="auto">
              <a:xfrm>
                <a:off x="8153400" y="4797425"/>
                <a:ext cx="52388" cy="53975"/>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45" name="Freeform 743">
                <a:extLst>
                  <a:ext uri="{FF2B5EF4-FFF2-40B4-BE49-F238E27FC236}">
                    <a16:creationId xmlns="" xmlns:a16="http://schemas.microsoft.com/office/drawing/2014/main" id="{BB505ABC-20DE-4911-BC60-AE3389FE6D14}"/>
                  </a:ext>
                </a:extLst>
              </p:cNvPr>
              <p:cNvSpPr>
                <a:spLocks/>
              </p:cNvSpPr>
              <p:nvPr/>
            </p:nvSpPr>
            <p:spPr bwMode="auto">
              <a:xfrm>
                <a:off x="8180388" y="4795838"/>
                <a:ext cx="53975" cy="53975"/>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46" name="Freeform 744">
                <a:extLst>
                  <a:ext uri="{FF2B5EF4-FFF2-40B4-BE49-F238E27FC236}">
                    <a16:creationId xmlns="" xmlns:a16="http://schemas.microsoft.com/office/drawing/2014/main" id="{BF02FFF1-9C6C-4695-A915-41C90229C7FF}"/>
                  </a:ext>
                </a:extLst>
              </p:cNvPr>
              <p:cNvSpPr>
                <a:spLocks/>
              </p:cNvSpPr>
              <p:nvPr/>
            </p:nvSpPr>
            <p:spPr bwMode="auto">
              <a:xfrm>
                <a:off x="8202613" y="4795838"/>
                <a:ext cx="53975" cy="53975"/>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47" name="Freeform 745">
                <a:extLst>
                  <a:ext uri="{FF2B5EF4-FFF2-40B4-BE49-F238E27FC236}">
                    <a16:creationId xmlns="" xmlns:a16="http://schemas.microsoft.com/office/drawing/2014/main" id="{20C7B632-CA21-422C-951D-18BACA6651B5}"/>
                  </a:ext>
                </a:extLst>
              </p:cNvPr>
              <p:cNvSpPr>
                <a:spLocks/>
              </p:cNvSpPr>
              <p:nvPr/>
            </p:nvSpPr>
            <p:spPr bwMode="auto">
              <a:xfrm>
                <a:off x="8240713" y="4784725"/>
                <a:ext cx="53975" cy="53975"/>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48" name="Freeform 746">
                <a:extLst>
                  <a:ext uri="{FF2B5EF4-FFF2-40B4-BE49-F238E27FC236}">
                    <a16:creationId xmlns="" xmlns:a16="http://schemas.microsoft.com/office/drawing/2014/main" id="{A0F36377-0378-46FB-A130-CFFED2EAFCEF}"/>
                  </a:ext>
                </a:extLst>
              </p:cNvPr>
              <p:cNvSpPr>
                <a:spLocks/>
              </p:cNvSpPr>
              <p:nvPr/>
            </p:nvSpPr>
            <p:spPr bwMode="auto">
              <a:xfrm>
                <a:off x="8245475" y="4849813"/>
                <a:ext cx="50800" cy="50800"/>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49" name="Freeform 747">
                <a:extLst>
                  <a:ext uri="{FF2B5EF4-FFF2-40B4-BE49-F238E27FC236}">
                    <a16:creationId xmlns="" xmlns:a16="http://schemas.microsoft.com/office/drawing/2014/main" id="{2CE87A88-E28E-49EE-9BBE-0EE6016050E7}"/>
                  </a:ext>
                </a:extLst>
              </p:cNvPr>
              <p:cNvSpPr>
                <a:spLocks/>
              </p:cNvSpPr>
              <p:nvPr/>
            </p:nvSpPr>
            <p:spPr bwMode="auto">
              <a:xfrm>
                <a:off x="8218488" y="4849813"/>
                <a:ext cx="53975" cy="52388"/>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50" name="Freeform 748">
                <a:extLst>
                  <a:ext uri="{FF2B5EF4-FFF2-40B4-BE49-F238E27FC236}">
                    <a16:creationId xmlns="" xmlns:a16="http://schemas.microsoft.com/office/drawing/2014/main" id="{4EC48549-CA59-4C49-ADF0-D7394819D900}"/>
                  </a:ext>
                </a:extLst>
              </p:cNvPr>
              <p:cNvSpPr>
                <a:spLocks/>
              </p:cNvSpPr>
              <p:nvPr/>
            </p:nvSpPr>
            <p:spPr bwMode="auto">
              <a:xfrm>
                <a:off x="8194675" y="4849813"/>
                <a:ext cx="52388" cy="52388"/>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51" name="Freeform 749">
                <a:extLst>
                  <a:ext uri="{FF2B5EF4-FFF2-40B4-BE49-F238E27FC236}">
                    <a16:creationId xmlns="" xmlns:a16="http://schemas.microsoft.com/office/drawing/2014/main" id="{577A70D9-4380-4BB0-A58A-219B049A3797}"/>
                  </a:ext>
                </a:extLst>
              </p:cNvPr>
              <p:cNvSpPr>
                <a:spLocks/>
              </p:cNvSpPr>
              <p:nvPr/>
            </p:nvSpPr>
            <p:spPr bwMode="auto">
              <a:xfrm>
                <a:off x="8183563" y="4843463"/>
                <a:ext cx="53975"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52" name="Freeform 750">
                <a:extLst>
                  <a:ext uri="{FF2B5EF4-FFF2-40B4-BE49-F238E27FC236}">
                    <a16:creationId xmlns="" xmlns:a16="http://schemas.microsoft.com/office/drawing/2014/main" id="{0DE62764-59A3-41AF-8270-902C19C2C4EE}"/>
                  </a:ext>
                </a:extLst>
              </p:cNvPr>
              <p:cNvSpPr>
                <a:spLocks/>
              </p:cNvSpPr>
              <p:nvPr/>
            </p:nvSpPr>
            <p:spPr bwMode="auto">
              <a:xfrm>
                <a:off x="8169275" y="4845050"/>
                <a:ext cx="53975" cy="53975"/>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53" name="Freeform 751">
                <a:extLst>
                  <a:ext uri="{FF2B5EF4-FFF2-40B4-BE49-F238E27FC236}">
                    <a16:creationId xmlns="" xmlns:a16="http://schemas.microsoft.com/office/drawing/2014/main" id="{0B2C415D-969C-49D3-BBBC-B6A3F8110356}"/>
                  </a:ext>
                </a:extLst>
              </p:cNvPr>
              <p:cNvSpPr>
                <a:spLocks/>
              </p:cNvSpPr>
              <p:nvPr/>
            </p:nvSpPr>
            <p:spPr bwMode="auto">
              <a:xfrm>
                <a:off x="8143875" y="4849813"/>
                <a:ext cx="53975" cy="52388"/>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54" name="Freeform 752">
                <a:extLst>
                  <a:ext uri="{FF2B5EF4-FFF2-40B4-BE49-F238E27FC236}">
                    <a16:creationId xmlns="" xmlns:a16="http://schemas.microsoft.com/office/drawing/2014/main" id="{EA2B714E-0506-42EB-822C-49D81A42739B}"/>
                  </a:ext>
                </a:extLst>
              </p:cNvPr>
              <p:cNvSpPr>
                <a:spLocks/>
              </p:cNvSpPr>
              <p:nvPr/>
            </p:nvSpPr>
            <p:spPr bwMode="auto">
              <a:xfrm>
                <a:off x="8116888" y="4851400"/>
                <a:ext cx="52388" cy="52388"/>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55" name="Freeform 753">
                <a:extLst>
                  <a:ext uri="{FF2B5EF4-FFF2-40B4-BE49-F238E27FC236}">
                    <a16:creationId xmlns="" xmlns:a16="http://schemas.microsoft.com/office/drawing/2014/main" id="{0EAF21FA-382A-49AA-8EAE-03CB08D0DDDE}"/>
                  </a:ext>
                </a:extLst>
              </p:cNvPr>
              <p:cNvSpPr>
                <a:spLocks/>
              </p:cNvSpPr>
              <p:nvPr/>
            </p:nvSpPr>
            <p:spPr bwMode="auto">
              <a:xfrm>
                <a:off x="8083550" y="4852988"/>
                <a:ext cx="52388" cy="52388"/>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56" name="Freeform 754">
                <a:extLst>
                  <a:ext uri="{FF2B5EF4-FFF2-40B4-BE49-F238E27FC236}">
                    <a16:creationId xmlns="" xmlns:a16="http://schemas.microsoft.com/office/drawing/2014/main" id="{74C51EB3-D716-4CBF-82AD-A9A131F04A68}"/>
                  </a:ext>
                </a:extLst>
              </p:cNvPr>
              <p:cNvSpPr>
                <a:spLocks/>
              </p:cNvSpPr>
              <p:nvPr/>
            </p:nvSpPr>
            <p:spPr bwMode="auto">
              <a:xfrm>
                <a:off x="8058150" y="4856163"/>
                <a:ext cx="52388" cy="53975"/>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57" name="Freeform 755">
                <a:extLst>
                  <a:ext uri="{FF2B5EF4-FFF2-40B4-BE49-F238E27FC236}">
                    <a16:creationId xmlns="" xmlns:a16="http://schemas.microsoft.com/office/drawing/2014/main" id="{44C30504-24E0-499E-B748-34C14BB66AF5}"/>
                  </a:ext>
                </a:extLst>
              </p:cNvPr>
              <p:cNvSpPr>
                <a:spLocks/>
              </p:cNvSpPr>
              <p:nvPr/>
            </p:nvSpPr>
            <p:spPr bwMode="auto">
              <a:xfrm>
                <a:off x="8039100" y="4856163"/>
                <a:ext cx="53975" cy="53975"/>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58" name="Freeform 756">
                <a:extLst>
                  <a:ext uri="{FF2B5EF4-FFF2-40B4-BE49-F238E27FC236}">
                    <a16:creationId xmlns="" xmlns:a16="http://schemas.microsoft.com/office/drawing/2014/main" id="{442A317A-D016-4C47-863A-05A17A21C8D3}"/>
                  </a:ext>
                </a:extLst>
              </p:cNvPr>
              <p:cNvSpPr>
                <a:spLocks/>
              </p:cNvSpPr>
              <p:nvPr/>
            </p:nvSpPr>
            <p:spPr bwMode="auto">
              <a:xfrm>
                <a:off x="8012113" y="4862513"/>
                <a:ext cx="52388" cy="52388"/>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59" name="Freeform 757">
                <a:extLst>
                  <a:ext uri="{FF2B5EF4-FFF2-40B4-BE49-F238E27FC236}">
                    <a16:creationId xmlns="" xmlns:a16="http://schemas.microsoft.com/office/drawing/2014/main" id="{81ABFF98-FF91-4647-85BE-646C5DC19DEE}"/>
                  </a:ext>
                </a:extLst>
              </p:cNvPr>
              <p:cNvSpPr>
                <a:spLocks/>
              </p:cNvSpPr>
              <p:nvPr/>
            </p:nvSpPr>
            <p:spPr bwMode="auto">
              <a:xfrm>
                <a:off x="7974013" y="4865688"/>
                <a:ext cx="52388" cy="50800"/>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60" name="Freeform 758">
                <a:extLst>
                  <a:ext uri="{FF2B5EF4-FFF2-40B4-BE49-F238E27FC236}">
                    <a16:creationId xmlns="" xmlns:a16="http://schemas.microsoft.com/office/drawing/2014/main" id="{A0C00CF6-7DF0-4F0D-9D8C-28C018017BB4}"/>
                  </a:ext>
                </a:extLst>
              </p:cNvPr>
              <p:cNvSpPr>
                <a:spLocks/>
              </p:cNvSpPr>
              <p:nvPr/>
            </p:nvSpPr>
            <p:spPr bwMode="auto">
              <a:xfrm>
                <a:off x="7945438" y="4865688"/>
                <a:ext cx="53975" cy="50800"/>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61" name="Freeform 759">
                <a:extLst>
                  <a:ext uri="{FF2B5EF4-FFF2-40B4-BE49-F238E27FC236}">
                    <a16:creationId xmlns="" xmlns:a16="http://schemas.microsoft.com/office/drawing/2014/main" id="{4D391D3C-758B-4941-9A5A-17C8CD5BD3E4}"/>
                  </a:ext>
                </a:extLst>
              </p:cNvPr>
              <p:cNvSpPr>
                <a:spLocks/>
              </p:cNvSpPr>
              <p:nvPr/>
            </p:nvSpPr>
            <p:spPr bwMode="auto">
              <a:xfrm>
                <a:off x="7932738" y="4867275"/>
                <a:ext cx="53975" cy="53975"/>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62" name="Freeform 760">
                <a:extLst>
                  <a:ext uri="{FF2B5EF4-FFF2-40B4-BE49-F238E27FC236}">
                    <a16:creationId xmlns="" xmlns:a16="http://schemas.microsoft.com/office/drawing/2014/main" id="{4D9B4DD2-7EA4-4930-A8E9-A86BD691A82A}"/>
                  </a:ext>
                </a:extLst>
              </p:cNvPr>
              <p:cNvSpPr>
                <a:spLocks/>
              </p:cNvSpPr>
              <p:nvPr/>
            </p:nvSpPr>
            <p:spPr bwMode="auto">
              <a:xfrm>
                <a:off x="7913688" y="4867275"/>
                <a:ext cx="52388" cy="53975"/>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63" name="Freeform 761">
                <a:extLst>
                  <a:ext uri="{FF2B5EF4-FFF2-40B4-BE49-F238E27FC236}">
                    <a16:creationId xmlns="" xmlns:a16="http://schemas.microsoft.com/office/drawing/2014/main" id="{7DB1C990-3B63-43BA-A5F8-A45A12572EF7}"/>
                  </a:ext>
                </a:extLst>
              </p:cNvPr>
              <p:cNvSpPr>
                <a:spLocks/>
              </p:cNvSpPr>
              <p:nvPr/>
            </p:nvSpPr>
            <p:spPr bwMode="auto">
              <a:xfrm>
                <a:off x="7894638" y="4868863"/>
                <a:ext cx="53975" cy="53975"/>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64" name="Freeform 762">
                <a:extLst>
                  <a:ext uri="{FF2B5EF4-FFF2-40B4-BE49-F238E27FC236}">
                    <a16:creationId xmlns="" xmlns:a16="http://schemas.microsoft.com/office/drawing/2014/main" id="{57A51FC7-43D8-4EAC-907B-A21A077A655A}"/>
                  </a:ext>
                </a:extLst>
              </p:cNvPr>
              <p:cNvSpPr>
                <a:spLocks/>
              </p:cNvSpPr>
              <p:nvPr/>
            </p:nvSpPr>
            <p:spPr bwMode="auto">
              <a:xfrm>
                <a:off x="7870825" y="4873625"/>
                <a:ext cx="53975" cy="52388"/>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2" y="7"/>
                      <a:pt x="0" y="10"/>
                      <a:pt x="0" y="14"/>
                    </a:cubicBezTo>
                    <a:cubicBezTo>
                      <a:pt x="0" y="18"/>
                      <a:pt x="2"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65" name="Freeform 763">
                <a:extLst>
                  <a:ext uri="{FF2B5EF4-FFF2-40B4-BE49-F238E27FC236}">
                    <a16:creationId xmlns="" xmlns:a16="http://schemas.microsoft.com/office/drawing/2014/main" id="{CC9D6266-843C-454E-9769-2326CC5DAEB5}"/>
                  </a:ext>
                </a:extLst>
              </p:cNvPr>
              <p:cNvSpPr>
                <a:spLocks/>
              </p:cNvSpPr>
              <p:nvPr/>
            </p:nvSpPr>
            <p:spPr bwMode="auto">
              <a:xfrm>
                <a:off x="7850188" y="4873625"/>
                <a:ext cx="53975" cy="52388"/>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66" name="Freeform 764">
                <a:extLst>
                  <a:ext uri="{FF2B5EF4-FFF2-40B4-BE49-F238E27FC236}">
                    <a16:creationId xmlns="" xmlns:a16="http://schemas.microsoft.com/office/drawing/2014/main" id="{5108CE5A-54DB-4675-9737-548AD6B11A24}"/>
                  </a:ext>
                </a:extLst>
              </p:cNvPr>
              <p:cNvSpPr>
                <a:spLocks/>
              </p:cNvSpPr>
              <p:nvPr/>
            </p:nvSpPr>
            <p:spPr bwMode="auto">
              <a:xfrm>
                <a:off x="7832725" y="4873625"/>
                <a:ext cx="50800" cy="52388"/>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67" name="Freeform 765">
                <a:extLst>
                  <a:ext uri="{FF2B5EF4-FFF2-40B4-BE49-F238E27FC236}">
                    <a16:creationId xmlns="" xmlns:a16="http://schemas.microsoft.com/office/drawing/2014/main" id="{D20CA71E-9C08-4D16-83E5-BDA59D827C64}"/>
                  </a:ext>
                </a:extLst>
              </p:cNvPr>
              <p:cNvSpPr>
                <a:spLocks/>
              </p:cNvSpPr>
              <p:nvPr/>
            </p:nvSpPr>
            <p:spPr bwMode="auto">
              <a:xfrm>
                <a:off x="7796213" y="4876800"/>
                <a:ext cx="52388" cy="50800"/>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68" name="Freeform 766">
                <a:extLst>
                  <a:ext uri="{FF2B5EF4-FFF2-40B4-BE49-F238E27FC236}">
                    <a16:creationId xmlns="" xmlns:a16="http://schemas.microsoft.com/office/drawing/2014/main" id="{BEDF6816-EEAF-4FCE-8642-C15C51B9C071}"/>
                  </a:ext>
                </a:extLst>
              </p:cNvPr>
              <p:cNvSpPr>
                <a:spLocks/>
              </p:cNvSpPr>
              <p:nvPr/>
            </p:nvSpPr>
            <p:spPr bwMode="auto">
              <a:xfrm>
                <a:off x="7773988" y="4879975"/>
                <a:ext cx="52388" cy="53975"/>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69" name="Freeform 767">
                <a:extLst>
                  <a:ext uri="{FF2B5EF4-FFF2-40B4-BE49-F238E27FC236}">
                    <a16:creationId xmlns="" xmlns:a16="http://schemas.microsoft.com/office/drawing/2014/main" id="{0E1DE38D-999F-4DF8-AE02-836FC67A21C4}"/>
                  </a:ext>
                </a:extLst>
              </p:cNvPr>
              <p:cNvSpPr>
                <a:spLocks/>
              </p:cNvSpPr>
              <p:nvPr/>
            </p:nvSpPr>
            <p:spPr bwMode="auto">
              <a:xfrm>
                <a:off x="7894638" y="4913313"/>
                <a:ext cx="50800" cy="52388"/>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70" name="Freeform 768">
                <a:extLst>
                  <a:ext uri="{FF2B5EF4-FFF2-40B4-BE49-F238E27FC236}">
                    <a16:creationId xmlns="" xmlns:a16="http://schemas.microsoft.com/office/drawing/2014/main" id="{889B124B-BD7C-4699-84FF-9FF39F95D9B0}"/>
                  </a:ext>
                </a:extLst>
              </p:cNvPr>
              <p:cNvSpPr>
                <a:spLocks/>
              </p:cNvSpPr>
              <p:nvPr/>
            </p:nvSpPr>
            <p:spPr bwMode="auto">
              <a:xfrm>
                <a:off x="7916863" y="4913313"/>
                <a:ext cx="50800" cy="52388"/>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71" name="Freeform 769">
                <a:extLst>
                  <a:ext uri="{FF2B5EF4-FFF2-40B4-BE49-F238E27FC236}">
                    <a16:creationId xmlns="" xmlns:a16="http://schemas.microsoft.com/office/drawing/2014/main" id="{C75AB4E5-5876-43B8-9BA6-0A86D0AE5AAF}"/>
                  </a:ext>
                </a:extLst>
              </p:cNvPr>
              <p:cNvSpPr>
                <a:spLocks/>
              </p:cNvSpPr>
              <p:nvPr/>
            </p:nvSpPr>
            <p:spPr bwMode="auto">
              <a:xfrm>
                <a:off x="7932738" y="4910138"/>
                <a:ext cx="52388" cy="50800"/>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72" name="Freeform 770">
                <a:extLst>
                  <a:ext uri="{FF2B5EF4-FFF2-40B4-BE49-F238E27FC236}">
                    <a16:creationId xmlns="" xmlns:a16="http://schemas.microsoft.com/office/drawing/2014/main" id="{BA369549-6F48-4E7D-8025-DB54271EF76C}"/>
                  </a:ext>
                </a:extLst>
              </p:cNvPr>
              <p:cNvSpPr>
                <a:spLocks/>
              </p:cNvSpPr>
              <p:nvPr/>
            </p:nvSpPr>
            <p:spPr bwMode="auto">
              <a:xfrm>
                <a:off x="7951788" y="4908550"/>
                <a:ext cx="52388" cy="52388"/>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73" name="Freeform 771">
                <a:extLst>
                  <a:ext uri="{FF2B5EF4-FFF2-40B4-BE49-F238E27FC236}">
                    <a16:creationId xmlns="" xmlns:a16="http://schemas.microsoft.com/office/drawing/2014/main" id="{34AEE44B-6C83-438B-9DC3-3034EFB3C5CE}"/>
                  </a:ext>
                </a:extLst>
              </p:cNvPr>
              <p:cNvSpPr>
                <a:spLocks/>
              </p:cNvSpPr>
              <p:nvPr/>
            </p:nvSpPr>
            <p:spPr bwMode="auto">
              <a:xfrm>
                <a:off x="7985125" y="4908550"/>
                <a:ext cx="52388" cy="52388"/>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74" name="Freeform 772">
                <a:extLst>
                  <a:ext uri="{FF2B5EF4-FFF2-40B4-BE49-F238E27FC236}">
                    <a16:creationId xmlns="" xmlns:a16="http://schemas.microsoft.com/office/drawing/2014/main" id="{6171D466-A978-4910-937D-7FD5BC701BD3}"/>
                  </a:ext>
                </a:extLst>
              </p:cNvPr>
              <p:cNvSpPr>
                <a:spLocks/>
              </p:cNvSpPr>
              <p:nvPr/>
            </p:nvSpPr>
            <p:spPr bwMode="auto">
              <a:xfrm>
                <a:off x="8020050" y="4903788"/>
                <a:ext cx="52388" cy="52388"/>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75" name="Freeform 773">
                <a:extLst>
                  <a:ext uri="{FF2B5EF4-FFF2-40B4-BE49-F238E27FC236}">
                    <a16:creationId xmlns="" xmlns:a16="http://schemas.microsoft.com/office/drawing/2014/main" id="{F14D32C8-B9B5-4045-A379-CB84DD615587}"/>
                  </a:ext>
                </a:extLst>
              </p:cNvPr>
              <p:cNvSpPr>
                <a:spLocks/>
              </p:cNvSpPr>
              <p:nvPr/>
            </p:nvSpPr>
            <p:spPr bwMode="auto">
              <a:xfrm>
                <a:off x="8023225" y="4922838"/>
                <a:ext cx="52388" cy="52388"/>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76" name="Freeform 774">
                <a:extLst>
                  <a:ext uri="{FF2B5EF4-FFF2-40B4-BE49-F238E27FC236}">
                    <a16:creationId xmlns="" xmlns:a16="http://schemas.microsoft.com/office/drawing/2014/main" id="{45C53488-3509-4FE2-971E-4C6FD4C4951A}"/>
                  </a:ext>
                </a:extLst>
              </p:cNvPr>
              <p:cNvSpPr>
                <a:spLocks/>
              </p:cNvSpPr>
              <p:nvPr/>
            </p:nvSpPr>
            <p:spPr bwMode="auto">
              <a:xfrm>
                <a:off x="8039100" y="4911725"/>
                <a:ext cx="53975" cy="52388"/>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77" name="Freeform 775">
                <a:extLst>
                  <a:ext uri="{FF2B5EF4-FFF2-40B4-BE49-F238E27FC236}">
                    <a16:creationId xmlns="" xmlns:a16="http://schemas.microsoft.com/office/drawing/2014/main" id="{3E79271B-E84B-45CF-9C96-A83F088E072B}"/>
                  </a:ext>
                </a:extLst>
              </p:cNvPr>
              <p:cNvSpPr>
                <a:spLocks/>
              </p:cNvSpPr>
              <p:nvPr/>
            </p:nvSpPr>
            <p:spPr bwMode="auto">
              <a:xfrm>
                <a:off x="8058150" y="4910138"/>
                <a:ext cx="52388" cy="50800"/>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78" name="Freeform 776">
                <a:extLst>
                  <a:ext uri="{FF2B5EF4-FFF2-40B4-BE49-F238E27FC236}">
                    <a16:creationId xmlns="" xmlns:a16="http://schemas.microsoft.com/office/drawing/2014/main" id="{15EEC3C9-DFB4-47BF-A3B0-24BABB2B010A}"/>
                  </a:ext>
                </a:extLst>
              </p:cNvPr>
              <p:cNvSpPr>
                <a:spLocks/>
              </p:cNvSpPr>
              <p:nvPr/>
            </p:nvSpPr>
            <p:spPr bwMode="auto">
              <a:xfrm>
                <a:off x="8075613" y="4905375"/>
                <a:ext cx="52388" cy="53975"/>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79" name="Freeform 777">
                <a:extLst>
                  <a:ext uri="{FF2B5EF4-FFF2-40B4-BE49-F238E27FC236}">
                    <a16:creationId xmlns="" xmlns:a16="http://schemas.microsoft.com/office/drawing/2014/main" id="{7920403A-E17C-4D46-A929-D36487B0255D}"/>
                  </a:ext>
                </a:extLst>
              </p:cNvPr>
              <p:cNvSpPr>
                <a:spLocks/>
              </p:cNvSpPr>
              <p:nvPr/>
            </p:nvSpPr>
            <p:spPr bwMode="auto">
              <a:xfrm>
                <a:off x="8099425" y="4900613"/>
                <a:ext cx="53975" cy="52388"/>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80" name="Freeform 778">
                <a:extLst>
                  <a:ext uri="{FF2B5EF4-FFF2-40B4-BE49-F238E27FC236}">
                    <a16:creationId xmlns="" xmlns:a16="http://schemas.microsoft.com/office/drawing/2014/main" id="{1138CC68-4406-4110-9EC9-2B39243F4A89}"/>
                  </a:ext>
                </a:extLst>
              </p:cNvPr>
              <p:cNvSpPr>
                <a:spLocks/>
              </p:cNvSpPr>
              <p:nvPr/>
            </p:nvSpPr>
            <p:spPr bwMode="auto">
              <a:xfrm>
                <a:off x="8110538" y="4899025"/>
                <a:ext cx="53975" cy="52388"/>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81" name="Freeform 779">
                <a:extLst>
                  <a:ext uri="{FF2B5EF4-FFF2-40B4-BE49-F238E27FC236}">
                    <a16:creationId xmlns="" xmlns:a16="http://schemas.microsoft.com/office/drawing/2014/main" id="{5F4F1E2B-D18F-48CE-B287-1854399FB005}"/>
                  </a:ext>
                </a:extLst>
              </p:cNvPr>
              <p:cNvSpPr>
                <a:spLocks/>
              </p:cNvSpPr>
              <p:nvPr/>
            </p:nvSpPr>
            <p:spPr bwMode="auto">
              <a:xfrm>
                <a:off x="8139113" y="4910138"/>
                <a:ext cx="52388" cy="50800"/>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82" name="Freeform 780">
                <a:extLst>
                  <a:ext uri="{FF2B5EF4-FFF2-40B4-BE49-F238E27FC236}">
                    <a16:creationId xmlns="" xmlns:a16="http://schemas.microsoft.com/office/drawing/2014/main" id="{B4D38EE1-122D-4876-BA5D-D602CB0844A9}"/>
                  </a:ext>
                </a:extLst>
              </p:cNvPr>
              <p:cNvSpPr>
                <a:spLocks/>
              </p:cNvSpPr>
              <p:nvPr/>
            </p:nvSpPr>
            <p:spPr bwMode="auto">
              <a:xfrm>
                <a:off x="8178800" y="4908550"/>
                <a:ext cx="53975" cy="52388"/>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83" name="Freeform 781">
                <a:extLst>
                  <a:ext uri="{FF2B5EF4-FFF2-40B4-BE49-F238E27FC236}">
                    <a16:creationId xmlns="" xmlns:a16="http://schemas.microsoft.com/office/drawing/2014/main" id="{73E01502-51BD-40ED-8719-BC1180C94FA9}"/>
                  </a:ext>
                </a:extLst>
              </p:cNvPr>
              <p:cNvSpPr>
                <a:spLocks/>
              </p:cNvSpPr>
              <p:nvPr/>
            </p:nvSpPr>
            <p:spPr bwMode="auto">
              <a:xfrm>
                <a:off x="8197850" y="4908550"/>
                <a:ext cx="52388" cy="52388"/>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84" name="Freeform 782">
                <a:extLst>
                  <a:ext uri="{FF2B5EF4-FFF2-40B4-BE49-F238E27FC236}">
                    <a16:creationId xmlns="" xmlns:a16="http://schemas.microsoft.com/office/drawing/2014/main" id="{065155DC-F024-42BB-8BC4-C40481D76471}"/>
                  </a:ext>
                </a:extLst>
              </p:cNvPr>
              <p:cNvSpPr>
                <a:spLocks/>
              </p:cNvSpPr>
              <p:nvPr/>
            </p:nvSpPr>
            <p:spPr bwMode="auto">
              <a:xfrm>
                <a:off x="8216900" y="4905375"/>
                <a:ext cx="52388" cy="53975"/>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85" name="Freeform 783">
                <a:extLst>
                  <a:ext uri="{FF2B5EF4-FFF2-40B4-BE49-F238E27FC236}">
                    <a16:creationId xmlns="" xmlns:a16="http://schemas.microsoft.com/office/drawing/2014/main" id="{54AA959F-81D7-4215-959B-98A6635C024A}"/>
                  </a:ext>
                </a:extLst>
              </p:cNvPr>
              <p:cNvSpPr>
                <a:spLocks/>
              </p:cNvSpPr>
              <p:nvPr/>
            </p:nvSpPr>
            <p:spPr bwMode="auto">
              <a:xfrm>
                <a:off x="8239125" y="4905375"/>
                <a:ext cx="50800" cy="53975"/>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86" name="Freeform 784">
                <a:extLst>
                  <a:ext uri="{FF2B5EF4-FFF2-40B4-BE49-F238E27FC236}">
                    <a16:creationId xmlns="" xmlns:a16="http://schemas.microsoft.com/office/drawing/2014/main" id="{F2FA4CBA-A4E1-461A-9E2B-55D5051174F6}"/>
                  </a:ext>
                </a:extLst>
              </p:cNvPr>
              <p:cNvSpPr>
                <a:spLocks/>
              </p:cNvSpPr>
              <p:nvPr/>
            </p:nvSpPr>
            <p:spPr bwMode="auto">
              <a:xfrm>
                <a:off x="8232775" y="4975225"/>
                <a:ext cx="52388" cy="53975"/>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87" name="Freeform 785">
                <a:extLst>
                  <a:ext uri="{FF2B5EF4-FFF2-40B4-BE49-F238E27FC236}">
                    <a16:creationId xmlns="" xmlns:a16="http://schemas.microsoft.com/office/drawing/2014/main" id="{05175910-2472-4C3A-AA83-0B3E6761D50E}"/>
                  </a:ext>
                </a:extLst>
              </p:cNvPr>
              <p:cNvSpPr>
                <a:spLocks/>
              </p:cNvSpPr>
              <p:nvPr/>
            </p:nvSpPr>
            <p:spPr bwMode="auto">
              <a:xfrm>
                <a:off x="7175500" y="4905375"/>
                <a:ext cx="53975" cy="53975"/>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88" name="Freeform 786">
                <a:extLst>
                  <a:ext uri="{FF2B5EF4-FFF2-40B4-BE49-F238E27FC236}">
                    <a16:creationId xmlns="" xmlns:a16="http://schemas.microsoft.com/office/drawing/2014/main" id="{65054252-9073-473E-AEB0-9C7D31A01F66}"/>
                  </a:ext>
                </a:extLst>
              </p:cNvPr>
              <p:cNvSpPr>
                <a:spLocks/>
              </p:cNvSpPr>
              <p:nvPr/>
            </p:nvSpPr>
            <p:spPr bwMode="auto">
              <a:xfrm>
                <a:off x="7204075" y="4905375"/>
                <a:ext cx="52388" cy="53975"/>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89" name="Freeform 787">
                <a:extLst>
                  <a:ext uri="{FF2B5EF4-FFF2-40B4-BE49-F238E27FC236}">
                    <a16:creationId xmlns="" xmlns:a16="http://schemas.microsoft.com/office/drawing/2014/main" id="{0402F793-8730-402E-8C5D-687B669B138D}"/>
                  </a:ext>
                </a:extLst>
              </p:cNvPr>
              <p:cNvSpPr>
                <a:spLocks/>
              </p:cNvSpPr>
              <p:nvPr/>
            </p:nvSpPr>
            <p:spPr bwMode="auto">
              <a:xfrm>
                <a:off x="7216775" y="4905375"/>
                <a:ext cx="52388" cy="53975"/>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90" name="Freeform 788">
                <a:extLst>
                  <a:ext uri="{FF2B5EF4-FFF2-40B4-BE49-F238E27FC236}">
                    <a16:creationId xmlns="" xmlns:a16="http://schemas.microsoft.com/office/drawing/2014/main" id="{FD380F52-35EB-45F5-A655-74644E9AC012}"/>
                  </a:ext>
                </a:extLst>
              </p:cNvPr>
              <p:cNvSpPr>
                <a:spLocks/>
              </p:cNvSpPr>
              <p:nvPr/>
            </p:nvSpPr>
            <p:spPr bwMode="auto">
              <a:xfrm>
                <a:off x="7237413" y="4908550"/>
                <a:ext cx="52388" cy="52388"/>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91" name="Freeform 789">
                <a:extLst>
                  <a:ext uri="{FF2B5EF4-FFF2-40B4-BE49-F238E27FC236}">
                    <a16:creationId xmlns="" xmlns:a16="http://schemas.microsoft.com/office/drawing/2014/main" id="{6129AFC2-4863-4F66-ABC0-FBB1DF69849B}"/>
                  </a:ext>
                </a:extLst>
              </p:cNvPr>
              <p:cNvSpPr>
                <a:spLocks/>
              </p:cNvSpPr>
              <p:nvPr/>
            </p:nvSpPr>
            <p:spPr bwMode="auto">
              <a:xfrm>
                <a:off x="7251700" y="4908550"/>
                <a:ext cx="50800" cy="52388"/>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92" name="Freeform 790">
                <a:extLst>
                  <a:ext uri="{FF2B5EF4-FFF2-40B4-BE49-F238E27FC236}">
                    <a16:creationId xmlns="" xmlns:a16="http://schemas.microsoft.com/office/drawing/2014/main" id="{8C9DD268-0076-44EB-AC31-45C431BC78B9}"/>
                  </a:ext>
                </a:extLst>
              </p:cNvPr>
              <p:cNvSpPr>
                <a:spLocks/>
              </p:cNvSpPr>
              <p:nvPr/>
            </p:nvSpPr>
            <p:spPr bwMode="auto">
              <a:xfrm>
                <a:off x="7273925" y="4908550"/>
                <a:ext cx="52388" cy="52388"/>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93" name="Freeform 791">
                <a:extLst>
                  <a:ext uri="{FF2B5EF4-FFF2-40B4-BE49-F238E27FC236}">
                    <a16:creationId xmlns="" xmlns:a16="http://schemas.microsoft.com/office/drawing/2014/main" id="{E91364DA-6F2A-49F3-96E9-6AAC262E15B8}"/>
                  </a:ext>
                </a:extLst>
              </p:cNvPr>
              <p:cNvSpPr>
                <a:spLocks/>
              </p:cNvSpPr>
              <p:nvPr/>
            </p:nvSpPr>
            <p:spPr bwMode="auto">
              <a:xfrm>
                <a:off x="7285038" y="4894263"/>
                <a:ext cx="50800" cy="53975"/>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94" name="Freeform 792">
                <a:extLst>
                  <a:ext uri="{FF2B5EF4-FFF2-40B4-BE49-F238E27FC236}">
                    <a16:creationId xmlns="" xmlns:a16="http://schemas.microsoft.com/office/drawing/2014/main" id="{9E8C93B5-3E34-427B-A86A-D61ACCB1C6E9}"/>
                  </a:ext>
                </a:extLst>
              </p:cNvPr>
              <p:cNvSpPr>
                <a:spLocks/>
              </p:cNvSpPr>
              <p:nvPr/>
            </p:nvSpPr>
            <p:spPr bwMode="auto">
              <a:xfrm>
                <a:off x="7305675" y="4905375"/>
                <a:ext cx="53975" cy="53975"/>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95" name="Freeform 793">
                <a:extLst>
                  <a:ext uri="{FF2B5EF4-FFF2-40B4-BE49-F238E27FC236}">
                    <a16:creationId xmlns="" xmlns:a16="http://schemas.microsoft.com/office/drawing/2014/main" id="{FF53C72F-A963-4722-9091-C4C94D8BB337}"/>
                  </a:ext>
                </a:extLst>
              </p:cNvPr>
              <p:cNvSpPr>
                <a:spLocks/>
              </p:cNvSpPr>
              <p:nvPr/>
            </p:nvSpPr>
            <p:spPr bwMode="auto">
              <a:xfrm>
                <a:off x="7334250" y="4902200"/>
                <a:ext cx="52388" cy="53975"/>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96" name="Freeform 794">
                <a:extLst>
                  <a:ext uri="{FF2B5EF4-FFF2-40B4-BE49-F238E27FC236}">
                    <a16:creationId xmlns="" xmlns:a16="http://schemas.microsoft.com/office/drawing/2014/main" id="{3BC65CBC-084C-4835-960B-8292C90055E4}"/>
                  </a:ext>
                </a:extLst>
              </p:cNvPr>
              <p:cNvSpPr>
                <a:spLocks/>
              </p:cNvSpPr>
              <p:nvPr/>
            </p:nvSpPr>
            <p:spPr bwMode="auto">
              <a:xfrm>
                <a:off x="7351713" y="4902200"/>
                <a:ext cx="53975" cy="53975"/>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97" name="Freeform 795">
                <a:extLst>
                  <a:ext uri="{FF2B5EF4-FFF2-40B4-BE49-F238E27FC236}">
                    <a16:creationId xmlns="" xmlns:a16="http://schemas.microsoft.com/office/drawing/2014/main" id="{47F1D3BD-FBBA-4448-9729-E0B7F98568BD}"/>
                  </a:ext>
                </a:extLst>
              </p:cNvPr>
              <p:cNvSpPr>
                <a:spLocks/>
              </p:cNvSpPr>
              <p:nvPr/>
            </p:nvSpPr>
            <p:spPr bwMode="auto">
              <a:xfrm>
                <a:off x="7370763" y="4918075"/>
                <a:ext cx="52388" cy="53975"/>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98" name="Freeform 796">
                <a:extLst>
                  <a:ext uri="{FF2B5EF4-FFF2-40B4-BE49-F238E27FC236}">
                    <a16:creationId xmlns="" xmlns:a16="http://schemas.microsoft.com/office/drawing/2014/main" id="{23B33B49-B15B-4917-AB8F-62F2F5FC88EC}"/>
                  </a:ext>
                </a:extLst>
              </p:cNvPr>
              <p:cNvSpPr>
                <a:spLocks/>
              </p:cNvSpPr>
              <p:nvPr/>
            </p:nvSpPr>
            <p:spPr bwMode="auto">
              <a:xfrm>
                <a:off x="7388225" y="4916488"/>
                <a:ext cx="53975" cy="53975"/>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99" name="Freeform 797">
                <a:extLst>
                  <a:ext uri="{FF2B5EF4-FFF2-40B4-BE49-F238E27FC236}">
                    <a16:creationId xmlns="" xmlns:a16="http://schemas.microsoft.com/office/drawing/2014/main" id="{0A7106F6-717A-4407-869A-D6959B073C82}"/>
                  </a:ext>
                </a:extLst>
              </p:cNvPr>
              <p:cNvSpPr>
                <a:spLocks/>
              </p:cNvSpPr>
              <p:nvPr/>
            </p:nvSpPr>
            <p:spPr bwMode="auto">
              <a:xfrm>
                <a:off x="7397750" y="4903788"/>
                <a:ext cx="53975" cy="53975"/>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00" name="Freeform 798">
                <a:extLst>
                  <a:ext uri="{FF2B5EF4-FFF2-40B4-BE49-F238E27FC236}">
                    <a16:creationId xmlns="" xmlns:a16="http://schemas.microsoft.com/office/drawing/2014/main" id="{DF80CD64-79AC-4873-9581-E0007C1636F7}"/>
                  </a:ext>
                </a:extLst>
              </p:cNvPr>
              <p:cNvSpPr>
                <a:spLocks/>
              </p:cNvSpPr>
              <p:nvPr/>
            </p:nvSpPr>
            <p:spPr bwMode="auto">
              <a:xfrm>
                <a:off x="7407275" y="4914900"/>
                <a:ext cx="52388" cy="50800"/>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01" name="Freeform 799">
                <a:extLst>
                  <a:ext uri="{FF2B5EF4-FFF2-40B4-BE49-F238E27FC236}">
                    <a16:creationId xmlns="" xmlns:a16="http://schemas.microsoft.com/office/drawing/2014/main" id="{9AE5C6C2-C876-492F-8A0D-8A0B5FF74270}"/>
                  </a:ext>
                </a:extLst>
              </p:cNvPr>
              <p:cNvSpPr>
                <a:spLocks/>
              </p:cNvSpPr>
              <p:nvPr/>
            </p:nvSpPr>
            <p:spPr bwMode="auto">
              <a:xfrm>
                <a:off x="7429500" y="4911725"/>
                <a:ext cx="52388" cy="52388"/>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02" name="Freeform 800">
                <a:extLst>
                  <a:ext uri="{FF2B5EF4-FFF2-40B4-BE49-F238E27FC236}">
                    <a16:creationId xmlns="" xmlns:a16="http://schemas.microsoft.com/office/drawing/2014/main" id="{87B57EC1-6C10-4665-B028-3BDE5A2614EA}"/>
                  </a:ext>
                </a:extLst>
              </p:cNvPr>
              <p:cNvSpPr>
                <a:spLocks/>
              </p:cNvSpPr>
              <p:nvPr/>
            </p:nvSpPr>
            <p:spPr bwMode="auto">
              <a:xfrm>
                <a:off x="7440613" y="4905375"/>
                <a:ext cx="52388" cy="53975"/>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03" name="Freeform 801">
                <a:extLst>
                  <a:ext uri="{FF2B5EF4-FFF2-40B4-BE49-F238E27FC236}">
                    <a16:creationId xmlns="" xmlns:a16="http://schemas.microsoft.com/office/drawing/2014/main" id="{D2F5802C-7151-429F-A4F4-C8501C767BCD}"/>
                  </a:ext>
                </a:extLst>
              </p:cNvPr>
              <p:cNvSpPr>
                <a:spLocks/>
              </p:cNvSpPr>
              <p:nvPr/>
            </p:nvSpPr>
            <p:spPr bwMode="auto">
              <a:xfrm>
                <a:off x="7458075" y="4914900"/>
                <a:ext cx="53975" cy="50800"/>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04" name="Freeform 802">
                <a:extLst>
                  <a:ext uri="{FF2B5EF4-FFF2-40B4-BE49-F238E27FC236}">
                    <a16:creationId xmlns="" xmlns:a16="http://schemas.microsoft.com/office/drawing/2014/main" id="{91F78975-02D9-49D8-A62B-61DE7D1661DA}"/>
                  </a:ext>
                </a:extLst>
              </p:cNvPr>
              <p:cNvSpPr>
                <a:spLocks/>
              </p:cNvSpPr>
              <p:nvPr/>
            </p:nvSpPr>
            <p:spPr bwMode="auto">
              <a:xfrm>
                <a:off x="7469188" y="4926013"/>
                <a:ext cx="53975" cy="53975"/>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05" name="Freeform 803">
                <a:extLst>
                  <a:ext uri="{FF2B5EF4-FFF2-40B4-BE49-F238E27FC236}">
                    <a16:creationId xmlns="" xmlns:a16="http://schemas.microsoft.com/office/drawing/2014/main" id="{4DF9BD29-9D0F-48BD-A024-CEABE6130A42}"/>
                  </a:ext>
                </a:extLst>
              </p:cNvPr>
              <p:cNvSpPr>
                <a:spLocks/>
              </p:cNvSpPr>
              <p:nvPr/>
            </p:nvSpPr>
            <p:spPr bwMode="auto">
              <a:xfrm>
                <a:off x="7491413" y="4913313"/>
                <a:ext cx="53975" cy="52388"/>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06" name="Freeform 804">
                <a:extLst>
                  <a:ext uri="{FF2B5EF4-FFF2-40B4-BE49-F238E27FC236}">
                    <a16:creationId xmlns="" xmlns:a16="http://schemas.microsoft.com/office/drawing/2014/main" id="{457316E8-5FCE-4BC0-9A78-41038C239D0D}"/>
                  </a:ext>
                </a:extLst>
              </p:cNvPr>
              <p:cNvSpPr>
                <a:spLocks/>
              </p:cNvSpPr>
              <p:nvPr/>
            </p:nvSpPr>
            <p:spPr bwMode="auto">
              <a:xfrm>
                <a:off x="7504113" y="4921250"/>
                <a:ext cx="53975"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07" name="Freeform 805">
                <a:extLst>
                  <a:ext uri="{FF2B5EF4-FFF2-40B4-BE49-F238E27FC236}">
                    <a16:creationId xmlns="" xmlns:a16="http://schemas.microsoft.com/office/drawing/2014/main" id="{136E78E8-4AA3-4D31-B306-00E9A9D927F4}"/>
                  </a:ext>
                </a:extLst>
              </p:cNvPr>
              <p:cNvSpPr>
                <a:spLocks/>
              </p:cNvSpPr>
              <p:nvPr/>
            </p:nvSpPr>
            <p:spPr bwMode="auto">
              <a:xfrm>
                <a:off x="7527925" y="4933950"/>
                <a:ext cx="53975" cy="52388"/>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08" name="Freeform 806">
                <a:extLst>
                  <a:ext uri="{FF2B5EF4-FFF2-40B4-BE49-F238E27FC236}">
                    <a16:creationId xmlns="" xmlns:a16="http://schemas.microsoft.com/office/drawing/2014/main" id="{7ABD2894-4C9D-4EB8-AC9C-94BCF876B2DE}"/>
                  </a:ext>
                </a:extLst>
              </p:cNvPr>
              <p:cNvSpPr>
                <a:spLocks/>
              </p:cNvSpPr>
              <p:nvPr/>
            </p:nvSpPr>
            <p:spPr bwMode="auto">
              <a:xfrm>
                <a:off x="7551738" y="4938713"/>
                <a:ext cx="53975" cy="53975"/>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09" name="Freeform 807">
                <a:extLst>
                  <a:ext uri="{FF2B5EF4-FFF2-40B4-BE49-F238E27FC236}">
                    <a16:creationId xmlns="" xmlns:a16="http://schemas.microsoft.com/office/drawing/2014/main" id="{52C4D4E3-B76C-47E5-8531-C7AA9AD11AF0}"/>
                  </a:ext>
                </a:extLst>
              </p:cNvPr>
              <p:cNvSpPr>
                <a:spLocks/>
              </p:cNvSpPr>
              <p:nvPr/>
            </p:nvSpPr>
            <p:spPr bwMode="auto">
              <a:xfrm>
                <a:off x="7575550" y="4945063"/>
                <a:ext cx="52388" cy="52388"/>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10" name="Freeform 808">
                <a:extLst>
                  <a:ext uri="{FF2B5EF4-FFF2-40B4-BE49-F238E27FC236}">
                    <a16:creationId xmlns="" xmlns:a16="http://schemas.microsoft.com/office/drawing/2014/main" id="{955DE468-67B0-4D7D-B7A3-307BFCA53438}"/>
                  </a:ext>
                </a:extLst>
              </p:cNvPr>
              <p:cNvSpPr>
                <a:spLocks/>
              </p:cNvSpPr>
              <p:nvPr/>
            </p:nvSpPr>
            <p:spPr bwMode="auto">
              <a:xfrm>
                <a:off x="7599363" y="4948238"/>
                <a:ext cx="53975" cy="52388"/>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11" name="Freeform 809">
                <a:extLst>
                  <a:ext uri="{FF2B5EF4-FFF2-40B4-BE49-F238E27FC236}">
                    <a16:creationId xmlns="" xmlns:a16="http://schemas.microsoft.com/office/drawing/2014/main" id="{AB39A1B1-0B13-48EC-AD5C-D4849F760304}"/>
                  </a:ext>
                </a:extLst>
              </p:cNvPr>
              <p:cNvSpPr>
                <a:spLocks/>
              </p:cNvSpPr>
              <p:nvPr/>
            </p:nvSpPr>
            <p:spPr bwMode="auto">
              <a:xfrm>
                <a:off x="7612063" y="4953000"/>
                <a:ext cx="53975" cy="52388"/>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12" name="Freeform 810">
                <a:extLst>
                  <a:ext uri="{FF2B5EF4-FFF2-40B4-BE49-F238E27FC236}">
                    <a16:creationId xmlns="" xmlns:a16="http://schemas.microsoft.com/office/drawing/2014/main" id="{BE9FBD53-FE7C-462E-8A57-3FC1FEB97C4D}"/>
                  </a:ext>
                </a:extLst>
              </p:cNvPr>
              <p:cNvSpPr>
                <a:spLocks/>
              </p:cNvSpPr>
              <p:nvPr/>
            </p:nvSpPr>
            <p:spPr bwMode="auto">
              <a:xfrm>
                <a:off x="7642225" y="4953000"/>
                <a:ext cx="52388" cy="52388"/>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13" name="Freeform 811">
                <a:extLst>
                  <a:ext uri="{FF2B5EF4-FFF2-40B4-BE49-F238E27FC236}">
                    <a16:creationId xmlns="" xmlns:a16="http://schemas.microsoft.com/office/drawing/2014/main" id="{7B981EB9-C26C-4725-A4F4-E425062A1A42}"/>
                  </a:ext>
                </a:extLst>
              </p:cNvPr>
              <p:cNvSpPr>
                <a:spLocks/>
              </p:cNvSpPr>
              <p:nvPr/>
            </p:nvSpPr>
            <p:spPr bwMode="auto">
              <a:xfrm>
                <a:off x="7661275" y="4949825"/>
                <a:ext cx="52388" cy="53975"/>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14" name="Freeform 812">
                <a:extLst>
                  <a:ext uri="{FF2B5EF4-FFF2-40B4-BE49-F238E27FC236}">
                    <a16:creationId xmlns="" xmlns:a16="http://schemas.microsoft.com/office/drawing/2014/main" id="{B4E4EAFB-CC3B-4CA4-81D5-E7B134CEE4C0}"/>
                  </a:ext>
                </a:extLst>
              </p:cNvPr>
              <p:cNvSpPr>
                <a:spLocks/>
              </p:cNvSpPr>
              <p:nvPr/>
            </p:nvSpPr>
            <p:spPr bwMode="auto">
              <a:xfrm>
                <a:off x="7658100" y="4938713"/>
                <a:ext cx="53975" cy="53975"/>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15" name="Freeform 813">
                <a:extLst>
                  <a:ext uri="{FF2B5EF4-FFF2-40B4-BE49-F238E27FC236}">
                    <a16:creationId xmlns="" xmlns:a16="http://schemas.microsoft.com/office/drawing/2014/main" id="{D76187FA-D5E9-4036-A0E0-CF453217A916}"/>
                  </a:ext>
                </a:extLst>
              </p:cNvPr>
              <p:cNvSpPr>
                <a:spLocks/>
              </p:cNvSpPr>
              <p:nvPr/>
            </p:nvSpPr>
            <p:spPr bwMode="auto">
              <a:xfrm>
                <a:off x="7678738" y="4960938"/>
                <a:ext cx="50800" cy="53975"/>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16" name="Freeform 814">
                <a:extLst>
                  <a:ext uri="{FF2B5EF4-FFF2-40B4-BE49-F238E27FC236}">
                    <a16:creationId xmlns="" xmlns:a16="http://schemas.microsoft.com/office/drawing/2014/main" id="{51252699-4CF8-4EA3-88F3-CC59831C21DD}"/>
                  </a:ext>
                </a:extLst>
              </p:cNvPr>
              <p:cNvSpPr>
                <a:spLocks/>
              </p:cNvSpPr>
              <p:nvPr/>
            </p:nvSpPr>
            <p:spPr bwMode="auto">
              <a:xfrm>
                <a:off x="7702550" y="4960938"/>
                <a:ext cx="52388" cy="53975"/>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17" name="Freeform 815">
                <a:extLst>
                  <a:ext uri="{FF2B5EF4-FFF2-40B4-BE49-F238E27FC236}">
                    <a16:creationId xmlns="" xmlns:a16="http://schemas.microsoft.com/office/drawing/2014/main" id="{23AF9A07-D33E-4F2E-865A-33856AB1C8F4}"/>
                  </a:ext>
                </a:extLst>
              </p:cNvPr>
              <p:cNvSpPr>
                <a:spLocks/>
              </p:cNvSpPr>
              <p:nvPr/>
            </p:nvSpPr>
            <p:spPr bwMode="auto">
              <a:xfrm>
                <a:off x="7724775" y="4959350"/>
                <a:ext cx="52388" cy="52388"/>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18" name="Freeform 816">
                <a:extLst>
                  <a:ext uri="{FF2B5EF4-FFF2-40B4-BE49-F238E27FC236}">
                    <a16:creationId xmlns="" xmlns:a16="http://schemas.microsoft.com/office/drawing/2014/main" id="{F447687C-E254-43C0-9BA0-50F9249A13F4}"/>
                  </a:ext>
                </a:extLst>
              </p:cNvPr>
              <p:cNvSpPr>
                <a:spLocks/>
              </p:cNvSpPr>
              <p:nvPr/>
            </p:nvSpPr>
            <p:spPr bwMode="auto">
              <a:xfrm>
                <a:off x="7751763" y="4959350"/>
                <a:ext cx="52388" cy="52388"/>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19" name="Freeform 817">
                <a:extLst>
                  <a:ext uri="{FF2B5EF4-FFF2-40B4-BE49-F238E27FC236}">
                    <a16:creationId xmlns="" xmlns:a16="http://schemas.microsoft.com/office/drawing/2014/main" id="{C145E0A9-24BC-4674-B45A-4343BCAEDCBB}"/>
                  </a:ext>
                </a:extLst>
              </p:cNvPr>
              <p:cNvSpPr>
                <a:spLocks/>
              </p:cNvSpPr>
              <p:nvPr/>
            </p:nvSpPr>
            <p:spPr bwMode="auto">
              <a:xfrm>
                <a:off x="7747000" y="4932363"/>
                <a:ext cx="52388" cy="50800"/>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20" name="Freeform 818">
                <a:extLst>
                  <a:ext uri="{FF2B5EF4-FFF2-40B4-BE49-F238E27FC236}">
                    <a16:creationId xmlns="" xmlns:a16="http://schemas.microsoft.com/office/drawing/2014/main" id="{25D710DF-9307-4450-872F-78A244C9597F}"/>
                  </a:ext>
                </a:extLst>
              </p:cNvPr>
              <p:cNvSpPr>
                <a:spLocks/>
              </p:cNvSpPr>
              <p:nvPr/>
            </p:nvSpPr>
            <p:spPr bwMode="auto">
              <a:xfrm>
                <a:off x="7754938" y="4948238"/>
                <a:ext cx="53975" cy="52388"/>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21" name="Freeform 819">
                <a:extLst>
                  <a:ext uri="{FF2B5EF4-FFF2-40B4-BE49-F238E27FC236}">
                    <a16:creationId xmlns="" xmlns:a16="http://schemas.microsoft.com/office/drawing/2014/main" id="{F4CFB162-C1EA-44A5-904C-D7F64FE3339D}"/>
                  </a:ext>
                </a:extLst>
              </p:cNvPr>
              <p:cNvSpPr>
                <a:spLocks/>
              </p:cNvSpPr>
              <p:nvPr/>
            </p:nvSpPr>
            <p:spPr bwMode="auto">
              <a:xfrm>
                <a:off x="7785100" y="4949825"/>
                <a:ext cx="52388" cy="53975"/>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22" name="Freeform 820">
                <a:extLst>
                  <a:ext uri="{FF2B5EF4-FFF2-40B4-BE49-F238E27FC236}">
                    <a16:creationId xmlns="" xmlns:a16="http://schemas.microsoft.com/office/drawing/2014/main" id="{2C577F35-13A0-414D-89BD-83CFE5ECB21B}"/>
                  </a:ext>
                </a:extLst>
              </p:cNvPr>
              <p:cNvSpPr>
                <a:spLocks/>
              </p:cNvSpPr>
              <p:nvPr/>
            </p:nvSpPr>
            <p:spPr bwMode="auto">
              <a:xfrm>
                <a:off x="7812088" y="4949825"/>
                <a:ext cx="53975" cy="53975"/>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23" name="Freeform 821">
                <a:extLst>
                  <a:ext uri="{FF2B5EF4-FFF2-40B4-BE49-F238E27FC236}">
                    <a16:creationId xmlns="" xmlns:a16="http://schemas.microsoft.com/office/drawing/2014/main" id="{E339F2F5-1AD0-437C-811B-88B0E0A35272}"/>
                  </a:ext>
                </a:extLst>
              </p:cNvPr>
              <p:cNvSpPr>
                <a:spLocks/>
              </p:cNvSpPr>
              <p:nvPr/>
            </p:nvSpPr>
            <p:spPr bwMode="auto">
              <a:xfrm>
                <a:off x="7843838" y="4949825"/>
                <a:ext cx="52388" cy="53975"/>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24" name="Freeform 822">
                <a:extLst>
                  <a:ext uri="{FF2B5EF4-FFF2-40B4-BE49-F238E27FC236}">
                    <a16:creationId xmlns="" xmlns:a16="http://schemas.microsoft.com/office/drawing/2014/main" id="{DDF1DC43-B9F9-42A8-BC42-372926AA98B1}"/>
                  </a:ext>
                </a:extLst>
              </p:cNvPr>
              <p:cNvSpPr>
                <a:spLocks/>
              </p:cNvSpPr>
              <p:nvPr/>
            </p:nvSpPr>
            <p:spPr bwMode="auto">
              <a:xfrm>
                <a:off x="7859713" y="4946650"/>
                <a:ext cx="53975" cy="52388"/>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1" y="0"/>
                      <a:pt x="7" y="1"/>
                      <a:pt x="4" y="4"/>
                    </a:cubicBezTo>
                    <a:cubicBezTo>
                      <a:pt x="2" y="7"/>
                      <a:pt x="0" y="10"/>
                      <a:pt x="0" y="14"/>
                    </a:cubicBezTo>
                    <a:cubicBezTo>
                      <a:pt x="0" y="18"/>
                      <a:pt x="2" y="22"/>
                      <a:pt x="4" y="25"/>
                    </a:cubicBezTo>
                    <a:cubicBezTo>
                      <a:pt x="7" y="27"/>
                      <a:pt x="11"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25" name="Freeform 823">
                <a:extLst>
                  <a:ext uri="{FF2B5EF4-FFF2-40B4-BE49-F238E27FC236}">
                    <a16:creationId xmlns="" xmlns:a16="http://schemas.microsoft.com/office/drawing/2014/main" id="{3A9A4832-BD55-4BE3-A674-B0355C3A6787}"/>
                  </a:ext>
                </a:extLst>
              </p:cNvPr>
              <p:cNvSpPr>
                <a:spLocks/>
              </p:cNvSpPr>
              <p:nvPr/>
            </p:nvSpPr>
            <p:spPr bwMode="auto">
              <a:xfrm>
                <a:off x="7881938" y="4941888"/>
                <a:ext cx="52388" cy="52388"/>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26" name="Freeform 824">
                <a:extLst>
                  <a:ext uri="{FF2B5EF4-FFF2-40B4-BE49-F238E27FC236}">
                    <a16:creationId xmlns="" xmlns:a16="http://schemas.microsoft.com/office/drawing/2014/main" id="{1F52F830-E6F9-405C-B433-16E65FB273DA}"/>
                  </a:ext>
                </a:extLst>
              </p:cNvPr>
              <p:cNvSpPr>
                <a:spLocks/>
              </p:cNvSpPr>
              <p:nvPr/>
            </p:nvSpPr>
            <p:spPr bwMode="auto">
              <a:xfrm>
                <a:off x="7913688" y="4932363"/>
                <a:ext cx="52388" cy="52388"/>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27" name="Freeform 825">
                <a:extLst>
                  <a:ext uri="{FF2B5EF4-FFF2-40B4-BE49-F238E27FC236}">
                    <a16:creationId xmlns="" xmlns:a16="http://schemas.microsoft.com/office/drawing/2014/main" id="{D5F21887-1D90-42C5-8350-A08B097862FE}"/>
                  </a:ext>
                </a:extLst>
              </p:cNvPr>
              <p:cNvSpPr>
                <a:spLocks/>
              </p:cNvSpPr>
              <p:nvPr/>
            </p:nvSpPr>
            <p:spPr bwMode="auto">
              <a:xfrm>
                <a:off x="7940675" y="4927600"/>
                <a:ext cx="52388" cy="53975"/>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28" name="Freeform 826">
                <a:extLst>
                  <a:ext uri="{FF2B5EF4-FFF2-40B4-BE49-F238E27FC236}">
                    <a16:creationId xmlns="" xmlns:a16="http://schemas.microsoft.com/office/drawing/2014/main" id="{CB176213-C339-41A2-A22E-654D58B1E7F5}"/>
                  </a:ext>
                </a:extLst>
              </p:cNvPr>
              <p:cNvSpPr>
                <a:spLocks/>
              </p:cNvSpPr>
              <p:nvPr/>
            </p:nvSpPr>
            <p:spPr bwMode="auto">
              <a:xfrm>
                <a:off x="7967663" y="4926013"/>
                <a:ext cx="53975" cy="50800"/>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29" name="Freeform 827">
                <a:extLst>
                  <a:ext uri="{FF2B5EF4-FFF2-40B4-BE49-F238E27FC236}">
                    <a16:creationId xmlns="" xmlns:a16="http://schemas.microsoft.com/office/drawing/2014/main" id="{00D75B89-24B6-4DB5-AA88-B26C61490D59}"/>
                  </a:ext>
                </a:extLst>
              </p:cNvPr>
              <p:cNvSpPr>
                <a:spLocks/>
              </p:cNvSpPr>
              <p:nvPr/>
            </p:nvSpPr>
            <p:spPr bwMode="auto">
              <a:xfrm>
                <a:off x="7181850" y="4972050"/>
                <a:ext cx="52388" cy="52388"/>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30" name="Freeform 828">
                <a:extLst>
                  <a:ext uri="{FF2B5EF4-FFF2-40B4-BE49-F238E27FC236}">
                    <a16:creationId xmlns="" xmlns:a16="http://schemas.microsoft.com/office/drawing/2014/main" id="{A826625A-538A-4578-82D0-C9E5B47F60FD}"/>
                  </a:ext>
                </a:extLst>
              </p:cNvPr>
              <p:cNvSpPr>
                <a:spLocks/>
              </p:cNvSpPr>
              <p:nvPr/>
            </p:nvSpPr>
            <p:spPr bwMode="auto">
              <a:xfrm>
                <a:off x="7207250" y="4972050"/>
                <a:ext cx="53975" cy="52388"/>
              </a:xfrm>
              <a:custGeom>
                <a:avLst/>
                <a:gdLst>
                  <a:gd name="T0" fmla="*/ 25 w 29"/>
                  <a:gd name="T1" fmla="*/ 25 h 29"/>
                  <a:gd name="T2" fmla="*/ 29 w 29"/>
                  <a:gd name="T3" fmla="*/ 15 h 29"/>
                  <a:gd name="T4" fmla="*/ 25 w 29"/>
                  <a:gd name="T5" fmla="*/ 5 h 29"/>
                  <a:gd name="T6" fmla="*/ 15 w 29"/>
                  <a:gd name="T7" fmla="*/ 0 h 29"/>
                  <a:gd name="T8" fmla="*/ 4 w 29"/>
                  <a:gd name="T9" fmla="*/ 5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4" y="5"/>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31" name="Freeform 829">
                <a:extLst>
                  <a:ext uri="{FF2B5EF4-FFF2-40B4-BE49-F238E27FC236}">
                    <a16:creationId xmlns="" xmlns:a16="http://schemas.microsoft.com/office/drawing/2014/main" id="{DB6E67DD-3916-42DF-8B72-D35A1BCF56A5}"/>
                  </a:ext>
                </a:extLst>
              </p:cNvPr>
              <p:cNvSpPr>
                <a:spLocks/>
              </p:cNvSpPr>
              <p:nvPr/>
            </p:nvSpPr>
            <p:spPr bwMode="auto">
              <a:xfrm>
                <a:off x="7216775" y="4972050"/>
                <a:ext cx="52388" cy="52388"/>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32" name="Freeform 830">
                <a:extLst>
                  <a:ext uri="{FF2B5EF4-FFF2-40B4-BE49-F238E27FC236}">
                    <a16:creationId xmlns="" xmlns:a16="http://schemas.microsoft.com/office/drawing/2014/main" id="{23B4C264-8E17-4A38-9942-C61A3E6918D4}"/>
                  </a:ext>
                </a:extLst>
              </p:cNvPr>
              <p:cNvSpPr>
                <a:spLocks/>
              </p:cNvSpPr>
              <p:nvPr/>
            </p:nvSpPr>
            <p:spPr bwMode="auto">
              <a:xfrm>
                <a:off x="7237413" y="4972050"/>
                <a:ext cx="52388" cy="52388"/>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33" name="Freeform 831">
                <a:extLst>
                  <a:ext uri="{FF2B5EF4-FFF2-40B4-BE49-F238E27FC236}">
                    <a16:creationId xmlns="" xmlns:a16="http://schemas.microsoft.com/office/drawing/2014/main" id="{AF241C97-3177-47F2-9312-09F4BE5E08A4}"/>
                  </a:ext>
                </a:extLst>
              </p:cNvPr>
              <p:cNvSpPr>
                <a:spLocks/>
              </p:cNvSpPr>
              <p:nvPr/>
            </p:nvSpPr>
            <p:spPr bwMode="auto">
              <a:xfrm>
                <a:off x="7264400" y="4972050"/>
                <a:ext cx="52388" cy="52388"/>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34" name="Freeform 832">
                <a:extLst>
                  <a:ext uri="{FF2B5EF4-FFF2-40B4-BE49-F238E27FC236}">
                    <a16:creationId xmlns="" xmlns:a16="http://schemas.microsoft.com/office/drawing/2014/main" id="{D67B2B12-DC43-4BAB-906F-7D1CE71EB3F0}"/>
                  </a:ext>
                </a:extLst>
              </p:cNvPr>
              <p:cNvSpPr>
                <a:spLocks/>
              </p:cNvSpPr>
              <p:nvPr/>
            </p:nvSpPr>
            <p:spPr bwMode="auto">
              <a:xfrm>
                <a:off x="7299325" y="4972050"/>
                <a:ext cx="52388" cy="52388"/>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35" name="Freeform 833">
                <a:extLst>
                  <a:ext uri="{FF2B5EF4-FFF2-40B4-BE49-F238E27FC236}">
                    <a16:creationId xmlns="" xmlns:a16="http://schemas.microsoft.com/office/drawing/2014/main" id="{C5AB330E-CF46-4688-97A0-FDA2C0215314}"/>
                  </a:ext>
                </a:extLst>
              </p:cNvPr>
              <p:cNvSpPr>
                <a:spLocks/>
              </p:cNvSpPr>
              <p:nvPr/>
            </p:nvSpPr>
            <p:spPr bwMode="auto">
              <a:xfrm>
                <a:off x="7316788" y="4972050"/>
                <a:ext cx="52388" cy="52388"/>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36" name="Freeform 834">
                <a:extLst>
                  <a:ext uri="{FF2B5EF4-FFF2-40B4-BE49-F238E27FC236}">
                    <a16:creationId xmlns="" xmlns:a16="http://schemas.microsoft.com/office/drawing/2014/main" id="{F9C88AF9-7418-41D4-BCED-637AB2D16B4B}"/>
                  </a:ext>
                </a:extLst>
              </p:cNvPr>
              <p:cNvSpPr>
                <a:spLocks/>
              </p:cNvSpPr>
              <p:nvPr/>
            </p:nvSpPr>
            <p:spPr bwMode="auto">
              <a:xfrm>
                <a:off x="7340600" y="4973638"/>
                <a:ext cx="53975" cy="53975"/>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37" name="Freeform 835">
                <a:extLst>
                  <a:ext uri="{FF2B5EF4-FFF2-40B4-BE49-F238E27FC236}">
                    <a16:creationId xmlns="" xmlns:a16="http://schemas.microsoft.com/office/drawing/2014/main" id="{E03D71D9-3BF4-4AD6-B434-B2221D6795BC}"/>
                  </a:ext>
                </a:extLst>
              </p:cNvPr>
              <p:cNvSpPr>
                <a:spLocks/>
              </p:cNvSpPr>
              <p:nvPr/>
            </p:nvSpPr>
            <p:spPr bwMode="auto">
              <a:xfrm>
                <a:off x="7372350" y="4975225"/>
                <a:ext cx="53975" cy="52388"/>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38" name="Freeform 836">
                <a:extLst>
                  <a:ext uri="{FF2B5EF4-FFF2-40B4-BE49-F238E27FC236}">
                    <a16:creationId xmlns="" xmlns:a16="http://schemas.microsoft.com/office/drawing/2014/main" id="{FEDDEAD5-928A-4F36-AB8E-7C976B1D3A0F}"/>
                  </a:ext>
                </a:extLst>
              </p:cNvPr>
              <p:cNvSpPr>
                <a:spLocks/>
              </p:cNvSpPr>
              <p:nvPr/>
            </p:nvSpPr>
            <p:spPr bwMode="auto">
              <a:xfrm>
                <a:off x="7391400" y="4976813"/>
                <a:ext cx="52388" cy="53975"/>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39" name="Freeform 837">
                <a:extLst>
                  <a:ext uri="{FF2B5EF4-FFF2-40B4-BE49-F238E27FC236}">
                    <a16:creationId xmlns="" xmlns:a16="http://schemas.microsoft.com/office/drawing/2014/main" id="{D8648E5A-0329-43A2-AE02-C7D74038D602}"/>
                  </a:ext>
                </a:extLst>
              </p:cNvPr>
              <p:cNvSpPr>
                <a:spLocks/>
              </p:cNvSpPr>
              <p:nvPr/>
            </p:nvSpPr>
            <p:spPr bwMode="auto">
              <a:xfrm>
                <a:off x="7416800" y="4979988"/>
                <a:ext cx="52388" cy="52388"/>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40" name="Freeform 838">
                <a:extLst>
                  <a:ext uri="{FF2B5EF4-FFF2-40B4-BE49-F238E27FC236}">
                    <a16:creationId xmlns="" xmlns:a16="http://schemas.microsoft.com/office/drawing/2014/main" id="{6B024F67-0335-4BE6-8FB8-4F3B5C7F1B30}"/>
                  </a:ext>
                </a:extLst>
              </p:cNvPr>
              <p:cNvSpPr>
                <a:spLocks/>
              </p:cNvSpPr>
              <p:nvPr/>
            </p:nvSpPr>
            <p:spPr bwMode="auto">
              <a:xfrm>
                <a:off x="7443788" y="4983163"/>
                <a:ext cx="50800" cy="52388"/>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41" name="Freeform 839">
                <a:extLst>
                  <a:ext uri="{FF2B5EF4-FFF2-40B4-BE49-F238E27FC236}">
                    <a16:creationId xmlns="" xmlns:a16="http://schemas.microsoft.com/office/drawing/2014/main" id="{82E884BD-2854-4ADA-AEFD-206AB19F3577}"/>
                  </a:ext>
                </a:extLst>
              </p:cNvPr>
              <p:cNvSpPr>
                <a:spLocks/>
              </p:cNvSpPr>
              <p:nvPr/>
            </p:nvSpPr>
            <p:spPr bwMode="auto">
              <a:xfrm>
                <a:off x="7475538" y="4986338"/>
                <a:ext cx="52388" cy="53975"/>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42" name="Freeform 840">
                <a:extLst>
                  <a:ext uri="{FF2B5EF4-FFF2-40B4-BE49-F238E27FC236}">
                    <a16:creationId xmlns="" xmlns:a16="http://schemas.microsoft.com/office/drawing/2014/main" id="{EC4D9F37-B0BB-4CD5-B887-2C9A9349A086}"/>
                  </a:ext>
                </a:extLst>
              </p:cNvPr>
              <p:cNvSpPr>
                <a:spLocks/>
              </p:cNvSpPr>
              <p:nvPr/>
            </p:nvSpPr>
            <p:spPr bwMode="auto">
              <a:xfrm>
                <a:off x="7494588" y="4992688"/>
                <a:ext cx="53975" cy="52388"/>
              </a:xfrm>
              <a:custGeom>
                <a:avLst/>
                <a:gdLst>
                  <a:gd name="T0" fmla="*/ 24 w 29"/>
                  <a:gd name="T1" fmla="*/ 25 h 29"/>
                  <a:gd name="T2" fmla="*/ 29 w 29"/>
                  <a:gd name="T3" fmla="*/ 15 h 29"/>
                  <a:gd name="T4" fmla="*/ 24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43" name="Freeform 841">
                <a:extLst>
                  <a:ext uri="{FF2B5EF4-FFF2-40B4-BE49-F238E27FC236}">
                    <a16:creationId xmlns="" xmlns:a16="http://schemas.microsoft.com/office/drawing/2014/main" id="{33034D92-6189-4442-8239-B5023AA204BB}"/>
                  </a:ext>
                </a:extLst>
              </p:cNvPr>
              <p:cNvSpPr>
                <a:spLocks/>
              </p:cNvSpPr>
              <p:nvPr/>
            </p:nvSpPr>
            <p:spPr bwMode="auto">
              <a:xfrm>
                <a:off x="7539038" y="4994275"/>
                <a:ext cx="53975" cy="52388"/>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44" name="Freeform 842">
                <a:extLst>
                  <a:ext uri="{FF2B5EF4-FFF2-40B4-BE49-F238E27FC236}">
                    <a16:creationId xmlns="" xmlns:a16="http://schemas.microsoft.com/office/drawing/2014/main" id="{67648057-2B5B-4F03-8C4F-D16DDA75CCAD}"/>
                  </a:ext>
                </a:extLst>
              </p:cNvPr>
              <p:cNvSpPr>
                <a:spLocks/>
              </p:cNvSpPr>
              <p:nvPr/>
            </p:nvSpPr>
            <p:spPr bwMode="auto">
              <a:xfrm>
                <a:off x="7566025" y="4999038"/>
                <a:ext cx="53975" cy="53975"/>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45" name="Freeform 843">
                <a:extLst>
                  <a:ext uri="{FF2B5EF4-FFF2-40B4-BE49-F238E27FC236}">
                    <a16:creationId xmlns="" xmlns:a16="http://schemas.microsoft.com/office/drawing/2014/main" id="{AE880FC7-AD05-4407-B25E-CC1906D2B5C0}"/>
                  </a:ext>
                </a:extLst>
              </p:cNvPr>
              <p:cNvSpPr>
                <a:spLocks/>
              </p:cNvSpPr>
              <p:nvPr/>
            </p:nvSpPr>
            <p:spPr bwMode="auto">
              <a:xfrm>
                <a:off x="7570788" y="4986338"/>
                <a:ext cx="50800" cy="52388"/>
              </a:xfrm>
              <a:custGeom>
                <a:avLst/>
                <a:gdLst>
                  <a:gd name="T0" fmla="*/ 24 w 28"/>
                  <a:gd name="T1" fmla="*/ 24 h 28"/>
                  <a:gd name="T2" fmla="*/ 28 w 28"/>
                  <a:gd name="T3" fmla="*/ 14 h 28"/>
                  <a:gd name="T4" fmla="*/ 24 w 28"/>
                  <a:gd name="T5" fmla="*/ 4 h 28"/>
                  <a:gd name="T6" fmla="*/ 14 w 28"/>
                  <a:gd name="T7" fmla="*/ 0 h 28"/>
                  <a:gd name="T8" fmla="*/ 4 w 28"/>
                  <a:gd name="T9" fmla="*/ 4 h 28"/>
                  <a:gd name="T10" fmla="*/ 0 w 28"/>
                  <a:gd name="T11" fmla="*/ 14 h 28"/>
                  <a:gd name="T12" fmla="*/ 4 w 28"/>
                  <a:gd name="T13" fmla="*/ 24 h 28"/>
                  <a:gd name="T14" fmla="*/ 14 w 28"/>
                  <a:gd name="T15" fmla="*/ 28 h 28"/>
                  <a:gd name="T16" fmla="*/ 24 w 2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24"/>
                    </a:moveTo>
                    <a:cubicBezTo>
                      <a:pt x="27" y="21"/>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46" name="Freeform 844">
                <a:extLst>
                  <a:ext uri="{FF2B5EF4-FFF2-40B4-BE49-F238E27FC236}">
                    <a16:creationId xmlns="" xmlns:a16="http://schemas.microsoft.com/office/drawing/2014/main" id="{CD284EAF-3A3A-4A72-8394-99488958DCC1}"/>
                  </a:ext>
                </a:extLst>
              </p:cNvPr>
              <p:cNvSpPr>
                <a:spLocks/>
              </p:cNvSpPr>
              <p:nvPr/>
            </p:nvSpPr>
            <p:spPr bwMode="auto">
              <a:xfrm>
                <a:off x="7599363" y="5010150"/>
                <a:ext cx="53975" cy="53975"/>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47" name="Freeform 845">
                <a:extLst>
                  <a:ext uri="{FF2B5EF4-FFF2-40B4-BE49-F238E27FC236}">
                    <a16:creationId xmlns="" xmlns:a16="http://schemas.microsoft.com/office/drawing/2014/main" id="{82E44E98-CE4F-46E7-A793-211AC2FA43B5}"/>
                  </a:ext>
                </a:extLst>
              </p:cNvPr>
              <p:cNvSpPr>
                <a:spLocks/>
              </p:cNvSpPr>
              <p:nvPr/>
            </p:nvSpPr>
            <p:spPr bwMode="auto">
              <a:xfrm>
                <a:off x="7627938" y="5010150"/>
                <a:ext cx="52388" cy="53975"/>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48" name="Freeform 846">
                <a:extLst>
                  <a:ext uri="{FF2B5EF4-FFF2-40B4-BE49-F238E27FC236}">
                    <a16:creationId xmlns="" xmlns:a16="http://schemas.microsoft.com/office/drawing/2014/main" id="{7AC932A0-7B11-4949-82BA-E4F0D7733B44}"/>
                  </a:ext>
                </a:extLst>
              </p:cNvPr>
              <p:cNvSpPr>
                <a:spLocks/>
              </p:cNvSpPr>
              <p:nvPr/>
            </p:nvSpPr>
            <p:spPr bwMode="auto">
              <a:xfrm>
                <a:off x="7653338" y="5016500"/>
                <a:ext cx="52388" cy="52388"/>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49" name="Freeform 847">
                <a:extLst>
                  <a:ext uri="{FF2B5EF4-FFF2-40B4-BE49-F238E27FC236}">
                    <a16:creationId xmlns="" xmlns:a16="http://schemas.microsoft.com/office/drawing/2014/main" id="{0B260AE3-31D2-4DF3-A560-F9069103C0C8}"/>
                  </a:ext>
                </a:extLst>
              </p:cNvPr>
              <p:cNvSpPr>
                <a:spLocks/>
              </p:cNvSpPr>
              <p:nvPr/>
            </p:nvSpPr>
            <p:spPr bwMode="auto">
              <a:xfrm>
                <a:off x="7688263" y="5016500"/>
                <a:ext cx="52388" cy="52388"/>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50" name="Freeform 848">
                <a:extLst>
                  <a:ext uri="{FF2B5EF4-FFF2-40B4-BE49-F238E27FC236}">
                    <a16:creationId xmlns="" xmlns:a16="http://schemas.microsoft.com/office/drawing/2014/main" id="{AA4CF35A-7879-4821-B953-03AD5AA6AB99}"/>
                  </a:ext>
                </a:extLst>
              </p:cNvPr>
              <p:cNvSpPr>
                <a:spLocks/>
              </p:cNvSpPr>
              <p:nvPr/>
            </p:nvSpPr>
            <p:spPr bwMode="auto">
              <a:xfrm>
                <a:off x="7713663" y="5021263"/>
                <a:ext cx="52388" cy="53975"/>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51" name="Freeform 849">
                <a:extLst>
                  <a:ext uri="{FF2B5EF4-FFF2-40B4-BE49-F238E27FC236}">
                    <a16:creationId xmlns="" xmlns:a16="http://schemas.microsoft.com/office/drawing/2014/main" id="{D07B41A6-B2EA-4645-98E1-5F0C637792B3}"/>
                  </a:ext>
                </a:extLst>
              </p:cNvPr>
              <p:cNvSpPr>
                <a:spLocks/>
              </p:cNvSpPr>
              <p:nvPr/>
            </p:nvSpPr>
            <p:spPr bwMode="auto">
              <a:xfrm>
                <a:off x="7729538" y="5021263"/>
                <a:ext cx="53975" cy="53975"/>
              </a:xfrm>
              <a:custGeom>
                <a:avLst/>
                <a:gdLst>
                  <a:gd name="T0" fmla="*/ 25 w 29"/>
                  <a:gd name="T1" fmla="*/ 24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52" name="Freeform 850">
                <a:extLst>
                  <a:ext uri="{FF2B5EF4-FFF2-40B4-BE49-F238E27FC236}">
                    <a16:creationId xmlns="" xmlns:a16="http://schemas.microsoft.com/office/drawing/2014/main" id="{9425067A-4A48-46E3-8EFB-73783DEB070B}"/>
                  </a:ext>
                </a:extLst>
              </p:cNvPr>
              <p:cNvSpPr>
                <a:spLocks/>
              </p:cNvSpPr>
              <p:nvPr/>
            </p:nvSpPr>
            <p:spPr bwMode="auto">
              <a:xfrm>
                <a:off x="7772400" y="5018088"/>
                <a:ext cx="52388" cy="52388"/>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53" name="Freeform 851">
                <a:extLst>
                  <a:ext uri="{FF2B5EF4-FFF2-40B4-BE49-F238E27FC236}">
                    <a16:creationId xmlns="" xmlns:a16="http://schemas.microsoft.com/office/drawing/2014/main" id="{AD25B148-6C4B-4883-BC78-C11AEE39147A}"/>
                  </a:ext>
                </a:extLst>
              </p:cNvPr>
              <p:cNvSpPr>
                <a:spLocks/>
              </p:cNvSpPr>
              <p:nvPr/>
            </p:nvSpPr>
            <p:spPr bwMode="auto">
              <a:xfrm>
                <a:off x="7785100" y="5011738"/>
                <a:ext cx="52388" cy="53975"/>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54" name="Freeform 852">
                <a:extLst>
                  <a:ext uri="{FF2B5EF4-FFF2-40B4-BE49-F238E27FC236}">
                    <a16:creationId xmlns="" xmlns:a16="http://schemas.microsoft.com/office/drawing/2014/main" id="{76A784AB-2DBD-42E5-9B68-F8915EF251DC}"/>
                  </a:ext>
                </a:extLst>
              </p:cNvPr>
              <p:cNvSpPr>
                <a:spLocks/>
              </p:cNvSpPr>
              <p:nvPr/>
            </p:nvSpPr>
            <p:spPr bwMode="auto">
              <a:xfrm>
                <a:off x="7810500" y="5010150"/>
                <a:ext cx="50800" cy="53975"/>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55" name="Freeform 853">
                <a:extLst>
                  <a:ext uri="{FF2B5EF4-FFF2-40B4-BE49-F238E27FC236}">
                    <a16:creationId xmlns="" xmlns:a16="http://schemas.microsoft.com/office/drawing/2014/main" id="{E7790DCE-F32B-47CD-A4CC-F4EE16A3EF4E}"/>
                  </a:ext>
                </a:extLst>
              </p:cNvPr>
              <p:cNvSpPr>
                <a:spLocks/>
              </p:cNvSpPr>
              <p:nvPr/>
            </p:nvSpPr>
            <p:spPr bwMode="auto">
              <a:xfrm>
                <a:off x="7834313" y="5008563"/>
                <a:ext cx="52388" cy="50800"/>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56" name="Freeform 854">
                <a:extLst>
                  <a:ext uri="{FF2B5EF4-FFF2-40B4-BE49-F238E27FC236}">
                    <a16:creationId xmlns="" xmlns:a16="http://schemas.microsoft.com/office/drawing/2014/main" id="{F2E7AB78-2F10-44ED-A0A0-9D3900CAA577}"/>
                  </a:ext>
                </a:extLst>
              </p:cNvPr>
              <p:cNvSpPr>
                <a:spLocks/>
              </p:cNvSpPr>
              <p:nvPr/>
            </p:nvSpPr>
            <p:spPr bwMode="auto">
              <a:xfrm>
                <a:off x="7829550" y="4987925"/>
                <a:ext cx="52388" cy="53975"/>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57" name="Freeform 855">
                <a:extLst>
                  <a:ext uri="{FF2B5EF4-FFF2-40B4-BE49-F238E27FC236}">
                    <a16:creationId xmlns="" xmlns:a16="http://schemas.microsoft.com/office/drawing/2014/main" id="{4F89F977-1E21-4391-999E-326D4A96ECA3}"/>
                  </a:ext>
                </a:extLst>
              </p:cNvPr>
              <p:cNvSpPr>
                <a:spLocks/>
              </p:cNvSpPr>
              <p:nvPr/>
            </p:nvSpPr>
            <p:spPr bwMode="auto">
              <a:xfrm>
                <a:off x="7866063" y="4999038"/>
                <a:ext cx="52388" cy="53975"/>
              </a:xfrm>
              <a:custGeom>
                <a:avLst/>
                <a:gdLst>
                  <a:gd name="T0" fmla="*/ 25 w 29"/>
                  <a:gd name="T1" fmla="*/ 24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7" y="22"/>
                      <a:pt x="29" y="18"/>
                      <a:pt x="29" y="14"/>
                    </a:cubicBezTo>
                    <a:cubicBezTo>
                      <a:pt x="29" y="10"/>
                      <a:pt x="27" y="7"/>
                      <a:pt x="25" y="4"/>
                    </a:cubicBezTo>
                    <a:cubicBezTo>
                      <a:pt x="22" y="1"/>
                      <a:pt x="18" y="0"/>
                      <a:pt x="14" y="0"/>
                    </a:cubicBezTo>
                    <a:cubicBezTo>
                      <a:pt x="10" y="0"/>
                      <a:pt x="7" y="1"/>
                      <a:pt x="4" y="4"/>
                    </a:cubicBezTo>
                    <a:cubicBezTo>
                      <a:pt x="2" y="7"/>
                      <a:pt x="0" y="10"/>
                      <a:pt x="0" y="14"/>
                    </a:cubicBezTo>
                    <a:cubicBezTo>
                      <a:pt x="0" y="18"/>
                      <a:pt x="2" y="22"/>
                      <a:pt x="4" y="24"/>
                    </a:cubicBezTo>
                    <a:cubicBezTo>
                      <a:pt x="7" y="27"/>
                      <a:pt x="10" y="29"/>
                      <a:pt x="14" y="29"/>
                    </a:cubicBezTo>
                    <a:cubicBezTo>
                      <a:pt x="18"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58" name="Freeform 856">
                <a:extLst>
                  <a:ext uri="{FF2B5EF4-FFF2-40B4-BE49-F238E27FC236}">
                    <a16:creationId xmlns="" xmlns:a16="http://schemas.microsoft.com/office/drawing/2014/main" id="{623A1FCF-3708-4F50-84FC-C7C6E87AD8E2}"/>
                  </a:ext>
                </a:extLst>
              </p:cNvPr>
              <p:cNvSpPr>
                <a:spLocks/>
              </p:cNvSpPr>
              <p:nvPr/>
            </p:nvSpPr>
            <p:spPr bwMode="auto">
              <a:xfrm>
                <a:off x="7889875" y="4997450"/>
                <a:ext cx="50800" cy="53975"/>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59" name="Freeform 857">
                <a:extLst>
                  <a:ext uri="{FF2B5EF4-FFF2-40B4-BE49-F238E27FC236}">
                    <a16:creationId xmlns="" xmlns:a16="http://schemas.microsoft.com/office/drawing/2014/main" id="{DC2B77C4-2482-4836-82D2-6A06F4BE2AB5}"/>
                  </a:ext>
                </a:extLst>
              </p:cNvPr>
              <p:cNvSpPr>
                <a:spLocks/>
              </p:cNvSpPr>
              <p:nvPr/>
            </p:nvSpPr>
            <p:spPr bwMode="auto">
              <a:xfrm>
                <a:off x="7907338" y="4997450"/>
                <a:ext cx="53975" cy="53975"/>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60" name="Freeform 858">
                <a:extLst>
                  <a:ext uri="{FF2B5EF4-FFF2-40B4-BE49-F238E27FC236}">
                    <a16:creationId xmlns="" xmlns:a16="http://schemas.microsoft.com/office/drawing/2014/main" id="{FDE8C667-E264-4917-AA0F-68D5B2E6F358}"/>
                  </a:ext>
                </a:extLst>
              </p:cNvPr>
              <p:cNvSpPr>
                <a:spLocks/>
              </p:cNvSpPr>
              <p:nvPr/>
            </p:nvSpPr>
            <p:spPr bwMode="auto">
              <a:xfrm>
                <a:off x="7929563" y="4992688"/>
                <a:ext cx="52388" cy="50800"/>
              </a:xfrm>
              <a:custGeom>
                <a:avLst/>
                <a:gdLst>
                  <a:gd name="T0" fmla="*/ 25 w 29"/>
                  <a:gd name="T1" fmla="*/ 24 h 28"/>
                  <a:gd name="T2" fmla="*/ 29 w 29"/>
                  <a:gd name="T3" fmla="*/ 14 h 28"/>
                  <a:gd name="T4" fmla="*/ 25 w 29"/>
                  <a:gd name="T5" fmla="*/ 4 h 28"/>
                  <a:gd name="T6" fmla="*/ 15 w 29"/>
                  <a:gd name="T7" fmla="*/ 0 h 28"/>
                  <a:gd name="T8" fmla="*/ 5 w 29"/>
                  <a:gd name="T9" fmla="*/ 4 h 28"/>
                  <a:gd name="T10" fmla="*/ 0 w 29"/>
                  <a:gd name="T11" fmla="*/ 14 h 28"/>
                  <a:gd name="T12" fmla="*/ 5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1"/>
                      <a:pt x="5"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61" name="Freeform 859">
                <a:extLst>
                  <a:ext uri="{FF2B5EF4-FFF2-40B4-BE49-F238E27FC236}">
                    <a16:creationId xmlns="" xmlns:a16="http://schemas.microsoft.com/office/drawing/2014/main" id="{AF0EFDAC-F4EA-4B61-9B1B-49C599CD39B4}"/>
                  </a:ext>
                </a:extLst>
              </p:cNvPr>
              <p:cNvSpPr>
                <a:spLocks/>
              </p:cNvSpPr>
              <p:nvPr/>
            </p:nvSpPr>
            <p:spPr bwMode="auto">
              <a:xfrm>
                <a:off x="7943850" y="4989513"/>
                <a:ext cx="52388" cy="53975"/>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62" name="Freeform 860">
                <a:extLst>
                  <a:ext uri="{FF2B5EF4-FFF2-40B4-BE49-F238E27FC236}">
                    <a16:creationId xmlns="" xmlns:a16="http://schemas.microsoft.com/office/drawing/2014/main" id="{4FF8E727-7644-47EC-BC03-6FCAC56181C9}"/>
                  </a:ext>
                </a:extLst>
              </p:cNvPr>
              <p:cNvSpPr>
                <a:spLocks/>
              </p:cNvSpPr>
              <p:nvPr/>
            </p:nvSpPr>
            <p:spPr bwMode="auto">
              <a:xfrm>
                <a:off x="7974013" y="4986338"/>
                <a:ext cx="52388" cy="52388"/>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63" name="Freeform 861">
                <a:extLst>
                  <a:ext uri="{FF2B5EF4-FFF2-40B4-BE49-F238E27FC236}">
                    <a16:creationId xmlns="" xmlns:a16="http://schemas.microsoft.com/office/drawing/2014/main" id="{FCA25A8D-B670-4C7A-9866-23D12D28336B}"/>
                  </a:ext>
                </a:extLst>
              </p:cNvPr>
              <p:cNvSpPr>
                <a:spLocks/>
              </p:cNvSpPr>
              <p:nvPr/>
            </p:nvSpPr>
            <p:spPr bwMode="auto">
              <a:xfrm>
                <a:off x="7986713" y="4984750"/>
                <a:ext cx="52388" cy="53975"/>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64" name="Freeform 862">
                <a:extLst>
                  <a:ext uri="{FF2B5EF4-FFF2-40B4-BE49-F238E27FC236}">
                    <a16:creationId xmlns="" xmlns:a16="http://schemas.microsoft.com/office/drawing/2014/main" id="{C37CBD6C-073D-4B6E-BBA6-94381FA0B190}"/>
                  </a:ext>
                </a:extLst>
              </p:cNvPr>
              <p:cNvSpPr>
                <a:spLocks/>
              </p:cNvSpPr>
              <p:nvPr/>
            </p:nvSpPr>
            <p:spPr bwMode="auto">
              <a:xfrm>
                <a:off x="8010525" y="4981575"/>
                <a:ext cx="52388"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65" name="Freeform 863">
                <a:extLst>
                  <a:ext uri="{FF2B5EF4-FFF2-40B4-BE49-F238E27FC236}">
                    <a16:creationId xmlns="" xmlns:a16="http://schemas.microsoft.com/office/drawing/2014/main" id="{D4E6CC65-BB8C-4CA4-9E44-3FEC08D37968}"/>
                  </a:ext>
                </a:extLst>
              </p:cNvPr>
              <p:cNvSpPr>
                <a:spLocks/>
              </p:cNvSpPr>
              <p:nvPr/>
            </p:nvSpPr>
            <p:spPr bwMode="auto">
              <a:xfrm>
                <a:off x="8040688" y="4979988"/>
                <a:ext cx="53975" cy="52388"/>
              </a:xfrm>
              <a:custGeom>
                <a:avLst/>
                <a:gdLst>
                  <a:gd name="T0" fmla="*/ 25 w 29"/>
                  <a:gd name="T1" fmla="*/ 25 h 29"/>
                  <a:gd name="T2" fmla="*/ 29 w 29"/>
                  <a:gd name="T3" fmla="*/ 14 h 29"/>
                  <a:gd name="T4" fmla="*/ 25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66" name="Freeform 864">
                <a:extLst>
                  <a:ext uri="{FF2B5EF4-FFF2-40B4-BE49-F238E27FC236}">
                    <a16:creationId xmlns="" xmlns:a16="http://schemas.microsoft.com/office/drawing/2014/main" id="{8DFE1D26-6BC4-4E22-A987-BCC153198CBB}"/>
                  </a:ext>
                </a:extLst>
              </p:cNvPr>
              <p:cNvSpPr>
                <a:spLocks/>
              </p:cNvSpPr>
              <p:nvPr/>
            </p:nvSpPr>
            <p:spPr bwMode="auto">
              <a:xfrm>
                <a:off x="8059738" y="4975225"/>
                <a:ext cx="50800" cy="53975"/>
              </a:xfrm>
              <a:custGeom>
                <a:avLst/>
                <a:gdLst>
                  <a:gd name="T0" fmla="*/ 24 w 28"/>
                  <a:gd name="T1" fmla="*/ 25 h 29"/>
                  <a:gd name="T2" fmla="*/ 28 w 28"/>
                  <a:gd name="T3" fmla="*/ 15 h 29"/>
                  <a:gd name="T4" fmla="*/ 24 w 28"/>
                  <a:gd name="T5" fmla="*/ 4 h 29"/>
                  <a:gd name="T6" fmla="*/ 14 w 28"/>
                  <a:gd name="T7" fmla="*/ 0 h 29"/>
                  <a:gd name="T8" fmla="*/ 4 w 28"/>
                  <a:gd name="T9" fmla="*/ 4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4"/>
                    </a:cubicBezTo>
                    <a:cubicBezTo>
                      <a:pt x="21"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67" name="Freeform 865">
                <a:extLst>
                  <a:ext uri="{FF2B5EF4-FFF2-40B4-BE49-F238E27FC236}">
                    <a16:creationId xmlns="" xmlns:a16="http://schemas.microsoft.com/office/drawing/2014/main" id="{FFBC3C23-3C23-4EA5-9AAD-87CAE2C42A64}"/>
                  </a:ext>
                </a:extLst>
              </p:cNvPr>
              <p:cNvSpPr>
                <a:spLocks/>
              </p:cNvSpPr>
              <p:nvPr/>
            </p:nvSpPr>
            <p:spPr bwMode="auto">
              <a:xfrm>
                <a:off x="8078788" y="4976813"/>
                <a:ext cx="52388" cy="53975"/>
              </a:xfrm>
              <a:custGeom>
                <a:avLst/>
                <a:gdLst>
                  <a:gd name="T0" fmla="*/ 24 w 29"/>
                  <a:gd name="T1" fmla="*/ 24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4 h 29"/>
                  <a:gd name="T14" fmla="*/ 14 w 29"/>
                  <a:gd name="T15" fmla="*/ 29 h 29"/>
                  <a:gd name="T16" fmla="*/ 24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4"/>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68" name="Freeform 866">
                <a:extLst>
                  <a:ext uri="{FF2B5EF4-FFF2-40B4-BE49-F238E27FC236}">
                    <a16:creationId xmlns="" xmlns:a16="http://schemas.microsoft.com/office/drawing/2014/main" id="{8DD7B008-65A2-47D5-8ECF-4F3701CD6818}"/>
                  </a:ext>
                </a:extLst>
              </p:cNvPr>
              <p:cNvSpPr>
                <a:spLocks/>
              </p:cNvSpPr>
              <p:nvPr/>
            </p:nvSpPr>
            <p:spPr bwMode="auto">
              <a:xfrm>
                <a:off x="8107363" y="4975225"/>
                <a:ext cx="52388" cy="53975"/>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69" name="Freeform 867">
                <a:extLst>
                  <a:ext uri="{FF2B5EF4-FFF2-40B4-BE49-F238E27FC236}">
                    <a16:creationId xmlns="" xmlns:a16="http://schemas.microsoft.com/office/drawing/2014/main" id="{41D1FC6C-F534-4AEC-90C1-5FA1918DD167}"/>
                  </a:ext>
                </a:extLst>
              </p:cNvPr>
              <p:cNvSpPr>
                <a:spLocks/>
              </p:cNvSpPr>
              <p:nvPr/>
            </p:nvSpPr>
            <p:spPr bwMode="auto">
              <a:xfrm>
                <a:off x="8126413" y="4975225"/>
                <a:ext cx="52388" cy="53975"/>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70" name="Freeform 868">
                <a:extLst>
                  <a:ext uri="{FF2B5EF4-FFF2-40B4-BE49-F238E27FC236}">
                    <a16:creationId xmlns="" xmlns:a16="http://schemas.microsoft.com/office/drawing/2014/main" id="{1FCB8C1D-72DA-42BD-8AEC-81A58B996497}"/>
                  </a:ext>
                </a:extLst>
              </p:cNvPr>
              <p:cNvSpPr>
                <a:spLocks/>
              </p:cNvSpPr>
              <p:nvPr/>
            </p:nvSpPr>
            <p:spPr bwMode="auto">
              <a:xfrm>
                <a:off x="8156575" y="4973638"/>
                <a:ext cx="53975" cy="53975"/>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71" name="Freeform 869">
                <a:extLst>
                  <a:ext uri="{FF2B5EF4-FFF2-40B4-BE49-F238E27FC236}">
                    <a16:creationId xmlns="" xmlns:a16="http://schemas.microsoft.com/office/drawing/2014/main" id="{1B1E0671-9CE2-4569-A40F-50E51869108E}"/>
                  </a:ext>
                </a:extLst>
              </p:cNvPr>
              <p:cNvSpPr>
                <a:spLocks/>
              </p:cNvSpPr>
              <p:nvPr/>
            </p:nvSpPr>
            <p:spPr bwMode="auto">
              <a:xfrm>
                <a:off x="8178800" y="4973638"/>
                <a:ext cx="50800" cy="53975"/>
              </a:xfrm>
              <a:custGeom>
                <a:avLst/>
                <a:gdLst>
                  <a:gd name="T0" fmla="*/ 24 w 28"/>
                  <a:gd name="T1" fmla="*/ 25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1"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72" name="Freeform 870">
                <a:extLst>
                  <a:ext uri="{FF2B5EF4-FFF2-40B4-BE49-F238E27FC236}">
                    <a16:creationId xmlns="" xmlns:a16="http://schemas.microsoft.com/office/drawing/2014/main" id="{69BF256F-E720-4DC8-85DA-D46E0A0E0B44}"/>
                  </a:ext>
                </a:extLst>
              </p:cNvPr>
              <p:cNvSpPr>
                <a:spLocks/>
              </p:cNvSpPr>
              <p:nvPr/>
            </p:nvSpPr>
            <p:spPr bwMode="auto">
              <a:xfrm>
                <a:off x="8201025" y="4972050"/>
                <a:ext cx="52388" cy="52388"/>
              </a:xfrm>
              <a:custGeom>
                <a:avLst/>
                <a:gdLst>
                  <a:gd name="T0" fmla="*/ 25 w 29"/>
                  <a:gd name="T1" fmla="*/ 24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4 h 29"/>
                  <a:gd name="T14" fmla="*/ 15 w 29"/>
                  <a:gd name="T15" fmla="*/ 29 h 29"/>
                  <a:gd name="T16" fmla="*/ 2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4"/>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4"/>
                    </a:cubicBezTo>
                    <a:cubicBezTo>
                      <a:pt x="7" y="27"/>
                      <a:pt x="11" y="29"/>
                      <a:pt x="15" y="29"/>
                    </a:cubicBezTo>
                    <a:cubicBezTo>
                      <a:pt x="19" y="29"/>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73" name="Freeform 871">
                <a:extLst>
                  <a:ext uri="{FF2B5EF4-FFF2-40B4-BE49-F238E27FC236}">
                    <a16:creationId xmlns="" xmlns:a16="http://schemas.microsoft.com/office/drawing/2014/main" id="{C0F5B45A-0B60-466C-B6EE-925FB8B21477}"/>
                  </a:ext>
                </a:extLst>
              </p:cNvPr>
              <p:cNvSpPr>
                <a:spLocks/>
              </p:cNvSpPr>
              <p:nvPr/>
            </p:nvSpPr>
            <p:spPr bwMode="auto">
              <a:xfrm>
                <a:off x="7308850" y="5022850"/>
                <a:ext cx="52388" cy="53975"/>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74" name="Freeform 872">
                <a:extLst>
                  <a:ext uri="{FF2B5EF4-FFF2-40B4-BE49-F238E27FC236}">
                    <a16:creationId xmlns="" xmlns:a16="http://schemas.microsoft.com/office/drawing/2014/main" id="{E6FF930C-7882-4B0E-9E6C-69508AA1E2F1}"/>
                  </a:ext>
                </a:extLst>
              </p:cNvPr>
              <p:cNvSpPr>
                <a:spLocks/>
              </p:cNvSpPr>
              <p:nvPr/>
            </p:nvSpPr>
            <p:spPr bwMode="auto">
              <a:xfrm>
                <a:off x="7358063" y="5022850"/>
                <a:ext cx="52388" cy="53975"/>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75" name="Freeform 873">
                <a:extLst>
                  <a:ext uri="{FF2B5EF4-FFF2-40B4-BE49-F238E27FC236}">
                    <a16:creationId xmlns="" xmlns:a16="http://schemas.microsoft.com/office/drawing/2014/main" id="{06810D77-F7D8-445C-8C37-FA94DC540852}"/>
                  </a:ext>
                </a:extLst>
              </p:cNvPr>
              <p:cNvSpPr>
                <a:spLocks/>
              </p:cNvSpPr>
              <p:nvPr/>
            </p:nvSpPr>
            <p:spPr bwMode="auto">
              <a:xfrm>
                <a:off x="7412038" y="5024438"/>
                <a:ext cx="53975" cy="52388"/>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76" name="Freeform 874">
                <a:extLst>
                  <a:ext uri="{FF2B5EF4-FFF2-40B4-BE49-F238E27FC236}">
                    <a16:creationId xmlns="" xmlns:a16="http://schemas.microsoft.com/office/drawing/2014/main" id="{DF536C0D-90A0-4EEC-9297-E61CA67A698E}"/>
                  </a:ext>
                </a:extLst>
              </p:cNvPr>
              <p:cNvSpPr>
                <a:spLocks/>
              </p:cNvSpPr>
              <p:nvPr/>
            </p:nvSpPr>
            <p:spPr bwMode="auto">
              <a:xfrm>
                <a:off x="7475538" y="5038725"/>
                <a:ext cx="52388" cy="52388"/>
              </a:xfrm>
              <a:custGeom>
                <a:avLst/>
                <a:gdLst>
                  <a:gd name="T0" fmla="*/ 25 w 29"/>
                  <a:gd name="T1" fmla="*/ 25 h 29"/>
                  <a:gd name="T2" fmla="*/ 29 w 29"/>
                  <a:gd name="T3" fmla="*/ 15 h 29"/>
                  <a:gd name="T4" fmla="*/ 25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77" name="Freeform 875">
                <a:extLst>
                  <a:ext uri="{FF2B5EF4-FFF2-40B4-BE49-F238E27FC236}">
                    <a16:creationId xmlns="" xmlns:a16="http://schemas.microsoft.com/office/drawing/2014/main" id="{758DF725-0C2E-4D68-8071-AFE89DB6585D}"/>
                  </a:ext>
                </a:extLst>
              </p:cNvPr>
              <p:cNvSpPr>
                <a:spLocks/>
              </p:cNvSpPr>
              <p:nvPr/>
            </p:nvSpPr>
            <p:spPr bwMode="auto">
              <a:xfrm>
                <a:off x="7537450" y="5048250"/>
                <a:ext cx="50800" cy="53975"/>
              </a:xfrm>
              <a:custGeom>
                <a:avLst/>
                <a:gdLst>
                  <a:gd name="T0" fmla="*/ 24 w 28"/>
                  <a:gd name="T1" fmla="*/ 24 h 29"/>
                  <a:gd name="T2" fmla="*/ 28 w 28"/>
                  <a:gd name="T3" fmla="*/ 14 h 29"/>
                  <a:gd name="T4" fmla="*/ 24 w 28"/>
                  <a:gd name="T5" fmla="*/ 4 h 29"/>
                  <a:gd name="T6" fmla="*/ 14 w 28"/>
                  <a:gd name="T7" fmla="*/ 0 h 29"/>
                  <a:gd name="T8" fmla="*/ 4 w 28"/>
                  <a:gd name="T9" fmla="*/ 4 h 29"/>
                  <a:gd name="T10" fmla="*/ 0 w 28"/>
                  <a:gd name="T11" fmla="*/ 14 h 29"/>
                  <a:gd name="T12" fmla="*/ 4 w 28"/>
                  <a:gd name="T13" fmla="*/ 24 h 29"/>
                  <a:gd name="T14" fmla="*/ 14 w 28"/>
                  <a:gd name="T15" fmla="*/ 29 h 29"/>
                  <a:gd name="T16" fmla="*/ 24 w 28"/>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4"/>
                    </a:moveTo>
                    <a:cubicBezTo>
                      <a:pt x="27" y="22"/>
                      <a:pt x="28" y="18"/>
                      <a:pt x="28" y="14"/>
                    </a:cubicBezTo>
                    <a:cubicBezTo>
                      <a:pt x="28" y="10"/>
                      <a:pt x="27" y="7"/>
                      <a:pt x="24" y="4"/>
                    </a:cubicBezTo>
                    <a:cubicBezTo>
                      <a:pt x="21" y="1"/>
                      <a:pt x="18" y="0"/>
                      <a:pt x="14" y="0"/>
                    </a:cubicBezTo>
                    <a:cubicBezTo>
                      <a:pt x="10" y="0"/>
                      <a:pt x="7" y="1"/>
                      <a:pt x="4" y="4"/>
                    </a:cubicBezTo>
                    <a:cubicBezTo>
                      <a:pt x="1" y="7"/>
                      <a:pt x="0" y="10"/>
                      <a:pt x="0" y="14"/>
                    </a:cubicBezTo>
                    <a:cubicBezTo>
                      <a:pt x="0" y="18"/>
                      <a:pt x="1" y="22"/>
                      <a:pt x="4" y="24"/>
                    </a:cubicBezTo>
                    <a:cubicBezTo>
                      <a:pt x="7" y="27"/>
                      <a:pt x="10" y="29"/>
                      <a:pt x="14" y="29"/>
                    </a:cubicBezTo>
                    <a:cubicBezTo>
                      <a:pt x="18" y="29"/>
                      <a:pt x="21"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78" name="Freeform 876">
                <a:extLst>
                  <a:ext uri="{FF2B5EF4-FFF2-40B4-BE49-F238E27FC236}">
                    <a16:creationId xmlns="" xmlns:a16="http://schemas.microsoft.com/office/drawing/2014/main" id="{1B3110EF-85AB-4B74-910F-B94B7A297325}"/>
                  </a:ext>
                </a:extLst>
              </p:cNvPr>
              <p:cNvSpPr>
                <a:spLocks/>
              </p:cNvSpPr>
              <p:nvPr/>
            </p:nvSpPr>
            <p:spPr bwMode="auto">
              <a:xfrm>
                <a:off x="7562850" y="5046663"/>
                <a:ext cx="53975" cy="53975"/>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79" name="Freeform 877">
                <a:extLst>
                  <a:ext uri="{FF2B5EF4-FFF2-40B4-BE49-F238E27FC236}">
                    <a16:creationId xmlns="" xmlns:a16="http://schemas.microsoft.com/office/drawing/2014/main" id="{8C50F62C-DBF6-4267-BDE6-7B5C61543CE0}"/>
                  </a:ext>
                </a:extLst>
              </p:cNvPr>
              <p:cNvSpPr>
                <a:spLocks/>
              </p:cNvSpPr>
              <p:nvPr/>
            </p:nvSpPr>
            <p:spPr bwMode="auto">
              <a:xfrm>
                <a:off x="7585075" y="5046663"/>
                <a:ext cx="52388" cy="52388"/>
              </a:xfrm>
              <a:custGeom>
                <a:avLst/>
                <a:gdLst>
                  <a:gd name="T0" fmla="*/ 25 w 29"/>
                  <a:gd name="T1" fmla="*/ 24 h 28"/>
                  <a:gd name="T2" fmla="*/ 29 w 29"/>
                  <a:gd name="T3" fmla="*/ 14 h 28"/>
                  <a:gd name="T4" fmla="*/ 25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80" name="Freeform 878">
                <a:extLst>
                  <a:ext uri="{FF2B5EF4-FFF2-40B4-BE49-F238E27FC236}">
                    <a16:creationId xmlns="" xmlns:a16="http://schemas.microsoft.com/office/drawing/2014/main" id="{F3DED4B4-B186-4571-86B1-A67BCA0C86F5}"/>
                  </a:ext>
                </a:extLst>
              </p:cNvPr>
              <p:cNvSpPr>
                <a:spLocks/>
              </p:cNvSpPr>
              <p:nvPr/>
            </p:nvSpPr>
            <p:spPr bwMode="auto">
              <a:xfrm>
                <a:off x="7559675" y="5100638"/>
                <a:ext cx="52388"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81" name="Freeform 879">
                <a:extLst>
                  <a:ext uri="{FF2B5EF4-FFF2-40B4-BE49-F238E27FC236}">
                    <a16:creationId xmlns="" xmlns:a16="http://schemas.microsoft.com/office/drawing/2014/main" id="{2265D68C-2D56-4918-B233-8870E0F3C37F}"/>
                  </a:ext>
                </a:extLst>
              </p:cNvPr>
              <p:cNvSpPr>
                <a:spLocks/>
              </p:cNvSpPr>
              <p:nvPr/>
            </p:nvSpPr>
            <p:spPr bwMode="auto">
              <a:xfrm>
                <a:off x="7651750" y="5065713"/>
                <a:ext cx="52388" cy="52388"/>
              </a:xfrm>
              <a:custGeom>
                <a:avLst/>
                <a:gdLst>
                  <a:gd name="T0" fmla="*/ 25 w 29"/>
                  <a:gd name="T1" fmla="*/ 25 h 29"/>
                  <a:gd name="T2" fmla="*/ 29 w 29"/>
                  <a:gd name="T3" fmla="*/ 14 h 29"/>
                  <a:gd name="T4" fmla="*/ 25 w 29"/>
                  <a:gd name="T5" fmla="*/ 4 h 29"/>
                  <a:gd name="T6" fmla="*/ 15 w 29"/>
                  <a:gd name="T7" fmla="*/ 0 h 29"/>
                  <a:gd name="T8" fmla="*/ 4 w 29"/>
                  <a:gd name="T9" fmla="*/ 4 h 29"/>
                  <a:gd name="T10" fmla="*/ 0 w 29"/>
                  <a:gd name="T11" fmla="*/ 14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2"/>
                      <a:pt x="4"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82" name="Freeform 880">
                <a:extLst>
                  <a:ext uri="{FF2B5EF4-FFF2-40B4-BE49-F238E27FC236}">
                    <a16:creationId xmlns="" xmlns:a16="http://schemas.microsoft.com/office/drawing/2014/main" id="{DEF6A74A-AC22-4236-AF26-9C9D3F63847F}"/>
                  </a:ext>
                </a:extLst>
              </p:cNvPr>
              <p:cNvSpPr>
                <a:spLocks/>
              </p:cNvSpPr>
              <p:nvPr/>
            </p:nvSpPr>
            <p:spPr bwMode="auto">
              <a:xfrm>
                <a:off x="7712075" y="5075238"/>
                <a:ext cx="50800" cy="52388"/>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83" name="Freeform 881">
                <a:extLst>
                  <a:ext uri="{FF2B5EF4-FFF2-40B4-BE49-F238E27FC236}">
                    <a16:creationId xmlns="" xmlns:a16="http://schemas.microsoft.com/office/drawing/2014/main" id="{6E0EACC9-856E-4502-BB22-DE056F03A130}"/>
                  </a:ext>
                </a:extLst>
              </p:cNvPr>
              <p:cNvSpPr>
                <a:spLocks/>
              </p:cNvSpPr>
              <p:nvPr/>
            </p:nvSpPr>
            <p:spPr bwMode="auto">
              <a:xfrm>
                <a:off x="7785100" y="5067300"/>
                <a:ext cx="52388" cy="50800"/>
              </a:xfrm>
              <a:custGeom>
                <a:avLst/>
                <a:gdLst>
                  <a:gd name="T0" fmla="*/ 24 w 29"/>
                  <a:gd name="T1" fmla="*/ 24 h 28"/>
                  <a:gd name="T2" fmla="*/ 29 w 29"/>
                  <a:gd name="T3" fmla="*/ 14 h 28"/>
                  <a:gd name="T4" fmla="*/ 24 w 29"/>
                  <a:gd name="T5" fmla="*/ 4 h 28"/>
                  <a:gd name="T6" fmla="*/ 14 w 29"/>
                  <a:gd name="T7" fmla="*/ 0 h 28"/>
                  <a:gd name="T8" fmla="*/ 4 w 29"/>
                  <a:gd name="T9" fmla="*/ 4 h 28"/>
                  <a:gd name="T10" fmla="*/ 0 w 29"/>
                  <a:gd name="T11" fmla="*/ 14 h 28"/>
                  <a:gd name="T12" fmla="*/ 4 w 29"/>
                  <a:gd name="T13" fmla="*/ 24 h 28"/>
                  <a:gd name="T14" fmla="*/ 14 w 29"/>
                  <a:gd name="T15" fmla="*/ 28 h 28"/>
                  <a:gd name="T16" fmla="*/ 24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4"/>
                    </a:moveTo>
                    <a:cubicBezTo>
                      <a:pt x="27" y="21"/>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1"/>
                      <a:pt x="4" y="24"/>
                    </a:cubicBezTo>
                    <a:cubicBezTo>
                      <a:pt x="7" y="27"/>
                      <a:pt x="10" y="28"/>
                      <a:pt x="14" y="28"/>
                    </a:cubicBezTo>
                    <a:cubicBezTo>
                      <a:pt x="18" y="28"/>
                      <a:pt x="22" y="27"/>
                      <a:pt x="24"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84" name="Freeform 882">
                <a:extLst>
                  <a:ext uri="{FF2B5EF4-FFF2-40B4-BE49-F238E27FC236}">
                    <a16:creationId xmlns="" xmlns:a16="http://schemas.microsoft.com/office/drawing/2014/main" id="{A9051FC2-E20A-4A2E-8A3C-BFECD550E32A}"/>
                  </a:ext>
                </a:extLst>
              </p:cNvPr>
              <p:cNvSpPr>
                <a:spLocks/>
              </p:cNvSpPr>
              <p:nvPr/>
            </p:nvSpPr>
            <p:spPr bwMode="auto">
              <a:xfrm>
                <a:off x="7820025" y="5078413"/>
                <a:ext cx="52388" cy="52388"/>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85" name="Freeform 883">
                <a:extLst>
                  <a:ext uri="{FF2B5EF4-FFF2-40B4-BE49-F238E27FC236}">
                    <a16:creationId xmlns="" xmlns:a16="http://schemas.microsoft.com/office/drawing/2014/main" id="{1D798D9C-FBF3-4BBD-8EC7-492BC63016A5}"/>
                  </a:ext>
                </a:extLst>
              </p:cNvPr>
              <p:cNvSpPr>
                <a:spLocks/>
              </p:cNvSpPr>
              <p:nvPr/>
            </p:nvSpPr>
            <p:spPr bwMode="auto">
              <a:xfrm>
                <a:off x="7843838" y="5062538"/>
                <a:ext cx="52388"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7" y="21"/>
                      <a:pt x="29" y="18"/>
                      <a:pt x="29" y="14"/>
                    </a:cubicBezTo>
                    <a:cubicBezTo>
                      <a:pt x="29" y="10"/>
                      <a:pt x="27"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86" name="Freeform 884">
                <a:extLst>
                  <a:ext uri="{FF2B5EF4-FFF2-40B4-BE49-F238E27FC236}">
                    <a16:creationId xmlns="" xmlns:a16="http://schemas.microsoft.com/office/drawing/2014/main" id="{60DFEF31-74E4-4598-B755-4539A41702F2}"/>
                  </a:ext>
                </a:extLst>
              </p:cNvPr>
              <p:cNvSpPr>
                <a:spLocks/>
              </p:cNvSpPr>
              <p:nvPr/>
            </p:nvSpPr>
            <p:spPr bwMode="auto">
              <a:xfrm>
                <a:off x="7913688" y="5048250"/>
                <a:ext cx="52388" cy="53975"/>
              </a:xfrm>
              <a:custGeom>
                <a:avLst/>
                <a:gdLst>
                  <a:gd name="T0" fmla="*/ 24 w 29"/>
                  <a:gd name="T1" fmla="*/ 25 h 29"/>
                  <a:gd name="T2" fmla="*/ 29 w 29"/>
                  <a:gd name="T3" fmla="*/ 14 h 29"/>
                  <a:gd name="T4" fmla="*/ 24 w 29"/>
                  <a:gd name="T5" fmla="*/ 4 h 29"/>
                  <a:gd name="T6" fmla="*/ 14 w 29"/>
                  <a:gd name="T7" fmla="*/ 0 h 29"/>
                  <a:gd name="T8" fmla="*/ 4 w 29"/>
                  <a:gd name="T9" fmla="*/ 4 h 29"/>
                  <a:gd name="T10" fmla="*/ 0 w 29"/>
                  <a:gd name="T11" fmla="*/ 14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8"/>
                      <a:pt x="29" y="14"/>
                    </a:cubicBezTo>
                    <a:cubicBezTo>
                      <a:pt x="29" y="10"/>
                      <a:pt x="27" y="7"/>
                      <a:pt x="24" y="4"/>
                    </a:cubicBezTo>
                    <a:cubicBezTo>
                      <a:pt x="22" y="1"/>
                      <a:pt x="18" y="0"/>
                      <a:pt x="14" y="0"/>
                    </a:cubicBezTo>
                    <a:cubicBezTo>
                      <a:pt x="10" y="0"/>
                      <a:pt x="7" y="1"/>
                      <a:pt x="4" y="4"/>
                    </a:cubicBezTo>
                    <a:cubicBezTo>
                      <a:pt x="1" y="7"/>
                      <a:pt x="0" y="10"/>
                      <a:pt x="0" y="14"/>
                    </a:cubicBezTo>
                    <a:cubicBezTo>
                      <a:pt x="0" y="18"/>
                      <a:pt x="1" y="22"/>
                      <a:pt x="4" y="25"/>
                    </a:cubicBezTo>
                    <a:cubicBezTo>
                      <a:pt x="7" y="27"/>
                      <a:pt x="10" y="29"/>
                      <a:pt x="14" y="29"/>
                    </a:cubicBezTo>
                    <a:cubicBezTo>
                      <a:pt x="18" y="29"/>
                      <a:pt x="22" y="27"/>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87" name="Freeform 885">
                <a:extLst>
                  <a:ext uri="{FF2B5EF4-FFF2-40B4-BE49-F238E27FC236}">
                    <a16:creationId xmlns="" xmlns:a16="http://schemas.microsoft.com/office/drawing/2014/main" id="{00449F7C-D93C-4FA8-BC1F-D2B0E6F25ECD}"/>
                  </a:ext>
                </a:extLst>
              </p:cNvPr>
              <p:cNvSpPr>
                <a:spLocks/>
              </p:cNvSpPr>
              <p:nvPr/>
            </p:nvSpPr>
            <p:spPr bwMode="auto">
              <a:xfrm>
                <a:off x="7956550" y="5041900"/>
                <a:ext cx="53975" cy="52388"/>
              </a:xfrm>
              <a:custGeom>
                <a:avLst/>
                <a:gdLst>
                  <a:gd name="T0" fmla="*/ 25 w 29"/>
                  <a:gd name="T1" fmla="*/ 25 h 29"/>
                  <a:gd name="T2" fmla="*/ 29 w 29"/>
                  <a:gd name="T3" fmla="*/ 15 h 29"/>
                  <a:gd name="T4" fmla="*/ 25 w 29"/>
                  <a:gd name="T5" fmla="*/ 4 h 29"/>
                  <a:gd name="T6" fmla="*/ 15 w 29"/>
                  <a:gd name="T7" fmla="*/ 0 h 29"/>
                  <a:gd name="T8" fmla="*/ 5 w 29"/>
                  <a:gd name="T9" fmla="*/ 4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5" y="4"/>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88" name="Freeform 886">
                <a:extLst>
                  <a:ext uri="{FF2B5EF4-FFF2-40B4-BE49-F238E27FC236}">
                    <a16:creationId xmlns="" xmlns:a16="http://schemas.microsoft.com/office/drawing/2014/main" id="{CD7F54BD-EDD6-4350-A9C4-BA8C724E77C5}"/>
                  </a:ext>
                </a:extLst>
              </p:cNvPr>
              <p:cNvSpPr>
                <a:spLocks/>
              </p:cNvSpPr>
              <p:nvPr/>
            </p:nvSpPr>
            <p:spPr bwMode="auto">
              <a:xfrm>
                <a:off x="8023225" y="5038725"/>
                <a:ext cx="52388" cy="52388"/>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89" name="Freeform 887">
                <a:extLst>
                  <a:ext uri="{FF2B5EF4-FFF2-40B4-BE49-F238E27FC236}">
                    <a16:creationId xmlns="" xmlns:a16="http://schemas.microsoft.com/office/drawing/2014/main" id="{FCAFC165-8A73-4E97-80A4-958F4A24261D}"/>
                  </a:ext>
                </a:extLst>
              </p:cNvPr>
              <p:cNvSpPr>
                <a:spLocks/>
              </p:cNvSpPr>
              <p:nvPr/>
            </p:nvSpPr>
            <p:spPr bwMode="auto">
              <a:xfrm>
                <a:off x="8075613" y="5030788"/>
                <a:ext cx="53975" cy="52388"/>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90" name="Freeform 888">
                <a:extLst>
                  <a:ext uri="{FF2B5EF4-FFF2-40B4-BE49-F238E27FC236}">
                    <a16:creationId xmlns="" xmlns:a16="http://schemas.microsoft.com/office/drawing/2014/main" id="{72D2FA91-01E2-4961-B022-D6AB23845463}"/>
                  </a:ext>
                </a:extLst>
              </p:cNvPr>
              <p:cNvSpPr>
                <a:spLocks/>
              </p:cNvSpPr>
              <p:nvPr/>
            </p:nvSpPr>
            <p:spPr bwMode="auto">
              <a:xfrm>
                <a:off x="8128000" y="5029200"/>
                <a:ext cx="52388" cy="52388"/>
              </a:xfrm>
              <a:custGeom>
                <a:avLst/>
                <a:gdLst>
                  <a:gd name="T0" fmla="*/ 25 w 29"/>
                  <a:gd name="T1" fmla="*/ 25 h 29"/>
                  <a:gd name="T2" fmla="*/ 29 w 29"/>
                  <a:gd name="T3" fmla="*/ 14 h 29"/>
                  <a:gd name="T4" fmla="*/ 25 w 29"/>
                  <a:gd name="T5" fmla="*/ 4 h 29"/>
                  <a:gd name="T6" fmla="*/ 15 w 29"/>
                  <a:gd name="T7" fmla="*/ 0 h 29"/>
                  <a:gd name="T8" fmla="*/ 5 w 29"/>
                  <a:gd name="T9" fmla="*/ 4 h 29"/>
                  <a:gd name="T10" fmla="*/ 0 w 29"/>
                  <a:gd name="T11" fmla="*/ 14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8"/>
                      <a:pt x="29" y="14"/>
                    </a:cubicBezTo>
                    <a:cubicBezTo>
                      <a:pt x="29" y="10"/>
                      <a:pt x="28" y="7"/>
                      <a:pt x="25" y="4"/>
                    </a:cubicBezTo>
                    <a:cubicBezTo>
                      <a:pt x="22" y="1"/>
                      <a:pt x="19" y="0"/>
                      <a:pt x="15" y="0"/>
                    </a:cubicBezTo>
                    <a:cubicBezTo>
                      <a:pt x="11" y="0"/>
                      <a:pt x="7" y="1"/>
                      <a:pt x="5" y="4"/>
                    </a:cubicBezTo>
                    <a:cubicBezTo>
                      <a:pt x="2" y="7"/>
                      <a:pt x="0" y="10"/>
                      <a:pt x="0" y="14"/>
                    </a:cubicBezTo>
                    <a:cubicBezTo>
                      <a:pt x="0" y="18"/>
                      <a:pt x="2" y="22"/>
                      <a:pt x="5" y="25"/>
                    </a:cubicBezTo>
                    <a:cubicBezTo>
                      <a:pt x="7" y="27"/>
                      <a:pt x="11" y="29"/>
                      <a:pt x="15" y="29"/>
                    </a:cubicBezTo>
                    <a:cubicBezTo>
                      <a:pt x="19" y="29"/>
                      <a:pt x="22" y="27"/>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91" name="Freeform 889">
                <a:extLst>
                  <a:ext uri="{FF2B5EF4-FFF2-40B4-BE49-F238E27FC236}">
                    <a16:creationId xmlns="" xmlns:a16="http://schemas.microsoft.com/office/drawing/2014/main" id="{F1A4555A-79D5-4CD2-81A7-9D3F6BCC1B48}"/>
                  </a:ext>
                </a:extLst>
              </p:cNvPr>
              <p:cNvSpPr>
                <a:spLocks/>
              </p:cNvSpPr>
              <p:nvPr/>
            </p:nvSpPr>
            <p:spPr bwMode="auto">
              <a:xfrm>
                <a:off x="7623175" y="5113338"/>
                <a:ext cx="52388" cy="52388"/>
              </a:xfrm>
              <a:custGeom>
                <a:avLst/>
                <a:gdLst>
                  <a:gd name="T0" fmla="*/ 24 w 28"/>
                  <a:gd name="T1" fmla="*/ 25 h 29"/>
                  <a:gd name="T2" fmla="*/ 28 w 28"/>
                  <a:gd name="T3" fmla="*/ 15 h 29"/>
                  <a:gd name="T4" fmla="*/ 24 w 28"/>
                  <a:gd name="T5" fmla="*/ 5 h 29"/>
                  <a:gd name="T6" fmla="*/ 14 w 28"/>
                  <a:gd name="T7" fmla="*/ 0 h 29"/>
                  <a:gd name="T8" fmla="*/ 4 w 28"/>
                  <a:gd name="T9" fmla="*/ 5 h 29"/>
                  <a:gd name="T10" fmla="*/ 0 w 28"/>
                  <a:gd name="T11" fmla="*/ 15 h 29"/>
                  <a:gd name="T12" fmla="*/ 4 w 28"/>
                  <a:gd name="T13" fmla="*/ 25 h 29"/>
                  <a:gd name="T14" fmla="*/ 14 w 28"/>
                  <a:gd name="T15" fmla="*/ 29 h 29"/>
                  <a:gd name="T16" fmla="*/ 24 w 2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4" y="25"/>
                    </a:moveTo>
                    <a:cubicBezTo>
                      <a:pt x="27" y="22"/>
                      <a:pt x="28" y="19"/>
                      <a:pt x="28" y="15"/>
                    </a:cubicBezTo>
                    <a:cubicBezTo>
                      <a:pt x="28" y="11"/>
                      <a:pt x="27" y="7"/>
                      <a:pt x="24" y="5"/>
                    </a:cubicBezTo>
                    <a:cubicBezTo>
                      <a:pt x="21"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1"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92" name="Freeform 890">
                <a:extLst>
                  <a:ext uri="{FF2B5EF4-FFF2-40B4-BE49-F238E27FC236}">
                    <a16:creationId xmlns="" xmlns:a16="http://schemas.microsoft.com/office/drawing/2014/main" id="{A35D475C-68C9-4E75-A435-5C78626E6755}"/>
                  </a:ext>
                </a:extLst>
              </p:cNvPr>
              <p:cNvSpPr>
                <a:spLocks/>
              </p:cNvSpPr>
              <p:nvPr/>
            </p:nvSpPr>
            <p:spPr bwMode="auto">
              <a:xfrm>
                <a:off x="7646988" y="5157788"/>
                <a:ext cx="53975" cy="52388"/>
              </a:xfrm>
              <a:custGeom>
                <a:avLst/>
                <a:gdLst>
                  <a:gd name="T0" fmla="*/ 25 w 29"/>
                  <a:gd name="T1" fmla="*/ 25 h 29"/>
                  <a:gd name="T2" fmla="*/ 29 w 29"/>
                  <a:gd name="T3" fmla="*/ 15 h 29"/>
                  <a:gd name="T4" fmla="*/ 25 w 29"/>
                  <a:gd name="T5" fmla="*/ 5 h 29"/>
                  <a:gd name="T6" fmla="*/ 15 w 29"/>
                  <a:gd name="T7" fmla="*/ 0 h 29"/>
                  <a:gd name="T8" fmla="*/ 5 w 29"/>
                  <a:gd name="T9" fmla="*/ 5 h 29"/>
                  <a:gd name="T10" fmla="*/ 0 w 29"/>
                  <a:gd name="T11" fmla="*/ 15 h 29"/>
                  <a:gd name="T12" fmla="*/ 5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5"/>
                    </a:cubicBezTo>
                    <a:cubicBezTo>
                      <a:pt x="22" y="2"/>
                      <a:pt x="19" y="0"/>
                      <a:pt x="15" y="0"/>
                    </a:cubicBezTo>
                    <a:cubicBezTo>
                      <a:pt x="11" y="0"/>
                      <a:pt x="7" y="2"/>
                      <a:pt x="5" y="5"/>
                    </a:cubicBezTo>
                    <a:cubicBezTo>
                      <a:pt x="2" y="7"/>
                      <a:pt x="0" y="11"/>
                      <a:pt x="0" y="15"/>
                    </a:cubicBezTo>
                    <a:cubicBezTo>
                      <a:pt x="0" y="19"/>
                      <a:pt x="2" y="22"/>
                      <a:pt x="5"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93" name="Freeform 891">
                <a:extLst>
                  <a:ext uri="{FF2B5EF4-FFF2-40B4-BE49-F238E27FC236}">
                    <a16:creationId xmlns="" xmlns:a16="http://schemas.microsoft.com/office/drawing/2014/main" id="{1FBF9B21-4F55-4BD4-8908-23D4FC4CC036}"/>
                  </a:ext>
                </a:extLst>
              </p:cNvPr>
              <p:cNvSpPr>
                <a:spLocks/>
              </p:cNvSpPr>
              <p:nvPr/>
            </p:nvSpPr>
            <p:spPr bwMode="auto">
              <a:xfrm>
                <a:off x="7712075" y="5138738"/>
                <a:ext cx="52388" cy="53975"/>
              </a:xfrm>
              <a:custGeom>
                <a:avLst/>
                <a:gdLst>
                  <a:gd name="T0" fmla="*/ 25 w 29"/>
                  <a:gd name="T1" fmla="*/ 25 h 29"/>
                  <a:gd name="T2" fmla="*/ 29 w 29"/>
                  <a:gd name="T3" fmla="*/ 15 h 29"/>
                  <a:gd name="T4" fmla="*/ 25 w 29"/>
                  <a:gd name="T5" fmla="*/ 4 h 29"/>
                  <a:gd name="T6" fmla="*/ 15 w 29"/>
                  <a:gd name="T7" fmla="*/ 0 h 29"/>
                  <a:gd name="T8" fmla="*/ 4 w 29"/>
                  <a:gd name="T9" fmla="*/ 4 h 29"/>
                  <a:gd name="T10" fmla="*/ 0 w 29"/>
                  <a:gd name="T11" fmla="*/ 15 h 29"/>
                  <a:gd name="T12" fmla="*/ 4 w 29"/>
                  <a:gd name="T13" fmla="*/ 25 h 29"/>
                  <a:gd name="T14" fmla="*/ 15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8" y="22"/>
                      <a:pt x="29" y="19"/>
                      <a:pt x="29" y="15"/>
                    </a:cubicBezTo>
                    <a:cubicBezTo>
                      <a:pt x="29" y="11"/>
                      <a:pt x="28" y="7"/>
                      <a:pt x="25" y="4"/>
                    </a:cubicBezTo>
                    <a:cubicBezTo>
                      <a:pt x="22" y="2"/>
                      <a:pt x="19" y="0"/>
                      <a:pt x="15" y="0"/>
                    </a:cubicBezTo>
                    <a:cubicBezTo>
                      <a:pt x="11" y="0"/>
                      <a:pt x="7" y="2"/>
                      <a:pt x="4" y="4"/>
                    </a:cubicBezTo>
                    <a:cubicBezTo>
                      <a:pt x="2" y="7"/>
                      <a:pt x="0" y="11"/>
                      <a:pt x="0" y="15"/>
                    </a:cubicBezTo>
                    <a:cubicBezTo>
                      <a:pt x="0" y="19"/>
                      <a:pt x="2" y="22"/>
                      <a:pt x="4" y="25"/>
                    </a:cubicBezTo>
                    <a:cubicBezTo>
                      <a:pt x="7" y="28"/>
                      <a:pt x="11" y="29"/>
                      <a:pt x="15" y="29"/>
                    </a:cubicBezTo>
                    <a:cubicBezTo>
                      <a:pt x="19"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94" name="Freeform 892">
                <a:extLst>
                  <a:ext uri="{FF2B5EF4-FFF2-40B4-BE49-F238E27FC236}">
                    <a16:creationId xmlns="" xmlns:a16="http://schemas.microsoft.com/office/drawing/2014/main" id="{2D7F2830-348F-4877-8AFE-511B193352B6}"/>
                  </a:ext>
                </a:extLst>
              </p:cNvPr>
              <p:cNvSpPr>
                <a:spLocks/>
              </p:cNvSpPr>
              <p:nvPr/>
            </p:nvSpPr>
            <p:spPr bwMode="auto">
              <a:xfrm>
                <a:off x="7753350" y="5111750"/>
                <a:ext cx="53975" cy="52388"/>
              </a:xfrm>
              <a:custGeom>
                <a:avLst/>
                <a:gdLst>
                  <a:gd name="T0" fmla="*/ 25 w 29"/>
                  <a:gd name="T1" fmla="*/ 25 h 29"/>
                  <a:gd name="T2" fmla="*/ 29 w 29"/>
                  <a:gd name="T3" fmla="*/ 15 h 29"/>
                  <a:gd name="T4" fmla="*/ 25 w 29"/>
                  <a:gd name="T5" fmla="*/ 4 h 29"/>
                  <a:gd name="T6" fmla="*/ 14 w 29"/>
                  <a:gd name="T7" fmla="*/ 0 h 29"/>
                  <a:gd name="T8" fmla="*/ 4 w 29"/>
                  <a:gd name="T9" fmla="*/ 4 h 29"/>
                  <a:gd name="T10" fmla="*/ 0 w 29"/>
                  <a:gd name="T11" fmla="*/ 15 h 29"/>
                  <a:gd name="T12" fmla="*/ 4 w 29"/>
                  <a:gd name="T13" fmla="*/ 25 h 29"/>
                  <a:gd name="T14" fmla="*/ 14 w 29"/>
                  <a:gd name="T15" fmla="*/ 29 h 29"/>
                  <a:gd name="T16" fmla="*/ 25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5" y="25"/>
                    </a:moveTo>
                    <a:cubicBezTo>
                      <a:pt x="27" y="22"/>
                      <a:pt x="29" y="19"/>
                      <a:pt x="29" y="15"/>
                    </a:cubicBezTo>
                    <a:cubicBezTo>
                      <a:pt x="29" y="11"/>
                      <a:pt x="27" y="7"/>
                      <a:pt x="25" y="4"/>
                    </a:cubicBezTo>
                    <a:cubicBezTo>
                      <a:pt x="22" y="2"/>
                      <a:pt x="18" y="0"/>
                      <a:pt x="14" y="0"/>
                    </a:cubicBezTo>
                    <a:cubicBezTo>
                      <a:pt x="10" y="0"/>
                      <a:pt x="7" y="2"/>
                      <a:pt x="4" y="4"/>
                    </a:cubicBezTo>
                    <a:cubicBezTo>
                      <a:pt x="1" y="7"/>
                      <a:pt x="0" y="11"/>
                      <a:pt x="0" y="15"/>
                    </a:cubicBezTo>
                    <a:cubicBezTo>
                      <a:pt x="0" y="19"/>
                      <a:pt x="1" y="22"/>
                      <a:pt x="4" y="25"/>
                    </a:cubicBezTo>
                    <a:cubicBezTo>
                      <a:pt x="7" y="28"/>
                      <a:pt x="10" y="29"/>
                      <a:pt x="14" y="29"/>
                    </a:cubicBezTo>
                    <a:cubicBezTo>
                      <a:pt x="18" y="29"/>
                      <a:pt x="22" y="28"/>
                      <a:pt x="25"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95" name="Freeform 893">
                <a:extLst>
                  <a:ext uri="{FF2B5EF4-FFF2-40B4-BE49-F238E27FC236}">
                    <a16:creationId xmlns="" xmlns:a16="http://schemas.microsoft.com/office/drawing/2014/main" id="{F47207CC-25A0-4C05-BDBE-C47C6862F829}"/>
                  </a:ext>
                </a:extLst>
              </p:cNvPr>
              <p:cNvSpPr>
                <a:spLocks/>
              </p:cNvSpPr>
              <p:nvPr/>
            </p:nvSpPr>
            <p:spPr bwMode="auto">
              <a:xfrm>
                <a:off x="7756525" y="5189538"/>
                <a:ext cx="53975" cy="53975"/>
              </a:xfrm>
              <a:custGeom>
                <a:avLst/>
                <a:gdLst>
                  <a:gd name="T0" fmla="*/ 24 w 29"/>
                  <a:gd name="T1" fmla="*/ 25 h 29"/>
                  <a:gd name="T2" fmla="*/ 29 w 29"/>
                  <a:gd name="T3" fmla="*/ 15 h 29"/>
                  <a:gd name="T4" fmla="*/ 24 w 29"/>
                  <a:gd name="T5" fmla="*/ 5 h 29"/>
                  <a:gd name="T6" fmla="*/ 14 w 29"/>
                  <a:gd name="T7" fmla="*/ 0 h 29"/>
                  <a:gd name="T8" fmla="*/ 4 w 29"/>
                  <a:gd name="T9" fmla="*/ 5 h 29"/>
                  <a:gd name="T10" fmla="*/ 0 w 29"/>
                  <a:gd name="T11" fmla="*/ 15 h 29"/>
                  <a:gd name="T12" fmla="*/ 4 w 29"/>
                  <a:gd name="T13" fmla="*/ 25 h 29"/>
                  <a:gd name="T14" fmla="*/ 14 w 29"/>
                  <a:gd name="T15" fmla="*/ 29 h 29"/>
                  <a:gd name="T16" fmla="*/ 24 w 29"/>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4" y="25"/>
                    </a:moveTo>
                    <a:cubicBezTo>
                      <a:pt x="27" y="22"/>
                      <a:pt x="29" y="19"/>
                      <a:pt x="29" y="15"/>
                    </a:cubicBezTo>
                    <a:cubicBezTo>
                      <a:pt x="29" y="11"/>
                      <a:pt x="27" y="7"/>
                      <a:pt x="24" y="5"/>
                    </a:cubicBezTo>
                    <a:cubicBezTo>
                      <a:pt x="22" y="2"/>
                      <a:pt x="18" y="0"/>
                      <a:pt x="14" y="0"/>
                    </a:cubicBezTo>
                    <a:cubicBezTo>
                      <a:pt x="10" y="0"/>
                      <a:pt x="7" y="2"/>
                      <a:pt x="4" y="5"/>
                    </a:cubicBezTo>
                    <a:cubicBezTo>
                      <a:pt x="1" y="7"/>
                      <a:pt x="0" y="11"/>
                      <a:pt x="0" y="15"/>
                    </a:cubicBezTo>
                    <a:cubicBezTo>
                      <a:pt x="0" y="19"/>
                      <a:pt x="1" y="22"/>
                      <a:pt x="4" y="25"/>
                    </a:cubicBezTo>
                    <a:cubicBezTo>
                      <a:pt x="7" y="28"/>
                      <a:pt x="10" y="29"/>
                      <a:pt x="14" y="29"/>
                    </a:cubicBezTo>
                    <a:cubicBezTo>
                      <a:pt x="18" y="29"/>
                      <a:pt x="22" y="28"/>
                      <a:pt x="24" y="25"/>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396" name="Freeform 894">
                <a:extLst>
                  <a:ext uri="{FF2B5EF4-FFF2-40B4-BE49-F238E27FC236}">
                    <a16:creationId xmlns="" xmlns:a16="http://schemas.microsoft.com/office/drawing/2014/main" id="{B941B319-7756-4C46-B247-84E413804CCE}"/>
                  </a:ext>
                </a:extLst>
              </p:cNvPr>
              <p:cNvSpPr>
                <a:spLocks/>
              </p:cNvSpPr>
              <p:nvPr/>
            </p:nvSpPr>
            <p:spPr bwMode="auto">
              <a:xfrm>
                <a:off x="7712075" y="5210175"/>
                <a:ext cx="52388" cy="50800"/>
              </a:xfrm>
              <a:custGeom>
                <a:avLst/>
                <a:gdLst>
                  <a:gd name="T0" fmla="*/ 25 w 29"/>
                  <a:gd name="T1" fmla="*/ 24 h 28"/>
                  <a:gd name="T2" fmla="*/ 29 w 29"/>
                  <a:gd name="T3" fmla="*/ 14 h 28"/>
                  <a:gd name="T4" fmla="*/ 25 w 29"/>
                  <a:gd name="T5" fmla="*/ 4 h 28"/>
                  <a:gd name="T6" fmla="*/ 15 w 29"/>
                  <a:gd name="T7" fmla="*/ 0 h 28"/>
                  <a:gd name="T8" fmla="*/ 4 w 29"/>
                  <a:gd name="T9" fmla="*/ 4 h 28"/>
                  <a:gd name="T10" fmla="*/ 0 w 29"/>
                  <a:gd name="T11" fmla="*/ 14 h 28"/>
                  <a:gd name="T12" fmla="*/ 4 w 29"/>
                  <a:gd name="T13" fmla="*/ 24 h 28"/>
                  <a:gd name="T14" fmla="*/ 15 w 29"/>
                  <a:gd name="T15" fmla="*/ 28 h 28"/>
                  <a:gd name="T16" fmla="*/ 25 w 29"/>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5" y="24"/>
                    </a:moveTo>
                    <a:cubicBezTo>
                      <a:pt x="28" y="21"/>
                      <a:pt x="29" y="18"/>
                      <a:pt x="29" y="14"/>
                    </a:cubicBezTo>
                    <a:cubicBezTo>
                      <a:pt x="29" y="10"/>
                      <a:pt x="28" y="7"/>
                      <a:pt x="25" y="4"/>
                    </a:cubicBezTo>
                    <a:cubicBezTo>
                      <a:pt x="22" y="1"/>
                      <a:pt x="19" y="0"/>
                      <a:pt x="15" y="0"/>
                    </a:cubicBezTo>
                    <a:cubicBezTo>
                      <a:pt x="11" y="0"/>
                      <a:pt x="7" y="1"/>
                      <a:pt x="4" y="4"/>
                    </a:cubicBezTo>
                    <a:cubicBezTo>
                      <a:pt x="2" y="7"/>
                      <a:pt x="0" y="10"/>
                      <a:pt x="0" y="14"/>
                    </a:cubicBezTo>
                    <a:cubicBezTo>
                      <a:pt x="0" y="18"/>
                      <a:pt x="2" y="21"/>
                      <a:pt x="4" y="24"/>
                    </a:cubicBezTo>
                    <a:cubicBezTo>
                      <a:pt x="7" y="27"/>
                      <a:pt x="11" y="28"/>
                      <a:pt x="15" y="28"/>
                    </a:cubicBezTo>
                    <a:cubicBezTo>
                      <a:pt x="19" y="28"/>
                      <a:pt x="22" y="27"/>
                      <a:pt x="25"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98" name="Line 896">
                <a:extLst>
                  <a:ext uri="{FF2B5EF4-FFF2-40B4-BE49-F238E27FC236}">
                    <a16:creationId xmlns="" xmlns:a16="http://schemas.microsoft.com/office/drawing/2014/main" id="{0172C4DD-77F2-4585-9303-5D610EC7EAC4}"/>
                  </a:ext>
                </a:extLst>
              </p:cNvPr>
              <p:cNvSpPr>
                <a:spLocks noChangeShapeType="1"/>
              </p:cNvSpPr>
              <p:nvPr/>
            </p:nvSpPr>
            <p:spPr bwMode="auto">
              <a:xfrm flipV="1">
                <a:off x="7735888" y="4668838"/>
                <a:ext cx="0" cy="952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199" name="Line 897">
                <a:extLst>
                  <a:ext uri="{FF2B5EF4-FFF2-40B4-BE49-F238E27FC236}">
                    <a16:creationId xmlns="" xmlns:a16="http://schemas.microsoft.com/office/drawing/2014/main" id="{04E3CD78-FDC8-46D9-9FE5-C340DEC3D848}"/>
                  </a:ext>
                </a:extLst>
              </p:cNvPr>
              <p:cNvSpPr>
                <a:spLocks noChangeShapeType="1"/>
              </p:cNvSpPr>
              <p:nvPr/>
            </p:nvSpPr>
            <p:spPr bwMode="auto">
              <a:xfrm flipH="1">
                <a:off x="7735888" y="4668838"/>
                <a:ext cx="263525"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00" name="Line 898">
                <a:extLst>
                  <a:ext uri="{FF2B5EF4-FFF2-40B4-BE49-F238E27FC236}">
                    <a16:creationId xmlns="" xmlns:a16="http://schemas.microsoft.com/office/drawing/2014/main" id="{0C0A459F-6449-4624-B66E-CA4B42CFD686}"/>
                  </a:ext>
                </a:extLst>
              </p:cNvPr>
              <p:cNvSpPr>
                <a:spLocks noChangeShapeType="1"/>
              </p:cNvSpPr>
              <p:nvPr/>
            </p:nvSpPr>
            <p:spPr bwMode="auto">
              <a:xfrm flipH="1">
                <a:off x="7170738" y="4764088"/>
                <a:ext cx="565150"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01" name="Line 899">
                <a:extLst>
                  <a:ext uri="{FF2B5EF4-FFF2-40B4-BE49-F238E27FC236}">
                    <a16:creationId xmlns="" xmlns:a16="http://schemas.microsoft.com/office/drawing/2014/main" id="{95DF33C9-79DD-4E66-BC90-081A8D408548}"/>
                  </a:ext>
                </a:extLst>
              </p:cNvPr>
              <p:cNvSpPr>
                <a:spLocks noChangeShapeType="1"/>
              </p:cNvSpPr>
              <p:nvPr/>
            </p:nvSpPr>
            <p:spPr bwMode="auto">
              <a:xfrm flipH="1">
                <a:off x="7470775" y="4668838"/>
                <a:ext cx="265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02" name="Line 900">
                <a:extLst>
                  <a:ext uri="{FF2B5EF4-FFF2-40B4-BE49-F238E27FC236}">
                    <a16:creationId xmlns="" xmlns:a16="http://schemas.microsoft.com/office/drawing/2014/main" id="{F64B11E8-58B9-4D63-A82B-14F589FD1CD3}"/>
                  </a:ext>
                </a:extLst>
              </p:cNvPr>
              <p:cNvSpPr>
                <a:spLocks noChangeShapeType="1"/>
              </p:cNvSpPr>
              <p:nvPr/>
            </p:nvSpPr>
            <p:spPr bwMode="auto">
              <a:xfrm flipH="1">
                <a:off x="7735888" y="4887913"/>
                <a:ext cx="263525"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03" name="Line 901">
                <a:extLst>
                  <a:ext uri="{FF2B5EF4-FFF2-40B4-BE49-F238E27FC236}">
                    <a16:creationId xmlns="" xmlns:a16="http://schemas.microsoft.com/office/drawing/2014/main" id="{27118192-9420-4B62-BFDB-EBE308D2905F}"/>
                  </a:ext>
                </a:extLst>
              </p:cNvPr>
              <p:cNvSpPr>
                <a:spLocks noChangeShapeType="1"/>
              </p:cNvSpPr>
              <p:nvPr/>
            </p:nvSpPr>
            <p:spPr bwMode="auto">
              <a:xfrm flipH="1">
                <a:off x="7470775" y="4887913"/>
                <a:ext cx="265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04" name="Line 902">
                <a:extLst>
                  <a:ext uri="{FF2B5EF4-FFF2-40B4-BE49-F238E27FC236}">
                    <a16:creationId xmlns="" xmlns:a16="http://schemas.microsoft.com/office/drawing/2014/main" id="{B2F3EC02-7E26-4849-9784-1DFAC097B956}"/>
                  </a:ext>
                </a:extLst>
              </p:cNvPr>
              <p:cNvSpPr>
                <a:spLocks noChangeShapeType="1"/>
              </p:cNvSpPr>
              <p:nvPr/>
            </p:nvSpPr>
            <p:spPr bwMode="auto">
              <a:xfrm flipH="1">
                <a:off x="7735888" y="4764088"/>
                <a:ext cx="56356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05" name="Line 903">
                <a:extLst>
                  <a:ext uri="{FF2B5EF4-FFF2-40B4-BE49-F238E27FC236}">
                    <a16:creationId xmlns="" xmlns:a16="http://schemas.microsoft.com/office/drawing/2014/main" id="{6654A085-5999-4ADF-B243-994A89111FE5}"/>
                  </a:ext>
                </a:extLst>
              </p:cNvPr>
              <p:cNvSpPr>
                <a:spLocks noChangeShapeType="1"/>
              </p:cNvSpPr>
              <p:nvPr/>
            </p:nvSpPr>
            <p:spPr bwMode="auto">
              <a:xfrm flipV="1">
                <a:off x="7735888" y="4764088"/>
                <a:ext cx="0" cy="123825"/>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06" name="Line 904">
                <a:extLst>
                  <a:ext uri="{FF2B5EF4-FFF2-40B4-BE49-F238E27FC236}">
                    <a16:creationId xmlns="" xmlns:a16="http://schemas.microsoft.com/office/drawing/2014/main" id="{B1D26D5B-5662-432B-A362-FB3FDEF84380}"/>
                  </a:ext>
                </a:extLst>
              </p:cNvPr>
              <p:cNvSpPr>
                <a:spLocks noChangeShapeType="1"/>
              </p:cNvSpPr>
              <p:nvPr/>
            </p:nvSpPr>
            <p:spPr bwMode="auto">
              <a:xfrm flipV="1">
                <a:off x="6051550" y="4148138"/>
                <a:ext cx="0" cy="92075"/>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07" name="Line 905">
                <a:extLst>
                  <a:ext uri="{FF2B5EF4-FFF2-40B4-BE49-F238E27FC236}">
                    <a16:creationId xmlns="" xmlns:a16="http://schemas.microsoft.com/office/drawing/2014/main" id="{30BE3AEB-8ED5-4605-A497-917A921957E4}"/>
                  </a:ext>
                </a:extLst>
              </p:cNvPr>
              <p:cNvSpPr>
                <a:spLocks noChangeShapeType="1"/>
              </p:cNvSpPr>
              <p:nvPr/>
            </p:nvSpPr>
            <p:spPr bwMode="auto">
              <a:xfrm flipV="1">
                <a:off x="6051550" y="4240213"/>
                <a:ext cx="0" cy="1206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08" name="Line 906">
                <a:extLst>
                  <a:ext uri="{FF2B5EF4-FFF2-40B4-BE49-F238E27FC236}">
                    <a16:creationId xmlns="" xmlns:a16="http://schemas.microsoft.com/office/drawing/2014/main" id="{C15782E4-C293-47D2-BBA7-A99C60239EF6}"/>
                  </a:ext>
                </a:extLst>
              </p:cNvPr>
              <p:cNvSpPr>
                <a:spLocks noChangeShapeType="1"/>
              </p:cNvSpPr>
              <p:nvPr/>
            </p:nvSpPr>
            <p:spPr bwMode="auto">
              <a:xfrm flipH="1">
                <a:off x="5786438" y="4360863"/>
                <a:ext cx="265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09" name="Line 907">
                <a:extLst>
                  <a:ext uri="{FF2B5EF4-FFF2-40B4-BE49-F238E27FC236}">
                    <a16:creationId xmlns="" xmlns:a16="http://schemas.microsoft.com/office/drawing/2014/main" id="{F7A1D827-A2D2-458D-9807-77616F9C5302}"/>
                  </a:ext>
                </a:extLst>
              </p:cNvPr>
              <p:cNvSpPr>
                <a:spLocks noChangeShapeType="1"/>
              </p:cNvSpPr>
              <p:nvPr/>
            </p:nvSpPr>
            <p:spPr bwMode="auto">
              <a:xfrm flipH="1">
                <a:off x="5786438" y="4148138"/>
                <a:ext cx="265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10" name="Line 908">
                <a:extLst>
                  <a:ext uri="{FF2B5EF4-FFF2-40B4-BE49-F238E27FC236}">
                    <a16:creationId xmlns="" xmlns:a16="http://schemas.microsoft.com/office/drawing/2014/main" id="{567435C4-BAA8-4057-A1F5-AA3CAC5E7FC3}"/>
                  </a:ext>
                </a:extLst>
              </p:cNvPr>
              <p:cNvSpPr>
                <a:spLocks noChangeShapeType="1"/>
              </p:cNvSpPr>
              <p:nvPr/>
            </p:nvSpPr>
            <p:spPr bwMode="auto">
              <a:xfrm flipH="1">
                <a:off x="6051550" y="4360863"/>
                <a:ext cx="261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11" name="Line 909">
                <a:extLst>
                  <a:ext uri="{FF2B5EF4-FFF2-40B4-BE49-F238E27FC236}">
                    <a16:creationId xmlns="" xmlns:a16="http://schemas.microsoft.com/office/drawing/2014/main" id="{7CDEC8DD-C95D-46A6-9DBE-A2EDE3D6C22E}"/>
                  </a:ext>
                </a:extLst>
              </p:cNvPr>
              <p:cNvSpPr>
                <a:spLocks noChangeShapeType="1"/>
              </p:cNvSpPr>
              <p:nvPr/>
            </p:nvSpPr>
            <p:spPr bwMode="auto">
              <a:xfrm flipH="1">
                <a:off x="6051550" y="4148138"/>
                <a:ext cx="261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12" name="Line 910">
                <a:extLst>
                  <a:ext uri="{FF2B5EF4-FFF2-40B4-BE49-F238E27FC236}">
                    <a16:creationId xmlns="" xmlns:a16="http://schemas.microsoft.com/office/drawing/2014/main" id="{9A3A77BB-67F2-4C21-986D-132D066FFF6F}"/>
                  </a:ext>
                </a:extLst>
              </p:cNvPr>
              <p:cNvSpPr>
                <a:spLocks noChangeShapeType="1"/>
              </p:cNvSpPr>
              <p:nvPr/>
            </p:nvSpPr>
            <p:spPr bwMode="auto">
              <a:xfrm flipH="1">
                <a:off x="6051550" y="4240213"/>
                <a:ext cx="561975"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sp>
            <p:nvSpPr>
              <p:cNvPr id="5213" name="Line 911">
                <a:extLst>
                  <a:ext uri="{FF2B5EF4-FFF2-40B4-BE49-F238E27FC236}">
                    <a16:creationId xmlns="" xmlns:a16="http://schemas.microsoft.com/office/drawing/2014/main" id="{3E763116-3619-4503-ABE8-B94FEB5D1D09}"/>
                  </a:ext>
                </a:extLst>
              </p:cNvPr>
              <p:cNvSpPr>
                <a:spLocks noChangeShapeType="1"/>
              </p:cNvSpPr>
              <p:nvPr/>
            </p:nvSpPr>
            <p:spPr bwMode="auto">
              <a:xfrm flipH="1">
                <a:off x="5486400" y="4240213"/>
                <a:ext cx="565150"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mn-cs"/>
                </a:endParaRPr>
              </a:p>
            </p:txBody>
          </p:sp>
        </p:grpSp>
        <p:sp>
          <p:nvSpPr>
            <p:cNvPr id="942" name="ZoneTexte 941">
              <a:extLst>
                <a:ext uri="{FF2B5EF4-FFF2-40B4-BE49-F238E27FC236}">
                  <a16:creationId xmlns="" xmlns:a16="http://schemas.microsoft.com/office/drawing/2014/main" id="{D2BB2040-B91E-4E22-A060-7CA2C96F8D1C}"/>
                </a:ext>
              </a:extLst>
            </p:cNvPr>
            <p:cNvSpPr txBox="1"/>
            <p:nvPr/>
          </p:nvSpPr>
          <p:spPr>
            <a:xfrm>
              <a:off x="4828603" y="3968221"/>
              <a:ext cx="354584" cy="276999"/>
            </a:xfrm>
            <a:prstGeom prst="rect">
              <a:avLst/>
            </a:prstGeom>
            <a:noFill/>
          </p:spPr>
          <p:txBody>
            <a:bodyPr wrap="none" rtlCol="0">
              <a:spAutoFit/>
            </a:bodyPr>
            <a:lstStyle/>
            <a:p>
              <a:pPr algn="r" fontAlgn="auto">
                <a:spcBef>
                  <a:spcPts val="0"/>
                </a:spcBef>
                <a:spcAft>
                  <a:spcPts val="0"/>
                </a:spcAft>
              </a:pPr>
              <a:r>
                <a:rPr lang="fr-FR" sz="1200" dirty="0">
                  <a:solidFill>
                    <a:srgbClr val="000000"/>
                  </a:solidFill>
                  <a:latin typeface="Arial"/>
                  <a:cs typeface="+mn-cs"/>
                </a:rPr>
                <a:t>10</a:t>
              </a:r>
            </a:p>
          </p:txBody>
        </p:sp>
        <p:sp>
          <p:nvSpPr>
            <p:cNvPr id="943" name="ZoneTexte 942">
              <a:extLst>
                <a:ext uri="{FF2B5EF4-FFF2-40B4-BE49-F238E27FC236}">
                  <a16:creationId xmlns="" xmlns:a16="http://schemas.microsoft.com/office/drawing/2014/main" id="{CC6D329C-C669-4185-9C78-DCA4BA6EF7C7}"/>
                </a:ext>
              </a:extLst>
            </p:cNvPr>
            <p:cNvSpPr txBox="1"/>
            <p:nvPr/>
          </p:nvSpPr>
          <p:spPr>
            <a:xfrm>
              <a:off x="4743644" y="3211373"/>
              <a:ext cx="439543" cy="276999"/>
            </a:xfrm>
            <a:prstGeom prst="rect">
              <a:avLst/>
            </a:prstGeom>
            <a:noFill/>
          </p:spPr>
          <p:txBody>
            <a:bodyPr wrap="none" rtlCol="0">
              <a:spAutoFit/>
            </a:bodyPr>
            <a:lstStyle/>
            <a:p>
              <a:pPr algn="r" fontAlgn="auto">
                <a:spcBef>
                  <a:spcPts val="0"/>
                </a:spcBef>
                <a:spcAft>
                  <a:spcPts val="0"/>
                </a:spcAft>
              </a:pPr>
              <a:r>
                <a:rPr lang="fr-FR" sz="1200" dirty="0">
                  <a:solidFill>
                    <a:srgbClr val="000000"/>
                  </a:solidFill>
                  <a:latin typeface="Arial"/>
                  <a:cs typeface="+mn-cs"/>
                </a:rPr>
                <a:t>100</a:t>
              </a:r>
            </a:p>
          </p:txBody>
        </p:sp>
        <p:sp>
          <p:nvSpPr>
            <p:cNvPr id="944" name="ZoneTexte 943">
              <a:extLst>
                <a:ext uri="{FF2B5EF4-FFF2-40B4-BE49-F238E27FC236}">
                  <a16:creationId xmlns="" xmlns:a16="http://schemas.microsoft.com/office/drawing/2014/main" id="{0D6FDC58-97E2-43CE-AED9-B58CFB218038}"/>
                </a:ext>
              </a:extLst>
            </p:cNvPr>
            <p:cNvSpPr txBox="1"/>
            <p:nvPr/>
          </p:nvSpPr>
          <p:spPr>
            <a:xfrm>
              <a:off x="4615403" y="2473182"/>
              <a:ext cx="567784" cy="276999"/>
            </a:xfrm>
            <a:prstGeom prst="rect">
              <a:avLst/>
            </a:prstGeom>
            <a:noFill/>
          </p:spPr>
          <p:txBody>
            <a:bodyPr wrap="none" rtlCol="0">
              <a:spAutoFit/>
            </a:bodyPr>
            <a:lstStyle/>
            <a:p>
              <a:pPr algn="r" fontAlgn="auto">
                <a:spcBef>
                  <a:spcPts val="0"/>
                </a:spcBef>
                <a:spcAft>
                  <a:spcPts val="0"/>
                </a:spcAft>
              </a:pPr>
              <a:r>
                <a:rPr lang="fr-FR" sz="1200" dirty="0">
                  <a:solidFill>
                    <a:srgbClr val="000000"/>
                  </a:solidFill>
                  <a:latin typeface="Arial"/>
                  <a:cs typeface="+mn-cs"/>
                </a:rPr>
                <a:t>1 000</a:t>
              </a:r>
            </a:p>
          </p:txBody>
        </p:sp>
        <p:sp>
          <p:nvSpPr>
            <p:cNvPr id="945" name="ZoneTexte 944">
              <a:extLst>
                <a:ext uri="{FF2B5EF4-FFF2-40B4-BE49-F238E27FC236}">
                  <a16:creationId xmlns="" xmlns:a16="http://schemas.microsoft.com/office/drawing/2014/main" id="{0470367E-FA3E-4683-BFE7-8497940AA225}"/>
                </a:ext>
              </a:extLst>
            </p:cNvPr>
            <p:cNvSpPr txBox="1"/>
            <p:nvPr/>
          </p:nvSpPr>
          <p:spPr>
            <a:xfrm>
              <a:off x="4530444" y="1737834"/>
              <a:ext cx="652743" cy="276999"/>
            </a:xfrm>
            <a:prstGeom prst="rect">
              <a:avLst/>
            </a:prstGeom>
            <a:noFill/>
          </p:spPr>
          <p:txBody>
            <a:bodyPr wrap="none" rtlCol="0">
              <a:spAutoFit/>
            </a:bodyPr>
            <a:lstStyle/>
            <a:p>
              <a:pPr algn="r" fontAlgn="auto">
                <a:spcBef>
                  <a:spcPts val="0"/>
                </a:spcBef>
                <a:spcAft>
                  <a:spcPts val="0"/>
                </a:spcAft>
              </a:pPr>
              <a:r>
                <a:rPr lang="fr-FR" sz="1200" dirty="0">
                  <a:solidFill>
                    <a:srgbClr val="000000"/>
                  </a:solidFill>
                  <a:latin typeface="Arial"/>
                  <a:cs typeface="+mn-cs"/>
                </a:rPr>
                <a:t>10 000</a:t>
              </a:r>
            </a:p>
          </p:txBody>
        </p:sp>
        <p:sp>
          <p:nvSpPr>
            <p:cNvPr id="946" name="ZoneTexte 945">
              <a:extLst>
                <a:ext uri="{FF2B5EF4-FFF2-40B4-BE49-F238E27FC236}">
                  <a16:creationId xmlns="" xmlns:a16="http://schemas.microsoft.com/office/drawing/2014/main" id="{C21C21AB-EA5F-4BAE-9086-E443FA27B620}"/>
                </a:ext>
              </a:extLst>
            </p:cNvPr>
            <p:cNvSpPr txBox="1"/>
            <p:nvPr/>
          </p:nvSpPr>
          <p:spPr>
            <a:xfrm>
              <a:off x="5280334" y="2856935"/>
              <a:ext cx="1532792" cy="276998"/>
            </a:xfrm>
            <a:prstGeom prst="rect">
              <a:avLst/>
            </a:prstGeom>
            <a:noFill/>
          </p:spPr>
          <p:txBody>
            <a:bodyPr wrap="none" rtlCol="0">
              <a:spAutoFit/>
            </a:bodyPr>
            <a:lstStyle/>
            <a:p>
              <a:pPr fontAlgn="auto">
                <a:spcBef>
                  <a:spcPts val="0"/>
                </a:spcBef>
                <a:spcAft>
                  <a:spcPts val="0"/>
                </a:spcAft>
              </a:pPr>
              <a:r>
                <a:rPr lang="fr-FR" sz="1200" dirty="0">
                  <a:solidFill>
                    <a:srgbClr val="000000"/>
                  </a:solidFill>
                  <a:latin typeface="Arial"/>
                  <a:cs typeface="+mn-cs"/>
                </a:rPr>
                <a:t>paCE</a:t>
              </a:r>
              <a:r>
                <a:rPr lang="fr-FR" sz="1200" baseline="-25000" dirty="0">
                  <a:solidFill>
                    <a:srgbClr val="000000"/>
                  </a:solidFill>
                  <a:latin typeface="Arial"/>
                  <a:cs typeface="+mn-cs"/>
                </a:rPr>
                <a:t>95</a:t>
              </a:r>
              <a:r>
                <a:rPr lang="fr-FR" sz="1200" dirty="0">
                  <a:solidFill>
                    <a:srgbClr val="000000"/>
                  </a:solidFill>
                  <a:latin typeface="Arial"/>
                  <a:cs typeface="+mn-cs"/>
                </a:rPr>
                <a:t> = 162 </a:t>
              </a:r>
              <a:r>
                <a:rPr lang="fr-FR" sz="1200" dirty="0" err="1">
                  <a:solidFill>
                    <a:srgbClr val="000000"/>
                  </a:solidFill>
                  <a:latin typeface="Arial"/>
                  <a:cs typeface="+mn-cs"/>
                </a:rPr>
                <a:t>ng</a:t>
              </a:r>
              <a:r>
                <a:rPr lang="fr-FR" sz="1200" dirty="0">
                  <a:solidFill>
                    <a:srgbClr val="000000"/>
                  </a:solidFill>
                  <a:latin typeface="Arial"/>
                  <a:cs typeface="+mn-cs"/>
                </a:rPr>
                <a:t>/ml</a:t>
              </a:r>
            </a:p>
          </p:txBody>
        </p:sp>
        <p:sp>
          <p:nvSpPr>
            <p:cNvPr id="947" name="ZoneTexte 946">
              <a:extLst>
                <a:ext uri="{FF2B5EF4-FFF2-40B4-BE49-F238E27FC236}">
                  <a16:creationId xmlns="" xmlns:a16="http://schemas.microsoft.com/office/drawing/2014/main" id="{CF642D20-4036-4988-9BC5-957410A7C8BA}"/>
                </a:ext>
              </a:extLst>
            </p:cNvPr>
            <p:cNvSpPr txBox="1"/>
            <p:nvPr/>
          </p:nvSpPr>
          <p:spPr>
            <a:xfrm>
              <a:off x="5367067" y="4155546"/>
              <a:ext cx="1356269"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BIC/FTC/TAF qd</a:t>
              </a:r>
            </a:p>
          </p:txBody>
        </p:sp>
        <p:sp>
          <p:nvSpPr>
            <p:cNvPr id="948" name="ZoneTexte 947">
              <a:extLst>
                <a:ext uri="{FF2B5EF4-FFF2-40B4-BE49-F238E27FC236}">
                  <a16:creationId xmlns="" xmlns:a16="http://schemas.microsoft.com/office/drawing/2014/main" id="{39C2862B-818F-4E87-99C5-B5BD4EC3957A}"/>
                </a:ext>
              </a:extLst>
            </p:cNvPr>
            <p:cNvSpPr txBox="1"/>
            <p:nvPr/>
          </p:nvSpPr>
          <p:spPr>
            <a:xfrm>
              <a:off x="6687159" y="4155546"/>
              <a:ext cx="2113335" cy="276999"/>
            </a:xfrm>
            <a:prstGeom prst="rect">
              <a:avLst/>
            </a:prstGeom>
            <a:noFill/>
          </p:spPr>
          <p:txBody>
            <a:bodyPr wrap="none" rtlCol="0">
              <a:spAutoFit/>
            </a:bodyPr>
            <a:lstStyle/>
            <a:p>
              <a:pPr algn="ctr" fontAlgn="auto">
                <a:spcBef>
                  <a:spcPts val="0"/>
                </a:spcBef>
                <a:spcAft>
                  <a:spcPts val="0"/>
                </a:spcAft>
              </a:pPr>
              <a:r>
                <a:rPr lang="fr-FR" sz="1200" b="1" dirty="0">
                  <a:solidFill>
                    <a:srgbClr val="000000"/>
                  </a:solidFill>
                  <a:latin typeface="Arial"/>
                  <a:cs typeface="+mn-cs"/>
                </a:rPr>
                <a:t>BIC/FTC/TAF </a:t>
              </a:r>
              <a:r>
                <a:rPr lang="fr-FR" sz="1200" b="1" dirty="0" err="1">
                  <a:solidFill>
                    <a:srgbClr val="000000"/>
                  </a:solidFill>
                  <a:latin typeface="Arial"/>
                  <a:cs typeface="+mn-cs"/>
                </a:rPr>
                <a:t>bid</a:t>
              </a:r>
              <a:r>
                <a:rPr lang="fr-FR" sz="1200" b="1" dirty="0">
                  <a:solidFill>
                    <a:srgbClr val="000000"/>
                  </a:solidFill>
                  <a:latin typeface="Arial"/>
                  <a:cs typeface="+mn-cs"/>
                </a:rPr>
                <a:t> + RFP qd</a:t>
              </a:r>
            </a:p>
          </p:txBody>
        </p:sp>
        <p:sp>
          <p:nvSpPr>
            <p:cNvPr id="5998" name="Rectangle 5997">
              <a:extLst>
                <a:ext uri="{FF2B5EF4-FFF2-40B4-BE49-F238E27FC236}">
                  <a16:creationId xmlns="" xmlns:a16="http://schemas.microsoft.com/office/drawing/2014/main" id="{75419C4E-45F0-450C-88D0-E256AC6F071F}"/>
                </a:ext>
              </a:extLst>
            </p:cNvPr>
            <p:cNvSpPr/>
            <p:nvPr/>
          </p:nvSpPr>
          <p:spPr bwMode="auto">
            <a:xfrm>
              <a:off x="7405688" y="3210170"/>
              <a:ext cx="666750" cy="21026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cs typeface="+mn-cs"/>
              </a:endParaRPr>
            </a:p>
          </p:txBody>
        </p:sp>
        <p:sp>
          <p:nvSpPr>
            <p:cNvPr id="950" name="Rectangle 949">
              <a:extLst>
                <a:ext uri="{FF2B5EF4-FFF2-40B4-BE49-F238E27FC236}">
                  <a16:creationId xmlns="" xmlns:a16="http://schemas.microsoft.com/office/drawing/2014/main" id="{B56679CB-D64E-4251-A5BC-52729AE4BBB6}"/>
                </a:ext>
              </a:extLst>
            </p:cNvPr>
            <p:cNvSpPr/>
            <p:nvPr/>
          </p:nvSpPr>
          <p:spPr bwMode="auto">
            <a:xfrm>
              <a:off x="6843713" y="3592538"/>
              <a:ext cx="1790700" cy="44394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000" dirty="0">
                  <a:solidFill>
                    <a:srgbClr val="000000"/>
                  </a:solidFill>
                  <a:latin typeface="Arial"/>
                  <a:cs typeface="+mn-cs"/>
                </a:rPr>
                <a:t>P</a:t>
              </a:r>
              <a:r>
                <a:rPr lang="fr-FR" sz="1000" dirty="0">
                  <a:solidFill>
                    <a:srgbClr val="000000"/>
                  </a:solidFill>
                  <a:cs typeface="+mn-cs"/>
                </a:rPr>
                <a:t>atients </a:t>
              </a:r>
              <a:r>
                <a:rPr lang="fr-FR" sz="1000" dirty="0">
                  <a:solidFill>
                    <a:srgbClr val="000000"/>
                  </a:solidFill>
                  <a:latin typeface="Arial"/>
                  <a:cs typeface="+mn-cs"/>
                </a:rPr>
                <a:t>susceptibles </a:t>
              </a:r>
              <a:r>
                <a:rPr lang="fr-FR" sz="1000" dirty="0">
                  <a:solidFill>
                    <a:srgbClr val="000000"/>
                  </a:solidFill>
                  <a:cs typeface="+mn-cs"/>
                </a:rPr>
                <a:t>d’être en échec virologique</a:t>
              </a:r>
              <a:endParaRPr lang="fr-FR" sz="1000" baseline="-25000" dirty="0">
                <a:solidFill>
                  <a:srgbClr val="000000"/>
                </a:solidFill>
                <a:cs typeface="+mn-cs"/>
              </a:endParaRPr>
            </a:p>
          </p:txBody>
        </p:sp>
        <p:cxnSp>
          <p:nvCxnSpPr>
            <p:cNvPr id="6000" name="Connecteur droit 5999">
              <a:extLst>
                <a:ext uri="{FF2B5EF4-FFF2-40B4-BE49-F238E27FC236}">
                  <a16:creationId xmlns="" xmlns:a16="http://schemas.microsoft.com/office/drawing/2014/main" id="{F0345A4D-C082-4B9B-8D9B-4C74E3FD31D1}"/>
                </a:ext>
              </a:extLst>
            </p:cNvPr>
            <p:cNvCxnSpPr>
              <a:stCxn id="5998" idx="2"/>
              <a:endCxn id="950" idx="0"/>
            </p:cNvCxnSpPr>
            <p:nvPr/>
          </p:nvCxnSpPr>
          <p:spPr bwMode="auto">
            <a:xfrm>
              <a:off x="7739063" y="3420434"/>
              <a:ext cx="0" cy="17210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53" name="ZoneTexte 952">
              <a:extLst>
                <a:ext uri="{FF2B5EF4-FFF2-40B4-BE49-F238E27FC236}">
                  <a16:creationId xmlns="" xmlns:a16="http://schemas.microsoft.com/office/drawing/2014/main" id="{A6A3B712-2A8A-4DFE-815D-9B577812506E}"/>
                </a:ext>
              </a:extLst>
            </p:cNvPr>
            <p:cNvSpPr txBox="1"/>
            <p:nvPr/>
          </p:nvSpPr>
          <p:spPr>
            <a:xfrm>
              <a:off x="5372468" y="1631518"/>
              <a:ext cx="1279542" cy="276998"/>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QI moyen : 16,1</a:t>
              </a:r>
            </a:p>
          </p:txBody>
        </p:sp>
        <p:sp>
          <p:nvSpPr>
            <p:cNvPr id="954" name="ZoneTexte 953">
              <a:extLst>
                <a:ext uri="{FF2B5EF4-FFF2-40B4-BE49-F238E27FC236}">
                  <a16:creationId xmlns="" xmlns:a16="http://schemas.microsoft.com/office/drawing/2014/main" id="{4E9FE435-BC95-4608-A497-850616C5C4FC}"/>
                </a:ext>
              </a:extLst>
            </p:cNvPr>
            <p:cNvSpPr txBox="1"/>
            <p:nvPr/>
          </p:nvSpPr>
          <p:spPr>
            <a:xfrm>
              <a:off x="7119860" y="2216795"/>
              <a:ext cx="1193957" cy="276999"/>
            </a:xfrm>
            <a:prstGeom prst="rect">
              <a:avLst/>
            </a:prstGeom>
            <a:noFill/>
          </p:spPr>
          <p:txBody>
            <a:bodyPr wrap="none" rtlCol="0">
              <a:spAutoFit/>
            </a:bodyPr>
            <a:lstStyle/>
            <a:p>
              <a:pPr algn="ctr" fontAlgn="auto">
                <a:spcBef>
                  <a:spcPts val="0"/>
                </a:spcBef>
                <a:spcAft>
                  <a:spcPts val="0"/>
                </a:spcAft>
              </a:pPr>
              <a:r>
                <a:rPr lang="fr-FR" sz="1200" dirty="0">
                  <a:solidFill>
                    <a:srgbClr val="000000"/>
                  </a:solidFill>
                  <a:latin typeface="Arial"/>
                  <a:cs typeface="+mn-cs"/>
                </a:rPr>
                <a:t>QI moyen : 3,2</a:t>
              </a:r>
            </a:p>
          </p:txBody>
        </p:sp>
      </p:grpSp>
      <p:sp>
        <p:nvSpPr>
          <p:cNvPr id="941" name="Text Box 2"/>
          <p:cNvSpPr txBox="1">
            <a:spLocks noChangeArrowheads="1"/>
          </p:cNvSpPr>
          <p:nvPr/>
        </p:nvSpPr>
        <p:spPr bwMode="auto">
          <a:xfrm>
            <a:off x="85726" y="3691883"/>
            <a:ext cx="8985250" cy="338554"/>
          </a:xfrm>
          <a:prstGeom prst="rect">
            <a:avLst/>
          </a:prstGeom>
          <a:noFill/>
          <a:ln w="9525">
            <a:noFill/>
            <a:miter lim="800000"/>
            <a:headEnd/>
            <a:tailEnd/>
          </a:ln>
        </p:spPr>
        <p:txBody>
          <a:bodyPr wrap="square">
            <a:spAutoFit/>
          </a:bodyPr>
          <a:lstStyle/>
          <a:p>
            <a:pPr algn="ctr" fontAlgn="auto">
              <a:spcBef>
                <a:spcPts val="0"/>
              </a:spcBef>
              <a:spcAft>
                <a:spcPts val="0"/>
              </a:spcAft>
            </a:pPr>
            <a:r>
              <a:rPr lang="fr-FR" sz="1600" b="1" dirty="0">
                <a:solidFill>
                  <a:srgbClr val="0070C0"/>
                </a:solidFill>
                <a:latin typeface="Calibri" pitchFamily="34" charset="0"/>
                <a:ea typeface="ＭＳ Ｐゴシック" pitchFamily="34" charset="-128"/>
                <a:cs typeface="+mn-cs"/>
              </a:rPr>
              <a:t>Paramètres PK plasma moyens (CV %) de BIC </a:t>
            </a:r>
            <a:r>
              <a:rPr lang="fr-FR" sz="1600" b="1" u="sng" dirty="0">
                <a:solidFill>
                  <a:srgbClr val="0070C0"/>
                </a:solidFill>
                <a:latin typeface="Calibri" pitchFamily="34" charset="0"/>
                <a:ea typeface="ＭＳ Ｐゴシック" pitchFamily="34" charset="-128"/>
                <a:cs typeface="+mn-cs"/>
              </a:rPr>
              <a:t>+</a:t>
            </a:r>
            <a:r>
              <a:rPr lang="fr-FR" sz="1600" b="1" dirty="0">
                <a:solidFill>
                  <a:srgbClr val="0070C0"/>
                </a:solidFill>
                <a:latin typeface="Calibri" pitchFamily="34" charset="0"/>
                <a:ea typeface="ＭＳ Ｐゴシック" pitchFamily="34" charset="-128"/>
                <a:cs typeface="+mn-cs"/>
              </a:rPr>
              <a:t> RFP (26 volontaires par groupe)</a:t>
            </a:r>
          </a:p>
        </p:txBody>
      </p:sp>
      <p:graphicFrame>
        <p:nvGraphicFramePr>
          <p:cNvPr id="949" name="Tableau 948">
            <a:extLst>
              <a:ext uri="{FF2B5EF4-FFF2-40B4-BE49-F238E27FC236}">
                <a16:creationId xmlns="" xmlns:a16="http://schemas.microsoft.com/office/drawing/2014/main" id="{AFF050E6-A5FF-4AB1-AF45-C8A1AFEA7823}"/>
              </a:ext>
            </a:extLst>
          </p:cNvPr>
          <p:cNvGraphicFramePr>
            <a:graphicFrameLocks noGrp="1"/>
          </p:cNvGraphicFramePr>
          <p:nvPr>
            <p:extLst/>
          </p:nvPr>
        </p:nvGraphicFramePr>
        <p:xfrm>
          <a:off x="614363" y="4030437"/>
          <a:ext cx="7867777" cy="1219200"/>
        </p:xfrm>
        <a:graphic>
          <a:graphicData uri="http://schemas.openxmlformats.org/drawingml/2006/table">
            <a:tbl>
              <a:tblPr firstRow="1" bandRow="1">
                <a:tableStyleId>{5C22544A-7EE6-4342-B048-85BDC9FD1C3A}</a:tableStyleId>
              </a:tblPr>
              <a:tblGrid>
                <a:gridCol w="1652905">
                  <a:extLst>
                    <a:ext uri="{9D8B030D-6E8A-4147-A177-3AD203B41FA5}">
                      <a16:colId xmlns="" xmlns:a16="http://schemas.microsoft.com/office/drawing/2014/main" val="783760436"/>
                    </a:ext>
                  </a:extLst>
                </a:gridCol>
                <a:gridCol w="1971485">
                  <a:extLst>
                    <a:ext uri="{9D8B030D-6E8A-4147-A177-3AD203B41FA5}">
                      <a16:colId xmlns="" xmlns:a16="http://schemas.microsoft.com/office/drawing/2014/main" val="2571212464"/>
                    </a:ext>
                  </a:extLst>
                </a:gridCol>
                <a:gridCol w="2495550">
                  <a:extLst>
                    <a:ext uri="{9D8B030D-6E8A-4147-A177-3AD203B41FA5}">
                      <a16:colId xmlns="" xmlns:a16="http://schemas.microsoft.com/office/drawing/2014/main" val="1957749108"/>
                    </a:ext>
                  </a:extLst>
                </a:gridCol>
                <a:gridCol w="1747837">
                  <a:extLst>
                    <a:ext uri="{9D8B030D-6E8A-4147-A177-3AD203B41FA5}">
                      <a16:colId xmlns="" xmlns:a16="http://schemas.microsoft.com/office/drawing/2014/main" val="257097311"/>
                    </a:ext>
                  </a:extLst>
                </a:gridCol>
              </a:tblGrid>
              <a:tr h="295896">
                <a:tc>
                  <a:txBody>
                    <a:bodyPr/>
                    <a:lstStyle/>
                    <a:p>
                      <a:endParaRPr lang="fr-FR" sz="1400" dirty="0">
                        <a:solidFill>
                          <a:srgbClr val="000066"/>
                        </a:solidFill>
                      </a:endParaRPr>
                    </a:p>
                  </a:txBody>
                  <a:tcPr anchor="ctr"/>
                </a:tc>
                <a:tc>
                  <a:txBody>
                    <a:bodyPr/>
                    <a:lstStyle/>
                    <a:p>
                      <a:pPr algn="ctr"/>
                      <a:r>
                        <a:rPr lang="fr-FR" sz="1400" dirty="0"/>
                        <a:t>BIC/FTC/TAF </a:t>
                      </a:r>
                      <a:r>
                        <a:rPr lang="fr-FR" sz="1400" dirty="0" err="1"/>
                        <a:t>qd</a:t>
                      </a:r>
                      <a:r>
                        <a:rPr lang="fr-FR" sz="1400" b="0" dirty="0"/>
                        <a:t> </a:t>
                      </a:r>
                      <a:r>
                        <a:rPr lang="fr-FR" sz="1400" dirty="0"/>
                        <a:t>[</a:t>
                      </a:r>
                      <a:r>
                        <a:rPr lang="fr-FR" sz="1400" dirty="0" err="1"/>
                        <a:t>ref</a:t>
                      </a:r>
                      <a:r>
                        <a:rPr lang="fr-FR" sz="1400" dirty="0"/>
                        <a:t>]</a:t>
                      </a:r>
                    </a:p>
                  </a:txBody>
                  <a:tcPr anchor="ctr">
                    <a:solidFill>
                      <a:srgbClr val="00B050"/>
                    </a:solidFill>
                  </a:tcPr>
                </a:tc>
                <a:tc>
                  <a:txBody>
                    <a:bodyPr/>
                    <a:lstStyle/>
                    <a:p>
                      <a:pPr algn="ctr"/>
                      <a:r>
                        <a:rPr lang="fr-FR" sz="1400" dirty="0">
                          <a:solidFill>
                            <a:srgbClr val="000066"/>
                          </a:solidFill>
                        </a:rPr>
                        <a:t>BIC/FTC/TAF </a:t>
                      </a:r>
                      <a:r>
                        <a:rPr lang="fr-FR" sz="1400" dirty="0" err="1">
                          <a:solidFill>
                            <a:srgbClr val="000066"/>
                          </a:solidFill>
                        </a:rPr>
                        <a:t>bid</a:t>
                      </a:r>
                      <a:r>
                        <a:rPr lang="fr-FR" sz="1400" dirty="0">
                          <a:solidFill>
                            <a:srgbClr val="000066"/>
                          </a:solidFill>
                        </a:rPr>
                        <a:t> + RFP </a:t>
                      </a:r>
                      <a:r>
                        <a:rPr lang="fr-FR" sz="1400" dirty="0" err="1">
                          <a:solidFill>
                            <a:srgbClr val="000066"/>
                          </a:solidFill>
                        </a:rPr>
                        <a:t>qd</a:t>
                      </a:r>
                      <a:endParaRPr lang="fr-FR" sz="1400" b="0" dirty="0">
                        <a:solidFill>
                          <a:srgbClr val="000066"/>
                        </a:solidFill>
                      </a:endParaRPr>
                    </a:p>
                  </a:txBody>
                  <a:tcPr anchor="ctr">
                    <a:solidFill>
                      <a:srgbClr val="92D050"/>
                    </a:solidFill>
                  </a:tcPr>
                </a:tc>
                <a:tc>
                  <a:txBody>
                    <a:bodyPr/>
                    <a:lstStyle/>
                    <a:p>
                      <a:pPr algn="ctr"/>
                      <a:r>
                        <a:rPr lang="fr-FR" sz="1400" dirty="0">
                          <a:solidFill>
                            <a:schemeClr val="bg1"/>
                          </a:solidFill>
                        </a:rPr>
                        <a:t>RMG</a:t>
                      </a:r>
                      <a:r>
                        <a:rPr lang="fr-FR" sz="1400" baseline="0" dirty="0">
                          <a:solidFill>
                            <a:schemeClr val="bg1"/>
                          </a:solidFill>
                        </a:rPr>
                        <a:t> </a:t>
                      </a:r>
                      <a:r>
                        <a:rPr lang="fr-FR" sz="1400" dirty="0">
                          <a:solidFill>
                            <a:schemeClr val="bg1"/>
                          </a:solidFill>
                        </a:rPr>
                        <a:t>(IC 90 %)</a:t>
                      </a:r>
                    </a:p>
                  </a:txBody>
                  <a:tcPr anchor="ctr">
                    <a:solidFill>
                      <a:srgbClr val="002060"/>
                    </a:solidFill>
                  </a:tcPr>
                </a:tc>
                <a:extLst>
                  <a:ext uri="{0D108BD9-81ED-4DB2-BD59-A6C34878D82A}">
                    <a16:rowId xmlns="" xmlns:a16="http://schemas.microsoft.com/office/drawing/2014/main" val="3986158139"/>
                  </a:ext>
                </a:extLst>
              </a:tr>
              <a:tr h="188667">
                <a:tc>
                  <a:txBody>
                    <a:bodyPr/>
                    <a:lstStyle/>
                    <a:p>
                      <a:r>
                        <a:rPr lang="fr-FR" sz="1400" dirty="0">
                          <a:solidFill>
                            <a:srgbClr val="000066"/>
                          </a:solidFill>
                        </a:rPr>
                        <a:t>ASC</a:t>
                      </a:r>
                      <a:r>
                        <a:rPr lang="fr-FR" sz="1400" baseline="-25000" dirty="0">
                          <a:solidFill>
                            <a:srgbClr val="000066"/>
                          </a:solidFill>
                        </a:rPr>
                        <a:t>0-24h</a:t>
                      </a:r>
                      <a:r>
                        <a:rPr lang="fr-FR" sz="1400" dirty="0">
                          <a:solidFill>
                            <a:srgbClr val="000066"/>
                          </a:solidFill>
                        </a:rPr>
                        <a:t> (</a:t>
                      </a:r>
                      <a:r>
                        <a:rPr lang="fr-FR" sz="1400" dirty="0" err="1">
                          <a:solidFill>
                            <a:srgbClr val="000066"/>
                          </a:solidFill>
                        </a:rPr>
                        <a:t>ng.h</a:t>
                      </a:r>
                      <a:r>
                        <a:rPr lang="fr-FR" sz="1400" dirty="0">
                          <a:solidFill>
                            <a:srgbClr val="000066"/>
                          </a:solidFill>
                        </a:rPr>
                        <a:t>/ml)</a:t>
                      </a:r>
                    </a:p>
                  </a:txBody>
                  <a:tcPr anchor="ctr"/>
                </a:tc>
                <a:tc>
                  <a:txBody>
                    <a:bodyPr/>
                    <a:lstStyle/>
                    <a:p>
                      <a:pPr algn="ctr"/>
                      <a:r>
                        <a:rPr lang="fr-FR" sz="1400" dirty="0">
                          <a:solidFill>
                            <a:srgbClr val="000066"/>
                          </a:solidFill>
                        </a:rPr>
                        <a:t>115 000 (21)</a:t>
                      </a:r>
                    </a:p>
                  </a:txBody>
                  <a:tcPr anchor="ctr"/>
                </a:tc>
                <a:tc>
                  <a:txBody>
                    <a:bodyPr/>
                    <a:lstStyle/>
                    <a:p>
                      <a:pPr algn="ctr"/>
                      <a:r>
                        <a:rPr lang="fr-FR" sz="1400" dirty="0">
                          <a:solidFill>
                            <a:srgbClr val="000066"/>
                          </a:solidFill>
                        </a:rPr>
                        <a:t>45 600 (23)</a:t>
                      </a:r>
                    </a:p>
                  </a:txBody>
                  <a:tcPr anchor="ctr"/>
                </a:tc>
                <a:tc>
                  <a:txBody>
                    <a:bodyPr/>
                    <a:lstStyle/>
                    <a:p>
                      <a:pPr algn="ctr"/>
                      <a:r>
                        <a:rPr lang="fr-FR" sz="1400" dirty="0">
                          <a:solidFill>
                            <a:srgbClr val="000066"/>
                          </a:solidFill>
                        </a:rPr>
                        <a:t>39,5 (35,7 - 43,7)</a:t>
                      </a:r>
                    </a:p>
                  </a:txBody>
                  <a:tcPr anchor="ctr"/>
                </a:tc>
                <a:extLst>
                  <a:ext uri="{0D108BD9-81ED-4DB2-BD59-A6C34878D82A}">
                    <a16:rowId xmlns="" xmlns:a16="http://schemas.microsoft.com/office/drawing/2014/main" val="457279932"/>
                  </a:ext>
                </a:extLst>
              </a:tr>
              <a:tr h="188667">
                <a:tc>
                  <a:txBody>
                    <a:bodyPr/>
                    <a:lstStyle/>
                    <a:p>
                      <a:r>
                        <a:rPr lang="fr-FR" sz="1400" dirty="0">
                          <a:solidFill>
                            <a:srgbClr val="000066"/>
                          </a:solidFill>
                        </a:rPr>
                        <a:t>C</a:t>
                      </a:r>
                      <a:r>
                        <a:rPr lang="fr-FR" sz="1400" baseline="-25000" dirty="0">
                          <a:solidFill>
                            <a:srgbClr val="000066"/>
                          </a:solidFill>
                        </a:rPr>
                        <a:t>max</a:t>
                      </a:r>
                      <a:r>
                        <a:rPr lang="fr-FR" sz="1400" dirty="0">
                          <a:solidFill>
                            <a:srgbClr val="000066"/>
                          </a:solidFill>
                        </a:rPr>
                        <a:t> (</a:t>
                      </a:r>
                      <a:r>
                        <a:rPr lang="fr-FR" sz="1400" dirty="0" err="1">
                          <a:solidFill>
                            <a:srgbClr val="000066"/>
                          </a:solidFill>
                        </a:rPr>
                        <a:t>ng</a:t>
                      </a:r>
                      <a:r>
                        <a:rPr lang="fr-FR" sz="1400" dirty="0">
                          <a:solidFill>
                            <a:srgbClr val="000066"/>
                          </a:solidFill>
                        </a:rPr>
                        <a:t>/ml)</a:t>
                      </a:r>
                    </a:p>
                  </a:txBody>
                  <a:tcPr anchor="ctr"/>
                </a:tc>
                <a:tc>
                  <a:txBody>
                    <a:bodyPr/>
                    <a:lstStyle/>
                    <a:p>
                      <a:pPr algn="ctr"/>
                      <a:r>
                        <a:rPr lang="fr-FR" sz="1400" dirty="0">
                          <a:solidFill>
                            <a:srgbClr val="000066"/>
                          </a:solidFill>
                        </a:rPr>
                        <a:t>8 530 (16)</a:t>
                      </a:r>
                    </a:p>
                  </a:txBody>
                  <a:tcPr anchor="ctr"/>
                </a:tc>
                <a:tc>
                  <a:txBody>
                    <a:bodyPr/>
                    <a:lstStyle/>
                    <a:p>
                      <a:pPr algn="ctr"/>
                      <a:r>
                        <a:rPr lang="fr-FR" sz="1400" dirty="0">
                          <a:solidFill>
                            <a:srgbClr val="000066"/>
                          </a:solidFill>
                        </a:rPr>
                        <a:t>4 560 (19)</a:t>
                      </a:r>
                    </a:p>
                  </a:txBody>
                  <a:tcPr anchor="ctr"/>
                </a:tc>
                <a:tc>
                  <a:txBody>
                    <a:bodyPr/>
                    <a:lstStyle/>
                    <a:p>
                      <a:pPr algn="ctr"/>
                      <a:r>
                        <a:rPr lang="fr-FR" sz="1400" dirty="0">
                          <a:solidFill>
                            <a:srgbClr val="000066"/>
                          </a:solidFill>
                        </a:rPr>
                        <a:t>53,2 (49,1 - 57,6)</a:t>
                      </a:r>
                    </a:p>
                  </a:txBody>
                  <a:tcPr anchor="ctr"/>
                </a:tc>
                <a:extLst>
                  <a:ext uri="{0D108BD9-81ED-4DB2-BD59-A6C34878D82A}">
                    <a16:rowId xmlns="" xmlns:a16="http://schemas.microsoft.com/office/drawing/2014/main" val="3763048205"/>
                  </a:ext>
                </a:extLst>
              </a:tr>
              <a:tr h="188667">
                <a:tc>
                  <a:txBody>
                    <a:bodyPr/>
                    <a:lstStyle/>
                    <a:p>
                      <a:r>
                        <a:rPr lang="fr-FR" sz="1400" dirty="0" err="1">
                          <a:solidFill>
                            <a:srgbClr val="000066"/>
                          </a:solidFill>
                        </a:rPr>
                        <a:t>C</a:t>
                      </a:r>
                      <a:r>
                        <a:rPr lang="fr-FR" sz="1400" baseline="-25000" dirty="0" err="1">
                          <a:solidFill>
                            <a:srgbClr val="000066"/>
                          </a:solidFill>
                        </a:rPr>
                        <a:t>min</a:t>
                      </a:r>
                      <a:r>
                        <a:rPr lang="fr-FR" sz="1400" dirty="0">
                          <a:solidFill>
                            <a:srgbClr val="000066"/>
                          </a:solidFill>
                        </a:rPr>
                        <a:t> (</a:t>
                      </a:r>
                      <a:r>
                        <a:rPr lang="fr-FR" sz="1400" dirty="0" err="1">
                          <a:solidFill>
                            <a:srgbClr val="000066"/>
                          </a:solidFill>
                        </a:rPr>
                        <a:t>ng</a:t>
                      </a:r>
                      <a:r>
                        <a:rPr lang="fr-FR" sz="1400" dirty="0">
                          <a:solidFill>
                            <a:srgbClr val="000066"/>
                          </a:solidFill>
                        </a:rPr>
                        <a:t>/ml)</a:t>
                      </a:r>
                    </a:p>
                  </a:txBody>
                  <a:tcPr anchor="ctr"/>
                </a:tc>
                <a:tc>
                  <a:txBody>
                    <a:bodyPr/>
                    <a:lstStyle/>
                    <a:p>
                      <a:pPr algn="ctr"/>
                      <a:r>
                        <a:rPr lang="fr-FR" sz="1400" dirty="0">
                          <a:solidFill>
                            <a:srgbClr val="000066"/>
                          </a:solidFill>
                        </a:rPr>
                        <a:t>3 070 (28)</a:t>
                      </a:r>
                    </a:p>
                  </a:txBody>
                  <a:tcPr anchor="ctr"/>
                </a:tc>
                <a:tc>
                  <a:txBody>
                    <a:bodyPr/>
                    <a:lstStyle/>
                    <a:p>
                      <a:pPr algn="ctr"/>
                      <a:r>
                        <a:rPr lang="fr-FR" sz="1400" dirty="0">
                          <a:solidFill>
                            <a:srgbClr val="000066"/>
                          </a:solidFill>
                        </a:rPr>
                        <a:t>608 (30)</a:t>
                      </a:r>
                    </a:p>
                  </a:txBody>
                  <a:tcPr anchor="ctr"/>
                </a:tc>
                <a:tc>
                  <a:txBody>
                    <a:bodyPr/>
                    <a:lstStyle/>
                    <a:p>
                      <a:pPr algn="ctr"/>
                      <a:r>
                        <a:rPr lang="fr-FR" sz="1400" dirty="0">
                          <a:solidFill>
                            <a:srgbClr val="000066"/>
                          </a:solidFill>
                        </a:rPr>
                        <a:t>19,7 (17,2 - 22,7)</a:t>
                      </a:r>
                    </a:p>
                  </a:txBody>
                  <a:tcPr anchor="ctr"/>
                </a:tc>
                <a:extLst>
                  <a:ext uri="{0D108BD9-81ED-4DB2-BD59-A6C34878D82A}">
                    <a16:rowId xmlns="" xmlns:a16="http://schemas.microsoft.com/office/drawing/2014/main" val="339949514"/>
                  </a:ext>
                </a:extLst>
              </a:tr>
            </a:tbl>
          </a:graphicData>
        </a:graphic>
      </p:graphicFrame>
      <p:sp>
        <p:nvSpPr>
          <p:cNvPr id="951" name="Rectangle 3"/>
          <p:cNvSpPr>
            <a:spLocks noGrp="1" noChangeArrowheads="1"/>
          </p:cNvSpPr>
          <p:nvPr>
            <p:ph idx="1"/>
          </p:nvPr>
        </p:nvSpPr>
        <p:spPr>
          <a:xfrm>
            <a:off x="457200" y="5324573"/>
            <a:ext cx="8613775" cy="1380710"/>
          </a:xfrm>
        </p:spPr>
        <p:txBody>
          <a:bodyPr/>
          <a:lstStyle/>
          <a:p>
            <a:pPr eaLnBrk="1" hangingPunct="1"/>
            <a:r>
              <a:rPr lang="fr-FR" sz="2000" b="1" dirty="0">
                <a:solidFill>
                  <a:srgbClr val="0070C0"/>
                </a:solidFill>
                <a:latin typeface="Calibri" panose="020F0502020204030204" pitchFamily="34" charset="0"/>
                <a:cs typeface="Calibri" panose="020F0502020204030204" pitchFamily="34" charset="0"/>
              </a:rPr>
              <a:t>Conclusion</a:t>
            </a:r>
          </a:p>
          <a:p>
            <a:pPr lvl="1" eaLnBrk="1" hangingPunct="1"/>
            <a:r>
              <a:rPr lang="fr-FR" sz="1400" dirty="0">
                <a:ea typeface="Wingdings"/>
                <a:cs typeface="Wingdings"/>
                <a:sym typeface="Wingdings" panose="05000000000000000000" pitchFamily="2" charset="2"/>
              </a:rPr>
              <a:t></a:t>
            </a:r>
            <a:r>
              <a:rPr lang="fr-FR" sz="1400" dirty="0">
                <a:sym typeface="Wingdings"/>
              </a:rPr>
              <a:t> 80 %</a:t>
            </a:r>
            <a:r>
              <a:rPr lang="fr-FR" sz="1400" dirty="0"/>
              <a:t> de </a:t>
            </a:r>
            <a:r>
              <a:rPr lang="fr-FR" sz="1400" dirty="0" err="1"/>
              <a:t>C</a:t>
            </a:r>
            <a:r>
              <a:rPr lang="fr-FR" sz="1400" baseline="-25000" dirty="0" err="1"/>
              <a:t>min</a:t>
            </a:r>
            <a:r>
              <a:rPr lang="fr-FR" sz="1400" dirty="0"/>
              <a:t> et </a:t>
            </a:r>
            <a:r>
              <a:rPr lang="fr-FR" sz="1400" dirty="0">
                <a:latin typeface="Wingdings"/>
                <a:ea typeface="Wingdings"/>
                <a:cs typeface="Wingdings"/>
                <a:sym typeface="Wingdings" panose="05000000000000000000" pitchFamily="2" charset="2"/>
              </a:rPr>
              <a:t></a:t>
            </a:r>
            <a:r>
              <a:rPr lang="fr-FR" sz="1400" dirty="0">
                <a:sym typeface="Wingdings"/>
              </a:rPr>
              <a:t> 60 % </a:t>
            </a:r>
            <a:r>
              <a:rPr lang="fr-FR" sz="1400" dirty="0"/>
              <a:t>ASC</a:t>
            </a:r>
            <a:r>
              <a:rPr lang="fr-FR" sz="1400" baseline="-25000" dirty="0"/>
              <a:t>0-24h </a:t>
            </a:r>
            <a:r>
              <a:rPr lang="fr-FR" sz="1400" dirty="0"/>
              <a:t> de BIC après BIC/FTC/TAF 50/200/25 mg </a:t>
            </a:r>
            <a:r>
              <a:rPr lang="fr-FR" sz="1400" dirty="0" err="1"/>
              <a:t>bid</a:t>
            </a:r>
            <a:r>
              <a:rPr lang="fr-FR" sz="1400" dirty="0"/>
              <a:t> </a:t>
            </a:r>
            <a:br>
              <a:rPr lang="fr-FR" sz="1400" dirty="0"/>
            </a:br>
            <a:r>
              <a:rPr lang="fr-FR" sz="1400" dirty="0"/>
              <a:t>en association à RFP 600 mg qd</a:t>
            </a:r>
          </a:p>
          <a:p>
            <a:pPr lvl="1" eaLnBrk="1" hangingPunct="1"/>
            <a:r>
              <a:rPr lang="fr-FR" sz="1400" dirty="0"/>
              <a:t>Du fait de cette interaction, le QI estimé de BIC ne garantit pas l’obtention d’un succès virologique chez tous les patients : l’association BIC/FTC/TAF et RFP n’est donc pas recommandée</a:t>
            </a:r>
          </a:p>
        </p:txBody>
      </p:sp>
      <p:sp>
        <p:nvSpPr>
          <p:cNvPr id="952" name="ZoneTexte 951">
            <a:extLst>
              <a:ext uri="{FF2B5EF4-FFF2-40B4-BE49-F238E27FC236}">
                <a16:creationId xmlns="" xmlns:a16="http://schemas.microsoft.com/office/drawing/2014/main" id="{9CF0E513-A793-4D0E-A998-46F425C21B4D}"/>
              </a:ext>
            </a:extLst>
          </p:cNvPr>
          <p:cNvSpPr txBox="1"/>
          <p:nvPr/>
        </p:nvSpPr>
        <p:spPr>
          <a:xfrm>
            <a:off x="8784311" y="32575"/>
            <a:ext cx="325731"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84</a:t>
            </a:r>
          </a:p>
        </p:txBody>
      </p:sp>
    </p:spTree>
    <p:extLst>
      <p:ext uri="{BB962C8B-B14F-4D97-AF65-F5344CB8AC3E}">
        <p14:creationId xmlns:p14="http://schemas.microsoft.com/office/powerpoint/2010/main" val="155836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600" dirty="0"/>
              <a:t>Essai HIRIF : rifampicine à forte dose </a:t>
            </a:r>
            <a:br>
              <a:rPr lang="fr-FR" sz="2600" dirty="0"/>
            </a:br>
            <a:r>
              <a:rPr lang="fr-FR" sz="2600" dirty="0"/>
              <a:t>pour le traitement de la tuberculose pulmonaire</a:t>
            </a:r>
          </a:p>
        </p:txBody>
      </p:sp>
      <p:sp>
        <p:nvSpPr>
          <p:cNvPr id="4" name="Espace réservé du contenu 3"/>
          <p:cNvSpPr>
            <a:spLocks noGrp="1"/>
          </p:cNvSpPr>
          <p:nvPr>
            <p:ph idx="1"/>
          </p:nvPr>
        </p:nvSpPr>
        <p:spPr>
          <a:xfrm>
            <a:off x="457200" y="1263038"/>
            <a:ext cx="8507413" cy="5111750"/>
          </a:xfrm>
        </p:spPr>
        <p:txBody>
          <a:bodyPr/>
          <a:lstStyle/>
          <a:p>
            <a:endParaRPr lang="fr-FR" sz="1800" b="1" dirty="0" smtClean="0"/>
          </a:p>
          <a:p>
            <a:r>
              <a:rPr lang="fr-FR" sz="1800" b="1" dirty="0" smtClean="0"/>
              <a:t>Rationnel :</a:t>
            </a:r>
          </a:p>
          <a:p>
            <a:r>
              <a:rPr lang="fr-FR" sz="1800" dirty="0" smtClean="0"/>
              <a:t>Utilisation RFP très empirique dans la tuberculose</a:t>
            </a:r>
          </a:p>
          <a:p>
            <a:r>
              <a:rPr lang="fr-FR" sz="1800" dirty="0" smtClean="0"/>
              <a:t>Relations concentration-effet méconnues</a:t>
            </a:r>
          </a:p>
          <a:p>
            <a:endParaRPr lang="fr-FR" sz="1800" dirty="0" smtClean="0"/>
          </a:p>
          <a:p>
            <a:r>
              <a:rPr lang="fr-FR" sz="1800" b="1" dirty="0" smtClean="0"/>
              <a:t>Objectifs :</a:t>
            </a:r>
          </a:p>
          <a:p>
            <a:r>
              <a:rPr lang="fr-FR" sz="1800" dirty="0" smtClean="0"/>
              <a:t>Evaluation PKPD (AUC/CMI++)</a:t>
            </a:r>
          </a:p>
          <a:p>
            <a:r>
              <a:rPr lang="fr-FR" sz="1800" dirty="0" smtClean="0"/>
              <a:t>Evaluer efficacité : vitesse élimination BK, négativation cultures à 8 </a:t>
            </a:r>
            <a:r>
              <a:rPr lang="fr-FR" sz="1800" dirty="0" err="1" smtClean="0"/>
              <a:t>sem</a:t>
            </a:r>
            <a:endParaRPr lang="fr-FR" sz="1800" dirty="0" smtClean="0"/>
          </a:p>
          <a:p>
            <a:r>
              <a:rPr lang="fr-FR" sz="1800" dirty="0" smtClean="0"/>
              <a:t>Profil sécurité : RFP </a:t>
            </a:r>
            <a:r>
              <a:rPr lang="fr-FR" sz="1800" dirty="0" err="1" smtClean="0"/>
              <a:t>related</a:t>
            </a:r>
            <a:r>
              <a:rPr lang="fr-FR" sz="1800" dirty="0" smtClean="0"/>
              <a:t> AE grade ≥ 2</a:t>
            </a:r>
          </a:p>
          <a:p>
            <a:endParaRPr lang="fr-FR" sz="1800" dirty="0" smtClean="0"/>
          </a:p>
          <a:p>
            <a:r>
              <a:rPr lang="fr-FR" sz="1800" b="1" dirty="0" smtClean="0"/>
              <a:t>Méthodologie :</a:t>
            </a:r>
          </a:p>
          <a:p>
            <a:r>
              <a:rPr lang="fr-FR" sz="1800" dirty="0" smtClean="0"/>
              <a:t>Phase II, randomisée en aveugle, tuberculose pulmonaire isolée</a:t>
            </a:r>
          </a:p>
          <a:p>
            <a:r>
              <a:rPr lang="fr-FR" sz="1800" dirty="0" smtClean="0"/>
              <a:t>Randomisation </a:t>
            </a:r>
            <a:r>
              <a:rPr lang="fr-FR" sz="1800" dirty="0"/>
              <a:t>: rifampicine 10 mg/kg </a:t>
            </a:r>
            <a:r>
              <a:rPr lang="fr-FR" sz="1800" dirty="0" smtClean="0"/>
              <a:t>vs </a:t>
            </a:r>
            <a:r>
              <a:rPr lang="fr-FR" sz="1800" dirty="0"/>
              <a:t>15 mg/kg vs 20 </a:t>
            </a:r>
            <a:r>
              <a:rPr lang="fr-FR" sz="1800" dirty="0" smtClean="0"/>
              <a:t>mg/kg (n=60 par groupes), INH, PZA, ETH + vit B6, </a:t>
            </a:r>
            <a:r>
              <a:rPr lang="fr-FR" sz="1800" dirty="0"/>
              <a:t>pendant 2 mois, </a:t>
            </a:r>
            <a:r>
              <a:rPr lang="fr-FR" sz="1800" dirty="0" smtClean="0"/>
              <a:t>bithérapie 4 </a:t>
            </a:r>
            <a:r>
              <a:rPr lang="fr-FR" sz="1800" dirty="0"/>
              <a:t>mois</a:t>
            </a:r>
          </a:p>
          <a:p>
            <a:r>
              <a:rPr lang="fr-FR" sz="1800" dirty="0" smtClean="0"/>
              <a:t>Suivi jusqu’à M12</a:t>
            </a:r>
          </a:p>
        </p:txBody>
      </p:sp>
      <p:sp>
        <p:nvSpPr>
          <p:cNvPr id="5" name="Text Box 3"/>
          <p:cNvSpPr txBox="1">
            <a:spLocks noChangeArrowheads="1"/>
          </p:cNvSpPr>
          <p:nvPr/>
        </p:nvSpPr>
        <p:spPr bwMode="auto">
          <a:xfrm>
            <a:off x="5937505" y="6583363"/>
            <a:ext cx="3206496" cy="276999"/>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GB" sz="1200" i="1" dirty="0">
                <a:solidFill>
                  <a:srgbClr val="0070C0"/>
                </a:solidFill>
                <a:latin typeface="Arial"/>
                <a:cs typeface="+mn-cs"/>
              </a:rPr>
              <a:t>Velasquez GE, CROI 2018, Abs. 39LB</a:t>
            </a:r>
          </a:p>
        </p:txBody>
      </p:sp>
      <p:sp>
        <p:nvSpPr>
          <p:cNvPr id="6" name="ZoneTexte 5">
            <a:extLst>
              <a:ext uri="{FF2B5EF4-FFF2-40B4-BE49-F238E27FC236}">
                <a16:creationId xmlns="" xmlns:a16="http://schemas.microsoft.com/office/drawing/2014/main" id="{AD9AF083-A65E-4D69-B81E-880C7C15CB94}"/>
              </a:ext>
            </a:extLst>
          </p:cNvPr>
          <p:cNvSpPr txBox="1"/>
          <p:nvPr/>
        </p:nvSpPr>
        <p:spPr>
          <a:xfrm>
            <a:off x="8713779" y="32575"/>
            <a:ext cx="396263"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144</a:t>
            </a:r>
          </a:p>
        </p:txBody>
      </p:sp>
    </p:spTree>
    <p:extLst>
      <p:ext uri="{BB962C8B-B14F-4D97-AF65-F5344CB8AC3E}">
        <p14:creationId xmlns:p14="http://schemas.microsoft.com/office/powerpoint/2010/main" val="26042057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600" dirty="0"/>
              <a:t>Essai HIRIF : rifampicine à forte dose </a:t>
            </a:r>
            <a:br>
              <a:rPr lang="fr-FR" sz="2600" dirty="0"/>
            </a:br>
            <a:r>
              <a:rPr lang="fr-FR" sz="2600" dirty="0"/>
              <a:t>pour le traitement de la tuberculose pulmonaire</a:t>
            </a:r>
          </a:p>
        </p:txBody>
      </p:sp>
      <p:sp>
        <p:nvSpPr>
          <p:cNvPr id="4" name="Espace réservé du contenu 3"/>
          <p:cNvSpPr>
            <a:spLocks noGrp="1"/>
          </p:cNvSpPr>
          <p:nvPr>
            <p:ph idx="1"/>
          </p:nvPr>
        </p:nvSpPr>
        <p:spPr>
          <a:xfrm>
            <a:off x="457200" y="1263038"/>
            <a:ext cx="8507413" cy="5111750"/>
          </a:xfrm>
        </p:spPr>
        <p:txBody>
          <a:bodyPr/>
          <a:lstStyle/>
          <a:p>
            <a:r>
              <a:rPr lang="fr-FR" sz="1800" dirty="0" smtClean="0"/>
              <a:t>Pharmacocinétique :</a:t>
            </a:r>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pPr>
              <a:buNone/>
            </a:pPr>
            <a:endParaRPr lang="fr-FR" sz="1800" dirty="0" smtClean="0"/>
          </a:p>
          <a:p>
            <a:r>
              <a:rPr lang="fr-FR" sz="1800" dirty="0" smtClean="0"/>
              <a:t>Pharmacodynamie :</a:t>
            </a:r>
          </a:p>
          <a:p>
            <a:pPr>
              <a:buNone/>
            </a:pPr>
            <a:endParaRPr lang="fr-FR" sz="1800" dirty="0" smtClean="0"/>
          </a:p>
          <a:p>
            <a:pPr lvl="1"/>
            <a:r>
              <a:rPr lang="fr-FR" sz="1600" dirty="0" smtClean="0"/>
              <a:t>Pharmacodynamie : </a:t>
            </a:r>
            <a:r>
              <a:rPr lang="fr-FR" sz="1600" dirty="0" smtClean="0">
                <a:latin typeface="Symbol" charset="2"/>
                <a:cs typeface="Symbol" charset="2"/>
              </a:rPr>
              <a:t>D</a:t>
            </a:r>
            <a:r>
              <a:rPr lang="fr-FR" sz="1600" dirty="0" smtClean="0"/>
              <a:t> log</a:t>
            </a:r>
            <a:r>
              <a:rPr lang="fr-FR" sz="1600" baseline="-25000" dirty="0" smtClean="0"/>
              <a:t>10</a:t>
            </a:r>
            <a:r>
              <a:rPr lang="fr-FR" sz="1600" dirty="0" smtClean="0"/>
              <a:t> CFU/ml/j diminue significativement avec l’augmentation de la dose de RFP et l’augmentation de l’ASC</a:t>
            </a:r>
            <a:r>
              <a:rPr lang="fr-FR" sz="1600" baseline="-25000" dirty="0" smtClean="0"/>
              <a:t>0-6h </a:t>
            </a:r>
            <a:r>
              <a:rPr lang="fr-FR" sz="1600" dirty="0" smtClean="0"/>
              <a:t>RFP</a:t>
            </a:r>
          </a:p>
          <a:p>
            <a:pPr lvl="1"/>
            <a:r>
              <a:rPr lang="fr-FR" sz="1600" dirty="0" smtClean="0"/>
              <a:t>Négativation des cultures de crachats à S8 (analyse en ITT) de l’ordre </a:t>
            </a:r>
            <a:br>
              <a:rPr lang="fr-FR" sz="1600" dirty="0" smtClean="0"/>
            </a:br>
            <a:r>
              <a:rPr lang="fr-FR" sz="1600" dirty="0" smtClean="0"/>
              <a:t>de 75 %, sans différence entre les 3 doses de RFP : </a:t>
            </a:r>
            <a:r>
              <a:rPr lang="fr-FR" sz="1600" b="1" i="1" dirty="0" smtClean="0"/>
              <a:t>pas d’analyse en termes d’exposition (AUC ou </a:t>
            </a:r>
            <a:r>
              <a:rPr lang="fr-FR" sz="1600" b="1" i="1" dirty="0" err="1" smtClean="0"/>
              <a:t>Cmax</a:t>
            </a:r>
            <a:r>
              <a:rPr lang="fr-FR" sz="1600" b="1" i="1" dirty="0" smtClean="0"/>
              <a:t>)!</a:t>
            </a:r>
          </a:p>
          <a:p>
            <a:endParaRPr lang="fr-FR" sz="1600" dirty="0"/>
          </a:p>
        </p:txBody>
      </p:sp>
      <p:sp>
        <p:nvSpPr>
          <p:cNvPr id="5" name="Text Box 3"/>
          <p:cNvSpPr txBox="1">
            <a:spLocks noChangeArrowheads="1"/>
          </p:cNvSpPr>
          <p:nvPr/>
        </p:nvSpPr>
        <p:spPr bwMode="auto">
          <a:xfrm>
            <a:off x="5937505" y="6583363"/>
            <a:ext cx="3206496" cy="276999"/>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GB" sz="1200" i="1" dirty="0">
                <a:solidFill>
                  <a:srgbClr val="0070C0"/>
                </a:solidFill>
                <a:latin typeface="Arial"/>
                <a:cs typeface="+mn-cs"/>
              </a:rPr>
              <a:t>Velasquez GE, CROI 2018, Abs. 39LB</a:t>
            </a:r>
          </a:p>
        </p:txBody>
      </p:sp>
      <p:sp>
        <p:nvSpPr>
          <p:cNvPr id="6" name="ZoneTexte 5">
            <a:extLst>
              <a:ext uri="{FF2B5EF4-FFF2-40B4-BE49-F238E27FC236}">
                <a16:creationId xmlns="" xmlns:a16="http://schemas.microsoft.com/office/drawing/2014/main" id="{AD9AF083-A65E-4D69-B81E-880C7C15CB94}"/>
              </a:ext>
            </a:extLst>
          </p:cNvPr>
          <p:cNvSpPr txBox="1"/>
          <p:nvPr/>
        </p:nvSpPr>
        <p:spPr>
          <a:xfrm>
            <a:off x="8713779" y="32575"/>
            <a:ext cx="396263"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144</a:t>
            </a:r>
          </a:p>
        </p:txBody>
      </p:sp>
      <p:pic>
        <p:nvPicPr>
          <p:cNvPr id="3074" name="Picture 2"/>
          <p:cNvPicPr>
            <a:picLocks noChangeAspect="1" noChangeArrowheads="1"/>
          </p:cNvPicPr>
          <p:nvPr/>
        </p:nvPicPr>
        <p:blipFill>
          <a:blip r:embed="rId3" cstate="print"/>
          <a:srcRect/>
          <a:stretch>
            <a:fillRect/>
          </a:stretch>
        </p:blipFill>
        <p:spPr bwMode="auto">
          <a:xfrm>
            <a:off x="2483768" y="1628800"/>
            <a:ext cx="4628183" cy="3124800"/>
          </a:xfrm>
          <a:prstGeom prst="rect">
            <a:avLst/>
          </a:prstGeom>
          <a:noFill/>
          <a:ln w="9525">
            <a:noFill/>
            <a:miter lim="800000"/>
            <a:headEnd/>
            <a:tailEnd/>
          </a:ln>
        </p:spPr>
      </p:pic>
      <p:cxnSp>
        <p:nvCxnSpPr>
          <p:cNvPr id="8" name="Connecteur droit 7"/>
          <p:cNvCxnSpPr/>
          <p:nvPr/>
        </p:nvCxnSpPr>
        <p:spPr bwMode="auto">
          <a:xfrm>
            <a:off x="2915816" y="4005064"/>
            <a:ext cx="4104456" cy="0"/>
          </a:xfrm>
          <a:prstGeom prst="line">
            <a:avLst/>
          </a:prstGeom>
          <a:solidFill>
            <a:schemeClr val="accent1"/>
          </a:solidFill>
          <a:ln w="28575" cap="flat" cmpd="sng" algn="ctr">
            <a:solidFill>
              <a:srgbClr val="00B050"/>
            </a:solidFill>
            <a:prstDash val="sysDot"/>
            <a:round/>
            <a:headEnd type="none" w="med" len="med"/>
            <a:tailEnd type="none" w="med" len="med"/>
          </a:ln>
          <a:effectLst/>
        </p:spPr>
      </p:cxnSp>
      <p:sp>
        <p:nvSpPr>
          <p:cNvPr id="9" name="Rectangle à coins arrondis 8"/>
          <p:cNvSpPr/>
          <p:nvPr/>
        </p:nvSpPr>
        <p:spPr bwMode="auto">
          <a:xfrm>
            <a:off x="7299516" y="3760444"/>
            <a:ext cx="1664971" cy="460643"/>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fr-FR" sz="1050" b="1" dirty="0" smtClean="0">
                <a:solidFill>
                  <a:srgbClr val="FFFFFF"/>
                </a:solidFill>
              </a:rPr>
              <a:t>50% de patients sous-exposés à 10 mg/kg</a:t>
            </a:r>
          </a:p>
        </p:txBody>
      </p:sp>
      <p:sp>
        <p:nvSpPr>
          <p:cNvPr id="10" name="Rectangle à coins arrondis 9"/>
          <p:cNvSpPr/>
          <p:nvPr/>
        </p:nvSpPr>
        <p:spPr bwMode="auto">
          <a:xfrm>
            <a:off x="746789" y="3832453"/>
            <a:ext cx="1664971" cy="460643"/>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fr-FR" sz="1200" b="1" dirty="0" smtClean="0">
                <a:solidFill>
                  <a:srgbClr val="FFFFFF"/>
                </a:solidFill>
              </a:rPr>
              <a:t>Concentration cible minimale</a:t>
            </a:r>
          </a:p>
        </p:txBody>
      </p:sp>
      <p:sp>
        <p:nvSpPr>
          <p:cNvPr id="11" name="Flèche droite rayée 10"/>
          <p:cNvSpPr/>
          <p:nvPr/>
        </p:nvSpPr>
        <p:spPr bwMode="auto">
          <a:xfrm>
            <a:off x="2515651" y="3904331"/>
            <a:ext cx="256149" cy="172741"/>
          </a:xfrm>
          <a:prstGeom prst="striped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fr-FR" sz="2400" smtClean="0">
              <a:solidFill>
                <a:srgbClr val="FFFFFF"/>
              </a:solidFill>
            </a:endParaRPr>
          </a:p>
        </p:txBody>
      </p:sp>
    </p:spTree>
    <p:extLst>
      <p:ext uri="{BB962C8B-B14F-4D97-AF65-F5344CB8AC3E}">
        <p14:creationId xmlns:p14="http://schemas.microsoft.com/office/powerpoint/2010/main" val="20370323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600" dirty="0"/>
              <a:t>Cohorte ANRS PRIMO : prévalence 2014 - 2016 de la transmission de résistance (1)</a:t>
            </a:r>
          </a:p>
        </p:txBody>
      </p:sp>
      <p:sp>
        <p:nvSpPr>
          <p:cNvPr id="4" name="Espace réservé du contenu 3"/>
          <p:cNvSpPr>
            <a:spLocks noGrp="1"/>
          </p:cNvSpPr>
          <p:nvPr>
            <p:ph idx="1"/>
          </p:nvPr>
        </p:nvSpPr>
        <p:spPr>
          <a:xfrm>
            <a:off x="302822" y="1424563"/>
            <a:ext cx="8507413" cy="5111750"/>
          </a:xfrm>
        </p:spPr>
        <p:txBody>
          <a:bodyPr/>
          <a:lstStyle/>
          <a:p>
            <a:r>
              <a:rPr lang="fr-FR" sz="2000" b="1" dirty="0"/>
              <a:t>Patients et méthode</a:t>
            </a:r>
          </a:p>
          <a:p>
            <a:pPr lvl="1"/>
            <a:r>
              <a:rPr lang="fr-FR" sz="2000" dirty="0"/>
              <a:t>1 121 patients diagnostiqués au stade de primo-infection dans </a:t>
            </a:r>
            <a:br>
              <a:rPr lang="fr-FR" sz="2000" dirty="0"/>
            </a:br>
            <a:r>
              <a:rPr lang="fr-FR" sz="2000" dirty="0"/>
              <a:t>46 centres : 355 patients en 2014, 381 en 2015 et 385 en 2016</a:t>
            </a:r>
          </a:p>
          <a:p>
            <a:pPr lvl="1"/>
            <a:r>
              <a:rPr lang="fr-FR" sz="2000" dirty="0"/>
              <a:t>Mutations protéase et TI : liste OMS 2009 </a:t>
            </a:r>
          </a:p>
          <a:p>
            <a:pPr lvl="1"/>
            <a:r>
              <a:rPr lang="fr-FR" sz="2000" dirty="0"/>
              <a:t>Mutations ETR, RPV et INI : listes IAS et ANRS</a:t>
            </a:r>
          </a:p>
          <a:p>
            <a:pPr lvl="1"/>
            <a:r>
              <a:rPr lang="fr-FR" sz="2000" dirty="0"/>
              <a:t>Mutations DOR : V106A, V106M, V108I, H221Y, F227L, F227C, F227V, M230I, L234I, </a:t>
            </a:r>
            <a:r>
              <a:rPr lang="fr-FR" sz="2000" dirty="0" smtClean="0"/>
              <a:t>P236L (identifiées </a:t>
            </a:r>
            <a:r>
              <a:rPr lang="fr-FR" sz="2000" i="1" dirty="0" smtClean="0"/>
              <a:t>in vitro</a:t>
            </a:r>
            <a:r>
              <a:rPr lang="fr-FR" sz="2000" dirty="0" smtClean="0"/>
              <a:t>)</a:t>
            </a:r>
            <a:endParaRPr lang="fr-FR" sz="2000" dirty="0"/>
          </a:p>
          <a:p>
            <a:pPr lvl="1"/>
            <a:endParaRPr lang="fr-FR" sz="2000" dirty="0"/>
          </a:p>
          <a:p>
            <a:r>
              <a:rPr lang="fr-FR" sz="2000" b="1" dirty="0"/>
              <a:t>Caractéristiques (% ou médianes) </a:t>
            </a:r>
          </a:p>
          <a:p>
            <a:pPr lvl="1"/>
            <a:r>
              <a:rPr lang="fr-FR" sz="2000" dirty="0"/>
              <a:t>90 % d’hommes</a:t>
            </a:r>
          </a:p>
          <a:p>
            <a:pPr lvl="1"/>
            <a:r>
              <a:rPr lang="fr-FR" sz="2000" dirty="0"/>
              <a:t>Age : 36 ans (IQR = 28 - 45)</a:t>
            </a:r>
          </a:p>
          <a:p>
            <a:pPr lvl="1"/>
            <a:r>
              <a:rPr lang="fr-FR" sz="2000" dirty="0"/>
              <a:t>HSH : 74 %</a:t>
            </a:r>
          </a:p>
          <a:p>
            <a:pPr lvl="1"/>
            <a:r>
              <a:rPr lang="fr-FR" sz="2000" dirty="0"/>
              <a:t>CD4 : 479/mm</a:t>
            </a:r>
            <a:r>
              <a:rPr lang="fr-FR" sz="2000" baseline="30000" dirty="0"/>
              <a:t>3</a:t>
            </a:r>
            <a:r>
              <a:rPr lang="fr-FR" sz="2000" dirty="0"/>
              <a:t> (IQR = 329 - 636)</a:t>
            </a:r>
          </a:p>
          <a:p>
            <a:pPr lvl="1"/>
            <a:r>
              <a:rPr lang="fr-FR" sz="2000" dirty="0"/>
              <a:t>CV : 5,5 log</a:t>
            </a:r>
            <a:r>
              <a:rPr lang="fr-FR" sz="2000" baseline="-25000" dirty="0"/>
              <a:t>10</a:t>
            </a:r>
            <a:r>
              <a:rPr lang="fr-FR" sz="2000" dirty="0"/>
              <a:t> c/ml (IQR = 4,7 - 6,4)</a:t>
            </a:r>
          </a:p>
          <a:p>
            <a:pPr lvl="1"/>
            <a:r>
              <a:rPr lang="fr-FR" sz="2000" dirty="0"/>
              <a:t>Sous-type B : 57 %</a:t>
            </a:r>
          </a:p>
          <a:p>
            <a:pPr lvl="1"/>
            <a:r>
              <a:rPr lang="fr-FR" sz="2000" dirty="0"/>
              <a:t>Tropisme Non-R5 : 15,3 %</a:t>
            </a:r>
          </a:p>
        </p:txBody>
      </p:sp>
      <p:sp>
        <p:nvSpPr>
          <p:cNvPr id="5" name="Text Box 3"/>
          <p:cNvSpPr txBox="1">
            <a:spLocks noChangeArrowheads="1"/>
          </p:cNvSpPr>
          <p:nvPr/>
        </p:nvSpPr>
        <p:spPr bwMode="auto">
          <a:xfrm>
            <a:off x="6335713" y="6581198"/>
            <a:ext cx="2808287" cy="276999"/>
          </a:xfrm>
          <a:prstGeom prst="rect">
            <a:avLst/>
          </a:prstGeom>
          <a:noFill/>
          <a:ln w="9525">
            <a:noFill/>
            <a:miter lim="800000"/>
            <a:headEnd/>
            <a:tailEnd/>
          </a:ln>
        </p:spPr>
        <p:txBody>
          <a:bodyPr>
            <a:spAutoFit/>
          </a:bodyPr>
          <a:lstStyle/>
          <a:p>
            <a:pPr algn="r" eaLnBrk="0" hangingPunct="0"/>
            <a:r>
              <a:rPr lang="en-GB" sz="1200" i="1" err="1">
                <a:solidFill>
                  <a:srgbClr val="0070C0"/>
                </a:solidFill>
              </a:rPr>
              <a:t>Chaix</a:t>
            </a:r>
            <a:r>
              <a:rPr lang="en-GB" sz="1200" i="1">
                <a:solidFill>
                  <a:srgbClr val="0070C0"/>
                </a:solidFill>
              </a:rPr>
              <a:t> ML, CROI 2018, Abs. 529</a:t>
            </a:r>
          </a:p>
        </p:txBody>
      </p:sp>
      <p:sp>
        <p:nvSpPr>
          <p:cNvPr id="6" name="ZoneTexte 5">
            <a:extLst>
              <a:ext uri="{FF2B5EF4-FFF2-40B4-BE49-F238E27FC236}">
                <a16:creationId xmlns:a16="http://schemas.microsoft.com/office/drawing/2014/main" xmlns="" id="{4D638F37-0861-4EB4-A127-0F6217A76FE0}"/>
              </a:ext>
            </a:extLst>
          </p:cNvPr>
          <p:cNvSpPr txBox="1"/>
          <p:nvPr/>
        </p:nvSpPr>
        <p:spPr>
          <a:xfrm>
            <a:off x="8854844" y="32575"/>
            <a:ext cx="255198" cy="246221"/>
          </a:xfrm>
          <a:prstGeom prst="rect">
            <a:avLst/>
          </a:prstGeom>
          <a:noFill/>
        </p:spPr>
        <p:txBody>
          <a:bodyPr wrap="none" rtlCol="0">
            <a:spAutoFit/>
          </a:bodyPr>
          <a:lstStyle/>
          <a:p>
            <a:pPr algn="r"/>
            <a:r>
              <a:rPr lang="fr-FR" sz="1000" b="1" dirty="0">
                <a:solidFill>
                  <a:srgbClr val="FFFFFF"/>
                </a:solidFill>
              </a:rPr>
              <a:t>2</a:t>
            </a:r>
          </a:p>
        </p:txBody>
      </p:sp>
    </p:spTree>
    <p:extLst>
      <p:ext uri="{BB962C8B-B14F-4D97-AF65-F5344CB8AC3E}">
        <p14:creationId xmlns:p14="http://schemas.microsoft.com/office/powerpoint/2010/main" val="364984644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600" dirty="0"/>
              <a:t>Essai HIRIF : rifampicine à forte dose </a:t>
            </a:r>
            <a:br>
              <a:rPr lang="fr-FR" sz="2600" dirty="0"/>
            </a:br>
            <a:r>
              <a:rPr lang="fr-FR" sz="2600" dirty="0"/>
              <a:t>pour le traitement de la tuberculose pulmonaire</a:t>
            </a:r>
          </a:p>
        </p:txBody>
      </p:sp>
      <p:sp>
        <p:nvSpPr>
          <p:cNvPr id="4" name="Espace réservé du contenu 3"/>
          <p:cNvSpPr>
            <a:spLocks noGrp="1"/>
          </p:cNvSpPr>
          <p:nvPr>
            <p:ph idx="1"/>
          </p:nvPr>
        </p:nvSpPr>
        <p:spPr>
          <a:xfrm>
            <a:off x="457200" y="1263038"/>
            <a:ext cx="8507413" cy="5111750"/>
          </a:xfrm>
        </p:spPr>
        <p:txBody>
          <a:bodyPr/>
          <a:lstStyle/>
          <a:p>
            <a:r>
              <a:rPr lang="fr-FR" sz="1800" dirty="0" smtClean="0"/>
              <a:t>Profil de sécurité :</a:t>
            </a:r>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pPr>
              <a:buNone/>
            </a:pPr>
            <a:endParaRPr lang="fr-FR" sz="1800" dirty="0" smtClean="0"/>
          </a:p>
          <a:p>
            <a:pPr>
              <a:buNone/>
            </a:pPr>
            <a:endParaRPr lang="fr-FR" sz="1800" dirty="0"/>
          </a:p>
          <a:p>
            <a:endParaRPr lang="fr-FR" sz="1400" dirty="0"/>
          </a:p>
          <a:p>
            <a:r>
              <a:rPr lang="fr-FR" b="1" dirty="0">
                <a:solidFill>
                  <a:srgbClr val="0070C0"/>
                </a:solidFill>
                <a:latin typeface="Calibri" panose="020F0502020204030204" pitchFamily="34" charset="0"/>
                <a:cs typeface="Calibri" panose="020F0502020204030204" pitchFamily="34" charset="0"/>
              </a:rPr>
              <a:t>Conclusion :</a:t>
            </a:r>
            <a:r>
              <a:rPr lang="fr-FR" sz="1800" dirty="0"/>
              <a:t> pas de bénéfice démontré à l’</a:t>
            </a:r>
            <a:r>
              <a:rPr lang="fr-FR" sz="1800" dirty="0">
                <a:sym typeface="Wingdings"/>
              </a:rPr>
              <a:t>augmentation </a:t>
            </a:r>
            <a:r>
              <a:rPr lang="fr-FR" sz="1800" dirty="0"/>
              <a:t>de la dose de </a:t>
            </a:r>
            <a:r>
              <a:rPr lang="fr-FR" sz="1800" dirty="0" smtClean="0"/>
              <a:t>RFP</a:t>
            </a:r>
          </a:p>
          <a:p>
            <a:pPr lvl="1"/>
            <a:r>
              <a:rPr lang="fr-FR" sz="1800" dirty="0" smtClean="0"/>
              <a:t>Mais : 1/ grande variabilité des concentrations avec sous-exposition à 10 mg/kg</a:t>
            </a:r>
          </a:p>
          <a:p>
            <a:pPr lvl="1"/>
            <a:r>
              <a:rPr lang="fr-FR" sz="1800" dirty="0" smtClean="0"/>
              <a:t>2/ relation exposition – vitesse élimination BK</a:t>
            </a:r>
          </a:p>
          <a:p>
            <a:pPr lvl="1"/>
            <a:r>
              <a:rPr lang="fr-FR" sz="1800" dirty="0" smtClean="0"/>
              <a:t>3/ pas de différence d’AE entre les bras</a:t>
            </a:r>
            <a:endParaRPr lang="fr-FR" sz="1800" dirty="0"/>
          </a:p>
        </p:txBody>
      </p:sp>
      <p:sp>
        <p:nvSpPr>
          <p:cNvPr id="5" name="Text Box 3"/>
          <p:cNvSpPr txBox="1">
            <a:spLocks noChangeArrowheads="1"/>
          </p:cNvSpPr>
          <p:nvPr/>
        </p:nvSpPr>
        <p:spPr bwMode="auto">
          <a:xfrm>
            <a:off x="5937505" y="6583363"/>
            <a:ext cx="3206496" cy="276999"/>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GB" sz="1200" i="1" dirty="0">
                <a:solidFill>
                  <a:srgbClr val="0070C0"/>
                </a:solidFill>
                <a:latin typeface="Arial"/>
                <a:cs typeface="+mn-cs"/>
              </a:rPr>
              <a:t>Velasquez GE, CROI 2018, Abs. 39LB</a:t>
            </a:r>
          </a:p>
        </p:txBody>
      </p:sp>
      <p:sp>
        <p:nvSpPr>
          <p:cNvPr id="6" name="ZoneTexte 5">
            <a:extLst>
              <a:ext uri="{FF2B5EF4-FFF2-40B4-BE49-F238E27FC236}">
                <a16:creationId xmlns="" xmlns:a16="http://schemas.microsoft.com/office/drawing/2014/main" id="{AD9AF083-A65E-4D69-B81E-880C7C15CB94}"/>
              </a:ext>
            </a:extLst>
          </p:cNvPr>
          <p:cNvSpPr txBox="1"/>
          <p:nvPr/>
        </p:nvSpPr>
        <p:spPr>
          <a:xfrm>
            <a:off x="8713779" y="32575"/>
            <a:ext cx="396263" cy="246221"/>
          </a:xfrm>
          <a:prstGeom prst="rect">
            <a:avLst/>
          </a:prstGeom>
          <a:noFill/>
        </p:spPr>
        <p:txBody>
          <a:bodyPr wrap="none" rtlCol="0">
            <a:spAutoFit/>
          </a:bodyPr>
          <a:lstStyle/>
          <a:p>
            <a:pPr algn="r" fontAlgn="auto">
              <a:spcBef>
                <a:spcPts val="0"/>
              </a:spcBef>
              <a:spcAft>
                <a:spcPts val="0"/>
              </a:spcAft>
            </a:pPr>
            <a:r>
              <a:rPr lang="fr-FR" sz="1000" b="1" dirty="0">
                <a:solidFill>
                  <a:srgbClr val="FFFFFF"/>
                </a:solidFill>
                <a:latin typeface="Arial"/>
                <a:cs typeface="+mn-cs"/>
              </a:rPr>
              <a:t>144</a:t>
            </a:r>
          </a:p>
        </p:txBody>
      </p:sp>
      <p:pic>
        <p:nvPicPr>
          <p:cNvPr id="2051" name="Picture 3"/>
          <p:cNvPicPr>
            <a:picLocks noChangeAspect="1" noChangeArrowheads="1"/>
          </p:cNvPicPr>
          <p:nvPr/>
        </p:nvPicPr>
        <p:blipFill>
          <a:blip r:embed="rId3" cstate="print"/>
          <a:srcRect/>
          <a:stretch>
            <a:fillRect/>
          </a:stretch>
        </p:blipFill>
        <p:spPr bwMode="auto">
          <a:xfrm>
            <a:off x="899592" y="1772816"/>
            <a:ext cx="7275562" cy="2869314"/>
          </a:xfrm>
          <a:prstGeom prst="rect">
            <a:avLst/>
          </a:prstGeom>
          <a:noFill/>
          <a:ln w="9525">
            <a:noFill/>
            <a:miter lim="800000"/>
            <a:headEnd/>
            <a:tailEnd/>
          </a:ln>
        </p:spPr>
      </p:pic>
    </p:spTree>
    <p:extLst>
      <p:ext uri="{BB962C8B-B14F-4D97-AF65-F5344CB8AC3E}">
        <p14:creationId xmlns:p14="http://schemas.microsoft.com/office/powerpoint/2010/main" val="361846473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49432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354330" y="1554480"/>
            <a:ext cx="6126480" cy="4366260"/>
          </a:xfrm>
          <a:prstGeom prst="rect">
            <a:avLst/>
          </a:prstGeom>
          <a:solidFill>
            <a:srgbClr val="FFFFFF">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6" name="Rectangle 5"/>
          <p:cNvSpPr/>
          <p:nvPr/>
        </p:nvSpPr>
        <p:spPr>
          <a:xfrm>
            <a:off x="536146" y="3556455"/>
            <a:ext cx="6040308" cy="861774"/>
          </a:xfrm>
          <a:prstGeom prst="rect">
            <a:avLst/>
          </a:prstGeom>
        </p:spPr>
        <p:txBody>
          <a:bodyPr wrap="none">
            <a:spAutoFit/>
          </a:bodyPr>
          <a:lstStyle/>
          <a:p>
            <a:pPr>
              <a:lnSpc>
                <a:spcPts val="3000"/>
              </a:lnSpc>
              <a:spcAft>
                <a:spcPts val="600"/>
              </a:spcAft>
            </a:pPr>
            <a:r>
              <a:rPr lang="fr-FR" sz="3200" b="1" dirty="0">
                <a:solidFill>
                  <a:srgbClr val="0070C0"/>
                </a:solidFill>
                <a:latin typeface="Calibri" panose="020F0502020204030204" pitchFamily="34" charset="0"/>
              </a:rPr>
              <a:t>Dr Pascale </a:t>
            </a:r>
            <a:r>
              <a:rPr lang="fr-FR" sz="3200" b="1" dirty="0" err="1">
                <a:solidFill>
                  <a:srgbClr val="0070C0"/>
                </a:solidFill>
                <a:latin typeface="Calibri" panose="020F0502020204030204" pitchFamily="34" charset="0"/>
              </a:rPr>
              <a:t>Perfezou</a:t>
            </a:r>
            <a:r>
              <a:rPr lang="fr-FR" sz="3200" b="1" dirty="0">
                <a:solidFill>
                  <a:srgbClr val="0070C0"/>
                </a:solidFill>
                <a:latin typeface="Calibri" panose="020F0502020204030204" pitchFamily="34" charset="0"/>
              </a:rPr>
              <a:t/>
            </a:r>
            <a:br>
              <a:rPr lang="fr-FR" sz="3200" b="1" dirty="0">
                <a:solidFill>
                  <a:srgbClr val="0070C0"/>
                </a:solidFill>
                <a:latin typeface="Calibri" panose="020F0502020204030204" pitchFamily="34" charset="0"/>
              </a:rPr>
            </a:br>
            <a:r>
              <a:rPr lang="fr-FR" sz="2800" i="1" dirty="0">
                <a:solidFill>
                  <a:srgbClr val="0070C0"/>
                </a:solidFill>
                <a:latin typeface="Calibri" panose="020F0502020204030204" pitchFamily="34" charset="0"/>
              </a:rPr>
              <a:t>(Pôle de santé publique, CH de Quimper)</a:t>
            </a:r>
          </a:p>
        </p:txBody>
      </p:sp>
      <p:sp>
        <p:nvSpPr>
          <p:cNvPr id="5" name="Rectangle 4"/>
          <p:cNvSpPr/>
          <p:nvPr/>
        </p:nvSpPr>
        <p:spPr>
          <a:xfrm>
            <a:off x="536146" y="2050128"/>
            <a:ext cx="1771960" cy="646331"/>
          </a:xfrm>
          <a:prstGeom prst="rect">
            <a:avLst/>
          </a:prstGeom>
        </p:spPr>
        <p:txBody>
          <a:bodyPr wrap="none">
            <a:spAutoFit/>
          </a:bodyPr>
          <a:lstStyle/>
          <a:p>
            <a:pPr lvl="0" fontAlgn="auto">
              <a:spcBef>
                <a:spcPts val="0"/>
              </a:spcBef>
              <a:spcAft>
                <a:spcPts val="0"/>
              </a:spcAft>
            </a:pPr>
            <a:r>
              <a:rPr lang="fr-FR" sz="3600" b="1" dirty="0" smtClean="0">
                <a:solidFill>
                  <a:srgbClr val="060653"/>
                </a:solidFill>
                <a:latin typeface="Calibri" panose="020F0502020204030204" pitchFamily="34" charset="0"/>
                <a:cs typeface="+mn-cs"/>
              </a:rPr>
              <a:t>THÈMES</a:t>
            </a:r>
            <a:endParaRPr lang="fr-FR" sz="2800" b="1" dirty="0">
              <a:solidFill>
                <a:schemeClr val="accent5">
                  <a:lumMod val="25000"/>
                </a:schemeClr>
              </a:solidFill>
              <a:latin typeface="Calibri" panose="020F0502020204030204" pitchFamily="34" charset="0"/>
              <a:cs typeface="+mn-cs"/>
            </a:endParaRPr>
          </a:p>
        </p:txBody>
      </p:sp>
      <p:sp>
        <p:nvSpPr>
          <p:cNvPr id="7" name="Rectangle 6"/>
          <p:cNvSpPr/>
          <p:nvPr/>
        </p:nvSpPr>
        <p:spPr>
          <a:xfrm>
            <a:off x="536146" y="4721960"/>
            <a:ext cx="5713236" cy="900631"/>
          </a:xfrm>
          <a:prstGeom prst="rect">
            <a:avLst/>
          </a:prstGeom>
        </p:spPr>
        <p:txBody>
          <a:bodyPr wrap="square">
            <a:spAutoFit/>
          </a:bodyPr>
          <a:lstStyle/>
          <a:p>
            <a:pPr>
              <a:lnSpc>
                <a:spcPts val="2100"/>
              </a:lnSpc>
              <a:spcAft>
                <a:spcPts val="600"/>
              </a:spcAft>
            </a:pPr>
            <a:r>
              <a:rPr lang="fr-FR" b="1" dirty="0" smtClean="0">
                <a:solidFill>
                  <a:srgbClr val="060653"/>
                </a:solidFill>
                <a:latin typeface="Calibri" panose="020F0502020204030204" pitchFamily="34" charset="0"/>
              </a:rPr>
              <a:t>Modérateur</a:t>
            </a:r>
            <a:br>
              <a:rPr lang="fr-FR" b="1" dirty="0" smtClean="0">
                <a:solidFill>
                  <a:srgbClr val="060653"/>
                </a:solidFill>
                <a:latin typeface="Calibri" panose="020F0502020204030204" pitchFamily="34" charset="0"/>
              </a:rPr>
            </a:br>
            <a:r>
              <a:rPr lang="fr-FR" sz="2000" b="1" dirty="0">
                <a:solidFill>
                  <a:srgbClr val="0070C0"/>
                </a:solidFill>
                <a:latin typeface="Calibri" panose="020F0502020204030204" pitchFamily="34" charset="0"/>
              </a:rPr>
              <a:t>Pr Pierre </a:t>
            </a:r>
            <a:r>
              <a:rPr lang="fr-FR" sz="2000" b="1" dirty="0" err="1">
                <a:solidFill>
                  <a:srgbClr val="0070C0"/>
                </a:solidFill>
                <a:latin typeface="Calibri" panose="020F0502020204030204" pitchFamily="34" charset="0"/>
              </a:rPr>
              <a:t>Tattevin</a:t>
            </a:r>
            <a:r>
              <a:rPr lang="fr-FR" sz="2000" b="1" dirty="0">
                <a:solidFill>
                  <a:srgbClr val="0070C0"/>
                </a:solidFill>
                <a:latin typeface="Calibri" panose="020F0502020204030204" pitchFamily="34" charset="0"/>
              </a:rPr>
              <a:t/>
            </a:r>
            <a:br>
              <a:rPr lang="fr-FR" sz="2000" b="1" dirty="0">
                <a:solidFill>
                  <a:srgbClr val="0070C0"/>
                </a:solidFill>
                <a:latin typeface="Calibri" panose="020F0502020204030204" pitchFamily="34" charset="0"/>
              </a:rPr>
            </a:br>
            <a:r>
              <a:rPr lang="fr-FR" sz="2000" i="1" dirty="0">
                <a:solidFill>
                  <a:srgbClr val="0070C0"/>
                </a:solidFill>
                <a:latin typeface="Calibri" panose="020F0502020204030204" pitchFamily="34" charset="0"/>
              </a:rPr>
              <a:t>(CHU Rennes)</a:t>
            </a:r>
          </a:p>
        </p:txBody>
      </p:sp>
    </p:spTree>
    <p:extLst>
      <p:ext uri="{BB962C8B-B14F-4D97-AF65-F5344CB8AC3E}">
        <p14:creationId xmlns:p14="http://schemas.microsoft.com/office/powerpoint/2010/main" val="206962178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sz="4000" dirty="0"/>
              <a:t>V. Comorbidités</a:t>
            </a:r>
            <a:br>
              <a:rPr lang="fr-FR" sz="4000" dirty="0"/>
            </a:br>
            <a:endParaRPr lang="fr-FR" sz="4000" dirty="0"/>
          </a:p>
          <a:p>
            <a:r>
              <a:rPr lang="fr-FR" sz="3200" dirty="0"/>
              <a:t>V. 1. Tuberculose</a:t>
            </a:r>
          </a:p>
        </p:txBody>
      </p:sp>
      <p:sp>
        <p:nvSpPr>
          <p:cNvPr id="6" name="ZoneTexte 5">
            <a:extLst>
              <a:ext uri="{FF2B5EF4-FFF2-40B4-BE49-F238E27FC236}">
                <a16:creationId xmlns="" xmlns:a16="http://schemas.microsoft.com/office/drawing/2014/main" id="{BBAC36AC-7BF0-4109-9691-589927933C5F}"/>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134</a:t>
            </a:r>
          </a:p>
        </p:txBody>
      </p:sp>
    </p:spTree>
    <p:custDataLst>
      <p:tags r:id="rId1"/>
    </p:custDataLst>
    <p:extLst>
      <p:ext uri="{BB962C8B-B14F-4D97-AF65-F5344CB8AC3E}">
        <p14:creationId xmlns:p14="http://schemas.microsoft.com/office/powerpoint/2010/main" val="2932788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400" dirty="0"/>
              <a:t>Essai STATIS : traitement </a:t>
            </a:r>
            <a:r>
              <a:rPr lang="fr-FR" sz="2400" dirty="0" err="1"/>
              <a:t>anti-tuberculeux</a:t>
            </a:r>
            <a:r>
              <a:rPr lang="fr-FR" sz="2400" dirty="0"/>
              <a:t> systématique vs guidé sur tests chez les patients VIH avec CD4 &lt; 100/mm</a:t>
            </a:r>
            <a:r>
              <a:rPr lang="fr-FR" sz="2400" baseline="30000" dirty="0"/>
              <a:t>3</a:t>
            </a:r>
            <a:r>
              <a:rPr lang="fr-FR" sz="2400" dirty="0"/>
              <a:t> (1)</a:t>
            </a:r>
          </a:p>
        </p:txBody>
      </p:sp>
      <p:sp>
        <p:nvSpPr>
          <p:cNvPr id="6" name="Espace réservé du contenu 5"/>
          <p:cNvSpPr>
            <a:spLocks noGrp="1"/>
          </p:cNvSpPr>
          <p:nvPr>
            <p:ph idx="1"/>
          </p:nvPr>
        </p:nvSpPr>
        <p:spPr/>
        <p:txBody>
          <a:bodyPr/>
          <a:lstStyle/>
          <a:p>
            <a:r>
              <a:rPr lang="fr-FR" sz="1800" dirty="0"/>
              <a:t>Question : quelle est la meilleure option pour réduire la mortalité chez les patients VIH avec CD4 &lt; 100/mm</a:t>
            </a:r>
            <a:r>
              <a:rPr lang="fr-FR" sz="1800" baseline="30000" dirty="0"/>
              <a:t>3</a:t>
            </a:r>
            <a:r>
              <a:rPr lang="fr-FR" sz="1800" dirty="0"/>
              <a:t> démarrant le traitement ARV : screening renforcé par nouveaux tests BK vs traitement anti-BK systématique ?</a:t>
            </a:r>
            <a:br>
              <a:rPr lang="fr-FR" sz="1800" dirty="0"/>
            </a:br>
            <a:endParaRPr lang="fr-FR" sz="1800" dirty="0"/>
          </a:p>
          <a:p>
            <a:r>
              <a:rPr lang="fr-FR" sz="1800" dirty="0"/>
              <a:t>Etude randomisée, 4 pays, 6 centres, 1 050 patients :</a:t>
            </a:r>
          </a:p>
          <a:p>
            <a:pPr lvl="1"/>
            <a:r>
              <a:rPr lang="fr-FR" sz="1600" dirty="0"/>
              <a:t>Dépistage renforcé de tuberculose active avant l’initiation du traitement ARV (crachat </a:t>
            </a:r>
            <a:r>
              <a:rPr lang="fr-FR" sz="1600" dirty="0" err="1"/>
              <a:t>Xpert</a:t>
            </a:r>
            <a:r>
              <a:rPr lang="fr-FR" sz="1600" dirty="0"/>
              <a:t> MTB/RIF + urine LAM + Radio Thorax) puis chaque fois que apparition de symptômes compatibles avec tuberculose, et traitement uniquement des tuberculoses confirmées</a:t>
            </a:r>
          </a:p>
          <a:p>
            <a:pPr lvl="1"/>
            <a:r>
              <a:rPr lang="fr-FR" sz="1600" dirty="0"/>
              <a:t>Traitement anti-BK systématique (HRZE 2 mois + HR 4 mois)</a:t>
            </a:r>
            <a:br>
              <a:rPr lang="fr-FR" sz="1600" dirty="0"/>
            </a:br>
            <a:endParaRPr lang="fr-FR" sz="1600" dirty="0"/>
          </a:p>
          <a:p>
            <a:r>
              <a:rPr lang="fr-FR" sz="1800" dirty="0"/>
              <a:t>Critères d’inclusion</a:t>
            </a:r>
          </a:p>
          <a:p>
            <a:pPr lvl="1"/>
            <a:r>
              <a:rPr lang="fr-FR" sz="1600" dirty="0"/>
              <a:t>Patient VIH adulte, naïf d’ARV</a:t>
            </a:r>
          </a:p>
          <a:p>
            <a:pPr lvl="1"/>
            <a:r>
              <a:rPr lang="fr-FR" sz="1600" dirty="0"/>
              <a:t>CD4 &lt; 100/mm</a:t>
            </a:r>
            <a:r>
              <a:rPr lang="fr-FR" sz="1600" baseline="30000" dirty="0"/>
              <a:t>3</a:t>
            </a:r>
          </a:p>
          <a:p>
            <a:pPr lvl="1"/>
            <a:r>
              <a:rPr lang="fr-FR" sz="1600" dirty="0"/>
              <a:t>Absence de traitement pour tuberculose au cours des 5 dernières années, </a:t>
            </a:r>
            <a:br>
              <a:rPr lang="fr-FR" sz="1600" dirty="0"/>
            </a:br>
            <a:r>
              <a:rPr lang="fr-FR" sz="1600" dirty="0"/>
              <a:t>absence de traitement préventif </a:t>
            </a:r>
            <a:r>
              <a:rPr lang="fr-FR" sz="1600" dirty="0" err="1"/>
              <a:t>anti-BK</a:t>
            </a:r>
            <a:r>
              <a:rPr lang="fr-FR" sz="1600" dirty="0"/>
              <a:t/>
            </a:r>
            <a:br>
              <a:rPr lang="fr-FR" sz="1600" dirty="0"/>
            </a:br>
            <a:endParaRPr lang="fr-FR" sz="1600" dirty="0"/>
          </a:p>
          <a:p>
            <a:r>
              <a:rPr lang="fr-FR" sz="1800" dirty="0"/>
              <a:t>Traitement ARV = TDF/XTC ou ZDV/3TC + EFV</a:t>
            </a:r>
          </a:p>
          <a:p>
            <a:pPr lvl="1"/>
            <a:r>
              <a:rPr lang="fr-FR" sz="1600" dirty="0"/>
              <a:t>Introduction à J0 dans bras 1 si absence de tuberculose ou à J15 dans bras 2 </a:t>
            </a:r>
            <a:br>
              <a:rPr lang="fr-FR" sz="1600" dirty="0"/>
            </a:br>
            <a:r>
              <a:rPr lang="fr-FR" sz="1600" dirty="0"/>
              <a:t>ou dans bras 1 si tests tuberculose +</a:t>
            </a:r>
          </a:p>
          <a:p>
            <a:pPr lvl="1"/>
            <a:endParaRPr lang="fr-FR" sz="1800" dirty="0"/>
          </a:p>
        </p:txBody>
      </p:sp>
      <p:sp>
        <p:nvSpPr>
          <p:cNvPr id="7"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a:solidFill>
                  <a:srgbClr val="0070C0"/>
                </a:solidFill>
              </a:rPr>
              <a:t>Blanc FX, CROI 2018, Abs. 29LB</a:t>
            </a:r>
          </a:p>
        </p:txBody>
      </p:sp>
      <p:sp>
        <p:nvSpPr>
          <p:cNvPr id="8" name="ZoneTexte 7">
            <a:extLst>
              <a:ext uri="{FF2B5EF4-FFF2-40B4-BE49-F238E27FC236}">
                <a16:creationId xmlns="" xmlns:a16="http://schemas.microsoft.com/office/drawing/2014/main" id="{D8FA1855-77DE-4345-8081-BACDA5707490}"/>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140</a:t>
            </a:r>
          </a:p>
        </p:txBody>
      </p:sp>
    </p:spTree>
    <p:extLst>
      <p:ext uri="{BB962C8B-B14F-4D97-AF65-F5344CB8AC3E}">
        <p14:creationId xmlns:p14="http://schemas.microsoft.com/office/powerpoint/2010/main" val="4038028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r>
              <a:rPr lang="fr-FR" dirty="0"/>
              <a:t>Critères de jugement</a:t>
            </a:r>
            <a:r>
              <a:rPr lang="fr-FR" sz="2000" dirty="0"/>
              <a:t/>
            </a:r>
            <a:br>
              <a:rPr lang="fr-FR" sz="2000" dirty="0"/>
            </a:br>
            <a:endParaRPr lang="fr-FR" sz="2000" dirty="0"/>
          </a:p>
          <a:p>
            <a:pPr lvl="1"/>
            <a:r>
              <a:rPr lang="fr-FR" sz="2000" dirty="0"/>
              <a:t>Principal : décès toute cause ou infection bactérienne invasive </a:t>
            </a:r>
            <a:br>
              <a:rPr lang="fr-FR" sz="2000" dirty="0"/>
            </a:br>
            <a:r>
              <a:rPr lang="fr-FR" sz="2000" dirty="0"/>
              <a:t>à S24</a:t>
            </a:r>
            <a:br>
              <a:rPr lang="fr-FR" sz="2000" dirty="0"/>
            </a:br>
            <a:endParaRPr lang="fr-FR" sz="2000" dirty="0"/>
          </a:p>
          <a:p>
            <a:pPr lvl="1"/>
            <a:r>
              <a:rPr lang="fr-FR" sz="2000" dirty="0"/>
              <a:t>Secondaires</a:t>
            </a:r>
          </a:p>
          <a:p>
            <a:pPr lvl="2"/>
            <a:r>
              <a:rPr lang="fr-FR" dirty="0"/>
              <a:t>Décès</a:t>
            </a:r>
          </a:p>
          <a:p>
            <a:pPr lvl="2"/>
            <a:r>
              <a:rPr lang="fr-FR" dirty="0"/>
              <a:t>Infection bactérienne invasive</a:t>
            </a:r>
          </a:p>
          <a:p>
            <a:pPr lvl="2"/>
            <a:r>
              <a:rPr lang="fr-FR" dirty="0"/>
              <a:t>Tuberculose</a:t>
            </a:r>
          </a:p>
          <a:p>
            <a:pPr lvl="2"/>
            <a:r>
              <a:rPr lang="fr-FR" dirty="0"/>
              <a:t>Evénements cliniques grade 3-4</a:t>
            </a:r>
          </a:p>
          <a:p>
            <a:pPr lvl="2"/>
            <a:r>
              <a:rPr lang="fr-FR" dirty="0"/>
              <a:t>Evénements indésirables grade 3-4</a:t>
            </a:r>
          </a:p>
          <a:p>
            <a:pPr lvl="2"/>
            <a:r>
              <a:rPr lang="fr-FR" dirty="0"/>
              <a:t>IRIS</a:t>
            </a:r>
          </a:p>
          <a:p>
            <a:pPr lvl="2"/>
            <a:endParaRPr lang="fr-FR" dirty="0"/>
          </a:p>
        </p:txBody>
      </p:sp>
      <p:sp>
        <p:nvSpPr>
          <p:cNvPr id="6"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a:solidFill>
                  <a:srgbClr val="0070C0"/>
                </a:solidFill>
              </a:rPr>
              <a:t>Blanc FX, CROI 2018, Abs. 29LB</a:t>
            </a:r>
          </a:p>
        </p:txBody>
      </p:sp>
      <p:sp>
        <p:nvSpPr>
          <p:cNvPr id="7" name="Titre 4">
            <a:extLst>
              <a:ext uri="{FF2B5EF4-FFF2-40B4-BE49-F238E27FC236}">
                <a16:creationId xmlns="" xmlns:a16="http://schemas.microsoft.com/office/drawing/2014/main" id="{E1474042-FDD9-40E8-A54F-0222711BC7E3}"/>
              </a:ext>
            </a:extLst>
          </p:cNvPr>
          <p:cNvSpPr>
            <a:spLocks noGrp="1"/>
          </p:cNvSpPr>
          <p:nvPr>
            <p:ph type="title"/>
          </p:nvPr>
        </p:nvSpPr>
        <p:spPr>
          <a:xfrm>
            <a:off x="1547813" y="115888"/>
            <a:ext cx="7523162" cy="936625"/>
          </a:xfrm>
        </p:spPr>
        <p:txBody>
          <a:bodyPr/>
          <a:lstStyle/>
          <a:p>
            <a:r>
              <a:rPr lang="fr-FR" sz="2400" dirty="0"/>
              <a:t>Essai STATIS : traitement </a:t>
            </a:r>
            <a:r>
              <a:rPr lang="fr-FR" sz="2400" dirty="0" err="1"/>
              <a:t>anti-tuberculeux</a:t>
            </a:r>
            <a:r>
              <a:rPr lang="fr-FR" sz="2400" dirty="0"/>
              <a:t> systématique vs guidé sur tests chez les patients VIH avec CD4 &lt; 100/mm</a:t>
            </a:r>
            <a:r>
              <a:rPr lang="fr-FR" sz="2400" baseline="30000" dirty="0"/>
              <a:t>3</a:t>
            </a:r>
            <a:r>
              <a:rPr lang="fr-FR" sz="2400" dirty="0"/>
              <a:t> (2)</a:t>
            </a:r>
          </a:p>
        </p:txBody>
      </p:sp>
      <p:sp>
        <p:nvSpPr>
          <p:cNvPr id="5" name="ZoneTexte 4">
            <a:extLst>
              <a:ext uri="{FF2B5EF4-FFF2-40B4-BE49-F238E27FC236}">
                <a16:creationId xmlns="" xmlns:a16="http://schemas.microsoft.com/office/drawing/2014/main" id="{8E7D7378-A16A-417A-95D7-799046B5C860}"/>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141</a:t>
            </a:r>
          </a:p>
        </p:txBody>
      </p:sp>
    </p:spTree>
    <p:extLst>
      <p:ext uri="{BB962C8B-B14F-4D97-AF65-F5344CB8AC3E}">
        <p14:creationId xmlns:p14="http://schemas.microsoft.com/office/powerpoint/2010/main" val="1910950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nvPr>
        </p:nvGraphicFramePr>
        <p:xfrm>
          <a:off x="352612" y="1819551"/>
          <a:ext cx="8652623" cy="4519105"/>
        </p:xfrm>
        <a:graphic>
          <a:graphicData uri="http://schemas.openxmlformats.org/drawingml/2006/table">
            <a:tbl>
              <a:tblPr firstRow="1" bandRow="1">
                <a:tableStyleId>{5C22544A-7EE6-4342-B048-85BDC9FD1C3A}</a:tableStyleId>
              </a:tblPr>
              <a:tblGrid>
                <a:gridCol w="4256577">
                  <a:extLst>
                    <a:ext uri="{9D8B030D-6E8A-4147-A177-3AD203B41FA5}">
                      <a16:colId xmlns="" xmlns:a16="http://schemas.microsoft.com/office/drawing/2014/main" val="20000"/>
                    </a:ext>
                  </a:extLst>
                </a:gridCol>
                <a:gridCol w="2300154">
                  <a:extLst>
                    <a:ext uri="{9D8B030D-6E8A-4147-A177-3AD203B41FA5}">
                      <a16:colId xmlns="" xmlns:a16="http://schemas.microsoft.com/office/drawing/2014/main" val="20001"/>
                    </a:ext>
                  </a:extLst>
                </a:gridCol>
                <a:gridCol w="2095892">
                  <a:extLst>
                    <a:ext uri="{9D8B030D-6E8A-4147-A177-3AD203B41FA5}">
                      <a16:colId xmlns="" xmlns:a16="http://schemas.microsoft.com/office/drawing/2014/main" val="20002"/>
                    </a:ext>
                  </a:extLst>
                </a:gridCol>
              </a:tblGrid>
              <a:tr h="982781">
                <a:tc>
                  <a:txBody>
                    <a:bodyPr/>
                    <a:lstStyle/>
                    <a:p>
                      <a:endParaRPr lang="fr-FR" sz="1600" dirty="0">
                        <a:solidFill>
                          <a:srgbClr val="000066"/>
                        </a:solidFill>
                      </a:endParaRPr>
                    </a:p>
                  </a:txBody>
                  <a:tcPr/>
                </a:tc>
                <a:tc>
                  <a:txBody>
                    <a:bodyPr/>
                    <a:lstStyle/>
                    <a:p>
                      <a:pPr algn="ctr"/>
                      <a:r>
                        <a:rPr lang="fr-FR" sz="1600" dirty="0">
                          <a:solidFill>
                            <a:srgbClr val="000066"/>
                          </a:solidFill>
                        </a:rPr>
                        <a:t>Dépistage renforcé</a:t>
                      </a:r>
                    </a:p>
                    <a:p>
                      <a:pPr algn="ctr"/>
                      <a:r>
                        <a:rPr lang="fr-FR" sz="1600" dirty="0">
                          <a:solidFill>
                            <a:srgbClr val="000066"/>
                          </a:solidFill>
                        </a:rPr>
                        <a:t>tuberculose</a:t>
                      </a:r>
                    </a:p>
                    <a:p>
                      <a:pPr algn="ctr"/>
                      <a:r>
                        <a:rPr lang="fr-FR" sz="1600" b="0" dirty="0">
                          <a:solidFill>
                            <a:srgbClr val="000066"/>
                          </a:solidFill>
                        </a:rPr>
                        <a:t>(n = 525)</a:t>
                      </a:r>
                    </a:p>
                  </a:txBody>
                  <a:tcPr/>
                </a:tc>
                <a:tc>
                  <a:txBody>
                    <a:bodyPr/>
                    <a:lstStyle/>
                    <a:p>
                      <a:pPr algn="ctr"/>
                      <a:r>
                        <a:rPr lang="fr-FR" sz="1600" dirty="0">
                          <a:solidFill>
                            <a:srgbClr val="000066"/>
                          </a:solidFill>
                        </a:rPr>
                        <a:t>Traitement anti-BK systématique</a:t>
                      </a:r>
                    </a:p>
                    <a:p>
                      <a:pPr algn="ctr"/>
                      <a:r>
                        <a:rPr lang="fr-FR" sz="1600" b="0" dirty="0">
                          <a:solidFill>
                            <a:srgbClr val="000066"/>
                          </a:solidFill>
                        </a:rPr>
                        <a:t>(n = 522)</a:t>
                      </a:r>
                    </a:p>
                  </a:txBody>
                  <a:tcPr/>
                </a:tc>
                <a:extLst>
                  <a:ext uri="{0D108BD9-81ED-4DB2-BD59-A6C34878D82A}">
                    <a16:rowId xmlns="" xmlns:a16="http://schemas.microsoft.com/office/drawing/2014/main" val="10000"/>
                  </a:ext>
                </a:extLst>
              </a:tr>
              <a:tr h="366977">
                <a:tc>
                  <a:txBody>
                    <a:bodyPr/>
                    <a:lstStyle/>
                    <a:p>
                      <a:r>
                        <a:rPr lang="fr-FR" sz="1600" dirty="0">
                          <a:solidFill>
                            <a:srgbClr val="000066"/>
                          </a:solidFill>
                        </a:rPr>
                        <a:t>Femme, %</a:t>
                      </a:r>
                    </a:p>
                  </a:txBody>
                  <a:tcPr/>
                </a:tc>
                <a:tc>
                  <a:txBody>
                    <a:bodyPr/>
                    <a:lstStyle/>
                    <a:p>
                      <a:pPr algn="ctr"/>
                      <a:r>
                        <a:rPr lang="fr-FR" sz="1600" dirty="0">
                          <a:solidFill>
                            <a:srgbClr val="000066"/>
                          </a:solidFill>
                        </a:rPr>
                        <a:t>42</a:t>
                      </a:r>
                    </a:p>
                  </a:txBody>
                  <a:tcPr/>
                </a:tc>
                <a:tc>
                  <a:txBody>
                    <a:bodyPr/>
                    <a:lstStyle/>
                    <a:p>
                      <a:pPr algn="ctr"/>
                      <a:r>
                        <a:rPr lang="fr-FR" sz="1600" dirty="0">
                          <a:solidFill>
                            <a:srgbClr val="000066"/>
                          </a:solidFill>
                        </a:rPr>
                        <a:t>41</a:t>
                      </a:r>
                    </a:p>
                  </a:txBody>
                  <a:tcPr/>
                </a:tc>
                <a:extLst>
                  <a:ext uri="{0D108BD9-81ED-4DB2-BD59-A6C34878D82A}">
                    <a16:rowId xmlns="" xmlns:a16="http://schemas.microsoft.com/office/drawing/2014/main" val="10001"/>
                  </a:ext>
                </a:extLst>
              </a:tr>
              <a:tr h="366977">
                <a:tc>
                  <a:txBody>
                    <a:bodyPr/>
                    <a:lstStyle/>
                    <a:p>
                      <a:r>
                        <a:rPr lang="fr-FR" sz="1600" dirty="0">
                          <a:solidFill>
                            <a:srgbClr val="000066"/>
                          </a:solidFill>
                        </a:rPr>
                        <a:t>Age</a:t>
                      </a:r>
                      <a:r>
                        <a:rPr lang="fr-FR" sz="1600" baseline="0" dirty="0">
                          <a:solidFill>
                            <a:srgbClr val="000066"/>
                          </a:solidFill>
                        </a:rPr>
                        <a:t> médian, années</a:t>
                      </a:r>
                      <a:endParaRPr lang="fr-FR" sz="1600" dirty="0">
                        <a:solidFill>
                          <a:srgbClr val="000066"/>
                        </a:solidFill>
                      </a:endParaRPr>
                    </a:p>
                  </a:txBody>
                  <a:tcPr/>
                </a:tc>
                <a:tc>
                  <a:txBody>
                    <a:bodyPr/>
                    <a:lstStyle/>
                    <a:p>
                      <a:pPr algn="ctr"/>
                      <a:r>
                        <a:rPr lang="fr-FR" sz="1600" dirty="0">
                          <a:solidFill>
                            <a:srgbClr val="000066"/>
                          </a:solidFill>
                        </a:rPr>
                        <a:t>35</a:t>
                      </a:r>
                    </a:p>
                  </a:txBody>
                  <a:tcPr/>
                </a:tc>
                <a:tc>
                  <a:txBody>
                    <a:bodyPr/>
                    <a:lstStyle/>
                    <a:p>
                      <a:pPr algn="ctr"/>
                      <a:r>
                        <a:rPr lang="fr-FR" sz="1600" dirty="0">
                          <a:solidFill>
                            <a:srgbClr val="000066"/>
                          </a:solidFill>
                        </a:rPr>
                        <a:t>35</a:t>
                      </a:r>
                    </a:p>
                  </a:txBody>
                  <a:tcPr/>
                </a:tc>
                <a:extLst>
                  <a:ext uri="{0D108BD9-81ED-4DB2-BD59-A6C34878D82A}">
                    <a16:rowId xmlns="" xmlns:a16="http://schemas.microsoft.com/office/drawing/2014/main" val="10002"/>
                  </a:ext>
                </a:extLst>
              </a:tr>
              <a:tr h="366977">
                <a:tc>
                  <a:txBody>
                    <a:bodyPr/>
                    <a:lstStyle/>
                    <a:p>
                      <a:r>
                        <a:rPr lang="fr-FR" sz="1600" dirty="0">
                          <a:solidFill>
                            <a:srgbClr val="000066"/>
                          </a:solidFill>
                        </a:rPr>
                        <a:t>CD4/mm</a:t>
                      </a:r>
                      <a:r>
                        <a:rPr lang="fr-FR" sz="1600" baseline="30000" dirty="0">
                          <a:solidFill>
                            <a:srgbClr val="000066"/>
                          </a:solidFill>
                        </a:rPr>
                        <a:t>3</a:t>
                      </a:r>
                      <a:r>
                        <a:rPr lang="fr-FR" sz="1600" dirty="0">
                          <a:solidFill>
                            <a:srgbClr val="000066"/>
                          </a:solidFill>
                        </a:rPr>
                        <a:t>, médiane</a:t>
                      </a:r>
                    </a:p>
                  </a:txBody>
                  <a:tcPr/>
                </a:tc>
                <a:tc>
                  <a:txBody>
                    <a:bodyPr/>
                    <a:lstStyle/>
                    <a:p>
                      <a:pPr algn="ctr"/>
                      <a:r>
                        <a:rPr lang="fr-FR" sz="1600" dirty="0">
                          <a:solidFill>
                            <a:srgbClr val="000066"/>
                          </a:solidFill>
                        </a:rPr>
                        <a:t>28 (12 - 56)</a:t>
                      </a:r>
                    </a:p>
                  </a:txBody>
                  <a:tcPr/>
                </a:tc>
                <a:tc>
                  <a:txBody>
                    <a:bodyPr/>
                    <a:lstStyle/>
                    <a:p>
                      <a:pPr algn="ctr"/>
                      <a:r>
                        <a:rPr lang="fr-FR" sz="1600" dirty="0">
                          <a:solidFill>
                            <a:srgbClr val="000066"/>
                          </a:solidFill>
                        </a:rPr>
                        <a:t>32 (13 - 55)</a:t>
                      </a:r>
                    </a:p>
                  </a:txBody>
                  <a:tcPr/>
                </a:tc>
                <a:extLst>
                  <a:ext uri="{0D108BD9-81ED-4DB2-BD59-A6C34878D82A}">
                    <a16:rowId xmlns="" xmlns:a16="http://schemas.microsoft.com/office/drawing/2014/main" val="10003"/>
                  </a:ext>
                </a:extLst>
              </a:tr>
              <a:tr h="366977">
                <a:tc>
                  <a:txBody>
                    <a:bodyPr/>
                    <a:lstStyle/>
                    <a:p>
                      <a:r>
                        <a:rPr lang="fr-FR" sz="1600" dirty="0">
                          <a:solidFill>
                            <a:srgbClr val="000066"/>
                          </a:solidFill>
                        </a:rPr>
                        <a:t>CV</a:t>
                      </a:r>
                      <a:r>
                        <a:rPr lang="fr-FR" sz="1600" baseline="0" dirty="0">
                          <a:solidFill>
                            <a:srgbClr val="000066"/>
                          </a:solidFill>
                        </a:rPr>
                        <a:t>, log</a:t>
                      </a:r>
                      <a:r>
                        <a:rPr lang="fr-FR" sz="1600" baseline="-25000" dirty="0">
                          <a:solidFill>
                            <a:srgbClr val="000066"/>
                          </a:solidFill>
                        </a:rPr>
                        <a:t>10</a:t>
                      </a:r>
                      <a:r>
                        <a:rPr lang="fr-FR" sz="1600" baseline="0" dirty="0">
                          <a:solidFill>
                            <a:srgbClr val="000066"/>
                          </a:solidFill>
                        </a:rPr>
                        <a:t> c/ml, médiane</a:t>
                      </a:r>
                      <a:endParaRPr lang="fr-FR" sz="1600" dirty="0">
                        <a:solidFill>
                          <a:srgbClr val="000066"/>
                        </a:solidFill>
                      </a:endParaRPr>
                    </a:p>
                  </a:txBody>
                  <a:tcPr/>
                </a:tc>
                <a:tc>
                  <a:txBody>
                    <a:bodyPr/>
                    <a:lstStyle/>
                    <a:p>
                      <a:pPr algn="ctr"/>
                      <a:r>
                        <a:rPr lang="fr-FR" sz="1600" dirty="0">
                          <a:solidFill>
                            <a:srgbClr val="000066"/>
                          </a:solidFill>
                        </a:rPr>
                        <a:t>5,5</a:t>
                      </a:r>
                    </a:p>
                  </a:txBody>
                  <a:tcPr/>
                </a:tc>
                <a:tc>
                  <a:txBody>
                    <a:bodyPr/>
                    <a:lstStyle/>
                    <a:p>
                      <a:pPr algn="ctr"/>
                      <a:r>
                        <a:rPr lang="fr-FR" sz="1600" dirty="0">
                          <a:solidFill>
                            <a:srgbClr val="000066"/>
                          </a:solidFill>
                        </a:rPr>
                        <a:t>5,4</a:t>
                      </a:r>
                    </a:p>
                  </a:txBody>
                  <a:tcPr/>
                </a:tc>
                <a:extLst>
                  <a:ext uri="{0D108BD9-81ED-4DB2-BD59-A6C34878D82A}">
                    <a16:rowId xmlns="" xmlns:a16="http://schemas.microsoft.com/office/drawing/2014/main" val="10004"/>
                  </a:ext>
                </a:extLst>
              </a:tr>
              <a:tr h="366977">
                <a:tc>
                  <a:txBody>
                    <a:bodyPr/>
                    <a:lstStyle/>
                    <a:p>
                      <a:r>
                        <a:rPr lang="fr-FR" sz="1600" dirty="0">
                          <a:solidFill>
                            <a:srgbClr val="000066"/>
                          </a:solidFill>
                        </a:rPr>
                        <a:t>Survenue 1</a:t>
                      </a:r>
                      <a:r>
                        <a:rPr lang="fr-FR" sz="1600" baseline="30000" dirty="0">
                          <a:solidFill>
                            <a:srgbClr val="000066"/>
                          </a:solidFill>
                        </a:rPr>
                        <a:t>er</a:t>
                      </a:r>
                      <a:r>
                        <a:rPr lang="fr-FR" sz="1600" dirty="0">
                          <a:solidFill>
                            <a:srgbClr val="000066"/>
                          </a:solidFill>
                        </a:rPr>
                        <a:t> épisode de tuberculose, %</a:t>
                      </a:r>
                    </a:p>
                  </a:txBody>
                  <a:tcPr/>
                </a:tc>
                <a:tc>
                  <a:txBody>
                    <a:bodyPr/>
                    <a:lstStyle/>
                    <a:p>
                      <a:pPr algn="ctr"/>
                      <a:r>
                        <a:rPr lang="fr-FR" sz="1600" dirty="0">
                          <a:solidFill>
                            <a:srgbClr val="000066"/>
                          </a:solidFill>
                        </a:rPr>
                        <a:t>17,7</a:t>
                      </a:r>
                    </a:p>
                  </a:txBody>
                  <a:tcPr/>
                </a:tc>
                <a:tc>
                  <a:txBody>
                    <a:bodyPr/>
                    <a:lstStyle/>
                    <a:p>
                      <a:pPr algn="ctr"/>
                      <a:r>
                        <a:rPr lang="fr-FR" sz="1600" dirty="0">
                          <a:solidFill>
                            <a:srgbClr val="000066"/>
                          </a:solidFill>
                        </a:rPr>
                        <a:t>2,6</a:t>
                      </a:r>
                    </a:p>
                  </a:txBody>
                  <a:tcPr/>
                </a:tc>
                <a:extLst>
                  <a:ext uri="{0D108BD9-81ED-4DB2-BD59-A6C34878D82A}">
                    <a16:rowId xmlns="" xmlns:a16="http://schemas.microsoft.com/office/drawing/2014/main" val="10005"/>
                  </a:ext>
                </a:extLst>
              </a:tr>
              <a:tr h="1701439">
                <a:tc>
                  <a:txBody>
                    <a:bodyPr/>
                    <a:lstStyle/>
                    <a:p>
                      <a:r>
                        <a:rPr lang="fr-FR" sz="1600" dirty="0">
                          <a:solidFill>
                            <a:srgbClr val="000066"/>
                          </a:solidFill>
                        </a:rPr>
                        <a:t>Situation à S24, %</a:t>
                      </a:r>
                    </a:p>
                    <a:p>
                      <a:pPr lvl="1"/>
                      <a:r>
                        <a:rPr lang="fr-FR" sz="1600" dirty="0">
                          <a:solidFill>
                            <a:srgbClr val="000066"/>
                          </a:solidFill>
                        </a:rPr>
                        <a:t>Toujours suivi</a:t>
                      </a:r>
                    </a:p>
                    <a:p>
                      <a:pPr lvl="1"/>
                      <a:r>
                        <a:rPr lang="fr-FR" sz="1600" dirty="0">
                          <a:solidFill>
                            <a:srgbClr val="000066"/>
                          </a:solidFill>
                        </a:rPr>
                        <a:t>Perdu de vue, retrait consentement</a:t>
                      </a:r>
                    </a:p>
                    <a:p>
                      <a:pPr lvl="1"/>
                      <a:r>
                        <a:rPr lang="fr-FR" sz="1600" dirty="0">
                          <a:solidFill>
                            <a:srgbClr val="000066"/>
                          </a:solidFill>
                        </a:rPr>
                        <a:t>Décédé</a:t>
                      </a:r>
                    </a:p>
                    <a:p>
                      <a:pPr lvl="1"/>
                      <a:r>
                        <a:rPr lang="fr-FR" sz="1600" dirty="0">
                          <a:solidFill>
                            <a:srgbClr val="000066"/>
                          </a:solidFill>
                        </a:rPr>
                        <a:t>Traitement anti-BK initié</a:t>
                      </a:r>
                    </a:p>
                    <a:p>
                      <a:pPr lvl="1"/>
                      <a:r>
                        <a:rPr lang="fr-FR" sz="1600" dirty="0">
                          <a:solidFill>
                            <a:srgbClr val="000066"/>
                          </a:solidFill>
                        </a:rPr>
                        <a:t>Traitement ARV initié</a:t>
                      </a:r>
                    </a:p>
                  </a:txBody>
                  <a:tcPr/>
                </a:tc>
                <a:tc>
                  <a:txBody>
                    <a:bodyPr/>
                    <a:lstStyle/>
                    <a:p>
                      <a:pPr algn="ctr"/>
                      <a:endParaRPr lang="fr-FR" sz="1600" dirty="0">
                        <a:solidFill>
                          <a:srgbClr val="000066"/>
                        </a:solidFill>
                      </a:endParaRPr>
                    </a:p>
                    <a:p>
                      <a:pPr algn="ctr"/>
                      <a:r>
                        <a:rPr lang="fr-FR" sz="1600" dirty="0">
                          <a:solidFill>
                            <a:srgbClr val="000066"/>
                          </a:solidFill>
                        </a:rPr>
                        <a:t>89,1</a:t>
                      </a:r>
                    </a:p>
                    <a:p>
                      <a:pPr algn="ctr"/>
                      <a:r>
                        <a:rPr lang="fr-FR" sz="1600" dirty="0">
                          <a:solidFill>
                            <a:srgbClr val="000066"/>
                          </a:solidFill>
                        </a:rPr>
                        <a:t>4</a:t>
                      </a:r>
                    </a:p>
                    <a:p>
                      <a:pPr algn="ctr"/>
                      <a:r>
                        <a:rPr lang="fr-FR" sz="1600" dirty="0">
                          <a:solidFill>
                            <a:srgbClr val="000066"/>
                          </a:solidFill>
                        </a:rPr>
                        <a:t>6,9</a:t>
                      </a:r>
                    </a:p>
                    <a:p>
                      <a:pPr algn="ctr"/>
                      <a:r>
                        <a:rPr lang="fr-FR" sz="1600" dirty="0">
                          <a:solidFill>
                            <a:srgbClr val="000066"/>
                          </a:solidFill>
                        </a:rPr>
                        <a:t>16,4</a:t>
                      </a:r>
                    </a:p>
                    <a:p>
                      <a:pPr algn="ctr"/>
                      <a:r>
                        <a:rPr lang="fr-FR" sz="1600" dirty="0">
                          <a:solidFill>
                            <a:srgbClr val="000066"/>
                          </a:solidFill>
                        </a:rPr>
                        <a:t>99,6</a:t>
                      </a:r>
                    </a:p>
                  </a:txBody>
                  <a:tcPr/>
                </a:tc>
                <a:tc>
                  <a:txBody>
                    <a:bodyPr/>
                    <a:lstStyle/>
                    <a:p>
                      <a:pPr algn="ctr"/>
                      <a:endParaRPr lang="fr-FR" sz="1600" dirty="0">
                        <a:solidFill>
                          <a:srgbClr val="000066"/>
                        </a:solidFill>
                      </a:endParaRPr>
                    </a:p>
                    <a:p>
                      <a:pPr algn="ctr"/>
                      <a:r>
                        <a:rPr lang="fr-FR" sz="1600" dirty="0">
                          <a:solidFill>
                            <a:srgbClr val="000066"/>
                          </a:solidFill>
                        </a:rPr>
                        <a:t>90,2</a:t>
                      </a:r>
                    </a:p>
                    <a:p>
                      <a:pPr algn="ctr"/>
                      <a:r>
                        <a:rPr lang="fr-FR" sz="1600" dirty="0">
                          <a:solidFill>
                            <a:srgbClr val="000066"/>
                          </a:solidFill>
                        </a:rPr>
                        <a:t>3,5</a:t>
                      </a:r>
                    </a:p>
                    <a:p>
                      <a:pPr algn="ctr"/>
                      <a:r>
                        <a:rPr lang="fr-FR" sz="1600" dirty="0">
                          <a:solidFill>
                            <a:srgbClr val="000066"/>
                          </a:solidFill>
                        </a:rPr>
                        <a:t>6,3</a:t>
                      </a:r>
                      <a:br>
                        <a:rPr lang="fr-FR" sz="1600" dirty="0">
                          <a:solidFill>
                            <a:srgbClr val="000066"/>
                          </a:solidFill>
                        </a:rPr>
                      </a:br>
                      <a:r>
                        <a:rPr lang="fr-FR" sz="1600" dirty="0">
                          <a:solidFill>
                            <a:srgbClr val="000066"/>
                          </a:solidFill>
                        </a:rPr>
                        <a:t>99,8</a:t>
                      </a:r>
                    </a:p>
                    <a:p>
                      <a:pPr algn="ctr"/>
                      <a:r>
                        <a:rPr lang="fr-FR" sz="1600" dirty="0">
                          <a:solidFill>
                            <a:srgbClr val="000066"/>
                          </a:solidFill>
                        </a:rPr>
                        <a:t>97,7</a:t>
                      </a:r>
                    </a:p>
                  </a:txBody>
                  <a:tcPr/>
                </a:tc>
                <a:extLst>
                  <a:ext uri="{0D108BD9-81ED-4DB2-BD59-A6C34878D82A}">
                    <a16:rowId xmlns="" xmlns:a16="http://schemas.microsoft.com/office/drawing/2014/main" val="10006"/>
                  </a:ext>
                </a:extLst>
              </a:tr>
            </a:tbl>
          </a:graphicData>
        </a:graphic>
      </p:graphicFrame>
      <p:sp>
        <p:nvSpPr>
          <p:cNvPr id="6" name="Text Box 2"/>
          <p:cNvSpPr txBox="1">
            <a:spLocks noChangeArrowheads="1"/>
          </p:cNvSpPr>
          <p:nvPr/>
        </p:nvSpPr>
        <p:spPr bwMode="auto">
          <a:xfrm>
            <a:off x="985838" y="1272704"/>
            <a:ext cx="7307551" cy="400110"/>
          </a:xfrm>
          <a:prstGeom prst="rect">
            <a:avLst/>
          </a:prstGeom>
          <a:noFill/>
          <a:ln w="9525">
            <a:noFill/>
            <a:miter lim="800000"/>
            <a:headEnd/>
            <a:tailEnd/>
          </a:ln>
        </p:spPr>
        <p:txBody>
          <a:bodyPr wrap="square">
            <a:spAutoFit/>
          </a:bodyPr>
          <a:lstStyle/>
          <a:p>
            <a:pPr algn="ctr"/>
            <a:r>
              <a:rPr lang="fr-FR" sz="2000" b="1">
                <a:solidFill>
                  <a:srgbClr val="0070C0"/>
                </a:solidFill>
                <a:latin typeface="Calibri" pitchFamily="34" charset="0"/>
                <a:ea typeface="ＭＳ Ｐゴシック" pitchFamily="34" charset="-128"/>
              </a:rPr>
              <a:t>Caractéristiques à l’inclusion et au suivi</a:t>
            </a:r>
          </a:p>
        </p:txBody>
      </p:sp>
      <p:sp>
        <p:nvSpPr>
          <p:cNvPr id="8"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a:solidFill>
                  <a:srgbClr val="0070C0"/>
                </a:solidFill>
              </a:rPr>
              <a:t>Blanc FX, CROI 2018, Abs. 29LB</a:t>
            </a:r>
          </a:p>
        </p:txBody>
      </p:sp>
      <p:sp>
        <p:nvSpPr>
          <p:cNvPr id="9" name="Titre 4">
            <a:extLst>
              <a:ext uri="{FF2B5EF4-FFF2-40B4-BE49-F238E27FC236}">
                <a16:creationId xmlns="" xmlns:a16="http://schemas.microsoft.com/office/drawing/2014/main" id="{D6BA611B-0307-4A35-B5B1-21D2599D8F0B}"/>
              </a:ext>
            </a:extLst>
          </p:cNvPr>
          <p:cNvSpPr>
            <a:spLocks noGrp="1"/>
          </p:cNvSpPr>
          <p:nvPr>
            <p:ph type="title"/>
          </p:nvPr>
        </p:nvSpPr>
        <p:spPr>
          <a:xfrm>
            <a:off x="1547813" y="115888"/>
            <a:ext cx="7523162" cy="936625"/>
          </a:xfrm>
        </p:spPr>
        <p:txBody>
          <a:bodyPr/>
          <a:lstStyle/>
          <a:p>
            <a:r>
              <a:rPr lang="fr-FR" sz="2400" dirty="0"/>
              <a:t>Essai STATIS : traitement </a:t>
            </a:r>
            <a:r>
              <a:rPr lang="fr-FR" sz="2400" dirty="0" err="1"/>
              <a:t>anti-tuberculeux</a:t>
            </a:r>
            <a:r>
              <a:rPr lang="fr-FR" sz="2400" dirty="0"/>
              <a:t> systématique vs guidé sur tests chez les patients VIH avec CD4 &lt; 100/mm</a:t>
            </a:r>
            <a:r>
              <a:rPr lang="fr-FR" sz="2400" baseline="30000" dirty="0"/>
              <a:t>3</a:t>
            </a:r>
            <a:r>
              <a:rPr lang="fr-FR" sz="2400" dirty="0"/>
              <a:t> (3)</a:t>
            </a:r>
          </a:p>
        </p:txBody>
      </p:sp>
      <p:sp>
        <p:nvSpPr>
          <p:cNvPr id="7" name="ZoneTexte 6">
            <a:extLst>
              <a:ext uri="{FF2B5EF4-FFF2-40B4-BE49-F238E27FC236}">
                <a16:creationId xmlns="" xmlns:a16="http://schemas.microsoft.com/office/drawing/2014/main" id="{3EEBDB71-CD89-4154-AA32-9AD50C05E59C}"/>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142</a:t>
            </a:r>
          </a:p>
        </p:txBody>
      </p:sp>
    </p:spTree>
    <p:extLst>
      <p:ext uri="{BB962C8B-B14F-4D97-AF65-F5344CB8AC3E}">
        <p14:creationId xmlns:p14="http://schemas.microsoft.com/office/powerpoint/2010/main" val="223017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 Box 2"/>
          <p:cNvSpPr txBox="1">
            <a:spLocks noChangeArrowheads="1"/>
          </p:cNvSpPr>
          <p:nvPr/>
        </p:nvSpPr>
        <p:spPr bwMode="auto">
          <a:xfrm>
            <a:off x="174709" y="1168117"/>
            <a:ext cx="4529270" cy="338554"/>
          </a:xfrm>
          <a:prstGeom prst="rect">
            <a:avLst/>
          </a:prstGeom>
          <a:noFill/>
          <a:ln w="9525">
            <a:noFill/>
            <a:miter lim="800000"/>
            <a:headEnd/>
            <a:tailEnd/>
          </a:ln>
        </p:spPr>
        <p:txBody>
          <a:bodyPr wrap="square">
            <a:spAutoFit/>
          </a:bodyPr>
          <a:lstStyle/>
          <a:p>
            <a:pPr algn="ctr"/>
            <a:r>
              <a:rPr lang="fr-FR" sz="1600" b="1" dirty="0">
                <a:solidFill>
                  <a:srgbClr val="0070C0"/>
                </a:solidFill>
                <a:latin typeface="Calibri" pitchFamily="34" charset="0"/>
                <a:ea typeface="ＭＳ Ｐゴシック" pitchFamily="34" charset="-128"/>
              </a:rPr>
              <a:t>Critère principal : probabilité décès ou IBI (%)</a:t>
            </a:r>
          </a:p>
        </p:txBody>
      </p:sp>
      <p:sp>
        <p:nvSpPr>
          <p:cNvPr id="167"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a:solidFill>
                  <a:srgbClr val="0070C0"/>
                </a:solidFill>
              </a:rPr>
              <a:t>Blanc FX, CROI 2018, Abs. 29LB</a:t>
            </a:r>
          </a:p>
        </p:txBody>
      </p:sp>
      <p:grpSp>
        <p:nvGrpSpPr>
          <p:cNvPr id="6" name="Groupe 5">
            <a:extLst>
              <a:ext uri="{FF2B5EF4-FFF2-40B4-BE49-F238E27FC236}">
                <a16:creationId xmlns="" xmlns:a16="http://schemas.microsoft.com/office/drawing/2014/main" id="{C5FFB985-22AB-421B-B1D9-7C2B65E460ED}"/>
              </a:ext>
            </a:extLst>
          </p:cNvPr>
          <p:cNvGrpSpPr/>
          <p:nvPr/>
        </p:nvGrpSpPr>
        <p:grpSpPr>
          <a:xfrm>
            <a:off x="4874632" y="1449945"/>
            <a:ext cx="4135273" cy="2405920"/>
            <a:chOff x="4874632" y="1449945"/>
            <a:chExt cx="4135273" cy="2405920"/>
          </a:xfrm>
        </p:grpSpPr>
        <p:grpSp>
          <p:nvGrpSpPr>
            <p:cNvPr id="57" name="Groupe 56">
              <a:extLst>
                <a:ext uri="{FF2B5EF4-FFF2-40B4-BE49-F238E27FC236}">
                  <a16:creationId xmlns="" xmlns:a16="http://schemas.microsoft.com/office/drawing/2014/main" id="{C13E2883-EE53-48B1-B0FF-1C68950B233A}"/>
                </a:ext>
              </a:extLst>
            </p:cNvPr>
            <p:cNvGrpSpPr/>
            <p:nvPr/>
          </p:nvGrpSpPr>
          <p:grpSpPr>
            <a:xfrm>
              <a:off x="5177432" y="1554546"/>
              <a:ext cx="3740376" cy="1468110"/>
              <a:chOff x="5011738" y="2349500"/>
              <a:chExt cx="4021138" cy="1755775"/>
            </a:xfrm>
          </p:grpSpPr>
          <p:sp>
            <p:nvSpPr>
              <p:cNvPr id="20" name="Freeform 13">
                <a:extLst>
                  <a:ext uri="{FF2B5EF4-FFF2-40B4-BE49-F238E27FC236}">
                    <a16:creationId xmlns="" xmlns:a16="http://schemas.microsoft.com/office/drawing/2014/main" id="{F59698CC-40B5-4C08-8370-BD09BB2A9FF1}"/>
                  </a:ext>
                </a:extLst>
              </p:cNvPr>
              <p:cNvSpPr>
                <a:spLocks/>
              </p:cNvSpPr>
              <p:nvPr/>
            </p:nvSpPr>
            <p:spPr bwMode="auto">
              <a:xfrm>
                <a:off x="7048500" y="3395663"/>
                <a:ext cx="0" cy="323850"/>
              </a:xfrm>
              <a:custGeom>
                <a:avLst/>
                <a:gdLst>
                  <a:gd name="T0" fmla="*/ 204 h 204"/>
                  <a:gd name="T1" fmla="*/ 119 h 204"/>
                  <a:gd name="T2" fmla="*/ 0 h 204"/>
                </a:gdLst>
                <a:ahLst/>
                <a:cxnLst>
                  <a:cxn ang="0">
                    <a:pos x="0" y="T0"/>
                  </a:cxn>
                  <a:cxn ang="0">
                    <a:pos x="0" y="T1"/>
                  </a:cxn>
                  <a:cxn ang="0">
                    <a:pos x="0" y="T2"/>
                  </a:cxn>
                </a:cxnLst>
                <a:rect l="0" t="0" r="r" b="b"/>
                <a:pathLst>
                  <a:path h="204">
                    <a:moveTo>
                      <a:pt x="0" y="204"/>
                    </a:moveTo>
                    <a:lnTo>
                      <a:pt x="0" y="119"/>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 name="Freeform 15">
                <a:extLst>
                  <a:ext uri="{FF2B5EF4-FFF2-40B4-BE49-F238E27FC236}">
                    <a16:creationId xmlns="" xmlns:a16="http://schemas.microsoft.com/office/drawing/2014/main" id="{A14DE857-3159-4274-987C-511AC641C5AB}"/>
                  </a:ext>
                </a:extLst>
              </p:cNvPr>
              <p:cNvSpPr>
                <a:spLocks/>
              </p:cNvSpPr>
              <p:nvPr/>
            </p:nvSpPr>
            <p:spPr bwMode="auto">
              <a:xfrm>
                <a:off x="7667625" y="3340100"/>
                <a:ext cx="0" cy="339725"/>
              </a:xfrm>
              <a:custGeom>
                <a:avLst/>
                <a:gdLst>
                  <a:gd name="T0" fmla="*/ 214 h 214"/>
                  <a:gd name="T1" fmla="*/ 122 h 214"/>
                  <a:gd name="T2" fmla="*/ 0 h 214"/>
                </a:gdLst>
                <a:ahLst/>
                <a:cxnLst>
                  <a:cxn ang="0">
                    <a:pos x="0" y="T0"/>
                  </a:cxn>
                  <a:cxn ang="0">
                    <a:pos x="0" y="T1"/>
                  </a:cxn>
                  <a:cxn ang="0">
                    <a:pos x="0" y="T2"/>
                  </a:cxn>
                </a:cxnLst>
                <a:rect l="0" t="0" r="r" b="b"/>
                <a:pathLst>
                  <a:path h="214">
                    <a:moveTo>
                      <a:pt x="0" y="214"/>
                    </a:moveTo>
                    <a:lnTo>
                      <a:pt x="0" y="122"/>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 name="Freeform 16">
                <a:extLst>
                  <a:ext uri="{FF2B5EF4-FFF2-40B4-BE49-F238E27FC236}">
                    <a16:creationId xmlns="" xmlns:a16="http://schemas.microsoft.com/office/drawing/2014/main" id="{7AE352A0-3581-45C3-B8C8-1AD2B9BEA3DA}"/>
                  </a:ext>
                </a:extLst>
              </p:cNvPr>
              <p:cNvSpPr>
                <a:spLocks/>
              </p:cNvSpPr>
              <p:nvPr/>
            </p:nvSpPr>
            <p:spPr bwMode="auto">
              <a:xfrm>
                <a:off x="8904288" y="3248025"/>
                <a:ext cx="0" cy="363538"/>
              </a:xfrm>
              <a:custGeom>
                <a:avLst/>
                <a:gdLst>
                  <a:gd name="T0" fmla="*/ 229 h 229"/>
                  <a:gd name="T1" fmla="*/ 143 h 229"/>
                  <a:gd name="T2" fmla="*/ 0 h 229"/>
                </a:gdLst>
                <a:ahLst/>
                <a:cxnLst>
                  <a:cxn ang="0">
                    <a:pos x="0" y="T0"/>
                  </a:cxn>
                  <a:cxn ang="0">
                    <a:pos x="0" y="T1"/>
                  </a:cxn>
                  <a:cxn ang="0">
                    <a:pos x="0" y="T2"/>
                  </a:cxn>
                </a:cxnLst>
                <a:rect l="0" t="0" r="r" b="b"/>
                <a:pathLst>
                  <a:path h="229">
                    <a:moveTo>
                      <a:pt x="0" y="229"/>
                    </a:moveTo>
                    <a:lnTo>
                      <a:pt x="0" y="143"/>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 name="Freeform 17">
                <a:extLst>
                  <a:ext uri="{FF2B5EF4-FFF2-40B4-BE49-F238E27FC236}">
                    <a16:creationId xmlns="" xmlns:a16="http://schemas.microsoft.com/office/drawing/2014/main" id="{036973A9-2954-431A-821A-C488ECF68767}"/>
                  </a:ext>
                </a:extLst>
              </p:cNvPr>
              <p:cNvSpPr>
                <a:spLocks/>
              </p:cNvSpPr>
              <p:nvPr/>
            </p:nvSpPr>
            <p:spPr bwMode="auto">
              <a:xfrm>
                <a:off x="8285163" y="3281363"/>
                <a:ext cx="0" cy="358775"/>
              </a:xfrm>
              <a:custGeom>
                <a:avLst/>
                <a:gdLst>
                  <a:gd name="T0" fmla="*/ 226 h 226"/>
                  <a:gd name="T1" fmla="*/ 132 h 226"/>
                  <a:gd name="T2" fmla="*/ 0 h 226"/>
                </a:gdLst>
                <a:ahLst/>
                <a:cxnLst>
                  <a:cxn ang="0">
                    <a:pos x="0" y="T0"/>
                  </a:cxn>
                  <a:cxn ang="0">
                    <a:pos x="0" y="T1"/>
                  </a:cxn>
                  <a:cxn ang="0">
                    <a:pos x="0" y="T2"/>
                  </a:cxn>
                </a:cxnLst>
                <a:rect l="0" t="0" r="r" b="b"/>
                <a:pathLst>
                  <a:path h="226">
                    <a:moveTo>
                      <a:pt x="0" y="226"/>
                    </a:moveTo>
                    <a:lnTo>
                      <a:pt x="0" y="132"/>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6" name="Freeform 19">
                <a:extLst>
                  <a:ext uri="{FF2B5EF4-FFF2-40B4-BE49-F238E27FC236}">
                    <a16:creationId xmlns="" xmlns:a16="http://schemas.microsoft.com/office/drawing/2014/main" id="{29EEA141-7638-43E2-A2C8-00A838EEA075}"/>
                  </a:ext>
                </a:extLst>
              </p:cNvPr>
              <p:cNvSpPr>
                <a:spLocks/>
              </p:cNvSpPr>
              <p:nvPr/>
            </p:nvSpPr>
            <p:spPr bwMode="auto">
              <a:xfrm>
                <a:off x="5815013" y="3716338"/>
                <a:ext cx="0" cy="212725"/>
              </a:xfrm>
              <a:custGeom>
                <a:avLst/>
                <a:gdLst>
                  <a:gd name="T0" fmla="*/ 134 h 134"/>
                  <a:gd name="T1" fmla="*/ 88 h 134"/>
                  <a:gd name="T2" fmla="*/ 0 h 134"/>
                </a:gdLst>
                <a:ahLst/>
                <a:cxnLst>
                  <a:cxn ang="0">
                    <a:pos x="0" y="T0"/>
                  </a:cxn>
                  <a:cxn ang="0">
                    <a:pos x="0" y="T1"/>
                  </a:cxn>
                  <a:cxn ang="0">
                    <a:pos x="0" y="T2"/>
                  </a:cxn>
                </a:cxnLst>
                <a:rect l="0" t="0" r="r" b="b"/>
                <a:pathLst>
                  <a:path h="134">
                    <a:moveTo>
                      <a:pt x="0" y="134"/>
                    </a:moveTo>
                    <a:lnTo>
                      <a:pt x="0" y="88"/>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7" name="Freeform 20">
                <a:extLst>
                  <a:ext uri="{FF2B5EF4-FFF2-40B4-BE49-F238E27FC236}">
                    <a16:creationId xmlns="" xmlns:a16="http://schemas.microsoft.com/office/drawing/2014/main" id="{830595EE-BD63-44B3-A77E-81D76A0C4FFA}"/>
                  </a:ext>
                </a:extLst>
              </p:cNvPr>
              <p:cNvSpPr>
                <a:spLocks/>
              </p:cNvSpPr>
              <p:nvPr/>
            </p:nvSpPr>
            <p:spPr bwMode="auto">
              <a:xfrm>
                <a:off x="6434138" y="3562350"/>
                <a:ext cx="0" cy="268288"/>
              </a:xfrm>
              <a:custGeom>
                <a:avLst/>
                <a:gdLst>
                  <a:gd name="T0" fmla="*/ 169 h 169"/>
                  <a:gd name="T1" fmla="*/ 101 h 169"/>
                  <a:gd name="T2" fmla="*/ 0 h 169"/>
                </a:gdLst>
                <a:ahLst/>
                <a:cxnLst>
                  <a:cxn ang="0">
                    <a:pos x="0" y="T0"/>
                  </a:cxn>
                  <a:cxn ang="0">
                    <a:pos x="0" y="T1"/>
                  </a:cxn>
                  <a:cxn ang="0">
                    <a:pos x="0" y="T2"/>
                  </a:cxn>
                </a:cxnLst>
                <a:rect l="0" t="0" r="r" b="b"/>
                <a:pathLst>
                  <a:path h="169">
                    <a:moveTo>
                      <a:pt x="0" y="169"/>
                    </a:moveTo>
                    <a:lnTo>
                      <a:pt x="0" y="101"/>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2" name="Freeform 25">
                <a:extLst>
                  <a:ext uri="{FF2B5EF4-FFF2-40B4-BE49-F238E27FC236}">
                    <a16:creationId xmlns="" xmlns:a16="http://schemas.microsoft.com/office/drawing/2014/main" id="{F881E4A8-2C2F-4475-A76F-D7A499C91654}"/>
                  </a:ext>
                </a:extLst>
              </p:cNvPr>
              <p:cNvSpPr>
                <a:spLocks noEditPoints="1"/>
              </p:cNvSpPr>
              <p:nvPr/>
            </p:nvSpPr>
            <p:spPr bwMode="auto">
              <a:xfrm>
                <a:off x="5191125" y="3475038"/>
                <a:ext cx="3713163" cy="550863"/>
              </a:xfrm>
              <a:custGeom>
                <a:avLst/>
                <a:gdLst>
                  <a:gd name="T0" fmla="*/ 27 w 2339"/>
                  <a:gd name="T1" fmla="*/ 347 h 347"/>
                  <a:gd name="T2" fmla="*/ 1348 w 2339"/>
                  <a:gd name="T3" fmla="*/ 61 h 347"/>
                  <a:gd name="T4" fmla="*/ 1197 w 2339"/>
                  <a:gd name="T5" fmla="*/ 69 h 347"/>
                  <a:gd name="T6" fmla="*/ 1155 w 2339"/>
                  <a:gd name="T7" fmla="*/ 69 h 347"/>
                  <a:gd name="T8" fmla="*/ 1116 w 2339"/>
                  <a:gd name="T9" fmla="*/ 80 h 347"/>
                  <a:gd name="T10" fmla="*/ 1098 w 2339"/>
                  <a:gd name="T11" fmla="*/ 90 h 347"/>
                  <a:gd name="T12" fmla="*/ 1073 w 2339"/>
                  <a:gd name="T13" fmla="*/ 100 h 347"/>
                  <a:gd name="T14" fmla="*/ 990 w 2339"/>
                  <a:gd name="T15" fmla="*/ 111 h 347"/>
                  <a:gd name="T16" fmla="*/ 938 w 2339"/>
                  <a:gd name="T17" fmla="*/ 121 h 347"/>
                  <a:gd name="T18" fmla="*/ 910 w 2339"/>
                  <a:gd name="T19" fmla="*/ 131 h 347"/>
                  <a:gd name="T20" fmla="*/ 864 w 2339"/>
                  <a:gd name="T21" fmla="*/ 139 h 347"/>
                  <a:gd name="T22" fmla="*/ 846 w 2339"/>
                  <a:gd name="T23" fmla="*/ 148 h 347"/>
                  <a:gd name="T24" fmla="*/ 783 w 2339"/>
                  <a:gd name="T25" fmla="*/ 156 h 347"/>
                  <a:gd name="T26" fmla="*/ 781 w 2339"/>
                  <a:gd name="T27" fmla="*/ 170 h 347"/>
                  <a:gd name="T28" fmla="*/ 585 w 2339"/>
                  <a:gd name="T29" fmla="*/ 181 h 347"/>
                  <a:gd name="T30" fmla="*/ 573 w 2339"/>
                  <a:gd name="T31" fmla="*/ 189 h 347"/>
                  <a:gd name="T32" fmla="*/ 517 w 2339"/>
                  <a:gd name="T33" fmla="*/ 197 h 347"/>
                  <a:gd name="T34" fmla="*/ 488 w 2339"/>
                  <a:gd name="T35" fmla="*/ 209 h 347"/>
                  <a:gd name="T36" fmla="*/ 476 w 2339"/>
                  <a:gd name="T37" fmla="*/ 218 h 347"/>
                  <a:gd name="T38" fmla="*/ 434 w 2339"/>
                  <a:gd name="T39" fmla="*/ 240 h 347"/>
                  <a:gd name="T40" fmla="*/ 391 w 2339"/>
                  <a:gd name="T41" fmla="*/ 240 h 347"/>
                  <a:gd name="T42" fmla="*/ 370 w 2339"/>
                  <a:gd name="T43" fmla="*/ 261 h 347"/>
                  <a:gd name="T44" fmla="*/ 294 w 2339"/>
                  <a:gd name="T45" fmla="*/ 273 h 347"/>
                  <a:gd name="T46" fmla="*/ 267 w 2339"/>
                  <a:gd name="T47" fmla="*/ 281 h 347"/>
                  <a:gd name="T48" fmla="*/ 211 w 2339"/>
                  <a:gd name="T49" fmla="*/ 288 h 347"/>
                  <a:gd name="T50" fmla="*/ 153 w 2339"/>
                  <a:gd name="T51" fmla="*/ 300 h 347"/>
                  <a:gd name="T52" fmla="*/ 122 w 2339"/>
                  <a:gd name="T53" fmla="*/ 310 h 347"/>
                  <a:gd name="T54" fmla="*/ 108 w 2339"/>
                  <a:gd name="T55" fmla="*/ 325 h 347"/>
                  <a:gd name="T56" fmla="*/ 33 w 2339"/>
                  <a:gd name="T57" fmla="*/ 335 h 347"/>
                  <a:gd name="T58" fmla="*/ 2339 w 2339"/>
                  <a:gd name="T59" fmla="*/ 0 h 347"/>
                  <a:gd name="T60" fmla="*/ 2005 w 2339"/>
                  <a:gd name="T61" fmla="*/ 10 h 347"/>
                  <a:gd name="T62" fmla="*/ 1920 w 2339"/>
                  <a:gd name="T63" fmla="*/ 10 h 347"/>
                  <a:gd name="T64" fmla="*/ 1784 w 2339"/>
                  <a:gd name="T65" fmla="*/ 18 h 347"/>
                  <a:gd name="T66" fmla="*/ 1587 w 2339"/>
                  <a:gd name="T67" fmla="*/ 30 h 347"/>
                  <a:gd name="T68" fmla="*/ 1560 w 2339"/>
                  <a:gd name="T69" fmla="*/ 37 h 347"/>
                  <a:gd name="T70" fmla="*/ 1533 w 2339"/>
                  <a:gd name="T71"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9" h="347">
                    <a:moveTo>
                      <a:pt x="0" y="347"/>
                    </a:moveTo>
                    <a:lnTo>
                      <a:pt x="27" y="347"/>
                    </a:lnTo>
                    <a:moveTo>
                      <a:pt x="1348" y="51"/>
                    </a:moveTo>
                    <a:lnTo>
                      <a:pt x="1348" y="61"/>
                    </a:lnTo>
                    <a:lnTo>
                      <a:pt x="1197" y="61"/>
                    </a:lnTo>
                    <a:lnTo>
                      <a:pt x="1197" y="69"/>
                    </a:lnTo>
                    <a:lnTo>
                      <a:pt x="1170" y="69"/>
                    </a:lnTo>
                    <a:lnTo>
                      <a:pt x="1155" y="69"/>
                    </a:lnTo>
                    <a:lnTo>
                      <a:pt x="1155" y="80"/>
                    </a:lnTo>
                    <a:lnTo>
                      <a:pt x="1116" y="80"/>
                    </a:lnTo>
                    <a:lnTo>
                      <a:pt x="1116" y="90"/>
                    </a:lnTo>
                    <a:lnTo>
                      <a:pt x="1098" y="90"/>
                    </a:lnTo>
                    <a:lnTo>
                      <a:pt x="1098" y="100"/>
                    </a:lnTo>
                    <a:lnTo>
                      <a:pt x="1073" y="100"/>
                    </a:lnTo>
                    <a:lnTo>
                      <a:pt x="1073" y="111"/>
                    </a:lnTo>
                    <a:lnTo>
                      <a:pt x="990" y="111"/>
                    </a:lnTo>
                    <a:lnTo>
                      <a:pt x="990" y="121"/>
                    </a:lnTo>
                    <a:lnTo>
                      <a:pt x="938" y="121"/>
                    </a:lnTo>
                    <a:lnTo>
                      <a:pt x="938" y="131"/>
                    </a:lnTo>
                    <a:lnTo>
                      <a:pt x="910" y="131"/>
                    </a:lnTo>
                    <a:lnTo>
                      <a:pt x="910" y="139"/>
                    </a:lnTo>
                    <a:lnTo>
                      <a:pt x="864" y="139"/>
                    </a:lnTo>
                    <a:lnTo>
                      <a:pt x="864" y="148"/>
                    </a:lnTo>
                    <a:lnTo>
                      <a:pt x="846" y="148"/>
                    </a:lnTo>
                    <a:lnTo>
                      <a:pt x="846" y="156"/>
                    </a:lnTo>
                    <a:lnTo>
                      <a:pt x="783" y="156"/>
                    </a:lnTo>
                    <a:lnTo>
                      <a:pt x="781" y="156"/>
                    </a:lnTo>
                    <a:lnTo>
                      <a:pt x="781" y="170"/>
                    </a:lnTo>
                    <a:lnTo>
                      <a:pt x="585" y="170"/>
                    </a:lnTo>
                    <a:lnTo>
                      <a:pt x="585" y="181"/>
                    </a:lnTo>
                    <a:lnTo>
                      <a:pt x="573" y="181"/>
                    </a:lnTo>
                    <a:lnTo>
                      <a:pt x="573" y="189"/>
                    </a:lnTo>
                    <a:lnTo>
                      <a:pt x="517" y="189"/>
                    </a:lnTo>
                    <a:lnTo>
                      <a:pt x="517" y="197"/>
                    </a:lnTo>
                    <a:lnTo>
                      <a:pt x="488" y="197"/>
                    </a:lnTo>
                    <a:lnTo>
                      <a:pt x="488" y="209"/>
                    </a:lnTo>
                    <a:lnTo>
                      <a:pt x="476" y="209"/>
                    </a:lnTo>
                    <a:lnTo>
                      <a:pt x="476" y="218"/>
                    </a:lnTo>
                    <a:lnTo>
                      <a:pt x="434" y="218"/>
                    </a:lnTo>
                    <a:lnTo>
                      <a:pt x="434" y="240"/>
                    </a:lnTo>
                    <a:lnTo>
                      <a:pt x="393" y="240"/>
                    </a:lnTo>
                    <a:lnTo>
                      <a:pt x="391" y="240"/>
                    </a:lnTo>
                    <a:lnTo>
                      <a:pt x="391" y="261"/>
                    </a:lnTo>
                    <a:lnTo>
                      <a:pt x="370" y="261"/>
                    </a:lnTo>
                    <a:lnTo>
                      <a:pt x="370" y="273"/>
                    </a:lnTo>
                    <a:lnTo>
                      <a:pt x="294" y="273"/>
                    </a:lnTo>
                    <a:lnTo>
                      <a:pt x="294" y="281"/>
                    </a:lnTo>
                    <a:lnTo>
                      <a:pt x="267" y="281"/>
                    </a:lnTo>
                    <a:lnTo>
                      <a:pt x="267" y="288"/>
                    </a:lnTo>
                    <a:lnTo>
                      <a:pt x="211" y="288"/>
                    </a:lnTo>
                    <a:lnTo>
                      <a:pt x="211" y="300"/>
                    </a:lnTo>
                    <a:lnTo>
                      <a:pt x="153" y="300"/>
                    </a:lnTo>
                    <a:lnTo>
                      <a:pt x="153" y="310"/>
                    </a:lnTo>
                    <a:lnTo>
                      <a:pt x="122" y="310"/>
                    </a:lnTo>
                    <a:lnTo>
                      <a:pt x="122" y="325"/>
                    </a:lnTo>
                    <a:lnTo>
                      <a:pt x="108" y="325"/>
                    </a:lnTo>
                    <a:lnTo>
                      <a:pt x="108" y="335"/>
                    </a:lnTo>
                    <a:lnTo>
                      <a:pt x="33" y="335"/>
                    </a:lnTo>
                    <a:lnTo>
                      <a:pt x="33" y="347"/>
                    </a:lnTo>
                    <a:moveTo>
                      <a:pt x="2339" y="0"/>
                    </a:moveTo>
                    <a:lnTo>
                      <a:pt x="2005" y="0"/>
                    </a:lnTo>
                    <a:lnTo>
                      <a:pt x="2005" y="10"/>
                    </a:lnTo>
                    <a:lnTo>
                      <a:pt x="1949" y="10"/>
                    </a:lnTo>
                    <a:lnTo>
                      <a:pt x="1920" y="10"/>
                    </a:lnTo>
                    <a:lnTo>
                      <a:pt x="1920" y="18"/>
                    </a:lnTo>
                    <a:lnTo>
                      <a:pt x="1784" y="18"/>
                    </a:lnTo>
                    <a:lnTo>
                      <a:pt x="1784" y="30"/>
                    </a:lnTo>
                    <a:lnTo>
                      <a:pt x="1587" y="30"/>
                    </a:lnTo>
                    <a:lnTo>
                      <a:pt x="1587" y="37"/>
                    </a:lnTo>
                    <a:lnTo>
                      <a:pt x="1560" y="37"/>
                    </a:lnTo>
                    <a:lnTo>
                      <a:pt x="1533" y="37"/>
                    </a:lnTo>
                    <a:lnTo>
                      <a:pt x="1533" y="45"/>
                    </a:lnTo>
                    <a:lnTo>
                      <a:pt x="1341" y="45"/>
                    </a:lnTo>
                  </a:path>
                </a:pathLst>
              </a:custGeom>
              <a:noFill/>
              <a:ln w="365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3" name="Freeform 26">
                <a:extLst>
                  <a:ext uri="{FF2B5EF4-FFF2-40B4-BE49-F238E27FC236}">
                    <a16:creationId xmlns="" xmlns:a16="http://schemas.microsoft.com/office/drawing/2014/main" id="{0995A27B-1083-4EF9-AA89-03FA162B0D9B}"/>
                  </a:ext>
                </a:extLst>
              </p:cNvPr>
              <p:cNvSpPr>
                <a:spLocks noEditPoints="1"/>
              </p:cNvSpPr>
              <p:nvPr/>
            </p:nvSpPr>
            <p:spPr bwMode="auto">
              <a:xfrm>
                <a:off x="5811838" y="3297238"/>
                <a:ext cx="3092450" cy="673100"/>
              </a:xfrm>
              <a:custGeom>
                <a:avLst/>
                <a:gdLst>
                  <a:gd name="T0" fmla="*/ 779 w 1948"/>
                  <a:gd name="T1" fmla="*/ 328 h 424"/>
                  <a:gd name="T2" fmla="*/ 779 w 1948"/>
                  <a:gd name="T3" fmla="*/ 268 h 424"/>
                  <a:gd name="T4" fmla="*/ 779 w 1948"/>
                  <a:gd name="T5" fmla="*/ 260 h 424"/>
                  <a:gd name="T6" fmla="*/ 779 w 1948"/>
                  <a:gd name="T7" fmla="*/ 149 h 424"/>
                  <a:gd name="T8" fmla="*/ 1169 w 1948"/>
                  <a:gd name="T9" fmla="*/ 278 h 424"/>
                  <a:gd name="T10" fmla="*/ 1169 w 1948"/>
                  <a:gd name="T11" fmla="*/ 210 h 424"/>
                  <a:gd name="T12" fmla="*/ 1169 w 1948"/>
                  <a:gd name="T13" fmla="*/ 77 h 424"/>
                  <a:gd name="T14" fmla="*/ 1948 w 1948"/>
                  <a:gd name="T15" fmla="*/ 221 h 424"/>
                  <a:gd name="T16" fmla="*/ 1948 w 1948"/>
                  <a:gd name="T17" fmla="*/ 140 h 424"/>
                  <a:gd name="T18" fmla="*/ 1948 w 1948"/>
                  <a:gd name="T19" fmla="*/ 0 h 424"/>
                  <a:gd name="T20" fmla="*/ 1558 w 1948"/>
                  <a:gd name="T21" fmla="*/ 239 h 424"/>
                  <a:gd name="T22" fmla="*/ 1558 w 1948"/>
                  <a:gd name="T23" fmla="*/ 149 h 424"/>
                  <a:gd name="T24" fmla="*/ 1558 w 1948"/>
                  <a:gd name="T25" fmla="*/ 19 h 424"/>
                  <a:gd name="T26" fmla="*/ 0 w 1948"/>
                  <a:gd name="T27" fmla="*/ 424 h 424"/>
                  <a:gd name="T28" fmla="*/ 0 w 1948"/>
                  <a:gd name="T29" fmla="*/ 391 h 424"/>
                  <a:gd name="T30" fmla="*/ 0 w 1948"/>
                  <a:gd name="T31" fmla="*/ 313 h 424"/>
                  <a:gd name="T32" fmla="*/ 390 w 1948"/>
                  <a:gd name="T33" fmla="*/ 352 h 424"/>
                  <a:gd name="T34" fmla="*/ 390 w 1948"/>
                  <a:gd name="T35" fmla="*/ 289 h 424"/>
                  <a:gd name="T36" fmla="*/ 390 w 1948"/>
                  <a:gd name="T37"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8" h="424">
                    <a:moveTo>
                      <a:pt x="779" y="328"/>
                    </a:moveTo>
                    <a:lnTo>
                      <a:pt x="779" y="268"/>
                    </a:lnTo>
                    <a:lnTo>
                      <a:pt x="779" y="260"/>
                    </a:lnTo>
                    <a:lnTo>
                      <a:pt x="779" y="149"/>
                    </a:lnTo>
                    <a:moveTo>
                      <a:pt x="1169" y="278"/>
                    </a:moveTo>
                    <a:lnTo>
                      <a:pt x="1169" y="210"/>
                    </a:lnTo>
                    <a:lnTo>
                      <a:pt x="1169" y="77"/>
                    </a:lnTo>
                    <a:moveTo>
                      <a:pt x="1948" y="221"/>
                    </a:moveTo>
                    <a:lnTo>
                      <a:pt x="1948" y="140"/>
                    </a:lnTo>
                    <a:lnTo>
                      <a:pt x="1948" y="0"/>
                    </a:lnTo>
                    <a:moveTo>
                      <a:pt x="1558" y="239"/>
                    </a:moveTo>
                    <a:lnTo>
                      <a:pt x="1558" y="149"/>
                    </a:lnTo>
                    <a:lnTo>
                      <a:pt x="1558" y="19"/>
                    </a:lnTo>
                    <a:moveTo>
                      <a:pt x="0" y="424"/>
                    </a:moveTo>
                    <a:lnTo>
                      <a:pt x="0" y="391"/>
                    </a:lnTo>
                    <a:lnTo>
                      <a:pt x="0" y="313"/>
                    </a:lnTo>
                    <a:moveTo>
                      <a:pt x="390" y="352"/>
                    </a:moveTo>
                    <a:lnTo>
                      <a:pt x="390" y="289"/>
                    </a:lnTo>
                    <a:lnTo>
                      <a:pt x="390" y="186"/>
                    </a:lnTo>
                  </a:path>
                </a:pathLst>
              </a:custGeom>
              <a:noFill/>
              <a:ln w="2381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4" name="Freeform 27">
                <a:extLst>
                  <a:ext uri="{FF2B5EF4-FFF2-40B4-BE49-F238E27FC236}">
                    <a16:creationId xmlns="" xmlns:a16="http://schemas.microsoft.com/office/drawing/2014/main" id="{BE9B33C2-A4D4-4C05-9538-2F237949C932}"/>
                  </a:ext>
                </a:extLst>
              </p:cNvPr>
              <p:cNvSpPr>
                <a:spLocks noEditPoints="1"/>
              </p:cNvSpPr>
              <p:nvPr/>
            </p:nvSpPr>
            <p:spPr bwMode="auto">
              <a:xfrm>
                <a:off x="5191125" y="3519488"/>
                <a:ext cx="3713163" cy="506413"/>
              </a:xfrm>
              <a:custGeom>
                <a:avLst/>
                <a:gdLst>
                  <a:gd name="T0" fmla="*/ 1002 w 2339"/>
                  <a:gd name="T1" fmla="*/ 128 h 319"/>
                  <a:gd name="T2" fmla="*/ 986 w 2339"/>
                  <a:gd name="T3" fmla="*/ 140 h 319"/>
                  <a:gd name="T4" fmla="*/ 781 w 2339"/>
                  <a:gd name="T5" fmla="*/ 149 h 319"/>
                  <a:gd name="T6" fmla="*/ 740 w 2339"/>
                  <a:gd name="T7" fmla="*/ 159 h 319"/>
                  <a:gd name="T8" fmla="*/ 726 w 2339"/>
                  <a:gd name="T9" fmla="*/ 167 h 319"/>
                  <a:gd name="T10" fmla="*/ 697 w 2339"/>
                  <a:gd name="T11" fmla="*/ 179 h 319"/>
                  <a:gd name="T12" fmla="*/ 670 w 2339"/>
                  <a:gd name="T13" fmla="*/ 210 h 319"/>
                  <a:gd name="T14" fmla="*/ 502 w 2339"/>
                  <a:gd name="T15" fmla="*/ 219 h 319"/>
                  <a:gd name="T16" fmla="*/ 474 w 2339"/>
                  <a:gd name="T17" fmla="*/ 241 h 319"/>
                  <a:gd name="T18" fmla="*/ 447 w 2339"/>
                  <a:gd name="T19" fmla="*/ 251 h 319"/>
                  <a:gd name="T20" fmla="*/ 389 w 2339"/>
                  <a:gd name="T21" fmla="*/ 251 h 319"/>
                  <a:gd name="T22" fmla="*/ 352 w 2339"/>
                  <a:gd name="T23" fmla="*/ 260 h 319"/>
                  <a:gd name="T24" fmla="*/ 321 w 2339"/>
                  <a:gd name="T25" fmla="*/ 272 h 319"/>
                  <a:gd name="T26" fmla="*/ 294 w 2339"/>
                  <a:gd name="T27" fmla="*/ 282 h 319"/>
                  <a:gd name="T28" fmla="*/ 279 w 2339"/>
                  <a:gd name="T29" fmla="*/ 289 h 319"/>
                  <a:gd name="T30" fmla="*/ 170 w 2339"/>
                  <a:gd name="T31" fmla="*/ 299 h 319"/>
                  <a:gd name="T32" fmla="*/ 112 w 2339"/>
                  <a:gd name="T33" fmla="*/ 309 h 319"/>
                  <a:gd name="T34" fmla="*/ 0 w 2339"/>
                  <a:gd name="T35" fmla="*/ 319 h 319"/>
                  <a:gd name="T36" fmla="*/ 2228 w 2339"/>
                  <a:gd name="T37" fmla="*/ 0 h 319"/>
                  <a:gd name="T38" fmla="*/ 1949 w 2339"/>
                  <a:gd name="T39" fmla="*/ 9 h 319"/>
                  <a:gd name="T40" fmla="*/ 1947 w 2339"/>
                  <a:gd name="T41" fmla="*/ 19 h 319"/>
                  <a:gd name="T42" fmla="*/ 1755 w 2339"/>
                  <a:gd name="T43" fmla="*/ 31 h 319"/>
                  <a:gd name="T44" fmla="*/ 1686 w 2339"/>
                  <a:gd name="T45" fmla="*/ 39 h 319"/>
                  <a:gd name="T46" fmla="*/ 1668 w 2339"/>
                  <a:gd name="T47" fmla="*/ 48 h 319"/>
                  <a:gd name="T48" fmla="*/ 1589 w 2339"/>
                  <a:gd name="T49" fmla="*/ 58 h 319"/>
                  <a:gd name="T50" fmla="*/ 1560 w 2339"/>
                  <a:gd name="T51" fmla="*/ 70 h 319"/>
                  <a:gd name="T52" fmla="*/ 1519 w 2339"/>
                  <a:gd name="T53" fmla="*/ 70 h 319"/>
                  <a:gd name="T54" fmla="*/ 1459 w 2339"/>
                  <a:gd name="T55" fmla="*/ 79 h 319"/>
                  <a:gd name="T56" fmla="*/ 1430 w 2339"/>
                  <a:gd name="T57" fmla="*/ 89 h 319"/>
                  <a:gd name="T58" fmla="*/ 1418 w 2339"/>
                  <a:gd name="T59" fmla="*/ 99 h 319"/>
                  <a:gd name="T60" fmla="*/ 1186 w 2339"/>
                  <a:gd name="T61" fmla="*/ 111 h 319"/>
                  <a:gd name="T62" fmla="*/ 1170 w 2339"/>
                  <a:gd name="T63" fmla="*/ 12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9" h="319">
                    <a:moveTo>
                      <a:pt x="1170" y="128"/>
                    </a:moveTo>
                    <a:lnTo>
                      <a:pt x="1002" y="128"/>
                    </a:lnTo>
                    <a:lnTo>
                      <a:pt x="1002" y="140"/>
                    </a:lnTo>
                    <a:lnTo>
                      <a:pt x="986" y="140"/>
                    </a:lnTo>
                    <a:lnTo>
                      <a:pt x="986" y="149"/>
                    </a:lnTo>
                    <a:lnTo>
                      <a:pt x="781" y="149"/>
                    </a:lnTo>
                    <a:lnTo>
                      <a:pt x="740" y="149"/>
                    </a:lnTo>
                    <a:lnTo>
                      <a:pt x="740" y="159"/>
                    </a:lnTo>
                    <a:lnTo>
                      <a:pt x="726" y="159"/>
                    </a:lnTo>
                    <a:lnTo>
                      <a:pt x="726" y="167"/>
                    </a:lnTo>
                    <a:lnTo>
                      <a:pt x="697" y="167"/>
                    </a:lnTo>
                    <a:lnTo>
                      <a:pt x="697" y="179"/>
                    </a:lnTo>
                    <a:lnTo>
                      <a:pt x="670" y="179"/>
                    </a:lnTo>
                    <a:lnTo>
                      <a:pt x="670" y="210"/>
                    </a:lnTo>
                    <a:lnTo>
                      <a:pt x="502" y="210"/>
                    </a:lnTo>
                    <a:lnTo>
                      <a:pt x="502" y="219"/>
                    </a:lnTo>
                    <a:lnTo>
                      <a:pt x="474" y="219"/>
                    </a:lnTo>
                    <a:lnTo>
                      <a:pt x="474" y="241"/>
                    </a:lnTo>
                    <a:lnTo>
                      <a:pt x="447" y="241"/>
                    </a:lnTo>
                    <a:lnTo>
                      <a:pt x="447" y="251"/>
                    </a:lnTo>
                    <a:lnTo>
                      <a:pt x="391" y="251"/>
                    </a:lnTo>
                    <a:lnTo>
                      <a:pt x="389" y="251"/>
                    </a:lnTo>
                    <a:lnTo>
                      <a:pt x="389" y="260"/>
                    </a:lnTo>
                    <a:lnTo>
                      <a:pt x="352" y="260"/>
                    </a:lnTo>
                    <a:lnTo>
                      <a:pt x="352" y="272"/>
                    </a:lnTo>
                    <a:lnTo>
                      <a:pt x="321" y="272"/>
                    </a:lnTo>
                    <a:lnTo>
                      <a:pt x="321" y="282"/>
                    </a:lnTo>
                    <a:lnTo>
                      <a:pt x="294" y="282"/>
                    </a:lnTo>
                    <a:lnTo>
                      <a:pt x="294" y="289"/>
                    </a:lnTo>
                    <a:lnTo>
                      <a:pt x="279" y="289"/>
                    </a:lnTo>
                    <a:lnTo>
                      <a:pt x="279" y="299"/>
                    </a:lnTo>
                    <a:lnTo>
                      <a:pt x="170" y="299"/>
                    </a:lnTo>
                    <a:lnTo>
                      <a:pt x="170" y="309"/>
                    </a:lnTo>
                    <a:lnTo>
                      <a:pt x="112" y="309"/>
                    </a:lnTo>
                    <a:lnTo>
                      <a:pt x="112" y="319"/>
                    </a:lnTo>
                    <a:lnTo>
                      <a:pt x="0" y="319"/>
                    </a:lnTo>
                    <a:moveTo>
                      <a:pt x="2339" y="0"/>
                    </a:moveTo>
                    <a:lnTo>
                      <a:pt x="2228" y="0"/>
                    </a:lnTo>
                    <a:lnTo>
                      <a:pt x="2228" y="9"/>
                    </a:lnTo>
                    <a:lnTo>
                      <a:pt x="1949" y="9"/>
                    </a:lnTo>
                    <a:lnTo>
                      <a:pt x="1947" y="9"/>
                    </a:lnTo>
                    <a:lnTo>
                      <a:pt x="1947" y="19"/>
                    </a:lnTo>
                    <a:lnTo>
                      <a:pt x="1755" y="19"/>
                    </a:lnTo>
                    <a:lnTo>
                      <a:pt x="1755" y="31"/>
                    </a:lnTo>
                    <a:lnTo>
                      <a:pt x="1686" y="31"/>
                    </a:lnTo>
                    <a:lnTo>
                      <a:pt x="1686" y="39"/>
                    </a:lnTo>
                    <a:lnTo>
                      <a:pt x="1668" y="39"/>
                    </a:lnTo>
                    <a:lnTo>
                      <a:pt x="1668" y="48"/>
                    </a:lnTo>
                    <a:lnTo>
                      <a:pt x="1589" y="48"/>
                    </a:lnTo>
                    <a:lnTo>
                      <a:pt x="1589" y="58"/>
                    </a:lnTo>
                    <a:lnTo>
                      <a:pt x="1560" y="58"/>
                    </a:lnTo>
                    <a:lnTo>
                      <a:pt x="1560" y="70"/>
                    </a:lnTo>
                    <a:lnTo>
                      <a:pt x="1560" y="70"/>
                    </a:lnTo>
                    <a:lnTo>
                      <a:pt x="1519" y="70"/>
                    </a:lnTo>
                    <a:lnTo>
                      <a:pt x="1519" y="79"/>
                    </a:lnTo>
                    <a:lnTo>
                      <a:pt x="1459" y="79"/>
                    </a:lnTo>
                    <a:lnTo>
                      <a:pt x="1459" y="89"/>
                    </a:lnTo>
                    <a:lnTo>
                      <a:pt x="1430" y="89"/>
                    </a:lnTo>
                    <a:lnTo>
                      <a:pt x="1430" y="99"/>
                    </a:lnTo>
                    <a:lnTo>
                      <a:pt x="1418" y="99"/>
                    </a:lnTo>
                    <a:lnTo>
                      <a:pt x="1418" y="111"/>
                    </a:lnTo>
                    <a:lnTo>
                      <a:pt x="1186" y="111"/>
                    </a:lnTo>
                    <a:lnTo>
                      <a:pt x="1186" y="120"/>
                    </a:lnTo>
                    <a:lnTo>
                      <a:pt x="1170" y="120"/>
                    </a:lnTo>
                  </a:path>
                </a:pathLst>
              </a:custGeom>
              <a:noFill/>
              <a:ln w="3651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5" name="Freeform 28">
                <a:extLst>
                  <a:ext uri="{FF2B5EF4-FFF2-40B4-BE49-F238E27FC236}">
                    <a16:creationId xmlns="" xmlns:a16="http://schemas.microsoft.com/office/drawing/2014/main" id="{3954D723-6985-40FC-92BA-D8079CA5D584}"/>
                  </a:ext>
                </a:extLst>
              </p:cNvPr>
              <p:cNvSpPr>
                <a:spLocks/>
              </p:cNvSpPr>
              <p:nvPr/>
            </p:nvSpPr>
            <p:spPr bwMode="auto">
              <a:xfrm>
                <a:off x="5097463" y="2349500"/>
                <a:ext cx="3935413" cy="1676400"/>
              </a:xfrm>
              <a:custGeom>
                <a:avLst/>
                <a:gdLst>
                  <a:gd name="T0" fmla="*/ 2479 w 2479"/>
                  <a:gd name="T1" fmla="*/ 1056 h 1056"/>
                  <a:gd name="T2" fmla="*/ 0 w 2479"/>
                  <a:gd name="T3" fmla="*/ 1056 h 1056"/>
                  <a:gd name="T4" fmla="*/ 0 w 2479"/>
                  <a:gd name="T5" fmla="*/ 0 h 1056"/>
                </a:gdLst>
                <a:ahLst/>
                <a:cxnLst>
                  <a:cxn ang="0">
                    <a:pos x="T0" y="T1"/>
                  </a:cxn>
                  <a:cxn ang="0">
                    <a:pos x="T2" y="T3"/>
                  </a:cxn>
                  <a:cxn ang="0">
                    <a:pos x="T4" y="T5"/>
                  </a:cxn>
                </a:cxnLst>
                <a:rect l="0" t="0" r="r" b="b"/>
                <a:pathLst>
                  <a:path w="2479" h="1056">
                    <a:moveTo>
                      <a:pt x="2479" y="1056"/>
                    </a:moveTo>
                    <a:lnTo>
                      <a:pt x="0" y="1056"/>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6" name="Line 29">
                <a:extLst>
                  <a:ext uri="{FF2B5EF4-FFF2-40B4-BE49-F238E27FC236}">
                    <a16:creationId xmlns="" xmlns:a16="http://schemas.microsoft.com/office/drawing/2014/main" id="{3896FD03-B00C-421C-B65A-45BBBD0010F9}"/>
                  </a:ext>
                </a:extLst>
              </p:cNvPr>
              <p:cNvSpPr>
                <a:spLocks noChangeShapeType="1"/>
              </p:cNvSpPr>
              <p:nvPr/>
            </p:nvSpPr>
            <p:spPr bwMode="auto">
              <a:xfrm flipV="1">
                <a:off x="7667625" y="4025900"/>
                <a:ext cx="0" cy="79375"/>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7" name="Line 30">
                <a:extLst>
                  <a:ext uri="{FF2B5EF4-FFF2-40B4-BE49-F238E27FC236}">
                    <a16:creationId xmlns="" xmlns:a16="http://schemas.microsoft.com/office/drawing/2014/main" id="{C06F5370-F5DF-4E33-AA26-926EE7FE69A3}"/>
                  </a:ext>
                </a:extLst>
              </p:cNvPr>
              <p:cNvSpPr>
                <a:spLocks noChangeShapeType="1"/>
              </p:cNvSpPr>
              <p:nvPr/>
            </p:nvSpPr>
            <p:spPr bwMode="auto">
              <a:xfrm flipV="1">
                <a:off x="8288338" y="4025900"/>
                <a:ext cx="0" cy="79375"/>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8" name="Line 31">
                <a:extLst>
                  <a:ext uri="{FF2B5EF4-FFF2-40B4-BE49-F238E27FC236}">
                    <a16:creationId xmlns="" xmlns:a16="http://schemas.microsoft.com/office/drawing/2014/main" id="{D34F53AD-7921-4509-8D88-63BA7B41E490}"/>
                  </a:ext>
                </a:extLst>
              </p:cNvPr>
              <p:cNvSpPr>
                <a:spLocks noChangeShapeType="1"/>
              </p:cNvSpPr>
              <p:nvPr/>
            </p:nvSpPr>
            <p:spPr bwMode="auto">
              <a:xfrm flipV="1">
                <a:off x="8907463" y="4025900"/>
                <a:ext cx="0" cy="79375"/>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9" name="Line 32">
                <a:extLst>
                  <a:ext uri="{FF2B5EF4-FFF2-40B4-BE49-F238E27FC236}">
                    <a16:creationId xmlns="" xmlns:a16="http://schemas.microsoft.com/office/drawing/2014/main" id="{E95F15EB-2C3E-43AF-A763-F503ECD139B5}"/>
                  </a:ext>
                </a:extLst>
              </p:cNvPr>
              <p:cNvSpPr>
                <a:spLocks noChangeShapeType="1"/>
              </p:cNvSpPr>
              <p:nvPr/>
            </p:nvSpPr>
            <p:spPr bwMode="auto">
              <a:xfrm flipV="1">
                <a:off x="5191125" y="4025900"/>
                <a:ext cx="0" cy="79375"/>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0" name="Line 33">
                <a:extLst>
                  <a:ext uri="{FF2B5EF4-FFF2-40B4-BE49-F238E27FC236}">
                    <a16:creationId xmlns="" xmlns:a16="http://schemas.microsoft.com/office/drawing/2014/main" id="{73ACD22F-0B5D-4BA4-85AC-C7DA198B0A42}"/>
                  </a:ext>
                </a:extLst>
              </p:cNvPr>
              <p:cNvSpPr>
                <a:spLocks noChangeShapeType="1"/>
              </p:cNvSpPr>
              <p:nvPr/>
            </p:nvSpPr>
            <p:spPr bwMode="auto">
              <a:xfrm flipV="1">
                <a:off x="5808663" y="4025900"/>
                <a:ext cx="0" cy="79375"/>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1" name="Line 34">
                <a:extLst>
                  <a:ext uri="{FF2B5EF4-FFF2-40B4-BE49-F238E27FC236}">
                    <a16:creationId xmlns="" xmlns:a16="http://schemas.microsoft.com/office/drawing/2014/main" id="{6EC92CDD-E14B-44A2-94ED-3F3FDA2E6770}"/>
                  </a:ext>
                </a:extLst>
              </p:cNvPr>
              <p:cNvSpPr>
                <a:spLocks noChangeShapeType="1"/>
              </p:cNvSpPr>
              <p:nvPr/>
            </p:nvSpPr>
            <p:spPr bwMode="auto">
              <a:xfrm flipV="1">
                <a:off x="6430963" y="4025900"/>
                <a:ext cx="0" cy="79375"/>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2" name="Line 35">
                <a:extLst>
                  <a:ext uri="{FF2B5EF4-FFF2-40B4-BE49-F238E27FC236}">
                    <a16:creationId xmlns="" xmlns:a16="http://schemas.microsoft.com/office/drawing/2014/main" id="{32F8A168-F994-4F29-9BC5-57C476AEA25B}"/>
                  </a:ext>
                </a:extLst>
              </p:cNvPr>
              <p:cNvSpPr>
                <a:spLocks noChangeShapeType="1"/>
              </p:cNvSpPr>
              <p:nvPr/>
            </p:nvSpPr>
            <p:spPr bwMode="auto">
              <a:xfrm flipV="1">
                <a:off x="7048500" y="4025900"/>
                <a:ext cx="0" cy="79375"/>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3" name="Line 36">
                <a:extLst>
                  <a:ext uri="{FF2B5EF4-FFF2-40B4-BE49-F238E27FC236}">
                    <a16:creationId xmlns="" xmlns:a16="http://schemas.microsoft.com/office/drawing/2014/main" id="{2D7D0880-BFB8-450B-AD91-9A3C3061BF02}"/>
                  </a:ext>
                </a:extLst>
              </p:cNvPr>
              <p:cNvSpPr>
                <a:spLocks noChangeShapeType="1"/>
              </p:cNvSpPr>
              <p:nvPr/>
            </p:nvSpPr>
            <p:spPr bwMode="auto">
              <a:xfrm>
                <a:off x="5011738" y="4025900"/>
                <a:ext cx="85725"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4" name="Line 37">
                <a:extLst>
                  <a:ext uri="{FF2B5EF4-FFF2-40B4-BE49-F238E27FC236}">
                    <a16:creationId xmlns="" xmlns:a16="http://schemas.microsoft.com/office/drawing/2014/main" id="{E97596A2-BC1D-4228-8587-453FDDB52B7B}"/>
                  </a:ext>
                </a:extLst>
              </p:cNvPr>
              <p:cNvSpPr>
                <a:spLocks noChangeShapeType="1"/>
              </p:cNvSpPr>
              <p:nvPr/>
            </p:nvSpPr>
            <p:spPr bwMode="auto">
              <a:xfrm>
                <a:off x="5011738" y="3617913"/>
                <a:ext cx="85725"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5" name="Line 38">
                <a:extLst>
                  <a:ext uri="{FF2B5EF4-FFF2-40B4-BE49-F238E27FC236}">
                    <a16:creationId xmlns="" xmlns:a16="http://schemas.microsoft.com/office/drawing/2014/main" id="{5C6078F0-E552-4551-8B7B-285CAC4EE6BE}"/>
                  </a:ext>
                </a:extLst>
              </p:cNvPr>
              <p:cNvSpPr>
                <a:spLocks noChangeShapeType="1"/>
              </p:cNvSpPr>
              <p:nvPr/>
            </p:nvSpPr>
            <p:spPr bwMode="auto">
              <a:xfrm>
                <a:off x="5011738" y="3206750"/>
                <a:ext cx="85725"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6" name="Line 39">
                <a:extLst>
                  <a:ext uri="{FF2B5EF4-FFF2-40B4-BE49-F238E27FC236}">
                    <a16:creationId xmlns="" xmlns:a16="http://schemas.microsoft.com/office/drawing/2014/main" id="{4A49791D-9664-409F-B3B6-299B612F3DE8}"/>
                  </a:ext>
                </a:extLst>
              </p:cNvPr>
              <p:cNvSpPr>
                <a:spLocks noChangeShapeType="1"/>
              </p:cNvSpPr>
              <p:nvPr/>
            </p:nvSpPr>
            <p:spPr bwMode="auto">
              <a:xfrm>
                <a:off x="5011738" y="2800350"/>
                <a:ext cx="85725"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7" name="Line 40">
                <a:extLst>
                  <a:ext uri="{FF2B5EF4-FFF2-40B4-BE49-F238E27FC236}">
                    <a16:creationId xmlns="" xmlns:a16="http://schemas.microsoft.com/office/drawing/2014/main" id="{008D5DAA-8BB6-430E-8992-34E882713C1F}"/>
                  </a:ext>
                </a:extLst>
              </p:cNvPr>
              <p:cNvSpPr>
                <a:spLocks noChangeShapeType="1"/>
              </p:cNvSpPr>
              <p:nvPr/>
            </p:nvSpPr>
            <p:spPr bwMode="auto">
              <a:xfrm>
                <a:off x="5011738" y="2389188"/>
                <a:ext cx="85725"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grpSp>
        <p:sp>
          <p:nvSpPr>
            <p:cNvPr id="71" name="ZoneTexte 70">
              <a:extLst>
                <a:ext uri="{FF2B5EF4-FFF2-40B4-BE49-F238E27FC236}">
                  <a16:creationId xmlns="" xmlns:a16="http://schemas.microsoft.com/office/drawing/2014/main" id="{CF259788-3D5E-4FEA-804D-5FB91777F4BA}"/>
                </a:ext>
              </a:extLst>
            </p:cNvPr>
            <p:cNvSpPr txBox="1"/>
            <p:nvPr/>
          </p:nvSpPr>
          <p:spPr>
            <a:xfrm>
              <a:off x="5215830" y="3026005"/>
              <a:ext cx="269625" cy="276999"/>
            </a:xfrm>
            <a:prstGeom prst="rect">
              <a:avLst/>
            </a:prstGeom>
            <a:noFill/>
          </p:spPr>
          <p:txBody>
            <a:bodyPr wrap="none" rtlCol="0">
              <a:spAutoFit/>
            </a:bodyPr>
            <a:lstStyle/>
            <a:p>
              <a:pPr algn="ctr"/>
              <a:r>
                <a:rPr lang="fr-FR" sz="1200" dirty="0"/>
                <a:t>0</a:t>
              </a:r>
            </a:p>
          </p:txBody>
        </p:sp>
        <p:sp>
          <p:nvSpPr>
            <p:cNvPr id="72" name="ZoneTexte 71">
              <a:extLst>
                <a:ext uri="{FF2B5EF4-FFF2-40B4-BE49-F238E27FC236}">
                  <a16:creationId xmlns="" xmlns:a16="http://schemas.microsoft.com/office/drawing/2014/main" id="{F9D604C9-52DD-4161-9C60-5637E51E092A}"/>
                </a:ext>
              </a:extLst>
            </p:cNvPr>
            <p:cNvSpPr txBox="1"/>
            <p:nvPr/>
          </p:nvSpPr>
          <p:spPr>
            <a:xfrm>
              <a:off x="5790682" y="3026005"/>
              <a:ext cx="269625" cy="276999"/>
            </a:xfrm>
            <a:prstGeom prst="rect">
              <a:avLst/>
            </a:prstGeom>
            <a:noFill/>
          </p:spPr>
          <p:txBody>
            <a:bodyPr wrap="none" rtlCol="0">
              <a:spAutoFit/>
            </a:bodyPr>
            <a:lstStyle/>
            <a:p>
              <a:pPr algn="ctr"/>
              <a:r>
                <a:rPr lang="fr-FR" sz="1200" dirty="0"/>
                <a:t>4</a:t>
              </a:r>
            </a:p>
          </p:txBody>
        </p:sp>
        <p:sp>
          <p:nvSpPr>
            <p:cNvPr id="73" name="ZoneTexte 72">
              <a:extLst>
                <a:ext uri="{FF2B5EF4-FFF2-40B4-BE49-F238E27FC236}">
                  <a16:creationId xmlns="" xmlns:a16="http://schemas.microsoft.com/office/drawing/2014/main" id="{9CC986B1-A315-46D0-896A-5F3D7E658DC1}"/>
                </a:ext>
              </a:extLst>
            </p:cNvPr>
            <p:cNvSpPr txBox="1"/>
            <p:nvPr/>
          </p:nvSpPr>
          <p:spPr>
            <a:xfrm>
              <a:off x="6365533" y="3026005"/>
              <a:ext cx="269625" cy="276999"/>
            </a:xfrm>
            <a:prstGeom prst="rect">
              <a:avLst/>
            </a:prstGeom>
            <a:noFill/>
          </p:spPr>
          <p:txBody>
            <a:bodyPr wrap="none" rtlCol="0">
              <a:spAutoFit/>
            </a:bodyPr>
            <a:lstStyle/>
            <a:p>
              <a:pPr algn="ctr"/>
              <a:r>
                <a:rPr lang="fr-FR" sz="1200" dirty="0"/>
                <a:t>8</a:t>
              </a:r>
            </a:p>
          </p:txBody>
        </p:sp>
        <p:sp>
          <p:nvSpPr>
            <p:cNvPr id="74" name="ZoneTexte 73">
              <a:extLst>
                <a:ext uri="{FF2B5EF4-FFF2-40B4-BE49-F238E27FC236}">
                  <a16:creationId xmlns="" xmlns:a16="http://schemas.microsoft.com/office/drawing/2014/main" id="{B83B6F9F-0DE9-4470-AAD2-5C5C2E6FEC0B}"/>
                </a:ext>
              </a:extLst>
            </p:cNvPr>
            <p:cNvSpPr txBox="1"/>
            <p:nvPr/>
          </p:nvSpPr>
          <p:spPr>
            <a:xfrm>
              <a:off x="6897906" y="3026005"/>
              <a:ext cx="354584" cy="276999"/>
            </a:xfrm>
            <a:prstGeom prst="rect">
              <a:avLst/>
            </a:prstGeom>
            <a:noFill/>
          </p:spPr>
          <p:txBody>
            <a:bodyPr wrap="none" rtlCol="0">
              <a:spAutoFit/>
            </a:bodyPr>
            <a:lstStyle/>
            <a:p>
              <a:pPr algn="ctr"/>
              <a:r>
                <a:rPr lang="fr-FR" sz="1200" dirty="0"/>
                <a:t>12</a:t>
              </a:r>
            </a:p>
          </p:txBody>
        </p:sp>
        <p:sp>
          <p:nvSpPr>
            <p:cNvPr id="75" name="ZoneTexte 74">
              <a:extLst>
                <a:ext uri="{FF2B5EF4-FFF2-40B4-BE49-F238E27FC236}">
                  <a16:creationId xmlns="" xmlns:a16="http://schemas.microsoft.com/office/drawing/2014/main" id="{F828CD37-4BDC-4F99-9035-00B0B9DBAE95}"/>
                </a:ext>
              </a:extLst>
            </p:cNvPr>
            <p:cNvSpPr txBox="1"/>
            <p:nvPr/>
          </p:nvSpPr>
          <p:spPr>
            <a:xfrm>
              <a:off x="7472758" y="3026005"/>
              <a:ext cx="354584" cy="276999"/>
            </a:xfrm>
            <a:prstGeom prst="rect">
              <a:avLst/>
            </a:prstGeom>
            <a:noFill/>
          </p:spPr>
          <p:txBody>
            <a:bodyPr wrap="none" rtlCol="0">
              <a:spAutoFit/>
            </a:bodyPr>
            <a:lstStyle/>
            <a:p>
              <a:pPr algn="ctr"/>
              <a:r>
                <a:rPr lang="fr-FR" sz="1200" dirty="0"/>
                <a:t>16</a:t>
              </a:r>
            </a:p>
          </p:txBody>
        </p:sp>
        <p:sp>
          <p:nvSpPr>
            <p:cNvPr id="76" name="ZoneTexte 75">
              <a:extLst>
                <a:ext uri="{FF2B5EF4-FFF2-40B4-BE49-F238E27FC236}">
                  <a16:creationId xmlns="" xmlns:a16="http://schemas.microsoft.com/office/drawing/2014/main" id="{0154FD5A-504A-428F-9104-9E89A9D23ACC}"/>
                </a:ext>
              </a:extLst>
            </p:cNvPr>
            <p:cNvSpPr txBox="1"/>
            <p:nvPr/>
          </p:nvSpPr>
          <p:spPr>
            <a:xfrm>
              <a:off x="8047610" y="3026005"/>
              <a:ext cx="354584" cy="276999"/>
            </a:xfrm>
            <a:prstGeom prst="rect">
              <a:avLst/>
            </a:prstGeom>
            <a:noFill/>
          </p:spPr>
          <p:txBody>
            <a:bodyPr wrap="none" rtlCol="0">
              <a:spAutoFit/>
            </a:bodyPr>
            <a:lstStyle/>
            <a:p>
              <a:pPr algn="ctr"/>
              <a:r>
                <a:rPr lang="fr-FR" sz="1200" dirty="0"/>
                <a:t>20</a:t>
              </a:r>
            </a:p>
          </p:txBody>
        </p:sp>
        <p:sp>
          <p:nvSpPr>
            <p:cNvPr id="77" name="ZoneTexte 76">
              <a:extLst>
                <a:ext uri="{FF2B5EF4-FFF2-40B4-BE49-F238E27FC236}">
                  <a16:creationId xmlns="" xmlns:a16="http://schemas.microsoft.com/office/drawing/2014/main" id="{6C1A1A6B-DB80-4423-A9B0-92771591C031}"/>
                </a:ext>
              </a:extLst>
            </p:cNvPr>
            <p:cNvSpPr txBox="1"/>
            <p:nvPr/>
          </p:nvSpPr>
          <p:spPr>
            <a:xfrm>
              <a:off x="8622460" y="3026005"/>
              <a:ext cx="354584" cy="276999"/>
            </a:xfrm>
            <a:prstGeom prst="rect">
              <a:avLst/>
            </a:prstGeom>
            <a:noFill/>
          </p:spPr>
          <p:txBody>
            <a:bodyPr wrap="none" rtlCol="0">
              <a:spAutoFit/>
            </a:bodyPr>
            <a:lstStyle/>
            <a:p>
              <a:pPr algn="ctr"/>
              <a:r>
                <a:rPr lang="fr-FR" sz="1200" dirty="0"/>
                <a:t>24</a:t>
              </a:r>
            </a:p>
          </p:txBody>
        </p:sp>
        <p:sp>
          <p:nvSpPr>
            <p:cNvPr id="78" name="ZoneTexte 77">
              <a:extLst>
                <a:ext uri="{FF2B5EF4-FFF2-40B4-BE49-F238E27FC236}">
                  <a16:creationId xmlns="" xmlns:a16="http://schemas.microsoft.com/office/drawing/2014/main" id="{715B3739-E827-4255-8681-22675E4FA01B}"/>
                </a:ext>
              </a:extLst>
            </p:cNvPr>
            <p:cNvSpPr txBox="1"/>
            <p:nvPr/>
          </p:nvSpPr>
          <p:spPr>
            <a:xfrm>
              <a:off x="4959591" y="2817613"/>
              <a:ext cx="269625" cy="276999"/>
            </a:xfrm>
            <a:prstGeom prst="rect">
              <a:avLst/>
            </a:prstGeom>
            <a:noFill/>
          </p:spPr>
          <p:txBody>
            <a:bodyPr wrap="none" rtlCol="0">
              <a:spAutoFit/>
            </a:bodyPr>
            <a:lstStyle/>
            <a:p>
              <a:pPr algn="r"/>
              <a:r>
                <a:rPr lang="fr-FR" sz="1200" dirty="0"/>
                <a:t>0</a:t>
              </a:r>
            </a:p>
          </p:txBody>
        </p:sp>
        <p:sp>
          <p:nvSpPr>
            <p:cNvPr id="79" name="ZoneTexte 78">
              <a:extLst>
                <a:ext uri="{FF2B5EF4-FFF2-40B4-BE49-F238E27FC236}">
                  <a16:creationId xmlns="" xmlns:a16="http://schemas.microsoft.com/office/drawing/2014/main" id="{F7895D0E-2798-481B-8201-0A335759C287}"/>
                </a:ext>
              </a:extLst>
            </p:cNvPr>
            <p:cNvSpPr txBox="1"/>
            <p:nvPr/>
          </p:nvSpPr>
          <p:spPr>
            <a:xfrm>
              <a:off x="4959591" y="2475696"/>
              <a:ext cx="269625" cy="276999"/>
            </a:xfrm>
            <a:prstGeom prst="rect">
              <a:avLst/>
            </a:prstGeom>
            <a:noFill/>
          </p:spPr>
          <p:txBody>
            <a:bodyPr wrap="none" rtlCol="0">
              <a:spAutoFit/>
            </a:bodyPr>
            <a:lstStyle/>
            <a:p>
              <a:pPr algn="r"/>
              <a:r>
                <a:rPr lang="fr-FR" sz="1200" dirty="0"/>
                <a:t>5</a:t>
              </a:r>
            </a:p>
          </p:txBody>
        </p:sp>
        <p:sp>
          <p:nvSpPr>
            <p:cNvPr id="80" name="ZoneTexte 79">
              <a:extLst>
                <a:ext uri="{FF2B5EF4-FFF2-40B4-BE49-F238E27FC236}">
                  <a16:creationId xmlns="" xmlns:a16="http://schemas.microsoft.com/office/drawing/2014/main" id="{2968650E-775B-4D7F-8D13-AED731758943}"/>
                </a:ext>
              </a:extLst>
            </p:cNvPr>
            <p:cNvSpPr txBox="1"/>
            <p:nvPr/>
          </p:nvSpPr>
          <p:spPr>
            <a:xfrm>
              <a:off x="4874632" y="2133779"/>
              <a:ext cx="354584" cy="276999"/>
            </a:xfrm>
            <a:prstGeom prst="rect">
              <a:avLst/>
            </a:prstGeom>
            <a:noFill/>
          </p:spPr>
          <p:txBody>
            <a:bodyPr wrap="none" rtlCol="0">
              <a:spAutoFit/>
            </a:bodyPr>
            <a:lstStyle/>
            <a:p>
              <a:pPr algn="r"/>
              <a:r>
                <a:rPr lang="fr-FR" sz="1200" dirty="0"/>
                <a:t>10</a:t>
              </a:r>
            </a:p>
          </p:txBody>
        </p:sp>
        <p:sp>
          <p:nvSpPr>
            <p:cNvPr id="81" name="ZoneTexte 80">
              <a:extLst>
                <a:ext uri="{FF2B5EF4-FFF2-40B4-BE49-F238E27FC236}">
                  <a16:creationId xmlns="" xmlns:a16="http://schemas.microsoft.com/office/drawing/2014/main" id="{6C6917F1-C2F4-490A-937C-DE955016BDB9}"/>
                </a:ext>
              </a:extLst>
            </p:cNvPr>
            <p:cNvSpPr txBox="1"/>
            <p:nvPr/>
          </p:nvSpPr>
          <p:spPr>
            <a:xfrm>
              <a:off x="4874632" y="1791862"/>
              <a:ext cx="354584" cy="276999"/>
            </a:xfrm>
            <a:prstGeom prst="rect">
              <a:avLst/>
            </a:prstGeom>
            <a:noFill/>
          </p:spPr>
          <p:txBody>
            <a:bodyPr wrap="none" rtlCol="0">
              <a:spAutoFit/>
            </a:bodyPr>
            <a:lstStyle/>
            <a:p>
              <a:pPr algn="r"/>
              <a:r>
                <a:rPr lang="fr-FR" sz="1200" dirty="0"/>
                <a:t>15</a:t>
              </a:r>
            </a:p>
          </p:txBody>
        </p:sp>
        <p:sp>
          <p:nvSpPr>
            <p:cNvPr id="82" name="ZoneTexte 81">
              <a:extLst>
                <a:ext uri="{FF2B5EF4-FFF2-40B4-BE49-F238E27FC236}">
                  <a16:creationId xmlns="" xmlns:a16="http://schemas.microsoft.com/office/drawing/2014/main" id="{240A7421-7A3C-4205-A929-52C46F4B8203}"/>
                </a:ext>
              </a:extLst>
            </p:cNvPr>
            <p:cNvSpPr txBox="1"/>
            <p:nvPr/>
          </p:nvSpPr>
          <p:spPr>
            <a:xfrm>
              <a:off x="4874632" y="1449945"/>
              <a:ext cx="354584" cy="276999"/>
            </a:xfrm>
            <a:prstGeom prst="rect">
              <a:avLst/>
            </a:prstGeom>
            <a:noFill/>
          </p:spPr>
          <p:txBody>
            <a:bodyPr wrap="none" rtlCol="0">
              <a:spAutoFit/>
            </a:bodyPr>
            <a:lstStyle/>
            <a:p>
              <a:pPr algn="r"/>
              <a:r>
                <a:rPr lang="fr-FR" sz="1200" dirty="0"/>
                <a:t>20</a:t>
              </a:r>
            </a:p>
          </p:txBody>
        </p:sp>
        <p:sp>
          <p:nvSpPr>
            <p:cNvPr id="90" name="ZoneTexte 89">
              <a:extLst>
                <a:ext uri="{FF2B5EF4-FFF2-40B4-BE49-F238E27FC236}">
                  <a16:creationId xmlns="" xmlns:a16="http://schemas.microsoft.com/office/drawing/2014/main" id="{5186DA33-6256-4AE8-BE32-8D50E21892E8}"/>
                </a:ext>
              </a:extLst>
            </p:cNvPr>
            <p:cNvSpPr txBox="1"/>
            <p:nvPr/>
          </p:nvSpPr>
          <p:spPr>
            <a:xfrm>
              <a:off x="5140488" y="3424978"/>
              <a:ext cx="420307" cy="430887"/>
            </a:xfrm>
            <a:prstGeom prst="rect">
              <a:avLst/>
            </a:prstGeom>
            <a:noFill/>
          </p:spPr>
          <p:txBody>
            <a:bodyPr wrap="none" rtlCol="0">
              <a:spAutoFit/>
            </a:bodyPr>
            <a:lstStyle/>
            <a:p>
              <a:pPr algn="ctr"/>
              <a:r>
                <a:rPr lang="fr-FR" sz="1050" dirty="0"/>
                <a:t>525</a:t>
              </a:r>
            </a:p>
            <a:p>
              <a:pPr algn="ctr"/>
              <a:r>
                <a:rPr lang="fr-FR" sz="1050" dirty="0"/>
                <a:t>522</a:t>
              </a:r>
            </a:p>
          </p:txBody>
        </p:sp>
        <p:sp>
          <p:nvSpPr>
            <p:cNvPr id="91" name="ZoneTexte 90">
              <a:extLst>
                <a:ext uri="{FF2B5EF4-FFF2-40B4-BE49-F238E27FC236}">
                  <a16:creationId xmlns="" xmlns:a16="http://schemas.microsoft.com/office/drawing/2014/main" id="{3B309781-E4DA-4394-B43E-6B92CFC2362E}"/>
                </a:ext>
              </a:extLst>
            </p:cNvPr>
            <p:cNvSpPr txBox="1"/>
            <p:nvPr/>
          </p:nvSpPr>
          <p:spPr>
            <a:xfrm>
              <a:off x="5715341" y="3424978"/>
              <a:ext cx="420307" cy="430887"/>
            </a:xfrm>
            <a:prstGeom prst="rect">
              <a:avLst/>
            </a:prstGeom>
            <a:noFill/>
          </p:spPr>
          <p:txBody>
            <a:bodyPr wrap="none" rtlCol="0">
              <a:spAutoFit/>
            </a:bodyPr>
            <a:lstStyle/>
            <a:p>
              <a:pPr algn="ctr"/>
              <a:r>
                <a:rPr lang="fr-FR" sz="1050" dirty="0"/>
                <a:t>511</a:t>
              </a:r>
            </a:p>
            <a:p>
              <a:pPr algn="ctr"/>
              <a:r>
                <a:rPr lang="fr-FR" sz="1050" dirty="0"/>
                <a:t>510</a:t>
              </a:r>
            </a:p>
          </p:txBody>
        </p:sp>
        <p:sp>
          <p:nvSpPr>
            <p:cNvPr id="92" name="ZoneTexte 91">
              <a:extLst>
                <a:ext uri="{FF2B5EF4-FFF2-40B4-BE49-F238E27FC236}">
                  <a16:creationId xmlns="" xmlns:a16="http://schemas.microsoft.com/office/drawing/2014/main" id="{38C919A8-DBAD-4EF1-A7F0-D50664E759DA}"/>
                </a:ext>
              </a:extLst>
            </p:cNvPr>
            <p:cNvSpPr txBox="1"/>
            <p:nvPr/>
          </p:nvSpPr>
          <p:spPr>
            <a:xfrm>
              <a:off x="6290191" y="3424978"/>
              <a:ext cx="420307" cy="430887"/>
            </a:xfrm>
            <a:prstGeom prst="rect">
              <a:avLst/>
            </a:prstGeom>
            <a:noFill/>
          </p:spPr>
          <p:txBody>
            <a:bodyPr wrap="none" rtlCol="0">
              <a:spAutoFit/>
            </a:bodyPr>
            <a:lstStyle/>
            <a:p>
              <a:pPr algn="ctr"/>
              <a:r>
                <a:rPr lang="fr-FR" sz="1050" dirty="0"/>
                <a:t>502</a:t>
              </a:r>
            </a:p>
            <a:p>
              <a:pPr algn="ctr"/>
              <a:r>
                <a:rPr lang="fr-FR" sz="1050" dirty="0"/>
                <a:t>498</a:t>
              </a:r>
            </a:p>
          </p:txBody>
        </p:sp>
        <p:sp>
          <p:nvSpPr>
            <p:cNvPr id="93" name="ZoneTexte 92">
              <a:extLst>
                <a:ext uri="{FF2B5EF4-FFF2-40B4-BE49-F238E27FC236}">
                  <a16:creationId xmlns="" xmlns:a16="http://schemas.microsoft.com/office/drawing/2014/main" id="{E6EE3DC4-A1FC-4024-9FA1-08B72AA7807C}"/>
                </a:ext>
              </a:extLst>
            </p:cNvPr>
            <p:cNvSpPr txBox="1"/>
            <p:nvPr/>
          </p:nvSpPr>
          <p:spPr>
            <a:xfrm>
              <a:off x="6865044" y="3424978"/>
              <a:ext cx="420307" cy="430887"/>
            </a:xfrm>
            <a:prstGeom prst="rect">
              <a:avLst/>
            </a:prstGeom>
            <a:noFill/>
          </p:spPr>
          <p:txBody>
            <a:bodyPr wrap="none" rtlCol="0">
              <a:spAutoFit/>
            </a:bodyPr>
            <a:lstStyle/>
            <a:p>
              <a:pPr algn="ctr"/>
              <a:r>
                <a:rPr lang="fr-FR" sz="1050" dirty="0"/>
                <a:t>492</a:t>
              </a:r>
            </a:p>
            <a:p>
              <a:pPr algn="ctr"/>
              <a:r>
                <a:rPr lang="fr-FR" sz="1050" dirty="0"/>
                <a:t>495</a:t>
              </a:r>
            </a:p>
          </p:txBody>
        </p:sp>
        <p:sp>
          <p:nvSpPr>
            <p:cNvPr id="94" name="ZoneTexte 93">
              <a:extLst>
                <a:ext uri="{FF2B5EF4-FFF2-40B4-BE49-F238E27FC236}">
                  <a16:creationId xmlns="" xmlns:a16="http://schemas.microsoft.com/office/drawing/2014/main" id="{220387A2-6BED-44A0-AD2D-E8264909B95E}"/>
                </a:ext>
              </a:extLst>
            </p:cNvPr>
            <p:cNvSpPr txBox="1"/>
            <p:nvPr/>
          </p:nvSpPr>
          <p:spPr>
            <a:xfrm>
              <a:off x="7439896" y="3424978"/>
              <a:ext cx="420307" cy="430887"/>
            </a:xfrm>
            <a:prstGeom prst="rect">
              <a:avLst/>
            </a:prstGeom>
            <a:noFill/>
          </p:spPr>
          <p:txBody>
            <a:bodyPr wrap="none" rtlCol="0">
              <a:spAutoFit/>
            </a:bodyPr>
            <a:lstStyle/>
            <a:p>
              <a:pPr algn="ctr"/>
              <a:r>
                <a:rPr lang="fr-FR" sz="1050" dirty="0"/>
                <a:t>489</a:t>
              </a:r>
            </a:p>
            <a:p>
              <a:pPr algn="ctr"/>
              <a:r>
                <a:rPr lang="fr-FR" sz="1050" dirty="0"/>
                <a:t>487</a:t>
              </a:r>
            </a:p>
          </p:txBody>
        </p:sp>
        <p:sp>
          <p:nvSpPr>
            <p:cNvPr id="95" name="ZoneTexte 94">
              <a:extLst>
                <a:ext uri="{FF2B5EF4-FFF2-40B4-BE49-F238E27FC236}">
                  <a16:creationId xmlns="" xmlns:a16="http://schemas.microsoft.com/office/drawing/2014/main" id="{46371B92-1CAA-4DC3-AE76-B96A3A71E73B}"/>
                </a:ext>
              </a:extLst>
            </p:cNvPr>
            <p:cNvSpPr txBox="1"/>
            <p:nvPr/>
          </p:nvSpPr>
          <p:spPr>
            <a:xfrm>
              <a:off x="8014748" y="3424978"/>
              <a:ext cx="420307" cy="430887"/>
            </a:xfrm>
            <a:prstGeom prst="rect">
              <a:avLst/>
            </a:prstGeom>
            <a:noFill/>
          </p:spPr>
          <p:txBody>
            <a:bodyPr wrap="none" rtlCol="0">
              <a:spAutoFit/>
            </a:bodyPr>
            <a:lstStyle/>
            <a:p>
              <a:pPr algn="ctr"/>
              <a:r>
                <a:rPr lang="fr-FR" sz="1050" dirty="0"/>
                <a:t>486</a:t>
              </a:r>
            </a:p>
            <a:p>
              <a:pPr algn="ctr"/>
              <a:r>
                <a:rPr lang="fr-FR" sz="1050" dirty="0"/>
                <a:t>480</a:t>
              </a:r>
            </a:p>
          </p:txBody>
        </p:sp>
        <p:sp>
          <p:nvSpPr>
            <p:cNvPr id="96" name="ZoneTexte 95">
              <a:extLst>
                <a:ext uri="{FF2B5EF4-FFF2-40B4-BE49-F238E27FC236}">
                  <a16:creationId xmlns="" xmlns:a16="http://schemas.microsoft.com/office/drawing/2014/main" id="{B287082B-7050-4ADF-A39F-42C1DA4E2C13}"/>
                </a:ext>
              </a:extLst>
            </p:cNvPr>
            <p:cNvSpPr txBox="1"/>
            <p:nvPr/>
          </p:nvSpPr>
          <p:spPr>
            <a:xfrm>
              <a:off x="8589598" y="3424978"/>
              <a:ext cx="420307" cy="430887"/>
            </a:xfrm>
            <a:prstGeom prst="rect">
              <a:avLst/>
            </a:prstGeom>
            <a:noFill/>
          </p:spPr>
          <p:txBody>
            <a:bodyPr wrap="none" rtlCol="0">
              <a:spAutoFit/>
            </a:bodyPr>
            <a:lstStyle/>
            <a:p>
              <a:pPr algn="ctr"/>
              <a:r>
                <a:rPr lang="fr-FR" sz="1050" dirty="0"/>
                <a:t>481</a:t>
              </a:r>
            </a:p>
            <a:p>
              <a:pPr algn="ctr"/>
              <a:r>
                <a:rPr lang="fr-FR" sz="1050" dirty="0"/>
                <a:t>477</a:t>
              </a:r>
            </a:p>
          </p:txBody>
        </p:sp>
        <p:sp>
          <p:nvSpPr>
            <p:cNvPr id="104" name="ZoneTexte 103">
              <a:extLst>
                <a:ext uri="{FF2B5EF4-FFF2-40B4-BE49-F238E27FC236}">
                  <a16:creationId xmlns="" xmlns:a16="http://schemas.microsoft.com/office/drawing/2014/main" id="{08D3C72A-BB73-43FA-82F6-E5CBABCE44E6}"/>
                </a:ext>
              </a:extLst>
            </p:cNvPr>
            <p:cNvSpPr txBox="1"/>
            <p:nvPr/>
          </p:nvSpPr>
          <p:spPr>
            <a:xfrm>
              <a:off x="6635158" y="3185632"/>
              <a:ext cx="901208" cy="276999"/>
            </a:xfrm>
            <a:prstGeom prst="rect">
              <a:avLst/>
            </a:prstGeom>
            <a:noFill/>
          </p:spPr>
          <p:txBody>
            <a:bodyPr wrap="none" rtlCol="0">
              <a:spAutoFit/>
            </a:bodyPr>
            <a:lstStyle/>
            <a:p>
              <a:pPr algn="ctr"/>
              <a:r>
                <a:rPr lang="fr-FR" sz="1200" b="1" dirty="0"/>
                <a:t>Semaines</a:t>
              </a:r>
            </a:p>
          </p:txBody>
        </p:sp>
        <p:cxnSp>
          <p:nvCxnSpPr>
            <p:cNvPr id="111" name="Connecteur droit 110">
              <a:extLst>
                <a:ext uri="{FF2B5EF4-FFF2-40B4-BE49-F238E27FC236}">
                  <a16:creationId xmlns="" xmlns:a16="http://schemas.microsoft.com/office/drawing/2014/main" id="{F49E67C0-ED7A-4378-A2BC-2958A2C0ED33}"/>
                </a:ext>
              </a:extLst>
            </p:cNvPr>
            <p:cNvCxnSpPr/>
            <p:nvPr/>
          </p:nvCxnSpPr>
          <p:spPr bwMode="auto">
            <a:xfrm>
              <a:off x="5027586" y="3541868"/>
              <a:ext cx="180000" cy="0"/>
            </a:xfrm>
            <a:prstGeom prst="line">
              <a:avLst/>
            </a:prstGeom>
            <a:solidFill>
              <a:schemeClr val="accent1"/>
            </a:solidFill>
            <a:ln w="28575" cap="flat" cmpd="sng" algn="ctr">
              <a:solidFill>
                <a:srgbClr val="0066FF"/>
              </a:solidFill>
              <a:prstDash val="solid"/>
              <a:round/>
              <a:headEnd type="none" w="med" len="med"/>
              <a:tailEnd type="none" w="med" len="med"/>
            </a:ln>
            <a:effectLst/>
          </p:spPr>
        </p:cxnSp>
        <p:cxnSp>
          <p:nvCxnSpPr>
            <p:cNvPr id="112" name="Connecteur droit 111">
              <a:extLst>
                <a:ext uri="{FF2B5EF4-FFF2-40B4-BE49-F238E27FC236}">
                  <a16:creationId xmlns="" xmlns:a16="http://schemas.microsoft.com/office/drawing/2014/main" id="{A4B3114B-4D0F-4678-A23F-FFFD4CD27078}"/>
                </a:ext>
              </a:extLst>
            </p:cNvPr>
            <p:cNvCxnSpPr/>
            <p:nvPr/>
          </p:nvCxnSpPr>
          <p:spPr bwMode="auto">
            <a:xfrm>
              <a:off x="5027586" y="3715977"/>
              <a:ext cx="180000" cy="0"/>
            </a:xfrm>
            <a:prstGeom prst="line">
              <a:avLst/>
            </a:prstGeom>
            <a:solidFill>
              <a:schemeClr val="accent1"/>
            </a:solidFill>
            <a:ln w="28575" cap="flat" cmpd="sng" algn="ctr">
              <a:solidFill>
                <a:srgbClr val="FF6600"/>
              </a:solidFill>
              <a:prstDash val="solid"/>
              <a:round/>
              <a:headEnd type="none" w="med" len="med"/>
              <a:tailEnd type="none" w="med" len="med"/>
            </a:ln>
            <a:effectLst/>
          </p:spPr>
        </p:cxnSp>
        <p:sp>
          <p:nvSpPr>
            <p:cNvPr id="148" name="ZoneTexte 147">
              <a:extLst>
                <a:ext uri="{FF2B5EF4-FFF2-40B4-BE49-F238E27FC236}">
                  <a16:creationId xmlns="" xmlns:a16="http://schemas.microsoft.com/office/drawing/2014/main" id="{99F82BA2-267F-41B7-973D-56CCAD904252}"/>
                </a:ext>
              </a:extLst>
            </p:cNvPr>
            <p:cNvSpPr txBox="1"/>
            <p:nvPr/>
          </p:nvSpPr>
          <p:spPr>
            <a:xfrm>
              <a:off x="8359429" y="2568611"/>
              <a:ext cx="482824" cy="276999"/>
            </a:xfrm>
            <a:prstGeom prst="rect">
              <a:avLst/>
            </a:prstGeom>
            <a:noFill/>
          </p:spPr>
          <p:txBody>
            <a:bodyPr wrap="none" rtlCol="0">
              <a:spAutoFit/>
            </a:bodyPr>
            <a:lstStyle/>
            <a:p>
              <a:pPr algn="ctr"/>
              <a:r>
                <a:rPr lang="fr-FR" sz="1200" b="1" dirty="0"/>
                <a:t>6,41</a:t>
              </a:r>
            </a:p>
          </p:txBody>
        </p:sp>
        <p:cxnSp>
          <p:nvCxnSpPr>
            <p:cNvPr id="161" name="Connecteur droit 160">
              <a:extLst>
                <a:ext uri="{FF2B5EF4-FFF2-40B4-BE49-F238E27FC236}">
                  <a16:creationId xmlns="" xmlns:a16="http://schemas.microsoft.com/office/drawing/2014/main" id="{C9134AD8-E245-4D4B-9C23-14CCF8ACCD5A}"/>
                </a:ext>
              </a:extLst>
            </p:cNvPr>
            <p:cNvCxnSpPr/>
            <p:nvPr/>
          </p:nvCxnSpPr>
          <p:spPr bwMode="auto">
            <a:xfrm flipH="1" flipV="1">
              <a:off x="8802139" y="1684596"/>
              <a:ext cx="2954" cy="125751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 name="Rectangle 2"/>
            <p:cNvSpPr/>
            <p:nvPr/>
          </p:nvSpPr>
          <p:spPr>
            <a:xfrm>
              <a:off x="8359429" y="2097304"/>
              <a:ext cx="482824" cy="276999"/>
            </a:xfrm>
            <a:prstGeom prst="rect">
              <a:avLst/>
            </a:prstGeom>
          </p:spPr>
          <p:txBody>
            <a:bodyPr wrap="none">
              <a:spAutoFit/>
            </a:bodyPr>
            <a:lstStyle/>
            <a:p>
              <a:pPr algn="ctr"/>
              <a:r>
                <a:rPr lang="fr-FR" sz="1200" b="1" dirty="0"/>
                <a:t>6,90</a:t>
              </a:r>
            </a:p>
          </p:txBody>
        </p:sp>
      </p:grpSp>
      <p:grpSp>
        <p:nvGrpSpPr>
          <p:cNvPr id="4" name="Groupe 3">
            <a:extLst>
              <a:ext uri="{FF2B5EF4-FFF2-40B4-BE49-F238E27FC236}">
                <a16:creationId xmlns="" xmlns:a16="http://schemas.microsoft.com/office/drawing/2014/main" id="{D11B7042-465A-47DA-80BF-12D5A689B197}"/>
              </a:ext>
            </a:extLst>
          </p:cNvPr>
          <p:cNvGrpSpPr/>
          <p:nvPr/>
        </p:nvGrpSpPr>
        <p:grpSpPr>
          <a:xfrm>
            <a:off x="319666" y="1449945"/>
            <a:ext cx="4135273" cy="2405920"/>
            <a:chOff x="319666" y="1449945"/>
            <a:chExt cx="4135273" cy="2405920"/>
          </a:xfrm>
        </p:grpSpPr>
        <p:grpSp>
          <p:nvGrpSpPr>
            <p:cNvPr id="58" name="Groupe 57">
              <a:extLst>
                <a:ext uri="{FF2B5EF4-FFF2-40B4-BE49-F238E27FC236}">
                  <a16:creationId xmlns="" xmlns:a16="http://schemas.microsoft.com/office/drawing/2014/main" id="{E43A15D5-C236-4799-A29C-7703E05C1DFD}"/>
                </a:ext>
              </a:extLst>
            </p:cNvPr>
            <p:cNvGrpSpPr/>
            <p:nvPr/>
          </p:nvGrpSpPr>
          <p:grpSpPr>
            <a:xfrm>
              <a:off x="628337" y="1537719"/>
              <a:ext cx="3740376" cy="1472093"/>
              <a:chOff x="114300" y="2330450"/>
              <a:chExt cx="4021138" cy="1760538"/>
            </a:xfrm>
          </p:grpSpPr>
          <p:sp>
            <p:nvSpPr>
              <p:cNvPr id="21" name="Freeform 14">
                <a:extLst>
                  <a:ext uri="{FF2B5EF4-FFF2-40B4-BE49-F238E27FC236}">
                    <a16:creationId xmlns="" xmlns:a16="http://schemas.microsoft.com/office/drawing/2014/main" id="{03302D82-10F7-4EDC-8C9D-ACE70A11AD60}"/>
                  </a:ext>
                </a:extLst>
              </p:cNvPr>
              <p:cNvSpPr>
                <a:spLocks/>
              </p:cNvSpPr>
              <p:nvPr/>
            </p:nvSpPr>
            <p:spPr bwMode="auto">
              <a:xfrm>
                <a:off x="2151063" y="3278188"/>
                <a:ext cx="0" cy="349250"/>
              </a:xfrm>
              <a:custGeom>
                <a:avLst/>
                <a:gdLst>
                  <a:gd name="T0" fmla="*/ 220 h 220"/>
                  <a:gd name="T1" fmla="*/ 132 h 220"/>
                  <a:gd name="T2" fmla="*/ 0 h 220"/>
                </a:gdLst>
                <a:ahLst/>
                <a:cxnLst>
                  <a:cxn ang="0">
                    <a:pos x="0" y="T0"/>
                  </a:cxn>
                  <a:cxn ang="0">
                    <a:pos x="0" y="T1"/>
                  </a:cxn>
                  <a:cxn ang="0">
                    <a:pos x="0" y="T2"/>
                  </a:cxn>
                </a:cxnLst>
                <a:rect l="0" t="0" r="r" b="b"/>
                <a:pathLst>
                  <a:path h="220">
                    <a:moveTo>
                      <a:pt x="0" y="220"/>
                    </a:moveTo>
                    <a:lnTo>
                      <a:pt x="0" y="132"/>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 name="Freeform 18">
                <a:extLst>
                  <a:ext uri="{FF2B5EF4-FFF2-40B4-BE49-F238E27FC236}">
                    <a16:creationId xmlns="" xmlns:a16="http://schemas.microsoft.com/office/drawing/2014/main" id="{85BDBB6E-2A77-4C15-8D4E-6484CD38CD9E}"/>
                  </a:ext>
                </a:extLst>
              </p:cNvPr>
              <p:cNvSpPr>
                <a:spLocks/>
              </p:cNvSpPr>
              <p:nvPr/>
            </p:nvSpPr>
            <p:spPr bwMode="auto">
              <a:xfrm>
                <a:off x="2768600" y="3244850"/>
                <a:ext cx="0" cy="366713"/>
              </a:xfrm>
              <a:custGeom>
                <a:avLst/>
                <a:gdLst>
                  <a:gd name="T0" fmla="*/ 231 h 231"/>
                  <a:gd name="T1" fmla="*/ 134 h 231"/>
                  <a:gd name="T2" fmla="*/ 0 h 231"/>
                </a:gdLst>
                <a:ahLst/>
                <a:cxnLst>
                  <a:cxn ang="0">
                    <a:pos x="0" y="T0"/>
                  </a:cxn>
                  <a:cxn ang="0">
                    <a:pos x="0" y="T1"/>
                  </a:cxn>
                  <a:cxn ang="0">
                    <a:pos x="0" y="T2"/>
                  </a:cxn>
                </a:cxnLst>
                <a:rect l="0" t="0" r="r" b="b"/>
                <a:pathLst>
                  <a:path h="231">
                    <a:moveTo>
                      <a:pt x="0" y="231"/>
                    </a:moveTo>
                    <a:lnTo>
                      <a:pt x="0" y="134"/>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8" name="Freeform 21">
                <a:extLst>
                  <a:ext uri="{FF2B5EF4-FFF2-40B4-BE49-F238E27FC236}">
                    <a16:creationId xmlns="" xmlns:a16="http://schemas.microsoft.com/office/drawing/2014/main" id="{4AF3BBF8-5115-47EF-AC7E-6BDDFFA98EF1}"/>
                  </a:ext>
                </a:extLst>
              </p:cNvPr>
              <p:cNvSpPr>
                <a:spLocks/>
              </p:cNvSpPr>
              <p:nvPr/>
            </p:nvSpPr>
            <p:spPr bwMode="auto">
              <a:xfrm>
                <a:off x="914400" y="3575050"/>
                <a:ext cx="0" cy="265113"/>
              </a:xfrm>
              <a:custGeom>
                <a:avLst/>
                <a:gdLst>
                  <a:gd name="T0" fmla="*/ 167 h 167"/>
                  <a:gd name="T1" fmla="*/ 103 h 167"/>
                  <a:gd name="T2" fmla="*/ 0 h 167"/>
                </a:gdLst>
                <a:ahLst/>
                <a:cxnLst>
                  <a:cxn ang="0">
                    <a:pos x="0" y="T0"/>
                  </a:cxn>
                  <a:cxn ang="0">
                    <a:pos x="0" y="T1"/>
                  </a:cxn>
                  <a:cxn ang="0">
                    <a:pos x="0" y="T2"/>
                  </a:cxn>
                </a:cxnLst>
                <a:rect l="0" t="0" r="r" b="b"/>
                <a:pathLst>
                  <a:path h="167">
                    <a:moveTo>
                      <a:pt x="0" y="167"/>
                    </a:moveTo>
                    <a:lnTo>
                      <a:pt x="0" y="103"/>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9" name="Freeform 22">
                <a:extLst>
                  <a:ext uri="{FF2B5EF4-FFF2-40B4-BE49-F238E27FC236}">
                    <a16:creationId xmlns="" xmlns:a16="http://schemas.microsoft.com/office/drawing/2014/main" id="{DB9F395D-0C74-4F77-89E5-F27E7C57F0E4}"/>
                  </a:ext>
                </a:extLst>
              </p:cNvPr>
              <p:cNvSpPr>
                <a:spLocks/>
              </p:cNvSpPr>
              <p:nvPr/>
            </p:nvSpPr>
            <p:spPr bwMode="auto">
              <a:xfrm>
                <a:off x="1535113" y="3389313"/>
                <a:ext cx="0" cy="323850"/>
              </a:xfrm>
              <a:custGeom>
                <a:avLst/>
                <a:gdLst>
                  <a:gd name="T0" fmla="*/ 204 h 204"/>
                  <a:gd name="T1" fmla="*/ 121 h 204"/>
                  <a:gd name="T2" fmla="*/ 0 h 204"/>
                </a:gdLst>
                <a:ahLst/>
                <a:cxnLst>
                  <a:cxn ang="0">
                    <a:pos x="0" y="T0"/>
                  </a:cxn>
                  <a:cxn ang="0">
                    <a:pos x="0" y="T1"/>
                  </a:cxn>
                  <a:cxn ang="0">
                    <a:pos x="0" y="T2"/>
                  </a:cxn>
                </a:cxnLst>
                <a:rect l="0" t="0" r="r" b="b"/>
                <a:pathLst>
                  <a:path h="204">
                    <a:moveTo>
                      <a:pt x="0" y="204"/>
                    </a:moveTo>
                    <a:lnTo>
                      <a:pt x="0" y="121"/>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0" name="Freeform 23">
                <a:extLst>
                  <a:ext uri="{FF2B5EF4-FFF2-40B4-BE49-F238E27FC236}">
                    <a16:creationId xmlns="" xmlns:a16="http://schemas.microsoft.com/office/drawing/2014/main" id="{E7DA587F-6E06-4877-A643-66CEA9806608}"/>
                  </a:ext>
                </a:extLst>
              </p:cNvPr>
              <p:cNvSpPr>
                <a:spLocks/>
              </p:cNvSpPr>
              <p:nvPr/>
            </p:nvSpPr>
            <p:spPr bwMode="auto">
              <a:xfrm>
                <a:off x="4008438" y="3098800"/>
                <a:ext cx="0" cy="395288"/>
              </a:xfrm>
              <a:custGeom>
                <a:avLst/>
                <a:gdLst>
                  <a:gd name="T0" fmla="*/ 249 h 249"/>
                  <a:gd name="T1" fmla="*/ 164 h 249"/>
                  <a:gd name="T2" fmla="*/ 0 h 249"/>
                </a:gdLst>
                <a:ahLst/>
                <a:cxnLst>
                  <a:cxn ang="0">
                    <a:pos x="0" y="T0"/>
                  </a:cxn>
                  <a:cxn ang="0">
                    <a:pos x="0" y="T1"/>
                  </a:cxn>
                  <a:cxn ang="0">
                    <a:pos x="0" y="T2"/>
                  </a:cxn>
                </a:cxnLst>
                <a:rect l="0" t="0" r="r" b="b"/>
                <a:pathLst>
                  <a:path h="249">
                    <a:moveTo>
                      <a:pt x="0" y="249"/>
                    </a:moveTo>
                    <a:lnTo>
                      <a:pt x="0" y="164"/>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1" name="Freeform 24">
                <a:extLst>
                  <a:ext uri="{FF2B5EF4-FFF2-40B4-BE49-F238E27FC236}">
                    <a16:creationId xmlns="" xmlns:a16="http://schemas.microsoft.com/office/drawing/2014/main" id="{4DC12B81-DD5B-4D41-9385-D79C23A42BDE}"/>
                  </a:ext>
                </a:extLst>
              </p:cNvPr>
              <p:cNvSpPr>
                <a:spLocks/>
              </p:cNvSpPr>
              <p:nvPr/>
            </p:nvSpPr>
            <p:spPr bwMode="auto">
              <a:xfrm>
                <a:off x="3390900" y="3173413"/>
                <a:ext cx="0" cy="376238"/>
              </a:xfrm>
              <a:custGeom>
                <a:avLst/>
                <a:gdLst>
                  <a:gd name="T0" fmla="*/ 237 h 237"/>
                  <a:gd name="T1" fmla="*/ 138 h 237"/>
                  <a:gd name="T2" fmla="*/ 0 h 237"/>
                </a:gdLst>
                <a:ahLst/>
                <a:cxnLst>
                  <a:cxn ang="0">
                    <a:pos x="0" y="T0"/>
                  </a:cxn>
                  <a:cxn ang="0">
                    <a:pos x="0" y="T1"/>
                  </a:cxn>
                  <a:cxn ang="0">
                    <a:pos x="0" y="T2"/>
                  </a:cxn>
                </a:cxnLst>
                <a:rect l="0" t="0" r="r" b="b"/>
                <a:pathLst>
                  <a:path h="237">
                    <a:moveTo>
                      <a:pt x="0" y="237"/>
                    </a:moveTo>
                    <a:lnTo>
                      <a:pt x="0" y="138"/>
                    </a:lnTo>
                    <a:lnTo>
                      <a:pt x="0" y="0"/>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8" name="Freeform 41">
                <a:extLst>
                  <a:ext uri="{FF2B5EF4-FFF2-40B4-BE49-F238E27FC236}">
                    <a16:creationId xmlns="" xmlns:a16="http://schemas.microsoft.com/office/drawing/2014/main" id="{FBF8BA40-44B3-4346-97BC-1921A4C3D3E7}"/>
                  </a:ext>
                </a:extLst>
              </p:cNvPr>
              <p:cNvSpPr>
                <a:spLocks noEditPoints="1"/>
              </p:cNvSpPr>
              <p:nvPr/>
            </p:nvSpPr>
            <p:spPr bwMode="auto">
              <a:xfrm>
                <a:off x="114300" y="2330450"/>
                <a:ext cx="4021138" cy="1760538"/>
              </a:xfrm>
              <a:custGeom>
                <a:avLst/>
                <a:gdLst>
                  <a:gd name="T0" fmla="*/ 2533 w 2533"/>
                  <a:gd name="T1" fmla="*/ 1058 h 1109"/>
                  <a:gd name="T2" fmla="*/ 54 w 2533"/>
                  <a:gd name="T3" fmla="*/ 1058 h 1109"/>
                  <a:gd name="T4" fmla="*/ 54 w 2533"/>
                  <a:gd name="T5" fmla="*/ 0 h 1109"/>
                  <a:gd name="T6" fmla="*/ 2064 w 2533"/>
                  <a:gd name="T7" fmla="*/ 1109 h 1109"/>
                  <a:gd name="T8" fmla="*/ 2064 w 2533"/>
                  <a:gd name="T9" fmla="*/ 1058 h 1109"/>
                  <a:gd name="T10" fmla="*/ 2453 w 2533"/>
                  <a:gd name="T11" fmla="*/ 1109 h 1109"/>
                  <a:gd name="T12" fmla="*/ 2453 w 2533"/>
                  <a:gd name="T13" fmla="*/ 1058 h 1109"/>
                  <a:gd name="T14" fmla="*/ 893 w 2533"/>
                  <a:gd name="T15" fmla="*/ 1109 h 1109"/>
                  <a:gd name="T16" fmla="*/ 893 w 2533"/>
                  <a:gd name="T17" fmla="*/ 1058 h 1109"/>
                  <a:gd name="T18" fmla="*/ 1283 w 2533"/>
                  <a:gd name="T19" fmla="*/ 1109 h 1109"/>
                  <a:gd name="T20" fmla="*/ 1283 w 2533"/>
                  <a:gd name="T21" fmla="*/ 1058 h 1109"/>
                  <a:gd name="T22" fmla="*/ 1672 w 2533"/>
                  <a:gd name="T23" fmla="*/ 1109 h 1109"/>
                  <a:gd name="T24" fmla="*/ 1672 w 2533"/>
                  <a:gd name="T25" fmla="*/ 1058 h 1109"/>
                  <a:gd name="T26" fmla="*/ 112 w 2533"/>
                  <a:gd name="T27" fmla="*/ 1109 h 1109"/>
                  <a:gd name="T28" fmla="*/ 112 w 2533"/>
                  <a:gd name="T29" fmla="*/ 1058 h 1109"/>
                  <a:gd name="T30" fmla="*/ 502 w 2533"/>
                  <a:gd name="T31" fmla="*/ 1109 h 1109"/>
                  <a:gd name="T32" fmla="*/ 502 w 2533"/>
                  <a:gd name="T33" fmla="*/ 1058 h 1109"/>
                  <a:gd name="T34" fmla="*/ 0 w 2533"/>
                  <a:gd name="T35" fmla="*/ 27 h 1109"/>
                  <a:gd name="T36" fmla="*/ 54 w 2533"/>
                  <a:gd name="T37" fmla="*/ 27 h 1109"/>
                  <a:gd name="T38" fmla="*/ 0 w 2533"/>
                  <a:gd name="T39" fmla="*/ 284 h 1109"/>
                  <a:gd name="T40" fmla="*/ 54 w 2533"/>
                  <a:gd name="T41" fmla="*/ 284 h 1109"/>
                  <a:gd name="T42" fmla="*/ 0 w 2533"/>
                  <a:gd name="T43" fmla="*/ 543 h 1109"/>
                  <a:gd name="T44" fmla="*/ 54 w 2533"/>
                  <a:gd name="T45" fmla="*/ 543 h 1109"/>
                  <a:gd name="T46" fmla="*/ 0 w 2533"/>
                  <a:gd name="T47" fmla="*/ 799 h 1109"/>
                  <a:gd name="T48" fmla="*/ 54 w 2533"/>
                  <a:gd name="T49" fmla="*/ 799 h 1109"/>
                  <a:gd name="T50" fmla="*/ 0 w 2533"/>
                  <a:gd name="T51" fmla="*/ 1058 h 1109"/>
                  <a:gd name="T52" fmla="*/ 54 w 2533"/>
                  <a:gd name="T53" fmla="*/ 105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3" h="1109">
                    <a:moveTo>
                      <a:pt x="2533" y="1058"/>
                    </a:moveTo>
                    <a:lnTo>
                      <a:pt x="54" y="1058"/>
                    </a:lnTo>
                    <a:lnTo>
                      <a:pt x="54" y="0"/>
                    </a:lnTo>
                    <a:moveTo>
                      <a:pt x="2064" y="1109"/>
                    </a:moveTo>
                    <a:lnTo>
                      <a:pt x="2064" y="1058"/>
                    </a:lnTo>
                    <a:moveTo>
                      <a:pt x="2453" y="1109"/>
                    </a:moveTo>
                    <a:lnTo>
                      <a:pt x="2453" y="1058"/>
                    </a:lnTo>
                    <a:moveTo>
                      <a:pt x="893" y="1109"/>
                    </a:moveTo>
                    <a:lnTo>
                      <a:pt x="893" y="1058"/>
                    </a:lnTo>
                    <a:moveTo>
                      <a:pt x="1283" y="1109"/>
                    </a:moveTo>
                    <a:lnTo>
                      <a:pt x="1283" y="1058"/>
                    </a:lnTo>
                    <a:moveTo>
                      <a:pt x="1672" y="1109"/>
                    </a:moveTo>
                    <a:lnTo>
                      <a:pt x="1672" y="1058"/>
                    </a:lnTo>
                    <a:moveTo>
                      <a:pt x="112" y="1109"/>
                    </a:moveTo>
                    <a:lnTo>
                      <a:pt x="112" y="1058"/>
                    </a:lnTo>
                    <a:moveTo>
                      <a:pt x="502" y="1109"/>
                    </a:moveTo>
                    <a:lnTo>
                      <a:pt x="502" y="1058"/>
                    </a:lnTo>
                    <a:moveTo>
                      <a:pt x="0" y="27"/>
                    </a:moveTo>
                    <a:lnTo>
                      <a:pt x="54" y="27"/>
                    </a:lnTo>
                    <a:moveTo>
                      <a:pt x="0" y="284"/>
                    </a:moveTo>
                    <a:lnTo>
                      <a:pt x="54" y="284"/>
                    </a:lnTo>
                    <a:moveTo>
                      <a:pt x="0" y="543"/>
                    </a:moveTo>
                    <a:lnTo>
                      <a:pt x="54" y="543"/>
                    </a:lnTo>
                    <a:moveTo>
                      <a:pt x="0" y="799"/>
                    </a:moveTo>
                    <a:lnTo>
                      <a:pt x="54" y="799"/>
                    </a:lnTo>
                    <a:moveTo>
                      <a:pt x="0" y="1058"/>
                    </a:moveTo>
                    <a:lnTo>
                      <a:pt x="54" y="1058"/>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9" name="Freeform 42">
                <a:extLst>
                  <a:ext uri="{FF2B5EF4-FFF2-40B4-BE49-F238E27FC236}">
                    <a16:creationId xmlns="" xmlns:a16="http://schemas.microsoft.com/office/drawing/2014/main" id="{93B451FA-DC09-4E1C-B205-E7F198C38E06}"/>
                  </a:ext>
                </a:extLst>
              </p:cNvPr>
              <p:cNvSpPr>
                <a:spLocks/>
              </p:cNvSpPr>
              <p:nvPr/>
            </p:nvSpPr>
            <p:spPr bwMode="auto">
              <a:xfrm>
                <a:off x="298450" y="3359150"/>
                <a:ext cx="3709988" cy="650875"/>
              </a:xfrm>
              <a:custGeom>
                <a:avLst/>
                <a:gdLst>
                  <a:gd name="T0" fmla="*/ 2101 w 2337"/>
                  <a:gd name="T1" fmla="*/ 0 h 410"/>
                  <a:gd name="T2" fmla="*/ 2002 w 2337"/>
                  <a:gd name="T3" fmla="*/ 13 h 410"/>
                  <a:gd name="T4" fmla="*/ 1948 w 2337"/>
                  <a:gd name="T5" fmla="*/ 21 h 410"/>
                  <a:gd name="T6" fmla="*/ 1917 w 2337"/>
                  <a:gd name="T7" fmla="*/ 31 h 410"/>
                  <a:gd name="T8" fmla="*/ 1781 w 2337"/>
                  <a:gd name="T9" fmla="*/ 38 h 410"/>
                  <a:gd name="T10" fmla="*/ 1638 w 2337"/>
                  <a:gd name="T11" fmla="*/ 50 h 410"/>
                  <a:gd name="T12" fmla="*/ 1582 w 2337"/>
                  <a:gd name="T13" fmla="*/ 62 h 410"/>
                  <a:gd name="T14" fmla="*/ 1525 w 2337"/>
                  <a:gd name="T15" fmla="*/ 62 h 410"/>
                  <a:gd name="T16" fmla="*/ 1194 w 2337"/>
                  <a:gd name="T17" fmla="*/ 72 h 410"/>
                  <a:gd name="T18" fmla="*/ 1167 w 2337"/>
                  <a:gd name="T19" fmla="*/ 81 h 410"/>
                  <a:gd name="T20" fmla="*/ 1151 w 2337"/>
                  <a:gd name="T21" fmla="*/ 89 h 410"/>
                  <a:gd name="T22" fmla="*/ 1101 w 2337"/>
                  <a:gd name="T23" fmla="*/ 101 h 410"/>
                  <a:gd name="T24" fmla="*/ 1070 w 2337"/>
                  <a:gd name="T25" fmla="*/ 108 h 410"/>
                  <a:gd name="T26" fmla="*/ 983 w 2337"/>
                  <a:gd name="T27" fmla="*/ 118 h 410"/>
                  <a:gd name="T28" fmla="*/ 901 w 2337"/>
                  <a:gd name="T29" fmla="*/ 130 h 410"/>
                  <a:gd name="T30" fmla="*/ 864 w 2337"/>
                  <a:gd name="T31" fmla="*/ 140 h 410"/>
                  <a:gd name="T32" fmla="*/ 777 w 2337"/>
                  <a:gd name="T33" fmla="*/ 140 h 410"/>
                  <a:gd name="T34" fmla="*/ 692 w 2337"/>
                  <a:gd name="T35" fmla="*/ 147 h 410"/>
                  <a:gd name="T36" fmla="*/ 595 w 2337"/>
                  <a:gd name="T37" fmla="*/ 159 h 410"/>
                  <a:gd name="T38" fmla="*/ 580 w 2337"/>
                  <a:gd name="T39" fmla="*/ 169 h 410"/>
                  <a:gd name="T40" fmla="*/ 568 w 2337"/>
                  <a:gd name="T41" fmla="*/ 179 h 410"/>
                  <a:gd name="T42" fmla="*/ 514 w 2337"/>
                  <a:gd name="T43" fmla="*/ 192 h 410"/>
                  <a:gd name="T44" fmla="*/ 485 w 2337"/>
                  <a:gd name="T45" fmla="*/ 202 h 410"/>
                  <a:gd name="T46" fmla="*/ 471 w 2337"/>
                  <a:gd name="T47" fmla="*/ 210 h 410"/>
                  <a:gd name="T48" fmla="*/ 426 w 2337"/>
                  <a:gd name="T49" fmla="*/ 219 h 410"/>
                  <a:gd name="T50" fmla="*/ 388 w 2337"/>
                  <a:gd name="T51" fmla="*/ 239 h 410"/>
                  <a:gd name="T52" fmla="*/ 388 w 2337"/>
                  <a:gd name="T53" fmla="*/ 266 h 410"/>
                  <a:gd name="T54" fmla="*/ 372 w 2337"/>
                  <a:gd name="T55" fmla="*/ 278 h 410"/>
                  <a:gd name="T56" fmla="*/ 341 w 2337"/>
                  <a:gd name="T57" fmla="*/ 287 h 410"/>
                  <a:gd name="T58" fmla="*/ 287 w 2337"/>
                  <a:gd name="T59" fmla="*/ 299 h 410"/>
                  <a:gd name="T60" fmla="*/ 264 w 2337"/>
                  <a:gd name="T61" fmla="*/ 311 h 410"/>
                  <a:gd name="T62" fmla="*/ 208 w 2337"/>
                  <a:gd name="T63" fmla="*/ 322 h 410"/>
                  <a:gd name="T64" fmla="*/ 190 w 2337"/>
                  <a:gd name="T65" fmla="*/ 330 h 410"/>
                  <a:gd name="T66" fmla="*/ 153 w 2337"/>
                  <a:gd name="T67" fmla="*/ 340 h 410"/>
                  <a:gd name="T68" fmla="*/ 118 w 2337"/>
                  <a:gd name="T69" fmla="*/ 357 h 410"/>
                  <a:gd name="T70" fmla="*/ 103 w 2337"/>
                  <a:gd name="T71" fmla="*/ 367 h 410"/>
                  <a:gd name="T72" fmla="*/ 47 w 2337"/>
                  <a:gd name="T73" fmla="*/ 396 h 410"/>
                  <a:gd name="T74" fmla="*/ 21 w 2337"/>
                  <a:gd name="T75"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7" h="410">
                    <a:moveTo>
                      <a:pt x="2337" y="0"/>
                    </a:moveTo>
                    <a:lnTo>
                      <a:pt x="2101" y="0"/>
                    </a:lnTo>
                    <a:lnTo>
                      <a:pt x="2101" y="13"/>
                    </a:lnTo>
                    <a:lnTo>
                      <a:pt x="2002" y="13"/>
                    </a:lnTo>
                    <a:lnTo>
                      <a:pt x="2002" y="21"/>
                    </a:lnTo>
                    <a:lnTo>
                      <a:pt x="1948" y="21"/>
                    </a:lnTo>
                    <a:lnTo>
                      <a:pt x="1917" y="21"/>
                    </a:lnTo>
                    <a:lnTo>
                      <a:pt x="1917" y="31"/>
                    </a:lnTo>
                    <a:lnTo>
                      <a:pt x="1781" y="31"/>
                    </a:lnTo>
                    <a:lnTo>
                      <a:pt x="1781" y="38"/>
                    </a:lnTo>
                    <a:lnTo>
                      <a:pt x="1638" y="38"/>
                    </a:lnTo>
                    <a:lnTo>
                      <a:pt x="1638" y="50"/>
                    </a:lnTo>
                    <a:lnTo>
                      <a:pt x="1582" y="48"/>
                    </a:lnTo>
                    <a:lnTo>
                      <a:pt x="1582" y="62"/>
                    </a:lnTo>
                    <a:lnTo>
                      <a:pt x="1556" y="62"/>
                    </a:lnTo>
                    <a:lnTo>
                      <a:pt x="1525" y="62"/>
                    </a:lnTo>
                    <a:lnTo>
                      <a:pt x="1525" y="72"/>
                    </a:lnTo>
                    <a:lnTo>
                      <a:pt x="1194" y="72"/>
                    </a:lnTo>
                    <a:lnTo>
                      <a:pt x="1194" y="81"/>
                    </a:lnTo>
                    <a:lnTo>
                      <a:pt x="1167" y="81"/>
                    </a:lnTo>
                    <a:lnTo>
                      <a:pt x="1151" y="81"/>
                    </a:lnTo>
                    <a:lnTo>
                      <a:pt x="1151" y="89"/>
                    </a:lnTo>
                    <a:lnTo>
                      <a:pt x="1101" y="89"/>
                    </a:lnTo>
                    <a:lnTo>
                      <a:pt x="1101" y="101"/>
                    </a:lnTo>
                    <a:lnTo>
                      <a:pt x="1070" y="101"/>
                    </a:lnTo>
                    <a:lnTo>
                      <a:pt x="1070" y="108"/>
                    </a:lnTo>
                    <a:lnTo>
                      <a:pt x="983" y="108"/>
                    </a:lnTo>
                    <a:lnTo>
                      <a:pt x="983" y="118"/>
                    </a:lnTo>
                    <a:lnTo>
                      <a:pt x="901" y="118"/>
                    </a:lnTo>
                    <a:lnTo>
                      <a:pt x="901" y="130"/>
                    </a:lnTo>
                    <a:lnTo>
                      <a:pt x="864" y="130"/>
                    </a:lnTo>
                    <a:lnTo>
                      <a:pt x="864" y="140"/>
                    </a:lnTo>
                    <a:lnTo>
                      <a:pt x="779" y="140"/>
                    </a:lnTo>
                    <a:lnTo>
                      <a:pt x="777" y="140"/>
                    </a:lnTo>
                    <a:lnTo>
                      <a:pt x="777" y="147"/>
                    </a:lnTo>
                    <a:lnTo>
                      <a:pt x="692" y="147"/>
                    </a:lnTo>
                    <a:lnTo>
                      <a:pt x="692" y="159"/>
                    </a:lnTo>
                    <a:lnTo>
                      <a:pt x="595" y="159"/>
                    </a:lnTo>
                    <a:lnTo>
                      <a:pt x="595" y="169"/>
                    </a:lnTo>
                    <a:lnTo>
                      <a:pt x="580" y="169"/>
                    </a:lnTo>
                    <a:lnTo>
                      <a:pt x="580" y="179"/>
                    </a:lnTo>
                    <a:lnTo>
                      <a:pt x="568" y="179"/>
                    </a:lnTo>
                    <a:lnTo>
                      <a:pt x="568" y="192"/>
                    </a:lnTo>
                    <a:lnTo>
                      <a:pt x="514" y="192"/>
                    </a:lnTo>
                    <a:lnTo>
                      <a:pt x="514" y="202"/>
                    </a:lnTo>
                    <a:lnTo>
                      <a:pt x="485" y="202"/>
                    </a:lnTo>
                    <a:lnTo>
                      <a:pt x="485" y="210"/>
                    </a:lnTo>
                    <a:lnTo>
                      <a:pt x="471" y="210"/>
                    </a:lnTo>
                    <a:lnTo>
                      <a:pt x="471" y="219"/>
                    </a:lnTo>
                    <a:lnTo>
                      <a:pt x="426" y="219"/>
                    </a:lnTo>
                    <a:lnTo>
                      <a:pt x="426" y="239"/>
                    </a:lnTo>
                    <a:lnTo>
                      <a:pt x="388" y="239"/>
                    </a:lnTo>
                    <a:lnTo>
                      <a:pt x="388" y="239"/>
                    </a:lnTo>
                    <a:lnTo>
                      <a:pt x="388" y="266"/>
                    </a:lnTo>
                    <a:lnTo>
                      <a:pt x="372" y="266"/>
                    </a:lnTo>
                    <a:lnTo>
                      <a:pt x="372" y="278"/>
                    </a:lnTo>
                    <a:lnTo>
                      <a:pt x="341" y="278"/>
                    </a:lnTo>
                    <a:lnTo>
                      <a:pt x="341" y="287"/>
                    </a:lnTo>
                    <a:lnTo>
                      <a:pt x="287" y="287"/>
                    </a:lnTo>
                    <a:lnTo>
                      <a:pt x="287" y="299"/>
                    </a:lnTo>
                    <a:lnTo>
                      <a:pt x="264" y="299"/>
                    </a:lnTo>
                    <a:lnTo>
                      <a:pt x="264" y="311"/>
                    </a:lnTo>
                    <a:lnTo>
                      <a:pt x="208" y="311"/>
                    </a:lnTo>
                    <a:lnTo>
                      <a:pt x="208" y="322"/>
                    </a:lnTo>
                    <a:lnTo>
                      <a:pt x="190" y="322"/>
                    </a:lnTo>
                    <a:lnTo>
                      <a:pt x="190" y="330"/>
                    </a:lnTo>
                    <a:lnTo>
                      <a:pt x="153" y="330"/>
                    </a:lnTo>
                    <a:lnTo>
                      <a:pt x="153" y="340"/>
                    </a:lnTo>
                    <a:lnTo>
                      <a:pt x="118" y="340"/>
                    </a:lnTo>
                    <a:lnTo>
                      <a:pt x="118" y="357"/>
                    </a:lnTo>
                    <a:lnTo>
                      <a:pt x="103" y="357"/>
                    </a:lnTo>
                    <a:lnTo>
                      <a:pt x="103" y="367"/>
                    </a:lnTo>
                    <a:lnTo>
                      <a:pt x="47" y="367"/>
                    </a:lnTo>
                    <a:lnTo>
                      <a:pt x="47" y="396"/>
                    </a:lnTo>
                    <a:lnTo>
                      <a:pt x="25" y="396"/>
                    </a:lnTo>
                    <a:lnTo>
                      <a:pt x="21" y="410"/>
                    </a:lnTo>
                    <a:lnTo>
                      <a:pt x="0" y="410"/>
                    </a:lnTo>
                  </a:path>
                </a:pathLst>
              </a:custGeom>
              <a:noFill/>
              <a:ln w="365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0" name="Freeform 43">
                <a:extLst>
                  <a:ext uri="{FF2B5EF4-FFF2-40B4-BE49-F238E27FC236}">
                    <a16:creationId xmlns="" xmlns:a16="http://schemas.microsoft.com/office/drawing/2014/main" id="{814287B4-529B-40C1-AA99-BB1A9EAC63DF}"/>
                  </a:ext>
                </a:extLst>
              </p:cNvPr>
              <p:cNvSpPr>
                <a:spLocks/>
              </p:cNvSpPr>
              <p:nvPr/>
            </p:nvSpPr>
            <p:spPr bwMode="auto">
              <a:xfrm>
                <a:off x="292100" y="3382963"/>
                <a:ext cx="3716338" cy="627063"/>
              </a:xfrm>
              <a:custGeom>
                <a:avLst/>
                <a:gdLst>
                  <a:gd name="T0" fmla="*/ 2219 w 2341"/>
                  <a:gd name="T1" fmla="*/ 0 h 395"/>
                  <a:gd name="T2" fmla="*/ 2146 w 2341"/>
                  <a:gd name="T3" fmla="*/ 10 h 395"/>
                  <a:gd name="T4" fmla="*/ 2103 w 2341"/>
                  <a:gd name="T5" fmla="*/ 23 h 395"/>
                  <a:gd name="T6" fmla="*/ 1952 w 2341"/>
                  <a:gd name="T7" fmla="*/ 33 h 395"/>
                  <a:gd name="T8" fmla="*/ 1950 w 2341"/>
                  <a:gd name="T9" fmla="*/ 41 h 395"/>
                  <a:gd name="T10" fmla="*/ 1898 w 2341"/>
                  <a:gd name="T11" fmla="*/ 51 h 395"/>
                  <a:gd name="T12" fmla="*/ 1808 w 2341"/>
                  <a:gd name="T13" fmla="*/ 62 h 395"/>
                  <a:gd name="T14" fmla="*/ 1781 w 2341"/>
                  <a:gd name="T15" fmla="*/ 72 h 395"/>
                  <a:gd name="T16" fmla="*/ 1758 w 2341"/>
                  <a:gd name="T17" fmla="*/ 84 h 395"/>
                  <a:gd name="T18" fmla="*/ 1686 w 2341"/>
                  <a:gd name="T19" fmla="*/ 93 h 395"/>
                  <a:gd name="T20" fmla="*/ 1671 w 2341"/>
                  <a:gd name="T21" fmla="*/ 101 h 395"/>
                  <a:gd name="T22" fmla="*/ 1593 w 2341"/>
                  <a:gd name="T23" fmla="*/ 109 h 395"/>
                  <a:gd name="T24" fmla="*/ 1562 w 2341"/>
                  <a:gd name="T25" fmla="*/ 121 h 395"/>
                  <a:gd name="T26" fmla="*/ 1518 w 2341"/>
                  <a:gd name="T27" fmla="*/ 121 h 395"/>
                  <a:gd name="T28" fmla="*/ 1436 w 2341"/>
                  <a:gd name="T29" fmla="*/ 132 h 395"/>
                  <a:gd name="T30" fmla="*/ 1419 w 2341"/>
                  <a:gd name="T31" fmla="*/ 142 h 395"/>
                  <a:gd name="T32" fmla="*/ 1394 w 2341"/>
                  <a:gd name="T33" fmla="*/ 152 h 395"/>
                  <a:gd name="T34" fmla="*/ 1173 w 2341"/>
                  <a:gd name="T35" fmla="*/ 169 h 395"/>
                  <a:gd name="T36" fmla="*/ 1167 w 2341"/>
                  <a:gd name="T37" fmla="*/ 183 h 395"/>
                  <a:gd name="T38" fmla="*/ 1006 w 2341"/>
                  <a:gd name="T39" fmla="*/ 191 h 395"/>
                  <a:gd name="T40" fmla="*/ 991 w 2341"/>
                  <a:gd name="T41" fmla="*/ 202 h 395"/>
                  <a:gd name="T42" fmla="*/ 739 w 2341"/>
                  <a:gd name="T43" fmla="*/ 202 h 395"/>
                  <a:gd name="T44" fmla="*/ 725 w 2341"/>
                  <a:gd name="T45" fmla="*/ 212 h 395"/>
                  <a:gd name="T46" fmla="*/ 698 w 2341"/>
                  <a:gd name="T47" fmla="*/ 224 h 395"/>
                  <a:gd name="T48" fmla="*/ 667 w 2341"/>
                  <a:gd name="T49" fmla="*/ 235 h 395"/>
                  <a:gd name="T50" fmla="*/ 615 w 2341"/>
                  <a:gd name="T51" fmla="*/ 253 h 395"/>
                  <a:gd name="T52" fmla="*/ 543 w 2341"/>
                  <a:gd name="T53" fmla="*/ 267 h 395"/>
                  <a:gd name="T54" fmla="*/ 506 w 2341"/>
                  <a:gd name="T55" fmla="*/ 274 h 395"/>
                  <a:gd name="T56" fmla="*/ 477 w 2341"/>
                  <a:gd name="T57" fmla="*/ 286 h 395"/>
                  <a:gd name="T58" fmla="*/ 392 w 2341"/>
                  <a:gd name="T59" fmla="*/ 304 h 395"/>
                  <a:gd name="T60" fmla="*/ 347 w 2341"/>
                  <a:gd name="T61" fmla="*/ 311 h 395"/>
                  <a:gd name="T62" fmla="*/ 322 w 2341"/>
                  <a:gd name="T63" fmla="*/ 325 h 395"/>
                  <a:gd name="T64" fmla="*/ 306 w 2341"/>
                  <a:gd name="T65" fmla="*/ 333 h 395"/>
                  <a:gd name="T66" fmla="*/ 291 w 2341"/>
                  <a:gd name="T67" fmla="*/ 346 h 395"/>
                  <a:gd name="T68" fmla="*/ 275 w 2341"/>
                  <a:gd name="T69" fmla="*/ 356 h 395"/>
                  <a:gd name="T70" fmla="*/ 239 w 2341"/>
                  <a:gd name="T71" fmla="*/ 364 h 395"/>
                  <a:gd name="T72" fmla="*/ 194 w 2341"/>
                  <a:gd name="T73" fmla="*/ 375 h 395"/>
                  <a:gd name="T74" fmla="*/ 165 w 2341"/>
                  <a:gd name="T75" fmla="*/ 385 h 395"/>
                  <a:gd name="T76" fmla="*/ 107 w 2341"/>
                  <a:gd name="T77"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1" h="395">
                    <a:moveTo>
                      <a:pt x="2341" y="0"/>
                    </a:moveTo>
                    <a:lnTo>
                      <a:pt x="2219" y="0"/>
                    </a:lnTo>
                    <a:lnTo>
                      <a:pt x="2219" y="10"/>
                    </a:lnTo>
                    <a:lnTo>
                      <a:pt x="2146" y="10"/>
                    </a:lnTo>
                    <a:lnTo>
                      <a:pt x="2146" y="23"/>
                    </a:lnTo>
                    <a:lnTo>
                      <a:pt x="2103" y="23"/>
                    </a:lnTo>
                    <a:lnTo>
                      <a:pt x="2103" y="33"/>
                    </a:lnTo>
                    <a:lnTo>
                      <a:pt x="1952" y="33"/>
                    </a:lnTo>
                    <a:lnTo>
                      <a:pt x="1950" y="33"/>
                    </a:lnTo>
                    <a:lnTo>
                      <a:pt x="1950" y="41"/>
                    </a:lnTo>
                    <a:lnTo>
                      <a:pt x="1898" y="41"/>
                    </a:lnTo>
                    <a:lnTo>
                      <a:pt x="1898" y="51"/>
                    </a:lnTo>
                    <a:lnTo>
                      <a:pt x="1808" y="51"/>
                    </a:lnTo>
                    <a:lnTo>
                      <a:pt x="1808" y="62"/>
                    </a:lnTo>
                    <a:lnTo>
                      <a:pt x="1781" y="62"/>
                    </a:lnTo>
                    <a:lnTo>
                      <a:pt x="1781" y="72"/>
                    </a:lnTo>
                    <a:lnTo>
                      <a:pt x="1758" y="72"/>
                    </a:lnTo>
                    <a:lnTo>
                      <a:pt x="1758" y="84"/>
                    </a:lnTo>
                    <a:lnTo>
                      <a:pt x="1686" y="84"/>
                    </a:lnTo>
                    <a:lnTo>
                      <a:pt x="1686" y="93"/>
                    </a:lnTo>
                    <a:lnTo>
                      <a:pt x="1671" y="93"/>
                    </a:lnTo>
                    <a:lnTo>
                      <a:pt x="1671" y="101"/>
                    </a:lnTo>
                    <a:lnTo>
                      <a:pt x="1593" y="101"/>
                    </a:lnTo>
                    <a:lnTo>
                      <a:pt x="1593" y="109"/>
                    </a:lnTo>
                    <a:lnTo>
                      <a:pt x="1562" y="109"/>
                    </a:lnTo>
                    <a:lnTo>
                      <a:pt x="1562" y="121"/>
                    </a:lnTo>
                    <a:lnTo>
                      <a:pt x="1560" y="121"/>
                    </a:lnTo>
                    <a:lnTo>
                      <a:pt x="1518" y="121"/>
                    </a:lnTo>
                    <a:lnTo>
                      <a:pt x="1518" y="132"/>
                    </a:lnTo>
                    <a:lnTo>
                      <a:pt x="1436" y="132"/>
                    </a:lnTo>
                    <a:lnTo>
                      <a:pt x="1436" y="142"/>
                    </a:lnTo>
                    <a:lnTo>
                      <a:pt x="1419" y="142"/>
                    </a:lnTo>
                    <a:lnTo>
                      <a:pt x="1419" y="152"/>
                    </a:lnTo>
                    <a:lnTo>
                      <a:pt x="1394" y="152"/>
                    </a:lnTo>
                    <a:lnTo>
                      <a:pt x="1394" y="169"/>
                    </a:lnTo>
                    <a:lnTo>
                      <a:pt x="1173" y="169"/>
                    </a:lnTo>
                    <a:lnTo>
                      <a:pt x="1167" y="169"/>
                    </a:lnTo>
                    <a:lnTo>
                      <a:pt x="1167" y="183"/>
                    </a:lnTo>
                    <a:lnTo>
                      <a:pt x="1006" y="183"/>
                    </a:lnTo>
                    <a:lnTo>
                      <a:pt x="1006" y="191"/>
                    </a:lnTo>
                    <a:lnTo>
                      <a:pt x="991" y="191"/>
                    </a:lnTo>
                    <a:lnTo>
                      <a:pt x="991" y="202"/>
                    </a:lnTo>
                    <a:lnTo>
                      <a:pt x="783" y="202"/>
                    </a:lnTo>
                    <a:lnTo>
                      <a:pt x="739" y="202"/>
                    </a:lnTo>
                    <a:lnTo>
                      <a:pt x="739" y="212"/>
                    </a:lnTo>
                    <a:lnTo>
                      <a:pt x="725" y="212"/>
                    </a:lnTo>
                    <a:lnTo>
                      <a:pt x="725" y="224"/>
                    </a:lnTo>
                    <a:lnTo>
                      <a:pt x="698" y="224"/>
                    </a:lnTo>
                    <a:lnTo>
                      <a:pt x="698" y="235"/>
                    </a:lnTo>
                    <a:lnTo>
                      <a:pt x="667" y="235"/>
                    </a:lnTo>
                    <a:lnTo>
                      <a:pt x="667" y="253"/>
                    </a:lnTo>
                    <a:lnTo>
                      <a:pt x="615" y="253"/>
                    </a:lnTo>
                    <a:lnTo>
                      <a:pt x="615" y="267"/>
                    </a:lnTo>
                    <a:lnTo>
                      <a:pt x="543" y="267"/>
                    </a:lnTo>
                    <a:lnTo>
                      <a:pt x="543" y="274"/>
                    </a:lnTo>
                    <a:lnTo>
                      <a:pt x="506" y="274"/>
                    </a:lnTo>
                    <a:lnTo>
                      <a:pt x="506" y="286"/>
                    </a:lnTo>
                    <a:lnTo>
                      <a:pt x="477" y="286"/>
                    </a:lnTo>
                    <a:lnTo>
                      <a:pt x="477" y="304"/>
                    </a:lnTo>
                    <a:lnTo>
                      <a:pt x="392" y="304"/>
                    </a:lnTo>
                    <a:lnTo>
                      <a:pt x="347" y="304"/>
                    </a:lnTo>
                    <a:lnTo>
                      <a:pt x="347" y="311"/>
                    </a:lnTo>
                    <a:lnTo>
                      <a:pt x="322" y="311"/>
                    </a:lnTo>
                    <a:lnTo>
                      <a:pt x="322" y="325"/>
                    </a:lnTo>
                    <a:lnTo>
                      <a:pt x="306" y="325"/>
                    </a:lnTo>
                    <a:lnTo>
                      <a:pt x="306" y="333"/>
                    </a:lnTo>
                    <a:lnTo>
                      <a:pt x="291" y="333"/>
                    </a:lnTo>
                    <a:lnTo>
                      <a:pt x="291" y="346"/>
                    </a:lnTo>
                    <a:lnTo>
                      <a:pt x="275" y="346"/>
                    </a:lnTo>
                    <a:lnTo>
                      <a:pt x="275" y="356"/>
                    </a:lnTo>
                    <a:lnTo>
                      <a:pt x="239" y="356"/>
                    </a:lnTo>
                    <a:lnTo>
                      <a:pt x="239" y="364"/>
                    </a:lnTo>
                    <a:lnTo>
                      <a:pt x="194" y="364"/>
                    </a:lnTo>
                    <a:lnTo>
                      <a:pt x="194" y="375"/>
                    </a:lnTo>
                    <a:lnTo>
                      <a:pt x="165" y="375"/>
                    </a:lnTo>
                    <a:lnTo>
                      <a:pt x="165" y="385"/>
                    </a:lnTo>
                    <a:lnTo>
                      <a:pt x="107" y="385"/>
                    </a:lnTo>
                    <a:lnTo>
                      <a:pt x="107" y="395"/>
                    </a:lnTo>
                    <a:lnTo>
                      <a:pt x="0" y="395"/>
                    </a:lnTo>
                  </a:path>
                </a:pathLst>
              </a:custGeom>
              <a:noFill/>
              <a:ln w="3651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1" name="Freeform 44">
                <a:extLst>
                  <a:ext uri="{FF2B5EF4-FFF2-40B4-BE49-F238E27FC236}">
                    <a16:creationId xmlns="" xmlns:a16="http://schemas.microsoft.com/office/drawing/2014/main" id="{197025E0-2419-45D3-B8BF-1A5B61E2A5B9}"/>
                  </a:ext>
                </a:extLst>
              </p:cNvPr>
              <p:cNvSpPr>
                <a:spLocks/>
              </p:cNvSpPr>
              <p:nvPr/>
            </p:nvSpPr>
            <p:spPr bwMode="auto">
              <a:xfrm>
                <a:off x="2768600" y="3362325"/>
                <a:ext cx="0" cy="333375"/>
              </a:xfrm>
              <a:custGeom>
                <a:avLst/>
                <a:gdLst>
                  <a:gd name="T0" fmla="*/ 210 h 210"/>
                  <a:gd name="T1" fmla="*/ 134 h 210"/>
                  <a:gd name="T2" fmla="*/ 0 h 210"/>
                </a:gdLst>
                <a:ahLst/>
                <a:cxnLst>
                  <a:cxn ang="0">
                    <a:pos x="0" y="T0"/>
                  </a:cxn>
                  <a:cxn ang="0">
                    <a:pos x="0" y="T1"/>
                  </a:cxn>
                  <a:cxn ang="0">
                    <a:pos x="0" y="T2"/>
                  </a:cxn>
                </a:cxnLst>
                <a:rect l="0" t="0" r="r" b="b"/>
                <a:pathLst>
                  <a:path h="210">
                    <a:moveTo>
                      <a:pt x="0" y="210"/>
                    </a:moveTo>
                    <a:lnTo>
                      <a:pt x="0" y="134"/>
                    </a:lnTo>
                    <a:lnTo>
                      <a:pt x="0" y="0"/>
                    </a:lnTo>
                  </a:path>
                </a:pathLst>
              </a:custGeom>
              <a:noFill/>
              <a:ln w="2381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2" name="Freeform 45">
                <a:extLst>
                  <a:ext uri="{FF2B5EF4-FFF2-40B4-BE49-F238E27FC236}">
                    <a16:creationId xmlns="" xmlns:a16="http://schemas.microsoft.com/office/drawing/2014/main" id="{C12A6B9B-BE82-4934-BB4A-7B75800BB523}"/>
                  </a:ext>
                </a:extLst>
              </p:cNvPr>
              <p:cNvSpPr>
                <a:spLocks/>
              </p:cNvSpPr>
              <p:nvPr/>
            </p:nvSpPr>
            <p:spPr bwMode="auto">
              <a:xfrm>
                <a:off x="914400" y="3729038"/>
                <a:ext cx="0" cy="206375"/>
              </a:xfrm>
              <a:custGeom>
                <a:avLst/>
                <a:gdLst>
                  <a:gd name="T0" fmla="*/ 130 h 130"/>
                  <a:gd name="T1" fmla="*/ 86 h 130"/>
                  <a:gd name="T2" fmla="*/ 0 h 130"/>
                </a:gdLst>
                <a:ahLst/>
                <a:cxnLst>
                  <a:cxn ang="0">
                    <a:pos x="0" y="T0"/>
                  </a:cxn>
                  <a:cxn ang="0">
                    <a:pos x="0" y="T1"/>
                  </a:cxn>
                  <a:cxn ang="0">
                    <a:pos x="0" y="T2"/>
                  </a:cxn>
                </a:cxnLst>
                <a:rect l="0" t="0" r="r" b="b"/>
                <a:pathLst>
                  <a:path h="130">
                    <a:moveTo>
                      <a:pt x="0" y="130"/>
                    </a:moveTo>
                    <a:lnTo>
                      <a:pt x="0" y="86"/>
                    </a:lnTo>
                    <a:lnTo>
                      <a:pt x="0" y="0"/>
                    </a:lnTo>
                  </a:path>
                </a:pathLst>
              </a:custGeom>
              <a:noFill/>
              <a:ln w="2381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3" name="Freeform 46">
                <a:extLst>
                  <a:ext uri="{FF2B5EF4-FFF2-40B4-BE49-F238E27FC236}">
                    <a16:creationId xmlns="" xmlns:a16="http://schemas.microsoft.com/office/drawing/2014/main" id="{A31AD255-A170-49E2-8BBB-A844061D0E38}"/>
                  </a:ext>
                </a:extLst>
              </p:cNvPr>
              <p:cNvSpPr>
                <a:spLocks/>
              </p:cNvSpPr>
              <p:nvPr/>
            </p:nvSpPr>
            <p:spPr bwMode="auto">
              <a:xfrm>
                <a:off x="2154238" y="3473450"/>
                <a:ext cx="0" cy="295275"/>
              </a:xfrm>
              <a:custGeom>
                <a:avLst/>
                <a:gdLst>
                  <a:gd name="T0" fmla="*/ 186 h 186"/>
                  <a:gd name="T1" fmla="*/ 112 h 186"/>
                  <a:gd name="T2" fmla="*/ 0 h 186"/>
                </a:gdLst>
                <a:ahLst/>
                <a:cxnLst>
                  <a:cxn ang="0">
                    <a:pos x="0" y="T0"/>
                  </a:cxn>
                  <a:cxn ang="0">
                    <a:pos x="0" y="T1"/>
                  </a:cxn>
                  <a:cxn ang="0">
                    <a:pos x="0" y="T2"/>
                  </a:cxn>
                </a:cxnLst>
                <a:rect l="0" t="0" r="r" b="b"/>
                <a:pathLst>
                  <a:path h="186">
                    <a:moveTo>
                      <a:pt x="0" y="186"/>
                    </a:moveTo>
                    <a:lnTo>
                      <a:pt x="0" y="112"/>
                    </a:lnTo>
                    <a:lnTo>
                      <a:pt x="0" y="0"/>
                    </a:lnTo>
                  </a:path>
                </a:pathLst>
              </a:custGeom>
              <a:noFill/>
              <a:ln w="2381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4" name="Freeform 47">
                <a:extLst>
                  <a:ext uri="{FF2B5EF4-FFF2-40B4-BE49-F238E27FC236}">
                    <a16:creationId xmlns="" xmlns:a16="http://schemas.microsoft.com/office/drawing/2014/main" id="{EDE43271-2B73-4838-92DE-D2C21381351D}"/>
                  </a:ext>
                </a:extLst>
              </p:cNvPr>
              <p:cNvSpPr>
                <a:spLocks/>
              </p:cNvSpPr>
              <p:nvPr/>
            </p:nvSpPr>
            <p:spPr bwMode="auto">
              <a:xfrm>
                <a:off x="4008438" y="3141663"/>
                <a:ext cx="0" cy="387350"/>
              </a:xfrm>
              <a:custGeom>
                <a:avLst/>
                <a:gdLst>
                  <a:gd name="T0" fmla="*/ 244 h 244"/>
                  <a:gd name="T1" fmla="*/ 152 h 244"/>
                  <a:gd name="T2" fmla="*/ 0 h 244"/>
                </a:gdLst>
                <a:ahLst/>
                <a:cxnLst>
                  <a:cxn ang="0">
                    <a:pos x="0" y="T0"/>
                  </a:cxn>
                  <a:cxn ang="0">
                    <a:pos x="0" y="T1"/>
                  </a:cxn>
                  <a:cxn ang="0">
                    <a:pos x="0" y="T2"/>
                  </a:cxn>
                </a:cxnLst>
                <a:rect l="0" t="0" r="r" b="b"/>
                <a:pathLst>
                  <a:path h="244">
                    <a:moveTo>
                      <a:pt x="0" y="244"/>
                    </a:moveTo>
                    <a:lnTo>
                      <a:pt x="0" y="152"/>
                    </a:lnTo>
                    <a:lnTo>
                      <a:pt x="0" y="0"/>
                    </a:lnTo>
                  </a:path>
                </a:pathLst>
              </a:custGeom>
              <a:noFill/>
              <a:ln w="2381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5" name="Freeform 48">
                <a:extLst>
                  <a:ext uri="{FF2B5EF4-FFF2-40B4-BE49-F238E27FC236}">
                    <a16:creationId xmlns="" xmlns:a16="http://schemas.microsoft.com/office/drawing/2014/main" id="{20226CC4-CF90-4B28-9FE1-DD09846A485B}"/>
                  </a:ext>
                </a:extLst>
              </p:cNvPr>
              <p:cNvSpPr>
                <a:spLocks/>
              </p:cNvSpPr>
              <p:nvPr/>
            </p:nvSpPr>
            <p:spPr bwMode="auto">
              <a:xfrm>
                <a:off x="3390900" y="3216275"/>
                <a:ext cx="0" cy="368300"/>
              </a:xfrm>
              <a:custGeom>
                <a:avLst/>
                <a:gdLst>
                  <a:gd name="T0" fmla="*/ 232 h 232"/>
                  <a:gd name="T1" fmla="*/ 138 h 232"/>
                  <a:gd name="T2" fmla="*/ 0 h 232"/>
                </a:gdLst>
                <a:ahLst/>
                <a:cxnLst>
                  <a:cxn ang="0">
                    <a:pos x="0" y="T0"/>
                  </a:cxn>
                  <a:cxn ang="0">
                    <a:pos x="0" y="T1"/>
                  </a:cxn>
                  <a:cxn ang="0">
                    <a:pos x="0" y="T2"/>
                  </a:cxn>
                </a:cxnLst>
                <a:rect l="0" t="0" r="r" b="b"/>
                <a:pathLst>
                  <a:path h="232">
                    <a:moveTo>
                      <a:pt x="0" y="232"/>
                    </a:moveTo>
                    <a:lnTo>
                      <a:pt x="0" y="138"/>
                    </a:lnTo>
                    <a:lnTo>
                      <a:pt x="0" y="0"/>
                    </a:lnTo>
                  </a:path>
                </a:pathLst>
              </a:custGeom>
              <a:noFill/>
              <a:ln w="2381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6" name="Freeform 49">
                <a:extLst>
                  <a:ext uri="{FF2B5EF4-FFF2-40B4-BE49-F238E27FC236}">
                    <a16:creationId xmlns="" xmlns:a16="http://schemas.microsoft.com/office/drawing/2014/main" id="{55A626FE-A201-4E5C-9BA6-736FFBBF863D}"/>
                  </a:ext>
                </a:extLst>
              </p:cNvPr>
              <p:cNvSpPr>
                <a:spLocks/>
              </p:cNvSpPr>
              <p:nvPr/>
            </p:nvSpPr>
            <p:spPr bwMode="auto">
              <a:xfrm>
                <a:off x="1535113" y="3530600"/>
                <a:ext cx="0" cy="284163"/>
              </a:xfrm>
              <a:custGeom>
                <a:avLst/>
                <a:gdLst>
                  <a:gd name="T0" fmla="*/ 179 h 179"/>
                  <a:gd name="T1" fmla="*/ 109 h 179"/>
                  <a:gd name="T2" fmla="*/ 0 h 179"/>
                </a:gdLst>
                <a:ahLst/>
                <a:cxnLst>
                  <a:cxn ang="0">
                    <a:pos x="0" y="T0"/>
                  </a:cxn>
                  <a:cxn ang="0">
                    <a:pos x="0" y="T1"/>
                  </a:cxn>
                  <a:cxn ang="0">
                    <a:pos x="0" y="T2"/>
                  </a:cxn>
                </a:cxnLst>
                <a:rect l="0" t="0" r="r" b="b"/>
                <a:pathLst>
                  <a:path h="179">
                    <a:moveTo>
                      <a:pt x="0" y="179"/>
                    </a:moveTo>
                    <a:lnTo>
                      <a:pt x="0" y="109"/>
                    </a:lnTo>
                    <a:lnTo>
                      <a:pt x="0" y="0"/>
                    </a:lnTo>
                  </a:path>
                </a:pathLst>
              </a:custGeom>
              <a:noFill/>
              <a:ln w="2381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grpSp>
        <p:sp>
          <p:nvSpPr>
            <p:cNvPr id="59" name="ZoneTexte 58">
              <a:extLst>
                <a:ext uri="{FF2B5EF4-FFF2-40B4-BE49-F238E27FC236}">
                  <a16:creationId xmlns="" xmlns:a16="http://schemas.microsoft.com/office/drawing/2014/main" id="{7ADB5271-38EC-4412-ABD0-5277BA55667C}"/>
                </a:ext>
              </a:extLst>
            </p:cNvPr>
            <p:cNvSpPr txBox="1"/>
            <p:nvPr/>
          </p:nvSpPr>
          <p:spPr>
            <a:xfrm>
              <a:off x="660864" y="3026005"/>
              <a:ext cx="269625" cy="276999"/>
            </a:xfrm>
            <a:prstGeom prst="rect">
              <a:avLst/>
            </a:prstGeom>
            <a:noFill/>
          </p:spPr>
          <p:txBody>
            <a:bodyPr wrap="none" rtlCol="0">
              <a:spAutoFit/>
            </a:bodyPr>
            <a:lstStyle/>
            <a:p>
              <a:pPr algn="ctr"/>
              <a:r>
                <a:rPr lang="fr-FR" sz="1200" dirty="0"/>
                <a:t>0</a:t>
              </a:r>
            </a:p>
          </p:txBody>
        </p:sp>
        <p:sp>
          <p:nvSpPr>
            <p:cNvPr id="60" name="ZoneTexte 59">
              <a:extLst>
                <a:ext uri="{FF2B5EF4-FFF2-40B4-BE49-F238E27FC236}">
                  <a16:creationId xmlns="" xmlns:a16="http://schemas.microsoft.com/office/drawing/2014/main" id="{6930AE5D-8774-41B9-8531-5FA74A8709CF}"/>
                </a:ext>
              </a:extLst>
            </p:cNvPr>
            <p:cNvSpPr txBox="1"/>
            <p:nvPr/>
          </p:nvSpPr>
          <p:spPr>
            <a:xfrm>
              <a:off x="1235716" y="3026005"/>
              <a:ext cx="269625" cy="276999"/>
            </a:xfrm>
            <a:prstGeom prst="rect">
              <a:avLst/>
            </a:prstGeom>
            <a:noFill/>
          </p:spPr>
          <p:txBody>
            <a:bodyPr wrap="none" rtlCol="0">
              <a:spAutoFit/>
            </a:bodyPr>
            <a:lstStyle/>
            <a:p>
              <a:pPr algn="ctr"/>
              <a:r>
                <a:rPr lang="fr-FR" sz="1200" dirty="0"/>
                <a:t>4</a:t>
              </a:r>
            </a:p>
          </p:txBody>
        </p:sp>
        <p:sp>
          <p:nvSpPr>
            <p:cNvPr id="61" name="ZoneTexte 60">
              <a:extLst>
                <a:ext uri="{FF2B5EF4-FFF2-40B4-BE49-F238E27FC236}">
                  <a16:creationId xmlns="" xmlns:a16="http://schemas.microsoft.com/office/drawing/2014/main" id="{9B3C7F5C-0C71-4527-8D76-30CC5C7D8ABE}"/>
                </a:ext>
              </a:extLst>
            </p:cNvPr>
            <p:cNvSpPr txBox="1"/>
            <p:nvPr/>
          </p:nvSpPr>
          <p:spPr>
            <a:xfrm>
              <a:off x="1810567" y="3026005"/>
              <a:ext cx="269625" cy="276999"/>
            </a:xfrm>
            <a:prstGeom prst="rect">
              <a:avLst/>
            </a:prstGeom>
            <a:noFill/>
          </p:spPr>
          <p:txBody>
            <a:bodyPr wrap="none" rtlCol="0">
              <a:spAutoFit/>
            </a:bodyPr>
            <a:lstStyle/>
            <a:p>
              <a:pPr algn="ctr"/>
              <a:r>
                <a:rPr lang="fr-FR" sz="1200" dirty="0"/>
                <a:t>8</a:t>
              </a:r>
            </a:p>
          </p:txBody>
        </p:sp>
        <p:sp>
          <p:nvSpPr>
            <p:cNvPr id="62" name="ZoneTexte 61">
              <a:extLst>
                <a:ext uri="{FF2B5EF4-FFF2-40B4-BE49-F238E27FC236}">
                  <a16:creationId xmlns="" xmlns:a16="http://schemas.microsoft.com/office/drawing/2014/main" id="{195C4566-D5A9-4EF3-8326-7CB731A9CC57}"/>
                </a:ext>
              </a:extLst>
            </p:cNvPr>
            <p:cNvSpPr txBox="1"/>
            <p:nvPr/>
          </p:nvSpPr>
          <p:spPr>
            <a:xfrm>
              <a:off x="2342940" y="3026005"/>
              <a:ext cx="354584" cy="276999"/>
            </a:xfrm>
            <a:prstGeom prst="rect">
              <a:avLst/>
            </a:prstGeom>
            <a:noFill/>
          </p:spPr>
          <p:txBody>
            <a:bodyPr wrap="none" rtlCol="0">
              <a:spAutoFit/>
            </a:bodyPr>
            <a:lstStyle/>
            <a:p>
              <a:pPr algn="ctr"/>
              <a:r>
                <a:rPr lang="fr-FR" sz="1200" dirty="0"/>
                <a:t>12</a:t>
              </a:r>
            </a:p>
          </p:txBody>
        </p:sp>
        <p:sp>
          <p:nvSpPr>
            <p:cNvPr id="63" name="ZoneTexte 62">
              <a:extLst>
                <a:ext uri="{FF2B5EF4-FFF2-40B4-BE49-F238E27FC236}">
                  <a16:creationId xmlns="" xmlns:a16="http://schemas.microsoft.com/office/drawing/2014/main" id="{A766F701-C136-4ABA-84A6-AD426D43A6A8}"/>
                </a:ext>
              </a:extLst>
            </p:cNvPr>
            <p:cNvSpPr txBox="1"/>
            <p:nvPr/>
          </p:nvSpPr>
          <p:spPr>
            <a:xfrm>
              <a:off x="2917792" y="3026005"/>
              <a:ext cx="354584" cy="276999"/>
            </a:xfrm>
            <a:prstGeom prst="rect">
              <a:avLst/>
            </a:prstGeom>
            <a:noFill/>
          </p:spPr>
          <p:txBody>
            <a:bodyPr wrap="none" rtlCol="0">
              <a:spAutoFit/>
            </a:bodyPr>
            <a:lstStyle/>
            <a:p>
              <a:pPr algn="ctr"/>
              <a:r>
                <a:rPr lang="fr-FR" sz="1200" dirty="0"/>
                <a:t>16</a:t>
              </a:r>
            </a:p>
          </p:txBody>
        </p:sp>
        <p:sp>
          <p:nvSpPr>
            <p:cNvPr id="64" name="ZoneTexte 63">
              <a:extLst>
                <a:ext uri="{FF2B5EF4-FFF2-40B4-BE49-F238E27FC236}">
                  <a16:creationId xmlns="" xmlns:a16="http://schemas.microsoft.com/office/drawing/2014/main" id="{C560FBB1-3127-4A2F-BC17-E0A90BACFEAB}"/>
                </a:ext>
              </a:extLst>
            </p:cNvPr>
            <p:cNvSpPr txBox="1"/>
            <p:nvPr/>
          </p:nvSpPr>
          <p:spPr>
            <a:xfrm>
              <a:off x="3492644" y="3026005"/>
              <a:ext cx="354584" cy="276999"/>
            </a:xfrm>
            <a:prstGeom prst="rect">
              <a:avLst/>
            </a:prstGeom>
            <a:noFill/>
          </p:spPr>
          <p:txBody>
            <a:bodyPr wrap="none" rtlCol="0">
              <a:spAutoFit/>
            </a:bodyPr>
            <a:lstStyle/>
            <a:p>
              <a:pPr algn="ctr"/>
              <a:r>
                <a:rPr lang="fr-FR" sz="1200" dirty="0"/>
                <a:t>20</a:t>
              </a:r>
            </a:p>
          </p:txBody>
        </p:sp>
        <p:sp>
          <p:nvSpPr>
            <p:cNvPr id="65" name="ZoneTexte 64">
              <a:extLst>
                <a:ext uri="{FF2B5EF4-FFF2-40B4-BE49-F238E27FC236}">
                  <a16:creationId xmlns="" xmlns:a16="http://schemas.microsoft.com/office/drawing/2014/main" id="{2586EC2B-67DC-47BE-8E07-4AA302A7D4C0}"/>
                </a:ext>
              </a:extLst>
            </p:cNvPr>
            <p:cNvSpPr txBox="1"/>
            <p:nvPr/>
          </p:nvSpPr>
          <p:spPr>
            <a:xfrm>
              <a:off x="4067494" y="3026005"/>
              <a:ext cx="354584" cy="276999"/>
            </a:xfrm>
            <a:prstGeom prst="rect">
              <a:avLst/>
            </a:prstGeom>
            <a:noFill/>
          </p:spPr>
          <p:txBody>
            <a:bodyPr wrap="none" rtlCol="0">
              <a:spAutoFit/>
            </a:bodyPr>
            <a:lstStyle/>
            <a:p>
              <a:pPr algn="ctr"/>
              <a:r>
                <a:rPr lang="fr-FR" sz="1200" dirty="0"/>
                <a:t>24</a:t>
              </a:r>
            </a:p>
          </p:txBody>
        </p:sp>
        <p:sp>
          <p:nvSpPr>
            <p:cNvPr id="66" name="ZoneTexte 65">
              <a:extLst>
                <a:ext uri="{FF2B5EF4-FFF2-40B4-BE49-F238E27FC236}">
                  <a16:creationId xmlns="" xmlns:a16="http://schemas.microsoft.com/office/drawing/2014/main" id="{8FB59A3C-14E9-4ECB-8D8B-AA770223DA39}"/>
                </a:ext>
              </a:extLst>
            </p:cNvPr>
            <p:cNvSpPr txBox="1"/>
            <p:nvPr/>
          </p:nvSpPr>
          <p:spPr>
            <a:xfrm>
              <a:off x="404625" y="2817613"/>
              <a:ext cx="269625" cy="276999"/>
            </a:xfrm>
            <a:prstGeom prst="rect">
              <a:avLst/>
            </a:prstGeom>
            <a:noFill/>
          </p:spPr>
          <p:txBody>
            <a:bodyPr wrap="none" rtlCol="0">
              <a:spAutoFit/>
            </a:bodyPr>
            <a:lstStyle/>
            <a:p>
              <a:pPr algn="r"/>
              <a:r>
                <a:rPr lang="fr-FR" sz="1200" dirty="0"/>
                <a:t>0</a:t>
              </a:r>
            </a:p>
          </p:txBody>
        </p:sp>
        <p:sp>
          <p:nvSpPr>
            <p:cNvPr id="67" name="ZoneTexte 66">
              <a:extLst>
                <a:ext uri="{FF2B5EF4-FFF2-40B4-BE49-F238E27FC236}">
                  <a16:creationId xmlns="" xmlns:a16="http://schemas.microsoft.com/office/drawing/2014/main" id="{310B4C64-21EC-4F5A-89BF-B73496F33613}"/>
                </a:ext>
              </a:extLst>
            </p:cNvPr>
            <p:cNvSpPr txBox="1"/>
            <p:nvPr/>
          </p:nvSpPr>
          <p:spPr>
            <a:xfrm>
              <a:off x="404625" y="2475696"/>
              <a:ext cx="269625" cy="276999"/>
            </a:xfrm>
            <a:prstGeom prst="rect">
              <a:avLst/>
            </a:prstGeom>
            <a:noFill/>
          </p:spPr>
          <p:txBody>
            <a:bodyPr wrap="none" rtlCol="0">
              <a:spAutoFit/>
            </a:bodyPr>
            <a:lstStyle/>
            <a:p>
              <a:pPr algn="r"/>
              <a:r>
                <a:rPr lang="fr-FR" sz="1200" dirty="0"/>
                <a:t>5</a:t>
              </a:r>
            </a:p>
          </p:txBody>
        </p:sp>
        <p:sp>
          <p:nvSpPr>
            <p:cNvPr id="68" name="ZoneTexte 67">
              <a:extLst>
                <a:ext uri="{FF2B5EF4-FFF2-40B4-BE49-F238E27FC236}">
                  <a16:creationId xmlns="" xmlns:a16="http://schemas.microsoft.com/office/drawing/2014/main" id="{330C83E0-BF2C-416F-99B5-CB4B6A179201}"/>
                </a:ext>
              </a:extLst>
            </p:cNvPr>
            <p:cNvSpPr txBox="1"/>
            <p:nvPr/>
          </p:nvSpPr>
          <p:spPr>
            <a:xfrm>
              <a:off x="319666" y="2133779"/>
              <a:ext cx="354584" cy="276999"/>
            </a:xfrm>
            <a:prstGeom prst="rect">
              <a:avLst/>
            </a:prstGeom>
            <a:noFill/>
          </p:spPr>
          <p:txBody>
            <a:bodyPr wrap="none" rtlCol="0">
              <a:spAutoFit/>
            </a:bodyPr>
            <a:lstStyle/>
            <a:p>
              <a:pPr algn="r"/>
              <a:r>
                <a:rPr lang="fr-FR" sz="1200" dirty="0"/>
                <a:t>10</a:t>
              </a:r>
            </a:p>
          </p:txBody>
        </p:sp>
        <p:sp>
          <p:nvSpPr>
            <p:cNvPr id="69" name="ZoneTexte 68">
              <a:extLst>
                <a:ext uri="{FF2B5EF4-FFF2-40B4-BE49-F238E27FC236}">
                  <a16:creationId xmlns="" xmlns:a16="http://schemas.microsoft.com/office/drawing/2014/main" id="{BDBD7170-1080-4977-81E9-94B2CBBA9A29}"/>
                </a:ext>
              </a:extLst>
            </p:cNvPr>
            <p:cNvSpPr txBox="1"/>
            <p:nvPr/>
          </p:nvSpPr>
          <p:spPr>
            <a:xfrm>
              <a:off x="319666" y="1791862"/>
              <a:ext cx="354584" cy="276999"/>
            </a:xfrm>
            <a:prstGeom prst="rect">
              <a:avLst/>
            </a:prstGeom>
            <a:noFill/>
          </p:spPr>
          <p:txBody>
            <a:bodyPr wrap="none" rtlCol="0">
              <a:spAutoFit/>
            </a:bodyPr>
            <a:lstStyle/>
            <a:p>
              <a:pPr algn="r"/>
              <a:r>
                <a:rPr lang="fr-FR" sz="1200" dirty="0"/>
                <a:t>15</a:t>
              </a:r>
            </a:p>
          </p:txBody>
        </p:sp>
        <p:sp>
          <p:nvSpPr>
            <p:cNvPr id="70" name="ZoneTexte 69">
              <a:extLst>
                <a:ext uri="{FF2B5EF4-FFF2-40B4-BE49-F238E27FC236}">
                  <a16:creationId xmlns="" xmlns:a16="http://schemas.microsoft.com/office/drawing/2014/main" id="{0E7006D2-6859-4329-A13A-58EE0D1A35DB}"/>
                </a:ext>
              </a:extLst>
            </p:cNvPr>
            <p:cNvSpPr txBox="1"/>
            <p:nvPr/>
          </p:nvSpPr>
          <p:spPr>
            <a:xfrm>
              <a:off x="319666" y="1449945"/>
              <a:ext cx="354584" cy="276999"/>
            </a:xfrm>
            <a:prstGeom prst="rect">
              <a:avLst/>
            </a:prstGeom>
            <a:noFill/>
          </p:spPr>
          <p:txBody>
            <a:bodyPr wrap="none" rtlCol="0">
              <a:spAutoFit/>
            </a:bodyPr>
            <a:lstStyle/>
            <a:p>
              <a:pPr algn="r"/>
              <a:r>
                <a:rPr lang="fr-FR" sz="1200" dirty="0"/>
                <a:t>20</a:t>
              </a:r>
            </a:p>
          </p:txBody>
        </p:sp>
        <p:sp>
          <p:nvSpPr>
            <p:cNvPr id="83" name="ZoneTexte 82">
              <a:extLst>
                <a:ext uri="{FF2B5EF4-FFF2-40B4-BE49-F238E27FC236}">
                  <a16:creationId xmlns="" xmlns:a16="http://schemas.microsoft.com/office/drawing/2014/main" id="{61ABDAD2-59AB-4587-92D8-FF47F993D809}"/>
                </a:ext>
              </a:extLst>
            </p:cNvPr>
            <p:cNvSpPr txBox="1"/>
            <p:nvPr/>
          </p:nvSpPr>
          <p:spPr>
            <a:xfrm>
              <a:off x="585522" y="3424978"/>
              <a:ext cx="420307" cy="430887"/>
            </a:xfrm>
            <a:prstGeom prst="rect">
              <a:avLst/>
            </a:prstGeom>
            <a:noFill/>
          </p:spPr>
          <p:txBody>
            <a:bodyPr wrap="none" rtlCol="0">
              <a:spAutoFit/>
            </a:bodyPr>
            <a:lstStyle/>
            <a:p>
              <a:pPr algn="ctr"/>
              <a:r>
                <a:rPr lang="fr-FR" sz="1050" dirty="0"/>
                <a:t>525</a:t>
              </a:r>
            </a:p>
            <a:p>
              <a:pPr algn="ctr"/>
              <a:r>
                <a:rPr lang="fr-FR" sz="1050" dirty="0"/>
                <a:t>522</a:t>
              </a:r>
            </a:p>
          </p:txBody>
        </p:sp>
        <p:sp>
          <p:nvSpPr>
            <p:cNvPr id="84" name="ZoneTexte 83">
              <a:extLst>
                <a:ext uri="{FF2B5EF4-FFF2-40B4-BE49-F238E27FC236}">
                  <a16:creationId xmlns="" xmlns:a16="http://schemas.microsoft.com/office/drawing/2014/main" id="{3EA5EAE6-DC67-4EC5-8B21-670E45768D83}"/>
                </a:ext>
              </a:extLst>
            </p:cNvPr>
            <p:cNvSpPr txBox="1"/>
            <p:nvPr/>
          </p:nvSpPr>
          <p:spPr>
            <a:xfrm>
              <a:off x="1160374" y="3424978"/>
              <a:ext cx="420307" cy="430887"/>
            </a:xfrm>
            <a:prstGeom prst="rect">
              <a:avLst/>
            </a:prstGeom>
            <a:noFill/>
          </p:spPr>
          <p:txBody>
            <a:bodyPr wrap="none" rtlCol="0">
              <a:spAutoFit/>
            </a:bodyPr>
            <a:lstStyle/>
            <a:p>
              <a:pPr algn="ctr"/>
              <a:r>
                <a:rPr lang="fr-FR" sz="1050" dirty="0"/>
                <a:t>504</a:t>
              </a:r>
            </a:p>
            <a:p>
              <a:pPr algn="ctr"/>
              <a:r>
                <a:rPr lang="fr-FR" sz="1050" dirty="0"/>
                <a:t>507</a:t>
              </a:r>
            </a:p>
          </p:txBody>
        </p:sp>
        <p:sp>
          <p:nvSpPr>
            <p:cNvPr id="85" name="ZoneTexte 84">
              <a:extLst>
                <a:ext uri="{FF2B5EF4-FFF2-40B4-BE49-F238E27FC236}">
                  <a16:creationId xmlns="" xmlns:a16="http://schemas.microsoft.com/office/drawing/2014/main" id="{8E9FA7B7-84F7-4D23-89BF-C7AD6360E1C6}"/>
                </a:ext>
              </a:extLst>
            </p:cNvPr>
            <p:cNvSpPr txBox="1"/>
            <p:nvPr/>
          </p:nvSpPr>
          <p:spPr>
            <a:xfrm>
              <a:off x="1735225" y="3424978"/>
              <a:ext cx="420307" cy="430887"/>
            </a:xfrm>
            <a:prstGeom prst="rect">
              <a:avLst/>
            </a:prstGeom>
            <a:noFill/>
          </p:spPr>
          <p:txBody>
            <a:bodyPr wrap="none" rtlCol="0">
              <a:spAutoFit/>
            </a:bodyPr>
            <a:lstStyle/>
            <a:p>
              <a:pPr algn="ctr"/>
              <a:r>
                <a:rPr lang="fr-FR" sz="1050" dirty="0"/>
                <a:t>493</a:t>
              </a:r>
            </a:p>
            <a:p>
              <a:pPr algn="ctr"/>
              <a:r>
                <a:rPr lang="fr-FR" sz="1050" dirty="0"/>
                <a:t>495</a:t>
              </a:r>
            </a:p>
          </p:txBody>
        </p:sp>
        <p:sp>
          <p:nvSpPr>
            <p:cNvPr id="86" name="ZoneTexte 85">
              <a:extLst>
                <a:ext uri="{FF2B5EF4-FFF2-40B4-BE49-F238E27FC236}">
                  <a16:creationId xmlns="" xmlns:a16="http://schemas.microsoft.com/office/drawing/2014/main" id="{59E145E3-7978-4B3F-82F9-B9A577CB6DE9}"/>
                </a:ext>
              </a:extLst>
            </p:cNvPr>
            <p:cNvSpPr txBox="1"/>
            <p:nvPr/>
          </p:nvSpPr>
          <p:spPr>
            <a:xfrm>
              <a:off x="2310078" y="3424978"/>
              <a:ext cx="420307" cy="430887"/>
            </a:xfrm>
            <a:prstGeom prst="rect">
              <a:avLst/>
            </a:prstGeom>
            <a:noFill/>
          </p:spPr>
          <p:txBody>
            <a:bodyPr wrap="none" rtlCol="0">
              <a:spAutoFit/>
            </a:bodyPr>
            <a:lstStyle/>
            <a:p>
              <a:pPr algn="ctr"/>
              <a:r>
                <a:rPr lang="fr-FR" sz="1050" dirty="0"/>
                <a:t>486</a:t>
              </a:r>
            </a:p>
            <a:p>
              <a:pPr algn="ctr"/>
              <a:r>
                <a:rPr lang="fr-FR" sz="1050" dirty="0"/>
                <a:t>492</a:t>
              </a:r>
            </a:p>
          </p:txBody>
        </p:sp>
        <p:sp>
          <p:nvSpPr>
            <p:cNvPr id="87" name="ZoneTexte 86">
              <a:extLst>
                <a:ext uri="{FF2B5EF4-FFF2-40B4-BE49-F238E27FC236}">
                  <a16:creationId xmlns="" xmlns:a16="http://schemas.microsoft.com/office/drawing/2014/main" id="{2DA94881-A662-4575-A29A-2D75662AD9CC}"/>
                </a:ext>
              </a:extLst>
            </p:cNvPr>
            <p:cNvSpPr txBox="1"/>
            <p:nvPr/>
          </p:nvSpPr>
          <p:spPr>
            <a:xfrm>
              <a:off x="2884930" y="3424978"/>
              <a:ext cx="420307" cy="430887"/>
            </a:xfrm>
            <a:prstGeom prst="rect">
              <a:avLst/>
            </a:prstGeom>
            <a:noFill/>
          </p:spPr>
          <p:txBody>
            <a:bodyPr wrap="none" rtlCol="0">
              <a:spAutoFit/>
            </a:bodyPr>
            <a:lstStyle/>
            <a:p>
              <a:pPr algn="ctr"/>
              <a:r>
                <a:rPr lang="fr-FR" sz="1050" dirty="0"/>
                <a:t>484</a:t>
              </a:r>
            </a:p>
            <a:p>
              <a:pPr algn="ctr"/>
              <a:r>
                <a:rPr lang="fr-FR" sz="1050" dirty="0"/>
                <a:t>484</a:t>
              </a:r>
            </a:p>
          </p:txBody>
        </p:sp>
        <p:sp>
          <p:nvSpPr>
            <p:cNvPr id="88" name="ZoneTexte 87">
              <a:extLst>
                <a:ext uri="{FF2B5EF4-FFF2-40B4-BE49-F238E27FC236}">
                  <a16:creationId xmlns="" xmlns:a16="http://schemas.microsoft.com/office/drawing/2014/main" id="{A82BE04F-30FA-4F5C-B975-5BE39D00798E}"/>
                </a:ext>
              </a:extLst>
            </p:cNvPr>
            <p:cNvSpPr txBox="1"/>
            <p:nvPr/>
          </p:nvSpPr>
          <p:spPr>
            <a:xfrm>
              <a:off x="3459782" y="3424978"/>
              <a:ext cx="420307" cy="430887"/>
            </a:xfrm>
            <a:prstGeom prst="rect">
              <a:avLst/>
            </a:prstGeom>
            <a:noFill/>
          </p:spPr>
          <p:txBody>
            <a:bodyPr wrap="none" rtlCol="0">
              <a:spAutoFit/>
            </a:bodyPr>
            <a:lstStyle/>
            <a:p>
              <a:pPr algn="ctr"/>
              <a:r>
                <a:rPr lang="fr-FR" sz="1050" dirty="0"/>
                <a:t>480</a:t>
              </a:r>
            </a:p>
            <a:p>
              <a:pPr algn="ctr"/>
              <a:r>
                <a:rPr lang="fr-FR" sz="1050" dirty="0"/>
                <a:t>475</a:t>
              </a:r>
            </a:p>
          </p:txBody>
        </p:sp>
        <p:sp>
          <p:nvSpPr>
            <p:cNvPr id="89" name="ZoneTexte 88">
              <a:extLst>
                <a:ext uri="{FF2B5EF4-FFF2-40B4-BE49-F238E27FC236}">
                  <a16:creationId xmlns="" xmlns:a16="http://schemas.microsoft.com/office/drawing/2014/main" id="{4BAC8B06-5E16-4504-B528-656B66453DA0}"/>
                </a:ext>
              </a:extLst>
            </p:cNvPr>
            <p:cNvSpPr txBox="1"/>
            <p:nvPr/>
          </p:nvSpPr>
          <p:spPr>
            <a:xfrm>
              <a:off x="4034632" y="3424978"/>
              <a:ext cx="420307" cy="430887"/>
            </a:xfrm>
            <a:prstGeom prst="rect">
              <a:avLst/>
            </a:prstGeom>
            <a:noFill/>
          </p:spPr>
          <p:txBody>
            <a:bodyPr wrap="none" rtlCol="0">
              <a:spAutoFit/>
            </a:bodyPr>
            <a:lstStyle/>
            <a:p>
              <a:pPr algn="ctr"/>
              <a:r>
                <a:rPr lang="fr-FR" sz="1050" dirty="0"/>
                <a:t>473</a:t>
              </a:r>
            </a:p>
            <a:p>
              <a:pPr algn="ctr"/>
              <a:r>
                <a:rPr lang="fr-FR" sz="1050" dirty="0"/>
                <a:t>470</a:t>
              </a:r>
            </a:p>
          </p:txBody>
        </p:sp>
        <p:sp>
          <p:nvSpPr>
            <p:cNvPr id="103" name="ZoneTexte 102">
              <a:extLst>
                <a:ext uri="{FF2B5EF4-FFF2-40B4-BE49-F238E27FC236}">
                  <a16:creationId xmlns="" xmlns:a16="http://schemas.microsoft.com/office/drawing/2014/main" id="{254CB25F-2E97-4F80-9A2B-565A7B78645E}"/>
                </a:ext>
              </a:extLst>
            </p:cNvPr>
            <p:cNvSpPr txBox="1"/>
            <p:nvPr/>
          </p:nvSpPr>
          <p:spPr>
            <a:xfrm>
              <a:off x="2072983" y="3185632"/>
              <a:ext cx="901208" cy="276999"/>
            </a:xfrm>
            <a:prstGeom prst="rect">
              <a:avLst/>
            </a:prstGeom>
            <a:noFill/>
          </p:spPr>
          <p:txBody>
            <a:bodyPr wrap="none" rtlCol="0">
              <a:spAutoFit/>
            </a:bodyPr>
            <a:lstStyle/>
            <a:p>
              <a:pPr algn="ctr"/>
              <a:r>
                <a:rPr lang="fr-FR" sz="1200" b="1" dirty="0"/>
                <a:t>Semaines</a:t>
              </a:r>
            </a:p>
          </p:txBody>
        </p:sp>
        <p:cxnSp>
          <p:nvCxnSpPr>
            <p:cNvPr id="105" name="Connecteur droit 104">
              <a:extLst>
                <a:ext uri="{FF2B5EF4-FFF2-40B4-BE49-F238E27FC236}">
                  <a16:creationId xmlns="" xmlns:a16="http://schemas.microsoft.com/office/drawing/2014/main" id="{0133A62B-927D-4CD9-AA1D-E21EC377BE5E}"/>
                </a:ext>
              </a:extLst>
            </p:cNvPr>
            <p:cNvCxnSpPr/>
            <p:nvPr/>
          </p:nvCxnSpPr>
          <p:spPr bwMode="auto">
            <a:xfrm>
              <a:off x="436915" y="3541868"/>
              <a:ext cx="180000" cy="0"/>
            </a:xfrm>
            <a:prstGeom prst="line">
              <a:avLst/>
            </a:prstGeom>
            <a:solidFill>
              <a:schemeClr val="accent1"/>
            </a:solidFill>
            <a:ln w="28575" cap="flat" cmpd="sng" algn="ctr">
              <a:solidFill>
                <a:srgbClr val="0066FF"/>
              </a:solidFill>
              <a:prstDash val="solid"/>
              <a:round/>
              <a:headEnd type="none" w="med" len="med"/>
              <a:tailEnd type="none" w="med" len="med"/>
            </a:ln>
            <a:effectLst/>
          </p:spPr>
        </p:cxnSp>
        <p:cxnSp>
          <p:nvCxnSpPr>
            <p:cNvPr id="106" name="Connecteur droit 105">
              <a:extLst>
                <a:ext uri="{FF2B5EF4-FFF2-40B4-BE49-F238E27FC236}">
                  <a16:creationId xmlns="" xmlns:a16="http://schemas.microsoft.com/office/drawing/2014/main" id="{27B6446C-EB07-465F-AA6C-5D6C6058F923}"/>
                </a:ext>
              </a:extLst>
            </p:cNvPr>
            <p:cNvCxnSpPr/>
            <p:nvPr/>
          </p:nvCxnSpPr>
          <p:spPr bwMode="auto">
            <a:xfrm>
              <a:off x="436915" y="3715977"/>
              <a:ext cx="180000" cy="0"/>
            </a:xfrm>
            <a:prstGeom prst="line">
              <a:avLst/>
            </a:prstGeom>
            <a:solidFill>
              <a:schemeClr val="accent1"/>
            </a:solidFill>
            <a:ln w="28575" cap="flat" cmpd="sng" algn="ctr">
              <a:solidFill>
                <a:srgbClr val="FF6600"/>
              </a:solidFill>
              <a:prstDash val="solid"/>
              <a:round/>
              <a:headEnd type="none" w="med" len="med"/>
              <a:tailEnd type="none" w="med" len="med"/>
            </a:ln>
            <a:effectLst/>
          </p:spPr>
        </p:cxnSp>
        <p:sp>
          <p:nvSpPr>
            <p:cNvPr id="141" name="ZoneTexte 140">
              <a:extLst>
                <a:ext uri="{FF2B5EF4-FFF2-40B4-BE49-F238E27FC236}">
                  <a16:creationId xmlns="" xmlns:a16="http://schemas.microsoft.com/office/drawing/2014/main" id="{B28C0FEE-B370-4EBA-B5D4-0A8D6B940032}"/>
                </a:ext>
              </a:extLst>
            </p:cNvPr>
            <p:cNvSpPr txBox="1"/>
            <p:nvPr/>
          </p:nvSpPr>
          <p:spPr>
            <a:xfrm>
              <a:off x="3809559" y="2511174"/>
              <a:ext cx="397866" cy="276999"/>
            </a:xfrm>
            <a:prstGeom prst="rect">
              <a:avLst/>
            </a:prstGeom>
            <a:noFill/>
          </p:spPr>
          <p:txBody>
            <a:bodyPr wrap="none" rtlCol="0">
              <a:spAutoFit/>
            </a:bodyPr>
            <a:lstStyle/>
            <a:p>
              <a:pPr algn="ctr"/>
              <a:r>
                <a:rPr lang="fr-FR" sz="1200" b="1" dirty="0"/>
                <a:t>8,0</a:t>
              </a:r>
            </a:p>
          </p:txBody>
        </p:sp>
        <p:cxnSp>
          <p:nvCxnSpPr>
            <p:cNvPr id="160" name="Connecteur droit 159">
              <a:extLst>
                <a:ext uri="{FF2B5EF4-FFF2-40B4-BE49-F238E27FC236}">
                  <a16:creationId xmlns="" xmlns:a16="http://schemas.microsoft.com/office/drawing/2014/main" id="{D48F7AC5-AAF3-423D-AA2E-5F104F110C83}"/>
                </a:ext>
              </a:extLst>
            </p:cNvPr>
            <p:cNvCxnSpPr>
              <a:cxnSpLocks/>
            </p:cNvCxnSpPr>
            <p:nvPr/>
          </p:nvCxnSpPr>
          <p:spPr bwMode="auto">
            <a:xfrm flipH="1" flipV="1">
              <a:off x="4251859" y="1684596"/>
              <a:ext cx="2954" cy="125751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 name="Rectangle 1"/>
            <p:cNvSpPr/>
            <p:nvPr/>
          </p:nvSpPr>
          <p:spPr>
            <a:xfrm>
              <a:off x="3809559" y="2012168"/>
              <a:ext cx="397866" cy="276999"/>
            </a:xfrm>
            <a:prstGeom prst="rect">
              <a:avLst/>
            </a:prstGeom>
          </p:spPr>
          <p:txBody>
            <a:bodyPr wrap="none">
              <a:spAutoFit/>
            </a:bodyPr>
            <a:lstStyle/>
            <a:p>
              <a:r>
                <a:rPr lang="is-IS" sz="1200" b="1" dirty="0"/>
                <a:t>8,4</a:t>
              </a:r>
            </a:p>
          </p:txBody>
        </p:sp>
        <p:sp>
          <p:nvSpPr>
            <p:cNvPr id="5" name="ZoneTexte 4"/>
            <p:cNvSpPr txBox="1"/>
            <p:nvPr/>
          </p:nvSpPr>
          <p:spPr>
            <a:xfrm>
              <a:off x="903421" y="2068530"/>
              <a:ext cx="1760418" cy="276999"/>
            </a:xfrm>
            <a:prstGeom prst="rect">
              <a:avLst/>
            </a:prstGeom>
            <a:noFill/>
          </p:spPr>
          <p:txBody>
            <a:bodyPr wrap="none" rtlCol="0">
              <a:spAutoFit/>
            </a:bodyPr>
            <a:lstStyle/>
            <a:p>
              <a:r>
                <a:rPr lang="fr-FR" sz="1200" dirty="0"/>
                <a:t>HR = 0,93 (0,61 - 1,42)</a:t>
              </a:r>
            </a:p>
          </p:txBody>
        </p:sp>
      </p:grpSp>
      <p:sp>
        <p:nvSpPr>
          <p:cNvPr id="168" name="Text Box 2"/>
          <p:cNvSpPr txBox="1">
            <a:spLocks noChangeArrowheads="1"/>
          </p:cNvSpPr>
          <p:nvPr/>
        </p:nvSpPr>
        <p:spPr bwMode="auto">
          <a:xfrm>
            <a:off x="5372806" y="1172863"/>
            <a:ext cx="3482059" cy="338554"/>
          </a:xfrm>
          <a:prstGeom prst="rect">
            <a:avLst/>
          </a:prstGeom>
          <a:noFill/>
          <a:ln w="9525">
            <a:noFill/>
            <a:miter lim="800000"/>
            <a:headEnd/>
            <a:tailEnd/>
          </a:ln>
        </p:spPr>
        <p:txBody>
          <a:bodyPr wrap="square">
            <a:spAutoFit/>
          </a:bodyPr>
          <a:lstStyle/>
          <a:p>
            <a:pPr algn="ctr"/>
            <a:r>
              <a:rPr lang="fr-FR" sz="1600" b="1" dirty="0">
                <a:solidFill>
                  <a:srgbClr val="0070C0"/>
                </a:solidFill>
                <a:latin typeface="Calibri" pitchFamily="34" charset="0"/>
                <a:ea typeface="ＭＳ Ｐゴシック" pitchFamily="34" charset="-128"/>
              </a:rPr>
              <a:t>Probabilité décès (%)</a:t>
            </a:r>
          </a:p>
        </p:txBody>
      </p:sp>
      <p:grpSp>
        <p:nvGrpSpPr>
          <p:cNvPr id="8" name="Groupe 7">
            <a:extLst>
              <a:ext uri="{FF2B5EF4-FFF2-40B4-BE49-F238E27FC236}">
                <a16:creationId xmlns="" xmlns:a16="http://schemas.microsoft.com/office/drawing/2014/main" id="{3EE86190-13BE-4202-BD00-7E45E8E865D7}"/>
              </a:ext>
            </a:extLst>
          </p:cNvPr>
          <p:cNvGrpSpPr/>
          <p:nvPr/>
        </p:nvGrpSpPr>
        <p:grpSpPr>
          <a:xfrm>
            <a:off x="298277" y="4474152"/>
            <a:ext cx="4135271" cy="2179419"/>
            <a:chOff x="298277" y="4474152"/>
            <a:chExt cx="4135271" cy="2179419"/>
          </a:xfrm>
        </p:grpSpPr>
        <p:sp>
          <p:nvSpPr>
            <p:cNvPr id="170" name="ZoneTexte 169">
              <a:extLst>
                <a:ext uri="{FF2B5EF4-FFF2-40B4-BE49-F238E27FC236}">
                  <a16:creationId xmlns="" xmlns:a16="http://schemas.microsoft.com/office/drawing/2014/main" id="{2EADFB45-F0CC-4F7A-BAC4-F3707D31AD48}"/>
                </a:ext>
              </a:extLst>
            </p:cNvPr>
            <p:cNvSpPr txBox="1"/>
            <p:nvPr/>
          </p:nvSpPr>
          <p:spPr>
            <a:xfrm>
              <a:off x="639475" y="5794897"/>
              <a:ext cx="269625" cy="276999"/>
            </a:xfrm>
            <a:prstGeom prst="rect">
              <a:avLst/>
            </a:prstGeom>
            <a:noFill/>
          </p:spPr>
          <p:txBody>
            <a:bodyPr wrap="none" rtlCol="0">
              <a:spAutoFit/>
            </a:bodyPr>
            <a:lstStyle/>
            <a:p>
              <a:pPr algn="ctr"/>
              <a:r>
                <a:rPr lang="fr-FR" sz="1200" dirty="0"/>
                <a:t>0</a:t>
              </a:r>
            </a:p>
          </p:txBody>
        </p:sp>
        <p:sp>
          <p:nvSpPr>
            <p:cNvPr id="171" name="ZoneTexte 170">
              <a:extLst>
                <a:ext uri="{FF2B5EF4-FFF2-40B4-BE49-F238E27FC236}">
                  <a16:creationId xmlns="" xmlns:a16="http://schemas.microsoft.com/office/drawing/2014/main" id="{A2055C7D-9AD2-463B-B0DE-E5C0393087AD}"/>
                </a:ext>
              </a:extLst>
            </p:cNvPr>
            <p:cNvSpPr txBox="1"/>
            <p:nvPr/>
          </p:nvSpPr>
          <p:spPr>
            <a:xfrm>
              <a:off x="1214327" y="5794897"/>
              <a:ext cx="269625" cy="276999"/>
            </a:xfrm>
            <a:prstGeom prst="rect">
              <a:avLst/>
            </a:prstGeom>
            <a:noFill/>
          </p:spPr>
          <p:txBody>
            <a:bodyPr wrap="none" rtlCol="0">
              <a:spAutoFit/>
            </a:bodyPr>
            <a:lstStyle/>
            <a:p>
              <a:pPr algn="ctr"/>
              <a:r>
                <a:rPr lang="fr-FR" sz="1200" dirty="0"/>
                <a:t>4</a:t>
              </a:r>
            </a:p>
          </p:txBody>
        </p:sp>
        <p:sp>
          <p:nvSpPr>
            <p:cNvPr id="172" name="ZoneTexte 171">
              <a:extLst>
                <a:ext uri="{FF2B5EF4-FFF2-40B4-BE49-F238E27FC236}">
                  <a16:creationId xmlns="" xmlns:a16="http://schemas.microsoft.com/office/drawing/2014/main" id="{DEE0980F-F43E-4AF9-BDEC-CF772CCB5B0B}"/>
                </a:ext>
              </a:extLst>
            </p:cNvPr>
            <p:cNvSpPr txBox="1"/>
            <p:nvPr/>
          </p:nvSpPr>
          <p:spPr>
            <a:xfrm>
              <a:off x="1789178" y="5794897"/>
              <a:ext cx="269625" cy="276999"/>
            </a:xfrm>
            <a:prstGeom prst="rect">
              <a:avLst/>
            </a:prstGeom>
            <a:noFill/>
          </p:spPr>
          <p:txBody>
            <a:bodyPr wrap="none" rtlCol="0">
              <a:spAutoFit/>
            </a:bodyPr>
            <a:lstStyle/>
            <a:p>
              <a:pPr algn="ctr"/>
              <a:r>
                <a:rPr lang="fr-FR" sz="1200" dirty="0"/>
                <a:t>8</a:t>
              </a:r>
            </a:p>
          </p:txBody>
        </p:sp>
        <p:sp>
          <p:nvSpPr>
            <p:cNvPr id="173" name="ZoneTexte 172">
              <a:extLst>
                <a:ext uri="{FF2B5EF4-FFF2-40B4-BE49-F238E27FC236}">
                  <a16:creationId xmlns="" xmlns:a16="http://schemas.microsoft.com/office/drawing/2014/main" id="{8A00391B-B8C1-4BB0-B13D-7ECB9B76D32B}"/>
                </a:ext>
              </a:extLst>
            </p:cNvPr>
            <p:cNvSpPr txBox="1"/>
            <p:nvPr/>
          </p:nvSpPr>
          <p:spPr>
            <a:xfrm>
              <a:off x="2321551" y="5794897"/>
              <a:ext cx="354584" cy="276999"/>
            </a:xfrm>
            <a:prstGeom prst="rect">
              <a:avLst/>
            </a:prstGeom>
            <a:noFill/>
          </p:spPr>
          <p:txBody>
            <a:bodyPr wrap="none" rtlCol="0">
              <a:spAutoFit/>
            </a:bodyPr>
            <a:lstStyle/>
            <a:p>
              <a:pPr algn="ctr"/>
              <a:r>
                <a:rPr lang="fr-FR" sz="1200" dirty="0"/>
                <a:t>12</a:t>
              </a:r>
            </a:p>
          </p:txBody>
        </p:sp>
        <p:sp>
          <p:nvSpPr>
            <p:cNvPr id="174" name="ZoneTexte 173">
              <a:extLst>
                <a:ext uri="{FF2B5EF4-FFF2-40B4-BE49-F238E27FC236}">
                  <a16:creationId xmlns="" xmlns:a16="http://schemas.microsoft.com/office/drawing/2014/main" id="{7B2B12B1-B062-47AE-8ECF-48902AAB5939}"/>
                </a:ext>
              </a:extLst>
            </p:cNvPr>
            <p:cNvSpPr txBox="1"/>
            <p:nvPr/>
          </p:nvSpPr>
          <p:spPr>
            <a:xfrm>
              <a:off x="2896403" y="5794897"/>
              <a:ext cx="354584" cy="276999"/>
            </a:xfrm>
            <a:prstGeom prst="rect">
              <a:avLst/>
            </a:prstGeom>
            <a:noFill/>
          </p:spPr>
          <p:txBody>
            <a:bodyPr wrap="none" rtlCol="0">
              <a:spAutoFit/>
            </a:bodyPr>
            <a:lstStyle/>
            <a:p>
              <a:pPr algn="ctr"/>
              <a:r>
                <a:rPr lang="fr-FR" sz="1200" dirty="0"/>
                <a:t>16</a:t>
              </a:r>
            </a:p>
          </p:txBody>
        </p:sp>
        <p:sp>
          <p:nvSpPr>
            <p:cNvPr id="175" name="ZoneTexte 174">
              <a:extLst>
                <a:ext uri="{FF2B5EF4-FFF2-40B4-BE49-F238E27FC236}">
                  <a16:creationId xmlns="" xmlns:a16="http://schemas.microsoft.com/office/drawing/2014/main" id="{4A39CD68-9D02-45E8-8656-260719A0BE75}"/>
                </a:ext>
              </a:extLst>
            </p:cNvPr>
            <p:cNvSpPr txBox="1"/>
            <p:nvPr/>
          </p:nvSpPr>
          <p:spPr>
            <a:xfrm>
              <a:off x="3471255" y="5794897"/>
              <a:ext cx="354584" cy="276999"/>
            </a:xfrm>
            <a:prstGeom prst="rect">
              <a:avLst/>
            </a:prstGeom>
            <a:noFill/>
          </p:spPr>
          <p:txBody>
            <a:bodyPr wrap="none" rtlCol="0">
              <a:spAutoFit/>
            </a:bodyPr>
            <a:lstStyle/>
            <a:p>
              <a:pPr algn="ctr"/>
              <a:r>
                <a:rPr lang="fr-FR" sz="1200" dirty="0"/>
                <a:t>20</a:t>
              </a:r>
            </a:p>
          </p:txBody>
        </p:sp>
        <p:sp>
          <p:nvSpPr>
            <p:cNvPr id="176" name="ZoneTexte 175">
              <a:extLst>
                <a:ext uri="{FF2B5EF4-FFF2-40B4-BE49-F238E27FC236}">
                  <a16:creationId xmlns="" xmlns:a16="http://schemas.microsoft.com/office/drawing/2014/main" id="{CB1D8AE1-EE4C-486E-860A-4D639AD95917}"/>
                </a:ext>
              </a:extLst>
            </p:cNvPr>
            <p:cNvSpPr txBox="1"/>
            <p:nvPr/>
          </p:nvSpPr>
          <p:spPr>
            <a:xfrm>
              <a:off x="4046105" y="5794897"/>
              <a:ext cx="354584" cy="276999"/>
            </a:xfrm>
            <a:prstGeom prst="rect">
              <a:avLst/>
            </a:prstGeom>
            <a:noFill/>
          </p:spPr>
          <p:txBody>
            <a:bodyPr wrap="none" rtlCol="0">
              <a:spAutoFit/>
            </a:bodyPr>
            <a:lstStyle/>
            <a:p>
              <a:pPr algn="ctr"/>
              <a:r>
                <a:rPr lang="fr-FR" sz="1200" dirty="0"/>
                <a:t>24</a:t>
              </a:r>
            </a:p>
          </p:txBody>
        </p:sp>
        <p:sp>
          <p:nvSpPr>
            <p:cNvPr id="177" name="ZoneTexte 176">
              <a:extLst>
                <a:ext uri="{FF2B5EF4-FFF2-40B4-BE49-F238E27FC236}">
                  <a16:creationId xmlns="" xmlns:a16="http://schemas.microsoft.com/office/drawing/2014/main" id="{06E1A903-6EDF-4DFC-94E6-CF6B5A680851}"/>
                </a:ext>
              </a:extLst>
            </p:cNvPr>
            <p:cNvSpPr txBox="1"/>
            <p:nvPr/>
          </p:nvSpPr>
          <p:spPr>
            <a:xfrm>
              <a:off x="383236" y="5587201"/>
              <a:ext cx="269625" cy="276999"/>
            </a:xfrm>
            <a:prstGeom prst="rect">
              <a:avLst/>
            </a:prstGeom>
            <a:noFill/>
          </p:spPr>
          <p:txBody>
            <a:bodyPr wrap="none" rtlCol="0">
              <a:spAutoFit/>
            </a:bodyPr>
            <a:lstStyle/>
            <a:p>
              <a:pPr algn="r"/>
              <a:r>
                <a:rPr lang="fr-FR" sz="1200" dirty="0"/>
                <a:t>0</a:t>
              </a:r>
            </a:p>
          </p:txBody>
        </p:sp>
        <p:sp>
          <p:nvSpPr>
            <p:cNvPr id="178" name="ZoneTexte 177">
              <a:extLst>
                <a:ext uri="{FF2B5EF4-FFF2-40B4-BE49-F238E27FC236}">
                  <a16:creationId xmlns="" xmlns:a16="http://schemas.microsoft.com/office/drawing/2014/main" id="{27635D3E-53C1-4E5B-AE2C-F78C10DE0783}"/>
                </a:ext>
              </a:extLst>
            </p:cNvPr>
            <p:cNvSpPr txBox="1"/>
            <p:nvPr/>
          </p:nvSpPr>
          <p:spPr>
            <a:xfrm>
              <a:off x="383236" y="5308939"/>
              <a:ext cx="269625" cy="276999"/>
            </a:xfrm>
            <a:prstGeom prst="rect">
              <a:avLst/>
            </a:prstGeom>
            <a:noFill/>
          </p:spPr>
          <p:txBody>
            <a:bodyPr wrap="none" rtlCol="0">
              <a:spAutoFit/>
            </a:bodyPr>
            <a:lstStyle/>
            <a:p>
              <a:pPr algn="r"/>
              <a:r>
                <a:rPr lang="fr-FR" sz="1200" dirty="0"/>
                <a:t>5</a:t>
              </a:r>
            </a:p>
          </p:txBody>
        </p:sp>
        <p:sp>
          <p:nvSpPr>
            <p:cNvPr id="179" name="ZoneTexte 178">
              <a:extLst>
                <a:ext uri="{FF2B5EF4-FFF2-40B4-BE49-F238E27FC236}">
                  <a16:creationId xmlns="" xmlns:a16="http://schemas.microsoft.com/office/drawing/2014/main" id="{3C9E737D-4004-43BD-8163-086620C70E9D}"/>
                </a:ext>
              </a:extLst>
            </p:cNvPr>
            <p:cNvSpPr txBox="1"/>
            <p:nvPr/>
          </p:nvSpPr>
          <p:spPr>
            <a:xfrm>
              <a:off x="298277" y="5030676"/>
              <a:ext cx="354584" cy="276999"/>
            </a:xfrm>
            <a:prstGeom prst="rect">
              <a:avLst/>
            </a:prstGeom>
            <a:noFill/>
          </p:spPr>
          <p:txBody>
            <a:bodyPr wrap="none" rtlCol="0">
              <a:spAutoFit/>
            </a:bodyPr>
            <a:lstStyle/>
            <a:p>
              <a:pPr algn="r"/>
              <a:r>
                <a:rPr lang="fr-FR" sz="1200" dirty="0"/>
                <a:t>10</a:t>
              </a:r>
            </a:p>
          </p:txBody>
        </p:sp>
        <p:sp>
          <p:nvSpPr>
            <p:cNvPr id="180" name="ZoneTexte 179">
              <a:extLst>
                <a:ext uri="{FF2B5EF4-FFF2-40B4-BE49-F238E27FC236}">
                  <a16:creationId xmlns="" xmlns:a16="http://schemas.microsoft.com/office/drawing/2014/main" id="{001D8326-1D97-45BE-9ED7-D87FF2164783}"/>
                </a:ext>
              </a:extLst>
            </p:cNvPr>
            <p:cNvSpPr txBox="1"/>
            <p:nvPr/>
          </p:nvSpPr>
          <p:spPr>
            <a:xfrm>
              <a:off x="298277" y="4752414"/>
              <a:ext cx="354584" cy="276999"/>
            </a:xfrm>
            <a:prstGeom prst="rect">
              <a:avLst/>
            </a:prstGeom>
            <a:noFill/>
          </p:spPr>
          <p:txBody>
            <a:bodyPr wrap="none" rtlCol="0">
              <a:spAutoFit/>
            </a:bodyPr>
            <a:lstStyle/>
            <a:p>
              <a:pPr algn="r"/>
              <a:r>
                <a:rPr lang="fr-FR" sz="1200" dirty="0"/>
                <a:t>15</a:t>
              </a:r>
            </a:p>
          </p:txBody>
        </p:sp>
        <p:sp>
          <p:nvSpPr>
            <p:cNvPr id="181" name="ZoneTexte 180">
              <a:extLst>
                <a:ext uri="{FF2B5EF4-FFF2-40B4-BE49-F238E27FC236}">
                  <a16:creationId xmlns="" xmlns:a16="http://schemas.microsoft.com/office/drawing/2014/main" id="{BB8EF91E-FDF4-4A7B-9113-1D7DA79CCACA}"/>
                </a:ext>
              </a:extLst>
            </p:cNvPr>
            <p:cNvSpPr txBox="1"/>
            <p:nvPr/>
          </p:nvSpPr>
          <p:spPr>
            <a:xfrm>
              <a:off x="298277" y="4474152"/>
              <a:ext cx="354584" cy="276999"/>
            </a:xfrm>
            <a:prstGeom prst="rect">
              <a:avLst/>
            </a:prstGeom>
            <a:noFill/>
          </p:spPr>
          <p:txBody>
            <a:bodyPr wrap="none" rtlCol="0">
              <a:spAutoFit/>
            </a:bodyPr>
            <a:lstStyle/>
            <a:p>
              <a:pPr algn="r"/>
              <a:r>
                <a:rPr lang="fr-FR" sz="1200" dirty="0"/>
                <a:t>20</a:t>
              </a:r>
            </a:p>
          </p:txBody>
        </p:sp>
        <p:sp>
          <p:nvSpPr>
            <p:cNvPr id="194" name="ZoneTexte 193">
              <a:extLst>
                <a:ext uri="{FF2B5EF4-FFF2-40B4-BE49-F238E27FC236}">
                  <a16:creationId xmlns="" xmlns:a16="http://schemas.microsoft.com/office/drawing/2014/main" id="{736552AF-78BD-42E9-9A0D-CB60727DC641}"/>
                </a:ext>
              </a:extLst>
            </p:cNvPr>
            <p:cNvSpPr txBox="1"/>
            <p:nvPr/>
          </p:nvSpPr>
          <p:spPr>
            <a:xfrm>
              <a:off x="564132" y="6222684"/>
              <a:ext cx="420307" cy="430887"/>
            </a:xfrm>
            <a:prstGeom prst="rect">
              <a:avLst/>
            </a:prstGeom>
            <a:noFill/>
          </p:spPr>
          <p:txBody>
            <a:bodyPr wrap="none" rtlCol="0">
              <a:spAutoFit/>
            </a:bodyPr>
            <a:lstStyle/>
            <a:p>
              <a:pPr algn="ctr"/>
              <a:r>
                <a:rPr lang="fr-FR" sz="1050" dirty="0"/>
                <a:t>525</a:t>
              </a:r>
            </a:p>
            <a:p>
              <a:pPr algn="ctr"/>
              <a:r>
                <a:rPr lang="fr-FR" sz="1050" dirty="0"/>
                <a:t>522</a:t>
              </a:r>
            </a:p>
          </p:txBody>
        </p:sp>
        <p:sp>
          <p:nvSpPr>
            <p:cNvPr id="195" name="ZoneTexte 194">
              <a:extLst>
                <a:ext uri="{FF2B5EF4-FFF2-40B4-BE49-F238E27FC236}">
                  <a16:creationId xmlns="" xmlns:a16="http://schemas.microsoft.com/office/drawing/2014/main" id="{2A092AF8-9E9E-4172-A1C9-98FE61DE21A8}"/>
                </a:ext>
              </a:extLst>
            </p:cNvPr>
            <p:cNvSpPr txBox="1"/>
            <p:nvPr/>
          </p:nvSpPr>
          <p:spPr>
            <a:xfrm>
              <a:off x="1138983" y="6222684"/>
              <a:ext cx="420307" cy="430887"/>
            </a:xfrm>
            <a:prstGeom prst="rect">
              <a:avLst/>
            </a:prstGeom>
            <a:noFill/>
          </p:spPr>
          <p:txBody>
            <a:bodyPr wrap="none" rtlCol="0">
              <a:spAutoFit/>
            </a:bodyPr>
            <a:lstStyle/>
            <a:p>
              <a:pPr algn="ctr"/>
              <a:r>
                <a:rPr lang="fr-FR" sz="1050" dirty="0"/>
                <a:t>500</a:t>
              </a:r>
            </a:p>
            <a:p>
              <a:pPr algn="ctr"/>
              <a:r>
                <a:rPr lang="fr-FR" sz="1050" dirty="0"/>
                <a:t>505</a:t>
              </a:r>
            </a:p>
          </p:txBody>
        </p:sp>
        <p:sp>
          <p:nvSpPr>
            <p:cNvPr id="196" name="ZoneTexte 195">
              <a:extLst>
                <a:ext uri="{FF2B5EF4-FFF2-40B4-BE49-F238E27FC236}">
                  <a16:creationId xmlns="" xmlns:a16="http://schemas.microsoft.com/office/drawing/2014/main" id="{2197C2DB-0365-4F84-854B-DF3B0CBD8599}"/>
                </a:ext>
              </a:extLst>
            </p:cNvPr>
            <p:cNvSpPr txBox="1"/>
            <p:nvPr/>
          </p:nvSpPr>
          <p:spPr>
            <a:xfrm>
              <a:off x="1713834" y="6222684"/>
              <a:ext cx="420307" cy="430887"/>
            </a:xfrm>
            <a:prstGeom prst="rect">
              <a:avLst/>
            </a:prstGeom>
            <a:noFill/>
          </p:spPr>
          <p:txBody>
            <a:bodyPr wrap="none" rtlCol="0">
              <a:spAutoFit/>
            </a:bodyPr>
            <a:lstStyle/>
            <a:p>
              <a:pPr algn="ctr"/>
              <a:r>
                <a:rPr lang="fr-FR" sz="1050" dirty="0"/>
                <a:t>488</a:t>
              </a:r>
            </a:p>
            <a:p>
              <a:pPr algn="ctr"/>
              <a:r>
                <a:rPr lang="fr-FR" sz="1050" dirty="0"/>
                <a:t>492</a:t>
              </a:r>
            </a:p>
          </p:txBody>
        </p:sp>
        <p:sp>
          <p:nvSpPr>
            <p:cNvPr id="197" name="ZoneTexte 196">
              <a:extLst>
                <a:ext uri="{FF2B5EF4-FFF2-40B4-BE49-F238E27FC236}">
                  <a16:creationId xmlns="" xmlns:a16="http://schemas.microsoft.com/office/drawing/2014/main" id="{C5E17DA9-2AE2-4EE7-A83A-121DD044D9F6}"/>
                </a:ext>
              </a:extLst>
            </p:cNvPr>
            <p:cNvSpPr txBox="1"/>
            <p:nvPr/>
          </p:nvSpPr>
          <p:spPr>
            <a:xfrm>
              <a:off x="2288686" y="6222684"/>
              <a:ext cx="420307" cy="430887"/>
            </a:xfrm>
            <a:prstGeom prst="rect">
              <a:avLst/>
            </a:prstGeom>
            <a:noFill/>
          </p:spPr>
          <p:txBody>
            <a:bodyPr wrap="none" rtlCol="0">
              <a:spAutoFit/>
            </a:bodyPr>
            <a:lstStyle/>
            <a:p>
              <a:pPr algn="ctr"/>
              <a:r>
                <a:rPr lang="fr-FR" sz="1050" dirty="0"/>
                <a:t>482</a:t>
              </a:r>
            </a:p>
            <a:p>
              <a:pPr algn="ctr"/>
              <a:r>
                <a:rPr lang="fr-FR" sz="1050" dirty="0"/>
                <a:t>487</a:t>
              </a:r>
            </a:p>
          </p:txBody>
        </p:sp>
        <p:sp>
          <p:nvSpPr>
            <p:cNvPr id="198" name="ZoneTexte 197">
              <a:extLst>
                <a:ext uri="{FF2B5EF4-FFF2-40B4-BE49-F238E27FC236}">
                  <a16:creationId xmlns="" xmlns:a16="http://schemas.microsoft.com/office/drawing/2014/main" id="{F04899F8-5DE6-402C-9F87-177531F9A8DB}"/>
                </a:ext>
              </a:extLst>
            </p:cNvPr>
            <p:cNvSpPr txBox="1"/>
            <p:nvPr/>
          </p:nvSpPr>
          <p:spPr>
            <a:xfrm>
              <a:off x="2863539" y="6222684"/>
              <a:ext cx="420307" cy="430887"/>
            </a:xfrm>
            <a:prstGeom prst="rect">
              <a:avLst/>
            </a:prstGeom>
            <a:noFill/>
          </p:spPr>
          <p:txBody>
            <a:bodyPr wrap="none" rtlCol="0">
              <a:spAutoFit/>
            </a:bodyPr>
            <a:lstStyle/>
            <a:p>
              <a:pPr algn="ctr"/>
              <a:r>
                <a:rPr lang="fr-FR" sz="1050" dirty="0"/>
                <a:t>479</a:t>
              </a:r>
            </a:p>
            <a:p>
              <a:pPr algn="ctr"/>
              <a:r>
                <a:rPr lang="fr-FR" sz="1050" dirty="0"/>
                <a:t>480</a:t>
              </a:r>
            </a:p>
          </p:txBody>
        </p:sp>
        <p:sp>
          <p:nvSpPr>
            <p:cNvPr id="199" name="ZoneTexte 198">
              <a:extLst>
                <a:ext uri="{FF2B5EF4-FFF2-40B4-BE49-F238E27FC236}">
                  <a16:creationId xmlns="" xmlns:a16="http://schemas.microsoft.com/office/drawing/2014/main" id="{15CFA957-CFFB-4FE4-802A-8886479DCADD}"/>
                </a:ext>
              </a:extLst>
            </p:cNvPr>
            <p:cNvSpPr txBox="1"/>
            <p:nvPr/>
          </p:nvSpPr>
          <p:spPr>
            <a:xfrm>
              <a:off x="3438391" y="6222684"/>
              <a:ext cx="420307" cy="430887"/>
            </a:xfrm>
            <a:prstGeom prst="rect">
              <a:avLst/>
            </a:prstGeom>
            <a:noFill/>
          </p:spPr>
          <p:txBody>
            <a:bodyPr wrap="none" rtlCol="0">
              <a:spAutoFit/>
            </a:bodyPr>
            <a:lstStyle/>
            <a:p>
              <a:pPr algn="ctr"/>
              <a:r>
                <a:rPr lang="fr-FR" sz="1050" dirty="0"/>
                <a:t>475</a:t>
              </a:r>
            </a:p>
            <a:p>
              <a:pPr algn="ctr"/>
              <a:r>
                <a:rPr lang="fr-FR" sz="1050" dirty="0"/>
                <a:t>472</a:t>
              </a:r>
            </a:p>
          </p:txBody>
        </p:sp>
        <p:sp>
          <p:nvSpPr>
            <p:cNvPr id="200" name="ZoneTexte 199">
              <a:extLst>
                <a:ext uri="{FF2B5EF4-FFF2-40B4-BE49-F238E27FC236}">
                  <a16:creationId xmlns="" xmlns:a16="http://schemas.microsoft.com/office/drawing/2014/main" id="{93327990-1984-423B-A232-4EE28B2A2379}"/>
                </a:ext>
              </a:extLst>
            </p:cNvPr>
            <p:cNvSpPr txBox="1"/>
            <p:nvPr/>
          </p:nvSpPr>
          <p:spPr>
            <a:xfrm>
              <a:off x="4013241" y="6222684"/>
              <a:ext cx="420307" cy="430887"/>
            </a:xfrm>
            <a:prstGeom prst="rect">
              <a:avLst/>
            </a:prstGeom>
            <a:noFill/>
          </p:spPr>
          <p:txBody>
            <a:bodyPr wrap="none" rtlCol="0">
              <a:spAutoFit/>
            </a:bodyPr>
            <a:lstStyle/>
            <a:p>
              <a:pPr algn="ctr"/>
              <a:r>
                <a:rPr lang="fr-FR" sz="1050" dirty="0"/>
                <a:t>462</a:t>
              </a:r>
            </a:p>
            <a:p>
              <a:pPr algn="ctr"/>
              <a:r>
                <a:rPr lang="fr-FR" sz="1050" dirty="0"/>
                <a:t>464</a:t>
              </a:r>
            </a:p>
          </p:txBody>
        </p:sp>
        <p:sp>
          <p:nvSpPr>
            <p:cNvPr id="212" name="ZoneTexte 211">
              <a:extLst>
                <a:ext uri="{FF2B5EF4-FFF2-40B4-BE49-F238E27FC236}">
                  <a16:creationId xmlns="" xmlns:a16="http://schemas.microsoft.com/office/drawing/2014/main" id="{61330D30-11BD-4019-A530-BCD688519D8E}"/>
                </a:ext>
              </a:extLst>
            </p:cNvPr>
            <p:cNvSpPr txBox="1"/>
            <p:nvPr/>
          </p:nvSpPr>
          <p:spPr>
            <a:xfrm>
              <a:off x="2051594" y="5979458"/>
              <a:ext cx="901208" cy="276999"/>
            </a:xfrm>
            <a:prstGeom prst="rect">
              <a:avLst/>
            </a:prstGeom>
            <a:noFill/>
          </p:spPr>
          <p:txBody>
            <a:bodyPr wrap="none" rtlCol="0">
              <a:spAutoFit/>
            </a:bodyPr>
            <a:lstStyle/>
            <a:p>
              <a:pPr algn="ctr"/>
              <a:r>
                <a:rPr lang="fr-FR" sz="1200" b="1" dirty="0"/>
                <a:t>Semaines</a:t>
              </a:r>
            </a:p>
          </p:txBody>
        </p:sp>
        <p:cxnSp>
          <p:nvCxnSpPr>
            <p:cNvPr id="264" name="Connecteur droit 263">
              <a:extLst>
                <a:ext uri="{FF2B5EF4-FFF2-40B4-BE49-F238E27FC236}">
                  <a16:creationId xmlns="" xmlns:a16="http://schemas.microsoft.com/office/drawing/2014/main" id="{D3633FE6-81B0-46F1-AE56-692C2DD9E2F1}"/>
                </a:ext>
              </a:extLst>
            </p:cNvPr>
            <p:cNvCxnSpPr/>
            <p:nvPr/>
          </p:nvCxnSpPr>
          <p:spPr bwMode="auto">
            <a:xfrm>
              <a:off x="415526" y="6343388"/>
              <a:ext cx="180000" cy="0"/>
            </a:xfrm>
            <a:prstGeom prst="line">
              <a:avLst/>
            </a:prstGeom>
            <a:solidFill>
              <a:schemeClr val="accent1"/>
            </a:solidFill>
            <a:ln w="28575" cap="flat" cmpd="sng" algn="ctr">
              <a:solidFill>
                <a:srgbClr val="0066FF"/>
              </a:solidFill>
              <a:prstDash val="solid"/>
              <a:round/>
              <a:headEnd type="none" w="med" len="med"/>
              <a:tailEnd type="none" w="med" len="med"/>
            </a:ln>
            <a:effectLst/>
          </p:spPr>
        </p:cxnSp>
        <p:cxnSp>
          <p:nvCxnSpPr>
            <p:cNvPr id="265" name="Connecteur droit 264">
              <a:extLst>
                <a:ext uri="{FF2B5EF4-FFF2-40B4-BE49-F238E27FC236}">
                  <a16:creationId xmlns="" xmlns:a16="http://schemas.microsoft.com/office/drawing/2014/main" id="{A7CBA9BD-B12B-4024-B7FD-DFB35CFAFB2F}"/>
                </a:ext>
              </a:extLst>
            </p:cNvPr>
            <p:cNvCxnSpPr/>
            <p:nvPr/>
          </p:nvCxnSpPr>
          <p:spPr bwMode="auto">
            <a:xfrm>
              <a:off x="415526" y="6519274"/>
              <a:ext cx="180000" cy="0"/>
            </a:xfrm>
            <a:prstGeom prst="line">
              <a:avLst/>
            </a:prstGeom>
            <a:solidFill>
              <a:schemeClr val="accent1"/>
            </a:solidFill>
            <a:ln w="28575" cap="flat" cmpd="sng" algn="ctr">
              <a:solidFill>
                <a:srgbClr val="FF6600"/>
              </a:solidFill>
              <a:prstDash val="solid"/>
              <a:round/>
              <a:headEnd type="none" w="med" len="med"/>
              <a:tailEnd type="none" w="med" len="med"/>
            </a:ln>
            <a:effectLst/>
          </p:spPr>
        </p:cxnSp>
        <p:cxnSp>
          <p:nvCxnSpPr>
            <p:cNvPr id="219" name="Connecteur droit 218">
              <a:extLst>
                <a:ext uri="{FF2B5EF4-FFF2-40B4-BE49-F238E27FC236}">
                  <a16:creationId xmlns="" xmlns:a16="http://schemas.microsoft.com/office/drawing/2014/main" id="{377BFA60-7C30-478F-98D6-1E9030FFE304}"/>
                </a:ext>
              </a:extLst>
            </p:cNvPr>
            <p:cNvCxnSpPr>
              <a:cxnSpLocks/>
            </p:cNvCxnSpPr>
            <p:nvPr/>
          </p:nvCxnSpPr>
          <p:spPr bwMode="auto">
            <a:xfrm flipH="1" flipV="1">
              <a:off x="4230470" y="4703218"/>
              <a:ext cx="2954" cy="1023406"/>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30" name="Freeform 10">
              <a:extLst>
                <a:ext uri="{FF2B5EF4-FFF2-40B4-BE49-F238E27FC236}">
                  <a16:creationId xmlns="" xmlns:a16="http://schemas.microsoft.com/office/drawing/2014/main" id="{7A43DA63-C55A-43A0-84B6-26E21A9CEE93}"/>
                </a:ext>
              </a:extLst>
            </p:cNvPr>
            <p:cNvSpPr>
              <a:spLocks/>
            </p:cNvSpPr>
            <p:nvPr/>
          </p:nvSpPr>
          <p:spPr bwMode="auto">
            <a:xfrm>
              <a:off x="689714" y="4578854"/>
              <a:ext cx="3659329" cy="1168723"/>
            </a:xfrm>
            <a:custGeom>
              <a:avLst/>
              <a:gdLst>
                <a:gd name="T0" fmla="*/ 2907 w 2907"/>
                <a:gd name="T1" fmla="*/ 1239 h 1239"/>
                <a:gd name="T2" fmla="*/ 0 w 2907"/>
                <a:gd name="T3" fmla="*/ 1239 h 1239"/>
                <a:gd name="T4" fmla="*/ 0 w 2907"/>
                <a:gd name="T5" fmla="*/ 0 h 1239"/>
              </a:gdLst>
              <a:ahLst/>
              <a:cxnLst>
                <a:cxn ang="0">
                  <a:pos x="T0" y="T1"/>
                </a:cxn>
                <a:cxn ang="0">
                  <a:pos x="T2" y="T3"/>
                </a:cxn>
                <a:cxn ang="0">
                  <a:pos x="T4" y="T5"/>
                </a:cxn>
              </a:cxnLst>
              <a:rect l="0" t="0" r="r" b="b"/>
              <a:pathLst>
                <a:path w="2907" h="1239">
                  <a:moveTo>
                    <a:pt x="2907" y="1239"/>
                  </a:moveTo>
                  <a:lnTo>
                    <a:pt x="0" y="1239"/>
                  </a:lnTo>
                  <a:lnTo>
                    <a:pt x="0" y="0"/>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1" name="Line 11">
              <a:extLst>
                <a:ext uri="{FF2B5EF4-FFF2-40B4-BE49-F238E27FC236}">
                  <a16:creationId xmlns="" xmlns:a16="http://schemas.microsoft.com/office/drawing/2014/main" id="{B48FD496-772D-43D9-AB57-23B3FBF89A06}"/>
                </a:ext>
              </a:extLst>
            </p:cNvPr>
            <p:cNvSpPr>
              <a:spLocks noChangeShapeType="1"/>
            </p:cNvSpPr>
            <p:nvPr/>
          </p:nvSpPr>
          <p:spPr bwMode="auto">
            <a:xfrm flipV="1">
              <a:off x="3656703" y="5747577"/>
              <a:ext cx="0" cy="55654"/>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2" name="Line 12">
              <a:extLst>
                <a:ext uri="{FF2B5EF4-FFF2-40B4-BE49-F238E27FC236}">
                  <a16:creationId xmlns="" xmlns:a16="http://schemas.microsoft.com/office/drawing/2014/main" id="{5CB52709-DFF5-42BC-BED3-4084314EE426}"/>
                </a:ext>
              </a:extLst>
            </p:cNvPr>
            <p:cNvSpPr>
              <a:spLocks noChangeShapeType="1"/>
            </p:cNvSpPr>
            <p:nvPr/>
          </p:nvSpPr>
          <p:spPr bwMode="auto">
            <a:xfrm flipV="1">
              <a:off x="4231974" y="5747577"/>
              <a:ext cx="0" cy="55654"/>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3" name="Line 13">
              <a:extLst>
                <a:ext uri="{FF2B5EF4-FFF2-40B4-BE49-F238E27FC236}">
                  <a16:creationId xmlns="" xmlns:a16="http://schemas.microsoft.com/office/drawing/2014/main" id="{64FD421E-7D4E-4429-A60B-80CC834C4D8A}"/>
                </a:ext>
              </a:extLst>
            </p:cNvPr>
            <p:cNvSpPr>
              <a:spLocks noChangeShapeType="1"/>
            </p:cNvSpPr>
            <p:nvPr/>
          </p:nvSpPr>
          <p:spPr bwMode="auto">
            <a:xfrm flipV="1">
              <a:off x="1928372" y="5747577"/>
              <a:ext cx="0" cy="55654"/>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4" name="Line 14">
              <a:extLst>
                <a:ext uri="{FF2B5EF4-FFF2-40B4-BE49-F238E27FC236}">
                  <a16:creationId xmlns="" xmlns:a16="http://schemas.microsoft.com/office/drawing/2014/main" id="{0505E8C3-392A-4945-BBA1-A55619D0D7C6}"/>
                </a:ext>
              </a:extLst>
            </p:cNvPr>
            <p:cNvSpPr>
              <a:spLocks noChangeShapeType="1"/>
            </p:cNvSpPr>
            <p:nvPr/>
          </p:nvSpPr>
          <p:spPr bwMode="auto">
            <a:xfrm flipV="1">
              <a:off x="2503643" y="5747577"/>
              <a:ext cx="0" cy="55654"/>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5" name="Line 15">
              <a:extLst>
                <a:ext uri="{FF2B5EF4-FFF2-40B4-BE49-F238E27FC236}">
                  <a16:creationId xmlns="" xmlns:a16="http://schemas.microsoft.com/office/drawing/2014/main" id="{BC7919CA-B242-41F8-B7DF-6504BF5D888B}"/>
                </a:ext>
              </a:extLst>
            </p:cNvPr>
            <p:cNvSpPr>
              <a:spLocks noChangeShapeType="1"/>
            </p:cNvSpPr>
            <p:nvPr/>
          </p:nvSpPr>
          <p:spPr bwMode="auto">
            <a:xfrm flipV="1">
              <a:off x="3078914" y="5747577"/>
              <a:ext cx="0" cy="55654"/>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6" name="Line 16">
              <a:extLst>
                <a:ext uri="{FF2B5EF4-FFF2-40B4-BE49-F238E27FC236}">
                  <a16:creationId xmlns="" xmlns:a16="http://schemas.microsoft.com/office/drawing/2014/main" id="{13CAFE52-C64D-4BAD-84E5-4B995A496A8A}"/>
                </a:ext>
              </a:extLst>
            </p:cNvPr>
            <p:cNvSpPr>
              <a:spLocks noChangeShapeType="1"/>
            </p:cNvSpPr>
            <p:nvPr/>
          </p:nvSpPr>
          <p:spPr bwMode="auto">
            <a:xfrm flipV="1">
              <a:off x="775312" y="5747577"/>
              <a:ext cx="0" cy="55654"/>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7" name="Line 17">
              <a:extLst>
                <a:ext uri="{FF2B5EF4-FFF2-40B4-BE49-F238E27FC236}">
                  <a16:creationId xmlns="" xmlns:a16="http://schemas.microsoft.com/office/drawing/2014/main" id="{06AD4298-8BFB-4708-8923-90F4656353C2}"/>
                </a:ext>
              </a:extLst>
            </p:cNvPr>
            <p:cNvSpPr>
              <a:spLocks noChangeShapeType="1"/>
            </p:cNvSpPr>
            <p:nvPr/>
          </p:nvSpPr>
          <p:spPr bwMode="auto">
            <a:xfrm flipV="1">
              <a:off x="1350583" y="5747577"/>
              <a:ext cx="0" cy="55654"/>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8" name="Line 18">
              <a:extLst>
                <a:ext uri="{FF2B5EF4-FFF2-40B4-BE49-F238E27FC236}">
                  <a16:creationId xmlns="" xmlns:a16="http://schemas.microsoft.com/office/drawing/2014/main" id="{78A037B7-CE54-4E6F-B5DB-F7F34709CC5C}"/>
                </a:ext>
              </a:extLst>
            </p:cNvPr>
            <p:cNvSpPr>
              <a:spLocks noChangeShapeType="1"/>
            </p:cNvSpPr>
            <p:nvPr/>
          </p:nvSpPr>
          <p:spPr bwMode="auto">
            <a:xfrm>
              <a:off x="609151" y="4607152"/>
              <a:ext cx="8056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9" name="Line 19">
              <a:extLst>
                <a:ext uri="{FF2B5EF4-FFF2-40B4-BE49-F238E27FC236}">
                  <a16:creationId xmlns="" xmlns:a16="http://schemas.microsoft.com/office/drawing/2014/main" id="{C3A5967C-DEA5-4021-AFDD-9F40637512C5}"/>
                </a:ext>
              </a:extLst>
            </p:cNvPr>
            <p:cNvSpPr>
              <a:spLocks noChangeShapeType="1"/>
            </p:cNvSpPr>
            <p:nvPr/>
          </p:nvSpPr>
          <p:spPr bwMode="auto">
            <a:xfrm>
              <a:off x="609151" y="4892966"/>
              <a:ext cx="8056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0" name="Line 20">
              <a:extLst>
                <a:ext uri="{FF2B5EF4-FFF2-40B4-BE49-F238E27FC236}">
                  <a16:creationId xmlns="" xmlns:a16="http://schemas.microsoft.com/office/drawing/2014/main" id="{B184880A-40CE-44CF-B353-46BF3FE23E9D}"/>
                </a:ext>
              </a:extLst>
            </p:cNvPr>
            <p:cNvSpPr>
              <a:spLocks noChangeShapeType="1"/>
            </p:cNvSpPr>
            <p:nvPr/>
          </p:nvSpPr>
          <p:spPr bwMode="auto">
            <a:xfrm>
              <a:off x="609151" y="5177837"/>
              <a:ext cx="8056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1" name="Line 21">
              <a:extLst>
                <a:ext uri="{FF2B5EF4-FFF2-40B4-BE49-F238E27FC236}">
                  <a16:creationId xmlns="" xmlns:a16="http://schemas.microsoft.com/office/drawing/2014/main" id="{220B2CAB-B880-46E8-B83E-338B8FEA1D7F}"/>
                </a:ext>
              </a:extLst>
            </p:cNvPr>
            <p:cNvSpPr>
              <a:spLocks noChangeShapeType="1"/>
            </p:cNvSpPr>
            <p:nvPr/>
          </p:nvSpPr>
          <p:spPr bwMode="auto">
            <a:xfrm>
              <a:off x="609151" y="5463650"/>
              <a:ext cx="8056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2" name="Line 22">
              <a:extLst>
                <a:ext uri="{FF2B5EF4-FFF2-40B4-BE49-F238E27FC236}">
                  <a16:creationId xmlns="" xmlns:a16="http://schemas.microsoft.com/office/drawing/2014/main" id="{4F6FE05C-B30C-4E9F-9E66-6AD1A76D2811}"/>
                </a:ext>
              </a:extLst>
            </p:cNvPr>
            <p:cNvSpPr>
              <a:spLocks noChangeShapeType="1"/>
            </p:cNvSpPr>
            <p:nvPr/>
          </p:nvSpPr>
          <p:spPr bwMode="auto">
            <a:xfrm>
              <a:off x="609151" y="5747577"/>
              <a:ext cx="8056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3" name="Freeform 23">
              <a:extLst>
                <a:ext uri="{FF2B5EF4-FFF2-40B4-BE49-F238E27FC236}">
                  <a16:creationId xmlns="" xmlns:a16="http://schemas.microsoft.com/office/drawing/2014/main" id="{05A52124-13C8-41A2-9489-7F088BE7E7A0}"/>
                </a:ext>
              </a:extLst>
            </p:cNvPr>
            <p:cNvSpPr>
              <a:spLocks/>
            </p:cNvSpPr>
            <p:nvPr/>
          </p:nvSpPr>
          <p:spPr bwMode="auto">
            <a:xfrm>
              <a:off x="777830" y="5607972"/>
              <a:ext cx="3459179" cy="129230"/>
            </a:xfrm>
            <a:custGeom>
              <a:avLst/>
              <a:gdLst>
                <a:gd name="T0" fmla="*/ 2748 w 2748"/>
                <a:gd name="T1" fmla="*/ 0 h 137"/>
                <a:gd name="T2" fmla="*/ 2469 w 2748"/>
                <a:gd name="T3" fmla="*/ 0 h 137"/>
                <a:gd name="T4" fmla="*/ 2469 w 2748"/>
                <a:gd name="T5" fmla="*/ 11 h 137"/>
                <a:gd name="T6" fmla="*/ 2289 w 2748"/>
                <a:gd name="T7" fmla="*/ 11 h 137"/>
                <a:gd name="T8" fmla="*/ 1930 w 2748"/>
                <a:gd name="T9" fmla="*/ 11 h 137"/>
                <a:gd name="T10" fmla="*/ 1930 w 2748"/>
                <a:gd name="T11" fmla="*/ 25 h 137"/>
                <a:gd name="T12" fmla="*/ 1830 w 2748"/>
                <a:gd name="T13" fmla="*/ 25 h 137"/>
                <a:gd name="T14" fmla="*/ 1375 w 2748"/>
                <a:gd name="T15" fmla="*/ 25 h 137"/>
                <a:gd name="T16" fmla="*/ 916 w 2748"/>
                <a:gd name="T17" fmla="*/ 25 h 137"/>
                <a:gd name="T18" fmla="*/ 823 w 2748"/>
                <a:gd name="T19" fmla="*/ 25 h 137"/>
                <a:gd name="T20" fmla="*/ 823 w 2748"/>
                <a:gd name="T21" fmla="*/ 36 h 137"/>
                <a:gd name="T22" fmla="*/ 700 w 2748"/>
                <a:gd name="T23" fmla="*/ 36 h 137"/>
                <a:gd name="T24" fmla="*/ 700 w 2748"/>
                <a:gd name="T25" fmla="*/ 48 h 137"/>
                <a:gd name="T26" fmla="*/ 459 w 2748"/>
                <a:gd name="T27" fmla="*/ 48 h 137"/>
                <a:gd name="T28" fmla="*/ 457 w 2748"/>
                <a:gd name="T29" fmla="*/ 48 h 137"/>
                <a:gd name="T30" fmla="*/ 457 w 2748"/>
                <a:gd name="T31" fmla="*/ 59 h 137"/>
                <a:gd name="T32" fmla="*/ 409 w 2748"/>
                <a:gd name="T33" fmla="*/ 59 h 137"/>
                <a:gd name="T34" fmla="*/ 409 w 2748"/>
                <a:gd name="T35" fmla="*/ 75 h 137"/>
                <a:gd name="T36" fmla="*/ 230 w 2748"/>
                <a:gd name="T37" fmla="*/ 75 h 137"/>
                <a:gd name="T38" fmla="*/ 230 w 2748"/>
                <a:gd name="T39" fmla="*/ 87 h 137"/>
                <a:gd name="T40" fmla="*/ 130 w 2748"/>
                <a:gd name="T41" fmla="*/ 87 h 137"/>
                <a:gd name="T42" fmla="*/ 130 w 2748"/>
                <a:gd name="T43" fmla="*/ 98 h 137"/>
                <a:gd name="T44" fmla="*/ 61 w 2748"/>
                <a:gd name="T45" fmla="*/ 98 h 137"/>
                <a:gd name="T46" fmla="*/ 61 w 2748"/>
                <a:gd name="T47" fmla="*/ 137 h 137"/>
                <a:gd name="T48" fmla="*/ 0 w 2748"/>
                <a:gd name="T4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8" h="137">
                  <a:moveTo>
                    <a:pt x="2748" y="0"/>
                  </a:moveTo>
                  <a:lnTo>
                    <a:pt x="2469" y="0"/>
                  </a:lnTo>
                  <a:lnTo>
                    <a:pt x="2469" y="11"/>
                  </a:lnTo>
                  <a:lnTo>
                    <a:pt x="2289" y="11"/>
                  </a:lnTo>
                  <a:lnTo>
                    <a:pt x="1930" y="11"/>
                  </a:lnTo>
                  <a:lnTo>
                    <a:pt x="1930" y="25"/>
                  </a:lnTo>
                  <a:lnTo>
                    <a:pt x="1830" y="25"/>
                  </a:lnTo>
                  <a:lnTo>
                    <a:pt x="1375" y="25"/>
                  </a:lnTo>
                  <a:lnTo>
                    <a:pt x="916" y="25"/>
                  </a:lnTo>
                  <a:lnTo>
                    <a:pt x="823" y="25"/>
                  </a:lnTo>
                  <a:lnTo>
                    <a:pt x="823" y="36"/>
                  </a:lnTo>
                  <a:lnTo>
                    <a:pt x="700" y="36"/>
                  </a:lnTo>
                  <a:lnTo>
                    <a:pt x="700" y="48"/>
                  </a:lnTo>
                  <a:lnTo>
                    <a:pt x="459" y="48"/>
                  </a:lnTo>
                  <a:lnTo>
                    <a:pt x="457" y="48"/>
                  </a:lnTo>
                  <a:lnTo>
                    <a:pt x="457" y="59"/>
                  </a:lnTo>
                  <a:lnTo>
                    <a:pt x="409" y="59"/>
                  </a:lnTo>
                  <a:lnTo>
                    <a:pt x="409" y="75"/>
                  </a:lnTo>
                  <a:lnTo>
                    <a:pt x="230" y="75"/>
                  </a:lnTo>
                  <a:lnTo>
                    <a:pt x="230" y="87"/>
                  </a:lnTo>
                  <a:lnTo>
                    <a:pt x="130" y="87"/>
                  </a:lnTo>
                  <a:lnTo>
                    <a:pt x="130" y="98"/>
                  </a:lnTo>
                  <a:lnTo>
                    <a:pt x="61" y="98"/>
                  </a:lnTo>
                  <a:lnTo>
                    <a:pt x="61" y="137"/>
                  </a:lnTo>
                  <a:lnTo>
                    <a:pt x="0" y="137"/>
                  </a:lnTo>
                </a:path>
              </a:pathLst>
            </a:custGeom>
            <a:noFill/>
            <a:ln w="4286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4" name="Freeform 24">
              <a:extLst>
                <a:ext uri="{FF2B5EF4-FFF2-40B4-BE49-F238E27FC236}">
                  <a16:creationId xmlns="" xmlns:a16="http://schemas.microsoft.com/office/drawing/2014/main" id="{3D258FEB-5E2A-4DBA-AD31-9DACE460BFB4}"/>
                </a:ext>
              </a:extLst>
            </p:cNvPr>
            <p:cNvSpPr>
              <a:spLocks/>
            </p:cNvSpPr>
            <p:nvPr/>
          </p:nvSpPr>
          <p:spPr bwMode="auto">
            <a:xfrm>
              <a:off x="775312" y="5569297"/>
              <a:ext cx="3459179" cy="178280"/>
            </a:xfrm>
            <a:custGeom>
              <a:avLst/>
              <a:gdLst>
                <a:gd name="T0" fmla="*/ 2748 w 2748"/>
                <a:gd name="T1" fmla="*/ 0 h 189"/>
                <a:gd name="T2" fmla="*/ 2605 w 2748"/>
                <a:gd name="T3" fmla="*/ 0 h 189"/>
                <a:gd name="T4" fmla="*/ 2605 w 2748"/>
                <a:gd name="T5" fmla="*/ 16 h 189"/>
                <a:gd name="T6" fmla="*/ 2518 w 2748"/>
                <a:gd name="T7" fmla="*/ 16 h 189"/>
                <a:gd name="T8" fmla="*/ 2518 w 2748"/>
                <a:gd name="T9" fmla="*/ 25 h 189"/>
                <a:gd name="T10" fmla="*/ 2471 w 2748"/>
                <a:gd name="T11" fmla="*/ 25 h 189"/>
                <a:gd name="T12" fmla="*/ 2471 w 2748"/>
                <a:gd name="T13" fmla="*/ 39 h 189"/>
                <a:gd name="T14" fmla="*/ 2291 w 2748"/>
                <a:gd name="T15" fmla="*/ 39 h 189"/>
                <a:gd name="T16" fmla="*/ 2227 w 2748"/>
                <a:gd name="T17" fmla="*/ 39 h 189"/>
                <a:gd name="T18" fmla="*/ 2227 w 2748"/>
                <a:gd name="T19" fmla="*/ 52 h 189"/>
                <a:gd name="T20" fmla="*/ 2127 w 2748"/>
                <a:gd name="T21" fmla="*/ 52 h 189"/>
                <a:gd name="T22" fmla="*/ 2127 w 2748"/>
                <a:gd name="T23" fmla="*/ 64 h 189"/>
                <a:gd name="T24" fmla="*/ 2093 w 2748"/>
                <a:gd name="T25" fmla="*/ 64 h 189"/>
                <a:gd name="T26" fmla="*/ 2093 w 2748"/>
                <a:gd name="T27" fmla="*/ 73 h 189"/>
                <a:gd name="T28" fmla="*/ 1834 w 2748"/>
                <a:gd name="T29" fmla="*/ 73 h 189"/>
                <a:gd name="T30" fmla="*/ 1639 w 2748"/>
                <a:gd name="T31" fmla="*/ 73 h 189"/>
                <a:gd name="T32" fmla="*/ 1639 w 2748"/>
                <a:gd name="T33" fmla="*/ 105 h 189"/>
                <a:gd name="T34" fmla="*/ 1375 w 2748"/>
                <a:gd name="T35" fmla="*/ 105 h 189"/>
                <a:gd name="T36" fmla="*/ 920 w 2748"/>
                <a:gd name="T37" fmla="*/ 105 h 189"/>
                <a:gd name="T38" fmla="*/ 725 w 2748"/>
                <a:gd name="T39" fmla="*/ 105 h 189"/>
                <a:gd name="T40" fmla="*/ 725 w 2748"/>
                <a:gd name="T41" fmla="*/ 114 h 189"/>
                <a:gd name="T42" fmla="*/ 641 w 2748"/>
                <a:gd name="T43" fmla="*/ 114 h 189"/>
                <a:gd name="T44" fmla="*/ 641 w 2748"/>
                <a:gd name="T45" fmla="*/ 125 h 189"/>
                <a:gd name="T46" fmla="*/ 461 w 2748"/>
                <a:gd name="T47" fmla="*/ 125 h 189"/>
                <a:gd name="T48" fmla="*/ 363 w 2748"/>
                <a:gd name="T49" fmla="*/ 125 h 189"/>
                <a:gd name="T50" fmla="*/ 363 w 2748"/>
                <a:gd name="T51" fmla="*/ 137 h 189"/>
                <a:gd name="T52" fmla="*/ 348 w 2748"/>
                <a:gd name="T53" fmla="*/ 137 h 189"/>
                <a:gd name="T54" fmla="*/ 348 w 2748"/>
                <a:gd name="T55" fmla="*/ 148 h 189"/>
                <a:gd name="T56" fmla="*/ 282 w 2748"/>
                <a:gd name="T57" fmla="*/ 148 h 189"/>
                <a:gd name="T58" fmla="*/ 282 w 2748"/>
                <a:gd name="T59" fmla="*/ 159 h 189"/>
                <a:gd name="T60" fmla="*/ 227 w 2748"/>
                <a:gd name="T61" fmla="*/ 159 h 189"/>
                <a:gd name="T62" fmla="*/ 227 w 2748"/>
                <a:gd name="T63" fmla="*/ 171 h 189"/>
                <a:gd name="T64" fmla="*/ 36 w 2748"/>
                <a:gd name="T65" fmla="*/ 171 h 189"/>
                <a:gd name="T66" fmla="*/ 36 w 2748"/>
                <a:gd name="T67" fmla="*/ 189 h 189"/>
                <a:gd name="T68" fmla="*/ 0 w 2748"/>
                <a:gd name="T6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48" h="189">
                  <a:moveTo>
                    <a:pt x="2748" y="0"/>
                  </a:moveTo>
                  <a:lnTo>
                    <a:pt x="2605" y="0"/>
                  </a:lnTo>
                  <a:lnTo>
                    <a:pt x="2605" y="16"/>
                  </a:lnTo>
                  <a:lnTo>
                    <a:pt x="2518" y="16"/>
                  </a:lnTo>
                  <a:lnTo>
                    <a:pt x="2518" y="25"/>
                  </a:lnTo>
                  <a:lnTo>
                    <a:pt x="2471" y="25"/>
                  </a:lnTo>
                  <a:lnTo>
                    <a:pt x="2471" y="39"/>
                  </a:lnTo>
                  <a:lnTo>
                    <a:pt x="2291" y="39"/>
                  </a:lnTo>
                  <a:lnTo>
                    <a:pt x="2227" y="39"/>
                  </a:lnTo>
                  <a:lnTo>
                    <a:pt x="2227" y="52"/>
                  </a:lnTo>
                  <a:lnTo>
                    <a:pt x="2127" y="52"/>
                  </a:lnTo>
                  <a:lnTo>
                    <a:pt x="2127" y="64"/>
                  </a:lnTo>
                  <a:lnTo>
                    <a:pt x="2093" y="64"/>
                  </a:lnTo>
                  <a:lnTo>
                    <a:pt x="2093" y="73"/>
                  </a:lnTo>
                  <a:lnTo>
                    <a:pt x="1834" y="73"/>
                  </a:lnTo>
                  <a:lnTo>
                    <a:pt x="1639" y="73"/>
                  </a:lnTo>
                  <a:lnTo>
                    <a:pt x="1639" y="105"/>
                  </a:lnTo>
                  <a:lnTo>
                    <a:pt x="1375" y="105"/>
                  </a:lnTo>
                  <a:lnTo>
                    <a:pt x="920" y="105"/>
                  </a:lnTo>
                  <a:lnTo>
                    <a:pt x="725" y="105"/>
                  </a:lnTo>
                  <a:lnTo>
                    <a:pt x="725" y="114"/>
                  </a:lnTo>
                  <a:lnTo>
                    <a:pt x="641" y="114"/>
                  </a:lnTo>
                  <a:lnTo>
                    <a:pt x="641" y="125"/>
                  </a:lnTo>
                  <a:lnTo>
                    <a:pt x="461" y="125"/>
                  </a:lnTo>
                  <a:lnTo>
                    <a:pt x="363" y="125"/>
                  </a:lnTo>
                  <a:lnTo>
                    <a:pt x="363" y="137"/>
                  </a:lnTo>
                  <a:lnTo>
                    <a:pt x="348" y="137"/>
                  </a:lnTo>
                  <a:lnTo>
                    <a:pt x="348" y="148"/>
                  </a:lnTo>
                  <a:lnTo>
                    <a:pt x="282" y="148"/>
                  </a:lnTo>
                  <a:lnTo>
                    <a:pt x="282" y="159"/>
                  </a:lnTo>
                  <a:lnTo>
                    <a:pt x="227" y="159"/>
                  </a:lnTo>
                  <a:lnTo>
                    <a:pt x="227" y="171"/>
                  </a:lnTo>
                  <a:lnTo>
                    <a:pt x="36" y="171"/>
                  </a:lnTo>
                  <a:lnTo>
                    <a:pt x="36" y="189"/>
                  </a:lnTo>
                  <a:lnTo>
                    <a:pt x="0" y="189"/>
                  </a:lnTo>
                </a:path>
              </a:pathLst>
            </a:custGeom>
            <a:noFill/>
            <a:ln w="4286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5" name="Freeform 25">
              <a:extLst>
                <a:ext uri="{FF2B5EF4-FFF2-40B4-BE49-F238E27FC236}">
                  <a16:creationId xmlns="" xmlns:a16="http://schemas.microsoft.com/office/drawing/2014/main" id="{D4A1DBBD-0B60-49E2-8D5C-982975E0E7CF}"/>
                </a:ext>
              </a:extLst>
            </p:cNvPr>
            <p:cNvSpPr>
              <a:spLocks/>
            </p:cNvSpPr>
            <p:nvPr/>
          </p:nvSpPr>
          <p:spPr bwMode="auto">
            <a:xfrm>
              <a:off x="3083950" y="5547602"/>
              <a:ext cx="0" cy="137719"/>
            </a:xfrm>
            <a:custGeom>
              <a:avLst/>
              <a:gdLst>
                <a:gd name="T0" fmla="*/ 146 h 146"/>
                <a:gd name="T1" fmla="*/ 96 h 146"/>
                <a:gd name="T2" fmla="*/ 0 h 146"/>
              </a:gdLst>
              <a:ahLst/>
              <a:cxnLst>
                <a:cxn ang="0">
                  <a:pos x="0" y="T0"/>
                </a:cxn>
                <a:cxn ang="0">
                  <a:pos x="0" y="T1"/>
                </a:cxn>
                <a:cxn ang="0">
                  <a:pos x="0" y="T2"/>
                </a:cxn>
              </a:cxnLst>
              <a:rect l="0" t="0" r="r" b="b"/>
              <a:pathLst>
                <a:path h="146">
                  <a:moveTo>
                    <a:pt x="0" y="146"/>
                  </a:moveTo>
                  <a:lnTo>
                    <a:pt x="0" y="96"/>
                  </a:lnTo>
                  <a:lnTo>
                    <a:pt x="0" y="0"/>
                  </a:lnTo>
                </a:path>
              </a:pathLst>
            </a:custGeom>
            <a:noFill/>
            <a:ln w="28575"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6" name="Freeform 26">
              <a:extLst>
                <a:ext uri="{FF2B5EF4-FFF2-40B4-BE49-F238E27FC236}">
                  <a16:creationId xmlns="" xmlns:a16="http://schemas.microsoft.com/office/drawing/2014/main" id="{C4940B87-36D3-4812-81C4-E7997BD96DFF}"/>
                </a:ext>
              </a:extLst>
            </p:cNvPr>
            <p:cNvSpPr>
              <a:spLocks/>
            </p:cNvSpPr>
            <p:nvPr/>
          </p:nvSpPr>
          <p:spPr bwMode="auto">
            <a:xfrm>
              <a:off x="2506161" y="5577787"/>
              <a:ext cx="0" cy="122626"/>
            </a:xfrm>
            <a:custGeom>
              <a:avLst/>
              <a:gdLst>
                <a:gd name="T0" fmla="*/ 130 h 130"/>
                <a:gd name="T1" fmla="*/ 96 h 130"/>
                <a:gd name="T2" fmla="*/ 0 h 130"/>
              </a:gdLst>
              <a:ahLst/>
              <a:cxnLst>
                <a:cxn ang="0">
                  <a:pos x="0" y="T0"/>
                </a:cxn>
                <a:cxn ang="0">
                  <a:pos x="0" y="T1"/>
                </a:cxn>
                <a:cxn ang="0">
                  <a:pos x="0" y="T2"/>
                </a:cxn>
              </a:cxnLst>
              <a:rect l="0" t="0" r="r" b="b"/>
              <a:pathLst>
                <a:path h="130">
                  <a:moveTo>
                    <a:pt x="0" y="130"/>
                  </a:moveTo>
                  <a:lnTo>
                    <a:pt x="0" y="96"/>
                  </a:lnTo>
                  <a:lnTo>
                    <a:pt x="0" y="0"/>
                  </a:lnTo>
                </a:path>
              </a:pathLst>
            </a:custGeom>
            <a:noFill/>
            <a:ln w="28575"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7" name="Freeform 27">
              <a:extLst>
                <a:ext uri="{FF2B5EF4-FFF2-40B4-BE49-F238E27FC236}">
                  <a16:creationId xmlns="" xmlns:a16="http://schemas.microsoft.com/office/drawing/2014/main" id="{F167357A-CE38-4A4A-A9D5-541BB4D30687}"/>
                </a:ext>
              </a:extLst>
            </p:cNvPr>
            <p:cNvSpPr>
              <a:spLocks/>
            </p:cNvSpPr>
            <p:nvPr/>
          </p:nvSpPr>
          <p:spPr bwMode="auto">
            <a:xfrm>
              <a:off x="1933407" y="5579674"/>
              <a:ext cx="0" cy="120740"/>
            </a:xfrm>
            <a:custGeom>
              <a:avLst/>
              <a:gdLst>
                <a:gd name="T0" fmla="*/ 128 h 128"/>
                <a:gd name="T1" fmla="*/ 94 h 128"/>
                <a:gd name="T2" fmla="*/ 0 h 128"/>
              </a:gdLst>
              <a:ahLst/>
              <a:cxnLst>
                <a:cxn ang="0">
                  <a:pos x="0" y="T0"/>
                </a:cxn>
                <a:cxn ang="0">
                  <a:pos x="0" y="T1"/>
                </a:cxn>
                <a:cxn ang="0">
                  <a:pos x="0" y="T2"/>
                </a:cxn>
              </a:cxnLst>
              <a:rect l="0" t="0" r="r" b="b"/>
              <a:pathLst>
                <a:path h="128">
                  <a:moveTo>
                    <a:pt x="0" y="128"/>
                  </a:moveTo>
                  <a:lnTo>
                    <a:pt x="0" y="94"/>
                  </a:lnTo>
                  <a:lnTo>
                    <a:pt x="0" y="0"/>
                  </a:lnTo>
                </a:path>
              </a:pathLst>
            </a:custGeom>
            <a:noFill/>
            <a:ln w="28575"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8" name="Freeform 28">
              <a:extLst>
                <a:ext uri="{FF2B5EF4-FFF2-40B4-BE49-F238E27FC236}">
                  <a16:creationId xmlns="" xmlns:a16="http://schemas.microsoft.com/office/drawing/2014/main" id="{AB08E9E8-ABEE-47CC-9003-93D5721A6934}"/>
                </a:ext>
              </a:extLst>
            </p:cNvPr>
            <p:cNvSpPr>
              <a:spLocks/>
            </p:cNvSpPr>
            <p:nvPr/>
          </p:nvSpPr>
          <p:spPr bwMode="auto">
            <a:xfrm>
              <a:off x="3659220" y="5504211"/>
              <a:ext cx="0" cy="157528"/>
            </a:xfrm>
            <a:custGeom>
              <a:avLst/>
              <a:gdLst>
                <a:gd name="T0" fmla="*/ 167 h 167"/>
                <a:gd name="T1" fmla="*/ 108 h 167"/>
                <a:gd name="T2" fmla="*/ 0 h 167"/>
              </a:gdLst>
              <a:ahLst/>
              <a:cxnLst>
                <a:cxn ang="0">
                  <a:pos x="0" y="T0"/>
                </a:cxn>
                <a:cxn ang="0">
                  <a:pos x="0" y="T1"/>
                </a:cxn>
                <a:cxn ang="0">
                  <a:pos x="0" y="T2"/>
                </a:cxn>
              </a:cxnLst>
              <a:rect l="0" t="0" r="r" b="b"/>
              <a:pathLst>
                <a:path h="167">
                  <a:moveTo>
                    <a:pt x="0" y="167"/>
                  </a:moveTo>
                  <a:lnTo>
                    <a:pt x="0" y="108"/>
                  </a:lnTo>
                  <a:lnTo>
                    <a:pt x="0" y="0"/>
                  </a:lnTo>
                </a:path>
              </a:pathLst>
            </a:custGeom>
            <a:noFill/>
            <a:ln w="28575"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9" name="Freeform 29">
              <a:extLst>
                <a:ext uri="{FF2B5EF4-FFF2-40B4-BE49-F238E27FC236}">
                  <a16:creationId xmlns="" xmlns:a16="http://schemas.microsoft.com/office/drawing/2014/main" id="{2E1F880A-E8E8-4FDF-B80C-A8AA545C973C}"/>
                </a:ext>
              </a:extLst>
            </p:cNvPr>
            <p:cNvSpPr>
              <a:spLocks/>
            </p:cNvSpPr>
            <p:nvPr/>
          </p:nvSpPr>
          <p:spPr bwMode="auto">
            <a:xfrm>
              <a:off x="4234492" y="5458934"/>
              <a:ext cx="0" cy="179223"/>
            </a:xfrm>
            <a:custGeom>
              <a:avLst/>
              <a:gdLst>
                <a:gd name="T0" fmla="*/ 190 h 190"/>
                <a:gd name="T1" fmla="*/ 117 h 190"/>
                <a:gd name="T2" fmla="*/ 0 h 190"/>
              </a:gdLst>
              <a:ahLst/>
              <a:cxnLst>
                <a:cxn ang="0">
                  <a:pos x="0" y="T0"/>
                </a:cxn>
                <a:cxn ang="0">
                  <a:pos x="0" y="T1"/>
                </a:cxn>
                <a:cxn ang="0">
                  <a:pos x="0" y="T2"/>
                </a:cxn>
              </a:cxnLst>
              <a:rect l="0" t="0" r="r" b="b"/>
              <a:pathLst>
                <a:path h="190">
                  <a:moveTo>
                    <a:pt x="0" y="190"/>
                  </a:moveTo>
                  <a:lnTo>
                    <a:pt x="0" y="117"/>
                  </a:lnTo>
                  <a:lnTo>
                    <a:pt x="0" y="0"/>
                  </a:lnTo>
                </a:path>
              </a:pathLst>
            </a:custGeom>
            <a:noFill/>
            <a:ln w="28575"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0" name="Freeform 30">
              <a:extLst>
                <a:ext uri="{FF2B5EF4-FFF2-40B4-BE49-F238E27FC236}">
                  <a16:creationId xmlns="" xmlns:a16="http://schemas.microsoft.com/office/drawing/2014/main" id="{E113D311-55AB-4BA0-8A9D-E7FE6D731D49}"/>
                </a:ext>
              </a:extLst>
            </p:cNvPr>
            <p:cNvSpPr>
              <a:spLocks/>
            </p:cNvSpPr>
            <p:nvPr/>
          </p:nvSpPr>
          <p:spPr bwMode="auto">
            <a:xfrm>
              <a:off x="1355618" y="5607972"/>
              <a:ext cx="0" cy="107534"/>
            </a:xfrm>
            <a:custGeom>
              <a:avLst/>
              <a:gdLst>
                <a:gd name="T0" fmla="*/ 114 h 114"/>
                <a:gd name="T1" fmla="*/ 84 h 114"/>
                <a:gd name="T2" fmla="*/ 0 h 114"/>
              </a:gdLst>
              <a:ahLst/>
              <a:cxnLst>
                <a:cxn ang="0">
                  <a:pos x="0" y="T0"/>
                </a:cxn>
                <a:cxn ang="0">
                  <a:pos x="0" y="T1"/>
                </a:cxn>
                <a:cxn ang="0">
                  <a:pos x="0" y="T2"/>
                </a:cxn>
              </a:cxnLst>
              <a:rect l="0" t="0" r="r" b="b"/>
              <a:pathLst>
                <a:path h="114">
                  <a:moveTo>
                    <a:pt x="0" y="114"/>
                  </a:moveTo>
                  <a:lnTo>
                    <a:pt x="0" y="84"/>
                  </a:lnTo>
                  <a:lnTo>
                    <a:pt x="0" y="0"/>
                  </a:lnTo>
                </a:path>
              </a:pathLst>
            </a:custGeom>
            <a:noFill/>
            <a:ln w="28575"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1" name="Freeform 31">
              <a:extLst>
                <a:ext uri="{FF2B5EF4-FFF2-40B4-BE49-F238E27FC236}">
                  <a16:creationId xmlns="" xmlns:a16="http://schemas.microsoft.com/office/drawing/2014/main" id="{FE349461-4EB3-4A81-99D4-7A4372DD73C4}"/>
                </a:ext>
              </a:extLst>
            </p:cNvPr>
            <p:cNvSpPr>
              <a:spLocks/>
            </p:cNvSpPr>
            <p:nvPr/>
          </p:nvSpPr>
          <p:spPr bwMode="auto">
            <a:xfrm>
              <a:off x="3659220" y="5522133"/>
              <a:ext cx="0" cy="149982"/>
            </a:xfrm>
            <a:custGeom>
              <a:avLst/>
              <a:gdLst>
                <a:gd name="T0" fmla="*/ 159 h 159"/>
                <a:gd name="T1" fmla="*/ 102 h 159"/>
                <a:gd name="T2" fmla="*/ 0 h 159"/>
              </a:gdLst>
              <a:ahLst/>
              <a:cxnLst>
                <a:cxn ang="0">
                  <a:pos x="0" y="T0"/>
                </a:cxn>
                <a:cxn ang="0">
                  <a:pos x="0" y="T1"/>
                </a:cxn>
                <a:cxn ang="0">
                  <a:pos x="0" y="T2"/>
                </a:cxn>
              </a:cxnLst>
              <a:rect l="0" t="0" r="r" b="b"/>
              <a:pathLst>
                <a:path h="159">
                  <a:moveTo>
                    <a:pt x="0" y="159"/>
                  </a:moveTo>
                  <a:lnTo>
                    <a:pt x="0" y="102"/>
                  </a:lnTo>
                  <a:lnTo>
                    <a:pt x="0" y="0"/>
                  </a:lnTo>
                </a:path>
              </a:pathLst>
            </a:custGeom>
            <a:noFill/>
            <a:ln w="28575"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2" name="Freeform 32">
              <a:extLst>
                <a:ext uri="{FF2B5EF4-FFF2-40B4-BE49-F238E27FC236}">
                  <a16:creationId xmlns="" xmlns:a16="http://schemas.microsoft.com/office/drawing/2014/main" id="{1B5E2F78-811F-44A9-BD3C-9302FDB7409F}"/>
                </a:ext>
              </a:extLst>
            </p:cNvPr>
            <p:cNvSpPr>
              <a:spLocks/>
            </p:cNvSpPr>
            <p:nvPr/>
          </p:nvSpPr>
          <p:spPr bwMode="auto">
            <a:xfrm>
              <a:off x="1355618" y="5567411"/>
              <a:ext cx="0" cy="128286"/>
            </a:xfrm>
            <a:custGeom>
              <a:avLst/>
              <a:gdLst>
                <a:gd name="T0" fmla="*/ 136 h 136"/>
                <a:gd name="T1" fmla="*/ 91 h 136"/>
                <a:gd name="T2" fmla="*/ 0 h 136"/>
              </a:gdLst>
              <a:ahLst/>
              <a:cxnLst>
                <a:cxn ang="0">
                  <a:pos x="0" y="T0"/>
                </a:cxn>
                <a:cxn ang="0">
                  <a:pos x="0" y="T1"/>
                </a:cxn>
                <a:cxn ang="0">
                  <a:pos x="0" y="T2"/>
                </a:cxn>
              </a:cxnLst>
              <a:rect l="0" t="0" r="r" b="b"/>
              <a:pathLst>
                <a:path h="136">
                  <a:moveTo>
                    <a:pt x="0" y="136"/>
                  </a:moveTo>
                  <a:lnTo>
                    <a:pt x="0" y="91"/>
                  </a:lnTo>
                  <a:lnTo>
                    <a:pt x="0" y="0"/>
                  </a:lnTo>
                </a:path>
              </a:pathLst>
            </a:custGeom>
            <a:noFill/>
            <a:ln w="28575"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3" name="Freeform 33">
              <a:extLst>
                <a:ext uri="{FF2B5EF4-FFF2-40B4-BE49-F238E27FC236}">
                  <a16:creationId xmlns="" xmlns:a16="http://schemas.microsoft.com/office/drawing/2014/main" id="{BB22B0BB-DA85-4BC0-8CED-7E486CA4704C}"/>
                </a:ext>
              </a:extLst>
            </p:cNvPr>
            <p:cNvSpPr>
              <a:spLocks/>
            </p:cNvSpPr>
            <p:nvPr/>
          </p:nvSpPr>
          <p:spPr bwMode="auto">
            <a:xfrm>
              <a:off x="4237009" y="5489119"/>
              <a:ext cx="0" cy="166017"/>
            </a:xfrm>
            <a:custGeom>
              <a:avLst/>
              <a:gdLst>
                <a:gd name="T0" fmla="*/ 176 h 176"/>
                <a:gd name="T1" fmla="*/ 126 h 176"/>
                <a:gd name="T2" fmla="*/ 0 h 176"/>
              </a:gdLst>
              <a:ahLst/>
              <a:cxnLst>
                <a:cxn ang="0">
                  <a:pos x="0" y="T0"/>
                </a:cxn>
                <a:cxn ang="0">
                  <a:pos x="0" y="T1"/>
                </a:cxn>
                <a:cxn ang="0">
                  <a:pos x="0" y="T2"/>
                </a:cxn>
              </a:cxnLst>
              <a:rect l="0" t="0" r="r" b="b"/>
              <a:pathLst>
                <a:path h="176">
                  <a:moveTo>
                    <a:pt x="0" y="176"/>
                  </a:moveTo>
                  <a:lnTo>
                    <a:pt x="0" y="126"/>
                  </a:lnTo>
                  <a:lnTo>
                    <a:pt x="0" y="0"/>
                  </a:lnTo>
                </a:path>
              </a:pathLst>
            </a:custGeom>
            <a:noFill/>
            <a:ln w="28575"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4" name="Freeform 34">
              <a:extLst>
                <a:ext uri="{FF2B5EF4-FFF2-40B4-BE49-F238E27FC236}">
                  <a16:creationId xmlns="" xmlns:a16="http://schemas.microsoft.com/office/drawing/2014/main" id="{7E15FDCD-B8D1-47B2-B27C-E2C898FD4CE4}"/>
                </a:ext>
              </a:extLst>
            </p:cNvPr>
            <p:cNvSpPr>
              <a:spLocks/>
            </p:cNvSpPr>
            <p:nvPr/>
          </p:nvSpPr>
          <p:spPr bwMode="auto">
            <a:xfrm>
              <a:off x="3081432" y="5537226"/>
              <a:ext cx="0" cy="141492"/>
            </a:xfrm>
            <a:custGeom>
              <a:avLst/>
              <a:gdLst>
                <a:gd name="T0" fmla="*/ 150 h 150"/>
                <a:gd name="T1" fmla="*/ 100 h 150"/>
                <a:gd name="T2" fmla="*/ 0 h 150"/>
              </a:gdLst>
              <a:ahLst/>
              <a:cxnLst>
                <a:cxn ang="0">
                  <a:pos x="0" y="T0"/>
                </a:cxn>
                <a:cxn ang="0">
                  <a:pos x="0" y="T1"/>
                </a:cxn>
                <a:cxn ang="0">
                  <a:pos x="0" y="T2"/>
                </a:cxn>
              </a:cxnLst>
              <a:rect l="0" t="0" r="r" b="b"/>
              <a:pathLst>
                <a:path h="150">
                  <a:moveTo>
                    <a:pt x="0" y="150"/>
                  </a:moveTo>
                  <a:lnTo>
                    <a:pt x="0" y="100"/>
                  </a:lnTo>
                  <a:lnTo>
                    <a:pt x="0" y="0"/>
                  </a:lnTo>
                </a:path>
              </a:pathLst>
            </a:custGeom>
            <a:noFill/>
            <a:ln w="28575"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5" name="Freeform 35">
              <a:extLst>
                <a:ext uri="{FF2B5EF4-FFF2-40B4-BE49-F238E27FC236}">
                  <a16:creationId xmlns="" xmlns:a16="http://schemas.microsoft.com/office/drawing/2014/main" id="{B793BCBB-837F-40D1-A1B1-EA0408852870}"/>
                </a:ext>
              </a:extLst>
            </p:cNvPr>
            <p:cNvSpPr>
              <a:spLocks/>
            </p:cNvSpPr>
            <p:nvPr/>
          </p:nvSpPr>
          <p:spPr bwMode="auto">
            <a:xfrm>
              <a:off x="1930890" y="5539112"/>
              <a:ext cx="0" cy="144322"/>
            </a:xfrm>
            <a:custGeom>
              <a:avLst/>
              <a:gdLst>
                <a:gd name="T0" fmla="*/ 153 h 153"/>
                <a:gd name="T1" fmla="*/ 98 h 153"/>
                <a:gd name="T2" fmla="*/ 0 h 153"/>
              </a:gdLst>
              <a:ahLst/>
              <a:cxnLst>
                <a:cxn ang="0">
                  <a:pos x="0" y="T0"/>
                </a:cxn>
                <a:cxn ang="0">
                  <a:pos x="0" y="T1"/>
                </a:cxn>
                <a:cxn ang="0">
                  <a:pos x="0" y="T2"/>
                </a:cxn>
              </a:cxnLst>
              <a:rect l="0" t="0" r="r" b="b"/>
              <a:pathLst>
                <a:path h="153">
                  <a:moveTo>
                    <a:pt x="0" y="153"/>
                  </a:moveTo>
                  <a:lnTo>
                    <a:pt x="0" y="98"/>
                  </a:lnTo>
                  <a:lnTo>
                    <a:pt x="0" y="0"/>
                  </a:lnTo>
                </a:path>
              </a:pathLst>
            </a:custGeom>
            <a:noFill/>
            <a:ln w="28575"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6" name="Freeform 36">
              <a:extLst>
                <a:ext uri="{FF2B5EF4-FFF2-40B4-BE49-F238E27FC236}">
                  <a16:creationId xmlns="" xmlns:a16="http://schemas.microsoft.com/office/drawing/2014/main" id="{89DA4F9D-5EEA-4DEB-BAB7-B2D0651F747E}"/>
                </a:ext>
              </a:extLst>
            </p:cNvPr>
            <p:cNvSpPr>
              <a:spLocks/>
            </p:cNvSpPr>
            <p:nvPr/>
          </p:nvSpPr>
          <p:spPr bwMode="auto">
            <a:xfrm>
              <a:off x="2508678" y="5537226"/>
              <a:ext cx="0" cy="146209"/>
            </a:xfrm>
            <a:custGeom>
              <a:avLst/>
              <a:gdLst>
                <a:gd name="T0" fmla="*/ 155 h 155"/>
                <a:gd name="T1" fmla="*/ 100 h 155"/>
                <a:gd name="T2" fmla="*/ 0 h 155"/>
              </a:gdLst>
              <a:ahLst/>
              <a:cxnLst>
                <a:cxn ang="0">
                  <a:pos x="0" y="T0"/>
                </a:cxn>
                <a:cxn ang="0">
                  <a:pos x="0" y="T1"/>
                </a:cxn>
                <a:cxn ang="0">
                  <a:pos x="0" y="T2"/>
                </a:cxn>
              </a:cxnLst>
              <a:rect l="0" t="0" r="r" b="b"/>
              <a:pathLst>
                <a:path h="155">
                  <a:moveTo>
                    <a:pt x="0" y="155"/>
                  </a:moveTo>
                  <a:lnTo>
                    <a:pt x="0" y="100"/>
                  </a:lnTo>
                  <a:lnTo>
                    <a:pt x="0" y="0"/>
                  </a:lnTo>
                </a:path>
              </a:pathLst>
            </a:custGeom>
            <a:noFill/>
            <a:ln w="28575"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7" name="Rectangle 226"/>
            <p:cNvSpPr/>
            <p:nvPr/>
          </p:nvSpPr>
          <p:spPr>
            <a:xfrm>
              <a:off x="3865539" y="5557235"/>
              <a:ext cx="397866" cy="276999"/>
            </a:xfrm>
            <a:prstGeom prst="rect">
              <a:avLst/>
            </a:prstGeom>
          </p:spPr>
          <p:txBody>
            <a:bodyPr wrap="none">
              <a:spAutoFit/>
            </a:bodyPr>
            <a:lstStyle/>
            <a:p>
              <a:pPr algn="ctr"/>
              <a:r>
                <a:rPr lang="fr-FR" sz="1200" b="1" dirty="0"/>
                <a:t>2,6</a:t>
              </a:r>
            </a:p>
          </p:txBody>
        </p:sp>
        <p:sp>
          <p:nvSpPr>
            <p:cNvPr id="228" name="Rectangle 227"/>
            <p:cNvSpPr/>
            <p:nvPr/>
          </p:nvSpPr>
          <p:spPr>
            <a:xfrm>
              <a:off x="3865539" y="5213444"/>
              <a:ext cx="397866" cy="276999"/>
            </a:xfrm>
            <a:prstGeom prst="rect">
              <a:avLst/>
            </a:prstGeom>
          </p:spPr>
          <p:txBody>
            <a:bodyPr wrap="none">
              <a:spAutoFit/>
            </a:bodyPr>
            <a:lstStyle/>
            <a:p>
              <a:pPr algn="ctr"/>
              <a:r>
                <a:rPr lang="fr-FR" sz="1200" b="1" dirty="0"/>
                <a:t>3,0</a:t>
              </a:r>
            </a:p>
          </p:txBody>
        </p:sp>
      </p:grpSp>
      <p:sp>
        <p:nvSpPr>
          <p:cNvPr id="266" name="Text Box 2"/>
          <p:cNvSpPr txBox="1">
            <a:spLocks noChangeArrowheads="1"/>
          </p:cNvSpPr>
          <p:nvPr/>
        </p:nvSpPr>
        <p:spPr bwMode="auto">
          <a:xfrm>
            <a:off x="91984" y="4177517"/>
            <a:ext cx="4529270" cy="338554"/>
          </a:xfrm>
          <a:prstGeom prst="rect">
            <a:avLst/>
          </a:prstGeom>
          <a:noFill/>
          <a:ln w="9525">
            <a:noFill/>
            <a:miter lim="800000"/>
            <a:headEnd/>
            <a:tailEnd/>
          </a:ln>
        </p:spPr>
        <p:txBody>
          <a:bodyPr wrap="square">
            <a:spAutoFit/>
          </a:bodyPr>
          <a:lstStyle/>
          <a:p>
            <a:pPr algn="ctr"/>
            <a:r>
              <a:rPr lang="fr-FR" sz="1600" b="1" dirty="0">
                <a:solidFill>
                  <a:srgbClr val="0070C0"/>
                </a:solidFill>
                <a:latin typeface="Calibri" pitchFamily="34" charset="0"/>
                <a:ea typeface="ＭＳ Ｐゴシック" pitchFamily="34" charset="-128"/>
              </a:rPr>
              <a:t>Probabilité infection bactérienne invasive (IBI) [%]</a:t>
            </a:r>
          </a:p>
        </p:txBody>
      </p:sp>
      <p:sp>
        <p:nvSpPr>
          <p:cNvPr id="267" name="Text Box 2"/>
          <p:cNvSpPr txBox="1">
            <a:spLocks noChangeArrowheads="1"/>
          </p:cNvSpPr>
          <p:nvPr/>
        </p:nvSpPr>
        <p:spPr bwMode="auto">
          <a:xfrm>
            <a:off x="5549963" y="4182263"/>
            <a:ext cx="3482059" cy="338554"/>
          </a:xfrm>
          <a:prstGeom prst="rect">
            <a:avLst/>
          </a:prstGeom>
          <a:noFill/>
          <a:ln w="9525">
            <a:noFill/>
            <a:miter lim="800000"/>
            <a:headEnd/>
            <a:tailEnd/>
          </a:ln>
        </p:spPr>
        <p:txBody>
          <a:bodyPr wrap="square">
            <a:spAutoFit/>
          </a:bodyPr>
          <a:lstStyle/>
          <a:p>
            <a:pPr algn="ctr"/>
            <a:r>
              <a:rPr lang="fr-FR" sz="1600" b="1">
                <a:solidFill>
                  <a:srgbClr val="0070C0"/>
                </a:solidFill>
                <a:latin typeface="Calibri" pitchFamily="34" charset="0"/>
                <a:ea typeface="ＭＳ Ｐゴシック" pitchFamily="34" charset="-128"/>
              </a:rPr>
              <a:t>Probabilité toxicité grade 3-4 (%)</a:t>
            </a:r>
          </a:p>
        </p:txBody>
      </p:sp>
      <p:grpSp>
        <p:nvGrpSpPr>
          <p:cNvPr id="9" name="Groupe 8">
            <a:extLst>
              <a:ext uri="{FF2B5EF4-FFF2-40B4-BE49-F238E27FC236}">
                <a16:creationId xmlns="" xmlns:a16="http://schemas.microsoft.com/office/drawing/2014/main" id="{72C10A35-44D8-4EB7-9081-936CC59D6691}"/>
              </a:ext>
            </a:extLst>
          </p:cNvPr>
          <p:cNvGrpSpPr/>
          <p:nvPr/>
        </p:nvGrpSpPr>
        <p:grpSpPr>
          <a:xfrm>
            <a:off x="4853243" y="4483677"/>
            <a:ext cx="4135271" cy="2169894"/>
            <a:chOff x="4853243" y="4483677"/>
            <a:chExt cx="4135271" cy="2169894"/>
          </a:xfrm>
        </p:grpSpPr>
        <p:sp>
          <p:nvSpPr>
            <p:cNvPr id="182" name="ZoneTexte 181">
              <a:extLst>
                <a:ext uri="{FF2B5EF4-FFF2-40B4-BE49-F238E27FC236}">
                  <a16:creationId xmlns="" xmlns:a16="http://schemas.microsoft.com/office/drawing/2014/main" id="{2A7AA77E-86CF-454A-8EC2-81F9E51F6229}"/>
                </a:ext>
              </a:extLst>
            </p:cNvPr>
            <p:cNvSpPr txBox="1"/>
            <p:nvPr/>
          </p:nvSpPr>
          <p:spPr>
            <a:xfrm>
              <a:off x="5194441" y="5794897"/>
              <a:ext cx="269625" cy="276999"/>
            </a:xfrm>
            <a:prstGeom prst="rect">
              <a:avLst/>
            </a:prstGeom>
            <a:noFill/>
          </p:spPr>
          <p:txBody>
            <a:bodyPr wrap="none" rtlCol="0">
              <a:spAutoFit/>
            </a:bodyPr>
            <a:lstStyle/>
            <a:p>
              <a:pPr algn="ctr"/>
              <a:r>
                <a:rPr lang="fr-FR" sz="1200" dirty="0"/>
                <a:t>0</a:t>
              </a:r>
            </a:p>
          </p:txBody>
        </p:sp>
        <p:sp>
          <p:nvSpPr>
            <p:cNvPr id="183" name="ZoneTexte 182">
              <a:extLst>
                <a:ext uri="{FF2B5EF4-FFF2-40B4-BE49-F238E27FC236}">
                  <a16:creationId xmlns="" xmlns:a16="http://schemas.microsoft.com/office/drawing/2014/main" id="{285EDEC2-740F-444E-B38C-D6432507434F}"/>
                </a:ext>
              </a:extLst>
            </p:cNvPr>
            <p:cNvSpPr txBox="1"/>
            <p:nvPr/>
          </p:nvSpPr>
          <p:spPr>
            <a:xfrm>
              <a:off x="5769293" y="5794897"/>
              <a:ext cx="269625" cy="276999"/>
            </a:xfrm>
            <a:prstGeom prst="rect">
              <a:avLst/>
            </a:prstGeom>
            <a:noFill/>
          </p:spPr>
          <p:txBody>
            <a:bodyPr wrap="none" rtlCol="0">
              <a:spAutoFit/>
            </a:bodyPr>
            <a:lstStyle/>
            <a:p>
              <a:pPr algn="ctr"/>
              <a:r>
                <a:rPr lang="fr-FR" sz="1200" dirty="0"/>
                <a:t>4</a:t>
              </a:r>
            </a:p>
          </p:txBody>
        </p:sp>
        <p:sp>
          <p:nvSpPr>
            <p:cNvPr id="184" name="ZoneTexte 183">
              <a:extLst>
                <a:ext uri="{FF2B5EF4-FFF2-40B4-BE49-F238E27FC236}">
                  <a16:creationId xmlns="" xmlns:a16="http://schemas.microsoft.com/office/drawing/2014/main" id="{2C1FE367-85E4-4131-8818-CB495ADDEE2F}"/>
                </a:ext>
              </a:extLst>
            </p:cNvPr>
            <p:cNvSpPr txBox="1"/>
            <p:nvPr/>
          </p:nvSpPr>
          <p:spPr>
            <a:xfrm>
              <a:off x="6344144" y="5794897"/>
              <a:ext cx="269625" cy="276999"/>
            </a:xfrm>
            <a:prstGeom prst="rect">
              <a:avLst/>
            </a:prstGeom>
            <a:noFill/>
          </p:spPr>
          <p:txBody>
            <a:bodyPr wrap="none" rtlCol="0">
              <a:spAutoFit/>
            </a:bodyPr>
            <a:lstStyle/>
            <a:p>
              <a:pPr algn="ctr"/>
              <a:r>
                <a:rPr lang="fr-FR" sz="1200" dirty="0"/>
                <a:t>8</a:t>
              </a:r>
            </a:p>
          </p:txBody>
        </p:sp>
        <p:sp>
          <p:nvSpPr>
            <p:cNvPr id="185" name="ZoneTexte 184">
              <a:extLst>
                <a:ext uri="{FF2B5EF4-FFF2-40B4-BE49-F238E27FC236}">
                  <a16:creationId xmlns="" xmlns:a16="http://schemas.microsoft.com/office/drawing/2014/main" id="{5B923636-3919-45B7-92F1-AA41C570F094}"/>
                </a:ext>
              </a:extLst>
            </p:cNvPr>
            <p:cNvSpPr txBox="1"/>
            <p:nvPr/>
          </p:nvSpPr>
          <p:spPr>
            <a:xfrm>
              <a:off x="6876517" y="5794897"/>
              <a:ext cx="354584" cy="276999"/>
            </a:xfrm>
            <a:prstGeom prst="rect">
              <a:avLst/>
            </a:prstGeom>
            <a:noFill/>
          </p:spPr>
          <p:txBody>
            <a:bodyPr wrap="none" rtlCol="0">
              <a:spAutoFit/>
            </a:bodyPr>
            <a:lstStyle/>
            <a:p>
              <a:pPr algn="ctr"/>
              <a:r>
                <a:rPr lang="fr-FR" sz="1200" dirty="0"/>
                <a:t>12</a:t>
              </a:r>
            </a:p>
          </p:txBody>
        </p:sp>
        <p:sp>
          <p:nvSpPr>
            <p:cNvPr id="186" name="ZoneTexte 185">
              <a:extLst>
                <a:ext uri="{FF2B5EF4-FFF2-40B4-BE49-F238E27FC236}">
                  <a16:creationId xmlns="" xmlns:a16="http://schemas.microsoft.com/office/drawing/2014/main" id="{73C43119-8DC0-467F-AFB7-03D5CF490957}"/>
                </a:ext>
              </a:extLst>
            </p:cNvPr>
            <p:cNvSpPr txBox="1"/>
            <p:nvPr/>
          </p:nvSpPr>
          <p:spPr>
            <a:xfrm>
              <a:off x="7451369" y="5794897"/>
              <a:ext cx="354584" cy="276999"/>
            </a:xfrm>
            <a:prstGeom prst="rect">
              <a:avLst/>
            </a:prstGeom>
            <a:noFill/>
          </p:spPr>
          <p:txBody>
            <a:bodyPr wrap="none" rtlCol="0">
              <a:spAutoFit/>
            </a:bodyPr>
            <a:lstStyle/>
            <a:p>
              <a:pPr algn="ctr"/>
              <a:r>
                <a:rPr lang="fr-FR" sz="1200" dirty="0"/>
                <a:t>16</a:t>
              </a:r>
            </a:p>
          </p:txBody>
        </p:sp>
        <p:sp>
          <p:nvSpPr>
            <p:cNvPr id="187" name="ZoneTexte 186">
              <a:extLst>
                <a:ext uri="{FF2B5EF4-FFF2-40B4-BE49-F238E27FC236}">
                  <a16:creationId xmlns="" xmlns:a16="http://schemas.microsoft.com/office/drawing/2014/main" id="{54A9B21E-6E02-4CA2-94A1-93CECE812ED0}"/>
                </a:ext>
              </a:extLst>
            </p:cNvPr>
            <p:cNvSpPr txBox="1"/>
            <p:nvPr/>
          </p:nvSpPr>
          <p:spPr>
            <a:xfrm>
              <a:off x="8026221" y="5794897"/>
              <a:ext cx="354584" cy="276999"/>
            </a:xfrm>
            <a:prstGeom prst="rect">
              <a:avLst/>
            </a:prstGeom>
            <a:noFill/>
          </p:spPr>
          <p:txBody>
            <a:bodyPr wrap="none" rtlCol="0">
              <a:spAutoFit/>
            </a:bodyPr>
            <a:lstStyle/>
            <a:p>
              <a:pPr algn="ctr"/>
              <a:r>
                <a:rPr lang="fr-FR" sz="1200" dirty="0"/>
                <a:t>20</a:t>
              </a:r>
            </a:p>
          </p:txBody>
        </p:sp>
        <p:sp>
          <p:nvSpPr>
            <p:cNvPr id="188" name="ZoneTexte 187">
              <a:extLst>
                <a:ext uri="{FF2B5EF4-FFF2-40B4-BE49-F238E27FC236}">
                  <a16:creationId xmlns="" xmlns:a16="http://schemas.microsoft.com/office/drawing/2014/main" id="{75F943A1-BEE8-47EE-B042-C969471024E8}"/>
                </a:ext>
              </a:extLst>
            </p:cNvPr>
            <p:cNvSpPr txBox="1"/>
            <p:nvPr/>
          </p:nvSpPr>
          <p:spPr>
            <a:xfrm>
              <a:off x="8601071" y="5794897"/>
              <a:ext cx="354584" cy="276999"/>
            </a:xfrm>
            <a:prstGeom prst="rect">
              <a:avLst/>
            </a:prstGeom>
            <a:noFill/>
          </p:spPr>
          <p:txBody>
            <a:bodyPr wrap="none" rtlCol="0">
              <a:spAutoFit/>
            </a:bodyPr>
            <a:lstStyle/>
            <a:p>
              <a:pPr algn="ctr"/>
              <a:r>
                <a:rPr lang="fr-FR" sz="1200" dirty="0"/>
                <a:t>24</a:t>
              </a:r>
            </a:p>
          </p:txBody>
        </p:sp>
        <p:sp>
          <p:nvSpPr>
            <p:cNvPr id="189" name="ZoneTexte 188">
              <a:extLst>
                <a:ext uri="{FF2B5EF4-FFF2-40B4-BE49-F238E27FC236}">
                  <a16:creationId xmlns="" xmlns:a16="http://schemas.microsoft.com/office/drawing/2014/main" id="{45D613AE-9C62-4B96-A70C-6E39C5773A85}"/>
                </a:ext>
              </a:extLst>
            </p:cNvPr>
            <p:cNvSpPr txBox="1"/>
            <p:nvPr/>
          </p:nvSpPr>
          <p:spPr>
            <a:xfrm>
              <a:off x="4938202" y="5596726"/>
              <a:ext cx="269625" cy="276999"/>
            </a:xfrm>
            <a:prstGeom prst="rect">
              <a:avLst/>
            </a:prstGeom>
            <a:noFill/>
          </p:spPr>
          <p:txBody>
            <a:bodyPr wrap="none" rtlCol="0">
              <a:spAutoFit/>
            </a:bodyPr>
            <a:lstStyle/>
            <a:p>
              <a:pPr algn="r"/>
              <a:r>
                <a:rPr lang="fr-FR" sz="1200" dirty="0"/>
                <a:t>0</a:t>
              </a:r>
            </a:p>
          </p:txBody>
        </p:sp>
        <p:sp>
          <p:nvSpPr>
            <p:cNvPr id="190" name="ZoneTexte 189">
              <a:extLst>
                <a:ext uri="{FF2B5EF4-FFF2-40B4-BE49-F238E27FC236}">
                  <a16:creationId xmlns="" xmlns:a16="http://schemas.microsoft.com/office/drawing/2014/main" id="{DDB9A2FF-3158-4858-9DF9-881C09B53334}"/>
                </a:ext>
              </a:extLst>
            </p:cNvPr>
            <p:cNvSpPr txBox="1"/>
            <p:nvPr/>
          </p:nvSpPr>
          <p:spPr>
            <a:xfrm>
              <a:off x="4938202" y="5318464"/>
              <a:ext cx="269625" cy="276999"/>
            </a:xfrm>
            <a:prstGeom prst="rect">
              <a:avLst/>
            </a:prstGeom>
            <a:noFill/>
          </p:spPr>
          <p:txBody>
            <a:bodyPr wrap="none" rtlCol="0">
              <a:spAutoFit/>
            </a:bodyPr>
            <a:lstStyle/>
            <a:p>
              <a:pPr algn="r"/>
              <a:r>
                <a:rPr lang="fr-FR" sz="1200" dirty="0"/>
                <a:t>5</a:t>
              </a:r>
            </a:p>
          </p:txBody>
        </p:sp>
        <p:sp>
          <p:nvSpPr>
            <p:cNvPr id="191" name="ZoneTexte 190">
              <a:extLst>
                <a:ext uri="{FF2B5EF4-FFF2-40B4-BE49-F238E27FC236}">
                  <a16:creationId xmlns="" xmlns:a16="http://schemas.microsoft.com/office/drawing/2014/main" id="{0B0C8BDA-400D-4125-8DA4-60CB9AE2C609}"/>
                </a:ext>
              </a:extLst>
            </p:cNvPr>
            <p:cNvSpPr txBox="1"/>
            <p:nvPr/>
          </p:nvSpPr>
          <p:spPr>
            <a:xfrm>
              <a:off x="4853243" y="5040201"/>
              <a:ext cx="354584" cy="276999"/>
            </a:xfrm>
            <a:prstGeom prst="rect">
              <a:avLst/>
            </a:prstGeom>
            <a:noFill/>
          </p:spPr>
          <p:txBody>
            <a:bodyPr wrap="none" rtlCol="0">
              <a:spAutoFit/>
            </a:bodyPr>
            <a:lstStyle/>
            <a:p>
              <a:pPr algn="r"/>
              <a:r>
                <a:rPr lang="fr-FR" sz="1200" dirty="0"/>
                <a:t>10</a:t>
              </a:r>
            </a:p>
          </p:txBody>
        </p:sp>
        <p:sp>
          <p:nvSpPr>
            <p:cNvPr id="192" name="ZoneTexte 191">
              <a:extLst>
                <a:ext uri="{FF2B5EF4-FFF2-40B4-BE49-F238E27FC236}">
                  <a16:creationId xmlns="" xmlns:a16="http://schemas.microsoft.com/office/drawing/2014/main" id="{02AC3825-192D-42EE-87FF-DFC27F093540}"/>
                </a:ext>
              </a:extLst>
            </p:cNvPr>
            <p:cNvSpPr txBox="1"/>
            <p:nvPr/>
          </p:nvSpPr>
          <p:spPr>
            <a:xfrm>
              <a:off x="4853243" y="4761939"/>
              <a:ext cx="354584" cy="276999"/>
            </a:xfrm>
            <a:prstGeom prst="rect">
              <a:avLst/>
            </a:prstGeom>
            <a:noFill/>
          </p:spPr>
          <p:txBody>
            <a:bodyPr wrap="none" rtlCol="0">
              <a:spAutoFit/>
            </a:bodyPr>
            <a:lstStyle/>
            <a:p>
              <a:pPr algn="r"/>
              <a:r>
                <a:rPr lang="fr-FR" sz="1200" dirty="0"/>
                <a:t>15</a:t>
              </a:r>
            </a:p>
          </p:txBody>
        </p:sp>
        <p:sp>
          <p:nvSpPr>
            <p:cNvPr id="193" name="ZoneTexte 192">
              <a:extLst>
                <a:ext uri="{FF2B5EF4-FFF2-40B4-BE49-F238E27FC236}">
                  <a16:creationId xmlns="" xmlns:a16="http://schemas.microsoft.com/office/drawing/2014/main" id="{CFEAADF5-169A-4D4A-9CA7-3E41BB5FC5CA}"/>
                </a:ext>
              </a:extLst>
            </p:cNvPr>
            <p:cNvSpPr txBox="1"/>
            <p:nvPr/>
          </p:nvSpPr>
          <p:spPr>
            <a:xfrm>
              <a:off x="4853243" y="4483677"/>
              <a:ext cx="354584" cy="276999"/>
            </a:xfrm>
            <a:prstGeom prst="rect">
              <a:avLst/>
            </a:prstGeom>
            <a:noFill/>
          </p:spPr>
          <p:txBody>
            <a:bodyPr wrap="none" rtlCol="0">
              <a:spAutoFit/>
            </a:bodyPr>
            <a:lstStyle/>
            <a:p>
              <a:pPr algn="r"/>
              <a:r>
                <a:rPr lang="fr-FR" sz="1200" dirty="0"/>
                <a:t>20</a:t>
              </a:r>
            </a:p>
          </p:txBody>
        </p:sp>
        <p:sp>
          <p:nvSpPr>
            <p:cNvPr id="201" name="ZoneTexte 200">
              <a:extLst>
                <a:ext uri="{FF2B5EF4-FFF2-40B4-BE49-F238E27FC236}">
                  <a16:creationId xmlns="" xmlns:a16="http://schemas.microsoft.com/office/drawing/2014/main" id="{BABA04B2-575D-4BD4-887C-8E561D00CB03}"/>
                </a:ext>
              </a:extLst>
            </p:cNvPr>
            <p:cNvSpPr txBox="1"/>
            <p:nvPr/>
          </p:nvSpPr>
          <p:spPr>
            <a:xfrm>
              <a:off x="5119098" y="6222684"/>
              <a:ext cx="420307" cy="430887"/>
            </a:xfrm>
            <a:prstGeom prst="rect">
              <a:avLst/>
            </a:prstGeom>
            <a:noFill/>
          </p:spPr>
          <p:txBody>
            <a:bodyPr wrap="none" rtlCol="0">
              <a:spAutoFit/>
            </a:bodyPr>
            <a:lstStyle/>
            <a:p>
              <a:pPr algn="ctr"/>
              <a:r>
                <a:rPr lang="fr-FR" sz="1050" dirty="0"/>
                <a:t>525</a:t>
              </a:r>
            </a:p>
            <a:p>
              <a:pPr algn="ctr"/>
              <a:r>
                <a:rPr lang="fr-FR" sz="1050" dirty="0"/>
                <a:t>522</a:t>
              </a:r>
            </a:p>
          </p:txBody>
        </p:sp>
        <p:sp>
          <p:nvSpPr>
            <p:cNvPr id="202" name="ZoneTexte 201">
              <a:extLst>
                <a:ext uri="{FF2B5EF4-FFF2-40B4-BE49-F238E27FC236}">
                  <a16:creationId xmlns="" xmlns:a16="http://schemas.microsoft.com/office/drawing/2014/main" id="{4E182935-1397-4770-9429-84280CF57A96}"/>
                </a:ext>
              </a:extLst>
            </p:cNvPr>
            <p:cNvSpPr txBox="1"/>
            <p:nvPr/>
          </p:nvSpPr>
          <p:spPr>
            <a:xfrm>
              <a:off x="5693951" y="6222684"/>
              <a:ext cx="420307" cy="430887"/>
            </a:xfrm>
            <a:prstGeom prst="rect">
              <a:avLst/>
            </a:prstGeom>
            <a:noFill/>
          </p:spPr>
          <p:txBody>
            <a:bodyPr wrap="none" rtlCol="0">
              <a:spAutoFit/>
            </a:bodyPr>
            <a:lstStyle/>
            <a:p>
              <a:pPr algn="ctr"/>
              <a:r>
                <a:rPr lang="fr-FR" sz="1050" dirty="0"/>
                <a:t>490</a:t>
              </a:r>
            </a:p>
            <a:p>
              <a:pPr algn="ctr"/>
              <a:r>
                <a:rPr lang="fr-FR" sz="1050" dirty="0"/>
                <a:t>453</a:t>
              </a:r>
            </a:p>
          </p:txBody>
        </p:sp>
        <p:sp>
          <p:nvSpPr>
            <p:cNvPr id="203" name="ZoneTexte 202">
              <a:extLst>
                <a:ext uri="{FF2B5EF4-FFF2-40B4-BE49-F238E27FC236}">
                  <a16:creationId xmlns="" xmlns:a16="http://schemas.microsoft.com/office/drawing/2014/main" id="{F46D8AF5-23DC-44E4-B81F-E2F284278435}"/>
                </a:ext>
              </a:extLst>
            </p:cNvPr>
            <p:cNvSpPr txBox="1"/>
            <p:nvPr/>
          </p:nvSpPr>
          <p:spPr>
            <a:xfrm>
              <a:off x="6268800" y="6222684"/>
              <a:ext cx="420307" cy="430887"/>
            </a:xfrm>
            <a:prstGeom prst="rect">
              <a:avLst/>
            </a:prstGeom>
            <a:noFill/>
          </p:spPr>
          <p:txBody>
            <a:bodyPr wrap="none" rtlCol="0">
              <a:spAutoFit/>
            </a:bodyPr>
            <a:lstStyle/>
            <a:p>
              <a:pPr algn="ctr"/>
              <a:r>
                <a:rPr lang="fr-FR" sz="1050" dirty="0"/>
                <a:t>478</a:t>
              </a:r>
            </a:p>
            <a:p>
              <a:pPr algn="ctr"/>
              <a:r>
                <a:rPr lang="fr-FR" sz="1050" dirty="0"/>
                <a:t>436</a:t>
              </a:r>
            </a:p>
          </p:txBody>
        </p:sp>
        <p:sp>
          <p:nvSpPr>
            <p:cNvPr id="204" name="ZoneTexte 203">
              <a:extLst>
                <a:ext uri="{FF2B5EF4-FFF2-40B4-BE49-F238E27FC236}">
                  <a16:creationId xmlns="" xmlns:a16="http://schemas.microsoft.com/office/drawing/2014/main" id="{818A1DCA-F66B-45F0-9B33-52CB6C88E5E5}"/>
                </a:ext>
              </a:extLst>
            </p:cNvPr>
            <p:cNvSpPr txBox="1"/>
            <p:nvPr/>
          </p:nvSpPr>
          <p:spPr>
            <a:xfrm>
              <a:off x="6843653" y="6222684"/>
              <a:ext cx="420307" cy="430887"/>
            </a:xfrm>
            <a:prstGeom prst="rect">
              <a:avLst/>
            </a:prstGeom>
            <a:noFill/>
          </p:spPr>
          <p:txBody>
            <a:bodyPr wrap="none" rtlCol="0">
              <a:spAutoFit/>
            </a:bodyPr>
            <a:lstStyle/>
            <a:p>
              <a:pPr algn="ctr"/>
              <a:r>
                <a:rPr lang="fr-FR" sz="1050" dirty="0"/>
                <a:t>469</a:t>
              </a:r>
            </a:p>
            <a:p>
              <a:pPr algn="ctr"/>
              <a:r>
                <a:rPr lang="fr-FR" sz="1050" dirty="0"/>
                <a:t>427</a:t>
              </a:r>
            </a:p>
          </p:txBody>
        </p:sp>
        <p:sp>
          <p:nvSpPr>
            <p:cNvPr id="205" name="ZoneTexte 204">
              <a:extLst>
                <a:ext uri="{FF2B5EF4-FFF2-40B4-BE49-F238E27FC236}">
                  <a16:creationId xmlns="" xmlns:a16="http://schemas.microsoft.com/office/drawing/2014/main" id="{38F0AFCC-EDAA-4529-AED4-AE6E91C29EDB}"/>
                </a:ext>
              </a:extLst>
            </p:cNvPr>
            <p:cNvSpPr txBox="1"/>
            <p:nvPr/>
          </p:nvSpPr>
          <p:spPr>
            <a:xfrm>
              <a:off x="7418505" y="6222684"/>
              <a:ext cx="420307" cy="430887"/>
            </a:xfrm>
            <a:prstGeom prst="rect">
              <a:avLst/>
            </a:prstGeom>
            <a:noFill/>
          </p:spPr>
          <p:txBody>
            <a:bodyPr wrap="none" rtlCol="0">
              <a:spAutoFit/>
            </a:bodyPr>
            <a:lstStyle/>
            <a:p>
              <a:pPr algn="ctr"/>
              <a:r>
                <a:rPr lang="fr-FR" sz="1050" dirty="0"/>
                <a:t>465</a:t>
              </a:r>
            </a:p>
            <a:p>
              <a:pPr algn="ctr"/>
              <a:r>
                <a:rPr lang="fr-FR" sz="1050" dirty="0"/>
                <a:t>418</a:t>
              </a:r>
            </a:p>
          </p:txBody>
        </p:sp>
        <p:sp>
          <p:nvSpPr>
            <p:cNvPr id="206" name="ZoneTexte 205">
              <a:extLst>
                <a:ext uri="{FF2B5EF4-FFF2-40B4-BE49-F238E27FC236}">
                  <a16:creationId xmlns="" xmlns:a16="http://schemas.microsoft.com/office/drawing/2014/main" id="{8199E6DC-4CF4-4DC4-894B-B222898E8840}"/>
                </a:ext>
              </a:extLst>
            </p:cNvPr>
            <p:cNvSpPr txBox="1"/>
            <p:nvPr/>
          </p:nvSpPr>
          <p:spPr>
            <a:xfrm>
              <a:off x="7993357" y="6222684"/>
              <a:ext cx="420307" cy="430887"/>
            </a:xfrm>
            <a:prstGeom prst="rect">
              <a:avLst/>
            </a:prstGeom>
            <a:noFill/>
          </p:spPr>
          <p:txBody>
            <a:bodyPr wrap="none" rtlCol="0">
              <a:spAutoFit/>
            </a:bodyPr>
            <a:lstStyle/>
            <a:p>
              <a:pPr algn="ctr"/>
              <a:r>
                <a:rPr lang="fr-FR" sz="1050" dirty="0"/>
                <a:t>462</a:t>
              </a:r>
            </a:p>
            <a:p>
              <a:pPr algn="ctr"/>
              <a:r>
                <a:rPr lang="fr-FR" sz="1050" dirty="0"/>
                <a:t>409</a:t>
              </a:r>
            </a:p>
          </p:txBody>
        </p:sp>
        <p:sp>
          <p:nvSpPr>
            <p:cNvPr id="207" name="ZoneTexte 206">
              <a:extLst>
                <a:ext uri="{FF2B5EF4-FFF2-40B4-BE49-F238E27FC236}">
                  <a16:creationId xmlns="" xmlns:a16="http://schemas.microsoft.com/office/drawing/2014/main" id="{4705B6C0-82B6-40A1-BC47-179741251F23}"/>
                </a:ext>
              </a:extLst>
            </p:cNvPr>
            <p:cNvSpPr txBox="1"/>
            <p:nvPr/>
          </p:nvSpPr>
          <p:spPr>
            <a:xfrm>
              <a:off x="8568207" y="6222684"/>
              <a:ext cx="420307" cy="430887"/>
            </a:xfrm>
            <a:prstGeom prst="rect">
              <a:avLst/>
            </a:prstGeom>
            <a:noFill/>
          </p:spPr>
          <p:txBody>
            <a:bodyPr wrap="none" rtlCol="0">
              <a:spAutoFit/>
            </a:bodyPr>
            <a:lstStyle/>
            <a:p>
              <a:pPr algn="ctr"/>
              <a:r>
                <a:rPr lang="fr-FR" sz="1050" dirty="0"/>
                <a:t>456</a:t>
              </a:r>
            </a:p>
            <a:p>
              <a:pPr algn="ctr"/>
              <a:r>
                <a:rPr lang="fr-FR" sz="1050" dirty="0"/>
                <a:t>403</a:t>
              </a:r>
            </a:p>
          </p:txBody>
        </p:sp>
        <p:sp>
          <p:nvSpPr>
            <p:cNvPr id="213" name="ZoneTexte 212">
              <a:extLst>
                <a:ext uri="{FF2B5EF4-FFF2-40B4-BE49-F238E27FC236}">
                  <a16:creationId xmlns="" xmlns:a16="http://schemas.microsoft.com/office/drawing/2014/main" id="{A794D55E-3480-47F9-854A-4766A0EDB90A}"/>
                </a:ext>
              </a:extLst>
            </p:cNvPr>
            <p:cNvSpPr txBox="1"/>
            <p:nvPr/>
          </p:nvSpPr>
          <p:spPr>
            <a:xfrm>
              <a:off x="6613769" y="5979458"/>
              <a:ext cx="901208" cy="276999"/>
            </a:xfrm>
            <a:prstGeom prst="rect">
              <a:avLst/>
            </a:prstGeom>
            <a:noFill/>
          </p:spPr>
          <p:txBody>
            <a:bodyPr wrap="none" rtlCol="0">
              <a:spAutoFit/>
            </a:bodyPr>
            <a:lstStyle/>
            <a:p>
              <a:pPr algn="ctr"/>
              <a:r>
                <a:rPr lang="fr-FR" sz="1200" b="1" dirty="0"/>
                <a:t>Semaines</a:t>
              </a:r>
            </a:p>
          </p:txBody>
        </p:sp>
        <p:cxnSp>
          <p:nvCxnSpPr>
            <p:cNvPr id="262" name="Connecteur droit 261">
              <a:extLst>
                <a:ext uri="{FF2B5EF4-FFF2-40B4-BE49-F238E27FC236}">
                  <a16:creationId xmlns="" xmlns:a16="http://schemas.microsoft.com/office/drawing/2014/main" id="{9CB2AB43-93FF-4F46-A4DC-3F1D2B8EE126}"/>
                </a:ext>
              </a:extLst>
            </p:cNvPr>
            <p:cNvCxnSpPr/>
            <p:nvPr/>
          </p:nvCxnSpPr>
          <p:spPr bwMode="auto">
            <a:xfrm>
              <a:off x="5006197" y="6344374"/>
              <a:ext cx="180000" cy="0"/>
            </a:xfrm>
            <a:prstGeom prst="line">
              <a:avLst/>
            </a:prstGeom>
            <a:solidFill>
              <a:schemeClr val="accent1"/>
            </a:solidFill>
            <a:ln w="28575" cap="flat" cmpd="sng" algn="ctr">
              <a:solidFill>
                <a:srgbClr val="0066FF"/>
              </a:solidFill>
              <a:prstDash val="solid"/>
              <a:round/>
              <a:headEnd type="none" w="med" len="med"/>
              <a:tailEnd type="none" w="med" len="med"/>
            </a:ln>
            <a:effectLst/>
          </p:spPr>
        </p:cxnSp>
        <p:cxnSp>
          <p:nvCxnSpPr>
            <p:cNvPr id="263" name="Connecteur droit 262">
              <a:extLst>
                <a:ext uri="{FF2B5EF4-FFF2-40B4-BE49-F238E27FC236}">
                  <a16:creationId xmlns="" xmlns:a16="http://schemas.microsoft.com/office/drawing/2014/main" id="{E2745F72-5A56-47C8-B9A2-4623C75E9A3C}"/>
                </a:ext>
              </a:extLst>
            </p:cNvPr>
            <p:cNvCxnSpPr/>
            <p:nvPr/>
          </p:nvCxnSpPr>
          <p:spPr bwMode="auto">
            <a:xfrm>
              <a:off x="5006197" y="6534194"/>
              <a:ext cx="180000" cy="0"/>
            </a:xfrm>
            <a:prstGeom prst="line">
              <a:avLst/>
            </a:prstGeom>
            <a:solidFill>
              <a:schemeClr val="accent1"/>
            </a:solidFill>
            <a:ln w="28575" cap="flat" cmpd="sng" algn="ctr">
              <a:solidFill>
                <a:srgbClr val="FF6600"/>
              </a:solidFill>
              <a:prstDash val="solid"/>
              <a:round/>
              <a:headEnd type="none" w="med" len="med"/>
              <a:tailEnd type="none" w="med" len="med"/>
            </a:ln>
            <a:effectLst/>
          </p:spPr>
        </p:cxnSp>
        <p:sp>
          <p:nvSpPr>
            <p:cNvPr id="218" name="ZoneTexte 217">
              <a:extLst>
                <a:ext uri="{FF2B5EF4-FFF2-40B4-BE49-F238E27FC236}">
                  <a16:creationId xmlns="" xmlns:a16="http://schemas.microsoft.com/office/drawing/2014/main" id="{DD3E4555-00D8-4755-8520-4A9063737CDB}"/>
                </a:ext>
              </a:extLst>
            </p:cNvPr>
            <p:cNvSpPr txBox="1"/>
            <p:nvPr/>
          </p:nvSpPr>
          <p:spPr>
            <a:xfrm>
              <a:off x="8317179" y="4593534"/>
              <a:ext cx="482824" cy="276999"/>
            </a:xfrm>
            <a:prstGeom prst="rect">
              <a:avLst/>
            </a:prstGeom>
            <a:noFill/>
          </p:spPr>
          <p:txBody>
            <a:bodyPr wrap="none" rtlCol="0">
              <a:spAutoFit/>
            </a:bodyPr>
            <a:lstStyle/>
            <a:p>
              <a:pPr algn="ctr"/>
              <a:r>
                <a:rPr lang="fr-FR" sz="1200" b="1" dirty="0"/>
                <a:t>16,3</a:t>
              </a:r>
            </a:p>
          </p:txBody>
        </p:sp>
        <p:cxnSp>
          <p:nvCxnSpPr>
            <p:cNvPr id="220" name="Connecteur droit 219">
              <a:extLst>
                <a:ext uri="{FF2B5EF4-FFF2-40B4-BE49-F238E27FC236}">
                  <a16:creationId xmlns="" xmlns:a16="http://schemas.microsoft.com/office/drawing/2014/main" id="{16180EE0-E024-41CE-B129-3D999C436776}"/>
                </a:ext>
              </a:extLst>
            </p:cNvPr>
            <p:cNvCxnSpPr/>
            <p:nvPr/>
          </p:nvCxnSpPr>
          <p:spPr bwMode="auto">
            <a:xfrm flipH="1" flipV="1">
              <a:off x="8780750" y="4703218"/>
              <a:ext cx="2954" cy="1023406"/>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nvGrpSpPr>
            <p:cNvPr id="225" name="Groupe 146">
              <a:extLst>
                <a:ext uri="{FF2B5EF4-FFF2-40B4-BE49-F238E27FC236}">
                  <a16:creationId xmlns="" xmlns:a16="http://schemas.microsoft.com/office/drawing/2014/main" id="{0EA6AE98-805C-4F5F-8D43-14B72B4A73F4}"/>
                </a:ext>
              </a:extLst>
            </p:cNvPr>
            <p:cNvGrpSpPr/>
            <p:nvPr/>
          </p:nvGrpSpPr>
          <p:grpSpPr>
            <a:xfrm>
              <a:off x="5156877" y="4593228"/>
              <a:ext cx="3739891" cy="1226263"/>
              <a:chOff x="15186025" y="1930400"/>
              <a:chExt cx="4716463" cy="2063750"/>
            </a:xfrm>
          </p:grpSpPr>
          <p:sp>
            <p:nvSpPr>
              <p:cNvPr id="257" name="Freeform 5">
                <a:extLst>
                  <a:ext uri="{FF2B5EF4-FFF2-40B4-BE49-F238E27FC236}">
                    <a16:creationId xmlns="" xmlns:a16="http://schemas.microsoft.com/office/drawing/2014/main" id="{FB20238D-B946-4419-B5AD-06FA582DA4CA}"/>
                  </a:ext>
                </a:extLst>
              </p:cNvPr>
              <p:cNvSpPr>
                <a:spLocks noEditPoints="1"/>
              </p:cNvSpPr>
              <p:nvPr/>
            </p:nvSpPr>
            <p:spPr bwMode="auto">
              <a:xfrm>
                <a:off x="15186025" y="1930400"/>
                <a:ext cx="4716463" cy="2063750"/>
              </a:xfrm>
              <a:custGeom>
                <a:avLst/>
                <a:gdLst>
                  <a:gd name="T0" fmla="*/ 2971 w 2971"/>
                  <a:gd name="T1" fmla="*/ 1241 h 1300"/>
                  <a:gd name="T2" fmla="*/ 63 w 2971"/>
                  <a:gd name="T3" fmla="*/ 1241 h 1300"/>
                  <a:gd name="T4" fmla="*/ 63 w 2971"/>
                  <a:gd name="T5" fmla="*/ 0 h 1300"/>
                  <a:gd name="T6" fmla="*/ 1961 w 2971"/>
                  <a:gd name="T7" fmla="*/ 1300 h 1300"/>
                  <a:gd name="T8" fmla="*/ 1961 w 2971"/>
                  <a:gd name="T9" fmla="*/ 1241 h 1300"/>
                  <a:gd name="T10" fmla="*/ 2420 w 2971"/>
                  <a:gd name="T11" fmla="*/ 1300 h 1300"/>
                  <a:gd name="T12" fmla="*/ 2420 w 2971"/>
                  <a:gd name="T13" fmla="*/ 1241 h 1300"/>
                  <a:gd name="T14" fmla="*/ 2877 w 2971"/>
                  <a:gd name="T15" fmla="*/ 1300 h 1300"/>
                  <a:gd name="T16" fmla="*/ 2877 w 2971"/>
                  <a:gd name="T17" fmla="*/ 1241 h 1300"/>
                  <a:gd name="T18" fmla="*/ 131 w 2971"/>
                  <a:gd name="T19" fmla="*/ 1300 h 1300"/>
                  <a:gd name="T20" fmla="*/ 131 w 2971"/>
                  <a:gd name="T21" fmla="*/ 1241 h 1300"/>
                  <a:gd name="T22" fmla="*/ 588 w 2971"/>
                  <a:gd name="T23" fmla="*/ 1300 h 1300"/>
                  <a:gd name="T24" fmla="*/ 588 w 2971"/>
                  <a:gd name="T25" fmla="*/ 1241 h 1300"/>
                  <a:gd name="T26" fmla="*/ 1047 w 2971"/>
                  <a:gd name="T27" fmla="*/ 1300 h 1300"/>
                  <a:gd name="T28" fmla="*/ 1047 w 2971"/>
                  <a:gd name="T29" fmla="*/ 1241 h 1300"/>
                  <a:gd name="T30" fmla="*/ 1504 w 2971"/>
                  <a:gd name="T31" fmla="*/ 1300 h 1300"/>
                  <a:gd name="T32" fmla="*/ 1504 w 2971"/>
                  <a:gd name="T33" fmla="*/ 1241 h 1300"/>
                  <a:gd name="T34" fmla="*/ 0 w 2971"/>
                  <a:gd name="T35" fmla="*/ 1241 h 1300"/>
                  <a:gd name="T36" fmla="*/ 63 w 2971"/>
                  <a:gd name="T37" fmla="*/ 1241 h 1300"/>
                  <a:gd name="T38" fmla="*/ 0 w 2971"/>
                  <a:gd name="T39" fmla="*/ 937 h 1300"/>
                  <a:gd name="T40" fmla="*/ 63 w 2971"/>
                  <a:gd name="T41" fmla="*/ 937 h 1300"/>
                  <a:gd name="T42" fmla="*/ 0 w 2971"/>
                  <a:gd name="T43" fmla="*/ 636 h 1300"/>
                  <a:gd name="T44" fmla="*/ 63 w 2971"/>
                  <a:gd name="T45" fmla="*/ 636 h 1300"/>
                  <a:gd name="T46" fmla="*/ 0 w 2971"/>
                  <a:gd name="T47" fmla="*/ 333 h 1300"/>
                  <a:gd name="T48" fmla="*/ 63 w 2971"/>
                  <a:gd name="T49" fmla="*/ 333 h 1300"/>
                  <a:gd name="T50" fmla="*/ 0 w 2971"/>
                  <a:gd name="T51" fmla="*/ 32 h 1300"/>
                  <a:gd name="T52" fmla="*/ 63 w 2971"/>
                  <a:gd name="T53" fmla="*/ 32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1" h="1300">
                    <a:moveTo>
                      <a:pt x="2971" y="1241"/>
                    </a:moveTo>
                    <a:lnTo>
                      <a:pt x="63" y="1241"/>
                    </a:lnTo>
                    <a:lnTo>
                      <a:pt x="63" y="0"/>
                    </a:lnTo>
                    <a:moveTo>
                      <a:pt x="1961" y="1300"/>
                    </a:moveTo>
                    <a:lnTo>
                      <a:pt x="1961" y="1241"/>
                    </a:lnTo>
                    <a:moveTo>
                      <a:pt x="2420" y="1300"/>
                    </a:moveTo>
                    <a:lnTo>
                      <a:pt x="2420" y="1241"/>
                    </a:lnTo>
                    <a:moveTo>
                      <a:pt x="2877" y="1300"/>
                    </a:moveTo>
                    <a:lnTo>
                      <a:pt x="2877" y="1241"/>
                    </a:lnTo>
                    <a:moveTo>
                      <a:pt x="131" y="1300"/>
                    </a:moveTo>
                    <a:lnTo>
                      <a:pt x="131" y="1241"/>
                    </a:lnTo>
                    <a:moveTo>
                      <a:pt x="588" y="1300"/>
                    </a:moveTo>
                    <a:lnTo>
                      <a:pt x="588" y="1241"/>
                    </a:lnTo>
                    <a:moveTo>
                      <a:pt x="1047" y="1300"/>
                    </a:moveTo>
                    <a:lnTo>
                      <a:pt x="1047" y="1241"/>
                    </a:lnTo>
                    <a:moveTo>
                      <a:pt x="1504" y="1300"/>
                    </a:moveTo>
                    <a:lnTo>
                      <a:pt x="1504" y="1241"/>
                    </a:lnTo>
                    <a:moveTo>
                      <a:pt x="0" y="1241"/>
                    </a:moveTo>
                    <a:lnTo>
                      <a:pt x="63" y="1241"/>
                    </a:lnTo>
                    <a:moveTo>
                      <a:pt x="0" y="937"/>
                    </a:moveTo>
                    <a:lnTo>
                      <a:pt x="63" y="937"/>
                    </a:lnTo>
                    <a:moveTo>
                      <a:pt x="0" y="636"/>
                    </a:moveTo>
                    <a:lnTo>
                      <a:pt x="63" y="636"/>
                    </a:lnTo>
                    <a:moveTo>
                      <a:pt x="0" y="333"/>
                    </a:moveTo>
                    <a:lnTo>
                      <a:pt x="63" y="333"/>
                    </a:lnTo>
                    <a:moveTo>
                      <a:pt x="0" y="32"/>
                    </a:moveTo>
                    <a:lnTo>
                      <a:pt x="63" y="32"/>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8" name="Freeform 6">
                <a:extLst>
                  <a:ext uri="{FF2B5EF4-FFF2-40B4-BE49-F238E27FC236}">
                    <a16:creationId xmlns="" xmlns:a16="http://schemas.microsoft.com/office/drawing/2014/main" id="{AF001E88-9D83-495E-A9FD-49BAEE0E0369}"/>
                  </a:ext>
                </a:extLst>
              </p:cNvPr>
              <p:cNvSpPr>
                <a:spLocks noEditPoints="1"/>
              </p:cNvSpPr>
              <p:nvPr/>
            </p:nvSpPr>
            <p:spPr bwMode="auto">
              <a:xfrm>
                <a:off x="16133763" y="2012950"/>
                <a:ext cx="3627438" cy="1014413"/>
              </a:xfrm>
              <a:custGeom>
                <a:avLst/>
                <a:gdLst>
                  <a:gd name="T0" fmla="*/ 1828 w 2285"/>
                  <a:gd name="T1" fmla="*/ 425 h 639"/>
                  <a:gd name="T2" fmla="*/ 1828 w 2285"/>
                  <a:gd name="T3" fmla="*/ 258 h 639"/>
                  <a:gd name="T4" fmla="*/ 1828 w 2285"/>
                  <a:gd name="T5" fmla="*/ 53 h 639"/>
                  <a:gd name="T6" fmla="*/ 2285 w 2285"/>
                  <a:gd name="T7" fmla="*/ 379 h 639"/>
                  <a:gd name="T8" fmla="*/ 2285 w 2285"/>
                  <a:gd name="T9" fmla="*/ 258 h 639"/>
                  <a:gd name="T10" fmla="*/ 2285 w 2285"/>
                  <a:gd name="T11" fmla="*/ 0 h 639"/>
                  <a:gd name="T12" fmla="*/ 1371 w 2285"/>
                  <a:gd name="T13" fmla="*/ 461 h 639"/>
                  <a:gd name="T14" fmla="*/ 1371 w 2285"/>
                  <a:gd name="T15" fmla="*/ 295 h 639"/>
                  <a:gd name="T16" fmla="*/ 1371 w 2285"/>
                  <a:gd name="T17" fmla="*/ 92 h 639"/>
                  <a:gd name="T18" fmla="*/ 912 w 2285"/>
                  <a:gd name="T19" fmla="*/ 484 h 639"/>
                  <a:gd name="T20" fmla="*/ 912 w 2285"/>
                  <a:gd name="T21" fmla="*/ 354 h 639"/>
                  <a:gd name="T22" fmla="*/ 912 w 2285"/>
                  <a:gd name="T23" fmla="*/ 119 h 639"/>
                  <a:gd name="T24" fmla="*/ 0 w 2285"/>
                  <a:gd name="T25" fmla="*/ 639 h 639"/>
                  <a:gd name="T26" fmla="*/ 0 w 2285"/>
                  <a:gd name="T27" fmla="*/ 498 h 639"/>
                  <a:gd name="T28" fmla="*/ 0 w 2285"/>
                  <a:gd name="T29" fmla="*/ 311 h 639"/>
                  <a:gd name="T30" fmla="*/ 457 w 2285"/>
                  <a:gd name="T31" fmla="*/ 552 h 639"/>
                  <a:gd name="T32" fmla="*/ 457 w 2285"/>
                  <a:gd name="T33" fmla="*/ 427 h 639"/>
                  <a:gd name="T34" fmla="*/ 457 w 2285"/>
                  <a:gd name="T35" fmla="*/ 404 h 639"/>
                  <a:gd name="T36" fmla="*/ 457 w 2285"/>
                  <a:gd name="T37" fmla="*/ 208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5" h="639">
                    <a:moveTo>
                      <a:pt x="1828" y="425"/>
                    </a:moveTo>
                    <a:lnTo>
                      <a:pt x="1828" y="258"/>
                    </a:lnTo>
                    <a:lnTo>
                      <a:pt x="1828" y="53"/>
                    </a:lnTo>
                    <a:moveTo>
                      <a:pt x="2285" y="379"/>
                    </a:moveTo>
                    <a:lnTo>
                      <a:pt x="2285" y="258"/>
                    </a:lnTo>
                    <a:lnTo>
                      <a:pt x="2285" y="0"/>
                    </a:lnTo>
                    <a:moveTo>
                      <a:pt x="1371" y="461"/>
                    </a:moveTo>
                    <a:lnTo>
                      <a:pt x="1371" y="295"/>
                    </a:lnTo>
                    <a:lnTo>
                      <a:pt x="1371" y="92"/>
                    </a:lnTo>
                    <a:moveTo>
                      <a:pt x="912" y="484"/>
                    </a:moveTo>
                    <a:lnTo>
                      <a:pt x="912" y="354"/>
                    </a:lnTo>
                    <a:lnTo>
                      <a:pt x="912" y="119"/>
                    </a:lnTo>
                    <a:moveTo>
                      <a:pt x="0" y="639"/>
                    </a:moveTo>
                    <a:lnTo>
                      <a:pt x="0" y="498"/>
                    </a:lnTo>
                    <a:lnTo>
                      <a:pt x="0" y="311"/>
                    </a:lnTo>
                    <a:moveTo>
                      <a:pt x="457" y="552"/>
                    </a:moveTo>
                    <a:lnTo>
                      <a:pt x="457" y="427"/>
                    </a:lnTo>
                    <a:lnTo>
                      <a:pt x="457" y="404"/>
                    </a:lnTo>
                    <a:lnTo>
                      <a:pt x="457" y="208"/>
                    </a:lnTo>
                  </a:path>
                </a:pathLst>
              </a:custGeom>
              <a:noFill/>
              <a:ln w="28575"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9" name="Freeform 7">
                <a:extLst>
                  <a:ext uri="{FF2B5EF4-FFF2-40B4-BE49-F238E27FC236}">
                    <a16:creationId xmlns="" xmlns:a16="http://schemas.microsoft.com/office/drawing/2014/main" id="{7A0371FE-3C03-407D-B903-ECEDE9F2AD0A}"/>
                  </a:ext>
                </a:extLst>
              </p:cNvPr>
              <p:cNvSpPr>
                <a:spLocks noEditPoints="1"/>
              </p:cNvSpPr>
              <p:nvPr/>
            </p:nvSpPr>
            <p:spPr bwMode="auto">
              <a:xfrm>
                <a:off x="15393988" y="2422525"/>
                <a:ext cx="4367213" cy="1477963"/>
              </a:xfrm>
              <a:custGeom>
                <a:avLst/>
                <a:gdLst>
                  <a:gd name="T0" fmla="*/ 1478 w 2751"/>
                  <a:gd name="T1" fmla="*/ 48 h 931"/>
                  <a:gd name="T2" fmla="*/ 1382 w 2751"/>
                  <a:gd name="T3" fmla="*/ 64 h 931"/>
                  <a:gd name="T4" fmla="*/ 1378 w 2751"/>
                  <a:gd name="T5" fmla="*/ 96 h 931"/>
                  <a:gd name="T6" fmla="*/ 1267 w 2751"/>
                  <a:gd name="T7" fmla="*/ 110 h 931"/>
                  <a:gd name="T8" fmla="*/ 1003 w 2751"/>
                  <a:gd name="T9" fmla="*/ 121 h 931"/>
                  <a:gd name="T10" fmla="*/ 939 w 2751"/>
                  <a:gd name="T11" fmla="*/ 146 h 931"/>
                  <a:gd name="T12" fmla="*/ 1705 w 2751"/>
                  <a:gd name="T13" fmla="*/ 37 h 931"/>
                  <a:gd name="T14" fmla="*/ 1853 w 2751"/>
                  <a:gd name="T15" fmla="*/ 37 h 931"/>
                  <a:gd name="T16" fmla="*/ 2180 w 2751"/>
                  <a:gd name="T17" fmla="*/ 25 h 931"/>
                  <a:gd name="T18" fmla="*/ 2258 w 2751"/>
                  <a:gd name="T19" fmla="*/ 16 h 931"/>
                  <a:gd name="T20" fmla="*/ 2294 w 2751"/>
                  <a:gd name="T21" fmla="*/ 0 h 931"/>
                  <a:gd name="T22" fmla="*/ 923 w 2751"/>
                  <a:gd name="T23" fmla="*/ 169 h 931"/>
                  <a:gd name="T24" fmla="*/ 823 w 2751"/>
                  <a:gd name="T25" fmla="*/ 183 h 931"/>
                  <a:gd name="T26" fmla="*/ 610 w 2751"/>
                  <a:gd name="T27" fmla="*/ 194 h 931"/>
                  <a:gd name="T28" fmla="*/ 562 w 2751"/>
                  <a:gd name="T29" fmla="*/ 205 h 931"/>
                  <a:gd name="T30" fmla="*/ 548 w 2751"/>
                  <a:gd name="T31" fmla="*/ 217 h 931"/>
                  <a:gd name="T32" fmla="*/ 485 w 2751"/>
                  <a:gd name="T33" fmla="*/ 240 h 931"/>
                  <a:gd name="T34" fmla="*/ 466 w 2751"/>
                  <a:gd name="T35" fmla="*/ 240 h 931"/>
                  <a:gd name="T36" fmla="*/ 446 w 2751"/>
                  <a:gd name="T37" fmla="*/ 331 h 931"/>
                  <a:gd name="T38" fmla="*/ 430 w 2751"/>
                  <a:gd name="T39" fmla="*/ 367 h 931"/>
                  <a:gd name="T40" fmla="*/ 396 w 2751"/>
                  <a:gd name="T41" fmla="*/ 381 h 931"/>
                  <a:gd name="T42" fmla="*/ 369 w 2751"/>
                  <a:gd name="T43" fmla="*/ 395 h 931"/>
                  <a:gd name="T44" fmla="*/ 319 w 2751"/>
                  <a:gd name="T45" fmla="*/ 415 h 931"/>
                  <a:gd name="T46" fmla="*/ 285 w 2751"/>
                  <a:gd name="T47" fmla="*/ 427 h 931"/>
                  <a:gd name="T48" fmla="*/ 269 w 2751"/>
                  <a:gd name="T49" fmla="*/ 438 h 931"/>
                  <a:gd name="T50" fmla="*/ 253 w 2751"/>
                  <a:gd name="T51" fmla="*/ 449 h 931"/>
                  <a:gd name="T52" fmla="*/ 235 w 2751"/>
                  <a:gd name="T53" fmla="*/ 507 h 931"/>
                  <a:gd name="T54" fmla="*/ 216 w 2751"/>
                  <a:gd name="T55" fmla="*/ 625 h 931"/>
                  <a:gd name="T56" fmla="*/ 200 w 2751"/>
                  <a:gd name="T57" fmla="*/ 684 h 931"/>
                  <a:gd name="T58" fmla="*/ 182 w 2751"/>
                  <a:gd name="T59" fmla="*/ 705 h 931"/>
                  <a:gd name="T60" fmla="*/ 164 w 2751"/>
                  <a:gd name="T61" fmla="*/ 776 h 931"/>
                  <a:gd name="T62" fmla="*/ 153 w 2751"/>
                  <a:gd name="T63" fmla="*/ 799 h 931"/>
                  <a:gd name="T64" fmla="*/ 135 w 2751"/>
                  <a:gd name="T65" fmla="*/ 814 h 931"/>
                  <a:gd name="T66" fmla="*/ 107 w 2751"/>
                  <a:gd name="T67" fmla="*/ 830 h 931"/>
                  <a:gd name="T68" fmla="*/ 75 w 2751"/>
                  <a:gd name="T69" fmla="*/ 846 h 931"/>
                  <a:gd name="T70" fmla="*/ 57 w 2751"/>
                  <a:gd name="T71" fmla="*/ 862 h 931"/>
                  <a:gd name="T72" fmla="*/ 41 w 2751"/>
                  <a:gd name="T73" fmla="*/ 878 h 931"/>
                  <a:gd name="T74" fmla="*/ 25 w 2751"/>
                  <a:gd name="T75" fmla="*/ 890 h 931"/>
                  <a:gd name="T76" fmla="*/ 0 w 2751"/>
                  <a:gd name="T77" fmla="*/ 93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1" h="931">
                    <a:moveTo>
                      <a:pt x="1705" y="48"/>
                    </a:moveTo>
                    <a:lnTo>
                      <a:pt x="1478" y="48"/>
                    </a:lnTo>
                    <a:lnTo>
                      <a:pt x="1478" y="64"/>
                    </a:lnTo>
                    <a:lnTo>
                      <a:pt x="1382" y="64"/>
                    </a:lnTo>
                    <a:lnTo>
                      <a:pt x="1382" y="96"/>
                    </a:lnTo>
                    <a:lnTo>
                      <a:pt x="1378" y="96"/>
                    </a:lnTo>
                    <a:lnTo>
                      <a:pt x="1267" y="96"/>
                    </a:lnTo>
                    <a:lnTo>
                      <a:pt x="1267" y="110"/>
                    </a:lnTo>
                    <a:lnTo>
                      <a:pt x="1003" y="110"/>
                    </a:lnTo>
                    <a:lnTo>
                      <a:pt x="1003" y="121"/>
                    </a:lnTo>
                    <a:lnTo>
                      <a:pt x="939" y="121"/>
                    </a:lnTo>
                    <a:lnTo>
                      <a:pt x="939" y="146"/>
                    </a:lnTo>
                    <a:lnTo>
                      <a:pt x="923" y="146"/>
                    </a:lnTo>
                    <a:moveTo>
                      <a:pt x="1705" y="37"/>
                    </a:moveTo>
                    <a:lnTo>
                      <a:pt x="1837" y="37"/>
                    </a:lnTo>
                    <a:lnTo>
                      <a:pt x="1853" y="37"/>
                    </a:lnTo>
                    <a:lnTo>
                      <a:pt x="1853" y="25"/>
                    </a:lnTo>
                    <a:lnTo>
                      <a:pt x="2180" y="25"/>
                    </a:lnTo>
                    <a:lnTo>
                      <a:pt x="2180" y="16"/>
                    </a:lnTo>
                    <a:lnTo>
                      <a:pt x="2258" y="16"/>
                    </a:lnTo>
                    <a:lnTo>
                      <a:pt x="2258" y="0"/>
                    </a:lnTo>
                    <a:lnTo>
                      <a:pt x="2294" y="0"/>
                    </a:lnTo>
                    <a:lnTo>
                      <a:pt x="2751" y="0"/>
                    </a:lnTo>
                    <a:moveTo>
                      <a:pt x="923" y="169"/>
                    </a:moveTo>
                    <a:lnTo>
                      <a:pt x="823" y="169"/>
                    </a:lnTo>
                    <a:lnTo>
                      <a:pt x="823" y="183"/>
                    </a:lnTo>
                    <a:lnTo>
                      <a:pt x="610" y="183"/>
                    </a:lnTo>
                    <a:lnTo>
                      <a:pt x="610" y="194"/>
                    </a:lnTo>
                    <a:lnTo>
                      <a:pt x="562" y="194"/>
                    </a:lnTo>
                    <a:lnTo>
                      <a:pt x="562" y="205"/>
                    </a:lnTo>
                    <a:lnTo>
                      <a:pt x="548" y="205"/>
                    </a:lnTo>
                    <a:lnTo>
                      <a:pt x="548" y="217"/>
                    </a:lnTo>
                    <a:lnTo>
                      <a:pt x="485" y="217"/>
                    </a:lnTo>
                    <a:lnTo>
                      <a:pt x="485" y="240"/>
                    </a:lnTo>
                    <a:lnTo>
                      <a:pt x="466" y="240"/>
                    </a:lnTo>
                    <a:lnTo>
                      <a:pt x="466" y="240"/>
                    </a:lnTo>
                    <a:lnTo>
                      <a:pt x="466" y="331"/>
                    </a:lnTo>
                    <a:lnTo>
                      <a:pt x="446" y="331"/>
                    </a:lnTo>
                    <a:lnTo>
                      <a:pt x="446" y="367"/>
                    </a:lnTo>
                    <a:lnTo>
                      <a:pt x="430" y="367"/>
                    </a:lnTo>
                    <a:lnTo>
                      <a:pt x="430" y="381"/>
                    </a:lnTo>
                    <a:lnTo>
                      <a:pt x="396" y="381"/>
                    </a:lnTo>
                    <a:lnTo>
                      <a:pt x="396" y="395"/>
                    </a:lnTo>
                    <a:lnTo>
                      <a:pt x="369" y="395"/>
                    </a:lnTo>
                    <a:lnTo>
                      <a:pt x="369" y="415"/>
                    </a:lnTo>
                    <a:lnTo>
                      <a:pt x="319" y="415"/>
                    </a:lnTo>
                    <a:lnTo>
                      <a:pt x="319" y="427"/>
                    </a:lnTo>
                    <a:lnTo>
                      <a:pt x="285" y="427"/>
                    </a:lnTo>
                    <a:lnTo>
                      <a:pt x="285" y="438"/>
                    </a:lnTo>
                    <a:lnTo>
                      <a:pt x="269" y="438"/>
                    </a:lnTo>
                    <a:lnTo>
                      <a:pt x="269" y="449"/>
                    </a:lnTo>
                    <a:lnTo>
                      <a:pt x="253" y="449"/>
                    </a:lnTo>
                    <a:lnTo>
                      <a:pt x="253" y="507"/>
                    </a:lnTo>
                    <a:lnTo>
                      <a:pt x="235" y="507"/>
                    </a:lnTo>
                    <a:lnTo>
                      <a:pt x="235" y="625"/>
                    </a:lnTo>
                    <a:lnTo>
                      <a:pt x="216" y="625"/>
                    </a:lnTo>
                    <a:lnTo>
                      <a:pt x="216" y="684"/>
                    </a:lnTo>
                    <a:lnTo>
                      <a:pt x="200" y="684"/>
                    </a:lnTo>
                    <a:lnTo>
                      <a:pt x="200" y="705"/>
                    </a:lnTo>
                    <a:lnTo>
                      <a:pt x="182" y="705"/>
                    </a:lnTo>
                    <a:lnTo>
                      <a:pt x="182" y="776"/>
                    </a:lnTo>
                    <a:lnTo>
                      <a:pt x="164" y="776"/>
                    </a:lnTo>
                    <a:lnTo>
                      <a:pt x="164" y="799"/>
                    </a:lnTo>
                    <a:lnTo>
                      <a:pt x="153" y="799"/>
                    </a:lnTo>
                    <a:lnTo>
                      <a:pt x="153" y="814"/>
                    </a:lnTo>
                    <a:lnTo>
                      <a:pt x="135" y="814"/>
                    </a:lnTo>
                    <a:lnTo>
                      <a:pt x="135" y="830"/>
                    </a:lnTo>
                    <a:lnTo>
                      <a:pt x="107" y="830"/>
                    </a:lnTo>
                    <a:lnTo>
                      <a:pt x="107" y="846"/>
                    </a:lnTo>
                    <a:lnTo>
                      <a:pt x="75" y="846"/>
                    </a:lnTo>
                    <a:lnTo>
                      <a:pt x="75" y="862"/>
                    </a:lnTo>
                    <a:lnTo>
                      <a:pt x="57" y="862"/>
                    </a:lnTo>
                    <a:lnTo>
                      <a:pt x="57" y="878"/>
                    </a:lnTo>
                    <a:lnTo>
                      <a:pt x="41" y="878"/>
                    </a:lnTo>
                    <a:lnTo>
                      <a:pt x="41" y="890"/>
                    </a:lnTo>
                    <a:lnTo>
                      <a:pt x="25" y="890"/>
                    </a:lnTo>
                    <a:lnTo>
                      <a:pt x="25" y="931"/>
                    </a:lnTo>
                    <a:lnTo>
                      <a:pt x="0" y="931"/>
                    </a:lnTo>
                  </a:path>
                </a:pathLst>
              </a:custGeom>
              <a:noFill/>
              <a:ln w="4286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60" name="Freeform 8">
                <a:extLst>
                  <a:ext uri="{FF2B5EF4-FFF2-40B4-BE49-F238E27FC236}">
                    <a16:creationId xmlns="" xmlns:a16="http://schemas.microsoft.com/office/drawing/2014/main" id="{6C1C14BE-3AF2-49D5-B03F-B1873B7B79FB}"/>
                  </a:ext>
                </a:extLst>
              </p:cNvPr>
              <p:cNvSpPr>
                <a:spLocks noEditPoints="1"/>
              </p:cNvSpPr>
              <p:nvPr/>
            </p:nvSpPr>
            <p:spPr bwMode="auto">
              <a:xfrm>
                <a:off x="16133763" y="3038475"/>
                <a:ext cx="3627438" cy="593725"/>
              </a:xfrm>
              <a:custGeom>
                <a:avLst/>
                <a:gdLst>
                  <a:gd name="T0" fmla="*/ 1371 w 2285"/>
                  <a:gd name="T1" fmla="*/ 299 h 374"/>
                  <a:gd name="T2" fmla="*/ 1371 w 2285"/>
                  <a:gd name="T3" fmla="*/ 201 h 374"/>
                  <a:gd name="T4" fmla="*/ 1371 w 2285"/>
                  <a:gd name="T5" fmla="*/ 57 h 374"/>
                  <a:gd name="T6" fmla="*/ 2285 w 2285"/>
                  <a:gd name="T7" fmla="*/ 258 h 374"/>
                  <a:gd name="T8" fmla="*/ 2285 w 2285"/>
                  <a:gd name="T9" fmla="*/ 164 h 374"/>
                  <a:gd name="T10" fmla="*/ 2285 w 2285"/>
                  <a:gd name="T11" fmla="*/ 0 h 374"/>
                  <a:gd name="T12" fmla="*/ 1826 w 2285"/>
                  <a:gd name="T13" fmla="*/ 276 h 374"/>
                  <a:gd name="T14" fmla="*/ 1826 w 2285"/>
                  <a:gd name="T15" fmla="*/ 176 h 374"/>
                  <a:gd name="T16" fmla="*/ 1826 w 2285"/>
                  <a:gd name="T17" fmla="*/ 27 h 374"/>
                  <a:gd name="T18" fmla="*/ 0 w 2285"/>
                  <a:gd name="T19" fmla="*/ 374 h 374"/>
                  <a:gd name="T20" fmla="*/ 0 w 2285"/>
                  <a:gd name="T21" fmla="*/ 287 h 374"/>
                  <a:gd name="T22" fmla="*/ 0 w 2285"/>
                  <a:gd name="T23" fmla="*/ 153 h 374"/>
                  <a:gd name="T24" fmla="*/ 457 w 2285"/>
                  <a:gd name="T25" fmla="*/ 331 h 374"/>
                  <a:gd name="T26" fmla="*/ 457 w 2285"/>
                  <a:gd name="T27" fmla="*/ 235 h 374"/>
                  <a:gd name="T28" fmla="*/ 457 w 2285"/>
                  <a:gd name="T29" fmla="*/ 98 h 374"/>
                  <a:gd name="T30" fmla="*/ 912 w 2285"/>
                  <a:gd name="T31" fmla="*/ 319 h 374"/>
                  <a:gd name="T32" fmla="*/ 912 w 2285"/>
                  <a:gd name="T33" fmla="*/ 223 h 374"/>
                  <a:gd name="T34" fmla="*/ 912 w 2285"/>
                  <a:gd name="T35" fmla="*/ 8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5" h="374">
                    <a:moveTo>
                      <a:pt x="1371" y="299"/>
                    </a:moveTo>
                    <a:lnTo>
                      <a:pt x="1371" y="201"/>
                    </a:lnTo>
                    <a:lnTo>
                      <a:pt x="1371" y="57"/>
                    </a:lnTo>
                    <a:moveTo>
                      <a:pt x="2285" y="258"/>
                    </a:moveTo>
                    <a:lnTo>
                      <a:pt x="2285" y="164"/>
                    </a:lnTo>
                    <a:lnTo>
                      <a:pt x="2285" y="0"/>
                    </a:lnTo>
                    <a:moveTo>
                      <a:pt x="1826" y="276"/>
                    </a:moveTo>
                    <a:lnTo>
                      <a:pt x="1826" y="176"/>
                    </a:lnTo>
                    <a:lnTo>
                      <a:pt x="1826" y="27"/>
                    </a:lnTo>
                    <a:moveTo>
                      <a:pt x="0" y="374"/>
                    </a:moveTo>
                    <a:lnTo>
                      <a:pt x="0" y="287"/>
                    </a:lnTo>
                    <a:lnTo>
                      <a:pt x="0" y="153"/>
                    </a:lnTo>
                    <a:moveTo>
                      <a:pt x="457" y="331"/>
                    </a:moveTo>
                    <a:lnTo>
                      <a:pt x="457" y="235"/>
                    </a:lnTo>
                    <a:lnTo>
                      <a:pt x="457" y="98"/>
                    </a:lnTo>
                    <a:moveTo>
                      <a:pt x="912" y="319"/>
                    </a:moveTo>
                    <a:lnTo>
                      <a:pt x="912" y="223"/>
                    </a:lnTo>
                    <a:lnTo>
                      <a:pt x="912" y="84"/>
                    </a:lnTo>
                  </a:path>
                </a:pathLst>
              </a:custGeom>
              <a:noFill/>
              <a:ln w="28575"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61" name="Freeform 9">
                <a:extLst>
                  <a:ext uri="{FF2B5EF4-FFF2-40B4-BE49-F238E27FC236}">
                    <a16:creationId xmlns="" xmlns:a16="http://schemas.microsoft.com/office/drawing/2014/main" id="{A2C4CD76-C182-4D21-A877-0F622AAF2C9B}"/>
                  </a:ext>
                </a:extLst>
              </p:cNvPr>
              <p:cNvSpPr>
                <a:spLocks/>
              </p:cNvSpPr>
              <p:nvPr/>
            </p:nvSpPr>
            <p:spPr bwMode="auto">
              <a:xfrm>
                <a:off x="15401925" y="3298825"/>
                <a:ext cx="4359275" cy="576263"/>
              </a:xfrm>
              <a:custGeom>
                <a:avLst/>
                <a:gdLst>
                  <a:gd name="T0" fmla="*/ 2746 w 2746"/>
                  <a:gd name="T1" fmla="*/ 0 h 363"/>
                  <a:gd name="T2" fmla="*/ 2584 w 2746"/>
                  <a:gd name="T3" fmla="*/ 0 h 363"/>
                  <a:gd name="T4" fmla="*/ 2584 w 2746"/>
                  <a:gd name="T5" fmla="*/ 12 h 363"/>
                  <a:gd name="T6" fmla="*/ 2287 w 2746"/>
                  <a:gd name="T7" fmla="*/ 12 h 363"/>
                  <a:gd name="T8" fmla="*/ 1946 w 2746"/>
                  <a:gd name="T9" fmla="*/ 12 h 363"/>
                  <a:gd name="T10" fmla="*/ 1946 w 2746"/>
                  <a:gd name="T11" fmla="*/ 25 h 363"/>
                  <a:gd name="T12" fmla="*/ 1848 w 2746"/>
                  <a:gd name="T13" fmla="*/ 25 h 363"/>
                  <a:gd name="T14" fmla="*/ 1848 w 2746"/>
                  <a:gd name="T15" fmla="*/ 37 h 363"/>
                  <a:gd name="T16" fmla="*/ 1832 w 2746"/>
                  <a:gd name="T17" fmla="*/ 37 h 363"/>
                  <a:gd name="T18" fmla="*/ 1784 w 2746"/>
                  <a:gd name="T19" fmla="*/ 37 h 363"/>
                  <a:gd name="T20" fmla="*/ 1784 w 2746"/>
                  <a:gd name="T21" fmla="*/ 46 h 363"/>
                  <a:gd name="T22" fmla="*/ 1391 w 2746"/>
                  <a:gd name="T23" fmla="*/ 46 h 363"/>
                  <a:gd name="T24" fmla="*/ 1391 w 2746"/>
                  <a:gd name="T25" fmla="*/ 59 h 363"/>
                  <a:gd name="T26" fmla="*/ 1373 w 2746"/>
                  <a:gd name="T27" fmla="*/ 59 h 363"/>
                  <a:gd name="T28" fmla="*/ 964 w 2746"/>
                  <a:gd name="T29" fmla="*/ 59 h 363"/>
                  <a:gd name="T30" fmla="*/ 964 w 2746"/>
                  <a:gd name="T31" fmla="*/ 71 h 363"/>
                  <a:gd name="T32" fmla="*/ 918 w 2746"/>
                  <a:gd name="T33" fmla="*/ 71 h 363"/>
                  <a:gd name="T34" fmla="*/ 884 w 2746"/>
                  <a:gd name="T35" fmla="*/ 71 h 363"/>
                  <a:gd name="T36" fmla="*/ 884 w 2746"/>
                  <a:gd name="T37" fmla="*/ 85 h 363"/>
                  <a:gd name="T38" fmla="*/ 836 w 2746"/>
                  <a:gd name="T39" fmla="*/ 85 h 363"/>
                  <a:gd name="T40" fmla="*/ 836 w 2746"/>
                  <a:gd name="T41" fmla="*/ 96 h 363"/>
                  <a:gd name="T42" fmla="*/ 639 w 2746"/>
                  <a:gd name="T43" fmla="*/ 96 h 363"/>
                  <a:gd name="T44" fmla="*/ 639 w 2746"/>
                  <a:gd name="T45" fmla="*/ 107 h 363"/>
                  <a:gd name="T46" fmla="*/ 575 w 2746"/>
                  <a:gd name="T47" fmla="*/ 107 h 363"/>
                  <a:gd name="T48" fmla="*/ 575 w 2746"/>
                  <a:gd name="T49" fmla="*/ 123 h 363"/>
                  <a:gd name="T50" fmla="*/ 461 w 2746"/>
                  <a:gd name="T51" fmla="*/ 123 h 363"/>
                  <a:gd name="T52" fmla="*/ 459 w 2746"/>
                  <a:gd name="T53" fmla="*/ 123 h 363"/>
                  <a:gd name="T54" fmla="*/ 459 w 2746"/>
                  <a:gd name="T55" fmla="*/ 192 h 363"/>
                  <a:gd name="T56" fmla="*/ 432 w 2746"/>
                  <a:gd name="T57" fmla="*/ 192 h 363"/>
                  <a:gd name="T58" fmla="*/ 432 w 2746"/>
                  <a:gd name="T59" fmla="*/ 201 h 363"/>
                  <a:gd name="T60" fmla="*/ 411 w 2746"/>
                  <a:gd name="T61" fmla="*/ 201 h 363"/>
                  <a:gd name="T62" fmla="*/ 411 w 2746"/>
                  <a:gd name="T63" fmla="*/ 224 h 363"/>
                  <a:gd name="T64" fmla="*/ 361 w 2746"/>
                  <a:gd name="T65" fmla="*/ 224 h 363"/>
                  <a:gd name="T66" fmla="*/ 361 w 2746"/>
                  <a:gd name="T67" fmla="*/ 233 h 363"/>
                  <a:gd name="T68" fmla="*/ 266 w 2746"/>
                  <a:gd name="T69" fmla="*/ 233 h 363"/>
                  <a:gd name="T70" fmla="*/ 266 w 2746"/>
                  <a:gd name="T71" fmla="*/ 247 h 363"/>
                  <a:gd name="T72" fmla="*/ 248 w 2746"/>
                  <a:gd name="T73" fmla="*/ 247 h 363"/>
                  <a:gd name="T74" fmla="*/ 248 w 2746"/>
                  <a:gd name="T75" fmla="*/ 260 h 363"/>
                  <a:gd name="T76" fmla="*/ 214 w 2746"/>
                  <a:gd name="T77" fmla="*/ 260 h 363"/>
                  <a:gd name="T78" fmla="*/ 214 w 2746"/>
                  <a:gd name="T79" fmla="*/ 274 h 363"/>
                  <a:gd name="T80" fmla="*/ 198 w 2746"/>
                  <a:gd name="T81" fmla="*/ 274 h 363"/>
                  <a:gd name="T82" fmla="*/ 198 w 2746"/>
                  <a:gd name="T83" fmla="*/ 288 h 363"/>
                  <a:gd name="T84" fmla="*/ 150 w 2746"/>
                  <a:gd name="T85" fmla="*/ 288 h 363"/>
                  <a:gd name="T86" fmla="*/ 150 w 2746"/>
                  <a:gd name="T87" fmla="*/ 297 h 363"/>
                  <a:gd name="T88" fmla="*/ 134 w 2746"/>
                  <a:gd name="T89" fmla="*/ 297 h 363"/>
                  <a:gd name="T90" fmla="*/ 134 w 2746"/>
                  <a:gd name="T91" fmla="*/ 322 h 363"/>
                  <a:gd name="T92" fmla="*/ 80 w 2746"/>
                  <a:gd name="T93" fmla="*/ 322 h 363"/>
                  <a:gd name="T94" fmla="*/ 80 w 2746"/>
                  <a:gd name="T95" fmla="*/ 333 h 363"/>
                  <a:gd name="T96" fmla="*/ 66 w 2746"/>
                  <a:gd name="T97" fmla="*/ 333 h 363"/>
                  <a:gd name="T98" fmla="*/ 66 w 2746"/>
                  <a:gd name="T99" fmla="*/ 363 h 363"/>
                  <a:gd name="T100" fmla="*/ 0 w 2746"/>
                  <a:gd name="T101"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46" h="363">
                    <a:moveTo>
                      <a:pt x="2746" y="0"/>
                    </a:moveTo>
                    <a:lnTo>
                      <a:pt x="2584" y="0"/>
                    </a:lnTo>
                    <a:lnTo>
                      <a:pt x="2584" y="12"/>
                    </a:lnTo>
                    <a:lnTo>
                      <a:pt x="2287" y="12"/>
                    </a:lnTo>
                    <a:lnTo>
                      <a:pt x="1946" y="12"/>
                    </a:lnTo>
                    <a:lnTo>
                      <a:pt x="1946" y="25"/>
                    </a:lnTo>
                    <a:lnTo>
                      <a:pt x="1848" y="25"/>
                    </a:lnTo>
                    <a:lnTo>
                      <a:pt x="1848" y="37"/>
                    </a:lnTo>
                    <a:lnTo>
                      <a:pt x="1832" y="37"/>
                    </a:lnTo>
                    <a:lnTo>
                      <a:pt x="1784" y="37"/>
                    </a:lnTo>
                    <a:lnTo>
                      <a:pt x="1784" y="46"/>
                    </a:lnTo>
                    <a:lnTo>
                      <a:pt x="1391" y="46"/>
                    </a:lnTo>
                    <a:lnTo>
                      <a:pt x="1391" y="59"/>
                    </a:lnTo>
                    <a:lnTo>
                      <a:pt x="1373" y="59"/>
                    </a:lnTo>
                    <a:lnTo>
                      <a:pt x="964" y="59"/>
                    </a:lnTo>
                    <a:lnTo>
                      <a:pt x="964" y="71"/>
                    </a:lnTo>
                    <a:lnTo>
                      <a:pt x="918" y="71"/>
                    </a:lnTo>
                    <a:lnTo>
                      <a:pt x="884" y="71"/>
                    </a:lnTo>
                    <a:lnTo>
                      <a:pt x="884" y="85"/>
                    </a:lnTo>
                    <a:lnTo>
                      <a:pt x="836" y="85"/>
                    </a:lnTo>
                    <a:lnTo>
                      <a:pt x="836" y="96"/>
                    </a:lnTo>
                    <a:lnTo>
                      <a:pt x="639" y="96"/>
                    </a:lnTo>
                    <a:lnTo>
                      <a:pt x="639" y="107"/>
                    </a:lnTo>
                    <a:lnTo>
                      <a:pt x="575" y="107"/>
                    </a:lnTo>
                    <a:lnTo>
                      <a:pt x="575" y="123"/>
                    </a:lnTo>
                    <a:lnTo>
                      <a:pt x="461" y="123"/>
                    </a:lnTo>
                    <a:lnTo>
                      <a:pt x="459" y="123"/>
                    </a:lnTo>
                    <a:lnTo>
                      <a:pt x="459" y="192"/>
                    </a:lnTo>
                    <a:lnTo>
                      <a:pt x="432" y="192"/>
                    </a:lnTo>
                    <a:lnTo>
                      <a:pt x="432" y="201"/>
                    </a:lnTo>
                    <a:lnTo>
                      <a:pt x="411" y="201"/>
                    </a:lnTo>
                    <a:lnTo>
                      <a:pt x="411" y="224"/>
                    </a:lnTo>
                    <a:lnTo>
                      <a:pt x="361" y="224"/>
                    </a:lnTo>
                    <a:lnTo>
                      <a:pt x="361" y="233"/>
                    </a:lnTo>
                    <a:lnTo>
                      <a:pt x="266" y="233"/>
                    </a:lnTo>
                    <a:lnTo>
                      <a:pt x="266" y="247"/>
                    </a:lnTo>
                    <a:lnTo>
                      <a:pt x="248" y="247"/>
                    </a:lnTo>
                    <a:lnTo>
                      <a:pt x="248" y="260"/>
                    </a:lnTo>
                    <a:lnTo>
                      <a:pt x="214" y="260"/>
                    </a:lnTo>
                    <a:lnTo>
                      <a:pt x="214" y="274"/>
                    </a:lnTo>
                    <a:lnTo>
                      <a:pt x="198" y="274"/>
                    </a:lnTo>
                    <a:lnTo>
                      <a:pt x="198" y="288"/>
                    </a:lnTo>
                    <a:lnTo>
                      <a:pt x="150" y="288"/>
                    </a:lnTo>
                    <a:lnTo>
                      <a:pt x="150" y="297"/>
                    </a:lnTo>
                    <a:lnTo>
                      <a:pt x="134" y="297"/>
                    </a:lnTo>
                    <a:lnTo>
                      <a:pt x="134" y="322"/>
                    </a:lnTo>
                    <a:lnTo>
                      <a:pt x="80" y="322"/>
                    </a:lnTo>
                    <a:lnTo>
                      <a:pt x="80" y="333"/>
                    </a:lnTo>
                    <a:lnTo>
                      <a:pt x="66" y="333"/>
                    </a:lnTo>
                    <a:lnTo>
                      <a:pt x="66" y="363"/>
                    </a:lnTo>
                    <a:lnTo>
                      <a:pt x="0" y="363"/>
                    </a:lnTo>
                  </a:path>
                </a:pathLst>
              </a:custGeom>
              <a:noFill/>
              <a:ln w="4286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grpSp>
        <p:sp>
          <p:nvSpPr>
            <p:cNvPr id="229" name="Rectangle 228"/>
            <p:cNvSpPr/>
            <p:nvPr/>
          </p:nvSpPr>
          <p:spPr>
            <a:xfrm>
              <a:off x="8402137" y="5425504"/>
              <a:ext cx="397866" cy="276999"/>
            </a:xfrm>
            <a:prstGeom prst="rect">
              <a:avLst/>
            </a:prstGeom>
          </p:spPr>
          <p:txBody>
            <a:bodyPr wrap="none">
              <a:spAutoFit/>
            </a:bodyPr>
            <a:lstStyle/>
            <a:p>
              <a:pPr algn="ctr"/>
              <a:r>
                <a:rPr lang="fr-FR" sz="1200" b="1" dirty="0"/>
                <a:t>6,5</a:t>
              </a:r>
            </a:p>
          </p:txBody>
        </p:sp>
        <p:sp>
          <p:nvSpPr>
            <p:cNvPr id="268" name="ZoneTexte 267"/>
            <p:cNvSpPr txBox="1"/>
            <p:nvPr/>
          </p:nvSpPr>
          <p:spPr>
            <a:xfrm>
              <a:off x="6838141" y="5044550"/>
              <a:ext cx="1505540" cy="276999"/>
            </a:xfrm>
            <a:prstGeom prst="rect">
              <a:avLst/>
            </a:prstGeom>
            <a:noFill/>
          </p:spPr>
          <p:txBody>
            <a:bodyPr wrap="none" rtlCol="0">
              <a:spAutoFit/>
            </a:bodyPr>
            <a:lstStyle/>
            <a:p>
              <a:r>
                <a:rPr lang="fr-FR" sz="1200" dirty="0"/>
                <a:t>HR = 2,7 (1,8 - 4,0)</a:t>
              </a:r>
            </a:p>
          </p:txBody>
        </p:sp>
      </p:grpSp>
      <p:grpSp>
        <p:nvGrpSpPr>
          <p:cNvPr id="7" name="Groupe 6">
            <a:extLst>
              <a:ext uri="{FF2B5EF4-FFF2-40B4-BE49-F238E27FC236}">
                <a16:creationId xmlns="" xmlns:a16="http://schemas.microsoft.com/office/drawing/2014/main" id="{B585DE85-E3B7-47A1-A8F0-10D933B08BEC}"/>
              </a:ext>
            </a:extLst>
          </p:cNvPr>
          <p:cNvGrpSpPr/>
          <p:nvPr/>
        </p:nvGrpSpPr>
        <p:grpSpPr>
          <a:xfrm>
            <a:off x="2567608" y="3869599"/>
            <a:ext cx="4291630" cy="276999"/>
            <a:chOff x="2567608" y="3869599"/>
            <a:chExt cx="4291630" cy="276999"/>
          </a:xfrm>
        </p:grpSpPr>
        <p:cxnSp>
          <p:nvCxnSpPr>
            <p:cNvPr id="208" name="Connecteur droit 207">
              <a:extLst>
                <a:ext uri="{FF2B5EF4-FFF2-40B4-BE49-F238E27FC236}">
                  <a16:creationId xmlns="" xmlns:a16="http://schemas.microsoft.com/office/drawing/2014/main" id="{1112EE21-3800-4064-A79A-F85892C739A8}"/>
                </a:ext>
              </a:extLst>
            </p:cNvPr>
            <p:cNvCxnSpPr/>
            <p:nvPr/>
          </p:nvCxnSpPr>
          <p:spPr bwMode="auto">
            <a:xfrm>
              <a:off x="2567608" y="4019663"/>
              <a:ext cx="423179" cy="0"/>
            </a:xfrm>
            <a:prstGeom prst="line">
              <a:avLst/>
            </a:prstGeom>
            <a:solidFill>
              <a:schemeClr val="accent1"/>
            </a:solidFill>
            <a:ln w="28575" cap="flat" cmpd="sng" algn="ctr">
              <a:solidFill>
                <a:srgbClr val="0066FF"/>
              </a:solidFill>
              <a:prstDash val="solid"/>
              <a:round/>
              <a:headEnd type="none" w="med" len="med"/>
              <a:tailEnd type="none" w="med" len="med"/>
            </a:ln>
            <a:effectLst/>
          </p:spPr>
        </p:cxnSp>
        <p:cxnSp>
          <p:nvCxnSpPr>
            <p:cNvPr id="209" name="Connecteur droit 208">
              <a:extLst>
                <a:ext uri="{FF2B5EF4-FFF2-40B4-BE49-F238E27FC236}">
                  <a16:creationId xmlns="" xmlns:a16="http://schemas.microsoft.com/office/drawing/2014/main" id="{488078B9-7B9D-4174-B2CB-5A061D8AB1DB}"/>
                </a:ext>
              </a:extLst>
            </p:cNvPr>
            <p:cNvCxnSpPr/>
            <p:nvPr/>
          </p:nvCxnSpPr>
          <p:spPr bwMode="auto">
            <a:xfrm>
              <a:off x="4640892" y="4011305"/>
              <a:ext cx="423179" cy="0"/>
            </a:xfrm>
            <a:prstGeom prst="line">
              <a:avLst/>
            </a:prstGeom>
            <a:solidFill>
              <a:schemeClr val="accent1"/>
            </a:solidFill>
            <a:ln w="28575" cap="flat" cmpd="sng" algn="ctr">
              <a:solidFill>
                <a:srgbClr val="FF6600"/>
              </a:solidFill>
              <a:prstDash val="solid"/>
              <a:round/>
              <a:headEnd type="none" w="med" len="med"/>
              <a:tailEnd type="none" w="med" len="med"/>
            </a:ln>
            <a:effectLst/>
          </p:spPr>
        </p:cxnSp>
        <p:sp>
          <p:nvSpPr>
            <p:cNvPr id="269" name="ZoneTexte 268">
              <a:extLst>
                <a:ext uri="{FF2B5EF4-FFF2-40B4-BE49-F238E27FC236}">
                  <a16:creationId xmlns="" xmlns:a16="http://schemas.microsoft.com/office/drawing/2014/main" id="{F0E3FBBD-2D24-43F9-89E5-537E3930D341}"/>
                </a:ext>
              </a:extLst>
            </p:cNvPr>
            <p:cNvSpPr txBox="1"/>
            <p:nvPr/>
          </p:nvSpPr>
          <p:spPr>
            <a:xfrm>
              <a:off x="2954424" y="3869599"/>
              <a:ext cx="1576072" cy="276999"/>
            </a:xfrm>
            <a:prstGeom prst="rect">
              <a:avLst/>
            </a:prstGeom>
            <a:noFill/>
          </p:spPr>
          <p:txBody>
            <a:bodyPr wrap="none" rtlCol="0">
              <a:spAutoFit/>
            </a:bodyPr>
            <a:lstStyle/>
            <a:p>
              <a:r>
                <a:rPr lang="fr-FR" sz="1200" b="1" dirty="0"/>
                <a:t>Dépistage renforcé</a:t>
              </a:r>
            </a:p>
          </p:txBody>
        </p:sp>
        <p:sp>
          <p:nvSpPr>
            <p:cNvPr id="270" name="ZoneTexte 269">
              <a:extLst>
                <a:ext uri="{FF2B5EF4-FFF2-40B4-BE49-F238E27FC236}">
                  <a16:creationId xmlns="" xmlns:a16="http://schemas.microsoft.com/office/drawing/2014/main" id="{FCC46218-D6E2-46A3-A988-ECF1167377FA}"/>
                </a:ext>
              </a:extLst>
            </p:cNvPr>
            <p:cNvSpPr txBox="1"/>
            <p:nvPr/>
          </p:nvSpPr>
          <p:spPr>
            <a:xfrm>
              <a:off x="5085996" y="3869599"/>
              <a:ext cx="1773242" cy="276999"/>
            </a:xfrm>
            <a:prstGeom prst="rect">
              <a:avLst/>
            </a:prstGeom>
            <a:noFill/>
          </p:spPr>
          <p:txBody>
            <a:bodyPr wrap="none" rtlCol="0">
              <a:spAutoFit/>
            </a:bodyPr>
            <a:lstStyle/>
            <a:p>
              <a:r>
                <a:rPr lang="fr-FR" sz="1200" b="1" dirty="0"/>
                <a:t>TRT BK systématique</a:t>
              </a:r>
            </a:p>
          </p:txBody>
        </p:sp>
      </p:grpSp>
      <p:sp>
        <p:nvSpPr>
          <p:cNvPr id="210" name="Titre 4">
            <a:extLst>
              <a:ext uri="{FF2B5EF4-FFF2-40B4-BE49-F238E27FC236}">
                <a16:creationId xmlns="" xmlns:a16="http://schemas.microsoft.com/office/drawing/2014/main" id="{18CCB164-1FCD-4C2B-98AA-94189FD1AC2E}"/>
              </a:ext>
            </a:extLst>
          </p:cNvPr>
          <p:cNvSpPr>
            <a:spLocks noGrp="1"/>
          </p:cNvSpPr>
          <p:nvPr>
            <p:ph type="title"/>
          </p:nvPr>
        </p:nvSpPr>
        <p:spPr>
          <a:xfrm>
            <a:off x="1547813" y="115888"/>
            <a:ext cx="7523162" cy="936625"/>
          </a:xfrm>
        </p:spPr>
        <p:txBody>
          <a:bodyPr/>
          <a:lstStyle/>
          <a:p>
            <a:r>
              <a:rPr lang="fr-FR" sz="2400" dirty="0"/>
              <a:t>Essai STATIS : traitement </a:t>
            </a:r>
            <a:r>
              <a:rPr lang="fr-FR" sz="2400" dirty="0" err="1"/>
              <a:t>anti-tuberculeux</a:t>
            </a:r>
            <a:r>
              <a:rPr lang="fr-FR" sz="2400" dirty="0"/>
              <a:t> systématique vs guidé sur tests chez les patients VIH avec CD4 &lt; 100/mm</a:t>
            </a:r>
            <a:r>
              <a:rPr lang="fr-FR" sz="2400" baseline="30000" dirty="0"/>
              <a:t>3</a:t>
            </a:r>
            <a:r>
              <a:rPr lang="fr-FR" sz="2400" dirty="0"/>
              <a:t> (4)</a:t>
            </a:r>
          </a:p>
        </p:txBody>
      </p:sp>
      <p:sp>
        <p:nvSpPr>
          <p:cNvPr id="211" name="ZoneTexte 210">
            <a:extLst>
              <a:ext uri="{FF2B5EF4-FFF2-40B4-BE49-F238E27FC236}">
                <a16:creationId xmlns="" xmlns:a16="http://schemas.microsoft.com/office/drawing/2014/main" id="{F54A7191-8E47-49E1-A107-E7E080BF6A4F}"/>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143</a:t>
            </a:r>
          </a:p>
        </p:txBody>
      </p:sp>
    </p:spTree>
    <p:extLst>
      <p:ext uri="{BB962C8B-B14F-4D97-AF65-F5344CB8AC3E}">
        <p14:creationId xmlns:p14="http://schemas.microsoft.com/office/powerpoint/2010/main" val="1031008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600" dirty="0"/>
              <a:t>Essai INSPIRING : DTG pour le traitement </a:t>
            </a:r>
            <a:br>
              <a:rPr lang="fr-FR" sz="2600" dirty="0"/>
            </a:br>
            <a:r>
              <a:rPr lang="fr-FR" sz="2600" dirty="0"/>
              <a:t>de la tuberculose (1)</a:t>
            </a:r>
          </a:p>
        </p:txBody>
      </p:sp>
      <p:sp>
        <p:nvSpPr>
          <p:cNvPr id="4" name="Espace réservé du contenu 3"/>
          <p:cNvSpPr>
            <a:spLocks noGrp="1"/>
          </p:cNvSpPr>
          <p:nvPr>
            <p:ph idx="1"/>
          </p:nvPr>
        </p:nvSpPr>
        <p:spPr/>
        <p:txBody>
          <a:bodyPr/>
          <a:lstStyle/>
          <a:p>
            <a:r>
              <a:rPr lang="fr-FR" sz="1800" dirty="0"/>
              <a:t>113 patients naïfs d’ARV, avec tuberculose RFP-S : randomisation EFV </a:t>
            </a:r>
            <a:br>
              <a:rPr lang="fr-FR" sz="1800" dirty="0"/>
            </a:br>
            <a:r>
              <a:rPr lang="fr-FR" sz="1800" dirty="0"/>
              <a:t>ou DTG + 2 INTI</a:t>
            </a:r>
          </a:p>
          <a:p>
            <a:pPr lvl="1"/>
            <a:r>
              <a:rPr lang="fr-FR" sz="1600" dirty="0"/>
              <a:t>Initiation traitement anti-BK par HRZE 2 mois puis HR 4 mois</a:t>
            </a:r>
          </a:p>
          <a:p>
            <a:pPr lvl="1"/>
            <a:r>
              <a:rPr lang="fr-FR" sz="1600" dirty="0"/>
              <a:t>Groupe DTG (n = 69) : introduction DTG 50 mg </a:t>
            </a:r>
            <a:r>
              <a:rPr lang="fr-FR" sz="1600" dirty="0" err="1"/>
              <a:t>bid</a:t>
            </a:r>
            <a:r>
              <a:rPr lang="fr-FR" sz="1600" dirty="0"/>
              <a:t> + 2 INTI, en médiane à J35</a:t>
            </a:r>
          </a:p>
          <a:p>
            <a:pPr lvl="1"/>
            <a:r>
              <a:rPr lang="fr-FR" sz="1600" dirty="0"/>
              <a:t>Poursuite DTG 50 mg </a:t>
            </a:r>
            <a:r>
              <a:rPr lang="fr-FR" sz="1600" dirty="0" err="1"/>
              <a:t>bid</a:t>
            </a:r>
            <a:r>
              <a:rPr lang="fr-FR" sz="1600" dirty="0"/>
              <a:t> jusqu’à 2 semaines après arrêt du traitement anti-BK puis DTG 50 mg/j</a:t>
            </a:r>
            <a:br>
              <a:rPr lang="fr-FR" sz="1600" dirty="0"/>
            </a:br>
            <a:endParaRPr lang="fr-FR" sz="1600" dirty="0"/>
          </a:p>
          <a:p>
            <a:r>
              <a:rPr lang="fr-FR" sz="1800" dirty="0"/>
              <a:t>Caractéristiques à l’inclusion (groupe DTG)</a:t>
            </a:r>
          </a:p>
          <a:p>
            <a:pPr lvl="1"/>
            <a:r>
              <a:rPr lang="fr-FR" sz="1600" dirty="0"/>
              <a:t>CV médiane : 5,10 log</a:t>
            </a:r>
            <a:r>
              <a:rPr lang="fr-FR" sz="1600" baseline="-25000" dirty="0"/>
              <a:t>10</a:t>
            </a:r>
            <a:r>
              <a:rPr lang="fr-FR" sz="1600" dirty="0"/>
              <a:t> c/ml ; CV &gt; 100 000 c/ml : 64 %</a:t>
            </a:r>
          </a:p>
          <a:p>
            <a:pPr lvl="1"/>
            <a:r>
              <a:rPr lang="fr-FR" sz="1600" dirty="0"/>
              <a:t>CD4/mm</a:t>
            </a:r>
            <a:r>
              <a:rPr lang="fr-FR" sz="1600" baseline="30000" dirty="0"/>
              <a:t>3</a:t>
            </a:r>
            <a:r>
              <a:rPr lang="fr-FR" sz="1600" dirty="0"/>
              <a:t>, médiane : 208 ; CD4 ≤100/mm</a:t>
            </a:r>
            <a:r>
              <a:rPr lang="fr-FR" sz="1600" baseline="30000" dirty="0"/>
              <a:t>3</a:t>
            </a:r>
            <a:r>
              <a:rPr lang="fr-FR" sz="1600" dirty="0"/>
              <a:t> : 19 %</a:t>
            </a:r>
          </a:p>
          <a:p>
            <a:pPr lvl="1"/>
            <a:r>
              <a:rPr lang="fr-FR" sz="1600" dirty="0"/>
              <a:t>INTI : TDF chez 74 % des patients</a:t>
            </a:r>
          </a:p>
          <a:p>
            <a:pPr lvl="1"/>
            <a:endParaRPr lang="fr-FR" sz="1600" dirty="0"/>
          </a:p>
          <a:p>
            <a:r>
              <a:rPr lang="fr-FR" sz="1800" dirty="0"/>
              <a:t>Analyse à S48 (ITT, </a:t>
            </a:r>
            <a:r>
              <a:rPr lang="fr-FR" sz="1800" dirty="0" err="1"/>
              <a:t>snapshot</a:t>
            </a:r>
            <a:r>
              <a:rPr lang="fr-FR" sz="1800" dirty="0"/>
              <a:t>) groupe DTG</a:t>
            </a:r>
          </a:p>
          <a:p>
            <a:pPr lvl="1"/>
            <a:r>
              <a:rPr lang="fr-FR" sz="1600" dirty="0"/>
              <a:t>CV &lt; 50 c/ml = 81 % (IC 95 % : 72 - 90) vs 89 % groupe EFV</a:t>
            </a:r>
          </a:p>
          <a:p>
            <a:pPr lvl="1"/>
            <a:r>
              <a:rPr lang="fr-FR" sz="1600" dirty="0"/>
              <a:t>1 échec virologique confirmé sans émergence de mutation de résistance</a:t>
            </a:r>
          </a:p>
          <a:p>
            <a:pPr lvl="1"/>
            <a:r>
              <a:rPr lang="fr-FR" sz="1600" dirty="0"/>
              <a:t>Réponse CD4 : + 146/mm</a:t>
            </a:r>
            <a:r>
              <a:rPr lang="fr-FR" sz="1600" baseline="30000" dirty="0"/>
              <a:t>3</a:t>
            </a:r>
          </a:p>
          <a:p>
            <a:pPr lvl="1"/>
            <a:r>
              <a:rPr lang="fr-FR" sz="1600" dirty="0"/>
              <a:t>Aucun arrêt pour événement indésirable, cytolyse hépatique </a:t>
            </a:r>
            <a:br>
              <a:rPr lang="fr-FR" sz="1600" dirty="0"/>
            </a:br>
            <a:r>
              <a:rPr lang="fr-FR" sz="1600" dirty="0"/>
              <a:t>(ALAT 5-10 LSN) = 1 (1 %)</a:t>
            </a:r>
          </a:p>
          <a:p>
            <a:pPr lvl="1"/>
            <a:r>
              <a:rPr lang="fr-FR" sz="1600" dirty="0"/>
              <a:t>IRIS-BK = 4 (6 %) vs 9 % sous EFV</a:t>
            </a:r>
          </a:p>
        </p:txBody>
      </p:sp>
      <p:sp>
        <p:nvSpPr>
          <p:cNvPr id="5" name="Text Box 3"/>
          <p:cNvSpPr txBox="1">
            <a:spLocks noChangeArrowheads="1"/>
          </p:cNvSpPr>
          <p:nvPr/>
        </p:nvSpPr>
        <p:spPr bwMode="auto">
          <a:xfrm>
            <a:off x="5937505" y="6583363"/>
            <a:ext cx="3206496" cy="276999"/>
          </a:xfrm>
          <a:prstGeom prst="rect">
            <a:avLst/>
          </a:prstGeom>
          <a:noFill/>
          <a:ln w="9525">
            <a:noFill/>
            <a:miter lim="800000"/>
            <a:headEnd/>
            <a:tailEnd/>
          </a:ln>
        </p:spPr>
        <p:txBody>
          <a:bodyPr wrap="square">
            <a:spAutoFit/>
          </a:bodyPr>
          <a:lstStyle/>
          <a:p>
            <a:pPr algn="r" eaLnBrk="0" hangingPunct="0"/>
            <a:r>
              <a:rPr lang="en-GB" sz="1200" i="1" dirty="0">
                <a:solidFill>
                  <a:srgbClr val="0070C0"/>
                </a:solidFill>
              </a:rPr>
              <a:t>Dooley K, CROI 2018, Abs. 33</a:t>
            </a:r>
          </a:p>
        </p:txBody>
      </p:sp>
      <p:sp>
        <p:nvSpPr>
          <p:cNvPr id="6" name="ZoneTexte 5">
            <a:extLst>
              <a:ext uri="{FF2B5EF4-FFF2-40B4-BE49-F238E27FC236}">
                <a16:creationId xmlns="" xmlns:a16="http://schemas.microsoft.com/office/drawing/2014/main" id="{3E9444EB-F51B-400E-BDC1-7B0474E4DDA3}"/>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145</a:t>
            </a:r>
          </a:p>
        </p:txBody>
      </p:sp>
    </p:spTree>
    <p:extLst>
      <p:ext uri="{BB962C8B-B14F-4D97-AF65-F5344CB8AC3E}">
        <p14:creationId xmlns:p14="http://schemas.microsoft.com/office/powerpoint/2010/main" val="1626890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937505" y="6583363"/>
            <a:ext cx="3206496" cy="276999"/>
          </a:xfrm>
          <a:prstGeom prst="rect">
            <a:avLst/>
          </a:prstGeom>
          <a:noFill/>
          <a:ln w="9525">
            <a:noFill/>
            <a:miter lim="800000"/>
            <a:headEnd/>
            <a:tailEnd/>
          </a:ln>
        </p:spPr>
        <p:txBody>
          <a:bodyPr wrap="square">
            <a:spAutoFit/>
          </a:bodyPr>
          <a:lstStyle/>
          <a:p>
            <a:pPr algn="r" eaLnBrk="0" hangingPunct="0"/>
            <a:r>
              <a:rPr lang="en-GB" sz="1200" i="1" dirty="0">
                <a:solidFill>
                  <a:srgbClr val="0070C0"/>
                </a:solidFill>
              </a:rPr>
              <a:t>Dooley K, CROI 2018, Abs. 33</a:t>
            </a:r>
          </a:p>
        </p:txBody>
      </p:sp>
      <p:graphicFrame>
        <p:nvGraphicFramePr>
          <p:cNvPr id="5" name="Tableau 4"/>
          <p:cNvGraphicFramePr>
            <a:graphicFrameLocks noGrp="1"/>
          </p:cNvGraphicFramePr>
          <p:nvPr>
            <p:extLst/>
          </p:nvPr>
        </p:nvGraphicFramePr>
        <p:xfrm>
          <a:off x="438162" y="1691189"/>
          <a:ext cx="8389457" cy="2712416"/>
        </p:xfrm>
        <a:graphic>
          <a:graphicData uri="http://schemas.openxmlformats.org/drawingml/2006/table">
            <a:tbl>
              <a:tblPr firstRow="1" bandRow="1">
                <a:tableStyleId>{5C22544A-7EE6-4342-B048-85BDC9FD1C3A}</a:tableStyleId>
              </a:tblPr>
              <a:tblGrid>
                <a:gridCol w="3103935">
                  <a:extLst>
                    <a:ext uri="{9D8B030D-6E8A-4147-A177-3AD203B41FA5}">
                      <a16:colId xmlns="" xmlns:a16="http://schemas.microsoft.com/office/drawing/2014/main" val="20000"/>
                    </a:ext>
                  </a:extLst>
                </a:gridCol>
                <a:gridCol w="721895">
                  <a:extLst>
                    <a:ext uri="{9D8B030D-6E8A-4147-A177-3AD203B41FA5}">
                      <a16:colId xmlns="" xmlns:a16="http://schemas.microsoft.com/office/drawing/2014/main" val="20001"/>
                    </a:ext>
                  </a:extLst>
                </a:gridCol>
                <a:gridCol w="4563627">
                  <a:extLst>
                    <a:ext uri="{9D8B030D-6E8A-4147-A177-3AD203B41FA5}">
                      <a16:colId xmlns="" xmlns:a16="http://schemas.microsoft.com/office/drawing/2014/main" val="20002"/>
                    </a:ext>
                  </a:extLst>
                </a:gridCol>
              </a:tblGrid>
              <a:tr h="387488">
                <a:tc>
                  <a:txBody>
                    <a:bodyPr/>
                    <a:lstStyle/>
                    <a:p>
                      <a:r>
                        <a:rPr lang="fr-FR" sz="1600" dirty="0">
                          <a:solidFill>
                            <a:srgbClr val="000066"/>
                          </a:solidFill>
                        </a:rPr>
                        <a:t>Moment du dosage</a:t>
                      </a:r>
                    </a:p>
                  </a:txBody>
                  <a:tcPr anchor="ctr"/>
                </a:tc>
                <a:tc>
                  <a:txBody>
                    <a:bodyPr/>
                    <a:lstStyle/>
                    <a:p>
                      <a:pPr algn="ctr"/>
                      <a:r>
                        <a:rPr lang="fr-FR" sz="1600" dirty="0">
                          <a:solidFill>
                            <a:srgbClr val="000066"/>
                          </a:solidFill>
                        </a:rPr>
                        <a:t>n</a:t>
                      </a:r>
                    </a:p>
                  </a:txBody>
                  <a:tcPr anchor="ctr"/>
                </a:tc>
                <a:tc>
                  <a:txBody>
                    <a:bodyPr/>
                    <a:lstStyle/>
                    <a:p>
                      <a:pPr algn="ctr"/>
                      <a:r>
                        <a:rPr lang="fr-FR" sz="1600" dirty="0">
                          <a:solidFill>
                            <a:srgbClr val="000066"/>
                          </a:solidFill>
                        </a:rPr>
                        <a:t>Moyenne</a:t>
                      </a:r>
                      <a:r>
                        <a:rPr lang="fr-FR" sz="1600" baseline="0" dirty="0">
                          <a:solidFill>
                            <a:srgbClr val="000066"/>
                          </a:solidFill>
                        </a:rPr>
                        <a:t> géométrique, </a:t>
                      </a:r>
                      <a:r>
                        <a:rPr lang="fr-FR" sz="1600" baseline="0" dirty="0" err="1">
                          <a:solidFill>
                            <a:srgbClr val="000066"/>
                          </a:solidFill>
                        </a:rPr>
                        <a:t>n</a:t>
                      </a:r>
                      <a:r>
                        <a:rPr lang="fr-FR" sz="1600" dirty="0" err="1">
                          <a:solidFill>
                            <a:srgbClr val="000066"/>
                          </a:solidFill>
                        </a:rPr>
                        <a:t>g</a:t>
                      </a:r>
                      <a:r>
                        <a:rPr lang="fr-FR" sz="1600" dirty="0">
                          <a:solidFill>
                            <a:srgbClr val="000066"/>
                          </a:solidFill>
                        </a:rPr>
                        <a:t>/ml (IC 90 %), CV %</a:t>
                      </a:r>
                    </a:p>
                  </a:txBody>
                  <a:tcPr anchor="ctr"/>
                </a:tc>
                <a:extLst>
                  <a:ext uri="{0D108BD9-81ED-4DB2-BD59-A6C34878D82A}">
                    <a16:rowId xmlns="" xmlns:a16="http://schemas.microsoft.com/office/drawing/2014/main" val="10000"/>
                  </a:ext>
                </a:extLst>
              </a:tr>
              <a:tr h="387488">
                <a:tc gridSpan="3">
                  <a:txBody>
                    <a:bodyPr/>
                    <a:lstStyle/>
                    <a:p>
                      <a:r>
                        <a:rPr lang="fr-FR" sz="1600" dirty="0">
                          <a:solidFill>
                            <a:srgbClr val="000066"/>
                          </a:solidFill>
                        </a:rPr>
                        <a:t>DTG</a:t>
                      </a:r>
                      <a:r>
                        <a:rPr lang="fr-FR" sz="1600" baseline="0" dirty="0">
                          <a:solidFill>
                            <a:srgbClr val="000066"/>
                          </a:solidFill>
                        </a:rPr>
                        <a:t> avec RFP</a:t>
                      </a:r>
                      <a:endParaRPr lang="fr-FR" sz="1600" b="1" dirty="0">
                        <a:solidFill>
                          <a:srgbClr val="000066"/>
                        </a:solidFill>
                      </a:endParaRPr>
                    </a:p>
                  </a:txBody>
                  <a:tcPr anchor="ctr"/>
                </a:tc>
                <a:tc hMerge="1">
                  <a:txBody>
                    <a:bodyPr/>
                    <a:lstStyle/>
                    <a:p>
                      <a:pPr algn="ctr"/>
                      <a:endParaRPr lang="fr-FR" sz="1400" dirty="0">
                        <a:solidFill>
                          <a:srgbClr val="000066"/>
                        </a:solidFill>
                      </a:endParaRPr>
                    </a:p>
                  </a:txBody>
                  <a:tcPr anchor="ctr"/>
                </a:tc>
                <a:tc hMerge="1">
                  <a:txBody>
                    <a:bodyPr/>
                    <a:lstStyle/>
                    <a:p>
                      <a:pPr algn="ctr"/>
                      <a:endParaRPr lang="fr-FR" sz="1400" dirty="0">
                        <a:solidFill>
                          <a:srgbClr val="000066"/>
                        </a:solidFill>
                      </a:endParaRPr>
                    </a:p>
                  </a:txBody>
                  <a:tcPr anchor="ctr"/>
                </a:tc>
                <a:extLst>
                  <a:ext uri="{0D108BD9-81ED-4DB2-BD59-A6C34878D82A}">
                    <a16:rowId xmlns="" xmlns:a16="http://schemas.microsoft.com/office/drawing/2014/main" val="10001"/>
                  </a:ext>
                </a:extLst>
              </a:tr>
              <a:tr h="387488">
                <a:tc>
                  <a:txBody>
                    <a:bodyPr/>
                    <a:lstStyle/>
                    <a:p>
                      <a:pPr marL="355600" indent="0" algn="l"/>
                      <a:r>
                        <a:rPr lang="fr-FR" sz="1600" dirty="0">
                          <a:solidFill>
                            <a:srgbClr val="000066"/>
                          </a:solidFill>
                        </a:rPr>
                        <a:t>S8</a:t>
                      </a:r>
                    </a:p>
                  </a:txBody>
                  <a:tcPr anchor="ctr"/>
                </a:tc>
                <a:tc>
                  <a:txBody>
                    <a:bodyPr/>
                    <a:lstStyle/>
                    <a:p>
                      <a:pPr algn="ctr"/>
                      <a:r>
                        <a:rPr lang="fr-FR" sz="1600" dirty="0">
                          <a:solidFill>
                            <a:srgbClr val="000066"/>
                          </a:solidFill>
                        </a:rPr>
                        <a:t>41</a:t>
                      </a:r>
                    </a:p>
                  </a:txBody>
                  <a:tcPr anchor="ctr"/>
                </a:tc>
                <a:tc>
                  <a:txBody>
                    <a:bodyPr/>
                    <a:lstStyle/>
                    <a:p>
                      <a:pPr algn="ctr"/>
                      <a:r>
                        <a:rPr lang="fr-FR" sz="1600" dirty="0">
                          <a:solidFill>
                            <a:srgbClr val="000066"/>
                          </a:solidFill>
                        </a:rPr>
                        <a:t>852 (208 - 2 340), 118 %</a:t>
                      </a:r>
                    </a:p>
                  </a:txBody>
                  <a:tcPr anchor="ctr"/>
                </a:tc>
                <a:extLst>
                  <a:ext uri="{0D108BD9-81ED-4DB2-BD59-A6C34878D82A}">
                    <a16:rowId xmlns="" xmlns:a16="http://schemas.microsoft.com/office/drawing/2014/main" val="10002"/>
                  </a:ext>
                </a:extLst>
              </a:tr>
              <a:tr h="387488">
                <a:tc>
                  <a:txBody>
                    <a:bodyPr/>
                    <a:lstStyle/>
                    <a:p>
                      <a:pPr marL="355600" indent="0" algn="l"/>
                      <a:r>
                        <a:rPr lang="fr-FR" sz="1600" dirty="0">
                          <a:solidFill>
                            <a:srgbClr val="000066"/>
                          </a:solidFill>
                        </a:rPr>
                        <a:t>S24</a:t>
                      </a:r>
                    </a:p>
                  </a:txBody>
                  <a:tcPr anchor="ctr"/>
                </a:tc>
                <a:tc>
                  <a:txBody>
                    <a:bodyPr/>
                    <a:lstStyle/>
                    <a:p>
                      <a:pPr algn="ctr"/>
                      <a:r>
                        <a:rPr lang="fr-FR" sz="1600" dirty="0">
                          <a:solidFill>
                            <a:srgbClr val="000066"/>
                          </a:solidFill>
                        </a:rPr>
                        <a:t>22</a:t>
                      </a:r>
                    </a:p>
                  </a:txBody>
                  <a:tcPr anchor="ctr"/>
                </a:tc>
                <a:tc>
                  <a:txBody>
                    <a:bodyPr/>
                    <a:lstStyle/>
                    <a:p>
                      <a:pPr algn="ctr"/>
                      <a:r>
                        <a:rPr lang="fr-FR" sz="1600" dirty="0">
                          <a:solidFill>
                            <a:srgbClr val="000066"/>
                          </a:solidFill>
                        </a:rPr>
                        <a:t>942 (19 - 3 380), 276 %</a:t>
                      </a:r>
                    </a:p>
                  </a:txBody>
                  <a:tcPr anchor="ctr"/>
                </a:tc>
                <a:extLst>
                  <a:ext uri="{0D108BD9-81ED-4DB2-BD59-A6C34878D82A}">
                    <a16:rowId xmlns="" xmlns:a16="http://schemas.microsoft.com/office/drawing/2014/main" val="10003"/>
                  </a:ext>
                </a:extLst>
              </a:tr>
              <a:tr h="387488">
                <a:tc gridSpan="3">
                  <a:txBody>
                    <a:bodyPr/>
                    <a:lstStyle/>
                    <a:p>
                      <a:r>
                        <a:rPr lang="fr-FR" sz="1600" dirty="0">
                          <a:solidFill>
                            <a:srgbClr val="000066"/>
                          </a:solidFill>
                        </a:rPr>
                        <a:t>DTG sans RFP (RFP stoppée à S24)</a:t>
                      </a:r>
                      <a:endParaRPr lang="fr-FR" sz="1600" b="1" dirty="0">
                        <a:solidFill>
                          <a:srgbClr val="000066"/>
                        </a:solidFill>
                      </a:endParaRPr>
                    </a:p>
                  </a:txBody>
                  <a:tcPr anchor="ctr"/>
                </a:tc>
                <a:tc hMerge="1">
                  <a:txBody>
                    <a:bodyPr/>
                    <a:lstStyle/>
                    <a:p>
                      <a:pPr algn="ctr"/>
                      <a:endParaRPr lang="fr-FR" sz="1400">
                        <a:solidFill>
                          <a:srgbClr val="000066"/>
                        </a:solidFill>
                      </a:endParaRPr>
                    </a:p>
                  </a:txBody>
                  <a:tcPr anchor="ctr"/>
                </a:tc>
                <a:tc hMerge="1">
                  <a:txBody>
                    <a:bodyPr/>
                    <a:lstStyle/>
                    <a:p>
                      <a:pPr algn="ctr"/>
                      <a:endParaRPr lang="fr-FR" sz="1400" dirty="0">
                        <a:solidFill>
                          <a:srgbClr val="000066"/>
                        </a:solidFill>
                      </a:endParaRPr>
                    </a:p>
                  </a:txBody>
                  <a:tcPr anchor="ctr"/>
                </a:tc>
                <a:extLst>
                  <a:ext uri="{0D108BD9-81ED-4DB2-BD59-A6C34878D82A}">
                    <a16:rowId xmlns="" xmlns:a16="http://schemas.microsoft.com/office/drawing/2014/main" val="10004"/>
                  </a:ext>
                </a:extLst>
              </a:tr>
              <a:tr h="387488">
                <a:tc>
                  <a:txBody>
                    <a:bodyPr/>
                    <a:lstStyle/>
                    <a:p>
                      <a:pPr marL="355600" indent="0" algn="l"/>
                      <a:r>
                        <a:rPr lang="fr-FR" sz="1600" dirty="0">
                          <a:solidFill>
                            <a:srgbClr val="000066"/>
                          </a:solidFill>
                        </a:rPr>
                        <a:t>S36</a:t>
                      </a:r>
                    </a:p>
                  </a:txBody>
                  <a:tcPr anchor="ctr"/>
                </a:tc>
                <a:tc>
                  <a:txBody>
                    <a:bodyPr/>
                    <a:lstStyle/>
                    <a:p>
                      <a:pPr algn="ctr"/>
                      <a:r>
                        <a:rPr lang="fr-FR" sz="1600" dirty="0">
                          <a:solidFill>
                            <a:srgbClr val="000066"/>
                          </a:solidFill>
                        </a:rPr>
                        <a:t>16</a:t>
                      </a:r>
                    </a:p>
                  </a:txBody>
                  <a:tcPr anchor="ctr"/>
                </a:tc>
                <a:tc>
                  <a:txBody>
                    <a:bodyPr/>
                    <a:lstStyle/>
                    <a:p>
                      <a:pPr algn="ctr"/>
                      <a:r>
                        <a:rPr lang="fr-FR" sz="1600" dirty="0">
                          <a:solidFill>
                            <a:srgbClr val="000066"/>
                          </a:solidFill>
                        </a:rPr>
                        <a:t>1 143 (80 - 4 370), 151 %</a:t>
                      </a:r>
                    </a:p>
                  </a:txBody>
                  <a:tcPr anchor="ctr"/>
                </a:tc>
                <a:extLst>
                  <a:ext uri="{0D108BD9-81ED-4DB2-BD59-A6C34878D82A}">
                    <a16:rowId xmlns="" xmlns:a16="http://schemas.microsoft.com/office/drawing/2014/main" val="10005"/>
                  </a:ext>
                </a:extLst>
              </a:tr>
              <a:tr h="387488">
                <a:tc>
                  <a:txBody>
                    <a:bodyPr/>
                    <a:lstStyle/>
                    <a:p>
                      <a:pPr marL="355600" indent="0" algn="l"/>
                      <a:r>
                        <a:rPr lang="fr-FR" sz="1600" dirty="0">
                          <a:solidFill>
                            <a:srgbClr val="000066"/>
                          </a:solidFill>
                        </a:rPr>
                        <a:t>S48</a:t>
                      </a:r>
                    </a:p>
                  </a:txBody>
                  <a:tcPr anchor="ctr"/>
                </a:tc>
                <a:tc>
                  <a:txBody>
                    <a:bodyPr/>
                    <a:lstStyle/>
                    <a:p>
                      <a:pPr algn="ctr"/>
                      <a:r>
                        <a:rPr lang="fr-FR" sz="1600" dirty="0">
                          <a:solidFill>
                            <a:srgbClr val="000066"/>
                          </a:solidFill>
                        </a:rPr>
                        <a:t>12</a:t>
                      </a:r>
                    </a:p>
                  </a:txBody>
                  <a:tcPr anchor="ctr"/>
                </a:tc>
                <a:tc>
                  <a:txBody>
                    <a:bodyPr/>
                    <a:lstStyle/>
                    <a:p>
                      <a:pPr algn="ctr"/>
                      <a:r>
                        <a:rPr lang="fr-FR" sz="1600" dirty="0">
                          <a:solidFill>
                            <a:srgbClr val="000066"/>
                          </a:solidFill>
                        </a:rPr>
                        <a:t>591 (19</a:t>
                      </a:r>
                      <a:r>
                        <a:rPr lang="fr-FR" sz="1600" baseline="0" dirty="0">
                          <a:solidFill>
                            <a:srgbClr val="000066"/>
                          </a:solidFill>
                        </a:rPr>
                        <a:t> - 3 310), 359 %</a:t>
                      </a:r>
                      <a:endParaRPr lang="fr-FR" sz="1600" dirty="0">
                        <a:solidFill>
                          <a:srgbClr val="000066"/>
                        </a:solidFill>
                      </a:endParaRPr>
                    </a:p>
                  </a:txBody>
                  <a:tcPr anchor="ctr"/>
                </a:tc>
                <a:extLst>
                  <a:ext uri="{0D108BD9-81ED-4DB2-BD59-A6C34878D82A}">
                    <a16:rowId xmlns="" xmlns:a16="http://schemas.microsoft.com/office/drawing/2014/main" val="10006"/>
                  </a:ext>
                </a:extLst>
              </a:tr>
            </a:tbl>
          </a:graphicData>
        </a:graphic>
      </p:graphicFrame>
      <p:sp>
        <p:nvSpPr>
          <p:cNvPr id="6" name="Text Box 2"/>
          <p:cNvSpPr txBox="1">
            <a:spLocks noChangeArrowheads="1"/>
          </p:cNvSpPr>
          <p:nvPr/>
        </p:nvSpPr>
        <p:spPr bwMode="auto">
          <a:xfrm>
            <a:off x="280133" y="1177048"/>
            <a:ext cx="8665442" cy="400110"/>
          </a:xfrm>
          <a:prstGeom prst="rect">
            <a:avLst/>
          </a:prstGeom>
          <a:noFill/>
          <a:ln w="9525">
            <a:noFill/>
            <a:miter lim="800000"/>
            <a:headEnd/>
            <a:tailEnd/>
          </a:ln>
        </p:spPr>
        <p:txBody>
          <a:bodyPr wrap="square">
            <a:spAutoFit/>
          </a:bodyPr>
          <a:lstStyle/>
          <a:p>
            <a:pPr algn="ctr"/>
            <a:r>
              <a:rPr lang="fr-FR" sz="2000" b="1">
                <a:solidFill>
                  <a:srgbClr val="0070C0"/>
                </a:solidFill>
                <a:latin typeface="Calibri" pitchFamily="34" charset="0"/>
                <a:ea typeface="ＭＳ Ｐゴシック" pitchFamily="34" charset="-128"/>
              </a:rPr>
              <a:t>Concentration pré-dose DTG </a:t>
            </a:r>
          </a:p>
        </p:txBody>
      </p:sp>
      <p:sp>
        <p:nvSpPr>
          <p:cNvPr id="7" name="Espace réservé du contenu 5"/>
          <p:cNvSpPr txBox="1">
            <a:spLocks/>
          </p:cNvSpPr>
          <p:nvPr/>
        </p:nvSpPr>
        <p:spPr bwMode="auto">
          <a:xfrm>
            <a:off x="438162" y="4648478"/>
            <a:ext cx="8705838" cy="545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r>
              <a:rPr lang="fr-FR" sz="1800" dirty="0"/>
              <a:t>Concentrations DTG voisines de celles observées avec DTG 50 mg qd </a:t>
            </a:r>
            <a:br>
              <a:rPr lang="fr-FR" sz="1800" dirty="0"/>
            </a:br>
            <a:r>
              <a:rPr lang="fr-FR" sz="1800" dirty="0"/>
              <a:t>sans RFP</a:t>
            </a:r>
          </a:p>
        </p:txBody>
      </p:sp>
      <p:sp>
        <p:nvSpPr>
          <p:cNvPr id="8" name="Espace réservé du contenu 5"/>
          <p:cNvSpPr txBox="1">
            <a:spLocks/>
          </p:cNvSpPr>
          <p:nvPr/>
        </p:nvSpPr>
        <p:spPr bwMode="auto">
          <a:xfrm>
            <a:off x="438162" y="5457283"/>
            <a:ext cx="8507413" cy="712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r>
              <a:rPr lang="fr-FR" sz="2000" b="1" dirty="0">
                <a:solidFill>
                  <a:srgbClr val="0070C0"/>
                </a:solidFill>
                <a:latin typeface="Calibri"/>
                <a:cs typeface="Calibri"/>
              </a:rPr>
              <a:t>Conclusion : </a:t>
            </a:r>
            <a:r>
              <a:rPr lang="fr-FR" sz="1800" dirty="0"/>
              <a:t>DTG 50 mg </a:t>
            </a:r>
            <a:r>
              <a:rPr lang="fr-FR" sz="1800" dirty="0" err="1"/>
              <a:t>bid</a:t>
            </a:r>
            <a:r>
              <a:rPr lang="fr-FR" sz="1800" dirty="0"/>
              <a:t> + 2 INTI est efficace et bien toléré chez le patient traité pour tuberculose avec RFP</a:t>
            </a:r>
            <a:endParaRPr lang="fr-FR" sz="2000" dirty="0"/>
          </a:p>
        </p:txBody>
      </p:sp>
      <p:sp>
        <p:nvSpPr>
          <p:cNvPr id="9" name="Titre 2">
            <a:extLst>
              <a:ext uri="{FF2B5EF4-FFF2-40B4-BE49-F238E27FC236}">
                <a16:creationId xmlns="" xmlns:a16="http://schemas.microsoft.com/office/drawing/2014/main" id="{35E3B0BF-8E51-4BD7-9E12-9E492328CFA4}"/>
              </a:ext>
            </a:extLst>
          </p:cNvPr>
          <p:cNvSpPr txBox="1">
            <a:spLocks/>
          </p:cNvSpPr>
          <p:nvPr/>
        </p:nvSpPr>
        <p:spPr>
          <a:xfrm>
            <a:off x="1547813" y="115888"/>
            <a:ext cx="7523162" cy="936625"/>
          </a:xfrm>
          <a:prstGeom prst="rect">
            <a:avLst/>
          </a:prstGeom>
        </p:spPr>
        <p:txBody>
          <a:bodyPr anchor="ctr"/>
          <a:lst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Arial" charset="0"/>
                <a:cs typeface="Arial" charset="0"/>
              </a:defRPr>
            </a:lvl2pPr>
            <a:lvl3pPr algn="l" rtl="0" eaLnBrk="0" fontAlgn="base" hangingPunct="0">
              <a:lnSpc>
                <a:spcPct val="90000"/>
              </a:lnSpc>
              <a:spcBef>
                <a:spcPct val="0"/>
              </a:spcBef>
              <a:spcAft>
                <a:spcPct val="0"/>
              </a:spcAft>
              <a:defRPr sz="2800">
                <a:solidFill>
                  <a:schemeClr val="bg1"/>
                </a:solidFill>
                <a:latin typeface="Arial" charset="0"/>
                <a:cs typeface="Arial" charset="0"/>
              </a:defRPr>
            </a:lvl3pPr>
            <a:lvl4pPr algn="l" rtl="0" eaLnBrk="0" fontAlgn="base" hangingPunct="0">
              <a:lnSpc>
                <a:spcPct val="90000"/>
              </a:lnSpc>
              <a:spcBef>
                <a:spcPct val="0"/>
              </a:spcBef>
              <a:spcAft>
                <a:spcPct val="0"/>
              </a:spcAft>
              <a:defRPr sz="2800">
                <a:solidFill>
                  <a:schemeClr val="bg1"/>
                </a:solidFill>
                <a:latin typeface="Arial" charset="0"/>
                <a:cs typeface="Arial" charset="0"/>
              </a:defRPr>
            </a:lvl4pPr>
            <a:lvl5pPr algn="l" rtl="0" eaLnBrk="0" fontAlgn="base" hangingPunct="0">
              <a:lnSpc>
                <a:spcPct val="90000"/>
              </a:lnSpc>
              <a:spcBef>
                <a:spcPct val="0"/>
              </a:spcBef>
              <a:spcAft>
                <a:spcPct val="0"/>
              </a:spcAft>
              <a:defRPr sz="2800">
                <a:solidFill>
                  <a:schemeClr val="bg1"/>
                </a:solidFill>
                <a:latin typeface="Arial"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a:lstStyle>
          <a:p>
            <a:r>
              <a:rPr lang="fr-FR" sz="2600" kern="0" dirty="0">
                <a:solidFill>
                  <a:srgbClr val="FFFFFF"/>
                </a:solidFill>
              </a:rPr>
              <a:t>Essai INSPIRING : DTG pour le traitement </a:t>
            </a:r>
            <a:br>
              <a:rPr lang="fr-FR" sz="2600" kern="0" dirty="0">
                <a:solidFill>
                  <a:srgbClr val="FFFFFF"/>
                </a:solidFill>
              </a:rPr>
            </a:br>
            <a:r>
              <a:rPr lang="fr-FR" sz="2600" kern="0" dirty="0">
                <a:solidFill>
                  <a:srgbClr val="FFFFFF"/>
                </a:solidFill>
              </a:rPr>
              <a:t>de la tuberculose (2)</a:t>
            </a:r>
          </a:p>
        </p:txBody>
      </p:sp>
      <p:sp>
        <p:nvSpPr>
          <p:cNvPr id="10" name="ZoneTexte 9">
            <a:extLst>
              <a:ext uri="{FF2B5EF4-FFF2-40B4-BE49-F238E27FC236}">
                <a16:creationId xmlns="" xmlns:a16="http://schemas.microsoft.com/office/drawing/2014/main" id="{D24F8DD6-DE0D-45A0-98C2-608F87858C85}"/>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146</a:t>
            </a:r>
          </a:p>
        </p:txBody>
      </p:sp>
    </p:spTree>
    <p:extLst>
      <p:ext uri="{BB962C8B-B14F-4D97-AF65-F5344CB8AC3E}">
        <p14:creationId xmlns:p14="http://schemas.microsoft.com/office/powerpoint/2010/main" val="2013340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70213" y="1174397"/>
            <a:ext cx="8781802" cy="5111750"/>
          </a:xfrm>
        </p:spPr>
        <p:txBody>
          <a:bodyPr/>
          <a:lstStyle/>
          <a:p>
            <a:r>
              <a:rPr lang="fr-FR" sz="1600" dirty="0"/>
              <a:t>Prévalence globale de la transmission de résistance (TDR) : </a:t>
            </a:r>
            <a:r>
              <a:rPr lang="fr-FR" sz="1600" b="1" dirty="0"/>
              <a:t>10,8 % </a:t>
            </a:r>
            <a:r>
              <a:rPr lang="fr-FR" sz="1600" dirty="0"/>
              <a:t>(liste OMS) et </a:t>
            </a:r>
            <a:r>
              <a:rPr lang="fr-FR" sz="1600" b="1" dirty="0"/>
              <a:t>18,6 % </a:t>
            </a:r>
            <a:br>
              <a:rPr lang="fr-FR" sz="1600" b="1" dirty="0"/>
            </a:br>
            <a:r>
              <a:rPr lang="fr-FR" sz="1600" dirty="0"/>
              <a:t>(listes OMS + ANRS)</a:t>
            </a:r>
            <a:br>
              <a:rPr lang="fr-FR" sz="1600" dirty="0"/>
            </a:br>
            <a:r>
              <a:rPr lang="fr-FR" sz="1600" dirty="0"/>
              <a:t/>
            </a:r>
            <a:br>
              <a:rPr lang="fr-FR" sz="1600" dirty="0"/>
            </a:br>
            <a:r>
              <a:rPr lang="fr-FR" sz="1600" dirty="0"/>
              <a:t/>
            </a:r>
            <a:br>
              <a:rPr lang="fr-FR" sz="1600" dirty="0"/>
            </a:br>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r>
              <a:rPr lang="fr-FR" sz="1600" dirty="0"/>
              <a:t>Facteurs de risque de transmission d’un virus résistant : &gt; 30 ans et tropisme non-R5 </a:t>
            </a:r>
            <a:br>
              <a:rPr lang="fr-FR" sz="1600" dirty="0"/>
            </a:br>
            <a:r>
              <a:rPr lang="fr-FR" sz="1600" dirty="0"/>
              <a:t>(OR = 1,8)</a:t>
            </a:r>
          </a:p>
          <a:p>
            <a:r>
              <a:rPr lang="fr-FR" sz="1600" dirty="0"/>
              <a:t>Les virus de 40 % des patients en primo-infection sont inclus dans 151 chaînes de transmission</a:t>
            </a:r>
          </a:p>
          <a:p>
            <a:r>
              <a:rPr lang="fr-FR" sz="1800" b="1" dirty="0">
                <a:solidFill>
                  <a:srgbClr val="0070C0"/>
                </a:solidFill>
                <a:latin typeface="Calibri" panose="020F0502020204030204" pitchFamily="34" charset="0"/>
                <a:cs typeface="Calibri" panose="020F0502020204030204" pitchFamily="34" charset="0"/>
              </a:rPr>
              <a:t>Conclusions</a:t>
            </a:r>
            <a:r>
              <a:rPr lang="fr-FR" sz="1600" b="1" dirty="0">
                <a:solidFill>
                  <a:srgbClr val="0070C0"/>
                </a:solidFill>
                <a:latin typeface="Calibri" panose="020F0502020204030204" pitchFamily="34" charset="0"/>
                <a:cs typeface="Calibri" panose="020F0502020204030204" pitchFamily="34" charset="0"/>
              </a:rPr>
              <a:t> </a:t>
            </a:r>
          </a:p>
          <a:p>
            <a:pPr lvl="1"/>
            <a:r>
              <a:rPr lang="fr-FR" sz="1600" dirty="0"/>
              <a:t>Stabilité de la prévalence de la TDR par rapport aux études précédentes </a:t>
            </a:r>
          </a:p>
          <a:p>
            <a:pPr lvl="1"/>
            <a:r>
              <a:rPr lang="fr-FR" sz="1600" dirty="0"/>
              <a:t>TDR élevée pour INNTI et INI (mais pas de mutation majeure pour les INI)</a:t>
            </a:r>
          </a:p>
        </p:txBody>
      </p:sp>
      <p:sp>
        <p:nvSpPr>
          <p:cNvPr id="6" name="Rectangle 5"/>
          <p:cNvSpPr/>
          <p:nvPr/>
        </p:nvSpPr>
        <p:spPr>
          <a:xfrm>
            <a:off x="1993466" y="1805058"/>
            <a:ext cx="5078618" cy="539635"/>
          </a:xfrm>
          <a:prstGeom prst="rect">
            <a:avLst/>
          </a:prstGeom>
        </p:spPr>
        <p:txBody>
          <a:bodyPr wrap="square">
            <a:spAutoFit/>
          </a:bodyPr>
          <a:lstStyle/>
          <a:p>
            <a:pPr algn="ctr">
              <a:lnSpc>
                <a:spcPct val="90000"/>
              </a:lnSpc>
            </a:pPr>
            <a:r>
              <a:rPr lang="fr-FR" sz="1600" dirty="0">
                <a:solidFill>
                  <a:srgbClr val="0070C0"/>
                </a:solidFill>
                <a:latin typeface="Arial"/>
                <a:ea typeface="ＭＳ Ｐゴシック" pitchFamily="34" charset="-128"/>
              </a:rPr>
              <a:t>Transmission de la résistance aux différentes classes ARV selon l’année d’inclusion</a:t>
            </a:r>
          </a:p>
        </p:txBody>
      </p:sp>
      <p:sp>
        <p:nvSpPr>
          <p:cNvPr id="8" name="Titre 2"/>
          <p:cNvSpPr>
            <a:spLocks noGrp="1"/>
          </p:cNvSpPr>
          <p:nvPr>
            <p:ph type="title"/>
          </p:nvPr>
        </p:nvSpPr>
        <p:spPr/>
        <p:txBody>
          <a:bodyPr/>
          <a:lstStyle/>
          <a:p>
            <a:r>
              <a:rPr lang="fr-FR" sz="2600" dirty="0"/>
              <a:t>Cohorte ANRS PRIMO : prévalence 2014 - 2016 de la transmission de résistance (2)</a:t>
            </a:r>
          </a:p>
        </p:txBody>
      </p:sp>
      <p:sp>
        <p:nvSpPr>
          <p:cNvPr id="9" name="Text Box 3"/>
          <p:cNvSpPr txBox="1">
            <a:spLocks noChangeArrowheads="1"/>
          </p:cNvSpPr>
          <p:nvPr/>
        </p:nvSpPr>
        <p:spPr bwMode="auto">
          <a:xfrm>
            <a:off x="6335713" y="6581198"/>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Chaix</a:t>
            </a:r>
            <a:r>
              <a:rPr lang="en-GB" sz="1200" i="1" dirty="0">
                <a:solidFill>
                  <a:srgbClr val="0070C0"/>
                </a:solidFill>
              </a:rPr>
              <a:t> ML, CROI 2018, Abs. 529</a:t>
            </a:r>
          </a:p>
        </p:txBody>
      </p:sp>
      <p:grpSp>
        <p:nvGrpSpPr>
          <p:cNvPr id="2" name="Groupe 1">
            <a:extLst>
              <a:ext uri="{FF2B5EF4-FFF2-40B4-BE49-F238E27FC236}">
                <a16:creationId xmlns:a16="http://schemas.microsoft.com/office/drawing/2014/main" xmlns="" id="{14A2849E-C240-42CE-9A17-328F79432D8E}"/>
              </a:ext>
            </a:extLst>
          </p:cNvPr>
          <p:cNvGrpSpPr/>
          <p:nvPr/>
        </p:nvGrpSpPr>
        <p:grpSpPr>
          <a:xfrm>
            <a:off x="1291620" y="2136483"/>
            <a:ext cx="6944953" cy="2662038"/>
            <a:chOff x="1291620" y="2331799"/>
            <a:chExt cx="6944953" cy="2662038"/>
          </a:xfrm>
        </p:grpSpPr>
        <p:sp>
          <p:nvSpPr>
            <p:cNvPr id="11" name="Line 5"/>
            <p:cNvSpPr>
              <a:spLocks noChangeShapeType="1"/>
            </p:cNvSpPr>
            <p:nvPr/>
          </p:nvSpPr>
          <p:spPr bwMode="auto">
            <a:xfrm>
              <a:off x="1681820" y="4490461"/>
              <a:ext cx="549156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 name="Line 6"/>
            <p:cNvSpPr>
              <a:spLocks noChangeShapeType="1"/>
            </p:cNvSpPr>
            <p:nvPr/>
          </p:nvSpPr>
          <p:spPr bwMode="auto">
            <a:xfrm flipV="1">
              <a:off x="1681820" y="2656898"/>
              <a:ext cx="0" cy="183356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 name="Line 7"/>
            <p:cNvSpPr>
              <a:spLocks noChangeShapeType="1"/>
            </p:cNvSpPr>
            <p:nvPr/>
          </p:nvSpPr>
          <p:spPr bwMode="auto">
            <a:xfrm>
              <a:off x="1605620" y="2656898"/>
              <a:ext cx="762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 name="Line 8"/>
            <p:cNvSpPr>
              <a:spLocks noChangeShapeType="1"/>
            </p:cNvSpPr>
            <p:nvPr/>
          </p:nvSpPr>
          <p:spPr bwMode="auto">
            <a:xfrm>
              <a:off x="1605620" y="2880736"/>
              <a:ext cx="762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 name="Line 9"/>
            <p:cNvSpPr>
              <a:spLocks noChangeShapeType="1"/>
            </p:cNvSpPr>
            <p:nvPr/>
          </p:nvSpPr>
          <p:spPr bwMode="auto">
            <a:xfrm>
              <a:off x="1605620" y="3126798"/>
              <a:ext cx="762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 name="Line 10"/>
            <p:cNvSpPr>
              <a:spLocks noChangeShapeType="1"/>
            </p:cNvSpPr>
            <p:nvPr/>
          </p:nvSpPr>
          <p:spPr bwMode="auto">
            <a:xfrm>
              <a:off x="1605620" y="3350636"/>
              <a:ext cx="762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 name="Line 11"/>
            <p:cNvSpPr>
              <a:spLocks noChangeShapeType="1"/>
            </p:cNvSpPr>
            <p:nvPr/>
          </p:nvSpPr>
          <p:spPr bwMode="auto">
            <a:xfrm>
              <a:off x="1605620" y="3579236"/>
              <a:ext cx="762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 name="Line 12"/>
            <p:cNvSpPr>
              <a:spLocks noChangeShapeType="1"/>
            </p:cNvSpPr>
            <p:nvPr/>
          </p:nvSpPr>
          <p:spPr bwMode="auto">
            <a:xfrm>
              <a:off x="1605620" y="3803073"/>
              <a:ext cx="762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 name="Line 13"/>
            <p:cNvSpPr>
              <a:spLocks noChangeShapeType="1"/>
            </p:cNvSpPr>
            <p:nvPr/>
          </p:nvSpPr>
          <p:spPr bwMode="auto">
            <a:xfrm>
              <a:off x="1605620" y="4049136"/>
              <a:ext cx="762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 name="Line 14"/>
            <p:cNvSpPr>
              <a:spLocks noChangeShapeType="1"/>
            </p:cNvSpPr>
            <p:nvPr/>
          </p:nvSpPr>
          <p:spPr bwMode="auto">
            <a:xfrm>
              <a:off x="1605620" y="4272973"/>
              <a:ext cx="762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 name="Line 15"/>
            <p:cNvSpPr>
              <a:spLocks noChangeShapeType="1"/>
            </p:cNvSpPr>
            <p:nvPr/>
          </p:nvSpPr>
          <p:spPr bwMode="auto">
            <a:xfrm>
              <a:off x="1605620" y="4490461"/>
              <a:ext cx="762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 name="Line 16"/>
            <p:cNvSpPr>
              <a:spLocks noChangeShapeType="1"/>
            </p:cNvSpPr>
            <p:nvPr/>
          </p:nvSpPr>
          <p:spPr bwMode="auto">
            <a:xfrm flipV="1">
              <a:off x="1681820" y="4490461"/>
              <a:ext cx="0" cy="762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1" name="Rectangle 25"/>
            <p:cNvSpPr>
              <a:spLocks noChangeArrowheads="1"/>
            </p:cNvSpPr>
            <p:nvPr/>
          </p:nvSpPr>
          <p:spPr bwMode="auto">
            <a:xfrm>
              <a:off x="1838982" y="3845936"/>
              <a:ext cx="206375" cy="6445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2" name="Rectangle 26"/>
            <p:cNvSpPr>
              <a:spLocks noChangeArrowheads="1"/>
            </p:cNvSpPr>
            <p:nvPr/>
          </p:nvSpPr>
          <p:spPr bwMode="auto">
            <a:xfrm>
              <a:off x="2045357" y="3868161"/>
              <a:ext cx="206375" cy="622300"/>
            </a:xfrm>
            <a:prstGeom prst="rect">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33" name="Rectangle 27"/>
            <p:cNvSpPr>
              <a:spLocks noChangeArrowheads="1"/>
            </p:cNvSpPr>
            <p:nvPr/>
          </p:nvSpPr>
          <p:spPr bwMode="auto">
            <a:xfrm>
              <a:off x="2251732" y="4049136"/>
              <a:ext cx="206375" cy="441325"/>
            </a:xfrm>
            <a:prstGeom prst="rect">
              <a:avLst/>
            </a:prstGeom>
            <a:solidFill>
              <a:srgbClr val="773AA4"/>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34" name="Rectangle 28"/>
            <p:cNvSpPr>
              <a:spLocks noChangeArrowheads="1"/>
            </p:cNvSpPr>
            <p:nvPr/>
          </p:nvSpPr>
          <p:spPr bwMode="auto">
            <a:xfrm>
              <a:off x="2783545" y="4049136"/>
              <a:ext cx="206375" cy="4413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5" name="Rectangle 29"/>
            <p:cNvSpPr>
              <a:spLocks noChangeArrowheads="1"/>
            </p:cNvSpPr>
            <p:nvPr/>
          </p:nvSpPr>
          <p:spPr bwMode="auto">
            <a:xfrm>
              <a:off x="2989920" y="3884036"/>
              <a:ext cx="206375" cy="606425"/>
            </a:xfrm>
            <a:prstGeom prst="rect">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36" name="Rectangle 30"/>
            <p:cNvSpPr>
              <a:spLocks noChangeArrowheads="1"/>
            </p:cNvSpPr>
            <p:nvPr/>
          </p:nvSpPr>
          <p:spPr bwMode="auto">
            <a:xfrm>
              <a:off x="3196295" y="4168198"/>
              <a:ext cx="206375" cy="322262"/>
            </a:xfrm>
            <a:prstGeom prst="rect">
              <a:avLst/>
            </a:prstGeom>
            <a:solidFill>
              <a:srgbClr val="773AA4"/>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37" name="Rectangle 31"/>
            <p:cNvSpPr>
              <a:spLocks noChangeArrowheads="1"/>
            </p:cNvSpPr>
            <p:nvPr/>
          </p:nvSpPr>
          <p:spPr bwMode="auto">
            <a:xfrm>
              <a:off x="4640920" y="4430136"/>
              <a:ext cx="206375" cy="60325"/>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1200"/>
            </a:p>
          </p:txBody>
        </p:sp>
        <p:sp>
          <p:nvSpPr>
            <p:cNvPr id="38" name="Rectangle 32"/>
            <p:cNvSpPr>
              <a:spLocks noChangeArrowheads="1"/>
            </p:cNvSpPr>
            <p:nvPr/>
          </p:nvSpPr>
          <p:spPr bwMode="auto">
            <a:xfrm>
              <a:off x="4847295" y="4304723"/>
              <a:ext cx="206375" cy="185737"/>
            </a:xfrm>
            <a:prstGeom prst="rect">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39" name="Rectangle 33"/>
            <p:cNvSpPr>
              <a:spLocks noChangeArrowheads="1"/>
            </p:cNvSpPr>
            <p:nvPr/>
          </p:nvSpPr>
          <p:spPr bwMode="auto">
            <a:xfrm>
              <a:off x="5053670" y="4425373"/>
              <a:ext cx="206375" cy="65087"/>
            </a:xfrm>
            <a:prstGeom prst="rect">
              <a:avLst/>
            </a:prstGeom>
            <a:solidFill>
              <a:srgbClr val="773AA4"/>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1200"/>
            </a:p>
          </p:txBody>
        </p:sp>
        <p:sp>
          <p:nvSpPr>
            <p:cNvPr id="40" name="Rectangle 34"/>
            <p:cNvSpPr>
              <a:spLocks noChangeArrowheads="1"/>
            </p:cNvSpPr>
            <p:nvPr/>
          </p:nvSpPr>
          <p:spPr bwMode="auto">
            <a:xfrm>
              <a:off x="5574370" y="4107873"/>
              <a:ext cx="206375" cy="3825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1" name="Rectangle 35"/>
            <p:cNvSpPr>
              <a:spLocks noChangeArrowheads="1"/>
            </p:cNvSpPr>
            <p:nvPr/>
          </p:nvSpPr>
          <p:spPr bwMode="auto">
            <a:xfrm>
              <a:off x="5780745" y="4152323"/>
              <a:ext cx="206375" cy="338137"/>
            </a:xfrm>
            <a:prstGeom prst="rect">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42" name="Rectangle 36"/>
            <p:cNvSpPr>
              <a:spLocks noChangeArrowheads="1"/>
            </p:cNvSpPr>
            <p:nvPr/>
          </p:nvSpPr>
          <p:spPr bwMode="auto">
            <a:xfrm>
              <a:off x="5987120" y="4201536"/>
              <a:ext cx="206375" cy="288925"/>
            </a:xfrm>
            <a:prstGeom prst="rect">
              <a:avLst/>
            </a:prstGeom>
            <a:solidFill>
              <a:srgbClr val="773AA4"/>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43" name="Rectangle 37"/>
            <p:cNvSpPr>
              <a:spLocks noChangeArrowheads="1"/>
            </p:cNvSpPr>
            <p:nvPr/>
          </p:nvSpPr>
          <p:spPr bwMode="auto">
            <a:xfrm>
              <a:off x="6447157" y="3644323"/>
              <a:ext cx="206375" cy="8461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4" name="Rectangle 38"/>
            <p:cNvSpPr>
              <a:spLocks noChangeArrowheads="1"/>
            </p:cNvSpPr>
            <p:nvPr/>
          </p:nvSpPr>
          <p:spPr bwMode="auto">
            <a:xfrm>
              <a:off x="6653532" y="3863398"/>
              <a:ext cx="206375" cy="627062"/>
            </a:xfrm>
            <a:prstGeom prst="rect">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45" name="Rectangle 39"/>
            <p:cNvSpPr>
              <a:spLocks noChangeArrowheads="1"/>
            </p:cNvSpPr>
            <p:nvPr/>
          </p:nvSpPr>
          <p:spPr bwMode="auto">
            <a:xfrm>
              <a:off x="6859907" y="3895148"/>
              <a:ext cx="206375" cy="595312"/>
            </a:xfrm>
            <a:prstGeom prst="rect">
              <a:avLst/>
            </a:prstGeom>
            <a:solidFill>
              <a:srgbClr val="773AA4"/>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46" name="Rectangle 40"/>
            <p:cNvSpPr>
              <a:spLocks noChangeArrowheads="1"/>
            </p:cNvSpPr>
            <p:nvPr/>
          </p:nvSpPr>
          <p:spPr bwMode="auto">
            <a:xfrm>
              <a:off x="3707470" y="2787073"/>
              <a:ext cx="206375" cy="17033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7" name="Rectangle 41"/>
            <p:cNvSpPr>
              <a:spLocks noChangeArrowheads="1"/>
            </p:cNvSpPr>
            <p:nvPr/>
          </p:nvSpPr>
          <p:spPr bwMode="auto">
            <a:xfrm>
              <a:off x="3913845" y="3098223"/>
              <a:ext cx="206375" cy="1392237"/>
            </a:xfrm>
            <a:prstGeom prst="rect">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48" name="Rectangle 42"/>
            <p:cNvSpPr>
              <a:spLocks noChangeArrowheads="1"/>
            </p:cNvSpPr>
            <p:nvPr/>
          </p:nvSpPr>
          <p:spPr bwMode="auto">
            <a:xfrm>
              <a:off x="4120220" y="3207761"/>
              <a:ext cx="206375" cy="1282700"/>
            </a:xfrm>
            <a:prstGeom prst="rect">
              <a:avLst/>
            </a:prstGeom>
            <a:solidFill>
              <a:srgbClr val="773AA4"/>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49" name="ZoneTexte 48"/>
            <p:cNvSpPr txBox="1"/>
            <p:nvPr/>
          </p:nvSpPr>
          <p:spPr>
            <a:xfrm>
              <a:off x="1869743" y="4529672"/>
              <a:ext cx="476412" cy="276999"/>
            </a:xfrm>
            <a:prstGeom prst="rect">
              <a:avLst/>
            </a:prstGeom>
            <a:noFill/>
          </p:spPr>
          <p:txBody>
            <a:bodyPr wrap="none" rtlCol="0">
              <a:spAutoFit/>
            </a:bodyPr>
            <a:lstStyle/>
            <a:p>
              <a:pPr algn="ctr"/>
              <a:r>
                <a:rPr lang="fr-FR" sz="1200" b="1" dirty="0"/>
                <a:t>INTI</a:t>
              </a:r>
            </a:p>
          </p:txBody>
        </p:sp>
        <p:sp>
          <p:nvSpPr>
            <p:cNvPr id="50" name="ZoneTexte 49"/>
            <p:cNvSpPr txBox="1"/>
            <p:nvPr/>
          </p:nvSpPr>
          <p:spPr>
            <a:xfrm>
              <a:off x="2728839" y="4529672"/>
              <a:ext cx="587020" cy="276999"/>
            </a:xfrm>
            <a:prstGeom prst="rect">
              <a:avLst/>
            </a:prstGeom>
            <a:noFill/>
          </p:spPr>
          <p:txBody>
            <a:bodyPr wrap="none" rtlCol="0">
              <a:spAutoFit/>
            </a:bodyPr>
            <a:lstStyle/>
            <a:p>
              <a:pPr algn="ctr"/>
              <a:r>
                <a:rPr lang="fr-FR" sz="1200" b="1"/>
                <a:t>INNTI</a:t>
              </a:r>
            </a:p>
          </p:txBody>
        </p:sp>
        <p:sp>
          <p:nvSpPr>
            <p:cNvPr id="51" name="ZoneTexte 50"/>
            <p:cNvSpPr txBox="1"/>
            <p:nvPr/>
          </p:nvSpPr>
          <p:spPr>
            <a:xfrm>
              <a:off x="4699858" y="4529672"/>
              <a:ext cx="526106" cy="276999"/>
            </a:xfrm>
            <a:prstGeom prst="rect">
              <a:avLst/>
            </a:prstGeom>
            <a:noFill/>
          </p:spPr>
          <p:txBody>
            <a:bodyPr wrap="none" rtlCol="0">
              <a:spAutoFit/>
            </a:bodyPr>
            <a:lstStyle/>
            <a:p>
              <a:pPr algn="ctr"/>
              <a:r>
                <a:rPr lang="fr-FR" sz="1200" b="1"/>
                <a:t>DOR</a:t>
              </a:r>
            </a:p>
          </p:txBody>
        </p:sp>
        <p:sp>
          <p:nvSpPr>
            <p:cNvPr id="52" name="ZoneTexte 51"/>
            <p:cNvSpPr txBox="1"/>
            <p:nvPr/>
          </p:nvSpPr>
          <p:spPr>
            <a:xfrm>
              <a:off x="5712040" y="4529672"/>
              <a:ext cx="330540" cy="276999"/>
            </a:xfrm>
            <a:prstGeom prst="rect">
              <a:avLst/>
            </a:prstGeom>
            <a:noFill/>
          </p:spPr>
          <p:txBody>
            <a:bodyPr wrap="none" rtlCol="0">
              <a:spAutoFit/>
            </a:bodyPr>
            <a:lstStyle/>
            <a:p>
              <a:pPr algn="ctr"/>
              <a:r>
                <a:rPr lang="fr-FR" sz="1200" b="1"/>
                <a:t>IP</a:t>
              </a:r>
            </a:p>
          </p:txBody>
        </p:sp>
        <p:sp>
          <p:nvSpPr>
            <p:cNvPr id="53" name="ZoneTexte 52"/>
            <p:cNvSpPr txBox="1"/>
            <p:nvPr/>
          </p:nvSpPr>
          <p:spPr>
            <a:xfrm>
              <a:off x="6626441" y="4529672"/>
              <a:ext cx="381836" cy="276999"/>
            </a:xfrm>
            <a:prstGeom prst="rect">
              <a:avLst/>
            </a:prstGeom>
            <a:noFill/>
          </p:spPr>
          <p:txBody>
            <a:bodyPr wrap="none" rtlCol="0">
              <a:spAutoFit/>
            </a:bodyPr>
            <a:lstStyle/>
            <a:p>
              <a:pPr algn="ctr"/>
              <a:r>
                <a:rPr lang="fr-FR" sz="1200" b="1" dirty="0"/>
                <a:t>INI</a:t>
              </a:r>
            </a:p>
          </p:txBody>
        </p:sp>
        <p:sp>
          <p:nvSpPr>
            <p:cNvPr id="54" name="ZoneTexte 53"/>
            <p:cNvSpPr txBox="1"/>
            <p:nvPr/>
          </p:nvSpPr>
          <p:spPr>
            <a:xfrm>
              <a:off x="1376578" y="4351779"/>
              <a:ext cx="269626" cy="276999"/>
            </a:xfrm>
            <a:prstGeom prst="rect">
              <a:avLst/>
            </a:prstGeom>
            <a:noFill/>
          </p:spPr>
          <p:txBody>
            <a:bodyPr wrap="none" rtlCol="0">
              <a:spAutoFit/>
            </a:bodyPr>
            <a:lstStyle/>
            <a:p>
              <a:pPr algn="r"/>
              <a:r>
                <a:rPr lang="fr-FR" sz="1200"/>
                <a:t>0</a:t>
              </a:r>
            </a:p>
          </p:txBody>
        </p:sp>
        <p:sp>
          <p:nvSpPr>
            <p:cNvPr id="55" name="ZoneTexte 54"/>
            <p:cNvSpPr txBox="1"/>
            <p:nvPr/>
          </p:nvSpPr>
          <p:spPr>
            <a:xfrm>
              <a:off x="1376578" y="4121963"/>
              <a:ext cx="269626" cy="276999"/>
            </a:xfrm>
            <a:prstGeom prst="rect">
              <a:avLst/>
            </a:prstGeom>
            <a:noFill/>
          </p:spPr>
          <p:txBody>
            <a:bodyPr wrap="none" rtlCol="0">
              <a:spAutoFit/>
            </a:bodyPr>
            <a:lstStyle/>
            <a:p>
              <a:pPr algn="r"/>
              <a:r>
                <a:rPr lang="fr-FR" sz="1200"/>
                <a:t>2</a:t>
              </a:r>
            </a:p>
          </p:txBody>
        </p:sp>
        <p:sp>
          <p:nvSpPr>
            <p:cNvPr id="56" name="ZoneTexte 55"/>
            <p:cNvSpPr txBox="1"/>
            <p:nvPr/>
          </p:nvSpPr>
          <p:spPr>
            <a:xfrm>
              <a:off x="1376578" y="3892147"/>
              <a:ext cx="269626" cy="276999"/>
            </a:xfrm>
            <a:prstGeom prst="rect">
              <a:avLst/>
            </a:prstGeom>
            <a:noFill/>
          </p:spPr>
          <p:txBody>
            <a:bodyPr wrap="none" rtlCol="0">
              <a:spAutoFit/>
            </a:bodyPr>
            <a:lstStyle/>
            <a:p>
              <a:pPr algn="r"/>
              <a:r>
                <a:rPr lang="fr-FR" sz="1200"/>
                <a:t>4</a:t>
              </a:r>
            </a:p>
          </p:txBody>
        </p:sp>
        <p:sp>
          <p:nvSpPr>
            <p:cNvPr id="57" name="ZoneTexte 56"/>
            <p:cNvSpPr txBox="1"/>
            <p:nvPr/>
          </p:nvSpPr>
          <p:spPr>
            <a:xfrm>
              <a:off x="1376578" y="3662331"/>
              <a:ext cx="269626" cy="276999"/>
            </a:xfrm>
            <a:prstGeom prst="rect">
              <a:avLst/>
            </a:prstGeom>
            <a:noFill/>
          </p:spPr>
          <p:txBody>
            <a:bodyPr wrap="none" rtlCol="0">
              <a:spAutoFit/>
            </a:bodyPr>
            <a:lstStyle/>
            <a:p>
              <a:pPr algn="r"/>
              <a:r>
                <a:rPr lang="fr-FR" sz="1200"/>
                <a:t>6</a:t>
              </a:r>
            </a:p>
          </p:txBody>
        </p:sp>
        <p:sp>
          <p:nvSpPr>
            <p:cNvPr id="58" name="ZoneTexte 57"/>
            <p:cNvSpPr txBox="1"/>
            <p:nvPr/>
          </p:nvSpPr>
          <p:spPr>
            <a:xfrm>
              <a:off x="1376578" y="3432515"/>
              <a:ext cx="269626" cy="276999"/>
            </a:xfrm>
            <a:prstGeom prst="rect">
              <a:avLst/>
            </a:prstGeom>
            <a:noFill/>
          </p:spPr>
          <p:txBody>
            <a:bodyPr wrap="none" rtlCol="0">
              <a:spAutoFit/>
            </a:bodyPr>
            <a:lstStyle/>
            <a:p>
              <a:pPr algn="r"/>
              <a:r>
                <a:rPr lang="fr-FR" sz="1200"/>
                <a:t>8</a:t>
              </a:r>
            </a:p>
          </p:txBody>
        </p:sp>
        <p:sp>
          <p:nvSpPr>
            <p:cNvPr id="59" name="ZoneTexte 58"/>
            <p:cNvSpPr txBox="1"/>
            <p:nvPr/>
          </p:nvSpPr>
          <p:spPr>
            <a:xfrm>
              <a:off x="1291620" y="3202699"/>
              <a:ext cx="354584" cy="276999"/>
            </a:xfrm>
            <a:prstGeom prst="rect">
              <a:avLst/>
            </a:prstGeom>
            <a:noFill/>
          </p:spPr>
          <p:txBody>
            <a:bodyPr wrap="none" rtlCol="0">
              <a:spAutoFit/>
            </a:bodyPr>
            <a:lstStyle/>
            <a:p>
              <a:pPr algn="r"/>
              <a:r>
                <a:rPr lang="fr-FR" sz="1200"/>
                <a:t>10</a:t>
              </a:r>
            </a:p>
          </p:txBody>
        </p:sp>
        <p:sp>
          <p:nvSpPr>
            <p:cNvPr id="60" name="ZoneTexte 59"/>
            <p:cNvSpPr txBox="1"/>
            <p:nvPr/>
          </p:nvSpPr>
          <p:spPr>
            <a:xfrm>
              <a:off x="1291620" y="2972883"/>
              <a:ext cx="354584" cy="276999"/>
            </a:xfrm>
            <a:prstGeom prst="rect">
              <a:avLst/>
            </a:prstGeom>
            <a:noFill/>
          </p:spPr>
          <p:txBody>
            <a:bodyPr wrap="none" rtlCol="0">
              <a:spAutoFit/>
            </a:bodyPr>
            <a:lstStyle/>
            <a:p>
              <a:pPr algn="r"/>
              <a:r>
                <a:rPr lang="fr-FR" sz="1200"/>
                <a:t>12</a:t>
              </a:r>
            </a:p>
          </p:txBody>
        </p:sp>
        <p:sp>
          <p:nvSpPr>
            <p:cNvPr id="61" name="ZoneTexte 60"/>
            <p:cNvSpPr txBox="1"/>
            <p:nvPr/>
          </p:nvSpPr>
          <p:spPr>
            <a:xfrm>
              <a:off x="1291620" y="2743067"/>
              <a:ext cx="354584" cy="276999"/>
            </a:xfrm>
            <a:prstGeom prst="rect">
              <a:avLst/>
            </a:prstGeom>
            <a:noFill/>
          </p:spPr>
          <p:txBody>
            <a:bodyPr wrap="none" rtlCol="0">
              <a:spAutoFit/>
            </a:bodyPr>
            <a:lstStyle/>
            <a:p>
              <a:pPr algn="r"/>
              <a:r>
                <a:rPr lang="fr-FR" sz="1200"/>
                <a:t>14</a:t>
              </a:r>
            </a:p>
          </p:txBody>
        </p:sp>
        <p:sp>
          <p:nvSpPr>
            <p:cNvPr id="62" name="ZoneTexte 61"/>
            <p:cNvSpPr txBox="1"/>
            <p:nvPr/>
          </p:nvSpPr>
          <p:spPr>
            <a:xfrm>
              <a:off x="1291620" y="2513251"/>
              <a:ext cx="354584" cy="276999"/>
            </a:xfrm>
            <a:prstGeom prst="rect">
              <a:avLst/>
            </a:prstGeom>
            <a:noFill/>
          </p:spPr>
          <p:txBody>
            <a:bodyPr wrap="none" rtlCol="0">
              <a:spAutoFit/>
            </a:bodyPr>
            <a:lstStyle/>
            <a:p>
              <a:pPr algn="r"/>
              <a:r>
                <a:rPr lang="fr-FR" sz="1200" dirty="0"/>
                <a:t>16</a:t>
              </a:r>
            </a:p>
          </p:txBody>
        </p:sp>
        <p:sp>
          <p:nvSpPr>
            <p:cNvPr id="63" name="ZoneTexte 62"/>
            <p:cNvSpPr txBox="1"/>
            <p:nvPr/>
          </p:nvSpPr>
          <p:spPr>
            <a:xfrm>
              <a:off x="1322378" y="2331799"/>
              <a:ext cx="320922" cy="276999"/>
            </a:xfrm>
            <a:prstGeom prst="rect">
              <a:avLst/>
            </a:prstGeom>
            <a:noFill/>
          </p:spPr>
          <p:txBody>
            <a:bodyPr wrap="none" rtlCol="0">
              <a:spAutoFit/>
            </a:bodyPr>
            <a:lstStyle/>
            <a:p>
              <a:pPr algn="r"/>
              <a:r>
                <a:rPr lang="fr-FR" sz="1200"/>
                <a:t>%</a:t>
              </a:r>
            </a:p>
          </p:txBody>
        </p:sp>
        <p:sp>
          <p:nvSpPr>
            <p:cNvPr id="64" name="ZoneTexte 63"/>
            <p:cNvSpPr txBox="1"/>
            <p:nvPr/>
          </p:nvSpPr>
          <p:spPr>
            <a:xfrm>
              <a:off x="1752994" y="3642298"/>
              <a:ext cx="360996" cy="246221"/>
            </a:xfrm>
            <a:prstGeom prst="rect">
              <a:avLst/>
            </a:prstGeom>
            <a:noFill/>
          </p:spPr>
          <p:txBody>
            <a:bodyPr wrap="none" rtlCol="0">
              <a:spAutoFit/>
            </a:bodyPr>
            <a:lstStyle/>
            <a:p>
              <a:pPr algn="r"/>
              <a:r>
                <a:rPr lang="fr-FR" sz="1000" b="1" dirty="0"/>
                <a:t>5,6</a:t>
              </a:r>
            </a:p>
          </p:txBody>
        </p:sp>
        <p:sp>
          <p:nvSpPr>
            <p:cNvPr id="65" name="ZoneTexte 64"/>
            <p:cNvSpPr txBox="1"/>
            <p:nvPr/>
          </p:nvSpPr>
          <p:spPr>
            <a:xfrm>
              <a:off x="1959048" y="3658642"/>
              <a:ext cx="360996" cy="246221"/>
            </a:xfrm>
            <a:prstGeom prst="rect">
              <a:avLst/>
            </a:prstGeom>
            <a:noFill/>
          </p:spPr>
          <p:txBody>
            <a:bodyPr wrap="none" rtlCol="0">
              <a:spAutoFit/>
            </a:bodyPr>
            <a:lstStyle/>
            <a:p>
              <a:pPr algn="ctr"/>
              <a:r>
                <a:rPr lang="fr-FR" sz="1000" b="1"/>
                <a:t>5,5</a:t>
              </a:r>
            </a:p>
          </p:txBody>
        </p:sp>
        <p:sp>
          <p:nvSpPr>
            <p:cNvPr id="66" name="ZoneTexte 65"/>
            <p:cNvSpPr txBox="1"/>
            <p:nvPr/>
          </p:nvSpPr>
          <p:spPr>
            <a:xfrm>
              <a:off x="2189079" y="3843720"/>
              <a:ext cx="360996" cy="246221"/>
            </a:xfrm>
            <a:prstGeom prst="rect">
              <a:avLst/>
            </a:prstGeom>
            <a:noFill/>
          </p:spPr>
          <p:txBody>
            <a:bodyPr wrap="none" rtlCol="0">
              <a:spAutoFit/>
            </a:bodyPr>
            <a:lstStyle/>
            <a:p>
              <a:pPr algn="ctr"/>
              <a:r>
                <a:rPr lang="fr-FR" sz="1000" b="1"/>
                <a:t>3,9</a:t>
              </a:r>
            </a:p>
          </p:txBody>
        </p:sp>
        <p:sp>
          <p:nvSpPr>
            <p:cNvPr id="67" name="ZoneTexte 66"/>
            <p:cNvSpPr txBox="1"/>
            <p:nvPr/>
          </p:nvSpPr>
          <p:spPr>
            <a:xfrm>
              <a:off x="2688578" y="3843720"/>
              <a:ext cx="360996" cy="246221"/>
            </a:xfrm>
            <a:prstGeom prst="rect">
              <a:avLst/>
            </a:prstGeom>
            <a:noFill/>
          </p:spPr>
          <p:txBody>
            <a:bodyPr wrap="none" rtlCol="0">
              <a:spAutoFit/>
            </a:bodyPr>
            <a:lstStyle/>
            <a:p>
              <a:pPr algn="ctr"/>
              <a:r>
                <a:rPr lang="fr-FR" sz="1000" b="1"/>
                <a:t>3,9</a:t>
              </a:r>
            </a:p>
          </p:txBody>
        </p:sp>
        <p:sp>
          <p:nvSpPr>
            <p:cNvPr id="68" name="ZoneTexte 67"/>
            <p:cNvSpPr txBox="1"/>
            <p:nvPr/>
          </p:nvSpPr>
          <p:spPr>
            <a:xfrm>
              <a:off x="2923160" y="3679328"/>
              <a:ext cx="360996" cy="246221"/>
            </a:xfrm>
            <a:prstGeom prst="rect">
              <a:avLst/>
            </a:prstGeom>
            <a:noFill/>
          </p:spPr>
          <p:txBody>
            <a:bodyPr wrap="none" rtlCol="0">
              <a:spAutoFit/>
            </a:bodyPr>
            <a:lstStyle/>
            <a:p>
              <a:pPr algn="ctr"/>
              <a:r>
                <a:rPr lang="fr-FR" sz="1000" b="1"/>
                <a:t>5,3</a:t>
              </a:r>
            </a:p>
          </p:txBody>
        </p:sp>
        <p:sp>
          <p:nvSpPr>
            <p:cNvPr id="69" name="ZoneTexte 68"/>
            <p:cNvSpPr txBox="1"/>
            <p:nvPr/>
          </p:nvSpPr>
          <p:spPr>
            <a:xfrm>
              <a:off x="3132519" y="3967905"/>
              <a:ext cx="360996" cy="246221"/>
            </a:xfrm>
            <a:prstGeom prst="rect">
              <a:avLst/>
            </a:prstGeom>
            <a:noFill/>
          </p:spPr>
          <p:txBody>
            <a:bodyPr wrap="none" rtlCol="0">
              <a:spAutoFit/>
            </a:bodyPr>
            <a:lstStyle/>
            <a:p>
              <a:pPr algn="ctr"/>
              <a:r>
                <a:rPr lang="fr-FR" sz="1000" b="1"/>
                <a:t>2,9</a:t>
              </a:r>
            </a:p>
          </p:txBody>
        </p:sp>
        <p:sp>
          <p:nvSpPr>
            <p:cNvPr id="70" name="ZoneTexte 69"/>
            <p:cNvSpPr txBox="1"/>
            <p:nvPr/>
          </p:nvSpPr>
          <p:spPr>
            <a:xfrm>
              <a:off x="3579084" y="2572448"/>
              <a:ext cx="431528" cy="246221"/>
            </a:xfrm>
            <a:prstGeom prst="rect">
              <a:avLst/>
            </a:prstGeom>
            <a:noFill/>
          </p:spPr>
          <p:txBody>
            <a:bodyPr wrap="none" rtlCol="0">
              <a:spAutoFit/>
            </a:bodyPr>
            <a:lstStyle/>
            <a:p>
              <a:pPr algn="ctr"/>
              <a:r>
                <a:rPr lang="fr-FR" sz="1000" b="1"/>
                <a:t>14,9</a:t>
              </a:r>
            </a:p>
          </p:txBody>
        </p:sp>
        <p:sp>
          <p:nvSpPr>
            <p:cNvPr id="71" name="ZoneTexte 70"/>
            <p:cNvSpPr txBox="1"/>
            <p:nvPr/>
          </p:nvSpPr>
          <p:spPr>
            <a:xfrm>
              <a:off x="3826467" y="2904397"/>
              <a:ext cx="431528" cy="246221"/>
            </a:xfrm>
            <a:prstGeom prst="rect">
              <a:avLst/>
            </a:prstGeom>
            <a:noFill/>
          </p:spPr>
          <p:txBody>
            <a:bodyPr wrap="none" rtlCol="0">
              <a:spAutoFit/>
            </a:bodyPr>
            <a:lstStyle/>
            <a:p>
              <a:pPr algn="ctr"/>
              <a:r>
                <a:rPr lang="fr-FR" sz="1000" b="1"/>
                <a:t>12,1</a:t>
              </a:r>
            </a:p>
          </p:txBody>
        </p:sp>
        <p:sp>
          <p:nvSpPr>
            <p:cNvPr id="72" name="ZoneTexte 71"/>
            <p:cNvSpPr txBox="1"/>
            <p:nvPr/>
          </p:nvSpPr>
          <p:spPr>
            <a:xfrm>
              <a:off x="4063073" y="3017550"/>
              <a:ext cx="431528" cy="246221"/>
            </a:xfrm>
            <a:prstGeom prst="rect">
              <a:avLst/>
            </a:prstGeom>
            <a:noFill/>
          </p:spPr>
          <p:txBody>
            <a:bodyPr wrap="none" rtlCol="0">
              <a:spAutoFit/>
            </a:bodyPr>
            <a:lstStyle/>
            <a:p>
              <a:pPr algn="ctr"/>
              <a:r>
                <a:rPr lang="fr-FR" sz="1000" b="1"/>
                <a:t>11,2</a:t>
              </a:r>
            </a:p>
          </p:txBody>
        </p:sp>
        <p:sp>
          <p:nvSpPr>
            <p:cNvPr id="73" name="ZoneTexte 72"/>
            <p:cNvSpPr txBox="1"/>
            <p:nvPr/>
          </p:nvSpPr>
          <p:spPr>
            <a:xfrm>
              <a:off x="4540618" y="4210533"/>
              <a:ext cx="396262" cy="246221"/>
            </a:xfrm>
            <a:prstGeom prst="rect">
              <a:avLst/>
            </a:prstGeom>
            <a:noFill/>
          </p:spPr>
          <p:txBody>
            <a:bodyPr wrap="none" rtlCol="0">
              <a:spAutoFit/>
            </a:bodyPr>
            <a:lstStyle/>
            <a:p>
              <a:pPr algn="ctr"/>
              <a:r>
                <a:rPr lang="fr-FR" sz="1000" b="1"/>
                <a:t>0,6 </a:t>
              </a:r>
            </a:p>
          </p:txBody>
        </p:sp>
        <p:sp>
          <p:nvSpPr>
            <p:cNvPr id="74" name="ZoneTexte 73"/>
            <p:cNvSpPr txBox="1"/>
            <p:nvPr/>
          </p:nvSpPr>
          <p:spPr>
            <a:xfrm>
              <a:off x="4775167" y="4085085"/>
              <a:ext cx="360996" cy="246221"/>
            </a:xfrm>
            <a:prstGeom prst="rect">
              <a:avLst/>
            </a:prstGeom>
            <a:noFill/>
          </p:spPr>
          <p:txBody>
            <a:bodyPr wrap="none" rtlCol="0">
              <a:spAutoFit/>
            </a:bodyPr>
            <a:lstStyle/>
            <a:p>
              <a:pPr algn="ctr"/>
              <a:r>
                <a:rPr lang="fr-FR" sz="1000" b="1"/>
                <a:t>1,7</a:t>
              </a:r>
            </a:p>
          </p:txBody>
        </p:sp>
        <p:sp>
          <p:nvSpPr>
            <p:cNvPr id="75" name="ZoneTexte 74"/>
            <p:cNvSpPr txBox="1"/>
            <p:nvPr/>
          </p:nvSpPr>
          <p:spPr>
            <a:xfrm>
              <a:off x="4981373" y="4222901"/>
              <a:ext cx="360996" cy="246221"/>
            </a:xfrm>
            <a:prstGeom prst="rect">
              <a:avLst/>
            </a:prstGeom>
            <a:noFill/>
          </p:spPr>
          <p:txBody>
            <a:bodyPr wrap="none" rtlCol="0">
              <a:spAutoFit/>
            </a:bodyPr>
            <a:lstStyle/>
            <a:p>
              <a:pPr algn="ctr"/>
              <a:r>
                <a:rPr lang="fr-FR" sz="1000" b="1"/>
                <a:t>0,6</a:t>
              </a:r>
            </a:p>
          </p:txBody>
        </p:sp>
        <p:sp>
          <p:nvSpPr>
            <p:cNvPr id="76" name="ZoneTexte 75"/>
            <p:cNvSpPr txBox="1"/>
            <p:nvPr/>
          </p:nvSpPr>
          <p:spPr>
            <a:xfrm>
              <a:off x="5493073" y="3914847"/>
              <a:ext cx="360996" cy="246221"/>
            </a:xfrm>
            <a:prstGeom prst="rect">
              <a:avLst/>
            </a:prstGeom>
            <a:noFill/>
          </p:spPr>
          <p:txBody>
            <a:bodyPr wrap="none" rtlCol="0">
              <a:spAutoFit/>
            </a:bodyPr>
            <a:lstStyle/>
            <a:p>
              <a:pPr algn="ctr"/>
              <a:r>
                <a:rPr lang="fr-FR" sz="1000" b="1"/>
                <a:t>3,4</a:t>
              </a:r>
            </a:p>
          </p:txBody>
        </p:sp>
        <p:sp>
          <p:nvSpPr>
            <p:cNvPr id="77" name="ZoneTexte 76"/>
            <p:cNvSpPr txBox="1"/>
            <p:nvPr/>
          </p:nvSpPr>
          <p:spPr>
            <a:xfrm>
              <a:off x="5726516" y="3962405"/>
              <a:ext cx="360996" cy="246221"/>
            </a:xfrm>
            <a:prstGeom prst="rect">
              <a:avLst/>
            </a:prstGeom>
            <a:noFill/>
          </p:spPr>
          <p:txBody>
            <a:bodyPr wrap="none" rtlCol="0">
              <a:spAutoFit/>
            </a:bodyPr>
            <a:lstStyle/>
            <a:p>
              <a:pPr algn="ctr"/>
              <a:r>
                <a:rPr lang="fr-FR" sz="1000" b="1"/>
                <a:t>2,9</a:t>
              </a:r>
            </a:p>
          </p:txBody>
        </p:sp>
        <p:sp>
          <p:nvSpPr>
            <p:cNvPr id="78" name="ZoneTexte 77"/>
            <p:cNvSpPr txBox="1"/>
            <p:nvPr/>
          </p:nvSpPr>
          <p:spPr>
            <a:xfrm>
              <a:off x="5932891" y="4013684"/>
              <a:ext cx="360996" cy="246221"/>
            </a:xfrm>
            <a:prstGeom prst="rect">
              <a:avLst/>
            </a:prstGeom>
            <a:noFill/>
          </p:spPr>
          <p:txBody>
            <a:bodyPr wrap="none" rtlCol="0">
              <a:spAutoFit/>
            </a:bodyPr>
            <a:lstStyle/>
            <a:p>
              <a:pPr algn="ctr"/>
              <a:r>
                <a:rPr lang="fr-FR" sz="1000" b="1"/>
                <a:t>2,6</a:t>
              </a:r>
            </a:p>
          </p:txBody>
        </p:sp>
        <p:sp>
          <p:nvSpPr>
            <p:cNvPr id="79" name="ZoneTexte 78"/>
            <p:cNvSpPr txBox="1"/>
            <p:nvPr/>
          </p:nvSpPr>
          <p:spPr>
            <a:xfrm>
              <a:off x="6365881" y="3434348"/>
              <a:ext cx="360996" cy="246221"/>
            </a:xfrm>
            <a:prstGeom prst="rect">
              <a:avLst/>
            </a:prstGeom>
            <a:noFill/>
          </p:spPr>
          <p:txBody>
            <a:bodyPr wrap="none" rtlCol="0">
              <a:spAutoFit/>
            </a:bodyPr>
            <a:lstStyle/>
            <a:p>
              <a:pPr algn="ctr"/>
              <a:r>
                <a:rPr lang="fr-FR" sz="1000" b="1"/>
                <a:t>7,4</a:t>
              </a:r>
            </a:p>
          </p:txBody>
        </p:sp>
        <p:sp>
          <p:nvSpPr>
            <p:cNvPr id="80" name="ZoneTexte 79"/>
            <p:cNvSpPr txBox="1"/>
            <p:nvPr/>
          </p:nvSpPr>
          <p:spPr>
            <a:xfrm>
              <a:off x="6578725" y="3639560"/>
              <a:ext cx="360996" cy="246221"/>
            </a:xfrm>
            <a:prstGeom prst="rect">
              <a:avLst/>
            </a:prstGeom>
            <a:noFill/>
          </p:spPr>
          <p:txBody>
            <a:bodyPr wrap="none" rtlCol="0">
              <a:spAutoFit/>
            </a:bodyPr>
            <a:lstStyle/>
            <a:p>
              <a:pPr algn="ctr"/>
              <a:r>
                <a:rPr lang="fr-FR" sz="1000" b="1"/>
                <a:t>5,6</a:t>
              </a:r>
            </a:p>
          </p:txBody>
        </p:sp>
        <p:sp>
          <p:nvSpPr>
            <p:cNvPr id="81" name="ZoneTexte 80"/>
            <p:cNvSpPr txBox="1"/>
            <p:nvPr/>
          </p:nvSpPr>
          <p:spPr>
            <a:xfrm>
              <a:off x="6812389" y="3669784"/>
              <a:ext cx="360996" cy="246221"/>
            </a:xfrm>
            <a:prstGeom prst="rect">
              <a:avLst/>
            </a:prstGeom>
            <a:noFill/>
          </p:spPr>
          <p:txBody>
            <a:bodyPr wrap="none" rtlCol="0">
              <a:spAutoFit/>
            </a:bodyPr>
            <a:lstStyle/>
            <a:p>
              <a:pPr algn="ctr"/>
              <a:r>
                <a:rPr lang="fr-FR" sz="1000" b="1"/>
                <a:t>5,3</a:t>
              </a:r>
            </a:p>
          </p:txBody>
        </p:sp>
        <p:sp>
          <p:nvSpPr>
            <p:cNvPr id="82" name="Rectangle 81"/>
            <p:cNvSpPr/>
            <p:nvPr/>
          </p:nvSpPr>
          <p:spPr bwMode="auto">
            <a:xfrm>
              <a:off x="7509249" y="2507324"/>
              <a:ext cx="173038" cy="173038"/>
            </a:xfrm>
            <a:prstGeom prst="rect">
              <a:avLst/>
            </a:prstGeom>
            <a:solidFill>
              <a:srgbClr val="00B0F0"/>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83" name="Rectangle 82"/>
            <p:cNvSpPr/>
            <p:nvPr/>
          </p:nvSpPr>
          <p:spPr bwMode="auto">
            <a:xfrm>
              <a:off x="7509249" y="2781644"/>
              <a:ext cx="173038" cy="173038"/>
            </a:xfrm>
            <a:prstGeom prst="rect">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84" name="Rectangle 83"/>
            <p:cNvSpPr/>
            <p:nvPr/>
          </p:nvSpPr>
          <p:spPr bwMode="auto">
            <a:xfrm>
              <a:off x="7509249" y="3045804"/>
              <a:ext cx="173038" cy="173038"/>
            </a:xfrm>
            <a:prstGeom prst="rect">
              <a:avLst/>
            </a:prstGeom>
            <a:solidFill>
              <a:srgbClr val="773AA4"/>
            </a:solidFill>
            <a:ln>
              <a:noFill/>
            </a:ln>
            <a:extLst/>
          </p:spPr>
          <p:txBody>
            <a:bodyPr vert="horz" wrap="square" lIns="91440" tIns="45720" rIns="91440" bIns="45720" numCol="1" anchor="t" anchorCtr="0" compatLnSpc="1">
              <a:prstTxWarp prst="textNoShape">
                <a:avLst/>
              </a:prstTxWarp>
            </a:bodyPr>
            <a:lstStyle/>
            <a:p>
              <a:endParaRPr lang="fr-FR" sz="1200"/>
            </a:p>
          </p:txBody>
        </p:sp>
        <p:sp>
          <p:nvSpPr>
            <p:cNvPr id="85" name="ZoneTexte 84"/>
            <p:cNvSpPr txBox="1"/>
            <p:nvPr/>
          </p:nvSpPr>
          <p:spPr>
            <a:xfrm>
              <a:off x="7654362" y="2440610"/>
              <a:ext cx="582211" cy="307777"/>
            </a:xfrm>
            <a:prstGeom prst="rect">
              <a:avLst/>
            </a:prstGeom>
            <a:noFill/>
          </p:spPr>
          <p:txBody>
            <a:bodyPr wrap="none" rtlCol="0">
              <a:spAutoFit/>
            </a:bodyPr>
            <a:lstStyle/>
            <a:p>
              <a:r>
                <a:rPr lang="fr-FR" sz="1400" b="1" dirty="0"/>
                <a:t>2014</a:t>
              </a:r>
            </a:p>
          </p:txBody>
        </p:sp>
        <p:sp>
          <p:nvSpPr>
            <p:cNvPr id="86" name="ZoneTexte 85"/>
            <p:cNvSpPr txBox="1"/>
            <p:nvPr/>
          </p:nvSpPr>
          <p:spPr>
            <a:xfrm>
              <a:off x="7654362" y="2714930"/>
              <a:ext cx="582211" cy="307777"/>
            </a:xfrm>
            <a:prstGeom prst="rect">
              <a:avLst/>
            </a:prstGeom>
            <a:noFill/>
          </p:spPr>
          <p:txBody>
            <a:bodyPr wrap="none" rtlCol="0">
              <a:spAutoFit/>
            </a:bodyPr>
            <a:lstStyle/>
            <a:p>
              <a:r>
                <a:rPr lang="fr-FR" sz="1400" b="1"/>
                <a:t>2015</a:t>
              </a:r>
            </a:p>
          </p:txBody>
        </p:sp>
        <p:sp>
          <p:nvSpPr>
            <p:cNvPr id="87" name="ZoneTexte 86"/>
            <p:cNvSpPr txBox="1"/>
            <p:nvPr/>
          </p:nvSpPr>
          <p:spPr>
            <a:xfrm>
              <a:off x="7654362" y="2989250"/>
              <a:ext cx="582211" cy="307777"/>
            </a:xfrm>
            <a:prstGeom prst="rect">
              <a:avLst/>
            </a:prstGeom>
            <a:noFill/>
          </p:spPr>
          <p:txBody>
            <a:bodyPr wrap="none" rtlCol="0">
              <a:spAutoFit/>
            </a:bodyPr>
            <a:lstStyle/>
            <a:p>
              <a:r>
                <a:rPr lang="fr-FR" sz="1400" b="1"/>
                <a:t>2016</a:t>
              </a:r>
            </a:p>
          </p:txBody>
        </p:sp>
        <p:sp>
          <p:nvSpPr>
            <p:cNvPr id="88" name="ZoneTexte 87"/>
            <p:cNvSpPr txBox="1"/>
            <p:nvPr/>
          </p:nvSpPr>
          <p:spPr>
            <a:xfrm>
              <a:off x="3521918" y="4532172"/>
              <a:ext cx="984565" cy="461665"/>
            </a:xfrm>
            <a:prstGeom prst="rect">
              <a:avLst/>
            </a:prstGeom>
            <a:noFill/>
          </p:spPr>
          <p:txBody>
            <a:bodyPr wrap="none" rtlCol="0">
              <a:spAutoFit/>
            </a:bodyPr>
            <a:lstStyle/>
            <a:p>
              <a:pPr algn="ctr"/>
              <a:r>
                <a:rPr lang="fr-FR" sz="1200" b="1"/>
                <a:t>INNTI</a:t>
              </a:r>
            </a:p>
            <a:p>
              <a:pPr algn="ctr"/>
              <a:r>
                <a:rPr lang="fr-FR" sz="1200" b="1"/>
                <a:t>+ RPV/ETR</a:t>
              </a:r>
            </a:p>
          </p:txBody>
        </p:sp>
      </p:grpSp>
      <p:sp>
        <p:nvSpPr>
          <p:cNvPr id="89" name="ZoneTexte 88">
            <a:extLst>
              <a:ext uri="{FF2B5EF4-FFF2-40B4-BE49-F238E27FC236}">
                <a16:creationId xmlns:a16="http://schemas.microsoft.com/office/drawing/2014/main" xmlns="" id="{6AA8AE87-AE4C-495D-B929-F798F4721890}"/>
              </a:ext>
            </a:extLst>
          </p:cNvPr>
          <p:cNvSpPr txBox="1"/>
          <p:nvPr/>
        </p:nvSpPr>
        <p:spPr>
          <a:xfrm>
            <a:off x="8854844" y="32575"/>
            <a:ext cx="255198" cy="246221"/>
          </a:xfrm>
          <a:prstGeom prst="rect">
            <a:avLst/>
          </a:prstGeom>
          <a:noFill/>
        </p:spPr>
        <p:txBody>
          <a:bodyPr wrap="none" rtlCol="0">
            <a:spAutoFit/>
          </a:bodyPr>
          <a:lstStyle/>
          <a:p>
            <a:pPr algn="r"/>
            <a:r>
              <a:rPr lang="fr-FR" sz="1000" b="1" dirty="0">
                <a:solidFill>
                  <a:srgbClr val="FFFFFF"/>
                </a:solidFill>
              </a:rPr>
              <a:t>3</a:t>
            </a:r>
          </a:p>
        </p:txBody>
      </p:sp>
      <p:grpSp>
        <p:nvGrpSpPr>
          <p:cNvPr id="5" name="Grouper 4"/>
          <p:cNvGrpSpPr/>
          <p:nvPr/>
        </p:nvGrpSpPr>
        <p:grpSpPr>
          <a:xfrm>
            <a:off x="1846278" y="2414571"/>
            <a:ext cx="5233822" cy="1360627"/>
            <a:chOff x="1846278" y="2414571"/>
            <a:chExt cx="5233822" cy="1360627"/>
          </a:xfrm>
        </p:grpSpPr>
        <p:sp>
          <p:nvSpPr>
            <p:cNvPr id="3" name="ZoneTexte 2"/>
            <p:cNvSpPr txBox="1"/>
            <p:nvPr/>
          </p:nvSpPr>
          <p:spPr>
            <a:xfrm>
              <a:off x="5572897" y="3324826"/>
              <a:ext cx="535423" cy="276999"/>
            </a:xfrm>
            <a:prstGeom prst="rect">
              <a:avLst/>
            </a:prstGeom>
            <a:noFill/>
            <a:ln>
              <a:solidFill>
                <a:srgbClr val="4F81BD"/>
              </a:solidFill>
            </a:ln>
          </p:spPr>
          <p:txBody>
            <a:bodyPr wrap="none" rtlCol="0">
              <a:spAutoFit/>
            </a:bodyPr>
            <a:lstStyle/>
            <a:p>
              <a:pPr defTabSz="457200" fontAlgn="auto">
                <a:spcBef>
                  <a:spcPts val="0"/>
                </a:spcBef>
                <a:spcAft>
                  <a:spcPts val="0"/>
                </a:spcAft>
              </a:pPr>
              <a:r>
                <a:rPr lang="fr-FR" sz="1200" dirty="0" smtClean="0">
                  <a:solidFill>
                    <a:srgbClr val="000000"/>
                  </a:solidFill>
                  <a:latin typeface="Arial"/>
                </a:rPr>
                <a:t>2,9%</a:t>
              </a:r>
            </a:p>
          </p:txBody>
        </p:sp>
        <p:sp>
          <p:nvSpPr>
            <p:cNvPr id="90" name="ZoneTexte 89"/>
            <p:cNvSpPr txBox="1"/>
            <p:nvPr/>
          </p:nvSpPr>
          <p:spPr>
            <a:xfrm>
              <a:off x="1846278" y="3067278"/>
              <a:ext cx="407083" cy="276999"/>
            </a:xfrm>
            <a:prstGeom prst="rect">
              <a:avLst/>
            </a:prstGeom>
            <a:noFill/>
            <a:ln>
              <a:solidFill>
                <a:srgbClr val="4F81BD"/>
              </a:solidFill>
            </a:ln>
          </p:spPr>
          <p:txBody>
            <a:bodyPr wrap="none" rtlCol="0">
              <a:spAutoFit/>
            </a:bodyPr>
            <a:lstStyle/>
            <a:p>
              <a:pPr defTabSz="457200" fontAlgn="auto">
                <a:spcBef>
                  <a:spcPts val="0"/>
                </a:spcBef>
                <a:spcAft>
                  <a:spcPts val="0"/>
                </a:spcAft>
              </a:pPr>
              <a:r>
                <a:rPr lang="fr-FR" sz="1200" dirty="0">
                  <a:solidFill>
                    <a:srgbClr val="000000"/>
                  </a:solidFill>
                  <a:latin typeface="Arial"/>
                </a:rPr>
                <a:t>5</a:t>
              </a:r>
              <a:r>
                <a:rPr lang="fr-FR" sz="1200" dirty="0" smtClean="0">
                  <a:solidFill>
                    <a:srgbClr val="000000"/>
                  </a:solidFill>
                  <a:latin typeface="Arial"/>
                </a:rPr>
                <a:t>%</a:t>
              </a:r>
            </a:p>
          </p:txBody>
        </p:sp>
        <p:sp>
          <p:nvSpPr>
            <p:cNvPr id="91" name="ZoneTexte 90"/>
            <p:cNvSpPr txBox="1"/>
            <p:nvPr/>
          </p:nvSpPr>
          <p:spPr>
            <a:xfrm>
              <a:off x="2876820" y="3163973"/>
              <a:ext cx="407083" cy="276999"/>
            </a:xfrm>
            <a:prstGeom prst="rect">
              <a:avLst/>
            </a:prstGeom>
            <a:noFill/>
            <a:ln>
              <a:solidFill>
                <a:srgbClr val="4F81BD"/>
              </a:solidFill>
            </a:ln>
          </p:spPr>
          <p:txBody>
            <a:bodyPr wrap="none" rtlCol="0">
              <a:spAutoFit/>
            </a:bodyPr>
            <a:lstStyle/>
            <a:p>
              <a:pPr defTabSz="457200" fontAlgn="auto">
                <a:spcBef>
                  <a:spcPts val="0"/>
                </a:spcBef>
                <a:spcAft>
                  <a:spcPts val="0"/>
                </a:spcAft>
              </a:pPr>
              <a:r>
                <a:rPr lang="fr-FR" sz="1200" dirty="0" smtClean="0">
                  <a:solidFill>
                    <a:srgbClr val="000000"/>
                  </a:solidFill>
                  <a:latin typeface="Arial"/>
                </a:rPr>
                <a:t>4%</a:t>
              </a:r>
            </a:p>
          </p:txBody>
        </p:sp>
        <p:sp>
          <p:nvSpPr>
            <p:cNvPr id="92" name="ZoneTexte 91"/>
            <p:cNvSpPr txBox="1"/>
            <p:nvPr/>
          </p:nvSpPr>
          <p:spPr>
            <a:xfrm>
              <a:off x="4023053" y="2414571"/>
              <a:ext cx="621008" cy="276999"/>
            </a:xfrm>
            <a:prstGeom prst="rect">
              <a:avLst/>
            </a:prstGeom>
            <a:noFill/>
            <a:ln>
              <a:solidFill>
                <a:srgbClr val="4F81BD"/>
              </a:solidFill>
            </a:ln>
          </p:spPr>
          <p:txBody>
            <a:bodyPr wrap="none" rtlCol="0">
              <a:spAutoFit/>
            </a:bodyPr>
            <a:lstStyle/>
            <a:p>
              <a:pPr defTabSz="457200" fontAlgn="auto">
                <a:spcBef>
                  <a:spcPts val="0"/>
                </a:spcBef>
                <a:spcAft>
                  <a:spcPts val="0"/>
                </a:spcAft>
              </a:pPr>
              <a:r>
                <a:rPr lang="fr-FR" sz="1200" dirty="0" smtClean="0">
                  <a:solidFill>
                    <a:srgbClr val="000000"/>
                  </a:solidFill>
                  <a:latin typeface="Arial"/>
                </a:rPr>
                <a:t>12,7%</a:t>
              </a:r>
            </a:p>
          </p:txBody>
        </p:sp>
        <p:sp>
          <p:nvSpPr>
            <p:cNvPr id="93" name="ZoneTexte 92"/>
            <p:cNvSpPr txBox="1"/>
            <p:nvPr/>
          </p:nvSpPr>
          <p:spPr>
            <a:xfrm>
              <a:off x="4644061" y="3498199"/>
              <a:ext cx="535423" cy="276999"/>
            </a:xfrm>
            <a:prstGeom prst="rect">
              <a:avLst/>
            </a:prstGeom>
            <a:noFill/>
            <a:ln>
              <a:solidFill>
                <a:srgbClr val="4F81BD"/>
              </a:solidFill>
            </a:ln>
          </p:spPr>
          <p:txBody>
            <a:bodyPr wrap="none" rtlCol="0">
              <a:spAutoFit/>
            </a:bodyPr>
            <a:lstStyle/>
            <a:p>
              <a:pPr defTabSz="457200" fontAlgn="auto">
                <a:spcBef>
                  <a:spcPts val="0"/>
                </a:spcBef>
                <a:spcAft>
                  <a:spcPts val="0"/>
                </a:spcAft>
              </a:pPr>
              <a:r>
                <a:rPr lang="fr-FR" sz="1200" dirty="0" smtClean="0">
                  <a:solidFill>
                    <a:srgbClr val="000000"/>
                  </a:solidFill>
                  <a:latin typeface="Arial"/>
                </a:rPr>
                <a:t>0,9%</a:t>
              </a:r>
            </a:p>
          </p:txBody>
        </p:sp>
        <p:sp>
          <p:nvSpPr>
            <p:cNvPr id="94" name="ZoneTexte 93"/>
            <p:cNvSpPr txBox="1"/>
            <p:nvPr/>
          </p:nvSpPr>
          <p:spPr>
            <a:xfrm>
              <a:off x="6544677" y="2955302"/>
              <a:ext cx="535423" cy="276999"/>
            </a:xfrm>
            <a:prstGeom prst="rect">
              <a:avLst/>
            </a:prstGeom>
            <a:noFill/>
            <a:ln>
              <a:solidFill>
                <a:srgbClr val="4F81BD"/>
              </a:solidFill>
            </a:ln>
          </p:spPr>
          <p:txBody>
            <a:bodyPr wrap="none" rtlCol="0">
              <a:spAutoFit/>
            </a:bodyPr>
            <a:lstStyle/>
            <a:p>
              <a:pPr defTabSz="457200" fontAlgn="auto">
                <a:spcBef>
                  <a:spcPts val="0"/>
                </a:spcBef>
                <a:spcAft>
                  <a:spcPts val="0"/>
                </a:spcAft>
              </a:pPr>
              <a:r>
                <a:rPr lang="fr-FR" sz="1200" dirty="0" smtClean="0">
                  <a:solidFill>
                    <a:srgbClr val="000000"/>
                  </a:solidFill>
                  <a:latin typeface="Arial"/>
                </a:rPr>
                <a:t>5,3%</a:t>
              </a:r>
            </a:p>
          </p:txBody>
        </p:sp>
      </p:grpSp>
    </p:spTree>
    <p:extLst>
      <p:ext uri="{BB962C8B-B14F-4D97-AF65-F5344CB8AC3E}">
        <p14:creationId xmlns:p14="http://schemas.microsoft.com/office/powerpoint/2010/main" val="3849216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sz="4000" dirty="0"/>
              <a:t>V. Comorbidités</a:t>
            </a:r>
            <a:br>
              <a:rPr lang="fr-FR" sz="4000" dirty="0"/>
            </a:br>
            <a:endParaRPr lang="fr-FR" sz="4000" dirty="0"/>
          </a:p>
          <a:p>
            <a:r>
              <a:rPr lang="fr-FR" sz="3200" dirty="0"/>
              <a:t>V. 2. </a:t>
            </a:r>
            <a:r>
              <a:rPr lang="fr-FR" sz="3200" dirty="0" err="1"/>
              <a:t>Co-infection</a:t>
            </a:r>
            <a:r>
              <a:rPr lang="fr-FR" sz="3200" dirty="0"/>
              <a:t> VHB ou VHC</a:t>
            </a:r>
          </a:p>
        </p:txBody>
      </p:sp>
      <p:sp>
        <p:nvSpPr>
          <p:cNvPr id="6" name="ZoneTexte 5">
            <a:extLst>
              <a:ext uri="{FF2B5EF4-FFF2-40B4-BE49-F238E27FC236}">
                <a16:creationId xmlns="" xmlns:a16="http://schemas.microsoft.com/office/drawing/2014/main" id="{E29DF9DE-5363-42EC-A4A5-5553370D6F37}"/>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149</a:t>
            </a:r>
          </a:p>
        </p:txBody>
      </p:sp>
    </p:spTree>
    <p:custDataLst>
      <p:tags r:id="rId1"/>
    </p:custDataLst>
    <p:extLst>
      <p:ext uri="{BB962C8B-B14F-4D97-AF65-F5344CB8AC3E}">
        <p14:creationId xmlns:p14="http://schemas.microsoft.com/office/powerpoint/2010/main" val="1708590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defRPr/>
            </a:pPr>
            <a:r>
              <a:rPr lang="fr-FR" dirty="0"/>
              <a:t>L’incidence de l’infection VHC chez les HSH VIH continue d’augmenter</a:t>
            </a:r>
          </a:p>
        </p:txBody>
      </p:sp>
      <p:sp>
        <p:nvSpPr>
          <p:cNvPr id="4" name="Rectangle 83"/>
          <p:cNvSpPr txBox="1">
            <a:spLocks noChangeArrowheads="1"/>
          </p:cNvSpPr>
          <p:nvPr/>
        </p:nvSpPr>
        <p:spPr bwMode="auto">
          <a:xfrm>
            <a:off x="273775" y="1207371"/>
            <a:ext cx="8797199" cy="1536369"/>
          </a:xfrm>
          <a:prstGeom prst="rect">
            <a:avLst/>
          </a:prstGeom>
          <a:noFill/>
          <a:ln w="9525">
            <a:noFill/>
            <a:miter lim="800000"/>
            <a:headEnd/>
            <a:tailEnd/>
          </a:ln>
        </p:spPr>
        <p:txBody>
          <a:bodyPr/>
          <a:lstStyle/>
          <a:p>
            <a:pPr marL="342900" indent="-342900">
              <a:spcBef>
                <a:spcPts val="184"/>
              </a:spcBef>
              <a:buClr>
                <a:srgbClr val="0070C0"/>
              </a:buClr>
              <a:buFontTx/>
              <a:buChar char="•"/>
              <a:defRPr/>
            </a:pPr>
            <a:r>
              <a:rPr lang="fr-FR" sz="1500" kern="0" dirty="0">
                <a:latin typeface="Arial"/>
              </a:rPr>
              <a:t>Etude rétrospective, cohorte </a:t>
            </a:r>
            <a:r>
              <a:rPr lang="fr-FR" sz="1500" kern="0" dirty="0" err="1">
                <a:latin typeface="Arial"/>
              </a:rPr>
              <a:t>Dat’AIDS</a:t>
            </a:r>
            <a:r>
              <a:rPr lang="fr-FR" sz="1500" kern="0" dirty="0">
                <a:latin typeface="Arial"/>
              </a:rPr>
              <a:t>, patients VIH, avec suivi VHC (dépistage primo-infection ou réinfection) entre 2012 et 2016</a:t>
            </a:r>
          </a:p>
          <a:p>
            <a:pPr marL="342900" indent="-342900">
              <a:spcBef>
                <a:spcPts val="184"/>
              </a:spcBef>
              <a:buClr>
                <a:srgbClr val="0070C0"/>
              </a:buClr>
              <a:buFontTx/>
              <a:buChar char="•"/>
              <a:defRPr/>
            </a:pPr>
            <a:r>
              <a:rPr lang="fr-FR" sz="1500" kern="0" dirty="0">
                <a:latin typeface="Arial"/>
              </a:rPr>
              <a:t>21 519 patients VHC négatifs, 47,6 % HSH (63 447 patient-années de suivi) : dépistage </a:t>
            </a:r>
            <a:br>
              <a:rPr lang="fr-FR" sz="1500" kern="0" dirty="0">
                <a:latin typeface="Arial"/>
              </a:rPr>
            </a:br>
            <a:r>
              <a:rPr lang="fr-FR" sz="1500" kern="0" dirty="0">
                <a:latin typeface="Arial"/>
              </a:rPr>
              <a:t>de 219 infections VHC, dont 188 (86 %) chez HSH</a:t>
            </a:r>
          </a:p>
          <a:p>
            <a:pPr marL="342900" indent="-342900">
              <a:spcBef>
                <a:spcPts val="184"/>
              </a:spcBef>
              <a:buClr>
                <a:srgbClr val="0070C0"/>
              </a:buClr>
              <a:buFontTx/>
              <a:buChar char="•"/>
              <a:defRPr/>
            </a:pPr>
            <a:r>
              <a:rPr lang="fr-FR" sz="1500" kern="0" dirty="0">
                <a:latin typeface="Arial"/>
              </a:rPr>
              <a:t>3 406 patients avec infection VHC guérie (</a:t>
            </a:r>
            <a:r>
              <a:rPr lang="fr-FR" sz="1500" kern="0" dirty="0" err="1">
                <a:latin typeface="Arial"/>
              </a:rPr>
              <a:t>Ac</a:t>
            </a:r>
            <a:r>
              <a:rPr lang="fr-FR" sz="1500" kern="0" dirty="0">
                <a:latin typeface="Arial"/>
              </a:rPr>
              <a:t>+ et PCR négative), 19,4 % HSH et 49 % UDIV </a:t>
            </a:r>
            <a:br>
              <a:rPr lang="fr-FR" sz="1500" kern="0" dirty="0">
                <a:latin typeface="Arial"/>
              </a:rPr>
            </a:br>
            <a:r>
              <a:rPr lang="fr-FR" sz="1500" kern="0" dirty="0">
                <a:latin typeface="Arial"/>
              </a:rPr>
              <a:t>(10 602 </a:t>
            </a:r>
            <a:r>
              <a:rPr lang="fr-FR" sz="1500" kern="0" dirty="0"/>
              <a:t>patient-années de suivi)</a:t>
            </a:r>
            <a:r>
              <a:rPr lang="fr-FR" sz="1500" kern="0" dirty="0">
                <a:latin typeface="Arial"/>
              </a:rPr>
              <a:t> : dépistage de 73 réinfections VHC, dont 70 % chez HSH</a:t>
            </a:r>
          </a:p>
        </p:txBody>
      </p:sp>
      <p:sp>
        <p:nvSpPr>
          <p:cNvPr id="45" name="Text Box 3"/>
          <p:cNvSpPr txBox="1">
            <a:spLocks noChangeArrowheads="1"/>
          </p:cNvSpPr>
          <p:nvPr/>
        </p:nvSpPr>
        <p:spPr bwMode="auto">
          <a:xfrm>
            <a:off x="2933338" y="6583363"/>
            <a:ext cx="6210663" cy="276999"/>
          </a:xfrm>
          <a:prstGeom prst="rect">
            <a:avLst/>
          </a:prstGeom>
          <a:noFill/>
          <a:ln w="9525">
            <a:noFill/>
            <a:miter lim="800000"/>
            <a:headEnd/>
            <a:tailEnd/>
          </a:ln>
        </p:spPr>
        <p:txBody>
          <a:bodyPr wrap="square">
            <a:spAutoFit/>
          </a:bodyPr>
          <a:lstStyle/>
          <a:p>
            <a:pPr algn="r" eaLnBrk="0" hangingPunct="0"/>
            <a:r>
              <a:rPr lang="en-GB" sz="1200" i="1" dirty="0" err="1">
                <a:solidFill>
                  <a:srgbClr val="0070C0"/>
                </a:solidFill>
              </a:rPr>
              <a:t>Cotte</a:t>
            </a:r>
            <a:r>
              <a:rPr lang="en-GB" sz="1200" i="1" dirty="0">
                <a:solidFill>
                  <a:srgbClr val="0070C0"/>
                </a:solidFill>
              </a:rPr>
              <a:t> L, CROI 2018, Abs. 591 ; </a:t>
            </a:r>
            <a:r>
              <a:rPr lang="en-GB" sz="1200" i="1" dirty="0" err="1">
                <a:solidFill>
                  <a:srgbClr val="0070C0"/>
                </a:solidFill>
              </a:rPr>
              <a:t>Pradat</a:t>
            </a:r>
            <a:r>
              <a:rPr lang="en-GB" sz="1200" i="1" dirty="0">
                <a:solidFill>
                  <a:srgbClr val="0070C0"/>
                </a:solidFill>
              </a:rPr>
              <a:t> P. AIDS 2018, </a:t>
            </a:r>
            <a:r>
              <a:rPr lang="en-GB" sz="1200" i="1" dirty="0" err="1">
                <a:solidFill>
                  <a:srgbClr val="0070C0"/>
                </a:solidFill>
              </a:rPr>
              <a:t>Fev</a:t>
            </a:r>
            <a:r>
              <a:rPr lang="en-GB" sz="1200" i="1" dirty="0">
                <a:solidFill>
                  <a:srgbClr val="0070C0"/>
                </a:solidFill>
              </a:rPr>
              <a:t> 12 (</a:t>
            </a:r>
            <a:r>
              <a:rPr lang="en-GB" sz="1200" i="1" dirty="0" err="1">
                <a:solidFill>
                  <a:srgbClr val="0070C0"/>
                </a:solidFill>
              </a:rPr>
              <a:t>ePub</a:t>
            </a:r>
            <a:r>
              <a:rPr lang="en-GB" sz="1200" i="1" dirty="0">
                <a:solidFill>
                  <a:srgbClr val="0070C0"/>
                </a:solidFill>
              </a:rPr>
              <a:t> ahead of print)</a:t>
            </a:r>
          </a:p>
        </p:txBody>
      </p:sp>
      <p:sp>
        <p:nvSpPr>
          <p:cNvPr id="21" name="Rectangle 3"/>
          <p:cNvSpPr txBox="1">
            <a:spLocks noChangeArrowheads="1"/>
          </p:cNvSpPr>
          <p:nvPr/>
        </p:nvSpPr>
        <p:spPr bwMode="auto">
          <a:xfrm>
            <a:off x="4381147" y="5229962"/>
            <a:ext cx="4672767" cy="12263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8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1800">
                <a:solidFill>
                  <a:srgbClr val="000066"/>
                </a:solidFill>
                <a:latin typeface="+mn-lt"/>
              </a:defRPr>
            </a:lvl4pPr>
            <a:lvl5pPr marL="2057400" indent="-228600" algn="l" rtl="0" eaLnBrk="0" fontAlgn="base" hangingPunct="0">
              <a:spcBef>
                <a:spcPct val="0"/>
              </a:spcBef>
              <a:spcAft>
                <a:spcPct val="0"/>
              </a:spcAft>
              <a:buClr>
                <a:srgbClr val="0070C0"/>
              </a:buClr>
              <a:buChar char="»"/>
              <a:defRPr sz="1800">
                <a:solidFill>
                  <a:srgbClr val="000066"/>
                </a:solidFill>
                <a:latin typeface="+mn-lt"/>
              </a:defRPr>
            </a:lvl5pPr>
            <a:lvl6pPr marL="2514600" indent="-228600" algn="l" rtl="0" fontAlgn="base">
              <a:spcBef>
                <a:spcPct val="0"/>
              </a:spcBef>
              <a:spcAft>
                <a:spcPct val="0"/>
              </a:spcAft>
              <a:buClr>
                <a:srgbClr val="FFFF00"/>
              </a:buClr>
              <a:buChar char="»"/>
              <a:defRPr sz="1800">
                <a:solidFill>
                  <a:schemeClr val="bg1"/>
                </a:solidFill>
                <a:latin typeface="+mn-lt"/>
              </a:defRPr>
            </a:lvl6pPr>
            <a:lvl7pPr marL="2971800" indent="-228600" algn="l" rtl="0" fontAlgn="base">
              <a:spcBef>
                <a:spcPct val="0"/>
              </a:spcBef>
              <a:spcAft>
                <a:spcPct val="0"/>
              </a:spcAft>
              <a:buClr>
                <a:srgbClr val="FFFF00"/>
              </a:buClr>
              <a:buChar char="»"/>
              <a:defRPr sz="1800">
                <a:solidFill>
                  <a:schemeClr val="bg1"/>
                </a:solidFill>
                <a:latin typeface="+mn-lt"/>
              </a:defRPr>
            </a:lvl7pPr>
            <a:lvl8pPr marL="3429000" indent="-228600" algn="l" rtl="0" fontAlgn="base">
              <a:spcBef>
                <a:spcPct val="0"/>
              </a:spcBef>
              <a:spcAft>
                <a:spcPct val="0"/>
              </a:spcAft>
              <a:buClr>
                <a:srgbClr val="FFFF00"/>
              </a:buClr>
              <a:buChar char="»"/>
              <a:defRPr sz="1800">
                <a:solidFill>
                  <a:schemeClr val="bg1"/>
                </a:solidFill>
                <a:latin typeface="+mn-lt"/>
              </a:defRPr>
            </a:lvl8pPr>
            <a:lvl9pPr marL="3886200" indent="-228600" algn="l" rtl="0" fontAlgn="base">
              <a:spcBef>
                <a:spcPct val="0"/>
              </a:spcBef>
              <a:spcAft>
                <a:spcPct val="0"/>
              </a:spcAft>
              <a:buClr>
                <a:srgbClr val="FFFF00"/>
              </a:buClr>
              <a:buChar char="»"/>
              <a:defRPr sz="1800">
                <a:solidFill>
                  <a:schemeClr val="bg1"/>
                </a:solidFill>
                <a:latin typeface="+mn-lt"/>
              </a:defRPr>
            </a:lvl9pPr>
          </a:lstStyle>
          <a:p>
            <a:pPr eaLnBrk="1" hangingPunct="1"/>
            <a:r>
              <a:rPr lang="fr-FR" sz="1800" b="1" dirty="0">
                <a:solidFill>
                  <a:srgbClr val="0070C0"/>
                </a:solidFill>
                <a:latin typeface="Calibri" panose="020F0502020204030204" pitchFamily="34" charset="0"/>
                <a:cs typeface="Calibri" panose="020F0502020204030204" pitchFamily="34" charset="0"/>
              </a:rPr>
              <a:t>Conclusion :</a:t>
            </a:r>
            <a:r>
              <a:rPr lang="fr-FR" sz="1800" dirty="0">
                <a:latin typeface="Calibri" panose="020F0502020204030204" pitchFamily="34" charset="0"/>
                <a:cs typeface="Calibri" panose="020F0502020204030204" pitchFamily="34" charset="0"/>
              </a:rPr>
              <a:t> </a:t>
            </a:r>
            <a:r>
              <a:rPr lang="fr-FR" sz="1600" dirty="0">
                <a:latin typeface="Wingdings"/>
                <a:ea typeface="Wingdings"/>
                <a:cs typeface="Wingdings"/>
                <a:sym typeface="Wingdings"/>
              </a:rPr>
              <a:t></a:t>
            </a:r>
            <a:r>
              <a:rPr lang="fr-FR" sz="1600" dirty="0">
                <a:sym typeface="Wingdings"/>
              </a:rPr>
              <a:t> </a:t>
            </a:r>
            <a:r>
              <a:rPr lang="fr-FR" sz="1600" dirty="0"/>
              <a:t>régulière de l’incidence </a:t>
            </a:r>
            <a:br>
              <a:rPr lang="fr-FR" sz="1600" dirty="0"/>
            </a:br>
            <a:r>
              <a:rPr lang="fr-FR" sz="1600" dirty="0"/>
              <a:t>de l’infection VHC chez HSH VIH ; incidence </a:t>
            </a:r>
            <a:br>
              <a:rPr lang="fr-FR" sz="1600" dirty="0"/>
            </a:br>
            <a:r>
              <a:rPr lang="fr-FR" sz="1600" dirty="0" err="1"/>
              <a:t>ré-infection</a:t>
            </a:r>
            <a:r>
              <a:rPr lang="fr-FR" sz="1600" dirty="0"/>
              <a:t> &gt; primo-infection : poursuite pratiques à risque après guérison VHC nécessitant interventions comportementales</a:t>
            </a:r>
          </a:p>
        </p:txBody>
      </p:sp>
      <p:sp>
        <p:nvSpPr>
          <p:cNvPr id="205" name="Rectangle 204"/>
          <p:cNvSpPr/>
          <p:nvPr/>
        </p:nvSpPr>
        <p:spPr>
          <a:xfrm>
            <a:off x="6019896" y="3108971"/>
            <a:ext cx="2299828" cy="338554"/>
          </a:xfrm>
          <a:prstGeom prst="rect">
            <a:avLst/>
          </a:prstGeom>
        </p:spPr>
        <p:txBody>
          <a:bodyPr wrap="none">
            <a:spAutoFit/>
          </a:bodyPr>
          <a:lstStyle/>
          <a:p>
            <a:pPr algn="ctr"/>
            <a:r>
              <a:rPr lang="fr-FR" sz="1600" b="1">
                <a:solidFill>
                  <a:srgbClr val="0070C0"/>
                </a:solidFill>
                <a:latin typeface="Calibri" pitchFamily="34" charset="0"/>
                <a:ea typeface="ＭＳ Ｐゴシック" pitchFamily="34" charset="-128"/>
              </a:rPr>
              <a:t>Ensemble infections VHC</a:t>
            </a:r>
            <a:endParaRPr lang="fr-FR"/>
          </a:p>
        </p:txBody>
      </p:sp>
      <p:grpSp>
        <p:nvGrpSpPr>
          <p:cNvPr id="3" name="Groupe 2">
            <a:extLst>
              <a:ext uri="{FF2B5EF4-FFF2-40B4-BE49-F238E27FC236}">
                <a16:creationId xmlns="" xmlns:a16="http://schemas.microsoft.com/office/drawing/2014/main" id="{E5DAD3D9-4E90-4724-B4E6-7611BF0D8B46}"/>
              </a:ext>
            </a:extLst>
          </p:cNvPr>
          <p:cNvGrpSpPr/>
          <p:nvPr/>
        </p:nvGrpSpPr>
        <p:grpSpPr>
          <a:xfrm>
            <a:off x="5090790" y="3103093"/>
            <a:ext cx="3971589" cy="2151885"/>
            <a:chOff x="5090790" y="3103093"/>
            <a:chExt cx="3971589" cy="2151885"/>
          </a:xfrm>
        </p:grpSpPr>
        <p:sp>
          <p:nvSpPr>
            <p:cNvPr id="17" name="ZoneTexte 16"/>
            <p:cNvSpPr txBox="1"/>
            <p:nvPr/>
          </p:nvSpPr>
          <p:spPr>
            <a:xfrm>
              <a:off x="5651846" y="4077614"/>
              <a:ext cx="482824" cy="276999"/>
            </a:xfrm>
            <a:prstGeom prst="rect">
              <a:avLst/>
            </a:prstGeom>
            <a:noFill/>
          </p:spPr>
          <p:txBody>
            <a:bodyPr wrap="none" rtlCol="0">
              <a:spAutoFit/>
            </a:bodyPr>
            <a:lstStyle/>
            <a:p>
              <a:r>
                <a:rPr lang="fr-FR" sz="1200" b="1" dirty="0"/>
                <a:t>0,43</a:t>
              </a:r>
            </a:p>
          </p:txBody>
        </p:sp>
        <p:sp>
          <p:nvSpPr>
            <p:cNvPr id="18" name="ZoneTexte 17"/>
            <p:cNvSpPr txBox="1"/>
            <p:nvPr/>
          </p:nvSpPr>
          <p:spPr>
            <a:xfrm>
              <a:off x="8579555" y="3523632"/>
              <a:ext cx="474361" cy="276999"/>
            </a:xfrm>
            <a:prstGeom prst="rect">
              <a:avLst/>
            </a:prstGeom>
            <a:noFill/>
          </p:spPr>
          <p:txBody>
            <a:bodyPr wrap="none" rtlCol="0">
              <a:spAutoFit/>
            </a:bodyPr>
            <a:lstStyle/>
            <a:p>
              <a:r>
                <a:rPr lang="fr-FR" sz="1200" b="1" dirty="0"/>
                <a:t>1,11</a:t>
              </a:r>
            </a:p>
          </p:txBody>
        </p:sp>
        <p:sp>
          <p:nvSpPr>
            <p:cNvPr id="19" name="ZoneTexte 18"/>
            <p:cNvSpPr txBox="1"/>
            <p:nvPr/>
          </p:nvSpPr>
          <p:spPr>
            <a:xfrm>
              <a:off x="5651846" y="4593428"/>
              <a:ext cx="482824" cy="276999"/>
            </a:xfrm>
            <a:prstGeom prst="rect">
              <a:avLst/>
            </a:prstGeom>
            <a:noFill/>
          </p:spPr>
          <p:txBody>
            <a:bodyPr wrap="none" rtlCol="0">
              <a:spAutoFit/>
            </a:bodyPr>
            <a:lstStyle/>
            <a:p>
              <a:r>
                <a:rPr lang="fr-FR" sz="1200" b="1" dirty="0"/>
                <a:t>0,04</a:t>
              </a:r>
            </a:p>
          </p:txBody>
        </p:sp>
        <p:sp>
          <p:nvSpPr>
            <p:cNvPr id="20" name="ZoneTexte 19"/>
            <p:cNvSpPr txBox="1"/>
            <p:nvPr/>
          </p:nvSpPr>
          <p:spPr>
            <a:xfrm>
              <a:off x="8579555" y="4414461"/>
              <a:ext cx="482824" cy="276999"/>
            </a:xfrm>
            <a:prstGeom prst="rect">
              <a:avLst/>
            </a:prstGeom>
            <a:noFill/>
          </p:spPr>
          <p:txBody>
            <a:bodyPr wrap="none" rtlCol="0">
              <a:spAutoFit/>
            </a:bodyPr>
            <a:lstStyle/>
            <a:p>
              <a:r>
                <a:rPr lang="fr-FR" sz="1200" b="1" dirty="0"/>
                <a:t>0,20</a:t>
              </a:r>
            </a:p>
          </p:txBody>
        </p:sp>
        <p:grpSp>
          <p:nvGrpSpPr>
            <p:cNvPr id="6255" name="Groupe 6254"/>
            <p:cNvGrpSpPr/>
            <p:nvPr/>
          </p:nvGrpSpPr>
          <p:grpSpPr>
            <a:xfrm>
              <a:off x="5379878" y="3424881"/>
              <a:ext cx="3623591" cy="1581753"/>
              <a:chOff x="4953000" y="3182938"/>
              <a:chExt cx="3962400" cy="2014538"/>
            </a:xfrm>
          </p:grpSpPr>
          <p:sp>
            <p:nvSpPr>
              <p:cNvPr id="28" name="Line 16"/>
              <p:cNvSpPr>
                <a:spLocks noChangeShapeType="1"/>
              </p:cNvSpPr>
              <p:nvPr/>
            </p:nvSpPr>
            <p:spPr bwMode="auto">
              <a:xfrm flipV="1">
                <a:off x="5033963" y="3182938"/>
                <a:ext cx="0" cy="19335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17"/>
              <p:cNvSpPr>
                <a:spLocks noChangeShapeType="1"/>
              </p:cNvSpPr>
              <p:nvPr/>
            </p:nvSpPr>
            <p:spPr bwMode="auto">
              <a:xfrm>
                <a:off x="5033963" y="5116513"/>
                <a:ext cx="38814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18"/>
              <p:cNvSpPr>
                <a:spLocks noChangeShapeType="1"/>
              </p:cNvSpPr>
              <p:nvPr/>
            </p:nvSpPr>
            <p:spPr bwMode="auto">
              <a:xfrm>
                <a:off x="4953000" y="3182938"/>
                <a:ext cx="80962"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19"/>
              <p:cNvSpPr>
                <a:spLocks noChangeShapeType="1"/>
              </p:cNvSpPr>
              <p:nvPr/>
            </p:nvSpPr>
            <p:spPr bwMode="auto">
              <a:xfrm>
                <a:off x="4953000" y="3835401"/>
                <a:ext cx="80962"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0"/>
              <p:cNvSpPr>
                <a:spLocks noChangeShapeType="1"/>
              </p:cNvSpPr>
              <p:nvPr/>
            </p:nvSpPr>
            <p:spPr bwMode="auto">
              <a:xfrm>
                <a:off x="4953000" y="4468813"/>
                <a:ext cx="80962"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21"/>
              <p:cNvSpPr>
                <a:spLocks noChangeShapeType="1"/>
              </p:cNvSpPr>
              <p:nvPr/>
            </p:nvSpPr>
            <p:spPr bwMode="auto">
              <a:xfrm>
                <a:off x="4953000" y="5116513"/>
                <a:ext cx="80962"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22"/>
              <p:cNvSpPr>
                <a:spLocks noChangeShapeType="1"/>
              </p:cNvSpPr>
              <p:nvPr/>
            </p:nvSpPr>
            <p:spPr bwMode="auto">
              <a:xfrm flipV="1">
                <a:off x="5435600" y="5116513"/>
                <a:ext cx="0" cy="809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23"/>
              <p:cNvSpPr>
                <a:spLocks noChangeShapeType="1"/>
              </p:cNvSpPr>
              <p:nvPr/>
            </p:nvSpPr>
            <p:spPr bwMode="auto">
              <a:xfrm flipV="1">
                <a:off x="6203950" y="5116513"/>
                <a:ext cx="0" cy="809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24"/>
              <p:cNvSpPr>
                <a:spLocks noChangeShapeType="1"/>
              </p:cNvSpPr>
              <p:nvPr/>
            </p:nvSpPr>
            <p:spPr bwMode="auto">
              <a:xfrm flipV="1">
                <a:off x="6972300" y="5116513"/>
                <a:ext cx="0" cy="809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25"/>
              <p:cNvSpPr>
                <a:spLocks noChangeShapeType="1"/>
              </p:cNvSpPr>
              <p:nvPr/>
            </p:nvSpPr>
            <p:spPr bwMode="auto">
              <a:xfrm flipV="1">
                <a:off x="7740650" y="5116513"/>
                <a:ext cx="0" cy="809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26"/>
              <p:cNvSpPr>
                <a:spLocks noChangeShapeType="1"/>
              </p:cNvSpPr>
              <p:nvPr/>
            </p:nvSpPr>
            <p:spPr bwMode="auto">
              <a:xfrm flipV="1">
                <a:off x="8509000" y="5116513"/>
                <a:ext cx="0" cy="809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Freeform 43"/>
              <p:cNvSpPr>
                <a:spLocks/>
              </p:cNvSpPr>
              <p:nvPr/>
            </p:nvSpPr>
            <p:spPr bwMode="auto">
              <a:xfrm>
                <a:off x="5405438" y="3683001"/>
                <a:ext cx="3103562" cy="877888"/>
              </a:xfrm>
              <a:custGeom>
                <a:avLst/>
                <a:gdLst>
                  <a:gd name="T0" fmla="*/ 0 w 1955"/>
                  <a:gd name="T1" fmla="*/ 553 h 553"/>
                  <a:gd name="T2" fmla="*/ 493 w 1955"/>
                  <a:gd name="T3" fmla="*/ 405 h 553"/>
                  <a:gd name="T4" fmla="*/ 987 w 1955"/>
                  <a:gd name="T5" fmla="*/ 334 h 553"/>
                  <a:gd name="T6" fmla="*/ 1471 w 1955"/>
                  <a:gd name="T7" fmla="*/ 193 h 553"/>
                  <a:gd name="T8" fmla="*/ 1955 w 1955"/>
                  <a:gd name="T9" fmla="*/ 0 h 553"/>
                </a:gdLst>
                <a:ahLst/>
                <a:cxnLst>
                  <a:cxn ang="0">
                    <a:pos x="T0" y="T1"/>
                  </a:cxn>
                  <a:cxn ang="0">
                    <a:pos x="T2" y="T3"/>
                  </a:cxn>
                  <a:cxn ang="0">
                    <a:pos x="T4" y="T5"/>
                  </a:cxn>
                  <a:cxn ang="0">
                    <a:pos x="T6" y="T7"/>
                  </a:cxn>
                  <a:cxn ang="0">
                    <a:pos x="T8" y="T9"/>
                  </a:cxn>
                </a:cxnLst>
                <a:rect l="0" t="0" r="r" b="b"/>
                <a:pathLst>
                  <a:path w="1955" h="553">
                    <a:moveTo>
                      <a:pt x="0" y="553"/>
                    </a:moveTo>
                    <a:lnTo>
                      <a:pt x="493" y="405"/>
                    </a:lnTo>
                    <a:lnTo>
                      <a:pt x="987" y="334"/>
                    </a:lnTo>
                    <a:lnTo>
                      <a:pt x="1471" y="193"/>
                    </a:lnTo>
                    <a:lnTo>
                      <a:pt x="1955" y="0"/>
                    </a:lnTo>
                  </a:path>
                </a:pathLst>
              </a:custGeom>
              <a:noFill/>
              <a:ln w="28575" cap="flat">
                <a:solidFill>
                  <a:srgbClr val="E41E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Freeform 46"/>
              <p:cNvSpPr>
                <a:spLocks/>
              </p:cNvSpPr>
              <p:nvPr/>
            </p:nvSpPr>
            <p:spPr bwMode="auto">
              <a:xfrm>
                <a:off x="5405438" y="4851401"/>
                <a:ext cx="3103562" cy="209550"/>
              </a:xfrm>
              <a:custGeom>
                <a:avLst/>
                <a:gdLst>
                  <a:gd name="T0" fmla="*/ 0 w 1955"/>
                  <a:gd name="T1" fmla="*/ 132 h 132"/>
                  <a:gd name="T2" fmla="*/ 490 w 1955"/>
                  <a:gd name="T3" fmla="*/ 74 h 132"/>
                  <a:gd name="T4" fmla="*/ 977 w 1955"/>
                  <a:gd name="T5" fmla="*/ 35 h 132"/>
                  <a:gd name="T6" fmla="*/ 1471 w 1955"/>
                  <a:gd name="T7" fmla="*/ 10 h 132"/>
                  <a:gd name="T8" fmla="*/ 1955 w 1955"/>
                  <a:gd name="T9" fmla="*/ 0 h 132"/>
                </a:gdLst>
                <a:ahLst/>
                <a:cxnLst>
                  <a:cxn ang="0">
                    <a:pos x="T0" y="T1"/>
                  </a:cxn>
                  <a:cxn ang="0">
                    <a:pos x="T2" y="T3"/>
                  </a:cxn>
                  <a:cxn ang="0">
                    <a:pos x="T4" y="T5"/>
                  </a:cxn>
                  <a:cxn ang="0">
                    <a:pos x="T6" y="T7"/>
                  </a:cxn>
                  <a:cxn ang="0">
                    <a:pos x="T8" y="T9"/>
                  </a:cxn>
                </a:cxnLst>
                <a:rect l="0" t="0" r="r" b="b"/>
                <a:pathLst>
                  <a:path w="1955" h="132">
                    <a:moveTo>
                      <a:pt x="0" y="132"/>
                    </a:moveTo>
                    <a:lnTo>
                      <a:pt x="490" y="74"/>
                    </a:lnTo>
                    <a:lnTo>
                      <a:pt x="977" y="35"/>
                    </a:lnTo>
                    <a:lnTo>
                      <a:pt x="1471" y="10"/>
                    </a:lnTo>
                    <a:lnTo>
                      <a:pt x="1955" y="0"/>
                    </a:lnTo>
                  </a:path>
                </a:pathLst>
              </a:custGeom>
              <a:noFill/>
              <a:ln w="28575" cap="flat">
                <a:solidFill>
                  <a:srgbClr val="69BD4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47"/>
              <p:cNvSpPr>
                <a:spLocks noChangeShapeType="1"/>
              </p:cNvSpPr>
              <p:nvPr/>
            </p:nvSpPr>
            <p:spPr bwMode="auto">
              <a:xfrm>
                <a:off x="6162675" y="4902201"/>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48"/>
              <p:cNvSpPr>
                <a:spLocks noChangeShapeType="1"/>
              </p:cNvSpPr>
              <p:nvPr/>
            </p:nvSpPr>
            <p:spPr bwMode="auto">
              <a:xfrm>
                <a:off x="6162675" y="5045076"/>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49"/>
              <p:cNvSpPr>
                <a:spLocks noChangeShapeType="1"/>
              </p:cNvSpPr>
              <p:nvPr/>
            </p:nvSpPr>
            <p:spPr bwMode="auto">
              <a:xfrm>
                <a:off x="6183313" y="4902201"/>
                <a:ext cx="0" cy="1428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Rectangle 50"/>
              <p:cNvSpPr>
                <a:spLocks noChangeArrowheads="1"/>
              </p:cNvSpPr>
              <p:nvPr/>
            </p:nvSpPr>
            <p:spPr bwMode="auto">
              <a:xfrm>
                <a:off x="6143625" y="4932363"/>
                <a:ext cx="80962" cy="82550"/>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44" name="Line 51"/>
              <p:cNvSpPr>
                <a:spLocks noChangeShapeType="1"/>
              </p:cNvSpPr>
              <p:nvPr/>
            </p:nvSpPr>
            <p:spPr bwMode="auto">
              <a:xfrm>
                <a:off x="5400675" y="5003801"/>
                <a:ext cx="349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5" name="Line 52"/>
              <p:cNvSpPr>
                <a:spLocks noChangeShapeType="1"/>
              </p:cNvSpPr>
              <p:nvPr/>
            </p:nvSpPr>
            <p:spPr bwMode="auto">
              <a:xfrm>
                <a:off x="5400675" y="5116513"/>
                <a:ext cx="349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7" name="Line 53"/>
              <p:cNvSpPr>
                <a:spLocks noChangeShapeType="1"/>
              </p:cNvSpPr>
              <p:nvPr/>
            </p:nvSpPr>
            <p:spPr bwMode="auto">
              <a:xfrm>
                <a:off x="5419725" y="5003801"/>
                <a:ext cx="0" cy="11271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8" name="Rectangle 54"/>
              <p:cNvSpPr>
                <a:spLocks noChangeArrowheads="1"/>
              </p:cNvSpPr>
              <p:nvPr/>
            </p:nvSpPr>
            <p:spPr bwMode="auto">
              <a:xfrm>
                <a:off x="5380038" y="5019676"/>
                <a:ext cx="80962" cy="80963"/>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49" name="Line 55"/>
              <p:cNvSpPr>
                <a:spLocks noChangeShapeType="1"/>
              </p:cNvSpPr>
              <p:nvPr/>
            </p:nvSpPr>
            <p:spPr bwMode="auto">
              <a:xfrm>
                <a:off x="6951663" y="4789488"/>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0" name="Line 56"/>
              <p:cNvSpPr>
                <a:spLocks noChangeShapeType="1"/>
              </p:cNvSpPr>
              <p:nvPr/>
            </p:nvSpPr>
            <p:spPr bwMode="auto">
              <a:xfrm>
                <a:off x="6951663" y="5014913"/>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1" name="Line 57"/>
              <p:cNvSpPr>
                <a:spLocks noChangeShapeType="1"/>
              </p:cNvSpPr>
              <p:nvPr/>
            </p:nvSpPr>
            <p:spPr bwMode="auto">
              <a:xfrm>
                <a:off x="6972300" y="4789488"/>
                <a:ext cx="0" cy="2254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2" name="Rectangle 58"/>
              <p:cNvSpPr>
                <a:spLocks noChangeArrowheads="1"/>
              </p:cNvSpPr>
              <p:nvPr/>
            </p:nvSpPr>
            <p:spPr bwMode="auto">
              <a:xfrm>
                <a:off x="6931025" y="4860926"/>
                <a:ext cx="82550" cy="82550"/>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53" name="Line 59"/>
              <p:cNvSpPr>
                <a:spLocks noChangeShapeType="1"/>
              </p:cNvSpPr>
              <p:nvPr/>
            </p:nvSpPr>
            <p:spPr bwMode="auto">
              <a:xfrm>
                <a:off x="7710488" y="4724401"/>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4" name="Line 60"/>
              <p:cNvSpPr>
                <a:spLocks noChangeShapeType="1"/>
              </p:cNvSpPr>
              <p:nvPr/>
            </p:nvSpPr>
            <p:spPr bwMode="auto">
              <a:xfrm>
                <a:off x="7710488" y="5014913"/>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5" name="Line 61"/>
              <p:cNvSpPr>
                <a:spLocks noChangeShapeType="1"/>
              </p:cNvSpPr>
              <p:nvPr/>
            </p:nvSpPr>
            <p:spPr bwMode="auto">
              <a:xfrm>
                <a:off x="7729538" y="4724401"/>
                <a:ext cx="0" cy="29051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6" name="Rectangle 62"/>
              <p:cNvSpPr>
                <a:spLocks noChangeArrowheads="1"/>
              </p:cNvSpPr>
              <p:nvPr/>
            </p:nvSpPr>
            <p:spPr bwMode="auto">
              <a:xfrm>
                <a:off x="7689850" y="4826001"/>
                <a:ext cx="80962" cy="80963"/>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57" name="Line 63"/>
              <p:cNvSpPr>
                <a:spLocks noChangeShapeType="1"/>
              </p:cNvSpPr>
              <p:nvPr/>
            </p:nvSpPr>
            <p:spPr bwMode="auto">
              <a:xfrm>
                <a:off x="8472488" y="4724401"/>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8" name="Line 64"/>
              <p:cNvSpPr>
                <a:spLocks noChangeShapeType="1"/>
              </p:cNvSpPr>
              <p:nvPr/>
            </p:nvSpPr>
            <p:spPr bwMode="auto">
              <a:xfrm>
                <a:off x="8472488" y="4994276"/>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9" name="Line 65"/>
              <p:cNvSpPr>
                <a:spLocks noChangeShapeType="1"/>
              </p:cNvSpPr>
              <p:nvPr/>
            </p:nvSpPr>
            <p:spPr bwMode="auto">
              <a:xfrm>
                <a:off x="8493125" y="4724401"/>
                <a:ext cx="0" cy="2698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0" name="Rectangle 66"/>
              <p:cNvSpPr>
                <a:spLocks noChangeArrowheads="1"/>
              </p:cNvSpPr>
              <p:nvPr/>
            </p:nvSpPr>
            <p:spPr bwMode="auto">
              <a:xfrm>
                <a:off x="8451850" y="4814888"/>
                <a:ext cx="82550" cy="82550"/>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15" name="Line 121"/>
              <p:cNvSpPr>
                <a:spLocks noChangeShapeType="1"/>
              </p:cNvSpPr>
              <p:nvPr/>
            </p:nvSpPr>
            <p:spPr bwMode="auto">
              <a:xfrm>
                <a:off x="5400675" y="4367213"/>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6" name="Line 122"/>
              <p:cNvSpPr>
                <a:spLocks noChangeShapeType="1"/>
              </p:cNvSpPr>
              <p:nvPr/>
            </p:nvSpPr>
            <p:spPr bwMode="auto">
              <a:xfrm>
                <a:off x="5400675" y="4738688"/>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7" name="Line 123"/>
              <p:cNvSpPr>
                <a:spLocks noChangeShapeType="1"/>
              </p:cNvSpPr>
              <p:nvPr/>
            </p:nvSpPr>
            <p:spPr bwMode="auto">
              <a:xfrm>
                <a:off x="5419725" y="4367213"/>
                <a:ext cx="0" cy="3714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8" name="Oval 124"/>
              <p:cNvSpPr>
                <a:spLocks noChangeArrowheads="1"/>
              </p:cNvSpPr>
              <p:nvPr/>
            </p:nvSpPr>
            <p:spPr bwMode="auto">
              <a:xfrm>
                <a:off x="5380038" y="4524376"/>
                <a:ext cx="80962" cy="82550"/>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19" name="Line 125"/>
              <p:cNvSpPr>
                <a:spLocks noChangeShapeType="1"/>
              </p:cNvSpPr>
              <p:nvPr/>
            </p:nvSpPr>
            <p:spPr bwMode="auto">
              <a:xfrm>
                <a:off x="6162675" y="4111626"/>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0" name="Line 126"/>
              <p:cNvSpPr>
                <a:spLocks noChangeShapeType="1"/>
              </p:cNvSpPr>
              <p:nvPr/>
            </p:nvSpPr>
            <p:spPr bwMode="auto">
              <a:xfrm>
                <a:off x="6162675" y="454025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1" name="Line 127"/>
              <p:cNvSpPr>
                <a:spLocks noChangeShapeType="1"/>
              </p:cNvSpPr>
              <p:nvPr/>
            </p:nvSpPr>
            <p:spPr bwMode="auto">
              <a:xfrm>
                <a:off x="6188075" y="4111626"/>
                <a:ext cx="0" cy="428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2" name="Oval 128"/>
              <p:cNvSpPr>
                <a:spLocks noChangeArrowheads="1"/>
              </p:cNvSpPr>
              <p:nvPr/>
            </p:nvSpPr>
            <p:spPr bwMode="auto">
              <a:xfrm>
                <a:off x="6143625" y="4270376"/>
                <a:ext cx="85725" cy="85725"/>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23" name="Line 129"/>
              <p:cNvSpPr>
                <a:spLocks noChangeShapeType="1"/>
              </p:cNvSpPr>
              <p:nvPr/>
            </p:nvSpPr>
            <p:spPr bwMode="auto">
              <a:xfrm>
                <a:off x="6935788" y="3968751"/>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4" name="Line 130"/>
              <p:cNvSpPr>
                <a:spLocks noChangeShapeType="1"/>
              </p:cNvSpPr>
              <p:nvPr/>
            </p:nvSpPr>
            <p:spPr bwMode="auto">
              <a:xfrm>
                <a:off x="6935788" y="4468813"/>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5" name="Line 131"/>
              <p:cNvSpPr>
                <a:spLocks noChangeShapeType="1"/>
              </p:cNvSpPr>
              <p:nvPr/>
            </p:nvSpPr>
            <p:spPr bwMode="auto">
              <a:xfrm>
                <a:off x="6956425" y="3968751"/>
                <a:ext cx="0" cy="5000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6" name="Oval 132"/>
              <p:cNvSpPr>
                <a:spLocks noChangeArrowheads="1"/>
              </p:cNvSpPr>
              <p:nvPr/>
            </p:nvSpPr>
            <p:spPr bwMode="auto">
              <a:xfrm>
                <a:off x="6916738" y="4173538"/>
                <a:ext cx="80962" cy="85725"/>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27" name="Line 133"/>
              <p:cNvSpPr>
                <a:spLocks noChangeShapeType="1"/>
              </p:cNvSpPr>
              <p:nvPr/>
            </p:nvSpPr>
            <p:spPr bwMode="auto">
              <a:xfrm>
                <a:off x="7704138" y="366236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8" name="Line 134"/>
              <p:cNvSpPr>
                <a:spLocks noChangeShapeType="1"/>
              </p:cNvSpPr>
              <p:nvPr/>
            </p:nvSpPr>
            <p:spPr bwMode="auto">
              <a:xfrm>
                <a:off x="7704138" y="4325938"/>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9" name="Line 135"/>
              <p:cNvSpPr>
                <a:spLocks noChangeShapeType="1"/>
              </p:cNvSpPr>
              <p:nvPr/>
            </p:nvSpPr>
            <p:spPr bwMode="auto">
              <a:xfrm>
                <a:off x="7724775" y="3662363"/>
                <a:ext cx="0" cy="6635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0" name="Oval 136"/>
              <p:cNvSpPr>
                <a:spLocks noChangeArrowheads="1"/>
              </p:cNvSpPr>
              <p:nvPr/>
            </p:nvSpPr>
            <p:spPr bwMode="auto">
              <a:xfrm>
                <a:off x="7685088" y="3959226"/>
                <a:ext cx="85725" cy="80963"/>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31" name="Line 137"/>
              <p:cNvSpPr>
                <a:spLocks noChangeShapeType="1"/>
              </p:cNvSpPr>
              <p:nvPr/>
            </p:nvSpPr>
            <p:spPr bwMode="auto">
              <a:xfrm>
                <a:off x="8472488" y="3335338"/>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2" name="Line 138"/>
              <p:cNvSpPr>
                <a:spLocks noChangeShapeType="1"/>
              </p:cNvSpPr>
              <p:nvPr/>
            </p:nvSpPr>
            <p:spPr bwMode="auto">
              <a:xfrm>
                <a:off x="8472488" y="403066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3" name="Line 139"/>
              <p:cNvSpPr>
                <a:spLocks noChangeShapeType="1"/>
              </p:cNvSpPr>
              <p:nvPr/>
            </p:nvSpPr>
            <p:spPr bwMode="auto">
              <a:xfrm>
                <a:off x="8497888" y="3335338"/>
                <a:ext cx="0" cy="695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4" name="Oval 140"/>
              <p:cNvSpPr>
                <a:spLocks noChangeArrowheads="1"/>
              </p:cNvSpPr>
              <p:nvPr/>
            </p:nvSpPr>
            <p:spPr bwMode="auto">
              <a:xfrm>
                <a:off x="8458200" y="3646488"/>
                <a:ext cx="80962" cy="82550"/>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10" name="ZoneTexte 209"/>
            <p:cNvSpPr txBox="1"/>
            <p:nvPr/>
          </p:nvSpPr>
          <p:spPr>
            <a:xfrm>
              <a:off x="7938265" y="3657721"/>
              <a:ext cx="718466" cy="246221"/>
            </a:xfrm>
            <a:prstGeom prst="rect">
              <a:avLst/>
            </a:prstGeom>
            <a:noFill/>
          </p:spPr>
          <p:txBody>
            <a:bodyPr wrap="none" rtlCol="0">
              <a:spAutoFit/>
            </a:bodyPr>
            <a:lstStyle/>
            <a:p>
              <a:pPr algn="ctr"/>
              <a:r>
                <a:rPr lang="fr-FR" sz="1000" dirty="0"/>
                <a:t>p = 0,001</a:t>
              </a:r>
            </a:p>
          </p:txBody>
        </p:sp>
        <p:sp>
          <p:nvSpPr>
            <p:cNvPr id="211" name="ZoneTexte 210"/>
            <p:cNvSpPr txBox="1"/>
            <p:nvPr/>
          </p:nvSpPr>
          <p:spPr>
            <a:xfrm>
              <a:off x="7927375" y="4457078"/>
              <a:ext cx="718466" cy="246221"/>
            </a:xfrm>
            <a:prstGeom prst="rect">
              <a:avLst/>
            </a:prstGeom>
            <a:noFill/>
          </p:spPr>
          <p:txBody>
            <a:bodyPr wrap="none" rtlCol="0">
              <a:spAutoFit/>
            </a:bodyPr>
            <a:lstStyle/>
            <a:p>
              <a:pPr algn="ctr"/>
              <a:r>
                <a:rPr lang="fr-FR" sz="1000" dirty="0"/>
                <a:t>p = 0,010</a:t>
              </a:r>
            </a:p>
          </p:txBody>
        </p:sp>
        <p:sp>
          <p:nvSpPr>
            <p:cNvPr id="212" name="ZoneTexte 211"/>
            <p:cNvSpPr txBox="1"/>
            <p:nvPr/>
          </p:nvSpPr>
          <p:spPr>
            <a:xfrm>
              <a:off x="5090790" y="4808203"/>
              <a:ext cx="360996" cy="246221"/>
            </a:xfrm>
            <a:prstGeom prst="rect">
              <a:avLst/>
            </a:prstGeom>
            <a:noFill/>
          </p:spPr>
          <p:txBody>
            <a:bodyPr wrap="none" rtlCol="0">
              <a:spAutoFit/>
            </a:bodyPr>
            <a:lstStyle/>
            <a:p>
              <a:pPr algn="r"/>
              <a:r>
                <a:rPr lang="fr-FR" sz="1000" dirty="0"/>
                <a:t>0,0</a:t>
              </a:r>
            </a:p>
          </p:txBody>
        </p:sp>
        <p:sp>
          <p:nvSpPr>
            <p:cNvPr id="213" name="ZoneTexte 212"/>
            <p:cNvSpPr txBox="1"/>
            <p:nvPr/>
          </p:nvSpPr>
          <p:spPr>
            <a:xfrm>
              <a:off x="5090790" y="4297056"/>
              <a:ext cx="360996" cy="246221"/>
            </a:xfrm>
            <a:prstGeom prst="rect">
              <a:avLst/>
            </a:prstGeom>
            <a:noFill/>
          </p:spPr>
          <p:txBody>
            <a:bodyPr wrap="none" rtlCol="0">
              <a:spAutoFit/>
            </a:bodyPr>
            <a:lstStyle/>
            <a:p>
              <a:pPr algn="r"/>
              <a:r>
                <a:rPr lang="fr-FR" sz="1000" dirty="0"/>
                <a:t>0,5</a:t>
              </a:r>
            </a:p>
          </p:txBody>
        </p:sp>
        <p:sp>
          <p:nvSpPr>
            <p:cNvPr id="214" name="ZoneTexte 213"/>
            <p:cNvSpPr txBox="1"/>
            <p:nvPr/>
          </p:nvSpPr>
          <p:spPr>
            <a:xfrm>
              <a:off x="5090790" y="3785909"/>
              <a:ext cx="360996" cy="246221"/>
            </a:xfrm>
            <a:prstGeom prst="rect">
              <a:avLst/>
            </a:prstGeom>
            <a:noFill/>
          </p:spPr>
          <p:txBody>
            <a:bodyPr wrap="none" rtlCol="0">
              <a:spAutoFit/>
            </a:bodyPr>
            <a:lstStyle/>
            <a:p>
              <a:pPr algn="r"/>
              <a:r>
                <a:rPr lang="fr-FR" sz="1000" dirty="0"/>
                <a:t>1,0</a:t>
              </a:r>
            </a:p>
          </p:txBody>
        </p:sp>
        <p:sp>
          <p:nvSpPr>
            <p:cNvPr id="215" name="ZoneTexte 214"/>
            <p:cNvSpPr txBox="1"/>
            <p:nvPr/>
          </p:nvSpPr>
          <p:spPr>
            <a:xfrm>
              <a:off x="5090790" y="3274763"/>
              <a:ext cx="360996" cy="246221"/>
            </a:xfrm>
            <a:prstGeom prst="rect">
              <a:avLst/>
            </a:prstGeom>
            <a:noFill/>
          </p:spPr>
          <p:txBody>
            <a:bodyPr wrap="none" rtlCol="0">
              <a:spAutoFit/>
            </a:bodyPr>
            <a:lstStyle/>
            <a:p>
              <a:pPr algn="r"/>
              <a:r>
                <a:rPr lang="fr-FR" sz="1000" dirty="0"/>
                <a:t>1,5</a:t>
              </a:r>
            </a:p>
          </p:txBody>
        </p:sp>
        <p:sp>
          <p:nvSpPr>
            <p:cNvPr id="216" name="ZoneTexte 215"/>
            <p:cNvSpPr txBox="1"/>
            <p:nvPr/>
          </p:nvSpPr>
          <p:spPr>
            <a:xfrm>
              <a:off x="5155555" y="3103093"/>
              <a:ext cx="651140" cy="246221"/>
            </a:xfrm>
            <a:prstGeom prst="rect">
              <a:avLst/>
            </a:prstGeom>
            <a:noFill/>
          </p:spPr>
          <p:txBody>
            <a:bodyPr wrap="none" rtlCol="0">
              <a:spAutoFit/>
            </a:bodyPr>
            <a:lstStyle/>
            <a:p>
              <a:pPr algn="ctr"/>
              <a:r>
                <a:rPr lang="fr-FR" sz="1000" dirty="0"/>
                <a:t>/100 p-a</a:t>
              </a:r>
            </a:p>
          </p:txBody>
        </p:sp>
        <p:sp>
          <p:nvSpPr>
            <p:cNvPr id="217" name="ZoneTexte 216"/>
            <p:cNvSpPr txBox="1"/>
            <p:nvPr/>
          </p:nvSpPr>
          <p:spPr>
            <a:xfrm>
              <a:off x="5595688" y="5008757"/>
              <a:ext cx="466795" cy="246221"/>
            </a:xfrm>
            <a:prstGeom prst="rect">
              <a:avLst/>
            </a:prstGeom>
            <a:noFill/>
          </p:spPr>
          <p:txBody>
            <a:bodyPr wrap="none" rtlCol="0">
              <a:spAutoFit/>
            </a:bodyPr>
            <a:lstStyle/>
            <a:p>
              <a:pPr algn="ctr"/>
              <a:r>
                <a:rPr lang="fr-FR" sz="1000" dirty="0"/>
                <a:t>2012</a:t>
              </a:r>
            </a:p>
          </p:txBody>
        </p:sp>
        <p:sp>
          <p:nvSpPr>
            <p:cNvPr id="218" name="ZoneTexte 217"/>
            <p:cNvSpPr txBox="1"/>
            <p:nvPr/>
          </p:nvSpPr>
          <p:spPr>
            <a:xfrm>
              <a:off x="6311983" y="5008757"/>
              <a:ext cx="466795" cy="246221"/>
            </a:xfrm>
            <a:prstGeom prst="rect">
              <a:avLst/>
            </a:prstGeom>
            <a:noFill/>
          </p:spPr>
          <p:txBody>
            <a:bodyPr wrap="none" rtlCol="0">
              <a:spAutoFit/>
            </a:bodyPr>
            <a:lstStyle/>
            <a:p>
              <a:pPr algn="ctr"/>
              <a:r>
                <a:rPr lang="fr-FR" sz="1000" dirty="0"/>
                <a:t>2013</a:t>
              </a:r>
            </a:p>
          </p:txBody>
        </p:sp>
        <p:sp>
          <p:nvSpPr>
            <p:cNvPr id="219" name="ZoneTexte 218"/>
            <p:cNvSpPr txBox="1"/>
            <p:nvPr/>
          </p:nvSpPr>
          <p:spPr>
            <a:xfrm>
              <a:off x="7009228" y="5008757"/>
              <a:ext cx="466795" cy="246221"/>
            </a:xfrm>
            <a:prstGeom prst="rect">
              <a:avLst/>
            </a:prstGeom>
            <a:noFill/>
          </p:spPr>
          <p:txBody>
            <a:bodyPr wrap="none" rtlCol="0">
              <a:spAutoFit/>
            </a:bodyPr>
            <a:lstStyle/>
            <a:p>
              <a:pPr algn="ctr"/>
              <a:r>
                <a:rPr lang="fr-FR" sz="1000" dirty="0"/>
                <a:t>2014</a:t>
              </a:r>
            </a:p>
          </p:txBody>
        </p:sp>
        <p:sp>
          <p:nvSpPr>
            <p:cNvPr id="220" name="ZoneTexte 219"/>
            <p:cNvSpPr txBox="1"/>
            <p:nvPr/>
          </p:nvSpPr>
          <p:spPr>
            <a:xfrm>
              <a:off x="7706473" y="5008757"/>
              <a:ext cx="466795" cy="246221"/>
            </a:xfrm>
            <a:prstGeom prst="rect">
              <a:avLst/>
            </a:prstGeom>
            <a:noFill/>
          </p:spPr>
          <p:txBody>
            <a:bodyPr wrap="none" rtlCol="0">
              <a:spAutoFit/>
            </a:bodyPr>
            <a:lstStyle/>
            <a:p>
              <a:pPr algn="ctr"/>
              <a:r>
                <a:rPr lang="fr-FR" sz="1000" dirty="0"/>
                <a:t>2015</a:t>
              </a:r>
            </a:p>
          </p:txBody>
        </p:sp>
        <p:sp>
          <p:nvSpPr>
            <p:cNvPr id="221" name="ZoneTexte 220"/>
            <p:cNvSpPr txBox="1"/>
            <p:nvPr/>
          </p:nvSpPr>
          <p:spPr>
            <a:xfrm>
              <a:off x="8403719" y="5008757"/>
              <a:ext cx="466795" cy="246221"/>
            </a:xfrm>
            <a:prstGeom prst="rect">
              <a:avLst/>
            </a:prstGeom>
            <a:noFill/>
          </p:spPr>
          <p:txBody>
            <a:bodyPr wrap="none" rtlCol="0">
              <a:spAutoFit/>
            </a:bodyPr>
            <a:lstStyle/>
            <a:p>
              <a:pPr algn="ctr"/>
              <a:r>
                <a:rPr lang="fr-FR" sz="1000" dirty="0"/>
                <a:t>2016</a:t>
              </a:r>
            </a:p>
          </p:txBody>
        </p:sp>
      </p:grpSp>
      <p:sp>
        <p:nvSpPr>
          <p:cNvPr id="203" name="Rectangle 202"/>
          <p:cNvSpPr/>
          <p:nvPr/>
        </p:nvSpPr>
        <p:spPr>
          <a:xfrm>
            <a:off x="1038653" y="3093736"/>
            <a:ext cx="2337900" cy="338554"/>
          </a:xfrm>
          <a:prstGeom prst="rect">
            <a:avLst/>
          </a:prstGeom>
        </p:spPr>
        <p:txBody>
          <a:bodyPr wrap="none">
            <a:spAutoFit/>
          </a:bodyPr>
          <a:lstStyle/>
          <a:p>
            <a:pPr algn="ctr"/>
            <a:r>
              <a:rPr lang="fr-FR" sz="1600" b="1">
                <a:solidFill>
                  <a:srgbClr val="0070C0"/>
                </a:solidFill>
                <a:latin typeface="Calibri" pitchFamily="34" charset="0"/>
                <a:ea typeface="ＭＳ Ｐゴシック" pitchFamily="34" charset="-128"/>
              </a:rPr>
              <a:t>Premières infections VHC</a:t>
            </a:r>
            <a:endParaRPr lang="fr-FR"/>
          </a:p>
        </p:txBody>
      </p:sp>
      <p:sp>
        <p:nvSpPr>
          <p:cNvPr id="204" name="Rectangle 203"/>
          <p:cNvSpPr/>
          <p:nvPr/>
        </p:nvSpPr>
        <p:spPr>
          <a:xfrm>
            <a:off x="1384296" y="4708625"/>
            <a:ext cx="1646605" cy="338554"/>
          </a:xfrm>
          <a:prstGeom prst="rect">
            <a:avLst/>
          </a:prstGeom>
        </p:spPr>
        <p:txBody>
          <a:bodyPr wrap="none">
            <a:spAutoFit/>
          </a:bodyPr>
          <a:lstStyle/>
          <a:p>
            <a:pPr algn="ctr"/>
            <a:r>
              <a:rPr lang="fr-FR" sz="1600" b="1">
                <a:solidFill>
                  <a:srgbClr val="0070C0"/>
                </a:solidFill>
                <a:latin typeface="Calibri" pitchFamily="34" charset="0"/>
                <a:ea typeface="ＭＳ Ｐゴシック" pitchFamily="34" charset="-128"/>
              </a:rPr>
              <a:t>Réinfections VHC</a:t>
            </a:r>
            <a:endParaRPr lang="fr-FR"/>
          </a:p>
        </p:txBody>
      </p:sp>
      <p:grpSp>
        <p:nvGrpSpPr>
          <p:cNvPr id="5" name="Groupe 4">
            <a:extLst>
              <a:ext uri="{FF2B5EF4-FFF2-40B4-BE49-F238E27FC236}">
                <a16:creationId xmlns="" xmlns:a16="http://schemas.microsoft.com/office/drawing/2014/main" id="{9F9F3B88-BA93-4D7B-AA95-18C2C89AFCAE}"/>
              </a:ext>
            </a:extLst>
          </p:cNvPr>
          <p:cNvGrpSpPr/>
          <p:nvPr/>
        </p:nvGrpSpPr>
        <p:grpSpPr>
          <a:xfrm>
            <a:off x="107602" y="2907109"/>
            <a:ext cx="4204967" cy="1816787"/>
            <a:chOff x="107602" y="2907109"/>
            <a:chExt cx="4204967" cy="1816787"/>
          </a:xfrm>
        </p:grpSpPr>
        <p:sp>
          <p:nvSpPr>
            <p:cNvPr id="15" name="ZoneTexte 14"/>
            <p:cNvSpPr txBox="1"/>
            <p:nvPr/>
          </p:nvSpPr>
          <p:spPr>
            <a:xfrm>
              <a:off x="652123" y="3718943"/>
              <a:ext cx="482824" cy="276999"/>
            </a:xfrm>
            <a:prstGeom prst="rect">
              <a:avLst/>
            </a:prstGeom>
            <a:noFill/>
          </p:spPr>
          <p:txBody>
            <a:bodyPr wrap="none" rtlCol="0">
              <a:spAutoFit/>
            </a:bodyPr>
            <a:lstStyle/>
            <a:p>
              <a:r>
                <a:rPr lang="fr-FR" sz="1200" b="1" dirty="0"/>
                <a:t>0,35</a:t>
              </a:r>
            </a:p>
          </p:txBody>
        </p:sp>
        <p:sp>
          <p:nvSpPr>
            <p:cNvPr id="16" name="ZoneTexte 15"/>
            <p:cNvSpPr txBox="1"/>
            <p:nvPr/>
          </p:nvSpPr>
          <p:spPr>
            <a:xfrm>
              <a:off x="3682003" y="3143082"/>
              <a:ext cx="482824" cy="276999"/>
            </a:xfrm>
            <a:prstGeom prst="rect">
              <a:avLst/>
            </a:prstGeom>
            <a:noFill/>
          </p:spPr>
          <p:txBody>
            <a:bodyPr wrap="none" rtlCol="0">
              <a:spAutoFit/>
            </a:bodyPr>
            <a:lstStyle/>
            <a:p>
              <a:r>
                <a:rPr lang="fr-FR" sz="1200" b="1" dirty="0"/>
                <a:t>0,92</a:t>
              </a:r>
            </a:p>
          </p:txBody>
        </p:sp>
        <p:grpSp>
          <p:nvGrpSpPr>
            <p:cNvPr id="6256" name="Groupe 6255"/>
            <p:cNvGrpSpPr/>
            <p:nvPr/>
          </p:nvGrpSpPr>
          <p:grpSpPr>
            <a:xfrm>
              <a:off x="416552" y="3207964"/>
              <a:ext cx="3896017" cy="1301584"/>
              <a:chOff x="414338" y="3121026"/>
              <a:chExt cx="4248150" cy="1419225"/>
            </a:xfrm>
          </p:grpSpPr>
          <p:sp>
            <p:nvSpPr>
              <p:cNvPr id="9" name="Line 5"/>
              <p:cNvSpPr>
                <a:spLocks noChangeShapeType="1"/>
              </p:cNvSpPr>
              <p:nvPr/>
            </p:nvSpPr>
            <p:spPr bwMode="auto">
              <a:xfrm flipV="1">
                <a:off x="500063" y="3121026"/>
                <a:ext cx="0" cy="13366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6"/>
              <p:cNvSpPr>
                <a:spLocks noChangeShapeType="1"/>
              </p:cNvSpPr>
              <p:nvPr/>
            </p:nvSpPr>
            <p:spPr bwMode="auto">
              <a:xfrm>
                <a:off x="500063" y="4457701"/>
                <a:ext cx="41624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Line 7"/>
              <p:cNvSpPr>
                <a:spLocks noChangeShapeType="1"/>
              </p:cNvSpPr>
              <p:nvPr/>
            </p:nvSpPr>
            <p:spPr bwMode="auto">
              <a:xfrm>
                <a:off x="414338" y="3121026"/>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8"/>
              <p:cNvSpPr>
                <a:spLocks noChangeShapeType="1"/>
              </p:cNvSpPr>
              <p:nvPr/>
            </p:nvSpPr>
            <p:spPr bwMode="auto">
              <a:xfrm>
                <a:off x="414338" y="3570288"/>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9"/>
              <p:cNvSpPr>
                <a:spLocks noChangeShapeType="1"/>
              </p:cNvSpPr>
              <p:nvPr/>
            </p:nvSpPr>
            <p:spPr bwMode="auto">
              <a:xfrm>
                <a:off x="414338" y="4010026"/>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0"/>
              <p:cNvSpPr>
                <a:spLocks noChangeShapeType="1"/>
              </p:cNvSpPr>
              <p:nvPr/>
            </p:nvSpPr>
            <p:spPr bwMode="auto">
              <a:xfrm>
                <a:off x="414338" y="4457701"/>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1"/>
              <p:cNvSpPr>
                <a:spLocks noChangeShapeType="1"/>
              </p:cNvSpPr>
              <p:nvPr/>
            </p:nvSpPr>
            <p:spPr bwMode="auto">
              <a:xfrm flipV="1">
                <a:off x="933450" y="4457701"/>
                <a:ext cx="0" cy="825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2"/>
              <p:cNvSpPr>
                <a:spLocks noChangeShapeType="1"/>
              </p:cNvSpPr>
              <p:nvPr/>
            </p:nvSpPr>
            <p:spPr bwMode="auto">
              <a:xfrm flipV="1">
                <a:off x="1757363" y="4457701"/>
                <a:ext cx="0" cy="825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3"/>
              <p:cNvSpPr>
                <a:spLocks noChangeShapeType="1"/>
              </p:cNvSpPr>
              <p:nvPr/>
            </p:nvSpPr>
            <p:spPr bwMode="auto">
              <a:xfrm flipV="1">
                <a:off x="2581275" y="4457701"/>
                <a:ext cx="0" cy="825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4"/>
              <p:cNvSpPr>
                <a:spLocks noChangeShapeType="1"/>
              </p:cNvSpPr>
              <p:nvPr/>
            </p:nvSpPr>
            <p:spPr bwMode="auto">
              <a:xfrm flipV="1">
                <a:off x="3405188" y="4457701"/>
                <a:ext cx="0" cy="825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5"/>
              <p:cNvSpPr>
                <a:spLocks noChangeShapeType="1"/>
              </p:cNvSpPr>
              <p:nvPr/>
            </p:nvSpPr>
            <p:spPr bwMode="auto">
              <a:xfrm flipV="1">
                <a:off x="4224338" y="4457701"/>
                <a:ext cx="0" cy="825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Freeform 41"/>
              <p:cNvSpPr>
                <a:spLocks/>
              </p:cNvSpPr>
              <p:nvPr/>
            </p:nvSpPr>
            <p:spPr bwMode="auto">
              <a:xfrm>
                <a:off x="917575" y="3641726"/>
                <a:ext cx="3306762" cy="504825"/>
              </a:xfrm>
              <a:custGeom>
                <a:avLst/>
                <a:gdLst>
                  <a:gd name="T0" fmla="*/ 0 w 2083"/>
                  <a:gd name="T1" fmla="*/ 318 h 318"/>
                  <a:gd name="T2" fmla="*/ 529 w 2083"/>
                  <a:gd name="T3" fmla="*/ 251 h 318"/>
                  <a:gd name="T4" fmla="*/ 1048 w 2083"/>
                  <a:gd name="T5" fmla="*/ 155 h 318"/>
                  <a:gd name="T6" fmla="*/ 1567 w 2083"/>
                  <a:gd name="T7" fmla="*/ 81 h 318"/>
                  <a:gd name="T8" fmla="*/ 2083 w 2083"/>
                  <a:gd name="T9" fmla="*/ 0 h 318"/>
                </a:gdLst>
                <a:ahLst/>
                <a:cxnLst>
                  <a:cxn ang="0">
                    <a:pos x="T0" y="T1"/>
                  </a:cxn>
                  <a:cxn ang="0">
                    <a:pos x="T2" y="T3"/>
                  </a:cxn>
                  <a:cxn ang="0">
                    <a:pos x="T4" y="T5"/>
                  </a:cxn>
                  <a:cxn ang="0">
                    <a:pos x="T6" y="T7"/>
                  </a:cxn>
                  <a:cxn ang="0">
                    <a:pos x="T8" y="T9"/>
                  </a:cxn>
                </a:cxnLst>
                <a:rect l="0" t="0" r="r" b="b"/>
                <a:pathLst>
                  <a:path w="2083" h="318">
                    <a:moveTo>
                      <a:pt x="0" y="318"/>
                    </a:moveTo>
                    <a:lnTo>
                      <a:pt x="529" y="251"/>
                    </a:lnTo>
                    <a:lnTo>
                      <a:pt x="1048" y="155"/>
                    </a:lnTo>
                    <a:lnTo>
                      <a:pt x="1567" y="81"/>
                    </a:lnTo>
                    <a:lnTo>
                      <a:pt x="2083" y="0"/>
                    </a:lnTo>
                  </a:path>
                </a:pathLst>
              </a:custGeom>
              <a:noFill/>
              <a:ln w="28575" cap="flat">
                <a:solidFill>
                  <a:srgbClr val="E41E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Freeform 44"/>
              <p:cNvSpPr>
                <a:spLocks/>
              </p:cNvSpPr>
              <p:nvPr/>
            </p:nvSpPr>
            <p:spPr bwMode="auto">
              <a:xfrm>
                <a:off x="933450" y="4314826"/>
                <a:ext cx="3290887" cy="98425"/>
              </a:xfrm>
              <a:custGeom>
                <a:avLst/>
                <a:gdLst>
                  <a:gd name="T0" fmla="*/ 0 w 2073"/>
                  <a:gd name="T1" fmla="*/ 62 h 62"/>
                  <a:gd name="T2" fmla="*/ 519 w 2073"/>
                  <a:gd name="T3" fmla="*/ 45 h 62"/>
                  <a:gd name="T4" fmla="*/ 1032 w 2073"/>
                  <a:gd name="T5" fmla="*/ 0 h 62"/>
                  <a:gd name="T6" fmla="*/ 1548 w 2073"/>
                  <a:gd name="T7" fmla="*/ 0 h 62"/>
                  <a:gd name="T8" fmla="*/ 2073 w 2073"/>
                  <a:gd name="T9" fmla="*/ 42 h 62"/>
                </a:gdLst>
                <a:ahLst/>
                <a:cxnLst>
                  <a:cxn ang="0">
                    <a:pos x="T0" y="T1"/>
                  </a:cxn>
                  <a:cxn ang="0">
                    <a:pos x="T2" y="T3"/>
                  </a:cxn>
                  <a:cxn ang="0">
                    <a:pos x="T4" y="T5"/>
                  </a:cxn>
                  <a:cxn ang="0">
                    <a:pos x="T6" y="T7"/>
                  </a:cxn>
                  <a:cxn ang="0">
                    <a:pos x="T8" y="T9"/>
                  </a:cxn>
                </a:cxnLst>
                <a:rect l="0" t="0" r="r" b="b"/>
                <a:pathLst>
                  <a:path w="2073" h="62">
                    <a:moveTo>
                      <a:pt x="0" y="62"/>
                    </a:moveTo>
                    <a:lnTo>
                      <a:pt x="519" y="45"/>
                    </a:lnTo>
                    <a:lnTo>
                      <a:pt x="1032" y="0"/>
                    </a:lnTo>
                    <a:lnTo>
                      <a:pt x="1548" y="0"/>
                    </a:lnTo>
                    <a:lnTo>
                      <a:pt x="2073" y="42"/>
                    </a:lnTo>
                  </a:path>
                </a:pathLst>
              </a:custGeom>
              <a:noFill/>
              <a:ln w="28575" cap="flat">
                <a:solidFill>
                  <a:srgbClr val="69BD4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1" name="Line 67"/>
              <p:cNvSpPr>
                <a:spLocks noChangeShapeType="1"/>
              </p:cNvSpPr>
              <p:nvPr/>
            </p:nvSpPr>
            <p:spPr bwMode="auto">
              <a:xfrm>
                <a:off x="3370263" y="4217988"/>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2" name="Line 68"/>
              <p:cNvSpPr>
                <a:spLocks noChangeShapeType="1"/>
              </p:cNvSpPr>
              <p:nvPr/>
            </p:nvSpPr>
            <p:spPr bwMode="auto">
              <a:xfrm>
                <a:off x="3370263" y="441801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3" name="Line 69"/>
              <p:cNvSpPr>
                <a:spLocks noChangeShapeType="1"/>
              </p:cNvSpPr>
              <p:nvPr/>
            </p:nvSpPr>
            <p:spPr bwMode="auto">
              <a:xfrm>
                <a:off x="3390900" y="4217988"/>
                <a:ext cx="0" cy="2000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4" name="Rectangle 70"/>
              <p:cNvSpPr>
                <a:spLocks noChangeArrowheads="1"/>
              </p:cNvSpPr>
              <p:nvPr/>
            </p:nvSpPr>
            <p:spPr bwMode="auto">
              <a:xfrm>
                <a:off x="3349625" y="4275138"/>
                <a:ext cx="80962" cy="80963"/>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65" name="Line 71"/>
              <p:cNvSpPr>
                <a:spLocks noChangeShapeType="1"/>
              </p:cNvSpPr>
              <p:nvPr/>
            </p:nvSpPr>
            <p:spPr bwMode="auto">
              <a:xfrm>
                <a:off x="4205288" y="4314826"/>
                <a:ext cx="4445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6" name="Line 72"/>
              <p:cNvSpPr>
                <a:spLocks noChangeShapeType="1"/>
              </p:cNvSpPr>
              <p:nvPr/>
            </p:nvSpPr>
            <p:spPr bwMode="auto">
              <a:xfrm>
                <a:off x="4205288" y="4452938"/>
                <a:ext cx="4445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7" name="Line 73"/>
              <p:cNvSpPr>
                <a:spLocks noChangeShapeType="1"/>
              </p:cNvSpPr>
              <p:nvPr/>
            </p:nvSpPr>
            <p:spPr bwMode="auto">
              <a:xfrm>
                <a:off x="4224338" y="4314826"/>
                <a:ext cx="0" cy="13811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8" name="Rectangle 74"/>
              <p:cNvSpPr>
                <a:spLocks noChangeArrowheads="1"/>
              </p:cNvSpPr>
              <p:nvPr/>
            </p:nvSpPr>
            <p:spPr bwMode="auto">
              <a:xfrm>
                <a:off x="4184650" y="4341813"/>
                <a:ext cx="80962" cy="80963"/>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69" name="Line 75"/>
              <p:cNvSpPr>
                <a:spLocks noChangeShapeType="1"/>
              </p:cNvSpPr>
              <p:nvPr/>
            </p:nvSpPr>
            <p:spPr bwMode="auto">
              <a:xfrm>
                <a:off x="2555875" y="4229101"/>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0" name="Line 76"/>
              <p:cNvSpPr>
                <a:spLocks noChangeShapeType="1"/>
              </p:cNvSpPr>
              <p:nvPr/>
            </p:nvSpPr>
            <p:spPr bwMode="auto">
              <a:xfrm>
                <a:off x="2555875" y="4397376"/>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1" name="Line 77"/>
              <p:cNvSpPr>
                <a:spLocks noChangeShapeType="1"/>
              </p:cNvSpPr>
              <p:nvPr/>
            </p:nvSpPr>
            <p:spPr bwMode="auto">
              <a:xfrm>
                <a:off x="2576513" y="4229101"/>
                <a:ext cx="0" cy="1682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2" name="Rectangle 78"/>
              <p:cNvSpPr>
                <a:spLocks noChangeArrowheads="1"/>
              </p:cNvSpPr>
              <p:nvPr/>
            </p:nvSpPr>
            <p:spPr bwMode="auto">
              <a:xfrm>
                <a:off x="2535238" y="4270376"/>
                <a:ext cx="82550" cy="80963"/>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73" name="Line 79"/>
              <p:cNvSpPr>
                <a:spLocks noChangeShapeType="1"/>
              </p:cNvSpPr>
              <p:nvPr/>
            </p:nvSpPr>
            <p:spPr bwMode="auto">
              <a:xfrm>
                <a:off x="1731963" y="433070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4" name="Line 80"/>
              <p:cNvSpPr>
                <a:spLocks noChangeShapeType="1"/>
              </p:cNvSpPr>
              <p:nvPr/>
            </p:nvSpPr>
            <p:spPr bwMode="auto">
              <a:xfrm>
                <a:off x="1731963" y="444341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5" name="Line 81"/>
              <p:cNvSpPr>
                <a:spLocks noChangeShapeType="1"/>
              </p:cNvSpPr>
              <p:nvPr/>
            </p:nvSpPr>
            <p:spPr bwMode="auto">
              <a:xfrm>
                <a:off x="1757363" y="4330701"/>
                <a:ext cx="0" cy="11271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6" name="Rectangle 82"/>
              <p:cNvSpPr>
                <a:spLocks noChangeArrowheads="1"/>
              </p:cNvSpPr>
              <p:nvPr/>
            </p:nvSpPr>
            <p:spPr bwMode="auto">
              <a:xfrm>
                <a:off x="1716088" y="4341813"/>
                <a:ext cx="82550" cy="80963"/>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77" name="Rectangle 83"/>
              <p:cNvSpPr>
                <a:spLocks noChangeArrowheads="1"/>
              </p:cNvSpPr>
              <p:nvPr/>
            </p:nvSpPr>
            <p:spPr bwMode="auto">
              <a:xfrm>
                <a:off x="887413" y="4371976"/>
                <a:ext cx="80962" cy="80963"/>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95" name="Line 101"/>
              <p:cNvSpPr>
                <a:spLocks noChangeShapeType="1"/>
              </p:cNvSpPr>
              <p:nvPr/>
            </p:nvSpPr>
            <p:spPr bwMode="auto">
              <a:xfrm>
                <a:off x="1731963" y="3913188"/>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6" name="Line 102"/>
              <p:cNvSpPr>
                <a:spLocks noChangeShapeType="1"/>
              </p:cNvSpPr>
              <p:nvPr/>
            </p:nvSpPr>
            <p:spPr bwMode="auto">
              <a:xfrm>
                <a:off x="1731963" y="417830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7" name="Line 103"/>
              <p:cNvSpPr>
                <a:spLocks noChangeShapeType="1"/>
              </p:cNvSpPr>
              <p:nvPr/>
            </p:nvSpPr>
            <p:spPr bwMode="auto">
              <a:xfrm>
                <a:off x="1757363" y="3913188"/>
                <a:ext cx="0" cy="26511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8" name="Oval 104"/>
              <p:cNvSpPr>
                <a:spLocks noChangeArrowheads="1"/>
              </p:cNvSpPr>
              <p:nvPr/>
            </p:nvSpPr>
            <p:spPr bwMode="auto">
              <a:xfrm>
                <a:off x="1711325" y="4010026"/>
                <a:ext cx="87312" cy="80963"/>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99" name="Line 105"/>
              <p:cNvSpPr>
                <a:spLocks noChangeShapeType="1"/>
              </p:cNvSpPr>
              <p:nvPr/>
            </p:nvSpPr>
            <p:spPr bwMode="auto">
              <a:xfrm>
                <a:off x="908050" y="4019551"/>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0" name="Line 106"/>
              <p:cNvSpPr>
                <a:spLocks noChangeShapeType="1"/>
              </p:cNvSpPr>
              <p:nvPr/>
            </p:nvSpPr>
            <p:spPr bwMode="auto">
              <a:xfrm>
                <a:off x="908050" y="4270376"/>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1" name="Line 107"/>
              <p:cNvSpPr>
                <a:spLocks noChangeShapeType="1"/>
              </p:cNvSpPr>
              <p:nvPr/>
            </p:nvSpPr>
            <p:spPr bwMode="auto">
              <a:xfrm>
                <a:off x="928688" y="4019551"/>
                <a:ext cx="0" cy="2508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2" name="Oval 108"/>
              <p:cNvSpPr>
                <a:spLocks noChangeArrowheads="1"/>
              </p:cNvSpPr>
              <p:nvPr/>
            </p:nvSpPr>
            <p:spPr bwMode="auto">
              <a:xfrm>
                <a:off x="887413" y="4106863"/>
                <a:ext cx="80962" cy="80963"/>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03" name="Line 109"/>
              <p:cNvSpPr>
                <a:spLocks noChangeShapeType="1"/>
              </p:cNvSpPr>
              <p:nvPr/>
            </p:nvSpPr>
            <p:spPr bwMode="auto">
              <a:xfrm>
                <a:off x="2555875" y="373380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4" name="Line 110"/>
              <p:cNvSpPr>
                <a:spLocks noChangeShapeType="1"/>
              </p:cNvSpPr>
              <p:nvPr/>
            </p:nvSpPr>
            <p:spPr bwMode="auto">
              <a:xfrm>
                <a:off x="2555875" y="404971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5" name="Line 111"/>
              <p:cNvSpPr>
                <a:spLocks noChangeShapeType="1"/>
              </p:cNvSpPr>
              <p:nvPr/>
            </p:nvSpPr>
            <p:spPr bwMode="auto">
              <a:xfrm>
                <a:off x="2576513" y="3733801"/>
                <a:ext cx="0" cy="31591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6" name="Oval 112"/>
              <p:cNvSpPr>
                <a:spLocks noChangeArrowheads="1"/>
              </p:cNvSpPr>
              <p:nvPr/>
            </p:nvSpPr>
            <p:spPr bwMode="auto">
              <a:xfrm>
                <a:off x="2535238" y="3856038"/>
                <a:ext cx="82550" cy="82550"/>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07" name="Line 113"/>
              <p:cNvSpPr>
                <a:spLocks noChangeShapeType="1"/>
              </p:cNvSpPr>
              <p:nvPr/>
            </p:nvSpPr>
            <p:spPr bwMode="auto">
              <a:xfrm>
                <a:off x="3379788" y="356076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8" name="Line 114"/>
              <p:cNvSpPr>
                <a:spLocks noChangeShapeType="1"/>
              </p:cNvSpPr>
              <p:nvPr/>
            </p:nvSpPr>
            <p:spPr bwMode="auto">
              <a:xfrm>
                <a:off x="3379788" y="3989388"/>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9" name="Line 115"/>
              <p:cNvSpPr>
                <a:spLocks noChangeShapeType="1"/>
              </p:cNvSpPr>
              <p:nvPr/>
            </p:nvSpPr>
            <p:spPr bwMode="auto">
              <a:xfrm>
                <a:off x="3405188" y="3560763"/>
                <a:ext cx="0" cy="428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0" name="Oval 116"/>
              <p:cNvSpPr>
                <a:spLocks noChangeArrowheads="1"/>
              </p:cNvSpPr>
              <p:nvPr/>
            </p:nvSpPr>
            <p:spPr bwMode="auto">
              <a:xfrm>
                <a:off x="3360738" y="3738563"/>
                <a:ext cx="85725" cy="82550"/>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11" name="Line 117"/>
              <p:cNvSpPr>
                <a:spLocks noChangeShapeType="1"/>
              </p:cNvSpPr>
              <p:nvPr/>
            </p:nvSpPr>
            <p:spPr bwMode="auto">
              <a:xfrm>
                <a:off x="4210050" y="340201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2" name="Line 118"/>
              <p:cNvSpPr>
                <a:spLocks noChangeShapeType="1"/>
              </p:cNvSpPr>
              <p:nvPr/>
            </p:nvSpPr>
            <p:spPr bwMode="auto">
              <a:xfrm>
                <a:off x="4210050" y="386715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3" name="Line 119"/>
              <p:cNvSpPr>
                <a:spLocks noChangeShapeType="1"/>
              </p:cNvSpPr>
              <p:nvPr/>
            </p:nvSpPr>
            <p:spPr bwMode="auto">
              <a:xfrm>
                <a:off x="4235450" y="3402013"/>
                <a:ext cx="0" cy="4651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4" name="Oval 120"/>
              <p:cNvSpPr>
                <a:spLocks noChangeArrowheads="1"/>
              </p:cNvSpPr>
              <p:nvPr/>
            </p:nvSpPr>
            <p:spPr bwMode="auto">
              <a:xfrm>
                <a:off x="4194175" y="3595688"/>
                <a:ext cx="80962" cy="87313"/>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78" name="ZoneTexte 177"/>
            <p:cNvSpPr txBox="1"/>
            <p:nvPr/>
          </p:nvSpPr>
          <p:spPr>
            <a:xfrm>
              <a:off x="654763" y="4477675"/>
              <a:ext cx="466795" cy="246221"/>
            </a:xfrm>
            <a:prstGeom prst="rect">
              <a:avLst/>
            </a:prstGeom>
            <a:noFill/>
          </p:spPr>
          <p:txBody>
            <a:bodyPr wrap="none" rtlCol="0">
              <a:spAutoFit/>
            </a:bodyPr>
            <a:lstStyle/>
            <a:p>
              <a:pPr algn="ctr"/>
              <a:r>
                <a:rPr lang="fr-FR" sz="1000" dirty="0"/>
                <a:t>2012</a:t>
              </a:r>
            </a:p>
          </p:txBody>
        </p:sp>
        <p:sp>
          <p:nvSpPr>
            <p:cNvPr id="179" name="ZoneTexte 178"/>
            <p:cNvSpPr txBox="1"/>
            <p:nvPr/>
          </p:nvSpPr>
          <p:spPr>
            <a:xfrm>
              <a:off x="1413075" y="4477675"/>
              <a:ext cx="466795" cy="246221"/>
            </a:xfrm>
            <a:prstGeom prst="rect">
              <a:avLst/>
            </a:prstGeom>
            <a:noFill/>
          </p:spPr>
          <p:txBody>
            <a:bodyPr wrap="none" rtlCol="0">
              <a:spAutoFit/>
            </a:bodyPr>
            <a:lstStyle/>
            <a:p>
              <a:pPr algn="ctr"/>
              <a:r>
                <a:rPr lang="fr-FR" sz="1000" dirty="0"/>
                <a:t>2013</a:t>
              </a:r>
            </a:p>
          </p:txBody>
        </p:sp>
        <p:sp>
          <p:nvSpPr>
            <p:cNvPr id="180" name="ZoneTexte 179"/>
            <p:cNvSpPr txBox="1"/>
            <p:nvPr/>
          </p:nvSpPr>
          <p:spPr>
            <a:xfrm>
              <a:off x="2186455" y="4477675"/>
              <a:ext cx="466795" cy="246221"/>
            </a:xfrm>
            <a:prstGeom prst="rect">
              <a:avLst/>
            </a:prstGeom>
            <a:noFill/>
          </p:spPr>
          <p:txBody>
            <a:bodyPr wrap="none" rtlCol="0">
              <a:spAutoFit/>
            </a:bodyPr>
            <a:lstStyle/>
            <a:p>
              <a:pPr algn="ctr"/>
              <a:r>
                <a:rPr lang="fr-FR" sz="1000" dirty="0"/>
                <a:t>2014</a:t>
              </a:r>
            </a:p>
          </p:txBody>
        </p:sp>
        <p:sp>
          <p:nvSpPr>
            <p:cNvPr id="181" name="ZoneTexte 180"/>
            <p:cNvSpPr txBox="1"/>
            <p:nvPr/>
          </p:nvSpPr>
          <p:spPr>
            <a:xfrm>
              <a:off x="2931881" y="4477675"/>
              <a:ext cx="466795" cy="246221"/>
            </a:xfrm>
            <a:prstGeom prst="rect">
              <a:avLst/>
            </a:prstGeom>
            <a:noFill/>
          </p:spPr>
          <p:txBody>
            <a:bodyPr wrap="none" rtlCol="0">
              <a:spAutoFit/>
            </a:bodyPr>
            <a:lstStyle/>
            <a:p>
              <a:pPr algn="ctr"/>
              <a:r>
                <a:rPr lang="fr-FR" sz="1000" dirty="0"/>
                <a:t>2015</a:t>
              </a:r>
            </a:p>
          </p:txBody>
        </p:sp>
        <p:sp>
          <p:nvSpPr>
            <p:cNvPr id="182" name="ZoneTexte 181"/>
            <p:cNvSpPr txBox="1"/>
            <p:nvPr/>
          </p:nvSpPr>
          <p:spPr>
            <a:xfrm>
              <a:off x="3695943" y="4477675"/>
              <a:ext cx="466795" cy="246221"/>
            </a:xfrm>
            <a:prstGeom prst="rect">
              <a:avLst/>
            </a:prstGeom>
            <a:noFill/>
          </p:spPr>
          <p:txBody>
            <a:bodyPr wrap="none" rtlCol="0">
              <a:spAutoFit/>
            </a:bodyPr>
            <a:lstStyle/>
            <a:p>
              <a:pPr algn="ctr"/>
              <a:r>
                <a:rPr lang="fr-FR" sz="1000" dirty="0"/>
                <a:t>2016</a:t>
              </a:r>
            </a:p>
          </p:txBody>
        </p:sp>
        <p:sp>
          <p:nvSpPr>
            <p:cNvPr id="185" name="ZoneTexte 184"/>
            <p:cNvSpPr txBox="1"/>
            <p:nvPr/>
          </p:nvSpPr>
          <p:spPr>
            <a:xfrm>
              <a:off x="107602" y="4328589"/>
              <a:ext cx="360997" cy="246221"/>
            </a:xfrm>
            <a:prstGeom prst="rect">
              <a:avLst/>
            </a:prstGeom>
            <a:noFill/>
          </p:spPr>
          <p:txBody>
            <a:bodyPr wrap="none" rtlCol="0">
              <a:spAutoFit/>
            </a:bodyPr>
            <a:lstStyle/>
            <a:p>
              <a:pPr algn="r"/>
              <a:r>
                <a:rPr lang="fr-FR" sz="1000" dirty="0"/>
                <a:t>0,0</a:t>
              </a:r>
            </a:p>
          </p:txBody>
        </p:sp>
        <p:sp>
          <p:nvSpPr>
            <p:cNvPr id="186" name="ZoneTexte 185"/>
            <p:cNvSpPr txBox="1"/>
            <p:nvPr/>
          </p:nvSpPr>
          <p:spPr>
            <a:xfrm>
              <a:off x="107602" y="3927923"/>
              <a:ext cx="360997" cy="246221"/>
            </a:xfrm>
            <a:prstGeom prst="rect">
              <a:avLst/>
            </a:prstGeom>
            <a:noFill/>
          </p:spPr>
          <p:txBody>
            <a:bodyPr wrap="none" rtlCol="0">
              <a:spAutoFit/>
            </a:bodyPr>
            <a:lstStyle/>
            <a:p>
              <a:pPr algn="r"/>
              <a:r>
                <a:rPr lang="fr-FR" sz="1000" dirty="0"/>
                <a:t>0,5</a:t>
              </a:r>
            </a:p>
          </p:txBody>
        </p:sp>
        <p:sp>
          <p:nvSpPr>
            <p:cNvPr id="187" name="ZoneTexte 186"/>
            <p:cNvSpPr txBox="1"/>
            <p:nvPr/>
          </p:nvSpPr>
          <p:spPr>
            <a:xfrm>
              <a:off x="107602" y="3499303"/>
              <a:ext cx="360997" cy="246221"/>
            </a:xfrm>
            <a:prstGeom prst="rect">
              <a:avLst/>
            </a:prstGeom>
            <a:noFill/>
          </p:spPr>
          <p:txBody>
            <a:bodyPr wrap="none" rtlCol="0">
              <a:spAutoFit/>
            </a:bodyPr>
            <a:lstStyle/>
            <a:p>
              <a:pPr algn="r"/>
              <a:r>
                <a:rPr lang="fr-FR" sz="1000" dirty="0"/>
                <a:t>1,0</a:t>
              </a:r>
            </a:p>
          </p:txBody>
        </p:sp>
        <p:sp>
          <p:nvSpPr>
            <p:cNvPr id="188" name="ZoneTexte 187"/>
            <p:cNvSpPr txBox="1"/>
            <p:nvPr/>
          </p:nvSpPr>
          <p:spPr>
            <a:xfrm>
              <a:off x="107602" y="3098636"/>
              <a:ext cx="360997" cy="246221"/>
            </a:xfrm>
            <a:prstGeom prst="rect">
              <a:avLst/>
            </a:prstGeom>
            <a:noFill/>
          </p:spPr>
          <p:txBody>
            <a:bodyPr wrap="none" rtlCol="0">
              <a:spAutoFit/>
            </a:bodyPr>
            <a:lstStyle/>
            <a:p>
              <a:pPr algn="r"/>
              <a:r>
                <a:rPr lang="fr-FR" sz="1000" dirty="0"/>
                <a:t>1,5</a:t>
              </a:r>
            </a:p>
          </p:txBody>
        </p:sp>
        <p:sp>
          <p:nvSpPr>
            <p:cNvPr id="202" name="ZoneTexte 201"/>
            <p:cNvSpPr txBox="1"/>
            <p:nvPr/>
          </p:nvSpPr>
          <p:spPr>
            <a:xfrm>
              <a:off x="184714" y="2907109"/>
              <a:ext cx="651140" cy="246221"/>
            </a:xfrm>
            <a:prstGeom prst="rect">
              <a:avLst/>
            </a:prstGeom>
            <a:noFill/>
          </p:spPr>
          <p:txBody>
            <a:bodyPr wrap="none" rtlCol="0">
              <a:spAutoFit/>
            </a:bodyPr>
            <a:lstStyle/>
            <a:p>
              <a:pPr algn="ctr"/>
              <a:r>
                <a:rPr lang="fr-FR" sz="1000" dirty="0"/>
                <a:t>/100 p-a</a:t>
              </a:r>
            </a:p>
          </p:txBody>
        </p:sp>
        <p:sp>
          <p:nvSpPr>
            <p:cNvPr id="206" name="ZoneTexte 205"/>
            <p:cNvSpPr txBox="1"/>
            <p:nvPr/>
          </p:nvSpPr>
          <p:spPr>
            <a:xfrm>
              <a:off x="3287598" y="3470975"/>
              <a:ext cx="718466" cy="246221"/>
            </a:xfrm>
            <a:prstGeom prst="rect">
              <a:avLst/>
            </a:prstGeom>
            <a:noFill/>
          </p:spPr>
          <p:txBody>
            <a:bodyPr wrap="none" rtlCol="0">
              <a:spAutoFit/>
            </a:bodyPr>
            <a:lstStyle/>
            <a:p>
              <a:pPr algn="ctr"/>
              <a:r>
                <a:rPr lang="fr-FR" sz="1000" dirty="0"/>
                <a:t>p &lt; 0,001</a:t>
              </a:r>
            </a:p>
          </p:txBody>
        </p:sp>
        <p:sp>
          <p:nvSpPr>
            <p:cNvPr id="207" name="ZoneTexte 206"/>
            <p:cNvSpPr txBox="1"/>
            <p:nvPr/>
          </p:nvSpPr>
          <p:spPr>
            <a:xfrm>
              <a:off x="3361689" y="4086825"/>
              <a:ext cx="718466" cy="246221"/>
            </a:xfrm>
            <a:prstGeom prst="rect">
              <a:avLst/>
            </a:prstGeom>
            <a:noFill/>
          </p:spPr>
          <p:txBody>
            <a:bodyPr wrap="none" rtlCol="0">
              <a:spAutoFit/>
            </a:bodyPr>
            <a:lstStyle/>
            <a:p>
              <a:pPr algn="ctr"/>
              <a:r>
                <a:rPr lang="fr-FR" sz="1000" dirty="0"/>
                <a:t>p = 0,449</a:t>
              </a:r>
            </a:p>
          </p:txBody>
        </p:sp>
      </p:grpSp>
      <p:grpSp>
        <p:nvGrpSpPr>
          <p:cNvPr id="6" name="Groupe 5">
            <a:extLst>
              <a:ext uri="{FF2B5EF4-FFF2-40B4-BE49-F238E27FC236}">
                <a16:creationId xmlns="" xmlns:a16="http://schemas.microsoft.com/office/drawing/2014/main" id="{71DF1BA0-4258-4909-90DB-D174C0EE435B}"/>
              </a:ext>
            </a:extLst>
          </p:cNvPr>
          <p:cNvGrpSpPr/>
          <p:nvPr/>
        </p:nvGrpSpPr>
        <p:grpSpPr>
          <a:xfrm>
            <a:off x="130290" y="4747304"/>
            <a:ext cx="4182279" cy="1719026"/>
            <a:chOff x="130290" y="4747304"/>
            <a:chExt cx="4182279" cy="1719026"/>
          </a:xfrm>
        </p:grpSpPr>
        <p:sp>
          <p:nvSpPr>
            <p:cNvPr id="7" name="ZoneTexte 6"/>
            <p:cNvSpPr txBox="1"/>
            <p:nvPr/>
          </p:nvSpPr>
          <p:spPr>
            <a:xfrm>
              <a:off x="639677" y="5001176"/>
              <a:ext cx="482824" cy="276999"/>
            </a:xfrm>
            <a:prstGeom prst="rect">
              <a:avLst/>
            </a:prstGeom>
            <a:noFill/>
          </p:spPr>
          <p:txBody>
            <a:bodyPr wrap="none" rtlCol="0">
              <a:spAutoFit/>
            </a:bodyPr>
            <a:lstStyle/>
            <a:p>
              <a:r>
                <a:rPr lang="fr-FR" sz="1200" b="1" dirty="0"/>
                <a:t>2,52</a:t>
              </a:r>
            </a:p>
          </p:txBody>
        </p:sp>
        <p:sp>
          <p:nvSpPr>
            <p:cNvPr id="14" name="ZoneTexte 13"/>
            <p:cNvSpPr txBox="1"/>
            <p:nvPr/>
          </p:nvSpPr>
          <p:spPr>
            <a:xfrm>
              <a:off x="3603613" y="4968522"/>
              <a:ext cx="482824" cy="276999"/>
            </a:xfrm>
            <a:prstGeom prst="rect">
              <a:avLst/>
            </a:prstGeom>
            <a:noFill/>
          </p:spPr>
          <p:txBody>
            <a:bodyPr wrap="none" rtlCol="0">
              <a:spAutoFit/>
            </a:bodyPr>
            <a:lstStyle/>
            <a:p>
              <a:r>
                <a:rPr lang="fr-FR" sz="1200" b="1" dirty="0"/>
                <a:t>2,90</a:t>
              </a:r>
            </a:p>
          </p:txBody>
        </p:sp>
        <p:grpSp>
          <p:nvGrpSpPr>
            <p:cNvPr id="6257" name="Groupe 6256"/>
            <p:cNvGrpSpPr/>
            <p:nvPr/>
          </p:nvGrpSpPr>
          <p:grpSpPr>
            <a:xfrm>
              <a:off x="416552" y="5010381"/>
              <a:ext cx="3896017" cy="1230245"/>
              <a:chOff x="414338" y="5086351"/>
              <a:chExt cx="4248150" cy="1341438"/>
            </a:xfrm>
          </p:grpSpPr>
          <p:sp>
            <p:nvSpPr>
              <p:cNvPr id="39" name="Line 27"/>
              <p:cNvSpPr>
                <a:spLocks noChangeShapeType="1"/>
              </p:cNvSpPr>
              <p:nvPr/>
            </p:nvSpPr>
            <p:spPr bwMode="auto">
              <a:xfrm flipV="1">
                <a:off x="500063" y="5086351"/>
                <a:ext cx="0" cy="12604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28"/>
              <p:cNvSpPr>
                <a:spLocks noChangeShapeType="1"/>
              </p:cNvSpPr>
              <p:nvPr/>
            </p:nvSpPr>
            <p:spPr bwMode="auto">
              <a:xfrm>
                <a:off x="500063" y="6346826"/>
                <a:ext cx="41624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29"/>
              <p:cNvSpPr>
                <a:spLocks noChangeShapeType="1"/>
              </p:cNvSpPr>
              <p:nvPr/>
            </p:nvSpPr>
            <p:spPr bwMode="auto">
              <a:xfrm>
                <a:off x="414338" y="5086351"/>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30"/>
              <p:cNvSpPr>
                <a:spLocks noChangeShapeType="1"/>
              </p:cNvSpPr>
              <p:nvPr/>
            </p:nvSpPr>
            <p:spPr bwMode="auto">
              <a:xfrm>
                <a:off x="414338" y="5503863"/>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31"/>
              <p:cNvSpPr>
                <a:spLocks noChangeShapeType="1"/>
              </p:cNvSpPr>
              <p:nvPr/>
            </p:nvSpPr>
            <p:spPr bwMode="auto">
              <a:xfrm>
                <a:off x="414338" y="5922963"/>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32"/>
              <p:cNvSpPr>
                <a:spLocks noChangeShapeType="1"/>
              </p:cNvSpPr>
              <p:nvPr/>
            </p:nvSpPr>
            <p:spPr bwMode="auto">
              <a:xfrm>
                <a:off x="414338" y="5713413"/>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33"/>
              <p:cNvSpPr>
                <a:spLocks noChangeShapeType="1"/>
              </p:cNvSpPr>
              <p:nvPr/>
            </p:nvSpPr>
            <p:spPr bwMode="auto">
              <a:xfrm>
                <a:off x="414338" y="5295901"/>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34"/>
              <p:cNvSpPr>
                <a:spLocks noChangeShapeType="1"/>
              </p:cNvSpPr>
              <p:nvPr/>
            </p:nvSpPr>
            <p:spPr bwMode="auto">
              <a:xfrm>
                <a:off x="414338" y="6137276"/>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35"/>
              <p:cNvSpPr>
                <a:spLocks noChangeShapeType="1"/>
              </p:cNvSpPr>
              <p:nvPr/>
            </p:nvSpPr>
            <p:spPr bwMode="auto">
              <a:xfrm>
                <a:off x="414338" y="6346826"/>
                <a:ext cx="857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36"/>
              <p:cNvSpPr>
                <a:spLocks noChangeShapeType="1"/>
              </p:cNvSpPr>
              <p:nvPr/>
            </p:nvSpPr>
            <p:spPr bwMode="auto">
              <a:xfrm flipV="1">
                <a:off x="933450" y="6346826"/>
                <a:ext cx="0" cy="809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37"/>
              <p:cNvSpPr>
                <a:spLocks noChangeShapeType="1"/>
              </p:cNvSpPr>
              <p:nvPr/>
            </p:nvSpPr>
            <p:spPr bwMode="auto">
              <a:xfrm flipV="1">
                <a:off x="1757363" y="6346826"/>
                <a:ext cx="0" cy="809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38"/>
              <p:cNvSpPr>
                <a:spLocks noChangeShapeType="1"/>
              </p:cNvSpPr>
              <p:nvPr/>
            </p:nvSpPr>
            <p:spPr bwMode="auto">
              <a:xfrm flipV="1">
                <a:off x="2581275" y="6346826"/>
                <a:ext cx="0" cy="809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39"/>
              <p:cNvSpPr>
                <a:spLocks noChangeShapeType="1"/>
              </p:cNvSpPr>
              <p:nvPr/>
            </p:nvSpPr>
            <p:spPr bwMode="auto">
              <a:xfrm flipV="1">
                <a:off x="3405188" y="6346826"/>
                <a:ext cx="0" cy="809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40"/>
              <p:cNvSpPr>
                <a:spLocks noChangeShapeType="1"/>
              </p:cNvSpPr>
              <p:nvPr/>
            </p:nvSpPr>
            <p:spPr bwMode="auto">
              <a:xfrm flipV="1">
                <a:off x="4224338" y="6346826"/>
                <a:ext cx="0" cy="809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Freeform 42"/>
              <p:cNvSpPr>
                <a:spLocks/>
              </p:cNvSpPr>
              <p:nvPr/>
            </p:nvSpPr>
            <p:spPr bwMode="auto">
              <a:xfrm>
                <a:off x="908050" y="5545138"/>
                <a:ext cx="3251200" cy="458788"/>
              </a:xfrm>
              <a:custGeom>
                <a:avLst/>
                <a:gdLst>
                  <a:gd name="T0" fmla="*/ 0 w 2048"/>
                  <a:gd name="T1" fmla="*/ 174 h 289"/>
                  <a:gd name="T2" fmla="*/ 519 w 2048"/>
                  <a:gd name="T3" fmla="*/ 0 h 289"/>
                  <a:gd name="T4" fmla="*/ 1019 w 2048"/>
                  <a:gd name="T5" fmla="*/ 289 h 289"/>
                  <a:gd name="T6" fmla="*/ 1538 w 2048"/>
                  <a:gd name="T7" fmla="*/ 247 h 289"/>
                  <a:gd name="T8" fmla="*/ 2048 w 2048"/>
                  <a:gd name="T9" fmla="*/ 119 h 289"/>
                </a:gdLst>
                <a:ahLst/>
                <a:cxnLst>
                  <a:cxn ang="0">
                    <a:pos x="T0" y="T1"/>
                  </a:cxn>
                  <a:cxn ang="0">
                    <a:pos x="T2" y="T3"/>
                  </a:cxn>
                  <a:cxn ang="0">
                    <a:pos x="T4" y="T5"/>
                  </a:cxn>
                  <a:cxn ang="0">
                    <a:pos x="T6" y="T7"/>
                  </a:cxn>
                  <a:cxn ang="0">
                    <a:pos x="T8" y="T9"/>
                  </a:cxn>
                </a:cxnLst>
                <a:rect l="0" t="0" r="r" b="b"/>
                <a:pathLst>
                  <a:path w="2048" h="289">
                    <a:moveTo>
                      <a:pt x="0" y="174"/>
                    </a:moveTo>
                    <a:lnTo>
                      <a:pt x="519" y="0"/>
                    </a:lnTo>
                    <a:lnTo>
                      <a:pt x="1019" y="289"/>
                    </a:lnTo>
                    <a:lnTo>
                      <a:pt x="1538" y="247"/>
                    </a:lnTo>
                    <a:lnTo>
                      <a:pt x="2048" y="119"/>
                    </a:lnTo>
                  </a:path>
                </a:pathLst>
              </a:custGeom>
              <a:noFill/>
              <a:ln w="28575" cap="flat">
                <a:solidFill>
                  <a:srgbClr val="E41E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Freeform 45"/>
              <p:cNvSpPr>
                <a:spLocks/>
              </p:cNvSpPr>
              <p:nvPr/>
            </p:nvSpPr>
            <p:spPr bwMode="auto">
              <a:xfrm>
                <a:off x="933450" y="6238876"/>
                <a:ext cx="3225800" cy="76200"/>
              </a:xfrm>
              <a:custGeom>
                <a:avLst/>
                <a:gdLst>
                  <a:gd name="T0" fmla="*/ 0 w 2032"/>
                  <a:gd name="T1" fmla="*/ 48 h 48"/>
                  <a:gd name="T2" fmla="*/ 503 w 2032"/>
                  <a:gd name="T3" fmla="*/ 23 h 48"/>
                  <a:gd name="T4" fmla="*/ 1006 w 2032"/>
                  <a:gd name="T5" fmla="*/ 48 h 48"/>
                  <a:gd name="T6" fmla="*/ 1522 w 2032"/>
                  <a:gd name="T7" fmla="*/ 23 h 48"/>
                  <a:gd name="T8" fmla="*/ 2032 w 2032"/>
                  <a:gd name="T9" fmla="*/ 0 h 48"/>
                </a:gdLst>
                <a:ahLst/>
                <a:cxnLst>
                  <a:cxn ang="0">
                    <a:pos x="T0" y="T1"/>
                  </a:cxn>
                  <a:cxn ang="0">
                    <a:pos x="T2" y="T3"/>
                  </a:cxn>
                  <a:cxn ang="0">
                    <a:pos x="T4" y="T5"/>
                  </a:cxn>
                  <a:cxn ang="0">
                    <a:pos x="T6" y="T7"/>
                  </a:cxn>
                  <a:cxn ang="0">
                    <a:pos x="T8" y="T9"/>
                  </a:cxn>
                </a:cxnLst>
                <a:rect l="0" t="0" r="r" b="b"/>
                <a:pathLst>
                  <a:path w="2032" h="48">
                    <a:moveTo>
                      <a:pt x="0" y="48"/>
                    </a:moveTo>
                    <a:lnTo>
                      <a:pt x="503" y="23"/>
                    </a:lnTo>
                    <a:lnTo>
                      <a:pt x="1006" y="48"/>
                    </a:lnTo>
                    <a:lnTo>
                      <a:pt x="1522" y="23"/>
                    </a:lnTo>
                    <a:lnTo>
                      <a:pt x="2032" y="0"/>
                    </a:lnTo>
                  </a:path>
                </a:pathLst>
              </a:custGeom>
              <a:noFill/>
              <a:ln w="28575" cap="flat">
                <a:solidFill>
                  <a:srgbClr val="69BD4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8" name="Line 84"/>
              <p:cNvSpPr>
                <a:spLocks noChangeShapeType="1"/>
              </p:cNvSpPr>
              <p:nvPr/>
            </p:nvSpPr>
            <p:spPr bwMode="auto">
              <a:xfrm>
                <a:off x="1711325" y="622935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9" name="Line 85"/>
              <p:cNvSpPr>
                <a:spLocks noChangeShapeType="1"/>
              </p:cNvSpPr>
              <p:nvPr/>
            </p:nvSpPr>
            <p:spPr bwMode="auto">
              <a:xfrm>
                <a:off x="1711325" y="633095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0" name="Line 86"/>
              <p:cNvSpPr>
                <a:spLocks noChangeShapeType="1"/>
              </p:cNvSpPr>
              <p:nvPr/>
            </p:nvSpPr>
            <p:spPr bwMode="auto">
              <a:xfrm>
                <a:off x="1736725" y="6229351"/>
                <a:ext cx="0" cy="1016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1" name="Rectangle 87"/>
              <p:cNvSpPr>
                <a:spLocks noChangeArrowheads="1"/>
              </p:cNvSpPr>
              <p:nvPr/>
            </p:nvSpPr>
            <p:spPr bwMode="auto">
              <a:xfrm>
                <a:off x="1697038" y="6234113"/>
                <a:ext cx="80962" cy="80963"/>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82" name="Rectangle 88"/>
              <p:cNvSpPr>
                <a:spLocks noChangeArrowheads="1"/>
              </p:cNvSpPr>
              <p:nvPr/>
            </p:nvSpPr>
            <p:spPr bwMode="auto">
              <a:xfrm>
                <a:off x="887413" y="6275388"/>
                <a:ext cx="80962" cy="80963"/>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83" name="Line 89"/>
              <p:cNvSpPr>
                <a:spLocks noChangeShapeType="1"/>
              </p:cNvSpPr>
              <p:nvPr/>
            </p:nvSpPr>
            <p:spPr bwMode="auto">
              <a:xfrm>
                <a:off x="2520950" y="6259513"/>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4" name="Line 90"/>
              <p:cNvSpPr>
                <a:spLocks noChangeShapeType="1"/>
              </p:cNvSpPr>
              <p:nvPr/>
            </p:nvSpPr>
            <p:spPr bwMode="auto">
              <a:xfrm>
                <a:off x="2520950" y="6361113"/>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5" name="Line 91"/>
              <p:cNvSpPr>
                <a:spLocks noChangeShapeType="1"/>
              </p:cNvSpPr>
              <p:nvPr/>
            </p:nvSpPr>
            <p:spPr bwMode="auto">
              <a:xfrm>
                <a:off x="2541588" y="6259513"/>
                <a:ext cx="0" cy="1016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6" name="Rectangle 92"/>
              <p:cNvSpPr>
                <a:spLocks noChangeArrowheads="1"/>
              </p:cNvSpPr>
              <p:nvPr/>
            </p:nvSpPr>
            <p:spPr bwMode="auto">
              <a:xfrm>
                <a:off x="2500313" y="6269038"/>
                <a:ext cx="80962" cy="82550"/>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87" name="Line 93"/>
              <p:cNvSpPr>
                <a:spLocks noChangeShapeType="1"/>
              </p:cNvSpPr>
              <p:nvPr/>
            </p:nvSpPr>
            <p:spPr bwMode="auto">
              <a:xfrm>
                <a:off x="3324225" y="622935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8" name="Line 94"/>
              <p:cNvSpPr>
                <a:spLocks noChangeShapeType="1"/>
              </p:cNvSpPr>
              <p:nvPr/>
            </p:nvSpPr>
            <p:spPr bwMode="auto">
              <a:xfrm>
                <a:off x="3324225" y="633095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9" name="Line 95"/>
              <p:cNvSpPr>
                <a:spLocks noChangeShapeType="1"/>
              </p:cNvSpPr>
              <p:nvPr/>
            </p:nvSpPr>
            <p:spPr bwMode="auto">
              <a:xfrm>
                <a:off x="3349625" y="6229351"/>
                <a:ext cx="0" cy="1016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0" name="Rectangle 96"/>
              <p:cNvSpPr>
                <a:spLocks noChangeArrowheads="1"/>
              </p:cNvSpPr>
              <p:nvPr/>
            </p:nvSpPr>
            <p:spPr bwMode="auto">
              <a:xfrm>
                <a:off x="3308350" y="6238876"/>
                <a:ext cx="82550" cy="80963"/>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91" name="Line 97"/>
              <p:cNvSpPr>
                <a:spLocks noChangeShapeType="1"/>
              </p:cNvSpPr>
              <p:nvPr/>
            </p:nvSpPr>
            <p:spPr bwMode="auto">
              <a:xfrm>
                <a:off x="4138613" y="617696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2" name="Line 98"/>
              <p:cNvSpPr>
                <a:spLocks noChangeShapeType="1"/>
              </p:cNvSpPr>
              <p:nvPr/>
            </p:nvSpPr>
            <p:spPr bwMode="auto">
              <a:xfrm>
                <a:off x="4138613" y="630555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3" name="Line 99"/>
              <p:cNvSpPr>
                <a:spLocks noChangeShapeType="1"/>
              </p:cNvSpPr>
              <p:nvPr/>
            </p:nvSpPr>
            <p:spPr bwMode="auto">
              <a:xfrm>
                <a:off x="4164013" y="6176963"/>
                <a:ext cx="0" cy="12858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4" name="Rectangle 100"/>
              <p:cNvSpPr>
                <a:spLocks noChangeArrowheads="1"/>
              </p:cNvSpPr>
              <p:nvPr/>
            </p:nvSpPr>
            <p:spPr bwMode="auto">
              <a:xfrm>
                <a:off x="4122738" y="6197601"/>
                <a:ext cx="82550" cy="82550"/>
              </a:xfrm>
              <a:prstGeom prst="rect">
                <a:avLst/>
              </a:prstGeom>
              <a:solidFill>
                <a:srgbClr val="69BD45"/>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35" name="Line 141"/>
              <p:cNvSpPr>
                <a:spLocks noChangeShapeType="1"/>
              </p:cNvSpPr>
              <p:nvPr/>
            </p:nvSpPr>
            <p:spPr bwMode="auto">
              <a:xfrm>
                <a:off x="4138613" y="5432426"/>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6" name="Line 142"/>
              <p:cNvSpPr>
                <a:spLocks noChangeShapeType="1"/>
              </p:cNvSpPr>
              <p:nvPr/>
            </p:nvSpPr>
            <p:spPr bwMode="auto">
              <a:xfrm>
                <a:off x="4138613" y="6024563"/>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7" name="Line 143"/>
              <p:cNvSpPr>
                <a:spLocks noChangeShapeType="1"/>
              </p:cNvSpPr>
              <p:nvPr/>
            </p:nvSpPr>
            <p:spPr bwMode="auto">
              <a:xfrm>
                <a:off x="4159250" y="5432426"/>
                <a:ext cx="0" cy="5921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8" name="Oval 144"/>
              <p:cNvSpPr>
                <a:spLocks noChangeArrowheads="1"/>
              </p:cNvSpPr>
              <p:nvPr/>
            </p:nvSpPr>
            <p:spPr bwMode="auto">
              <a:xfrm>
                <a:off x="4117975" y="5688013"/>
                <a:ext cx="80962" cy="80963"/>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39" name="Line 145"/>
              <p:cNvSpPr>
                <a:spLocks noChangeShapeType="1"/>
              </p:cNvSpPr>
              <p:nvPr/>
            </p:nvSpPr>
            <p:spPr bwMode="auto">
              <a:xfrm>
                <a:off x="3335338" y="5641976"/>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0" name="Line 146"/>
              <p:cNvSpPr>
                <a:spLocks noChangeShapeType="1"/>
              </p:cNvSpPr>
              <p:nvPr/>
            </p:nvSpPr>
            <p:spPr bwMode="auto">
              <a:xfrm>
                <a:off x="3335338" y="6229351"/>
                <a:ext cx="3968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1" name="Line 147"/>
              <p:cNvSpPr>
                <a:spLocks noChangeShapeType="1"/>
              </p:cNvSpPr>
              <p:nvPr/>
            </p:nvSpPr>
            <p:spPr bwMode="auto">
              <a:xfrm>
                <a:off x="3354388" y="5641976"/>
                <a:ext cx="0" cy="5873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2" name="Oval 148"/>
              <p:cNvSpPr>
                <a:spLocks noChangeArrowheads="1"/>
              </p:cNvSpPr>
              <p:nvPr/>
            </p:nvSpPr>
            <p:spPr bwMode="auto">
              <a:xfrm>
                <a:off x="3314700" y="5897563"/>
                <a:ext cx="80962" cy="80963"/>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43" name="Line 149"/>
              <p:cNvSpPr>
                <a:spLocks noChangeShapeType="1"/>
              </p:cNvSpPr>
              <p:nvPr/>
            </p:nvSpPr>
            <p:spPr bwMode="auto">
              <a:xfrm>
                <a:off x="2520950" y="5729288"/>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4" name="Line 150"/>
              <p:cNvSpPr>
                <a:spLocks noChangeShapeType="1"/>
              </p:cNvSpPr>
              <p:nvPr/>
            </p:nvSpPr>
            <p:spPr bwMode="auto">
              <a:xfrm>
                <a:off x="2520950" y="625951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5" name="Line 151"/>
              <p:cNvSpPr>
                <a:spLocks noChangeShapeType="1"/>
              </p:cNvSpPr>
              <p:nvPr/>
            </p:nvSpPr>
            <p:spPr bwMode="auto">
              <a:xfrm>
                <a:off x="2541588" y="5729288"/>
                <a:ext cx="0" cy="5302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6" name="Oval 152"/>
              <p:cNvSpPr>
                <a:spLocks noChangeArrowheads="1"/>
              </p:cNvSpPr>
              <p:nvPr/>
            </p:nvSpPr>
            <p:spPr bwMode="auto">
              <a:xfrm>
                <a:off x="2500313" y="5962651"/>
                <a:ext cx="85725" cy="82550"/>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47" name="Line 153"/>
              <p:cNvSpPr>
                <a:spLocks noChangeShapeType="1"/>
              </p:cNvSpPr>
              <p:nvPr/>
            </p:nvSpPr>
            <p:spPr bwMode="auto">
              <a:xfrm>
                <a:off x="1711325" y="511651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8" name="Line 154"/>
              <p:cNvSpPr>
                <a:spLocks noChangeShapeType="1"/>
              </p:cNvSpPr>
              <p:nvPr/>
            </p:nvSpPr>
            <p:spPr bwMode="auto">
              <a:xfrm>
                <a:off x="1711325" y="596265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9" name="Line 155"/>
              <p:cNvSpPr>
                <a:spLocks noChangeShapeType="1"/>
              </p:cNvSpPr>
              <p:nvPr/>
            </p:nvSpPr>
            <p:spPr bwMode="auto">
              <a:xfrm>
                <a:off x="1731963" y="5116513"/>
                <a:ext cx="0" cy="84613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0" name="Oval 156"/>
              <p:cNvSpPr>
                <a:spLocks noChangeArrowheads="1"/>
              </p:cNvSpPr>
              <p:nvPr/>
            </p:nvSpPr>
            <p:spPr bwMode="auto">
              <a:xfrm>
                <a:off x="1690688" y="5494338"/>
                <a:ext cx="82550" cy="80963"/>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51" name="Line 157"/>
              <p:cNvSpPr>
                <a:spLocks noChangeShapeType="1"/>
              </p:cNvSpPr>
              <p:nvPr/>
            </p:nvSpPr>
            <p:spPr bwMode="auto">
              <a:xfrm>
                <a:off x="892175" y="5453063"/>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2" name="Line 158"/>
              <p:cNvSpPr>
                <a:spLocks noChangeShapeType="1"/>
              </p:cNvSpPr>
              <p:nvPr/>
            </p:nvSpPr>
            <p:spPr bwMode="auto">
              <a:xfrm>
                <a:off x="892175" y="6188076"/>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3" name="Line 159"/>
              <p:cNvSpPr>
                <a:spLocks noChangeShapeType="1"/>
              </p:cNvSpPr>
              <p:nvPr/>
            </p:nvSpPr>
            <p:spPr bwMode="auto">
              <a:xfrm>
                <a:off x="912813" y="5453063"/>
                <a:ext cx="0" cy="73501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4" name="Oval 160"/>
              <p:cNvSpPr>
                <a:spLocks noChangeArrowheads="1"/>
              </p:cNvSpPr>
              <p:nvPr/>
            </p:nvSpPr>
            <p:spPr bwMode="auto">
              <a:xfrm>
                <a:off x="871538" y="5775326"/>
                <a:ext cx="82550" cy="80963"/>
              </a:xfrm>
              <a:prstGeom prst="ellipse">
                <a:avLst/>
              </a:prstGeom>
              <a:solidFill>
                <a:srgbClr val="E41E2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89" name="ZoneTexte 188"/>
            <p:cNvSpPr txBox="1"/>
            <p:nvPr/>
          </p:nvSpPr>
          <p:spPr>
            <a:xfrm>
              <a:off x="654763" y="6220109"/>
              <a:ext cx="466795" cy="246221"/>
            </a:xfrm>
            <a:prstGeom prst="rect">
              <a:avLst/>
            </a:prstGeom>
            <a:noFill/>
          </p:spPr>
          <p:txBody>
            <a:bodyPr wrap="none" rtlCol="0">
              <a:spAutoFit/>
            </a:bodyPr>
            <a:lstStyle/>
            <a:p>
              <a:pPr algn="ctr"/>
              <a:r>
                <a:rPr lang="fr-FR" sz="1000" dirty="0"/>
                <a:t>2012</a:t>
              </a:r>
            </a:p>
          </p:txBody>
        </p:sp>
        <p:sp>
          <p:nvSpPr>
            <p:cNvPr id="190" name="ZoneTexte 189"/>
            <p:cNvSpPr txBox="1"/>
            <p:nvPr/>
          </p:nvSpPr>
          <p:spPr>
            <a:xfrm>
              <a:off x="1413075" y="6220109"/>
              <a:ext cx="466795" cy="246221"/>
            </a:xfrm>
            <a:prstGeom prst="rect">
              <a:avLst/>
            </a:prstGeom>
            <a:noFill/>
          </p:spPr>
          <p:txBody>
            <a:bodyPr wrap="none" rtlCol="0">
              <a:spAutoFit/>
            </a:bodyPr>
            <a:lstStyle/>
            <a:p>
              <a:pPr algn="ctr"/>
              <a:r>
                <a:rPr lang="fr-FR" sz="1000" dirty="0"/>
                <a:t>2013</a:t>
              </a:r>
            </a:p>
          </p:txBody>
        </p:sp>
        <p:sp>
          <p:nvSpPr>
            <p:cNvPr id="191" name="ZoneTexte 190"/>
            <p:cNvSpPr txBox="1"/>
            <p:nvPr/>
          </p:nvSpPr>
          <p:spPr>
            <a:xfrm>
              <a:off x="2186455" y="6220109"/>
              <a:ext cx="466795" cy="246221"/>
            </a:xfrm>
            <a:prstGeom prst="rect">
              <a:avLst/>
            </a:prstGeom>
            <a:noFill/>
          </p:spPr>
          <p:txBody>
            <a:bodyPr wrap="none" rtlCol="0">
              <a:spAutoFit/>
            </a:bodyPr>
            <a:lstStyle/>
            <a:p>
              <a:pPr algn="ctr"/>
              <a:r>
                <a:rPr lang="fr-FR" sz="1000" dirty="0"/>
                <a:t>2014</a:t>
              </a:r>
            </a:p>
          </p:txBody>
        </p:sp>
        <p:sp>
          <p:nvSpPr>
            <p:cNvPr id="192" name="ZoneTexte 191"/>
            <p:cNvSpPr txBox="1"/>
            <p:nvPr/>
          </p:nvSpPr>
          <p:spPr>
            <a:xfrm>
              <a:off x="2931881" y="6220109"/>
              <a:ext cx="466795" cy="246221"/>
            </a:xfrm>
            <a:prstGeom prst="rect">
              <a:avLst/>
            </a:prstGeom>
            <a:noFill/>
          </p:spPr>
          <p:txBody>
            <a:bodyPr wrap="none" rtlCol="0">
              <a:spAutoFit/>
            </a:bodyPr>
            <a:lstStyle/>
            <a:p>
              <a:pPr algn="ctr"/>
              <a:r>
                <a:rPr lang="fr-FR" sz="1000" dirty="0"/>
                <a:t>2015</a:t>
              </a:r>
            </a:p>
          </p:txBody>
        </p:sp>
        <p:sp>
          <p:nvSpPr>
            <p:cNvPr id="193" name="ZoneTexte 192"/>
            <p:cNvSpPr txBox="1"/>
            <p:nvPr/>
          </p:nvSpPr>
          <p:spPr>
            <a:xfrm>
              <a:off x="3695943" y="6220109"/>
              <a:ext cx="466795" cy="246221"/>
            </a:xfrm>
            <a:prstGeom prst="rect">
              <a:avLst/>
            </a:prstGeom>
            <a:noFill/>
          </p:spPr>
          <p:txBody>
            <a:bodyPr wrap="none" rtlCol="0">
              <a:spAutoFit/>
            </a:bodyPr>
            <a:lstStyle/>
            <a:p>
              <a:pPr algn="ctr"/>
              <a:r>
                <a:rPr lang="fr-FR" sz="1000" dirty="0"/>
                <a:t>2016</a:t>
              </a:r>
            </a:p>
          </p:txBody>
        </p:sp>
        <p:sp>
          <p:nvSpPr>
            <p:cNvPr id="194" name="ZoneTexte 193"/>
            <p:cNvSpPr txBox="1"/>
            <p:nvPr/>
          </p:nvSpPr>
          <p:spPr>
            <a:xfrm>
              <a:off x="213400" y="6071023"/>
              <a:ext cx="255198" cy="246221"/>
            </a:xfrm>
            <a:prstGeom prst="rect">
              <a:avLst/>
            </a:prstGeom>
            <a:noFill/>
          </p:spPr>
          <p:txBody>
            <a:bodyPr wrap="none" rtlCol="0">
              <a:spAutoFit/>
            </a:bodyPr>
            <a:lstStyle/>
            <a:p>
              <a:pPr algn="r"/>
              <a:r>
                <a:rPr lang="fr-FR" sz="1000" dirty="0"/>
                <a:t>0</a:t>
              </a:r>
            </a:p>
          </p:txBody>
        </p:sp>
        <p:sp>
          <p:nvSpPr>
            <p:cNvPr id="195" name="ZoneTexte 194"/>
            <p:cNvSpPr txBox="1"/>
            <p:nvPr/>
          </p:nvSpPr>
          <p:spPr>
            <a:xfrm>
              <a:off x="213400" y="5866031"/>
              <a:ext cx="255198" cy="246221"/>
            </a:xfrm>
            <a:prstGeom prst="rect">
              <a:avLst/>
            </a:prstGeom>
            <a:noFill/>
          </p:spPr>
          <p:txBody>
            <a:bodyPr wrap="none" rtlCol="0">
              <a:spAutoFit/>
            </a:bodyPr>
            <a:lstStyle/>
            <a:p>
              <a:pPr algn="r"/>
              <a:r>
                <a:rPr lang="fr-FR" sz="1000" dirty="0"/>
                <a:t>1</a:t>
              </a:r>
            </a:p>
          </p:txBody>
        </p:sp>
        <p:sp>
          <p:nvSpPr>
            <p:cNvPr id="196" name="ZoneTexte 195"/>
            <p:cNvSpPr txBox="1"/>
            <p:nvPr/>
          </p:nvSpPr>
          <p:spPr>
            <a:xfrm>
              <a:off x="213400" y="5679674"/>
              <a:ext cx="255198" cy="246221"/>
            </a:xfrm>
            <a:prstGeom prst="rect">
              <a:avLst/>
            </a:prstGeom>
            <a:noFill/>
          </p:spPr>
          <p:txBody>
            <a:bodyPr wrap="none" rtlCol="0">
              <a:spAutoFit/>
            </a:bodyPr>
            <a:lstStyle/>
            <a:p>
              <a:pPr algn="r"/>
              <a:r>
                <a:rPr lang="fr-FR" sz="1000" dirty="0"/>
                <a:t>2</a:t>
              </a:r>
            </a:p>
          </p:txBody>
        </p:sp>
        <p:sp>
          <p:nvSpPr>
            <p:cNvPr id="197" name="ZoneTexte 196"/>
            <p:cNvSpPr txBox="1"/>
            <p:nvPr/>
          </p:nvSpPr>
          <p:spPr>
            <a:xfrm>
              <a:off x="213400" y="5474682"/>
              <a:ext cx="255198" cy="246221"/>
            </a:xfrm>
            <a:prstGeom prst="rect">
              <a:avLst/>
            </a:prstGeom>
            <a:noFill/>
          </p:spPr>
          <p:txBody>
            <a:bodyPr wrap="none" rtlCol="0">
              <a:spAutoFit/>
            </a:bodyPr>
            <a:lstStyle/>
            <a:p>
              <a:pPr algn="r"/>
              <a:r>
                <a:rPr lang="fr-FR" sz="1000" dirty="0"/>
                <a:t>3</a:t>
              </a:r>
            </a:p>
          </p:txBody>
        </p:sp>
        <p:sp>
          <p:nvSpPr>
            <p:cNvPr id="198" name="ZoneTexte 197"/>
            <p:cNvSpPr txBox="1"/>
            <p:nvPr/>
          </p:nvSpPr>
          <p:spPr>
            <a:xfrm>
              <a:off x="213400" y="5306961"/>
              <a:ext cx="255198" cy="246221"/>
            </a:xfrm>
            <a:prstGeom prst="rect">
              <a:avLst/>
            </a:prstGeom>
            <a:noFill/>
          </p:spPr>
          <p:txBody>
            <a:bodyPr wrap="none" rtlCol="0">
              <a:spAutoFit/>
            </a:bodyPr>
            <a:lstStyle/>
            <a:p>
              <a:pPr algn="r"/>
              <a:r>
                <a:rPr lang="fr-FR" sz="1000" dirty="0"/>
                <a:t>4</a:t>
              </a:r>
            </a:p>
          </p:txBody>
        </p:sp>
        <p:sp>
          <p:nvSpPr>
            <p:cNvPr id="199" name="ZoneTexte 198"/>
            <p:cNvSpPr txBox="1"/>
            <p:nvPr/>
          </p:nvSpPr>
          <p:spPr>
            <a:xfrm>
              <a:off x="213400" y="5101969"/>
              <a:ext cx="255198" cy="246221"/>
            </a:xfrm>
            <a:prstGeom prst="rect">
              <a:avLst/>
            </a:prstGeom>
            <a:noFill/>
          </p:spPr>
          <p:txBody>
            <a:bodyPr wrap="none" rtlCol="0">
              <a:spAutoFit/>
            </a:bodyPr>
            <a:lstStyle/>
            <a:p>
              <a:pPr algn="r"/>
              <a:r>
                <a:rPr lang="fr-FR" sz="1000" dirty="0"/>
                <a:t>5</a:t>
              </a:r>
            </a:p>
          </p:txBody>
        </p:sp>
        <p:sp>
          <p:nvSpPr>
            <p:cNvPr id="200" name="ZoneTexte 199"/>
            <p:cNvSpPr txBox="1"/>
            <p:nvPr/>
          </p:nvSpPr>
          <p:spPr>
            <a:xfrm>
              <a:off x="213400" y="4915613"/>
              <a:ext cx="255198" cy="246221"/>
            </a:xfrm>
            <a:prstGeom prst="rect">
              <a:avLst/>
            </a:prstGeom>
            <a:noFill/>
          </p:spPr>
          <p:txBody>
            <a:bodyPr wrap="none" rtlCol="0">
              <a:spAutoFit/>
            </a:bodyPr>
            <a:lstStyle/>
            <a:p>
              <a:pPr algn="r"/>
              <a:r>
                <a:rPr lang="fr-FR" sz="1000" dirty="0"/>
                <a:t>6</a:t>
              </a:r>
            </a:p>
          </p:txBody>
        </p:sp>
        <p:sp>
          <p:nvSpPr>
            <p:cNvPr id="201" name="ZoneTexte 200"/>
            <p:cNvSpPr txBox="1"/>
            <p:nvPr/>
          </p:nvSpPr>
          <p:spPr>
            <a:xfrm>
              <a:off x="130290" y="4747304"/>
              <a:ext cx="651140" cy="246221"/>
            </a:xfrm>
            <a:prstGeom prst="rect">
              <a:avLst/>
            </a:prstGeom>
            <a:noFill/>
          </p:spPr>
          <p:txBody>
            <a:bodyPr wrap="none" rtlCol="0">
              <a:spAutoFit/>
            </a:bodyPr>
            <a:lstStyle/>
            <a:p>
              <a:pPr algn="ctr"/>
              <a:r>
                <a:rPr lang="fr-FR" sz="1000" dirty="0"/>
                <a:t>/100 p-a</a:t>
              </a:r>
            </a:p>
          </p:txBody>
        </p:sp>
        <p:sp>
          <p:nvSpPr>
            <p:cNvPr id="208" name="ZoneTexte 207"/>
            <p:cNvSpPr txBox="1"/>
            <p:nvPr/>
          </p:nvSpPr>
          <p:spPr>
            <a:xfrm>
              <a:off x="3231239" y="5298142"/>
              <a:ext cx="718466" cy="246221"/>
            </a:xfrm>
            <a:prstGeom prst="rect">
              <a:avLst/>
            </a:prstGeom>
            <a:noFill/>
          </p:spPr>
          <p:txBody>
            <a:bodyPr wrap="none" rtlCol="0">
              <a:spAutoFit/>
            </a:bodyPr>
            <a:lstStyle/>
            <a:p>
              <a:pPr algn="ctr"/>
              <a:r>
                <a:rPr lang="fr-FR" sz="1000" dirty="0"/>
                <a:t>p = 0,815</a:t>
              </a:r>
            </a:p>
          </p:txBody>
        </p:sp>
        <p:sp>
          <p:nvSpPr>
            <p:cNvPr id="209" name="ZoneTexte 208"/>
            <p:cNvSpPr txBox="1"/>
            <p:nvPr/>
          </p:nvSpPr>
          <p:spPr>
            <a:xfrm>
              <a:off x="3194386" y="5829113"/>
              <a:ext cx="718466" cy="246221"/>
            </a:xfrm>
            <a:prstGeom prst="rect">
              <a:avLst/>
            </a:prstGeom>
            <a:noFill/>
          </p:spPr>
          <p:txBody>
            <a:bodyPr wrap="none" rtlCol="0">
              <a:spAutoFit/>
            </a:bodyPr>
            <a:lstStyle/>
            <a:p>
              <a:pPr algn="ctr"/>
              <a:r>
                <a:rPr lang="fr-FR" sz="1000" dirty="0"/>
                <a:t>p = 0,089</a:t>
              </a:r>
            </a:p>
          </p:txBody>
        </p:sp>
      </p:grpSp>
      <p:grpSp>
        <p:nvGrpSpPr>
          <p:cNvPr id="2" name="Groupe 1">
            <a:extLst>
              <a:ext uri="{FF2B5EF4-FFF2-40B4-BE49-F238E27FC236}">
                <a16:creationId xmlns="" xmlns:a16="http://schemas.microsoft.com/office/drawing/2014/main" id="{8364DD64-F5D2-4104-BD7E-C9D258416418}"/>
              </a:ext>
            </a:extLst>
          </p:cNvPr>
          <p:cNvGrpSpPr/>
          <p:nvPr/>
        </p:nvGrpSpPr>
        <p:grpSpPr>
          <a:xfrm>
            <a:off x="2859587" y="2712674"/>
            <a:ext cx="3328081" cy="317546"/>
            <a:chOff x="2859587" y="2712674"/>
            <a:chExt cx="3328081" cy="317546"/>
          </a:xfrm>
        </p:grpSpPr>
        <p:sp>
          <p:nvSpPr>
            <p:cNvPr id="232" name="ZoneTexte 231"/>
            <p:cNvSpPr txBox="1"/>
            <p:nvPr/>
          </p:nvSpPr>
          <p:spPr>
            <a:xfrm>
              <a:off x="3083470" y="2722443"/>
              <a:ext cx="564578" cy="307777"/>
            </a:xfrm>
            <a:prstGeom prst="rect">
              <a:avLst/>
            </a:prstGeom>
            <a:noFill/>
          </p:spPr>
          <p:txBody>
            <a:bodyPr wrap="none" rtlCol="0">
              <a:spAutoFit/>
            </a:bodyPr>
            <a:lstStyle/>
            <a:p>
              <a:r>
                <a:rPr lang="fr-FR" sz="1400" b="1" dirty="0"/>
                <a:t>HSH</a:t>
              </a:r>
            </a:p>
          </p:txBody>
        </p:sp>
        <p:sp>
          <p:nvSpPr>
            <p:cNvPr id="234" name="Line 165"/>
            <p:cNvSpPr>
              <a:spLocks noChangeShapeType="1"/>
            </p:cNvSpPr>
            <p:nvPr/>
          </p:nvSpPr>
          <p:spPr bwMode="auto">
            <a:xfrm>
              <a:off x="2859587" y="2874229"/>
              <a:ext cx="259152" cy="0"/>
            </a:xfrm>
            <a:prstGeom prst="line">
              <a:avLst/>
            </a:prstGeom>
            <a:noFill/>
            <a:ln w="25400" cap="flat">
              <a:solidFill>
                <a:srgbClr val="E41E2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236" name="Oval 167"/>
            <p:cNvSpPr>
              <a:spLocks noChangeArrowheads="1"/>
            </p:cNvSpPr>
            <p:nvPr/>
          </p:nvSpPr>
          <p:spPr bwMode="auto">
            <a:xfrm>
              <a:off x="2944030" y="2829096"/>
              <a:ext cx="90266" cy="94634"/>
            </a:xfrm>
            <a:prstGeom prst="ellipse">
              <a:avLst/>
            </a:prstGeom>
            <a:solidFill>
              <a:srgbClr val="E41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3" name="ZoneTexte 242">
              <a:extLst>
                <a:ext uri="{FF2B5EF4-FFF2-40B4-BE49-F238E27FC236}">
                  <a16:creationId xmlns="" xmlns:a16="http://schemas.microsoft.com/office/drawing/2014/main" id="{93FB9D88-C6A1-4CE3-97A2-6A06E1541C99}"/>
                </a:ext>
              </a:extLst>
            </p:cNvPr>
            <p:cNvSpPr txBox="1"/>
            <p:nvPr/>
          </p:nvSpPr>
          <p:spPr>
            <a:xfrm>
              <a:off x="3944746" y="2712674"/>
              <a:ext cx="2242922" cy="307777"/>
            </a:xfrm>
            <a:prstGeom prst="rect">
              <a:avLst/>
            </a:prstGeom>
            <a:noFill/>
          </p:spPr>
          <p:txBody>
            <a:bodyPr wrap="none" rtlCol="0">
              <a:spAutoFit/>
            </a:bodyPr>
            <a:lstStyle/>
            <a:p>
              <a:r>
                <a:rPr lang="fr-FR" sz="1400" b="1" dirty="0"/>
                <a:t>Autres groupes à risque</a:t>
              </a:r>
            </a:p>
          </p:txBody>
        </p:sp>
        <p:sp>
          <p:nvSpPr>
            <p:cNvPr id="244" name="Rectangle 164">
              <a:extLst>
                <a:ext uri="{FF2B5EF4-FFF2-40B4-BE49-F238E27FC236}">
                  <a16:creationId xmlns="" xmlns:a16="http://schemas.microsoft.com/office/drawing/2014/main" id="{64BDAABF-A5BE-4D25-B340-97947296E4AD}"/>
                </a:ext>
              </a:extLst>
            </p:cNvPr>
            <p:cNvSpPr>
              <a:spLocks noChangeArrowheads="1"/>
            </p:cNvSpPr>
            <p:nvPr/>
          </p:nvSpPr>
          <p:spPr bwMode="auto">
            <a:xfrm>
              <a:off x="3844264" y="2842452"/>
              <a:ext cx="90266" cy="90266"/>
            </a:xfrm>
            <a:prstGeom prst="rect">
              <a:avLst/>
            </a:prstGeom>
            <a:solidFill>
              <a:srgbClr val="69BD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5" name="Line 166">
              <a:extLst>
                <a:ext uri="{FF2B5EF4-FFF2-40B4-BE49-F238E27FC236}">
                  <a16:creationId xmlns="" xmlns:a16="http://schemas.microsoft.com/office/drawing/2014/main" id="{D3F26AD7-EF1F-4772-BC4F-90015BDB589B}"/>
                </a:ext>
              </a:extLst>
            </p:cNvPr>
            <p:cNvSpPr>
              <a:spLocks noChangeShapeType="1"/>
            </p:cNvSpPr>
            <p:nvPr/>
          </p:nvSpPr>
          <p:spPr bwMode="auto">
            <a:xfrm>
              <a:off x="3759821" y="2887586"/>
              <a:ext cx="259152" cy="0"/>
            </a:xfrm>
            <a:prstGeom prst="line">
              <a:avLst/>
            </a:prstGeom>
            <a:noFill/>
            <a:ln w="25400" cap="flat">
              <a:solidFill>
                <a:srgbClr val="69BD4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a:p>
          </p:txBody>
        </p:sp>
      </p:grpSp>
      <p:sp>
        <p:nvSpPr>
          <p:cNvPr id="222" name="ZoneTexte 221">
            <a:extLst>
              <a:ext uri="{FF2B5EF4-FFF2-40B4-BE49-F238E27FC236}">
                <a16:creationId xmlns="" xmlns:a16="http://schemas.microsoft.com/office/drawing/2014/main" id="{3D32A4B3-6AD8-4682-A3B1-ED974BEBCA9E}"/>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151</a:t>
            </a:r>
          </a:p>
        </p:txBody>
      </p:sp>
    </p:spTree>
    <p:extLst>
      <p:ext uri="{BB962C8B-B14F-4D97-AF65-F5344CB8AC3E}">
        <p14:creationId xmlns:p14="http://schemas.microsoft.com/office/powerpoint/2010/main" val="4013514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Incidence de l’infection VHC chez les HSH VIH et les HSH utilisateurs de PrEP</a:t>
            </a:r>
          </a:p>
        </p:txBody>
      </p:sp>
      <p:sp>
        <p:nvSpPr>
          <p:cNvPr id="5123" name="Rectangle 3"/>
          <p:cNvSpPr>
            <a:spLocks noGrp="1" noChangeArrowheads="1"/>
          </p:cNvSpPr>
          <p:nvPr>
            <p:ph sz="half" idx="1"/>
          </p:nvPr>
        </p:nvSpPr>
        <p:spPr>
          <a:xfrm>
            <a:off x="196665" y="1568208"/>
            <a:ext cx="5040326" cy="4388365"/>
          </a:xfrm>
        </p:spPr>
        <p:txBody>
          <a:bodyPr/>
          <a:lstStyle/>
          <a:p>
            <a:pPr eaLnBrk="1" hangingPunct="1"/>
            <a:r>
              <a:rPr lang="fr-FR" sz="1600" dirty="0"/>
              <a:t>Cohorte </a:t>
            </a:r>
            <a:r>
              <a:rPr lang="fr-FR" sz="1600" dirty="0" err="1"/>
              <a:t>Dat’AIDS</a:t>
            </a:r>
            <a:r>
              <a:rPr lang="fr-FR" sz="1600" dirty="0"/>
              <a:t/>
            </a:r>
            <a:br>
              <a:rPr lang="fr-FR" sz="1600" dirty="0"/>
            </a:br>
            <a:endParaRPr lang="fr-FR" sz="1600" dirty="0"/>
          </a:p>
          <a:p>
            <a:pPr eaLnBrk="1" hangingPunct="1"/>
            <a:r>
              <a:rPr lang="fr-FR" sz="1600" dirty="0"/>
              <a:t>10 537 HSH VIH</a:t>
            </a:r>
          </a:p>
          <a:p>
            <a:pPr lvl="1" eaLnBrk="1" hangingPunct="1"/>
            <a:r>
              <a:rPr lang="fr-FR" sz="1600" dirty="0"/>
              <a:t>98,4% sous ARV, CV &lt; 50 c/ml : 89,7 %</a:t>
            </a:r>
          </a:p>
          <a:p>
            <a:pPr lvl="1" eaLnBrk="1" hangingPunct="1"/>
            <a:r>
              <a:rPr lang="fr-FR" sz="1600" dirty="0" err="1"/>
              <a:t>Ac</a:t>
            </a:r>
            <a:r>
              <a:rPr lang="fr-FR" sz="1600" dirty="0"/>
              <a:t> VHC+ : 6,4 %</a:t>
            </a:r>
          </a:p>
          <a:p>
            <a:pPr lvl="1" eaLnBrk="1" hangingPunct="1"/>
            <a:r>
              <a:rPr lang="fr-FR" sz="1600" dirty="0"/>
              <a:t>Parmi les 4 151 avec </a:t>
            </a:r>
            <a:r>
              <a:rPr lang="fr-FR" sz="1600" dirty="0" err="1"/>
              <a:t>Ac</a:t>
            </a:r>
            <a:r>
              <a:rPr lang="fr-FR" sz="1600" dirty="0"/>
              <a:t> VHC négatif ayant eu un contrôle sérologique en 2016 : primo-infection VHC chez 42 (incidence : 1,01/100 patient-années)</a:t>
            </a:r>
          </a:p>
          <a:p>
            <a:pPr lvl="1" eaLnBrk="1" hangingPunct="1"/>
            <a:r>
              <a:rPr lang="fr-FR" sz="1600" dirty="0"/>
              <a:t>Parmi les 452 avec </a:t>
            </a:r>
            <a:r>
              <a:rPr lang="fr-FR" sz="1600" dirty="0" err="1"/>
              <a:t>Ac</a:t>
            </a:r>
            <a:r>
              <a:rPr lang="fr-FR" sz="1600" dirty="0"/>
              <a:t> VHC+ guéris du VHC (PCR négative) ayant eu un contrôle sérologique en 2016 : réinfection VHC </a:t>
            </a:r>
            <a:br>
              <a:rPr lang="fr-FR" sz="1600" dirty="0"/>
            </a:br>
            <a:r>
              <a:rPr lang="fr-FR" sz="1600" dirty="0"/>
              <a:t>chez 15 (3,14/100 patient-années)</a:t>
            </a:r>
          </a:p>
          <a:p>
            <a:pPr lvl="1" eaLnBrk="1" hangingPunct="1"/>
            <a:r>
              <a:rPr lang="fr-FR" sz="1600" b="1" dirty="0"/>
              <a:t>Au total : </a:t>
            </a:r>
            <a:r>
              <a:rPr lang="fr-FR" sz="1600" dirty="0"/>
              <a:t>incidence VHC aiguë chez les HSH VIH en 2016 = 1,23/100 patient-années</a:t>
            </a:r>
          </a:p>
        </p:txBody>
      </p:sp>
      <p:sp>
        <p:nvSpPr>
          <p:cNvPr id="2" name="Espace réservé du contenu 1"/>
          <p:cNvSpPr>
            <a:spLocks noGrp="1"/>
          </p:cNvSpPr>
          <p:nvPr>
            <p:ph sz="half" idx="2"/>
          </p:nvPr>
        </p:nvSpPr>
        <p:spPr>
          <a:xfrm>
            <a:off x="5343525" y="1568208"/>
            <a:ext cx="3727450" cy="3934819"/>
          </a:xfrm>
        </p:spPr>
        <p:txBody>
          <a:bodyPr/>
          <a:lstStyle/>
          <a:p>
            <a:r>
              <a:rPr lang="fr-FR" sz="1600" dirty="0"/>
              <a:t>930 HSH sous </a:t>
            </a:r>
            <a:r>
              <a:rPr lang="fr-FR" sz="1600" dirty="0" err="1"/>
              <a:t>PrEP</a:t>
            </a:r>
            <a:r>
              <a:rPr lang="fr-FR" sz="1600" dirty="0"/>
              <a:t/>
            </a:r>
            <a:br>
              <a:rPr lang="fr-FR" sz="1600" dirty="0"/>
            </a:br>
            <a:endParaRPr lang="fr-FR" sz="1600" dirty="0"/>
          </a:p>
          <a:p>
            <a:r>
              <a:rPr lang="fr-FR" sz="1600" dirty="0"/>
              <a:t>Suivi sérologique VHC chez </a:t>
            </a:r>
            <a:br>
              <a:rPr lang="fr-FR" sz="1600" dirty="0"/>
            </a:br>
            <a:r>
              <a:rPr lang="fr-FR" sz="1600" dirty="0"/>
              <a:t>916 personnes entre janvier 2016 et mai 2017</a:t>
            </a:r>
          </a:p>
          <a:p>
            <a:pPr lvl="1"/>
            <a:r>
              <a:rPr lang="fr-FR" sz="1600" dirty="0"/>
              <a:t>Survenue de 10 primo-infections VHC (incidence : 1,03/100 patient-années) </a:t>
            </a:r>
            <a:br>
              <a:rPr lang="fr-FR" sz="1600" dirty="0"/>
            </a:br>
            <a:r>
              <a:rPr lang="fr-FR" sz="1600" dirty="0"/>
              <a:t>et 2 réinfections</a:t>
            </a:r>
            <a:br>
              <a:rPr lang="fr-FR" sz="1600" dirty="0"/>
            </a:br>
            <a:r>
              <a:rPr lang="fr-FR" sz="1600" dirty="0"/>
              <a:t/>
            </a:r>
            <a:br>
              <a:rPr lang="fr-FR" sz="1600" dirty="0"/>
            </a:br>
            <a:r>
              <a:rPr lang="fr-FR" sz="1600" dirty="0"/>
              <a:t/>
            </a:r>
            <a:br>
              <a:rPr lang="fr-FR" sz="1600" dirty="0"/>
            </a:br>
            <a:r>
              <a:rPr lang="fr-FR" sz="1600" dirty="0"/>
              <a:t/>
            </a:r>
            <a:br>
              <a:rPr lang="fr-FR" sz="1600" dirty="0"/>
            </a:br>
            <a:endParaRPr lang="fr-FR" sz="1600" dirty="0"/>
          </a:p>
          <a:p>
            <a:r>
              <a:rPr lang="fr-FR" sz="1600" b="1" dirty="0"/>
              <a:t>Au total : </a:t>
            </a:r>
            <a:r>
              <a:rPr lang="fr-FR" sz="1600" dirty="0"/>
              <a:t>incidence VHC aiguë chez les HSH sous </a:t>
            </a:r>
            <a:r>
              <a:rPr lang="fr-FR" sz="1600" dirty="0" err="1"/>
              <a:t>PrEP</a:t>
            </a:r>
            <a:r>
              <a:rPr lang="fr-FR" sz="1600" dirty="0"/>
              <a:t> en 2016 = 1,24/100 patient-années</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Cotte</a:t>
            </a:r>
            <a:r>
              <a:rPr lang="en-GB" sz="1200" i="1" dirty="0">
                <a:solidFill>
                  <a:srgbClr val="0070C0"/>
                </a:solidFill>
              </a:rPr>
              <a:t> L, CROI 2018, Abs. 590</a:t>
            </a:r>
          </a:p>
        </p:txBody>
      </p:sp>
      <p:sp>
        <p:nvSpPr>
          <p:cNvPr id="6" name="Rectangle 3"/>
          <p:cNvSpPr txBox="1">
            <a:spLocks noChangeArrowheads="1"/>
          </p:cNvSpPr>
          <p:nvPr/>
        </p:nvSpPr>
        <p:spPr bwMode="auto">
          <a:xfrm>
            <a:off x="457199" y="1203941"/>
            <a:ext cx="8220654" cy="2749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8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1800">
                <a:solidFill>
                  <a:srgbClr val="000066"/>
                </a:solidFill>
                <a:latin typeface="+mn-lt"/>
              </a:defRPr>
            </a:lvl4pPr>
            <a:lvl5pPr marL="2057400" indent="-228600" algn="l" rtl="0" eaLnBrk="0" fontAlgn="base" hangingPunct="0">
              <a:spcBef>
                <a:spcPct val="0"/>
              </a:spcBef>
              <a:spcAft>
                <a:spcPct val="0"/>
              </a:spcAft>
              <a:buClr>
                <a:srgbClr val="0070C0"/>
              </a:buClr>
              <a:buChar char="»"/>
              <a:defRPr sz="1800">
                <a:solidFill>
                  <a:srgbClr val="000066"/>
                </a:solidFill>
                <a:latin typeface="+mn-lt"/>
              </a:defRPr>
            </a:lvl5pPr>
            <a:lvl6pPr marL="2514600" indent="-228600" algn="l" rtl="0" fontAlgn="base">
              <a:spcBef>
                <a:spcPct val="0"/>
              </a:spcBef>
              <a:spcAft>
                <a:spcPct val="0"/>
              </a:spcAft>
              <a:buClr>
                <a:srgbClr val="FFFF00"/>
              </a:buClr>
              <a:buChar char="»"/>
              <a:defRPr sz="1800">
                <a:solidFill>
                  <a:schemeClr val="bg1"/>
                </a:solidFill>
                <a:latin typeface="+mn-lt"/>
              </a:defRPr>
            </a:lvl6pPr>
            <a:lvl7pPr marL="2971800" indent="-228600" algn="l" rtl="0" fontAlgn="base">
              <a:spcBef>
                <a:spcPct val="0"/>
              </a:spcBef>
              <a:spcAft>
                <a:spcPct val="0"/>
              </a:spcAft>
              <a:buClr>
                <a:srgbClr val="FFFF00"/>
              </a:buClr>
              <a:buChar char="»"/>
              <a:defRPr sz="1800">
                <a:solidFill>
                  <a:schemeClr val="bg1"/>
                </a:solidFill>
                <a:latin typeface="+mn-lt"/>
              </a:defRPr>
            </a:lvl7pPr>
            <a:lvl8pPr marL="3429000" indent="-228600" algn="l" rtl="0" fontAlgn="base">
              <a:spcBef>
                <a:spcPct val="0"/>
              </a:spcBef>
              <a:spcAft>
                <a:spcPct val="0"/>
              </a:spcAft>
              <a:buClr>
                <a:srgbClr val="FFFF00"/>
              </a:buClr>
              <a:buChar char="»"/>
              <a:defRPr sz="1800">
                <a:solidFill>
                  <a:schemeClr val="bg1"/>
                </a:solidFill>
                <a:latin typeface="+mn-lt"/>
              </a:defRPr>
            </a:lvl8pPr>
            <a:lvl9pPr marL="3886200" indent="-228600" algn="l" rtl="0" fontAlgn="base">
              <a:spcBef>
                <a:spcPct val="0"/>
              </a:spcBef>
              <a:spcAft>
                <a:spcPct val="0"/>
              </a:spcAft>
              <a:buClr>
                <a:srgbClr val="FFFF00"/>
              </a:buClr>
              <a:buChar char="»"/>
              <a:defRPr sz="1800">
                <a:solidFill>
                  <a:schemeClr val="bg1"/>
                </a:solidFill>
                <a:latin typeface="+mn-lt"/>
              </a:defRPr>
            </a:lvl9pPr>
          </a:lstStyle>
          <a:p>
            <a:pPr eaLnBrk="1" hangingPunct="1"/>
            <a:endParaRPr lang="fr-FR" sz="2000" dirty="0"/>
          </a:p>
        </p:txBody>
      </p:sp>
      <p:sp>
        <p:nvSpPr>
          <p:cNvPr id="7" name="Rectangle 3"/>
          <p:cNvSpPr txBox="1">
            <a:spLocks noChangeArrowheads="1"/>
          </p:cNvSpPr>
          <p:nvPr/>
        </p:nvSpPr>
        <p:spPr bwMode="auto">
          <a:xfrm>
            <a:off x="303199" y="5653246"/>
            <a:ext cx="8374654" cy="9745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8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1800">
                <a:solidFill>
                  <a:srgbClr val="000066"/>
                </a:solidFill>
                <a:latin typeface="+mn-lt"/>
              </a:defRPr>
            </a:lvl4pPr>
            <a:lvl5pPr marL="2057400" indent="-228600" algn="l" rtl="0" eaLnBrk="0" fontAlgn="base" hangingPunct="0">
              <a:spcBef>
                <a:spcPct val="0"/>
              </a:spcBef>
              <a:spcAft>
                <a:spcPct val="0"/>
              </a:spcAft>
              <a:buClr>
                <a:srgbClr val="0070C0"/>
              </a:buClr>
              <a:buChar char="»"/>
              <a:defRPr sz="1800">
                <a:solidFill>
                  <a:srgbClr val="000066"/>
                </a:solidFill>
                <a:latin typeface="+mn-lt"/>
              </a:defRPr>
            </a:lvl5pPr>
            <a:lvl6pPr marL="2514600" indent="-228600" algn="l" rtl="0" fontAlgn="base">
              <a:spcBef>
                <a:spcPct val="0"/>
              </a:spcBef>
              <a:spcAft>
                <a:spcPct val="0"/>
              </a:spcAft>
              <a:buClr>
                <a:srgbClr val="FFFF00"/>
              </a:buClr>
              <a:buChar char="»"/>
              <a:defRPr sz="1800">
                <a:solidFill>
                  <a:schemeClr val="bg1"/>
                </a:solidFill>
                <a:latin typeface="+mn-lt"/>
              </a:defRPr>
            </a:lvl6pPr>
            <a:lvl7pPr marL="2971800" indent="-228600" algn="l" rtl="0" fontAlgn="base">
              <a:spcBef>
                <a:spcPct val="0"/>
              </a:spcBef>
              <a:spcAft>
                <a:spcPct val="0"/>
              </a:spcAft>
              <a:buClr>
                <a:srgbClr val="FFFF00"/>
              </a:buClr>
              <a:buChar char="»"/>
              <a:defRPr sz="1800">
                <a:solidFill>
                  <a:schemeClr val="bg1"/>
                </a:solidFill>
                <a:latin typeface="+mn-lt"/>
              </a:defRPr>
            </a:lvl7pPr>
            <a:lvl8pPr marL="3429000" indent="-228600" algn="l" rtl="0" fontAlgn="base">
              <a:spcBef>
                <a:spcPct val="0"/>
              </a:spcBef>
              <a:spcAft>
                <a:spcPct val="0"/>
              </a:spcAft>
              <a:buClr>
                <a:srgbClr val="FFFF00"/>
              </a:buClr>
              <a:buChar char="»"/>
              <a:defRPr sz="1800">
                <a:solidFill>
                  <a:schemeClr val="bg1"/>
                </a:solidFill>
                <a:latin typeface="+mn-lt"/>
              </a:defRPr>
            </a:lvl8pPr>
            <a:lvl9pPr marL="3886200" indent="-228600" algn="l" rtl="0" fontAlgn="base">
              <a:spcBef>
                <a:spcPct val="0"/>
              </a:spcBef>
              <a:spcAft>
                <a:spcPct val="0"/>
              </a:spcAft>
              <a:buClr>
                <a:srgbClr val="FFFF00"/>
              </a:buClr>
              <a:buChar char="»"/>
              <a:defRPr sz="1800">
                <a:solidFill>
                  <a:schemeClr val="bg1"/>
                </a:solidFill>
                <a:latin typeface="+mn-lt"/>
              </a:defRPr>
            </a:lvl9pPr>
          </a:lstStyle>
          <a:p>
            <a:pPr eaLnBrk="1" hangingPunct="1"/>
            <a:r>
              <a:rPr lang="fr-FR" sz="2000" b="1" dirty="0">
                <a:solidFill>
                  <a:srgbClr val="0070C0"/>
                </a:solidFill>
                <a:latin typeface="Calibri" panose="020F0502020204030204" pitchFamily="34" charset="0"/>
                <a:cs typeface="Calibri" panose="020F0502020204030204" pitchFamily="34" charset="0"/>
              </a:rPr>
              <a:t>Conclusion : </a:t>
            </a:r>
            <a:r>
              <a:rPr lang="fr-FR" sz="1800" dirty="0"/>
              <a:t>l’incidence d’une 1</a:t>
            </a:r>
            <a:r>
              <a:rPr lang="fr-FR" sz="1800" baseline="30000" dirty="0"/>
              <a:t>ère</a:t>
            </a:r>
            <a:r>
              <a:rPr lang="fr-FR" sz="1800" dirty="0"/>
              <a:t> infection VHC et de toutes les infections VHC aiguës est similaire entre les HSH VIH et ceux sous PrEP. Ceci suggère des pratiques à risque similaires dans les 2 populations</a:t>
            </a:r>
          </a:p>
        </p:txBody>
      </p:sp>
      <p:sp>
        <p:nvSpPr>
          <p:cNvPr id="8" name="ZoneTexte 7">
            <a:extLst>
              <a:ext uri="{FF2B5EF4-FFF2-40B4-BE49-F238E27FC236}">
                <a16:creationId xmlns="" xmlns:a16="http://schemas.microsoft.com/office/drawing/2014/main" id="{D3743F1A-79FF-4764-A913-BD2B4AB38C1E}"/>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152</a:t>
            </a:r>
          </a:p>
        </p:txBody>
      </p:sp>
    </p:spTree>
    <p:extLst>
      <p:ext uri="{BB962C8B-B14F-4D97-AF65-F5344CB8AC3E}">
        <p14:creationId xmlns:p14="http://schemas.microsoft.com/office/powerpoint/2010/main" val="3415130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nvPr>
        </p:nvGraphicFramePr>
        <p:xfrm>
          <a:off x="807309" y="3767929"/>
          <a:ext cx="7956507" cy="1828800"/>
        </p:xfrm>
        <a:graphic>
          <a:graphicData uri="http://schemas.openxmlformats.org/drawingml/2006/table">
            <a:tbl>
              <a:tblPr firstRow="1" bandRow="1">
                <a:tableStyleId>{5C22544A-7EE6-4342-B048-85BDC9FD1C3A}</a:tableStyleId>
              </a:tblPr>
              <a:tblGrid>
                <a:gridCol w="4733362">
                  <a:extLst>
                    <a:ext uri="{9D8B030D-6E8A-4147-A177-3AD203B41FA5}">
                      <a16:colId xmlns="" xmlns:a16="http://schemas.microsoft.com/office/drawing/2014/main" val="20000"/>
                    </a:ext>
                  </a:extLst>
                </a:gridCol>
                <a:gridCol w="3223145">
                  <a:extLst>
                    <a:ext uri="{9D8B030D-6E8A-4147-A177-3AD203B41FA5}">
                      <a16:colId xmlns="" xmlns:a16="http://schemas.microsoft.com/office/drawing/2014/main" val="20001"/>
                    </a:ext>
                  </a:extLst>
                </a:gridCol>
              </a:tblGrid>
              <a:tr h="256321">
                <a:tc>
                  <a:txBody>
                    <a:bodyPr/>
                    <a:lstStyle/>
                    <a:p>
                      <a:r>
                        <a:rPr lang="fr-FR" sz="1400" b="0" i="0" u="none" strike="noStrike" kern="1200" baseline="0" dirty="0">
                          <a:solidFill>
                            <a:srgbClr val="000066"/>
                          </a:solidFill>
                          <a:latin typeface="+mn-lt"/>
                          <a:ea typeface="+mn-ea"/>
                          <a:cs typeface="+mn-cs"/>
                        </a:rPr>
                        <a:t>Sexe masculin</a:t>
                      </a:r>
                    </a:p>
                  </a:txBody>
                  <a:tcPr anchor="ctr">
                    <a:lnB w="12700" cap="flat" cmpd="sng" algn="ctr">
                      <a:solidFill>
                        <a:schemeClr val="bg1"/>
                      </a:solidFill>
                      <a:prstDash val="solid"/>
                      <a:round/>
                      <a:headEnd type="none" w="med" len="med"/>
                      <a:tailEnd type="none" w="med" len="med"/>
                    </a:lnB>
                    <a:solidFill>
                      <a:srgbClr val="F3F9FA"/>
                    </a:solidFill>
                  </a:tcPr>
                </a:tc>
                <a:tc>
                  <a:txBody>
                    <a:bodyPr/>
                    <a:lstStyle/>
                    <a:p>
                      <a:pPr algn="ctr"/>
                      <a:r>
                        <a:rPr lang="fr-FR" sz="1400" b="0" i="0" u="none" strike="noStrike" kern="1200" baseline="0" dirty="0">
                          <a:solidFill>
                            <a:srgbClr val="000066"/>
                          </a:solidFill>
                          <a:latin typeface="+mn-lt"/>
                          <a:ea typeface="+mn-ea"/>
                          <a:cs typeface="+mn-cs"/>
                        </a:rPr>
                        <a:t>100 %</a:t>
                      </a:r>
                      <a:endParaRPr lang="fr-FR" sz="1400" dirty="0">
                        <a:solidFill>
                          <a:srgbClr val="000066"/>
                        </a:solidFill>
                      </a:endParaRPr>
                    </a:p>
                  </a:txBody>
                  <a:tcPr anchor="ctr">
                    <a:lnB w="12700" cap="flat" cmpd="sng" algn="ctr">
                      <a:solidFill>
                        <a:schemeClr val="bg1"/>
                      </a:solidFill>
                      <a:prstDash val="solid"/>
                      <a:round/>
                      <a:headEnd type="none" w="med" len="med"/>
                      <a:tailEnd type="none" w="med" len="med"/>
                    </a:lnB>
                    <a:solidFill>
                      <a:srgbClr val="F3F9FA"/>
                    </a:solidFill>
                  </a:tcPr>
                </a:tc>
                <a:extLst>
                  <a:ext uri="{0D108BD9-81ED-4DB2-BD59-A6C34878D82A}">
                    <a16:rowId xmlns="" xmlns:a16="http://schemas.microsoft.com/office/drawing/2014/main" val="10001"/>
                  </a:ext>
                </a:extLst>
              </a:tr>
              <a:tr h="256321">
                <a:tc>
                  <a:txBody>
                    <a:bodyPr/>
                    <a:lstStyle/>
                    <a:p>
                      <a:r>
                        <a:rPr lang="fr-FR" sz="1400" b="0" i="0" u="none" strike="noStrike" kern="1200" baseline="0" dirty="0">
                          <a:solidFill>
                            <a:srgbClr val="000066"/>
                          </a:solidFill>
                          <a:latin typeface="+mn-lt"/>
                          <a:ea typeface="+mn-ea"/>
                          <a:cs typeface="+mn-cs"/>
                        </a:rPr>
                        <a:t>Age (années), médiane (ET)</a:t>
                      </a:r>
                      <a:endParaRPr lang="fr-FR" sz="1400" dirty="0">
                        <a:solidFill>
                          <a:srgbClr val="000066"/>
                        </a:solidFill>
                      </a:endParaRPr>
                    </a:p>
                  </a:txBody>
                  <a:tcPr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rgbClr val="000066"/>
                          </a:solidFill>
                          <a:latin typeface="+mn-lt"/>
                          <a:ea typeface="+mn-ea"/>
                          <a:cs typeface="+mn-cs"/>
                        </a:rPr>
                        <a:t>47 (8,5)   </a:t>
                      </a:r>
                    </a:p>
                  </a:txBody>
                  <a:tcPr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256321">
                <a:tc>
                  <a:txBody>
                    <a:bodyPr/>
                    <a:lstStyle/>
                    <a:p>
                      <a:r>
                        <a:rPr lang="fr-FR" sz="1400" b="0" i="0" u="none" strike="noStrike" kern="1200" baseline="0" dirty="0" err="1">
                          <a:solidFill>
                            <a:srgbClr val="000066"/>
                          </a:solidFill>
                          <a:latin typeface="+mn-lt"/>
                          <a:ea typeface="+mn-ea"/>
                          <a:cs typeface="+mn-cs"/>
                        </a:rPr>
                        <a:t>Co-infection</a:t>
                      </a:r>
                      <a:r>
                        <a:rPr lang="fr-FR" sz="1400" b="0" i="0" u="none" strike="noStrike" kern="1200" baseline="0" dirty="0">
                          <a:solidFill>
                            <a:srgbClr val="000066"/>
                          </a:solidFill>
                          <a:latin typeface="+mn-lt"/>
                          <a:ea typeface="+mn-ea"/>
                          <a:cs typeface="+mn-cs"/>
                        </a:rPr>
                        <a:t> VIH/VHC</a:t>
                      </a:r>
                      <a:endParaRPr lang="fr-FR" sz="1400" dirty="0">
                        <a:solidFill>
                          <a:srgbClr val="00006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rgbClr val="000066"/>
                          </a:solidFill>
                          <a:latin typeface="+mn-lt"/>
                          <a:ea typeface="+mn-ea"/>
                          <a:cs typeface="+mn-cs"/>
                        </a:rPr>
                        <a:t>83 %</a:t>
                      </a:r>
                    </a:p>
                  </a:txBody>
                  <a:tcPr anchor="ctr"/>
                </a:tc>
                <a:extLst>
                  <a:ext uri="{0D108BD9-81ED-4DB2-BD59-A6C34878D82A}">
                    <a16:rowId xmlns="" xmlns:a16="http://schemas.microsoft.com/office/drawing/2014/main" val="10003"/>
                  </a:ext>
                </a:extLst>
              </a:tr>
              <a:tr h="256321">
                <a:tc>
                  <a:txBody>
                    <a:bodyPr/>
                    <a:lstStyle/>
                    <a:p>
                      <a:r>
                        <a:rPr lang="fr-FR" sz="1400" b="0" i="0" u="none" strike="noStrike" kern="1200" baseline="0" dirty="0">
                          <a:solidFill>
                            <a:srgbClr val="000066"/>
                          </a:solidFill>
                          <a:latin typeface="+mn-lt"/>
                          <a:ea typeface="+mn-ea"/>
                          <a:cs typeface="+mn-cs"/>
                        </a:rPr>
                        <a:t>HSH</a:t>
                      </a:r>
                      <a:endParaRPr lang="fr-FR" sz="1400" dirty="0">
                        <a:solidFill>
                          <a:srgbClr val="00006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rgbClr val="000066"/>
                          </a:solidFill>
                          <a:latin typeface="+mn-lt"/>
                          <a:ea typeface="+mn-ea"/>
                          <a:cs typeface="+mn-cs"/>
                        </a:rPr>
                        <a:t>88 % dont 28 % également UDIV</a:t>
                      </a:r>
                    </a:p>
                  </a:txBody>
                  <a:tcPr anchor="ctr"/>
                </a:tc>
                <a:extLst>
                  <a:ext uri="{0D108BD9-81ED-4DB2-BD59-A6C34878D82A}">
                    <a16:rowId xmlns="" xmlns:a16="http://schemas.microsoft.com/office/drawing/2014/main" val="10004"/>
                  </a:ext>
                </a:extLst>
              </a:tr>
              <a:tr h="256321">
                <a:tc>
                  <a:txBody>
                    <a:bodyPr/>
                    <a:lstStyle/>
                    <a:p>
                      <a:r>
                        <a:rPr lang="fr-FR" sz="1400" b="0" i="0" u="none" strike="noStrike" kern="1200" baseline="0" dirty="0">
                          <a:solidFill>
                            <a:srgbClr val="000066"/>
                          </a:solidFill>
                          <a:latin typeface="+mn-lt"/>
                          <a:ea typeface="+mn-ea"/>
                          <a:cs typeface="+mn-cs"/>
                        </a:rPr>
                        <a:t>UDIV</a:t>
                      </a:r>
                      <a:endParaRPr lang="fr-FR" sz="1400" dirty="0">
                        <a:solidFill>
                          <a:srgbClr val="00006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rgbClr val="000066"/>
                          </a:solidFill>
                          <a:latin typeface="+mn-lt"/>
                          <a:ea typeface="+mn-ea"/>
                          <a:cs typeface="+mn-cs"/>
                        </a:rPr>
                        <a:t>12 %</a:t>
                      </a:r>
                    </a:p>
                  </a:txBody>
                  <a:tcPr anchor="ctr"/>
                </a:tc>
                <a:extLst>
                  <a:ext uri="{0D108BD9-81ED-4DB2-BD59-A6C34878D82A}">
                    <a16:rowId xmlns="" xmlns:a16="http://schemas.microsoft.com/office/drawing/2014/main" val="10006"/>
                  </a:ext>
                </a:extLst>
              </a:tr>
              <a:tr h="256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a:solidFill>
                            <a:srgbClr val="000066"/>
                          </a:solidFill>
                          <a:latin typeface="+mn-lt"/>
                          <a:ea typeface="+mn-ea"/>
                          <a:cs typeface="+mn-cs"/>
                        </a:rPr>
                        <a:t>Délai entre RVS et réinfection (semaines</a:t>
                      </a:r>
                      <a:r>
                        <a:rPr lang="en-US" sz="1400" b="0" i="0" u="none" strike="noStrike" kern="1200" baseline="0" dirty="0">
                          <a:solidFill>
                            <a:srgbClr val="000066"/>
                          </a:solidFill>
                          <a:latin typeface="+mn-lt"/>
                          <a:ea typeface="+mn-ea"/>
                          <a:cs typeface="+mn-cs"/>
                        </a:rPr>
                        <a:t>)</a:t>
                      </a:r>
                      <a:r>
                        <a:rPr lang="sv-SE" sz="1400" b="0" i="0" u="none" strike="noStrike" kern="1200" baseline="0" dirty="0">
                          <a:solidFill>
                            <a:srgbClr val="000066"/>
                          </a:solidFill>
                          <a:latin typeface="+mn-lt"/>
                          <a:ea typeface="+mn-ea"/>
                          <a:cs typeface="+mn-cs"/>
                        </a:rPr>
                        <a:t>, médiane (IQR)</a:t>
                      </a:r>
                      <a:endParaRPr lang="fr-FR" sz="1400" dirty="0">
                        <a:solidFill>
                          <a:srgbClr val="000066"/>
                        </a:solidFill>
                      </a:endParaRPr>
                    </a:p>
                  </a:txBody>
                  <a:tcPr anchor="ctr"/>
                </a:tc>
                <a:tc>
                  <a:txBody>
                    <a:bodyPr/>
                    <a:lstStyle/>
                    <a:p>
                      <a:pPr algn="ctr"/>
                      <a:r>
                        <a:rPr lang="en-US" sz="1400" b="0" i="0" u="none" strike="noStrike" kern="1200" baseline="0" dirty="0">
                          <a:solidFill>
                            <a:srgbClr val="000066"/>
                          </a:solidFill>
                          <a:latin typeface="+mn-lt"/>
                          <a:ea typeface="+mn-ea"/>
                          <a:cs typeface="+mn-cs"/>
                        </a:rPr>
                        <a:t>63 (16 - 180)</a:t>
                      </a:r>
                      <a:endParaRPr lang="fr-FR" sz="1400" dirty="0">
                        <a:solidFill>
                          <a:srgbClr val="000066"/>
                        </a:solidFill>
                      </a:endParaRPr>
                    </a:p>
                  </a:txBody>
                  <a:tcPr anchor="ctr"/>
                </a:tc>
                <a:extLst>
                  <a:ext uri="{0D108BD9-81ED-4DB2-BD59-A6C34878D82A}">
                    <a16:rowId xmlns="" xmlns:a16="http://schemas.microsoft.com/office/drawing/2014/main" val="10010"/>
                  </a:ext>
                </a:extLst>
              </a:tr>
            </a:tbl>
          </a:graphicData>
        </a:graphic>
      </p:graphicFrame>
      <p:sp>
        <p:nvSpPr>
          <p:cNvPr id="8" name="Titre 7">
            <a:extLst>
              <a:ext uri="{FF2B5EF4-FFF2-40B4-BE49-F238E27FC236}">
                <a16:creationId xmlns="" xmlns:a16="http://schemas.microsoft.com/office/drawing/2014/main" id="{B1FC5F74-DFAA-4517-B1F0-FA6611372AA5}"/>
              </a:ext>
            </a:extLst>
          </p:cNvPr>
          <p:cNvSpPr>
            <a:spLocks noGrp="1"/>
          </p:cNvSpPr>
          <p:nvPr>
            <p:ph type="title"/>
          </p:nvPr>
        </p:nvSpPr>
        <p:spPr/>
        <p:txBody>
          <a:bodyPr/>
          <a:lstStyle/>
          <a:p>
            <a:r>
              <a:rPr lang="fr-FR" dirty="0"/>
              <a:t>Incidence de la réinfection VHC chez les HSH </a:t>
            </a:r>
            <a:br>
              <a:rPr lang="fr-FR" dirty="0"/>
            </a:br>
            <a:r>
              <a:rPr lang="fr-FR" dirty="0"/>
              <a:t>à l’ère des antiviraux directs (1)</a:t>
            </a:r>
          </a:p>
        </p:txBody>
      </p:sp>
      <p:sp>
        <p:nvSpPr>
          <p:cNvPr id="7" name="Espace réservé du contenu 6">
            <a:extLst>
              <a:ext uri="{FF2B5EF4-FFF2-40B4-BE49-F238E27FC236}">
                <a16:creationId xmlns="" xmlns:a16="http://schemas.microsoft.com/office/drawing/2014/main" id="{A327E176-B22F-4C19-A603-DF9F6E611E91}"/>
              </a:ext>
            </a:extLst>
          </p:cNvPr>
          <p:cNvSpPr>
            <a:spLocks noGrp="1"/>
          </p:cNvSpPr>
          <p:nvPr>
            <p:ph idx="1"/>
          </p:nvPr>
        </p:nvSpPr>
        <p:spPr>
          <a:xfrm>
            <a:off x="457200" y="1341438"/>
            <a:ext cx="8507413" cy="2047783"/>
          </a:xfrm>
        </p:spPr>
        <p:txBody>
          <a:bodyPr/>
          <a:lstStyle/>
          <a:p>
            <a:r>
              <a:rPr lang="fr-FR" sz="1600" dirty="0"/>
              <a:t>Etude prospective, multicentrique, en Allemagne (9 centres), chez les personnes infectées par le VHC et recevant un traitement anti-VHC actif à partir de 2014</a:t>
            </a:r>
            <a:br>
              <a:rPr lang="fr-FR" sz="1600" dirty="0"/>
            </a:br>
            <a:endParaRPr lang="fr-FR" sz="1600" dirty="0"/>
          </a:p>
          <a:p>
            <a:r>
              <a:rPr lang="fr-FR" sz="1600" b="1" dirty="0"/>
              <a:t>Définition de la réinfection : </a:t>
            </a:r>
            <a:r>
              <a:rPr lang="fr-FR" sz="1600" dirty="0"/>
              <a:t>ARN-VHC détectable après l’obtention d’une RVS, </a:t>
            </a:r>
            <a:br>
              <a:rPr lang="fr-FR" sz="1600" dirty="0"/>
            </a:br>
            <a:r>
              <a:rPr lang="fr-FR" sz="1600" dirty="0"/>
              <a:t>ou modification du génotype VHC</a:t>
            </a:r>
            <a:br>
              <a:rPr lang="fr-FR" sz="1600" dirty="0"/>
            </a:br>
            <a:endParaRPr lang="fr-FR" sz="1600" dirty="0"/>
          </a:p>
          <a:p>
            <a:r>
              <a:rPr lang="fr-FR" sz="1600" b="1" dirty="0"/>
              <a:t>Population : </a:t>
            </a:r>
            <a:r>
              <a:rPr lang="fr-FR" sz="1600" dirty="0"/>
              <a:t>2 074 patients VHC+ (mono et </a:t>
            </a:r>
            <a:r>
              <a:rPr lang="fr-FR" sz="1600" dirty="0" err="1"/>
              <a:t>co</a:t>
            </a:r>
            <a:r>
              <a:rPr lang="fr-FR" sz="1600" dirty="0"/>
              <a:t>-infectés VIH) ayant obtenu une RVS. </a:t>
            </a:r>
            <a:br>
              <a:rPr lang="fr-FR" sz="1600" dirty="0"/>
            </a:br>
            <a:r>
              <a:rPr lang="fr-FR" sz="1600" dirty="0"/>
              <a:t>Suivi global : 2 239 patient-années. Survenue de 41 réinfections</a:t>
            </a:r>
          </a:p>
        </p:txBody>
      </p:sp>
      <p:sp>
        <p:nvSpPr>
          <p:cNvPr id="2" name="Rectangle 1"/>
          <p:cNvSpPr/>
          <p:nvPr/>
        </p:nvSpPr>
        <p:spPr>
          <a:xfrm>
            <a:off x="2269176" y="3412564"/>
            <a:ext cx="4605648" cy="369332"/>
          </a:xfrm>
          <a:prstGeom prst="rect">
            <a:avLst/>
          </a:prstGeom>
        </p:spPr>
        <p:txBody>
          <a:bodyPr wrap="none">
            <a:spAutoFit/>
          </a:bodyPr>
          <a:lstStyle/>
          <a:p>
            <a:r>
              <a:rPr lang="fr-FR" b="1" dirty="0">
                <a:solidFill>
                  <a:srgbClr val="0070C0"/>
                </a:solidFill>
                <a:latin typeface="Calibri"/>
                <a:cs typeface="Calibri"/>
              </a:rPr>
              <a:t>Caractéristiques des 41 cas de réinfection VHC</a:t>
            </a:r>
          </a:p>
        </p:txBody>
      </p:sp>
      <p:sp>
        <p:nvSpPr>
          <p:cNvPr id="10"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Ingiliz</a:t>
            </a:r>
            <a:r>
              <a:rPr lang="en-GB" sz="1200" i="1" dirty="0">
                <a:solidFill>
                  <a:srgbClr val="0070C0"/>
                </a:solidFill>
              </a:rPr>
              <a:t> P, CROI 2018, Abs. 612</a:t>
            </a:r>
          </a:p>
        </p:txBody>
      </p:sp>
      <p:sp>
        <p:nvSpPr>
          <p:cNvPr id="11" name="Espace réservé du contenu 6">
            <a:extLst>
              <a:ext uri="{FF2B5EF4-FFF2-40B4-BE49-F238E27FC236}">
                <a16:creationId xmlns="" xmlns:a16="http://schemas.microsoft.com/office/drawing/2014/main" id="{A327E176-B22F-4C19-A603-DF9F6E611E91}"/>
              </a:ext>
            </a:extLst>
          </p:cNvPr>
          <p:cNvSpPr txBox="1">
            <a:spLocks/>
          </p:cNvSpPr>
          <p:nvPr/>
        </p:nvSpPr>
        <p:spPr bwMode="auto">
          <a:xfrm>
            <a:off x="546846" y="5880849"/>
            <a:ext cx="8595567" cy="394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r>
              <a:rPr lang="fr-FR" sz="1600" b="1" dirty="0"/>
              <a:t>Prévalence réinfection : </a:t>
            </a:r>
            <a:r>
              <a:rPr lang="fr-FR" sz="1600" dirty="0"/>
              <a:t>14,1 % chez HSH vs 0,7 % chez UDIV</a:t>
            </a:r>
          </a:p>
        </p:txBody>
      </p:sp>
      <p:sp>
        <p:nvSpPr>
          <p:cNvPr id="9" name="ZoneTexte 8">
            <a:extLst>
              <a:ext uri="{FF2B5EF4-FFF2-40B4-BE49-F238E27FC236}">
                <a16:creationId xmlns="" xmlns:a16="http://schemas.microsoft.com/office/drawing/2014/main" id="{28769BF0-64E6-41FE-8998-6AE480438C05}"/>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153</a:t>
            </a:r>
          </a:p>
        </p:txBody>
      </p:sp>
    </p:spTree>
    <p:extLst>
      <p:ext uri="{BB962C8B-B14F-4D97-AF65-F5344CB8AC3E}">
        <p14:creationId xmlns:p14="http://schemas.microsoft.com/office/powerpoint/2010/main" val="1559909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Ingiliz</a:t>
            </a:r>
            <a:r>
              <a:rPr lang="en-GB" sz="1200" i="1" dirty="0">
                <a:solidFill>
                  <a:srgbClr val="0070C0"/>
                </a:solidFill>
              </a:rPr>
              <a:t> P, CROI 2018, Abs. 612</a:t>
            </a:r>
          </a:p>
        </p:txBody>
      </p:sp>
      <p:sp>
        <p:nvSpPr>
          <p:cNvPr id="6" name="ZoneTexte 5"/>
          <p:cNvSpPr txBox="1"/>
          <p:nvPr/>
        </p:nvSpPr>
        <p:spPr>
          <a:xfrm>
            <a:off x="867140" y="1129952"/>
            <a:ext cx="7433733" cy="400110"/>
          </a:xfrm>
          <a:prstGeom prst="rect">
            <a:avLst/>
          </a:prstGeom>
          <a:noFill/>
        </p:spPr>
        <p:txBody>
          <a:bodyPr wrap="square" rtlCol="0">
            <a:spAutoFit/>
          </a:bodyPr>
          <a:lstStyle/>
          <a:p>
            <a:pPr algn="ctr"/>
            <a:r>
              <a:rPr lang="fr-FR" sz="2000" b="1" dirty="0">
                <a:solidFill>
                  <a:srgbClr val="0070C0"/>
                </a:solidFill>
                <a:latin typeface="Calibri" panose="020F0502020204030204" pitchFamily="34" charset="0"/>
                <a:cs typeface="Calibri" panose="020F0502020204030204" pitchFamily="34" charset="0"/>
              </a:rPr>
              <a:t>Incidence de réinfection VHC pour 100 patient-années</a:t>
            </a:r>
          </a:p>
        </p:txBody>
      </p:sp>
      <p:sp>
        <p:nvSpPr>
          <p:cNvPr id="22" name="ZoneTexte 21"/>
          <p:cNvSpPr txBox="1"/>
          <p:nvPr/>
        </p:nvSpPr>
        <p:spPr>
          <a:xfrm>
            <a:off x="521191" y="4982997"/>
            <a:ext cx="8334942" cy="1231106"/>
          </a:xfrm>
          <a:prstGeom prst="rect">
            <a:avLst/>
          </a:prstGeom>
          <a:noFill/>
        </p:spPr>
        <p:txBody>
          <a:bodyPr wrap="square" rtlCol="0">
            <a:spAutoFit/>
          </a:bodyPr>
          <a:lstStyle/>
          <a:p>
            <a:pPr marL="171450" indent="-171450">
              <a:buClr>
                <a:srgbClr val="0070C0"/>
              </a:buClr>
              <a:buFont typeface="Arial" panose="020B0604020202020204" pitchFamily="34" charset="0"/>
              <a:buChar char="•"/>
            </a:pPr>
            <a:r>
              <a:rPr lang="fr-FR" sz="2000" b="1" dirty="0">
                <a:solidFill>
                  <a:srgbClr val="0070C0"/>
                </a:solidFill>
                <a:latin typeface="Calibri" panose="020F0502020204030204" pitchFamily="34" charset="0"/>
                <a:cs typeface="Calibri" panose="020F0502020204030204" pitchFamily="34" charset="0"/>
              </a:rPr>
              <a:t>Conclusion : </a:t>
            </a:r>
            <a:r>
              <a:rPr lang="fr-FR" dirty="0"/>
              <a:t>les HSH VIH sont à haut risque de réinfection par le VHC. L’incidence de la réinfection chez les HSH VIH n’a pas diminué, voire a augmenté, par rapport à l’ère du traitement à base d’IFN et ribavirine </a:t>
            </a:r>
          </a:p>
          <a:p>
            <a:pPr>
              <a:buClr>
                <a:srgbClr val="0070C0"/>
              </a:buClr>
            </a:pPr>
            <a:endParaRPr lang="fr-FR" dirty="0"/>
          </a:p>
        </p:txBody>
      </p:sp>
      <p:sp>
        <p:nvSpPr>
          <p:cNvPr id="2" name="Titre 1">
            <a:extLst>
              <a:ext uri="{FF2B5EF4-FFF2-40B4-BE49-F238E27FC236}">
                <a16:creationId xmlns="" xmlns:a16="http://schemas.microsoft.com/office/drawing/2014/main" id="{1EFAD26E-CF75-4930-8EA3-99E2B215BC6B}"/>
              </a:ext>
            </a:extLst>
          </p:cNvPr>
          <p:cNvSpPr>
            <a:spLocks noGrp="1"/>
          </p:cNvSpPr>
          <p:nvPr>
            <p:ph type="title"/>
          </p:nvPr>
        </p:nvSpPr>
        <p:spPr/>
        <p:txBody>
          <a:bodyPr/>
          <a:lstStyle/>
          <a:p>
            <a:r>
              <a:rPr lang="fr-FR" dirty="0"/>
              <a:t>Incidence de la réinfection VHC chez les HSH </a:t>
            </a:r>
            <a:br>
              <a:rPr lang="fr-FR" dirty="0"/>
            </a:br>
            <a:r>
              <a:rPr lang="fr-FR" dirty="0"/>
              <a:t>à l’ère des antiviraux directs (2)</a:t>
            </a:r>
          </a:p>
        </p:txBody>
      </p:sp>
      <p:grpSp>
        <p:nvGrpSpPr>
          <p:cNvPr id="3" name="Groupe 2">
            <a:extLst>
              <a:ext uri="{FF2B5EF4-FFF2-40B4-BE49-F238E27FC236}">
                <a16:creationId xmlns="" xmlns:a16="http://schemas.microsoft.com/office/drawing/2014/main" id="{2F945AD6-9F0E-4F4C-9FC0-ADB85AB7279A}"/>
              </a:ext>
            </a:extLst>
          </p:cNvPr>
          <p:cNvGrpSpPr/>
          <p:nvPr/>
        </p:nvGrpSpPr>
        <p:grpSpPr>
          <a:xfrm>
            <a:off x="2036360" y="2052637"/>
            <a:ext cx="5177173" cy="2133600"/>
            <a:chOff x="2036360" y="2052637"/>
            <a:chExt cx="5177173" cy="2133600"/>
          </a:xfrm>
        </p:grpSpPr>
        <p:grpSp>
          <p:nvGrpSpPr>
            <p:cNvPr id="9" name="Groupe 8"/>
            <p:cNvGrpSpPr/>
            <p:nvPr/>
          </p:nvGrpSpPr>
          <p:grpSpPr>
            <a:xfrm>
              <a:off x="2882194" y="2273300"/>
              <a:ext cx="3897093" cy="1789113"/>
              <a:chOff x="2768600" y="3265488"/>
              <a:chExt cx="3598862" cy="1789113"/>
            </a:xfrm>
          </p:grpSpPr>
          <p:sp>
            <p:nvSpPr>
              <p:cNvPr id="19" name="Rectangle 5"/>
              <p:cNvSpPr>
                <a:spLocks noChangeArrowheads="1"/>
              </p:cNvSpPr>
              <p:nvPr/>
            </p:nvSpPr>
            <p:spPr bwMode="auto">
              <a:xfrm>
                <a:off x="2768600" y="3265488"/>
                <a:ext cx="3598862" cy="503238"/>
              </a:xfrm>
              <a:prstGeom prst="rect">
                <a:avLst/>
              </a:prstGeom>
              <a:solidFill>
                <a:srgbClr val="7A2A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6"/>
              <p:cNvSpPr>
                <a:spLocks noChangeArrowheads="1"/>
              </p:cNvSpPr>
              <p:nvPr/>
            </p:nvSpPr>
            <p:spPr bwMode="auto">
              <a:xfrm>
                <a:off x="2768600" y="3907632"/>
                <a:ext cx="455612" cy="504825"/>
              </a:xfrm>
              <a:prstGeom prst="rect">
                <a:avLst/>
              </a:prstGeom>
              <a:solidFill>
                <a:srgbClr val="303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7"/>
              <p:cNvSpPr>
                <a:spLocks noChangeArrowheads="1"/>
              </p:cNvSpPr>
              <p:nvPr/>
            </p:nvSpPr>
            <p:spPr bwMode="auto">
              <a:xfrm>
                <a:off x="2768600" y="4551363"/>
                <a:ext cx="687387" cy="5032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 name="ZoneTexte 12"/>
            <p:cNvSpPr txBox="1"/>
            <p:nvPr/>
          </p:nvSpPr>
          <p:spPr>
            <a:xfrm>
              <a:off x="2312077" y="2373745"/>
              <a:ext cx="564578" cy="307777"/>
            </a:xfrm>
            <a:prstGeom prst="rect">
              <a:avLst/>
            </a:prstGeom>
            <a:noFill/>
          </p:spPr>
          <p:txBody>
            <a:bodyPr wrap="none" rtlCol="0">
              <a:spAutoFit/>
            </a:bodyPr>
            <a:lstStyle/>
            <a:p>
              <a:r>
                <a:rPr lang="fr-FR" sz="1400" b="1" dirty="0"/>
                <a:t>HSH</a:t>
              </a:r>
            </a:p>
          </p:txBody>
        </p:sp>
        <p:sp>
          <p:nvSpPr>
            <p:cNvPr id="14" name="ZoneTexte 13"/>
            <p:cNvSpPr txBox="1"/>
            <p:nvPr/>
          </p:nvSpPr>
          <p:spPr>
            <a:xfrm>
              <a:off x="2262384" y="3111173"/>
              <a:ext cx="614271" cy="307777"/>
            </a:xfrm>
            <a:prstGeom prst="rect">
              <a:avLst/>
            </a:prstGeom>
            <a:noFill/>
          </p:spPr>
          <p:txBody>
            <a:bodyPr wrap="none" rtlCol="0">
              <a:spAutoFit/>
            </a:bodyPr>
            <a:lstStyle/>
            <a:p>
              <a:r>
                <a:rPr lang="fr-FR" sz="1400" b="1" dirty="0"/>
                <a:t>UDIV</a:t>
              </a:r>
            </a:p>
          </p:txBody>
        </p:sp>
        <p:sp>
          <p:nvSpPr>
            <p:cNvPr id="15" name="ZoneTexte 14"/>
            <p:cNvSpPr txBox="1"/>
            <p:nvPr/>
          </p:nvSpPr>
          <p:spPr>
            <a:xfrm>
              <a:off x="2036360" y="3659620"/>
              <a:ext cx="840295" cy="307777"/>
            </a:xfrm>
            <a:prstGeom prst="rect">
              <a:avLst/>
            </a:prstGeom>
            <a:noFill/>
          </p:spPr>
          <p:txBody>
            <a:bodyPr wrap="none" rtlCol="0">
              <a:spAutoFit/>
            </a:bodyPr>
            <a:lstStyle/>
            <a:p>
              <a:r>
                <a:rPr lang="fr-FR" sz="1400" b="1" dirty="0"/>
                <a:t>Globale</a:t>
              </a:r>
            </a:p>
          </p:txBody>
        </p:sp>
        <p:sp>
          <p:nvSpPr>
            <p:cNvPr id="16" name="ZoneTexte 15"/>
            <p:cNvSpPr txBox="1"/>
            <p:nvPr/>
          </p:nvSpPr>
          <p:spPr>
            <a:xfrm>
              <a:off x="6779287" y="2394114"/>
              <a:ext cx="434246" cy="307777"/>
            </a:xfrm>
            <a:prstGeom prst="rect">
              <a:avLst/>
            </a:prstGeom>
            <a:noFill/>
          </p:spPr>
          <p:txBody>
            <a:bodyPr wrap="none" rtlCol="0">
              <a:spAutoFit/>
            </a:bodyPr>
            <a:lstStyle/>
            <a:p>
              <a:r>
                <a:rPr lang="fr-FR" sz="1400" b="1" dirty="0"/>
                <a:t>9,4</a:t>
              </a:r>
            </a:p>
          </p:txBody>
        </p:sp>
        <p:sp>
          <p:nvSpPr>
            <p:cNvPr id="17" name="ZoneTexte 16"/>
            <p:cNvSpPr txBox="1"/>
            <p:nvPr/>
          </p:nvSpPr>
          <p:spPr>
            <a:xfrm>
              <a:off x="3378144" y="3021127"/>
              <a:ext cx="434246" cy="307777"/>
            </a:xfrm>
            <a:prstGeom prst="rect">
              <a:avLst/>
            </a:prstGeom>
            <a:noFill/>
          </p:spPr>
          <p:txBody>
            <a:bodyPr wrap="none" rtlCol="0">
              <a:spAutoFit/>
            </a:bodyPr>
            <a:lstStyle/>
            <a:p>
              <a:r>
                <a:rPr lang="fr-FR" sz="1400" b="1" dirty="0"/>
                <a:t>0,7</a:t>
              </a:r>
            </a:p>
          </p:txBody>
        </p:sp>
        <p:sp>
          <p:nvSpPr>
            <p:cNvPr id="18" name="ZoneTexte 17"/>
            <p:cNvSpPr txBox="1"/>
            <p:nvPr/>
          </p:nvSpPr>
          <p:spPr>
            <a:xfrm>
              <a:off x="3646828" y="3679989"/>
              <a:ext cx="434246" cy="307777"/>
            </a:xfrm>
            <a:prstGeom prst="rect">
              <a:avLst/>
            </a:prstGeom>
            <a:noFill/>
          </p:spPr>
          <p:txBody>
            <a:bodyPr wrap="none" rtlCol="0">
              <a:spAutoFit/>
            </a:bodyPr>
            <a:lstStyle/>
            <a:p>
              <a:r>
                <a:rPr lang="fr-FR" sz="1400" b="1" dirty="0"/>
                <a:t>1,8</a:t>
              </a:r>
            </a:p>
          </p:txBody>
        </p:sp>
        <p:cxnSp>
          <p:nvCxnSpPr>
            <p:cNvPr id="5" name="Connecteur droit 4"/>
            <p:cNvCxnSpPr/>
            <p:nvPr/>
          </p:nvCxnSpPr>
          <p:spPr bwMode="auto">
            <a:xfrm>
              <a:off x="2882194" y="2052637"/>
              <a:ext cx="0" cy="2133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p:cNvCxnSpPr/>
            <p:nvPr/>
          </p:nvCxnSpPr>
          <p:spPr bwMode="auto">
            <a:xfrm>
              <a:off x="2758369" y="2852210"/>
              <a:ext cx="1238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Connecteur droit 23"/>
            <p:cNvCxnSpPr/>
            <p:nvPr/>
          </p:nvCxnSpPr>
          <p:spPr bwMode="auto">
            <a:xfrm>
              <a:off x="2758369" y="3498386"/>
              <a:ext cx="1238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ZoneTexte 24">
            <a:extLst>
              <a:ext uri="{FF2B5EF4-FFF2-40B4-BE49-F238E27FC236}">
                <a16:creationId xmlns="" xmlns:a16="http://schemas.microsoft.com/office/drawing/2014/main" id="{690A9298-FA0A-4CAC-85D7-5422DC283C7E}"/>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154</a:t>
            </a:r>
          </a:p>
        </p:txBody>
      </p:sp>
    </p:spTree>
    <p:extLst>
      <p:ext uri="{BB962C8B-B14F-4D97-AF65-F5344CB8AC3E}">
        <p14:creationId xmlns:p14="http://schemas.microsoft.com/office/powerpoint/2010/main" val="3650986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defRPr/>
            </a:pPr>
            <a:r>
              <a:rPr lang="fr-FR" dirty="0"/>
              <a:t>Etude </a:t>
            </a:r>
            <a:r>
              <a:rPr lang="fr-FR" dirty="0" err="1"/>
              <a:t>Swiss</a:t>
            </a:r>
            <a:r>
              <a:rPr lang="fr-FR" dirty="0"/>
              <a:t> </a:t>
            </a:r>
            <a:r>
              <a:rPr lang="fr-FR" dirty="0" err="1"/>
              <a:t>HCVree</a:t>
            </a:r>
            <a:r>
              <a:rPr lang="fr-FR" dirty="0"/>
              <a:t> : TASP VHC </a:t>
            </a:r>
            <a:br>
              <a:rPr lang="fr-FR" dirty="0"/>
            </a:br>
            <a:r>
              <a:rPr lang="fr-FR" dirty="0"/>
              <a:t>chez les HSH VIH+ suisses (1)</a:t>
            </a:r>
          </a:p>
        </p:txBody>
      </p:sp>
      <p:sp>
        <p:nvSpPr>
          <p:cNvPr id="3" name="Espace réservé du contenu 2">
            <a:extLst>
              <a:ext uri="{FF2B5EF4-FFF2-40B4-BE49-F238E27FC236}">
                <a16:creationId xmlns="" xmlns:a16="http://schemas.microsoft.com/office/drawing/2014/main" id="{637922FC-2D82-4A50-A349-B66A2530FAD6}"/>
              </a:ext>
            </a:extLst>
          </p:cNvPr>
          <p:cNvSpPr>
            <a:spLocks noGrp="1"/>
          </p:cNvSpPr>
          <p:nvPr>
            <p:ph idx="1"/>
          </p:nvPr>
        </p:nvSpPr>
        <p:spPr>
          <a:xfrm>
            <a:off x="457200" y="1341438"/>
            <a:ext cx="8686800" cy="4750604"/>
          </a:xfrm>
        </p:spPr>
        <p:txBody>
          <a:bodyPr/>
          <a:lstStyle/>
          <a:p>
            <a:pPr>
              <a:spcBef>
                <a:spcPts val="300"/>
              </a:spcBef>
            </a:pPr>
            <a:r>
              <a:rPr lang="fr-FR" sz="2000" b="1" dirty="0"/>
              <a:t>Objectif : </a:t>
            </a:r>
            <a:r>
              <a:rPr lang="fr-FR" sz="2000" dirty="0"/>
              <a:t>faisabilité d’une approche d’élimination du VHC </a:t>
            </a:r>
            <a:br>
              <a:rPr lang="fr-FR" sz="2000" dirty="0"/>
            </a:br>
            <a:r>
              <a:rPr lang="fr-FR" sz="2000" dirty="0"/>
              <a:t>chez les HSH </a:t>
            </a:r>
            <a:r>
              <a:rPr lang="fr-FR" sz="2000" dirty="0" err="1"/>
              <a:t>co-infectés</a:t>
            </a:r>
            <a:r>
              <a:rPr lang="fr-FR" sz="2000" dirty="0"/>
              <a:t> VIH-VHC de la SHCS</a:t>
            </a:r>
            <a:br>
              <a:rPr lang="fr-FR" sz="2000" dirty="0"/>
            </a:br>
            <a:endParaRPr lang="fr-FR" sz="2000" dirty="0"/>
          </a:p>
          <a:p>
            <a:pPr>
              <a:spcBef>
                <a:spcPts val="300"/>
              </a:spcBef>
            </a:pPr>
            <a:r>
              <a:rPr lang="fr-FR" sz="2000" b="1" dirty="0"/>
              <a:t>3 étapes de 9 mois chacune</a:t>
            </a:r>
          </a:p>
          <a:p>
            <a:pPr lvl="1">
              <a:spcBef>
                <a:spcPts val="300"/>
              </a:spcBef>
            </a:pPr>
            <a:r>
              <a:rPr lang="fr-FR" sz="2000" dirty="0"/>
              <a:t>1</a:t>
            </a:r>
            <a:r>
              <a:rPr lang="fr-FR" sz="2000" baseline="30000" dirty="0"/>
              <a:t>ère</a:t>
            </a:r>
            <a:r>
              <a:rPr lang="fr-FR" sz="2000" dirty="0"/>
              <a:t> phase (octobre 2015 - juin 2016) : </a:t>
            </a:r>
            <a:br>
              <a:rPr lang="fr-FR" sz="2000" dirty="0"/>
            </a:br>
            <a:r>
              <a:rPr lang="fr-FR" sz="2000" dirty="0"/>
              <a:t>Identifier les potentiels transmetteurs du VHC</a:t>
            </a:r>
          </a:p>
          <a:p>
            <a:pPr lvl="2">
              <a:spcBef>
                <a:spcPts val="300"/>
              </a:spcBef>
              <a:buClr>
                <a:srgbClr val="000066"/>
              </a:buClr>
              <a:buFont typeface="Wingdings" panose="05000000000000000000" pitchFamily="2" charset="2"/>
              <a:buChar char="à"/>
              <a:tabLst>
                <a:tab pos="1243013" algn="l"/>
              </a:tabLst>
            </a:pPr>
            <a:r>
              <a:rPr lang="fr-FR" sz="1800" dirty="0">
                <a:sym typeface="Wingdings" panose="05000000000000000000" pitchFamily="2" charset="2"/>
              </a:rPr>
              <a:t> Dépistage par PCR VHC chez les HSH lors de la visite programmée  	semestrielle de la cohorte Suisse SHCS</a:t>
            </a:r>
          </a:p>
          <a:p>
            <a:pPr lvl="1">
              <a:spcBef>
                <a:spcPts val="300"/>
              </a:spcBef>
            </a:pPr>
            <a:r>
              <a:rPr lang="fr-FR" sz="2000" dirty="0">
                <a:sym typeface="Wingdings" panose="05000000000000000000" pitchFamily="2" charset="2"/>
              </a:rPr>
              <a:t>2</a:t>
            </a:r>
            <a:r>
              <a:rPr lang="fr-FR" sz="2000" baseline="30000" dirty="0">
                <a:sym typeface="Wingdings" panose="05000000000000000000" pitchFamily="2" charset="2"/>
              </a:rPr>
              <a:t>ème</a:t>
            </a:r>
            <a:r>
              <a:rPr lang="fr-FR" sz="2000" dirty="0">
                <a:sym typeface="Wingdings" panose="05000000000000000000" pitchFamily="2" charset="2"/>
              </a:rPr>
              <a:t> phase (juillet 2016 - février 2017) : </a:t>
            </a:r>
            <a:br>
              <a:rPr lang="fr-FR" sz="2000" dirty="0">
                <a:sym typeface="Wingdings" panose="05000000000000000000" pitchFamily="2" charset="2"/>
              </a:rPr>
            </a:br>
            <a:r>
              <a:rPr lang="fr-FR" sz="2000" dirty="0">
                <a:sym typeface="Wingdings" panose="05000000000000000000" pitchFamily="2" charset="2"/>
              </a:rPr>
              <a:t>Traiter et conseiller les potentiels transmetteurs</a:t>
            </a:r>
          </a:p>
          <a:p>
            <a:pPr lvl="2">
              <a:spcBef>
                <a:spcPts val="300"/>
              </a:spcBef>
              <a:buClr>
                <a:srgbClr val="000066"/>
              </a:buClr>
              <a:buFont typeface="Wingdings" panose="05000000000000000000" pitchFamily="2" charset="2"/>
              <a:buChar char="à"/>
              <a:tabLst>
                <a:tab pos="1243013" algn="l"/>
              </a:tabLst>
            </a:pPr>
            <a:r>
              <a:rPr lang="fr-FR" sz="1800" dirty="0">
                <a:sym typeface="Wingdings" panose="05000000000000000000" pitchFamily="2" charset="2"/>
              </a:rPr>
              <a:t> Traitement par </a:t>
            </a:r>
            <a:r>
              <a:rPr lang="fr-FR" sz="1800" dirty="0" err="1">
                <a:sym typeface="Wingdings" panose="05000000000000000000" pitchFamily="2" charset="2"/>
              </a:rPr>
              <a:t>elbasvir</a:t>
            </a:r>
            <a:r>
              <a:rPr lang="fr-FR" sz="1800" dirty="0">
                <a:sym typeface="Wingdings" panose="05000000000000000000" pitchFamily="2" charset="2"/>
              </a:rPr>
              <a:t>/</a:t>
            </a:r>
            <a:r>
              <a:rPr lang="fr-FR" sz="1800" dirty="0" err="1">
                <a:sym typeface="Wingdings" panose="05000000000000000000" pitchFamily="2" charset="2"/>
              </a:rPr>
              <a:t>grazoprevir</a:t>
            </a:r>
            <a:r>
              <a:rPr lang="fr-FR" sz="1800" dirty="0">
                <a:sym typeface="Wingdings" panose="05000000000000000000" pitchFamily="2" charset="2"/>
              </a:rPr>
              <a:t> (fourni par MSD) </a:t>
            </a:r>
            <a:br>
              <a:rPr lang="fr-FR" sz="1800" dirty="0">
                <a:sym typeface="Wingdings" panose="05000000000000000000" pitchFamily="2" charset="2"/>
              </a:rPr>
            </a:br>
            <a:r>
              <a:rPr lang="fr-FR" sz="1800" dirty="0">
                <a:sym typeface="Wingdings" panose="05000000000000000000" pitchFamily="2" charset="2"/>
              </a:rPr>
              <a:t> ou autre thérapeutique si contre-indication</a:t>
            </a:r>
          </a:p>
          <a:p>
            <a:pPr lvl="2">
              <a:spcBef>
                <a:spcPts val="300"/>
              </a:spcBef>
              <a:buClr>
                <a:srgbClr val="000066"/>
              </a:buClr>
              <a:buFont typeface="Wingdings" panose="05000000000000000000" pitchFamily="2" charset="2"/>
              <a:buChar char="à"/>
            </a:pPr>
            <a:r>
              <a:rPr lang="fr-FR" sz="1800" dirty="0">
                <a:sym typeface="Wingdings" panose="05000000000000000000" pitchFamily="2" charset="2"/>
              </a:rPr>
              <a:t> Intervention comportementale</a:t>
            </a:r>
          </a:p>
          <a:p>
            <a:pPr lvl="1">
              <a:spcBef>
                <a:spcPts val="300"/>
              </a:spcBef>
            </a:pPr>
            <a:r>
              <a:rPr lang="fr-FR" sz="2000" dirty="0">
                <a:sym typeface="Wingdings" panose="05000000000000000000" pitchFamily="2" charset="2"/>
              </a:rPr>
              <a:t>3</a:t>
            </a:r>
            <a:r>
              <a:rPr lang="fr-FR" sz="2000" baseline="30000" dirty="0">
                <a:sym typeface="Wingdings" panose="05000000000000000000" pitchFamily="2" charset="2"/>
              </a:rPr>
              <a:t>ème</a:t>
            </a:r>
            <a:r>
              <a:rPr lang="fr-FR" sz="2000" dirty="0">
                <a:sym typeface="Wingdings" panose="05000000000000000000" pitchFamily="2" charset="2"/>
              </a:rPr>
              <a:t> phase (mars 2017 - novembre 2017) : </a:t>
            </a:r>
            <a:br>
              <a:rPr lang="fr-FR" sz="2000" dirty="0">
                <a:sym typeface="Wingdings" panose="05000000000000000000" pitchFamily="2" charset="2"/>
              </a:rPr>
            </a:br>
            <a:r>
              <a:rPr lang="fr-FR" sz="2000" dirty="0">
                <a:sym typeface="Wingdings" panose="05000000000000000000" pitchFamily="2" charset="2"/>
              </a:rPr>
              <a:t>Identifier et traiter les nouveaux transmetteurs </a:t>
            </a:r>
          </a:p>
          <a:p>
            <a:pPr lvl="2">
              <a:spcBef>
                <a:spcPts val="300"/>
              </a:spcBef>
              <a:buClr>
                <a:srgbClr val="000066"/>
              </a:buClr>
              <a:buFont typeface="Wingdings" panose="05000000000000000000" pitchFamily="2" charset="2"/>
              <a:buChar char="à"/>
            </a:pPr>
            <a:r>
              <a:rPr lang="fr-FR" sz="1800" dirty="0">
                <a:sym typeface="Wingdings" panose="05000000000000000000" pitchFamily="2" charset="2"/>
              </a:rPr>
              <a:t> Nouveau dépistage pour évaluer prévalence post-intervention</a:t>
            </a:r>
            <a:endParaRPr lang="fr-FR" sz="1800" dirty="0"/>
          </a:p>
        </p:txBody>
      </p:sp>
      <p:sp>
        <p:nvSpPr>
          <p:cNvPr id="4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a:solidFill>
                  <a:srgbClr val="0070C0"/>
                </a:solidFill>
              </a:rPr>
              <a:t>Braun D, CROI 2018, Abs. 81LB</a:t>
            </a:r>
          </a:p>
        </p:txBody>
      </p:sp>
      <p:sp>
        <p:nvSpPr>
          <p:cNvPr id="5" name="ZoneTexte 4">
            <a:extLst>
              <a:ext uri="{FF2B5EF4-FFF2-40B4-BE49-F238E27FC236}">
                <a16:creationId xmlns="" xmlns:a16="http://schemas.microsoft.com/office/drawing/2014/main" id="{EDEA70B4-6DFF-4B0A-8BBC-4D04FB3BC8E6}"/>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155</a:t>
            </a:r>
          </a:p>
        </p:txBody>
      </p:sp>
    </p:spTree>
    <p:extLst>
      <p:ext uri="{BB962C8B-B14F-4D97-AF65-F5344CB8AC3E}">
        <p14:creationId xmlns:p14="http://schemas.microsoft.com/office/powerpoint/2010/main" val="2153442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defRPr/>
            </a:pPr>
            <a:r>
              <a:rPr lang="fr-FR" dirty="0"/>
              <a:t>Etude </a:t>
            </a:r>
            <a:r>
              <a:rPr lang="fr-FR" dirty="0" err="1"/>
              <a:t>Swiss</a:t>
            </a:r>
            <a:r>
              <a:rPr lang="fr-FR" dirty="0"/>
              <a:t> </a:t>
            </a:r>
            <a:r>
              <a:rPr lang="fr-FR" dirty="0" err="1"/>
              <a:t>HCVree</a:t>
            </a:r>
            <a:r>
              <a:rPr lang="fr-FR" dirty="0"/>
              <a:t> : TASP VHC </a:t>
            </a:r>
            <a:br>
              <a:rPr lang="fr-FR" dirty="0"/>
            </a:br>
            <a:r>
              <a:rPr lang="fr-FR" dirty="0"/>
              <a:t>chez les HSH VIH+ suisses (2)</a:t>
            </a:r>
          </a:p>
        </p:txBody>
      </p:sp>
      <p:sp>
        <p:nvSpPr>
          <p:cNvPr id="3" name="Espace réservé du contenu 2">
            <a:extLst>
              <a:ext uri="{FF2B5EF4-FFF2-40B4-BE49-F238E27FC236}">
                <a16:creationId xmlns="" xmlns:a16="http://schemas.microsoft.com/office/drawing/2014/main" id="{637922FC-2D82-4A50-A349-B66A2530FAD6}"/>
              </a:ext>
            </a:extLst>
          </p:cNvPr>
          <p:cNvSpPr>
            <a:spLocks noGrp="1"/>
          </p:cNvSpPr>
          <p:nvPr>
            <p:ph idx="1"/>
          </p:nvPr>
        </p:nvSpPr>
        <p:spPr>
          <a:xfrm>
            <a:off x="457200" y="1341438"/>
            <a:ext cx="8507413" cy="936625"/>
          </a:xfrm>
        </p:spPr>
        <p:txBody>
          <a:bodyPr/>
          <a:lstStyle/>
          <a:p>
            <a:r>
              <a:rPr lang="fr-FR" sz="2000" b="1" dirty="0"/>
              <a:t>1</a:t>
            </a:r>
            <a:r>
              <a:rPr lang="fr-FR" sz="2000" b="1" baseline="30000" dirty="0"/>
              <a:t>ère</a:t>
            </a:r>
            <a:r>
              <a:rPr lang="fr-FR" sz="2000" b="1" dirty="0"/>
              <a:t> phase : </a:t>
            </a:r>
            <a:r>
              <a:rPr lang="fr-FR" sz="2000" dirty="0"/>
              <a:t>dépistage systématique (PCR VHC) population HSH VIH+</a:t>
            </a:r>
            <a:endParaRPr lang="fr-FR" sz="1600" dirty="0"/>
          </a:p>
        </p:txBody>
      </p:sp>
      <p:sp>
        <p:nvSpPr>
          <p:cNvPr id="4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a:solidFill>
                  <a:srgbClr val="0070C0"/>
                </a:solidFill>
              </a:rPr>
              <a:t>Braun D, CROI 2018, Abs. 81LB</a:t>
            </a:r>
          </a:p>
        </p:txBody>
      </p:sp>
      <p:grpSp>
        <p:nvGrpSpPr>
          <p:cNvPr id="4" name="Groupe 3">
            <a:extLst>
              <a:ext uri="{FF2B5EF4-FFF2-40B4-BE49-F238E27FC236}">
                <a16:creationId xmlns="" xmlns:a16="http://schemas.microsoft.com/office/drawing/2014/main" id="{E5FFC240-0B80-493D-AFAB-5EC2D5690B4D}"/>
              </a:ext>
            </a:extLst>
          </p:cNvPr>
          <p:cNvGrpSpPr/>
          <p:nvPr/>
        </p:nvGrpSpPr>
        <p:grpSpPr>
          <a:xfrm>
            <a:off x="495674" y="1752978"/>
            <a:ext cx="8152652" cy="3553485"/>
            <a:chOff x="495674" y="1752978"/>
            <a:chExt cx="8152652" cy="3553485"/>
          </a:xfrm>
        </p:grpSpPr>
        <p:sp>
          <p:nvSpPr>
            <p:cNvPr id="2" name="ZoneTexte 1">
              <a:extLst>
                <a:ext uri="{FF2B5EF4-FFF2-40B4-BE49-F238E27FC236}">
                  <a16:creationId xmlns="" xmlns:a16="http://schemas.microsoft.com/office/drawing/2014/main" id="{8F70F54C-AE67-4095-8C97-51D99463CA42}"/>
                </a:ext>
              </a:extLst>
            </p:cNvPr>
            <p:cNvSpPr txBox="1"/>
            <p:nvPr/>
          </p:nvSpPr>
          <p:spPr>
            <a:xfrm>
              <a:off x="1835138" y="1752978"/>
              <a:ext cx="520527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fr-FR">
                  <a:solidFill>
                    <a:srgbClr val="000066"/>
                  </a:solidFill>
                </a:rPr>
                <a:t>9 128 patients VIH+ suivis dans la cohorte SHCS</a:t>
              </a:r>
            </a:p>
          </p:txBody>
        </p:sp>
        <p:sp>
          <p:nvSpPr>
            <p:cNvPr id="6" name="ZoneTexte 5">
              <a:extLst>
                <a:ext uri="{FF2B5EF4-FFF2-40B4-BE49-F238E27FC236}">
                  <a16:creationId xmlns="" xmlns:a16="http://schemas.microsoft.com/office/drawing/2014/main" id="{2B30236B-B812-4695-B59C-A0BDF1ED4282}"/>
                </a:ext>
              </a:extLst>
            </p:cNvPr>
            <p:cNvSpPr txBox="1"/>
            <p:nvPr/>
          </p:nvSpPr>
          <p:spPr>
            <a:xfrm>
              <a:off x="2319245" y="2330204"/>
              <a:ext cx="423705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fr-FR">
                  <a:solidFill>
                    <a:srgbClr val="000066"/>
                  </a:solidFill>
                </a:rPr>
                <a:t>4 257 (47 %) enregistrés comme HSH</a:t>
              </a:r>
            </a:p>
          </p:txBody>
        </p:sp>
        <p:sp>
          <p:nvSpPr>
            <p:cNvPr id="7" name="ZoneTexte 6">
              <a:extLst>
                <a:ext uri="{FF2B5EF4-FFF2-40B4-BE49-F238E27FC236}">
                  <a16:creationId xmlns="" xmlns:a16="http://schemas.microsoft.com/office/drawing/2014/main" id="{FBD21FAD-AA5D-4BF4-ADE2-E145E7A8DCE6}"/>
                </a:ext>
              </a:extLst>
            </p:cNvPr>
            <p:cNvSpPr txBox="1"/>
            <p:nvPr/>
          </p:nvSpPr>
          <p:spPr>
            <a:xfrm>
              <a:off x="1947347" y="2907430"/>
              <a:ext cx="498085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fr-FR">
                  <a:solidFill>
                    <a:srgbClr val="000066"/>
                  </a:solidFill>
                </a:rPr>
                <a:t>3 722 (87 % des HSH) dépistés par PCR VHC</a:t>
              </a:r>
            </a:p>
          </p:txBody>
        </p:sp>
        <p:sp>
          <p:nvSpPr>
            <p:cNvPr id="8" name="ZoneTexte 7">
              <a:extLst>
                <a:ext uri="{FF2B5EF4-FFF2-40B4-BE49-F238E27FC236}">
                  <a16:creationId xmlns="" xmlns:a16="http://schemas.microsoft.com/office/drawing/2014/main" id="{3545F3E1-2646-4561-9ACD-BE710A10ECF4}"/>
                </a:ext>
              </a:extLst>
            </p:cNvPr>
            <p:cNvSpPr txBox="1"/>
            <p:nvPr/>
          </p:nvSpPr>
          <p:spPr>
            <a:xfrm>
              <a:off x="1353221" y="3484655"/>
              <a:ext cx="6169106" cy="6155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dirty="0">
                  <a:solidFill>
                    <a:srgbClr val="000066"/>
                  </a:solidFill>
                </a:rPr>
                <a:t>177 (4,8 %) PCR VHC+</a:t>
              </a:r>
            </a:p>
            <a:p>
              <a:pPr algn="ctr"/>
              <a:r>
                <a:rPr lang="fr-FR" sz="1600" dirty="0">
                  <a:solidFill>
                    <a:srgbClr val="000066"/>
                  </a:solidFill>
                </a:rPr>
                <a:t>Génotype 1 ou 4 : 94 % - Génotype 2 ou 3 : 6 %</a:t>
              </a:r>
            </a:p>
          </p:txBody>
        </p:sp>
        <p:sp>
          <p:nvSpPr>
            <p:cNvPr id="9" name="ZoneTexte 8">
              <a:extLst>
                <a:ext uri="{FF2B5EF4-FFF2-40B4-BE49-F238E27FC236}">
                  <a16:creationId xmlns="" xmlns:a16="http://schemas.microsoft.com/office/drawing/2014/main" id="{CBC39991-FA8C-4726-A96B-2950034E60B8}"/>
                </a:ext>
              </a:extLst>
            </p:cNvPr>
            <p:cNvSpPr txBox="1"/>
            <p:nvPr/>
          </p:nvSpPr>
          <p:spPr>
            <a:xfrm>
              <a:off x="495674" y="4444688"/>
              <a:ext cx="3877985" cy="86177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fr-FR" dirty="0">
                  <a:solidFill>
                    <a:srgbClr val="000066"/>
                  </a:solidFill>
                </a:rPr>
                <a:t>30 (17 %) infections VHC incidentes</a:t>
              </a:r>
            </a:p>
            <a:p>
              <a:pPr algn="ctr"/>
              <a:r>
                <a:rPr lang="fr-FR" sz="1600" dirty="0">
                  <a:solidFill>
                    <a:srgbClr val="000066"/>
                  </a:solidFill>
                </a:rPr>
                <a:t>(test VHC négatif avant 1</a:t>
              </a:r>
              <a:r>
                <a:rPr lang="fr-FR" sz="1600" baseline="30000" dirty="0">
                  <a:solidFill>
                    <a:srgbClr val="000066"/>
                  </a:solidFill>
                </a:rPr>
                <a:t>ère</a:t>
              </a:r>
              <a:r>
                <a:rPr lang="fr-FR" sz="1600" dirty="0">
                  <a:solidFill>
                    <a:srgbClr val="000066"/>
                  </a:solidFill>
                </a:rPr>
                <a:t> phase</a:t>
              </a:r>
              <a:br>
                <a:rPr lang="fr-FR" sz="1600" dirty="0">
                  <a:solidFill>
                    <a:srgbClr val="000066"/>
                  </a:solidFill>
                </a:rPr>
              </a:br>
              <a:r>
                <a:rPr lang="fr-FR" sz="1600" dirty="0">
                  <a:solidFill>
                    <a:srgbClr val="000066"/>
                  </a:solidFill>
                </a:rPr>
                <a:t>et PCR VHC+ en 1</a:t>
              </a:r>
              <a:r>
                <a:rPr lang="fr-FR" sz="1600" baseline="30000" dirty="0">
                  <a:solidFill>
                    <a:srgbClr val="000066"/>
                  </a:solidFill>
                </a:rPr>
                <a:t>ère</a:t>
              </a:r>
              <a:r>
                <a:rPr lang="fr-FR" sz="1600" dirty="0">
                  <a:solidFill>
                    <a:srgbClr val="000066"/>
                  </a:solidFill>
                </a:rPr>
                <a:t> phase)</a:t>
              </a:r>
            </a:p>
          </p:txBody>
        </p:sp>
        <p:sp>
          <p:nvSpPr>
            <p:cNvPr id="10" name="ZoneTexte 9">
              <a:extLst>
                <a:ext uri="{FF2B5EF4-FFF2-40B4-BE49-F238E27FC236}">
                  <a16:creationId xmlns="" xmlns:a16="http://schemas.microsoft.com/office/drawing/2014/main" id="{9C317CCB-9AEE-488D-BF6C-4A326898CF6E}"/>
                </a:ext>
              </a:extLst>
            </p:cNvPr>
            <p:cNvSpPr txBox="1"/>
            <p:nvPr/>
          </p:nvSpPr>
          <p:spPr>
            <a:xfrm>
              <a:off x="4591773" y="4444689"/>
              <a:ext cx="4056553" cy="861774"/>
            </a:xfrm>
            <a:prstGeom prst="rect">
              <a:avLst/>
            </a:prstGeom>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lang="fr-FR" dirty="0">
                  <a:solidFill>
                    <a:srgbClr val="000066"/>
                  </a:solidFill>
                </a:rPr>
                <a:t>147 (83 %) infections VHC chroniques</a:t>
              </a:r>
            </a:p>
            <a:p>
              <a:pPr algn="ctr"/>
              <a:r>
                <a:rPr lang="fr-FR" sz="1600" dirty="0">
                  <a:solidFill>
                    <a:srgbClr val="000066"/>
                  </a:solidFill>
                </a:rPr>
                <a:t>(test VHC positif avant 1</a:t>
              </a:r>
              <a:r>
                <a:rPr lang="fr-FR" sz="1600" baseline="30000" dirty="0">
                  <a:solidFill>
                    <a:srgbClr val="000066"/>
                  </a:solidFill>
                </a:rPr>
                <a:t>ère</a:t>
              </a:r>
              <a:r>
                <a:rPr lang="fr-FR" sz="1600" dirty="0">
                  <a:solidFill>
                    <a:srgbClr val="000066"/>
                  </a:solidFill>
                </a:rPr>
                <a:t> phase)</a:t>
              </a:r>
            </a:p>
          </p:txBody>
        </p:sp>
        <p:cxnSp>
          <p:nvCxnSpPr>
            <p:cNvPr id="12" name="Connecteur droit avec flèche 11">
              <a:extLst>
                <a:ext uri="{FF2B5EF4-FFF2-40B4-BE49-F238E27FC236}">
                  <a16:creationId xmlns="" xmlns:a16="http://schemas.microsoft.com/office/drawing/2014/main" id="{48D2A3A2-91CC-40F4-AF80-E47003681BFB}"/>
                </a:ext>
              </a:extLst>
            </p:cNvPr>
            <p:cNvCxnSpPr>
              <a:stCxn id="2" idx="2"/>
              <a:endCxn id="6" idx="0"/>
            </p:cNvCxnSpPr>
            <p:nvPr/>
          </p:nvCxnSpPr>
          <p:spPr bwMode="auto">
            <a:xfrm>
              <a:off x="4437774" y="2122310"/>
              <a:ext cx="0" cy="20789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14" name="Connecteur droit avec flèche 13">
              <a:extLst>
                <a:ext uri="{FF2B5EF4-FFF2-40B4-BE49-F238E27FC236}">
                  <a16:creationId xmlns="" xmlns:a16="http://schemas.microsoft.com/office/drawing/2014/main" id="{5478DEF5-C916-4F36-BDC9-5504D0CE71E1}"/>
                </a:ext>
              </a:extLst>
            </p:cNvPr>
            <p:cNvCxnSpPr>
              <a:stCxn id="6" idx="2"/>
              <a:endCxn id="7" idx="0"/>
            </p:cNvCxnSpPr>
            <p:nvPr/>
          </p:nvCxnSpPr>
          <p:spPr bwMode="auto">
            <a:xfrm flipH="1">
              <a:off x="4437773" y="2699536"/>
              <a:ext cx="1" cy="20789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16" name="Connecteur droit avec flèche 15">
              <a:extLst>
                <a:ext uri="{FF2B5EF4-FFF2-40B4-BE49-F238E27FC236}">
                  <a16:creationId xmlns="" xmlns:a16="http://schemas.microsoft.com/office/drawing/2014/main" id="{5077E7D7-D8D8-4B09-BA1F-6A5A67EB6B3B}"/>
                </a:ext>
              </a:extLst>
            </p:cNvPr>
            <p:cNvCxnSpPr>
              <a:cxnSpLocks/>
              <a:stCxn id="7" idx="2"/>
              <a:endCxn id="8" idx="0"/>
            </p:cNvCxnSpPr>
            <p:nvPr/>
          </p:nvCxnSpPr>
          <p:spPr bwMode="auto">
            <a:xfrm>
              <a:off x="4437773" y="3276762"/>
              <a:ext cx="1" cy="207893"/>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18" name="Connecteur : en angle 17">
              <a:extLst>
                <a:ext uri="{FF2B5EF4-FFF2-40B4-BE49-F238E27FC236}">
                  <a16:creationId xmlns="" xmlns:a16="http://schemas.microsoft.com/office/drawing/2014/main" id="{379F43CF-CB42-4E97-91CB-584744425028}"/>
                </a:ext>
              </a:extLst>
            </p:cNvPr>
            <p:cNvCxnSpPr>
              <a:cxnSpLocks/>
              <a:stCxn id="8" idx="2"/>
              <a:endCxn id="9" idx="0"/>
            </p:cNvCxnSpPr>
            <p:nvPr/>
          </p:nvCxnSpPr>
          <p:spPr bwMode="auto">
            <a:xfrm rot="5400000">
              <a:off x="3263981" y="3270895"/>
              <a:ext cx="344480" cy="2003107"/>
            </a:xfrm>
            <a:prstGeom prst="bentConnector3">
              <a:avLst>
                <a:gd name="adj1" fmla="val 50000"/>
              </a:avLst>
            </a:prstGeom>
            <a:solidFill>
              <a:schemeClr val="accent1"/>
            </a:solidFill>
            <a:ln w="19050" cap="flat" cmpd="sng" algn="ctr">
              <a:solidFill>
                <a:srgbClr val="0070C0"/>
              </a:solidFill>
              <a:prstDash val="solid"/>
              <a:round/>
              <a:headEnd type="none" w="med" len="med"/>
              <a:tailEnd type="triangle"/>
            </a:ln>
            <a:effectLst/>
          </p:spPr>
        </p:cxnSp>
        <p:cxnSp>
          <p:nvCxnSpPr>
            <p:cNvPr id="22" name="Connecteur : en angle 21">
              <a:extLst>
                <a:ext uri="{FF2B5EF4-FFF2-40B4-BE49-F238E27FC236}">
                  <a16:creationId xmlns="" xmlns:a16="http://schemas.microsoft.com/office/drawing/2014/main" id="{988CA97E-DBD9-456D-A93A-3E3329B959B6}"/>
                </a:ext>
              </a:extLst>
            </p:cNvPr>
            <p:cNvCxnSpPr>
              <a:cxnSpLocks/>
              <a:stCxn id="8" idx="2"/>
              <a:endCxn id="10" idx="0"/>
            </p:cNvCxnSpPr>
            <p:nvPr/>
          </p:nvCxnSpPr>
          <p:spPr bwMode="auto">
            <a:xfrm rot="16200000" flipH="1">
              <a:off x="5356672" y="3181310"/>
              <a:ext cx="344481" cy="2182276"/>
            </a:xfrm>
            <a:prstGeom prst="bentConnector3">
              <a:avLst>
                <a:gd name="adj1" fmla="val 50000"/>
              </a:avLst>
            </a:prstGeom>
            <a:solidFill>
              <a:schemeClr val="accent1"/>
            </a:solidFill>
            <a:ln w="19050" cap="flat" cmpd="sng" algn="ctr">
              <a:solidFill>
                <a:srgbClr val="0070C0"/>
              </a:solidFill>
              <a:prstDash val="solid"/>
              <a:round/>
              <a:headEnd type="none" w="med" len="med"/>
              <a:tailEnd type="triangle"/>
            </a:ln>
            <a:effectLst/>
          </p:spPr>
        </p:cxnSp>
      </p:grpSp>
      <p:sp>
        <p:nvSpPr>
          <p:cNvPr id="30" name="Espace réservé du contenu 2">
            <a:extLst>
              <a:ext uri="{FF2B5EF4-FFF2-40B4-BE49-F238E27FC236}">
                <a16:creationId xmlns="" xmlns:a16="http://schemas.microsoft.com/office/drawing/2014/main" id="{637922FC-2D82-4A50-A349-B66A2530FAD6}"/>
              </a:ext>
            </a:extLst>
          </p:cNvPr>
          <p:cNvSpPr txBox="1">
            <a:spLocks/>
          </p:cNvSpPr>
          <p:nvPr/>
        </p:nvSpPr>
        <p:spPr bwMode="auto">
          <a:xfrm>
            <a:off x="457200" y="5641714"/>
            <a:ext cx="8507413"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r>
              <a:rPr lang="fr-FR" sz="2000" b="1" kern="0" dirty="0"/>
              <a:t>2</a:t>
            </a:r>
            <a:r>
              <a:rPr lang="fr-FR" sz="2000" b="1" kern="0" baseline="30000" dirty="0"/>
              <a:t>ème</a:t>
            </a:r>
            <a:r>
              <a:rPr lang="fr-FR" sz="2000" b="1" kern="0" dirty="0"/>
              <a:t> phase : </a:t>
            </a:r>
            <a:r>
              <a:rPr lang="fr-FR" sz="2000" kern="0" dirty="0"/>
              <a:t>traitement des dépistés par EBR/GZR 12 semaines </a:t>
            </a:r>
            <a:br>
              <a:rPr lang="fr-FR" sz="2000" kern="0" dirty="0"/>
            </a:br>
            <a:r>
              <a:rPr lang="fr-FR" sz="2000" kern="0" dirty="0"/>
              <a:t>(ou si contre-indiqué, traitement selon recommandations EASL/IDSA), n = 161 RVS</a:t>
            </a:r>
            <a:r>
              <a:rPr lang="fr-FR" sz="2000" kern="0" baseline="-25000" dirty="0"/>
              <a:t>12</a:t>
            </a:r>
            <a:r>
              <a:rPr lang="fr-FR" sz="2000" kern="0" dirty="0"/>
              <a:t> = 99,5 %</a:t>
            </a:r>
          </a:p>
        </p:txBody>
      </p:sp>
      <p:sp>
        <p:nvSpPr>
          <p:cNvPr id="17" name="ZoneTexte 16">
            <a:extLst>
              <a:ext uri="{FF2B5EF4-FFF2-40B4-BE49-F238E27FC236}">
                <a16:creationId xmlns="" xmlns:a16="http://schemas.microsoft.com/office/drawing/2014/main" id="{E1D9DA06-DDF9-4AAE-A47C-3AD6B8B3D5EA}"/>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156</a:t>
            </a:r>
          </a:p>
        </p:txBody>
      </p:sp>
    </p:spTree>
    <p:extLst>
      <p:ext uri="{BB962C8B-B14F-4D97-AF65-F5344CB8AC3E}">
        <p14:creationId xmlns:p14="http://schemas.microsoft.com/office/powerpoint/2010/main" val="1841907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defRPr/>
            </a:pPr>
            <a:r>
              <a:rPr lang="fr-FR" dirty="0"/>
              <a:t>Etude </a:t>
            </a:r>
            <a:r>
              <a:rPr lang="fr-FR" dirty="0" err="1"/>
              <a:t>Swiss</a:t>
            </a:r>
            <a:r>
              <a:rPr lang="fr-FR" dirty="0"/>
              <a:t> </a:t>
            </a:r>
            <a:r>
              <a:rPr lang="fr-FR" dirty="0" err="1"/>
              <a:t>HCVree</a:t>
            </a:r>
            <a:r>
              <a:rPr lang="fr-FR" dirty="0"/>
              <a:t> : TASP VHC </a:t>
            </a:r>
            <a:br>
              <a:rPr lang="fr-FR" dirty="0"/>
            </a:br>
            <a:r>
              <a:rPr lang="fr-FR" dirty="0"/>
              <a:t>chez les HSH VIH+ suisses (3)</a:t>
            </a:r>
          </a:p>
        </p:txBody>
      </p:sp>
      <p:sp>
        <p:nvSpPr>
          <p:cNvPr id="3" name="Espace réservé du contenu 2">
            <a:extLst>
              <a:ext uri="{FF2B5EF4-FFF2-40B4-BE49-F238E27FC236}">
                <a16:creationId xmlns="" xmlns:a16="http://schemas.microsoft.com/office/drawing/2014/main" id="{637922FC-2D82-4A50-A349-B66A2530FAD6}"/>
              </a:ext>
            </a:extLst>
          </p:cNvPr>
          <p:cNvSpPr>
            <a:spLocks noGrp="1"/>
          </p:cNvSpPr>
          <p:nvPr>
            <p:ph idx="1"/>
          </p:nvPr>
        </p:nvSpPr>
        <p:spPr>
          <a:xfrm>
            <a:off x="457200" y="1341438"/>
            <a:ext cx="8507413" cy="936625"/>
          </a:xfrm>
        </p:spPr>
        <p:txBody>
          <a:bodyPr/>
          <a:lstStyle/>
          <a:p>
            <a:r>
              <a:rPr lang="fr-FR" sz="1800" b="1" dirty="0"/>
              <a:t>3</a:t>
            </a:r>
            <a:r>
              <a:rPr lang="fr-FR" sz="1800" b="1" baseline="30000" dirty="0"/>
              <a:t>ème</a:t>
            </a:r>
            <a:r>
              <a:rPr lang="fr-FR" sz="1800" b="1" dirty="0"/>
              <a:t> phase </a:t>
            </a:r>
            <a:r>
              <a:rPr lang="fr-FR" sz="1800" dirty="0"/>
              <a:t>: nouveau</a:t>
            </a:r>
            <a:r>
              <a:rPr lang="fr-FR" sz="1800" b="1" dirty="0"/>
              <a:t> </a:t>
            </a:r>
            <a:r>
              <a:rPr lang="fr-FR" sz="1800" dirty="0"/>
              <a:t>dépistage de tous les HSH de la cohorte inclus dans la cohorte SHCS</a:t>
            </a:r>
            <a:endParaRPr lang="fr-FR" sz="1400" dirty="0"/>
          </a:p>
        </p:txBody>
      </p:sp>
      <p:sp>
        <p:nvSpPr>
          <p:cNvPr id="4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a:solidFill>
                  <a:srgbClr val="0070C0"/>
                </a:solidFill>
              </a:rPr>
              <a:t>Braun D, CROI 2018, Abs. 81LB</a:t>
            </a:r>
          </a:p>
        </p:txBody>
      </p:sp>
      <p:grpSp>
        <p:nvGrpSpPr>
          <p:cNvPr id="2" name="Groupe 1">
            <a:extLst>
              <a:ext uri="{FF2B5EF4-FFF2-40B4-BE49-F238E27FC236}">
                <a16:creationId xmlns="" xmlns:a16="http://schemas.microsoft.com/office/drawing/2014/main" id="{BCD6C005-BF76-4CE1-AC73-C3FEE72A38CB}"/>
              </a:ext>
            </a:extLst>
          </p:cNvPr>
          <p:cNvGrpSpPr/>
          <p:nvPr/>
        </p:nvGrpSpPr>
        <p:grpSpPr>
          <a:xfrm>
            <a:off x="1243294" y="2093397"/>
            <a:ext cx="6929746" cy="2159420"/>
            <a:chOff x="1243294" y="2093397"/>
            <a:chExt cx="6929746" cy="2159420"/>
          </a:xfrm>
        </p:grpSpPr>
        <p:sp>
          <p:nvSpPr>
            <p:cNvPr id="7" name="ZoneTexte 6">
              <a:extLst>
                <a:ext uri="{FF2B5EF4-FFF2-40B4-BE49-F238E27FC236}">
                  <a16:creationId xmlns="" xmlns:a16="http://schemas.microsoft.com/office/drawing/2014/main" id="{FBD21FAD-AA5D-4BF4-ADE2-E145E7A8DCE6}"/>
                </a:ext>
              </a:extLst>
            </p:cNvPr>
            <p:cNvSpPr txBox="1"/>
            <p:nvPr/>
          </p:nvSpPr>
          <p:spPr>
            <a:xfrm>
              <a:off x="2470549" y="2093397"/>
              <a:ext cx="448071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fr-FR" dirty="0">
                  <a:solidFill>
                    <a:srgbClr val="000066"/>
                  </a:solidFill>
                </a:rPr>
                <a:t>3 722 HSH (87 %) dépistés par PCR VHC</a:t>
              </a:r>
            </a:p>
          </p:txBody>
        </p:sp>
        <p:sp>
          <p:nvSpPr>
            <p:cNvPr id="8" name="ZoneTexte 7">
              <a:extLst>
                <a:ext uri="{FF2B5EF4-FFF2-40B4-BE49-F238E27FC236}">
                  <a16:creationId xmlns="" xmlns:a16="http://schemas.microsoft.com/office/drawing/2014/main" id="{3545F3E1-2646-4561-9ACD-BE710A10ECF4}"/>
                </a:ext>
              </a:extLst>
            </p:cNvPr>
            <p:cNvSpPr txBox="1"/>
            <p:nvPr/>
          </p:nvSpPr>
          <p:spPr>
            <a:xfrm>
              <a:off x="3467617" y="2598855"/>
              <a:ext cx="248657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fr-FR">
                  <a:solidFill>
                    <a:srgbClr val="000066"/>
                  </a:solidFill>
                </a:rPr>
                <a:t>28 (0,8 %) PCR VHC+</a:t>
              </a:r>
            </a:p>
          </p:txBody>
        </p:sp>
        <p:sp>
          <p:nvSpPr>
            <p:cNvPr id="9" name="ZoneTexte 8">
              <a:extLst>
                <a:ext uri="{FF2B5EF4-FFF2-40B4-BE49-F238E27FC236}">
                  <a16:creationId xmlns="" xmlns:a16="http://schemas.microsoft.com/office/drawing/2014/main" id="{CBC39991-FA8C-4726-A96B-2950034E60B8}"/>
                </a:ext>
              </a:extLst>
            </p:cNvPr>
            <p:cNvSpPr txBox="1"/>
            <p:nvPr/>
          </p:nvSpPr>
          <p:spPr>
            <a:xfrm>
              <a:off x="1243294" y="3136404"/>
              <a:ext cx="3246837" cy="642167"/>
            </a:xfrm>
            <a:prstGeom prst="rect">
              <a:avLst/>
            </a:prstGeom>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lang="fr-FR">
                  <a:solidFill>
                    <a:srgbClr val="000066"/>
                  </a:solidFill>
                </a:rPr>
                <a:t>16 (57 %) infections incidentes</a:t>
              </a:r>
            </a:p>
          </p:txBody>
        </p:sp>
        <p:cxnSp>
          <p:nvCxnSpPr>
            <p:cNvPr id="16" name="Connecteur droit avec flèche 15">
              <a:extLst>
                <a:ext uri="{FF2B5EF4-FFF2-40B4-BE49-F238E27FC236}">
                  <a16:creationId xmlns="" xmlns:a16="http://schemas.microsoft.com/office/drawing/2014/main" id="{5077E7D7-D8D8-4B09-BA1F-6A5A67EB6B3B}"/>
                </a:ext>
              </a:extLst>
            </p:cNvPr>
            <p:cNvCxnSpPr>
              <a:cxnSpLocks/>
              <a:stCxn id="7" idx="2"/>
              <a:endCxn id="8" idx="0"/>
            </p:cNvCxnSpPr>
            <p:nvPr/>
          </p:nvCxnSpPr>
          <p:spPr bwMode="auto">
            <a:xfrm>
              <a:off x="4710906" y="2462729"/>
              <a:ext cx="0" cy="13612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18" name="Connecteur : en angle 17">
              <a:extLst>
                <a:ext uri="{FF2B5EF4-FFF2-40B4-BE49-F238E27FC236}">
                  <a16:creationId xmlns="" xmlns:a16="http://schemas.microsoft.com/office/drawing/2014/main" id="{379F43CF-CB42-4E97-91CB-584744425028}"/>
                </a:ext>
              </a:extLst>
            </p:cNvPr>
            <p:cNvCxnSpPr>
              <a:cxnSpLocks/>
              <a:stCxn id="8" idx="2"/>
              <a:endCxn id="9" idx="0"/>
            </p:cNvCxnSpPr>
            <p:nvPr/>
          </p:nvCxnSpPr>
          <p:spPr bwMode="auto">
            <a:xfrm rot="5400000">
              <a:off x="3704702" y="2130199"/>
              <a:ext cx="168217" cy="1844193"/>
            </a:xfrm>
            <a:prstGeom prst="bentConnector3">
              <a:avLst>
                <a:gd name="adj1" fmla="val 50000"/>
              </a:avLst>
            </a:prstGeom>
            <a:solidFill>
              <a:schemeClr val="accent1"/>
            </a:solidFill>
            <a:ln w="19050" cap="flat" cmpd="sng" algn="ctr">
              <a:solidFill>
                <a:srgbClr val="0070C0"/>
              </a:solidFill>
              <a:prstDash val="solid"/>
              <a:round/>
              <a:headEnd type="none" w="med" len="med"/>
              <a:tailEnd type="triangle"/>
            </a:ln>
            <a:effectLst/>
          </p:spPr>
        </p:cxnSp>
        <p:sp>
          <p:nvSpPr>
            <p:cNvPr id="17" name="ZoneTexte 16">
              <a:extLst>
                <a:ext uri="{FF2B5EF4-FFF2-40B4-BE49-F238E27FC236}">
                  <a16:creationId xmlns="" xmlns:a16="http://schemas.microsoft.com/office/drawing/2014/main" id="{02B4AE29-2574-46D4-BAFE-199855B348A1}"/>
                </a:ext>
              </a:extLst>
            </p:cNvPr>
            <p:cNvSpPr txBox="1"/>
            <p:nvPr/>
          </p:nvSpPr>
          <p:spPr>
            <a:xfrm>
              <a:off x="4911366" y="3132241"/>
              <a:ext cx="326167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dirty="0">
                  <a:solidFill>
                    <a:srgbClr val="000066"/>
                  </a:solidFill>
                </a:rPr>
                <a:t>12 (43 %) infections </a:t>
              </a:r>
              <a:br>
                <a:rPr lang="fr-FR" dirty="0">
                  <a:solidFill>
                    <a:srgbClr val="000066"/>
                  </a:solidFill>
                </a:rPr>
              </a:br>
              <a:r>
                <a:rPr lang="fr-FR" dirty="0">
                  <a:solidFill>
                    <a:srgbClr val="000066"/>
                  </a:solidFill>
                </a:rPr>
                <a:t>non traitées dans 1</a:t>
              </a:r>
              <a:r>
                <a:rPr lang="fr-FR" baseline="30000" dirty="0">
                  <a:solidFill>
                    <a:srgbClr val="000066"/>
                  </a:solidFill>
                </a:rPr>
                <a:t>ère</a:t>
              </a:r>
              <a:r>
                <a:rPr lang="fr-FR" dirty="0">
                  <a:solidFill>
                    <a:srgbClr val="000066"/>
                  </a:solidFill>
                </a:rPr>
                <a:t> phase</a:t>
              </a:r>
            </a:p>
          </p:txBody>
        </p:sp>
        <p:cxnSp>
          <p:nvCxnSpPr>
            <p:cNvPr id="11" name="Connecteur : en angle 10">
              <a:extLst>
                <a:ext uri="{FF2B5EF4-FFF2-40B4-BE49-F238E27FC236}">
                  <a16:creationId xmlns="" xmlns:a16="http://schemas.microsoft.com/office/drawing/2014/main" id="{ABF194C3-2F1C-4B5C-8C35-AB8DAFE81FA7}"/>
                </a:ext>
              </a:extLst>
            </p:cNvPr>
            <p:cNvCxnSpPr>
              <a:stCxn id="8" idx="2"/>
              <a:endCxn id="17" idx="0"/>
            </p:cNvCxnSpPr>
            <p:nvPr/>
          </p:nvCxnSpPr>
          <p:spPr bwMode="auto">
            <a:xfrm rot="16200000" flipH="1">
              <a:off x="5544527" y="2134565"/>
              <a:ext cx="164054" cy="1831297"/>
            </a:xfrm>
            <a:prstGeom prst="bentConnector3">
              <a:avLst>
                <a:gd name="adj1" fmla="val 50000"/>
              </a:avLst>
            </a:prstGeom>
            <a:solidFill>
              <a:schemeClr val="accent1"/>
            </a:solidFill>
            <a:ln w="19050" cap="flat" cmpd="sng" algn="ctr">
              <a:solidFill>
                <a:srgbClr val="0070C0"/>
              </a:solidFill>
              <a:prstDash val="solid"/>
              <a:round/>
              <a:headEnd type="none" w="med" len="med"/>
              <a:tailEnd type="triangle"/>
            </a:ln>
            <a:effectLst/>
          </p:spPr>
        </p:cxnSp>
        <p:sp>
          <p:nvSpPr>
            <p:cNvPr id="20" name="ZoneTexte 19">
              <a:extLst>
                <a:ext uri="{FF2B5EF4-FFF2-40B4-BE49-F238E27FC236}">
                  <a16:creationId xmlns="" xmlns:a16="http://schemas.microsoft.com/office/drawing/2014/main" id="{48DC00A2-28D8-4A43-AACA-7843355A09DB}"/>
                </a:ext>
              </a:extLst>
            </p:cNvPr>
            <p:cNvSpPr txBox="1"/>
            <p:nvPr/>
          </p:nvSpPr>
          <p:spPr>
            <a:xfrm>
              <a:off x="1243294" y="3883485"/>
              <a:ext cx="692974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dirty="0">
                  <a:solidFill>
                    <a:srgbClr val="000066"/>
                  </a:solidFill>
                </a:rPr>
                <a:t>22/28 (76 %) traités durant la 3</a:t>
              </a:r>
              <a:r>
                <a:rPr lang="fr-FR" baseline="30000" dirty="0">
                  <a:solidFill>
                    <a:srgbClr val="000066"/>
                  </a:solidFill>
                </a:rPr>
                <a:t>ème</a:t>
              </a:r>
              <a:r>
                <a:rPr lang="fr-FR" dirty="0">
                  <a:solidFill>
                    <a:srgbClr val="000066"/>
                  </a:solidFill>
                </a:rPr>
                <a:t> phase (RVS</a:t>
              </a:r>
              <a:r>
                <a:rPr lang="fr-FR" baseline="-25000" dirty="0">
                  <a:solidFill>
                    <a:srgbClr val="000066"/>
                  </a:solidFill>
                </a:rPr>
                <a:t>12</a:t>
              </a:r>
              <a:r>
                <a:rPr lang="fr-FR" dirty="0">
                  <a:solidFill>
                    <a:srgbClr val="000066"/>
                  </a:solidFill>
                </a:rPr>
                <a:t> : 100 %)</a:t>
              </a:r>
            </a:p>
          </p:txBody>
        </p:sp>
        <p:cxnSp>
          <p:nvCxnSpPr>
            <p:cNvPr id="15" name="Connecteur droit avec flèche 14">
              <a:extLst>
                <a:ext uri="{FF2B5EF4-FFF2-40B4-BE49-F238E27FC236}">
                  <a16:creationId xmlns="" xmlns:a16="http://schemas.microsoft.com/office/drawing/2014/main" id="{9FC589F1-6E59-4D41-ADF5-EE840DA51087}"/>
                </a:ext>
              </a:extLst>
            </p:cNvPr>
            <p:cNvCxnSpPr>
              <a:stCxn id="8" idx="2"/>
              <a:endCxn id="20" idx="0"/>
            </p:cNvCxnSpPr>
            <p:nvPr/>
          </p:nvCxnSpPr>
          <p:spPr bwMode="auto">
            <a:xfrm flipH="1">
              <a:off x="4708167" y="2968187"/>
              <a:ext cx="2739" cy="915298"/>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grpSp>
      <p:sp>
        <p:nvSpPr>
          <p:cNvPr id="23" name="Espace réservé du contenu 2">
            <a:extLst>
              <a:ext uri="{FF2B5EF4-FFF2-40B4-BE49-F238E27FC236}">
                <a16:creationId xmlns="" xmlns:a16="http://schemas.microsoft.com/office/drawing/2014/main" id="{637922FC-2D82-4A50-A349-B66A2530FAD6}"/>
              </a:ext>
            </a:extLst>
          </p:cNvPr>
          <p:cNvSpPr txBox="1">
            <a:spLocks/>
          </p:cNvSpPr>
          <p:nvPr/>
        </p:nvSpPr>
        <p:spPr bwMode="auto">
          <a:xfrm>
            <a:off x="457201" y="4333897"/>
            <a:ext cx="8613774"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r>
              <a:rPr lang="fr-FR" sz="1800" b="1" kern="0" dirty="0"/>
              <a:t>Synthèse</a:t>
            </a:r>
          </a:p>
          <a:p>
            <a:pPr lvl="1"/>
            <a:r>
              <a:rPr lang="fr-FR" sz="1700" kern="0" dirty="0"/>
              <a:t>1</a:t>
            </a:r>
            <a:r>
              <a:rPr lang="fr-FR" sz="1700" kern="0" baseline="30000" dirty="0"/>
              <a:t>ère</a:t>
            </a:r>
            <a:r>
              <a:rPr lang="fr-FR" sz="1700" kern="0" dirty="0"/>
              <a:t> phase : découverte de 193 infections VHC avec réplication (PCR+) </a:t>
            </a:r>
            <a:br>
              <a:rPr lang="fr-FR" sz="1700" kern="0" dirty="0"/>
            </a:br>
            <a:r>
              <a:rPr lang="fr-FR" sz="1700" kern="0" dirty="0"/>
              <a:t>parmi 3 722 HSH VIH+ (5,2 %)</a:t>
            </a:r>
          </a:p>
          <a:p>
            <a:pPr lvl="1"/>
            <a:r>
              <a:rPr lang="fr-FR" sz="1700" kern="0" dirty="0"/>
              <a:t>2</a:t>
            </a:r>
            <a:r>
              <a:rPr lang="fr-FR" sz="1700" kern="0" baseline="30000" dirty="0"/>
              <a:t>ème</a:t>
            </a:r>
            <a:r>
              <a:rPr lang="fr-FR" sz="1700" kern="0" dirty="0"/>
              <a:t> phase : traitement accepté par 95 % des patients avec RVS</a:t>
            </a:r>
            <a:r>
              <a:rPr lang="fr-FR" sz="1700" kern="0" baseline="-25000" dirty="0"/>
              <a:t>12</a:t>
            </a:r>
            <a:r>
              <a:rPr lang="fr-FR" sz="1700" kern="0" dirty="0"/>
              <a:t> </a:t>
            </a:r>
            <a:r>
              <a:rPr lang="fr-FR" sz="1700" u="sng" kern="0" dirty="0"/>
              <a:t>&gt;</a:t>
            </a:r>
            <a:r>
              <a:rPr lang="fr-FR" sz="1700" kern="0" dirty="0"/>
              <a:t> 99 %</a:t>
            </a:r>
          </a:p>
          <a:p>
            <a:pPr lvl="1"/>
            <a:r>
              <a:rPr lang="fr-FR" sz="1700" kern="0" dirty="0"/>
              <a:t>Un dépistage systématique associé à un traitement rapide de l’infection VHC </a:t>
            </a:r>
            <a:br>
              <a:rPr lang="fr-FR" sz="1700" kern="0" dirty="0"/>
            </a:br>
            <a:r>
              <a:rPr lang="fr-FR" sz="1700" kern="0" dirty="0"/>
              <a:t>et à une intervention comportementale de réduction des risques a permis de diminuer d’au moins 50 % en 2 ans l’incidence de l’infection VHC et peut donc servir de modèle à l’élimination du VHC dans population HSH </a:t>
            </a:r>
            <a:r>
              <a:rPr lang="fr-FR" sz="1700" kern="0" dirty="0" err="1"/>
              <a:t>co-infectée</a:t>
            </a:r>
            <a:r>
              <a:rPr lang="fr-FR" sz="1700" kern="0" dirty="0"/>
              <a:t> VIH/VHC</a:t>
            </a:r>
          </a:p>
        </p:txBody>
      </p:sp>
      <p:sp>
        <p:nvSpPr>
          <p:cNvPr id="19" name="ZoneTexte 18">
            <a:extLst>
              <a:ext uri="{FF2B5EF4-FFF2-40B4-BE49-F238E27FC236}">
                <a16:creationId xmlns="" xmlns:a16="http://schemas.microsoft.com/office/drawing/2014/main" id="{8093ED63-8AD3-43B8-B8F5-4A16C43FD15B}"/>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157</a:t>
            </a:r>
          </a:p>
        </p:txBody>
      </p:sp>
    </p:spTree>
    <p:extLst>
      <p:ext uri="{BB962C8B-B14F-4D97-AF65-F5344CB8AC3E}">
        <p14:creationId xmlns:p14="http://schemas.microsoft.com/office/powerpoint/2010/main" val="2820974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sz="4000" dirty="0"/>
              <a:t>V. Comorbidités</a:t>
            </a:r>
            <a:br>
              <a:rPr lang="fr-FR" sz="4000" dirty="0"/>
            </a:br>
            <a:endParaRPr lang="fr-FR" sz="4000" dirty="0"/>
          </a:p>
          <a:p>
            <a:r>
              <a:rPr lang="fr-FR" sz="3200" dirty="0"/>
              <a:t>V. 3. Autres comorbidités</a:t>
            </a:r>
          </a:p>
        </p:txBody>
      </p:sp>
      <p:sp>
        <p:nvSpPr>
          <p:cNvPr id="6" name="ZoneTexte 5">
            <a:extLst>
              <a:ext uri="{FF2B5EF4-FFF2-40B4-BE49-F238E27FC236}">
                <a16:creationId xmlns="" xmlns:a16="http://schemas.microsoft.com/office/drawing/2014/main" id="{B4711A12-2949-4DE5-A8D6-4E04E4E968DF}"/>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159</a:t>
            </a:r>
          </a:p>
        </p:txBody>
      </p:sp>
    </p:spTree>
    <p:custDataLst>
      <p:tags r:id="rId1"/>
    </p:custDataLst>
    <p:extLst>
      <p:ext uri="{BB962C8B-B14F-4D97-AF65-F5344CB8AC3E}">
        <p14:creationId xmlns:p14="http://schemas.microsoft.com/office/powerpoint/2010/main" val="580147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600" dirty="0"/>
              <a:t>Atteinte coronarienne infra-clinique et exposition aux ARV (</a:t>
            </a:r>
            <a:r>
              <a:rPr lang="fr-FR" sz="2600" dirty="0" err="1"/>
              <a:t>Swiss</a:t>
            </a:r>
            <a:r>
              <a:rPr lang="fr-FR" sz="2600" dirty="0"/>
              <a:t> HIV </a:t>
            </a:r>
            <a:r>
              <a:rPr lang="fr-FR" sz="2600" dirty="0" err="1"/>
              <a:t>Cohort</a:t>
            </a:r>
            <a:r>
              <a:rPr lang="fr-FR" sz="2600" dirty="0"/>
              <a:t> </a:t>
            </a:r>
            <a:r>
              <a:rPr lang="fr-FR" sz="2600" dirty="0" err="1"/>
              <a:t>Study</a:t>
            </a:r>
            <a:r>
              <a:rPr lang="fr-FR" sz="2600" dirty="0"/>
              <a:t>) (1)</a:t>
            </a:r>
          </a:p>
        </p:txBody>
      </p:sp>
      <p:sp>
        <p:nvSpPr>
          <p:cNvPr id="4" name="Espace réservé du contenu 3"/>
          <p:cNvSpPr>
            <a:spLocks noGrp="1"/>
          </p:cNvSpPr>
          <p:nvPr>
            <p:ph idx="1"/>
          </p:nvPr>
        </p:nvSpPr>
        <p:spPr>
          <a:xfrm>
            <a:off x="457200" y="1163878"/>
            <a:ext cx="8507413" cy="5111750"/>
          </a:xfrm>
        </p:spPr>
        <p:txBody>
          <a:bodyPr/>
          <a:lstStyle/>
          <a:p>
            <a:r>
              <a:rPr lang="fr-FR" sz="1800" dirty="0"/>
              <a:t>Etude transversale, 403 patients VIH ≥ 45 ans, sans ATCD coronarien, </a:t>
            </a:r>
            <a:br>
              <a:rPr lang="fr-FR" sz="1800" dirty="0"/>
            </a:br>
            <a:r>
              <a:rPr lang="fr-FR" sz="1800" dirty="0" err="1"/>
              <a:t>DFGe</a:t>
            </a:r>
            <a:r>
              <a:rPr lang="fr-FR" sz="1800" dirty="0"/>
              <a:t> ≥ 60 ml/min</a:t>
            </a:r>
            <a:br>
              <a:rPr lang="fr-FR" sz="1800" dirty="0"/>
            </a:br>
            <a:endParaRPr lang="fr-FR" sz="1800" dirty="0"/>
          </a:p>
          <a:p>
            <a:r>
              <a:rPr lang="fr-FR" sz="1800" dirty="0"/>
              <a:t>Scanner cardiaque (mesure CAC score) et </a:t>
            </a:r>
            <a:r>
              <a:rPr lang="fr-FR" sz="1800" dirty="0" err="1"/>
              <a:t>coroscanner</a:t>
            </a:r>
            <a:r>
              <a:rPr lang="fr-FR" sz="1800" dirty="0"/>
              <a:t> </a:t>
            </a:r>
            <a:br>
              <a:rPr lang="fr-FR" sz="1800" dirty="0"/>
            </a:br>
            <a:endParaRPr lang="fr-FR" sz="1800" dirty="0"/>
          </a:p>
          <a:p>
            <a:r>
              <a:rPr lang="fr-FR" sz="1800" dirty="0"/>
              <a:t>Modèle de régression logistique ajusté avec pondération de probabilité inverse pour évaluer l’association entre les anomalies coronaires et l’exposition cumulée aux 10 ARV les plus prescrits (6 INTI, EFV, ATV, DRV, LPV)</a:t>
            </a:r>
          </a:p>
          <a:p>
            <a:endParaRPr lang="fr-FR" sz="1800" dirty="0"/>
          </a:p>
          <a:p>
            <a:r>
              <a:rPr lang="fr-FR" sz="1800" dirty="0"/>
              <a:t>Résultats (durée médiane traitement ARV = 10,8 ans)</a:t>
            </a:r>
          </a:p>
          <a:p>
            <a:pPr lvl="1"/>
            <a:r>
              <a:rPr lang="fr-FR" sz="1600" dirty="0"/>
              <a:t>CAC-Score &gt; 0 : 46,7 %</a:t>
            </a:r>
          </a:p>
          <a:p>
            <a:pPr lvl="1"/>
            <a:r>
              <a:rPr lang="fr-FR" sz="1600" dirty="0"/>
              <a:t>Plaque coronarienne : 53,1 %</a:t>
            </a:r>
          </a:p>
          <a:p>
            <a:pPr lvl="1"/>
            <a:r>
              <a:rPr lang="fr-FR" sz="1600" dirty="0"/>
              <a:t>Plaque calcifiée : 37,5 %</a:t>
            </a:r>
          </a:p>
          <a:p>
            <a:pPr lvl="1"/>
            <a:r>
              <a:rPr lang="fr-FR" sz="1600" dirty="0"/>
              <a:t>Plaque non-calcifiée/mixte : 37,2 %</a:t>
            </a:r>
            <a:br>
              <a:rPr lang="fr-FR" sz="1600" dirty="0"/>
            </a:br>
            <a:endParaRPr lang="fr-FR" sz="1600" dirty="0"/>
          </a:p>
          <a:p>
            <a:r>
              <a:rPr lang="fr-FR" sz="1800" dirty="0"/>
              <a:t>CAC-Score &gt; 0 : association négative à TDF, EFV et LPV </a:t>
            </a:r>
            <a:r>
              <a:rPr lang="fr-FR" sz="1800" dirty="0">
                <a:sym typeface="Wingdings" panose="05000000000000000000" pitchFamily="2" charset="2"/>
              </a:rPr>
              <a:t></a:t>
            </a:r>
            <a:r>
              <a:rPr lang="fr-FR" sz="1800" dirty="0"/>
              <a:t> effet protecteur</a:t>
            </a:r>
          </a:p>
          <a:p>
            <a:r>
              <a:rPr lang="fr-FR" sz="1800" dirty="0"/>
              <a:t>Présence de plaque : association négative à TDF </a:t>
            </a:r>
            <a:r>
              <a:rPr lang="fr-FR" sz="1800" dirty="0">
                <a:sym typeface="Wingdings" panose="05000000000000000000" pitchFamily="2" charset="2"/>
              </a:rPr>
              <a:t></a:t>
            </a:r>
            <a:r>
              <a:rPr lang="fr-FR" sz="1800" dirty="0"/>
              <a:t> effet protecteur </a:t>
            </a:r>
          </a:p>
          <a:p>
            <a:r>
              <a:rPr lang="fr-FR" sz="1800" dirty="0"/>
              <a:t>Plaques calcifiées : association négative à EFV </a:t>
            </a:r>
            <a:r>
              <a:rPr lang="fr-FR" sz="1800" dirty="0">
                <a:sym typeface="Wingdings" panose="05000000000000000000" pitchFamily="2" charset="2"/>
              </a:rPr>
              <a:t></a:t>
            </a:r>
            <a:r>
              <a:rPr lang="fr-FR" sz="1800" dirty="0"/>
              <a:t> effet protecteur </a:t>
            </a:r>
          </a:p>
          <a:p>
            <a:r>
              <a:rPr lang="fr-FR" sz="1800" dirty="0"/>
              <a:t>Plaques non-calcifiées/mixtes : </a:t>
            </a:r>
          </a:p>
          <a:p>
            <a:pPr lvl="1"/>
            <a:r>
              <a:rPr lang="fr-FR" sz="1600" dirty="0"/>
              <a:t>Association à ABC </a:t>
            </a:r>
            <a:r>
              <a:rPr lang="fr-FR" sz="1600" dirty="0">
                <a:sym typeface="Wingdings" panose="05000000000000000000" pitchFamily="2" charset="2"/>
              </a:rPr>
              <a:t></a:t>
            </a:r>
            <a:r>
              <a:rPr lang="fr-FR" sz="1600" dirty="0"/>
              <a:t> effet favorisant</a:t>
            </a:r>
          </a:p>
          <a:p>
            <a:pPr lvl="1"/>
            <a:r>
              <a:rPr lang="fr-FR" sz="1600" dirty="0"/>
              <a:t>Association négative à FTC </a:t>
            </a:r>
            <a:r>
              <a:rPr lang="fr-FR" sz="1600" dirty="0">
                <a:sym typeface="Wingdings" panose="05000000000000000000" pitchFamily="2" charset="2"/>
              </a:rPr>
              <a:t></a:t>
            </a:r>
            <a:r>
              <a:rPr lang="fr-FR" sz="1600" dirty="0"/>
              <a:t> effet protecteur</a:t>
            </a:r>
            <a:endParaRPr lang="fr-FR" sz="1800" dirty="0"/>
          </a:p>
        </p:txBody>
      </p:sp>
      <p:sp>
        <p:nvSpPr>
          <p:cNvPr id="5" name="Text Box 3"/>
          <p:cNvSpPr txBox="1">
            <a:spLocks noChangeArrowheads="1"/>
          </p:cNvSpPr>
          <p:nvPr/>
        </p:nvSpPr>
        <p:spPr bwMode="auto">
          <a:xfrm>
            <a:off x="5937505" y="6583363"/>
            <a:ext cx="3206496" cy="276999"/>
          </a:xfrm>
          <a:prstGeom prst="rect">
            <a:avLst/>
          </a:prstGeom>
          <a:noFill/>
          <a:ln w="9525">
            <a:noFill/>
            <a:miter lim="800000"/>
            <a:headEnd/>
            <a:tailEnd/>
          </a:ln>
        </p:spPr>
        <p:txBody>
          <a:bodyPr wrap="square">
            <a:spAutoFit/>
          </a:bodyPr>
          <a:lstStyle/>
          <a:p>
            <a:pPr algn="r" eaLnBrk="0" hangingPunct="0"/>
            <a:r>
              <a:rPr lang="en-GB" sz="1200" i="1" dirty="0" err="1">
                <a:solidFill>
                  <a:srgbClr val="0070C0"/>
                </a:solidFill>
              </a:rPr>
              <a:t>Kovari</a:t>
            </a:r>
            <a:r>
              <a:rPr lang="en-GB" sz="1200" i="1" dirty="0">
                <a:solidFill>
                  <a:srgbClr val="0070C0"/>
                </a:solidFill>
              </a:rPr>
              <a:t> H, CROI 2018, Abs. 670</a:t>
            </a:r>
          </a:p>
        </p:txBody>
      </p:sp>
      <p:sp>
        <p:nvSpPr>
          <p:cNvPr id="6" name="ZoneTexte 5">
            <a:extLst>
              <a:ext uri="{FF2B5EF4-FFF2-40B4-BE49-F238E27FC236}">
                <a16:creationId xmlns="" xmlns:a16="http://schemas.microsoft.com/office/drawing/2014/main" id="{54F9F48E-C8AF-4911-A47F-1AA7A7E08F85}"/>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162</a:t>
            </a:r>
          </a:p>
        </p:txBody>
      </p:sp>
    </p:spTree>
    <p:extLst>
      <p:ext uri="{BB962C8B-B14F-4D97-AF65-F5344CB8AC3E}">
        <p14:creationId xmlns:p14="http://schemas.microsoft.com/office/powerpoint/2010/main" val="12192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33600" y="6583363"/>
            <a:ext cx="7010401" cy="276999"/>
          </a:xfrm>
          <a:prstGeom prst="rect">
            <a:avLst/>
          </a:prstGeom>
          <a:noFill/>
          <a:ln w="9525">
            <a:noFill/>
            <a:miter lim="800000"/>
            <a:headEnd/>
            <a:tailEnd/>
          </a:ln>
        </p:spPr>
        <p:txBody>
          <a:bodyPr wrap="square">
            <a:spAutoFit/>
          </a:bodyPr>
          <a:lstStyle/>
          <a:p>
            <a:pPr algn="r" eaLnBrk="0" hangingPunct="0"/>
            <a:r>
              <a:rPr lang="fr-FR" sz="1200" i="1" dirty="0">
                <a:solidFill>
                  <a:srgbClr val="0070C0"/>
                </a:solidFill>
              </a:rPr>
              <a:t>Charpentier C, J. </a:t>
            </a:r>
            <a:r>
              <a:rPr lang="fr-FR" sz="1200" i="1" dirty="0" err="1">
                <a:solidFill>
                  <a:srgbClr val="0070C0"/>
                </a:solidFill>
              </a:rPr>
              <a:t>Antimicrob</a:t>
            </a:r>
            <a:r>
              <a:rPr lang="fr-FR" sz="1200" i="1" dirty="0">
                <a:solidFill>
                  <a:srgbClr val="0070C0"/>
                </a:solidFill>
              </a:rPr>
              <a:t> </a:t>
            </a:r>
            <a:r>
              <a:rPr lang="fr-FR" sz="1200" i="1" dirty="0" err="1">
                <a:solidFill>
                  <a:srgbClr val="0070C0"/>
                </a:solidFill>
              </a:rPr>
              <a:t>Chemother</a:t>
            </a:r>
            <a:r>
              <a:rPr lang="fr-FR" sz="1200" i="1" dirty="0">
                <a:solidFill>
                  <a:srgbClr val="0070C0"/>
                </a:solidFill>
              </a:rPr>
              <a:t> 2018 ; EACS 2017, Abs. PE 6/11 ; CROI 2018, Abs. 547</a:t>
            </a:r>
          </a:p>
        </p:txBody>
      </p:sp>
      <p:sp>
        <p:nvSpPr>
          <p:cNvPr id="7" name="Rectangle 76"/>
          <p:cNvSpPr>
            <a:spLocks noChangeArrowheads="1"/>
          </p:cNvSpPr>
          <p:nvPr/>
        </p:nvSpPr>
        <p:spPr bwMode="auto">
          <a:xfrm>
            <a:off x="2331957" y="2452015"/>
            <a:ext cx="3981924" cy="263918"/>
          </a:xfrm>
          <a:prstGeom prst="rect">
            <a:avLst/>
          </a:prstGeom>
          <a:noFill/>
          <a:ln w="9525">
            <a:noFill/>
            <a:miter lim="800000"/>
            <a:headEnd/>
            <a:tailEnd/>
          </a:ln>
        </p:spPr>
        <p:txBody>
          <a:bodyPr wrap="none" lIns="0" tIns="0" rIns="0" bIns="0">
            <a:spAutoFit/>
          </a:bodyPr>
          <a:lstStyle/>
          <a:p>
            <a:pPr algn="ctr">
              <a:lnSpc>
                <a:spcPct val="85000"/>
              </a:lnSpc>
            </a:pPr>
            <a:r>
              <a:rPr lang="fr-FR" sz="2000" b="1" dirty="0">
                <a:solidFill>
                  <a:srgbClr val="0070C0"/>
                </a:solidFill>
                <a:latin typeface="Calibri" panose="020F0502020204030204" pitchFamily="34" charset="0"/>
                <a:ea typeface="ＭＳ Ｐゴシック" pitchFamily="34" charset="-128"/>
              </a:rPr>
              <a:t>Prévalence du polymorphisme E157Q</a:t>
            </a:r>
            <a:endParaRPr lang="fr-FR" sz="1600" b="1" dirty="0">
              <a:solidFill>
                <a:srgbClr val="0070C0"/>
              </a:solidFill>
              <a:latin typeface="Calibri" panose="020F0502020204030204" pitchFamily="34" charset="0"/>
              <a:ea typeface="ＭＳ Ｐゴシック" pitchFamily="34" charset="-128"/>
            </a:endParaRPr>
          </a:p>
        </p:txBody>
      </p:sp>
      <p:sp>
        <p:nvSpPr>
          <p:cNvPr id="5" name="Titre 4"/>
          <p:cNvSpPr>
            <a:spLocks noGrp="1"/>
          </p:cNvSpPr>
          <p:nvPr>
            <p:ph type="title"/>
          </p:nvPr>
        </p:nvSpPr>
        <p:spPr/>
        <p:txBody>
          <a:bodyPr/>
          <a:lstStyle/>
          <a:p>
            <a:r>
              <a:rPr lang="fr-FR">
                <a:latin typeface="Arial" charset="0"/>
                <a:cs typeface="Arial" charset="0"/>
              </a:rPr>
              <a:t>Polymorphisme E157Q dans l’intégrase :</a:t>
            </a:r>
            <a:br>
              <a:rPr lang="fr-FR">
                <a:latin typeface="Arial" charset="0"/>
                <a:cs typeface="Arial" charset="0"/>
              </a:rPr>
            </a:br>
            <a:r>
              <a:rPr lang="fr-FR">
                <a:latin typeface="Arial" charset="0"/>
                <a:cs typeface="Arial" charset="0"/>
              </a:rPr>
              <a:t>phénotype et réponse au traitement (1) </a:t>
            </a:r>
            <a:endParaRPr lang="fr-FR"/>
          </a:p>
        </p:txBody>
      </p:sp>
      <p:sp>
        <p:nvSpPr>
          <p:cNvPr id="8" name="Espace réservé du contenu 7"/>
          <p:cNvSpPr>
            <a:spLocks noGrp="1"/>
          </p:cNvSpPr>
          <p:nvPr>
            <p:ph idx="1"/>
          </p:nvPr>
        </p:nvSpPr>
        <p:spPr>
          <a:xfrm>
            <a:off x="457200" y="1209358"/>
            <a:ext cx="8507413" cy="838200"/>
          </a:xfrm>
        </p:spPr>
        <p:txBody>
          <a:bodyPr/>
          <a:lstStyle/>
          <a:p>
            <a:r>
              <a:rPr lang="fr-FR" sz="1800" dirty="0"/>
              <a:t>Etude multicentrique ANRS : analyse de 8 528 séquences d’intégrase issues de patients naïfs d’INI (56 % sous-type B, 23 % CRF02_AG et 21 % autres sous-types non-B)</a:t>
            </a:r>
          </a:p>
        </p:txBody>
      </p:sp>
      <p:grpSp>
        <p:nvGrpSpPr>
          <p:cNvPr id="3" name="Groupe 2">
            <a:extLst>
              <a:ext uri="{FF2B5EF4-FFF2-40B4-BE49-F238E27FC236}">
                <a16:creationId xmlns:a16="http://schemas.microsoft.com/office/drawing/2014/main" xmlns="" id="{BCB3BB73-395B-438C-9CA3-439C5133524E}"/>
              </a:ext>
            </a:extLst>
          </p:cNvPr>
          <p:cNvGrpSpPr/>
          <p:nvPr/>
        </p:nvGrpSpPr>
        <p:grpSpPr>
          <a:xfrm>
            <a:off x="178281" y="2636912"/>
            <a:ext cx="8858290" cy="3736877"/>
            <a:chOff x="178281" y="2636912"/>
            <a:chExt cx="8858290" cy="3736877"/>
          </a:xfrm>
        </p:grpSpPr>
        <p:sp>
          <p:nvSpPr>
            <p:cNvPr id="10" name="Rectangle 29"/>
            <p:cNvSpPr>
              <a:spLocks noChangeArrowheads="1"/>
            </p:cNvSpPr>
            <p:nvPr/>
          </p:nvSpPr>
          <p:spPr bwMode="auto">
            <a:xfrm>
              <a:off x="534447" y="5218177"/>
              <a:ext cx="369340" cy="408470"/>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11" name="Line 61"/>
            <p:cNvSpPr>
              <a:spLocks noChangeShapeType="1"/>
            </p:cNvSpPr>
            <p:nvPr/>
          </p:nvSpPr>
          <p:spPr bwMode="auto">
            <a:xfrm>
              <a:off x="416923" y="2926080"/>
              <a:ext cx="0" cy="27516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latin typeface="Arial"/>
              </a:endParaRPr>
            </a:p>
          </p:txBody>
        </p:sp>
        <p:sp>
          <p:nvSpPr>
            <p:cNvPr id="12" name="Line 62"/>
            <p:cNvSpPr>
              <a:spLocks noChangeShapeType="1"/>
            </p:cNvSpPr>
            <p:nvPr/>
          </p:nvSpPr>
          <p:spPr bwMode="auto">
            <a:xfrm>
              <a:off x="364123" y="5626647"/>
              <a:ext cx="85726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latin typeface="Arial"/>
              </a:endParaRPr>
            </a:p>
          </p:txBody>
        </p:sp>
        <p:sp>
          <p:nvSpPr>
            <p:cNvPr id="13" name="Rectangle 83"/>
            <p:cNvSpPr>
              <a:spLocks noChangeArrowheads="1"/>
            </p:cNvSpPr>
            <p:nvPr/>
          </p:nvSpPr>
          <p:spPr bwMode="auto">
            <a:xfrm>
              <a:off x="178281" y="3760423"/>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050">
                  <a:solidFill>
                    <a:srgbClr val="000066"/>
                  </a:solidFill>
                  <a:latin typeface="Arial"/>
                </a:rPr>
                <a:t>12</a:t>
              </a:r>
            </a:p>
          </p:txBody>
        </p:sp>
        <p:sp>
          <p:nvSpPr>
            <p:cNvPr id="14" name="Rectangle 85"/>
            <p:cNvSpPr>
              <a:spLocks noChangeArrowheads="1"/>
            </p:cNvSpPr>
            <p:nvPr/>
          </p:nvSpPr>
          <p:spPr bwMode="auto">
            <a:xfrm>
              <a:off x="503764" y="5696680"/>
              <a:ext cx="430707" cy="6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Tous</a:t>
              </a:r>
            </a:p>
            <a:p>
              <a:pPr algn="ctr" eaLnBrk="1" hangingPunct="1">
                <a:buClrTx/>
                <a:buFontTx/>
                <a:buNone/>
              </a:pPr>
              <a:endParaRPr lang="fr-FR" altLang="fr-FR" sz="900" b="1" dirty="0">
                <a:solidFill>
                  <a:srgbClr val="000066"/>
                </a:solidFill>
                <a:latin typeface="Arial"/>
              </a:endParaRP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r>
                <a:rPr lang="fr-FR" altLang="fr-FR" sz="800" dirty="0">
                  <a:solidFill>
                    <a:srgbClr val="000066"/>
                  </a:solidFill>
                  <a:latin typeface="Arial"/>
                </a:rPr>
                <a:t>n = 8 528</a:t>
              </a:r>
            </a:p>
          </p:txBody>
        </p:sp>
        <p:cxnSp>
          <p:nvCxnSpPr>
            <p:cNvPr id="15" name="Connecteur droit 14"/>
            <p:cNvCxnSpPr/>
            <p:nvPr/>
          </p:nvCxnSpPr>
          <p:spPr bwMode="auto">
            <a:xfrm>
              <a:off x="364123" y="383355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ectangle 83"/>
            <p:cNvSpPr>
              <a:spLocks noChangeArrowheads="1"/>
            </p:cNvSpPr>
            <p:nvPr/>
          </p:nvSpPr>
          <p:spPr bwMode="auto">
            <a:xfrm>
              <a:off x="178281" y="4052418"/>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050">
                  <a:solidFill>
                    <a:srgbClr val="000066"/>
                  </a:solidFill>
                  <a:latin typeface="Arial"/>
                </a:rPr>
                <a:t>10</a:t>
              </a:r>
            </a:p>
          </p:txBody>
        </p:sp>
        <p:cxnSp>
          <p:nvCxnSpPr>
            <p:cNvPr id="17" name="Connecteur droit 16"/>
            <p:cNvCxnSpPr/>
            <p:nvPr/>
          </p:nvCxnSpPr>
          <p:spPr bwMode="auto">
            <a:xfrm>
              <a:off x="364123" y="4125545"/>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Rectangle 83"/>
            <p:cNvSpPr>
              <a:spLocks noChangeArrowheads="1"/>
            </p:cNvSpPr>
            <p:nvPr/>
          </p:nvSpPr>
          <p:spPr bwMode="auto">
            <a:xfrm>
              <a:off x="253622" y="4356320"/>
              <a:ext cx="7534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050">
                  <a:solidFill>
                    <a:srgbClr val="000066"/>
                  </a:solidFill>
                  <a:latin typeface="Arial"/>
                </a:rPr>
                <a:t>8</a:t>
              </a:r>
            </a:p>
          </p:txBody>
        </p:sp>
        <p:cxnSp>
          <p:nvCxnSpPr>
            <p:cNvPr id="19" name="Connecteur droit 18"/>
            <p:cNvCxnSpPr/>
            <p:nvPr/>
          </p:nvCxnSpPr>
          <p:spPr bwMode="auto">
            <a:xfrm>
              <a:off x="364123" y="4429447"/>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Rectangle 83"/>
            <p:cNvSpPr>
              <a:spLocks noChangeArrowheads="1"/>
            </p:cNvSpPr>
            <p:nvPr/>
          </p:nvSpPr>
          <p:spPr bwMode="auto">
            <a:xfrm>
              <a:off x="253622" y="4654126"/>
              <a:ext cx="7534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050">
                  <a:solidFill>
                    <a:srgbClr val="000066"/>
                  </a:solidFill>
                  <a:latin typeface="Arial"/>
                </a:rPr>
                <a:t>6</a:t>
              </a:r>
            </a:p>
          </p:txBody>
        </p:sp>
        <p:cxnSp>
          <p:nvCxnSpPr>
            <p:cNvPr id="21" name="Connecteur droit 20"/>
            <p:cNvCxnSpPr/>
            <p:nvPr/>
          </p:nvCxnSpPr>
          <p:spPr bwMode="auto">
            <a:xfrm>
              <a:off x="364123" y="4727253"/>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Rectangle 83"/>
            <p:cNvSpPr>
              <a:spLocks noChangeArrowheads="1"/>
            </p:cNvSpPr>
            <p:nvPr/>
          </p:nvSpPr>
          <p:spPr bwMode="auto">
            <a:xfrm>
              <a:off x="253622" y="4951932"/>
              <a:ext cx="7534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050">
                  <a:solidFill>
                    <a:srgbClr val="000066"/>
                  </a:solidFill>
                  <a:latin typeface="Arial"/>
                </a:rPr>
                <a:t>4</a:t>
              </a:r>
            </a:p>
          </p:txBody>
        </p:sp>
        <p:cxnSp>
          <p:nvCxnSpPr>
            <p:cNvPr id="23" name="Connecteur droit 22"/>
            <p:cNvCxnSpPr/>
            <p:nvPr/>
          </p:nvCxnSpPr>
          <p:spPr bwMode="auto">
            <a:xfrm>
              <a:off x="364123" y="5025059"/>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Rectangle 83"/>
            <p:cNvSpPr>
              <a:spLocks noChangeArrowheads="1"/>
            </p:cNvSpPr>
            <p:nvPr/>
          </p:nvSpPr>
          <p:spPr bwMode="auto">
            <a:xfrm>
              <a:off x="253622" y="5266132"/>
              <a:ext cx="7534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050">
                  <a:solidFill>
                    <a:srgbClr val="000066"/>
                  </a:solidFill>
                  <a:latin typeface="Arial"/>
                </a:rPr>
                <a:t>2</a:t>
              </a:r>
            </a:p>
          </p:txBody>
        </p:sp>
        <p:cxnSp>
          <p:nvCxnSpPr>
            <p:cNvPr id="25" name="Connecteur droit 24"/>
            <p:cNvCxnSpPr/>
            <p:nvPr/>
          </p:nvCxnSpPr>
          <p:spPr bwMode="auto">
            <a:xfrm>
              <a:off x="364123" y="5339259"/>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Rectangle 83"/>
            <p:cNvSpPr>
              <a:spLocks noChangeArrowheads="1"/>
            </p:cNvSpPr>
            <p:nvPr/>
          </p:nvSpPr>
          <p:spPr bwMode="auto">
            <a:xfrm>
              <a:off x="253622" y="5545959"/>
              <a:ext cx="7534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050">
                  <a:solidFill>
                    <a:srgbClr val="000066"/>
                  </a:solidFill>
                  <a:latin typeface="Arial"/>
                </a:rPr>
                <a:t>0</a:t>
              </a:r>
            </a:p>
          </p:txBody>
        </p:sp>
        <p:sp>
          <p:nvSpPr>
            <p:cNvPr id="28" name="Rectangle 29"/>
            <p:cNvSpPr>
              <a:spLocks noChangeArrowheads="1"/>
            </p:cNvSpPr>
            <p:nvPr/>
          </p:nvSpPr>
          <p:spPr bwMode="auto">
            <a:xfrm>
              <a:off x="1162048" y="5369560"/>
              <a:ext cx="369340" cy="257086"/>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29" name="Rectangle 29"/>
            <p:cNvSpPr>
              <a:spLocks noChangeArrowheads="1"/>
            </p:cNvSpPr>
            <p:nvPr/>
          </p:nvSpPr>
          <p:spPr bwMode="auto">
            <a:xfrm>
              <a:off x="1763514" y="4785360"/>
              <a:ext cx="369340" cy="841287"/>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30" name="Rectangle 29"/>
            <p:cNvSpPr>
              <a:spLocks noChangeArrowheads="1"/>
            </p:cNvSpPr>
            <p:nvPr/>
          </p:nvSpPr>
          <p:spPr bwMode="auto">
            <a:xfrm>
              <a:off x="2360635" y="5298440"/>
              <a:ext cx="369340" cy="328206"/>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31" name="Rectangle 29"/>
            <p:cNvSpPr>
              <a:spLocks noChangeArrowheads="1"/>
            </p:cNvSpPr>
            <p:nvPr/>
          </p:nvSpPr>
          <p:spPr bwMode="auto">
            <a:xfrm>
              <a:off x="3596965" y="3853180"/>
              <a:ext cx="369340" cy="1773466"/>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cxnSp>
          <p:nvCxnSpPr>
            <p:cNvPr id="36" name="Connecteur droit 35"/>
            <p:cNvCxnSpPr/>
            <p:nvPr/>
          </p:nvCxnSpPr>
          <p:spPr bwMode="auto">
            <a:xfrm flipV="1">
              <a:off x="1068572" y="5628087"/>
              <a:ext cx="0" cy="496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Connecteur droit 36"/>
            <p:cNvCxnSpPr/>
            <p:nvPr/>
          </p:nvCxnSpPr>
          <p:spPr bwMode="auto">
            <a:xfrm rot="16200000">
              <a:off x="1639435" y="5652919"/>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Connecteur droit 37"/>
            <p:cNvCxnSpPr/>
            <p:nvPr/>
          </p:nvCxnSpPr>
          <p:spPr bwMode="auto">
            <a:xfrm rot="16200000">
              <a:off x="2229035" y="5652919"/>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Connecteur droit 38"/>
            <p:cNvCxnSpPr/>
            <p:nvPr/>
          </p:nvCxnSpPr>
          <p:spPr bwMode="auto">
            <a:xfrm rot="16200000">
              <a:off x="2849114" y="565292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Connecteur droit 39"/>
            <p:cNvCxnSpPr/>
            <p:nvPr/>
          </p:nvCxnSpPr>
          <p:spPr bwMode="auto">
            <a:xfrm rot="16200000">
              <a:off x="3450905" y="565292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 name="Rectangle 83"/>
            <p:cNvSpPr>
              <a:spLocks noChangeArrowheads="1"/>
            </p:cNvSpPr>
            <p:nvPr/>
          </p:nvSpPr>
          <p:spPr bwMode="auto">
            <a:xfrm>
              <a:off x="178281" y="3455623"/>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050">
                  <a:solidFill>
                    <a:srgbClr val="000066"/>
                  </a:solidFill>
                  <a:latin typeface="Arial"/>
                </a:rPr>
                <a:t>14</a:t>
              </a:r>
            </a:p>
          </p:txBody>
        </p:sp>
        <p:cxnSp>
          <p:nvCxnSpPr>
            <p:cNvPr id="42" name="Connecteur droit 41"/>
            <p:cNvCxnSpPr/>
            <p:nvPr/>
          </p:nvCxnSpPr>
          <p:spPr bwMode="auto">
            <a:xfrm>
              <a:off x="364123" y="352875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3" name="Rectangle 83"/>
            <p:cNvSpPr>
              <a:spLocks noChangeArrowheads="1"/>
            </p:cNvSpPr>
            <p:nvPr/>
          </p:nvSpPr>
          <p:spPr bwMode="auto">
            <a:xfrm>
              <a:off x="178281" y="3150823"/>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050">
                  <a:solidFill>
                    <a:srgbClr val="000066"/>
                  </a:solidFill>
                  <a:latin typeface="Arial"/>
                </a:rPr>
                <a:t>16</a:t>
              </a:r>
            </a:p>
          </p:txBody>
        </p:sp>
        <p:cxnSp>
          <p:nvCxnSpPr>
            <p:cNvPr id="44" name="Connecteur droit 43"/>
            <p:cNvCxnSpPr/>
            <p:nvPr/>
          </p:nvCxnSpPr>
          <p:spPr bwMode="auto">
            <a:xfrm>
              <a:off x="364123" y="322395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Rectangle 83"/>
            <p:cNvSpPr>
              <a:spLocks noChangeArrowheads="1"/>
            </p:cNvSpPr>
            <p:nvPr/>
          </p:nvSpPr>
          <p:spPr bwMode="auto">
            <a:xfrm>
              <a:off x="178281" y="285211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050">
                  <a:solidFill>
                    <a:srgbClr val="000066"/>
                  </a:solidFill>
                  <a:latin typeface="Arial"/>
                </a:rPr>
                <a:t>18</a:t>
              </a:r>
            </a:p>
          </p:txBody>
        </p:sp>
        <p:cxnSp>
          <p:nvCxnSpPr>
            <p:cNvPr id="46" name="Connecteur droit 45"/>
            <p:cNvCxnSpPr/>
            <p:nvPr/>
          </p:nvCxnSpPr>
          <p:spPr bwMode="auto">
            <a:xfrm>
              <a:off x="364123" y="2925246"/>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7" name="Rectangle 29"/>
            <p:cNvSpPr>
              <a:spLocks noChangeArrowheads="1"/>
            </p:cNvSpPr>
            <p:nvPr/>
          </p:nvSpPr>
          <p:spPr bwMode="auto">
            <a:xfrm>
              <a:off x="2987648" y="3120390"/>
              <a:ext cx="369340" cy="2506256"/>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48" name="Rectangle 29"/>
            <p:cNvSpPr>
              <a:spLocks noChangeArrowheads="1"/>
            </p:cNvSpPr>
            <p:nvPr/>
          </p:nvSpPr>
          <p:spPr bwMode="auto">
            <a:xfrm>
              <a:off x="4211785" y="4575810"/>
              <a:ext cx="369340" cy="1050837"/>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49" name="Rectangle 29"/>
            <p:cNvSpPr>
              <a:spLocks noChangeArrowheads="1"/>
            </p:cNvSpPr>
            <p:nvPr/>
          </p:nvSpPr>
          <p:spPr bwMode="auto">
            <a:xfrm>
              <a:off x="4777279" y="4785360"/>
              <a:ext cx="369340" cy="841287"/>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50" name="Rectangle 49"/>
            <p:cNvSpPr>
              <a:spLocks noChangeArrowheads="1"/>
            </p:cNvSpPr>
            <p:nvPr/>
          </p:nvSpPr>
          <p:spPr bwMode="auto">
            <a:xfrm>
              <a:off x="5419255" y="5166360"/>
              <a:ext cx="369340" cy="460286"/>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51" name="Rectangle 50"/>
            <p:cNvSpPr>
              <a:spLocks noChangeArrowheads="1"/>
            </p:cNvSpPr>
            <p:nvPr/>
          </p:nvSpPr>
          <p:spPr bwMode="auto">
            <a:xfrm>
              <a:off x="6019954" y="5314950"/>
              <a:ext cx="369340" cy="311696"/>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52" name="Rectangle 51"/>
            <p:cNvSpPr>
              <a:spLocks noChangeArrowheads="1"/>
            </p:cNvSpPr>
            <p:nvPr/>
          </p:nvSpPr>
          <p:spPr bwMode="auto">
            <a:xfrm>
              <a:off x="6631200" y="5328920"/>
              <a:ext cx="369340" cy="297726"/>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53" name="Rectangle 52"/>
            <p:cNvSpPr>
              <a:spLocks noChangeArrowheads="1"/>
            </p:cNvSpPr>
            <p:nvPr/>
          </p:nvSpPr>
          <p:spPr bwMode="auto">
            <a:xfrm>
              <a:off x="7237744" y="5384800"/>
              <a:ext cx="369340" cy="241846"/>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54" name="Rectangle 53"/>
            <p:cNvSpPr>
              <a:spLocks noChangeArrowheads="1"/>
            </p:cNvSpPr>
            <p:nvPr/>
          </p:nvSpPr>
          <p:spPr bwMode="auto">
            <a:xfrm>
              <a:off x="7843144" y="5466080"/>
              <a:ext cx="369340" cy="160566"/>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sp>
          <p:nvSpPr>
            <p:cNvPr id="55" name="Rectangle 54"/>
            <p:cNvSpPr>
              <a:spLocks noChangeArrowheads="1"/>
            </p:cNvSpPr>
            <p:nvPr/>
          </p:nvSpPr>
          <p:spPr bwMode="auto">
            <a:xfrm>
              <a:off x="8455784" y="5402580"/>
              <a:ext cx="369340" cy="224066"/>
            </a:xfrm>
            <a:prstGeom prst="rect">
              <a:avLst/>
            </a:prstGeom>
            <a:solidFill>
              <a:srgbClr val="7030A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400">
                <a:latin typeface="Arial"/>
              </a:endParaRPr>
            </a:p>
          </p:txBody>
        </p:sp>
        <p:cxnSp>
          <p:nvCxnSpPr>
            <p:cNvPr id="56" name="Connecteur droit 55"/>
            <p:cNvCxnSpPr/>
            <p:nvPr/>
          </p:nvCxnSpPr>
          <p:spPr bwMode="auto">
            <a:xfrm flipV="1">
              <a:off x="4055752" y="5628087"/>
              <a:ext cx="0" cy="496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Connecteur droit 56"/>
            <p:cNvCxnSpPr/>
            <p:nvPr/>
          </p:nvCxnSpPr>
          <p:spPr bwMode="auto">
            <a:xfrm rot="16200000">
              <a:off x="4626615" y="565292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Connecteur droit 57"/>
            <p:cNvCxnSpPr/>
            <p:nvPr/>
          </p:nvCxnSpPr>
          <p:spPr bwMode="auto">
            <a:xfrm rot="16200000">
              <a:off x="5216215" y="565292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Connecteur droit 58"/>
            <p:cNvCxnSpPr/>
            <p:nvPr/>
          </p:nvCxnSpPr>
          <p:spPr bwMode="auto">
            <a:xfrm rot="16200000">
              <a:off x="5836294" y="565292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Connecteur droit 59"/>
            <p:cNvCxnSpPr/>
            <p:nvPr/>
          </p:nvCxnSpPr>
          <p:spPr bwMode="auto">
            <a:xfrm rot="16200000">
              <a:off x="6438085" y="565292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Connecteur droit 60"/>
            <p:cNvCxnSpPr/>
            <p:nvPr/>
          </p:nvCxnSpPr>
          <p:spPr bwMode="auto">
            <a:xfrm flipV="1">
              <a:off x="7092280" y="5628087"/>
              <a:ext cx="0" cy="496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Connecteur droit 61"/>
            <p:cNvCxnSpPr/>
            <p:nvPr/>
          </p:nvCxnSpPr>
          <p:spPr bwMode="auto">
            <a:xfrm rot="16200000">
              <a:off x="7663143" y="565292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Connecteur droit 62"/>
            <p:cNvCxnSpPr/>
            <p:nvPr/>
          </p:nvCxnSpPr>
          <p:spPr bwMode="auto">
            <a:xfrm rot="16200000">
              <a:off x="8252743" y="5652920"/>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Connecteur droit 63"/>
            <p:cNvCxnSpPr/>
            <p:nvPr/>
          </p:nvCxnSpPr>
          <p:spPr bwMode="auto">
            <a:xfrm rot="16200000">
              <a:off x="8872822" y="5652919"/>
              <a:ext cx="496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6" name="Rectangle 85"/>
            <p:cNvSpPr>
              <a:spLocks noChangeArrowheads="1"/>
            </p:cNvSpPr>
            <p:nvPr/>
          </p:nvSpPr>
          <p:spPr bwMode="auto">
            <a:xfrm>
              <a:off x="1202448" y="5696680"/>
              <a:ext cx="28854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B</a:t>
              </a:r>
            </a:p>
            <a:p>
              <a:pPr algn="ctr" eaLnBrk="1" hangingPunct="1">
                <a:buClrTx/>
                <a:buFontTx/>
                <a:buNone/>
              </a:pPr>
              <a:endParaRPr lang="fr-FR" altLang="fr-FR" sz="900" b="1" dirty="0">
                <a:solidFill>
                  <a:srgbClr val="000066"/>
                </a:solidFill>
                <a:latin typeface="Arial"/>
              </a:endParaRP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r>
                <a:rPr lang="fr-FR" altLang="fr-FR" sz="800" dirty="0">
                  <a:solidFill>
                    <a:srgbClr val="000066"/>
                  </a:solidFill>
                  <a:latin typeface="Arial"/>
                </a:rPr>
                <a:t>4 759 </a:t>
              </a:r>
            </a:p>
          </p:txBody>
        </p:sp>
        <p:sp>
          <p:nvSpPr>
            <p:cNvPr id="67" name="Rectangle 85"/>
            <p:cNvSpPr>
              <a:spLocks noChangeArrowheads="1"/>
            </p:cNvSpPr>
            <p:nvPr/>
          </p:nvSpPr>
          <p:spPr bwMode="auto">
            <a:xfrm>
              <a:off x="1639980" y="5696680"/>
              <a:ext cx="627764" cy="6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CRF02_AG</a:t>
              </a:r>
            </a:p>
            <a:p>
              <a:pPr algn="ctr" eaLnBrk="1" hangingPunct="1">
                <a:buClrTx/>
                <a:buFontTx/>
                <a:buNone/>
              </a:pPr>
              <a:endParaRPr lang="fr-FR" altLang="fr-FR" sz="900" b="1" dirty="0">
                <a:solidFill>
                  <a:srgbClr val="000066"/>
                </a:solidFill>
                <a:latin typeface="Arial"/>
              </a:endParaRP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r>
                <a:rPr lang="fr-FR" altLang="fr-FR" sz="800" dirty="0">
                  <a:solidFill>
                    <a:srgbClr val="000066"/>
                  </a:solidFill>
                  <a:latin typeface="Arial"/>
                </a:rPr>
                <a:t>1 945</a:t>
              </a:r>
            </a:p>
          </p:txBody>
        </p:sp>
        <p:sp>
          <p:nvSpPr>
            <p:cNvPr id="68" name="Rectangle 85"/>
            <p:cNvSpPr>
              <a:spLocks noChangeArrowheads="1"/>
            </p:cNvSpPr>
            <p:nvPr/>
          </p:nvSpPr>
          <p:spPr bwMode="auto">
            <a:xfrm>
              <a:off x="2274159" y="5696680"/>
              <a:ext cx="64120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Autres </a:t>
              </a:r>
            </a:p>
            <a:p>
              <a:pPr algn="ctr" eaLnBrk="1" hangingPunct="1">
                <a:buClrTx/>
                <a:buFontTx/>
                <a:buNone/>
              </a:pPr>
              <a:r>
                <a:rPr lang="fr-FR" altLang="fr-FR" sz="900" b="1" dirty="0">
                  <a:solidFill>
                    <a:srgbClr val="000066"/>
                  </a:solidFill>
                  <a:latin typeface="Arial"/>
                </a:rPr>
                <a:t>sous-types </a:t>
              </a:r>
            </a:p>
            <a:p>
              <a:pPr algn="ctr" eaLnBrk="1" hangingPunct="1">
                <a:buClrTx/>
                <a:buFontTx/>
                <a:buNone/>
              </a:pPr>
              <a:r>
                <a:rPr lang="fr-FR" altLang="fr-FR" sz="900" b="1" dirty="0">
                  <a:solidFill>
                    <a:srgbClr val="000066"/>
                  </a:solidFill>
                  <a:latin typeface="Arial"/>
                </a:rPr>
                <a:t>non-B</a:t>
              </a:r>
              <a:br>
                <a:rPr lang="fr-FR" altLang="fr-FR" sz="900" b="1" dirty="0">
                  <a:solidFill>
                    <a:srgbClr val="000066"/>
                  </a:solidFill>
                  <a:latin typeface="Arial"/>
                </a:rPr>
              </a:br>
              <a:endParaRPr lang="fr-FR" altLang="fr-FR" sz="900" b="1" dirty="0">
                <a:solidFill>
                  <a:srgbClr val="000066"/>
                </a:solidFill>
                <a:latin typeface="Arial"/>
              </a:endParaRPr>
            </a:p>
            <a:p>
              <a:pPr algn="ctr" eaLnBrk="1" hangingPunct="1">
                <a:buClrTx/>
                <a:buFontTx/>
                <a:buNone/>
              </a:pPr>
              <a:r>
                <a:rPr lang="fr-FR" altLang="fr-FR" sz="800" dirty="0">
                  <a:solidFill>
                    <a:srgbClr val="000066"/>
                  </a:solidFill>
                  <a:latin typeface="Arial"/>
                </a:rPr>
                <a:t>1 824</a:t>
              </a:r>
            </a:p>
          </p:txBody>
        </p:sp>
        <p:sp>
          <p:nvSpPr>
            <p:cNvPr id="69" name="Rectangle 85"/>
            <p:cNvSpPr>
              <a:spLocks noChangeArrowheads="1"/>
            </p:cNvSpPr>
            <p:nvPr/>
          </p:nvSpPr>
          <p:spPr bwMode="auto">
            <a:xfrm>
              <a:off x="3114610" y="5696680"/>
              <a:ext cx="11541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H</a:t>
              </a: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endParaRPr lang="fr-FR" altLang="fr-FR" sz="900" b="1" dirty="0">
                <a:solidFill>
                  <a:srgbClr val="000066"/>
                </a:solidFill>
                <a:latin typeface="Arial"/>
              </a:endParaRPr>
            </a:p>
            <a:p>
              <a:pPr algn="ctr" eaLnBrk="1" hangingPunct="1">
                <a:buClrTx/>
                <a:buFontTx/>
                <a:buNone/>
              </a:pPr>
              <a:r>
                <a:rPr lang="fr-FR" altLang="fr-FR" sz="800" dirty="0">
                  <a:solidFill>
                    <a:srgbClr val="000066"/>
                  </a:solidFill>
                  <a:latin typeface="Arial"/>
                </a:rPr>
                <a:t>24</a:t>
              </a:r>
            </a:p>
          </p:txBody>
        </p:sp>
        <p:sp>
          <p:nvSpPr>
            <p:cNvPr id="70" name="Rectangle 85"/>
            <p:cNvSpPr>
              <a:spLocks noChangeArrowheads="1"/>
            </p:cNvSpPr>
            <p:nvPr/>
          </p:nvSpPr>
          <p:spPr bwMode="auto">
            <a:xfrm>
              <a:off x="3380448" y="5696680"/>
              <a:ext cx="687496" cy="6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CRF09_cpx</a:t>
              </a: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endParaRPr lang="fr-FR" altLang="fr-FR" sz="900" b="1" dirty="0">
                <a:solidFill>
                  <a:srgbClr val="000066"/>
                </a:solidFill>
                <a:latin typeface="Arial"/>
              </a:endParaRPr>
            </a:p>
            <a:p>
              <a:pPr algn="ctr" eaLnBrk="1" hangingPunct="1">
                <a:buClrTx/>
                <a:buFontTx/>
                <a:buNone/>
              </a:pPr>
              <a:r>
                <a:rPr lang="fr-FR" altLang="fr-FR" sz="800" dirty="0">
                  <a:solidFill>
                    <a:srgbClr val="000066"/>
                  </a:solidFill>
                  <a:latin typeface="Arial"/>
                </a:rPr>
                <a:t>17</a:t>
              </a:r>
            </a:p>
          </p:txBody>
        </p:sp>
        <p:sp>
          <p:nvSpPr>
            <p:cNvPr id="71" name="Rectangle 85"/>
            <p:cNvSpPr>
              <a:spLocks noChangeArrowheads="1"/>
            </p:cNvSpPr>
            <p:nvPr/>
          </p:nvSpPr>
          <p:spPr bwMode="auto">
            <a:xfrm>
              <a:off x="4139952" y="5696680"/>
              <a:ext cx="638979" cy="6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CRF06_cpx</a:t>
              </a:r>
            </a:p>
            <a:p>
              <a:pPr algn="ctr" eaLnBrk="1" hangingPunct="1">
                <a:buClrTx/>
                <a:buFontTx/>
                <a:buNone/>
              </a:pPr>
              <a:endParaRPr lang="fr-FR" altLang="fr-FR" sz="900" b="1" dirty="0">
                <a:solidFill>
                  <a:srgbClr val="000066"/>
                </a:solidFill>
                <a:latin typeface="Arial"/>
              </a:endParaRP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r>
                <a:rPr lang="fr-FR" altLang="fr-FR" sz="800" dirty="0">
                  <a:solidFill>
                    <a:srgbClr val="000066"/>
                  </a:solidFill>
                  <a:latin typeface="Arial"/>
                </a:rPr>
                <a:t>43</a:t>
              </a:r>
              <a:endParaRPr lang="fr-FR" altLang="fr-FR" sz="900" dirty="0">
                <a:solidFill>
                  <a:srgbClr val="000066"/>
                </a:solidFill>
                <a:latin typeface="Arial"/>
              </a:endParaRPr>
            </a:p>
          </p:txBody>
        </p:sp>
        <p:sp>
          <p:nvSpPr>
            <p:cNvPr id="72" name="Rectangle 85"/>
            <p:cNvSpPr>
              <a:spLocks noChangeArrowheads="1"/>
            </p:cNvSpPr>
            <p:nvPr/>
          </p:nvSpPr>
          <p:spPr bwMode="auto">
            <a:xfrm>
              <a:off x="4875387" y="5696680"/>
              <a:ext cx="17312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D</a:t>
              </a: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endParaRPr lang="fr-FR" altLang="fr-FR" sz="900" b="1" dirty="0">
                <a:solidFill>
                  <a:srgbClr val="000066"/>
                </a:solidFill>
                <a:latin typeface="Arial"/>
              </a:endParaRPr>
            </a:p>
            <a:p>
              <a:pPr algn="ctr" eaLnBrk="1" hangingPunct="1">
                <a:buClrTx/>
                <a:buFontTx/>
                <a:buNone/>
              </a:pPr>
              <a:r>
                <a:rPr lang="fr-FR" altLang="fr-FR" sz="800" dirty="0">
                  <a:solidFill>
                    <a:srgbClr val="000066"/>
                  </a:solidFill>
                  <a:latin typeface="Arial"/>
                </a:rPr>
                <a:t>124</a:t>
              </a:r>
            </a:p>
          </p:txBody>
        </p:sp>
        <p:sp>
          <p:nvSpPr>
            <p:cNvPr id="73" name="Rectangle 85"/>
            <p:cNvSpPr>
              <a:spLocks noChangeArrowheads="1"/>
            </p:cNvSpPr>
            <p:nvPr/>
          </p:nvSpPr>
          <p:spPr bwMode="auto">
            <a:xfrm>
              <a:off x="5517363" y="5696680"/>
              <a:ext cx="17312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G</a:t>
              </a: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endParaRPr lang="fr-FR" altLang="fr-FR" sz="900" b="1" dirty="0">
                <a:solidFill>
                  <a:srgbClr val="000066"/>
                </a:solidFill>
                <a:latin typeface="Arial"/>
              </a:endParaRPr>
            </a:p>
            <a:p>
              <a:pPr algn="ctr" eaLnBrk="1" hangingPunct="1">
                <a:buClrTx/>
                <a:buFontTx/>
                <a:buNone/>
              </a:pPr>
              <a:r>
                <a:rPr lang="fr-FR" altLang="fr-FR" sz="800" dirty="0">
                  <a:solidFill>
                    <a:srgbClr val="000066"/>
                  </a:solidFill>
                  <a:latin typeface="Arial"/>
                </a:rPr>
                <a:t>127</a:t>
              </a:r>
            </a:p>
          </p:txBody>
        </p:sp>
        <p:sp>
          <p:nvSpPr>
            <p:cNvPr id="74" name="Rectangle 85"/>
            <p:cNvSpPr>
              <a:spLocks noChangeArrowheads="1"/>
            </p:cNvSpPr>
            <p:nvPr/>
          </p:nvSpPr>
          <p:spPr bwMode="auto">
            <a:xfrm>
              <a:off x="5868144" y="5696680"/>
              <a:ext cx="684731" cy="6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CRF01_AE</a:t>
              </a:r>
            </a:p>
            <a:p>
              <a:pPr algn="ctr" eaLnBrk="1" hangingPunct="1">
                <a:buClrTx/>
                <a:buFontTx/>
                <a:buNone/>
              </a:pPr>
              <a:endParaRPr lang="fr-FR" altLang="fr-FR" sz="900" b="1" dirty="0">
                <a:solidFill>
                  <a:srgbClr val="000066"/>
                </a:solidFill>
                <a:latin typeface="Arial"/>
              </a:endParaRP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r>
                <a:rPr lang="fr-FR" altLang="fr-FR" sz="800" dirty="0">
                  <a:solidFill>
                    <a:srgbClr val="000066"/>
                  </a:solidFill>
                  <a:latin typeface="Arial"/>
                </a:rPr>
                <a:t>140</a:t>
              </a:r>
            </a:p>
          </p:txBody>
        </p:sp>
        <p:sp>
          <p:nvSpPr>
            <p:cNvPr id="75" name="Rectangle 85"/>
            <p:cNvSpPr>
              <a:spLocks noChangeArrowheads="1"/>
            </p:cNvSpPr>
            <p:nvPr/>
          </p:nvSpPr>
          <p:spPr bwMode="auto">
            <a:xfrm>
              <a:off x="6729307" y="5696680"/>
              <a:ext cx="17312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C</a:t>
              </a:r>
            </a:p>
            <a:p>
              <a:pPr algn="ctr" eaLnBrk="1" hangingPunct="1">
                <a:buClrTx/>
                <a:buFontTx/>
                <a:buNone/>
              </a:pPr>
              <a:endParaRPr lang="fr-FR" altLang="fr-FR" sz="900" b="1" dirty="0">
                <a:solidFill>
                  <a:srgbClr val="000066"/>
                </a:solidFill>
                <a:latin typeface="Arial"/>
              </a:endParaRP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r>
                <a:rPr lang="fr-FR" altLang="fr-FR" sz="800" dirty="0">
                  <a:solidFill>
                    <a:srgbClr val="000066"/>
                  </a:solidFill>
                  <a:latin typeface="Arial"/>
                </a:rPr>
                <a:t>199</a:t>
              </a:r>
            </a:p>
          </p:txBody>
        </p:sp>
        <p:sp>
          <p:nvSpPr>
            <p:cNvPr id="76" name="Rectangle 85"/>
            <p:cNvSpPr>
              <a:spLocks noChangeArrowheads="1"/>
            </p:cNvSpPr>
            <p:nvPr/>
          </p:nvSpPr>
          <p:spPr bwMode="auto">
            <a:xfrm>
              <a:off x="7335851" y="5696680"/>
              <a:ext cx="17312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A</a:t>
              </a:r>
            </a:p>
            <a:p>
              <a:pPr algn="ctr" eaLnBrk="1" hangingPunct="1">
                <a:buClrTx/>
                <a:buFontTx/>
                <a:buNone/>
              </a:pPr>
              <a:endParaRPr lang="fr-FR" altLang="fr-FR" sz="900" b="1" dirty="0">
                <a:solidFill>
                  <a:srgbClr val="000066"/>
                </a:solidFill>
                <a:latin typeface="Arial"/>
              </a:endParaRP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r>
                <a:rPr lang="fr-FR" altLang="fr-FR" sz="800" dirty="0">
                  <a:solidFill>
                    <a:srgbClr val="000066"/>
                  </a:solidFill>
                  <a:latin typeface="Arial"/>
                </a:rPr>
                <a:t>320</a:t>
              </a:r>
            </a:p>
          </p:txBody>
        </p:sp>
        <p:sp>
          <p:nvSpPr>
            <p:cNvPr id="77" name="Rectangle 85"/>
            <p:cNvSpPr>
              <a:spLocks noChangeArrowheads="1"/>
            </p:cNvSpPr>
            <p:nvPr/>
          </p:nvSpPr>
          <p:spPr bwMode="auto">
            <a:xfrm>
              <a:off x="7941251" y="5696680"/>
              <a:ext cx="17312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F</a:t>
              </a:r>
            </a:p>
            <a:p>
              <a:pPr algn="ctr" eaLnBrk="1" hangingPunct="1">
                <a:buClrTx/>
                <a:buFontTx/>
                <a:buNone/>
              </a:pPr>
              <a:endParaRPr lang="fr-FR" altLang="fr-FR" sz="900" b="1" dirty="0">
                <a:solidFill>
                  <a:srgbClr val="000066"/>
                </a:solidFill>
                <a:latin typeface="Arial"/>
              </a:endParaRP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r>
                <a:rPr lang="fr-FR" altLang="fr-FR" sz="800" dirty="0">
                  <a:solidFill>
                    <a:srgbClr val="000066"/>
                  </a:solidFill>
                  <a:latin typeface="Arial"/>
                </a:rPr>
                <a:t>189</a:t>
              </a:r>
            </a:p>
          </p:txBody>
        </p:sp>
        <p:sp>
          <p:nvSpPr>
            <p:cNvPr id="78" name="Rectangle 85"/>
            <p:cNvSpPr>
              <a:spLocks noChangeArrowheads="1"/>
            </p:cNvSpPr>
            <p:nvPr/>
          </p:nvSpPr>
          <p:spPr bwMode="auto">
            <a:xfrm>
              <a:off x="8382396" y="5696680"/>
              <a:ext cx="654175" cy="6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900" b="1" dirty="0">
                  <a:solidFill>
                    <a:srgbClr val="000066"/>
                  </a:solidFill>
                  <a:latin typeface="Arial"/>
                </a:rPr>
                <a:t>Indéterminé</a:t>
              </a:r>
            </a:p>
            <a:p>
              <a:pPr algn="ctr" eaLnBrk="1" hangingPunct="1">
                <a:buClrTx/>
                <a:buFontTx/>
                <a:buNone/>
              </a:pPr>
              <a:endParaRPr lang="fr-FR" altLang="fr-FR" sz="900" b="1" dirty="0">
                <a:solidFill>
                  <a:srgbClr val="000066"/>
                </a:solidFill>
                <a:latin typeface="Arial"/>
              </a:endParaRPr>
            </a:p>
            <a:p>
              <a:pPr algn="ctr" eaLnBrk="1" hangingPunct="1">
                <a:buClrTx/>
                <a:buFontTx/>
                <a:buNone/>
              </a:pPr>
              <a:endParaRPr lang="fr-FR" altLang="fr-FR" sz="900" b="1" dirty="0">
                <a:solidFill>
                  <a:srgbClr val="000066"/>
                </a:solidFill>
                <a:latin typeface="Arial"/>
              </a:endParaRPr>
            </a:p>
            <a:p>
              <a:pPr algn="ctr" eaLnBrk="1" hangingPunct="1">
                <a:buClrTx/>
                <a:buFontTx/>
                <a:buNone/>
              </a:pPr>
              <a:r>
                <a:rPr lang="fr-FR" altLang="fr-FR" sz="900" b="1" dirty="0">
                  <a:solidFill>
                    <a:srgbClr val="000066"/>
                  </a:solidFill>
                  <a:latin typeface="Arial"/>
                </a:rPr>
                <a:t/>
              </a:r>
              <a:br>
                <a:rPr lang="fr-FR" altLang="fr-FR" sz="900" b="1" dirty="0">
                  <a:solidFill>
                    <a:srgbClr val="000066"/>
                  </a:solidFill>
                  <a:latin typeface="Arial"/>
                </a:rPr>
              </a:br>
              <a:r>
                <a:rPr lang="fr-FR" altLang="fr-FR" sz="800" dirty="0">
                  <a:solidFill>
                    <a:srgbClr val="000066"/>
                  </a:solidFill>
                  <a:latin typeface="Arial"/>
                </a:rPr>
                <a:t>452</a:t>
              </a:r>
            </a:p>
          </p:txBody>
        </p:sp>
        <p:sp>
          <p:nvSpPr>
            <p:cNvPr id="79" name="Rectangle 85"/>
            <p:cNvSpPr>
              <a:spLocks noChangeArrowheads="1"/>
            </p:cNvSpPr>
            <p:nvPr/>
          </p:nvSpPr>
          <p:spPr bwMode="auto">
            <a:xfrm>
              <a:off x="578088" y="4989660"/>
              <a:ext cx="3935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200" b="1">
                  <a:solidFill>
                    <a:srgbClr val="000066"/>
                  </a:solidFill>
                  <a:latin typeface="Arial"/>
                </a:rPr>
                <a:t>2,7 %</a:t>
              </a:r>
            </a:p>
          </p:txBody>
        </p:sp>
        <p:sp>
          <p:nvSpPr>
            <p:cNvPr id="80" name="Rectangle 85"/>
            <p:cNvSpPr>
              <a:spLocks noChangeArrowheads="1"/>
            </p:cNvSpPr>
            <p:nvPr/>
          </p:nvSpPr>
          <p:spPr bwMode="auto">
            <a:xfrm>
              <a:off x="1187624" y="5168950"/>
              <a:ext cx="3935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200" b="1">
                  <a:solidFill>
                    <a:srgbClr val="000066"/>
                  </a:solidFill>
                  <a:latin typeface="Arial"/>
                </a:rPr>
                <a:t>1,7 %</a:t>
              </a:r>
            </a:p>
          </p:txBody>
        </p:sp>
        <p:sp>
          <p:nvSpPr>
            <p:cNvPr id="81" name="Rectangle 85"/>
            <p:cNvSpPr>
              <a:spLocks noChangeArrowheads="1"/>
            </p:cNvSpPr>
            <p:nvPr/>
          </p:nvSpPr>
          <p:spPr bwMode="auto">
            <a:xfrm>
              <a:off x="1810724" y="4581128"/>
              <a:ext cx="3935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200" b="1">
                  <a:solidFill>
                    <a:srgbClr val="000066"/>
                  </a:solidFill>
                  <a:latin typeface="Arial"/>
                </a:rPr>
                <a:t>5,6 %</a:t>
              </a:r>
            </a:p>
          </p:txBody>
        </p:sp>
        <p:sp>
          <p:nvSpPr>
            <p:cNvPr id="82" name="Rectangle 85"/>
            <p:cNvSpPr>
              <a:spLocks noChangeArrowheads="1"/>
            </p:cNvSpPr>
            <p:nvPr/>
          </p:nvSpPr>
          <p:spPr bwMode="auto">
            <a:xfrm>
              <a:off x="2411760" y="5085184"/>
              <a:ext cx="3935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200" b="1">
                  <a:solidFill>
                    <a:srgbClr val="000066"/>
                  </a:solidFill>
                  <a:latin typeface="Arial"/>
                </a:rPr>
                <a:t>2,2 %</a:t>
              </a:r>
            </a:p>
          </p:txBody>
        </p:sp>
        <p:sp>
          <p:nvSpPr>
            <p:cNvPr id="83" name="ZoneTexte 82"/>
            <p:cNvSpPr txBox="1"/>
            <p:nvPr/>
          </p:nvSpPr>
          <p:spPr>
            <a:xfrm>
              <a:off x="179512" y="2636912"/>
              <a:ext cx="803110" cy="276999"/>
            </a:xfrm>
            <a:prstGeom prst="rect">
              <a:avLst/>
            </a:prstGeom>
            <a:noFill/>
          </p:spPr>
          <p:txBody>
            <a:bodyPr wrap="square" rtlCol="0">
              <a:spAutoFit/>
            </a:bodyPr>
            <a:lstStyle/>
            <a:p>
              <a:r>
                <a:rPr lang="fr-FR" sz="1200" b="1"/>
                <a:t>%</a:t>
              </a:r>
            </a:p>
          </p:txBody>
        </p:sp>
      </p:grpSp>
      <p:sp>
        <p:nvSpPr>
          <p:cNvPr id="84" name="ZoneTexte 83">
            <a:extLst>
              <a:ext uri="{FF2B5EF4-FFF2-40B4-BE49-F238E27FC236}">
                <a16:creationId xmlns:a16="http://schemas.microsoft.com/office/drawing/2014/main" xmlns="" id="{94F71167-5E55-489C-BD3D-1869102F27EE}"/>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10</a:t>
            </a:r>
          </a:p>
        </p:txBody>
      </p:sp>
    </p:spTree>
    <p:extLst>
      <p:ext uri="{BB962C8B-B14F-4D97-AF65-F5344CB8AC3E}">
        <p14:creationId xmlns:p14="http://schemas.microsoft.com/office/powerpoint/2010/main" val="262477373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600" dirty="0"/>
              <a:t>Réduction du risque d’IDM chez les patients VIH : comparaison de différentes stratégies</a:t>
            </a:r>
          </a:p>
        </p:txBody>
      </p:sp>
      <p:sp>
        <p:nvSpPr>
          <p:cNvPr id="4" name="Espace réservé du contenu 3"/>
          <p:cNvSpPr>
            <a:spLocks noGrp="1"/>
          </p:cNvSpPr>
          <p:nvPr>
            <p:ph idx="1"/>
          </p:nvPr>
        </p:nvSpPr>
        <p:spPr>
          <a:xfrm>
            <a:off x="457200" y="1120057"/>
            <a:ext cx="8507413" cy="2642318"/>
          </a:xfrm>
        </p:spPr>
        <p:txBody>
          <a:bodyPr/>
          <a:lstStyle/>
          <a:p>
            <a:pPr>
              <a:lnSpc>
                <a:spcPts val="1900"/>
              </a:lnSpc>
            </a:pPr>
            <a:r>
              <a:rPr lang="fr-FR" sz="1600" dirty="0"/>
              <a:t>Modélisation de l’impact de différentes interventions sur la réduction de l’incidence d’IDM à 10 ans :</a:t>
            </a:r>
          </a:p>
          <a:p>
            <a:pPr lvl="1">
              <a:lnSpc>
                <a:spcPts val="1900"/>
              </a:lnSpc>
            </a:pPr>
            <a:r>
              <a:rPr lang="fr-FR" sz="1400" dirty="0"/>
              <a:t>Consultation de tabacologie + traitement substitutif (estimation : 37 % d’arrêt du tabac à 1 an avec 10 % de rechute/an)</a:t>
            </a:r>
          </a:p>
          <a:p>
            <a:pPr lvl="1">
              <a:lnSpc>
                <a:spcPts val="1900"/>
              </a:lnSpc>
            </a:pPr>
            <a:r>
              <a:rPr lang="fr-FR" sz="1400" dirty="0"/>
              <a:t>Traitement </a:t>
            </a:r>
            <a:r>
              <a:rPr lang="fr-FR" sz="1400" dirty="0" err="1"/>
              <a:t>anti-hypertenseur</a:t>
            </a:r>
            <a:r>
              <a:rPr lang="fr-FR" sz="1400" dirty="0"/>
              <a:t> (hypothèse : observance 100 %)</a:t>
            </a:r>
          </a:p>
          <a:p>
            <a:pPr lvl="1">
              <a:lnSpc>
                <a:spcPts val="1900"/>
              </a:lnSpc>
            </a:pPr>
            <a:r>
              <a:rPr lang="fr-FR" sz="1400" dirty="0"/>
              <a:t>Traitement par </a:t>
            </a:r>
            <a:r>
              <a:rPr lang="fr-FR" sz="1400" dirty="0" err="1"/>
              <a:t>hypolipidémiant</a:t>
            </a:r>
            <a:r>
              <a:rPr lang="fr-FR" sz="1400" dirty="0"/>
              <a:t> (hypothèse : observance 100 %)</a:t>
            </a:r>
          </a:p>
          <a:p>
            <a:pPr lvl="1">
              <a:lnSpc>
                <a:spcPts val="1900"/>
              </a:lnSpc>
            </a:pPr>
            <a:r>
              <a:rPr lang="fr-FR" sz="1400" dirty="0"/>
              <a:t>Changement de ABC pour un autre ARV (hypothèse : observance 100 %)</a:t>
            </a:r>
          </a:p>
          <a:p>
            <a:pPr marL="457200" lvl="1" indent="0">
              <a:lnSpc>
                <a:spcPts val="1900"/>
              </a:lnSpc>
              <a:buNone/>
            </a:pPr>
            <a:endParaRPr lang="fr-FR" sz="1400" dirty="0"/>
          </a:p>
          <a:p>
            <a:pPr>
              <a:lnSpc>
                <a:spcPts val="1900"/>
              </a:lnSpc>
            </a:pPr>
            <a:r>
              <a:rPr lang="fr-FR" sz="1600" dirty="0"/>
              <a:t>Hypothèses basées sur les données de la littérature, chez un patient ayant les caractéristiques suivantes : homme VIH+, 50 ans, sous ABC, fumeur, avec HTA </a:t>
            </a:r>
            <a:br>
              <a:rPr lang="fr-FR" sz="1600" dirty="0"/>
            </a:br>
            <a:r>
              <a:rPr lang="fr-FR" sz="1600" dirty="0"/>
              <a:t>et hypercholestérolémie</a:t>
            </a:r>
          </a:p>
        </p:txBody>
      </p:sp>
      <p:sp>
        <p:nvSpPr>
          <p:cNvPr id="5" name="Text Box 3"/>
          <p:cNvSpPr txBox="1">
            <a:spLocks noChangeArrowheads="1"/>
          </p:cNvSpPr>
          <p:nvPr/>
        </p:nvSpPr>
        <p:spPr bwMode="auto">
          <a:xfrm>
            <a:off x="5937505" y="6583363"/>
            <a:ext cx="3206496" cy="276999"/>
          </a:xfrm>
          <a:prstGeom prst="rect">
            <a:avLst/>
          </a:prstGeom>
          <a:noFill/>
          <a:ln w="9525">
            <a:noFill/>
            <a:miter lim="800000"/>
            <a:headEnd/>
            <a:tailEnd/>
          </a:ln>
        </p:spPr>
        <p:txBody>
          <a:bodyPr wrap="square">
            <a:spAutoFit/>
          </a:bodyPr>
          <a:lstStyle/>
          <a:p>
            <a:pPr algn="r" eaLnBrk="0" hangingPunct="0"/>
            <a:r>
              <a:rPr lang="en-GB" sz="1200" i="1" dirty="0" err="1">
                <a:solidFill>
                  <a:srgbClr val="0070C0"/>
                </a:solidFill>
              </a:rPr>
              <a:t>Hsue</a:t>
            </a:r>
            <a:r>
              <a:rPr lang="en-GB" sz="1200" i="1" dirty="0">
                <a:solidFill>
                  <a:srgbClr val="0070C0"/>
                </a:solidFill>
              </a:rPr>
              <a:t> P, CROI 2018, Abs. 692</a:t>
            </a:r>
          </a:p>
        </p:txBody>
      </p:sp>
      <p:sp>
        <p:nvSpPr>
          <p:cNvPr id="6" name="Text Box 2"/>
          <p:cNvSpPr txBox="1">
            <a:spLocks noChangeArrowheads="1"/>
          </p:cNvSpPr>
          <p:nvPr/>
        </p:nvSpPr>
        <p:spPr bwMode="auto">
          <a:xfrm>
            <a:off x="1728709" y="3768045"/>
            <a:ext cx="6936440" cy="584775"/>
          </a:xfrm>
          <a:prstGeom prst="rect">
            <a:avLst/>
          </a:prstGeom>
          <a:noFill/>
          <a:ln w="9525">
            <a:noFill/>
            <a:miter lim="800000"/>
            <a:headEnd/>
            <a:tailEnd/>
          </a:ln>
        </p:spPr>
        <p:txBody>
          <a:bodyPr wrap="square">
            <a:spAutoFit/>
          </a:bodyPr>
          <a:lstStyle/>
          <a:p>
            <a:pPr algn="ctr"/>
            <a:r>
              <a:rPr lang="fr-FR" sz="1600" b="1" dirty="0">
                <a:solidFill>
                  <a:srgbClr val="0070C0"/>
                </a:solidFill>
                <a:latin typeface="Calibri" pitchFamily="34" charset="0"/>
                <a:ea typeface="ＭＳ Ｐゴシック" pitchFamily="34" charset="-128"/>
              </a:rPr>
              <a:t>Réduction de l’incidence d’IDM selon l’intervention</a:t>
            </a:r>
          </a:p>
          <a:p>
            <a:pPr algn="ctr"/>
            <a:r>
              <a:rPr lang="fr-FR" sz="1600" b="1" dirty="0">
                <a:solidFill>
                  <a:srgbClr val="0070C0"/>
                </a:solidFill>
                <a:latin typeface="Calibri" pitchFamily="34" charset="0"/>
                <a:ea typeface="ＭＳ Ｐゴシック" pitchFamily="34" charset="-128"/>
              </a:rPr>
              <a:t>(incidence à 10 ans sans intervention : 14/1 000 patient-ans)</a:t>
            </a:r>
          </a:p>
        </p:txBody>
      </p:sp>
      <p:grpSp>
        <p:nvGrpSpPr>
          <p:cNvPr id="8" name="Groupe 7">
            <a:extLst>
              <a:ext uri="{FF2B5EF4-FFF2-40B4-BE49-F238E27FC236}">
                <a16:creationId xmlns="" xmlns:a16="http://schemas.microsoft.com/office/drawing/2014/main" id="{DD2884C3-E567-4779-9C87-3B89AC243620}"/>
              </a:ext>
            </a:extLst>
          </p:cNvPr>
          <p:cNvGrpSpPr/>
          <p:nvPr/>
        </p:nvGrpSpPr>
        <p:grpSpPr>
          <a:xfrm>
            <a:off x="457200" y="4359222"/>
            <a:ext cx="7123953" cy="2282239"/>
            <a:chOff x="457200" y="4359222"/>
            <a:chExt cx="7123953" cy="2282239"/>
          </a:xfrm>
        </p:grpSpPr>
        <p:sp>
          <p:nvSpPr>
            <p:cNvPr id="7" name="Espace réservé du contenu 3"/>
            <p:cNvSpPr txBox="1">
              <a:spLocks/>
            </p:cNvSpPr>
            <p:nvPr/>
          </p:nvSpPr>
          <p:spPr bwMode="auto">
            <a:xfrm>
              <a:off x="836017" y="6364462"/>
              <a:ext cx="2376000" cy="276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r">
                <a:buFontTx/>
                <a:buNone/>
              </a:pPr>
              <a:r>
                <a:rPr lang="fr-FR" sz="1100" b="1" dirty="0">
                  <a:cs typeface="Calibri"/>
                </a:rPr>
                <a:t>Incidence/1 000 pt-ans</a:t>
              </a:r>
            </a:p>
          </p:txBody>
        </p:sp>
        <p:sp>
          <p:nvSpPr>
            <p:cNvPr id="9" name="Espace réservé du contenu 3"/>
            <p:cNvSpPr txBox="1">
              <a:spLocks/>
            </p:cNvSpPr>
            <p:nvPr/>
          </p:nvSpPr>
          <p:spPr bwMode="auto">
            <a:xfrm>
              <a:off x="3470106" y="6364461"/>
              <a:ext cx="540000" cy="27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ctr">
                <a:buFontTx/>
                <a:buNone/>
              </a:pPr>
              <a:r>
                <a:rPr lang="fr-FR" sz="1100" b="1" dirty="0">
                  <a:cs typeface="Calibri"/>
                </a:rPr>
                <a:t>7,7</a:t>
              </a:r>
            </a:p>
          </p:txBody>
        </p:sp>
        <p:sp>
          <p:nvSpPr>
            <p:cNvPr id="10" name="Espace réservé du contenu 3"/>
            <p:cNvSpPr txBox="1">
              <a:spLocks/>
            </p:cNvSpPr>
            <p:nvPr/>
          </p:nvSpPr>
          <p:spPr bwMode="auto">
            <a:xfrm>
              <a:off x="4576084" y="6364461"/>
              <a:ext cx="540000" cy="27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ctr">
                <a:buFontTx/>
                <a:buNone/>
              </a:pPr>
              <a:r>
                <a:rPr lang="fr-FR" sz="1100" b="1" dirty="0">
                  <a:cs typeface="Calibri"/>
                </a:rPr>
                <a:t>9,8</a:t>
              </a:r>
            </a:p>
          </p:txBody>
        </p:sp>
        <p:sp>
          <p:nvSpPr>
            <p:cNvPr id="11" name="Espace réservé du contenu 3"/>
            <p:cNvSpPr txBox="1">
              <a:spLocks/>
            </p:cNvSpPr>
            <p:nvPr/>
          </p:nvSpPr>
          <p:spPr bwMode="auto">
            <a:xfrm>
              <a:off x="5651593" y="6364461"/>
              <a:ext cx="648000" cy="27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ctr">
                <a:buFontTx/>
                <a:buNone/>
              </a:pPr>
              <a:r>
                <a:rPr lang="fr-FR" sz="1100" b="1" dirty="0">
                  <a:cs typeface="Calibri"/>
                </a:rPr>
                <a:t>11,6</a:t>
              </a:r>
            </a:p>
          </p:txBody>
        </p:sp>
        <p:sp>
          <p:nvSpPr>
            <p:cNvPr id="12" name="Espace réservé du contenu 3"/>
            <p:cNvSpPr txBox="1">
              <a:spLocks/>
            </p:cNvSpPr>
            <p:nvPr/>
          </p:nvSpPr>
          <p:spPr bwMode="auto">
            <a:xfrm>
              <a:off x="6815771" y="6364461"/>
              <a:ext cx="648000" cy="27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ctr">
                <a:buFontTx/>
                <a:buNone/>
              </a:pPr>
              <a:r>
                <a:rPr lang="fr-FR" sz="1100" b="1" dirty="0">
                  <a:cs typeface="Calibri"/>
                </a:rPr>
                <a:t>12,7</a:t>
              </a:r>
            </a:p>
          </p:txBody>
        </p:sp>
        <p:sp>
          <p:nvSpPr>
            <p:cNvPr id="15" name="Freeform 5">
              <a:extLst>
                <a:ext uri="{FF2B5EF4-FFF2-40B4-BE49-F238E27FC236}">
                  <a16:creationId xmlns="" xmlns:a16="http://schemas.microsoft.com/office/drawing/2014/main" id="{A563A546-4497-4639-BBD7-1B5010DC4D4C}"/>
                </a:ext>
              </a:extLst>
            </p:cNvPr>
            <p:cNvSpPr>
              <a:spLocks/>
            </p:cNvSpPr>
            <p:nvPr/>
          </p:nvSpPr>
          <p:spPr bwMode="auto">
            <a:xfrm>
              <a:off x="3175841" y="4359222"/>
              <a:ext cx="4405312" cy="1958621"/>
            </a:xfrm>
            <a:custGeom>
              <a:avLst/>
              <a:gdLst>
                <a:gd name="T0" fmla="*/ 0 w 2775"/>
                <a:gd name="T1" fmla="*/ 1912 h 1912"/>
                <a:gd name="T2" fmla="*/ 0 w 2775"/>
                <a:gd name="T3" fmla="*/ 0 h 1912"/>
                <a:gd name="T4" fmla="*/ 2775 w 2775"/>
                <a:gd name="T5" fmla="*/ 0 h 1912"/>
              </a:gdLst>
              <a:ahLst/>
              <a:cxnLst>
                <a:cxn ang="0">
                  <a:pos x="T0" y="T1"/>
                </a:cxn>
                <a:cxn ang="0">
                  <a:pos x="T2" y="T3"/>
                </a:cxn>
                <a:cxn ang="0">
                  <a:pos x="T4" y="T5"/>
                </a:cxn>
              </a:cxnLst>
              <a:rect l="0" t="0" r="r" b="b"/>
              <a:pathLst>
                <a:path w="2775" h="1912">
                  <a:moveTo>
                    <a:pt x="0" y="1912"/>
                  </a:moveTo>
                  <a:lnTo>
                    <a:pt x="0" y="0"/>
                  </a:lnTo>
                  <a:lnTo>
                    <a:pt x="2775" y="0"/>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 name="Line 6">
              <a:extLst>
                <a:ext uri="{FF2B5EF4-FFF2-40B4-BE49-F238E27FC236}">
                  <a16:creationId xmlns="" xmlns:a16="http://schemas.microsoft.com/office/drawing/2014/main" id="{0E2CBDF8-6BDE-4D4C-A688-7B99BA223E38}"/>
                </a:ext>
              </a:extLst>
            </p:cNvPr>
            <p:cNvSpPr>
              <a:spLocks noChangeShapeType="1"/>
            </p:cNvSpPr>
            <p:nvPr/>
          </p:nvSpPr>
          <p:spPr bwMode="auto">
            <a:xfrm>
              <a:off x="3086941" y="4695542"/>
              <a:ext cx="8890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 name="Line 7">
              <a:extLst>
                <a:ext uri="{FF2B5EF4-FFF2-40B4-BE49-F238E27FC236}">
                  <a16:creationId xmlns="" xmlns:a16="http://schemas.microsoft.com/office/drawing/2014/main" id="{A3A9DB2D-DBF6-41AF-8D2F-451569C24EEA}"/>
                </a:ext>
              </a:extLst>
            </p:cNvPr>
            <p:cNvSpPr>
              <a:spLocks noChangeShapeType="1"/>
            </p:cNvSpPr>
            <p:nvPr/>
          </p:nvSpPr>
          <p:spPr bwMode="auto">
            <a:xfrm>
              <a:off x="3086941" y="5054939"/>
              <a:ext cx="8890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 name="Line 8">
              <a:extLst>
                <a:ext uri="{FF2B5EF4-FFF2-40B4-BE49-F238E27FC236}">
                  <a16:creationId xmlns="" xmlns:a16="http://schemas.microsoft.com/office/drawing/2014/main" id="{5FE062FA-63BF-43CF-88E3-B68AE2445CAE}"/>
                </a:ext>
              </a:extLst>
            </p:cNvPr>
            <p:cNvSpPr>
              <a:spLocks noChangeShapeType="1"/>
            </p:cNvSpPr>
            <p:nvPr/>
          </p:nvSpPr>
          <p:spPr bwMode="auto">
            <a:xfrm>
              <a:off x="3086941" y="5777848"/>
              <a:ext cx="8890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 name="Line 9">
              <a:extLst>
                <a:ext uri="{FF2B5EF4-FFF2-40B4-BE49-F238E27FC236}">
                  <a16:creationId xmlns="" xmlns:a16="http://schemas.microsoft.com/office/drawing/2014/main" id="{DF66E426-DD75-4491-BD09-2B6C95671E43}"/>
                </a:ext>
              </a:extLst>
            </p:cNvPr>
            <p:cNvSpPr>
              <a:spLocks noChangeShapeType="1"/>
            </p:cNvSpPr>
            <p:nvPr/>
          </p:nvSpPr>
          <p:spPr bwMode="auto">
            <a:xfrm>
              <a:off x="3086941" y="5418451"/>
              <a:ext cx="8890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 name="Line 10">
              <a:extLst>
                <a:ext uri="{FF2B5EF4-FFF2-40B4-BE49-F238E27FC236}">
                  <a16:creationId xmlns="" xmlns:a16="http://schemas.microsoft.com/office/drawing/2014/main" id="{9AA8B69F-7B0B-45CE-811F-F992F8F3D468}"/>
                </a:ext>
              </a:extLst>
            </p:cNvPr>
            <p:cNvSpPr>
              <a:spLocks noChangeShapeType="1"/>
            </p:cNvSpPr>
            <p:nvPr/>
          </p:nvSpPr>
          <p:spPr bwMode="auto">
            <a:xfrm>
              <a:off x="3086941" y="6139989"/>
              <a:ext cx="8890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 name="Freeform 14">
              <a:extLst>
                <a:ext uri="{FF2B5EF4-FFF2-40B4-BE49-F238E27FC236}">
                  <a16:creationId xmlns="" xmlns:a16="http://schemas.microsoft.com/office/drawing/2014/main" id="{A53E0E81-2B76-4D68-88BE-26615593C585}"/>
                </a:ext>
              </a:extLst>
            </p:cNvPr>
            <p:cNvSpPr>
              <a:spLocks/>
            </p:cNvSpPr>
            <p:nvPr/>
          </p:nvSpPr>
          <p:spPr bwMode="auto">
            <a:xfrm>
              <a:off x="3372691" y="4359222"/>
              <a:ext cx="725487" cy="1889810"/>
            </a:xfrm>
            <a:custGeom>
              <a:avLst/>
              <a:gdLst>
                <a:gd name="T0" fmla="*/ 457 w 457"/>
                <a:gd name="T1" fmla="*/ 0 h 824"/>
                <a:gd name="T2" fmla="*/ 0 w 457"/>
                <a:gd name="T3" fmla="*/ 0 h 824"/>
                <a:gd name="T4" fmla="*/ 0 w 457"/>
                <a:gd name="T5" fmla="*/ 824 h 824"/>
                <a:gd name="T6" fmla="*/ 457 w 457"/>
                <a:gd name="T7" fmla="*/ 824 h 824"/>
                <a:gd name="T8" fmla="*/ 457 w 457"/>
                <a:gd name="T9" fmla="*/ 0 h 824"/>
                <a:gd name="T10" fmla="*/ 457 w 457"/>
                <a:gd name="T11" fmla="*/ 0 h 824"/>
              </a:gdLst>
              <a:ahLst/>
              <a:cxnLst>
                <a:cxn ang="0">
                  <a:pos x="T0" y="T1"/>
                </a:cxn>
                <a:cxn ang="0">
                  <a:pos x="T2" y="T3"/>
                </a:cxn>
                <a:cxn ang="0">
                  <a:pos x="T4" y="T5"/>
                </a:cxn>
                <a:cxn ang="0">
                  <a:pos x="T6" y="T7"/>
                </a:cxn>
                <a:cxn ang="0">
                  <a:pos x="T8" y="T9"/>
                </a:cxn>
                <a:cxn ang="0">
                  <a:pos x="T10" y="T11"/>
                </a:cxn>
              </a:cxnLst>
              <a:rect l="0" t="0" r="r" b="b"/>
              <a:pathLst>
                <a:path w="457" h="824">
                  <a:moveTo>
                    <a:pt x="457" y="0"/>
                  </a:moveTo>
                  <a:lnTo>
                    <a:pt x="0" y="0"/>
                  </a:lnTo>
                  <a:lnTo>
                    <a:pt x="0" y="824"/>
                  </a:lnTo>
                  <a:lnTo>
                    <a:pt x="457" y="824"/>
                  </a:lnTo>
                  <a:lnTo>
                    <a:pt x="457" y="0"/>
                  </a:lnTo>
                  <a:lnTo>
                    <a:pt x="457"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dirty="0"/>
            </a:p>
          </p:txBody>
        </p:sp>
        <p:sp>
          <p:nvSpPr>
            <p:cNvPr id="22" name="Freeform 15">
              <a:extLst>
                <a:ext uri="{FF2B5EF4-FFF2-40B4-BE49-F238E27FC236}">
                  <a16:creationId xmlns="" xmlns:a16="http://schemas.microsoft.com/office/drawing/2014/main" id="{F46306FA-3FE8-4103-9A33-98AAA36B07FA}"/>
                </a:ext>
              </a:extLst>
            </p:cNvPr>
            <p:cNvSpPr>
              <a:spLocks/>
            </p:cNvSpPr>
            <p:nvPr/>
          </p:nvSpPr>
          <p:spPr bwMode="auto">
            <a:xfrm>
              <a:off x="4495054" y="4359222"/>
              <a:ext cx="727075" cy="1261402"/>
            </a:xfrm>
            <a:custGeom>
              <a:avLst/>
              <a:gdLst>
                <a:gd name="T0" fmla="*/ 458 w 458"/>
                <a:gd name="T1" fmla="*/ 550 h 550"/>
                <a:gd name="T2" fmla="*/ 458 w 458"/>
                <a:gd name="T3" fmla="*/ 0 h 550"/>
                <a:gd name="T4" fmla="*/ 0 w 458"/>
                <a:gd name="T5" fmla="*/ 0 h 550"/>
                <a:gd name="T6" fmla="*/ 0 w 458"/>
                <a:gd name="T7" fmla="*/ 550 h 550"/>
                <a:gd name="T8" fmla="*/ 458 w 458"/>
                <a:gd name="T9" fmla="*/ 550 h 550"/>
                <a:gd name="T10" fmla="*/ 458 w 458"/>
                <a:gd name="T11" fmla="*/ 550 h 550"/>
              </a:gdLst>
              <a:ahLst/>
              <a:cxnLst>
                <a:cxn ang="0">
                  <a:pos x="T0" y="T1"/>
                </a:cxn>
                <a:cxn ang="0">
                  <a:pos x="T2" y="T3"/>
                </a:cxn>
                <a:cxn ang="0">
                  <a:pos x="T4" y="T5"/>
                </a:cxn>
                <a:cxn ang="0">
                  <a:pos x="T6" y="T7"/>
                </a:cxn>
                <a:cxn ang="0">
                  <a:pos x="T8" y="T9"/>
                </a:cxn>
                <a:cxn ang="0">
                  <a:pos x="T10" y="T11"/>
                </a:cxn>
              </a:cxnLst>
              <a:rect l="0" t="0" r="r" b="b"/>
              <a:pathLst>
                <a:path w="458" h="550">
                  <a:moveTo>
                    <a:pt x="458" y="550"/>
                  </a:moveTo>
                  <a:lnTo>
                    <a:pt x="458" y="0"/>
                  </a:lnTo>
                  <a:lnTo>
                    <a:pt x="0" y="0"/>
                  </a:lnTo>
                  <a:lnTo>
                    <a:pt x="0" y="550"/>
                  </a:lnTo>
                  <a:lnTo>
                    <a:pt x="458" y="550"/>
                  </a:lnTo>
                  <a:lnTo>
                    <a:pt x="458" y="55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3" name="Freeform 16">
              <a:extLst>
                <a:ext uri="{FF2B5EF4-FFF2-40B4-BE49-F238E27FC236}">
                  <a16:creationId xmlns="" xmlns:a16="http://schemas.microsoft.com/office/drawing/2014/main" id="{53D60ADA-6BEB-4EC2-835E-1C99DD282AC2}"/>
                </a:ext>
              </a:extLst>
            </p:cNvPr>
            <p:cNvSpPr>
              <a:spLocks/>
            </p:cNvSpPr>
            <p:nvPr/>
          </p:nvSpPr>
          <p:spPr bwMode="auto">
            <a:xfrm>
              <a:off x="5619004" y="4359222"/>
              <a:ext cx="723900" cy="708678"/>
            </a:xfrm>
            <a:custGeom>
              <a:avLst/>
              <a:gdLst>
                <a:gd name="T0" fmla="*/ 456 w 456"/>
                <a:gd name="T1" fmla="*/ 0 h 309"/>
                <a:gd name="T2" fmla="*/ 0 w 456"/>
                <a:gd name="T3" fmla="*/ 0 h 309"/>
                <a:gd name="T4" fmla="*/ 0 w 456"/>
                <a:gd name="T5" fmla="*/ 309 h 309"/>
                <a:gd name="T6" fmla="*/ 456 w 456"/>
                <a:gd name="T7" fmla="*/ 309 h 309"/>
                <a:gd name="T8" fmla="*/ 456 w 456"/>
                <a:gd name="T9" fmla="*/ 0 h 309"/>
                <a:gd name="T10" fmla="*/ 456 w 456"/>
                <a:gd name="T11" fmla="*/ 0 h 309"/>
              </a:gdLst>
              <a:ahLst/>
              <a:cxnLst>
                <a:cxn ang="0">
                  <a:pos x="T0" y="T1"/>
                </a:cxn>
                <a:cxn ang="0">
                  <a:pos x="T2" y="T3"/>
                </a:cxn>
                <a:cxn ang="0">
                  <a:pos x="T4" y="T5"/>
                </a:cxn>
                <a:cxn ang="0">
                  <a:pos x="T6" y="T7"/>
                </a:cxn>
                <a:cxn ang="0">
                  <a:pos x="T8" y="T9"/>
                </a:cxn>
                <a:cxn ang="0">
                  <a:pos x="T10" y="T11"/>
                </a:cxn>
              </a:cxnLst>
              <a:rect l="0" t="0" r="r" b="b"/>
              <a:pathLst>
                <a:path w="456" h="309">
                  <a:moveTo>
                    <a:pt x="456" y="0"/>
                  </a:moveTo>
                  <a:lnTo>
                    <a:pt x="0" y="0"/>
                  </a:lnTo>
                  <a:lnTo>
                    <a:pt x="0" y="309"/>
                  </a:lnTo>
                  <a:lnTo>
                    <a:pt x="456" y="309"/>
                  </a:lnTo>
                  <a:lnTo>
                    <a:pt x="456" y="0"/>
                  </a:lnTo>
                  <a:lnTo>
                    <a:pt x="456"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4" name="Freeform 17">
              <a:extLst>
                <a:ext uri="{FF2B5EF4-FFF2-40B4-BE49-F238E27FC236}">
                  <a16:creationId xmlns="" xmlns:a16="http://schemas.microsoft.com/office/drawing/2014/main" id="{9384EA57-4C26-4045-A1D1-98432AD7E0F8}"/>
                </a:ext>
              </a:extLst>
            </p:cNvPr>
            <p:cNvSpPr>
              <a:spLocks/>
            </p:cNvSpPr>
            <p:nvPr/>
          </p:nvSpPr>
          <p:spPr bwMode="auto">
            <a:xfrm>
              <a:off x="6747716" y="4359222"/>
              <a:ext cx="725487" cy="371540"/>
            </a:xfrm>
            <a:custGeom>
              <a:avLst/>
              <a:gdLst>
                <a:gd name="T0" fmla="*/ 457 w 457"/>
                <a:gd name="T1" fmla="*/ 162 h 162"/>
                <a:gd name="T2" fmla="*/ 457 w 457"/>
                <a:gd name="T3" fmla="*/ 0 h 162"/>
                <a:gd name="T4" fmla="*/ 0 w 457"/>
                <a:gd name="T5" fmla="*/ 0 h 162"/>
                <a:gd name="T6" fmla="*/ 0 w 457"/>
                <a:gd name="T7" fmla="*/ 162 h 162"/>
                <a:gd name="T8" fmla="*/ 457 w 457"/>
                <a:gd name="T9" fmla="*/ 162 h 162"/>
                <a:gd name="T10" fmla="*/ 457 w 457"/>
                <a:gd name="T11" fmla="*/ 162 h 162"/>
              </a:gdLst>
              <a:ahLst/>
              <a:cxnLst>
                <a:cxn ang="0">
                  <a:pos x="T0" y="T1"/>
                </a:cxn>
                <a:cxn ang="0">
                  <a:pos x="T2" y="T3"/>
                </a:cxn>
                <a:cxn ang="0">
                  <a:pos x="T4" y="T5"/>
                </a:cxn>
                <a:cxn ang="0">
                  <a:pos x="T6" y="T7"/>
                </a:cxn>
                <a:cxn ang="0">
                  <a:pos x="T8" y="T9"/>
                </a:cxn>
                <a:cxn ang="0">
                  <a:pos x="T10" y="T11"/>
                </a:cxn>
              </a:cxnLst>
              <a:rect l="0" t="0" r="r" b="b"/>
              <a:pathLst>
                <a:path w="457" h="162">
                  <a:moveTo>
                    <a:pt x="457" y="162"/>
                  </a:moveTo>
                  <a:lnTo>
                    <a:pt x="457" y="0"/>
                  </a:lnTo>
                  <a:lnTo>
                    <a:pt x="0" y="0"/>
                  </a:lnTo>
                  <a:lnTo>
                    <a:pt x="0" y="162"/>
                  </a:lnTo>
                  <a:lnTo>
                    <a:pt x="457" y="162"/>
                  </a:lnTo>
                  <a:lnTo>
                    <a:pt x="457" y="16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5" name="ZoneTexte 24">
              <a:extLst>
                <a:ext uri="{FF2B5EF4-FFF2-40B4-BE49-F238E27FC236}">
                  <a16:creationId xmlns="" xmlns:a16="http://schemas.microsoft.com/office/drawing/2014/main" id="{B6DC037F-30D4-4EBE-BB2A-47F91DEDDA8F}"/>
                </a:ext>
              </a:extLst>
            </p:cNvPr>
            <p:cNvSpPr txBox="1"/>
            <p:nvPr/>
          </p:nvSpPr>
          <p:spPr>
            <a:xfrm>
              <a:off x="3603827" y="4362640"/>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srgbClr val="FFFFFF"/>
                  </a:solidFill>
                </a:rPr>
                <a:t>4</a:t>
              </a:r>
            </a:p>
          </p:txBody>
        </p:sp>
        <p:sp>
          <p:nvSpPr>
            <p:cNvPr id="26" name="ZoneTexte 25">
              <a:extLst>
                <a:ext uri="{FF2B5EF4-FFF2-40B4-BE49-F238E27FC236}">
                  <a16:creationId xmlns="" xmlns:a16="http://schemas.microsoft.com/office/drawing/2014/main" id="{5E620F4F-ED78-4A6A-A417-C1F3B7CD9068}"/>
                </a:ext>
              </a:extLst>
            </p:cNvPr>
            <p:cNvSpPr txBox="1"/>
            <p:nvPr/>
          </p:nvSpPr>
          <p:spPr>
            <a:xfrm>
              <a:off x="4730673" y="4362640"/>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srgbClr val="FFFFFF"/>
                  </a:solidFill>
                </a:rPr>
                <a:t>3</a:t>
              </a:r>
            </a:p>
          </p:txBody>
        </p:sp>
        <p:sp>
          <p:nvSpPr>
            <p:cNvPr id="27" name="ZoneTexte 26">
              <a:extLst>
                <a:ext uri="{FF2B5EF4-FFF2-40B4-BE49-F238E27FC236}">
                  <a16:creationId xmlns="" xmlns:a16="http://schemas.microsoft.com/office/drawing/2014/main" id="{E1150EA7-1F45-4BD1-A973-E727D2FA32C0}"/>
                </a:ext>
              </a:extLst>
            </p:cNvPr>
            <p:cNvSpPr txBox="1"/>
            <p:nvPr/>
          </p:nvSpPr>
          <p:spPr>
            <a:xfrm>
              <a:off x="5857519" y="4362640"/>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srgbClr val="FFFFFF"/>
                  </a:solidFill>
                </a:rPr>
                <a:t>2</a:t>
              </a:r>
            </a:p>
          </p:txBody>
        </p:sp>
        <p:sp>
          <p:nvSpPr>
            <p:cNvPr id="28" name="ZoneTexte 27">
              <a:extLst>
                <a:ext uri="{FF2B5EF4-FFF2-40B4-BE49-F238E27FC236}">
                  <a16:creationId xmlns="" xmlns:a16="http://schemas.microsoft.com/office/drawing/2014/main" id="{C3E8CED7-7642-4A7E-9392-212E3CD56FB8}"/>
                </a:ext>
              </a:extLst>
            </p:cNvPr>
            <p:cNvSpPr txBox="1"/>
            <p:nvPr/>
          </p:nvSpPr>
          <p:spPr>
            <a:xfrm>
              <a:off x="6984365" y="4362640"/>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srgbClr val="FFFFFF"/>
                  </a:solidFill>
                </a:rPr>
                <a:t>1</a:t>
              </a:r>
            </a:p>
          </p:txBody>
        </p:sp>
        <p:sp>
          <p:nvSpPr>
            <p:cNvPr id="29" name="ZoneTexte 28">
              <a:extLst>
                <a:ext uri="{FF2B5EF4-FFF2-40B4-BE49-F238E27FC236}">
                  <a16:creationId xmlns="" xmlns:a16="http://schemas.microsoft.com/office/drawing/2014/main" id="{8EFB726F-F7A4-4CBA-91A2-3863ACA09E23}"/>
                </a:ext>
              </a:extLst>
            </p:cNvPr>
            <p:cNvSpPr txBox="1"/>
            <p:nvPr/>
          </p:nvSpPr>
          <p:spPr>
            <a:xfrm>
              <a:off x="4556005" y="5319211"/>
              <a:ext cx="628697" cy="276999"/>
            </a:xfrm>
            <a:prstGeom prst="rect">
              <a:avLst/>
            </a:prstGeom>
            <a:noFill/>
          </p:spPr>
          <p:txBody>
            <a:bodyPr wrap="none" rtlCol="0">
              <a:spAutoFit/>
            </a:bodyPr>
            <a:lstStyle/>
            <a:p>
              <a:pPr algn="ctr"/>
              <a:r>
                <a:rPr lang="fr-FR" sz="1200" b="1" dirty="0"/>
                <a:t>- 31 %</a:t>
              </a:r>
            </a:p>
          </p:txBody>
        </p:sp>
        <p:sp>
          <p:nvSpPr>
            <p:cNvPr id="30" name="ZoneTexte 29">
              <a:extLst>
                <a:ext uri="{FF2B5EF4-FFF2-40B4-BE49-F238E27FC236}">
                  <a16:creationId xmlns="" xmlns:a16="http://schemas.microsoft.com/office/drawing/2014/main" id="{64377BB2-1C15-465C-99D3-470B2B316C51}"/>
                </a:ext>
              </a:extLst>
            </p:cNvPr>
            <p:cNvSpPr txBox="1"/>
            <p:nvPr/>
          </p:nvSpPr>
          <p:spPr>
            <a:xfrm>
              <a:off x="5674779" y="4737859"/>
              <a:ext cx="628697" cy="276999"/>
            </a:xfrm>
            <a:prstGeom prst="rect">
              <a:avLst/>
            </a:prstGeom>
            <a:noFill/>
          </p:spPr>
          <p:txBody>
            <a:bodyPr wrap="none" rtlCol="0">
              <a:spAutoFit/>
            </a:bodyPr>
            <a:lstStyle/>
            <a:p>
              <a:pPr algn="ctr"/>
              <a:r>
                <a:rPr lang="fr-FR" sz="1200" b="1" dirty="0"/>
                <a:t>- 19 %</a:t>
              </a:r>
            </a:p>
          </p:txBody>
        </p:sp>
        <p:sp>
          <p:nvSpPr>
            <p:cNvPr id="31" name="ZoneTexte 30">
              <a:extLst>
                <a:ext uri="{FF2B5EF4-FFF2-40B4-BE49-F238E27FC236}">
                  <a16:creationId xmlns="" xmlns:a16="http://schemas.microsoft.com/office/drawing/2014/main" id="{CB0E06E3-129D-43FA-82D6-D06BBD54FEBF}"/>
                </a:ext>
              </a:extLst>
            </p:cNvPr>
            <p:cNvSpPr txBox="1"/>
            <p:nvPr/>
          </p:nvSpPr>
          <p:spPr>
            <a:xfrm>
              <a:off x="6793822" y="4712729"/>
              <a:ext cx="620234" cy="276999"/>
            </a:xfrm>
            <a:prstGeom prst="rect">
              <a:avLst/>
            </a:prstGeom>
            <a:noFill/>
          </p:spPr>
          <p:txBody>
            <a:bodyPr wrap="none" rtlCol="0">
              <a:spAutoFit/>
            </a:bodyPr>
            <a:lstStyle/>
            <a:p>
              <a:pPr algn="ctr"/>
              <a:r>
                <a:rPr lang="fr-FR" sz="1200" b="1" dirty="0"/>
                <a:t>- 11 %</a:t>
              </a:r>
            </a:p>
          </p:txBody>
        </p:sp>
        <p:sp>
          <p:nvSpPr>
            <p:cNvPr id="32" name="ZoneTexte 31">
              <a:extLst>
                <a:ext uri="{FF2B5EF4-FFF2-40B4-BE49-F238E27FC236}">
                  <a16:creationId xmlns="" xmlns:a16="http://schemas.microsoft.com/office/drawing/2014/main" id="{2F2DDDDB-C00B-4C1F-A658-5022C1809B48}"/>
                </a:ext>
              </a:extLst>
            </p:cNvPr>
            <p:cNvSpPr txBox="1"/>
            <p:nvPr/>
          </p:nvSpPr>
          <p:spPr>
            <a:xfrm>
              <a:off x="2778374" y="4562730"/>
              <a:ext cx="354584" cy="276999"/>
            </a:xfrm>
            <a:prstGeom prst="rect">
              <a:avLst/>
            </a:prstGeom>
            <a:noFill/>
          </p:spPr>
          <p:txBody>
            <a:bodyPr wrap="none" rtlCol="0">
              <a:spAutoFit/>
            </a:bodyPr>
            <a:lstStyle/>
            <a:p>
              <a:pPr algn="r"/>
              <a:r>
                <a:rPr lang="fr-FR" sz="1200" dirty="0"/>
                <a:t>10</a:t>
              </a:r>
            </a:p>
          </p:txBody>
        </p:sp>
        <p:sp>
          <p:nvSpPr>
            <p:cNvPr id="33" name="ZoneTexte 32">
              <a:extLst>
                <a:ext uri="{FF2B5EF4-FFF2-40B4-BE49-F238E27FC236}">
                  <a16:creationId xmlns="" xmlns:a16="http://schemas.microsoft.com/office/drawing/2014/main" id="{3C76C1AB-903D-47E1-A4DD-CB9E4C9A01FE}"/>
                </a:ext>
              </a:extLst>
            </p:cNvPr>
            <p:cNvSpPr txBox="1"/>
            <p:nvPr/>
          </p:nvSpPr>
          <p:spPr>
            <a:xfrm>
              <a:off x="2778374" y="4915055"/>
              <a:ext cx="354584" cy="276999"/>
            </a:xfrm>
            <a:prstGeom prst="rect">
              <a:avLst/>
            </a:prstGeom>
            <a:noFill/>
          </p:spPr>
          <p:txBody>
            <a:bodyPr wrap="none" rtlCol="0">
              <a:spAutoFit/>
            </a:bodyPr>
            <a:lstStyle/>
            <a:p>
              <a:pPr algn="r"/>
              <a:r>
                <a:rPr lang="fr-FR" sz="1200" dirty="0"/>
                <a:t>20</a:t>
              </a:r>
            </a:p>
          </p:txBody>
        </p:sp>
        <p:sp>
          <p:nvSpPr>
            <p:cNvPr id="34" name="ZoneTexte 33">
              <a:extLst>
                <a:ext uri="{FF2B5EF4-FFF2-40B4-BE49-F238E27FC236}">
                  <a16:creationId xmlns="" xmlns:a16="http://schemas.microsoft.com/office/drawing/2014/main" id="{E03280B1-514D-46BA-A5E3-83C8946F1E0C}"/>
                </a:ext>
              </a:extLst>
            </p:cNvPr>
            <p:cNvSpPr txBox="1"/>
            <p:nvPr/>
          </p:nvSpPr>
          <p:spPr>
            <a:xfrm>
              <a:off x="2778374" y="5285137"/>
              <a:ext cx="354584" cy="276999"/>
            </a:xfrm>
            <a:prstGeom prst="rect">
              <a:avLst/>
            </a:prstGeom>
            <a:noFill/>
          </p:spPr>
          <p:txBody>
            <a:bodyPr wrap="none" rtlCol="0">
              <a:spAutoFit/>
            </a:bodyPr>
            <a:lstStyle/>
            <a:p>
              <a:pPr algn="r"/>
              <a:r>
                <a:rPr lang="fr-FR" sz="1200" dirty="0"/>
                <a:t>30</a:t>
              </a:r>
            </a:p>
          </p:txBody>
        </p:sp>
        <p:sp>
          <p:nvSpPr>
            <p:cNvPr id="35" name="ZoneTexte 34">
              <a:extLst>
                <a:ext uri="{FF2B5EF4-FFF2-40B4-BE49-F238E27FC236}">
                  <a16:creationId xmlns="" xmlns:a16="http://schemas.microsoft.com/office/drawing/2014/main" id="{AE6B52B5-0751-485A-BEF4-C567F55672C8}"/>
                </a:ext>
              </a:extLst>
            </p:cNvPr>
            <p:cNvSpPr txBox="1"/>
            <p:nvPr/>
          </p:nvSpPr>
          <p:spPr>
            <a:xfrm>
              <a:off x="2778374" y="5646341"/>
              <a:ext cx="354584" cy="276999"/>
            </a:xfrm>
            <a:prstGeom prst="rect">
              <a:avLst/>
            </a:prstGeom>
            <a:noFill/>
          </p:spPr>
          <p:txBody>
            <a:bodyPr wrap="none" rtlCol="0">
              <a:spAutoFit/>
            </a:bodyPr>
            <a:lstStyle/>
            <a:p>
              <a:pPr algn="r"/>
              <a:r>
                <a:rPr lang="fr-FR" sz="1200" dirty="0"/>
                <a:t>40</a:t>
              </a:r>
            </a:p>
          </p:txBody>
        </p:sp>
        <p:sp>
          <p:nvSpPr>
            <p:cNvPr id="36" name="ZoneTexte 35">
              <a:extLst>
                <a:ext uri="{FF2B5EF4-FFF2-40B4-BE49-F238E27FC236}">
                  <a16:creationId xmlns="" xmlns:a16="http://schemas.microsoft.com/office/drawing/2014/main" id="{9F550098-DD14-429B-9D70-F20E36E4A65E}"/>
                </a:ext>
              </a:extLst>
            </p:cNvPr>
            <p:cNvSpPr txBox="1"/>
            <p:nvPr/>
          </p:nvSpPr>
          <p:spPr>
            <a:xfrm>
              <a:off x="2778374" y="5998667"/>
              <a:ext cx="354584" cy="276999"/>
            </a:xfrm>
            <a:prstGeom prst="rect">
              <a:avLst/>
            </a:prstGeom>
            <a:noFill/>
          </p:spPr>
          <p:txBody>
            <a:bodyPr wrap="none" rtlCol="0">
              <a:spAutoFit/>
            </a:bodyPr>
            <a:lstStyle/>
            <a:p>
              <a:pPr algn="r"/>
              <a:r>
                <a:rPr lang="fr-FR" sz="1200" dirty="0"/>
                <a:t>50</a:t>
              </a:r>
            </a:p>
          </p:txBody>
        </p:sp>
        <p:sp>
          <p:nvSpPr>
            <p:cNvPr id="2" name="ZoneTexte 1"/>
            <p:cNvSpPr txBox="1"/>
            <p:nvPr/>
          </p:nvSpPr>
          <p:spPr>
            <a:xfrm>
              <a:off x="692118" y="4447628"/>
              <a:ext cx="1530932" cy="1384995"/>
            </a:xfrm>
            <a:prstGeom prst="rect">
              <a:avLst/>
            </a:prstGeom>
            <a:noFill/>
          </p:spPr>
          <p:txBody>
            <a:bodyPr wrap="none" rtlCol="0">
              <a:spAutoFit/>
            </a:bodyPr>
            <a:lstStyle/>
            <a:p>
              <a:pPr>
                <a:lnSpc>
                  <a:spcPct val="150000"/>
                </a:lnSpc>
              </a:pPr>
              <a:r>
                <a:rPr lang="fr-FR" sz="1400" dirty="0"/>
                <a:t>Arrêt tabac</a:t>
              </a:r>
            </a:p>
            <a:p>
              <a:pPr>
                <a:lnSpc>
                  <a:spcPct val="150000"/>
                </a:lnSpc>
              </a:pPr>
              <a:r>
                <a:rPr lang="fr-FR" sz="1400" dirty="0"/>
                <a:t>Traitement HTA</a:t>
              </a:r>
            </a:p>
            <a:p>
              <a:pPr>
                <a:lnSpc>
                  <a:spcPct val="150000"/>
                </a:lnSpc>
              </a:pPr>
              <a:r>
                <a:rPr lang="fr-FR" sz="1400" dirty="0"/>
                <a:t>Hypolipidémiant</a:t>
              </a:r>
            </a:p>
            <a:p>
              <a:pPr>
                <a:lnSpc>
                  <a:spcPct val="150000"/>
                </a:lnSpc>
              </a:pPr>
              <a:r>
                <a:rPr lang="fr-FR" sz="1400" dirty="0"/>
                <a:t>Substitution ABC</a:t>
              </a:r>
            </a:p>
          </p:txBody>
        </p:sp>
        <p:sp>
          <p:nvSpPr>
            <p:cNvPr id="37" name="ZoneTexte 36">
              <a:extLst>
                <a:ext uri="{FF2B5EF4-FFF2-40B4-BE49-F238E27FC236}">
                  <a16:creationId xmlns="" xmlns:a16="http://schemas.microsoft.com/office/drawing/2014/main" id="{64377BB2-1C15-465C-99D3-470B2B316C51}"/>
                </a:ext>
              </a:extLst>
            </p:cNvPr>
            <p:cNvSpPr txBox="1"/>
            <p:nvPr/>
          </p:nvSpPr>
          <p:spPr>
            <a:xfrm>
              <a:off x="3418896" y="5923379"/>
              <a:ext cx="628697" cy="276999"/>
            </a:xfrm>
            <a:prstGeom prst="rect">
              <a:avLst/>
            </a:prstGeom>
            <a:noFill/>
          </p:spPr>
          <p:txBody>
            <a:bodyPr wrap="none" rtlCol="0">
              <a:spAutoFit/>
            </a:bodyPr>
            <a:lstStyle/>
            <a:p>
              <a:pPr algn="ctr"/>
              <a:r>
                <a:rPr lang="fr-FR" sz="1200" b="1" dirty="0"/>
                <a:t>- 45 %</a:t>
              </a:r>
            </a:p>
          </p:txBody>
        </p:sp>
        <p:sp>
          <p:nvSpPr>
            <p:cNvPr id="38" name="ZoneTexte 37">
              <a:extLst>
                <a:ext uri="{FF2B5EF4-FFF2-40B4-BE49-F238E27FC236}">
                  <a16:creationId xmlns="" xmlns:a16="http://schemas.microsoft.com/office/drawing/2014/main" id="{908E789B-B935-4CFC-8A0B-52D7B84E5BE2}"/>
                </a:ext>
              </a:extLst>
            </p:cNvPr>
            <p:cNvSpPr txBox="1"/>
            <p:nvPr/>
          </p:nvSpPr>
          <p:spPr>
            <a:xfrm>
              <a:off x="457200" y="4562730"/>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srgbClr val="FFFFFF"/>
                  </a:solidFill>
                </a:rPr>
                <a:t>1</a:t>
              </a:r>
            </a:p>
          </p:txBody>
        </p:sp>
        <p:sp>
          <p:nvSpPr>
            <p:cNvPr id="39" name="ZoneTexte 38">
              <a:extLst>
                <a:ext uri="{FF2B5EF4-FFF2-40B4-BE49-F238E27FC236}">
                  <a16:creationId xmlns="" xmlns:a16="http://schemas.microsoft.com/office/drawing/2014/main" id="{C428A2D7-3B4C-4DF9-A053-B37BA968F0F0}"/>
                </a:ext>
              </a:extLst>
            </p:cNvPr>
            <p:cNvSpPr txBox="1"/>
            <p:nvPr/>
          </p:nvSpPr>
          <p:spPr>
            <a:xfrm>
              <a:off x="457200" y="4869184"/>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srgbClr val="FFFFFF"/>
                  </a:solidFill>
                </a:rPr>
                <a:t>2</a:t>
              </a:r>
            </a:p>
          </p:txBody>
        </p:sp>
        <p:sp>
          <p:nvSpPr>
            <p:cNvPr id="40" name="ZoneTexte 39">
              <a:extLst>
                <a:ext uri="{FF2B5EF4-FFF2-40B4-BE49-F238E27FC236}">
                  <a16:creationId xmlns="" xmlns:a16="http://schemas.microsoft.com/office/drawing/2014/main" id="{AD817E5E-25E8-4EC5-98D4-B35A814C4859}"/>
                </a:ext>
              </a:extLst>
            </p:cNvPr>
            <p:cNvSpPr txBox="1"/>
            <p:nvPr/>
          </p:nvSpPr>
          <p:spPr>
            <a:xfrm>
              <a:off x="457200" y="5175638"/>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srgbClr val="FFFFFF"/>
                  </a:solidFill>
                </a:rPr>
                <a:t>3</a:t>
              </a:r>
            </a:p>
          </p:txBody>
        </p:sp>
        <p:sp>
          <p:nvSpPr>
            <p:cNvPr id="41" name="ZoneTexte 40">
              <a:extLst>
                <a:ext uri="{FF2B5EF4-FFF2-40B4-BE49-F238E27FC236}">
                  <a16:creationId xmlns="" xmlns:a16="http://schemas.microsoft.com/office/drawing/2014/main" id="{3E5D1DBC-CD4B-48B5-B8DA-429926EA94F1}"/>
                </a:ext>
              </a:extLst>
            </p:cNvPr>
            <p:cNvSpPr txBox="1"/>
            <p:nvPr/>
          </p:nvSpPr>
          <p:spPr>
            <a:xfrm>
              <a:off x="457200" y="5482092"/>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srgbClr val="FFFFFF"/>
                  </a:solidFill>
                </a:rPr>
                <a:t>4</a:t>
              </a:r>
            </a:p>
          </p:txBody>
        </p:sp>
      </p:grpSp>
      <p:sp>
        <p:nvSpPr>
          <p:cNvPr id="42" name="ZoneTexte 41">
            <a:extLst>
              <a:ext uri="{FF2B5EF4-FFF2-40B4-BE49-F238E27FC236}">
                <a16:creationId xmlns="" xmlns:a16="http://schemas.microsoft.com/office/drawing/2014/main" id="{601A1EF2-E535-46C5-9434-1120BD4DA64C}"/>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164</a:t>
            </a:r>
          </a:p>
        </p:txBody>
      </p:sp>
    </p:spTree>
    <p:extLst>
      <p:ext uri="{BB962C8B-B14F-4D97-AF65-F5344CB8AC3E}">
        <p14:creationId xmlns:p14="http://schemas.microsoft.com/office/powerpoint/2010/main" val="243099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sz="4000" dirty="0"/>
              <a:t>VI. PrEP</a:t>
            </a:r>
            <a:endParaRPr lang="fr-FR" sz="3200" dirty="0"/>
          </a:p>
        </p:txBody>
      </p:sp>
      <p:sp>
        <p:nvSpPr>
          <p:cNvPr id="6" name="ZoneTexte 5">
            <a:extLst>
              <a:ext uri="{FF2B5EF4-FFF2-40B4-BE49-F238E27FC236}">
                <a16:creationId xmlns="" xmlns:a16="http://schemas.microsoft.com/office/drawing/2014/main" id="{2A6690E4-D92B-4190-ADB4-D7195B6F19C3}"/>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182</a:t>
            </a:r>
          </a:p>
        </p:txBody>
      </p:sp>
    </p:spTree>
    <p:custDataLst>
      <p:tags r:id="rId1"/>
    </p:custDataLst>
    <p:extLst>
      <p:ext uri="{BB962C8B-B14F-4D97-AF65-F5344CB8AC3E}">
        <p14:creationId xmlns:p14="http://schemas.microsoft.com/office/powerpoint/2010/main" val="1913970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481091" y="2547640"/>
          <a:ext cx="8155449" cy="3199042"/>
        </p:xfrm>
        <a:graphic>
          <a:graphicData uri="http://schemas.openxmlformats.org/drawingml/2006/table">
            <a:tbl>
              <a:tblPr firstRow="1" bandRow="1">
                <a:tableStyleId>{5C22544A-7EE6-4342-B048-85BDC9FD1C3A}</a:tableStyleId>
              </a:tblPr>
              <a:tblGrid>
                <a:gridCol w="3444553">
                  <a:extLst>
                    <a:ext uri="{9D8B030D-6E8A-4147-A177-3AD203B41FA5}">
                      <a16:colId xmlns="" xmlns:a16="http://schemas.microsoft.com/office/drawing/2014/main" val="20000"/>
                    </a:ext>
                  </a:extLst>
                </a:gridCol>
                <a:gridCol w="2500131">
                  <a:extLst>
                    <a:ext uri="{9D8B030D-6E8A-4147-A177-3AD203B41FA5}">
                      <a16:colId xmlns="" xmlns:a16="http://schemas.microsoft.com/office/drawing/2014/main" val="20001"/>
                    </a:ext>
                  </a:extLst>
                </a:gridCol>
                <a:gridCol w="2210765">
                  <a:extLst>
                    <a:ext uri="{9D8B030D-6E8A-4147-A177-3AD203B41FA5}">
                      <a16:colId xmlns="" xmlns:a16="http://schemas.microsoft.com/office/drawing/2014/main" val="20002"/>
                    </a:ext>
                  </a:extLst>
                </a:gridCol>
              </a:tblGrid>
              <a:tr h="666690">
                <a:tc>
                  <a:txBody>
                    <a:bodyPr/>
                    <a:lstStyle/>
                    <a:p>
                      <a:endParaRPr lang="fr-FR" sz="1400" i="0" dirty="0">
                        <a:solidFill>
                          <a:srgbClr val="000066"/>
                        </a:solidFill>
                      </a:endParaRPr>
                    </a:p>
                  </a:txBody>
                  <a:tcPr anchor="ctr"/>
                </a:tc>
                <a:tc>
                  <a:txBody>
                    <a:bodyPr/>
                    <a:lstStyle/>
                    <a:p>
                      <a:pPr algn="ctr"/>
                      <a:r>
                        <a:rPr lang="fr-FR" sz="1400" i="0" dirty="0">
                          <a:solidFill>
                            <a:srgbClr val="000066"/>
                          </a:solidFill>
                        </a:rPr>
                        <a:t>Macaques</a:t>
                      </a:r>
                      <a:br>
                        <a:rPr lang="fr-FR" sz="1400" i="0" dirty="0">
                          <a:solidFill>
                            <a:srgbClr val="000066"/>
                          </a:solidFill>
                        </a:rPr>
                      </a:br>
                      <a:r>
                        <a:rPr lang="fr-FR" sz="1400" b="0" i="0" dirty="0">
                          <a:solidFill>
                            <a:srgbClr val="000066"/>
                          </a:solidFill>
                        </a:rPr>
                        <a:t>1,5</a:t>
                      </a:r>
                      <a:r>
                        <a:rPr lang="fr-FR" sz="1400" b="0" i="0" baseline="0" dirty="0">
                          <a:solidFill>
                            <a:srgbClr val="000066"/>
                          </a:solidFill>
                        </a:rPr>
                        <a:t> mg/kg (n = 5)</a:t>
                      </a:r>
                      <a:endParaRPr lang="fr-FR" sz="1400" b="0" i="0" dirty="0">
                        <a:solidFill>
                          <a:srgbClr val="000066"/>
                        </a:solidFill>
                      </a:endParaRPr>
                    </a:p>
                  </a:txBody>
                  <a:tcPr anchor="ctr"/>
                </a:tc>
                <a:tc>
                  <a:txBody>
                    <a:bodyPr/>
                    <a:lstStyle/>
                    <a:p>
                      <a:pPr algn="ctr"/>
                      <a:r>
                        <a:rPr lang="fr-FR" sz="1400" i="0" dirty="0">
                          <a:solidFill>
                            <a:srgbClr val="000066"/>
                          </a:solidFill>
                        </a:rPr>
                        <a:t>Hommes</a:t>
                      </a:r>
                      <a:br>
                        <a:rPr lang="fr-FR" sz="1400" i="0" dirty="0">
                          <a:solidFill>
                            <a:srgbClr val="000066"/>
                          </a:solidFill>
                        </a:rPr>
                      </a:br>
                      <a:r>
                        <a:rPr lang="fr-FR" sz="1400" b="0" i="0" dirty="0">
                          <a:solidFill>
                            <a:srgbClr val="000066"/>
                          </a:solidFill>
                        </a:rPr>
                        <a:t>25 mg (n = 8)</a:t>
                      </a:r>
                      <a:endParaRPr lang="fr-FR" sz="1400" i="0" dirty="0">
                        <a:solidFill>
                          <a:srgbClr val="000066"/>
                        </a:solidFill>
                      </a:endParaRPr>
                    </a:p>
                  </a:txBody>
                  <a:tcPr anchor="ctr"/>
                </a:tc>
                <a:extLst>
                  <a:ext uri="{0D108BD9-81ED-4DB2-BD59-A6C34878D82A}">
                    <a16:rowId xmlns="" xmlns:a16="http://schemas.microsoft.com/office/drawing/2014/main" val="10000"/>
                  </a:ext>
                </a:extLst>
              </a:tr>
              <a:tr h="769322">
                <a:tc>
                  <a:txBody>
                    <a:bodyPr/>
                    <a:lstStyle/>
                    <a:p>
                      <a:r>
                        <a:rPr lang="fr-FR" sz="1400" b="1" i="0" dirty="0">
                          <a:solidFill>
                            <a:srgbClr val="000066"/>
                          </a:solidFill>
                        </a:rPr>
                        <a:t>TFV </a:t>
                      </a:r>
                      <a:r>
                        <a:rPr lang="fr-FR" sz="1400" b="1" i="0" baseline="0" dirty="0">
                          <a:solidFill>
                            <a:srgbClr val="000066"/>
                          </a:solidFill>
                        </a:rPr>
                        <a:t>plasmatique</a:t>
                      </a:r>
                      <a:r>
                        <a:rPr lang="fr-FR" sz="1400" i="0" baseline="0" dirty="0">
                          <a:solidFill>
                            <a:srgbClr val="000066"/>
                          </a:solidFill>
                        </a:rPr>
                        <a:t/>
                      </a:r>
                      <a:br>
                        <a:rPr lang="fr-FR" sz="1400" i="0" baseline="0" dirty="0">
                          <a:solidFill>
                            <a:srgbClr val="000066"/>
                          </a:solidFill>
                        </a:rPr>
                      </a:br>
                      <a:r>
                        <a:rPr lang="fr-FR" sz="1400" i="0" baseline="0" dirty="0">
                          <a:solidFill>
                            <a:srgbClr val="000066"/>
                          </a:solidFill>
                        </a:rPr>
                        <a:t>    </a:t>
                      </a:r>
                      <a:r>
                        <a:rPr lang="fr-FR" sz="1400" i="0" baseline="0" dirty="0" err="1">
                          <a:solidFill>
                            <a:srgbClr val="000066"/>
                          </a:solidFill>
                        </a:rPr>
                        <a:t>C</a:t>
                      </a:r>
                      <a:r>
                        <a:rPr lang="fr-FR" sz="1400" i="0" baseline="-25000" dirty="0" err="1">
                          <a:solidFill>
                            <a:srgbClr val="000066"/>
                          </a:solidFill>
                        </a:rPr>
                        <a:t>max</a:t>
                      </a:r>
                      <a:r>
                        <a:rPr lang="fr-FR" sz="1400" i="0" baseline="-25000" dirty="0">
                          <a:solidFill>
                            <a:srgbClr val="000066"/>
                          </a:solidFill>
                        </a:rPr>
                        <a:t> </a:t>
                      </a:r>
                      <a:r>
                        <a:rPr lang="fr-FR" sz="1400" i="0" baseline="0" dirty="0">
                          <a:solidFill>
                            <a:srgbClr val="000066"/>
                          </a:solidFill>
                        </a:rPr>
                        <a:t>(</a:t>
                      </a:r>
                      <a:r>
                        <a:rPr lang="fr-FR" sz="1400" i="0" baseline="0" dirty="0" err="1">
                          <a:solidFill>
                            <a:srgbClr val="000066"/>
                          </a:solidFill>
                        </a:rPr>
                        <a:t>ng</a:t>
                      </a:r>
                      <a:r>
                        <a:rPr lang="fr-FR" sz="1400" i="0" baseline="0" dirty="0">
                          <a:solidFill>
                            <a:srgbClr val="000066"/>
                          </a:solidFill>
                        </a:rPr>
                        <a:t>/ml)</a:t>
                      </a:r>
                      <a:br>
                        <a:rPr lang="fr-FR" sz="1400" i="0" baseline="0" dirty="0">
                          <a:solidFill>
                            <a:srgbClr val="000066"/>
                          </a:solidFill>
                        </a:rPr>
                      </a:br>
                      <a:r>
                        <a:rPr lang="fr-FR" sz="1400" i="0" baseline="0" dirty="0">
                          <a:solidFill>
                            <a:srgbClr val="000066"/>
                          </a:solidFill>
                        </a:rPr>
                        <a:t>    ASC</a:t>
                      </a:r>
                      <a:r>
                        <a:rPr lang="fr-FR" sz="1400" i="0" baseline="-25000" dirty="0">
                          <a:solidFill>
                            <a:srgbClr val="000066"/>
                          </a:solidFill>
                        </a:rPr>
                        <a:t>0-24h </a:t>
                      </a:r>
                      <a:r>
                        <a:rPr lang="fr-FR" sz="1400" i="0" baseline="0" dirty="0">
                          <a:solidFill>
                            <a:srgbClr val="000066"/>
                          </a:solidFill>
                        </a:rPr>
                        <a:t>(</a:t>
                      </a:r>
                      <a:r>
                        <a:rPr lang="fr-FR" sz="1400" i="0" baseline="0" dirty="0" err="1">
                          <a:solidFill>
                            <a:srgbClr val="000066"/>
                          </a:solidFill>
                        </a:rPr>
                        <a:t>ng.h</a:t>
                      </a:r>
                      <a:r>
                        <a:rPr lang="fr-FR" sz="1400" i="0" baseline="0" dirty="0">
                          <a:solidFill>
                            <a:srgbClr val="000066"/>
                          </a:solidFill>
                        </a:rPr>
                        <a:t>/ml)</a:t>
                      </a:r>
                      <a:endParaRPr lang="fr-FR" sz="1400" i="0" dirty="0">
                        <a:solidFill>
                          <a:srgbClr val="000066"/>
                        </a:solidFill>
                      </a:endParaRPr>
                    </a:p>
                  </a:txBody>
                  <a:tcPr anchor="ctr"/>
                </a:tc>
                <a:tc>
                  <a:txBody>
                    <a:bodyPr/>
                    <a:lstStyle/>
                    <a:p>
                      <a:pPr algn="ctr"/>
                      <a:r>
                        <a:rPr lang="fr-FR" sz="1400" i="0" dirty="0">
                          <a:solidFill>
                            <a:srgbClr val="000066"/>
                          </a:solidFill>
                        </a:rPr>
                        <a:t/>
                      </a:r>
                      <a:br>
                        <a:rPr lang="fr-FR" sz="1400" i="0" dirty="0">
                          <a:solidFill>
                            <a:srgbClr val="000066"/>
                          </a:solidFill>
                        </a:rPr>
                      </a:br>
                      <a:r>
                        <a:rPr lang="fr-FR" sz="1400" i="0" dirty="0">
                          <a:solidFill>
                            <a:srgbClr val="000066"/>
                          </a:solidFill>
                        </a:rPr>
                        <a:t>17 (9,0 - 35,8)</a:t>
                      </a:r>
                      <a:br>
                        <a:rPr lang="fr-FR" sz="1400" i="0" dirty="0">
                          <a:solidFill>
                            <a:srgbClr val="000066"/>
                          </a:solidFill>
                        </a:rPr>
                      </a:br>
                      <a:r>
                        <a:rPr lang="fr-FR" sz="1400" i="0" dirty="0">
                          <a:solidFill>
                            <a:srgbClr val="000066"/>
                          </a:solidFill>
                        </a:rPr>
                        <a:t>150 (130 - 360,3)</a:t>
                      </a:r>
                    </a:p>
                  </a:txBody>
                  <a:tcPr anchor="ctr"/>
                </a:tc>
                <a:tc>
                  <a:txBody>
                    <a:bodyPr/>
                    <a:lstStyle/>
                    <a:p>
                      <a:pPr algn="ctr"/>
                      <a:r>
                        <a:rPr lang="fr-FR" sz="1400" i="0" dirty="0">
                          <a:solidFill>
                            <a:srgbClr val="000066"/>
                          </a:solidFill>
                        </a:rPr>
                        <a:t/>
                      </a:r>
                      <a:br>
                        <a:rPr lang="fr-FR" sz="1400" i="0" dirty="0">
                          <a:solidFill>
                            <a:srgbClr val="000066"/>
                          </a:solidFill>
                        </a:rPr>
                      </a:br>
                      <a:r>
                        <a:rPr lang="fr-FR" sz="1400" i="0" dirty="0">
                          <a:solidFill>
                            <a:srgbClr val="000066"/>
                          </a:solidFill>
                        </a:rPr>
                        <a:t>4,7 (3,7 - 5)</a:t>
                      </a:r>
                      <a:br>
                        <a:rPr lang="fr-FR" sz="1400" i="0" dirty="0">
                          <a:solidFill>
                            <a:srgbClr val="000066"/>
                          </a:solidFill>
                        </a:rPr>
                      </a:br>
                      <a:r>
                        <a:rPr lang="fr-FR" sz="1400" i="0" dirty="0">
                          <a:solidFill>
                            <a:srgbClr val="000066"/>
                          </a:solidFill>
                        </a:rPr>
                        <a:t>57,7 (42,5 - 67)</a:t>
                      </a:r>
                    </a:p>
                  </a:txBody>
                  <a:tcPr anchor="ctr"/>
                </a:tc>
                <a:extLst>
                  <a:ext uri="{0D108BD9-81ED-4DB2-BD59-A6C34878D82A}">
                    <a16:rowId xmlns="" xmlns:a16="http://schemas.microsoft.com/office/drawing/2014/main" val="10001"/>
                  </a:ext>
                </a:extLst>
              </a:tr>
              <a:tr h="993708">
                <a:tc>
                  <a:txBody>
                    <a:bodyPr/>
                    <a:lstStyle/>
                    <a:p>
                      <a:r>
                        <a:rPr lang="fr-FR" sz="1400" b="1" i="0" dirty="0">
                          <a:solidFill>
                            <a:srgbClr val="000066"/>
                          </a:solidFill>
                        </a:rPr>
                        <a:t>TFV-DP dans les PBMC</a:t>
                      </a:r>
                      <a:r>
                        <a:rPr lang="fr-FR" sz="1400" i="0" dirty="0">
                          <a:solidFill>
                            <a:srgbClr val="000066"/>
                          </a:solidFill>
                        </a:rPr>
                        <a:t/>
                      </a:r>
                      <a:br>
                        <a:rPr lang="fr-FR" sz="1400" i="0" dirty="0">
                          <a:solidFill>
                            <a:srgbClr val="000066"/>
                          </a:solidFill>
                        </a:rPr>
                      </a:br>
                      <a:r>
                        <a:rPr kumimoji="0" lang="fr-FR" sz="1400" b="0" i="0" u="none" strike="noStrike" kern="1200" cap="none" spc="0" normalizeH="0" baseline="0" noProof="0" dirty="0">
                          <a:ln>
                            <a:noFill/>
                          </a:ln>
                          <a:solidFill>
                            <a:srgbClr val="000066"/>
                          </a:solidFill>
                          <a:effectLst/>
                          <a:uLnTx/>
                          <a:uFillTx/>
                          <a:latin typeface="+mn-lt"/>
                          <a:ea typeface="+mn-ea"/>
                          <a:cs typeface="+mn-cs"/>
                        </a:rPr>
                        <a:t>    </a:t>
                      </a:r>
                      <a:r>
                        <a:rPr kumimoji="0" lang="fr-FR" sz="1400" b="0" i="0" u="none" strike="noStrike" kern="1200" cap="none" spc="0" normalizeH="0" baseline="0" noProof="0" dirty="0" err="1">
                          <a:ln>
                            <a:noFill/>
                          </a:ln>
                          <a:solidFill>
                            <a:srgbClr val="000066"/>
                          </a:solidFill>
                          <a:effectLst/>
                          <a:uLnTx/>
                          <a:uFillTx/>
                          <a:latin typeface="+mn-lt"/>
                          <a:ea typeface="+mn-ea"/>
                          <a:cs typeface="+mn-cs"/>
                        </a:rPr>
                        <a:t>C</a:t>
                      </a:r>
                      <a:r>
                        <a:rPr kumimoji="0" lang="fr-FR" sz="1400" b="0" i="0" u="none" strike="noStrike" kern="1200" cap="none" spc="0" normalizeH="0" baseline="-25000" noProof="0" dirty="0" err="1">
                          <a:ln>
                            <a:noFill/>
                          </a:ln>
                          <a:solidFill>
                            <a:srgbClr val="000066"/>
                          </a:solidFill>
                          <a:effectLst/>
                          <a:uLnTx/>
                          <a:uFillTx/>
                          <a:latin typeface="+mn-lt"/>
                          <a:ea typeface="+mn-ea"/>
                          <a:cs typeface="+mn-cs"/>
                        </a:rPr>
                        <a:t>max</a:t>
                      </a:r>
                      <a:r>
                        <a:rPr kumimoji="0" lang="fr-FR" sz="1400" b="0" i="0" u="none" strike="noStrike" kern="1200" cap="none" spc="0" normalizeH="0" baseline="-25000" noProof="0" dirty="0">
                          <a:ln>
                            <a:noFill/>
                          </a:ln>
                          <a:solidFill>
                            <a:srgbClr val="000066"/>
                          </a:solidFill>
                          <a:effectLst/>
                          <a:uLnTx/>
                          <a:uFillTx/>
                          <a:latin typeface="+mn-lt"/>
                          <a:ea typeface="+mn-ea"/>
                          <a:cs typeface="+mn-cs"/>
                        </a:rPr>
                        <a:t> </a:t>
                      </a:r>
                      <a:r>
                        <a:rPr kumimoji="0" lang="fr-FR" sz="1400" b="0" i="0" u="none" strike="noStrike" kern="1200" cap="none" spc="0" normalizeH="0" baseline="0" noProof="0" dirty="0">
                          <a:ln>
                            <a:noFill/>
                          </a:ln>
                          <a:solidFill>
                            <a:srgbClr val="000066"/>
                          </a:solidFill>
                          <a:effectLst/>
                          <a:uLnTx/>
                          <a:uFillTx/>
                          <a:latin typeface="+mn-lt"/>
                          <a:ea typeface="+mn-ea"/>
                          <a:cs typeface="+mn-cs"/>
                        </a:rPr>
                        <a:t>(</a:t>
                      </a:r>
                      <a:r>
                        <a:rPr kumimoji="0" lang="fr-FR" sz="1400" b="0" i="0" u="none" strike="noStrike" kern="1200" cap="none" spc="0" normalizeH="0" baseline="0" noProof="0" dirty="0" err="1">
                          <a:ln>
                            <a:noFill/>
                          </a:ln>
                          <a:solidFill>
                            <a:srgbClr val="000066"/>
                          </a:solidFill>
                          <a:effectLst/>
                          <a:uLnTx/>
                          <a:uFillTx/>
                          <a:latin typeface="+mn-lt"/>
                          <a:ea typeface="+mn-ea"/>
                          <a:cs typeface="+mn-cs"/>
                        </a:rPr>
                        <a:t>fmol</a:t>
                      </a:r>
                      <a:r>
                        <a:rPr kumimoji="0" lang="fr-FR" sz="1400" b="0" i="0" u="none" strike="noStrike" kern="1200" cap="none" spc="0" normalizeH="0" baseline="0" noProof="0" dirty="0">
                          <a:ln>
                            <a:noFill/>
                          </a:ln>
                          <a:solidFill>
                            <a:srgbClr val="000066"/>
                          </a:solidFill>
                          <a:effectLst/>
                          <a:uLnTx/>
                          <a:uFillTx/>
                          <a:latin typeface="+mn-lt"/>
                          <a:ea typeface="+mn-ea"/>
                          <a:cs typeface="+mn-cs"/>
                        </a:rPr>
                        <a:t>/10</a:t>
                      </a:r>
                      <a:r>
                        <a:rPr kumimoji="0" lang="fr-FR" sz="1400" b="0" i="0" u="none" strike="noStrike" kern="1200" cap="none" spc="0" normalizeH="0" baseline="30000" noProof="0" dirty="0">
                          <a:ln>
                            <a:noFill/>
                          </a:ln>
                          <a:solidFill>
                            <a:srgbClr val="000066"/>
                          </a:solidFill>
                          <a:effectLst/>
                          <a:uLnTx/>
                          <a:uFillTx/>
                          <a:latin typeface="+mn-lt"/>
                          <a:ea typeface="+mn-ea"/>
                          <a:cs typeface="+mn-cs"/>
                        </a:rPr>
                        <a:t>6</a:t>
                      </a:r>
                      <a:r>
                        <a:rPr kumimoji="0" lang="fr-FR" sz="1400" b="0" i="0" u="none" strike="noStrike" kern="1200" cap="none" spc="0" normalizeH="0" baseline="0" noProof="0" dirty="0">
                          <a:ln>
                            <a:noFill/>
                          </a:ln>
                          <a:solidFill>
                            <a:srgbClr val="000066"/>
                          </a:solidFill>
                          <a:effectLst/>
                          <a:uLnTx/>
                          <a:uFillTx/>
                          <a:latin typeface="+mn-lt"/>
                          <a:ea typeface="+mn-ea"/>
                          <a:cs typeface="+mn-cs"/>
                        </a:rPr>
                        <a:t> cellules)</a:t>
                      </a:r>
                      <a:br>
                        <a:rPr kumimoji="0" lang="fr-FR" sz="1400" b="0" i="0" u="none" strike="noStrike" kern="1200" cap="none" spc="0" normalizeH="0" baseline="0" noProof="0" dirty="0">
                          <a:ln>
                            <a:noFill/>
                          </a:ln>
                          <a:solidFill>
                            <a:srgbClr val="000066"/>
                          </a:solidFill>
                          <a:effectLst/>
                          <a:uLnTx/>
                          <a:uFillTx/>
                          <a:latin typeface="+mn-lt"/>
                          <a:ea typeface="+mn-ea"/>
                          <a:cs typeface="+mn-cs"/>
                        </a:rPr>
                      </a:br>
                      <a:r>
                        <a:rPr kumimoji="0" lang="fr-FR" sz="1400" b="0" i="0" u="none" strike="noStrike" kern="1200" cap="none" spc="0" normalizeH="0" baseline="0" noProof="0" dirty="0">
                          <a:ln>
                            <a:noFill/>
                          </a:ln>
                          <a:solidFill>
                            <a:srgbClr val="000066"/>
                          </a:solidFill>
                          <a:effectLst/>
                          <a:uLnTx/>
                          <a:uFillTx/>
                          <a:latin typeface="+mn-lt"/>
                          <a:ea typeface="+mn-ea"/>
                          <a:cs typeface="+mn-cs"/>
                        </a:rPr>
                        <a:t>    ASC</a:t>
                      </a:r>
                      <a:r>
                        <a:rPr kumimoji="0" lang="fr-FR" sz="1400" b="0" i="0" u="none" strike="noStrike" kern="1200" cap="none" spc="0" normalizeH="0" baseline="-25000" noProof="0" dirty="0">
                          <a:ln>
                            <a:noFill/>
                          </a:ln>
                          <a:solidFill>
                            <a:srgbClr val="000066"/>
                          </a:solidFill>
                          <a:effectLst/>
                          <a:uLnTx/>
                          <a:uFillTx/>
                          <a:latin typeface="+mn-lt"/>
                          <a:ea typeface="+mn-ea"/>
                          <a:cs typeface="+mn-cs"/>
                        </a:rPr>
                        <a:t>0-24h </a:t>
                      </a:r>
                      <a:r>
                        <a:rPr kumimoji="0" lang="fr-FR" sz="1400" b="0" i="0" u="none" strike="noStrike" kern="1200" cap="none" spc="0" normalizeH="0" baseline="0" noProof="0" dirty="0">
                          <a:ln>
                            <a:noFill/>
                          </a:ln>
                          <a:solidFill>
                            <a:srgbClr val="000066"/>
                          </a:solidFill>
                          <a:effectLst/>
                          <a:uLnTx/>
                          <a:uFillTx/>
                          <a:latin typeface="+mn-lt"/>
                          <a:ea typeface="+mn-ea"/>
                          <a:cs typeface="+mn-cs"/>
                        </a:rPr>
                        <a:t>(</a:t>
                      </a:r>
                      <a:r>
                        <a:rPr kumimoji="0" lang="fr-FR" sz="1400" b="0" i="0" u="none" strike="noStrike" kern="1200" cap="none" spc="0" normalizeH="0" baseline="0" noProof="0" dirty="0" err="1">
                          <a:ln>
                            <a:noFill/>
                          </a:ln>
                          <a:solidFill>
                            <a:srgbClr val="000066"/>
                          </a:solidFill>
                          <a:effectLst/>
                          <a:uLnTx/>
                          <a:uFillTx/>
                          <a:latin typeface="+mn-lt"/>
                          <a:ea typeface="+mn-ea"/>
                          <a:cs typeface="+mn-cs"/>
                        </a:rPr>
                        <a:t>ng.h</a:t>
                      </a:r>
                      <a:r>
                        <a:rPr kumimoji="0" lang="fr-FR" sz="1400" b="0" i="0" u="none" strike="noStrike" kern="1200" cap="none" spc="0" normalizeH="0" baseline="0" noProof="0" dirty="0">
                          <a:ln>
                            <a:noFill/>
                          </a:ln>
                          <a:solidFill>
                            <a:srgbClr val="000066"/>
                          </a:solidFill>
                          <a:effectLst/>
                          <a:uLnTx/>
                          <a:uFillTx/>
                          <a:latin typeface="+mn-lt"/>
                          <a:ea typeface="+mn-ea"/>
                          <a:cs typeface="+mn-cs"/>
                        </a:rPr>
                        <a:t>/ml)</a:t>
                      </a:r>
                      <a:br>
                        <a:rPr kumimoji="0" lang="fr-FR" sz="1400" b="0" i="0" u="none" strike="noStrike" kern="1200" cap="none" spc="0" normalizeH="0" baseline="0" noProof="0" dirty="0">
                          <a:ln>
                            <a:noFill/>
                          </a:ln>
                          <a:solidFill>
                            <a:srgbClr val="000066"/>
                          </a:solidFill>
                          <a:effectLst/>
                          <a:uLnTx/>
                          <a:uFillTx/>
                          <a:latin typeface="+mn-lt"/>
                          <a:ea typeface="+mn-ea"/>
                          <a:cs typeface="+mn-cs"/>
                        </a:rPr>
                      </a:br>
                      <a:r>
                        <a:rPr kumimoji="0" lang="fr-FR" sz="1400" b="0" i="0" u="none" strike="noStrike" kern="1200" cap="none" spc="0" normalizeH="0" baseline="0" noProof="0" dirty="0">
                          <a:ln>
                            <a:noFill/>
                          </a:ln>
                          <a:solidFill>
                            <a:srgbClr val="000066"/>
                          </a:solidFill>
                          <a:effectLst/>
                          <a:uLnTx/>
                          <a:uFillTx/>
                          <a:latin typeface="+mn-lt"/>
                          <a:ea typeface="+mn-ea"/>
                          <a:cs typeface="+mn-cs"/>
                        </a:rPr>
                        <a:t>    Demi-vie (h)</a:t>
                      </a:r>
                      <a:endParaRPr lang="fr-FR" sz="1400" i="0" dirty="0">
                        <a:solidFill>
                          <a:srgbClr val="000066"/>
                        </a:solidFill>
                      </a:endParaRPr>
                    </a:p>
                  </a:txBody>
                  <a:tcPr anchor="ctr"/>
                </a:tc>
                <a:tc>
                  <a:txBody>
                    <a:bodyPr/>
                    <a:lstStyle/>
                    <a:p>
                      <a:pPr algn="ctr"/>
                      <a:endParaRPr lang="fr-FR" sz="1400" i="0" dirty="0">
                        <a:solidFill>
                          <a:srgbClr val="000066"/>
                        </a:solidFill>
                      </a:endParaRPr>
                    </a:p>
                    <a:p>
                      <a:pPr algn="ctr"/>
                      <a:r>
                        <a:rPr lang="fr-FR" sz="1400" i="0" dirty="0">
                          <a:solidFill>
                            <a:srgbClr val="000066"/>
                          </a:solidFill>
                        </a:rPr>
                        <a:t>154 (218,5 - 294,0)</a:t>
                      </a:r>
                      <a:br>
                        <a:rPr lang="fr-FR" sz="1400" i="0" dirty="0">
                          <a:solidFill>
                            <a:srgbClr val="000066"/>
                          </a:solidFill>
                        </a:rPr>
                      </a:br>
                      <a:r>
                        <a:rPr lang="fr-FR" sz="1400" i="0" dirty="0">
                          <a:solidFill>
                            <a:srgbClr val="000066"/>
                          </a:solidFill>
                        </a:rPr>
                        <a:t>2 001 (1 458 - 4 347)</a:t>
                      </a:r>
                      <a:br>
                        <a:rPr lang="fr-FR" sz="1400" i="0" dirty="0">
                          <a:solidFill>
                            <a:srgbClr val="000066"/>
                          </a:solidFill>
                        </a:rPr>
                      </a:br>
                      <a:r>
                        <a:rPr lang="fr-FR" sz="1400" i="0" dirty="0">
                          <a:solidFill>
                            <a:srgbClr val="000066"/>
                          </a:solidFill>
                        </a:rPr>
                        <a:t>38 (33 - 122)</a:t>
                      </a:r>
                    </a:p>
                  </a:txBody>
                  <a:tcPr anchor="ctr"/>
                </a:tc>
                <a:tc>
                  <a:txBody>
                    <a:bodyPr/>
                    <a:lstStyle/>
                    <a:p>
                      <a:pPr algn="ctr"/>
                      <a:r>
                        <a:rPr lang="fr-FR" sz="1400" i="0" dirty="0">
                          <a:solidFill>
                            <a:srgbClr val="000066"/>
                          </a:solidFill>
                        </a:rPr>
                        <a:t/>
                      </a:r>
                      <a:br>
                        <a:rPr lang="fr-FR" sz="1400" i="0" dirty="0">
                          <a:solidFill>
                            <a:srgbClr val="000066"/>
                          </a:solidFill>
                        </a:rPr>
                      </a:br>
                      <a:r>
                        <a:rPr lang="fr-FR" sz="1400" i="0" dirty="0">
                          <a:solidFill>
                            <a:srgbClr val="000066"/>
                          </a:solidFill>
                        </a:rPr>
                        <a:t>114 (80,9</a:t>
                      </a:r>
                      <a:r>
                        <a:rPr lang="fr-FR" sz="1400" i="0" baseline="0" dirty="0">
                          <a:solidFill>
                            <a:srgbClr val="000066"/>
                          </a:solidFill>
                        </a:rPr>
                        <a:t> - 150,2)</a:t>
                      </a:r>
                      <a:br>
                        <a:rPr lang="fr-FR" sz="1400" i="0" baseline="0" dirty="0">
                          <a:solidFill>
                            <a:srgbClr val="000066"/>
                          </a:solidFill>
                        </a:rPr>
                      </a:br>
                      <a:r>
                        <a:rPr lang="fr-FR" sz="1400" i="0" baseline="0" dirty="0">
                          <a:solidFill>
                            <a:srgbClr val="000066"/>
                          </a:solidFill>
                        </a:rPr>
                        <a:t>2 094 (1 528 - 2 816)</a:t>
                      </a:r>
                      <a:br>
                        <a:rPr lang="fr-FR" sz="1400" i="0" baseline="0" dirty="0">
                          <a:solidFill>
                            <a:srgbClr val="000066"/>
                          </a:solidFill>
                        </a:rPr>
                      </a:br>
                      <a:r>
                        <a:rPr lang="fr-FR" sz="1400" i="0" baseline="0" dirty="0">
                          <a:solidFill>
                            <a:srgbClr val="000066"/>
                          </a:solidFill>
                        </a:rPr>
                        <a:t>54</a:t>
                      </a:r>
                      <a:endParaRPr lang="fr-FR" sz="1400" i="0" dirty="0">
                        <a:solidFill>
                          <a:srgbClr val="000066"/>
                        </a:solidFill>
                      </a:endParaRPr>
                    </a:p>
                  </a:txBody>
                  <a:tcPr anchor="ctr"/>
                </a:tc>
                <a:extLst>
                  <a:ext uri="{0D108BD9-81ED-4DB2-BD59-A6C34878D82A}">
                    <a16:rowId xmlns="" xmlns:a16="http://schemas.microsoft.com/office/drawing/2014/main" val="10002"/>
                  </a:ext>
                </a:extLst>
              </a:tr>
              <a:tr h="769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0" dirty="0">
                          <a:solidFill>
                            <a:srgbClr val="000066"/>
                          </a:solidFill>
                        </a:rPr>
                        <a:t>TFV-DP tissulaire </a:t>
                      </a:r>
                      <a:r>
                        <a:rPr kumimoji="0" lang="fr-FR" sz="1400" b="0" i="0" u="none" strike="noStrike" kern="1200" cap="none" spc="0" normalizeH="0" baseline="0" noProof="0" dirty="0">
                          <a:ln>
                            <a:noFill/>
                          </a:ln>
                          <a:solidFill>
                            <a:srgbClr val="000066"/>
                          </a:solidFill>
                          <a:effectLst/>
                          <a:uLnTx/>
                          <a:uFillTx/>
                          <a:latin typeface="+mn-lt"/>
                          <a:ea typeface="+mn-ea"/>
                          <a:cs typeface="+mn-cs"/>
                        </a:rPr>
                        <a:t>C</a:t>
                      </a:r>
                      <a:r>
                        <a:rPr kumimoji="0" lang="fr-FR" sz="1400" b="0" i="0" u="none" strike="noStrike" kern="1200" cap="none" spc="0" normalizeH="0" baseline="-25000" noProof="0" dirty="0">
                          <a:ln>
                            <a:noFill/>
                          </a:ln>
                          <a:solidFill>
                            <a:srgbClr val="000066"/>
                          </a:solidFill>
                          <a:effectLst/>
                          <a:uLnTx/>
                          <a:uFillTx/>
                          <a:latin typeface="+mn-lt"/>
                          <a:ea typeface="+mn-ea"/>
                          <a:cs typeface="+mn-cs"/>
                        </a:rPr>
                        <a:t>0-24h</a:t>
                      </a:r>
                      <a:r>
                        <a:rPr kumimoji="0" lang="fr-FR" sz="1400" b="0" i="0" u="none" strike="noStrike" kern="1200" cap="none" spc="0" normalizeH="0" baseline="0" noProof="0" dirty="0">
                          <a:ln>
                            <a:noFill/>
                          </a:ln>
                          <a:solidFill>
                            <a:srgbClr val="000066"/>
                          </a:solidFill>
                          <a:effectLst/>
                          <a:uLnTx/>
                          <a:uFillTx/>
                          <a:latin typeface="+mn-lt"/>
                          <a:ea typeface="+mn-ea"/>
                          <a:cs typeface="+mn-cs"/>
                        </a:rPr>
                        <a:t> (</a:t>
                      </a:r>
                      <a:r>
                        <a:rPr kumimoji="0" lang="fr-FR" sz="1400" b="0" i="0" u="none" strike="noStrike" kern="1200" cap="none" spc="0" normalizeH="0" baseline="0" noProof="0" dirty="0" err="1">
                          <a:ln>
                            <a:noFill/>
                          </a:ln>
                          <a:solidFill>
                            <a:srgbClr val="000066"/>
                          </a:solidFill>
                          <a:effectLst/>
                          <a:uLnTx/>
                          <a:uFillTx/>
                          <a:latin typeface="+mn-lt"/>
                          <a:ea typeface="+mn-ea"/>
                          <a:cs typeface="+mn-cs"/>
                        </a:rPr>
                        <a:t>fmol</a:t>
                      </a:r>
                      <a:r>
                        <a:rPr kumimoji="0" lang="fr-FR" sz="1400" b="0" i="0" u="none" strike="noStrike" kern="1200" cap="none" spc="0" normalizeH="0" baseline="0" noProof="0" dirty="0">
                          <a:ln>
                            <a:noFill/>
                          </a:ln>
                          <a:solidFill>
                            <a:srgbClr val="000066"/>
                          </a:solidFill>
                          <a:effectLst/>
                          <a:uLnTx/>
                          <a:uFillTx/>
                          <a:latin typeface="+mn-lt"/>
                          <a:ea typeface="+mn-ea"/>
                          <a:cs typeface="+mn-cs"/>
                        </a:rPr>
                        <a:t>/mg)</a:t>
                      </a:r>
                      <a:br>
                        <a:rPr kumimoji="0" lang="fr-FR" sz="1400" b="0" i="0" u="none" strike="noStrike" kern="1200" cap="none" spc="0" normalizeH="0" baseline="0" noProof="0" dirty="0">
                          <a:ln>
                            <a:noFill/>
                          </a:ln>
                          <a:solidFill>
                            <a:srgbClr val="000066"/>
                          </a:solidFill>
                          <a:effectLst/>
                          <a:uLnTx/>
                          <a:uFillTx/>
                          <a:latin typeface="+mn-lt"/>
                          <a:ea typeface="+mn-ea"/>
                          <a:cs typeface="+mn-cs"/>
                        </a:rPr>
                      </a:br>
                      <a:r>
                        <a:rPr kumimoji="0" lang="fr-FR" sz="1400" b="0" i="0" u="none" strike="noStrike" kern="1200" cap="none" spc="0" normalizeH="0" baseline="0" noProof="0" dirty="0">
                          <a:ln>
                            <a:noFill/>
                          </a:ln>
                          <a:solidFill>
                            <a:srgbClr val="000066"/>
                          </a:solidFill>
                          <a:effectLst/>
                          <a:uLnTx/>
                          <a:uFillTx/>
                          <a:latin typeface="+mn-lt"/>
                          <a:ea typeface="+mn-ea"/>
                          <a:cs typeface="+mn-cs"/>
                        </a:rPr>
                        <a:t>    Tissu rectal </a:t>
                      </a:r>
                      <a:br>
                        <a:rPr kumimoji="0" lang="fr-FR" sz="1400" b="0" i="0" u="none" strike="noStrike" kern="1200" cap="none" spc="0" normalizeH="0" baseline="0" noProof="0" dirty="0">
                          <a:ln>
                            <a:noFill/>
                          </a:ln>
                          <a:solidFill>
                            <a:srgbClr val="000066"/>
                          </a:solidFill>
                          <a:effectLst/>
                          <a:uLnTx/>
                          <a:uFillTx/>
                          <a:latin typeface="+mn-lt"/>
                          <a:ea typeface="+mn-ea"/>
                          <a:cs typeface="+mn-cs"/>
                        </a:rPr>
                      </a:br>
                      <a:r>
                        <a:rPr kumimoji="0" lang="fr-FR" sz="1400" b="0" i="0" u="none" strike="noStrike" kern="1200" cap="none" spc="0" normalizeH="0" baseline="0" noProof="0" dirty="0">
                          <a:ln>
                            <a:noFill/>
                          </a:ln>
                          <a:solidFill>
                            <a:srgbClr val="000066"/>
                          </a:solidFill>
                          <a:effectLst/>
                          <a:uLnTx/>
                          <a:uFillTx/>
                          <a:latin typeface="+mn-lt"/>
                          <a:ea typeface="+mn-ea"/>
                          <a:cs typeface="+mn-cs"/>
                        </a:rPr>
                        <a:t>    Tissu vaginal</a:t>
                      </a:r>
                      <a:endParaRPr lang="fr-FR" sz="1400" i="0" dirty="0">
                        <a:solidFill>
                          <a:srgbClr val="000066"/>
                        </a:solidFill>
                      </a:endParaRPr>
                    </a:p>
                  </a:txBody>
                  <a:tcPr anchor="ctr"/>
                </a:tc>
                <a:tc>
                  <a:txBody>
                    <a:bodyPr/>
                    <a:lstStyle/>
                    <a:p>
                      <a:pPr algn="ctr"/>
                      <a:r>
                        <a:rPr lang="fr-FR" sz="1400" i="0" dirty="0">
                          <a:solidFill>
                            <a:srgbClr val="000066"/>
                          </a:solidFill>
                        </a:rPr>
                        <a:t/>
                      </a:r>
                      <a:br>
                        <a:rPr lang="fr-FR" sz="1400" i="0" dirty="0">
                          <a:solidFill>
                            <a:srgbClr val="000066"/>
                          </a:solidFill>
                        </a:rPr>
                      </a:br>
                      <a:r>
                        <a:rPr lang="fr-FR" sz="1400" i="0" dirty="0">
                          <a:solidFill>
                            <a:srgbClr val="000066"/>
                          </a:solidFill>
                        </a:rPr>
                        <a:t>11 (7 - 19)</a:t>
                      </a:r>
                      <a:br>
                        <a:rPr lang="fr-FR" sz="1400" i="0" dirty="0">
                          <a:solidFill>
                            <a:srgbClr val="000066"/>
                          </a:solidFill>
                        </a:rPr>
                      </a:br>
                      <a:r>
                        <a:rPr lang="fr-FR" sz="1400" i="0" dirty="0">
                          <a:solidFill>
                            <a:srgbClr val="000066"/>
                          </a:solidFill>
                        </a:rPr>
                        <a:t>9 (5 - 11)</a:t>
                      </a:r>
                    </a:p>
                  </a:txBody>
                  <a:tcPr anchor="ctr"/>
                </a:tc>
                <a:tc>
                  <a:txBody>
                    <a:bodyPr/>
                    <a:lstStyle/>
                    <a:p>
                      <a:pPr algn="ctr"/>
                      <a:r>
                        <a:rPr lang="fr-FR" sz="1400" i="0" dirty="0">
                          <a:solidFill>
                            <a:srgbClr val="000066"/>
                          </a:solidFill>
                        </a:rPr>
                        <a:t/>
                      </a:r>
                      <a:br>
                        <a:rPr lang="fr-FR" sz="1400" i="0" dirty="0">
                          <a:solidFill>
                            <a:srgbClr val="000066"/>
                          </a:solidFill>
                        </a:rPr>
                      </a:br>
                      <a:r>
                        <a:rPr lang="fr-FR" sz="1400" i="0" dirty="0">
                          <a:solidFill>
                            <a:srgbClr val="000066"/>
                          </a:solidFill>
                        </a:rPr>
                        <a:t>11,1</a:t>
                      </a:r>
                      <a:br>
                        <a:rPr lang="fr-FR" sz="1400" i="0" dirty="0">
                          <a:solidFill>
                            <a:srgbClr val="000066"/>
                          </a:solidFill>
                        </a:rPr>
                      </a:br>
                      <a:r>
                        <a:rPr lang="fr-FR" sz="1400" i="0" dirty="0">
                          <a:solidFill>
                            <a:srgbClr val="000066"/>
                          </a:solidFill>
                        </a:rPr>
                        <a:t>9,6</a:t>
                      </a:r>
                    </a:p>
                  </a:txBody>
                  <a:tcPr anchor="ctr"/>
                </a:tc>
                <a:extLst>
                  <a:ext uri="{0D108BD9-81ED-4DB2-BD59-A6C34878D82A}">
                    <a16:rowId xmlns="" xmlns:a16="http://schemas.microsoft.com/office/drawing/2014/main" val="10003"/>
                  </a:ext>
                </a:extLst>
              </a:tr>
            </a:tbl>
          </a:graphicData>
        </a:graphic>
      </p:graphicFrame>
      <p:sp>
        <p:nvSpPr>
          <p:cNvPr id="5" name="Text Box 3"/>
          <p:cNvSpPr txBox="1">
            <a:spLocks noChangeArrowheads="1"/>
          </p:cNvSpPr>
          <p:nvPr/>
        </p:nvSpPr>
        <p:spPr bwMode="auto">
          <a:xfrm>
            <a:off x="6335713" y="658336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Massud</a:t>
            </a:r>
            <a:r>
              <a:rPr lang="en-GB" sz="1200" i="1" dirty="0">
                <a:solidFill>
                  <a:srgbClr val="0070C0"/>
                </a:solidFill>
              </a:rPr>
              <a:t> I, CROI 2018, Abs. 85</a:t>
            </a:r>
          </a:p>
        </p:txBody>
      </p:sp>
      <p:sp>
        <p:nvSpPr>
          <p:cNvPr id="6" name="ZoneTexte 5"/>
          <p:cNvSpPr txBox="1"/>
          <p:nvPr/>
        </p:nvSpPr>
        <p:spPr>
          <a:xfrm>
            <a:off x="457200" y="5862183"/>
            <a:ext cx="8686800" cy="584775"/>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fr-FR" sz="1600" dirty="0"/>
              <a:t>TAF à 1,5 mg/kg chez le macaque permet d’obtenir un niveau d’exposition plasmatique </a:t>
            </a:r>
            <a:br>
              <a:rPr lang="fr-FR" sz="1600" dirty="0"/>
            </a:br>
            <a:r>
              <a:rPr lang="fr-FR" sz="1600" dirty="0"/>
              <a:t>et tissulaire de TFV équivalent à celui de la posologie standard de 25 mg chez l’homme</a:t>
            </a:r>
          </a:p>
        </p:txBody>
      </p:sp>
      <p:sp>
        <p:nvSpPr>
          <p:cNvPr id="7" name="Titre 6">
            <a:extLst>
              <a:ext uri="{FF2B5EF4-FFF2-40B4-BE49-F238E27FC236}">
                <a16:creationId xmlns="" xmlns:a16="http://schemas.microsoft.com/office/drawing/2014/main" id="{DB347090-FA61-49F1-81F6-691B73DFEB18}"/>
              </a:ext>
            </a:extLst>
          </p:cNvPr>
          <p:cNvSpPr>
            <a:spLocks noGrp="1"/>
          </p:cNvSpPr>
          <p:nvPr>
            <p:ph type="title"/>
          </p:nvPr>
        </p:nvSpPr>
        <p:spPr/>
        <p:txBody>
          <a:bodyPr/>
          <a:lstStyle/>
          <a:p>
            <a:r>
              <a:rPr lang="fr-FR" sz="2600" dirty="0" err="1"/>
              <a:t>PrEP</a:t>
            </a:r>
            <a:r>
              <a:rPr lang="fr-FR" sz="2600" dirty="0"/>
              <a:t> orale par FTC/TAF pour prévenir l’infection </a:t>
            </a:r>
            <a:br>
              <a:rPr lang="fr-FR" sz="2600" dirty="0"/>
            </a:br>
            <a:r>
              <a:rPr lang="fr-FR" sz="2600" dirty="0"/>
              <a:t>par voie vaginale chez le macaque (1)</a:t>
            </a:r>
          </a:p>
        </p:txBody>
      </p:sp>
      <p:sp>
        <p:nvSpPr>
          <p:cNvPr id="8" name="Espace réservé du contenu 7">
            <a:extLst>
              <a:ext uri="{FF2B5EF4-FFF2-40B4-BE49-F238E27FC236}">
                <a16:creationId xmlns="" xmlns:a16="http://schemas.microsoft.com/office/drawing/2014/main" id="{4C6DEAAD-0390-4DD9-9377-C28312FA5430}"/>
              </a:ext>
            </a:extLst>
          </p:cNvPr>
          <p:cNvSpPr>
            <a:spLocks noGrp="1"/>
          </p:cNvSpPr>
          <p:nvPr>
            <p:ph idx="1"/>
          </p:nvPr>
        </p:nvSpPr>
        <p:spPr>
          <a:xfrm>
            <a:off x="457200" y="1341438"/>
            <a:ext cx="8507413" cy="1012047"/>
          </a:xfrm>
        </p:spPr>
        <p:txBody>
          <a:bodyPr/>
          <a:lstStyle/>
          <a:p>
            <a:r>
              <a:rPr lang="fr-FR" sz="1600" dirty="0"/>
              <a:t>Absence de données pré-cliniques d’efficacité de FTC/TAF en </a:t>
            </a:r>
            <a:r>
              <a:rPr lang="fr-FR" sz="1600" dirty="0" err="1"/>
              <a:t>PrEP</a:t>
            </a:r>
            <a:r>
              <a:rPr lang="fr-FR" sz="1600" dirty="0"/>
              <a:t> pour prévenir l’infection par voie vaginale</a:t>
            </a:r>
          </a:p>
          <a:p>
            <a:r>
              <a:rPr lang="fr-FR" sz="1600" b="1" dirty="0">
                <a:solidFill>
                  <a:srgbClr val="0070C0"/>
                </a:solidFill>
              </a:rPr>
              <a:t>1</a:t>
            </a:r>
            <a:r>
              <a:rPr lang="fr-FR" sz="1600" b="1" baseline="30000" dirty="0">
                <a:solidFill>
                  <a:srgbClr val="0070C0"/>
                </a:solidFill>
              </a:rPr>
              <a:t>ère</a:t>
            </a:r>
            <a:r>
              <a:rPr lang="fr-FR" sz="1600" b="1" dirty="0">
                <a:solidFill>
                  <a:srgbClr val="0070C0"/>
                </a:solidFill>
              </a:rPr>
              <a:t> phase </a:t>
            </a:r>
            <a:r>
              <a:rPr lang="fr-FR" sz="1600" dirty="0">
                <a:solidFill>
                  <a:srgbClr val="0070C0"/>
                </a:solidFill>
              </a:rPr>
              <a:t>: </a:t>
            </a:r>
            <a:r>
              <a:rPr lang="fr-FR" sz="1600" dirty="0"/>
              <a:t>définir la posologie de TAF chez le macaque assurant une exposition </a:t>
            </a:r>
            <a:br>
              <a:rPr lang="fr-FR" sz="1600" dirty="0"/>
            </a:br>
            <a:r>
              <a:rPr lang="fr-FR" sz="1600" dirty="0"/>
              <a:t>de TFV similaire à celle obtenue chez l’homme à la posologie de 25 mg</a:t>
            </a:r>
          </a:p>
          <a:p>
            <a:endParaRPr lang="fr-FR" sz="1600" dirty="0"/>
          </a:p>
        </p:txBody>
      </p:sp>
      <p:sp>
        <p:nvSpPr>
          <p:cNvPr id="9" name="ZoneTexte 8">
            <a:extLst>
              <a:ext uri="{FF2B5EF4-FFF2-40B4-BE49-F238E27FC236}">
                <a16:creationId xmlns="" xmlns:a16="http://schemas.microsoft.com/office/drawing/2014/main" id="{D38B0FC9-B91B-458A-86D6-2AE207D7BC05}"/>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188</a:t>
            </a:r>
          </a:p>
        </p:txBody>
      </p:sp>
    </p:spTree>
    <p:extLst>
      <p:ext uri="{BB962C8B-B14F-4D97-AF65-F5344CB8AC3E}">
        <p14:creationId xmlns:p14="http://schemas.microsoft.com/office/powerpoint/2010/main" val="1401984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6335713" y="658336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Massud</a:t>
            </a:r>
            <a:r>
              <a:rPr lang="en-GB" sz="1200" i="1" dirty="0">
                <a:solidFill>
                  <a:srgbClr val="0070C0"/>
                </a:solidFill>
              </a:rPr>
              <a:t> I, CROI 2018, Abs. 85</a:t>
            </a:r>
          </a:p>
        </p:txBody>
      </p:sp>
      <p:sp>
        <p:nvSpPr>
          <p:cNvPr id="5" name="ZoneTexte 4"/>
          <p:cNvSpPr txBox="1"/>
          <p:nvPr/>
        </p:nvSpPr>
        <p:spPr>
          <a:xfrm>
            <a:off x="338667" y="5723315"/>
            <a:ext cx="8805333" cy="830997"/>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fr-FR" sz="1600" dirty="0"/>
              <a:t>Niveau élevé de protection par FTC/TAF contre l’infection SHIV par voie vaginale.</a:t>
            </a:r>
          </a:p>
          <a:p>
            <a:pPr marL="285750" indent="-285750">
              <a:buClr>
                <a:srgbClr val="0070C0"/>
              </a:buClr>
              <a:buFont typeface="Arial" panose="020B0604020202020204" pitchFamily="34" charset="0"/>
              <a:buChar char="•"/>
            </a:pPr>
            <a:r>
              <a:rPr lang="fr-FR" sz="1600" dirty="0"/>
              <a:t>Un seul animal a </a:t>
            </a:r>
            <a:r>
              <a:rPr lang="fr-FR" sz="1600" dirty="0" err="1"/>
              <a:t>séroconverti</a:t>
            </a:r>
            <a:r>
              <a:rPr lang="fr-FR" sz="1600" dirty="0"/>
              <a:t>, avec des concentrations </a:t>
            </a:r>
            <a:r>
              <a:rPr lang="fr-FR" sz="1600" dirty="0" err="1"/>
              <a:t>intra-cellulaires</a:t>
            </a:r>
            <a:r>
              <a:rPr lang="fr-FR" sz="1600" dirty="0"/>
              <a:t> (PBMC) correctes de FTC mais indétectables pour TFV, sans explication évidente</a:t>
            </a:r>
          </a:p>
        </p:txBody>
      </p:sp>
      <p:grpSp>
        <p:nvGrpSpPr>
          <p:cNvPr id="11" name="Groupe 10">
            <a:extLst>
              <a:ext uri="{FF2B5EF4-FFF2-40B4-BE49-F238E27FC236}">
                <a16:creationId xmlns="" xmlns:a16="http://schemas.microsoft.com/office/drawing/2014/main" id="{5A73489B-CA9A-499C-AAE6-4FEEFE1D7EDA}"/>
              </a:ext>
            </a:extLst>
          </p:cNvPr>
          <p:cNvGrpSpPr/>
          <p:nvPr/>
        </p:nvGrpSpPr>
        <p:grpSpPr>
          <a:xfrm>
            <a:off x="888226" y="2393173"/>
            <a:ext cx="7239994" cy="3338483"/>
            <a:chOff x="882409" y="2007747"/>
            <a:chExt cx="8090558" cy="3730696"/>
          </a:xfrm>
        </p:grpSpPr>
        <p:sp>
          <p:nvSpPr>
            <p:cNvPr id="10" name="ZoneTexte 9"/>
            <p:cNvSpPr txBox="1"/>
            <p:nvPr/>
          </p:nvSpPr>
          <p:spPr>
            <a:xfrm>
              <a:off x="1327766" y="5184326"/>
              <a:ext cx="284515" cy="307777"/>
            </a:xfrm>
            <a:prstGeom prst="rect">
              <a:avLst/>
            </a:prstGeom>
            <a:noFill/>
          </p:spPr>
          <p:txBody>
            <a:bodyPr wrap="none" rtlCol="0">
              <a:spAutoFit/>
            </a:bodyPr>
            <a:lstStyle/>
            <a:p>
              <a:pPr algn="ctr"/>
              <a:r>
                <a:rPr lang="fr-FR" sz="1400" dirty="0"/>
                <a:t>0</a:t>
              </a:r>
            </a:p>
          </p:txBody>
        </p:sp>
        <p:sp>
          <p:nvSpPr>
            <p:cNvPr id="13" name="ZoneTexte 12"/>
            <p:cNvSpPr txBox="1"/>
            <p:nvPr/>
          </p:nvSpPr>
          <p:spPr>
            <a:xfrm>
              <a:off x="2628244" y="5184326"/>
              <a:ext cx="284515" cy="307777"/>
            </a:xfrm>
            <a:prstGeom prst="rect">
              <a:avLst/>
            </a:prstGeom>
            <a:noFill/>
          </p:spPr>
          <p:txBody>
            <a:bodyPr wrap="none" rtlCol="0">
              <a:spAutoFit/>
            </a:bodyPr>
            <a:lstStyle/>
            <a:p>
              <a:pPr algn="ctr"/>
              <a:r>
                <a:rPr lang="fr-FR" sz="1400" dirty="0"/>
                <a:t>4</a:t>
              </a:r>
            </a:p>
          </p:txBody>
        </p:sp>
        <p:sp>
          <p:nvSpPr>
            <p:cNvPr id="16" name="ZoneTexte 15"/>
            <p:cNvSpPr txBox="1"/>
            <p:nvPr/>
          </p:nvSpPr>
          <p:spPr>
            <a:xfrm>
              <a:off x="3928725" y="5184326"/>
              <a:ext cx="284515" cy="307777"/>
            </a:xfrm>
            <a:prstGeom prst="rect">
              <a:avLst/>
            </a:prstGeom>
            <a:noFill/>
          </p:spPr>
          <p:txBody>
            <a:bodyPr wrap="none" rtlCol="0">
              <a:spAutoFit/>
            </a:bodyPr>
            <a:lstStyle/>
            <a:p>
              <a:pPr algn="ctr"/>
              <a:r>
                <a:rPr lang="fr-FR" sz="1400" dirty="0"/>
                <a:t>8</a:t>
              </a:r>
            </a:p>
          </p:txBody>
        </p:sp>
        <p:sp>
          <p:nvSpPr>
            <p:cNvPr id="19" name="ZoneTexte 18"/>
            <p:cNvSpPr txBox="1"/>
            <p:nvPr/>
          </p:nvSpPr>
          <p:spPr>
            <a:xfrm>
              <a:off x="5157219" y="5184326"/>
              <a:ext cx="428485" cy="343935"/>
            </a:xfrm>
            <a:prstGeom prst="rect">
              <a:avLst/>
            </a:prstGeom>
            <a:noFill/>
          </p:spPr>
          <p:txBody>
            <a:bodyPr wrap="none" rtlCol="0">
              <a:spAutoFit/>
            </a:bodyPr>
            <a:lstStyle/>
            <a:p>
              <a:pPr algn="ctr"/>
              <a:r>
                <a:rPr lang="fr-FR" sz="1400" dirty="0"/>
                <a:t>12</a:t>
              </a:r>
            </a:p>
          </p:txBody>
        </p:sp>
        <p:sp>
          <p:nvSpPr>
            <p:cNvPr id="22" name="ZoneTexte 21"/>
            <p:cNvSpPr txBox="1"/>
            <p:nvPr/>
          </p:nvSpPr>
          <p:spPr>
            <a:xfrm>
              <a:off x="6479762" y="5184326"/>
              <a:ext cx="384366" cy="307777"/>
            </a:xfrm>
            <a:prstGeom prst="rect">
              <a:avLst/>
            </a:prstGeom>
            <a:noFill/>
          </p:spPr>
          <p:txBody>
            <a:bodyPr wrap="none" rtlCol="0">
              <a:spAutoFit/>
            </a:bodyPr>
            <a:lstStyle/>
            <a:p>
              <a:pPr algn="ctr"/>
              <a:r>
                <a:rPr lang="fr-FR" sz="1400" dirty="0"/>
                <a:t>16</a:t>
              </a:r>
            </a:p>
          </p:txBody>
        </p:sp>
        <p:sp>
          <p:nvSpPr>
            <p:cNvPr id="23" name="ZoneTexte 22"/>
            <p:cNvSpPr txBox="1"/>
            <p:nvPr/>
          </p:nvSpPr>
          <p:spPr>
            <a:xfrm>
              <a:off x="1104533" y="4886111"/>
              <a:ext cx="317424" cy="343935"/>
            </a:xfrm>
            <a:prstGeom prst="rect">
              <a:avLst/>
            </a:prstGeom>
            <a:noFill/>
          </p:spPr>
          <p:txBody>
            <a:bodyPr wrap="none" rtlCol="0">
              <a:spAutoFit/>
            </a:bodyPr>
            <a:lstStyle/>
            <a:p>
              <a:pPr algn="r"/>
              <a:r>
                <a:rPr lang="fr-FR" sz="1400"/>
                <a:t>0</a:t>
              </a:r>
            </a:p>
          </p:txBody>
        </p:sp>
        <p:sp>
          <p:nvSpPr>
            <p:cNvPr id="24" name="ZoneTexte 23"/>
            <p:cNvSpPr txBox="1"/>
            <p:nvPr/>
          </p:nvSpPr>
          <p:spPr>
            <a:xfrm>
              <a:off x="993471" y="4195231"/>
              <a:ext cx="428486" cy="343935"/>
            </a:xfrm>
            <a:prstGeom prst="rect">
              <a:avLst/>
            </a:prstGeom>
            <a:noFill/>
          </p:spPr>
          <p:txBody>
            <a:bodyPr wrap="none" rtlCol="0">
              <a:spAutoFit/>
            </a:bodyPr>
            <a:lstStyle/>
            <a:p>
              <a:pPr algn="r"/>
              <a:r>
                <a:rPr lang="fr-FR" sz="1400" dirty="0"/>
                <a:t>25</a:t>
              </a:r>
            </a:p>
          </p:txBody>
        </p:sp>
        <p:sp>
          <p:nvSpPr>
            <p:cNvPr id="25" name="ZoneTexte 24"/>
            <p:cNvSpPr txBox="1"/>
            <p:nvPr/>
          </p:nvSpPr>
          <p:spPr>
            <a:xfrm>
              <a:off x="993471" y="3494191"/>
              <a:ext cx="428486" cy="343935"/>
            </a:xfrm>
            <a:prstGeom prst="rect">
              <a:avLst/>
            </a:prstGeom>
            <a:noFill/>
          </p:spPr>
          <p:txBody>
            <a:bodyPr wrap="none" rtlCol="0">
              <a:spAutoFit/>
            </a:bodyPr>
            <a:lstStyle/>
            <a:p>
              <a:pPr algn="r"/>
              <a:r>
                <a:rPr lang="fr-FR" sz="1400" dirty="0"/>
                <a:t>50</a:t>
              </a:r>
            </a:p>
          </p:txBody>
        </p:sp>
        <p:sp>
          <p:nvSpPr>
            <p:cNvPr id="26" name="ZoneTexte 25"/>
            <p:cNvSpPr txBox="1"/>
            <p:nvPr/>
          </p:nvSpPr>
          <p:spPr>
            <a:xfrm>
              <a:off x="993471" y="2803311"/>
              <a:ext cx="428486" cy="343935"/>
            </a:xfrm>
            <a:prstGeom prst="rect">
              <a:avLst/>
            </a:prstGeom>
            <a:noFill/>
          </p:spPr>
          <p:txBody>
            <a:bodyPr wrap="none" rtlCol="0">
              <a:spAutoFit/>
            </a:bodyPr>
            <a:lstStyle/>
            <a:p>
              <a:pPr algn="r"/>
              <a:r>
                <a:rPr lang="fr-FR" sz="1400" dirty="0"/>
                <a:t>75</a:t>
              </a:r>
            </a:p>
          </p:txBody>
        </p:sp>
        <p:sp>
          <p:nvSpPr>
            <p:cNvPr id="27" name="ZoneTexte 26"/>
            <p:cNvSpPr txBox="1"/>
            <p:nvPr/>
          </p:nvSpPr>
          <p:spPr>
            <a:xfrm>
              <a:off x="882409" y="2122592"/>
              <a:ext cx="539548" cy="343935"/>
            </a:xfrm>
            <a:prstGeom prst="rect">
              <a:avLst/>
            </a:prstGeom>
            <a:noFill/>
          </p:spPr>
          <p:txBody>
            <a:bodyPr wrap="none" rtlCol="0">
              <a:spAutoFit/>
            </a:bodyPr>
            <a:lstStyle/>
            <a:p>
              <a:pPr algn="r"/>
              <a:r>
                <a:rPr lang="fr-FR" sz="1400" dirty="0"/>
                <a:t>100</a:t>
              </a:r>
            </a:p>
          </p:txBody>
        </p:sp>
        <p:sp>
          <p:nvSpPr>
            <p:cNvPr id="28" name="ZoneTexte 27"/>
            <p:cNvSpPr txBox="1"/>
            <p:nvPr/>
          </p:nvSpPr>
          <p:spPr>
            <a:xfrm>
              <a:off x="2628244" y="5430666"/>
              <a:ext cx="3248530" cy="307777"/>
            </a:xfrm>
            <a:prstGeom prst="rect">
              <a:avLst/>
            </a:prstGeom>
            <a:noFill/>
          </p:spPr>
          <p:txBody>
            <a:bodyPr wrap="none" rtlCol="0">
              <a:spAutoFit/>
            </a:bodyPr>
            <a:lstStyle/>
            <a:p>
              <a:pPr algn="ctr"/>
              <a:r>
                <a:rPr lang="fr-FR" sz="1400" dirty="0"/>
                <a:t>Nombre d’inoculations hebdomadaires</a:t>
              </a:r>
            </a:p>
          </p:txBody>
        </p:sp>
        <p:cxnSp>
          <p:nvCxnSpPr>
            <p:cNvPr id="30" name="Connecteur droit 29"/>
            <p:cNvCxnSpPr/>
            <p:nvPr/>
          </p:nvCxnSpPr>
          <p:spPr bwMode="auto">
            <a:xfrm>
              <a:off x="6832308" y="3184054"/>
              <a:ext cx="360000" cy="0"/>
            </a:xfrm>
            <a:prstGeom prst="line">
              <a:avLst/>
            </a:prstGeom>
            <a:noFill/>
            <a:ln w="38100" cap="flat" cmpd="sng" algn="ctr">
              <a:solidFill>
                <a:srgbClr val="00B0F0"/>
              </a:solidFill>
              <a:prstDash val="solid"/>
              <a:round/>
              <a:headEnd type="none" w="med" len="med"/>
              <a:tailEnd type="none" w="med" len="med"/>
            </a:ln>
            <a:effectLst/>
          </p:spPr>
        </p:cxnSp>
        <p:cxnSp>
          <p:nvCxnSpPr>
            <p:cNvPr id="31" name="Connecteur droit 30"/>
            <p:cNvCxnSpPr/>
            <p:nvPr/>
          </p:nvCxnSpPr>
          <p:spPr bwMode="auto">
            <a:xfrm>
              <a:off x="6832308" y="3458374"/>
              <a:ext cx="360000" cy="0"/>
            </a:xfrm>
            <a:prstGeom prst="line">
              <a:avLst/>
            </a:prstGeom>
            <a:noFill/>
            <a:ln w="38100" cap="flat" cmpd="sng">
              <a:solidFill>
                <a:schemeClr val="bg1">
                  <a:lumMod val="50000"/>
                </a:schemeClr>
              </a:solidFill>
              <a:prstDash val="sysDash"/>
              <a:miter lim="800000"/>
              <a:headEnd/>
              <a:tailEnd/>
            </a:ln>
            <a:extLst>
              <a:ext uri="{909E8E84-426E-40DD-AFC4-6F175D3DCCD1}">
                <a14:hiddenFill xmlns:a14="http://schemas.microsoft.com/office/drawing/2010/main">
                  <a:solidFill>
                    <a:srgbClr val="FFFFFF"/>
                  </a:solidFill>
                </a14:hiddenFill>
              </a:ext>
            </a:extLst>
          </p:spPr>
        </p:cxnSp>
        <p:sp>
          <p:nvSpPr>
            <p:cNvPr id="32" name="ZoneTexte 31"/>
            <p:cNvSpPr txBox="1"/>
            <p:nvPr/>
          </p:nvSpPr>
          <p:spPr>
            <a:xfrm>
              <a:off x="7171384" y="3026981"/>
              <a:ext cx="1801583" cy="307777"/>
            </a:xfrm>
            <a:prstGeom prst="rect">
              <a:avLst/>
            </a:prstGeom>
            <a:noFill/>
          </p:spPr>
          <p:txBody>
            <a:bodyPr wrap="none" rtlCol="0">
              <a:spAutoFit/>
            </a:bodyPr>
            <a:lstStyle/>
            <a:p>
              <a:r>
                <a:rPr lang="fr-FR" sz="1400" b="1" dirty="0"/>
                <a:t>FTC/TAF voie orale</a:t>
              </a:r>
            </a:p>
          </p:txBody>
        </p:sp>
        <p:sp>
          <p:nvSpPr>
            <p:cNvPr id="33" name="ZoneTexte 32"/>
            <p:cNvSpPr txBox="1"/>
            <p:nvPr/>
          </p:nvSpPr>
          <p:spPr>
            <a:xfrm>
              <a:off x="7171384" y="3290212"/>
              <a:ext cx="870751" cy="307777"/>
            </a:xfrm>
            <a:prstGeom prst="rect">
              <a:avLst/>
            </a:prstGeom>
            <a:noFill/>
          </p:spPr>
          <p:txBody>
            <a:bodyPr wrap="none" rtlCol="0">
              <a:spAutoFit/>
            </a:bodyPr>
            <a:lstStyle/>
            <a:p>
              <a:r>
                <a:rPr lang="fr-FR" sz="1400" b="1" dirty="0"/>
                <a:t>Placebo</a:t>
              </a:r>
            </a:p>
          </p:txBody>
        </p:sp>
        <p:sp>
          <p:nvSpPr>
            <p:cNvPr id="34" name="ZoneTexte 33"/>
            <p:cNvSpPr txBox="1"/>
            <p:nvPr/>
          </p:nvSpPr>
          <p:spPr>
            <a:xfrm>
              <a:off x="4577611" y="3228657"/>
              <a:ext cx="1750800" cy="338554"/>
            </a:xfrm>
            <a:prstGeom prst="rect">
              <a:avLst/>
            </a:prstGeom>
            <a:noFill/>
          </p:spPr>
          <p:txBody>
            <a:bodyPr wrap="none" rtlCol="0">
              <a:spAutoFit/>
            </a:bodyPr>
            <a:lstStyle/>
            <a:p>
              <a:r>
                <a:rPr lang="fr-FR" sz="1600" b="1" dirty="0"/>
                <a:t>Efficacité : 82 %</a:t>
              </a:r>
            </a:p>
          </p:txBody>
        </p:sp>
        <p:grpSp>
          <p:nvGrpSpPr>
            <p:cNvPr id="60" name="Groupe 59"/>
            <p:cNvGrpSpPr/>
            <p:nvPr/>
          </p:nvGrpSpPr>
          <p:grpSpPr>
            <a:xfrm>
              <a:off x="1390650" y="2318299"/>
              <a:ext cx="5311707" cy="2856860"/>
              <a:chOff x="1390650" y="2393004"/>
              <a:chExt cx="5311707" cy="2856860"/>
            </a:xfrm>
          </p:grpSpPr>
          <p:sp>
            <p:nvSpPr>
              <p:cNvPr id="36" name="Line 5"/>
              <p:cNvSpPr>
                <a:spLocks noChangeShapeType="1"/>
              </p:cNvSpPr>
              <p:nvPr/>
            </p:nvSpPr>
            <p:spPr bwMode="auto">
              <a:xfrm>
                <a:off x="1470025" y="5172076"/>
                <a:ext cx="5175250"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7" name="Line 6"/>
              <p:cNvSpPr>
                <a:spLocks noChangeShapeType="1"/>
              </p:cNvSpPr>
              <p:nvPr/>
            </p:nvSpPr>
            <p:spPr bwMode="auto">
              <a:xfrm flipV="1">
                <a:off x="1470025" y="2400301"/>
                <a:ext cx="0" cy="2771775"/>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8" name="Line 7"/>
              <p:cNvSpPr>
                <a:spLocks noChangeShapeType="1"/>
              </p:cNvSpPr>
              <p:nvPr/>
            </p:nvSpPr>
            <p:spPr bwMode="auto">
              <a:xfrm>
                <a:off x="1390650" y="2400301"/>
                <a:ext cx="79375"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9" name="Line 8"/>
              <p:cNvSpPr>
                <a:spLocks noChangeShapeType="1"/>
              </p:cNvSpPr>
              <p:nvPr/>
            </p:nvSpPr>
            <p:spPr bwMode="auto">
              <a:xfrm>
                <a:off x="1390650" y="3092451"/>
                <a:ext cx="79375"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0" name="Line 9"/>
              <p:cNvSpPr>
                <a:spLocks noChangeShapeType="1"/>
              </p:cNvSpPr>
              <p:nvPr/>
            </p:nvSpPr>
            <p:spPr bwMode="auto">
              <a:xfrm>
                <a:off x="1390650" y="3786188"/>
                <a:ext cx="79375"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1" name="Line 10"/>
              <p:cNvSpPr>
                <a:spLocks noChangeShapeType="1"/>
              </p:cNvSpPr>
              <p:nvPr/>
            </p:nvSpPr>
            <p:spPr bwMode="auto">
              <a:xfrm>
                <a:off x="1390650" y="4478338"/>
                <a:ext cx="79375"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2" name="Line 11"/>
              <p:cNvSpPr>
                <a:spLocks noChangeShapeType="1"/>
              </p:cNvSpPr>
              <p:nvPr/>
            </p:nvSpPr>
            <p:spPr bwMode="auto">
              <a:xfrm>
                <a:off x="1390650" y="5172076"/>
                <a:ext cx="79375"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3" name="Line 12"/>
              <p:cNvSpPr>
                <a:spLocks noChangeShapeType="1"/>
              </p:cNvSpPr>
              <p:nvPr/>
            </p:nvSpPr>
            <p:spPr bwMode="auto">
              <a:xfrm flipV="1">
                <a:off x="1470025" y="5172076"/>
                <a:ext cx="0" cy="77788"/>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6" name="Line 15"/>
              <p:cNvSpPr>
                <a:spLocks noChangeShapeType="1"/>
              </p:cNvSpPr>
              <p:nvPr/>
            </p:nvSpPr>
            <p:spPr bwMode="auto">
              <a:xfrm flipV="1">
                <a:off x="2762250" y="5172076"/>
                <a:ext cx="0" cy="77788"/>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9" name="Line 18"/>
              <p:cNvSpPr>
                <a:spLocks noChangeShapeType="1"/>
              </p:cNvSpPr>
              <p:nvPr/>
            </p:nvSpPr>
            <p:spPr bwMode="auto">
              <a:xfrm flipV="1">
                <a:off x="4056063" y="5172076"/>
                <a:ext cx="0" cy="77788"/>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2" name="Line 21"/>
              <p:cNvSpPr>
                <a:spLocks noChangeShapeType="1"/>
              </p:cNvSpPr>
              <p:nvPr/>
            </p:nvSpPr>
            <p:spPr bwMode="auto">
              <a:xfrm flipV="1">
                <a:off x="5351463" y="5172076"/>
                <a:ext cx="0" cy="77788"/>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5" name="Line 24"/>
              <p:cNvSpPr>
                <a:spLocks noChangeShapeType="1"/>
              </p:cNvSpPr>
              <p:nvPr/>
            </p:nvSpPr>
            <p:spPr bwMode="auto">
              <a:xfrm flipV="1">
                <a:off x="6645275" y="5172076"/>
                <a:ext cx="0" cy="77788"/>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9" name="Forme libre 58"/>
              <p:cNvSpPr/>
              <p:nvPr/>
            </p:nvSpPr>
            <p:spPr bwMode="auto">
              <a:xfrm>
                <a:off x="1478604" y="2393004"/>
                <a:ext cx="5184843" cy="2354094"/>
              </a:xfrm>
              <a:custGeom>
                <a:avLst/>
                <a:gdLst>
                  <a:gd name="connsiteX0" fmla="*/ 0 w 5184843"/>
                  <a:gd name="connsiteY0" fmla="*/ 0 h 2354094"/>
                  <a:gd name="connsiteX1" fmla="*/ 661481 w 5184843"/>
                  <a:gd name="connsiteY1" fmla="*/ 0 h 2354094"/>
                  <a:gd name="connsiteX2" fmla="*/ 661481 w 5184843"/>
                  <a:gd name="connsiteY2" fmla="*/ 496111 h 2354094"/>
                  <a:gd name="connsiteX3" fmla="*/ 1303507 w 5184843"/>
                  <a:gd name="connsiteY3" fmla="*/ 496111 h 2354094"/>
                  <a:gd name="connsiteX4" fmla="*/ 1303507 w 5184843"/>
                  <a:gd name="connsiteY4" fmla="*/ 982494 h 2354094"/>
                  <a:gd name="connsiteX5" fmla="*/ 1643975 w 5184843"/>
                  <a:gd name="connsiteY5" fmla="*/ 982494 h 2354094"/>
                  <a:gd name="connsiteX6" fmla="*/ 1643975 w 5184843"/>
                  <a:gd name="connsiteY6" fmla="*/ 1429966 h 2354094"/>
                  <a:gd name="connsiteX7" fmla="*/ 2597285 w 5184843"/>
                  <a:gd name="connsiteY7" fmla="*/ 1429966 h 2354094"/>
                  <a:gd name="connsiteX8" fmla="*/ 2597285 w 5184843"/>
                  <a:gd name="connsiteY8" fmla="*/ 1877439 h 2354094"/>
                  <a:gd name="connsiteX9" fmla="*/ 4542817 w 5184843"/>
                  <a:gd name="connsiteY9" fmla="*/ 1877439 h 2354094"/>
                  <a:gd name="connsiteX10" fmla="*/ 4542817 w 5184843"/>
                  <a:gd name="connsiteY10" fmla="*/ 2354094 h 2354094"/>
                  <a:gd name="connsiteX11" fmla="*/ 5184843 w 5184843"/>
                  <a:gd name="connsiteY11" fmla="*/ 2354094 h 235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4843" h="2354094">
                    <a:moveTo>
                      <a:pt x="0" y="0"/>
                    </a:moveTo>
                    <a:lnTo>
                      <a:pt x="661481" y="0"/>
                    </a:lnTo>
                    <a:lnTo>
                      <a:pt x="661481" y="496111"/>
                    </a:lnTo>
                    <a:lnTo>
                      <a:pt x="1303507" y="496111"/>
                    </a:lnTo>
                    <a:lnTo>
                      <a:pt x="1303507" y="982494"/>
                    </a:lnTo>
                    <a:lnTo>
                      <a:pt x="1643975" y="982494"/>
                    </a:lnTo>
                    <a:lnTo>
                      <a:pt x="1643975" y="1429966"/>
                    </a:lnTo>
                    <a:lnTo>
                      <a:pt x="2597285" y="1429966"/>
                    </a:lnTo>
                    <a:lnTo>
                      <a:pt x="2597285" y="1877439"/>
                    </a:lnTo>
                    <a:lnTo>
                      <a:pt x="4542817" y="1877439"/>
                    </a:lnTo>
                    <a:lnTo>
                      <a:pt x="4542817" y="2354094"/>
                    </a:lnTo>
                    <a:lnTo>
                      <a:pt x="5184843" y="2354094"/>
                    </a:lnTo>
                  </a:path>
                </a:pathLst>
              </a:custGeom>
              <a:noFill/>
              <a:ln w="28575" cap="flat">
                <a:solidFill>
                  <a:schemeClr val="bg1">
                    <a:lumMod val="50000"/>
                  </a:scheme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8" name="Forme libre 57"/>
              <p:cNvSpPr/>
              <p:nvPr/>
            </p:nvSpPr>
            <p:spPr bwMode="auto">
              <a:xfrm>
                <a:off x="1478604" y="2393004"/>
                <a:ext cx="5223753" cy="505839"/>
              </a:xfrm>
              <a:custGeom>
                <a:avLst/>
                <a:gdLst>
                  <a:gd name="connsiteX0" fmla="*/ 0 w 5223753"/>
                  <a:gd name="connsiteY0" fmla="*/ 0 h 505839"/>
                  <a:gd name="connsiteX1" fmla="*/ 661481 w 5223753"/>
                  <a:gd name="connsiteY1" fmla="*/ 0 h 505839"/>
                  <a:gd name="connsiteX2" fmla="*/ 661481 w 5223753"/>
                  <a:gd name="connsiteY2" fmla="*/ 505839 h 505839"/>
                  <a:gd name="connsiteX3" fmla="*/ 5223753 w 5223753"/>
                  <a:gd name="connsiteY3" fmla="*/ 505839 h 505839"/>
                  <a:gd name="connsiteX4" fmla="*/ 5194570 w 5223753"/>
                  <a:gd name="connsiteY4" fmla="*/ 476656 h 505839"/>
                  <a:gd name="connsiteX5" fmla="*/ 5194570 w 5223753"/>
                  <a:gd name="connsiteY5" fmla="*/ 476656 h 505839"/>
                  <a:gd name="connsiteX0" fmla="*/ 0 w 5223753"/>
                  <a:gd name="connsiteY0" fmla="*/ 0 h 505839"/>
                  <a:gd name="connsiteX1" fmla="*/ 661481 w 5223753"/>
                  <a:gd name="connsiteY1" fmla="*/ 0 h 505839"/>
                  <a:gd name="connsiteX2" fmla="*/ 661481 w 5223753"/>
                  <a:gd name="connsiteY2" fmla="*/ 505839 h 505839"/>
                  <a:gd name="connsiteX3" fmla="*/ 5223753 w 5223753"/>
                  <a:gd name="connsiteY3" fmla="*/ 505839 h 505839"/>
                  <a:gd name="connsiteX4" fmla="*/ 5194570 w 5223753"/>
                  <a:gd name="connsiteY4" fmla="*/ 476656 h 505839"/>
                  <a:gd name="connsiteX0" fmla="*/ 0 w 5223753"/>
                  <a:gd name="connsiteY0" fmla="*/ 0 h 505839"/>
                  <a:gd name="connsiteX1" fmla="*/ 661481 w 5223753"/>
                  <a:gd name="connsiteY1" fmla="*/ 0 h 505839"/>
                  <a:gd name="connsiteX2" fmla="*/ 661481 w 5223753"/>
                  <a:gd name="connsiteY2" fmla="*/ 505839 h 505839"/>
                  <a:gd name="connsiteX3" fmla="*/ 5223753 w 5223753"/>
                  <a:gd name="connsiteY3" fmla="*/ 505839 h 505839"/>
                </a:gdLst>
                <a:ahLst/>
                <a:cxnLst>
                  <a:cxn ang="0">
                    <a:pos x="connsiteX0" y="connsiteY0"/>
                  </a:cxn>
                  <a:cxn ang="0">
                    <a:pos x="connsiteX1" y="connsiteY1"/>
                  </a:cxn>
                  <a:cxn ang="0">
                    <a:pos x="connsiteX2" y="connsiteY2"/>
                  </a:cxn>
                  <a:cxn ang="0">
                    <a:pos x="connsiteX3" y="connsiteY3"/>
                  </a:cxn>
                </a:cxnLst>
                <a:rect l="l" t="t" r="r" b="b"/>
                <a:pathLst>
                  <a:path w="5223753" h="505839">
                    <a:moveTo>
                      <a:pt x="0" y="0"/>
                    </a:moveTo>
                    <a:lnTo>
                      <a:pt x="661481" y="0"/>
                    </a:lnTo>
                    <a:lnTo>
                      <a:pt x="661481" y="505839"/>
                    </a:lnTo>
                    <a:lnTo>
                      <a:pt x="5223753" y="505839"/>
                    </a:lnTo>
                  </a:path>
                </a:pathLst>
              </a:cu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400">
                  <a:solidFill>
                    <a:srgbClr val="FFFFFF"/>
                  </a:solidFill>
                </a:endParaRPr>
              </a:p>
            </p:txBody>
          </p:sp>
        </p:grpSp>
        <p:sp>
          <p:nvSpPr>
            <p:cNvPr id="2" name="ZoneTexte 1"/>
            <p:cNvSpPr txBox="1"/>
            <p:nvPr/>
          </p:nvSpPr>
          <p:spPr>
            <a:xfrm>
              <a:off x="3044221" y="2007747"/>
              <a:ext cx="3055557" cy="412722"/>
            </a:xfrm>
            <a:prstGeom prst="rect">
              <a:avLst/>
            </a:prstGeom>
            <a:noFill/>
          </p:spPr>
          <p:txBody>
            <a:bodyPr wrap="square" rtlCol="0">
              <a:spAutoFit/>
            </a:bodyPr>
            <a:lstStyle/>
            <a:p>
              <a:pPr algn="ctr"/>
              <a:r>
                <a:rPr lang="fr-FR" b="1" dirty="0">
                  <a:solidFill>
                    <a:srgbClr val="0070C0"/>
                  </a:solidFill>
                  <a:latin typeface="Calibri" panose="020F0502020204030204" pitchFamily="34" charset="0"/>
                  <a:cs typeface="Calibri" panose="020F0502020204030204" pitchFamily="34" charset="0"/>
                </a:rPr>
                <a:t>Survie sans infection, %</a:t>
              </a:r>
            </a:p>
          </p:txBody>
        </p:sp>
      </p:grpSp>
      <p:sp>
        <p:nvSpPr>
          <p:cNvPr id="47" name="Titre 6">
            <a:extLst>
              <a:ext uri="{FF2B5EF4-FFF2-40B4-BE49-F238E27FC236}">
                <a16:creationId xmlns="" xmlns:a16="http://schemas.microsoft.com/office/drawing/2014/main" id="{F3D376C9-AF68-4F88-A1C9-BB854924139B}"/>
              </a:ext>
            </a:extLst>
          </p:cNvPr>
          <p:cNvSpPr>
            <a:spLocks noGrp="1"/>
          </p:cNvSpPr>
          <p:nvPr>
            <p:ph type="title"/>
          </p:nvPr>
        </p:nvSpPr>
        <p:spPr/>
        <p:txBody>
          <a:bodyPr/>
          <a:lstStyle/>
          <a:p>
            <a:r>
              <a:rPr lang="fr-FR" sz="2600" dirty="0" err="1"/>
              <a:t>PrEP</a:t>
            </a:r>
            <a:r>
              <a:rPr lang="fr-FR" sz="2600" dirty="0"/>
              <a:t> orale par FTC/TAF pour prévenir l’infection </a:t>
            </a:r>
            <a:br>
              <a:rPr lang="fr-FR" sz="2600" dirty="0"/>
            </a:br>
            <a:r>
              <a:rPr lang="fr-FR" sz="2600" dirty="0"/>
              <a:t>par voie vaginale chez le macaque (2)</a:t>
            </a:r>
          </a:p>
        </p:txBody>
      </p:sp>
      <p:sp>
        <p:nvSpPr>
          <p:cNvPr id="48" name="Espace réservé du contenu 47">
            <a:extLst>
              <a:ext uri="{FF2B5EF4-FFF2-40B4-BE49-F238E27FC236}">
                <a16:creationId xmlns="" xmlns:a16="http://schemas.microsoft.com/office/drawing/2014/main" id="{772AC612-91C8-4568-8E7E-4CFDF831B526}"/>
              </a:ext>
            </a:extLst>
          </p:cNvPr>
          <p:cNvSpPr txBox="1">
            <a:spLocks noGrp="1"/>
          </p:cNvSpPr>
          <p:nvPr>
            <p:ph idx="1"/>
          </p:nvPr>
        </p:nvSpPr>
        <p:spPr>
          <a:xfrm>
            <a:off x="457200" y="1341438"/>
            <a:ext cx="8507413" cy="830997"/>
          </a:xfrm>
          <a:prstGeom prst="rect">
            <a:avLst/>
          </a:prstGeom>
          <a:noFill/>
        </p:spPr>
        <p:txBody>
          <a:bodyPr wrap="square" rtlCol="0">
            <a:spAutoFit/>
          </a:bodyPr>
          <a:lstStyle/>
          <a:p>
            <a:r>
              <a:rPr lang="fr-FR" sz="1600" b="1" dirty="0">
                <a:solidFill>
                  <a:srgbClr val="0070C0"/>
                </a:solidFill>
              </a:rPr>
              <a:t>2</a:t>
            </a:r>
            <a:r>
              <a:rPr lang="fr-FR" sz="1600" b="1" baseline="30000" dirty="0">
                <a:solidFill>
                  <a:srgbClr val="0070C0"/>
                </a:solidFill>
              </a:rPr>
              <a:t>ème</a:t>
            </a:r>
            <a:r>
              <a:rPr lang="fr-FR" sz="1600" b="1" dirty="0">
                <a:solidFill>
                  <a:srgbClr val="0070C0"/>
                </a:solidFill>
              </a:rPr>
              <a:t> phase :</a:t>
            </a:r>
            <a:r>
              <a:rPr lang="fr-FR" sz="1600" dirty="0">
                <a:solidFill>
                  <a:srgbClr val="0070C0"/>
                </a:solidFill>
              </a:rPr>
              <a:t> </a:t>
            </a:r>
            <a:r>
              <a:rPr lang="fr-FR" sz="1600" dirty="0"/>
              <a:t>FTC/TAF 1,5/20 mg/kg (n = 6) ou placebo (n = 6) administré par gavage oral 24 h avant et 2 h après des inoculations hebdomadaires répétées de SHIV par voie vaginale </a:t>
            </a:r>
          </a:p>
        </p:txBody>
      </p:sp>
      <p:sp>
        <p:nvSpPr>
          <p:cNvPr id="44" name="ZoneTexte 43">
            <a:extLst>
              <a:ext uri="{FF2B5EF4-FFF2-40B4-BE49-F238E27FC236}">
                <a16:creationId xmlns="" xmlns:a16="http://schemas.microsoft.com/office/drawing/2014/main" id="{D0F618D6-7F5B-406A-9523-1FE1FC1327F3}"/>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189</a:t>
            </a:r>
          </a:p>
        </p:txBody>
      </p:sp>
    </p:spTree>
    <p:extLst>
      <p:ext uri="{BB962C8B-B14F-4D97-AF65-F5344CB8AC3E}">
        <p14:creationId xmlns:p14="http://schemas.microsoft.com/office/powerpoint/2010/main" val="341731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237066" y="1312331"/>
          <a:ext cx="8669866" cy="4612218"/>
        </p:xfrm>
        <a:graphic>
          <a:graphicData uri="http://schemas.openxmlformats.org/drawingml/2006/table">
            <a:tbl>
              <a:tblPr firstRow="1" bandRow="1">
                <a:tableStyleId>{5C22544A-7EE6-4342-B048-85BDC9FD1C3A}</a:tableStyleId>
              </a:tblPr>
              <a:tblGrid>
                <a:gridCol w="3734859">
                  <a:extLst>
                    <a:ext uri="{9D8B030D-6E8A-4147-A177-3AD203B41FA5}">
                      <a16:colId xmlns="" xmlns:a16="http://schemas.microsoft.com/office/drawing/2014/main" val="20000"/>
                    </a:ext>
                  </a:extLst>
                </a:gridCol>
                <a:gridCol w="4935007">
                  <a:extLst>
                    <a:ext uri="{9D8B030D-6E8A-4147-A177-3AD203B41FA5}">
                      <a16:colId xmlns="" xmlns:a16="http://schemas.microsoft.com/office/drawing/2014/main" val="20001"/>
                    </a:ext>
                  </a:extLst>
                </a:gridCol>
              </a:tblGrid>
              <a:tr h="704304">
                <a:tc>
                  <a:txBody>
                    <a:bodyPr/>
                    <a:lstStyle/>
                    <a:p>
                      <a:pPr algn="ctr"/>
                      <a:r>
                        <a:rPr lang="fr-FR" sz="1600" dirty="0">
                          <a:solidFill>
                            <a:srgbClr val="000066"/>
                          </a:solidFill>
                        </a:rPr>
                        <a:t>Idée</a:t>
                      </a:r>
                      <a:r>
                        <a:rPr lang="fr-FR" sz="1600" baseline="0" dirty="0">
                          <a:solidFill>
                            <a:srgbClr val="000066"/>
                          </a:solidFill>
                        </a:rPr>
                        <a:t> reçue</a:t>
                      </a:r>
                      <a:endParaRPr lang="fr-FR" sz="1600" dirty="0">
                        <a:solidFill>
                          <a:srgbClr val="000066"/>
                        </a:solidFill>
                      </a:endParaRPr>
                    </a:p>
                  </a:txBody>
                  <a:tcPr anchor="ctr"/>
                </a:tc>
                <a:tc>
                  <a:txBody>
                    <a:bodyPr/>
                    <a:lstStyle/>
                    <a:p>
                      <a:pPr algn="ctr"/>
                      <a:r>
                        <a:rPr lang="fr-FR" sz="1600" dirty="0">
                          <a:solidFill>
                            <a:srgbClr val="000066"/>
                          </a:solidFill>
                        </a:rPr>
                        <a:t>Arguments contre</a:t>
                      </a:r>
                    </a:p>
                  </a:txBody>
                  <a:tcPr anchor="ctr"/>
                </a:tc>
                <a:extLst>
                  <a:ext uri="{0D108BD9-81ED-4DB2-BD59-A6C34878D82A}">
                    <a16:rowId xmlns="" xmlns:a16="http://schemas.microsoft.com/office/drawing/2014/main" val="10000"/>
                  </a:ext>
                </a:extLst>
              </a:tr>
              <a:tr h="1004892">
                <a:tc>
                  <a:txBody>
                    <a:bodyPr/>
                    <a:lstStyle/>
                    <a:p>
                      <a:r>
                        <a:rPr lang="fr-FR" sz="1600" dirty="0">
                          <a:solidFill>
                            <a:srgbClr val="000066"/>
                          </a:solidFill>
                        </a:rPr>
                        <a:t>La </a:t>
                      </a:r>
                      <a:r>
                        <a:rPr lang="fr-FR" sz="1600" dirty="0" err="1">
                          <a:solidFill>
                            <a:srgbClr val="000066"/>
                          </a:solidFill>
                        </a:rPr>
                        <a:t>PrEP</a:t>
                      </a:r>
                      <a:r>
                        <a:rPr lang="fr-FR" sz="1600" baseline="0" dirty="0">
                          <a:solidFill>
                            <a:srgbClr val="000066"/>
                          </a:solidFill>
                        </a:rPr>
                        <a:t> n’est pas efficace chez les femmes africaines</a:t>
                      </a:r>
                      <a:endParaRPr lang="fr-FR" sz="1600" dirty="0">
                        <a:solidFill>
                          <a:srgbClr val="000066"/>
                        </a:solidFill>
                      </a:endParaRPr>
                    </a:p>
                  </a:txBody>
                  <a:tcPr anchor="ctr"/>
                </a:tc>
                <a:tc>
                  <a:txBody>
                    <a:bodyPr/>
                    <a:lstStyle/>
                    <a:p>
                      <a:pPr marL="285750" indent="-285750">
                        <a:buFont typeface="Arial" panose="020B0604020202020204" pitchFamily="34" charset="0"/>
                        <a:buChar char="•"/>
                      </a:pPr>
                      <a:r>
                        <a:rPr lang="fr-FR" sz="1600" dirty="0">
                          <a:solidFill>
                            <a:srgbClr val="000066"/>
                          </a:solidFill>
                        </a:rPr>
                        <a:t>Très bonne efficacité de la </a:t>
                      </a:r>
                      <a:r>
                        <a:rPr lang="fr-FR" sz="1600" dirty="0" err="1">
                          <a:solidFill>
                            <a:srgbClr val="000066"/>
                          </a:solidFill>
                        </a:rPr>
                        <a:t>PrEP</a:t>
                      </a:r>
                      <a:r>
                        <a:rPr lang="fr-FR" sz="1600" dirty="0">
                          <a:solidFill>
                            <a:srgbClr val="000066"/>
                          </a:solidFill>
                        </a:rPr>
                        <a:t> en Afrique dans les études chez des couples hétérosexuels </a:t>
                      </a:r>
                      <a:r>
                        <a:rPr lang="fr-FR" sz="1600" dirty="0" err="1">
                          <a:solidFill>
                            <a:srgbClr val="000066"/>
                          </a:solidFill>
                        </a:rPr>
                        <a:t>sérodifférents</a:t>
                      </a:r>
                      <a:r>
                        <a:rPr lang="fr-FR" sz="1600" dirty="0">
                          <a:solidFill>
                            <a:srgbClr val="000066"/>
                          </a:solidFill>
                        </a:rPr>
                        <a:t> où l’homme</a:t>
                      </a:r>
                      <a:r>
                        <a:rPr lang="fr-FR" sz="1600" baseline="0" dirty="0">
                          <a:solidFill>
                            <a:srgbClr val="000066"/>
                          </a:solidFill>
                        </a:rPr>
                        <a:t> est VIH+ non traité</a:t>
                      </a:r>
                      <a:endParaRPr lang="fr-FR" sz="1600" dirty="0">
                        <a:solidFill>
                          <a:srgbClr val="000066"/>
                        </a:solidFill>
                      </a:endParaRPr>
                    </a:p>
                  </a:txBody>
                  <a:tcPr anchor="ctr"/>
                </a:tc>
                <a:extLst>
                  <a:ext uri="{0D108BD9-81ED-4DB2-BD59-A6C34878D82A}">
                    <a16:rowId xmlns="" xmlns:a16="http://schemas.microsoft.com/office/drawing/2014/main" val="10001"/>
                  </a:ext>
                </a:extLst>
              </a:tr>
              <a:tr h="1898130">
                <a:tc>
                  <a:txBody>
                    <a:bodyPr/>
                    <a:lstStyle/>
                    <a:p>
                      <a:r>
                        <a:rPr lang="fr-FR" sz="1600" dirty="0">
                          <a:solidFill>
                            <a:srgbClr val="000066"/>
                          </a:solidFill>
                        </a:rPr>
                        <a:t>Il faut</a:t>
                      </a:r>
                      <a:r>
                        <a:rPr lang="fr-FR" sz="1600" baseline="0" dirty="0">
                          <a:solidFill>
                            <a:srgbClr val="000066"/>
                          </a:solidFill>
                        </a:rPr>
                        <a:t> 21 jours avant qu’une femme soit protégée par la </a:t>
                      </a:r>
                      <a:r>
                        <a:rPr lang="fr-FR" sz="1600" baseline="0" dirty="0" err="1">
                          <a:solidFill>
                            <a:srgbClr val="000066"/>
                          </a:solidFill>
                        </a:rPr>
                        <a:t>PrEP</a:t>
                      </a:r>
                      <a:endParaRPr lang="fr-FR" sz="1600" dirty="0">
                        <a:solidFill>
                          <a:srgbClr val="000066"/>
                        </a:solidFill>
                      </a:endParaRPr>
                    </a:p>
                  </a:txBody>
                  <a:tcPr anchor="ctr"/>
                </a:tc>
                <a:tc>
                  <a:txBody>
                    <a:bodyPr/>
                    <a:lstStyle/>
                    <a:p>
                      <a:pPr marL="285750" indent="-285750">
                        <a:buFont typeface="Arial" panose="020B0604020202020204" pitchFamily="34" charset="0"/>
                        <a:buChar char="•"/>
                      </a:pPr>
                      <a:r>
                        <a:rPr lang="fr-FR" sz="1600" dirty="0">
                          <a:solidFill>
                            <a:srgbClr val="000066"/>
                          </a:solidFill>
                        </a:rPr>
                        <a:t>Plusieurs</a:t>
                      </a:r>
                      <a:r>
                        <a:rPr lang="fr-FR" sz="1600" baseline="0" dirty="0">
                          <a:solidFill>
                            <a:srgbClr val="000066"/>
                          </a:solidFill>
                        </a:rPr>
                        <a:t> modèles suggèrent que le niveau d’équilibre des concentrations est atteint au bout de 7 jours dans le compartiment génital féminin</a:t>
                      </a:r>
                    </a:p>
                    <a:p>
                      <a:pPr marL="285750" indent="-285750">
                        <a:buFont typeface="Arial" panose="020B0604020202020204" pitchFamily="34" charset="0"/>
                        <a:buChar char="•"/>
                      </a:pPr>
                      <a:r>
                        <a:rPr lang="fr-FR" sz="1600" baseline="0" dirty="0">
                          <a:solidFill>
                            <a:srgbClr val="000066"/>
                          </a:solidFill>
                        </a:rPr>
                        <a:t>La PrEP « à la demande » est efficace contre l’inoculation vaginale de SHIV dans un modèle animal</a:t>
                      </a:r>
                    </a:p>
                  </a:txBody>
                  <a:tcPr anchor="ctr"/>
                </a:tc>
                <a:extLst>
                  <a:ext uri="{0D108BD9-81ED-4DB2-BD59-A6C34878D82A}">
                    <a16:rowId xmlns="" xmlns:a16="http://schemas.microsoft.com/office/drawing/2014/main" val="10002"/>
                  </a:ext>
                </a:extLst>
              </a:tr>
              <a:tr h="1004892">
                <a:tc>
                  <a:txBody>
                    <a:bodyPr/>
                    <a:lstStyle/>
                    <a:p>
                      <a:r>
                        <a:rPr lang="fr-FR" sz="1600" dirty="0">
                          <a:solidFill>
                            <a:srgbClr val="000066"/>
                          </a:solidFill>
                        </a:rPr>
                        <a:t>La </a:t>
                      </a:r>
                      <a:r>
                        <a:rPr lang="fr-FR" sz="1600" dirty="0" err="1">
                          <a:solidFill>
                            <a:srgbClr val="000066"/>
                          </a:solidFill>
                        </a:rPr>
                        <a:t>PrEP</a:t>
                      </a:r>
                      <a:r>
                        <a:rPr lang="fr-FR" sz="1600" dirty="0">
                          <a:solidFill>
                            <a:srgbClr val="000066"/>
                          </a:solidFill>
                        </a:rPr>
                        <a:t> est dangereuse en cas de grossesse</a:t>
                      </a:r>
                    </a:p>
                  </a:txBody>
                  <a:tcPr anchor="ctr"/>
                </a:tc>
                <a:tc>
                  <a:txBody>
                    <a:bodyPr/>
                    <a:lstStyle/>
                    <a:p>
                      <a:pPr marL="285750" indent="-285750">
                        <a:buFont typeface="Arial" panose="020B0604020202020204" pitchFamily="34" charset="0"/>
                        <a:buChar char="•"/>
                      </a:pPr>
                      <a:r>
                        <a:rPr lang="fr-FR" sz="1600" dirty="0">
                          <a:solidFill>
                            <a:srgbClr val="000066"/>
                          </a:solidFill>
                        </a:rPr>
                        <a:t>La majorité des femmes enceintes</a:t>
                      </a:r>
                      <a:r>
                        <a:rPr lang="fr-FR" sz="1600" baseline="0" dirty="0">
                          <a:solidFill>
                            <a:srgbClr val="000066"/>
                          </a:solidFill>
                        </a:rPr>
                        <a:t> VIH+ reçoivent </a:t>
                      </a:r>
                      <a:r>
                        <a:rPr lang="fr-FR" sz="1600" dirty="0">
                          <a:solidFill>
                            <a:srgbClr val="000066"/>
                          </a:solidFill>
                        </a:rPr>
                        <a:t>FTC/TDF</a:t>
                      </a:r>
                      <a:endParaRPr lang="fr-FR" sz="1600" baseline="0" dirty="0">
                        <a:solidFill>
                          <a:srgbClr val="000066"/>
                        </a:solidFill>
                      </a:endParaRPr>
                    </a:p>
                    <a:p>
                      <a:pPr marL="285750" indent="-285750">
                        <a:buFont typeface="Arial" panose="020B0604020202020204" pitchFamily="34" charset="0"/>
                        <a:buChar char="•"/>
                      </a:pPr>
                      <a:r>
                        <a:rPr lang="fr-FR" sz="1600" baseline="0" dirty="0">
                          <a:solidFill>
                            <a:srgbClr val="000066"/>
                          </a:solidFill>
                        </a:rPr>
                        <a:t>Faible passage de TFV dans le lait maternel</a:t>
                      </a:r>
                      <a:endParaRPr lang="fr-FR" sz="1600" dirty="0">
                        <a:solidFill>
                          <a:srgbClr val="000066"/>
                        </a:solidFill>
                      </a:endParaRPr>
                    </a:p>
                  </a:txBody>
                  <a:tcPr anchor="ctr"/>
                </a:tc>
                <a:extLst>
                  <a:ext uri="{0D108BD9-81ED-4DB2-BD59-A6C34878D82A}">
                    <a16:rowId xmlns="" xmlns:a16="http://schemas.microsoft.com/office/drawing/2014/main" val="10003"/>
                  </a:ext>
                </a:extLst>
              </a:tr>
            </a:tbl>
          </a:graphicData>
        </a:graphic>
      </p:graphicFrame>
      <p:sp>
        <p:nvSpPr>
          <p:cNvPr id="5" name="Text Box 3"/>
          <p:cNvSpPr txBox="1">
            <a:spLocks noChangeArrowheads="1"/>
          </p:cNvSpPr>
          <p:nvPr/>
        </p:nvSpPr>
        <p:spPr bwMode="auto">
          <a:xfrm>
            <a:off x="6335713" y="658336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Bekker</a:t>
            </a:r>
            <a:r>
              <a:rPr lang="en-GB" sz="1200" i="1" dirty="0">
                <a:solidFill>
                  <a:srgbClr val="0070C0"/>
                </a:solidFill>
              </a:rPr>
              <a:t> LG, CROI 2018, Abs. 107</a:t>
            </a:r>
          </a:p>
        </p:txBody>
      </p:sp>
      <p:sp>
        <p:nvSpPr>
          <p:cNvPr id="6" name="Titre 5">
            <a:extLst>
              <a:ext uri="{FF2B5EF4-FFF2-40B4-BE49-F238E27FC236}">
                <a16:creationId xmlns="" xmlns:a16="http://schemas.microsoft.com/office/drawing/2014/main" id="{E24AE2D1-1354-4015-AC5D-E354D64B7068}"/>
              </a:ext>
            </a:extLst>
          </p:cNvPr>
          <p:cNvSpPr>
            <a:spLocks noGrp="1"/>
          </p:cNvSpPr>
          <p:nvPr>
            <p:ph type="title"/>
          </p:nvPr>
        </p:nvSpPr>
        <p:spPr/>
        <p:txBody>
          <a:bodyPr/>
          <a:lstStyle/>
          <a:p>
            <a:r>
              <a:rPr lang="fr-FR"/>
              <a:t>Sept mauvaises idées reçues sur la PrEP orale par FTC/TDF (1)</a:t>
            </a:r>
            <a:endParaRPr lang="fr-FR" dirty="0"/>
          </a:p>
        </p:txBody>
      </p:sp>
      <p:sp>
        <p:nvSpPr>
          <p:cNvPr id="7" name="ZoneTexte 6">
            <a:extLst>
              <a:ext uri="{FF2B5EF4-FFF2-40B4-BE49-F238E27FC236}">
                <a16:creationId xmlns="" xmlns:a16="http://schemas.microsoft.com/office/drawing/2014/main" id="{D3F45AF3-2335-471B-ABDC-771201B1314D}"/>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192</a:t>
            </a:r>
          </a:p>
        </p:txBody>
      </p:sp>
    </p:spTree>
    <p:extLst>
      <p:ext uri="{BB962C8B-B14F-4D97-AF65-F5344CB8AC3E}">
        <p14:creationId xmlns:p14="http://schemas.microsoft.com/office/powerpoint/2010/main" val="2722105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220132" y="1534458"/>
          <a:ext cx="8669868" cy="4028142"/>
        </p:xfrm>
        <a:graphic>
          <a:graphicData uri="http://schemas.openxmlformats.org/drawingml/2006/table">
            <a:tbl>
              <a:tblPr firstRow="1" bandRow="1">
                <a:tableStyleId>{5C22544A-7EE6-4342-B048-85BDC9FD1C3A}</a:tableStyleId>
              </a:tblPr>
              <a:tblGrid>
                <a:gridCol w="3751793">
                  <a:extLst>
                    <a:ext uri="{9D8B030D-6E8A-4147-A177-3AD203B41FA5}">
                      <a16:colId xmlns="" xmlns:a16="http://schemas.microsoft.com/office/drawing/2014/main" val="20000"/>
                    </a:ext>
                  </a:extLst>
                </a:gridCol>
                <a:gridCol w="4918075">
                  <a:extLst>
                    <a:ext uri="{9D8B030D-6E8A-4147-A177-3AD203B41FA5}">
                      <a16:colId xmlns="" xmlns:a16="http://schemas.microsoft.com/office/drawing/2014/main" val="20001"/>
                    </a:ext>
                  </a:extLst>
                </a:gridCol>
              </a:tblGrid>
              <a:tr h="428027">
                <a:tc>
                  <a:txBody>
                    <a:bodyPr/>
                    <a:lstStyle/>
                    <a:p>
                      <a:pPr algn="ctr"/>
                      <a:r>
                        <a:rPr lang="fr-FR" sz="1600" dirty="0">
                          <a:solidFill>
                            <a:srgbClr val="000066"/>
                          </a:solidFill>
                        </a:rPr>
                        <a:t>Idée reçue</a:t>
                      </a:r>
                    </a:p>
                  </a:txBody>
                  <a:tcPr/>
                </a:tc>
                <a:tc>
                  <a:txBody>
                    <a:bodyPr/>
                    <a:lstStyle/>
                    <a:p>
                      <a:pPr algn="ctr"/>
                      <a:r>
                        <a:rPr lang="fr-FR" sz="1600" dirty="0">
                          <a:solidFill>
                            <a:srgbClr val="000066"/>
                          </a:solidFill>
                        </a:rPr>
                        <a:t>Arguments contre</a:t>
                      </a:r>
                    </a:p>
                  </a:txBody>
                  <a:tcPr/>
                </a:tc>
                <a:extLst>
                  <a:ext uri="{0D108BD9-81ED-4DB2-BD59-A6C34878D82A}">
                    <a16:rowId xmlns="" xmlns:a16="http://schemas.microsoft.com/office/drawing/2014/main" val="10000"/>
                  </a:ext>
                </a:extLst>
              </a:tr>
              <a:tr h="668425">
                <a:tc>
                  <a:txBody>
                    <a:bodyPr/>
                    <a:lstStyle/>
                    <a:p>
                      <a:r>
                        <a:rPr lang="fr-FR" sz="1600" dirty="0">
                          <a:solidFill>
                            <a:srgbClr val="000066"/>
                          </a:solidFill>
                        </a:rPr>
                        <a:t>La </a:t>
                      </a:r>
                      <a:r>
                        <a:rPr lang="fr-FR" sz="1600" dirty="0" err="1">
                          <a:solidFill>
                            <a:srgbClr val="000066"/>
                          </a:solidFill>
                        </a:rPr>
                        <a:t>PrEP</a:t>
                      </a:r>
                      <a:r>
                        <a:rPr lang="fr-FR" sz="1600" dirty="0">
                          <a:solidFill>
                            <a:srgbClr val="000066"/>
                          </a:solidFill>
                        </a:rPr>
                        <a:t> n’est pas une</a:t>
                      </a:r>
                      <a:r>
                        <a:rPr lang="fr-FR" sz="1600" baseline="0" dirty="0">
                          <a:solidFill>
                            <a:srgbClr val="000066"/>
                          </a:solidFill>
                        </a:rPr>
                        <a:t> bonne option </a:t>
                      </a:r>
                      <a:br>
                        <a:rPr lang="fr-FR" sz="1600" baseline="0" dirty="0">
                          <a:solidFill>
                            <a:srgbClr val="000066"/>
                          </a:solidFill>
                        </a:rPr>
                      </a:br>
                      <a:r>
                        <a:rPr lang="fr-FR" sz="1600" baseline="0" dirty="0">
                          <a:solidFill>
                            <a:srgbClr val="000066"/>
                          </a:solidFill>
                        </a:rPr>
                        <a:t>pour les adolescents</a:t>
                      </a:r>
                      <a:endParaRPr lang="fr-FR" sz="1600" dirty="0">
                        <a:solidFill>
                          <a:srgbClr val="000066"/>
                        </a:solidFill>
                      </a:endParaRPr>
                    </a:p>
                  </a:txBody>
                  <a:tcPr anchor="ctr"/>
                </a:tc>
                <a:tc>
                  <a:txBody>
                    <a:bodyPr/>
                    <a:lstStyle/>
                    <a:p>
                      <a:pPr marL="285750" indent="-285750">
                        <a:buFont typeface="Arial" panose="020B0604020202020204" pitchFamily="34" charset="0"/>
                        <a:buChar char="•"/>
                      </a:pPr>
                      <a:r>
                        <a:rPr lang="fr-FR" sz="1600" dirty="0">
                          <a:solidFill>
                            <a:srgbClr val="000066"/>
                          </a:solidFill>
                        </a:rPr>
                        <a:t>Plusieurs études montrent</a:t>
                      </a:r>
                      <a:r>
                        <a:rPr lang="fr-FR" sz="1600" baseline="0" dirty="0">
                          <a:solidFill>
                            <a:srgbClr val="000066"/>
                          </a:solidFill>
                        </a:rPr>
                        <a:t> une bonne observance de la </a:t>
                      </a:r>
                      <a:r>
                        <a:rPr lang="fr-FR" sz="1600" baseline="0" dirty="0" err="1">
                          <a:solidFill>
                            <a:srgbClr val="000066"/>
                          </a:solidFill>
                        </a:rPr>
                        <a:t>PrEP</a:t>
                      </a:r>
                      <a:r>
                        <a:rPr lang="fr-FR" sz="1600" baseline="0" dirty="0">
                          <a:solidFill>
                            <a:srgbClr val="000066"/>
                          </a:solidFill>
                        </a:rPr>
                        <a:t> dans cette population</a:t>
                      </a:r>
                      <a:endParaRPr lang="fr-FR" sz="1600" dirty="0">
                        <a:solidFill>
                          <a:srgbClr val="000066"/>
                        </a:solidFill>
                      </a:endParaRPr>
                    </a:p>
                  </a:txBody>
                  <a:tcPr/>
                </a:tc>
                <a:extLst>
                  <a:ext uri="{0D108BD9-81ED-4DB2-BD59-A6C34878D82A}">
                    <a16:rowId xmlns="" xmlns:a16="http://schemas.microsoft.com/office/drawing/2014/main" val="10001"/>
                  </a:ext>
                </a:extLst>
              </a:tr>
              <a:tr h="428027">
                <a:tc>
                  <a:txBody>
                    <a:bodyPr/>
                    <a:lstStyle/>
                    <a:p>
                      <a:r>
                        <a:rPr lang="fr-FR" sz="1600" dirty="0">
                          <a:solidFill>
                            <a:srgbClr val="000066"/>
                          </a:solidFill>
                        </a:rPr>
                        <a:t>La </a:t>
                      </a:r>
                      <a:r>
                        <a:rPr lang="fr-FR" sz="1600" dirty="0" err="1">
                          <a:solidFill>
                            <a:srgbClr val="000066"/>
                          </a:solidFill>
                        </a:rPr>
                        <a:t>PrEP</a:t>
                      </a:r>
                      <a:r>
                        <a:rPr lang="fr-FR" sz="1600" dirty="0">
                          <a:solidFill>
                            <a:srgbClr val="000066"/>
                          </a:solidFill>
                        </a:rPr>
                        <a:t> est un médicament</a:t>
                      </a:r>
                    </a:p>
                  </a:txBody>
                  <a:tcPr/>
                </a:tc>
                <a:tc>
                  <a:txBody>
                    <a:bodyPr/>
                    <a:lstStyle/>
                    <a:p>
                      <a:pPr marL="285750" indent="-285750">
                        <a:buFont typeface="Arial" panose="020B0604020202020204" pitchFamily="34" charset="0"/>
                        <a:buChar char="•"/>
                      </a:pPr>
                      <a:r>
                        <a:rPr lang="fr-FR" sz="1600" dirty="0">
                          <a:solidFill>
                            <a:srgbClr val="000066"/>
                          </a:solidFill>
                        </a:rPr>
                        <a:t>La </a:t>
                      </a:r>
                      <a:r>
                        <a:rPr lang="fr-FR" sz="1600" dirty="0" err="1">
                          <a:solidFill>
                            <a:srgbClr val="000066"/>
                          </a:solidFill>
                        </a:rPr>
                        <a:t>PrEP</a:t>
                      </a:r>
                      <a:r>
                        <a:rPr lang="fr-FR" sz="1600" dirty="0">
                          <a:solidFill>
                            <a:srgbClr val="000066"/>
                          </a:solidFill>
                        </a:rPr>
                        <a:t> est un programme global de santé</a:t>
                      </a:r>
                    </a:p>
                  </a:txBody>
                  <a:tcPr/>
                </a:tc>
                <a:extLst>
                  <a:ext uri="{0D108BD9-81ED-4DB2-BD59-A6C34878D82A}">
                    <a16:rowId xmlns="" xmlns:a16="http://schemas.microsoft.com/office/drawing/2014/main" val="10002"/>
                  </a:ext>
                </a:extLst>
              </a:tr>
              <a:tr h="2075636">
                <a:tc>
                  <a:txBody>
                    <a:bodyPr/>
                    <a:lstStyle/>
                    <a:p>
                      <a:r>
                        <a:rPr lang="fr-FR" sz="1600" dirty="0">
                          <a:solidFill>
                            <a:srgbClr val="000066"/>
                          </a:solidFill>
                        </a:rPr>
                        <a:t>La </a:t>
                      </a:r>
                      <a:r>
                        <a:rPr lang="fr-FR" sz="1600" dirty="0" err="1">
                          <a:solidFill>
                            <a:srgbClr val="000066"/>
                          </a:solidFill>
                        </a:rPr>
                        <a:t>PrEP</a:t>
                      </a:r>
                      <a:r>
                        <a:rPr lang="fr-FR" sz="1600" dirty="0">
                          <a:solidFill>
                            <a:srgbClr val="000066"/>
                          </a:solidFill>
                        </a:rPr>
                        <a:t> est à l’origine</a:t>
                      </a:r>
                      <a:r>
                        <a:rPr lang="fr-FR" sz="1600" baseline="0" dirty="0">
                          <a:solidFill>
                            <a:srgbClr val="000066"/>
                          </a:solidFill>
                        </a:rPr>
                        <a:t> de l’augmentation des IST</a:t>
                      </a:r>
                      <a:endParaRPr lang="fr-FR" sz="1600" dirty="0">
                        <a:solidFill>
                          <a:srgbClr val="000066"/>
                        </a:solidFill>
                      </a:endParaRPr>
                    </a:p>
                  </a:txBody>
                  <a:tcPr/>
                </a:tc>
                <a:tc>
                  <a:txBody>
                    <a:bodyPr/>
                    <a:lstStyle/>
                    <a:p>
                      <a:pPr marL="285750" indent="-285750">
                        <a:buFont typeface="Arial" panose="020B0604020202020204" pitchFamily="34" charset="0"/>
                        <a:buChar char="•"/>
                      </a:pPr>
                      <a:r>
                        <a:rPr lang="fr-FR" sz="1600" dirty="0">
                          <a:solidFill>
                            <a:srgbClr val="000066"/>
                          </a:solidFill>
                        </a:rPr>
                        <a:t>L’augmentation de l’incidence des IST précède la </a:t>
                      </a:r>
                      <a:r>
                        <a:rPr lang="fr-FR" sz="1600" dirty="0" err="1">
                          <a:solidFill>
                            <a:srgbClr val="000066"/>
                          </a:solidFill>
                        </a:rPr>
                        <a:t>PrEP</a:t>
                      </a:r>
                      <a:endParaRPr lang="fr-FR" sz="1600" dirty="0">
                        <a:solidFill>
                          <a:srgbClr val="000066"/>
                        </a:solidFill>
                      </a:endParaRPr>
                    </a:p>
                    <a:p>
                      <a:pPr marL="285750" indent="-285750">
                        <a:buFont typeface="Arial" panose="020B0604020202020204" pitchFamily="34" charset="0"/>
                        <a:buChar char="•"/>
                      </a:pPr>
                      <a:r>
                        <a:rPr lang="fr-FR" sz="1600" dirty="0">
                          <a:solidFill>
                            <a:srgbClr val="000066"/>
                          </a:solidFill>
                        </a:rPr>
                        <a:t>Certaines études</a:t>
                      </a:r>
                      <a:r>
                        <a:rPr lang="fr-FR" sz="1600" baseline="0" dirty="0">
                          <a:solidFill>
                            <a:srgbClr val="000066"/>
                          </a:solidFill>
                        </a:rPr>
                        <a:t> ouvertes ne montrent pas de désinhibition sous </a:t>
                      </a:r>
                      <a:r>
                        <a:rPr lang="fr-FR" sz="1600" baseline="0" dirty="0" err="1">
                          <a:solidFill>
                            <a:srgbClr val="000066"/>
                          </a:solidFill>
                        </a:rPr>
                        <a:t>PrEP</a:t>
                      </a:r>
                      <a:r>
                        <a:rPr lang="fr-FR" sz="1600" baseline="0" dirty="0">
                          <a:solidFill>
                            <a:srgbClr val="000066"/>
                          </a:solidFill>
                        </a:rPr>
                        <a:t> </a:t>
                      </a:r>
                    </a:p>
                    <a:p>
                      <a:pPr marL="285750" indent="-285750">
                        <a:buFont typeface="Arial" panose="020B0604020202020204" pitchFamily="34" charset="0"/>
                        <a:buChar char="•"/>
                      </a:pPr>
                      <a:r>
                        <a:rPr lang="fr-FR" sz="1600" baseline="0" dirty="0">
                          <a:solidFill>
                            <a:srgbClr val="000066"/>
                          </a:solidFill>
                        </a:rPr>
                        <a:t>Le nombre faible de personnes sous </a:t>
                      </a:r>
                      <a:r>
                        <a:rPr lang="fr-FR" sz="1600" baseline="0" dirty="0" err="1">
                          <a:solidFill>
                            <a:srgbClr val="000066"/>
                          </a:solidFill>
                        </a:rPr>
                        <a:t>PrEP</a:t>
                      </a:r>
                      <a:r>
                        <a:rPr lang="fr-FR" sz="1600" baseline="0" dirty="0">
                          <a:solidFill>
                            <a:srgbClr val="000066"/>
                          </a:solidFill>
                        </a:rPr>
                        <a:t>, par rapport au nombre d’éligibles, ne peut pas expliquer l’augmentation des IST</a:t>
                      </a:r>
                      <a:endParaRPr lang="fr-FR" sz="1600" dirty="0">
                        <a:solidFill>
                          <a:srgbClr val="000066"/>
                        </a:solidFill>
                      </a:endParaRPr>
                    </a:p>
                  </a:txBody>
                  <a:tcPr/>
                </a:tc>
                <a:extLst>
                  <a:ext uri="{0D108BD9-81ED-4DB2-BD59-A6C34878D82A}">
                    <a16:rowId xmlns="" xmlns:a16="http://schemas.microsoft.com/office/drawing/2014/main" val="10003"/>
                  </a:ext>
                </a:extLst>
              </a:tr>
              <a:tr h="428027">
                <a:tc>
                  <a:txBody>
                    <a:bodyPr/>
                    <a:lstStyle/>
                    <a:p>
                      <a:r>
                        <a:rPr lang="fr-FR" sz="1600" dirty="0">
                          <a:solidFill>
                            <a:srgbClr val="000066"/>
                          </a:solidFill>
                        </a:rPr>
                        <a:t>La </a:t>
                      </a:r>
                      <a:r>
                        <a:rPr lang="fr-FR" sz="1600" dirty="0" err="1">
                          <a:solidFill>
                            <a:srgbClr val="000066"/>
                          </a:solidFill>
                        </a:rPr>
                        <a:t>PrEP</a:t>
                      </a:r>
                      <a:r>
                        <a:rPr lang="fr-FR" sz="1600" dirty="0">
                          <a:solidFill>
                            <a:srgbClr val="000066"/>
                          </a:solidFill>
                        </a:rPr>
                        <a:t> est chère</a:t>
                      </a:r>
                    </a:p>
                  </a:txBody>
                  <a:tcPr/>
                </a:tc>
                <a:tc>
                  <a:txBody>
                    <a:bodyPr/>
                    <a:lstStyle/>
                    <a:p>
                      <a:pPr marL="285750" indent="-285750">
                        <a:buFont typeface="Arial" panose="020B0604020202020204" pitchFamily="34" charset="0"/>
                        <a:buChar char="•"/>
                      </a:pPr>
                      <a:r>
                        <a:rPr lang="fr-FR" sz="1600" dirty="0">
                          <a:solidFill>
                            <a:srgbClr val="000066"/>
                          </a:solidFill>
                        </a:rPr>
                        <a:t>La </a:t>
                      </a:r>
                      <a:r>
                        <a:rPr lang="fr-FR" sz="1600" dirty="0" err="1">
                          <a:solidFill>
                            <a:srgbClr val="000066"/>
                          </a:solidFill>
                        </a:rPr>
                        <a:t>PrEP</a:t>
                      </a:r>
                      <a:r>
                        <a:rPr lang="fr-FR" sz="1600" dirty="0">
                          <a:solidFill>
                            <a:srgbClr val="000066"/>
                          </a:solidFill>
                        </a:rPr>
                        <a:t> est coût efficace</a:t>
                      </a:r>
                    </a:p>
                  </a:txBody>
                  <a:tcPr/>
                </a:tc>
                <a:extLst>
                  <a:ext uri="{0D108BD9-81ED-4DB2-BD59-A6C34878D82A}">
                    <a16:rowId xmlns="" xmlns:a16="http://schemas.microsoft.com/office/drawing/2014/main" val="10004"/>
                  </a:ext>
                </a:extLst>
              </a:tr>
            </a:tbl>
          </a:graphicData>
        </a:graphic>
      </p:graphicFrame>
      <p:sp>
        <p:nvSpPr>
          <p:cNvPr id="5" name="Text Box 3"/>
          <p:cNvSpPr txBox="1">
            <a:spLocks noChangeArrowheads="1"/>
          </p:cNvSpPr>
          <p:nvPr/>
        </p:nvSpPr>
        <p:spPr bwMode="auto">
          <a:xfrm>
            <a:off x="6335713" y="658336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Bekker</a:t>
            </a:r>
            <a:r>
              <a:rPr lang="en-GB" sz="1200" i="1" dirty="0">
                <a:solidFill>
                  <a:srgbClr val="0070C0"/>
                </a:solidFill>
              </a:rPr>
              <a:t> LG, CROI 2018, Abs. 107</a:t>
            </a:r>
          </a:p>
        </p:txBody>
      </p:sp>
      <p:sp>
        <p:nvSpPr>
          <p:cNvPr id="6" name="Titre 5">
            <a:extLst>
              <a:ext uri="{FF2B5EF4-FFF2-40B4-BE49-F238E27FC236}">
                <a16:creationId xmlns="" xmlns:a16="http://schemas.microsoft.com/office/drawing/2014/main" id="{C9FF58E3-3651-47FA-BDC9-5241FDB61ADD}"/>
              </a:ext>
            </a:extLst>
          </p:cNvPr>
          <p:cNvSpPr txBox="1">
            <a:spLocks/>
          </p:cNvSpPr>
          <p:nvPr/>
        </p:nvSpPr>
        <p:spPr>
          <a:xfrm>
            <a:off x="1547813" y="125315"/>
            <a:ext cx="7523162" cy="936625"/>
          </a:xfrm>
          <a:prstGeom prst="rect">
            <a:avLst/>
          </a:prstGeom>
        </p:spPr>
        <p:txBody>
          <a:bodyPr/>
          <a:lst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Arial" charset="0"/>
                <a:cs typeface="Arial" charset="0"/>
              </a:defRPr>
            </a:lvl2pPr>
            <a:lvl3pPr algn="l" rtl="0" eaLnBrk="0" fontAlgn="base" hangingPunct="0">
              <a:lnSpc>
                <a:spcPct val="90000"/>
              </a:lnSpc>
              <a:spcBef>
                <a:spcPct val="0"/>
              </a:spcBef>
              <a:spcAft>
                <a:spcPct val="0"/>
              </a:spcAft>
              <a:defRPr sz="2800">
                <a:solidFill>
                  <a:schemeClr val="bg1"/>
                </a:solidFill>
                <a:latin typeface="Arial" charset="0"/>
                <a:cs typeface="Arial" charset="0"/>
              </a:defRPr>
            </a:lvl3pPr>
            <a:lvl4pPr algn="l" rtl="0" eaLnBrk="0" fontAlgn="base" hangingPunct="0">
              <a:lnSpc>
                <a:spcPct val="90000"/>
              </a:lnSpc>
              <a:spcBef>
                <a:spcPct val="0"/>
              </a:spcBef>
              <a:spcAft>
                <a:spcPct val="0"/>
              </a:spcAft>
              <a:defRPr sz="2800">
                <a:solidFill>
                  <a:schemeClr val="bg1"/>
                </a:solidFill>
                <a:latin typeface="Arial" charset="0"/>
                <a:cs typeface="Arial" charset="0"/>
              </a:defRPr>
            </a:lvl4pPr>
            <a:lvl5pPr algn="l" rtl="0" eaLnBrk="0" fontAlgn="base" hangingPunct="0">
              <a:lnSpc>
                <a:spcPct val="90000"/>
              </a:lnSpc>
              <a:spcBef>
                <a:spcPct val="0"/>
              </a:spcBef>
              <a:spcAft>
                <a:spcPct val="0"/>
              </a:spcAft>
              <a:defRPr sz="2800">
                <a:solidFill>
                  <a:schemeClr val="bg1"/>
                </a:solidFill>
                <a:latin typeface="Arial"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a:lstStyle>
          <a:p>
            <a:endParaRPr lang="fr-FR" kern="0" dirty="0">
              <a:solidFill>
                <a:srgbClr val="FFFFFF"/>
              </a:solidFill>
            </a:endParaRPr>
          </a:p>
        </p:txBody>
      </p:sp>
      <p:sp>
        <p:nvSpPr>
          <p:cNvPr id="7" name="Titre 6"/>
          <p:cNvSpPr>
            <a:spLocks noGrp="1"/>
          </p:cNvSpPr>
          <p:nvPr>
            <p:ph type="title"/>
          </p:nvPr>
        </p:nvSpPr>
        <p:spPr/>
        <p:txBody>
          <a:bodyPr/>
          <a:lstStyle/>
          <a:p>
            <a:r>
              <a:rPr lang="fr-FR" dirty="0"/>
              <a:t>Sept mauvaises idées reçues sur la PrEP orale par FTC/TDF (2)</a:t>
            </a:r>
          </a:p>
        </p:txBody>
      </p:sp>
      <p:sp>
        <p:nvSpPr>
          <p:cNvPr id="8" name="ZoneTexte 7">
            <a:extLst>
              <a:ext uri="{FF2B5EF4-FFF2-40B4-BE49-F238E27FC236}">
                <a16:creationId xmlns="" xmlns:a16="http://schemas.microsoft.com/office/drawing/2014/main" id="{2D5A25C6-3387-40AA-B13A-60327B6846D4}"/>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193</a:t>
            </a:r>
          </a:p>
        </p:txBody>
      </p:sp>
    </p:spTree>
    <p:extLst>
      <p:ext uri="{BB962C8B-B14F-4D97-AF65-F5344CB8AC3E}">
        <p14:creationId xmlns:p14="http://schemas.microsoft.com/office/powerpoint/2010/main" val="2329926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err="1"/>
              <a:t>Chemsex</a:t>
            </a:r>
            <a:r>
              <a:rPr lang="fr-FR" dirty="0"/>
              <a:t> dans IPERGAY (1)</a:t>
            </a:r>
          </a:p>
        </p:txBody>
      </p:sp>
      <p:sp>
        <p:nvSpPr>
          <p:cNvPr id="5123" name="Rectangle 3"/>
          <p:cNvSpPr>
            <a:spLocks noGrp="1" noChangeArrowheads="1"/>
          </p:cNvSpPr>
          <p:nvPr>
            <p:ph idx="1"/>
          </p:nvPr>
        </p:nvSpPr>
        <p:spPr>
          <a:xfrm>
            <a:off x="457200" y="1341437"/>
            <a:ext cx="8507413" cy="5241925"/>
          </a:xfrm>
        </p:spPr>
        <p:txBody>
          <a:bodyPr/>
          <a:lstStyle/>
          <a:p>
            <a:pPr eaLnBrk="1" hangingPunct="1"/>
            <a:r>
              <a:rPr lang="fr-FR" sz="1600" b="1" dirty="0"/>
              <a:t>Rappels</a:t>
            </a:r>
          </a:p>
          <a:p>
            <a:pPr lvl="1" eaLnBrk="1" hangingPunct="1"/>
            <a:r>
              <a:rPr lang="fr-FR" sz="1600" dirty="0"/>
              <a:t>L’essai ANRS IPERGAY a montré une réduction de 86 % de l’incidence de l’infection VIH chez des HSH considérés à haut risque de contamination en utilisant une stratégie </a:t>
            </a:r>
            <a:r>
              <a:rPr lang="fr-FR" sz="1600" dirty="0" err="1"/>
              <a:t>PrEP</a:t>
            </a:r>
            <a:r>
              <a:rPr lang="fr-FR" sz="1600" dirty="0"/>
              <a:t> à la demande </a:t>
            </a:r>
            <a:r>
              <a:rPr lang="fr-FR" sz="1600" i="1" dirty="0"/>
              <a:t>(Molina JM, NEJM 2015)</a:t>
            </a:r>
          </a:p>
          <a:p>
            <a:pPr lvl="1" eaLnBrk="1" hangingPunct="1"/>
            <a:r>
              <a:rPr lang="fr-FR" sz="1600" dirty="0"/>
              <a:t>La consommation de </a:t>
            </a:r>
            <a:r>
              <a:rPr lang="fr-FR" sz="1600" dirty="0" err="1"/>
              <a:t>Chemsex</a:t>
            </a:r>
            <a:r>
              <a:rPr lang="fr-FR" sz="1600" dirty="0"/>
              <a:t> chez les HSH est associée à un plus grand risque </a:t>
            </a:r>
          </a:p>
          <a:p>
            <a:pPr marL="457200" lvl="1" indent="0" eaLnBrk="1" hangingPunct="1">
              <a:buNone/>
              <a:tabLst>
                <a:tab pos="754063" algn="l"/>
              </a:tabLst>
            </a:pPr>
            <a:r>
              <a:rPr lang="fr-FR" sz="1600" dirty="0"/>
              <a:t>	de contamination et un plus faible usage des préservatifs</a:t>
            </a:r>
          </a:p>
          <a:p>
            <a:pPr lvl="1" eaLnBrk="1" hangingPunct="1"/>
            <a:r>
              <a:rPr lang="fr-FR" sz="1600" dirty="0"/>
              <a:t>La consommation de </a:t>
            </a:r>
            <a:r>
              <a:rPr lang="fr-FR" sz="1600" dirty="0" err="1"/>
              <a:t>Chemsex</a:t>
            </a:r>
            <a:r>
              <a:rPr lang="fr-FR" sz="1600" dirty="0"/>
              <a:t> est évaluée dans la plupart des études par auto-questionnaires</a:t>
            </a:r>
          </a:p>
          <a:p>
            <a:pPr eaLnBrk="1" hangingPunct="1"/>
            <a:endParaRPr lang="fr-FR" sz="1600" dirty="0"/>
          </a:p>
          <a:p>
            <a:pPr eaLnBrk="1" hangingPunct="1"/>
            <a:r>
              <a:rPr lang="fr-FR" sz="1600" b="1" dirty="0"/>
              <a:t>Objectifs : </a:t>
            </a:r>
            <a:r>
              <a:rPr lang="fr-FR" sz="1600" dirty="0"/>
              <a:t>détecter l’usage de drogues par screening puis identification des substances toxicomanogènes dans les cheveux des participants volontaires </a:t>
            </a:r>
          </a:p>
          <a:p>
            <a:pPr marL="0" indent="0" eaLnBrk="1" hangingPunct="1">
              <a:buNone/>
            </a:pPr>
            <a:endParaRPr lang="fr-FR" sz="1600" dirty="0"/>
          </a:p>
          <a:p>
            <a:pPr eaLnBrk="1" hangingPunct="1"/>
            <a:r>
              <a:rPr lang="fr-FR" sz="1600" b="1" dirty="0"/>
              <a:t>Méthode</a:t>
            </a:r>
          </a:p>
          <a:p>
            <a:pPr lvl="1" eaLnBrk="1" hangingPunct="1"/>
            <a:r>
              <a:rPr lang="fr-FR" sz="1600" dirty="0"/>
              <a:t>Echantillon de cheveux (L </a:t>
            </a:r>
            <a:r>
              <a:rPr lang="fr-FR" sz="1600" u="sng" dirty="0"/>
              <a:t>&gt;</a:t>
            </a:r>
            <a:r>
              <a:rPr lang="fr-FR" sz="1600" dirty="0"/>
              <a:t> 3 cm et masse </a:t>
            </a:r>
            <a:r>
              <a:rPr lang="fr-FR" sz="1600" u="sng" dirty="0"/>
              <a:t>&gt;</a:t>
            </a:r>
            <a:r>
              <a:rPr lang="fr-FR" sz="1600" dirty="0"/>
              <a:t> 20 mg) prélevé tous les 4 mois </a:t>
            </a:r>
          </a:p>
          <a:p>
            <a:pPr marL="457200" lvl="1" indent="0" eaLnBrk="1" hangingPunct="1">
              <a:buNone/>
              <a:tabLst>
                <a:tab pos="754063" algn="l"/>
              </a:tabLst>
            </a:pPr>
            <a:r>
              <a:rPr lang="fr-FR" sz="1600" dirty="0"/>
              <a:t>	chez des participants volontaires inclus dans l’essai ANRS IPERGAY</a:t>
            </a:r>
          </a:p>
          <a:p>
            <a:pPr lvl="1" eaLnBrk="1" hangingPunct="1"/>
            <a:r>
              <a:rPr lang="fr-FR" sz="1600" dirty="0"/>
              <a:t>Recherche des drogues (exceptés GHB/GBL, </a:t>
            </a:r>
            <a:r>
              <a:rPr lang="fr-FR" sz="1600" dirty="0" err="1"/>
              <a:t>poppers</a:t>
            </a:r>
            <a:r>
              <a:rPr lang="fr-FR" sz="1600" dirty="0"/>
              <a:t> et THC) après prétraitement (décontamination, lavage et extraction liquide-liquide) des cheveux par LC-MS/MS</a:t>
            </a:r>
          </a:p>
          <a:p>
            <a:pPr lvl="1" eaLnBrk="1" hangingPunct="1"/>
            <a:r>
              <a:rPr lang="fr-FR" sz="1600" dirty="0"/>
              <a:t>Comparaison avec les résultats des auto-questionnaires </a:t>
            </a:r>
          </a:p>
          <a:p>
            <a:pPr eaLnBrk="1" hangingPunct="1"/>
            <a:endParaRPr lang="fr-FR" sz="1600" dirty="0"/>
          </a:p>
          <a:p>
            <a:pPr eaLnBrk="1" hangingPunct="1"/>
            <a:r>
              <a:rPr lang="fr-FR" sz="1600" b="1" dirty="0"/>
              <a:t>Résultats : </a:t>
            </a:r>
            <a:r>
              <a:rPr lang="fr-FR" sz="1600" dirty="0"/>
              <a:t>parmi les 429 participants volontaires de l’essai ANRS IPERGAY, 69 ont donné leur consentement pour participer à cette sous-étude</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a:solidFill>
                  <a:srgbClr val="0070C0"/>
                </a:solidFill>
              </a:rPr>
              <a:t>Chas J, CROI 2018, Abs. 1029</a:t>
            </a:r>
          </a:p>
        </p:txBody>
      </p:sp>
      <p:sp>
        <p:nvSpPr>
          <p:cNvPr id="6" name="ZoneTexte 5">
            <a:extLst>
              <a:ext uri="{FF2B5EF4-FFF2-40B4-BE49-F238E27FC236}">
                <a16:creationId xmlns="" xmlns:a16="http://schemas.microsoft.com/office/drawing/2014/main" id="{72449F24-4A71-4790-A1FC-3ACDA0E732E5}"/>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194</a:t>
            </a:r>
          </a:p>
        </p:txBody>
      </p:sp>
    </p:spTree>
    <p:extLst>
      <p:ext uri="{BB962C8B-B14F-4D97-AF65-F5344CB8AC3E}">
        <p14:creationId xmlns:p14="http://schemas.microsoft.com/office/powerpoint/2010/main" val="19738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err="1"/>
              <a:t>Chemsex</a:t>
            </a:r>
            <a:r>
              <a:rPr lang="fr-FR" dirty="0"/>
              <a:t> dans IPERGAY (2)</a:t>
            </a:r>
          </a:p>
        </p:txBody>
      </p:sp>
      <p:sp>
        <p:nvSpPr>
          <p:cNvPr id="5123" name="Rectangle 3"/>
          <p:cNvSpPr>
            <a:spLocks noGrp="1" noChangeArrowheads="1"/>
          </p:cNvSpPr>
          <p:nvPr>
            <p:ph idx="1"/>
          </p:nvPr>
        </p:nvSpPr>
        <p:spPr>
          <a:xfrm>
            <a:off x="445675" y="4258790"/>
            <a:ext cx="8507413" cy="2324573"/>
          </a:xfrm>
        </p:spPr>
        <p:txBody>
          <a:bodyPr/>
          <a:lstStyle/>
          <a:p>
            <a:pPr eaLnBrk="1" hangingPunct="1"/>
            <a:r>
              <a:rPr lang="fr-FR" sz="1600" b="1" dirty="0"/>
              <a:t>Résultats</a:t>
            </a:r>
          </a:p>
          <a:p>
            <a:pPr lvl="1" eaLnBrk="1" hangingPunct="1"/>
            <a:r>
              <a:rPr lang="fr-FR" sz="1600" dirty="0"/>
              <a:t>Analyse de 219 échantillons de cheveux </a:t>
            </a:r>
          </a:p>
          <a:p>
            <a:pPr lvl="1" eaLnBrk="1" hangingPunct="1"/>
            <a:r>
              <a:rPr lang="fr-FR" sz="1600" dirty="0"/>
              <a:t>Détection de </a:t>
            </a:r>
          </a:p>
          <a:p>
            <a:pPr lvl="2" eaLnBrk="1" hangingPunct="1"/>
            <a:r>
              <a:rPr lang="fr-FR" sz="1400" dirty="0"/>
              <a:t>32 composés différents : nouvelles drogues de synthèse (NDS) (n = 15), d’intérêt thérapeutique (n = 9) et drogues plus « conventionnelles » (n = 8)</a:t>
            </a:r>
          </a:p>
          <a:p>
            <a:pPr lvl="2" eaLnBrk="1" hangingPunct="1"/>
            <a:r>
              <a:rPr lang="fr-FR" sz="1400" dirty="0"/>
              <a:t>substances addictives chez 53 participants (77 %)</a:t>
            </a:r>
          </a:p>
          <a:p>
            <a:pPr lvl="2" eaLnBrk="1" hangingPunct="1"/>
            <a:r>
              <a:rPr lang="fr-FR" sz="1400" dirty="0"/>
              <a:t>NDS (</a:t>
            </a:r>
            <a:r>
              <a:rPr lang="fr-FR" sz="1400" dirty="0" err="1"/>
              <a:t>cathinones</a:t>
            </a:r>
            <a:r>
              <a:rPr lang="fr-FR" sz="1400" dirty="0"/>
              <a:t>) chez 27 participants (39 %) en association avec cocaïne (93 %), </a:t>
            </a:r>
            <a:br>
              <a:rPr lang="fr-FR" sz="1400" dirty="0"/>
            </a:br>
            <a:r>
              <a:rPr lang="fr-FR" sz="1400" dirty="0"/>
              <a:t>avec MDMA (74 %) et avec kétamine (70 %)</a:t>
            </a:r>
          </a:p>
          <a:p>
            <a:pPr lvl="1" eaLnBrk="1" hangingPunct="1"/>
            <a:r>
              <a:rPr lang="fr-FR" sz="1600" dirty="0"/>
              <a:t>La consommation addictive semble stable au cours du temps</a:t>
            </a:r>
          </a:p>
          <a:p>
            <a:pPr eaLnBrk="1" hangingPunct="1"/>
            <a:endParaRPr lang="fr-FR" sz="1600" dirty="0"/>
          </a:p>
          <a:p>
            <a:pPr eaLnBrk="1" hangingPunct="1"/>
            <a:endParaRPr lang="fr-FR" sz="1600" dirty="0"/>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a:solidFill>
                  <a:srgbClr val="0070C0"/>
                </a:solidFill>
              </a:rPr>
              <a:t>Chas J, CROI 2018, Abs. 1029</a:t>
            </a:r>
          </a:p>
        </p:txBody>
      </p:sp>
      <p:sp>
        <p:nvSpPr>
          <p:cNvPr id="6" name="Text Box 2"/>
          <p:cNvSpPr txBox="1">
            <a:spLocks noChangeArrowheads="1"/>
          </p:cNvSpPr>
          <p:nvPr/>
        </p:nvSpPr>
        <p:spPr bwMode="auto">
          <a:xfrm>
            <a:off x="1540307" y="1169980"/>
            <a:ext cx="6318147" cy="400110"/>
          </a:xfrm>
          <a:prstGeom prst="rect">
            <a:avLst/>
          </a:prstGeom>
          <a:noFill/>
          <a:ln w="9525">
            <a:noFill/>
            <a:miter lim="800000"/>
            <a:headEnd/>
            <a:tailEnd/>
          </a:ln>
        </p:spPr>
        <p:txBody>
          <a:bodyPr wrap="square">
            <a:spAutoFit/>
          </a:bodyPr>
          <a:lstStyle/>
          <a:p>
            <a:pPr algn="ctr"/>
            <a:r>
              <a:rPr lang="fr-FR" sz="2000" b="1" dirty="0">
                <a:solidFill>
                  <a:srgbClr val="0070C0"/>
                </a:solidFill>
                <a:latin typeface="Calibri" pitchFamily="34" charset="0"/>
                <a:ea typeface="ＭＳ Ｐゴシック" pitchFamily="34" charset="-128"/>
              </a:rPr>
              <a:t>Caractéristiques des participants à J0 (médiane, IQR)</a:t>
            </a:r>
          </a:p>
        </p:txBody>
      </p:sp>
      <p:graphicFrame>
        <p:nvGraphicFramePr>
          <p:cNvPr id="2" name="Tableau 1"/>
          <p:cNvGraphicFramePr>
            <a:graphicFrameLocks noGrp="1"/>
          </p:cNvGraphicFramePr>
          <p:nvPr>
            <p:extLst/>
          </p:nvPr>
        </p:nvGraphicFramePr>
        <p:xfrm>
          <a:off x="229260" y="1616246"/>
          <a:ext cx="8662327" cy="2346960"/>
        </p:xfrm>
        <a:graphic>
          <a:graphicData uri="http://schemas.openxmlformats.org/drawingml/2006/table">
            <a:tbl>
              <a:tblPr firstRow="1" bandRow="1">
                <a:tableStyleId>{5C22544A-7EE6-4342-B048-85BDC9FD1C3A}</a:tableStyleId>
              </a:tblPr>
              <a:tblGrid>
                <a:gridCol w="1765795">
                  <a:extLst>
                    <a:ext uri="{9D8B030D-6E8A-4147-A177-3AD203B41FA5}">
                      <a16:colId xmlns="" xmlns:a16="http://schemas.microsoft.com/office/drawing/2014/main" val="20000"/>
                    </a:ext>
                  </a:extLst>
                </a:gridCol>
                <a:gridCol w="1256145">
                  <a:extLst>
                    <a:ext uri="{9D8B030D-6E8A-4147-A177-3AD203B41FA5}">
                      <a16:colId xmlns="" xmlns:a16="http://schemas.microsoft.com/office/drawing/2014/main" val="20001"/>
                    </a:ext>
                  </a:extLst>
                </a:gridCol>
                <a:gridCol w="2041236">
                  <a:extLst>
                    <a:ext uri="{9D8B030D-6E8A-4147-A177-3AD203B41FA5}">
                      <a16:colId xmlns="" xmlns:a16="http://schemas.microsoft.com/office/drawing/2014/main" val="20002"/>
                    </a:ext>
                  </a:extLst>
                </a:gridCol>
                <a:gridCol w="2817091">
                  <a:extLst>
                    <a:ext uri="{9D8B030D-6E8A-4147-A177-3AD203B41FA5}">
                      <a16:colId xmlns="" xmlns:a16="http://schemas.microsoft.com/office/drawing/2014/main" val="20003"/>
                    </a:ext>
                  </a:extLst>
                </a:gridCol>
                <a:gridCol w="782060">
                  <a:extLst>
                    <a:ext uri="{9D8B030D-6E8A-4147-A177-3AD203B41FA5}">
                      <a16:colId xmlns="" xmlns:a16="http://schemas.microsoft.com/office/drawing/2014/main" val="20004"/>
                    </a:ext>
                  </a:extLst>
                </a:gridCol>
              </a:tblGrid>
              <a:tr h="376384">
                <a:tc gridSpan="2">
                  <a:txBody>
                    <a:bodyPr/>
                    <a:lstStyle/>
                    <a:p>
                      <a:pPr algn="ctr"/>
                      <a:endParaRPr lang="fr-FR" sz="1400" dirty="0">
                        <a:solidFill>
                          <a:srgbClr val="000066"/>
                        </a:solidFill>
                      </a:endParaRPr>
                    </a:p>
                  </a:txBody>
                  <a:tcPr anchor="ctr"/>
                </a:tc>
                <a:tc hMerge="1">
                  <a:txBody>
                    <a:bodyPr/>
                    <a:lstStyle/>
                    <a:p>
                      <a:endParaRPr lang="fr-FR"/>
                    </a:p>
                  </a:txBody>
                  <a:tcPr/>
                </a:tc>
                <a:tc>
                  <a:txBody>
                    <a:bodyPr/>
                    <a:lstStyle/>
                    <a:p>
                      <a:pPr algn="ctr"/>
                      <a:r>
                        <a:rPr lang="fr-FR" sz="1400" dirty="0">
                          <a:solidFill>
                            <a:srgbClr val="000066"/>
                          </a:solidFill>
                        </a:rPr>
                        <a:t>Sous-étude </a:t>
                      </a:r>
                      <a:r>
                        <a:rPr lang="fr-FR" sz="1400" dirty="0" err="1">
                          <a:solidFill>
                            <a:srgbClr val="000066"/>
                          </a:solidFill>
                        </a:rPr>
                        <a:t>Chemsex</a:t>
                      </a:r>
                      <a:r>
                        <a:rPr lang="fr-FR" sz="1400" dirty="0">
                          <a:solidFill>
                            <a:srgbClr val="000066"/>
                          </a:solidFill>
                        </a:rPr>
                        <a:t> </a:t>
                      </a:r>
                      <a:r>
                        <a:rPr lang="fr-FR" sz="1400" b="0" dirty="0">
                          <a:solidFill>
                            <a:srgbClr val="000066"/>
                          </a:solidFill>
                        </a:rPr>
                        <a:t>(n = 69)</a:t>
                      </a:r>
                    </a:p>
                  </a:txBody>
                  <a:tcPr anchor="ctr"/>
                </a:tc>
                <a:tc>
                  <a:txBody>
                    <a:bodyPr/>
                    <a:lstStyle/>
                    <a:p>
                      <a:pPr algn="ctr"/>
                      <a:r>
                        <a:rPr lang="fr-FR" sz="1400" dirty="0">
                          <a:solidFill>
                            <a:srgbClr val="000066"/>
                          </a:solidFill>
                        </a:rPr>
                        <a:t>IPERGAY (reste de population) </a:t>
                      </a:r>
                      <a:r>
                        <a:rPr lang="fr-FR" sz="1400" b="0" dirty="0">
                          <a:solidFill>
                            <a:srgbClr val="000066"/>
                          </a:solidFill>
                        </a:rPr>
                        <a:t>(n = 360)</a:t>
                      </a:r>
                    </a:p>
                  </a:txBody>
                  <a:tcPr anchor="ctr"/>
                </a:tc>
                <a:tc>
                  <a:txBody>
                    <a:bodyPr/>
                    <a:lstStyle/>
                    <a:p>
                      <a:pPr algn="ctr"/>
                      <a:r>
                        <a:rPr lang="fr-FR" sz="1400" baseline="0" dirty="0">
                          <a:solidFill>
                            <a:srgbClr val="000066"/>
                          </a:solidFill>
                        </a:rPr>
                        <a:t>p</a:t>
                      </a:r>
                      <a:endParaRPr lang="fr-FR" sz="1400" dirty="0">
                        <a:solidFill>
                          <a:srgbClr val="000066"/>
                        </a:solidFill>
                      </a:endParaRPr>
                    </a:p>
                  </a:txBody>
                  <a:tcPr anchor="ctr"/>
                </a:tc>
                <a:extLst>
                  <a:ext uri="{0D108BD9-81ED-4DB2-BD59-A6C34878D82A}">
                    <a16:rowId xmlns="" xmlns:a16="http://schemas.microsoft.com/office/drawing/2014/main" val="10000"/>
                  </a:ext>
                </a:extLst>
              </a:tr>
              <a:tr h="263000">
                <a:tc gridSpan="2">
                  <a:txBody>
                    <a:bodyPr/>
                    <a:lstStyle/>
                    <a:p>
                      <a:pPr algn="l"/>
                      <a:r>
                        <a:rPr lang="fr-FR" sz="1400" dirty="0">
                          <a:solidFill>
                            <a:srgbClr val="000066"/>
                          </a:solidFill>
                        </a:rPr>
                        <a:t>Age,</a:t>
                      </a:r>
                      <a:r>
                        <a:rPr lang="fr-FR" sz="1400" baseline="0" dirty="0">
                          <a:solidFill>
                            <a:srgbClr val="000066"/>
                          </a:solidFill>
                        </a:rPr>
                        <a:t> </a:t>
                      </a:r>
                      <a:r>
                        <a:rPr lang="fr-FR" sz="1400" dirty="0">
                          <a:solidFill>
                            <a:srgbClr val="000066"/>
                          </a:solidFill>
                        </a:rPr>
                        <a:t>ans</a:t>
                      </a:r>
                    </a:p>
                  </a:txBody>
                  <a:tcPr anchor="ctr"/>
                </a:tc>
                <a:tc h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34,7</a:t>
                      </a:r>
                      <a:r>
                        <a:rPr lang="fr-FR" sz="1400" b="0" baseline="0" dirty="0">
                          <a:solidFill>
                            <a:srgbClr val="000066"/>
                          </a:solidFill>
                        </a:rPr>
                        <a:t> (28,0 - 40,9)</a:t>
                      </a:r>
                      <a:endParaRPr lang="fr-FR" sz="1400" b="0" dirty="0">
                        <a:solidFill>
                          <a:srgbClr val="00006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35,2 (29,3 - 42,8)</a:t>
                      </a:r>
                    </a:p>
                  </a:txBody>
                  <a:tcPr anchor="ctr"/>
                </a:tc>
                <a:tc>
                  <a:txBody>
                    <a:bodyPr/>
                    <a:lstStyle/>
                    <a:p>
                      <a:pPr algn="ctr"/>
                      <a:r>
                        <a:rPr lang="fr-FR" sz="1400" dirty="0">
                          <a:solidFill>
                            <a:srgbClr val="000066"/>
                          </a:solidFill>
                        </a:rPr>
                        <a:t>0,21</a:t>
                      </a:r>
                    </a:p>
                  </a:txBody>
                  <a:tcPr anchor="ctr"/>
                </a:tc>
                <a:extLst>
                  <a:ext uri="{0D108BD9-81ED-4DB2-BD59-A6C34878D82A}">
                    <a16:rowId xmlns="" xmlns:a16="http://schemas.microsoft.com/office/drawing/2014/main" val="10001"/>
                  </a:ext>
                </a:extLst>
              </a:tr>
              <a:tr h="263000">
                <a:tc rowSpan="2">
                  <a:txBody>
                    <a:bodyPr/>
                    <a:lstStyle/>
                    <a:p>
                      <a:pPr algn="l"/>
                      <a:r>
                        <a:rPr lang="fr-FR" sz="1400" dirty="0">
                          <a:solidFill>
                            <a:srgbClr val="000066"/>
                          </a:solidFill>
                        </a:rPr>
                        <a:t>Orientation sexuelle</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dirty="0">
                          <a:solidFill>
                            <a:srgbClr val="000066"/>
                          </a:solidFill>
                        </a:rPr>
                        <a:t>HSH</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67 (97 %)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347 (96 %)</a:t>
                      </a:r>
                    </a:p>
                  </a:txBody>
                  <a:tcPr anchor="ctr"/>
                </a:tc>
                <a:tc rowSpan="2">
                  <a:txBody>
                    <a:bodyPr/>
                    <a:lstStyle/>
                    <a:p>
                      <a:pPr algn="ctr"/>
                      <a:r>
                        <a:rPr lang="fr-FR" sz="1400" dirty="0">
                          <a:solidFill>
                            <a:srgbClr val="000066"/>
                          </a:solidFill>
                        </a:rPr>
                        <a:t>1</a:t>
                      </a:r>
                    </a:p>
                  </a:txBody>
                  <a:tcPr anchor="ctr"/>
                </a:tc>
                <a:extLst>
                  <a:ext uri="{0D108BD9-81ED-4DB2-BD59-A6C34878D82A}">
                    <a16:rowId xmlns="" xmlns:a16="http://schemas.microsoft.com/office/drawing/2014/main" val="10002"/>
                  </a:ext>
                </a:extLst>
              </a:tr>
              <a:tr h="263938">
                <a:tc vMerge="1">
                  <a:txBody>
                    <a:bodyPr/>
                    <a:lstStyle/>
                    <a:p>
                      <a:pPr algn="ctr"/>
                      <a:endParaRPr lang="fr-FR" sz="12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dirty="0">
                          <a:solidFill>
                            <a:srgbClr val="000066"/>
                          </a:solidFill>
                        </a:rPr>
                        <a:t>Bisexuel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2 (3 %)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13 (4 %)</a:t>
                      </a:r>
                    </a:p>
                  </a:txBody>
                  <a:tcPr anchor="ctr"/>
                </a:tc>
                <a:tc vMerge="1">
                  <a:txBody>
                    <a:bodyPr/>
                    <a:lstStyle/>
                    <a:p>
                      <a:pPr algn="ctr"/>
                      <a:endParaRPr lang="fr-FR" sz="1200" dirty="0">
                        <a:solidFill>
                          <a:srgbClr val="000000"/>
                        </a:solidFill>
                      </a:endParaRPr>
                    </a:p>
                  </a:txBody>
                  <a:tcPr/>
                </a:tc>
                <a:extLst>
                  <a:ext uri="{0D108BD9-81ED-4DB2-BD59-A6C34878D82A}">
                    <a16:rowId xmlns="" xmlns:a16="http://schemas.microsoft.com/office/drawing/2014/main" val="10003"/>
                  </a:ext>
                </a:extLst>
              </a:tr>
              <a:tr h="263000">
                <a:tc gridSpan="2">
                  <a:txBody>
                    <a:bodyPr/>
                    <a:lstStyle/>
                    <a:p>
                      <a:pPr algn="l"/>
                      <a:r>
                        <a:rPr lang="fr-FR" sz="1400" dirty="0">
                          <a:solidFill>
                            <a:srgbClr val="000066"/>
                          </a:solidFill>
                        </a:rPr>
                        <a:t>Circoncision (%)</a:t>
                      </a:r>
                    </a:p>
                  </a:txBody>
                  <a:tcPr anchor="ctr"/>
                </a:tc>
                <a:tc h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8 (12 %)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80 (22 %)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0,045</a:t>
                      </a:r>
                    </a:p>
                  </a:txBody>
                  <a:tcPr anchor="ctr"/>
                </a:tc>
                <a:extLst>
                  <a:ext uri="{0D108BD9-81ED-4DB2-BD59-A6C34878D82A}">
                    <a16:rowId xmlns="" xmlns:a16="http://schemas.microsoft.com/office/drawing/2014/main" val="10004"/>
                  </a:ext>
                </a:extLst>
              </a:tr>
              <a:tr h="263000">
                <a:tc gridSpan="2">
                  <a:txBody>
                    <a:bodyPr/>
                    <a:lstStyle/>
                    <a:p>
                      <a:pPr algn="l"/>
                      <a:r>
                        <a:rPr lang="fr-FR" sz="1400" dirty="0">
                          <a:solidFill>
                            <a:srgbClr val="000066"/>
                          </a:solidFill>
                        </a:rPr>
                        <a:t>Niveau supérieur d’éducation, n (%)</a:t>
                      </a:r>
                    </a:p>
                  </a:txBody>
                  <a:tcPr anchor="ctr"/>
                </a:tc>
                <a:tc h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45 (65 %)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261 (74 %)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0,28</a:t>
                      </a:r>
                    </a:p>
                  </a:txBody>
                  <a:tcPr anchor="ctr"/>
                </a:tc>
                <a:extLst>
                  <a:ext uri="{0D108BD9-81ED-4DB2-BD59-A6C34878D82A}">
                    <a16:rowId xmlns="" xmlns:a16="http://schemas.microsoft.com/office/drawing/2014/main" val="10005"/>
                  </a:ext>
                </a:extLst>
              </a:tr>
              <a:tr h="263000">
                <a:tc gridSpan="2">
                  <a:txBody>
                    <a:bodyPr/>
                    <a:lstStyle/>
                    <a:p>
                      <a:pPr algn="l"/>
                      <a:r>
                        <a:rPr lang="fr-FR" sz="1400" dirty="0">
                          <a:solidFill>
                            <a:srgbClr val="000066"/>
                          </a:solidFill>
                        </a:rPr>
                        <a:t>Sans emploi, n (%)</a:t>
                      </a:r>
                    </a:p>
                  </a:txBody>
                  <a:tcPr anchor="ctr"/>
                </a:tc>
                <a:tc h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15 (22 %)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44 (12 %)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0,06</a:t>
                      </a:r>
                    </a:p>
                  </a:txBody>
                  <a:tcPr anchor="ctr"/>
                </a:tc>
                <a:extLst>
                  <a:ext uri="{0D108BD9-81ED-4DB2-BD59-A6C34878D82A}">
                    <a16:rowId xmlns="" xmlns:a16="http://schemas.microsoft.com/office/drawing/2014/main" val="10006"/>
                  </a:ext>
                </a:extLst>
              </a:tr>
            </a:tbl>
          </a:graphicData>
        </a:graphic>
      </p:graphicFrame>
      <p:sp>
        <p:nvSpPr>
          <p:cNvPr id="7" name="ZoneTexte 6">
            <a:extLst>
              <a:ext uri="{FF2B5EF4-FFF2-40B4-BE49-F238E27FC236}">
                <a16:creationId xmlns="" xmlns:a16="http://schemas.microsoft.com/office/drawing/2014/main" id="{757E94F8-CD61-4048-B869-E808DE517798}"/>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195</a:t>
            </a:r>
          </a:p>
        </p:txBody>
      </p:sp>
    </p:spTree>
    <p:extLst>
      <p:ext uri="{BB962C8B-B14F-4D97-AF65-F5344CB8AC3E}">
        <p14:creationId xmlns:p14="http://schemas.microsoft.com/office/powerpoint/2010/main" val="2814228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err="1"/>
              <a:t>Chemsex</a:t>
            </a:r>
            <a:r>
              <a:rPr lang="fr-FR" dirty="0"/>
              <a:t> dans IPERGAY (3)</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a:solidFill>
                  <a:srgbClr val="0070C0"/>
                </a:solidFill>
              </a:rPr>
              <a:t>Chas J, CROI 2018, Abs. 1029</a:t>
            </a:r>
          </a:p>
        </p:txBody>
      </p:sp>
      <p:sp>
        <p:nvSpPr>
          <p:cNvPr id="6" name="Text Box 2"/>
          <p:cNvSpPr txBox="1">
            <a:spLocks noChangeArrowheads="1"/>
          </p:cNvSpPr>
          <p:nvPr/>
        </p:nvSpPr>
        <p:spPr bwMode="auto">
          <a:xfrm>
            <a:off x="1274948" y="1133127"/>
            <a:ext cx="6624928" cy="400110"/>
          </a:xfrm>
          <a:prstGeom prst="rect">
            <a:avLst/>
          </a:prstGeom>
          <a:noFill/>
          <a:ln w="9525">
            <a:noFill/>
            <a:miter lim="800000"/>
            <a:headEnd/>
            <a:tailEnd/>
          </a:ln>
        </p:spPr>
        <p:txBody>
          <a:bodyPr wrap="square">
            <a:spAutoFit/>
          </a:bodyPr>
          <a:lstStyle/>
          <a:p>
            <a:pPr algn="ctr"/>
            <a:r>
              <a:rPr lang="fr-FR" sz="2000" b="1" dirty="0">
                <a:solidFill>
                  <a:srgbClr val="0070C0"/>
                </a:solidFill>
                <a:latin typeface="Calibri" pitchFamily="34" charset="0"/>
                <a:ea typeface="ＭＳ Ｐゴシック" pitchFamily="34" charset="-128"/>
              </a:rPr>
              <a:t>Composés détectés dans les cheveux des 69 participants</a:t>
            </a:r>
          </a:p>
        </p:txBody>
      </p:sp>
      <p:graphicFrame>
        <p:nvGraphicFramePr>
          <p:cNvPr id="2" name="Tableau 1">
            <a:extLst>
              <a:ext uri="{FF2B5EF4-FFF2-40B4-BE49-F238E27FC236}">
                <a16:creationId xmlns="" xmlns:a16="http://schemas.microsoft.com/office/drawing/2014/main" id="{E6EFB2EA-D1D4-4078-9CE6-8EF5EF75DE24}"/>
              </a:ext>
            </a:extLst>
          </p:cNvPr>
          <p:cNvGraphicFramePr>
            <a:graphicFrameLocks noGrp="1"/>
          </p:cNvGraphicFramePr>
          <p:nvPr>
            <p:extLst/>
          </p:nvPr>
        </p:nvGraphicFramePr>
        <p:xfrm>
          <a:off x="598715" y="1576488"/>
          <a:ext cx="3722913" cy="4663440"/>
        </p:xfrm>
        <a:graphic>
          <a:graphicData uri="http://schemas.openxmlformats.org/drawingml/2006/table">
            <a:tbl>
              <a:tblPr firstRow="1" bandRow="1">
                <a:tableStyleId>{5C22544A-7EE6-4342-B048-85BDC9FD1C3A}</a:tableStyleId>
              </a:tblPr>
              <a:tblGrid>
                <a:gridCol w="1621971">
                  <a:extLst>
                    <a:ext uri="{9D8B030D-6E8A-4147-A177-3AD203B41FA5}">
                      <a16:colId xmlns="" xmlns:a16="http://schemas.microsoft.com/office/drawing/2014/main" val="3922427328"/>
                    </a:ext>
                  </a:extLst>
                </a:gridCol>
                <a:gridCol w="1050471">
                  <a:extLst>
                    <a:ext uri="{9D8B030D-6E8A-4147-A177-3AD203B41FA5}">
                      <a16:colId xmlns="" xmlns:a16="http://schemas.microsoft.com/office/drawing/2014/main" val="3411600359"/>
                    </a:ext>
                  </a:extLst>
                </a:gridCol>
                <a:gridCol w="1050471">
                  <a:extLst>
                    <a:ext uri="{9D8B030D-6E8A-4147-A177-3AD203B41FA5}">
                      <a16:colId xmlns="" xmlns:a16="http://schemas.microsoft.com/office/drawing/2014/main" val="3772110353"/>
                    </a:ext>
                  </a:extLst>
                </a:gridCol>
              </a:tblGrid>
              <a:tr h="0">
                <a:tc>
                  <a:txBody>
                    <a:bodyPr/>
                    <a:lstStyle/>
                    <a:p>
                      <a:r>
                        <a:rPr lang="fr-FR" sz="1200" dirty="0">
                          <a:solidFill>
                            <a:srgbClr val="000066"/>
                          </a:solidFill>
                        </a:rPr>
                        <a:t>Composés</a:t>
                      </a:r>
                    </a:p>
                  </a:txBody>
                  <a:tcPr/>
                </a:tc>
                <a:tc>
                  <a:txBody>
                    <a:bodyPr/>
                    <a:lstStyle/>
                    <a:p>
                      <a:pPr algn="ctr"/>
                      <a:r>
                        <a:rPr lang="fr-FR" sz="1200" dirty="0">
                          <a:solidFill>
                            <a:srgbClr val="000066"/>
                          </a:solidFill>
                        </a:rPr>
                        <a:t>N patients</a:t>
                      </a:r>
                    </a:p>
                  </a:txBody>
                  <a:tcPr/>
                </a:tc>
                <a:tc>
                  <a:txBody>
                    <a:bodyPr/>
                    <a:lstStyle/>
                    <a:p>
                      <a:pPr algn="ctr"/>
                      <a:r>
                        <a:rPr lang="fr-FR" sz="1200" dirty="0">
                          <a:solidFill>
                            <a:srgbClr val="000066"/>
                          </a:solidFill>
                        </a:rPr>
                        <a:t>%</a:t>
                      </a:r>
                    </a:p>
                  </a:txBody>
                  <a:tcPr/>
                </a:tc>
                <a:extLst>
                  <a:ext uri="{0D108BD9-81ED-4DB2-BD59-A6C34878D82A}">
                    <a16:rowId xmlns="" xmlns:a16="http://schemas.microsoft.com/office/drawing/2014/main" val="3376928755"/>
                  </a:ext>
                </a:extLst>
              </a:tr>
              <a:tr h="0">
                <a:tc>
                  <a:txBody>
                    <a:bodyPr/>
                    <a:lstStyle/>
                    <a:p>
                      <a:r>
                        <a:rPr lang="fr-FR" sz="1200" dirty="0">
                          <a:solidFill>
                            <a:schemeClr val="bg1"/>
                          </a:solidFill>
                        </a:rPr>
                        <a:t>Cocaïne</a:t>
                      </a:r>
                    </a:p>
                  </a:txBody>
                  <a:tcPr>
                    <a:solidFill>
                      <a:srgbClr val="00B0F0"/>
                    </a:solidFill>
                  </a:tcPr>
                </a:tc>
                <a:tc>
                  <a:txBody>
                    <a:bodyPr/>
                    <a:lstStyle/>
                    <a:p>
                      <a:pPr algn="ctr"/>
                      <a:r>
                        <a:rPr lang="fr-FR" sz="1200" dirty="0">
                          <a:solidFill>
                            <a:srgbClr val="000066"/>
                          </a:solidFill>
                        </a:rPr>
                        <a:t>47</a:t>
                      </a:r>
                    </a:p>
                  </a:txBody>
                  <a:tcPr/>
                </a:tc>
                <a:tc>
                  <a:txBody>
                    <a:bodyPr/>
                    <a:lstStyle/>
                    <a:p>
                      <a:pPr algn="ctr"/>
                      <a:r>
                        <a:rPr lang="fr-FR" sz="1200" dirty="0">
                          <a:solidFill>
                            <a:srgbClr val="000066"/>
                          </a:solidFill>
                        </a:rPr>
                        <a:t>68,1</a:t>
                      </a:r>
                    </a:p>
                  </a:txBody>
                  <a:tcPr/>
                </a:tc>
                <a:extLst>
                  <a:ext uri="{0D108BD9-81ED-4DB2-BD59-A6C34878D82A}">
                    <a16:rowId xmlns="" xmlns:a16="http://schemas.microsoft.com/office/drawing/2014/main" val="3665090225"/>
                  </a:ext>
                </a:extLst>
              </a:tr>
              <a:tr h="0">
                <a:tc>
                  <a:txBody>
                    <a:bodyPr/>
                    <a:lstStyle/>
                    <a:p>
                      <a:r>
                        <a:rPr lang="fr-FR" sz="1200" dirty="0">
                          <a:solidFill>
                            <a:schemeClr val="bg1"/>
                          </a:solidFill>
                        </a:rPr>
                        <a:t>MDMA (ecstasy)</a:t>
                      </a:r>
                    </a:p>
                  </a:txBody>
                  <a:tcPr>
                    <a:solidFill>
                      <a:srgbClr val="00B0F0"/>
                    </a:solidFill>
                  </a:tcPr>
                </a:tc>
                <a:tc>
                  <a:txBody>
                    <a:bodyPr/>
                    <a:lstStyle/>
                    <a:p>
                      <a:pPr algn="ctr"/>
                      <a:r>
                        <a:rPr lang="fr-FR" sz="1200" dirty="0">
                          <a:solidFill>
                            <a:srgbClr val="000066"/>
                          </a:solidFill>
                        </a:rPr>
                        <a:t>31</a:t>
                      </a:r>
                    </a:p>
                  </a:txBody>
                  <a:tcPr/>
                </a:tc>
                <a:tc>
                  <a:txBody>
                    <a:bodyPr/>
                    <a:lstStyle/>
                    <a:p>
                      <a:pPr algn="ctr"/>
                      <a:r>
                        <a:rPr lang="fr-FR" sz="1200" dirty="0">
                          <a:solidFill>
                            <a:srgbClr val="000066"/>
                          </a:solidFill>
                        </a:rPr>
                        <a:t>44,9</a:t>
                      </a:r>
                    </a:p>
                  </a:txBody>
                  <a:tcPr/>
                </a:tc>
                <a:extLst>
                  <a:ext uri="{0D108BD9-81ED-4DB2-BD59-A6C34878D82A}">
                    <a16:rowId xmlns="" xmlns:a16="http://schemas.microsoft.com/office/drawing/2014/main" val="3779917960"/>
                  </a:ext>
                </a:extLst>
              </a:tr>
              <a:tr h="0">
                <a:tc>
                  <a:txBody>
                    <a:bodyPr/>
                    <a:lstStyle/>
                    <a:p>
                      <a:r>
                        <a:rPr lang="fr-FR" sz="1200" dirty="0">
                          <a:solidFill>
                            <a:schemeClr val="bg1"/>
                          </a:solidFill>
                        </a:rPr>
                        <a:t>Kétamine</a:t>
                      </a:r>
                    </a:p>
                  </a:txBody>
                  <a:tcPr>
                    <a:solidFill>
                      <a:srgbClr val="00B0F0"/>
                    </a:solidFill>
                  </a:tcPr>
                </a:tc>
                <a:tc>
                  <a:txBody>
                    <a:bodyPr/>
                    <a:lstStyle/>
                    <a:p>
                      <a:pPr algn="ctr"/>
                      <a:r>
                        <a:rPr lang="fr-FR" sz="1200" dirty="0">
                          <a:solidFill>
                            <a:srgbClr val="000066"/>
                          </a:solidFill>
                        </a:rPr>
                        <a:t>26</a:t>
                      </a:r>
                    </a:p>
                  </a:txBody>
                  <a:tcPr/>
                </a:tc>
                <a:tc>
                  <a:txBody>
                    <a:bodyPr/>
                    <a:lstStyle/>
                    <a:p>
                      <a:pPr algn="ctr"/>
                      <a:r>
                        <a:rPr lang="fr-FR" sz="1200" dirty="0">
                          <a:solidFill>
                            <a:srgbClr val="000066"/>
                          </a:solidFill>
                        </a:rPr>
                        <a:t>37,7</a:t>
                      </a:r>
                    </a:p>
                  </a:txBody>
                  <a:tcPr/>
                </a:tc>
                <a:extLst>
                  <a:ext uri="{0D108BD9-81ED-4DB2-BD59-A6C34878D82A}">
                    <a16:rowId xmlns="" xmlns:a16="http://schemas.microsoft.com/office/drawing/2014/main" val="1813519505"/>
                  </a:ext>
                </a:extLst>
              </a:tr>
              <a:tr h="0">
                <a:tc>
                  <a:txBody>
                    <a:bodyPr/>
                    <a:lstStyle/>
                    <a:p>
                      <a:r>
                        <a:rPr lang="fr-FR" sz="1200" dirty="0">
                          <a:solidFill>
                            <a:srgbClr val="000066"/>
                          </a:solidFill>
                        </a:rPr>
                        <a:t>Sildénafil</a:t>
                      </a:r>
                    </a:p>
                  </a:txBody>
                  <a:tcPr>
                    <a:solidFill>
                      <a:srgbClr val="FFC000"/>
                    </a:solidFill>
                  </a:tcPr>
                </a:tc>
                <a:tc>
                  <a:txBody>
                    <a:bodyPr/>
                    <a:lstStyle/>
                    <a:p>
                      <a:pPr algn="ctr"/>
                      <a:r>
                        <a:rPr lang="fr-FR" sz="1200" dirty="0">
                          <a:solidFill>
                            <a:srgbClr val="000066"/>
                          </a:solidFill>
                        </a:rPr>
                        <a:t>23</a:t>
                      </a:r>
                    </a:p>
                  </a:txBody>
                  <a:tcPr/>
                </a:tc>
                <a:tc>
                  <a:txBody>
                    <a:bodyPr/>
                    <a:lstStyle/>
                    <a:p>
                      <a:pPr algn="ctr"/>
                      <a:r>
                        <a:rPr lang="fr-FR" sz="1200" dirty="0">
                          <a:solidFill>
                            <a:srgbClr val="000066"/>
                          </a:solidFill>
                        </a:rPr>
                        <a:t>33,3</a:t>
                      </a:r>
                    </a:p>
                  </a:txBody>
                  <a:tcPr/>
                </a:tc>
                <a:extLst>
                  <a:ext uri="{0D108BD9-81ED-4DB2-BD59-A6C34878D82A}">
                    <a16:rowId xmlns="" xmlns:a16="http://schemas.microsoft.com/office/drawing/2014/main" val="3326652437"/>
                  </a:ext>
                </a:extLst>
              </a:tr>
              <a:tr h="0">
                <a:tc>
                  <a:txBody>
                    <a:bodyPr/>
                    <a:lstStyle/>
                    <a:p>
                      <a:r>
                        <a:rPr lang="fr-FR" sz="1200" dirty="0">
                          <a:solidFill>
                            <a:srgbClr val="000066"/>
                          </a:solidFill>
                        </a:rPr>
                        <a:t>Ephédrine</a:t>
                      </a:r>
                    </a:p>
                  </a:txBody>
                  <a:tcPr>
                    <a:solidFill>
                      <a:srgbClr val="FFC000"/>
                    </a:solidFill>
                  </a:tcPr>
                </a:tc>
                <a:tc>
                  <a:txBody>
                    <a:bodyPr/>
                    <a:lstStyle/>
                    <a:p>
                      <a:pPr algn="ctr"/>
                      <a:r>
                        <a:rPr lang="fr-FR" sz="1200" dirty="0">
                          <a:solidFill>
                            <a:srgbClr val="000066"/>
                          </a:solidFill>
                        </a:rPr>
                        <a:t>18</a:t>
                      </a:r>
                    </a:p>
                  </a:txBody>
                  <a:tcPr/>
                </a:tc>
                <a:tc>
                  <a:txBody>
                    <a:bodyPr/>
                    <a:lstStyle/>
                    <a:p>
                      <a:pPr algn="ctr"/>
                      <a:r>
                        <a:rPr lang="fr-FR" sz="1200" dirty="0">
                          <a:solidFill>
                            <a:srgbClr val="000066"/>
                          </a:solidFill>
                        </a:rPr>
                        <a:t>26,1</a:t>
                      </a:r>
                    </a:p>
                  </a:txBody>
                  <a:tcPr/>
                </a:tc>
                <a:extLst>
                  <a:ext uri="{0D108BD9-81ED-4DB2-BD59-A6C34878D82A}">
                    <a16:rowId xmlns="" xmlns:a16="http://schemas.microsoft.com/office/drawing/2014/main" val="1328255052"/>
                  </a:ext>
                </a:extLst>
              </a:tr>
              <a:tr h="0">
                <a:tc>
                  <a:txBody>
                    <a:bodyPr/>
                    <a:lstStyle/>
                    <a:p>
                      <a:r>
                        <a:rPr lang="fr-FR" sz="1200" dirty="0" err="1">
                          <a:solidFill>
                            <a:srgbClr val="000066"/>
                          </a:solidFill>
                        </a:rPr>
                        <a:t>Tramadol</a:t>
                      </a:r>
                      <a:endParaRPr lang="fr-FR" sz="1200" dirty="0">
                        <a:solidFill>
                          <a:srgbClr val="000066"/>
                        </a:solidFill>
                      </a:endParaRPr>
                    </a:p>
                  </a:txBody>
                  <a:tcPr>
                    <a:solidFill>
                      <a:srgbClr val="FFC000"/>
                    </a:solidFill>
                  </a:tcPr>
                </a:tc>
                <a:tc>
                  <a:txBody>
                    <a:bodyPr/>
                    <a:lstStyle/>
                    <a:p>
                      <a:pPr algn="ctr"/>
                      <a:r>
                        <a:rPr lang="fr-FR" sz="1200" dirty="0">
                          <a:solidFill>
                            <a:srgbClr val="000066"/>
                          </a:solidFill>
                        </a:rPr>
                        <a:t>15</a:t>
                      </a:r>
                    </a:p>
                  </a:txBody>
                  <a:tcPr/>
                </a:tc>
                <a:tc>
                  <a:txBody>
                    <a:bodyPr/>
                    <a:lstStyle/>
                    <a:p>
                      <a:pPr algn="ctr"/>
                      <a:r>
                        <a:rPr lang="fr-FR" sz="1200" dirty="0">
                          <a:solidFill>
                            <a:srgbClr val="000066"/>
                          </a:solidFill>
                        </a:rPr>
                        <a:t>21,7</a:t>
                      </a:r>
                    </a:p>
                  </a:txBody>
                  <a:tcPr/>
                </a:tc>
                <a:extLst>
                  <a:ext uri="{0D108BD9-81ED-4DB2-BD59-A6C34878D82A}">
                    <a16:rowId xmlns="" xmlns:a16="http://schemas.microsoft.com/office/drawing/2014/main" val="3333514405"/>
                  </a:ext>
                </a:extLst>
              </a:tr>
              <a:tr h="0">
                <a:tc>
                  <a:txBody>
                    <a:bodyPr/>
                    <a:lstStyle/>
                    <a:p>
                      <a:r>
                        <a:rPr lang="fr-FR" sz="1200" dirty="0" err="1">
                          <a:solidFill>
                            <a:srgbClr val="000066"/>
                          </a:solidFill>
                        </a:rPr>
                        <a:t>Méphédrone</a:t>
                      </a:r>
                      <a:r>
                        <a:rPr lang="fr-FR" sz="1200" dirty="0">
                          <a:solidFill>
                            <a:srgbClr val="000066"/>
                          </a:solidFill>
                        </a:rPr>
                        <a:t>*</a:t>
                      </a:r>
                    </a:p>
                  </a:txBody>
                  <a:tcPr>
                    <a:solidFill>
                      <a:srgbClr val="FF9999"/>
                    </a:solidFill>
                  </a:tcPr>
                </a:tc>
                <a:tc>
                  <a:txBody>
                    <a:bodyPr/>
                    <a:lstStyle/>
                    <a:p>
                      <a:pPr algn="ctr"/>
                      <a:r>
                        <a:rPr lang="fr-FR" sz="1200" dirty="0">
                          <a:solidFill>
                            <a:srgbClr val="000066"/>
                          </a:solidFill>
                        </a:rPr>
                        <a:t>14</a:t>
                      </a:r>
                    </a:p>
                  </a:txBody>
                  <a:tcPr/>
                </a:tc>
                <a:tc>
                  <a:txBody>
                    <a:bodyPr/>
                    <a:lstStyle/>
                    <a:p>
                      <a:pPr algn="ctr"/>
                      <a:r>
                        <a:rPr lang="fr-FR" sz="1200" dirty="0">
                          <a:solidFill>
                            <a:srgbClr val="000066"/>
                          </a:solidFill>
                        </a:rPr>
                        <a:t>20,3</a:t>
                      </a:r>
                    </a:p>
                  </a:txBody>
                  <a:tcPr/>
                </a:tc>
                <a:extLst>
                  <a:ext uri="{0D108BD9-81ED-4DB2-BD59-A6C34878D82A}">
                    <a16:rowId xmlns="" xmlns:a16="http://schemas.microsoft.com/office/drawing/2014/main" val="3110079605"/>
                  </a:ext>
                </a:extLst>
              </a:tr>
              <a:tr h="0">
                <a:tc>
                  <a:txBody>
                    <a:bodyPr/>
                    <a:lstStyle/>
                    <a:p>
                      <a:r>
                        <a:rPr lang="fr-FR" sz="1200" dirty="0">
                          <a:solidFill>
                            <a:srgbClr val="000066"/>
                          </a:solidFill>
                        </a:rPr>
                        <a:t>4 MEC*</a:t>
                      </a:r>
                    </a:p>
                  </a:txBody>
                  <a:tcPr>
                    <a:solidFill>
                      <a:srgbClr val="FF9999"/>
                    </a:solidFill>
                  </a:tcPr>
                </a:tc>
                <a:tc>
                  <a:txBody>
                    <a:bodyPr/>
                    <a:lstStyle/>
                    <a:p>
                      <a:pPr algn="ctr"/>
                      <a:r>
                        <a:rPr lang="fr-FR" sz="1200" dirty="0">
                          <a:solidFill>
                            <a:srgbClr val="000066"/>
                          </a:solidFill>
                        </a:rPr>
                        <a:t>12</a:t>
                      </a:r>
                    </a:p>
                  </a:txBody>
                  <a:tcPr/>
                </a:tc>
                <a:tc>
                  <a:txBody>
                    <a:bodyPr/>
                    <a:lstStyle/>
                    <a:p>
                      <a:pPr algn="ctr"/>
                      <a:r>
                        <a:rPr lang="fr-FR" sz="1200" dirty="0">
                          <a:solidFill>
                            <a:srgbClr val="000066"/>
                          </a:solidFill>
                        </a:rPr>
                        <a:t>17,4</a:t>
                      </a:r>
                    </a:p>
                  </a:txBody>
                  <a:tcPr/>
                </a:tc>
                <a:extLst>
                  <a:ext uri="{0D108BD9-81ED-4DB2-BD59-A6C34878D82A}">
                    <a16:rowId xmlns="" xmlns:a16="http://schemas.microsoft.com/office/drawing/2014/main" val="3706136985"/>
                  </a:ext>
                </a:extLst>
              </a:tr>
              <a:tr h="0">
                <a:tc>
                  <a:txBody>
                    <a:bodyPr/>
                    <a:lstStyle/>
                    <a:p>
                      <a:r>
                        <a:rPr lang="fr-FR" sz="1200" dirty="0">
                          <a:solidFill>
                            <a:srgbClr val="000066"/>
                          </a:solidFill>
                        </a:rPr>
                        <a:t>Codéine</a:t>
                      </a:r>
                    </a:p>
                  </a:txBody>
                  <a:tcPr>
                    <a:solidFill>
                      <a:srgbClr val="FFC000"/>
                    </a:solidFill>
                  </a:tcPr>
                </a:tc>
                <a:tc>
                  <a:txBody>
                    <a:bodyPr/>
                    <a:lstStyle/>
                    <a:p>
                      <a:pPr algn="ctr"/>
                      <a:r>
                        <a:rPr lang="fr-FR" sz="1200" dirty="0">
                          <a:solidFill>
                            <a:srgbClr val="000066"/>
                          </a:solidFill>
                        </a:rPr>
                        <a:t>9</a:t>
                      </a:r>
                    </a:p>
                  </a:txBody>
                  <a:tcPr/>
                </a:tc>
                <a:tc>
                  <a:txBody>
                    <a:bodyPr/>
                    <a:lstStyle/>
                    <a:p>
                      <a:pPr algn="ctr"/>
                      <a:r>
                        <a:rPr lang="fr-FR" sz="1200" dirty="0">
                          <a:solidFill>
                            <a:srgbClr val="000066"/>
                          </a:solidFill>
                        </a:rPr>
                        <a:t>13,0</a:t>
                      </a:r>
                    </a:p>
                  </a:txBody>
                  <a:tcPr/>
                </a:tc>
                <a:extLst>
                  <a:ext uri="{0D108BD9-81ED-4DB2-BD59-A6C34878D82A}">
                    <a16:rowId xmlns="" xmlns:a16="http://schemas.microsoft.com/office/drawing/2014/main" val="2166005892"/>
                  </a:ext>
                </a:extLst>
              </a:tr>
              <a:tr h="0">
                <a:tc>
                  <a:txBody>
                    <a:bodyPr/>
                    <a:lstStyle/>
                    <a:p>
                      <a:r>
                        <a:rPr lang="fr-FR" sz="1200" dirty="0" err="1">
                          <a:solidFill>
                            <a:srgbClr val="000066"/>
                          </a:solidFill>
                        </a:rPr>
                        <a:t>Nefopam</a:t>
                      </a:r>
                      <a:endParaRPr lang="fr-FR" sz="1200" dirty="0">
                        <a:solidFill>
                          <a:srgbClr val="000066"/>
                        </a:solidFill>
                      </a:endParaRPr>
                    </a:p>
                  </a:txBody>
                  <a:tcPr>
                    <a:solidFill>
                      <a:srgbClr val="FFC000"/>
                    </a:solidFill>
                  </a:tcPr>
                </a:tc>
                <a:tc>
                  <a:txBody>
                    <a:bodyPr/>
                    <a:lstStyle/>
                    <a:p>
                      <a:pPr algn="ctr"/>
                      <a:r>
                        <a:rPr lang="fr-FR" sz="1200" dirty="0">
                          <a:solidFill>
                            <a:srgbClr val="000066"/>
                          </a:solidFill>
                        </a:rPr>
                        <a:t>7</a:t>
                      </a:r>
                    </a:p>
                  </a:txBody>
                  <a:tcPr/>
                </a:tc>
                <a:tc>
                  <a:txBody>
                    <a:bodyPr/>
                    <a:lstStyle/>
                    <a:p>
                      <a:pPr algn="ctr"/>
                      <a:r>
                        <a:rPr lang="fr-FR" sz="1200" dirty="0">
                          <a:solidFill>
                            <a:srgbClr val="000066"/>
                          </a:solidFill>
                        </a:rPr>
                        <a:t>10,1</a:t>
                      </a:r>
                    </a:p>
                  </a:txBody>
                  <a:tcPr/>
                </a:tc>
                <a:extLst>
                  <a:ext uri="{0D108BD9-81ED-4DB2-BD59-A6C34878D82A}">
                    <a16:rowId xmlns="" xmlns:a16="http://schemas.microsoft.com/office/drawing/2014/main" val="2284544286"/>
                  </a:ext>
                </a:extLst>
              </a:tr>
              <a:tr h="0">
                <a:tc>
                  <a:txBody>
                    <a:bodyPr/>
                    <a:lstStyle/>
                    <a:p>
                      <a:r>
                        <a:rPr lang="fr-FR" sz="1200" dirty="0" err="1">
                          <a:solidFill>
                            <a:srgbClr val="000066"/>
                          </a:solidFill>
                        </a:rPr>
                        <a:t>Tadalafil</a:t>
                      </a:r>
                      <a:endParaRPr lang="fr-FR" sz="1200" dirty="0">
                        <a:solidFill>
                          <a:srgbClr val="000066"/>
                        </a:solidFill>
                      </a:endParaRPr>
                    </a:p>
                  </a:txBody>
                  <a:tcPr>
                    <a:solidFill>
                      <a:srgbClr val="FFC000"/>
                    </a:solidFill>
                  </a:tcPr>
                </a:tc>
                <a:tc>
                  <a:txBody>
                    <a:bodyPr/>
                    <a:lstStyle/>
                    <a:p>
                      <a:pPr algn="ctr"/>
                      <a:r>
                        <a:rPr lang="fr-FR" sz="1200" dirty="0">
                          <a:solidFill>
                            <a:srgbClr val="000066"/>
                          </a:solidFill>
                        </a:rPr>
                        <a:t>7</a:t>
                      </a:r>
                    </a:p>
                  </a:txBody>
                  <a:tcPr/>
                </a:tc>
                <a:tc>
                  <a:txBody>
                    <a:bodyPr/>
                    <a:lstStyle/>
                    <a:p>
                      <a:pPr algn="ctr"/>
                      <a:r>
                        <a:rPr lang="fr-FR" sz="1200" dirty="0">
                          <a:solidFill>
                            <a:srgbClr val="000066"/>
                          </a:solidFill>
                        </a:rPr>
                        <a:t>10,1</a:t>
                      </a:r>
                    </a:p>
                  </a:txBody>
                  <a:tcPr/>
                </a:tc>
                <a:extLst>
                  <a:ext uri="{0D108BD9-81ED-4DB2-BD59-A6C34878D82A}">
                    <a16:rowId xmlns="" xmlns:a16="http://schemas.microsoft.com/office/drawing/2014/main" val="3270865861"/>
                  </a:ext>
                </a:extLst>
              </a:tr>
              <a:tr h="0">
                <a:tc>
                  <a:txBody>
                    <a:bodyPr/>
                    <a:lstStyle/>
                    <a:p>
                      <a:r>
                        <a:rPr lang="fr-FR" sz="1200" dirty="0" err="1">
                          <a:solidFill>
                            <a:schemeClr val="bg1"/>
                          </a:solidFill>
                        </a:rPr>
                        <a:t>Methamphétamine</a:t>
                      </a:r>
                      <a:endParaRPr lang="fr-FR" sz="1200" dirty="0">
                        <a:solidFill>
                          <a:schemeClr val="bg1"/>
                        </a:solidFill>
                      </a:endParaRPr>
                    </a:p>
                  </a:txBody>
                  <a:tcPr>
                    <a:solidFill>
                      <a:srgbClr val="00B0F0"/>
                    </a:solidFill>
                  </a:tcPr>
                </a:tc>
                <a:tc>
                  <a:txBody>
                    <a:bodyPr/>
                    <a:lstStyle/>
                    <a:p>
                      <a:pPr algn="ctr"/>
                      <a:r>
                        <a:rPr lang="fr-FR" sz="1200" dirty="0">
                          <a:solidFill>
                            <a:srgbClr val="000066"/>
                          </a:solidFill>
                        </a:rPr>
                        <a:t>6</a:t>
                      </a:r>
                    </a:p>
                  </a:txBody>
                  <a:tcPr/>
                </a:tc>
                <a:tc>
                  <a:txBody>
                    <a:bodyPr/>
                    <a:lstStyle/>
                    <a:p>
                      <a:pPr algn="ctr"/>
                      <a:r>
                        <a:rPr lang="fr-FR" sz="1200" dirty="0">
                          <a:solidFill>
                            <a:srgbClr val="000066"/>
                          </a:solidFill>
                        </a:rPr>
                        <a:t>8,7</a:t>
                      </a:r>
                    </a:p>
                  </a:txBody>
                  <a:tcPr/>
                </a:tc>
                <a:extLst>
                  <a:ext uri="{0D108BD9-81ED-4DB2-BD59-A6C34878D82A}">
                    <a16:rowId xmlns="" xmlns:a16="http://schemas.microsoft.com/office/drawing/2014/main" val="2696889324"/>
                  </a:ext>
                </a:extLst>
              </a:tr>
              <a:tr h="0">
                <a:tc>
                  <a:txBody>
                    <a:bodyPr/>
                    <a:lstStyle/>
                    <a:p>
                      <a:r>
                        <a:rPr lang="fr-FR" sz="1200" dirty="0" err="1">
                          <a:solidFill>
                            <a:srgbClr val="000066"/>
                          </a:solidFill>
                        </a:rPr>
                        <a:t>Ethyphénidate</a:t>
                      </a:r>
                      <a:endParaRPr lang="fr-FR" sz="1200" dirty="0">
                        <a:solidFill>
                          <a:srgbClr val="000066"/>
                        </a:solidFill>
                      </a:endParaRPr>
                    </a:p>
                  </a:txBody>
                  <a:tcPr>
                    <a:solidFill>
                      <a:srgbClr val="FF9999"/>
                    </a:solidFill>
                  </a:tcPr>
                </a:tc>
                <a:tc>
                  <a:txBody>
                    <a:bodyPr/>
                    <a:lstStyle/>
                    <a:p>
                      <a:pPr algn="ctr"/>
                      <a:r>
                        <a:rPr lang="fr-FR" sz="1200" dirty="0">
                          <a:solidFill>
                            <a:srgbClr val="000066"/>
                          </a:solidFill>
                        </a:rPr>
                        <a:t>5</a:t>
                      </a:r>
                    </a:p>
                  </a:txBody>
                  <a:tcPr/>
                </a:tc>
                <a:tc>
                  <a:txBody>
                    <a:bodyPr/>
                    <a:lstStyle/>
                    <a:p>
                      <a:pPr algn="ctr"/>
                      <a:r>
                        <a:rPr lang="fr-FR" sz="1200" dirty="0">
                          <a:solidFill>
                            <a:srgbClr val="000066"/>
                          </a:solidFill>
                        </a:rPr>
                        <a:t>7,2</a:t>
                      </a:r>
                    </a:p>
                  </a:txBody>
                  <a:tcPr/>
                </a:tc>
                <a:extLst>
                  <a:ext uri="{0D108BD9-81ED-4DB2-BD59-A6C34878D82A}">
                    <a16:rowId xmlns="" xmlns:a16="http://schemas.microsoft.com/office/drawing/2014/main" val="1670313822"/>
                  </a:ext>
                </a:extLst>
              </a:tr>
              <a:tr h="0">
                <a:tc>
                  <a:txBody>
                    <a:bodyPr/>
                    <a:lstStyle/>
                    <a:p>
                      <a:r>
                        <a:rPr lang="fr-FR" sz="1200" dirty="0">
                          <a:solidFill>
                            <a:schemeClr val="bg1"/>
                          </a:solidFill>
                        </a:rPr>
                        <a:t>Amphétamine</a:t>
                      </a:r>
                    </a:p>
                  </a:txBody>
                  <a:tcPr>
                    <a:solidFill>
                      <a:srgbClr val="00B0F0"/>
                    </a:solidFill>
                  </a:tcPr>
                </a:tc>
                <a:tc>
                  <a:txBody>
                    <a:bodyPr/>
                    <a:lstStyle/>
                    <a:p>
                      <a:pPr algn="ctr"/>
                      <a:r>
                        <a:rPr lang="fr-FR" sz="1200" dirty="0">
                          <a:solidFill>
                            <a:srgbClr val="000066"/>
                          </a:solidFill>
                        </a:rPr>
                        <a:t>4</a:t>
                      </a:r>
                    </a:p>
                  </a:txBody>
                  <a:tcPr/>
                </a:tc>
                <a:tc>
                  <a:txBody>
                    <a:bodyPr/>
                    <a:lstStyle/>
                    <a:p>
                      <a:pPr algn="ctr"/>
                      <a:r>
                        <a:rPr lang="fr-FR" sz="1200" dirty="0">
                          <a:solidFill>
                            <a:srgbClr val="000066"/>
                          </a:solidFill>
                        </a:rPr>
                        <a:t>5,8</a:t>
                      </a:r>
                    </a:p>
                  </a:txBody>
                  <a:tcPr/>
                </a:tc>
                <a:extLst>
                  <a:ext uri="{0D108BD9-81ED-4DB2-BD59-A6C34878D82A}">
                    <a16:rowId xmlns="" xmlns:a16="http://schemas.microsoft.com/office/drawing/2014/main" val="4285016884"/>
                  </a:ext>
                </a:extLst>
              </a:tr>
              <a:tr h="0">
                <a:tc>
                  <a:txBody>
                    <a:bodyPr/>
                    <a:lstStyle/>
                    <a:p>
                      <a:r>
                        <a:rPr lang="fr-FR" sz="1200" dirty="0" err="1">
                          <a:solidFill>
                            <a:srgbClr val="000066"/>
                          </a:solidFill>
                        </a:rPr>
                        <a:t>Methylone</a:t>
                      </a:r>
                      <a:endParaRPr lang="fr-FR" sz="1200" dirty="0">
                        <a:solidFill>
                          <a:srgbClr val="000066"/>
                        </a:solidFill>
                      </a:endParaRPr>
                    </a:p>
                  </a:txBody>
                  <a:tcPr>
                    <a:solidFill>
                      <a:srgbClr val="FF9999"/>
                    </a:solidFill>
                  </a:tcPr>
                </a:tc>
                <a:tc>
                  <a:txBody>
                    <a:bodyPr/>
                    <a:lstStyle/>
                    <a:p>
                      <a:pPr algn="ctr"/>
                      <a:r>
                        <a:rPr lang="fr-FR" sz="1200" dirty="0">
                          <a:solidFill>
                            <a:srgbClr val="000066"/>
                          </a:solidFill>
                        </a:rPr>
                        <a:t>4</a:t>
                      </a:r>
                    </a:p>
                  </a:txBody>
                  <a:tcPr/>
                </a:tc>
                <a:tc>
                  <a:txBody>
                    <a:bodyPr/>
                    <a:lstStyle/>
                    <a:p>
                      <a:pPr algn="ctr"/>
                      <a:r>
                        <a:rPr lang="fr-FR" sz="1200" dirty="0">
                          <a:solidFill>
                            <a:srgbClr val="000066"/>
                          </a:solidFill>
                        </a:rPr>
                        <a:t>5,8</a:t>
                      </a:r>
                    </a:p>
                  </a:txBody>
                  <a:tcPr/>
                </a:tc>
                <a:extLst>
                  <a:ext uri="{0D108BD9-81ED-4DB2-BD59-A6C34878D82A}">
                    <a16:rowId xmlns="" xmlns:a16="http://schemas.microsoft.com/office/drawing/2014/main" val="1584238721"/>
                  </a:ext>
                </a:extLst>
              </a:tr>
              <a:tr h="0">
                <a:tc>
                  <a:txBody>
                    <a:bodyPr/>
                    <a:lstStyle/>
                    <a:p>
                      <a:r>
                        <a:rPr lang="fr-FR" sz="1200" dirty="0" err="1">
                          <a:solidFill>
                            <a:schemeClr val="bg1"/>
                          </a:solidFill>
                        </a:rPr>
                        <a:t>Dextrométorphan</a:t>
                      </a:r>
                      <a:endParaRPr lang="fr-FR" sz="1200" dirty="0">
                        <a:solidFill>
                          <a:schemeClr val="bg1"/>
                        </a:solidFill>
                      </a:endParaRPr>
                    </a:p>
                  </a:txBody>
                  <a:tcPr>
                    <a:solidFill>
                      <a:srgbClr val="00B0F0"/>
                    </a:solidFill>
                  </a:tcPr>
                </a:tc>
                <a:tc>
                  <a:txBody>
                    <a:bodyPr/>
                    <a:lstStyle/>
                    <a:p>
                      <a:pPr algn="ctr"/>
                      <a:r>
                        <a:rPr lang="fr-FR" sz="1200" dirty="0">
                          <a:solidFill>
                            <a:srgbClr val="000066"/>
                          </a:solidFill>
                        </a:rPr>
                        <a:t>4</a:t>
                      </a:r>
                    </a:p>
                  </a:txBody>
                  <a:tcPr/>
                </a:tc>
                <a:tc>
                  <a:txBody>
                    <a:bodyPr/>
                    <a:lstStyle/>
                    <a:p>
                      <a:pPr algn="ctr"/>
                      <a:r>
                        <a:rPr lang="fr-FR" sz="1200" dirty="0">
                          <a:solidFill>
                            <a:srgbClr val="000066"/>
                          </a:solidFill>
                        </a:rPr>
                        <a:t>5,8</a:t>
                      </a:r>
                    </a:p>
                  </a:txBody>
                  <a:tcPr/>
                </a:tc>
                <a:extLst>
                  <a:ext uri="{0D108BD9-81ED-4DB2-BD59-A6C34878D82A}">
                    <a16:rowId xmlns="" xmlns:a16="http://schemas.microsoft.com/office/drawing/2014/main" val="2205709049"/>
                  </a:ext>
                </a:extLst>
              </a:tr>
            </a:tbl>
          </a:graphicData>
        </a:graphic>
      </p:graphicFrame>
      <p:graphicFrame>
        <p:nvGraphicFramePr>
          <p:cNvPr id="8" name="Tableau 7">
            <a:extLst>
              <a:ext uri="{FF2B5EF4-FFF2-40B4-BE49-F238E27FC236}">
                <a16:creationId xmlns="" xmlns:a16="http://schemas.microsoft.com/office/drawing/2014/main" id="{205B9DFA-4FC3-46C3-BD5A-EB81EE4DA762}"/>
              </a:ext>
            </a:extLst>
          </p:cNvPr>
          <p:cNvGraphicFramePr>
            <a:graphicFrameLocks noGrp="1"/>
          </p:cNvGraphicFramePr>
          <p:nvPr>
            <p:extLst/>
          </p:nvPr>
        </p:nvGraphicFramePr>
        <p:xfrm>
          <a:off x="5012872" y="1576488"/>
          <a:ext cx="3722913" cy="4648200"/>
        </p:xfrm>
        <a:graphic>
          <a:graphicData uri="http://schemas.openxmlformats.org/drawingml/2006/table">
            <a:tbl>
              <a:tblPr firstRow="1" bandRow="1">
                <a:tableStyleId>{5C22544A-7EE6-4342-B048-85BDC9FD1C3A}</a:tableStyleId>
              </a:tblPr>
              <a:tblGrid>
                <a:gridCol w="1621971">
                  <a:extLst>
                    <a:ext uri="{9D8B030D-6E8A-4147-A177-3AD203B41FA5}">
                      <a16:colId xmlns="" xmlns:a16="http://schemas.microsoft.com/office/drawing/2014/main" val="3922427328"/>
                    </a:ext>
                  </a:extLst>
                </a:gridCol>
                <a:gridCol w="1050471">
                  <a:extLst>
                    <a:ext uri="{9D8B030D-6E8A-4147-A177-3AD203B41FA5}">
                      <a16:colId xmlns="" xmlns:a16="http://schemas.microsoft.com/office/drawing/2014/main" val="3411600359"/>
                    </a:ext>
                  </a:extLst>
                </a:gridCol>
                <a:gridCol w="1050471">
                  <a:extLst>
                    <a:ext uri="{9D8B030D-6E8A-4147-A177-3AD203B41FA5}">
                      <a16:colId xmlns="" xmlns:a16="http://schemas.microsoft.com/office/drawing/2014/main" val="3772110353"/>
                    </a:ext>
                  </a:extLst>
                </a:gridCol>
              </a:tblGrid>
              <a:tr h="274320">
                <a:tc>
                  <a:txBody>
                    <a:bodyPr/>
                    <a:lstStyle/>
                    <a:p>
                      <a:r>
                        <a:rPr lang="fr-FR" sz="1100" dirty="0">
                          <a:solidFill>
                            <a:srgbClr val="000066"/>
                          </a:solidFill>
                        </a:rPr>
                        <a:t>Composés</a:t>
                      </a:r>
                    </a:p>
                  </a:txBody>
                  <a:tcPr/>
                </a:tc>
                <a:tc>
                  <a:txBody>
                    <a:bodyPr/>
                    <a:lstStyle/>
                    <a:p>
                      <a:pPr algn="ctr"/>
                      <a:r>
                        <a:rPr lang="fr-FR" sz="1100" dirty="0">
                          <a:solidFill>
                            <a:srgbClr val="000066"/>
                          </a:solidFill>
                        </a:rPr>
                        <a:t>N patients</a:t>
                      </a:r>
                    </a:p>
                  </a:txBody>
                  <a:tcPr/>
                </a:tc>
                <a:tc>
                  <a:txBody>
                    <a:bodyPr/>
                    <a:lstStyle/>
                    <a:p>
                      <a:pPr algn="ctr"/>
                      <a:r>
                        <a:rPr lang="fr-FR" sz="1100" dirty="0">
                          <a:solidFill>
                            <a:srgbClr val="000066"/>
                          </a:solidFill>
                        </a:rPr>
                        <a:t>%</a:t>
                      </a:r>
                    </a:p>
                  </a:txBody>
                  <a:tcPr/>
                </a:tc>
                <a:extLst>
                  <a:ext uri="{0D108BD9-81ED-4DB2-BD59-A6C34878D82A}">
                    <a16:rowId xmlns="" xmlns:a16="http://schemas.microsoft.com/office/drawing/2014/main" val="3376928755"/>
                  </a:ext>
                </a:extLst>
              </a:tr>
              <a:tr h="274320">
                <a:tc>
                  <a:txBody>
                    <a:bodyPr/>
                    <a:lstStyle/>
                    <a:p>
                      <a:r>
                        <a:rPr lang="fr-FR" sz="1100" dirty="0" err="1">
                          <a:solidFill>
                            <a:srgbClr val="000066"/>
                          </a:solidFill>
                        </a:rPr>
                        <a:t>Methoxétamine</a:t>
                      </a:r>
                      <a:endParaRPr lang="fr-FR" sz="1100" dirty="0">
                        <a:solidFill>
                          <a:srgbClr val="000066"/>
                        </a:solidFill>
                      </a:endParaRPr>
                    </a:p>
                  </a:txBody>
                  <a:tcPr>
                    <a:solidFill>
                      <a:srgbClr val="FF9999"/>
                    </a:solidFill>
                  </a:tcPr>
                </a:tc>
                <a:tc>
                  <a:txBody>
                    <a:bodyPr/>
                    <a:lstStyle/>
                    <a:p>
                      <a:pPr algn="ctr"/>
                      <a:r>
                        <a:rPr lang="fr-FR" sz="1100" dirty="0">
                          <a:solidFill>
                            <a:srgbClr val="000066"/>
                          </a:solidFill>
                        </a:rPr>
                        <a:t>4</a:t>
                      </a:r>
                    </a:p>
                  </a:txBody>
                  <a:tcPr/>
                </a:tc>
                <a:tc>
                  <a:txBody>
                    <a:bodyPr/>
                    <a:lstStyle/>
                    <a:p>
                      <a:pPr algn="ctr"/>
                      <a:r>
                        <a:rPr lang="fr-FR" sz="1100" dirty="0">
                          <a:solidFill>
                            <a:srgbClr val="000066"/>
                          </a:solidFill>
                        </a:rPr>
                        <a:t>5,8</a:t>
                      </a:r>
                    </a:p>
                  </a:txBody>
                  <a:tcPr/>
                </a:tc>
                <a:extLst>
                  <a:ext uri="{0D108BD9-81ED-4DB2-BD59-A6C34878D82A}">
                    <a16:rowId xmlns="" xmlns:a16="http://schemas.microsoft.com/office/drawing/2014/main" val="3665090225"/>
                  </a:ext>
                </a:extLst>
              </a:tr>
              <a:tr h="274320">
                <a:tc>
                  <a:txBody>
                    <a:bodyPr/>
                    <a:lstStyle/>
                    <a:p>
                      <a:r>
                        <a:rPr lang="fr-FR" sz="1100" dirty="0">
                          <a:solidFill>
                            <a:srgbClr val="000066"/>
                          </a:solidFill>
                        </a:rPr>
                        <a:t>Pholcodine</a:t>
                      </a:r>
                    </a:p>
                  </a:txBody>
                  <a:tcPr>
                    <a:solidFill>
                      <a:srgbClr val="FFC000"/>
                    </a:solidFill>
                  </a:tcPr>
                </a:tc>
                <a:tc>
                  <a:txBody>
                    <a:bodyPr/>
                    <a:lstStyle/>
                    <a:p>
                      <a:pPr algn="ctr"/>
                      <a:r>
                        <a:rPr lang="fr-FR" sz="1100" dirty="0">
                          <a:solidFill>
                            <a:srgbClr val="000066"/>
                          </a:solidFill>
                        </a:rPr>
                        <a:t>4</a:t>
                      </a:r>
                    </a:p>
                  </a:txBody>
                  <a:tcPr/>
                </a:tc>
                <a:tc>
                  <a:txBody>
                    <a:bodyPr/>
                    <a:lstStyle/>
                    <a:p>
                      <a:pPr algn="ctr"/>
                      <a:r>
                        <a:rPr lang="fr-FR" sz="1100" dirty="0">
                          <a:solidFill>
                            <a:srgbClr val="000066"/>
                          </a:solidFill>
                        </a:rPr>
                        <a:t>5,8</a:t>
                      </a:r>
                    </a:p>
                  </a:txBody>
                  <a:tcPr/>
                </a:tc>
                <a:extLst>
                  <a:ext uri="{0D108BD9-81ED-4DB2-BD59-A6C34878D82A}">
                    <a16:rowId xmlns="" xmlns:a16="http://schemas.microsoft.com/office/drawing/2014/main" val="3779917960"/>
                  </a:ext>
                </a:extLst>
              </a:tr>
              <a:tr h="274320">
                <a:tc>
                  <a:txBody>
                    <a:bodyPr/>
                    <a:lstStyle/>
                    <a:p>
                      <a:r>
                        <a:rPr lang="fr-FR" sz="1100" dirty="0" err="1">
                          <a:solidFill>
                            <a:srgbClr val="000066"/>
                          </a:solidFill>
                        </a:rPr>
                        <a:t>Methiopropamine</a:t>
                      </a:r>
                      <a:endParaRPr lang="fr-FR" sz="1100" dirty="0">
                        <a:solidFill>
                          <a:srgbClr val="000066"/>
                        </a:solidFill>
                      </a:endParaRPr>
                    </a:p>
                  </a:txBody>
                  <a:tcPr>
                    <a:solidFill>
                      <a:srgbClr val="FF9999"/>
                    </a:solidFill>
                  </a:tcPr>
                </a:tc>
                <a:tc>
                  <a:txBody>
                    <a:bodyPr/>
                    <a:lstStyle/>
                    <a:p>
                      <a:pPr algn="ctr"/>
                      <a:r>
                        <a:rPr lang="fr-FR" sz="1100" dirty="0">
                          <a:solidFill>
                            <a:srgbClr val="000066"/>
                          </a:solidFill>
                        </a:rPr>
                        <a:t>3</a:t>
                      </a:r>
                    </a:p>
                  </a:txBody>
                  <a:tcPr/>
                </a:tc>
                <a:tc>
                  <a:txBody>
                    <a:bodyPr/>
                    <a:lstStyle/>
                    <a:p>
                      <a:pPr algn="ctr"/>
                      <a:r>
                        <a:rPr lang="fr-FR" sz="1100" dirty="0">
                          <a:solidFill>
                            <a:srgbClr val="000066"/>
                          </a:solidFill>
                        </a:rPr>
                        <a:t>4,3</a:t>
                      </a:r>
                    </a:p>
                  </a:txBody>
                  <a:tcPr/>
                </a:tc>
                <a:extLst>
                  <a:ext uri="{0D108BD9-81ED-4DB2-BD59-A6C34878D82A}">
                    <a16:rowId xmlns="" xmlns:a16="http://schemas.microsoft.com/office/drawing/2014/main" val="1813519505"/>
                  </a:ext>
                </a:extLst>
              </a:tr>
              <a:tr h="274320">
                <a:tc>
                  <a:txBody>
                    <a:bodyPr/>
                    <a:lstStyle/>
                    <a:p>
                      <a:r>
                        <a:rPr lang="fr-FR" sz="1100" dirty="0">
                          <a:solidFill>
                            <a:srgbClr val="000066"/>
                          </a:solidFill>
                        </a:rPr>
                        <a:t>PMMA</a:t>
                      </a:r>
                    </a:p>
                  </a:txBody>
                  <a:tcPr>
                    <a:solidFill>
                      <a:srgbClr val="FF9999"/>
                    </a:solidFill>
                  </a:tcPr>
                </a:tc>
                <a:tc>
                  <a:txBody>
                    <a:bodyPr/>
                    <a:lstStyle/>
                    <a:p>
                      <a:pPr algn="ctr"/>
                      <a:r>
                        <a:rPr lang="fr-FR" sz="1100" dirty="0">
                          <a:solidFill>
                            <a:srgbClr val="000066"/>
                          </a:solidFill>
                        </a:rPr>
                        <a:t>3</a:t>
                      </a:r>
                    </a:p>
                  </a:txBody>
                  <a:tcPr/>
                </a:tc>
                <a:tc>
                  <a:txBody>
                    <a:bodyPr/>
                    <a:lstStyle/>
                    <a:p>
                      <a:pPr algn="ctr"/>
                      <a:r>
                        <a:rPr lang="fr-FR" sz="1100" dirty="0">
                          <a:solidFill>
                            <a:srgbClr val="000066"/>
                          </a:solidFill>
                        </a:rPr>
                        <a:t>4,3</a:t>
                      </a:r>
                    </a:p>
                  </a:txBody>
                  <a:tcPr/>
                </a:tc>
                <a:extLst>
                  <a:ext uri="{0D108BD9-81ED-4DB2-BD59-A6C34878D82A}">
                    <a16:rowId xmlns="" xmlns:a16="http://schemas.microsoft.com/office/drawing/2014/main" val="3326652437"/>
                  </a:ext>
                </a:extLst>
              </a:tr>
              <a:tr h="274320">
                <a:tc>
                  <a:txBody>
                    <a:bodyPr/>
                    <a:lstStyle/>
                    <a:p>
                      <a:r>
                        <a:rPr lang="fr-FR" sz="1100" dirty="0">
                          <a:solidFill>
                            <a:srgbClr val="000066"/>
                          </a:solidFill>
                        </a:rPr>
                        <a:t>MDPV*</a:t>
                      </a:r>
                    </a:p>
                  </a:txBody>
                  <a:tcPr>
                    <a:solidFill>
                      <a:srgbClr val="FF9999"/>
                    </a:solidFill>
                  </a:tcPr>
                </a:tc>
                <a:tc>
                  <a:txBody>
                    <a:bodyPr/>
                    <a:lstStyle/>
                    <a:p>
                      <a:pPr algn="ctr"/>
                      <a:r>
                        <a:rPr lang="fr-FR" sz="1100" dirty="0">
                          <a:solidFill>
                            <a:srgbClr val="000066"/>
                          </a:solidFill>
                        </a:rPr>
                        <a:t>3</a:t>
                      </a:r>
                    </a:p>
                  </a:txBody>
                  <a:tcPr/>
                </a:tc>
                <a:tc>
                  <a:txBody>
                    <a:bodyPr/>
                    <a:lstStyle/>
                    <a:p>
                      <a:pPr algn="ctr"/>
                      <a:r>
                        <a:rPr lang="fr-FR" sz="1100" dirty="0">
                          <a:solidFill>
                            <a:srgbClr val="000066"/>
                          </a:solidFill>
                        </a:rPr>
                        <a:t>4,3</a:t>
                      </a:r>
                    </a:p>
                  </a:txBody>
                  <a:tcPr/>
                </a:tc>
                <a:extLst>
                  <a:ext uri="{0D108BD9-81ED-4DB2-BD59-A6C34878D82A}">
                    <a16:rowId xmlns="" xmlns:a16="http://schemas.microsoft.com/office/drawing/2014/main" val="1328255052"/>
                  </a:ext>
                </a:extLst>
              </a:tr>
              <a:tr h="274320">
                <a:tc>
                  <a:txBody>
                    <a:bodyPr/>
                    <a:lstStyle/>
                    <a:p>
                      <a:r>
                        <a:rPr lang="fr-FR" sz="1100" dirty="0" err="1">
                          <a:solidFill>
                            <a:srgbClr val="000066"/>
                          </a:solidFill>
                        </a:rPr>
                        <a:t>Metamfépramone</a:t>
                      </a:r>
                      <a:r>
                        <a:rPr lang="fr-FR" sz="1100" dirty="0">
                          <a:solidFill>
                            <a:srgbClr val="000066"/>
                          </a:solidFill>
                        </a:rPr>
                        <a:t>*</a:t>
                      </a:r>
                    </a:p>
                  </a:txBody>
                  <a:tcPr>
                    <a:solidFill>
                      <a:srgbClr val="FF9999"/>
                    </a:solidFill>
                  </a:tcPr>
                </a:tc>
                <a:tc>
                  <a:txBody>
                    <a:bodyPr/>
                    <a:lstStyle/>
                    <a:p>
                      <a:pPr algn="ctr"/>
                      <a:r>
                        <a:rPr lang="fr-FR" sz="1100" dirty="0">
                          <a:solidFill>
                            <a:srgbClr val="000066"/>
                          </a:solidFill>
                        </a:rPr>
                        <a:t>2</a:t>
                      </a:r>
                    </a:p>
                  </a:txBody>
                  <a:tcPr/>
                </a:tc>
                <a:tc>
                  <a:txBody>
                    <a:bodyPr/>
                    <a:lstStyle/>
                    <a:p>
                      <a:pPr algn="ctr"/>
                      <a:r>
                        <a:rPr lang="fr-FR" sz="1100" dirty="0">
                          <a:solidFill>
                            <a:srgbClr val="000066"/>
                          </a:solidFill>
                        </a:rPr>
                        <a:t>2,9</a:t>
                      </a:r>
                    </a:p>
                  </a:txBody>
                  <a:tcPr/>
                </a:tc>
                <a:extLst>
                  <a:ext uri="{0D108BD9-81ED-4DB2-BD59-A6C34878D82A}">
                    <a16:rowId xmlns="" xmlns:a16="http://schemas.microsoft.com/office/drawing/2014/main" val="3333514405"/>
                  </a:ext>
                </a:extLst>
              </a:tr>
              <a:tr h="274320">
                <a:tc>
                  <a:txBody>
                    <a:bodyPr/>
                    <a:lstStyle/>
                    <a:p>
                      <a:r>
                        <a:rPr lang="fr-FR" sz="1100" dirty="0" err="1">
                          <a:solidFill>
                            <a:srgbClr val="000066"/>
                          </a:solidFill>
                        </a:rPr>
                        <a:t>Vardénafil</a:t>
                      </a:r>
                      <a:endParaRPr lang="fr-FR" sz="1100" dirty="0">
                        <a:solidFill>
                          <a:srgbClr val="000066"/>
                        </a:solidFill>
                      </a:endParaRPr>
                    </a:p>
                  </a:txBody>
                  <a:tcPr>
                    <a:solidFill>
                      <a:srgbClr val="FFC000"/>
                    </a:solidFill>
                  </a:tcPr>
                </a:tc>
                <a:tc>
                  <a:txBody>
                    <a:bodyPr/>
                    <a:lstStyle/>
                    <a:p>
                      <a:pPr algn="ctr"/>
                      <a:r>
                        <a:rPr lang="fr-FR" sz="1100" dirty="0">
                          <a:solidFill>
                            <a:srgbClr val="000066"/>
                          </a:solidFill>
                        </a:rPr>
                        <a:t>1</a:t>
                      </a:r>
                    </a:p>
                  </a:txBody>
                  <a:tcPr/>
                </a:tc>
                <a:tc>
                  <a:txBody>
                    <a:bodyPr/>
                    <a:lstStyle/>
                    <a:p>
                      <a:pPr algn="ctr"/>
                      <a:r>
                        <a:rPr lang="fr-FR" sz="1100" dirty="0">
                          <a:solidFill>
                            <a:srgbClr val="000066"/>
                          </a:solidFill>
                        </a:rPr>
                        <a:t>1,4</a:t>
                      </a:r>
                    </a:p>
                  </a:txBody>
                  <a:tcPr/>
                </a:tc>
                <a:extLst>
                  <a:ext uri="{0D108BD9-81ED-4DB2-BD59-A6C34878D82A}">
                    <a16:rowId xmlns="" xmlns:a16="http://schemas.microsoft.com/office/drawing/2014/main" val="3110079605"/>
                  </a:ext>
                </a:extLst>
              </a:tr>
              <a:tr h="274320">
                <a:tc>
                  <a:txBody>
                    <a:bodyPr/>
                    <a:lstStyle/>
                    <a:p>
                      <a:r>
                        <a:rPr lang="fr-FR" sz="1100" dirty="0">
                          <a:solidFill>
                            <a:srgbClr val="000066"/>
                          </a:solidFill>
                        </a:rPr>
                        <a:t>5F-PB22</a:t>
                      </a:r>
                    </a:p>
                  </a:txBody>
                  <a:tcPr>
                    <a:solidFill>
                      <a:srgbClr val="FF9999"/>
                    </a:solidFill>
                  </a:tcPr>
                </a:tc>
                <a:tc>
                  <a:txBody>
                    <a:bodyPr/>
                    <a:lstStyle/>
                    <a:p>
                      <a:pPr algn="ctr"/>
                      <a:r>
                        <a:rPr lang="fr-FR" sz="1100" dirty="0">
                          <a:solidFill>
                            <a:srgbClr val="000066"/>
                          </a:solidFill>
                        </a:rPr>
                        <a:t>1</a:t>
                      </a:r>
                    </a:p>
                  </a:txBody>
                  <a:tcPr/>
                </a:tc>
                <a:tc>
                  <a:txBody>
                    <a:bodyPr/>
                    <a:lstStyle/>
                    <a:p>
                      <a:pPr algn="ctr"/>
                      <a:r>
                        <a:rPr lang="fr-FR" sz="1100" dirty="0">
                          <a:solidFill>
                            <a:srgbClr val="000066"/>
                          </a:solidFill>
                        </a:rPr>
                        <a:t>1,4</a:t>
                      </a:r>
                    </a:p>
                  </a:txBody>
                  <a:tcPr/>
                </a:tc>
                <a:extLst>
                  <a:ext uri="{0D108BD9-81ED-4DB2-BD59-A6C34878D82A}">
                    <a16:rowId xmlns="" xmlns:a16="http://schemas.microsoft.com/office/drawing/2014/main" val="3706136985"/>
                  </a:ext>
                </a:extLst>
              </a:tr>
              <a:tr h="274320">
                <a:tc>
                  <a:txBody>
                    <a:bodyPr/>
                    <a:lstStyle/>
                    <a:p>
                      <a:r>
                        <a:rPr lang="fr-FR" sz="1100" dirty="0" err="1">
                          <a:solidFill>
                            <a:schemeClr val="bg1"/>
                          </a:solidFill>
                        </a:rPr>
                        <a:t>Methylphénidate</a:t>
                      </a:r>
                      <a:endParaRPr lang="fr-FR" sz="1100" dirty="0">
                        <a:solidFill>
                          <a:schemeClr val="bg1"/>
                        </a:solidFill>
                      </a:endParaRPr>
                    </a:p>
                  </a:txBody>
                  <a:tcPr>
                    <a:solidFill>
                      <a:srgbClr val="00B0F0"/>
                    </a:solidFill>
                  </a:tcPr>
                </a:tc>
                <a:tc>
                  <a:txBody>
                    <a:bodyPr/>
                    <a:lstStyle/>
                    <a:p>
                      <a:pPr algn="ctr"/>
                      <a:r>
                        <a:rPr lang="fr-FR" sz="1100" dirty="0">
                          <a:solidFill>
                            <a:srgbClr val="000066"/>
                          </a:solidFill>
                        </a:rPr>
                        <a:t>1</a:t>
                      </a:r>
                    </a:p>
                  </a:txBody>
                  <a:tcPr/>
                </a:tc>
                <a:tc>
                  <a:txBody>
                    <a:bodyPr/>
                    <a:lstStyle/>
                    <a:p>
                      <a:pPr algn="ctr"/>
                      <a:r>
                        <a:rPr lang="fr-FR" sz="1100" dirty="0">
                          <a:solidFill>
                            <a:srgbClr val="000066"/>
                          </a:solidFill>
                        </a:rPr>
                        <a:t>1,4</a:t>
                      </a:r>
                    </a:p>
                  </a:txBody>
                  <a:tcPr/>
                </a:tc>
                <a:extLst>
                  <a:ext uri="{0D108BD9-81ED-4DB2-BD59-A6C34878D82A}">
                    <a16:rowId xmlns="" xmlns:a16="http://schemas.microsoft.com/office/drawing/2014/main" val="2166005892"/>
                  </a:ext>
                </a:extLst>
              </a:tr>
              <a:tr h="274320">
                <a:tc>
                  <a:txBody>
                    <a:bodyPr/>
                    <a:lstStyle/>
                    <a:p>
                      <a:r>
                        <a:rPr lang="fr-FR" sz="1100" dirty="0" err="1">
                          <a:solidFill>
                            <a:srgbClr val="000066"/>
                          </a:solidFill>
                        </a:rPr>
                        <a:t>Nalméfène</a:t>
                      </a:r>
                      <a:endParaRPr lang="fr-FR" sz="1100" dirty="0">
                        <a:solidFill>
                          <a:srgbClr val="000066"/>
                        </a:solidFill>
                      </a:endParaRPr>
                    </a:p>
                  </a:txBody>
                  <a:tcPr>
                    <a:solidFill>
                      <a:srgbClr val="FFC000"/>
                    </a:solidFill>
                  </a:tcPr>
                </a:tc>
                <a:tc>
                  <a:txBody>
                    <a:bodyPr/>
                    <a:lstStyle/>
                    <a:p>
                      <a:pPr algn="ctr"/>
                      <a:r>
                        <a:rPr lang="fr-FR" sz="1100" dirty="0">
                          <a:solidFill>
                            <a:srgbClr val="000066"/>
                          </a:solidFill>
                        </a:rPr>
                        <a:t>1</a:t>
                      </a:r>
                    </a:p>
                  </a:txBody>
                  <a:tcPr/>
                </a:tc>
                <a:tc>
                  <a:txBody>
                    <a:bodyPr/>
                    <a:lstStyle/>
                    <a:p>
                      <a:pPr algn="ctr"/>
                      <a:r>
                        <a:rPr lang="fr-FR" sz="1100" dirty="0">
                          <a:solidFill>
                            <a:srgbClr val="000066"/>
                          </a:solidFill>
                        </a:rPr>
                        <a:t>1,4</a:t>
                      </a:r>
                    </a:p>
                  </a:txBody>
                  <a:tcPr/>
                </a:tc>
                <a:extLst>
                  <a:ext uri="{0D108BD9-81ED-4DB2-BD59-A6C34878D82A}">
                    <a16:rowId xmlns="" xmlns:a16="http://schemas.microsoft.com/office/drawing/2014/main" val="2284544286"/>
                  </a:ext>
                </a:extLst>
              </a:tr>
              <a:tr h="274320">
                <a:tc>
                  <a:txBody>
                    <a:bodyPr/>
                    <a:lstStyle/>
                    <a:p>
                      <a:r>
                        <a:rPr lang="fr-FR" sz="1100" dirty="0" err="1">
                          <a:solidFill>
                            <a:srgbClr val="000066"/>
                          </a:solidFill>
                        </a:rPr>
                        <a:t>Diphénidine</a:t>
                      </a:r>
                      <a:endParaRPr lang="fr-FR" sz="1100" dirty="0">
                        <a:solidFill>
                          <a:srgbClr val="000066"/>
                        </a:solidFill>
                      </a:endParaRPr>
                    </a:p>
                  </a:txBody>
                  <a:tcPr>
                    <a:solidFill>
                      <a:srgbClr val="FF9999"/>
                    </a:solidFill>
                  </a:tcPr>
                </a:tc>
                <a:tc>
                  <a:txBody>
                    <a:bodyPr/>
                    <a:lstStyle/>
                    <a:p>
                      <a:pPr algn="ctr"/>
                      <a:r>
                        <a:rPr lang="fr-FR" sz="1100" dirty="0">
                          <a:solidFill>
                            <a:srgbClr val="000066"/>
                          </a:solidFill>
                        </a:rPr>
                        <a:t>1</a:t>
                      </a:r>
                    </a:p>
                  </a:txBody>
                  <a:tcPr/>
                </a:tc>
                <a:tc>
                  <a:txBody>
                    <a:bodyPr/>
                    <a:lstStyle/>
                    <a:p>
                      <a:pPr algn="ctr"/>
                      <a:r>
                        <a:rPr lang="fr-FR" sz="1100" dirty="0">
                          <a:solidFill>
                            <a:srgbClr val="000066"/>
                          </a:solidFill>
                        </a:rPr>
                        <a:t>1,4</a:t>
                      </a:r>
                    </a:p>
                  </a:txBody>
                  <a:tcPr/>
                </a:tc>
                <a:extLst>
                  <a:ext uri="{0D108BD9-81ED-4DB2-BD59-A6C34878D82A}">
                    <a16:rowId xmlns="" xmlns:a16="http://schemas.microsoft.com/office/drawing/2014/main" val="3270865861"/>
                  </a:ext>
                </a:extLst>
              </a:tr>
              <a:tr h="274320">
                <a:tc>
                  <a:txBody>
                    <a:bodyPr/>
                    <a:lstStyle/>
                    <a:p>
                      <a:r>
                        <a:rPr lang="fr-FR" sz="1100" dirty="0" err="1">
                          <a:solidFill>
                            <a:srgbClr val="000066"/>
                          </a:solidFill>
                        </a:rPr>
                        <a:t>Phendimétrazine</a:t>
                      </a:r>
                      <a:endParaRPr lang="fr-FR" sz="1100" dirty="0">
                        <a:solidFill>
                          <a:srgbClr val="000066"/>
                        </a:solidFill>
                      </a:endParaRPr>
                    </a:p>
                  </a:txBody>
                  <a:tcPr>
                    <a:solidFill>
                      <a:srgbClr val="FF9999"/>
                    </a:solidFill>
                  </a:tcPr>
                </a:tc>
                <a:tc>
                  <a:txBody>
                    <a:bodyPr/>
                    <a:lstStyle/>
                    <a:p>
                      <a:pPr algn="ctr"/>
                      <a:r>
                        <a:rPr lang="fr-FR" sz="1100" dirty="0">
                          <a:solidFill>
                            <a:srgbClr val="000066"/>
                          </a:solidFill>
                        </a:rPr>
                        <a:t>1</a:t>
                      </a:r>
                    </a:p>
                  </a:txBody>
                  <a:tcPr/>
                </a:tc>
                <a:tc>
                  <a:txBody>
                    <a:bodyPr/>
                    <a:lstStyle/>
                    <a:p>
                      <a:pPr algn="ctr"/>
                      <a:r>
                        <a:rPr lang="fr-FR" sz="1100" dirty="0">
                          <a:solidFill>
                            <a:srgbClr val="000066"/>
                          </a:solidFill>
                        </a:rPr>
                        <a:t>1,4</a:t>
                      </a:r>
                    </a:p>
                  </a:txBody>
                  <a:tcPr/>
                </a:tc>
                <a:extLst>
                  <a:ext uri="{0D108BD9-81ED-4DB2-BD59-A6C34878D82A}">
                    <a16:rowId xmlns="" xmlns:a16="http://schemas.microsoft.com/office/drawing/2014/main" val="2696889324"/>
                  </a:ext>
                </a:extLst>
              </a:tr>
              <a:tr h="274320">
                <a:tc>
                  <a:txBody>
                    <a:bodyPr/>
                    <a:lstStyle/>
                    <a:p>
                      <a:r>
                        <a:rPr lang="fr-FR" sz="1100" dirty="0" err="1">
                          <a:solidFill>
                            <a:srgbClr val="000066"/>
                          </a:solidFill>
                        </a:rPr>
                        <a:t>Phentermine</a:t>
                      </a:r>
                      <a:endParaRPr lang="fr-FR" sz="1100" dirty="0">
                        <a:solidFill>
                          <a:srgbClr val="000066"/>
                        </a:solidFill>
                      </a:endParaRPr>
                    </a:p>
                  </a:txBody>
                  <a:tcPr>
                    <a:solidFill>
                      <a:srgbClr val="FF9999"/>
                    </a:solidFill>
                  </a:tcPr>
                </a:tc>
                <a:tc>
                  <a:txBody>
                    <a:bodyPr/>
                    <a:lstStyle/>
                    <a:p>
                      <a:pPr algn="ctr"/>
                      <a:r>
                        <a:rPr lang="fr-FR" sz="1100" dirty="0">
                          <a:solidFill>
                            <a:srgbClr val="000066"/>
                          </a:solidFill>
                        </a:rPr>
                        <a:t>1</a:t>
                      </a:r>
                    </a:p>
                  </a:txBody>
                  <a:tcPr/>
                </a:tc>
                <a:tc>
                  <a:txBody>
                    <a:bodyPr/>
                    <a:lstStyle/>
                    <a:p>
                      <a:pPr algn="ctr"/>
                      <a:r>
                        <a:rPr lang="fr-FR" sz="1100" dirty="0">
                          <a:solidFill>
                            <a:srgbClr val="000066"/>
                          </a:solidFill>
                        </a:rPr>
                        <a:t>1,4</a:t>
                      </a:r>
                    </a:p>
                  </a:txBody>
                  <a:tcPr/>
                </a:tc>
                <a:extLst>
                  <a:ext uri="{0D108BD9-81ED-4DB2-BD59-A6C34878D82A}">
                    <a16:rowId xmlns="" xmlns:a16="http://schemas.microsoft.com/office/drawing/2014/main" val="1670313822"/>
                  </a:ext>
                </a:extLst>
              </a:tr>
              <a:tr h="274320">
                <a:tc>
                  <a:txBody>
                    <a:bodyPr/>
                    <a:lstStyle/>
                    <a:p>
                      <a:r>
                        <a:rPr lang="fr-FR" sz="1100" dirty="0">
                          <a:solidFill>
                            <a:srgbClr val="000066"/>
                          </a:solidFill>
                        </a:rPr>
                        <a:t>N-Methyl-2AI</a:t>
                      </a:r>
                    </a:p>
                  </a:txBody>
                  <a:tcPr>
                    <a:solidFill>
                      <a:srgbClr val="FF9999"/>
                    </a:solidFill>
                  </a:tcPr>
                </a:tc>
                <a:tc>
                  <a:txBody>
                    <a:bodyPr/>
                    <a:lstStyle/>
                    <a:p>
                      <a:pPr algn="ctr"/>
                      <a:r>
                        <a:rPr lang="fr-FR" sz="1100" dirty="0">
                          <a:solidFill>
                            <a:srgbClr val="000066"/>
                          </a:solidFill>
                        </a:rPr>
                        <a:t>1</a:t>
                      </a:r>
                    </a:p>
                  </a:txBody>
                  <a:tcPr/>
                </a:tc>
                <a:tc>
                  <a:txBody>
                    <a:bodyPr/>
                    <a:lstStyle/>
                    <a:p>
                      <a:pPr algn="ctr"/>
                      <a:r>
                        <a:rPr lang="fr-FR" sz="1100" dirty="0">
                          <a:solidFill>
                            <a:srgbClr val="000066"/>
                          </a:solidFill>
                        </a:rPr>
                        <a:t>1,4</a:t>
                      </a:r>
                    </a:p>
                  </a:txBody>
                  <a:tcPr/>
                </a:tc>
                <a:extLst>
                  <a:ext uri="{0D108BD9-81ED-4DB2-BD59-A6C34878D82A}">
                    <a16:rowId xmlns="" xmlns:a16="http://schemas.microsoft.com/office/drawing/2014/main" val="4285016884"/>
                  </a:ext>
                </a:extLst>
              </a:tr>
              <a:tr h="274320">
                <a:tc>
                  <a:txBody>
                    <a:bodyPr/>
                    <a:lstStyle/>
                    <a:p>
                      <a:r>
                        <a:rPr lang="fr-FR" sz="1100" dirty="0" err="1">
                          <a:solidFill>
                            <a:srgbClr val="000066"/>
                          </a:solidFill>
                        </a:rPr>
                        <a:t>Dimethylone</a:t>
                      </a:r>
                      <a:r>
                        <a:rPr lang="fr-FR" sz="1100" dirty="0">
                          <a:solidFill>
                            <a:srgbClr val="000066"/>
                          </a:solidFill>
                        </a:rPr>
                        <a:t>*</a:t>
                      </a:r>
                    </a:p>
                  </a:txBody>
                  <a:tcPr>
                    <a:solidFill>
                      <a:srgbClr val="FF9999"/>
                    </a:solidFill>
                  </a:tcPr>
                </a:tc>
                <a:tc>
                  <a:txBody>
                    <a:bodyPr/>
                    <a:lstStyle/>
                    <a:p>
                      <a:pPr algn="ctr"/>
                      <a:r>
                        <a:rPr lang="fr-FR" sz="1100" dirty="0">
                          <a:solidFill>
                            <a:srgbClr val="000066"/>
                          </a:solidFill>
                        </a:rPr>
                        <a:t>1</a:t>
                      </a:r>
                    </a:p>
                  </a:txBody>
                  <a:tcPr/>
                </a:tc>
                <a:tc>
                  <a:txBody>
                    <a:bodyPr/>
                    <a:lstStyle/>
                    <a:p>
                      <a:pPr algn="ctr"/>
                      <a:r>
                        <a:rPr lang="fr-FR" sz="1100" dirty="0">
                          <a:solidFill>
                            <a:srgbClr val="000066"/>
                          </a:solidFill>
                        </a:rPr>
                        <a:t>1,4</a:t>
                      </a:r>
                    </a:p>
                  </a:txBody>
                  <a:tcPr/>
                </a:tc>
                <a:extLst>
                  <a:ext uri="{0D108BD9-81ED-4DB2-BD59-A6C34878D82A}">
                    <a16:rowId xmlns="" xmlns:a16="http://schemas.microsoft.com/office/drawing/2014/main" val="1584238721"/>
                  </a:ext>
                </a:extLst>
              </a:tr>
              <a:tr h="183732">
                <a:tc>
                  <a:txBody>
                    <a:bodyPr/>
                    <a:lstStyle/>
                    <a:p>
                      <a:r>
                        <a:rPr lang="fr-FR" sz="1100" dirty="0" err="1">
                          <a:solidFill>
                            <a:schemeClr val="bg1"/>
                          </a:solidFill>
                        </a:rPr>
                        <a:t>Butorphanol</a:t>
                      </a:r>
                      <a:endParaRPr lang="fr-FR" sz="1100" dirty="0">
                        <a:solidFill>
                          <a:schemeClr val="bg1"/>
                        </a:solidFill>
                      </a:endParaRPr>
                    </a:p>
                  </a:txBody>
                  <a:tcPr>
                    <a:solidFill>
                      <a:srgbClr val="00B0F0"/>
                    </a:solidFill>
                  </a:tcPr>
                </a:tc>
                <a:tc>
                  <a:txBody>
                    <a:bodyPr/>
                    <a:lstStyle/>
                    <a:p>
                      <a:pPr algn="ctr"/>
                      <a:r>
                        <a:rPr lang="fr-FR" sz="1100" dirty="0">
                          <a:solidFill>
                            <a:srgbClr val="000066"/>
                          </a:solidFill>
                        </a:rPr>
                        <a:t>1</a:t>
                      </a:r>
                    </a:p>
                  </a:txBody>
                  <a:tcPr/>
                </a:tc>
                <a:tc>
                  <a:txBody>
                    <a:bodyPr/>
                    <a:lstStyle/>
                    <a:p>
                      <a:pPr algn="ctr"/>
                      <a:r>
                        <a:rPr lang="fr-FR" sz="1100" dirty="0">
                          <a:solidFill>
                            <a:srgbClr val="000066"/>
                          </a:solidFill>
                        </a:rPr>
                        <a:t>1,4</a:t>
                      </a:r>
                    </a:p>
                  </a:txBody>
                  <a:tcPr/>
                </a:tc>
                <a:extLst>
                  <a:ext uri="{0D108BD9-81ED-4DB2-BD59-A6C34878D82A}">
                    <a16:rowId xmlns="" xmlns:a16="http://schemas.microsoft.com/office/drawing/2014/main" val="2205709049"/>
                  </a:ext>
                </a:extLst>
              </a:tr>
            </a:tbl>
          </a:graphicData>
        </a:graphic>
      </p:graphicFrame>
      <p:sp>
        <p:nvSpPr>
          <p:cNvPr id="3" name="Rectangle 2">
            <a:extLst>
              <a:ext uri="{FF2B5EF4-FFF2-40B4-BE49-F238E27FC236}">
                <a16:creationId xmlns="" xmlns:a16="http://schemas.microsoft.com/office/drawing/2014/main" id="{EFBCAA78-2AA1-40E8-956C-FAD745E63544}"/>
              </a:ext>
            </a:extLst>
          </p:cNvPr>
          <p:cNvSpPr/>
          <p:nvPr/>
        </p:nvSpPr>
        <p:spPr bwMode="auto">
          <a:xfrm>
            <a:off x="1014440" y="6399636"/>
            <a:ext cx="179614" cy="179614"/>
          </a:xfrm>
          <a:prstGeom prst="rect">
            <a:avLst/>
          </a:prstGeom>
          <a:solidFill>
            <a:srgbClr val="FF99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9" name="Rectangle 8">
            <a:extLst>
              <a:ext uri="{FF2B5EF4-FFF2-40B4-BE49-F238E27FC236}">
                <a16:creationId xmlns="" xmlns:a16="http://schemas.microsoft.com/office/drawing/2014/main" id="{C4F77579-F5EB-457E-8529-CA93CAD42DDF}"/>
              </a:ext>
            </a:extLst>
          </p:cNvPr>
          <p:cNvSpPr/>
          <p:nvPr/>
        </p:nvSpPr>
        <p:spPr bwMode="auto">
          <a:xfrm>
            <a:off x="2885406" y="6399636"/>
            <a:ext cx="179614" cy="179614"/>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10" name="Rectangle 9">
            <a:extLst>
              <a:ext uri="{FF2B5EF4-FFF2-40B4-BE49-F238E27FC236}">
                <a16:creationId xmlns="" xmlns:a16="http://schemas.microsoft.com/office/drawing/2014/main" id="{BD58A739-32E3-4A0E-B896-29A86A49A25C}"/>
              </a:ext>
            </a:extLst>
          </p:cNvPr>
          <p:cNvSpPr/>
          <p:nvPr/>
        </p:nvSpPr>
        <p:spPr bwMode="auto">
          <a:xfrm>
            <a:off x="5833018" y="6399636"/>
            <a:ext cx="179614" cy="179614"/>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rgbClr val="FFFFFF"/>
              </a:solidFill>
            </a:endParaRPr>
          </a:p>
        </p:txBody>
      </p:sp>
      <p:sp>
        <p:nvSpPr>
          <p:cNvPr id="4" name="ZoneTexte 3">
            <a:extLst>
              <a:ext uri="{FF2B5EF4-FFF2-40B4-BE49-F238E27FC236}">
                <a16:creationId xmlns="" xmlns:a16="http://schemas.microsoft.com/office/drawing/2014/main" id="{525D22ED-77A5-4BA3-9F91-86F7BC898BA2}"/>
              </a:ext>
            </a:extLst>
          </p:cNvPr>
          <p:cNvSpPr txBox="1"/>
          <p:nvPr/>
        </p:nvSpPr>
        <p:spPr>
          <a:xfrm>
            <a:off x="1225479" y="6345337"/>
            <a:ext cx="1518364" cy="276999"/>
          </a:xfrm>
          <a:prstGeom prst="rect">
            <a:avLst/>
          </a:prstGeom>
          <a:noFill/>
        </p:spPr>
        <p:txBody>
          <a:bodyPr wrap="none" rtlCol="0">
            <a:spAutoFit/>
          </a:bodyPr>
          <a:lstStyle/>
          <a:p>
            <a:r>
              <a:rPr lang="fr-FR" sz="1200" b="1" dirty="0"/>
              <a:t>NDS (*</a:t>
            </a:r>
            <a:r>
              <a:rPr lang="fr-FR" sz="1200" b="1" dirty="0" err="1"/>
              <a:t>cathinones</a:t>
            </a:r>
            <a:r>
              <a:rPr lang="fr-FR" sz="1200" b="1" dirty="0"/>
              <a:t>)</a:t>
            </a:r>
          </a:p>
        </p:txBody>
      </p:sp>
      <p:sp>
        <p:nvSpPr>
          <p:cNvPr id="12" name="ZoneTexte 11">
            <a:extLst>
              <a:ext uri="{FF2B5EF4-FFF2-40B4-BE49-F238E27FC236}">
                <a16:creationId xmlns="" xmlns:a16="http://schemas.microsoft.com/office/drawing/2014/main" id="{D0BC8F5E-019A-47BD-8CD1-523EEB1DB93A}"/>
              </a:ext>
            </a:extLst>
          </p:cNvPr>
          <p:cNvSpPr txBox="1"/>
          <p:nvPr/>
        </p:nvSpPr>
        <p:spPr>
          <a:xfrm>
            <a:off x="3065020" y="6345337"/>
            <a:ext cx="2682145" cy="276999"/>
          </a:xfrm>
          <a:prstGeom prst="rect">
            <a:avLst/>
          </a:prstGeom>
          <a:noFill/>
        </p:spPr>
        <p:txBody>
          <a:bodyPr wrap="none" rtlCol="0">
            <a:spAutoFit/>
          </a:bodyPr>
          <a:lstStyle/>
          <a:p>
            <a:r>
              <a:rPr lang="fr-FR" sz="1200" b="1" dirty="0"/>
              <a:t>Composés d’intérêt thérapeutique</a:t>
            </a:r>
          </a:p>
        </p:txBody>
      </p:sp>
      <p:sp>
        <p:nvSpPr>
          <p:cNvPr id="13" name="ZoneTexte 12">
            <a:extLst>
              <a:ext uri="{FF2B5EF4-FFF2-40B4-BE49-F238E27FC236}">
                <a16:creationId xmlns="" xmlns:a16="http://schemas.microsoft.com/office/drawing/2014/main" id="{B6FCECD9-0D3E-400C-B9BD-D7F6C3F739C8}"/>
              </a:ext>
            </a:extLst>
          </p:cNvPr>
          <p:cNvSpPr txBox="1"/>
          <p:nvPr/>
        </p:nvSpPr>
        <p:spPr>
          <a:xfrm>
            <a:off x="6045287" y="6345337"/>
            <a:ext cx="2366353" cy="276999"/>
          </a:xfrm>
          <a:prstGeom prst="rect">
            <a:avLst/>
          </a:prstGeom>
          <a:noFill/>
        </p:spPr>
        <p:txBody>
          <a:bodyPr wrap="none" rtlCol="0">
            <a:spAutoFit/>
          </a:bodyPr>
          <a:lstStyle/>
          <a:p>
            <a:r>
              <a:rPr lang="fr-FR" sz="1200" b="1" dirty="0"/>
              <a:t>Drogues « conventionnelles »</a:t>
            </a:r>
          </a:p>
        </p:txBody>
      </p:sp>
      <p:sp>
        <p:nvSpPr>
          <p:cNvPr id="14" name="ZoneTexte 13">
            <a:extLst>
              <a:ext uri="{FF2B5EF4-FFF2-40B4-BE49-F238E27FC236}">
                <a16:creationId xmlns="" xmlns:a16="http://schemas.microsoft.com/office/drawing/2014/main" id="{0371AFEC-1819-4204-9A77-412770C016B5}"/>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196</a:t>
            </a:r>
          </a:p>
        </p:txBody>
      </p:sp>
    </p:spTree>
    <p:extLst>
      <p:ext uri="{BB962C8B-B14F-4D97-AF65-F5344CB8AC3E}">
        <p14:creationId xmlns:p14="http://schemas.microsoft.com/office/powerpoint/2010/main" val="1751903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err="1"/>
              <a:t>Chemsex</a:t>
            </a:r>
            <a:r>
              <a:rPr lang="fr-FR" dirty="0"/>
              <a:t> dans IPERGAY (4)</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a:solidFill>
                  <a:srgbClr val="0070C0"/>
                </a:solidFill>
              </a:rPr>
              <a:t>Chas J, CROI 2018, Abs. 1029</a:t>
            </a:r>
          </a:p>
        </p:txBody>
      </p:sp>
      <p:sp>
        <p:nvSpPr>
          <p:cNvPr id="6" name="Text Box 2"/>
          <p:cNvSpPr txBox="1">
            <a:spLocks noChangeArrowheads="1"/>
          </p:cNvSpPr>
          <p:nvPr/>
        </p:nvSpPr>
        <p:spPr bwMode="auto">
          <a:xfrm>
            <a:off x="728703" y="1121287"/>
            <a:ext cx="7795967" cy="646331"/>
          </a:xfrm>
          <a:prstGeom prst="rect">
            <a:avLst/>
          </a:prstGeom>
          <a:noFill/>
          <a:ln w="9525">
            <a:noFill/>
            <a:miter lim="800000"/>
            <a:headEnd/>
            <a:tailEnd/>
          </a:ln>
        </p:spPr>
        <p:txBody>
          <a:bodyPr wrap="square">
            <a:spAutoFit/>
          </a:bodyPr>
          <a:lstStyle/>
          <a:p>
            <a:pPr algn="ctr"/>
            <a:r>
              <a:rPr lang="fr-FR" b="1" dirty="0">
                <a:solidFill>
                  <a:srgbClr val="0070C0"/>
                </a:solidFill>
                <a:latin typeface="Calibri" pitchFamily="34" charset="0"/>
                <a:ea typeface="ＭＳ Ｐゴシック" pitchFamily="34" charset="-128"/>
              </a:rPr>
              <a:t>Consommation des substances addictives : </a:t>
            </a:r>
            <a:br>
              <a:rPr lang="fr-FR" b="1" dirty="0">
                <a:solidFill>
                  <a:srgbClr val="0070C0"/>
                </a:solidFill>
                <a:latin typeface="Calibri" pitchFamily="34" charset="0"/>
                <a:ea typeface="ＭＳ Ｐゴシック" pitchFamily="34" charset="-128"/>
              </a:rPr>
            </a:br>
            <a:r>
              <a:rPr lang="fr-FR" b="1" dirty="0">
                <a:solidFill>
                  <a:srgbClr val="0070C0"/>
                </a:solidFill>
                <a:latin typeface="Calibri" pitchFamily="34" charset="0"/>
                <a:ea typeface="ＭＳ Ｐゴシック" pitchFamily="34" charset="-128"/>
              </a:rPr>
              <a:t>corrélation entre détection dans les cheveux et auto-questionnaires (n = 69)</a:t>
            </a:r>
          </a:p>
        </p:txBody>
      </p:sp>
      <p:graphicFrame>
        <p:nvGraphicFramePr>
          <p:cNvPr id="3" name="Tableau 2"/>
          <p:cNvGraphicFramePr>
            <a:graphicFrameLocks noGrp="1"/>
          </p:cNvGraphicFramePr>
          <p:nvPr>
            <p:extLst/>
          </p:nvPr>
        </p:nvGraphicFramePr>
        <p:xfrm>
          <a:off x="860679" y="1816228"/>
          <a:ext cx="7519750" cy="1392112"/>
        </p:xfrm>
        <a:graphic>
          <a:graphicData uri="http://schemas.openxmlformats.org/drawingml/2006/table">
            <a:tbl>
              <a:tblPr firstRow="1" bandRow="1">
                <a:tableStyleId>{5C22544A-7EE6-4342-B048-85BDC9FD1C3A}</a:tableStyleId>
              </a:tblPr>
              <a:tblGrid>
                <a:gridCol w="2473370">
                  <a:extLst>
                    <a:ext uri="{9D8B030D-6E8A-4147-A177-3AD203B41FA5}">
                      <a16:colId xmlns="" xmlns:a16="http://schemas.microsoft.com/office/drawing/2014/main" val="20000"/>
                    </a:ext>
                  </a:extLst>
                </a:gridCol>
                <a:gridCol w="1286506">
                  <a:extLst>
                    <a:ext uri="{9D8B030D-6E8A-4147-A177-3AD203B41FA5}">
                      <a16:colId xmlns="" xmlns:a16="http://schemas.microsoft.com/office/drawing/2014/main" val="20001"/>
                    </a:ext>
                  </a:extLst>
                </a:gridCol>
                <a:gridCol w="1879937">
                  <a:extLst>
                    <a:ext uri="{9D8B030D-6E8A-4147-A177-3AD203B41FA5}">
                      <a16:colId xmlns="" xmlns:a16="http://schemas.microsoft.com/office/drawing/2014/main" val="20002"/>
                    </a:ext>
                  </a:extLst>
                </a:gridCol>
                <a:gridCol w="1879937">
                  <a:extLst>
                    <a:ext uri="{9D8B030D-6E8A-4147-A177-3AD203B41FA5}">
                      <a16:colId xmlns="" xmlns:a16="http://schemas.microsoft.com/office/drawing/2014/main" val="20003"/>
                    </a:ext>
                  </a:extLst>
                </a:gridCol>
              </a:tblGrid>
              <a:tr h="348028">
                <a:tc rowSpan="2" gridSpan="2">
                  <a:txBody>
                    <a:bodyPr/>
                    <a:lstStyle/>
                    <a:p>
                      <a:pPr algn="ctr"/>
                      <a:endParaRPr lang="fr-FR" sz="1400" b="0" dirty="0">
                        <a:solidFill>
                          <a:srgbClr val="000066"/>
                        </a:solidFill>
                      </a:endParaRPr>
                    </a:p>
                  </a:txBody>
                  <a:tcPr anchor="ctr">
                    <a:lnR w="12700" cap="flat" cmpd="sng" algn="ctr">
                      <a:solidFill>
                        <a:schemeClr val="bg1"/>
                      </a:solidFill>
                      <a:prstDash val="solid"/>
                      <a:round/>
                      <a:headEnd type="none" w="med" len="med"/>
                      <a:tailEnd type="none" w="med" len="med"/>
                    </a:lnR>
                  </a:tcPr>
                </a:tc>
                <a:tc rowSpan="2" hMerge="1">
                  <a:txBody>
                    <a:bodyPr/>
                    <a:lstStyle/>
                    <a:p>
                      <a:pPr algn="ctr"/>
                      <a:endParaRPr lang="fr-FR" b="0" dirty="0">
                        <a:solidFill>
                          <a:srgbClr val="000000"/>
                        </a:solidFill>
                      </a:endParaRPr>
                    </a:p>
                  </a:txBody>
                  <a:tcPr/>
                </a:tc>
                <a:tc gridSpan="2">
                  <a:txBody>
                    <a:bodyPr/>
                    <a:lstStyle/>
                    <a:p>
                      <a:pPr algn="ctr"/>
                      <a:r>
                        <a:rPr lang="fr-FR" sz="1400" b="1" dirty="0">
                          <a:solidFill>
                            <a:srgbClr val="000066"/>
                          </a:solidFill>
                        </a:rPr>
                        <a:t>Drogues détectées dans les cheveux</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lang="fr-FR" b="0" dirty="0">
                        <a:solidFill>
                          <a:srgbClr val="000000"/>
                        </a:solidFill>
                      </a:endParaRPr>
                    </a:p>
                  </a:txBody>
                  <a:tcPr/>
                </a:tc>
                <a:extLst>
                  <a:ext uri="{0D108BD9-81ED-4DB2-BD59-A6C34878D82A}">
                    <a16:rowId xmlns="" xmlns:a16="http://schemas.microsoft.com/office/drawing/2014/main" val="10000"/>
                  </a:ext>
                </a:extLst>
              </a:tr>
              <a:tr h="348028">
                <a:tc gridSpan="2" vMerge="1">
                  <a:txBody>
                    <a:bodyPr/>
                    <a:lstStyle/>
                    <a:p>
                      <a:pPr algn="ctr"/>
                      <a:endParaRPr lang="fr-FR" b="0" dirty="0">
                        <a:solidFill>
                          <a:srgbClr val="000000"/>
                        </a:solidFill>
                      </a:endParaRPr>
                    </a:p>
                  </a:txBody>
                  <a:tcPr/>
                </a:tc>
                <a:tc hMerge="1" vMerge="1">
                  <a:txBody>
                    <a:bodyPr/>
                    <a:lstStyle/>
                    <a:p>
                      <a:pPr algn="ctr"/>
                      <a:endParaRPr lang="fr-FR" b="0" dirty="0">
                        <a:solidFill>
                          <a:srgbClr val="000000"/>
                        </a:solidFill>
                      </a:endParaRPr>
                    </a:p>
                  </a:txBody>
                  <a:tcPr/>
                </a:tc>
                <a:tc>
                  <a:txBody>
                    <a:bodyPr/>
                    <a:lstStyle/>
                    <a:p>
                      <a:pPr algn="ctr"/>
                      <a:r>
                        <a:rPr lang="fr-FR" sz="1400" b="1" dirty="0">
                          <a:solidFill>
                            <a:srgbClr val="000066"/>
                          </a:solidFill>
                        </a:rPr>
                        <a:t>Oui</a:t>
                      </a:r>
                      <a:r>
                        <a:rPr lang="fr-FR" sz="1400" b="1" baseline="0" dirty="0">
                          <a:solidFill>
                            <a:srgbClr val="000066"/>
                          </a:solidFill>
                        </a:rPr>
                        <a:t> </a:t>
                      </a:r>
                      <a:r>
                        <a:rPr lang="fr-FR" sz="1400" b="0" dirty="0">
                          <a:solidFill>
                            <a:srgbClr val="000066"/>
                          </a:solidFill>
                        </a:rPr>
                        <a:t>(n = 53)</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BE0E3"/>
                    </a:solidFill>
                  </a:tcPr>
                </a:tc>
                <a:tc>
                  <a:txBody>
                    <a:bodyPr/>
                    <a:lstStyle/>
                    <a:p>
                      <a:pPr algn="ctr"/>
                      <a:r>
                        <a:rPr lang="fr-FR" sz="1400" b="1" dirty="0">
                          <a:solidFill>
                            <a:srgbClr val="000066"/>
                          </a:solidFill>
                        </a:rPr>
                        <a:t>Non</a:t>
                      </a:r>
                      <a:r>
                        <a:rPr lang="fr-FR" sz="1400" b="1" baseline="0" dirty="0">
                          <a:solidFill>
                            <a:srgbClr val="000066"/>
                          </a:solidFill>
                        </a:rPr>
                        <a:t> </a:t>
                      </a:r>
                      <a:r>
                        <a:rPr lang="fr-FR" sz="1400" b="0" dirty="0">
                          <a:solidFill>
                            <a:srgbClr val="000066"/>
                          </a:solidFill>
                        </a:rPr>
                        <a:t>(n = 16)</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BE0E3"/>
                    </a:solidFill>
                  </a:tcPr>
                </a:tc>
                <a:extLst>
                  <a:ext uri="{0D108BD9-81ED-4DB2-BD59-A6C34878D82A}">
                    <a16:rowId xmlns="" xmlns:a16="http://schemas.microsoft.com/office/drawing/2014/main" val="10001"/>
                  </a:ext>
                </a:extLst>
              </a:tr>
              <a:tr h="34802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Usage de drogues déclaré </a:t>
                      </a:r>
                      <a:br>
                        <a:rPr lang="fr-FR" sz="1400" b="0" dirty="0">
                          <a:solidFill>
                            <a:srgbClr val="000066"/>
                          </a:solidFill>
                        </a:rPr>
                      </a:br>
                      <a:r>
                        <a:rPr lang="fr-FR" sz="1400" b="0" dirty="0">
                          <a:solidFill>
                            <a:srgbClr val="000066"/>
                          </a:solidFill>
                        </a:rPr>
                        <a:t>dans les auto-questionnaires</a:t>
                      </a:r>
                    </a:p>
                  </a:txBody>
                  <a:tcPr anchor="ctr"/>
                </a:tc>
                <a:tc>
                  <a:txBody>
                    <a:bodyPr/>
                    <a:lstStyle/>
                    <a:p>
                      <a:pPr algn="l"/>
                      <a:r>
                        <a:rPr lang="fr-FR" sz="1400" b="0" dirty="0">
                          <a:solidFill>
                            <a:srgbClr val="000066"/>
                          </a:solidFill>
                        </a:rPr>
                        <a:t>Oui (n = 34)</a:t>
                      </a:r>
                    </a:p>
                  </a:txBody>
                  <a:tcPr anchor="ctr"/>
                </a:tc>
                <a:tc>
                  <a:txBody>
                    <a:bodyPr/>
                    <a:lstStyle/>
                    <a:p>
                      <a:pPr algn="ctr"/>
                      <a:r>
                        <a:rPr lang="fr-FR" sz="1400" b="0" dirty="0">
                          <a:solidFill>
                            <a:srgbClr val="000066"/>
                          </a:solidFill>
                        </a:rPr>
                        <a:t>32 (46 %)</a:t>
                      </a:r>
                    </a:p>
                  </a:txBody>
                  <a:tcPr anchor="ctr">
                    <a:lnT w="38100" cap="flat" cmpd="sng" algn="ctr">
                      <a:solidFill>
                        <a:schemeClr val="bg1"/>
                      </a:solidFill>
                      <a:prstDash val="solid"/>
                      <a:round/>
                      <a:headEnd type="none" w="med" len="med"/>
                      <a:tailEnd type="none" w="med" len="med"/>
                    </a:lnT>
                  </a:tcPr>
                </a:tc>
                <a:tc>
                  <a:txBody>
                    <a:bodyPr/>
                    <a:lstStyle/>
                    <a:p>
                      <a:pPr algn="ctr"/>
                      <a:r>
                        <a:rPr lang="fr-FR" sz="1400" b="0" dirty="0">
                          <a:solidFill>
                            <a:srgbClr val="000066"/>
                          </a:solidFill>
                        </a:rPr>
                        <a:t>2</a:t>
                      </a:r>
                      <a:r>
                        <a:rPr lang="fr-FR" sz="1400" b="0" baseline="0" dirty="0">
                          <a:solidFill>
                            <a:srgbClr val="000066"/>
                          </a:solidFill>
                        </a:rPr>
                        <a:t> </a:t>
                      </a:r>
                      <a:r>
                        <a:rPr lang="fr-FR" sz="1400" b="0" dirty="0">
                          <a:solidFill>
                            <a:srgbClr val="000066"/>
                          </a:solidFill>
                        </a:rPr>
                        <a:t>(4 %)</a:t>
                      </a:r>
                    </a:p>
                  </a:txBody>
                  <a:tcPr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4802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dirty="0">
                          <a:solidFill>
                            <a:srgbClr val="000066"/>
                          </a:solidFill>
                        </a:rPr>
                        <a:t>Non (n = 35)</a:t>
                      </a:r>
                    </a:p>
                  </a:txBody>
                  <a:tcPr anchor="ctr"/>
                </a:tc>
                <a:tc>
                  <a:txBody>
                    <a:bodyPr/>
                    <a:lstStyle/>
                    <a:p>
                      <a:pPr algn="ctr"/>
                      <a:r>
                        <a:rPr lang="fr-FR" sz="1400" b="0" dirty="0">
                          <a:solidFill>
                            <a:srgbClr val="000066"/>
                          </a:solidFill>
                        </a:rPr>
                        <a:t>21</a:t>
                      </a:r>
                      <a:r>
                        <a:rPr lang="fr-FR" sz="1400" b="0" baseline="0" dirty="0">
                          <a:solidFill>
                            <a:srgbClr val="000066"/>
                          </a:solidFill>
                        </a:rPr>
                        <a:t> </a:t>
                      </a:r>
                      <a:r>
                        <a:rPr lang="fr-FR" sz="1400" b="0" dirty="0">
                          <a:solidFill>
                            <a:srgbClr val="000066"/>
                          </a:solidFill>
                        </a:rPr>
                        <a:t>(30 %)</a:t>
                      </a:r>
                    </a:p>
                  </a:txBody>
                  <a:tcPr anchor="ctr"/>
                </a:tc>
                <a:tc>
                  <a:txBody>
                    <a:bodyPr/>
                    <a:lstStyle/>
                    <a:p>
                      <a:pPr algn="ctr"/>
                      <a:r>
                        <a:rPr lang="fr-FR" sz="1400" b="0" dirty="0">
                          <a:solidFill>
                            <a:srgbClr val="000066"/>
                          </a:solidFill>
                        </a:rPr>
                        <a:t>14</a:t>
                      </a:r>
                      <a:r>
                        <a:rPr lang="fr-FR" sz="1400" b="0" baseline="0" dirty="0">
                          <a:solidFill>
                            <a:srgbClr val="000066"/>
                          </a:solidFill>
                        </a:rPr>
                        <a:t> </a:t>
                      </a:r>
                      <a:r>
                        <a:rPr lang="fr-FR" sz="1400" b="0" dirty="0">
                          <a:solidFill>
                            <a:srgbClr val="000066"/>
                          </a:solidFill>
                        </a:rPr>
                        <a:t>(20 %)</a:t>
                      </a:r>
                    </a:p>
                  </a:txBody>
                  <a:tcPr anchor="ctr"/>
                </a:tc>
                <a:extLst>
                  <a:ext uri="{0D108BD9-81ED-4DB2-BD59-A6C34878D82A}">
                    <a16:rowId xmlns="" xmlns:a16="http://schemas.microsoft.com/office/drawing/2014/main" val="10003"/>
                  </a:ext>
                </a:extLst>
              </a:tr>
            </a:tbl>
          </a:graphicData>
        </a:graphic>
      </p:graphicFrame>
      <p:sp>
        <p:nvSpPr>
          <p:cNvPr id="9" name="Text Box 2"/>
          <p:cNvSpPr txBox="1">
            <a:spLocks noChangeArrowheads="1"/>
          </p:cNvSpPr>
          <p:nvPr/>
        </p:nvSpPr>
        <p:spPr bwMode="auto">
          <a:xfrm>
            <a:off x="406399" y="3249286"/>
            <a:ext cx="8245704" cy="369332"/>
          </a:xfrm>
          <a:prstGeom prst="rect">
            <a:avLst/>
          </a:prstGeom>
          <a:noFill/>
          <a:ln w="9525">
            <a:noFill/>
            <a:miter lim="800000"/>
            <a:headEnd/>
            <a:tailEnd/>
          </a:ln>
        </p:spPr>
        <p:txBody>
          <a:bodyPr wrap="square">
            <a:spAutoFit/>
          </a:bodyPr>
          <a:lstStyle/>
          <a:p>
            <a:pPr algn="ctr"/>
            <a:r>
              <a:rPr lang="fr-FR" b="1" dirty="0">
                <a:solidFill>
                  <a:srgbClr val="0070C0"/>
                </a:solidFill>
                <a:latin typeface="Calibri" pitchFamily="34" charset="0"/>
                <a:ea typeface="ＭＳ Ｐゴシック" pitchFamily="34" charset="-128"/>
              </a:rPr>
              <a:t>Association entre conduites addictives et comportements à risque (n = 69)</a:t>
            </a:r>
          </a:p>
        </p:txBody>
      </p:sp>
      <p:graphicFrame>
        <p:nvGraphicFramePr>
          <p:cNvPr id="10" name="Tableau 9"/>
          <p:cNvGraphicFramePr>
            <a:graphicFrameLocks noGrp="1"/>
          </p:cNvGraphicFramePr>
          <p:nvPr>
            <p:extLst/>
          </p:nvPr>
        </p:nvGraphicFramePr>
        <p:xfrm>
          <a:off x="406399" y="3676476"/>
          <a:ext cx="8245704" cy="2653120"/>
        </p:xfrm>
        <a:graphic>
          <a:graphicData uri="http://schemas.openxmlformats.org/drawingml/2006/table">
            <a:tbl>
              <a:tblPr firstRow="1" bandRow="1">
                <a:tableStyleId>{5C22544A-7EE6-4342-B048-85BDC9FD1C3A}</a:tableStyleId>
              </a:tblPr>
              <a:tblGrid>
                <a:gridCol w="4542673">
                  <a:extLst>
                    <a:ext uri="{9D8B030D-6E8A-4147-A177-3AD203B41FA5}">
                      <a16:colId xmlns="" xmlns:a16="http://schemas.microsoft.com/office/drawing/2014/main" val="20000"/>
                    </a:ext>
                  </a:extLst>
                </a:gridCol>
                <a:gridCol w="1386264">
                  <a:extLst>
                    <a:ext uri="{9D8B030D-6E8A-4147-A177-3AD203B41FA5}">
                      <a16:colId xmlns="" xmlns:a16="http://schemas.microsoft.com/office/drawing/2014/main" val="20001"/>
                    </a:ext>
                  </a:extLst>
                </a:gridCol>
                <a:gridCol w="1386264">
                  <a:extLst>
                    <a:ext uri="{9D8B030D-6E8A-4147-A177-3AD203B41FA5}">
                      <a16:colId xmlns="" xmlns:a16="http://schemas.microsoft.com/office/drawing/2014/main" val="20002"/>
                    </a:ext>
                  </a:extLst>
                </a:gridCol>
                <a:gridCol w="930503">
                  <a:extLst>
                    <a:ext uri="{9D8B030D-6E8A-4147-A177-3AD203B41FA5}">
                      <a16:colId xmlns="" xmlns:a16="http://schemas.microsoft.com/office/drawing/2014/main" val="20003"/>
                    </a:ext>
                  </a:extLst>
                </a:gridCol>
              </a:tblGrid>
              <a:tr h="270346">
                <a:tc rowSpan="2">
                  <a:txBody>
                    <a:bodyPr/>
                    <a:lstStyle/>
                    <a:p>
                      <a:pPr algn="ctr"/>
                      <a:endParaRPr lang="fr-FR" sz="1400" b="0" dirty="0">
                        <a:solidFill>
                          <a:srgbClr val="000066"/>
                        </a:solidFill>
                      </a:endParaRPr>
                    </a:p>
                  </a:txBody>
                  <a:tcPr anchor="ctr"/>
                </a:tc>
                <a:tc gridSpan="2">
                  <a:txBody>
                    <a:bodyPr/>
                    <a:lstStyle/>
                    <a:p>
                      <a:pPr algn="ctr"/>
                      <a:r>
                        <a:rPr lang="fr-FR" sz="1400" b="1" dirty="0">
                          <a:solidFill>
                            <a:srgbClr val="000066"/>
                          </a:solidFill>
                        </a:rPr>
                        <a:t>Drogues détectées dans les cheveux</a:t>
                      </a:r>
                    </a:p>
                  </a:txBody>
                  <a:tcPr anchor="ctr">
                    <a:lnB w="12700" cap="flat" cmpd="sng" algn="ctr">
                      <a:solidFill>
                        <a:schemeClr val="bg1"/>
                      </a:solidFill>
                      <a:prstDash val="solid"/>
                      <a:round/>
                      <a:headEnd type="none" w="med" len="med"/>
                      <a:tailEnd type="none" w="med" len="med"/>
                    </a:lnB>
                  </a:tcPr>
                </a:tc>
                <a:tc hMerge="1">
                  <a:txBody>
                    <a:bodyPr/>
                    <a:lstStyle/>
                    <a:p>
                      <a:pPr algn="ctr"/>
                      <a:endParaRPr lang="fr-FR" b="0" dirty="0">
                        <a:solidFill>
                          <a:srgbClr val="000000"/>
                        </a:solidFill>
                      </a:endParaRPr>
                    </a:p>
                  </a:txBody>
                  <a:tcPr/>
                </a:tc>
                <a:tc rowSpan="2">
                  <a:txBody>
                    <a:bodyPr/>
                    <a:lstStyle/>
                    <a:p>
                      <a:pPr algn="ctr"/>
                      <a:r>
                        <a:rPr lang="fr-FR" sz="1400" b="1" dirty="0">
                          <a:solidFill>
                            <a:srgbClr val="000066"/>
                          </a:solidFill>
                        </a:rPr>
                        <a:t>p</a:t>
                      </a:r>
                    </a:p>
                  </a:txBody>
                  <a:tcPr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0"/>
                  </a:ext>
                </a:extLst>
              </a:tr>
              <a:tr h="270346">
                <a:tc vMerge="1">
                  <a:txBody>
                    <a:bodyPr/>
                    <a:lstStyle/>
                    <a:p>
                      <a:pPr algn="ctr"/>
                      <a:endParaRPr lang="fr-FR" b="0" dirty="0">
                        <a:solidFill>
                          <a:srgbClr val="000000"/>
                        </a:solidFill>
                      </a:endParaRPr>
                    </a:p>
                  </a:txBody>
                  <a:tcPr/>
                </a:tc>
                <a:tc>
                  <a:txBody>
                    <a:bodyPr/>
                    <a:lstStyle/>
                    <a:p>
                      <a:pPr algn="ctr"/>
                      <a:r>
                        <a:rPr lang="fr-FR" sz="1400" b="1" dirty="0">
                          <a:solidFill>
                            <a:srgbClr val="000066"/>
                          </a:solidFill>
                        </a:rPr>
                        <a:t>Oui</a:t>
                      </a:r>
                      <a:r>
                        <a:rPr lang="fr-FR" sz="1400" b="1" baseline="0" dirty="0">
                          <a:solidFill>
                            <a:srgbClr val="000066"/>
                          </a:solidFill>
                        </a:rPr>
                        <a:t> </a:t>
                      </a:r>
                      <a:r>
                        <a:rPr lang="fr-FR" sz="1400" b="0" dirty="0">
                          <a:solidFill>
                            <a:srgbClr val="000066"/>
                          </a:solidFill>
                        </a:rPr>
                        <a:t>(n = 53)</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BE0E3"/>
                    </a:solidFill>
                  </a:tcPr>
                </a:tc>
                <a:tc>
                  <a:txBody>
                    <a:bodyPr/>
                    <a:lstStyle/>
                    <a:p>
                      <a:pPr algn="ctr"/>
                      <a:r>
                        <a:rPr lang="fr-FR" sz="1400" b="1" dirty="0">
                          <a:solidFill>
                            <a:srgbClr val="000066"/>
                          </a:solidFill>
                        </a:rPr>
                        <a:t>Non</a:t>
                      </a:r>
                      <a:r>
                        <a:rPr lang="fr-FR" sz="1400" b="1" baseline="0" dirty="0">
                          <a:solidFill>
                            <a:srgbClr val="000066"/>
                          </a:solidFill>
                        </a:rPr>
                        <a:t> </a:t>
                      </a:r>
                      <a:r>
                        <a:rPr lang="fr-FR" sz="1400" b="0" dirty="0">
                          <a:solidFill>
                            <a:srgbClr val="000066"/>
                          </a:solidFill>
                        </a:rPr>
                        <a:t>(n = 16)</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BE0E3"/>
                    </a:solidFill>
                  </a:tcPr>
                </a:tc>
                <a:tc vMerge="1">
                  <a:txBody>
                    <a:bodyPr/>
                    <a:lstStyle/>
                    <a:p>
                      <a:pPr algn="ctr"/>
                      <a:endParaRPr lang="fr-FR" sz="1400" b="1" dirty="0">
                        <a:solidFill>
                          <a:srgbClr val="000066"/>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BE0E3"/>
                    </a:solidFill>
                  </a:tcPr>
                </a:tc>
                <a:extLst>
                  <a:ext uri="{0D108BD9-81ED-4DB2-BD59-A6C34878D82A}">
                    <a16:rowId xmlns="" xmlns:a16="http://schemas.microsoft.com/office/drawing/2014/main" val="10001"/>
                  </a:ext>
                </a:extLst>
              </a:tr>
              <a:tr h="397600">
                <a:tc>
                  <a:txBody>
                    <a:bodyPr/>
                    <a:lstStyle/>
                    <a:p>
                      <a:r>
                        <a:rPr lang="fr-FR" sz="1400" dirty="0">
                          <a:solidFill>
                            <a:srgbClr val="000066"/>
                          </a:solidFill>
                        </a:rPr>
                        <a:t>Partenaires dans les 2 derniers mois,</a:t>
                      </a:r>
                      <a:r>
                        <a:rPr lang="fr-FR" sz="1400" baseline="0" dirty="0">
                          <a:solidFill>
                            <a:srgbClr val="000066"/>
                          </a:solidFill>
                        </a:rPr>
                        <a:t> n </a:t>
                      </a:r>
                      <a:r>
                        <a:rPr lang="fr-FR" sz="1400" dirty="0">
                          <a:solidFill>
                            <a:srgbClr val="000066"/>
                          </a:solidFill>
                        </a:rPr>
                        <a:t>médian (IQR)</a:t>
                      </a:r>
                    </a:p>
                  </a:txBody>
                  <a:tcPr anchor="ctr"/>
                </a:tc>
                <a:tc>
                  <a:txBody>
                    <a:bodyPr/>
                    <a:lstStyle/>
                    <a:p>
                      <a:pPr algn="ctr"/>
                      <a:r>
                        <a:rPr lang="fr-FR" sz="1400" dirty="0">
                          <a:solidFill>
                            <a:srgbClr val="000066"/>
                          </a:solidFill>
                        </a:rPr>
                        <a:t>7 (4 - 15)</a:t>
                      </a:r>
                    </a:p>
                  </a:txBody>
                  <a:tcPr anchor="ctr">
                    <a:lnT w="38100" cap="flat" cmpd="sng" algn="ctr">
                      <a:solidFill>
                        <a:schemeClr val="bg1"/>
                      </a:solidFill>
                      <a:prstDash val="solid"/>
                      <a:round/>
                      <a:headEnd type="none" w="med" len="med"/>
                      <a:tailEnd type="none" w="med" len="med"/>
                    </a:lnT>
                  </a:tcPr>
                </a:tc>
                <a:tc>
                  <a:txBody>
                    <a:bodyPr/>
                    <a:lstStyle/>
                    <a:p>
                      <a:pPr algn="ctr"/>
                      <a:r>
                        <a:rPr lang="fr-FR" sz="1400" dirty="0">
                          <a:solidFill>
                            <a:srgbClr val="000066"/>
                          </a:solidFill>
                        </a:rPr>
                        <a:t>5 (2 - 10)</a:t>
                      </a:r>
                    </a:p>
                  </a:txBody>
                  <a:tcPr anchor="ctr">
                    <a:lnT w="381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rgbClr val="000066"/>
                          </a:solidFill>
                        </a:rPr>
                        <a:t>&lt; 0,0001</a:t>
                      </a:r>
                    </a:p>
                  </a:txBody>
                  <a:tcPr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279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000066"/>
                          </a:solidFill>
                        </a:rPr>
                        <a:t>Rapports sexuels dans le dernier mois,</a:t>
                      </a:r>
                      <a:r>
                        <a:rPr lang="fr-FR" sz="1400" baseline="0" dirty="0">
                          <a:solidFill>
                            <a:srgbClr val="000066"/>
                          </a:solidFill>
                        </a:rPr>
                        <a:t> n </a:t>
                      </a:r>
                      <a:r>
                        <a:rPr lang="fr-FR" sz="1400" dirty="0">
                          <a:solidFill>
                            <a:srgbClr val="000066"/>
                          </a:solidFill>
                        </a:rPr>
                        <a:t>médian (IQR)</a:t>
                      </a:r>
                    </a:p>
                  </a:txBody>
                  <a:tcPr anchor="ctr"/>
                </a:tc>
                <a:tc>
                  <a:txBody>
                    <a:bodyPr/>
                    <a:lstStyle/>
                    <a:p>
                      <a:pPr algn="ctr"/>
                      <a:r>
                        <a:rPr lang="fr-FR" sz="1400" dirty="0">
                          <a:solidFill>
                            <a:srgbClr val="000066"/>
                          </a:solidFill>
                        </a:rPr>
                        <a:t>10 (5 - 15)</a:t>
                      </a:r>
                    </a:p>
                  </a:txBody>
                  <a:tcPr anchor="ctr"/>
                </a:tc>
                <a:tc>
                  <a:txBody>
                    <a:bodyPr/>
                    <a:lstStyle/>
                    <a:p>
                      <a:pPr algn="ctr"/>
                      <a:r>
                        <a:rPr lang="fr-FR" sz="1400" dirty="0">
                          <a:solidFill>
                            <a:srgbClr val="000066"/>
                          </a:solidFill>
                        </a:rPr>
                        <a:t>9 (4 - 15)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000066"/>
                          </a:solidFill>
                        </a:rPr>
                        <a:t>0,16</a:t>
                      </a:r>
                    </a:p>
                  </a:txBody>
                  <a:tcPr anchor="ctr"/>
                </a:tc>
                <a:extLst>
                  <a:ext uri="{0D108BD9-81ED-4DB2-BD59-A6C34878D82A}">
                    <a16:rowId xmlns="" xmlns:a16="http://schemas.microsoft.com/office/drawing/2014/main" val="10003"/>
                  </a:ext>
                </a:extLst>
              </a:tr>
              <a:tr h="279872">
                <a:tc>
                  <a:txBody>
                    <a:bodyPr/>
                    <a:lstStyle/>
                    <a:p>
                      <a:r>
                        <a:rPr lang="fr-FR" sz="1400" dirty="0">
                          <a:solidFill>
                            <a:srgbClr val="000066"/>
                          </a:solidFill>
                        </a:rPr>
                        <a:t>Rapports anaux réceptifs</a:t>
                      </a:r>
                      <a:r>
                        <a:rPr lang="fr-FR" sz="1400" baseline="0" dirty="0">
                          <a:solidFill>
                            <a:srgbClr val="000066"/>
                          </a:solidFill>
                        </a:rPr>
                        <a:t>, n :</a:t>
                      </a:r>
                      <a:br>
                        <a:rPr lang="fr-FR" sz="1400" baseline="0" dirty="0">
                          <a:solidFill>
                            <a:srgbClr val="000066"/>
                          </a:solidFill>
                        </a:rPr>
                      </a:br>
                      <a:r>
                        <a:rPr lang="fr-FR" sz="1400" dirty="0">
                          <a:solidFill>
                            <a:srgbClr val="000066"/>
                          </a:solidFill>
                        </a:rPr>
                        <a:t> - Anales non protégées :</a:t>
                      </a:r>
                      <a:r>
                        <a:rPr lang="fr-FR" sz="1400" baseline="0" dirty="0">
                          <a:solidFill>
                            <a:srgbClr val="000066"/>
                          </a:solidFill>
                        </a:rPr>
                        <a:t> Oui / Non</a:t>
                      </a:r>
                      <a:endParaRPr lang="fr-FR" sz="1400" dirty="0">
                        <a:solidFill>
                          <a:srgbClr val="00006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000066"/>
                          </a:solidFill>
                        </a:rPr>
                        <a:t>48</a:t>
                      </a:r>
                      <a:br>
                        <a:rPr lang="fr-FR" sz="1400" dirty="0">
                          <a:solidFill>
                            <a:srgbClr val="000066"/>
                          </a:solidFill>
                        </a:rPr>
                      </a:br>
                      <a:r>
                        <a:rPr lang="fr-FR" sz="1400" dirty="0">
                          <a:solidFill>
                            <a:srgbClr val="000066"/>
                          </a:solidFill>
                        </a:rPr>
                        <a:t>33 / 15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000066"/>
                          </a:solidFill>
                        </a:rPr>
                        <a:t>16</a:t>
                      </a:r>
                      <a:br>
                        <a:rPr lang="fr-FR" sz="1400" dirty="0">
                          <a:solidFill>
                            <a:srgbClr val="000066"/>
                          </a:solidFill>
                        </a:rPr>
                      </a:br>
                      <a:r>
                        <a:rPr lang="fr-FR" sz="1400" dirty="0">
                          <a:solidFill>
                            <a:srgbClr val="000066"/>
                          </a:solidFill>
                        </a:rPr>
                        <a:t>9 / 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000066"/>
                          </a:solidFill>
                        </a:rPr>
                        <a:t>0,38</a:t>
                      </a:r>
                    </a:p>
                  </a:txBody>
                  <a:tcPr anchor="ctr"/>
                </a:tc>
                <a:extLst>
                  <a:ext uri="{0D108BD9-81ED-4DB2-BD59-A6C34878D82A}">
                    <a16:rowId xmlns="" xmlns:a16="http://schemas.microsoft.com/office/drawing/2014/main" val="10004"/>
                  </a:ext>
                </a:extLst>
              </a:tr>
              <a:tr h="279872">
                <a:tc>
                  <a:txBody>
                    <a:bodyPr/>
                    <a:lstStyle/>
                    <a:p>
                      <a:pPr algn="l"/>
                      <a:r>
                        <a:rPr lang="fr-FR" sz="1400" dirty="0" err="1">
                          <a:solidFill>
                            <a:srgbClr val="000066"/>
                          </a:solidFill>
                        </a:rPr>
                        <a:t>Hardcore</a:t>
                      </a:r>
                      <a:r>
                        <a:rPr lang="fr-FR" sz="1400" dirty="0">
                          <a:solidFill>
                            <a:srgbClr val="000066"/>
                          </a:solidFill>
                        </a:rPr>
                        <a:t> : Oui / Non</a:t>
                      </a:r>
                    </a:p>
                  </a:txBody>
                  <a:tcPr anchor="ctr"/>
                </a:tc>
                <a:tc>
                  <a:txBody>
                    <a:bodyPr/>
                    <a:lstStyle/>
                    <a:p>
                      <a:pPr algn="ctr"/>
                      <a:r>
                        <a:rPr lang="fr-FR" sz="1400" dirty="0">
                          <a:solidFill>
                            <a:srgbClr val="000066"/>
                          </a:solidFill>
                        </a:rPr>
                        <a:t>21 / 32</a:t>
                      </a:r>
                    </a:p>
                  </a:txBody>
                  <a:tcPr anchor="ctr"/>
                </a:tc>
                <a:tc>
                  <a:txBody>
                    <a:bodyPr/>
                    <a:lstStyle/>
                    <a:p>
                      <a:pPr algn="ctr"/>
                      <a:r>
                        <a:rPr lang="fr-FR" sz="1400" dirty="0">
                          <a:solidFill>
                            <a:srgbClr val="000066"/>
                          </a:solidFill>
                        </a:rPr>
                        <a:t>4 / 12</a:t>
                      </a:r>
                    </a:p>
                  </a:txBody>
                  <a:tcPr anchor="ctr"/>
                </a:tc>
                <a:tc>
                  <a:txBody>
                    <a:bodyPr/>
                    <a:lstStyle/>
                    <a:p>
                      <a:pPr algn="ctr"/>
                      <a:r>
                        <a:rPr lang="fr-FR" sz="1400" dirty="0">
                          <a:solidFill>
                            <a:srgbClr val="000066"/>
                          </a:solidFill>
                        </a:rPr>
                        <a:t>0,38</a:t>
                      </a:r>
                    </a:p>
                  </a:txBody>
                  <a:tcPr anchor="ctr"/>
                </a:tc>
                <a:extLst>
                  <a:ext uri="{0D108BD9-81ED-4DB2-BD59-A6C34878D82A}">
                    <a16:rowId xmlns="" xmlns:a16="http://schemas.microsoft.com/office/drawing/2014/main" val="10006"/>
                  </a:ext>
                </a:extLst>
              </a:tr>
              <a:tr h="279872">
                <a:tc>
                  <a:txBody>
                    <a:bodyPr/>
                    <a:lstStyle/>
                    <a:p>
                      <a:pPr algn="l"/>
                      <a:r>
                        <a:rPr lang="fr-FR" sz="1400" dirty="0" err="1">
                          <a:solidFill>
                            <a:srgbClr val="000066"/>
                          </a:solidFill>
                        </a:rPr>
                        <a:t>Fist</a:t>
                      </a:r>
                      <a:r>
                        <a:rPr lang="fr-FR" sz="1400" dirty="0">
                          <a:solidFill>
                            <a:srgbClr val="000066"/>
                          </a:solidFill>
                        </a:rPr>
                        <a:t> : Oui / Non</a:t>
                      </a:r>
                    </a:p>
                  </a:txBody>
                  <a:tcPr anchor="ctr"/>
                </a:tc>
                <a:tc>
                  <a:txBody>
                    <a:bodyPr/>
                    <a:lstStyle/>
                    <a:p>
                      <a:pPr algn="ctr"/>
                      <a:r>
                        <a:rPr lang="fr-FR" sz="1400" dirty="0">
                          <a:solidFill>
                            <a:srgbClr val="000066"/>
                          </a:solidFill>
                        </a:rPr>
                        <a:t>25 / 28</a:t>
                      </a:r>
                    </a:p>
                  </a:txBody>
                  <a:tcPr anchor="ctr"/>
                </a:tc>
                <a:tc>
                  <a:txBody>
                    <a:bodyPr/>
                    <a:lstStyle/>
                    <a:p>
                      <a:pPr algn="ctr"/>
                      <a:r>
                        <a:rPr lang="fr-FR" sz="1400" dirty="0">
                          <a:solidFill>
                            <a:srgbClr val="000066"/>
                          </a:solidFill>
                        </a:rPr>
                        <a:t>4 / 12</a:t>
                      </a:r>
                    </a:p>
                  </a:txBody>
                  <a:tcPr anchor="ctr"/>
                </a:tc>
                <a:tc>
                  <a:txBody>
                    <a:bodyPr/>
                    <a:lstStyle/>
                    <a:p>
                      <a:pPr algn="ctr"/>
                      <a:r>
                        <a:rPr lang="fr-FR" sz="1400" dirty="0">
                          <a:solidFill>
                            <a:srgbClr val="000066"/>
                          </a:solidFill>
                        </a:rPr>
                        <a:t>0,15</a:t>
                      </a:r>
                    </a:p>
                  </a:txBody>
                  <a:tcPr anchor="ctr"/>
                </a:tc>
                <a:extLst>
                  <a:ext uri="{0D108BD9-81ED-4DB2-BD59-A6C34878D82A}">
                    <a16:rowId xmlns="" xmlns:a16="http://schemas.microsoft.com/office/drawing/2014/main" val="10007"/>
                  </a:ext>
                </a:extLst>
              </a:tr>
            </a:tbl>
          </a:graphicData>
        </a:graphic>
      </p:graphicFrame>
      <p:sp>
        <p:nvSpPr>
          <p:cNvPr id="8" name="ZoneTexte 7">
            <a:extLst>
              <a:ext uri="{FF2B5EF4-FFF2-40B4-BE49-F238E27FC236}">
                <a16:creationId xmlns="" xmlns:a16="http://schemas.microsoft.com/office/drawing/2014/main" id="{8759BDFE-A230-4B25-9AAC-C97489302D08}"/>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197</a:t>
            </a:r>
          </a:p>
        </p:txBody>
      </p:sp>
    </p:spTree>
    <p:extLst>
      <p:ext uri="{BB962C8B-B14F-4D97-AF65-F5344CB8AC3E}">
        <p14:creationId xmlns:p14="http://schemas.microsoft.com/office/powerpoint/2010/main" val="32978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a:latin typeface="Arial" charset="0"/>
                <a:cs typeface="Arial" charset="0"/>
              </a:rPr>
              <a:t>Polymorphisme E157Q dans l’intégrase :</a:t>
            </a:r>
            <a:br>
              <a:rPr lang="fr-FR">
                <a:latin typeface="Arial" charset="0"/>
                <a:cs typeface="Arial" charset="0"/>
              </a:rPr>
            </a:br>
            <a:r>
              <a:rPr lang="fr-FR">
                <a:latin typeface="Arial" charset="0"/>
                <a:cs typeface="Arial" charset="0"/>
              </a:rPr>
              <a:t>phénotype et réponse au traitement (2) </a:t>
            </a:r>
            <a:endParaRPr lang="fr-FR"/>
          </a:p>
        </p:txBody>
      </p:sp>
      <p:sp>
        <p:nvSpPr>
          <p:cNvPr id="5" name="Text Box 3"/>
          <p:cNvSpPr txBox="1">
            <a:spLocks noChangeArrowheads="1"/>
          </p:cNvSpPr>
          <p:nvPr/>
        </p:nvSpPr>
        <p:spPr bwMode="auto">
          <a:xfrm>
            <a:off x="3657600" y="6583363"/>
            <a:ext cx="5486401" cy="276999"/>
          </a:xfrm>
          <a:prstGeom prst="rect">
            <a:avLst/>
          </a:prstGeom>
          <a:noFill/>
          <a:ln w="9525">
            <a:noFill/>
            <a:miter lim="800000"/>
            <a:headEnd/>
            <a:tailEnd/>
          </a:ln>
        </p:spPr>
        <p:txBody>
          <a:bodyPr wrap="square">
            <a:spAutoFit/>
          </a:bodyPr>
          <a:lstStyle/>
          <a:p>
            <a:pPr algn="r" eaLnBrk="0" hangingPunct="0"/>
            <a:r>
              <a:rPr lang="fr-FR" sz="1200" i="1" dirty="0">
                <a:solidFill>
                  <a:srgbClr val="0070C0"/>
                </a:solidFill>
              </a:rPr>
              <a:t>Charpentier C, J. </a:t>
            </a:r>
            <a:r>
              <a:rPr lang="fr-FR" sz="1200" i="1" dirty="0" err="1">
                <a:solidFill>
                  <a:srgbClr val="0070C0"/>
                </a:solidFill>
              </a:rPr>
              <a:t>Antimicrob</a:t>
            </a:r>
            <a:r>
              <a:rPr lang="fr-FR" sz="1200" i="1" dirty="0">
                <a:solidFill>
                  <a:srgbClr val="0070C0"/>
                </a:solidFill>
              </a:rPr>
              <a:t> </a:t>
            </a:r>
            <a:r>
              <a:rPr lang="fr-FR" sz="1200" i="1" dirty="0" err="1">
                <a:solidFill>
                  <a:srgbClr val="0070C0"/>
                </a:solidFill>
              </a:rPr>
              <a:t>Chemother</a:t>
            </a:r>
            <a:r>
              <a:rPr lang="fr-FR" sz="1200" i="1" dirty="0">
                <a:solidFill>
                  <a:srgbClr val="0070C0"/>
                </a:solidFill>
              </a:rPr>
              <a:t> 2018 ; CROI 2018, Abs. 547</a:t>
            </a:r>
          </a:p>
        </p:txBody>
      </p:sp>
      <p:sp>
        <p:nvSpPr>
          <p:cNvPr id="8" name="Rectangle 76"/>
          <p:cNvSpPr>
            <a:spLocks noChangeArrowheads="1"/>
          </p:cNvSpPr>
          <p:nvPr/>
        </p:nvSpPr>
        <p:spPr bwMode="auto">
          <a:xfrm>
            <a:off x="764174" y="1406701"/>
            <a:ext cx="7757232" cy="556306"/>
          </a:xfrm>
          <a:prstGeom prst="rect">
            <a:avLst/>
          </a:prstGeom>
          <a:noFill/>
          <a:ln w="9525">
            <a:noFill/>
            <a:miter lim="800000"/>
            <a:headEnd/>
            <a:tailEnd/>
          </a:ln>
        </p:spPr>
        <p:txBody>
          <a:bodyPr wrap="none" lIns="0" tIns="0" rIns="0" bIns="0">
            <a:spAutoFit/>
          </a:bodyPr>
          <a:lstStyle/>
          <a:p>
            <a:pPr algn="ctr">
              <a:lnSpc>
                <a:spcPct val="85000"/>
              </a:lnSpc>
            </a:pPr>
            <a:r>
              <a:rPr lang="fr-FR" sz="2400" b="1" dirty="0">
                <a:solidFill>
                  <a:srgbClr val="0070C0"/>
                </a:solidFill>
                <a:latin typeface="Calibri" panose="020F0502020204030204" pitchFamily="34" charset="0"/>
                <a:ea typeface="ＭＳ Ｐゴシック" pitchFamily="34" charset="-128"/>
              </a:rPr>
              <a:t>Tests phénotypiques recombinants avec des mutants E157Q, </a:t>
            </a:r>
            <a:br>
              <a:rPr lang="fr-FR" sz="2400" b="1" dirty="0">
                <a:solidFill>
                  <a:srgbClr val="0070C0"/>
                </a:solidFill>
                <a:latin typeface="Calibri" panose="020F0502020204030204" pitchFamily="34" charset="0"/>
                <a:ea typeface="ＭＳ Ｐゴシック" pitchFamily="34" charset="-128"/>
              </a:rPr>
            </a:br>
            <a:endParaRPr lang="fr-FR" b="1" dirty="0">
              <a:solidFill>
                <a:srgbClr val="0070C0"/>
              </a:solidFill>
              <a:latin typeface="Calibri" panose="020F0502020204030204" pitchFamily="34" charset="0"/>
              <a:ea typeface="ＭＳ Ｐゴシック" pitchFamily="34" charset="-128"/>
            </a:endParaRPr>
          </a:p>
        </p:txBody>
      </p:sp>
      <p:sp>
        <p:nvSpPr>
          <p:cNvPr id="10" name="Espace réservé du contenu 7"/>
          <p:cNvSpPr txBox="1">
            <a:spLocks/>
          </p:cNvSpPr>
          <p:nvPr/>
        </p:nvSpPr>
        <p:spPr bwMode="auto">
          <a:xfrm>
            <a:off x="338275" y="4719371"/>
            <a:ext cx="8367575"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r>
              <a:rPr lang="fr-FR" sz="2000" b="1" kern="0" dirty="0">
                <a:solidFill>
                  <a:srgbClr val="0070C0"/>
                </a:solidFill>
                <a:latin typeface="Calibri" panose="020F0502020204030204" pitchFamily="34" charset="0"/>
                <a:cs typeface="Calibri" panose="020F0502020204030204" pitchFamily="34" charset="0"/>
              </a:rPr>
              <a:t>Conclusions :</a:t>
            </a:r>
            <a:r>
              <a:rPr lang="fr-FR" sz="1800" b="1" kern="0" dirty="0">
                <a:solidFill>
                  <a:srgbClr val="0070C0"/>
                </a:solidFill>
                <a:latin typeface="Calibri" panose="020F0502020204030204" pitchFamily="34" charset="0"/>
                <a:cs typeface="Calibri" panose="020F0502020204030204" pitchFamily="34" charset="0"/>
              </a:rPr>
              <a:t> </a:t>
            </a:r>
            <a:r>
              <a:rPr lang="fr-FR" sz="1800" kern="0" dirty="0">
                <a:cs typeface="Calibri" panose="020F0502020204030204" pitchFamily="34" charset="0"/>
              </a:rPr>
              <a:t>en présence d’une mutation E157Q :</a:t>
            </a:r>
            <a:endParaRPr lang="fr-FR" sz="900" b="1" kern="0" dirty="0">
              <a:latin typeface="Calibri" panose="020F0502020204030204" pitchFamily="34" charset="0"/>
              <a:cs typeface="Calibri" panose="020F0502020204030204" pitchFamily="34" charset="0"/>
            </a:endParaRPr>
          </a:p>
          <a:p>
            <a:pPr lvl="1"/>
            <a:r>
              <a:rPr lang="fr-FR" sz="1800" kern="0" dirty="0"/>
              <a:t>EVG ne devrait pas être proposé en raison de l’augmentation modérée du FC (</a:t>
            </a:r>
            <a:r>
              <a:rPr lang="fr-FR" sz="1800" kern="0" dirty="0" smtClean="0"/>
              <a:t>CRF02_AG)</a:t>
            </a:r>
            <a:endParaRPr lang="fr-FR" sz="1800" kern="0" dirty="0"/>
          </a:p>
          <a:p>
            <a:pPr lvl="1"/>
            <a:r>
              <a:rPr lang="fr-FR" sz="1800" kern="0" dirty="0"/>
              <a:t>DTG et RAL semblent envisageables au vu des résultats phénotypiques</a:t>
            </a:r>
          </a:p>
          <a:p>
            <a:pPr lvl="2"/>
            <a:r>
              <a:rPr lang="fr-FR" sz="1600" kern="0" dirty="0"/>
              <a:t>Toutefois 2 cas décrits de sélection in vivo de la mutation E157Q en cas d’échec sous RAL</a:t>
            </a:r>
          </a:p>
        </p:txBody>
      </p:sp>
      <p:graphicFrame>
        <p:nvGraphicFramePr>
          <p:cNvPr id="9" name="Tableau 8">
            <a:extLst>
              <a:ext uri="{FF2B5EF4-FFF2-40B4-BE49-F238E27FC236}">
                <a16:creationId xmlns:a16="http://schemas.microsoft.com/office/drawing/2014/main" xmlns="" id="{618C26C7-0F87-44A2-A50D-D7CD4F6B154E}"/>
              </a:ext>
            </a:extLst>
          </p:cNvPr>
          <p:cNvGraphicFramePr>
            <a:graphicFrameLocks noGrp="1"/>
          </p:cNvGraphicFramePr>
          <p:nvPr>
            <p:extLst/>
          </p:nvPr>
        </p:nvGraphicFramePr>
        <p:xfrm>
          <a:off x="243708" y="2168071"/>
          <a:ext cx="8673297" cy="1930400"/>
        </p:xfrm>
        <a:graphic>
          <a:graphicData uri="http://schemas.openxmlformats.org/drawingml/2006/table">
            <a:tbl>
              <a:tblPr firstRow="1" bandRow="1">
                <a:tableStyleId>{5C22544A-7EE6-4342-B048-85BDC9FD1C3A}</a:tableStyleId>
              </a:tblPr>
              <a:tblGrid>
                <a:gridCol w="1229492">
                  <a:extLst>
                    <a:ext uri="{9D8B030D-6E8A-4147-A177-3AD203B41FA5}">
                      <a16:colId xmlns:a16="http://schemas.microsoft.com/office/drawing/2014/main" xmlns="" val="2108049508"/>
                    </a:ext>
                  </a:extLst>
                </a:gridCol>
                <a:gridCol w="698818">
                  <a:extLst>
                    <a:ext uri="{9D8B030D-6E8A-4147-A177-3AD203B41FA5}">
                      <a16:colId xmlns:a16="http://schemas.microsoft.com/office/drawing/2014/main" xmlns="" val="3321470053"/>
                    </a:ext>
                  </a:extLst>
                </a:gridCol>
                <a:gridCol w="1498886">
                  <a:extLst>
                    <a:ext uri="{9D8B030D-6E8A-4147-A177-3AD203B41FA5}">
                      <a16:colId xmlns:a16="http://schemas.microsoft.com/office/drawing/2014/main" xmlns="" val="532381563"/>
                    </a:ext>
                  </a:extLst>
                </a:gridCol>
                <a:gridCol w="749443">
                  <a:extLst>
                    <a:ext uri="{9D8B030D-6E8A-4147-A177-3AD203B41FA5}">
                      <a16:colId xmlns:a16="http://schemas.microsoft.com/office/drawing/2014/main" xmlns="" val="3128556836"/>
                    </a:ext>
                  </a:extLst>
                </a:gridCol>
                <a:gridCol w="1498886">
                  <a:extLst>
                    <a:ext uri="{9D8B030D-6E8A-4147-A177-3AD203B41FA5}">
                      <a16:colId xmlns:a16="http://schemas.microsoft.com/office/drawing/2014/main" xmlns="" val="31922034"/>
                    </a:ext>
                  </a:extLst>
                </a:gridCol>
                <a:gridCol w="749443">
                  <a:extLst>
                    <a:ext uri="{9D8B030D-6E8A-4147-A177-3AD203B41FA5}">
                      <a16:colId xmlns:a16="http://schemas.microsoft.com/office/drawing/2014/main" xmlns="" val="4152021823"/>
                    </a:ext>
                  </a:extLst>
                </a:gridCol>
                <a:gridCol w="1498886">
                  <a:extLst>
                    <a:ext uri="{9D8B030D-6E8A-4147-A177-3AD203B41FA5}">
                      <a16:colId xmlns:a16="http://schemas.microsoft.com/office/drawing/2014/main" xmlns="" val="3045339242"/>
                    </a:ext>
                  </a:extLst>
                </a:gridCol>
                <a:gridCol w="749443">
                  <a:extLst>
                    <a:ext uri="{9D8B030D-6E8A-4147-A177-3AD203B41FA5}">
                      <a16:colId xmlns:a16="http://schemas.microsoft.com/office/drawing/2014/main" xmlns="" val="4130529063"/>
                    </a:ext>
                  </a:extLst>
                </a:gridCol>
              </a:tblGrid>
              <a:tr h="370840">
                <a:tc>
                  <a:txBody>
                    <a:bodyPr/>
                    <a:lstStyle/>
                    <a:p>
                      <a:endParaRPr lang="fr-FR" sz="1200" dirty="0">
                        <a:solidFill>
                          <a:srgbClr val="000066"/>
                        </a:solidFill>
                      </a:endParaRPr>
                    </a:p>
                  </a:txBody>
                  <a:tcPr anchor="ctr"/>
                </a:tc>
                <a:tc>
                  <a:txBody>
                    <a:bodyPr/>
                    <a:lstStyle/>
                    <a:p>
                      <a:endParaRPr lang="fr-FR" sz="1200">
                        <a:solidFill>
                          <a:srgbClr val="000066"/>
                        </a:solidFill>
                      </a:endParaRPr>
                    </a:p>
                  </a:txBody>
                  <a:tcPr anchor="ctr"/>
                </a:tc>
                <a:tc gridSpan="2">
                  <a:txBody>
                    <a:bodyPr/>
                    <a:lstStyle/>
                    <a:p>
                      <a:pPr algn="ctr"/>
                      <a:r>
                        <a:rPr lang="fr-FR" sz="1200" dirty="0">
                          <a:solidFill>
                            <a:srgbClr val="000066"/>
                          </a:solidFill>
                        </a:rPr>
                        <a:t>RAL</a:t>
                      </a:r>
                    </a:p>
                  </a:txBody>
                  <a:tcPr anchor="ctr"/>
                </a:tc>
                <a:tc hMerge="1">
                  <a:txBody>
                    <a:bodyPr/>
                    <a:lstStyle/>
                    <a:p>
                      <a:pPr algn="ctr"/>
                      <a:endParaRPr lang="fr-FR" sz="1200" dirty="0">
                        <a:solidFill>
                          <a:srgbClr val="002060"/>
                        </a:solidFill>
                      </a:endParaRPr>
                    </a:p>
                  </a:txBody>
                  <a:tcPr anchor="ctr"/>
                </a:tc>
                <a:tc gridSpan="2">
                  <a:txBody>
                    <a:bodyPr/>
                    <a:lstStyle/>
                    <a:p>
                      <a:pPr algn="ctr"/>
                      <a:r>
                        <a:rPr lang="fr-FR" sz="1200">
                          <a:solidFill>
                            <a:srgbClr val="000066"/>
                          </a:solidFill>
                        </a:rPr>
                        <a:t>EVG</a:t>
                      </a:r>
                    </a:p>
                  </a:txBody>
                  <a:tcPr anchor="ctr"/>
                </a:tc>
                <a:tc hMerge="1">
                  <a:txBody>
                    <a:bodyPr/>
                    <a:lstStyle/>
                    <a:p>
                      <a:pPr algn="ctr"/>
                      <a:endParaRPr lang="fr-FR" sz="1200" dirty="0">
                        <a:solidFill>
                          <a:srgbClr val="002060"/>
                        </a:solidFill>
                      </a:endParaRPr>
                    </a:p>
                  </a:txBody>
                  <a:tcPr anchor="ctr"/>
                </a:tc>
                <a:tc gridSpan="2">
                  <a:txBody>
                    <a:bodyPr/>
                    <a:lstStyle/>
                    <a:p>
                      <a:pPr algn="ctr"/>
                      <a:r>
                        <a:rPr lang="fr-FR" sz="1200">
                          <a:solidFill>
                            <a:srgbClr val="000066"/>
                          </a:solidFill>
                        </a:rPr>
                        <a:t>DTG</a:t>
                      </a:r>
                    </a:p>
                  </a:txBody>
                  <a:tcPr anchor="ctr"/>
                </a:tc>
                <a:tc hMerge="1">
                  <a:txBody>
                    <a:bodyPr/>
                    <a:lstStyle/>
                    <a:p>
                      <a:pPr algn="ctr"/>
                      <a:endParaRPr lang="fr-FR" sz="1200" dirty="0">
                        <a:solidFill>
                          <a:srgbClr val="002060"/>
                        </a:solidFill>
                      </a:endParaRPr>
                    </a:p>
                  </a:txBody>
                  <a:tcPr anchor="ctr"/>
                </a:tc>
                <a:extLst>
                  <a:ext uri="{0D108BD9-81ED-4DB2-BD59-A6C34878D82A}">
                    <a16:rowId xmlns:a16="http://schemas.microsoft.com/office/drawing/2014/main" xmlns="" val="4078615956"/>
                  </a:ext>
                </a:extLst>
              </a:tr>
              <a:tr h="370840">
                <a:tc>
                  <a:txBody>
                    <a:bodyPr/>
                    <a:lstStyle/>
                    <a:p>
                      <a:endParaRPr lang="fr-FR" sz="1200" b="1">
                        <a:solidFill>
                          <a:srgbClr val="000066"/>
                        </a:solidFill>
                      </a:endParaRPr>
                    </a:p>
                  </a:txBody>
                  <a:tcPr anchor="ctr"/>
                </a:tc>
                <a:tc>
                  <a:txBody>
                    <a:bodyPr/>
                    <a:lstStyle/>
                    <a:p>
                      <a:endParaRPr lang="fr-FR" sz="1200" b="1">
                        <a:solidFill>
                          <a:srgbClr val="000066"/>
                        </a:solidFill>
                      </a:endParaRPr>
                    </a:p>
                  </a:txBody>
                  <a:tcPr anchor="ctr"/>
                </a:tc>
                <a:tc>
                  <a:txBody>
                    <a:bodyPr/>
                    <a:lstStyle/>
                    <a:p>
                      <a:pPr algn="ctr"/>
                      <a:r>
                        <a:rPr lang="fr-FR" sz="1200" b="1" dirty="0">
                          <a:solidFill>
                            <a:srgbClr val="000066"/>
                          </a:solidFill>
                        </a:rPr>
                        <a:t>CE</a:t>
                      </a:r>
                      <a:r>
                        <a:rPr lang="fr-FR" sz="1200" b="1" baseline="-25000" dirty="0">
                          <a:solidFill>
                            <a:srgbClr val="000066"/>
                          </a:solidFill>
                        </a:rPr>
                        <a:t>50</a:t>
                      </a:r>
                      <a:r>
                        <a:rPr lang="fr-FR" sz="1200" b="1" dirty="0">
                          <a:solidFill>
                            <a:srgbClr val="000066"/>
                          </a:solidFill>
                        </a:rPr>
                        <a:t> (</a:t>
                      </a:r>
                      <a:r>
                        <a:rPr lang="fr-FR" sz="1200" b="1" dirty="0" err="1">
                          <a:solidFill>
                            <a:srgbClr val="000066"/>
                          </a:solidFill>
                        </a:rPr>
                        <a:t>nM</a:t>
                      </a:r>
                      <a:r>
                        <a:rPr lang="fr-FR" sz="1200" b="1" dirty="0">
                          <a:solidFill>
                            <a:srgbClr val="000066"/>
                          </a:solidFill>
                        </a:rPr>
                        <a:t>) </a:t>
                      </a:r>
                      <a:r>
                        <a:rPr lang="fr-FR" sz="1200" b="1" u="sng" dirty="0">
                          <a:solidFill>
                            <a:srgbClr val="000066"/>
                          </a:solidFill>
                        </a:rPr>
                        <a:t>+</a:t>
                      </a:r>
                      <a:r>
                        <a:rPr lang="fr-FR" sz="1200" b="1" dirty="0">
                          <a:solidFill>
                            <a:srgbClr val="000066"/>
                          </a:solidFill>
                        </a:rPr>
                        <a:t> ET</a:t>
                      </a:r>
                    </a:p>
                  </a:txBody>
                  <a:tcPr anchor="ctr"/>
                </a:tc>
                <a:tc>
                  <a:txBody>
                    <a:bodyPr/>
                    <a:lstStyle/>
                    <a:p>
                      <a:pPr algn="ctr"/>
                      <a:r>
                        <a:rPr lang="fr-FR" sz="1200" b="1">
                          <a:solidFill>
                            <a:srgbClr val="000066"/>
                          </a:solidFill>
                        </a:rPr>
                        <a:t>FC</a:t>
                      </a:r>
                    </a:p>
                  </a:txBody>
                  <a:tcPr anchor="ctr"/>
                </a:tc>
                <a:tc>
                  <a:txBody>
                    <a:bodyPr/>
                    <a:lstStyle/>
                    <a:p>
                      <a:pPr algn="ctr"/>
                      <a:r>
                        <a:rPr lang="fr-FR" sz="1200" b="1" dirty="0">
                          <a:solidFill>
                            <a:srgbClr val="000066"/>
                          </a:solidFill>
                        </a:rPr>
                        <a:t>CE</a:t>
                      </a:r>
                      <a:r>
                        <a:rPr lang="fr-FR" sz="1200" b="1" baseline="-25000" dirty="0">
                          <a:solidFill>
                            <a:srgbClr val="000066"/>
                          </a:solidFill>
                        </a:rPr>
                        <a:t>50</a:t>
                      </a:r>
                      <a:r>
                        <a:rPr lang="fr-FR" sz="1200" b="1" dirty="0">
                          <a:solidFill>
                            <a:srgbClr val="000066"/>
                          </a:solidFill>
                        </a:rPr>
                        <a:t> (</a:t>
                      </a:r>
                      <a:r>
                        <a:rPr lang="fr-FR" sz="1200" b="1" dirty="0" err="1">
                          <a:solidFill>
                            <a:srgbClr val="000066"/>
                          </a:solidFill>
                        </a:rPr>
                        <a:t>nM</a:t>
                      </a:r>
                      <a:r>
                        <a:rPr lang="fr-FR" sz="1200" b="1" dirty="0">
                          <a:solidFill>
                            <a:srgbClr val="000066"/>
                          </a:solidFill>
                        </a:rPr>
                        <a:t>) </a:t>
                      </a:r>
                      <a:r>
                        <a:rPr lang="fr-FR" sz="1200" b="1" u="sng" dirty="0">
                          <a:solidFill>
                            <a:srgbClr val="000066"/>
                          </a:solidFill>
                        </a:rPr>
                        <a:t>+</a:t>
                      </a:r>
                      <a:r>
                        <a:rPr lang="fr-FR" sz="1200" b="1" dirty="0">
                          <a:solidFill>
                            <a:srgbClr val="000066"/>
                          </a:solidFill>
                        </a:rPr>
                        <a:t> ET</a:t>
                      </a:r>
                    </a:p>
                  </a:txBody>
                  <a:tcPr anchor="ctr"/>
                </a:tc>
                <a:tc>
                  <a:txBody>
                    <a:bodyPr/>
                    <a:lstStyle/>
                    <a:p>
                      <a:pPr algn="ctr"/>
                      <a:r>
                        <a:rPr lang="fr-FR" sz="1200" b="1">
                          <a:solidFill>
                            <a:srgbClr val="000066"/>
                          </a:solidFill>
                        </a:rPr>
                        <a:t>FC</a:t>
                      </a:r>
                    </a:p>
                  </a:txBody>
                  <a:tcPr anchor="ctr"/>
                </a:tc>
                <a:tc>
                  <a:txBody>
                    <a:bodyPr/>
                    <a:lstStyle/>
                    <a:p>
                      <a:pPr algn="ctr"/>
                      <a:r>
                        <a:rPr lang="fr-FR" sz="1200" b="1" dirty="0">
                          <a:solidFill>
                            <a:srgbClr val="000066"/>
                          </a:solidFill>
                        </a:rPr>
                        <a:t>CE</a:t>
                      </a:r>
                      <a:r>
                        <a:rPr lang="fr-FR" sz="1200" b="1" baseline="-25000" dirty="0">
                          <a:solidFill>
                            <a:srgbClr val="000066"/>
                          </a:solidFill>
                        </a:rPr>
                        <a:t>50</a:t>
                      </a:r>
                      <a:r>
                        <a:rPr lang="fr-FR" sz="1200" b="1" dirty="0">
                          <a:solidFill>
                            <a:srgbClr val="000066"/>
                          </a:solidFill>
                        </a:rPr>
                        <a:t> (</a:t>
                      </a:r>
                      <a:r>
                        <a:rPr lang="fr-FR" sz="1200" b="1" dirty="0" err="1">
                          <a:solidFill>
                            <a:srgbClr val="000066"/>
                          </a:solidFill>
                        </a:rPr>
                        <a:t>nM</a:t>
                      </a:r>
                      <a:r>
                        <a:rPr lang="fr-FR" sz="1200" b="1" dirty="0">
                          <a:solidFill>
                            <a:srgbClr val="000066"/>
                          </a:solidFill>
                        </a:rPr>
                        <a:t>)</a:t>
                      </a:r>
                      <a:r>
                        <a:rPr lang="fr-FR" sz="1200" b="1" baseline="0" dirty="0">
                          <a:solidFill>
                            <a:srgbClr val="000066"/>
                          </a:solidFill>
                        </a:rPr>
                        <a:t> </a:t>
                      </a:r>
                      <a:r>
                        <a:rPr lang="fr-FR" sz="1200" b="1" u="sng" dirty="0">
                          <a:solidFill>
                            <a:srgbClr val="000066"/>
                          </a:solidFill>
                        </a:rPr>
                        <a:t>+</a:t>
                      </a:r>
                      <a:r>
                        <a:rPr lang="fr-FR" sz="1200" b="1" dirty="0">
                          <a:solidFill>
                            <a:srgbClr val="000066"/>
                          </a:solidFill>
                        </a:rPr>
                        <a:t> ET</a:t>
                      </a:r>
                    </a:p>
                  </a:txBody>
                  <a:tcPr anchor="ctr"/>
                </a:tc>
                <a:tc>
                  <a:txBody>
                    <a:bodyPr/>
                    <a:lstStyle/>
                    <a:p>
                      <a:pPr algn="ctr"/>
                      <a:r>
                        <a:rPr lang="fr-FR" sz="1200" b="1">
                          <a:solidFill>
                            <a:srgbClr val="000066"/>
                          </a:solidFill>
                        </a:rPr>
                        <a:t>FC</a:t>
                      </a:r>
                    </a:p>
                  </a:txBody>
                  <a:tcPr anchor="ctr"/>
                </a:tc>
                <a:extLst>
                  <a:ext uri="{0D108BD9-81ED-4DB2-BD59-A6C34878D82A}">
                    <a16:rowId xmlns:a16="http://schemas.microsoft.com/office/drawing/2014/main" xmlns="" val="1506315703"/>
                  </a:ext>
                </a:extLst>
              </a:tr>
              <a:tr h="320040">
                <a:tc rowSpan="2">
                  <a:txBody>
                    <a:bodyPr/>
                    <a:lstStyle/>
                    <a:p>
                      <a:r>
                        <a:rPr lang="fr-FR" sz="1200" b="1">
                          <a:solidFill>
                            <a:srgbClr val="000066"/>
                          </a:solidFill>
                        </a:rPr>
                        <a:t>pNL43 </a:t>
                      </a:r>
                    </a:p>
                    <a:p>
                      <a:r>
                        <a:rPr lang="fr-FR" sz="1200" b="1">
                          <a:solidFill>
                            <a:srgbClr val="000066"/>
                          </a:solidFill>
                        </a:rPr>
                        <a:t>(sous-type B)</a:t>
                      </a:r>
                    </a:p>
                  </a:txBody>
                  <a:tcPr anchor="ctr"/>
                </a:tc>
                <a:tc>
                  <a:txBody>
                    <a:bodyPr/>
                    <a:lstStyle/>
                    <a:p>
                      <a:r>
                        <a:rPr lang="fr-FR" sz="1200">
                          <a:solidFill>
                            <a:srgbClr val="000066"/>
                          </a:solidFill>
                        </a:rPr>
                        <a:t>WT</a:t>
                      </a:r>
                    </a:p>
                  </a:txBody>
                  <a:tcPr anchor="ctr"/>
                </a:tc>
                <a:tc>
                  <a:txBody>
                    <a:bodyPr/>
                    <a:lstStyle/>
                    <a:p>
                      <a:pPr algn="ctr"/>
                      <a:r>
                        <a:rPr lang="fr-FR" sz="1200" dirty="0">
                          <a:solidFill>
                            <a:srgbClr val="000066"/>
                          </a:solidFill>
                        </a:rPr>
                        <a:t>20,3</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7,8</a:t>
                      </a:r>
                    </a:p>
                  </a:txBody>
                  <a:tcPr anchor="ctr"/>
                </a:tc>
                <a:tc>
                  <a:txBody>
                    <a:bodyPr/>
                    <a:lstStyle/>
                    <a:p>
                      <a:pPr algn="ctr"/>
                      <a:r>
                        <a:rPr lang="fr-FR" sz="1200">
                          <a:solidFill>
                            <a:srgbClr val="000066"/>
                          </a:solidFill>
                        </a:rPr>
                        <a:t>-</a:t>
                      </a:r>
                    </a:p>
                  </a:txBody>
                  <a:tcPr anchor="ctr"/>
                </a:tc>
                <a:tc>
                  <a:txBody>
                    <a:bodyPr/>
                    <a:lstStyle/>
                    <a:p>
                      <a:pPr algn="ctr"/>
                      <a:r>
                        <a:rPr lang="fr-FR" sz="1200" dirty="0">
                          <a:solidFill>
                            <a:srgbClr val="000066"/>
                          </a:solidFill>
                        </a:rPr>
                        <a:t>20,1</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5,5</a:t>
                      </a:r>
                    </a:p>
                  </a:txBody>
                  <a:tcPr anchor="ctr"/>
                </a:tc>
                <a:tc>
                  <a:txBody>
                    <a:bodyPr/>
                    <a:lstStyle/>
                    <a:p>
                      <a:pPr algn="ctr"/>
                      <a:r>
                        <a:rPr lang="fr-FR" sz="1200">
                          <a:solidFill>
                            <a:srgbClr val="000066"/>
                          </a:solidFill>
                        </a:rPr>
                        <a:t>-</a:t>
                      </a:r>
                    </a:p>
                  </a:txBody>
                  <a:tcPr anchor="ctr"/>
                </a:tc>
                <a:tc>
                  <a:txBody>
                    <a:bodyPr/>
                    <a:lstStyle/>
                    <a:p>
                      <a:pPr algn="ctr"/>
                      <a:r>
                        <a:rPr lang="fr-FR" sz="1200" dirty="0">
                          <a:solidFill>
                            <a:srgbClr val="000066"/>
                          </a:solidFill>
                        </a:rPr>
                        <a:t>7,7</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2,1</a:t>
                      </a:r>
                    </a:p>
                  </a:txBody>
                  <a:tcPr anchor="ctr"/>
                </a:tc>
                <a:tc>
                  <a:txBody>
                    <a:bodyPr/>
                    <a:lstStyle/>
                    <a:p>
                      <a:pPr algn="ctr"/>
                      <a:r>
                        <a:rPr lang="fr-FR" sz="1200" dirty="0">
                          <a:solidFill>
                            <a:srgbClr val="000066"/>
                          </a:solidFill>
                        </a:rPr>
                        <a:t>-</a:t>
                      </a:r>
                    </a:p>
                  </a:txBody>
                  <a:tcPr anchor="ctr"/>
                </a:tc>
                <a:extLst>
                  <a:ext uri="{0D108BD9-81ED-4DB2-BD59-A6C34878D82A}">
                    <a16:rowId xmlns:a16="http://schemas.microsoft.com/office/drawing/2014/main" xmlns="" val="637502831"/>
                  </a:ext>
                </a:extLst>
              </a:tr>
              <a:tr h="320040">
                <a:tc vMerge="1">
                  <a:txBody>
                    <a:bodyPr/>
                    <a:lstStyle/>
                    <a:p>
                      <a:endParaRPr lang="fr-FR"/>
                    </a:p>
                  </a:txBody>
                  <a:tcPr/>
                </a:tc>
                <a:tc>
                  <a:txBody>
                    <a:bodyPr/>
                    <a:lstStyle/>
                    <a:p>
                      <a:r>
                        <a:rPr lang="fr-FR" sz="1200">
                          <a:solidFill>
                            <a:srgbClr val="000066"/>
                          </a:solidFill>
                        </a:rPr>
                        <a:t>E157Q</a:t>
                      </a:r>
                    </a:p>
                  </a:txBody>
                  <a:tcPr anchor="ctr"/>
                </a:tc>
                <a:tc>
                  <a:txBody>
                    <a:bodyPr/>
                    <a:lstStyle/>
                    <a:p>
                      <a:pPr algn="ctr"/>
                      <a:r>
                        <a:rPr lang="fr-FR" sz="1200" dirty="0">
                          <a:solidFill>
                            <a:srgbClr val="000066"/>
                          </a:solidFill>
                        </a:rPr>
                        <a:t>12,2</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5,2</a:t>
                      </a:r>
                    </a:p>
                  </a:txBody>
                  <a:tcPr anchor="ctr"/>
                </a:tc>
                <a:tc>
                  <a:txBody>
                    <a:bodyPr/>
                    <a:lstStyle/>
                    <a:p>
                      <a:pPr algn="ctr"/>
                      <a:r>
                        <a:rPr lang="fr-FR" sz="1200">
                          <a:solidFill>
                            <a:srgbClr val="000066"/>
                          </a:solidFill>
                        </a:rPr>
                        <a:t>0,6</a:t>
                      </a:r>
                    </a:p>
                  </a:txBody>
                  <a:tcPr anchor="ctr"/>
                </a:tc>
                <a:tc>
                  <a:txBody>
                    <a:bodyPr/>
                    <a:lstStyle/>
                    <a:p>
                      <a:pPr algn="ctr"/>
                      <a:r>
                        <a:rPr lang="fr-FR" sz="1200" dirty="0">
                          <a:solidFill>
                            <a:srgbClr val="000066"/>
                          </a:solidFill>
                        </a:rPr>
                        <a:t>39,1</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2,4</a:t>
                      </a:r>
                    </a:p>
                  </a:txBody>
                  <a:tcPr anchor="ctr"/>
                </a:tc>
                <a:tc>
                  <a:txBody>
                    <a:bodyPr/>
                    <a:lstStyle/>
                    <a:p>
                      <a:pPr algn="ctr"/>
                      <a:r>
                        <a:rPr lang="fr-FR" sz="1200">
                          <a:solidFill>
                            <a:srgbClr val="000066"/>
                          </a:solidFill>
                        </a:rPr>
                        <a:t>1,9</a:t>
                      </a:r>
                    </a:p>
                  </a:txBody>
                  <a:tcPr anchor="ctr"/>
                </a:tc>
                <a:tc>
                  <a:txBody>
                    <a:bodyPr/>
                    <a:lstStyle/>
                    <a:p>
                      <a:pPr algn="ctr"/>
                      <a:r>
                        <a:rPr lang="fr-FR" sz="1200" dirty="0">
                          <a:solidFill>
                            <a:srgbClr val="000066"/>
                          </a:solidFill>
                        </a:rPr>
                        <a:t>6,9</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1,5</a:t>
                      </a:r>
                    </a:p>
                  </a:txBody>
                  <a:tcPr anchor="ctr"/>
                </a:tc>
                <a:tc>
                  <a:txBody>
                    <a:bodyPr/>
                    <a:lstStyle/>
                    <a:p>
                      <a:pPr algn="ctr"/>
                      <a:r>
                        <a:rPr lang="fr-FR" sz="1200">
                          <a:solidFill>
                            <a:srgbClr val="000066"/>
                          </a:solidFill>
                        </a:rPr>
                        <a:t>0,9</a:t>
                      </a:r>
                    </a:p>
                  </a:txBody>
                  <a:tcPr anchor="ctr"/>
                </a:tc>
                <a:extLst>
                  <a:ext uri="{0D108BD9-81ED-4DB2-BD59-A6C34878D82A}">
                    <a16:rowId xmlns:a16="http://schemas.microsoft.com/office/drawing/2014/main" xmlns="" val="180637809"/>
                  </a:ext>
                </a:extLst>
              </a:tr>
              <a:tr h="228600">
                <a:tc rowSpan="2">
                  <a:txBody>
                    <a:bodyPr/>
                    <a:lstStyle/>
                    <a:p>
                      <a:r>
                        <a:rPr lang="fr-FR" sz="1200" b="1">
                          <a:solidFill>
                            <a:srgbClr val="000066"/>
                          </a:solidFill>
                        </a:rPr>
                        <a:t>CRF02_AG</a:t>
                      </a:r>
                    </a:p>
                  </a:txBody>
                  <a:tcPr anchor="ctr"/>
                </a:tc>
                <a:tc>
                  <a:txBody>
                    <a:bodyPr/>
                    <a:lstStyle/>
                    <a:p>
                      <a:r>
                        <a:rPr lang="fr-FR" sz="1200">
                          <a:solidFill>
                            <a:srgbClr val="000066"/>
                          </a:solidFill>
                        </a:rPr>
                        <a:t>WT</a:t>
                      </a:r>
                    </a:p>
                  </a:txBody>
                  <a:tcPr anchor="ctr"/>
                </a:tc>
                <a:tc>
                  <a:txBody>
                    <a:bodyPr/>
                    <a:lstStyle/>
                    <a:p>
                      <a:pPr algn="ctr"/>
                      <a:r>
                        <a:rPr lang="fr-FR" sz="1200" dirty="0">
                          <a:solidFill>
                            <a:srgbClr val="000066"/>
                          </a:solidFill>
                        </a:rPr>
                        <a:t>26</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7,1</a:t>
                      </a:r>
                    </a:p>
                  </a:txBody>
                  <a:tcPr anchor="ctr"/>
                </a:tc>
                <a:tc>
                  <a:txBody>
                    <a:bodyPr/>
                    <a:lstStyle/>
                    <a:p>
                      <a:pPr algn="ctr"/>
                      <a:r>
                        <a:rPr lang="fr-FR" sz="1200">
                          <a:solidFill>
                            <a:srgbClr val="000066"/>
                          </a:solidFill>
                        </a:rPr>
                        <a:t>-</a:t>
                      </a:r>
                    </a:p>
                  </a:txBody>
                  <a:tcPr anchor="ctr"/>
                </a:tc>
                <a:tc>
                  <a:txBody>
                    <a:bodyPr/>
                    <a:lstStyle/>
                    <a:p>
                      <a:pPr algn="ctr"/>
                      <a:r>
                        <a:rPr lang="fr-FR" sz="1200" dirty="0">
                          <a:solidFill>
                            <a:srgbClr val="000066"/>
                          </a:solidFill>
                        </a:rPr>
                        <a:t>39,8</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15,6</a:t>
                      </a:r>
                    </a:p>
                  </a:txBody>
                  <a:tcPr anchor="ctr"/>
                </a:tc>
                <a:tc>
                  <a:txBody>
                    <a:bodyPr/>
                    <a:lstStyle/>
                    <a:p>
                      <a:pPr algn="ctr"/>
                      <a:r>
                        <a:rPr lang="fr-FR" sz="1200">
                          <a:solidFill>
                            <a:srgbClr val="000066"/>
                          </a:solidFill>
                        </a:rPr>
                        <a:t>-</a:t>
                      </a:r>
                    </a:p>
                  </a:txBody>
                  <a:tcPr anchor="ctr"/>
                </a:tc>
                <a:tc>
                  <a:txBody>
                    <a:bodyPr/>
                    <a:lstStyle/>
                    <a:p>
                      <a:pPr algn="ctr"/>
                      <a:r>
                        <a:rPr lang="fr-FR" sz="1200" dirty="0">
                          <a:solidFill>
                            <a:srgbClr val="000066"/>
                          </a:solidFill>
                        </a:rPr>
                        <a:t>7,1</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3,4</a:t>
                      </a:r>
                    </a:p>
                  </a:txBody>
                  <a:tcPr anchor="ctr"/>
                </a:tc>
                <a:tc>
                  <a:txBody>
                    <a:bodyPr/>
                    <a:lstStyle/>
                    <a:p>
                      <a:pPr algn="ctr"/>
                      <a:r>
                        <a:rPr lang="fr-FR" sz="1200">
                          <a:solidFill>
                            <a:srgbClr val="000066"/>
                          </a:solidFill>
                        </a:rPr>
                        <a:t>-</a:t>
                      </a:r>
                    </a:p>
                  </a:txBody>
                  <a:tcPr anchor="ctr"/>
                </a:tc>
                <a:extLst>
                  <a:ext uri="{0D108BD9-81ED-4DB2-BD59-A6C34878D82A}">
                    <a16:rowId xmlns:a16="http://schemas.microsoft.com/office/drawing/2014/main" xmlns="" val="3855002178"/>
                  </a:ext>
                </a:extLst>
              </a:tr>
              <a:tr h="228600">
                <a:tc vMerge="1">
                  <a:txBody>
                    <a:bodyPr/>
                    <a:lstStyle/>
                    <a:p>
                      <a:endParaRPr lang="fr-FR"/>
                    </a:p>
                  </a:txBody>
                  <a:tcPr/>
                </a:tc>
                <a:tc>
                  <a:txBody>
                    <a:bodyPr/>
                    <a:lstStyle/>
                    <a:p>
                      <a:r>
                        <a:rPr lang="fr-FR" sz="1200">
                          <a:solidFill>
                            <a:srgbClr val="000066"/>
                          </a:solidFill>
                        </a:rPr>
                        <a:t>E157Q</a:t>
                      </a:r>
                    </a:p>
                  </a:txBody>
                  <a:tcPr anchor="ctr"/>
                </a:tc>
                <a:tc>
                  <a:txBody>
                    <a:bodyPr/>
                    <a:lstStyle/>
                    <a:p>
                      <a:pPr algn="ctr"/>
                      <a:r>
                        <a:rPr lang="fr-FR" sz="1200" dirty="0">
                          <a:solidFill>
                            <a:srgbClr val="000066"/>
                          </a:solidFill>
                        </a:rPr>
                        <a:t>29,3</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0,9</a:t>
                      </a:r>
                    </a:p>
                  </a:txBody>
                  <a:tcPr anchor="ctr"/>
                </a:tc>
                <a:tc>
                  <a:txBody>
                    <a:bodyPr/>
                    <a:lstStyle/>
                    <a:p>
                      <a:pPr algn="ctr"/>
                      <a:r>
                        <a:rPr lang="fr-FR" sz="1200">
                          <a:solidFill>
                            <a:srgbClr val="000066"/>
                          </a:solidFill>
                        </a:rPr>
                        <a:t>1,1</a:t>
                      </a:r>
                    </a:p>
                  </a:txBody>
                  <a:tcPr anchor="ctr"/>
                </a:tc>
                <a:tc>
                  <a:txBody>
                    <a:bodyPr/>
                    <a:lstStyle/>
                    <a:p>
                      <a:pPr algn="ctr"/>
                      <a:r>
                        <a:rPr lang="fr-FR" sz="1200" dirty="0">
                          <a:solidFill>
                            <a:srgbClr val="000066"/>
                          </a:solidFill>
                        </a:rPr>
                        <a:t>95,5</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31</a:t>
                      </a:r>
                    </a:p>
                  </a:txBody>
                  <a:tcPr anchor="ctr"/>
                </a:tc>
                <a:tc>
                  <a:txBody>
                    <a:bodyPr/>
                    <a:lstStyle/>
                    <a:p>
                      <a:pPr algn="ctr"/>
                      <a:r>
                        <a:rPr lang="fr-FR" sz="1200" b="1" dirty="0">
                          <a:solidFill>
                            <a:srgbClr val="000066"/>
                          </a:solidFill>
                        </a:rPr>
                        <a:t>2,4</a:t>
                      </a:r>
                    </a:p>
                  </a:txBody>
                  <a:tcPr anchor="ctr"/>
                </a:tc>
                <a:tc>
                  <a:txBody>
                    <a:bodyPr/>
                    <a:lstStyle/>
                    <a:p>
                      <a:pPr algn="ctr"/>
                      <a:r>
                        <a:rPr lang="fr-FR" sz="1200" dirty="0">
                          <a:solidFill>
                            <a:srgbClr val="000066"/>
                          </a:solidFill>
                        </a:rPr>
                        <a:t>13,5</a:t>
                      </a:r>
                      <a:r>
                        <a:rPr lang="fr-FR" sz="1200" baseline="0" dirty="0">
                          <a:solidFill>
                            <a:srgbClr val="000066"/>
                          </a:solidFill>
                        </a:rPr>
                        <a:t> </a:t>
                      </a:r>
                      <a:r>
                        <a:rPr lang="fr-FR" sz="1200" u="sng" baseline="0" dirty="0">
                          <a:solidFill>
                            <a:srgbClr val="000066"/>
                          </a:solidFill>
                        </a:rPr>
                        <a:t>+</a:t>
                      </a:r>
                      <a:r>
                        <a:rPr lang="fr-FR" sz="1200" baseline="0" dirty="0">
                          <a:solidFill>
                            <a:srgbClr val="000066"/>
                          </a:solidFill>
                        </a:rPr>
                        <a:t> </a:t>
                      </a:r>
                      <a:r>
                        <a:rPr lang="fr-FR" sz="1200" dirty="0">
                          <a:solidFill>
                            <a:srgbClr val="000066"/>
                          </a:solidFill>
                        </a:rPr>
                        <a:t>1,0</a:t>
                      </a:r>
                    </a:p>
                  </a:txBody>
                  <a:tcPr anchor="ctr"/>
                </a:tc>
                <a:tc>
                  <a:txBody>
                    <a:bodyPr/>
                    <a:lstStyle/>
                    <a:p>
                      <a:pPr algn="ctr"/>
                      <a:r>
                        <a:rPr lang="fr-FR" sz="1200" dirty="0">
                          <a:solidFill>
                            <a:srgbClr val="000066"/>
                          </a:solidFill>
                        </a:rPr>
                        <a:t>1,9</a:t>
                      </a:r>
                    </a:p>
                  </a:txBody>
                  <a:tcPr anchor="ctr"/>
                </a:tc>
                <a:extLst>
                  <a:ext uri="{0D108BD9-81ED-4DB2-BD59-A6C34878D82A}">
                    <a16:rowId xmlns:a16="http://schemas.microsoft.com/office/drawing/2014/main" xmlns="" val="2976400636"/>
                  </a:ext>
                </a:extLst>
              </a:tr>
            </a:tbl>
          </a:graphicData>
        </a:graphic>
      </p:graphicFrame>
      <p:sp>
        <p:nvSpPr>
          <p:cNvPr id="2" name="ZoneTexte 1"/>
          <p:cNvSpPr txBox="1"/>
          <p:nvPr/>
        </p:nvSpPr>
        <p:spPr>
          <a:xfrm>
            <a:off x="243708" y="4098471"/>
            <a:ext cx="1120820" cy="307777"/>
          </a:xfrm>
          <a:prstGeom prst="rect">
            <a:avLst/>
          </a:prstGeom>
          <a:noFill/>
        </p:spPr>
        <p:txBody>
          <a:bodyPr wrap="none" rtlCol="0">
            <a:spAutoFit/>
          </a:bodyPr>
          <a:lstStyle/>
          <a:p>
            <a:r>
              <a:rPr lang="fr-FR" sz="1400" i="1" dirty="0"/>
              <a:t>En </a:t>
            </a:r>
            <a:r>
              <a:rPr lang="fr-FR" sz="1400" i="1" dirty="0" err="1"/>
              <a:t>triplicate</a:t>
            </a:r>
            <a:endParaRPr lang="fr-FR" sz="1400" i="1" dirty="0"/>
          </a:p>
        </p:txBody>
      </p:sp>
      <p:sp>
        <p:nvSpPr>
          <p:cNvPr id="11" name="ZoneTexte 10">
            <a:extLst>
              <a:ext uri="{FF2B5EF4-FFF2-40B4-BE49-F238E27FC236}">
                <a16:creationId xmlns:a16="http://schemas.microsoft.com/office/drawing/2014/main" xmlns="" id="{9DE03B90-6D9C-4A88-A0D0-AF33AAE2475C}"/>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11</a:t>
            </a:r>
          </a:p>
        </p:txBody>
      </p:sp>
    </p:spTree>
    <p:extLst>
      <p:ext uri="{BB962C8B-B14F-4D97-AF65-F5344CB8AC3E}">
        <p14:creationId xmlns:p14="http://schemas.microsoft.com/office/powerpoint/2010/main" val="160740860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err="1"/>
              <a:t>Chemsex</a:t>
            </a:r>
            <a:r>
              <a:rPr lang="fr-FR" dirty="0"/>
              <a:t> dans IPERGAY (5)</a:t>
            </a:r>
          </a:p>
        </p:txBody>
      </p:sp>
      <p:sp>
        <p:nvSpPr>
          <p:cNvPr id="5123" name="Rectangle 3"/>
          <p:cNvSpPr>
            <a:spLocks noGrp="1" noChangeArrowheads="1"/>
          </p:cNvSpPr>
          <p:nvPr>
            <p:ph idx="1"/>
          </p:nvPr>
        </p:nvSpPr>
        <p:spPr>
          <a:xfrm>
            <a:off x="457201" y="1158557"/>
            <a:ext cx="8572500" cy="5241925"/>
          </a:xfrm>
        </p:spPr>
        <p:txBody>
          <a:bodyPr/>
          <a:lstStyle/>
          <a:p>
            <a:pPr eaLnBrk="1" hangingPunct="1"/>
            <a:r>
              <a:rPr lang="fr-FR" b="1" dirty="0">
                <a:solidFill>
                  <a:srgbClr val="0070C0"/>
                </a:solidFill>
                <a:latin typeface="Calibri" panose="020F0502020204030204" pitchFamily="34" charset="0"/>
                <a:cs typeface="Calibri" panose="020F0502020204030204" pitchFamily="34" charset="0"/>
              </a:rPr>
              <a:t>Conclusions</a:t>
            </a:r>
          </a:p>
          <a:p>
            <a:pPr eaLnBrk="1" hangingPunct="1"/>
            <a:endParaRPr lang="fr-FR" sz="1600" b="1" dirty="0"/>
          </a:p>
          <a:p>
            <a:pPr lvl="1" eaLnBrk="1" hangingPunct="1"/>
            <a:r>
              <a:rPr lang="fr-FR" sz="1800" dirty="0"/>
              <a:t>Prévalence élevée (39 %) de l’usage des Nouvelles Drogues de Synthèse (</a:t>
            </a:r>
            <a:r>
              <a:rPr lang="fr-FR" sz="1800" dirty="0" err="1"/>
              <a:t>Cathinones</a:t>
            </a:r>
            <a:r>
              <a:rPr lang="fr-FR" sz="1800" dirty="0"/>
              <a:t>) dans cette population HSH PrEP à haut risque de contamination du VIH mais néanmoins plus faible que l’usage de drogues plus conventionnelles comme cocaïne (47 %) et amphétamine (60 %)</a:t>
            </a:r>
          </a:p>
          <a:p>
            <a:pPr lvl="1" eaLnBrk="1" hangingPunct="1"/>
            <a:r>
              <a:rPr lang="fr-FR" sz="1800" dirty="0"/>
              <a:t>L’analyse toxicologique des cheveux a permis d’objectiver une consommation plus élevée que ne le rapportaient les auto-questionnaires, probablement en raison d’une sous-déclaration (volontaire ou non) : </a:t>
            </a:r>
            <a:br>
              <a:rPr lang="fr-FR" sz="1800" dirty="0"/>
            </a:br>
            <a:r>
              <a:rPr lang="fr-FR" sz="1800" dirty="0"/>
              <a:t>réelles pertes de mémoire ou méconnaissance des produits consommés ?</a:t>
            </a:r>
          </a:p>
          <a:p>
            <a:pPr lvl="1" eaLnBrk="1" hangingPunct="1"/>
            <a:r>
              <a:rPr lang="fr-FR" sz="1800" dirty="0"/>
              <a:t>Ces résultats suggèrent de revoir la politique de réduction des risques sous l’angle de la consommation des drogues :</a:t>
            </a:r>
          </a:p>
          <a:p>
            <a:pPr lvl="2" eaLnBrk="1" hangingPunct="1"/>
            <a:r>
              <a:rPr lang="fr-FR" sz="1600" dirty="0"/>
              <a:t>Usages de drogues multiples : </a:t>
            </a:r>
            <a:r>
              <a:rPr lang="fr-FR" sz="1600" dirty="0" err="1"/>
              <a:t>cathinones</a:t>
            </a:r>
            <a:r>
              <a:rPr lang="fr-FR" sz="1600" dirty="0"/>
              <a:t> associées à cocaïne et/ou MDMA et/ou kétamine</a:t>
            </a:r>
          </a:p>
          <a:p>
            <a:pPr lvl="2" eaLnBrk="1" hangingPunct="1"/>
            <a:r>
              <a:rPr lang="fr-FR" sz="1600" dirty="0"/>
              <a:t>Consommation stable et récréative le plus souvent au cours du temps</a:t>
            </a:r>
          </a:p>
          <a:p>
            <a:pPr lvl="2" eaLnBrk="1" hangingPunct="1"/>
            <a:r>
              <a:rPr lang="fr-FR" sz="1600" dirty="0"/>
              <a:t>Les HSH consommateurs de drogues ont significativement plus de partenaires sexuels dans les 2 derniers mois, mais sans avoir plus de pratiques à haut risque</a:t>
            </a:r>
          </a:p>
          <a:p>
            <a:pPr lvl="2" eaLnBrk="1" hangingPunct="1"/>
            <a:r>
              <a:rPr lang="fr-FR" sz="1600" dirty="0"/>
              <a:t>L’incidence des IST dans cette population reste à explorer</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a:solidFill>
                  <a:srgbClr val="0070C0"/>
                </a:solidFill>
              </a:rPr>
              <a:t>Chas J, CROI 2018, Abs. 1029</a:t>
            </a:r>
          </a:p>
        </p:txBody>
      </p:sp>
      <p:sp>
        <p:nvSpPr>
          <p:cNvPr id="6" name="ZoneTexte 5">
            <a:extLst>
              <a:ext uri="{FF2B5EF4-FFF2-40B4-BE49-F238E27FC236}">
                <a16:creationId xmlns="" xmlns:a16="http://schemas.microsoft.com/office/drawing/2014/main" id="{10992A0D-F25A-4A52-9837-F4CD1C9B162B}"/>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198</a:t>
            </a:r>
          </a:p>
        </p:txBody>
      </p:sp>
    </p:spTree>
    <p:extLst>
      <p:ext uri="{BB962C8B-B14F-4D97-AF65-F5344CB8AC3E}">
        <p14:creationId xmlns:p14="http://schemas.microsoft.com/office/powerpoint/2010/main" val="1278757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 xmlns:a16="http://schemas.microsoft.com/office/drawing/2014/main" id="{620EB704-3CB4-4297-A685-84C6B4EB89C8}"/>
              </a:ext>
            </a:extLst>
          </p:cNvPr>
          <p:cNvSpPr>
            <a:spLocks/>
          </p:cNvSpPr>
          <p:nvPr/>
        </p:nvSpPr>
        <p:spPr bwMode="auto">
          <a:xfrm>
            <a:off x="820741" y="2398713"/>
            <a:ext cx="3717925" cy="2925763"/>
          </a:xfrm>
          <a:custGeom>
            <a:avLst/>
            <a:gdLst>
              <a:gd name="T0" fmla="*/ 2342 w 2342"/>
              <a:gd name="T1" fmla="*/ 1843 h 1843"/>
              <a:gd name="T2" fmla="*/ 0 w 2342"/>
              <a:gd name="T3" fmla="*/ 1843 h 1843"/>
              <a:gd name="T4" fmla="*/ 0 w 2342"/>
              <a:gd name="T5" fmla="*/ 0 h 1843"/>
            </a:gdLst>
            <a:ahLst/>
            <a:cxnLst>
              <a:cxn ang="0">
                <a:pos x="T0" y="T1"/>
              </a:cxn>
              <a:cxn ang="0">
                <a:pos x="T2" y="T3"/>
              </a:cxn>
              <a:cxn ang="0">
                <a:pos x="T4" y="T5"/>
              </a:cxn>
            </a:cxnLst>
            <a:rect l="0" t="0" r="r" b="b"/>
            <a:pathLst>
              <a:path w="2342" h="1843">
                <a:moveTo>
                  <a:pt x="2342" y="1843"/>
                </a:moveTo>
                <a:lnTo>
                  <a:pt x="0" y="1843"/>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 name="Line 16">
            <a:extLst>
              <a:ext uri="{FF2B5EF4-FFF2-40B4-BE49-F238E27FC236}">
                <a16:creationId xmlns="" xmlns:a16="http://schemas.microsoft.com/office/drawing/2014/main" id="{71D10C41-73A4-464B-8314-B5F66E621804}"/>
              </a:ext>
            </a:extLst>
          </p:cNvPr>
          <p:cNvSpPr>
            <a:spLocks noChangeShapeType="1"/>
          </p:cNvSpPr>
          <p:nvPr/>
        </p:nvSpPr>
        <p:spPr bwMode="auto">
          <a:xfrm>
            <a:off x="747716" y="2447926"/>
            <a:ext cx="730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 name="Line 18">
            <a:extLst>
              <a:ext uri="{FF2B5EF4-FFF2-40B4-BE49-F238E27FC236}">
                <a16:creationId xmlns="" xmlns:a16="http://schemas.microsoft.com/office/drawing/2014/main" id="{F5065546-8D33-4426-99DD-F5829D4CCC31}"/>
              </a:ext>
            </a:extLst>
          </p:cNvPr>
          <p:cNvSpPr>
            <a:spLocks noChangeShapeType="1"/>
          </p:cNvSpPr>
          <p:nvPr/>
        </p:nvSpPr>
        <p:spPr bwMode="auto">
          <a:xfrm>
            <a:off x="747716" y="3133726"/>
            <a:ext cx="730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 name="Line 20">
            <a:extLst>
              <a:ext uri="{FF2B5EF4-FFF2-40B4-BE49-F238E27FC236}">
                <a16:creationId xmlns="" xmlns:a16="http://schemas.microsoft.com/office/drawing/2014/main" id="{B4E12126-A9ED-4C86-A5ED-CD1B9200FAA9}"/>
              </a:ext>
            </a:extLst>
          </p:cNvPr>
          <p:cNvSpPr>
            <a:spLocks noChangeShapeType="1"/>
          </p:cNvSpPr>
          <p:nvPr/>
        </p:nvSpPr>
        <p:spPr bwMode="auto">
          <a:xfrm>
            <a:off x="747716" y="3819526"/>
            <a:ext cx="730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 name="Line 22">
            <a:extLst>
              <a:ext uri="{FF2B5EF4-FFF2-40B4-BE49-F238E27FC236}">
                <a16:creationId xmlns="" xmlns:a16="http://schemas.microsoft.com/office/drawing/2014/main" id="{6DCDB3B3-7DBD-40F1-B624-38DAC1BF7AE4}"/>
              </a:ext>
            </a:extLst>
          </p:cNvPr>
          <p:cNvSpPr>
            <a:spLocks noChangeShapeType="1"/>
          </p:cNvSpPr>
          <p:nvPr/>
        </p:nvSpPr>
        <p:spPr bwMode="auto">
          <a:xfrm>
            <a:off x="747716" y="4505326"/>
            <a:ext cx="730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7" name="Line 24">
            <a:extLst>
              <a:ext uri="{FF2B5EF4-FFF2-40B4-BE49-F238E27FC236}">
                <a16:creationId xmlns="" xmlns:a16="http://schemas.microsoft.com/office/drawing/2014/main" id="{895FB68E-85CC-49E5-8D25-193EB6544720}"/>
              </a:ext>
            </a:extLst>
          </p:cNvPr>
          <p:cNvSpPr>
            <a:spLocks noChangeShapeType="1"/>
          </p:cNvSpPr>
          <p:nvPr/>
        </p:nvSpPr>
        <p:spPr bwMode="auto">
          <a:xfrm>
            <a:off x="747716" y="5194301"/>
            <a:ext cx="730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5" name="Line 32">
            <a:extLst>
              <a:ext uri="{FF2B5EF4-FFF2-40B4-BE49-F238E27FC236}">
                <a16:creationId xmlns="" xmlns:a16="http://schemas.microsoft.com/office/drawing/2014/main" id="{E082E0FB-CBEB-431C-84EF-A4D85A706F29}"/>
              </a:ext>
            </a:extLst>
          </p:cNvPr>
          <p:cNvSpPr>
            <a:spLocks noChangeShapeType="1"/>
          </p:cNvSpPr>
          <p:nvPr/>
        </p:nvSpPr>
        <p:spPr bwMode="auto">
          <a:xfrm flipV="1">
            <a:off x="4441829"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6" name="Line 33">
            <a:extLst>
              <a:ext uri="{FF2B5EF4-FFF2-40B4-BE49-F238E27FC236}">
                <a16:creationId xmlns="" xmlns:a16="http://schemas.microsoft.com/office/drawing/2014/main" id="{06B48472-94F6-4EFD-8568-2C96EC2BE4A3}"/>
              </a:ext>
            </a:extLst>
          </p:cNvPr>
          <p:cNvSpPr>
            <a:spLocks noChangeShapeType="1"/>
          </p:cNvSpPr>
          <p:nvPr/>
        </p:nvSpPr>
        <p:spPr bwMode="auto">
          <a:xfrm flipV="1">
            <a:off x="3954466"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7" name="Line 34">
            <a:extLst>
              <a:ext uri="{FF2B5EF4-FFF2-40B4-BE49-F238E27FC236}">
                <a16:creationId xmlns="" xmlns:a16="http://schemas.microsoft.com/office/drawing/2014/main" id="{F0B32EA4-F82E-4B5E-B628-C452ED35D827}"/>
              </a:ext>
            </a:extLst>
          </p:cNvPr>
          <p:cNvSpPr>
            <a:spLocks noChangeShapeType="1"/>
          </p:cNvSpPr>
          <p:nvPr/>
        </p:nvSpPr>
        <p:spPr bwMode="auto">
          <a:xfrm flipV="1">
            <a:off x="3467104"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8" name="Line 35">
            <a:extLst>
              <a:ext uri="{FF2B5EF4-FFF2-40B4-BE49-F238E27FC236}">
                <a16:creationId xmlns="" xmlns:a16="http://schemas.microsoft.com/office/drawing/2014/main" id="{EDCF672A-19CD-4137-A8C3-C64EE6A5380C}"/>
              </a:ext>
            </a:extLst>
          </p:cNvPr>
          <p:cNvSpPr>
            <a:spLocks noChangeShapeType="1"/>
          </p:cNvSpPr>
          <p:nvPr/>
        </p:nvSpPr>
        <p:spPr bwMode="auto">
          <a:xfrm flipV="1">
            <a:off x="2979741"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9" name="Line 36">
            <a:extLst>
              <a:ext uri="{FF2B5EF4-FFF2-40B4-BE49-F238E27FC236}">
                <a16:creationId xmlns="" xmlns:a16="http://schemas.microsoft.com/office/drawing/2014/main" id="{D018161E-5D3C-42F3-85F2-319573AF865B}"/>
              </a:ext>
            </a:extLst>
          </p:cNvPr>
          <p:cNvSpPr>
            <a:spLocks noChangeShapeType="1"/>
          </p:cNvSpPr>
          <p:nvPr/>
        </p:nvSpPr>
        <p:spPr bwMode="auto">
          <a:xfrm flipV="1">
            <a:off x="2493966"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0" name="Line 37">
            <a:extLst>
              <a:ext uri="{FF2B5EF4-FFF2-40B4-BE49-F238E27FC236}">
                <a16:creationId xmlns="" xmlns:a16="http://schemas.microsoft.com/office/drawing/2014/main" id="{635E6053-28FD-4C6C-BA6F-15E367597BF9}"/>
              </a:ext>
            </a:extLst>
          </p:cNvPr>
          <p:cNvSpPr>
            <a:spLocks noChangeShapeType="1"/>
          </p:cNvSpPr>
          <p:nvPr/>
        </p:nvSpPr>
        <p:spPr bwMode="auto">
          <a:xfrm flipV="1">
            <a:off x="2006604"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1" name="Line 38">
            <a:extLst>
              <a:ext uri="{FF2B5EF4-FFF2-40B4-BE49-F238E27FC236}">
                <a16:creationId xmlns="" xmlns:a16="http://schemas.microsoft.com/office/drawing/2014/main" id="{8253FFB3-1A79-4A8D-BB99-B3DE41A7EBD6}"/>
              </a:ext>
            </a:extLst>
          </p:cNvPr>
          <p:cNvSpPr>
            <a:spLocks noChangeShapeType="1"/>
          </p:cNvSpPr>
          <p:nvPr/>
        </p:nvSpPr>
        <p:spPr bwMode="auto">
          <a:xfrm flipV="1">
            <a:off x="1519241"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2" name="Freeform 39">
            <a:extLst>
              <a:ext uri="{FF2B5EF4-FFF2-40B4-BE49-F238E27FC236}">
                <a16:creationId xmlns="" xmlns:a16="http://schemas.microsoft.com/office/drawing/2014/main" id="{8EACDE1E-B094-4334-9D03-738492455B36}"/>
              </a:ext>
            </a:extLst>
          </p:cNvPr>
          <p:cNvSpPr>
            <a:spLocks/>
          </p:cNvSpPr>
          <p:nvPr/>
        </p:nvSpPr>
        <p:spPr bwMode="auto">
          <a:xfrm>
            <a:off x="1524004" y="4254501"/>
            <a:ext cx="2916238" cy="360363"/>
          </a:xfrm>
          <a:custGeom>
            <a:avLst/>
            <a:gdLst>
              <a:gd name="T0" fmla="*/ 1436 w 1436"/>
              <a:gd name="T1" fmla="*/ 62 h 177"/>
              <a:gd name="T2" fmla="*/ 1436 w 1436"/>
              <a:gd name="T3" fmla="*/ 0 h 177"/>
              <a:gd name="T4" fmla="*/ 881 w 1436"/>
              <a:gd name="T5" fmla="*/ 105 h 177"/>
              <a:gd name="T6" fmla="*/ 276 w 1436"/>
              <a:gd name="T7" fmla="*/ 105 h 177"/>
              <a:gd name="T8" fmla="*/ 0 w 1436"/>
              <a:gd name="T9" fmla="*/ 113 h 177"/>
              <a:gd name="T10" fmla="*/ 0 w 1436"/>
              <a:gd name="T11" fmla="*/ 177 h 177"/>
              <a:gd name="T12" fmla="*/ 551 w 1436"/>
              <a:gd name="T13" fmla="*/ 158 h 177"/>
              <a:gd name="T14" fmla="*/ 1185 w 1436"/>
              <a:gd name="T15" fmla="*/ 130 h 177"/>
              <a:gd name="T16" fmla="*/ 1436 w 1436"/>
              <a:gd name="T1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6" h="177">
                <a:moveTo>
                  <a:pt x="1436" y="62"/>
                </a:moveTo>
                <a:cubicBezTo>
                  <a:pt x="1436" y="0"/>
                  <a:pt x="1436" y="0"/>
                  <a:pt x="1436" y="0"/>
                </a:cubicBezTo>
                <a:cubicBezTo>
                  <a:pt x="1257" y="70"/>
                  <a:pt x="1072" y="105"/>
                  <a:pt x="881" y="105"/>
                </a:cubicBezTo>
                <a:cubicBezTo>
                  <a:pt x="678" y="112"/>
                  <a:pt x="476" y="112"/>
                  <a:pt x="276" y="105"/>
                </a:cubicBezTo>
                <a:cubicBezTo>
                  <a:pt x="183" y="102"/>
                  <a:pt x="91" y="105"/>
                  <a:pt x="0" y="113"/>
                </a:cubicBezTo>
                <a:cubicBezTo>
                  <a:pt x="0" y="177"/>
                  <a:pt x="0" y="177"/>
                  <a:pt x="0" y="177"/>
                </a:cubicBezTo>
                <a:cubicBezTo>
                  <a:pt x="182" y="154"/>
                  <a:pt x="366" y="148"/>
                  <a:pt x="551" y="158"/>
                </a:cubicBezTo>
                <a:cubicBezTo>
                  <a:pt x="762" y="161"/>
                  <a:pt x="974" y="152"/>
                  <a:pt x="1185" y="130"/>
                </a:cubicBezTo>
                <a:cubicBezTo>
                  <a:pt x="1269" y="114"/>
                  <a:pt x="1353" y="91"/>
                  <a:pt x="1436" y="62"/>
                </a:cubicBez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3" name="Freeform 40">
            <a:extLst>
              <a:ext uri="{FF2B5EF4-FFF2-40B4-BE49-F238E27FC236}">
                <a16:creationId xmlns="" xmlns:a16="http://schemas.microsoft.com/office/drawing/2014/main" id="{1CCC65BC-E853-4B88-A1D1-56653E8ACEC6}"/>
              </a:ext>
            </a:extLst>
          </p:cNvPr>
          <p:cNvSpPr>
            <a:spLocks/>
          </p:cNvSpPr>
          <p:nvPr/>
        </p:nvSpPr>
        <p:spPr bwMode="auto">
          <a:xfrm>
            <a:off x="1519241" y="4303713"/>
            <a:ext cx="2928938" cy="233363"/>
          </a:xfrm>
          <a:custGeom>
            <a:avLst/>
            <a:gdLst>
              <a:gd name="T0" fmla="*/ 1442 w 1442"/>
              <a:gd name="T1" fmla="*/ 0 h 115"/>
              <a:gd name="T2" fmla="*/ 971 w 1442"/>
              <a:gd name="T3" fmla="*/ 101 h 115"/>
              <a:gd name="T4" fmla="*/ 340 w 1442"/>
              <a:gd name="T5" fmla="*/ 101 h 115"/>
              <a:gd name="T6" fmla="*/ 0 w 1442"/>
              <a:gd name="T7" fmla="*/ 115 h 115"/>
            </a:gdLst>
            <a:ahLst/>
            <a:cxnLst>
              <a:cxn ang="0">
                <a:pos x="T0" y="T1"/>
              </a:cxn>
              <a:cxn ang="0">
                <a:pos x="T2" y="T3"/>
              </a:cxn>
              <a:cxn ang="0">
                <a:pos x="T4" y="T5"/>
              </a:cxn>
              <a:cxn ang="0">
                <a:pos x="T6" y="T7"/>
              </a:cxn>
            </a:cxnLst>
            <a:rect l="0" t="0" r="r" b="b"/>
            <a:pathLst>
              <a:path w="1442" h="115">
                <a:moveTo>
                  <a:pt x="1442" y="0"/>
                </a:moveTo>
                <a:cubicBezTo>
                  <a:pt x="1293" y="61"/>
                  <a:pt x="1136" y="95"/>
                  <a:pt x="971" y="101"/>
                </a:cubicBezTo>
                <a:cubicBezTo>
                  <a:pt x="340" y="101"/>
                  <a:pt x="340" y="101"/>
                  <a:pt x="340" y="101"/>
                </a:cubicBezTo>
                <a:cubicBezTo>
                  <a:pt x="224" y="101"/>
                  <a:pt x="111" y="106"/>
                  <a:pt x="0" y="115"/>
                </a:cubicBezTo>
              </a:path>
            </a:pathLst>
          </a:custGeom>
          <a:noFill/>
          <a:ln w="2381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4" name="Line 41">
            <a:extLst>
              <a:ext uri="{FF2B5EF4-FFF2-40B4-BE49-F238E27FC236}">
                <a16:creationId xmlns="" xmlns:a16="http://schemas.microsoft.com/office/drawing/2014/main" id="{E693EC5A-1CC3-4E3E-9895-2935819CA7FE}"/>
              </a:ext>
            </a:extLst>
          </p:cNvPr>
          <p:cNvSpPr>
            <a:spLocks noChangeShapeType="1"/>
          </p:cNvSpPr>
          <p:nvPr/>
        </p:nvSpPr>
        <p:spPr bwMode="auto">
          <a:xfrm flipH="1">
            <a:off x="4441829" y="3659188"/>
            <a:ext cx="52388"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5" name="Line 42">
            <a:extLst>
              <a:ext uri="{FF2B5EF4-FFF2-40B4-BE49-F238E27FC236}">
                <a16:creationId xmlns="" xmlns:a16="http://schemas.microsoft.com/office/drawing/2014/main" id="{68BBEDA1-5130-420B-8802-6F0019E419AD}"/>
              </a:ext>
            </a:extLst>
          </p:cNvPr>
          <p:cNvSpPr>
            <a:spLocks noChangeShapeType="1"/>
          </p:cNvSpPr>
          <p:nvPr/>
        </p:nvSpPr>
        <p:spPr bwMode="auto">
          <a:xfrm flipH="1">
            <a:off x="4391029" y="3659188"/>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6" name="Line 43">
            <a:extLst>
              <a:ext uri="{FF2B5EF4-FFF2-40B4-BE49-F238E27FC236}">
                <a16:creationId xmlns="" xmlns:a16="http://schemas.microsoft.com/office/drawing/2014/main" id="{901CF060-A173-4784-A02E-9792E0B1FECB}"/>
              </a:ext>
            </a:extLst>
          </p:cNvPr>
          <p:cNvSpPr>
            <a:spLocks noChangeShapeType="1"/>
          </p:cNvSpPr>
          <p:nvPr/>
        </p:nvSpPr>
        <p:spPr bwMode="auto">
          <a:xfrm flipH="1">
            <a:off x="2982916" y="4303713"/>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7" name="Line 44">
            <a:extLst>
              <a:ext uri="{FF2B5EF4-FFF2-40B4-BE49-F238E27FC236}">
                <a16:creationId xmlns="" xmlns:a16="http://schemas.microsoft.com/office/drawing/2014/main" id="{60969EA7-7E0E-41F9-B343-0A5543F22D31}"/>
              </a:ext>
            </a:extLst>
          </p:cNvPr>
          <p:cNvSpPr>
            <a:spLocks noChangeShapeType="1"/>
          </p:cNvSpPr>
          <p:nvPr/>
        </p:nvSpPr>
        <p:spPr bwMode="auto">
          <a:xfrm flipH="1">
            <a:off x="2932116" y="4303713"/>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8" name="Line 45">
            <a:extLst>
              <a:ext uri="{FF2B5EF4-FFF2-40B4-BE49-F238E27FC236}">
                <a16:creationId xmlns="" xmlns:a16="http://schemas.microsoft.com/office/drawing/2014/main" id="{22B87141-EAD5-474F-A644-DA747A2824A9}"/>
              </a:ext>
            </a:extLst>
          </p:cNvPr>
          <p:cNvSpPr>
            <a:spLocks noChangeShapeType="1"/>
          </p:cNvSpPr>
          <p:nvPr/>
        </p:nvSpPr>
        <p:spPr bwMode="auto">
          <a:xfrm flipH="1">
            <a:off x="2003429" y="4316413"/>
            <a:ext cx="49213"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9" name="Line 46">
            <a:extLst>
              <a:ext uri="{FF2B5EF4-FFF2-40B4-BE49-F238E27FC236}">
                <a16:creationId xmlns="" xmlns:a16="http://schemas.microsoft.com/office/drawing/2014/main" id="{682E220F-5800-4FCA-B075-4AE0967AC4EA}"/>
              </a:ext>
            </a:extLst>
          </p:cNvPr>
          <p:cNvSpPr>
            <a:spLocks noChangeShapeType="1"/>
          </p:cNvSpPr>
          <p:nvPr/>
        </p:nvSpPr>
        <p:spPr bwMode="auto">
          <a:xfrm flipH="1">
            <a:off x="1952629" y="4316413"/>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0" name="Line 47">
            <a:extLst>
              <a:ext uri="{FF2B5EF4-FFF2-40B4-BE49-F238E27FC236}">
                <a16:creationId xmlns="" xmlns:a16="http://schemas.microsoft.com/office/drawing/2014/main" id="{FBA787A2-B688-4300-AA46-D8E135CCAACA}"/>
              </a:ext>
            </a:extLst>
          </p:cNvPr>
          <p:cNvSpPr>
            <a:spLocks noChangeShapeType="1"/>
          </p:cNvSpPr>
          <p:nvPr/>
        </p:nvSpPr>
        <p:spPr bwMode="auto">
          <a:xfrm flipH="1">
            <a:off x="2489204" y="4379913"/>
            <a:ext cx="53975"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1" name="Line 48">
            <a:extLst>
              <a:ext uri="{FF2B5EF4-FFF2-40B4-BE49-F238E27FC236}">
                <a16:creationId xmlns="" xmlns:a16="http://schemas.microsoft.com/office/drawing/2014/main" id="{2AEB87BB-E6C4-407F-AB8C-A3BEFBD3CBF9}"/>
              </a:ext>
            </a:extLst>
          </p:cNvPr>
          <p:cNvSpPr>
            <a:spLocks noChangeShapeType="1"/>
          </p:cNvSpPr>
          <p:nvPr/>
        </p:nvSpPr>
        <p:spPr bwMode="auto">
          <a:xfrm flipH="1">
            <a:off x="2439991" y="4379913"/>
            <a:ext cx="49213"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2" name="Line 49">
            <a:extLst>
              <a:ext uri="{FF2B5EF4-FFF2-40B4-BE49-F238E27FC236}">
                <a16:creationId xmlns="" xmlns:a16="http://schemas.microsoft.com/office/drawing/2014/main" id="{765858EF-1D37-48E1-9023-0DA97AA38DA2}"/>
              </a:ext>
            </a:extLst>
          </p:cNvPr>
          <p:cNvSpPr>
            <a:spLocks noChangeShapeType="1"/>
          </p:cNvSpPr>
          <p:nvPr/>
        </p:nvSpPr>
        <p:spPr bwMode="auto">
          <a:xfrm flipH="1">
            <a:off x="2489204" y="4673601"/>
            <a:ext cx="53975"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3" name="Line 50">
            <a:extLst>
              <a:ext uri="{FF2B5EF4-FFF2-40B4-BE49-F238E27FC236}">
                <a16:creationId xmlns="" xmlns:a16="http://schemas.microsoft.com/office/drawing/2014/main" id="{399F03BF-C6BE-4105-A4F2-7A1FBA7816F5}"/>
              </a:ext>
            </a:extLst>
          </p:cNvPr>
          <p:cNvSpPr>
            <a:spLocks noChangeShapeType="1"/>
          </p:cNvSpPr>
          <p:nvPr/>
        </p:nvSpPr>
        <p:spPr bwMode="auto">
          <a:xfrm flipH="1">
            <a:off x="2439991" y="4673601"/>
            <a:ext cx="49213"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4" name="Line 51">
            <a:extLst>
              <a:ext uri="{FF2B5EF4-FFF2-40B4-BE49-F238E27FC236}">
                <a16:creationId xmlns="" xmlns:a16="http://schemas.microsoft.com/office/drawing/2014/main" id="{B5060E14-BA08-48E6-AB22-798E47DB0746}"/>
              </a:ext>
            </a:extLst>
          </p:cNvPr>
          <p:cNvSpPr>
            <a:spLocks noChangeShapeType="1"/>
          </p:cNvSpPr>
          <p:nvPr/>
        </p:nvSpPr>
        <p:spPr bwMode="auto">
          <a:xfrm flipH="1">
            <a:off x="2003429" y="4614863"/>
            <a:ext cx="49213"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5" name="Line 52">
            <a:extLst>
              <a:ext uri="{FF2B5EF4-FFF2-40B4-BE49-F238E27FC236}">
                <a16:creationId xmlns="" xmlns:a16="http://schemas.microsoft.com/office/drawing/2014/main" id="{CAD04535-654B-408A-9B88-C4E5E98C339F}"/>
              </a:ext>
            </a:extLst>
          </p:cNvPr>
          <p:cNvSpPr>
            <a:spLocks noChangeShapeType="1"/>
          </p:cNvSpPr>
          <p:nvPr/>
        </p:nvSpPr>
        <p:spPr bwMode="auto">
          <a:xfrm flipH="1">
            <a:off x="1952629" y="4614863"/>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6" name="Line 53">
            <a:extLst>
              <a:ext uri="{FF2B5EF4-FFF2-40B4-BE49-F238E27FC236}">
                <a16:creationId xmlns="" xmlns:a16="http://schemas.microsoft.com/office/drawing/2014/main" id="{2AA7CE24-C507-4AF0-BCF3-8EC077C1D427}"/>
              </a:ext>
            </a:extLst>
          </p:cNvPr>
          <p:cNvSpPr>
            <a:spLocks noChangeShapeType="1"/>
          </p:cNvSpPr>
          <p:nvPr/>
        </p:nvSpPr>
        <p:spPr bwMode="auto">
          <a:xfrm flipH="1">
            <a:off x="2982916" y="4632326"/>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7" name="Line 54">
            <a:extLst>
              <a:ext uri="{FF2B5EF4-FFF2-40B4-BE49-F238E27FC236}">
                <a16:creationId xmlns="" xmlns:a16="http://schemas.microsoft.com/office/drawing/2014/main" id="{BFD19EBD-EAB1-4749-A21D-EB567A08545F}"/>
              </a:ext>
            </a:extLst>
          </p:cNvPr>
          <p:cNvSpPr>
            <a:spLocks noChangeShapeType="1"/>
          </p:cNvSpPr>
          <p:nvPr/>
        </p:nvSpPr>
        <p:spPr bwMode="auto">
          <a:xfrm flipH="1">
            <a:off x="2932116" y="4632326"/>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8" name="Line 55">
            <a:extLst>
              <a:ext uri="{FF2B5EF4-FFF2-40B4-BE49-F238E27FC236}">
                <a16:creationId xmlns="" xmlns:a16="http://schemas.microsoft.com/office/drawing/2014/main" id="{EEF2FFE1-AF7F-43BB-89FB-6E18EC945BA2}"/>
              </a:ext>
            </a:extLst>
          </p:cNvPr>
          <p:cNvSpPr>
            <a:spLocks noChangeShapeType="1"/>
          </p:cNvSpPr>
          <p:nvPr/>
        </p:nvSpPr>
        <p:spPr bwMode="auto">
          <a:xfrm flipV="1">
            <a:off x="2982916" y="4303713"/>
            <a:ext cx="0" cy="328613"/>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9" name="Line 56">
            <a:extLst>
              <a:ext uri="{FF2B5EF4-FFF2-40B4-BE49-F238E27FC236}">
                <a16:creationId xmlns="" xmlns:a16="http://schemas.microsoft.com/office/drawing/2014/main" id="{9E177173-1554-4B40-8D19-63F0909C4ACA}"/>
              </a:ext>
            </a:extLst>
          </p:cNvPr>
          <p:cNvSpPr>
            <a:spLocks noChangeShapeType="1"/>
          </p:cNvSpPr>
          <p:nvPr/>
        </p:nvSpPr>
        <p:spPr bwMode="auto">
          <a:xfrm flipV="1">
            <a:off x="2489204" y="4379913"/>
            <a:ext cx="0" cy="293688"/>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0" name="Line 57">
            <a:extLst>
              <a:ext uri="{FF2B5EF4-FFF2-40B4-BE49-F238E27FC236}">
                <a16:creationId xmlns="" xmlns:a16="http://schemas.microsoft.com/office/drawing/2014/main" id="{A170E1F3-5978-476D-8F8B-8307FCB49C81}"/>
              </a:ext>
            </a:extLst>
          </p:cNvPr>
          <p:cNvSpPr>
            <a:spLocks noChangeShapeType="1"/>
          </p:cNvSpPr>
          <p:nvPr/>
        </p:nvSpPr>
        <p:spPr bwMode="auto">
          <a:xfrm flipV="1">
            <a:off x="2003429" y="4316413"/>
            <a:ext cx="0" cy="29845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1" name="Line 58">
            <a:extLst>
              <a:ext uri="{FF2B5EF4-FFF2-40B4-BE49-F238E27FC236}">
                <a16:creationId xmlns="" xmlns:a16="http://schemas.microsoft.com/office/drawing/2014/main" id="{374198A6-0BA4-4F8D-87C7-0AD44A4E88AA}"/>
              </a:ext>
            </a:extLst>
          </p:cNvPr>
          <p:cNvSpPr>
            <a:spLocks noChangeShapeType="1"/>
          </p:cNvSpPr>
          <p:nvPr/>
        </p:nvSpPr>
        <p:spPr bwMode="auto">
          <a:xfrm flipH="1">
            <a:off x="3960816" y="4216401"/>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2" name="Line 59">
            <a:extLst>
              <a:ext uri="{FF2B5EF4-FFF2-40B4-BE49-F238E27FC236}">
                <a16:creationId xmlns="" xmlns:a16="http://schemas.microsoft.com/office/drawing/2014/main" id="{977CED9E-FC74-49A8-86F1-78BD1CE11C38}"/>
              </a:ext>
            </a:extLst>
          </p:cNvPr>
          <p:cNvSpPr>
            <a:spLocks noChangeShapeType="1"/>
          </p:cNvSpPr>
          <p:nvPr/>
        </p:nvSpPr>
        <p:spPr bwMode="auto">
          <a:xfrm flipH="1">
            <a:off x="3910016" y="4216401"/>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3" name="Line 60">
            <a:extLst>
              <a:ext uri="{FF2B5EF4-FFF2-40B4-BE49-F238E27FC236}">
                <a16:creationId xmlns="" xmlns:a16="http://schemas.microsoft.com/office/drawing/2014/main" id="{1AB58573-895C-4E81-A4D2-87AE93E5422E}"/>
              </a:ext>
            </a:extLst>
          </p:cNvPr>
          <p:cNvSpPr>
            <a:spLocks noChangeShapeType="1"/>
          </p:cNvSpPr>
          <p:nvPr/>
        </p:nvSpPr>
        <p:spPr bwMode="auto">
          <a:xfrm flipH="1">
            <a:off x="3470279" y="4333876"/>
            <a:ext cx="53975"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4" name="Line 61">
            <a:extLst>
              <a:ext uri="{FF2B5EF4-FFF2-40B4-BE49-F238E27FC236}">
                <a16:creationId xmlns="" xmlns:a16="http://schemas.microsoft.com/office/drawing/2014/main" id="{E6BCB019-2548-4ACC-8D00-605E1ABADAE0}"/>
              </a:ext>
            </a:extLst>
          </p:cNvPr>
          <p:cNvSpPr>
            <a:spLocks noChangeShapeType="1"/>
          </p:cNvSpPr>
          <p:nvPr/>
        </p:nvSpPr>
        <p:spPr bwMode="auto">
          <a:xfrm flipH="1">
            <a:off x="3419479" y="4333876"/>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5" name="Line 62">
            <a:extLst>
              <a:ext uri="{FF2B5EF4-FFF2-40B4-BE49-F238E27FC236}">
                <a16:creationId xmlns="" xmlns:a16="http://schemas.microsoft.com/office/drawing/2014/main" id="{C3333F53-3931-437E-8FE5-6500E88AE9EC}"/>
              </a:ext>
            </a:extLst>
          </p:cNvPr>
          <p:cNvSpPr>
            <a:spLocks noChangeShapeType="1"/>
          </p:cNvSpPr>
          <p:nvPr/>
        </p:nvSpPr>
        <p:spPr bwMode="auto">
          <a:xfrm flipH="1">
            <a:off x="3470279" y="4675188"/>
            <a:ext cx="53975"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6" name="Line 63">
            <a:extLst>
              <a:ext uri="{FF2B5EF4-FFF2-40B4-BE49-F238E27FC236}">
                <a16:creationId xmlns="" xmlns:a16="http://schemas.microsoft.com/office/drawing/2014/main" id="{26CA8650-E148-4DE9-B54A-FF955F81D764}"/>
              </a:ext>
            </a:extLst>
          </p:cNvPr>
          <p:cNvSpPr>
            <a:spLocks noChangeShapeType="1"/>
          </p:cNvSpPr>
          <p:nvPr/>
        </p:nvSpPr>
        <p:spPr bwMode="auto">
          <a:xfrm flipH="1">
            <a:off x="3419479" y="4675188"/>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7" name="Line 64">
            <a:extLst>
              <a:ext uri="{FF2B5EF4-FFF2-40B4-BE49-F238E27FC236}">
                <a16:creationId xmlns="" xmlns:a16="http://schemas.microsoft.com/office/drawing/2014/main" id="{114DA76B-E3EE-4ED4-9733-B9F2C7437B61}"/>
              </a:ext>
            </a:extLst>
          </p:cNvPr>
          <p:cNvSpPr>
            <a:spLocks noChangeShapeType="1"/>
          </p:cNvSpPr>
          <p:nvPr/>
        </p:nvSpPr>
        <p:spPr bwMode="auto">
          <a:xfrm flipH="1">
            <a:off x="4441829" y="4659313"/>
            <a:ext cx="52388"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8" name="Line 65">
            <a:extLst>
              <a:ext uri="{FF2B5EF4-FFF2-40B4-BE49-F238E27FC236}">
                <a16:creationId xmlns="" xmlns:a16="http://schemas.microsoft.com/office/drawing/2014/main" id="{DD8CE640-84E1-4B80-BFA7-1D0761472D1A}"/>
              </a:ext>
            </a:extLst>
          </p:cNvPr>
          <p:cNvSpPr>
            <a:spLocks noChangeShapeType="1"/>
          </p:cNvSpPr>
          <p:nvPr/>
        </p:nvSpPr>
        <p:spPr bwMode="auto">
          <a:xfrm flipH="1">
            <a:off x="4391029" y="4659313"/>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9" name="Line 66">
            <a:extLst>
              <a:ext uri="{FF2B5EF4-FFF2-40B4-BE49-F238E27FC236}">
                <a16:creationId xmlns="" xmlns:a16="http://schemas.microsoft.com/office/drawing/2014/main" id="{01BB0BC9-4D57-4EDA-8544-3701B44DD7AE}"/>
              </a:ext>
            </a:extLst>
          </p:cNvPr>
          <p:cNvSpPr>
            <a:spLocks noChangeShapeType="1"/>
          </p:cNvSpPr>
          <p:nvPr/>
        </p:nvSpPr>
        <p:spPr bwMode="auto">
          <a:xfrm flipH="1">
            <a:off x="3960816" y="4683126"/>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0" name="Line 67">
            <a:extLst>
              <a:ext uri="{FF2B5EF4-FFF2-40B4-BE49-F238E27FC236}">
                <a16:creationId xmlns="" xmlns:a16="http://schemas.microsoft.com/office/drawing/2014/main" id="{8A6113D6-A5B0-4290-AF52-0038684DB475}"/>
              </a:ext>
            </a:extLst>
          </p:cNvPr>
          <p:cNvSpPr>
            <a:spLocks noChangeShapeType="1"/>
          </p:cNvSpPr>
          <p:nvPr/>
        </p:nvSpPr>
        <p:spPr bwMode="auto">
          <a:xfrm flipH="1">
            <a:off x="3910016" y="4683126"/>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1" name="Line 68">
            <a:extLst>
              <a:ext uri="{FF2B5EF4-FFF2-40B4-BE49-F238E27FC236}">
                <a16:creationId xmlns="" xmlns:a16="http://schemas.microsoft.com/office/drawing/2014/main" id="{4DE77C13-6D7F-4C70-AC27-E36CF19EAC59}"/>
              </a:ext>
            </a:extLst>
          </p:cNvPr>
          <p:cNvSpPr>
            <a:spLocks noChangeShapeType="1"/>
          </p:cNvSpPr>
          <p:nvPr/>
        </p:nvSpPr>
        <p:spPr bwMode="auto">
          <a:xfrm flipV="1">
            <a:off x="3960816" y="4216401"/>
            <a:ext cx="0" cy="466725"/>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2" name="Line 69">
            <a:extLst>
              <a:ext uri="{FF2B5EF4-FFF2-40B4-BE49-F238E27FC236}">
                <a16:creationId xmlns="" xmlns:a16="http://schemas.microsoft.com/office/drawing/2014/main" id="{605EBA2F-3FCD-4CEF-A618-AD41DBEFF288}"/>
              </a:ext>
            </a:extLst>
          </p:cNvPr>
          <p:cNvSpPr>
            <a:spLocks noChangeShapeType="1"/>
          </p:cNvSpPr>
          <p:nvPr/>
        </p:nvSpPr>
        <p:spPr bwMode="auto">
          <a:xfrm flipV="1">
            <a:off x="3470279" y="4333876"/>
            <a:ext cx="0" cy="341313"/>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3" name="Line 70">
            <a:extLst>
              <a:ext uri="{FF2B5EF4-FFF2-40B4-BE49-F238E27FC236}">
                <a16:creationId xmlns="" xmlns:a16="http://schemas.microsoft.com/office/drawing/2014/main" id="{6A5007A4-132F-4302-B6FE-E561DFE92E83}"/>
              </a:ext>
            </a:extLst>
          </p:cNvPr>
          <p:cNvSpPr>
            <a:spLocks noChangeShapeType="1"/>
          </p:cNvSpPr>
          <p:nvPr/>
        </p:nvSpPr>
        <p:spPr bwMode="auto">
          <a:xfrm flipV="1">
            <a:off x="4441829" y="3659188"/>
            <a:ext cx="0" cy="1000125"/>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4" name="Line 71">
            <a:extLst>
              <a:ext uri="{FF2B5EF4-FFF2-40B4-BE49-F238E27FC236}">
                <a16:creationId xmlns="" xmlns:a16="http://schemas.microsoft.com/office/drawing/2014/main" id="{50EA41E9-1788-4CFC-9C2F-2F0EB10BF7C5}"/>
              </a:ext>
            </a:extLst>
          </p:cNvPr>
          <p:cNvSpPr>
            <a:spLocks noChangeShapeType="1"/>
          </p:cNvSpPr>
          <p:nvPr/>
        </p:nvSpPr>
        <p:spPr bwMode="auto">
          <a:xfrm flipH="1">
            <a:off x="1514479" y="4400551"/>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5" name="Line 72">
            <a:extLst>
              <a:ext uri="{FF2B5EF4-FFF2-40B4-BE49-F238E27FC236}">
                <a16:creationId xmlns="" xmlns:a16="http://schemas.microsoft.com/office/drawing/2014/main" id="{B8C907C9-78D9-478B-86C6-BA917596CAD5}"/>
              </a:ext>
            </a:extLst>
          </p:cNvPr>
          <p:cNvSpPr>
            <a:spLocks noChangeShapeType="1"/>
          </p:cNvSpPr>
          <p:nvPr/>
        </p:nvSpPr>
        <p:spPr bwMode="auto">
          <a:xfrm flipH="1">
            <a:off x="1462091" y="4400551"/>
            <a:ext cx="52388"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6" name="Line 73">
            <a:extLst>
              <a:ext uri="{FF2B5EF4-FFF2-40B4-BE49-F238E27FC236}">
                <a16:creationId xmlns="" xmlns:a16="http://schemas.microsoft.com/office/drawing/2014/main" id="{0CFE6127-0FA4-4393-B9EC-1000B0044AB7}"/>
              </a:ext>
            </a:extLst>
          </p:cNvPr>
          <p:cNvSpPr>
            <a:spLocks noChangeShapeType="1"/>
          </p:cNvSpPr>
          <p:nvPr/>
        </p:nvSpPr>
        <p:spPr bwMode="auto">
          <a:xfrm flipH="1">
            <a:off x="1514479" y="4683126"/>
            <a:ext cx="50800"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7" name="Line 74">
            <a:extLst>
              <a:ext uri="{FF2B5EF4-FFF2-40B4-BE49-F238E27FC236}">
                <a16:creationId xmlns="" xmlns:a16="http://schemas.microsoft.com/office/drawing/2014/main" id="{D0F15E2A-DA68-4DC5-ADC3-D89E06061755}"/>
              </a:ext>
            </a:extLst>
          </p:cNvPr>
          <p:cNvSpPr>
            <a:spLocks noChangeShapeType="1"/>
          </p:cNvSpPr>
          <p:nvPr/>
        </p:nvSpPr>
        <p:spPr bwMode="auto">
          <a:xfrm flipH="1">
            <a:off x="1462091" y="4683126"/>
            <a:ext cx="52388" cy="0"/>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8" name="Line 75">
            <a:extLst>
              <a:ext uri="{FF2B5EF4-FFF2-40B4-BE49-F238E27FC236}">
                <a16:creationId xmlns="" xmlns:a16="http://schemas.microsoft.com/office/drawing/2014/main" id="{7659B9A9-9C63-450A-8CB7-BDF5088FD94A}"/>
              </a:ext>
            </a:extLst>
          </p:cNvPr>
          <p:cNvSpPr>
            <a:spLocks noChangeShapeType="1"/>
          </p:cNvSpPr>
          <p:nvPr/>
        </p:nvSpPr>
        <p:spPr bwMode="auto">
          <a:xfrm flipV="1">
            <a:off x="1514479" y="4400551"/>
            <a:ext cx="0" cy="282575"/>
          </a:xfrm>
          <a:prstGeom prst="line">
            <a:avLst/>
          </a:prstGeom>
          <a:noFill/>
          <a:ln w="15875" cap="rnd">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9" name="Freeform 76">
            <a:extLst>
              <a:ext uri="{FF2B5EF4-FFF2-40B4-BE49-F238E27FC236}">
                <a16:creationId xmlns="" xmlns:a16="http://schemas.microsoft.com/office/drawing/2014/main" id="{4887A8B0-5D70-4947-897D-D0BAD099985B}"/>
              </a:ext>
            </a:extLst>
          </p:cNvPr>
          <p:cNvSpPr>
            <a:spLocks/>
          </p:cNvSpPr>
          <p:nvPr/>
        </p:nvSpPr>
        <p:spPr bwMode="auto">
          <a:xfrm>
            <a:off x="1495429" y="4548188"/>
            <a:ext cx="39688" cy="39688"/>
          </a:xfrm>
          <a:custGeom>
            <a:avLst/>
            <a:gdLst>
              <a:gd name="T0" fmla="*/ 2 w 20"/>
              <a:gd name="T1" fmla="*/ 3 h 20"/>
              <a:gd name="T2" fmla="*/ 0 w 20"/>
              <a:gd name="T3" fmla="*/ 10 h 20"/>
              <a:gd name="T4" fmla="*/ 2 w 20"/>
              <a:gd name="T5" fmla="*/ 17 h 20"/>
              <a:gd name="T6" fmla="*/ 10 w 20"/>
              <a:gd name="T7" fmla="*/ 20 h 20"/>
              <a:gd name="T8" fmla="*/ 17 w 20"/>
              <a:gd name="T9" fmla="*/ 17 h 20"/>
              <a:gd name="T10" fmla="*/ 20 w 20"/>
              <a:gd name="T11" fmla="*/ 10 h 20"/>
              <a:gd name="T12" fmla="*/ 17 w 20"/>
              <a:gd name="T13" fmla="*/ 3 h 20"/>
              <a:gd name="T14" fmla="*/ 10 w 20"/>
              <a:gd name="T15" fmla="*/ 0 h 20"/>
              <a:gd name="T16" fmla="*/ 2 w 20"/>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2" y="3"/>
                </a:moveTo>
                <a:cubicBezTo>
                  <a:pt x="1" y="5"/>
                  <a:pt x="0" y="8"/>
                  <a:pt x="0" y="10"/>
                </a:cubicBezTo>
                <a:cubicBezTo>
                  <a:pt x="0" y="13"/>
                  <a:pt x="1" y="15"/>
                  <a:pt x="2" y="17"/>
                </a:cubicBezTo>
                <a:cubicBezTo>
                  <a:pt x="4" y="19"/>
                  <a:pt x="7" y="20"/>
                  <a:pt x="10" y="20"/>
                </a:cubicBezTo>
                <a:cubicBezTo>
                  <a:pt x="12" y="20"/>
                  <a:pt x="15" y="19"/>
                  <a:pt x="17" y="17"/>
                </a:cubicBezTo>
                <a:cubicBezTo>
                  <a:pt x="19" y="15"/>
                  <a:pt x="20" y="13"/>
                  <a:pt x="20" y="10"/>
                </a:cubicBezTo>
                <a:cubicBezTo>
                  <a:pt x="20" y="8"/>
                  <a:pt x="19" y="5"/>
                  <a:pt x="17" y="3"/>
                </a:cubicBezTo>
                <a:cubicBezTo>
                  <a:pt x="15" y="1"/>
                  <a:pt x="12" y="0"/>
                  <a:pt x="10" y="0"/>
                </a:cubicBezTo>
                <a:cubicBezTo>
                  <a:pt x="7" y="0"/>
                  <a:pt x="4" y="1"/>
                  <a:pt x="2" y="3"/>
                </a:cubicBez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0" name="Freeform 77">
            <a:extLst>
              <a:ext uri="{FF2B5EF4-FFF2-40B4-BE49-F238E27FC236}">
                <a16:creationId xmlns="" xmlns:a16="http://schemas.microsoft.com/office/drawing/2014/main" id="{BD1C4917-6B5D-4DDC-A291-0C2556C221EE}"/>
              </a:ext>
            </a:extLst>
          </p:cNvPr>
          <p:cNvSpPr>
            <a:spLocks/>
          </p:cNvSpPr>
          <p:nvPr/>
        </p:nvSpPr>
        <p:spPr bwMode="auto">
          <a:xfrm>
            <a:off x="1982791" y="4464051"/>
            <a:ext cx="39688" cy="41275"/>
          </a:xfrm>
          <a:custGeom>
            <a:avLst/>
            <a:gdLst>
              <a:gd name="T0" fmla="*/ 3 w 20"/>
              <a:gd name="T1" fmla="*/ 2 h 20"/>
              <a:gd name="T2" fmla="*/ 0 w 20"/>
              <a:gd name="T3" fmla="*/ 10 h 20"/>
              <a:gd name="T4" fmla="*/ 3 w 20"/>
              <a:gd name="T5" fmla="*/ 17 h 20"/>
              <a:gd name="T6" fmla="*/ 10 w 20"/>
              <a:gd name="T7" fmla="*/ 20 h 20"/>
              <a:gd name="T8" fmla="*/ 17 w 20"/>
              <a:gd name="T9" fmla="*/ 17 h 20"/>
              <a:gd name="T10" fmla="*/ 20 w 20"/>
              <a:gd name="T11" fmla="*/ 10 h 20"/>
              <a:gd name="T12" fmla="*/ 17 w 20"/>
              <a:gd name="T13" fmla="*/ 2 h 20"/>
              <a:gd name="T14" fmla="*/ 10 w 20"/>
              <a:gd name="T15" fmla="*/ 0 h 20"/>
              <a:gd name="T16" fmla="*/ 3 w 20"/>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3" y="2"/>
                </a:moveTo>
                <a:cubicBezTo>
                  <a:pt x="1" y="4"/>
                  <a:pt x="0" y="7"/>
                  <a:pt x="0" y="10"/>
                </a:cubicBezTo>
                <a:cubicBezTo>
                  <a:pt x="0" y="12"/>
                  <a:pt x="1" y="15"/>
                  <a:pt x="3" y="17"/>
                </a:cubicBezTo>
                <a:cubicBezTo>
                  <a:pt x="5" y="19"/>
                  <a:pt x="7" y="20"/>
                  <a:pt x="10" y="20"/>
                </a:cubicBezTo>
                <a:cubicBezTo>
                  <a:pt x="12" y="20"/>
                  <a:pt x="15" y="19"/>
                  <a:pt x="17" y="17"/>
                </a:cubicBezTo>
                <a:cubicBezTo>
                  <a:pt x="19" y="15"/>
                  <a:pt x="20" y="12"/>
                  <a:pt x="20" y="10"/>
                </a:cubicBezTo>
                <a:cubicBezTo>
                  <a:pt x="20" y="7"/>
                  <a:pt x="19" y="4"/>
                  <a:pt x="17" y="2"/>
                </a:cubicBezTo>
                <a:cubicBezTo>
                  <a:pt x="15" y="1"/>
                  <a:pt x="12" y="0"/>
                  <a:pt x="10" y="0"/>
                </a:cubicBezTo>
                <a:cubicBezTo>
                  <a:pt x="7" y="0"/>
                  <a:pt x="5" y="1"/>
                  <a:pt x="3" y="2"/>
                </a:cubicBez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1" name="Freeform 78">
            <a:extLst>
              <a:ext uri="{FF2B5EF4-FFF2-40B4-BE49-F238E27FC236}">
                <a16:creationId xmlns="" xmlns:a16="http://schemas.microsoft.com/office/drawing/2014/main" id="{58E30F0B-1629-43DD-974E-836F858CC10D}"/>
              </a:ext>
            </a:extLst>
          </p:cNvPr>
          <p:cNvSpPr>
            <a:spLocks/>
          </p:cNvSpPr>
          <p:nvPr/>
        </p:nvSpPr>
        <p:spPr bwMode="auto">
          <a:xfrm>
            <a:off x="2470154" y="4533901"/>
            <a:ext cx="39688" cy="39688"/>
          </a:xfrm>
          <a:custGeom>
            <a:avLst/>
            <a:gdLst>
              <a:gd name="T0" fmla="*/ 3 w 20"/>
              <a:gd name="T1" fmla="*/ 3 h 20"/>
              <a:gd name="T2" fmla="*/ 0 w 20"/>
              <a:gd name="T3" fmla="*/ 10 h 20"/>
              <a:gd name="T4" fmla="*/ 3 w 20"/>
              <a:gd name="T5" fmla="*/ 17 h 20"/>
              <a:gd name="T6" fmla="*/ 10 w 20"/>
              <a:gd name="T7" fmla="*/ 20 h 20"/>
              <a:gd name="T8" fmla="*/ 17 w 20"/>
              <a:gd name="T9" fmla="*/ 17 h 20"/>
              <a:gd name="T10" fmla="*/ 20 w 20"/>
              <a:gd name="T11" fmla="*/ 10 h 20"/>
              <a:gd name="T12" fmla="*/ 17 w 20"/>
              <a:gd name="T13" fmla="*/ 3 h 20"/>
              <a:gd name="T14" fmla="*/ 10 w 20"/>
              <a:gd name="T15" fmla="*/ 0 h 20"/>
              <a:gd name="T16" fmla="*/ 3 w 20"/>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3" y="3"/>
                </a:moveTo>
                <a:cubicBezTo>
                  <a:pt x="1" y="5"/>
                  <a:pt x="0" y="7"/>
                  <a:pt x="0" y="10"/>
                </a:cubicBezTo>
                <a:cubicBezTo>
                  <a:pt x="0" y="12"/>
                  <a:pt x="1" y="15"/>
                  <a:pt x="3" y="17"/>
                </a:cubicBezTo>
                <a:cubicBezTo>
                  <a:pt x="5" y="19"/>
                  <a:pt x="7" y="20"/>
                  <a:pt x="10" y="20"/>
                </a:cubicBezTo>
                <a:cubicBezTo>
                  <a:pt x="13" y="20"/>
                  <a:pt x="15" y="19"/>
                  <a:pt x="17" y="17"/>
                </a:cubicBezTo>
                <a:cubicBezTo>
                  <a:pt x="19" y="15"/>
                  <a:pt x="20" y="12"/>
                  <a:pt x="20" y="10"/>
                </a:cubicBezTo>
                <a:cubicBezTo>
                  <a:pt x="20" y="7"/>
                  <a:pt x="19" y="5"/>
                  <a:pt x="17" y="3"/>
                </a:cubicBezTo>
                <a:cubicBezTo>
                  <a:pt x="15" y="1"/>
                  <a:pt x="13" y="0"/>
                  <a:pt x="10" y="0"/>
                </a:cubicBezTo>
                <a:cubicBezTo>
                  <a:pt x="7" y="0"/>
                  <a:pt x="5" y="1"/>
                  <a:pt x="3" y="3"/>
                </a:cubicBez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2" name="Freeform 79">
            <a:extLst>
              <a:ext uri="{FF2B5EF4-FFF2-40B4-BE49-F238E27FC236}">
                <a16:creationId xmlns="" xmlns:a16="http://schemas.microsoft.com/office/drawing/2014/main" id="{6916161F-C7A4-4D7F-AE60-51A6A1B50051}"/>
              </a:ext>
            </a:extLst>
          </p:cNvPr>
          <p:cNvSpPr>
            <a:spLocks/>
          </p:cNvSpPr>
          <p:nvPr/>
        </p:nvSpPr>
        <p:spPr bwMode="auto">
          <a:xfrm>
            <a:off x="2963866" y="4462463"/>
            <a:ext cx="39688" cy="39688"/>
          </a:xfrm>
          <a:custGeom>
            <a:avLst/>
            <a:gdLst>
              <a:gd name="T0" fmla="*/ 3 w 20"/>
              <a:gd name="T1" fmla="*/ 3 h 20"/>
              <a:gd name="T2" fmla="*/ 0 w 20"/>
              <a:gd name="T3" fmla="*/ 10 h 20"/>
              <a:gd name="T4" fmla="*/ 3 w 20"/>
              <a:gd name="T5" fmla="*/ 17 h 20"/>
              <a:gd name="T6" fmla="*/ 10 w 20"/>
              <a:gd name="T7" fmla="*/ 20 h 20"/>
              <a:gd name="T8" fmla="*/ 17 w 20"/>
              <a:gd name="T9" fmla="*/ 17 h 20"/>
              <a:gd name="T10" fmla="*/ 20 w 20"/>
              <a:gd name="T11" fmla="*/ 10 h 20"/>
              <a:gd name="T12" fmla="*/ 17 w 20"/>
              <a:gd name="T13" fmla="*/ 3 h 20"/>
              <a:gd name="T14" fmla="*/ 10 w 20"/>
              <a:gd name="T15" fmla="*/ 0 h 20"/>
              <a:gd name="T16" fmla="*/ 3 w 20"/>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3" y="3"/>
                </a:moveTo>
                <a:cubicBezTo>
                  <a:pt x="1" y="5"/>
                  <a:pt x="0" y="7"/>
                  <a:pt x="0" y="10"/>
                </a:cubicBezTo>
                <a:cubicBezTo>
                  <a:pt x="0" y="12"/>
                  <a:pt x="1" y="15"/>
                  <a:pt x="3" y="17"/>
                </a:cubicBezTo>
                <a:cubicBezTo>
                  <a:pt x="5" y="19"/>
                  <a:pt x="7" y="20"/>
                  <a:pt x="10" y="20"/>
                </a:cubicBezTo>
                <a:cubicBezTo>
                  <a:pt x="13" y="20"/>
                  <a:pt x="15" y="19"/>
                  <a:pt x="17" y="17"/>
                </a:cubicBezTo>
                <a:cubicBezTo>
                  <a:pt x="19" y="15"/>
                  <a:pt x="20" y="12"/>
                  <a:pt x="20" y="10"/>
                </a:cubicBezTo>
                <a:cubicBezTo>
                  <a:pt x="20" y="7"/>
                  <a:pt x="19" y="5"/>
                  <a:pt x="17" y="3"/>
                </a:cubicBezTo>
                <a:cubicBezTo>
                  <a:pt x="15" y="1"/>
                  <a:pt x="13" y="0"/>
                  <a:pt x="10" y="0"/>
                </a:cubicBezTo>
                <a:cubicBezTo>
                  <a:pt x="7" y="0"/>
                  <a:pt x="5" y="1"/>
                  <a:pt x="3" y="3"/>
                </a:cubicBez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3" name="Freeform 80">
            <a:extLst>
              <a:ext uri="{FF2B5EF4-FFF2-40B4-BE49-F238E27FC236}">
                <a16:creationId xmlns="" xmlns:a16="http://schemas.microsoft.com/office/drawing/2014/main" id="{14DBE79E-EDA9-4720-A103-355AC9107A0A}"/>
              </a:ext>
            </a:extLst>
          </p:cNvPr>
          <p:cNvSpPr>
            <a:spLocks/>
          </p:cNvSpPr>
          <p:nvPr/>
        </p:nvSpPr>
        <p:spPr bwMode="auto">
          <a:xfrm>
            <a:off x="3451229" y="4513263"/>
            <a:ext cx="39688" cy="39688"/>
          </a:xfrm>
          <a:custGeom>
            <a:avLst/>
            <a:gdLst>
              <a:gd name="T0" fmla="*/ 3 w 20"/>
              <a:gd name="T1" fmla="*/ 3 h 20"/>
              <a:gd name="T2" fmla="*/ 0 w 20"/>
              <a:gd name="T3" fmla="*/ 10 h 20"/>
              <a:gd name="T4" fmla="*/ 3 w 20"/>
              <a:gd name="T5" fmla="*/ 17 h 20"/>
              <a:gd name="T6" fmla="*/ 10 w 20"/>
              <a:gd name="T7" fmla="*/ 20 h 20"/>
              <a:gd name="T8" fmla="*/ 17 w 20"/>
              <a:gd name="T9" fmla="*/ 17 h 20"/>
              <a:gd name="T10" fmla="*/ 20 w 20"/>
              <a:gd name="T11" fmla="*/ 10 h 20"/>
              <a:gd name="T12" fmla="*/ 17 w 20"/>
              <a:gd name="T13" fmla="*/ 3 h 20"/>
              <a:gd name="T14" fmla="*/ 10 w 20"/>
              <a:gd name="T15" fmla="*/ 0 h 20"/>
              <a:gd name="T16" fmla="*/ 3 w 20"/>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3" y="3"/>
                </a:moveTo>
                <a:cubicBezTo>
                  <a:pt x="1" y="5"/>
                  <a:pt x="0" y="7"/>
                  <a:pt x="0" y="10"/>
                </a:cubicBezTo>
                <a:cubicBezTo>
                  <a:pt x="0" y="13"/>
                  <a:pt x="1" y="15"/>
                  <a:pt x="3" y="17"/>
                </a:cubicBezTo>
                <a:cubicBezTo>
                  <a:pt x="5" y="19"/>
                  <a:pt x="8" y="20"/>
                  <a:pt x="10" y="20"/>
                </a:cubicBezTo>
                <a:cubicBezTo>
                  <a:pt x="13" y="20"/>
                  <a:pt x="15" y="19"/>
                  <a:pt x="17" y="17"/>
                </a:cubicBezTo>
                <a:cubicBezTo>
                  <a:pt x="19" y="15"/>
                  <a:pt x="20" y="13"/>
                  <a:pt x="20" y="10"/>
                </a:cubicBezTo>
                <a:cubicBezTo>
                  <a:pt x="20" y="7"/>
                  <a:pt x="19" y="5"/>
                  <a:pt x="17" y="3"/>
                </a:cubicBezTo>
                <a:cubicBezTo>
                  <a:pt x="15" y="1"/>
                  <a:pt x="13" y="0"/>
                  <a:pt x="10" y="0"/>
                </a:cubicBezTo>
                <a:cubicBezTo>
                  <a:pt x="8" y="0"/>
                  <a:pt x="5" y="1"/>
                  <a:pt x="3" y="3"/>
                </a:cubicBez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4" name="Freeform 81">
            <a:extLst>
              <a:ext uri="{FF2B5EF4-FFF2-40B4-BE49-F238E27FC236}">
                <a16:creationId xmlns="" xmlns:a16="http://schemas.microsoft.com/office/drawing/2014/main" id="{64E28744-8F99-440C-A8B4-05F4FC4F772A}"/>
              </a:ext>
            </a:extLst>
          </p:cNvPr>
          <p:cNvSpPr>
            <a:spLocks/>
          </p:cNvSpPr>
          <p:nvPr/>
        </p:nvSpPr>
        <p:spPr bwMode="auto">
          <a:xfrm>
            <a:off x="3940179" y="4465638"/>
            <a:ext cx="41275" cy="41275"/>
          </a:xfrm>
          <a:custGeom>
            <a:avLst/>
            <a:gdLst>
              <a:gd name="T0" fmla="*/ 2 w 20"/>
              <a:gd name="T1" fmla="*/ 3 h 20"/>
              <a:gd name="T2" fmla="*/ 0 w 20"/>
              <a:gd name="T3" fmla="*/ 10 h 20"/>
              <a:gd name="T4" fmla="*/ 2 w 20"/>
              <a:gd name="T5" fmla="*/ 17 h 20"/>
              <a:gd name="T6" fmla="*/ 10 w 20"/>
              <a:gd name="T7" fmla="*/ 20 h 20"/>
              <a:gd name="T8" fmla="*/ 17 w 20"/>
              <a:gd name="T9" fmla="*/ 17 h 20"/>
              <a:gd name="T10" fmla="*/ 20 w 20"/>
              <a:gd name="T11" fmla="*/ 10 h 20"/>
              <a:gd name="T12" fmla="*/ 17 w 20"/>
              <a:gd name="T13" fmla="*/ 3 h 20"/>
              <a:gd name="T14" fmla="*/ 10 w 20"/>
              <a:gd name="T15" fmla="*/ 0 h 20"/>
              <a:gd name="T16" fmla="*/ 2 w 20"/>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2" y="3"/>
                </a:moveTo>
                <a:cubicBezTo>
                  <a:pt x="1" y="5"/>
                  <a:pt x="0" y="8"/>
                  <a:pt x="0" y="10"/>
                </a:cubicBezTo>
                <a:cubicBezTo>
                  <a:pt x="0" y="13"/>
                  <a:pt x="1" y="15"/>
                  <a:pt x="2" y="17"/>
                </a:cubicBezTo>
                <a:cubicBezTo>
                  <a:pt x="4" y="19"/>
                  <a:pt x="7" y="20"/>
                  <a:pt x="10" y="20"/>
                </a:cubicBezTo>
                <a:cubicBezTo>
                  <a:pt x="12" y="20"/>
                  <a:pt x="15" y="19"/>
                  <a:pt x="17" y="17"/>
                </a:cubicBezTo>
                <a:cubicBezTo>
                  <a:pt x="19" y="15"/>
                  <a:pt x="20" y="13"/>
                  <a:pt x="20" y="10"/>
                </a:cubicBezTo>
                <a:cubicBezTo>
                  <a:pt x="20" y="8"/>
                  <a:pt x="19" y="5"/>
                  <a:pt x="17" y="3"/>
                </a:cubicBezTo>
                <a:cubicBezTo>
                  <a:pt x="15" y="1"/>
                  <a:pt x="12" y="0"/>
                  <a:pt x="10" y="0"/>
                </a:cubicBezTo>
                <a:cubicBezTo>
                  <a:pt x="7" y="0"/>
                  <a:pt x="4" y="1"/>
                  <a:pt x="2" y="3"/>
                </a:cubicBez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5" name="Freeform 82">
            <a:extLst>
              <a:ext uri="{FF2B5EF4-FFF2-40B4-BE49-F238E27FC236}">
                <a16:creationId xmlns="" xmlns:a16="http://schemas.microsoft.com/office/drawing/2014/main" id="{B746825A-313C-4C5B-B16E-4A60F2A4B34B}"/>
              </a:ext>
            </a:extLst>
          </p:cNvPr>
          <p:cNvSpPr>
            <a:spLocks/>
          </p:cNvSpPr>
          <p:nvPr/>
        </p:nvSpPr>
        <p:spPr bwMode="auto">
          <a:xfrm>
            <a:off x="4421191" y="4265613"/>
            <a:ext cx="41275" cy="39688"/>
          </a:xfrm>
          <a:custGeom>
            <a:avLst/>
            <a:gdLst>
              <a:gd name="T0" fmla="*/ 3 w 20"/>
              <a:gd name="T1" fmla="*/ 2 h 20"/>
              <a:gd name="T2" fmla="*/ 0 w 20"/>
              <a:gd name="T3" fmla="*/ 10 h 20"/>
              <a:gd name="T4" fmla="*/ 3 w 20"/>
              <a:gd name="T5" fmla="*/ 17 h 20"/>
              <a:gd name="T6" fmla="*/ 10 w 20"/>
              <a:gd name="T7" fmla="*/ 20 h 20"/>
              <a:gd name="T8" fmla="*/ 17 w 20"/>
              <a:gd name="T9" fmla="*/ 17 h 20"/>
              <a:gd name="T10" fmla="*/ 20 w 20"/>
              <a:gd name="T11" fmla="*/ 10 h 20"/>
              <a:gd name="T12" fmla="*/ 17 w 20"/>
              <a:gd name="T13" fmla="*/ 2 h 20"/>
              <a:gd name="T14" fmla="*/ 10 w 20"/>
              <a:gd name="T15" fmla="*/ 0 h 20"/>
              <a:gd name="T16" fmla="*/ 3 w 20"/>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3" y="2"/>
                </a:moveTo>
                <a:cubicBezTo>
                  <a:pt x="1" y="4"/>
                  <a:pt x="0" y="7"/>
                  <a:pt x="0" y="10"/>
                </a:cubicBezTo>
                <a:cubicBezTo>
                  <a:pt x="0" y="12"/>
                  <a:pt x="1" y="15"/>
                  <a:pt x="3" y="17"/>
                </a:cubicBezTo>
                <a:cubicBezTo>
                  <a:pt x="5" y="19"/>
                  <a:pt x="8" y="20"/>
                  <a:pt x="10" y="20"/>
                </a:cubicBezTo>
                <a:cubicBezTo>
                  <a:pt x="13" y="20"/>
                  <a:pt x="15" y="19"/>
                  <a:pt x="17" y="17"/>
                </a:cubicBezTo>
                <a:cubicBezTo>
                  <a:pt x="19" y="15"/>
                  <a:pt x="20" y="12"/>
                  <a:pt x="20" y="10"/>
                </a:cubicBezTo>
                <a:cubicBezTo>
                  <a:pt x="20" y="7"/>
                  <a:pt x="19" y="4"/>
                  <a:pt x="17" y="2"/>
                </a:cubicBezTo>
                <a:cubicBezTo>
                  <a:pt x="15" y="1"/>
                  <a:pt x="13" y="0"/>
                  <a:pt x="10" y="0"/>
                </a:cubicBezTo>
                <a:cubicBezTo>
                  <a:pt x="8" y="0"/>
                  <a:pt x="5" y="1"/>
                  <a:pt x="3" y="2"/>
                </a:cubicBez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9" name="Freeform 6">
            <a:extLst>
              <a:ext uri="{FF2B5EF4-FFF2-40B4-BE49-F238E27FC236}">
                <a16:creationId xmlns="" xmlns:a16="http://schemas.microsoft.com/office/drawing/2014/main" id="{08CF4BA6-1451-4C05-8C70-CC94045EAC8E}"/>
              </a:ext>
            </a:extLst>
          </p:cNvPr>
          <p:cNvSpPr>
            <a:spLocks/>
          </p:cNvSpPr>
          <p:nvPr/>
        </p:nvSpPr>
        <p:spPr bwMode="auto">
          <a:xfrm>
            <a:off x="5267331" y="2398713"/>
            <a:ext cx="3717925" cy="2925763"/>
          </a:xfrm>
          <a:custGeom>
            <a:avLst/>
            <a:gdLst>
              <a:gd name="T0" fmla="*/ 2342 w 2342"/>
              <a:gd name="T1" fmla="*/ 1843 h 1843"/>
              <a:gd name="T2" fmla="*/ 0 w 2342"/>
              <a:gd name="T3" fmla="*/ 1843 h 1843"/>
              <a:gd name="T4" fmla="*/ 0 w 2342"/>
              <a:gd name="T5" fmla="*/ 0 h 1843"/>
            </a:gdLst>
            <a:ahLst/>
            <a:cxnLst>
              <a:cxn ang="0">
                <a:pos x="T0" y="T1"/>
              </a:cxn>
              <a:cxn ang="0">
                <a:pos x="T2" y="T3"/>
              </a:cxn>
              <a:cxn ang="0">
                <a:pos x="T4" y="T5"/>
              </a:cxn>
            </a:cxnLst>
            <a:rect l="0" t="0" r="r" b="b"/>
            <a:pathLst>
              <a:path w="2342" h="1843">
                <a:moveTo>
                  <a:pt x="2342" y="1843"/>
                </a:moveTo>
                <a:lnTo>
                  <a:pt x="0" y="1843"/>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 name="Line 7">
            <a:extLst>
              <a:ext uri="{FF2B5EF4-FFF2-40B4-BE49-F238E27FC236}">
                <a16:creationId xmlns="" xmlns:a16="http://schemas.microsoft.com/office/drawing/2014/main" id="{1731AD27-9DEF-4B21-9C00-2F76F4D3568B}"/>
              </a:ext>
            </a:extLst>
          </p:cNvPr>
          <p:cNvSpPr>
            <a:spLocks noChangeShapeType="1"/>
          </p:cNvSpPr>
          <p:nvPr/>
        </p:nvSpPr>
        <p:spPr bwMode="auto">
          <a:xfrm>
            <a:off x="5194306" y="2447926"/>
            <a:ext cx="730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 name="Line 9">
            <a:extLst>
              <a:ext uri="{FF2B5EF4-FFF2-40B4-BE49-F238E27FC236}">
                <a16:creationId xmlns="" xmlns:a16="http://schemas.microsoft.com/office/drawing/2014/main" id="{E798E8FA-A0BF-491F-B3DB-66C8D345CEF0}"/>
              </a:ext>
            </a:extLst>
          </p:cNvPr>
          <p:cNvSpPr>
            <a:spLocks noChangeShapeType="1"/>
          </p:cNvSpPr>
          <p:nvPr/>
        </p:nvSpPr>
        <p:spPr bwMode="auto">
          <a:xfrm>
            <a:off x="5194306" y="3133726"/>
            <a:ext cx="730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 name="Line 11">
            <a:extLst>
              <a:ext uri="{FF2B5EF4-FFF2-40B4-BE49-F238E27FC236}">
                <a16:creationId xmlns="" xmlns:a16="http://schemas.microsoft.com/office/drawing/2014/main" id="{84D0CB2D-AC1A-46A5-BBFF-BE548DE55B9F}"/>
              </a:ext>
            </a:extLst>
          </p:cNvPr>
          <p:cNvSpPr>
            <a:spLocks noChangeShapeType="1"/>
          </p:cNvSpPr>
          <p:nvPr/>
        </p:nvSpPr>
        <p:spPr bwMode="auto">
          <a:xfrm>
            <a:off x="5194306" y="3819526"/>
            <a:ext cx="730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 name="Line 12">
            <a:extLst>
              <a:ext uri="{FF2B5EF4-FFF2-40B4-BE49-F238E27FC236}">
                <a16:creationId xmlns="" xmlns:a16="http://schemas.microsoft.com/office/drawing/2014/main" id="{445CFBB0-B397-4938-91D2-CF3BF65F1743}"/>
              </a:ext>
            </a:extLst>
          </p:cNvPr>
          <p:cNvSpPr>
            <a:spLocks noChangeShapeType="1"/>
          </p:cNvSpPr>
          <p:nvPr/>
        </p:nvSpPr>
        <p:spPr bwMode="auto">
          <a:xfrm>
            <a:off x="5194306" y="4505326"/>
            <a:ext cx="730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 name="Line 15">
            <a:extLst>
              <a:ext uri="{FF2B5EF4-FFF2-40B4-BE49-F238E27FC236}">
                <a16:creationId xmlns="" xmlns:a16="http://schemas.microsoft.com/office/drawing/2014/main" id="{E38180B3-E8CB-4C23-B38B-3172825262B8}"/>
              </a:ext>
            </a:extLst>
          </p:cNvPr>
          <p:cNvSpPr>
            <a:spLocks noChangeShapeType="1"/>
          </p:cNvSpPr>
          <p:nvPr/>
        </p:nvSpPr>
        <p:spPr bwMode="auto">
          <a:xfrm>
            <a:off x="5194306" y="5194301"/>
            <a:ext cx="730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8" name="Line 25">
            <a:extLst>
              <a:ext uri="{FF2B5EF4-FFF2-40B4-BE49-F238E27FC236}">
                <a16:creationId xmlns="" xmlns:a16="http://schemas.microsoft.com/office/drawing/2014/main" id="{7FC089E2-F960-4CAD-8596-189F3FAE5457}"/>
              </a:ext>
            </a:extLst>
          </p:cNvPr>
          <p:cNvSpPr>
            <a:spLocks noChangeShapeType="1"/>
          </p:cNvSpPr>
          <p:nvPr/>
        </p:nvSpPr>
        <p:spPr bwMode="auto">
          <a:xfrm flipV="1">
            <a:off x="7913693"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9" name="Line 26">
            <a:extLst>
              <a:ext uri="{FF2B5EF4-FFF2-40B4-BE49-F238E27FC236}">
                <a16:creationId xmlns="" xmlns:a16="http://schemas.microsoft.com/office/drawing/2014/main" id="{33F8B948-322B-46DC-9E23-7650662E9B0C}"/>
              </a:ext>
            </a:extLst>
          </p:cNvPr>
          <p:cNvSpPr>
            <a:spLocks noChangeShapeType="1"/>
          </p:cNvSpPr>
          <p:nvPr/>
        </p:nvSpPr>
        <p:spPr bwMode="auto">
          <a:xfrm flipV="1">
            <a:off x="8401056"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0" name="Line 27">
            <a:extLst>
              <a:ext uri="{FF2B5EF4-FFF2-40B4-BE49-F238E27FC236}">
                <a16:creationId xmlns="" xmlns:a16="http://schemas.microsoft.com/office/drawing/2014/main" id="{58CCC390-DB82-4042-A74A-5F9ECC6D7845}"/>
              </a:ext>
            </a:extLst>
          </p:cNvPr>
          <p:cNvSpPr>
            <a:spLocks noChangeShapeType="1"/>
          </p:cNvSpPr>
          <p:nvPr/>
        </p:nvSpPr>
        <p:spPr bwMode="auto">
          <a:xfrm flipV="1">
            <a:off x="8888418"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1" name="Line 28">
            <a:extLst>
              <a:ext uri="{FF2B5EF4-FFF2-40B4-BE49-F238E27FC236}">
                <a16:creationId xmlns="" xmlns:a16="http://schemas.microsoft.com/office/drawing/2014/main" id="{DE175D11-1424-4835-9011-25E6D9D220C2}"/>
              </a:ext>
            </a:extLst>
          </p:cNvPr>
          <p:cNvSpPr>
            <a:spLocks noChangeShapeType="1"/>
          </p:cNvSpPr>
          <p:nvPr/>
        </p:nvSpPr>
        <p:spPr bwMode="auto">
          <a:xfrm flipV="1">
            <a:off x="5965831"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2" name="Line 29">
            <a:extLst>
              <a:ext uri="{FF2B5EF4-FFF2-40B4-BE49-F238E27FC236}">
                <a16:creationId xmlns="" xmlns:a16="http://schemas.microsoft.com/office/drawing/2014/main" id="{F0622C56-6557-4903-8512-854C1FE3E238}"/>
              </a:ext>
            </a:extLst>
          </p:cNvPr>
          <p:cNvSpPr>
            <a:spLocks noChangeShapeType="1"/>
          </p:cNvSpPr>
          <p:nvPr/>
        </p:nvSpPr>
        <p:spPr bwMode="auto">
          <a:xfrm flipV="1">
            <a:off x="6453193"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3" name="Line 30">
            <a:extLst>
              <a:ext uri="{FF2B5EF4-FFF2-40B4-BE49-F238E27FC236}">
                <a16:creationId xmlns="" xmlns:a16="http://schemas.microsoft.com/office/drawing/2014/main" id="{F5A700DC-9BD6-4ECA-87E7-A4DDA10E3B2E}"/>
              </a:ext>
            </a:extLst>
          </p:cNvPr>
          <p:cNvSpPr>
            <a:spLocks noChangeShapeType="1"/>
          </p:cNvSpPr>
          <p:nvPr/>
        </p:nvSpPr>
        <p:spPr bwMode="auto">
          <a:xfrm flipV="1">
            <a:off x="6940556"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4" name="Line 31">
            <a:extLst>
              <a:ext uri="{FF2B5EF4-FFF2-40B4-BE49-F238E27FC236}">
                <a16:creationId xmlns="" xmlns:a16="http://schemas.microsoft.com/office/drawing/2014/main" id="{780FE4F0-EDB4-4453-8998-90001F4DD26D}"/>
              </a:ext>
            </a:extLst>
          </p:cNvPr>
          <p:cNvSpPr>
            <a:spLocks noChangeShapeType="1"/>
          </p:cNvSpPr>
          <p:nvPr/>
        </p:nvSpPr>
        <p:spPr bwMode="auto">
          <a:xfrm flipV="1">
            <a:off x="7426331" y="5324476"/>
            <a:ext cx="0" cy="730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6" name="Freeform 83">
            <a:extLst>
              <a:ext uri="{FF2B5EF4-FFF2-40B4-BE49-F238E27FC236}">
                <a16:creationId xmlns="" xmlns:a16="http://schemas.microsoft.com/office/drawing/2014/main" id="{99A952C4-2CEB-4E58-9E89-09286D0DB245}"/>
              </a:ext>
            </a:extLst>
          </p:cNvPr>
          <p:cNvSpPr>
            <a:spLocks/>
          </p:cNvSpPr>
          <p:nvPr/>
        </p:nvSpPr>
        <p:spPr bwMode="auto">
          <a:xfrm>
            <a:off x="5956306" y="4132263"/>
            <a:ext cx="2938463" cy="404813"/>
          </a:xfrm>
          <a:custGeom>
            <a:avLst/>
            <a:gdLst>
              <a:gd name="T0" fmla="*/ 1447 w 1447"/>
              <a:gd name="T1" fmla="*/ 95 h 199"/>
              <a:gd name="T2" fmla="*/ 1447 w 1447"/>
              <a:gd name="T3" fmla="*/ 0 h 199"/>
              <a:gd name="T4" fmla="*/ 721 w 1447"/>
              <a:gd name="T5" fmla="*/ 120 h 199"/>
              <a:gd name="T6" fmla="*/ 0 w 1447"/>
              <a:gd name="T7" fmla="*/ 85 h 199"/>
              <a:gd name="T8" fmla="*/ 0 w 1447"/>
              <a:gd name="T9" fmla="*/ 188 h 199"/>
              <a:gd name="T10" fmla="*/ 504 w 1447"/>
              <a:gd name="T11" fmla="*/ 188 h 199"/>
              <a:gd name="T12" fmla="*/ 1204 w 1447"/>
              <a:gd name="T13" fmla="*/ 141 h 199"/>
              <a:gd name="T14" fmla="*/ 1447 w 1447"/>
              <a:gd name="T15" fmla="*/ 95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7" h="199">
                <a:moveTo>
                  <a:pt x="1447" y="95"/>
                </a:moveTo>
                <a:cubicBezTo>
                  <a:pt x="1447" y="0"/>
                  <a:pt x="1447" y="0"/>
                  <a:pt x="1447" y="0"/>
                </a:cubicBezTo>
                <a:cubicBezTo>
                  <a:pt x="1214" y="80"/>
                  <a:pt x="972" y="120"/>
                  <a:pt x="721" y="120"/>
                </a:cubicBezTo>
                <a:cubicBezTo>
                  <a:pt x="479" y="127"/>
                  <a:pt x="239" y="115"/>
                  <a:pt x="0" y="85"/>
                </a:cubicBezTo>
                <a:cubicBezTo>
                  <a:pt x="0" y="188"/>
                  <a:pt x="0" y="188"/>
                  <a:pt x="0" y="188"/>
                </a:cubicBezTo>
                <a:cubicBezTo>
                  <a:pt x="161" y="170"/>
                  <a:pt x="329" y="170"/>
                  <a:pt x="504" y="188"/>
                </a:cubicBezTo>
                <a:cubicBezTo>
                  <a:pt x="731" y="199"/>
                  <a:pt x="964" y="183"/>
                  <a:pt x="1204" y="141"/>
                </a:cubicBezTo>
                <a:cubicBezTo>
                  <a:pt x="1447" y="95"/>
                  <a:pt x="1447" y="95"/>
                  <a:pt x="1447" y="95"/>
                </a:cubicBezTo>
                <a:close/>
              </a:path>
            </a:pathLst>
          </a:custGeom>
          <a:solidFill>
            <a:srgbClr val="BF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7" name="Freeform 84">
            <a:extLst>
              <a:ext uri="{FF2B5EF4-FFF2-40B4-BE49-F238E27FC236}">
                <a16:creationId xmlns="" xmlns:a16="http://schemas.microsoft.com/office/drawing/2014/main" id="{F0D8F87B-5C00-4B62-803C-A380FF82BBBC}"/>
              </a:ext>
            </a:extLst>
          </p:cNvPr>
          <p:cNvSpPr>
            <a:spLocks/>
          </p:cNvSpPr>
          <p:nvPr/>
        </p:nvSpPr>
        <p:spPr bwMode="auto">
          <a:xfrm>
            <a:off x="5956306" y="4240213"/>
            <a:ext cx="2938463" cy="204788"/>
          </a:xfrm>
          <a:custGeom>
            <a:avLst/>
            <a:gdLst>
              <a:gd name="T0" fmla="*/ 1447 w 1447"/>
              <a:gd name="T1" fmla="*/ 0 h 101"/>
              <a:gd name="T2" fmla="*/ 1204 w 1447"/>
              <a:gd name="T3" fmla="*/ 52 h 101"/>
              <a:gd name="T4" fmla="*/ 965 w 1447"/>
              <a:gd name="T5" fmla="*/ 85 h 101"/>
              <a:gd name="T6" fmla="*/ 726 w 1447"/>
              <a:gd name="T7" fmla="*/ 100 h 101"/>
              <a:gd name="T8" fmla="*/ 724 w 1447"/>
              <a:gd name="T9" fmla="*/ 100 h 101"/>
              <a:gd name="T10" fmla="*/ 484 w 1447"/>
              <a:gd name="T11" fmla="*/ 99 h 101"/>
              <a:gd name="T12" fmla="*/ 244 w 1447"/>
              <a:gd name="T13" fmla="*/ 90 h 101"/>
              <a:gd name="T14" fmla="*/ 0 w 1447"/>
              <a:gd name="T15" fmla="*/ 74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7" h="101">
                <a:moveTo>
                  <a:pt x="1447" y="0"/>
                </a:moveTo>
                <a:cubicBezTo>
                  <a:pt x="1366" y="20"/>
                  <a:pt x="1285" y="38"/>
                  <a:pt x="1204" y="52"/>
                </a:cubicBezTo>
                <a:cubicBezTo>
                  <a:pt x="1124" y="66"/>
                  <a:pt x="1044" y="77"/>
                  <a:pt x="965" y="85"/>
                </a:cubicBezTo>
                <a:cubicBezTo>
                  <a:pt x="885" y="93"/>
                  <a:pt x="805" y="98"/>
                  <a:pt x="726" y="100"/>
                </a:cubicBezTo>
                <a:cubicBezTo>
                  <a:pt x="725" y="100"/>
                  <a:pt x="724" y="100"/>
                  <a:pt x="724" y="100"/>
                </a:cubicBezTo>
                <a:cubicBezTo>
                  <a:pt x="644" y="101"/>
                  <a:pt x="564" y="100"/>
                  <a:pt x="484" y="99"/>
                </a:cubicBezTo>
                <a:cubicBezTo>
                  <a:pt x="404" y="97"/>
                  <a:pt x="324" y="94"/>
                  <a:pt x="244" y="90"/>
                </a:cubicBezTo>
                <a:cubicBezTo>
                  <a:pt x="163" y="86"/>
                  <a:pt x="81" y="81"/>
                  <a:pt x="0" y="74"/>
                </a:cubicBezTo>
              </a:path>
            </a:pathLst>
          </a:custGeom>
          <a:noFill/>
          <a:ln w="23813"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8" name="Line 85">
            <a:extLst>
              <a:ext uri="{FF2B5EF4-FFF2-40B4-BE49-F238E27FC236}">
                <a16:creationId xmlns="" xmlns:a16="http://schemas.microsoft.com/office/drawing/2014/main" id="{98659243-A772-46DA-9253-F3FA31F30502}"/>
              </a:ext>
            </a:extLst>
          </p:cNvPr>
          <p:cNvSpPr>
            <a:spLocks noChangeShapeType="1"/>
          </p:cNvSpPr>
          <p:nvPr/>
        </p:nvSpPr>
        <p:spPr bwMode="auto">
          <a:xfrm flipV="1">
            <a:off x="8401056" y="3990976"/>
            <a:ext cx="0" cy="593725"/>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9" name="Line 86">
            <a:extLst>
              <a:ext uri="{FF2B5EF4-FFF2-40B4-BE49-F238E27FC236}">
                <a16:creationId xmlns="" xmlns:a16="http://schemas.microsoft.com/office/drawing/2014/main" id="{5278C282-2042-4860-A6A1-1762FDAD8C8F}"/>
              </a:ext>
            </a:extLst>
          </p:cNvPr>
          <p:cNvSpPr>
            <a:spLocks noChangeShapeType="1"/>
          </p:cNvSpPr>
          <p:nvPr/>
        </p:nvSpPr>
        <p:spPr bwMode="auto">
          <a:xfrm flipV="1">
            <a:off x="8894768" y="3449638"/>
            <a:ext cx="0" cy="1179513"/>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0" name="Line 87">
            <a:extLst>
              <a:ext uri="{FF2B5EF4-FFF2-40B4-BE49-F238E27FC236}">
                <a16:creationId xmlns="" xmlns:a16="http://schemas.microsoft.com/office/drawing/2014/main" id="{F825528F-8750-4CB9-913F-5089008A2990}"/>
              </a:ext>
            </a:extLst>
          </p:cNvPr>
          <p:cNvSpPr>
            <a:spLocks noChangeShapeType="1"/>
          </p:cNvSpPr>
          <p:nvPr/>
        </p:nvSpPr>
        <p:spPr bwMode="auto">
          <a:xfrm flipV="1">
            <a:off x="5953131" y="4216401"/>
            <a:ext cx="0" cy="34925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1" name="Line 88">
            <a:extLst>
              <a:ext uri="{FF2B5EF4-FFF2-40B4-BE49-F238E27FC236}">
                <a16:creationId xmlns="" xmlns:a16="http://schemas.microsoft.com/office/drawing/2014/main" id="{10735D03-E8CA-4143-8A63-90BD49CC49A9}"/>
              </a:ext>
            </a:extLst>
          </p:cNvPr>
          <p:cNvSpPr>
            <a:spLocks noChangeShapeType="1"/>
          </p:cNvSpPr>
          <p:nvPr/>
        </p:nvSpPr>
        <p:spPr bwMode="auto">
          <a:xfrm flipV="1">
            <a:off x="6938968" y="4265613"/>
            <a:ext cx="0" cy="363538"/>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2" name="Line 89">
            <a:extLst>
              <a:ext uri="{FF2B5EF4-FFF2-40B4-BE49-F238E27FC236}">
                <a16:creationId xmlns="" xmlns:a16="http://schemas.microsoft.com/office/drawing/2014/main" id="{6E5ADA2C-BF7A-4169-A60A-3E34DB02438E}"/>
              </a:ext>
            </a:extLst>
          </p:cNvPr>
          <p:cNvSpPr>
            <a:spLocks noChangeShapeType="1"/>
          </p:cNvSpPr>
          <p:nvPr/>
        </p:nvSpPr>
        <p:spPr bwMode="auto">
          <a:xfrm flipV="1">
            <a:off x="6451606" y="4173538"/>
            <a:ext cx="0" cy="36830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3" name="Line 90">
            <a:extLst>
              <a:ext uri="{FF2B5EF4-FFF2-40B4-BE49-F238E27FC236}">
                <a16:creationId xmlns="" xmlns:a16="http://schemas.microsoft.com/office/drawing/2014/main" id="{92D15AF9-5EC8-4EF3-A142-D1F24F7E1996}"/>
              </a:ext>
            </a:extLst>
          </p:cNvPr>
          <p:cNvSpPr>
            <a:spLocks noChangeShapeType="1"/>
          </p:cNvSpPr>
          <p:nvPr/>
        </p:nvSpPr>
        <p:spPr bwMode="auto">
          <a:xfrm flipV="1">
            <a:off x="7426331" y="4191001"/>
            <a:ext cx="0" cy="38735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4" name="Line 91">
            <a:extLst>
              <a:ext uri="{FF2B5EF4-FFF2-40B4-BE49-F238E27FC236}">
                <a16:creationId xmlns="" xmlns:a16="http://schemas.microsoft.com/office/drawing/2014/main" id="{7F806753-F2E6-4EF8-939C-D2F8F8C06DD3}"/>
              </a:ext>
            </a:extLst>
          </p:cNvPr>
          <p:cNvSpPr>
            <a:spLocks noChangeShapeType="1"/>
          </p:cNvSpPr>
          <p:nvPr/>
        </p:nvSpPr>
        <p:spPr bwMode="auto">
          <a:xfrm flipV="1">
            <a:off x="7915281" y="4287838"/>
            <a:ext cx="0" cy="401638"/>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5" name="Freeform 92">
            <a:extLst>
              <a:ext uri="{FF2B5EF4-FFF2-40B4-BE49-F238E27FC236}">
                <a16:creationId xmlns="" xmlns:a16="http://schemas.microsoft.com/office/drawing/2014/main" id="{BBB3E244-7A4E-49F6-BE3E-4718782A52EC}"/>
              </a:ext>
            </a:extLst>
          </p:cNvPr>
          <p:cNvSpPr>
            <a:spLocks/>
          </p:cNvSpPr>
          <p:nvPr/>
        </p:nvSpPr>
        <p:spPr bwMode="auto">
          <a:xfrm>
            <a:off x="5932493" y="4392613"/>
            <a:ext cx="41275" cy="41275"/>
          </a:xfrm>
          <a:custGeom>
            <a:avLst/>
            <a:gdLst>
              <a:gd name="T0" fmla="*/ 3 w 20"/>
              <a:gd name="T1" fmla="*/ 17 h 20"/>
              <a:gd name="T2" fmla="*/ 10 w 20"/>
              <a:gd name="T3" fmla="*/ 20 h 20"/>
              <a:gd name="T4" fmla="*/ 17 w 20"/>
              <a:gd name="T5" fmla="*/ 17 h 20"/>
              <a:gd name="T6" fmla="*/ 20 w 20"/>
              <a:gd name="T7" fmla="*/ 10 h 20"/>
              <a:gd name="T8" fmla="*/ 17 w 20"/>
              <a:gd name="T9" fmla="*/ 3 h 20"/>
              <a:gd name="T10" fmla="*/ 10 w 20"/>
              <a:gd name="T11" fmla="*/ 0 h 20"/>
              <a:gd name="T12" fmla="*/ 3 w 20"/>
              <a:gd name="T13" fmla="*/ 3 h 20"/>
              <a:gd name="T14" fmla="*/ 0 w 20"/>
              <a:gd name="T15" fmla="*/ 10 h 20"/>
              <a:gd name="T16" fmla="*/ 3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3" y="17"/>
                </a:moveTo>
                <a:cubicBezTo>
                  <a:pt x="5" y="19"/>
                  <a:pt x="7" y="20"/>
                  <a:pt x="10" y="20"/>
                </a:cubicBezTo>
                <a:cubicBezTo>
                  <a:pt x="12" y="20"/>
                  <a:pt x="15" y="19"/>
                  <a:pt x="17" y="17"/>
                </a:cubicBezTo>
                <a:cubicBezTo>
                  <a:pt x="19" y="15"/>
                  <a:pt x="20" y="13"/>
                  <a:pt x="20" y="10"/>
                </a:cubicBezTo>
                <a:cubicBezTo>
                  <a:pt x="20" y="8"/>
                  <a:pt x="19" y="5"/>
                  <a:pt x="17" y="3"/>
                </a:cubicBezTo>
                <a:cubicBezTo>
                  <a:pt x="15" y="1"/>
                  <a:pt x="12" y="0"/>
                  <a:pt x="10" y="0"/>
                </a:cubicBezTo>
                <a:cubicBezTo>
                  <a:pt x="7" y="0"/>
                  <a:pt x="5" y="1"/>
                  <a:pt x="3" y="3"/>
                </a:cubicBezTo>
                <a:cubicBezTo>
                  <a:pt x="1" y="5"/>
                  <a:pt x="0" y="8"/>
                  <a:pt x="0" y="10"/>
                </a:cubicBezTo>
                <a:cubicBezTo>
                  <a:pt x="0" y="13"/>
                  <a:pt x="1" y="15"/>
                  <a:pt x="3" y="17"/>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96" name="Freeform 93">
            <a:extLst>
              <a:ext uri="{FF2B5EF4-FFF2-40B4-BE49-F238E27FC236}">
                <a16:creationId xmlns="" xmlns:a16="http://schemas.microsoft.com/office/drawing/2014/main" id="{9849C9D0-60C3-49B1-AF2E-FEA785A3C525}"/>
              </a:ext>
            </a:extLst>
          </p:cNvPr>
          <p:cNvSpPr>
            <a:spLocks/>
          </p:cNvSpPr>
          <p:nvPr/>
        </p:nvSpPr>
        <p:spPr bwMode="auto">
          <a:xfrm>
            <a:off x="6430968" y="4364038"/>
            <a:ext cx="41275" cy="41275"/>
          </a:xfrm>
          <a:custGeom>
            <a:avLst/>
            <a:gdLst>
              <a:gd name="T0" fmla="*/ 3 w 20"/>
              <a:gd name="T1" fmla="*/ 17 h 20"/>
              <a:gd name="T2" fmla="*/ 10 w 20"/>
              <a:gd name="T3" fmla="*/ 20 h 20"/>
              <a:gd name="T4" fmla="*/ 17 w 20"/>
              <a:gd name="T5" fmla="*/ 17 h 20"/>
              <a:gd name="T6" fmla="*/ 20 w 20"/>
              <a:gd name="T7" fmla="*/ 10 h 20"/>
              <a:gd name="T8" fmla="*/ 17 w 20"/>
              <a:gd name="T9" fmla="*/ 3 h 20"/>
              <a:gd name="T10" fmla="*/ 10 w 20"/>
              <a:gd name="T11" fmla="*/ 0 h 20"/>
              <a:gd name="T12" fmla="*/ 3 w 20"/>
              <a:gd name="T13" fmla="*/ 3 h 20"/>
              <a:gd name="T14" fmla="*/ 0 w 20"/>
              <a:gd name="T15" fmla="*/ 10 h 20"/>
              <a:gd name="T16" fmla="*/ 3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3" y="17"/>
                </a:moveTo>
                <a:cubicBezTo>
                  <a:pt x="5" y="19"/>
                  <a:pt x="7" y="20"/>
                  <a:pt x="10" y="20"/>
                </a:cubicBezTo>
                <a:cubicBezTo>
                  <a:pt x="13" y="20"/>
                  <a:pt x="15" y="19"/>
                  <a:pt x="17" y="17"/>
                </a:cubicBezTo>
                <a:cubicBezTo>
                  <a:pt x="19" y="15"/>
                  <a:pt x="20" y="12"/>
                  <a:pt x="20" y="10"/>
                </a:cubicBezTo>
                <a:cubicBezTo>
                  <a:pt x="20" y="7"/>
                  <a:pt x="19" y="4"/>
                  <a:pt x="17" y="3"/>
                </a:cubicBezTo>
                <a:cubicBezTo>
                  <a:pt x="15" y="1"/>
                  <a:pt x="13" y="0"/>
                  <a:pt x="10" y="0"/>
                </a:cubicBezTo>
                <a:cubicBezTo>
                  <a:pt x="7" y="0"/>
                  <a:pt x="5" y="1"/>
                  <a:pt x="3" y="3"/>
                </a:cubicBezTo>
                <a:cubicBezTo>
                  <a:pt x="1" y="4"/>
                  <a:pt x="0" y="7"/>
                  <a:pt x="0" y="10"/>
                </a:cubicBezTo>
                <a:cubicBezTo>
                  <a:pt x="0" y="12"/>
                  <a:pt x="1" y="15"/>
                  <a:pt x="3" y="17"/>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97" name="Freeform 94">
            <a:extLst>
              <a:ext uri="{FF2B5EF4-FFF2-40B4-BE49-F238E27FC236}">
                <a16:creationId xmlns="" xmlns:a16="http://schemas.microsoft.com/office/drawing/2014/main" id="{C9C01513-223B-42DB-8935-76A6384E88D0}"/>
              </a:ext>
            </a:extLst>
          </p:cNvPr>
          <p:cNvSpPr>
            <a:spLocks/>
          </p:cNvSpPr>
          <p:nvPr/>
        </p:nvSpPr>
        <p:spPr bwMode="auto">
          <a:xfrm>
            <a:off x="6918331" y="4459288"/>
            <a:ext cx="41275" cy="41275"/>
          </a:xfrm>
          <a:custGeom>
            <a:avLst/>
            <a:gdLst>
              <a:gd name="T0" fmla="*/ 3 w 20"/>
              <a:gd name="T1" fmla="*/ 17 h 20"/>
              <a:gd name="T2" fmla="*/ 10 w 20"/>
              <a:gd name="T3" fmla="*/ 20 h 20"/>
              <a:gd name="T4" fmla="*/ 17 w 20"/>
              <a:gd name="T5" fmla="*/ 17 h 20"/>
              <a:gd name="T6" fmla="*/ 20 w 20"/>
              <a:gd name="T7" fmla="*/ 10 h 20"/>
              <a:gd name="T8" fmla="*/ 17 w 20"/>
              <a:gd name="T9" fmla="*/ 3 h 20"/>
              <a:gd name="T10" fmla="*/ 10 w 20"/>
              <a:gd name="T11" fmla="*/ 0 h 20"/>
              <a:gd name="T12" fmla="*/ 3 w 20"/>
              <a:gd name="T13" fmla="*/ 3 h 20"/>
              <a:gd name="T14" fmla="*/ 0 w 20"/>
              <a:gd name="T15" fmla="*/ 10 h 20"/>
              <a:gd name="T16" fmla="*/ 3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3" y="17"/>
                </a:moveTo>
                <a:cubicBezTo>
                  <a:pt x="5" y="19"/>
                  <a:pt x="7" y="20"/>
                  <a:pt x="10" y="20"/>
                </a:cubicBezTo>
                <a:cubicBezTo>
                  <a:pt x="12" y="20"/>
                  <a:pt x="15" y="19"/>
                  <a:pt x="17" y="17"/>
                </a:cubicBezTo>
                <a:cubicBezTo>
                  <a:pt x="19" y="15"/>
                  <a:pt x="20" y="13"/>
                  <a:pt x="20" y="10"/>
                </a:cubicBezTo>
                <a:cubicBezTo>
                  <a:pt x="20" y="7"/>
                  <a:pt x="19" y="5"/>
                  <a:pt x="17" y="3"/>
                </a:cubicBezTo>
                <a:cubicBezTo>
                  <a:pt x="15" y="1"/>
                  <a:pt x="12" y="0"/>
                  <a:pt x="10" y="0"/>
                </a:cubicBezTo>
                <a:cubicBezTo>
                  <a:pt x="7" y="0"/>
                  <a:pt x="5" y="1"/>
                  <a:pt x="3" y="3"/>
                </a:cubicBezTo>
                <a:cubicBezTo>
                  <a:pt x="1" y="5"/>
                  <a:pt x="0" y="7"/>
                  <a:pt x="0" y="10"/>
                </a:cubicBezTo>
                <a:cubicBezTo>
                  <a:pt x="0" y="13"/>
                  <a:pt x="1" y="15"/>
                  <a:pt x="3" y="17"/>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98" name="Freeform 95">
            <a:extLst>
              <a:ext uri="{FF2B5EF4-FFF2-40B4-BE49-F238E27FC236}">
                <a16:creationId xmlns="" xmlns:a16="http://schemas.microsoft.com/office/drawing/2014/main" id="{7647797C-6FB8-41A5-920F-0B1BD86E18C0}"/>
              </a:ext>
            </a:extLst>
          </p:cNvPr>
          <p:cNvSpPr>
            <a:spLocks/>
          </p:cNvSpPr>
          <p:nvPr/>
        </p:nvSpPr>
        <p:spPr bwMode="auto">
          <a:xfrm>
            <a:off x="7405693" y="4364038"/>
            <a:ext cx="41275" cy="41275"/>
          </a:xfrm>
          <a:custGeom>
            <a:avLst/>
            <a:gdLst>
              <a:gd name="T0" fmla="*/ 2 w 20"/>
              <a:gd name="T1" fmla="*/ 17 h 20"/>
              <a:gd name="T2" fmla="*/ 10 w 20"/>
              <a:gd name="T3" fmla="*/ 20 h 20"/>
              <a:gd name="T4" fmla="*/ 17 w 20"/>
              <a:gd name="T5" fmla="*/ 17 h 20"/>
              <a:gd name="T6" fmla="*/ 20 w 20"/>
              <a:gd name="T7" fmla="*/ 10 h 20"/>
              <a:gd name="T8" fmla="*/ 17 w 20"/>
              <a:gd name="T9" fmla="*/ 3 h 20"/>
              <a:gd name="T10" fmla="*/ 10 w 20"/>
              <a:gd name="T11" fmla="*/ 0 h 20"/>
              <a:gd name="T12" fmla="*/ 2 w 20"/>
              <a:gd name="T13" fmla="*/ 3 h 20"/>
              <a:gd name="T14" fmla="*/ 0 w 20"/>
              <a:gd name="T15" fmla="*/ 10 h 20"/>
              <a:gd name="T16" fmla="*/ 2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2" y="17"/>
                </a:moveTo>
                <a:cubicBezTo>
                  <a:pt x="4" y="19"/>
                  <a:pt x="7" y="20"/>
                  <a:pt x="10" y="20"/>
                </a:cubicBezTo>
                <a:cubicBezTo>
                  <a:pt x="12" y="20"/>
                  <a:pt x="15" y="19"/>
                  <a:pt x="17" y="17"/>
                </a:cubicBezTo>
                <a:cubicBezTo>
                  <a:pt x="19" y="15"/>
                  <a:pt x="20" y="12"/>
                  <a:pt x="20" y="10"/>
                </a:cubicBezTo>
                <a:cubicBezTo>
                  <a:pt x="20" y="7"/>
                  <a:pt x="19" y="5"/>
                  <a:pt x="17" y="3"/>
                </a:cubicBezTo>
                <a:cubicBezTo>
                  <a:pt x="15" y="1"/>
                  <a:pt x="12" y="0"/>
                  <a:pt x="10" y="0"/>
                </a:cubicBezTo>
                <a:cubicBezTo>
                  <a:pt x="7" y="0"/>
                  <a:pt x="4" y="1"/>
                  <a:pt x="2" y="3"/>
                </a:cubicBezTo>
                <a:cubicBezTo>
                  <a:pt x="1" y="5"/>
                  <a:pt x="0" y="7"/>
                  <a:pt x="0" y="10"/>
                </a:cubicBezTo>
                <a:cubicBezTo>
                  <a:pt x="0" y="12"/>
                  <a:pt x="1" y="15"/>
                  <a:pt x="2" y="17"/>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99" name="Freeform 96">
            <a:extLst>
              <a:ext uri="{FF2B5EF4-FFF2-40B4-BE49-F238E27FC236}">
                <a16:creationId xmlns="" xmlns:a16="http://schemas.microsoft.com/office/drawing/2014/main" id="{B4E474A9-2ABE-49CA-A8A8-816067E8FE89}"/>
              </a:ext>
            </a:extLst>
          </p:cNvPr>
          <p:cNvSpPr>
            <a:spLocks/>
          </p:cNvSpPr>
          <p:nvPr/>
        </p:nvSpPr>
        <p:spPr bwMode="auto">
          <a:xfrm>
            <a:off x="8874131" y="4187826"/>
            <a:ext cx="41275" cy="39688"/>
          </a:xfrm>
          <a:custGeom>
            <a:avLst/>
            <a:gdLst>
              <a:gd name="T0" fmla="*/ 3 w 20"/>
              <a:gd name="T1" fmla="*/ 17 h 20"/>
              <a:gd name="T2" fmla="*/ 10 w 20"/>
              <a:gd name="T3" fmla="*/ 20 h 20"/>
              <a:gd name="T4" fmla="*/ 17 w 20"/>
              <a:gd name="T5" fmla="*/ 17 h 20"/>
              <a:gd name="T6" fmla="*/ 20 w 20"/>
              <a:gd name="T7" fmla="*/ 10 h 20"/>
              <a:gd name="T8" fmla="*/ 17 w 20"/>
              <a:gd name="T9" fmla="*/ 3 h 20"/>
              <a:gd name="T10" fmla="*/ 10 w 20"/>
              <a:gd name="T11" fmla="*/ 0 h 20"/>
              <a:gd name="T12" fmla="*/ 3 w 20"/>
              <a:gd name="T13" fmla="*/ 3 h 20"/>
              <a:gd name="T14" fmla="*/ 0 w 20"/>
              <a:gd name="T15" fmla="*/ 10 h 20"/>
              <a:gd name="T16" fmla="*/ 3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3" y="17"/>
                </a:moveTo>
                <a:cubicBezTo>
                  <a:pt x="5" y="19"/>
                  <a:pt x="7" y="20"/>
                  <a:pt x="10" y="20"/>
                </a:cubicBezTo>
                <a:cubicBezTo>
                  <a:pt x="13" y="20"/>
                  <a:pt x="15" y="19"/>
                  <a:pt x="17" y="17"/>
                </a:cubicBez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00" name="Freeform 97">
            <a:extLst>
              <a:ext uri="{FF2B5EF4-FFF2-40B4-BE49-F238E27FC236}">
                <a16:creationId xmlns="" xmlns:a16="http://schemas.microsoft.com/office/drawing/2014/main" id="{1B1F39C6-A443-41EE-9C60-627AADB7CAA4}"/>
              </a:ext>
            </a:extLst>
          </p:cNvPr>
          <p:cNvSpPr>
            <a:spLocks/>
          </p:cNvSpPr>
          <p:nvPr/>
        </p:nvSpPr>
        <p:spPr bwMode="auto">
          <a:xfrm>
            <a:off x="8382006" y="4311651"/>
            <a:ext cx="39688" cy="41275"/>
          </a:xfrm>
          <a:custGeom>
            <a:avLst/>
            <a:gdLst>
              <a:gd name="T0" fmla="*/ 2 w 19"/>
              <a:gd name="T1" fmla="*/ 17 h 20"/>
              <a:gd name="T2" fmla="*/ 9 w 19"/>
              <a:gd name="T3" fmla="*/ 20 h 20"/>
              <a:gd name="T4" fmla="*/ 16 w 19"/>
              <a:gd name="T5" fmla="*/ 17 h 20"/>
              <a:gd name="T6" fmla="*/ 19 w 19"/>
              <a:gd name="T7" fmla="*/ 10 h 20"/>
              <a:gd name="T8" fmla="*/ 16 w 19"/>
              <a:gd name="T9" fmla="*/ 3 h 20"/>
              <a:gd name="T10" fmla="*/ 9 w 19"/>
              <a:gd name="T11" fmla="*/ 0 h 20"/>
              <a:gd name="T12" fmla="*/ 2 w 19"/>
              <a:gd name="T13" fmla="*/ 3 h 20"/>
              <a:gd name="T14" fmla="*/ 0 w 19"/>
              <a:gd name="T15" fmla="*/ 10 h 20"/>
              <a:gd name="T16" fmla="*/ 2 w 19"/>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2" y="17"/>
                </a:moveTo>
                <a:cubicBezTo>
                  <a:pt x="4" y="19"/>
                  <a:pt x="7" y="20"/>
                  <a:pt x="9" y="20"/>
                </a:cubicBezTo>
                <a:cubicBezTo>
                  <a:pt x="12" y="20"/>
                  <a:pt x="14" y="19"/>
                  <a:pt x="16" y="17"/>
                </a:cubicBezTo>
                <a:cubicBezTo>
                  <a:pt x="18" y="15"/>
                  <a:pt x="19" y="13"/>
                  <a:pt x="19" y="10"/>
                </a:cubicBezTo>
                <a:cubicBezTo>
                  <a:pt x="19" y="7"/>
                  <a:pt x="18" y="5"/>
                  <a:pt x="16" y="3"/>
                </a:cubicBezTo>
                <a:cubicBezTo>
                  <a:pt x="14" y="1"/>
                  <a:pt x="12" y="0"/>
                  <a:pt x="9" y="0"/>
                </a:cubicBezTo>
                <a:cubicBezTo>
                  <a:pt x="7" y="0"/>
                  <a:pt x="4" y="1"/>
                  <a:pt x="2" y="3"/>
                </a:cubicBezTo>
                <a:cubicBezTo>
                  <a:pt x="1" y="5"/>
                  <a:pt x="0" y="7"/>
                  <a:pt x="0" y="10"/>
                </a:cubicBezTo>
                <a:cubicBezTo>
                  <a:pt x="0" y="13"/>
                  <a:pt x="1" y="15"/>
                  <a:pt x="2" y="17"/>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01" name="Freeform 98">
            <a:extLst>
              <a:ext uri="{FF2B5EF4-FFF2-40B4-BE49-F238E27FC236}">
                <a16:creationId xmlns="" xmlns:a16="http://schemas.microsoft.com/office/drawing/2014/main" id="{DDFF6AFF-5EC5-41DA-A8C0-F1DAC04EF25C}"/>
              </a:ext>
            </a:extLst>
          </p:cNvPr>
          <p:cNvSpPr>
            <a:spLocks/>
          </p:cNvSpPr>
          <p:nvPr/>
        </p:nvSpPr>
        <p:spPr bwMode="auto">
          <a:xfrm>
            <a:off x="7894643" y="4498976"/>
            <a:ext cx="41275" cy="39688"/>
          </a:xfrm>
          <a:custGeom>
            <a:avLst/>
            <a:gdLst>
              <a:gd name="T0" fmla="*/ 3 w 20"/>
              <a:gd name="T1" fmla="*/ 17 h 20"/>
              <a:gd name="T2" fmla="*/ 10 w 20"/>
              <a:gd name="T3" fmla="*/ 20 h 20"/>
              <a:gd name="T4" fmla="*/ 17 w 20"/>
              <a:gd name="T5" fmla="*/ 17 h 20"/>
              <a:gd name="T6" fmla="*/ 20 w 20"/>
              <a:gd name="T7" fmla="*/ 10 h 20"/>
              <a:gd name="T8" fmla="*/ 17 w 20"/>
              <a:gd name="T9" fmla="*/ 3 h 20"/>
              <a:gd name="T10" fmla="*/ 10 w 20"/>
              <a:gd name="T11" fmla="*/ 0 h 20"/>
              <a:gd name="T12" fmla="*/ 3 w 20"/>
              <a:gd name="T13" fmla="*/ 3 h 20"/>
              <a:gd name="T14" fmla="*/ 0 w 20"/>
              <a:gd name="T15" fmla="*/ 10 h 20"/>
              <a:gd name="T16" fmla="*/ 3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3" y="17"/>
                </a:moveTo>
                <a:cubicBezTo>
                  <a:pt x="5" y="19"/>
                  <a:pt x="7" y="20"/>
                  <a:pt x="10" y="20"/>
                </a:cubicBezTo>
                <a:cubicBezTo>
                  <a:pt x="12" y="20"/>
                  <a:pt x="15" y="19"/>
                  <a:pt x="17" y="17"/>
                </a:cubicBezTo>
                <a:cubicBezTo>
                  <a:pt x="19" y="15"/>
                  <a:pt x="20" y="13"/>
                  <a:pt x="20" y="10"/>
                </a:cubicBezTo>
                <a:cubicBezTo>
                  <a:pt x="20" y="7"/>
                  <a:pt x="19" y="5"/>
                  <a:pt x="17" y="3"/>
                </a:cubicBezTo>
                <a:cubicBezTo>
                  <a:pt x="15" y="1"/>
                  <a:pt x="12" y="0"/>
                  <a:pt x="10" y="0"/>
                </a:cubicBezTo>
                <a:cubicBezTo>
                  <a:pt x="7" y="0"/>
                  <a:pt x="5" y="1"/>
                  <a:pt x="3" y="3"/>
                </a:cubicBezTo>
                <a:cubicBezTo>
                  <a:pt x="1" y="5"/>
                  <a:pt x="0" y="7"/>
                  <a:pt x="0" y="10"/>
                </a:cubicBezTo>
                <a:cubicBezTo>
                  <a:pt x="0" y="13"/>
                  <a:pt x="1" y="15"/>
                  <a:pt x="3" y="17"/>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02" name="Freeform 99">
            <a:extLst>
              <a:ext uri="{FF2B5EF4-FFF2-40B4-BE49-F238E27FC236}">
                <a16:creationId xmlns="" xmlns:a16="http://schemas.microsoft.com/office/drawing/2014/main" id="{0DA73B7C-C64E-429A-AB8D-0C005C01E994}"/>
              </a:ext>
            </a:extLst>
          </p:cNvPr>
          <p:cNvSpPr>
            <a:spLocks/>
          </p:cNvSpPr>
          <p:nvPr/>
        </p:nvSpPr>
        <p:spPr bwMode="auto">
          <a:xfrm>
            <a:off x="5959481" y="4443413"/>
            <a:ext cx="2933700" cy="635000"/>
          </a:xfrm>
          <a:custGeom>
            <a:avLst/>
            <a:gdLst>
              <a:gd name="T0" fmla="*/ 1444 w 1444"/>
              <a:gd name="T1" fmla="*/ 202 h 312"/>
              <a:gd name="T2" fmla="*/ 1444 w 1444"/>
              <a:gd name="T3" fmla="*/ 0 h 312"/>
              <a:gd name="T4" fmla="*/ 676 w 1444"/>
              <a:gd name="T5" fmla="*/ 100 h 312"/>
              <a:gd name="T6" fmla="*/ 0 w 1444"/>
              <a:gd name="T7" fmla="*/ 103 h 312"/>
              <a:gd name="T8" fmla="*/ 0 w 1444"/>
              <a:gd name="T9" fmla="*/ 312 h 312"/>
              <a:gd name="T10" fmla="*/ 635 w 1444"/>
              <a:gd name="T11" fmla="*/ 221 h 312"/>
              <a:gd name="T12" fmla="*/ 1444 w 1444"/>
              <a:gd name="T13" fmla="*/ 202 h 312"/>
            </a:gdLst>
            <a:ahLst/>
            <a:cxnLst>
              <a:cxn ang="0">
                <a:pos x="T0" y="T1"/>
              </a:cxn>
              <a:cxn ang="0">
                <a:pos x="T2" y="T3"/>
              </a:cxn>
              <a:cxn ang="0">
                <a:pos x="T4" y="T5"/>
              </a:cxn>
              <a:cxn ang="0">
                <a:pos x="T6" y="T7"/>
              </a:cxn>
              <a:cxn ang="0">
                <a:pos x="T8" y="T9"/>
              </a:cxn>
              <a:cxn ang="0">
                <a:pos x="T10" y="T11"/>
              </a:cxn>
              <a:cxn ang="0">
                <a:pos x="T12" y="T13"/>
              </a:cxn>
            </a:cxnLst>
            <a:rect l="0" t="0" r="r" b="b"/>
            <a:pathLst>
              <a:path w="1444" h="312">
                <a:moveTo>
                  <a:pt x="1444" y="202"/>
                </a:moveTo>
                <a:cubicBezTo>
                  <a:pt x="1444" y="0"/>
                  <a:pt x="1444" y="0"/>
                  <a:pt x="1444" y="0"/>
                </a:cubicBezTo>
                <a:cubicBezTo>
                  <a:pt x="1188" y="46"/>
                  <a:pt x="932" y="80"/>
                  <a:pt x="676" y="100"/>
                </a:cubicBezTo>
                <a:cubicBezTo>
                  <a:pt x="449" y="118"/>
                  <a:pt x="223" y="119"/>
                  <a:pt x="0" y="103"/>
                </a:cubicBezTo>
                <a:cubicBezTo>
                  <a:pt x="0" y="312"/>
                  <a:pt x="0" y="312"/>
                  <a:pt x="0" y="312"/>
                </a:cubicBezTo>
                <a:cubicBezTo>
                  <a:pt x="208" y="273"/>
                  <a:pt x="420" y="243"/>
                  <a:pt x="635" y="221"/>
                </a:cubicBezTo>
                <a:cubicBezTo>
                  <a:pt x="894" y="197"/>
                  <a:pt x="1164" y="191"/>
                  <a:pt x="1444" y="202"/>
                </a:cubicBezTo>
                <a:close/>
              </a:path>
            </a:pathLst>
          </a:cu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03" name="Freeform 100">
            <a:extLst>
              <a:ext uri="{FF2B5EF4-FFF2-40B4-BE49-F238E27FC236}">
                <a16:creationId xmlns="" xmlns:a16="http://schemas.microsoft.com/office/drawing/2014/main" id="{66C310D4-4A3C-4ABF-81CB-5087FB20FAFE}"/>
              </a:ext>
            </a:extLst>
          </p:cNvPr>
          <p:cNvSpPr>
            <a:spLocks/>
          </p:cNvSpPr>
          <p:nvPr/>
        </p:nvSpPr>
        <p:spPr bwMode="auto">
          <a:xfrm>
            <a:off x="5959481" y="4443413"/>
            <a:ext cx="2933700" cy="635000"/>
          </a:xfrm>
          <a:custGeom>
            <a:avLst/>
            <a:gdLst>
              <a:gd name="T0" fmla="*/ 1444 w 1444"/>
              <a:gd name="T1" fmla="*/ 202 h 312"/>
              <a:gd name="T2" fmla="*/ 635 w 1444"/>
              <a:gd name="T3" fmla="*/ 221 h 312"/>
              <a:gd name="T4" fmla="*/ 0 w 1444"/>
              <a:gd name="T5" fmla="*/ 312 h 312"/>
              <a:gd name="T6" fmla="*/ 0 w 1444"/>
              <a:gd name="T7" fmla="*/ 103 h 312"/>
              <a:gd name="T8" fmla="*/ 676 w 1444"/>
              <a:gd name="T9" fmla="*/ 100 h 312"/>
              <a:gd name="T10" fmla="*/ 1444 w 1444"/>
              <a:gd name="T11" fmla="*/ 0 h 312"/>
              <a:gd name="T12" fmla="*/ 1444 w 1444"/>
              <a:gd name="T13" fmla="*/ 202 h 312"/>
            </a:gdLst>
            <a:ahLst/>
            <a:cxnLst>
              <a:cxn ang="0">
                <a:pos x="T0" y="T1"/>
              </a:cxn>
              <a:cxn ang="0">
                <a:pos x="T2" y="T3"/>
              </a:cxn>
              <a:cxn ang="0">
                <a:pos x="T4" y="T5"/>
              </a:cxn>
              <a:cxn ang="0">
                <a:pos x="T6" y="T7"/>
              </a:cxn>
              <a:cxn ang="0">
                <a:pos x="T8" y="T9"/>
              </a:cxn>
              <a:cxn ang="0">
                <a:pos x="T10" y="T11"/>
              </a:cxn>
              <a:cxn ang="0">
                <a:pos x="T12" y="T13"/>
              </a:cxn>
            </a:cxnLst>
            <a:rect l="0" t="0" r="r" b="b"/>
            <a:pathLst>
              <a:path w="1444" h="312">
                <a:moveTo>
                  <a:pt x="1444" y="202"/>
                </a:moveTo>
                <a:cubicBezTo>
                  <a:pt x="1164" y="191"/>
                  <a:pt x="894" y="197"/>
                  <a:pt x="635" y="221"/>
                </a:cubicBezTo>
                <a:cubicBezTo>
                  <a:pt x="420" y="243"/>
                  <a:pt x="208" y="273"/>
                  <a:pt x="0" y="312"/>
                </a:cubicBezTo>
                <a:cubicBezTo>
                  <a:pt x="0" y="103"/>
                  <a:pt x="0" y="103"/>
                  <a:pt x="0" y="103"/>
                </a:cubicBezTo>
                <a:cubicBezTo>
                  <a:pt x="223" y="119"/>
                  <a:pt x="449" y="118"/>
                  <a:pt x="676" y="100"/>
                </a:cubicBezTo>
                <a:cubicBezTo>
                  <a:pt x="932" y="80"/>
                  <a:pt x="1188" y="46"/>
                  <a:pt x="1444" y="0"/>
                </a:cubicBezTo>
                <a:cubicBezTo>
                  <a:pt x="1444" y="202"/>
                  <a:pt x="1444" y="202"/>
                  <a:pt x="1444" y="202"/>
                </a:cubicBezTo>
                <a:close/>
              </a:path>
            </a:pathLst>
          </a:custGeom>
          <a:noFill/>
          <a:ln w="7938" cap="rnd">
            <a:solidFill>
              <a:srgbClr val="FF9B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4" name="Line 101">
            <a:extLst>
              <a:ext uri="{FF2B5EF4-FFF2-40B4-BE49-F238E27FC236}">
                <a16:creationId xmlns="" xmlns:a16="http://schemas.microsoft.com/office/drawing/2014/main" id="{2602EC30-751F-4552-B199-383FA71201DD}"/>
              </a:ext>
            </a:extLst>
          </p:cNvPr>
          <p:cNvSpPr>
            <a:spLocks noChangeShapeType="1"/>
          </p:cNvSpPr>
          <p:nvPr/>
        </p:nvSpPr>
        <p:spPr bwMode="auto">
          <a:xfrm flipH="1">
            <a:off x="8350256" y="3990976"/>
            <a:ext cx="103188"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5" name="Line 102">
            <a:extLst>
              <a:ext uri="{FF2B5EF4-FFF2-40B4-BE49-F238E27FC236}">
                <a16:creationId xmlns="" xmlns:a16="http://schemas.microsoft.com/office/drawing/2014/main" id="{F480147C-64EB-490E-8884-64CA3DE8C163}"/>
              </a:ext>
            </a:extLst>
          </p:cNvPr>
          <p:cNvSpPr>
            <a:spLocks noChangeShapeType="1"/>
          </p:cNvSpPr>
          <p:nvPr/>
        </p:nvSpPr>
        <p:spPr bwMode="auto">
          <a:xfrm flipH="1">
            <a:off x="7864481" y="4287838"/>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6" name="Line 103">
            <a:extLst>
              <a:ext uri="{FF2B5EF4-FFF2-40B4-BE49-F238E27FC236}">
                <a16:creationId xmlns="" xmlns:a16="http://schemas.microsoft.com/office/drawing/2014/main" id="{4CADC9C7-4B2A-466E-B195-0BBA5A47AE0D}"/>
              </a:ext>
            </a:extLst>
          </p:cNvPr>
          <p:cNvSpPr>
            <a:spLocks noChangeShapeType="1"/>
          </p:cNvSpPr>
          <p:nvPr/>
        </p:nvSpPr>
        <p:spPr bwMode="auto">
          <a:xfrm flipH="1">
            <a:off x="7864481" y="4689476"/>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7" name="Line 104">
            <a:extLst>
              <a:ext uri="{FF2B5EF4-FFF2-40B4-BE49-F238E27FC236}">
                <a16:creationId xmlns="" xmlns:a16="http://schemas.microsoft.com/office/drawing/2014/main" id="{9A13530E-D781-43B8-86E0-D7F0E0C8A900}"/>
              </a:ext>
            </a:extLst>
          </p:cNvPr>
          <p:cNvSpPr>
            <a:spLocks noChangeShapeType="1"/>
          </p:cNvSpPr>
          <p:nvPr/>
        </p:nvSpPr>
        <p:spPr bwMode="auto">
          <a:xfrm flipH="1">
            <a:off x="8350256" y="4584701"/>
            <a:ext cx="103188"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8" name="Line 105">
            <a:extLst>
              <a:ext uri="{FF2B5EF4-FFF2-40B4-BE49-F238E27FC236}">
                <a16:creationId xmlns="" xmlns:a16="http://schemas.microsoft.com/office/drawing/2014/main" id="{C378F797-CF9A-4702-B807-C0D1B2C34A67}"/>
              </a:ext>
            </a:extLst>
          </p:cNvPr>
          <p:cNvSpPr>
            <a:spLocks noChangeShapeType="1"/>
          </p:cNvSpPr>
          <p:nvPr/>
        </p:nvSpPr>
        <p:spPr bwMode="auto">
          <a:xfrm flipH="1">
            <a:off x="8843968" y="3449638"/>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9" name="Line 106">
            <a:extLst>
              <a:ext uri="{FF2B5EF4-FFF2-40B4-BE49-F238E27FC236}">
                <a16:creationId xmlns="" xmlns:a16="http://schemas.microsoft.com/office/drawing/2014/main" id="{A5A61991-AC65-4AC1-8E16-CA8193BDA00B}"/>
              </a:ext>
            </a:extLst>
          </p:cNvPr>
          <p:cNvSpPr>
            <a:spLocks noChangeShapeType="1"/>
          </p:cNvSpPr>
          <p:nvPr/>
        </p:nvSpPr>
        <p:spPr bwMode="auto">
          <a:xfrm flipH="1">
            <a:off x="8843968" y="4629151"/>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0" name="Line 107">
            <a:extLst>
              <a:ext uri="{FF2B5EF4-FFF2-40B4-BE49-F238E27FC236}">
                <a16:creationId xmlns="" xmlns:a16="http://schemas.microsoft.com/office/drawing/2014/main" id="{B6A4EDAE-19D0-418F-945E-F38F890A195B}"/>
              </a:ext>
            </a:extLst>
          </p:cNvPr>
          <p:cNvSpPr>
            <a:spLocks noChangeShapeType="1"/>
          </p:cNvSpPr>
          <p:nvPr/>
        </p:nvSpPr>
        <p:spPr bwMode="auto">
          <a:xfrm flipH="1">
            <a:off x="5902331" y="4216401"/>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1" name="Line 108">
            <a:extLst>
              <a:ext uri="{FF2B5EF4-FFF2-40B4-BE49-F238E27FC236}">
                <a16:creationId xmlns="" xmlns:a16="http://schemas.microsoft.com/office/drawing/2014/main" id="{6F68B4DC-5D50-4513-96DF-BFCD6A2A3FB8}"/>
              </a:ext>
            </a:extLst>
          </p:cNvPr>
          <p:cNvSpPr>
            <a:spLocks noChangeShapeType="1"/>
          </p:cNvSpPr>
          <p:nvPr/>
        </p:nvSpPr>
        <p:spPr bwMode="auto">
          <a:xfrm flipH="1">
            <a:off x="5902331" y="4565651"/>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2" name="Line 109">
            <a:extLst>
              <a:ext uri="{FF2B5EF4-FFF2-40B4-BE49-F238E27FC236}">
                <a16:creationId xmlns="" xmlns:a16="http://schemas.microsoft.com/office/drawing/2014/main" id="{42EFD3B9-D519-4821-817A-86D24C8430A8}"/>
              </a:ext>
            </a:extLst>
          </p:cNvPr>
          <p:cNvSpPr>
            <a:spLocks noChangeShapeType="1"/>
          </p:cNvSpPr>
          <p:nvPr/>
        </p:nvSpPr>
        <p:spPr bwMode="auto">
          <a:xfrm flipH="1">
            <a:off x="7375531" y="4191001"/>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3" name="Line 110">
            <a:extLst>
              <a:ext uri="{FF2B5EF4-FFF2-40B4-BE49-F238E27FC236}">
                <a16:creationId xmlns="" xmlns:a16="http://schemas.microsoft.com/office/drawing/2014/main" id="{4FD563FF-5C54-4BC2-9C3B-B926FD550C34}"/>
              </a:ext>
            </a:extLst>
          </p:cNvPr>
          <p:cNvSpPr>
            <a:spLocks noChangeShapeType="1"/>
          </p:cNvSpPr>
          <p:nvPr/>
        </p:nvSpPr>
        <p:spPr bwMode="auto">
          <a:xfrm flipH="1">
            <a:off x="6400806" y="4173538"/>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4" name="Line 111">
            <a:extLst>
              <a:ext uri="{FF2B5EF4-FFF2-40B4-BE49-F238E27FC236}">
                <a16:creationId xmlns="" xmlns:a16="http://schemas.microsoft.com/office/drawing/2014/main" id="{2B451533-504D-4A00-A6A2-54DDB8AA26CE}"/>
              </a:ext>
            </a:extLst>
          </p:cNvPr>
          <p:cNvSpPr>
            <a:spLocks noChangeShapeType="1"/>
          </p:cNvSpPr>
          <p:nvPr/>
        </p:nvSpPr>
        <p:spPr bwMode="auto">
          <a:xfrm flipH="1">
            <a:off x="6400806" y="4541838"/>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5" name="Line 112">
            <a:extLst>
              <a:ext uri="{FF2B5EF4-FFF2-40B4-BE49-F238E27FC236}">
                <a16:creationId xmlns="" xmlns:a16="http://schemas.microsoft.com/office/drawing/2014/main" id="{96A2207E-4B78-4133-8499-328FAAD7E666}"/>
              </a:ext>
            </a:extLst>
          </p:cNvPr>
          <p:cNvSpPr>
            <a:spLocks noChangeShapeType="1"/>
          </p:cNvSpPr>
          <p:nvPr/>
        </p:nvSpPr>
        <p:spPr bwMode="auto">
          <a:xfrm flipH="1">
            <a:off x="7375531" y="4578351"/>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6" name="Line 113">
            <a:extLst>
              <a:ext uri="{FF2B5EF4-FFF2-40B4-BE49-F238E27FC236}">
                <a16:creationId xmlns="" xmlns:a16="http://schemas.microsoft.com/office/drawing/2014/main" id="{7AFA7AA0-D297-41A8-957B-5287E02A2E28}"/>
              </a:ext>
            </a:extLst>
          </p:cNvPr>
          <p:cNvSpPr>
            <a:spLocks noChangeShapeType="1"/>
          </p:cNvSpPr>
          <p:nvPr/>
        </p:nvSpPr>
        <p:spPr bwMode="auto">
          <a:xfrm flipH="1">
            <a:off x="6888168" y="4629151"/>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7" name="Line 114">
            <a:extLst>
              <a:ext uri="{FF2B5EF4-FFF2-40B4-BE49-F238E27FC236}">
                <a16:creationId xmlns="" xmlns:a16="http://schemas.microsoft.com/office/drawing/2014/main" id="{DB5B5D0D-682E-4D77-9EED-76B312F63D8B}"/>
              </a:ext>
            </a:extLst>
          </p:cNvPr>
          <p:cNvSpPr>
            <a:spLocks noChangeShapeType="1"/>
          </p:cNvSpPr>
          <p:nvPr/>
        </p:nvSpPr>
        <p:spPr bwMode="auto">
          <a:xfrm flipH="1">
            <a:off x="6888168" y="4265613"/>
            <a:ext cx="101600" cy="0"/>
          </a:xfrm>
          <a:prstGeom prst="line">
            <a:avLst/>
          </a:prstGeom>
          <a:noFill/>
          <a:ln w="15875" cap="rnd">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8" name="Line 115">
            <a:extLst>
              <a:ext uri="{FF2B5EF4-FFF2-40B4-BE49-F238E27FC236}">
                <a16:creationId xmlns="" xmlns:a16="http://schemas.microsoft.com/office/drawing/2014/main" id="{EE36C9E8-AE2C-4ADC-9F7E-936C900DCA53}"/>
              </a:ext>
            </a:extLst>
          </p:cNvPr>
          <p:cNvSpPr>
            <a:spLocks noChangeShapeType="1"/>
          </p:cNvSpPr>
          <p:nvPr/>
        </p:nvSpPr>
        <p:spPr bwMode="auto">
          <a:xfrm flipH="1">
            <a:off x="5953131" y="4651376"/>
            <a:ext cx="2933700" cy="217488"/>
          </a:xfrm>
          <a:prstGeom prst="line">
            <a:avLst/>
          </a:prstGeom>
          <a:noFill/>
          <a:ln w="23813"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9" name="Line 116">
            <a:extLst>
              <a:ext uri="{FF2B5EF4-FFF2-40B4-BE49-F238E27FC236}">
                <a16:creationId xmlns="" xmlns:a16="http://schemas.microsoft.com/office/drawing/2014/main" id="{3F9290D1-94B6-4F12-A849-33E76179BC70}"/>
              </a:ext>
            </a:extLst>
          </p:cNvPr>
          <p:cNvSpPr>
            <a:spLocks noChangeShapeType="1"/>
          </p:cNvSpPr>
          <p:nvPr/>
        </p:nvSpPr>
        <p:spPr bwMode="auto">
          <a:xfrm flipV="1">
            <a:off x="7916868" y="4106863"/>
            <a:ext cx="0" cy="68580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0" name="Line 117">
            <a:extLst>
              <a:ext uri="{FF2B5EF4-FFF2-40B4-BE49-F238E27FC236}">
                <a16:creationId xmlns="" xmlns:a16="http://schemas.microsoft.com/office/drawing/2014/main" id="{554F05D9-8DDD-47AD-A5C9-059BB54F86B5}"/>
              </a:ext>
            </a:extLst>
          </p:cNvPr>
          <p:cNvSpPr>
            <a:spLocks noChangeShapeType="1"/>
          </p:cNvSpPr>
          <p:nvPr/>
        </p:nvSpPr>
        <p:spPr bwMode="auto">
          <a:xfrm>
            <a:off x="8894768" y="2619376"/>
            <a:ext cx="0" cy="2424113"/>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1" name="Line 118">
            <a:extLst>
              <a:ext uri="{FF2B5EF4-FFF2-40B4-BE49-F238E27FC236}">
                <a16:creationId xmlns="" xmlns:a16="http://schemas.microsoft.com/office/drawing/2014/main" id="{D1356847-2C7B-46E7-9BED-C84E3F2DF005}"/>
              </a:ext>
            </a:extLst>
          </p:cNvPr>
          <p:cNvSpPr>
            <a:spLocks noChangeShapeType="1"/>
          </p:cNvSpPr>
          <p:nvPr/>
        </p:nvSpPr>
        <p:spPr bwMode="auto">
          <a:xfrm flipV="1">
            <a:off x="5953131" y="4746626"/>
            <a:ext cx="0" cy="32385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2" name="Line 119">
            <a:extLst>
              <a:ext uri="{FF2B5EF4-FFF2-40B4-BE49-F238E27FC236}">
                <a16:creationId xmlns="" xmlns:a16="http://schemas.microsoft.com/office/drawing/2014/main" id="{0AE3161E-C17F-4442-9DF7-1A03A6D4DD98}"/>
              </a:ext>
            </a:extLst>
          </p:cNvPr>
          <p:cNvSpPr>
            <a:spLocks noChangeShapeType="1"/>
          </p:cNvSpPr>
          <p:nvPr/>
        </p:nvSpPr>
        <p:spPr bwMode="auto">
          <a:xfrm flipV="1">
            <a:off x="6445256" y="4465638"/>
            <a:ext cx="0" cy="490538"/>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3" name="Line 120">
            <a:extLst>
              <a:ext uri="{FF2B5EF4-FFF2-40B4-BE49-F238E27FC236}">
                <a16:creationId xmlns="" xmlns:a16="http://schemas.microsoft.com/office/drawing/2014/main" id="{E48CC083-834C-4254-A335-E869145D59CF}"/>
              </a:ext>
            </a:extLst>
          </p:cNvPr>
          <p:cNvSpPr>
            <a:spLocks noChangeShapeType="1"/>
          </p:cNvSpPr>
          <p:nvPr/>
        </p:nvSpPr>
        <p:spPr bwMode="auto">
          <a:xfrm flipV="1">
            <a:off x="7421568" y="4368801"/>
            <a:ext cx="0" cy="554038"/>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4" name="Line 121">
            <a:extLst>
              <a:ext uri="{FF2B5EF4-FFF2-40B4-BE49-F238E27FC236}">
                <a16:creationId xmlns="" xmlns:a16="http://schemas.microsoft.com/office/drawing/2014/main" id="{369572B3-AC41-4320-8F39-A86B81535993}"/>
              </a:ext>
            </a:extLst>
          </p:cNvPr>
          <p:cNvSpPr>
            <a:spLocks noChangeShapeType="1"/>
          </p:cNvSpPr>
          <p:nvPr/>
        </p:nvSpPr>
        <p:spPr bwMode="auto">
          <a:xfrm flipV="1">
            <a:off x="6934206" y="4449763"/>
            <a:ext cx="0" cy="492125"/>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5" name="Line 122">
            <a:extLst>
              <a:ext uri="{FF2B5EF4-FFF2-40B4-BE49-F238E27FC236}">
                <a16:creationId xmlns="" xmlns:a16="http://schemas.microsoft.com/office/drawing/2014/main" id="{720EC1F1-9463-448C-A9CF-61EF4BA84242}"/>
              </a:ext>
            </a:extLst>
          </p:cNvPr>
          <p:cNvSpPr>
            <a:spLocks noChangeShapeType="1"/>
          </p:cNvSpPr>
          <p:nvPr/>
        </p:nvSpPr>
        <p:spPr bwMode="auto">
          <a:xfrm>
            <a:off x="8407406" y="4479926"/>
            <a:ext cx="0" cy="638175"/>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6" name="Freeform 123">
            <a:extLst>
              <a:ext uri="{FF2B5EF4-FFF2-40B4-BE49-F238E27FC236}">
                <a16:creationId xmlns="" xmlns:a16="http://schemas.microsoft.com/office/drawing/2014/main" id="{248F5A3D-9CAC-4182-BE47-6F7DCC0CD225}"/>
              </a:ext>
            </a:extLst>
          </p:cNvPr>
          <p:cNvSpPr>
            <a:spLocks/>
          </p:cNvSpPr>
          <p:nvPr/>
        </p:nvSpPr>
        <p:spPr bwMode="auto">
          <a:xfrm>
            <a:off x="5932493" y="4941888"/>
            <a:ext cx="41275" cy="4127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3" y="0"/>
                  <a:pt x="10" y="0"/>
                </a:cubicBezTo>
                <a:cubicBezTo>
                  <a:pt x="7" y="0"/>
                  <a:pt x="5" y="1"/>
                  <a:pt x="3" y="3"/>
                </a:cubicBezTo>
                <a:cubicBezTo>
                  <a:pt x="1" y="5"/>
                  <a:pt x="0" y="8"/>
                  <a:pt x="0" y="10"/>
                </a:cubicBezTo>
                <a:cubicBezTo>
                  <a:pt x="0" y="13"/>
                  <a:pt x="1" y="16"/>
                  <a:pt x="3" y="17"/>
                </a:cubicBezTo>
                <a:cubicBezTo>
                  <a:pt x="5" y="19"/>
                  <a:pt x="7" y="20"/>
                  <a:pt x="10" y="20"/>
                </a:cubicBezTo>
                <a:cubicBezTo>
                  <a:pt x="13" y="20"/>
                  <a:pt x="15" y="19"/>
                  <a:pt x="17" y="17"/>
                </a:cubicBezTo>
                <a:close/>
              </a:path>
            </a:pathLst>
          </a:custGeom>
          <a:solidFill>
            <a:srgbClr val="D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27" name="Freeform 124">
            <a:extLst>
              <a:ext uri="{FF2B5EF4-FFF2-40B4-BE49-F238E27FC236}">
                <a16:creationId xmlns="" xmlns:a16="http://schemas.microsoft.com/office/drawing/2014/main" id="{B2D5FE36-4654-4014-96BC-08665EC0B687}"/>
              </a:ext>
            </a:extLst>
          </p:cNvPr>
          <p:cNvSpPr>
            <a:spLocks/>
          </p:cNvSpPr>
          <p:nvPr/>
        </p:nvSpPr>
        <p:spPr bwMode="auto">
          <a:xfrm>
            <a:off x="6424618" y="4752976"/>
            <a:ext cx="41275" cy="39688"/>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D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28" name="Freeform 125">
            <a:extLst>
              <a:ext uri="{FF2B5EF4-FFF2-40B4-BE49-F238E27FC236}">
                <a16:creationId xmlns="" xmlns:a16="http://schemas.microsoft.com/office/drawing/2014/main" id="{3BE157E4-E547-4AA3-AD47-E566830F51F3}"/>
              </a:ext>
            </a:extLst>
          </p:cNvPr>
          <p:cNvSpPr>
            <a:spLocks/>
          </p:cNvSpPr>
          <p:nvPr/>
        </p:nvSpPr>
        <p:spPr bwMode="auto">
          <a:xfrm>
            <a:off x="6913568" y="4732338"/>
            <a:ext cx="41275" cy="4127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6" y="1"/>
                  <a:pt x="13" y="0"/>
                  <a:pt x="10" y="0"/>
                </a:cubicBezTo>
                <a:cubicBezTo>
                  <a:pt x="8" y="0"/>
                  <a:pt x="5" y="1"/>
                  <a:pt x="3" y="3"/>
                </a:cubicBezTo>
                <a:cubicBezTo>
                  <a:pt x="1" y="5"/>
                  <a:pt x="0" y="7"/>
                  <a:pt x="0" y="10"/>
                </a:cubicBezTo>
                <a:cubicBezTo>
                  <a:pt x="0" y="13"/>
                  <a:pt x="1" y="15"/>
                  <a:pt x="3" y="17"/>
                </a:cubicBezTo>
                <a:cubicBezTo>
                  <a:pt x="5" y="19"/>
                  <a:pt x="8" y="20"/>
                  <a:pt x="10" y="20"/>
                </a:cubicBezTo>
                <a:cubicBezTo>
                  <a:pt x="13" y="20"/>
                  <a:pt x="16" y="19"/>
                  <a:pt x="17" y="17"/>
                </a:cubicBezTo>
                <a:close/>
              </a:path>
            </a:pathLst>
          </a:custGeom>
          <a:solidFill>
            <a:srgbClr val="D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29" name="Freeform 126">
            <a:extLst>
              <a:ext uri="{FF2B5EF4-FFF2-40B4-BE49-F238E27FC236}">
                <a16:creationId xmlns="" xmlns:a16="http://schemas.microsoft.com/office/drawing/2014/main" id="{60501830-8D8B-45D1-885F-A431C7D97EC3}"/>
              </a:ext>
            </a:extLst>
          </p:cNvPr>
          <p:cNvSpPr>
            <a:spLocks/>
          </p:cNvSpPr>
          <p:nvPr/>
        </p:nvSpPr>
        <p:spPr bwMode="auto">
          <a:xfrm>
            <a:off x="7400931" y="4694238"/>
            <a:ext cx="41275" cy="39688"/>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3" y="0"/>
                  <a:pt x="10" y="0"/>
                </a:cubicBezTo>
                <a:cubicBezTo>
                  <a:pt x="7" y="0"/>
                  <a:pt x="5" y="1"/>
                  <a:pt x="3" y="3"/>
                </a:cubicBezTo>
                <a:cubicBezTo>
                  <a:pt x="1" y="5"/>
                  <a:pt x="0" y="8"/>
                  <a:pt x="0" y="10"/>
                </a:cubicBezTo>
                <a:cubicBezTo>
                  <a:pt x="0" y="13"/>
                  <a:pt x="1" y="16"/>
                  <a:pt x="3" y="17"/>
                </a:cubicBezTo>
                <a:cubicBezTo>
                  <a:pt x="5" y="19"/>
                  <a:pt x="7" y="20"/>
                  <a:pt x="10" y="20"/>
                </a:cubicBezTo>
                <a:cubicBezTo>
                  <a:pt x="13" y="20"/>
                  <a:pt x="15" y="19"/>
                  <a:pt x="17" y="17"/>
                </a:cubicBezTo>
                <a:close/>
              </a:path>
            </a:pathLst>
          </a:custGeom>
          <a:solidFill>
            <a:srgbClr val="D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0" name="Freeform 127">
            <a:extLst>
              <a:ext uri="{FF2B5EF4-FFF2-40B4-BE49-F238E27FC236}">
                <a16:creationId xmlns="" xmlns:a16="http://schemas.microsoft.com/office/drawing/2014/main" id="{F7C05411-552E-4C60-846D-9123A3A52BDD}"/>
              </a:ext>
            </a:extLst>
          </p:cNvPr>
          <p:cNvSpPr>
            <a:spLocks/>
          </p:cNvSpPr>
          <p:nvPr/>
        </p:nvSpPr>
        <p:spPr bwMode="auto">
          <a:xfrm>
            <a:off x="7897818" y="4519613"/>
            <a:ext cx="39688" cy="39688"/>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D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1" name="Freeform 128">
            <a:extLst>
              <a:ext uri="{FF2B5EF4-FFF2-40B4-BE49-F238E27FC236}">
                <a16:creationId xmlns="" xmlns:a16="http://schemas.microsoft.com/office/drawing/2014/main" id="{AA86CF8A-2016-4BEF-876B-6288387B31EE}"/>
              </a:ext>
            </a:extLst>
          </p:cNvPr>
          <p:cNvSpPr>
            <a:spLocks/>
          </p:cNvSpPr>
          <p:nvPr/>
        </p:nvSpPr>
        <p:spPr bwMode="auto">
          <a:xfrm>
            <a:off x="8386768" y="4940301"/>
            <a:ext cx="41275" cy="39688"/>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D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2" name="Freeform 129">
            <a:extLst>
              <a:ext uri="{FF2B5EF4-FFF2-40B4-BE49-F238E27FC236}">
                <a16:creationId xmlns="" xmlns:a16="http://schemas.microsoft.com/office/drawing/2014/main" id="{1C2CD554-3CE9-4148-A06F-E56AC1913FE3}"/>
              </a:ext>
            </a:extLst>
          </p:cNvPr>
          <p:cNvSpPr>
            <a:spLocks/>
          </p:cNvSpPr>
          <p:nvPr/>
        </p:nvSpPr>
        <p:spPr bwMode="auto">
          <a:xfrm>
            <a:off x="8874131" y="4559301"/>
            <a:ext cx="41275" cy="4127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D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3" name="Line 130">
            <a:extLst>
              <a:ext uri="{FF2B5EF4-FFF2-40B4-BE49-F238E27FC236}">
                <a16:creationId xmlns="" xmlns:a16="http://schemas.microsoft.com/office/drawing/2014/main" id="{A164E3EE-2EB4-43DC-9638-09AEB120B4EC}"/>
              </a:ext>
            </a:extLst>
          </p:cNvPr>
          <p:cNvSpPr>
            <a:spLocks noChangeShapeType="1"/>
          </p:cNvSpPr>
          <p:nvPr/>
        </p:nvSpPr>
        <p:spPr bwMode="auto">
          <a:xfrm flipH="1">
            <a:off x="8356606" y="4479926"/>
            <a:ext cx="103188"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4" name="Line 131">
            <a:extLst>
              <a:ext uri="{FF2B5EF4-FFF2-40B4-BE49-F238E27FC236}">
                <a16:creationId xmlns="" xmlns:a16="http://schemas.microsoft.com/office/drawing/2014/main" id="{F04AFF63-F5F5-4C26-BE66-CF0908E92B17}"/>
              </a:ext>
            </a:extLst>
          </p:cNvPr>
          <p:cNvSpPr>
            <a:spLocks noChangeShapeType="1"/>
          </p:cNvSpPr>
          <p:nvPr/>
        </p:nvSpPr>
        <p:spPr bwMode="auto">
          <a:xfrm flipH="1">
            <a:off x="7866068" y="4106863"/>
            <a:ext cx="101600"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5" name="Line 132">
            <a:extLst>
              <a:ext uri="{FF2B5EF4-FFF2-40B4-BE49-F238E27FC236}">
                <a16:creationId xmlns="" xmlns:a16="http://schemas.microsoft.com/office/drawing/2014/main" id="{143297FC-7A68-4E10-B014-2D158C5E04E8}"/>
              </a:ext>
            </a:extLst>
          </p:cNvPr>
          <p:cNvSpPr>
            <a:spLocks noChangeShapeType="1"/>
          </p:cNvSpPr>
          <p:nvPr/>
        </p:nvSpPr>
        <p:spPr bwMode="auto">
          <a:xfrm flipH="1">
            <a:off x="7866068" y="4792663"/>
            <a:ext cx="101600"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6" name="Line 133">
            <a:extLst>
              <a:ext uri="{FF2B5EF4-FFF2-40B4-BE49-F238E27FC236}">
                <a16:creationId xmlns="" xmlns:a16="http://schemas.microsoft.com/office/drawing/2014/main" id="{278E48AD-E722-476F-8DF5-EA4519EF08FF}"/>
              </a:ext>
            </a:extLst>
          </p:cNvPr>
          <p:cNvSpPr>
            <a:spLocks noChangeShapeType="1"/>
          </p:cNvSpPr>
          <p:nvPr/>
        </p:nvSpPr>
        <p:spPr bwMode="auto">
          <a:xfrm flipH="1">
            <a:off x="8356606" y="5118101"/>
            <a:ext cx="103188"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7" name="Line 134">
            <a:extLst>
              <a:ext uri="{FF2B5EF4-FFF2-40B4-BE49-F238E27FC236}">
                <a16:creationId xmlns="" xmlns:a16="http://schemas.microsoft.com/office/drawing/2014/main" id="{9827A5A7-4E57-45E7-96B1-F6BCEE55EDF6}"/>
              </a:ext>
            </a:extLst>
          </p:cNvPr>
          <p:cNvSpPr>
            <a:spLocks noChangeShapeType="1"/>
          </p:cNvSpPr>
          <p:nvPr/>
        </p:nvSpPr>
        <p:spPr bwMode="auto">
          <a:xfrm flipH="1">
            <a:off x="8843968" y="2619376"/>
            <a:ext cx="101600"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8" name="Line 135">
            <a:extLst>
              <a:ext uri="{FF2B5EF4-FFF2-40B4-BE49-F238E27FC236}">
                <a16:creationId xmlns="" xmlns:a16="http://schemas.microsoft.com/office/drawing/2014/main" id="{B806EE01-0F5F-4556-B826-03C4C1661892}"/>
              </a:ext>
            </a:extLst>
          </p:cNvPr>
          <p:cNvSpPr>
            <a:spLocks noChangeShapeType="1"/>
          </p:cNvSpPr>
          <p:nvPr/>
        </p:nvSpPr>
        <p:spPr bwMode="auto">
          <a:xfrm flipH="1">
            <a:off x="8843968" y="5043488"/>
            <a:ext cx="101600"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9" name="Line 136">
            <a:extLst>
              <a:ext uri="{FF2B5EF4-FFF2-40B4-BE49-F238E27FC236}">
                <a16:creationId xmlns="" xmlns:a16="http://schemas.microsoft.com/office/drawing/2014/main" id="{DD629A9E-F429-4633-8637-59750E1E8A9C}"/>
              </a:ext>
            </a:extLst>
          </p:cNvPr>
          <p:cNvSpPr>
            <a:spLocks noChangeShapeType="1"/>
          </p:cNvSpPr>
          <p:nvPr/>
        </p:nvSpPr>
        <p:spPr bwMode="auto">
          <a:xfrm flipH="1">
            <a:off x="5902331" y="5070476"/>
            <a:ext cx="101600"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0" name="Line 137">
            <a:extLst>
              <a:ext uri="{FF2B5EF4-FFF2-40B4-BE49-F238E27FC236}">
                <a16:creationId xmlns="" xmlns:a16="http://schemas.microsoft.com/office/drawing/2014/main" id="{12B21187-B362-493C-8D73-BE45CACB661D}"/>
              </a:ext>
            </a:extLst>
          </p:cNvPr>
          <p:cNvSpPr>
            <a:spLocks noChangeShapeType="1"/>
          </p:cNvSpPr>
          <p:nvPr/>
        </p:nvSpPr>
        <p:spPr bwMode="auto">
          <a:xfrm flipH="1">
            <a:off x="5902331" y="4746626"/>
            <a:ext cx="101600"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1" name="Line 138">
            <a:extLst>
              <a:ext uri="{FF2B5EF4-FFF2-40B4-BE49-F238E27FC236}">
                <a16:creationId xmlns="" xmlns:a16="http://schemas.microsoft.com/office/drawing/2014/main" id="{D1EE20FE-3C64-42C9-AE2B-20DFC601162B}"/>
              </a:ext>
            </a:extLst>
          </p:cNvPr>
          <p:cNvSpPr>
            <a:spLocks noChangeShapeType="1"/>
          </p:cNvSpPr>
          <p:nvPr/>
        </p:nvSpPr>
        <p:spPr bwMode="auto">
          <a:xfrm flipH="1">
            <a:off x="7370768" y="4368801"/>
            <a:ext cx="104775"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2" name="Line 139">
            <a:extLst>
              <a:ext uri="{FF2B5EF4-FFF2-40B4-BE49-F238E27FC236}">
                <a16:creationId xmlns="" xmlns:a16="http://schemas.microsoft.com/office/drawing/2014/main" id="{AABDC1F7-EA97-4DEE-892A-137CB6E253CE}"/>
              </a:ext>
            </a:extLst>
          </p:cNvPr>
          <p:cNvSpPr>
            <a:spLocks noChangeShapeType="1"/>
          </p:cNvSpPr>
          <p:nvPr/>
        </p:nvSpPr>
        <p:spPr bwMode="auto">
          <a:xfrm flipH="1">
            <a:off x="6394456" y="4465638"/>
            <a:ext cx="103188"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3" name="Line 140">
            <a:extLst>
              <a:ext uri="{FF2B5EF4-FFF2-40B4-BE49-F238E27FC236}">
                <a16:creationId xmlns="" xmlns:a16="http://schemas.microsoft.com/office/drawing/2014/main" id="{47FBCA9B-6F91-43BF-9A82-59C1AA84B048}"/>
              </a:ext>
            </a:extLst>
          </p:cNvPr>
          <p:cNvSpPr>
            <a:spLocks noChangeShapeType="1"/>
          </p:cNvSpPr>
          <p:nvPr/>
        </p:nvSpPr>
        <p:spPr bwMode="auto">
          <a:xfrm flipH="1">
            <a:off x="6394456" y="4956176"/>
            <a:ext cx="103188"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4" name="Line 141">
            <a:extLst>
              <a:ext uri="{FF2B5EF4-FFF2-40B4-BE49-F238E27FC236}">
                <a16:creationId xmlns="" xmlns:a16="http://schemas.microsoft.com/office/drawing/2014/main" id="{803D10D7-4483-4BD4-962B-CABE3625C2FB}"/>
              </a:ext>
            </a:extLst>
          </p:cNvPr>
          <p:cNvSpPr>
            <a:spLocks noChangeShapeType="1"/>
          </p:cNvSpPr>
          <p:nvPr/>
        </p:nvSpPr>
        <p:spPr bwMode="auto">
          <a:xfrm flipH="1">
            <a:off x="7370768" y="4922838"/>
            <a:ext cx="104775"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5" name="Line 142">
            <a:extLst>
              <a:ext uri="{FF2B5EF4-FFF2-40B4-BE49-F238E27FC236}">
                <a16:creationId xmlns="" xmlns:a16="http://schemas.microsoft.com/office/drawing/2014/main" id="{F5500D9C-5CC5-4E2C-B9E7-DBACF6ED3266}"/>
              </a:ext>
            </a:extLst>
          </p:cNvPr>
          <p:cNvSpPr>
            <a:spLocks noChangeShapeType="1"/>
          </p:cNvSpPr>
          <p:nvPr/>
        </p:nvSpPr>
        <p:spPr bwMode="auto">
          <a:xfrm flipH="1">
            <a:off x="6883406" y="4941888"/>
            <a:ext cx="103188"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6" name="Line 143">
            <a:extLst>
              <a:ext uri="{FF2B5EF4-FFF2-40B4-BE49-F238E27FC236}">
                <a16:creationId xmlns="" xmlns:a16="http://schemas.microsoft.com/office/drawing/2014/main" id="{EFF8EA43-A442-4FD0-8AAC-EC4A7F234C9E}"/>
              </a:ext>
            </a:extLst>
          </p:cNvPr>
          <p:cNvSpPr>
            <a:spLocks noChangeShapeType="1"/>
          </p:cNvSpPr>
          <p:nvPr/>
        </p:nvSpPr>
        <p:spPr bwMode="auto">
          <a:xfrm flipH="1">
            <a:off x="6883406" y="4449763"/>
            <a:ext cx="103188" cy="0"/>
          </a:xfrm>
          <a:prstGeom prst="line">
            <a:avLst/>
          </a:prstGeom>
          <a:noFill/>
          <a:ln w="15875" cap="rnd">
            <a:solidFill>
              <a:srgbClr val="D2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9" name="ZoneTexte 148">
            <a:extLst>
              <a:ext uri="{FF2B5EF4-FFF2-40B4-BE49-F238E27FC236}">
                <a16:creationId xmlns="" xmlns:a16="http://schemas.microsoft.com/office/drawing/2014/main" id="{03501298-82CB-4BC5-9426-EFAB1B91DFF5}"/>
              </a:ext>
            </a:extLst>
          </p:cNvPr>
          <p:cNvSpPr txBox="1"/>
          <p:nvPr/>
        </p:nvSpPr>
        <p:spPr>
          <a:xfrm>
            <a:off x="1388144" y="5395460"/>
            <a:ext cx="269625" cy="276999"/>
          </a:xfrm>
          <a:prstGeom prst="rect">
            <a:avLst/>
          </a:prstGeom>
          <a:noFill/>
        </p:spPr>
        <p:txBody>
          <a:bodyPr wrap="none" rtlCol="0">
            <a:spAutoFit/>
          </a:bodyPr>
          <a:lstStyle/>
          <a:p>
            <a:pPr algn="ctr"/>
            <a:r>
              <a:rPr lang="fr-FR" sz="1200" dirty="0"/>
              <a:t>3</a:t>
            </a:r>
          </a:p>
        </p:txBody>
      </p:sp>
      <p:sp>
        <p:nvSpPr>
          <p:cNvPr id="150" name="ZoneTexte 149">
            <a:extLst>
              <a:ext uri="{FF2B5EF4-FFF2-40B4-BE49-F238E27FC236}">
                <a16:creationId xmlns="" xmlns:a16="http://schemas.microsoft.com/office/drawing/2014/main" id="{ED94CEFF-4578-4E6E-8C05-95FDB115E7E8}"/>
              </a:ext>
            </a:extLst>
          </p:cNvPr>
          <p:cNvSpPr txBox="1"/>
          <p:nvPr/>
        </p:nvSpPr>
        <p:spPr>
          <a:xfrm>
            <a:off x="1871792" y="5395460"/>
            <a:ext cx="269625" cy="276999"/>
          </a:xfrm>
          <a:prstGeom prst="rect">
            <a:avLst/>
          </a:prstGeom>
          <a:noFill/>
        </p:spPr>
        <p:txBody>
          <a:bodyPr wrap="none" rtlCol="0">
            <a:spAutoFit/>
          </a:bodyPr>
          <a:lstStyle/>
          <a:p>
            <a:pPr algn="ctr"/>
            <a:r>
              <a:rPr lang="fr-FR" sz="1200" dirty="0"/>
              <a:t>6</a:t>
            </a:r>
          </a:p>
        </p:txBody>
      </p:sp>
      <p:sp>
        <p:nvSpPr>
          <p:cNvPr id="151" name="ZoneTexte 150">
            <a:extLst>
              <a:ext uri="{FF2B5EF4-FFF2-40B4-BE49-F238E27FC236}">
                <a16:creationId xmlns="" xmlns:a16="http://schemas.microsoft.com/office/drawing/2014/main" id="{51A06D4B-C01C-4BC4-AEAC-B4073EECA1B7}"/>
              </a:ext>
            </a:extLst>
          </p:cNvPr>
          <p:cNvSpPr txBox="1"/>
          <p:nvPr/>
        </p:nvSpPr>
        <p:spPr>
          <a:xfrm>
            <a:off x="2355440" y="5395460"/>
            <a:ext cx="269625" cy="276999"/>
          </a:xfrm>
          <a:prstGeom prst="rect">
            <a:avLst/>
          </a:prstGeom>
          <a:noFill/>
        </p:spPr>
        <p:txBody>
          <a:bodyPr wrap="none" rtlCol="0">
            <a:spAutoFit/>
          </a:bodyPr>
          <a:lstStyle/>
          <a:p>
            <a:pPr algn="ctr"/>
            <a:r>
              <a:rPr lang="fr-FR" sz="1200" dirty="0"/>
              <a:t>9</a:t>
            </a:r>
          </a:p>
        </p:txBody>
      </p:sp>
      <p:sp>
        <p:nvSpPr>
          <p:cNvPr id="152" name="ZoneTexte 151">
            <a:extLst>
              <a:ext uri="{FF2B5EF4-FFF2-40B4-BE49-F238E27FC236}">
                <a16:creationId xmlns="" xmlns:a16="http://schemas.microsoft.com/office/drawing/2014/main" id="{532BFCC3-7B12-44A2-9AAB-3649F745C3BE}"/>
              </a:ext>
            </a:extLst>
          </p:cNvPr>
          <p:cNvSpPr txBox="1"/>
          <p:nvPr/>
        </p:nvSpPr>
        <p:spPr>
          <a:xfrm>
            <a:off x="2796608" y="5395460"/>
            <a:ext cx="354584" cy="276999"/>
          </a:xfrm>
          <a:prstGeom prst="rect">
            <a:avLst/>
          </a:prstGeom>
          <a:noFill/>
        </p:spPr>
        <p:txBody>
          <a:bodyPr wrap="none" rtlCol="0">
            <a:spAutoFit/>
          </a:bodyPr>
          <a:lstStyle/>
          <a:p>
            <a:pPr algn="ctr"/>
            <a:r>
              <a:rPr lang="fr-FR" sz="1200" dirty="0"/>
              <a:t>12</a:t>
            </a:r>
          </a:p>
        </p:txBody>
      </p:sp>
      <p:sp>
        <p:nvSpPr>
          <p:cNvPr id="153" name="ZoneTexte 152">
            <a:extLst>
              <a:ext uri="{FF2B5EF4-FFF2-40B4-BE49-F238E27FC236}">
                <a16:creationId xmlns="" xmlns:a16="http://schemas.microsoft.com/office/drawing/2014/main" id="{A8A5BB3B-1F4E-4F94-8219-25BF77EFBF8A}"/>
              </a:ext>
            </a:extLst>
          </p:cNvPr>
          <p:cNvSpPr txBox="1"/>
          <p:nvPr/>
        </p:nvSpPr>
        <p:spPr>
          <a:xfrm>
            <a:off x="3292987" y="5395460"/>
            <a:ext cx="354584" cy="276999"/>
          </a:xfrm>
          <a:prstGeom prst="rect">
            <a:avLst/>
          </a:prstGeom>
          <a:noFill/>
        </p:spPr>
        <p:txBody>
          <a:bodyPr wrap="none" rtlCol="0">
            <a:spAutoFit/>
          </a:bodyPr>
          <a:lstStyle/>
          <a:p>
            <a:pPr algn="ctr"/>
            <a:r>
              <a:rPr lang="fr-FR" sz="1200" dirty="0"/>
              <a:t>15</a:t>
            </a:r>
          </a:p>
        </p:txBody>
      </p:sp>
      <p:sp>
        <p:nvSpPr>
          <p:cNvPr id="154" name="ZoneTexte 153">
            <a:extLst>
              <a:ext uri="{FF2B5EF4-FFF2-40B4-BE49-F238E27FC236}">
                <a16:creationId xmlns="" xmlns:a16="http://schemas.microsoft.com/office/drawing/2014/main" id="{25E095AC-7D82-4820-B28A-89AC45DE5F7F}"/>
              </a:ext>
            </a:extLst>
          </p:cNvPr>
          <p:cNvSpPr txBox="1"/>
          <p:nvPr/>
        </p:nvSpPr>
        <p:spPr>
          <a:xfrm>
            <a:off x="3777174" y="5395460"/>
            <a:ext cx="354584" cy="276999"/>
          </a:xfrm>
          <a:prstGeom prst="rect">
            <a:avLst/>
          </a:prstGeom>
          <a:noFill/>
        </p:spPr>
        <p:txBody>
          <a:bodyPr wrap="none" rtlCol="0">
            <a:spAutoFit/>
          </a:bodyPr>
          <a:lstStyle/>
          <a:p>
            <a:pPr algn="ctr"/>
            <a:r>
              <a:rPr lang="fr-FR" sz="1200" dirty="0"/>
              <a:t>18</a:t>
            </a:r>
          </a:p>
        </p:txBody>
      </p:sp>
      <p:sp>
        <p:nvSpPr>
          <p:cNvPr id="155" name="ZoneTexte 154">
            <a:extLst>
              <a:ext uri="{FF2B5EF4-FFF2-40B4-BE49-F238E27FC236}">
                <a16:creationId xmlns="" xmlns:a16="http://schemas.microsoft.com/office/drawing/2014/main" id="{3765094C-3A0C-42AC-954D-3D642D25BB5D}"/>
              </a:ext>
            </a:extLst>
          </p:cNvPr>
          <p:cNvSpPr txBox="1"/>
          <p:nvPr/>
        </p:nvSpPr>
        <p:spPr>
          <a:xfrm>
            <a:off x="4264537" y="5395460"/>
            <a:ext cx="354584" cy="276999"/>
          </a:xfrm>
          <a:prstGeom prst="rect">
            <a:avLst/>
          </a:prstGeom>
          <a:noFill/>
        </p:spPr>
        <p:txBody>
          <a:bodyPr wrap="none" rtlCol="0">
            <a:spAutoFit/>
          </a:bodyPr>
          <a:lstStyle/>
          <a:p>
            <a:pPr algn="ctr"/>
            <a:r>
              <a:rPr lang="fr-FR" sz="1200" dirty="0"/>
              <a:t>21</a:t>
            </a:r>
          </a:p>
        </p:txBody>
      </p:sp>
      <p:sp>
        <p:nvSpPr>
          <p:cNvPr id="156" name="ZoneTexte 155">
            <a:extLst>
              <a:ext uri="{FF2B5EF4-FFF2-40B4-BE49-F238E27FC236}">
                <a16:creationId xmlns="" xmlns:a16="http://schemas.microsoft.com/office/drawing/2014/main" id="{6EE2BD70-7AC7-431D-AC6A-20556F205B80}"/>
              </a:ext>
            </a:extLst>
          </p:cNvPr>
          <p:cNvSpPr txBox="1"/>
          <p:nvPr/>
        </p:nvSpPr>
        <p:spPr>
          <a:xfrm>
            <a:off x="549449" y="5062084"/>
            <a:ext cx="269625" cy="276999"/>
          </a:xfrm>
          <a:prstGeom prst="rect">
            <a:avLst/>
          </a:prstGeom>
          <a:noFill/>
        </p:spPr>
        <p:txBody>
          <a:bodyPr wrap="none" rtlCol="0">
            <a:spAutoFit/>
          </a:bodyPr>
          <a:lstStyle/>
          <a:p>
            <a:pPr algn="r"/>
            <a:r>
              <a:rPr lang="fr-FR" sz="1200" dirty="0"/>
              <a:t>0</a:t>
            </a:r>
          </a:p>
        </p:txBody>
      </p:sp>
      <p:sp>
        <p:nvSpPr>
          <p:cNvPr id="158" name="ZoneTexte 157">
            <a:extLst>
              <a:ext uri="{FF2B5EF4-FFF2-40B4-BE49-F238E27FC236}">
                <a16:creationId xmlns="" xmlns:a16="http://schemas.microsoft.com/office/drawing/2014/main" id="{5D9639BA-51C4-433D-95D7-490C3C049DFE}"/>
              </a:ext>
            </a:extLst>
          </p:cNvPr>
          <p:cNvSpPr txBox="1"/>
          <p:nvPr/>
        </p:nvSpPr>
        <p:spPr>
          <a:xfrm>
            <a:off x="379530" y="4373983"/>
            <a:ext cx="439544" cy="276999"/>
          </a:xfrm>
          <a:prstGeom prst="rect">
            <a:avLst/>
          </a:prstGeom>
          <a:noFill/>
        </p:spPr>
        <p:txBody>
          <a:bodyPr wrap="none" rtlCol="0">
            <a:spAutoFit/>
          </a:bodyPr>
          <a:lstStyle/>
          <a:p>
            <a:pPr algn="r"/>
            <a:r>
              <a:rPr lang="fr-FR" sz="1200" dirty="0"/>
              <a:t>100</a:t>
            </a:r>
          </a:p>
        </p:txBody>
      </p:sp>
      <p:sp>
        <p:nvSpPr>
          <p:cNvPr id="160" name="ZoneTexte 159">
            <a:extLst>
              <a:ext uri="{FF2B5EF4-FFF2-40B4-BE49-F238E27FC236}">
                <a16:creationId xmlns="" xmlns:a16="http://schemas.microsoft.com/office/drawing/2014/main" id="{1D4BF74F-B9A9-4521-9455-42AB98E3F87D}"/>
              </a:ext>
            </a:extLst>
          </p:cNvPr>
          <p:cNvSpPr txBox="1"/>
          <p:nvPr/>
        </p:nvSpPr>
        <p:spPr>
          <a:xfrm>
            <a:off x="379530" y="3685882"/>
            <a:ext cx="439544" cy="276999"/>
          </a:xfrm>
          <a:prstGeom prst="rect">
            <a:avLst/>
          </a:prstGeom>
          <a:noFill/>
        </p:spPr>
        <p:txBody>
          <a:bodyPr wrap="none" rtlCol="0">
            <a:spAutoFit/>
          </a:bodyPr>
          <a:lstStyle/>
          <a:p>
            <a:pPr algn="r"/>
            <a:r>
              <a:rPr lang="fr-FR" sz="1200" dirty="0"/>
              <a:t>200</a:t>
            </a:r>
          </a:p>
        </p:txBody>
      </p:sp>
      <p:sp>
        <p:nvSpPr>
          <p:cNvPr id="162" name="ZoneTexte 161">
            <a:extLst>
              <a:ext uri="{FF2B5EF4-FFF2-40B4-BE49-F238E27FC236}">
                <a16:creationId xmlns="" xmlns:a16="http://schemas.microsoft.com/office/drawing/2014/main" id="{6511661D-ED13-434A-9B74-166119B35A84}"/>
              </a:ext>
            </a:extLst>
          </p:cNvPr>
          <p:cNvSpPr txBox="1"/>
          <p:nvPr/>
        </p:nvSpPr>
        <p:spPr>
          <a:xfrm>
            <a:off x="379530" y="2997781"/>
            <a:ext cx="439544" cy="276999"/>
          </a:xfrm>
          <a:prstGeom prst="rect">
            <a:avLst/>
          </a:prstGeom>
          <a:noFill/>
        </p:spPr>
        <p:txBody>
          <a:bodyPr wrap="none" rtlCol="0">
            <a:spAutoFit/>
          </a:bodyPr>
          <a:lstStyle/>
          <a:p>
            <a:pPr algn="r"/>
            <a:r>
              <a:rPr lang="fr-FR" sz="1200" dirty="0"/>
              <a:t>300</a:t>
            </a:r>
          </a:p>
        </p:txBody>
      </p:sp>
      <p:sp>
        <p:nvSpPr>
          <p:cNvPr id="164" name="ZoneTexte 163">
            <a:extLst>
              <a:ext uri="{FF2B5EF4-FFF2-40B4-BE49-F238E27FC236}">
                <a16:creationId xmlns="" xmlns:a16="http://schemas.microsoft.com/office/drawing/2014/main" id="{3152D1CA-D7FF-478F-9642-19635BAC6B26}"/>
              </a:ext>
            </a:extLst>
          </p:cNvPr>
          <p:cNvSpPr txBox="1"/>
          <p:nvPr/>
        </p:nvSpPr>
        <p:spPr>
          <a:xfrm>
            <a:off x="379530" y="2309680"/>
            <a:ext cx="439544" cy="276999"/>
          </a:xfrm>
          <a:prstGeom prst="rect">
            <a:avLst/>
          </a:prstGeom>
          <a:noFill/>
        </p:spPr>
        <p:txBody>
          <a:bodyPr wrap="none" rtlCol="0">
            <a:spAutoFit/>
          </a:bodyPr>
          <a:lstStyle/>
          <a:p>
            <a:pPr algn="r"/>
            <a:r>
              <a:rPr lang="fr-FR" sz="1200" dirty="0"/>
              <a:t>400</a:t>
            </a:r>
          </a:p>
        </p:txBody>
      </p:sp>
      <p:sp>
        <p:nvSpPr>
          <p:cNvPr id="165" name="ZoneTexte 164">
            <a:extLst>
              <a:ext uri="{FF2B5EF4-FFF2-40B4-BE49-F238E27FC236}">
                <a16:creationId xmlns="" xmlns:a16="http://schemas.microsoft.com/office/drawing/2014/main" id="{4A269B70-92C3-496C-8BFD-AF81BB97849F}"/>
              </a:ext>
            </a:extLst>
          </p:cNvPr>
          <p:cNvSpPr txBox="1"/>
          <p:nvPr/>
        </p:nvSpPr>
        <p:spPr>
          <a:xfrm>
            <a:off x="1488962" y="5625278"/>
            <a:ext cx="2654893" cy="276999"/>
          </a:xfrm>
          <a:prstGeom prst="rect">
            <a:avLst/>
          </a:prstGeom>
          <a:noFill/>
        </p:spPr>
        <p:txBody>
          <a:bodyPr wrap="none" rtlCol="0">
            <a:spAutoFit/>
          </a:bodyPr>
          <a:lstStyle/>
          <a:p>
            <a:pPr algn="ctr"/>
            <a:r>
              <a:rPr lang="fr-FR" sz="1200" b="1" dirty="0"/>
              <a:t>Mois depuis l’initiation de la </a:t>
            </a:r>
            <a:r>
              <a:rPr lang="fr-FR" sz="1200" b="1" dirty="0" err="1"/>
              <a:t>PrEP</a:t>
            </a:r>
            <a:endParaRPr lang="fr-FR" sz="1200" b="1" dirty="0"/>
          </a:p>
        </p:txBody>
      </p:sp>
      <p:sp>
        <p:nvSpPr>
          <p:cNvPr id="167" name="ZoneTexte 166">
            <a:extLst>
              <a:ext uri="{FF2B5EF4-FFF2-40B4-BE49-F238E27FC236}">
                <a16:creationId xmlns="" xmlns:a16="http://schemas.microsoft.com/office/drawing/2014/main" id="{BC36C3AD-6AF1-4543-B402-EE8718C1BEDE}"/>
              </a:ext>
            </a:extLst>
          </p:cNvPr>
          <p:cNvSpPr txBox="1"/>
          <p:nvPr/>
        </p:nvSpPr>
        <p:spPr>
          <a:xfrm>
            <a:off x="5824551" y="5395460"/>
            <a:ext cx="269625" cy="276999"/>
          </a:xfrm>
          <a:prstGeom prst="rect">
            <a:avLst/>
          </a:prstGeom>
          <a:noFill/>
        </p:spPr>
        <p:txBody>
          <a:bodyPr wrap="none" rtlCol="0">
            <a:spAutoFit/>
          </a:bodyPr>
          <a:lstStyle/>
          <a:p>
            <a:pPr algn="ctr"/>
            <a:r>
              <a:rPr lang="fr-FR" sz="1200" dirty="0"/>
              <a:t>3</a:t>
            </a:r>
          </a:p>
        </p:txBody>
      </p:sp>
      <p:sp>
        <p:nvSpPr>
          <p:cNvPr id="168" name="ZoneTexte 167">
            <a:extLst>
              <a:ext uri="{FF2B5EF4-FFF2-40B4-BE49-F238E27FC236}">
                <a16:creationId xmlns="" xmlns:a16="http://schemas.microsoft.com/office/drawing/2014/main" id="{DA04B84F-6402-4F0C-997E-63E8B5E6C262}"/>
              </a:ext>
            </a:extLst>
          </p:cNvPr>
          <p:cNvSpPr txBox="1"/>
          <p:nvPr/>
        </p:nvSpPr>
        <p:spPr>
          <a:xfrm>
            <a:off x="6308199" y="5395460"/>
            <a:ext cx="269625" cy="276999"/>
          </a:xfrm>
          <a:prstGeom prst="rect">
            <a:avLst/>
          </a:prstGeom>
          <a:noFill/>
        </p:spPr>
        <p:txBody>
          <a:bodyPr wrap="none" rtlCol="0">
            <a:spAutoFit/>
          </a:bodyPr>
          <a:lstStyle/>
          <a:p>
            <a:pPr algn="ctr"/>
            <a:r>
              <a:rPr lang="fr-FR" sz="1200" dirty="0"/>
              <a:t>6</a:t>
            </a:r>
          </a:p>
        </p:txBody>
      </p:sp>
      <p:sp>
        <p:nvSpPr>
          <p:cNvPr id="169" name="ZoneTexte 168">
            <a:extLst>
              <a:ext uri="{FF2B5EF4-FFF2-40B4-BE49-F238E27FC236}">
                <a16:creationId xmlns="" xmlns:a16="http://schemas.microsoft.com/office/drawing/2014/main" id="{2C24C9CD-B20B-4F80-81DF-9321425B292A}"/>
              </a:ext>
            </a:extLst>
          </p:cNvPr>
          <p:cNvSpPr txBox="1"/>
          <p:nvPr/>
        </p:nvSpPr>
        <p:spPr>
          <a:xfrm>
            <a:off x="6791847" y="5395460"/>
            <a:ext cx="269625" cy="276999"/>
          </a:xfrm>
          <a:prstGeom prst="rect">
            <a:avLst/>
          </a:prstGeom>
          <a:noFill/>
        </p:spPr>
        <p:txBody>
          <a:bodyPr wrap="none" rtlCol="0">
            <a:spAutoFit/>
          </a:bodyPr>
          <a:lstStyle/>
          <a:p>
            <a:pPr algn="ctr"/>
            <a:r>
              <a:rPr lang="fr-FR" sz="1200" dirty="0"/>
              <a:t>9</a:t>
            </a:r>
          </a:p>
        </p:txBody>
      </p:sp>
      <p:sp>
        <p:nvSpPr>
          <p:cNvPr id="170" name="ZoneTexte 169">
            <a:extLst>
              <a:ext uri="{FF2B5EF4-FFF2-40B4-BE49-F238E27FC236}">
                <a16:creationId xmlns="" xmlns:a16="http://schemas.microsoft.com/office/drawing/2014/main" id="{5FE9241A-47EC-4BB1-8126-B9FDAFE0F8E0}"/>
              </a:ext>
            </a:extLst>
          </p:cNvPr>
          <p:cNvSpPr txBox="1"/>
          <p:nvPr/>
        </p:nvSpPr>
        <p:spPr>
          <a:xfrm>
            <a:off x="7233015" y="5395460"/>
            <a:ext cx="354584" cy="276999"/>
          </a:xfrm>
          <a:prstGeom prst="rect">
            <a:avLst/>
          </a:prstGeom>
          <a:noFill/>
        </p:spPr>
        <p:txBody>
          <a:bodyPr wrap="none" rtlCol="0">
            <a:spAutoFit/>
          </a:bodyPr>
          <a:lstStyle/>
          <a:p>
            <a:pPr algn="ctr"/>
            <a:r>
              <a:rPr lang="fr-FR" sz="1200" dirty="0"/>
              <a:t>12</a:t>
            </a:r>
          </a:p>
        </p:txBody>
      </p:sp>
      <p:sp>
        <p:nvSpPr>
          <p:cNvPr id="171" name="ZoneTexte 170">
            <a:extLst>
              <a:ext uri="{FF2B5EF4-FFF2-40B4-BE49-F238E27FC236}">
                <a16:creationId xmlns="" xmlns:a16="http://schemas.microsoft.com/office/drawing/2014/main" id="{148174BE-7641-4814-BEAC-A7948AFC3F8A}"/>
              </a:ext>
            </a:extLst>
          </p:cNvPr>
          <p:cNvSpPr txBox="1"/>
          <p:nvPr/>
        </p:nvSpPr>
        <p:spPr>
          <a:xfrm>
            <a:off x="7729394" y="5395460"/>
            <a:ext cx="354584" cy="276999"/>
          </a:xfrm>
          <a:prstGeom prst="rect">
            <a:avLst/>
          </a:prstGeom>
          <a:noFill/>
        </p:spPr>
        <p:txBody>
          <a:bodyPr wrap="none" rtlCol="0">
            <a:spAutoFit/>
          </a:bodyPr>
          <a:lstStyle/>
          <a:p>
            <a:pPr algn="ctr"/>
            <a:r>
              <a:rPr lang="fr-FR" sz="1200" dirty="0"/>
              <a:t>15</a:t>
            </a:r>
          </a:p>
        </p:txBody>
      </p:sp>
      <p:sp>
        <p:nvSpPr>
          <p:cNvPr id="172" name="ZoneTexte 171">
            <a:extLst>
              <a:ext uri="{FF2B5EF4-FFF2-40B4-BE49-F238E27FC236}">
                <a16:creationId xmlns="" xmlns:a16="http://schemas.microsoft.com/office/drawing/2014/main" id="{62D3A0E1-3695-41F5-BBE2-2021F7FE96DF}"/>
              </a:ext>
            </a:extLst>
          </p:cNvPr>
          <p:cNvSpPr txBox="1"/>
          <p:nvPr/>
        </p:nvSpPr>
        <p:spPr>
          <a:xfrm>
            <a:off x="8213581" y="5395460"/>
            <a:ext cx="354584" cy="276999"/>
          </a:xfrm>
          <a:prstGeom prst="rect">
            <a:avLst/>
          </a:prstGeom>
          <a:noFill/>
        </p:spPr>
        <p:txBody>
          <a:bodyPr wrap="none" rtlCol="0">
            <a:spAutoFit/>
          </a:bodyPr>
          <a:lstStyle/>
          <a:p>
            <a:pPr algn="ctr"/>
            <a:r>
              <a:rPr lang="fr-FR" sz="1200" dirty="0"/>
              <a:t>18</a:t>
            </a:r>
          </a:p>
        </p:txBody>
      </p:sp>
      <p:sp>
        <p:nvSpPr>
          <p:cNvPr id="173" name="ZoneTexte 172">
            <a:extLst>
              <a:ext uri="{FF2B5EF4-FFF2-40B4-BE49-F238E27FC236}">
                <a16:creationId xmlns="" xmlns:a16="http://schemas.microsoft.com/office/drawing/2014/main" id="{1D0A7D8C-AB68-4AFB-A493-C45E8C4D1244}"/>
              </a:ext>
            </a:extLst>
          </p:cNvPr>
          <p:cNvSpPr txBox="1"/>
          <p:nvPr/>
        </p:nvSpPr>
        <p:spPr>
          <a:xfrm>
            <a:off x="8700944" y="5395460"/>
            <a:ext cx="354584" cy="276999"/>
          </a:xfrm>
          <a:prstGeom prst="rect">
            <a:avLst/>
          </a:prstGeom>
          <a:noFill/>
        </p:spPr>
        <p:txBody>
          <a:bodyPr wrap="none" rtlCol="0">
            <a:spAutoFit/>
          </a:bodyPr>
          <a:lstStyle/>
          <a:p>
            <a:pPr algn="ctr"/>
            <a:r>
              <a:rPr lang="fr-FR" sz="1200" dirty="0"/>
              <a:t>21</a:t>
            </a:r>
          </a:p>
        </p:txBody>
      </p:sp>
      <p:sp>
        <p:nvSpPr>
          <p:cNvPr id="174" name="ZoneTexte 173">
            <a:extLst>
              <a:ext uri="{FF2B5EF4-FFF2-40B4-BE49-F238E27FC236}">
                <a16:creationId xmlns="" xmlns:a16="http://schemas.microsoft.com/office/drawing/2014/main" id="{4202EDB0-F358-4CC8-840E-1943ABF8E936}"/>
              </a:ext>
            </a:extLst>
          </p:cNvPr>
          <p:cNvSpPr txBox="1"/>
          <p:nvPr/>
        </p:nvSpPr>
        <p:spPr>
          <a:xfrm>
            <a:off x="4995481" y="5062084"/>
            <a:ext cx="269625" cy="276999"/>
          </a:xfrm>
          <a:prstGeom prst="rect">
            <a:avLst/>
          </a:prstGeom>
          <a:noFill/>
        </p:spPr>
        <p:txBody>
          <a:bodyPr wrap="none" rtlCol="0">
            <a:spAutoFit/>
          </a:bodyPr>
          <a:lstStyle/>
          <a:p>
            <a:pPr algn="r"/>
            <a:r>
              <a:rPr lang="fr-FR" sz="1200" dirty="0"/>
              <a:t>0</a:t>
            </a:r>
          </a:p>
        </p:txBody>
      </p:sp>
      <p:sp>
        <p:nvSpPr>
          <p:cNvPr id="176" name="ZoneTexte 175">
            <a:extLst>
              <a:ext uri="{FF2B5EF4-FFF2-40B4-BE49-F238E27FC236}">
                <a16:creationId xmlns="" xmlns:a16="http://schemas.microsoft.com/office/drawing/2014/main" id="{373DFCCA-0BEA-4A6B-899D-785FB610646B}"/>
              </a:ext>
            </a:extLst>
          </p:cNvPr>
          <p:cNvSpPr txBox="1"/>
          <p:nvPr/>
        </p:nvSpPr>
        <p:spPr>
          <a:xfrm>
            <a:off x="4825562" y="4373983"/>
            <a:ext cx="439544" cy="276999"/>
          </a:xfrm>
          <a:prstGeom prst="rect">
            <a:avLst/>
          </a:prstGeom>
          <a:noFill/>
        </p:spPr>
        <p:txBody>
          <a:bodyPr wrap="none" rtlCol="0">
            <a:spAutoFit/>
          </a:bodyPr>
          <a:lstStyle/>
          <a:p>
            <a:pPr algn="r"/>
            <a:r>
              <a:rPr lang="fr-FR" sz="1200" dirty="0"/>
              <a:t>100</a:t>
            </a:r>
          </a:p>
        </p:txBody>
      </p:sp>
      <p:sp>
        <p:nvSpPr>
          <p:cNvPr id="178" name="ZoneTexte 177">
            <a:extLst>
              <a:ext uri="{FF2B5EF4-FFF2-40B4-BE49-F238E27FC236}">
                <a16:creationId xmlns="" xmlns:a16="http://schemas.microsoft.com/office/drawing/2014/main" id="{C4F738B4-F675-45A2-9430-73D42AC894B9}"/>
              </a:ext>
            </a:extLst>
          </p:cNvPr>
          <p:cNvSpPr txBox="1"/>
          <p:nvPr/>
        </p:nvSpPr>
        <p:spPr>
          <a:xfrm>
            <a:off x="4825562" y="3685882"/>
            <a:ext cx="439544" cy="276999"/>
          </a:xfrm>
          <a:prstGeom prst="rect">
            <a:avLst/>
          </a:prstGeom>
          <a:noFill/>
        </p:spPr>
        <p:txBody>
          <a:bodyPr wrap="none" rtlCol="0">
            <a:spAutoFit/>
          </a:bodyPr>
          <a:lstStyle/>
          <a:p>
            <a:pPr algn="r"/>
            <a:r>
              <a:rPr lang="fr-FR" sz="1200" dirty="0"/>
              <a:t>200</a:t>
            </a:r>
          </a:p>
        </p:txBody>
      </p:sp>
      <p:sp>
        <p:nvSpPr>
          <p:cNvPr id="180" name="ZoneTexte 179">
            <a:extLst>
              <a:ext uri="{FF2B5EF4-FFF2-40B4-BE49-F238E27FC236}">
                <a16:creationId xmlns="" xmlns:a16="http://schemas.microsoft.com/office/drawing/2014/main" id="{1AFD47B3-BBDA-4988-94FB-EEB229DA35ED}"/>
              </a:ext>
            </a:extLst>
          </p:cNvPr>
          <p:cNvSpPr txBox="1"/>
          <p:nvPr/>
        </p:nvSpPr>
        <p:spPr>
          <a:xfrm>
            <a:off x="4825562" y="2997781"/>
            <a:ext cx="439544" cy="276999"/>
          </a:xfrm>
          <a:prstGeom prst="rect">
            <a:avLst/>
          </a:prstGeom>
          <a:noFill/>
        </p:spPr>
        <p:txBody>
          <a:bodyPr wrap="none" rtlCol="0">
            <a:spAutoFit/>
          </a:bodyPr>
          <a:lstStyle/>
          <a:p>
            <a:pPr algn="r"/>
            <a:r>
              <a:rPr lang="fr-FR" sz="1200" dirty="0"/>
              <a:t>300</a:t>
            </a:r>
          </a:p>
        </p:txBody>
      </p:sp>
      <p:sp>
        <p:nvSpPr>
          <p:cNvPr id="182" name="ZoneTexte 181">
            <a:extLst>
              <a:ext uri="{FF2B5EF4-FFF2-40B4-BE49-F238E27FC236}">
                <a16:creationId xmlns="" xmlns:a16="http://schemas.microsoft.com/office/drawing/2014/main" id="{A87F5608-7C9C-46D4-BAB7-766D9D111BCE}"/>
              </a:ext>
            </a:extLst>
          </p:cNvPr>
          <p:cNvSpPr txBox="1"/>
          <p:nvPr/>
        </p:nvSpPr>
        <p:spPr>
          <a:xfrm>
            <a:off x="4825562" y="2309680"/>
            <a:ext cx="439544" cy="276999"/>
          </a:xfrm>
          <a:prstGeom prst="rect">
            <a:avLst/>
          </a:prstGeom>
          <a:noFill/>
        </p:spPr>
        <p:txBody>
          <a:bodyPr wrap="none" rtlCol="0">
            <a:spAutoFit/>
          </a:bodyPr>
          <a:lstStyle/>
          <a:p>
            <a:pPr algn="r"/>
            <a:r>
              <a:rPr lang="fr-FR" sz="1200" dirty="0"/>
              <a:t>400</a:t>
            </a:r>
          </a:p>
        </p:txBody>
      </p:sp>
      <p:sp>
        <p:nvSpPr>
          <p:cNvPr id="183" name="ZoneTexte 182">
            <a:extLst>
              <a:ext uri="{FF2B5EF4-FFF2-40B4-BE49-F238E27FC236}">
                <a16:creationId xmlns="" xmlns:a16="http://schemas.microsoft.com/office/drawing/2014/main" id="{9D623585-E15E-46DE-B3FF-4D0840B00BC7}"/>
              </a:ext>
            </a:extLst>
          </p:cNvPr>
          <p:cNvSpPr txBox="1"/>
          <p:nvPr/>
        </p:nvSpPr>
        <p:spPr>
          <a:xfrm>
            <a:off x="5925360" y="5625278"/>
            <a:ext cx="2654893" cy="276999"/>
          </a:xfrm>
          <a:prstGeom prst="rect">
            <a:avLst/>
          </a:prstGeom>
          <a:noFill/>
        </p:spPr>
        <p:txBody>
          <a:bodyPr wrap="none" rtlCol="0">
            <a:spAutoFit/>
          </a:bodyPr>
          <a:lstStyle/>
          <a:p>
            <a:pPr algn="ctr"/>
            <a:r>
              <a:rPr lang="fr-FR" sz="1200" b="1" dirty="0"/>
              <a:t>Mois depuis l’initiation de la </a:t>
            </a:r>
            <a:r>
              <a:rPr lang="fr-FR" sz="1200" b="1" dirty="0" err="1"/>
              <a:t>PrEP</a:t>
            </a:r>
            <a:endParaRPr lang="fr-FR" sz="1200" b="1" dirty="0"/>
          </a:p>
        </p:txBody>
      </p:sp>
      <p:sp>
        <p:nvSpPr>
          <p:cNvPr id="185" name="ZoneTexte 184">
            <a:extLst>
              <a:ext uri="{FF2B5EF4-FFF2-40B4-BE49-F238E27FC236}">
                <a16:creationId xmlns="" xmlns:a16="http://schemas.microsoft.com/office/drawing/2014/main" id="{00FDCBAE-48F1-4144-A6B1-99F9923C0636}"/>
              </a:ext>
            </a:extLst>
          </p:cNvPr>
          <p:cNvSpPr txBox="1"/>
          <p:nvPr/>
        </p:nvSpPr>
        <p:spPr>
          <a:xfrm>
            <a:off x="1226932" y="2300748"/>
            <a:ext cx="2879122" cy="307777"/>
          </a:xfrm>
          <a:prstGeom prst="rect">
            <a:avLst/>
          </a:prstGeom>
          <a:noFill/>
        </p:spPr>
        <p:txBody>
          <a:bodyPr wrap="none" rtlCol="0">
            <a:spAutoFit/>
          </a:bodyPr>
          <a:lstStyle/>
          <a:p>
            <a:pPr algn="ctr"/>
            <a:r>
              <a:rPr lang="fr-FR" sz="1400" b="1" dirty="0">
                <a:solidFill>
                  <a:srgbClr val="0070C0"/>
                </a:solidFill>
                <a:latin typeface="Calibri" panose="020F0502020204030204" pitchFamily="34" charset="0"/>
                <a:cs typeface="Calibri" panose="020F0502020204030204" pitchFamily="34" charset="0"/>
              </a:rPr>
              <a:t>Incidence globale de survenue d’IST </a:t>
            </a:r>
          </a:p>
        </p:txBody>
      </p:sp>
      <p:sp>
        <p:nvSpPr>
          <p:cNvPr id="186" name="ZoneTexte 185">
            <a:extLst>
              <a:ext uri="{FF2B5EF4-FFF2-40B4-BE49-F238E27FC236}">
                <a16:creationId xmlns="" xmlns:a16="http://schemas.microsoft.com/office/drawing/2014/main" id="{45026E7B-FE52-4113-9205-E224B9FE57E4}"/>
              </a:ext>
            </a:extLst>
          </p:cNvPr>
          <p:cNvSpPr txBox="1"/>
          <p:nvPr/>
        </p:nvSpPr>
        <p:spPr>
          <a:xfrm>
            <a:off x="5674442" y="2308440"/>
            <a:ext cx="2879123" cy="523220"/>
          </a:xfrm>
          <a:prstGeom prst="rect">
            <a:avLst/>
          </a:prstGeom>
          <a:noFill/>
        </p:spPr>
        <p:txBody>
          <a:bodyPr wrap="none" rtlCol="0">
            <a:spAutoFit/>
          </a:bodyPr>
          <a:lstStyle/>
          <a:p>
            <a:pPr algn="ctr"/>
            <a:r>
              <a:rPr lang="fr-FR" sz="1400" b="1" dirty="0">
                <a:solidFill>
                  <a:srgbClr val="0070C0"/>
                </a:solidFill>
                <a:latin typeface="Calibri" panose="020F0502020204030204" pitchFamily="34" charset="0"/>
                <a:cs typeface="Calibri" panose="020F0502020204030204" pitchFamily="34" charset="0"/>
              </a:rPr>
              <a:t>Incidence globale de survenue d’IST </a:t>
            </a:r>
          </a:p>
          <a:p>
            <a:pPr algn="ctr"/>
            <a:r>
              <a:rPr lang="fr-FR" sz="1400" b="1" dirty="0">
                <a:solidFill>
                  <a:srgbClr val="0070C0"/>
                </a:solidFill>
                <a:latin typeface="Calibri" panose="020F0502020204030204" pitchFamily="34" charset="0"/>
                <a:cs typeface="Calibri" panose="020F0502020204030204" pitchFamily="34" charset="0"/>
              </a:rPr>
              <a:t>selon le schéma de </a:t>
            </a:r>
            <a:r>
              <a:rPr lang="fr-FR" sz="1400" b="1" dirty="0" err="1">
                <a:solidFill>
                  <a:srgbClr val="0070C0"/>
                </a:solidFill>
                <a:latin typeface="Calibri" panose="020F0502020204030204" pitchFamily="34" charset="0"/>
                <a:cs typeface="Calibri" panose="020F0502020204030204" pitchFamily="34" charset="0"/>
              </a:rPr>
              <a:t>PrEP</a:t>
            </a:r>
            <a:endParaRPr lang="fr-FR" sz="1400" b="1" dirty="0">
              <a:solidFill>
                <a:srgbClr val="0070C0"/>
              </a:solidFill>
              <a:latin typeface="Calibri" panose="020F0502020204030204" pitchFamily="34" charset="0"/>
              <a:cs typeface="Calibri" panose="020F0502020204030204" pitchFamily="34" charset="0"/>
            </a:endParaRPr>
          </a:p>
        </p:txBody>
      </p:sp>
      <p:sp>
        <p:nvSpPr>
          <p:cNvPr id="187" name="Text Box 3"/>
          <p:cNvSpPr txBox="1">
            <a:spLocks noChangeArrowheads="1"/>
          </p:cNvSpPr>
          <p:nvPr/>
        </p:nvSpPr>
        <p:spPr bwMode="auto">
          <a:xfrm>
            <a:off x="5902331" y="6581442"/>
            <a:ext cx="3241669" cy="276999"/>
          </a:xfrm>
          <a:prstGeom prst="rect">
            <a:avLst/>
          </a:prstGeom>
          <a:noFill/>
          <a:ln w="9525">
            <a:noFill/>
            <a:miter lim="800000"/>
            <a:headEnd/>
            <a:tailEnd/>
          </a:ln>
        </p:spPr>
        <p:txBody>
          <a:bodyPr wrap="square">
            <a:spAutoFit/>
          </a:bodyPr>
          <a:lstStyle/>
          <a:p>
            <a:pPr algn="r" eaLnBrk="0" hangingPunct="0"/>
            <a:r>
              <a:rPr lang="en-GB" sz="1200" i="1" dirty="0" err="1">
                <a:solidFill>
                  <a:srgbClr val="0070C0"/>
                </a:solidFill>
              </a:rPr>
              <a:t>Hoornenborg</a:t>
            </a:r>
            <a:r>
              <a:rPr lang="en-GB" sz="1200" i="1" dirty="0">
                <a:solidFill>
                  <a:srgbClr val="0070C0"/>
                </a:solidFill>
              </a:rPr>
              <a:t> E, CROI 2018, Abs. 1026</a:t>
            </a:r>
          </a:p>
        </p:txBody>
      </p:sp>
      <p:sp>
        <p:nvSpPr>
          <p:cNvPr id="3" name="ZoneTexte 2"/>
          <p:cNvSpPr txBox="1"/>
          <p:nvPr/>
        </p:nvSpPr>
        <p:spPr>
          <a:xfrm>
            <a:off x="321780" y="5903617"/>
            <a:ext cx="8593626" cy="830997"/>
          </a:xfrm>
          <a:prstGeom prst="rect">
            <a:avLst/>
          </a:prstGeom>
          <a:noFill/>
        </p:spPr>
        <p:txBody>
          <a:bodyPr wrap="square" rtlCol="0">
            <a:spAutoFit/>
          </a:bodyPr>
          <a:lstStyle/>
          <a:p>
            <a:pPr marL="285750" indent="-285750">
              <a:buClr>
                <a:srgbClr val="0070C0"/>
              </a:buClr>
              <a:buFont typeface="Arial"/>
              <a:buChar char="•"/>
            </a:pPr>
            <a:r>
              <a:rPr lang="fr-FR" sz="1600" dirty="0"/>
              <a:t>Pas d’augmentation de l’incidence des IST bactériennes suite à la mise sous </a:t>
            </a:r>
            <a:r>
              <a:rPr lang="fr-FR" sz="1600" dirty="0" err="1"/>
              <a:t>PrEP</a:t>
            </a:r>
            <a:endParaRPr lang="fr-FR" sz="1600" dirty="0"/>
          </a:p>
          <a:p>
            <a:pPr marL="285750" indent="-285750">
              <a:buClr>
                <a:srgbClr val="0070C0"/>
              </a:buClr>
              <a:buFont typeface="Arial"/>
              <a:buChar char="•"/>
            </a:pPr>
            <a:r>
              <a:rPr lang="fr-FR" sz="1600" dirty="0"/>
              <a:t>Tendance à une incidence d’IST plus élevée en </a:t>
            </a:r>
            <a:r>
              <a:rPr lang="fr-FR" sz="1600" dirty="0" err="1"/>
              <a:t>PrEP</a:t>
            </a:r>
            <a:r>
              <a:rPr lang="fr-FR" sz="1600" dirty="0"/>
              <a:t> quotidienne par rapport à la </a:t>
            </a:r>
            <a:r>
              <a:rPr lang="fr-FR" sz="1600" dirty="0" err="1"/>
              <a:t>PrEP</a:t>
            </a:r>
            <a:r>
              <a:rPr lang="fr-FR" sz="1600" dirty="0"/>
              <a:t> intermittente, suggérant des comportements sexuels différents</a:t>
            </a:r>
          </a:p>
        </p:txBody>
      </p:sp>
      <p:sp>
        <p:nvSpPr>
          <p:cNvPr id="4" name="Titre 3">
            <a:extLst>
              <a:ext uri="{FF2B5EF4-FFF2-40B4-BE49-F238E27FC236}">
                <a16:creationId xmlns="" xmlns:a16="http://schemas.microsoft.com/office/drawing/2014/main" id="{2CEE96DE-CCEF-4058-BA55-0327F99C7367}"/>
              </a:ext>
            </a:extLst>
          </p:cNvPr>
          <p:cNvSpPr>
            <a:spLocks noGrp="1"/>
          </p:cNvSpPr>
          <p:nvPr>
            <p:ph type="title"/>
          </p:nvPr>
        </p:nvSpPr>
        <p:spPr/>
        <p:txBody>
          <a:bodyPr/>
          <a:lstStyle/>
          <a:p>
            <a:r>
              <a:rPr lang="fr-FR" dirty="0"/>
              <a:t>Pas d’augmentation de l’incidence des IST bactériennes sous </a:t>
            </a:r>
            <a:r>
              <a:rPr lang="fr-FR" dirty="0" err="1"/>
              <a:t>PrEP</a:t>
            </a:r>
            <a:r>
              <a:rPr lang="fr-FR" dirty="0"/>
              <a:t> à Amsterdam</a:t>
            </a:r>
          </a:p>
        </p:txBody>
      </p:sp>
      <p:sp>
        <p:nvSpPr>
          <p:cNvPr id="7" name="Espace réservé du contenu 6"/>
          <p:cNvSpPr>
            <a:spLocks noGrp="1"/>
          </p:cNvSpPr>
          <p:nvPr>
            <p:ph idx="1"/>
          </p:nvPr>
        </p:nvSpPr>
        <p:spPr>
          <a:xfrm>
            <a:off x="457200" y="1150938"/>
            <a:ext cx="8507413" cy="933911"/>
          </a:xfrm>
        </p:spPr>
        <p:txBody>
          <a:bodyPr/>
          <a:lstStyle/>
          <a:p>
            <a:r>
              <a:rPr lang="fr-FR" sz="1600" dirty="0"/>
              <a:t>Modélisation du taux d’incidence d’IST bactériennes (/100 personne-années) </a:t>
            </a:r>
            <a:br>
              <a:rPr lang="fr-FR" sz="1600" dirty="0"/>
            </a:br>
            <a:r>
              <a:rPr lang="fr-FR" sz="1600" dirty="0"/>
              <a:t>depuis l’initiation de la PrEP parmi les 372 utilisateurs de PrEP dans le « </a:t>
            </a:r>
            <a:r>
              <a:rPr lang="fr-FR" sz="1600" i="1" dirty="0"/>
              <a:t>Amsterdam PrEP </a:t>
            </a:r>
            <a:r>
              <a:rPr lang="fr-FR" sz="1600" i="1" dirty="0" err="1"/>
              <a:t>demonstration</a:t>
            </a:r>
            <a:r>
              <a:rPr lang="fr-FR" sz="1600" i="1" dirty="0"/>
              <a:t> </a:t>
            </a:r>
            <a:r>
              <a:rPr lang="fr-FR" sz="1600" i="1" dirty="0" err="1"/>
              <a:t>project</a:t>
            </a:r>
            <a:r>
              <a:rPr lang="fr-FR" sz="1600" dirty="0"/>
              <a:t> »</a:t>
            </a:r>
          </a:p>
          <a:p>
            <a:r>
              <a:rPr lang="fr-FR" sz="1600" dirty="0"/>
              <a:t>Médiane de suivi = 15 mois (IQR : 14 - 18)</a:t>
            </a:r>
          </a:p>
          <a:p>
            <a:endParaRPr lang="fr-FR" sz="1600" dirty="0"/>
          </a:p>
        </p:txBody>
      </p:sp>
      <p:sp>
        <p:nvSpPr>
          <p:cNvPr id="6" name="ZoneTexte 5">
            <a:extLst>
              <a:ext uri="{FF2B5EF4-FFF2-40B4-BE49-F238E27FC236}">
                <a16:creationId xmlns="" xmlns:a16="http://schemas.microsoft.com/office/drawing/2014/main" id="{37071633-0F3D-4F8C-B368-EEB61C6CBD96}"/>
              </a:ext>
            </a:extLst>
          </p:cNvPr>
          <p:cNvSpPr txBox="1"/>
          <p:nvPr/>
        </p:nvSpPr>
        <p:spPr>
          <a:xfrm>
            <a:off x="6617665" y="2858193"/>
            <a:ext cx="1031051" cy="646331"/>
          </a:xfrm>
          <a:prstGeom prst="rect">
            <a:avLst/>
          </a:prstGeom>
          <a:noFill/>
        </p:spPr>
        <p:txBody>
          <a:bodyPr wrap="none" rtlCol="0">
            <a:spAutoFit/>
          </a:bodyPr>
          <a:lstStyle/>
          <a:p>
            <a:r>
              <a:rPr lang="fr-FR" sz="1200" b="1" dirty="0">
                <a:latin typeface="Arial"/>
                <a:cs typeface="Calibri" panose="020F0502020204030204" pitchFamily="34" charset="0"/>
              </a:rPr>
              <a:t>Quotidien</a:t>
            </a:r>
          </a:p>
          <a:p>
            <a:r>
              <a:rPr lang="fr-FR" sz="1200" b="1" dirty="0">
                <a:latin typeface="Arial"/>
                <a:cs typeface="Calibri" panose="020F0502020204030204" pitchFamily="34" charset="0"/>
              </a:rPr>
              <a:t>Intermittent</a:t>
            </a:r>
          </a:p>
          <a:p>
            <a:endParaRPr lang="fr-FR" sz="1200" b="1" dirty="0">
              <a:latin typeface="Arial"/>
            </a:endParaRPr>
          </a:p>
        </p:txBody>
      </p:sp>
      <p:cxnSp>
        <p:nvCxnSpPr>
          <p:cNvPr id="166" name="Connecteur droit 165">
            <a:extLst>
              <a:ext uri="{FF2B5EF4-FFF2-40B4-BE49-F238E27FC236}">
                <a16:creationId xmlns="" xmlns:a16="http://schemas.microsoft.com/office/drawing/2014/main" id="{D783FCBE-725B-4174-B9F3-6F4702EC83C4}"/>
              </a:ext>
            </a:extLst>
          </p:cNvPr>
          <p:cNvCxnSpPr/>
          <p:nvPr/>
        </p:nvCxnSpPr>
        <p:spPr bwMode="auto">
          <a:xfrm>
            <a:off x="6379289" y="2997600"/>
            <a:ext cx="238376"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88" name="Connecteur droit 187">
            <a:extLst>
              <a:ext uri="{FF2B5EF4-FFF2-40B4-BE49-F238E27FC236}">
                <a16:creationId xmlns="" xmlns:a16="http://schemas.microsoft.com/office/drawing/2014/main" id="{6E007ACD-B553-4705-9DEA-A2C11904C715}"/>
              </a:ext>
            </a:extLst>
          </p:cNvPr>
          <p:cNvCxnSpPr/>
          <p:nvPr/>
        </p:nvCxnSpPr>
        <p:spPr bwMode="auto">
          <a:xfrm>
            <a:off x="6379289" y="3177438"/>
            <a:ext cx="238376"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175" name="ZoneTexte 174">
            <a:extLst>
              <a:ext uri="{FF2B5EF4-FFF2-40B4-BE49-F238E27FC236}">
                <a16:creationId xmlns="" xmlns:a16="http://schemas.microsoft.com/office/drawing/2014/main" id="{3FD1D86D-4BCC-4269-9F31-2FC5A844CA3D}"/>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200</a:t>
            </a:r>
          </a:p>
        </p:txBody>
      </p:sp>
    </p:spTree>
    <p:extLst>
      <p:ext uri="{BB962C8B-B14F-4D97-AF65-F5344CB8AC3E}">
        <p14:creationId xmlns:p14="http://schemas.microsoft.com/office/powerpoint/2010/main" val="1303842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335713" y="6581442"/>
            <a:ext cx="2808287" cy="276999"/>
          </a:xfrm>
          <a:prstGeom prst="rect">
            <a:avLst/>
          </a:prstGeom>
          <a:noFill/>
          <a:ln w="9525">
            <a:noFill/>
            <a:miter lim="800000"/>
            <a:headEnd/>
            <a:tailEnd/>
          </a:ln>
        </p:spPr>
        <p:txBody>
          <a:bodyPr>
            <a:spAutoFit/>
          </a:bodyPr>
          <a:lstStyle/>
          <a:p>
            <a:pPr algn="r" eaLnBrk="0" hangingPunct="0"/>
            <a:r>
              <a:rPr lang="en-GB" sz="1200" i="1" dirty="0">
                <a:solidFill>
                  <a:srgbClr val="0070C0"/>
                </a:solidFill>
              </a:rPr>
              <a:t>Greenwald Z, CROI 2018, Abs. 1038</a:t>
            </a:r>
          </a:p>
        </p:txBody>
      </p:sp>
      <p:graphicFrame>
        <p:nvGraphicFramePr>
          <p:cNvPr id="8" name="Diagramme 7"/>
          <p:cNvGraphicFramePr/>
          <p:nvPr>
            <p:extLst/>
          </p:nvPr>
        </p:nvGraphicFramePr>
        <p:xfrm>
          <a:off x="824356" y="2183774"/>
          <a:ext cx="7789334" cy="167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au 6">
            <a:extLst>
              <a:ext uri="{FF2B5EF4-FFF2-40B4-BE49-F238E27FC236}">
                <a16:creationId xmlns="" xmlns:a16="http://schemas.microsoft.com/office/drawing/2014/main" id="{DE691491-4488-4871-8DAC-EEFD9B19D6E4}"/>
              </a:ext>
            </a:extLst>
          </p:cNvPr>
          <p:cNvGraphicFramePr>
            <a:graphicFrameLocks noGrp="1"/>
          </p:cNvGraphicFramePr>
          <p:nvPr>
            <p:extLst/>
          </p:nvPr>
        </p:nvGraphicFramePr>
        <p:xfrm>
          <a:off x="161737" y="4326035"/>
          <a:ext cx="8909237" cy="2103120"/>
        </p:xfrm>
        <a:graphic>
          <a:graphicData uri="http://schemas.openxmlformats.org/drawingml/2006/table">
            <a:tbl>
              <a:tblPr firstRow="1" bandRow="1">
                <a:tableStyleId>{5C22544A-7EE6-4342-B048-85BDC9FD1C3A}</a:tableStyleId>
              </a:tblPr>
              <a:tblGrid>
                <a:gridCol w="3438987">
                  <a:extLst>
                    <a:ext uri="{9D8B030D-6E8A-4147-A177-3AD203B41FA5}">
                      <a16:colId xmlns="" xmlns:a16="http://schemas.microsoft.com/office/drawing/2014/main" val="3501356999"/>
                    </a:ext>
                  </a:extLst>
                </a:gridCol>
                <a:gridCol w="1696625">
                  <a:extLst>
                    <a:ext uri="{9D8B030D-6E8A-4147-A177-3AD203B41FA5}">
                      <a16:colId xmlns="" xmlns:a16="http://schemas.microsoft.com/office/drawing/2014/main" val="20001"/>
                    </a:ext>
                  </a:extLst>
                </a:gridCol>
                <a:gridCol w="1341681">
                  <a:extLst>
                    <a:ext uri="{9D8B030D-6E8A-4147-A177-3AD203B41FA5}">
                      <a16:colId xmlns="" xmlns:a16="http://schemas.microsoft.com/office/drawing/2014/main" val="2951802851"/>
                    </a:ext>
                  </a:extLst>
                </a:gridCol>
                <a:gridCol w="120879">
                  <a:extLst>
                    <a:ext uri="{9D8B030D-6E8A-4147-A177-3AD203B41FA5}">
                      <a16:colId xmlns="" xmlns:a16="http://schemas.microsoft.com/office/drawing/2014/main" val="20003"/>
                    </a:ext>
                  </a:extLst>
                </a:gridCol>
                <a:gridCol w="1218734">
                  <a:extLst>
                    <a:ext uri="{9D8B030D-6E8A-4147-A177-3AD203B41FA5}">
                      <a16:colId xmlns="" xmlns:a16="http://schemas.microsoft.com/office/drawing/2014/main" val="122086039"/>
                    </a:ext>
                  </a:extLst>
                </a:gridCol>
                <a:gridCol w="1092331">
                  <a:extLst>
                    <a:ext uri="{9D8B030D-6E8A-4147-A177-3AD203B41FA5}">
                      <a16:colId xmlns="" xmlns:a16="http://schemas.microsoft.com/office/drawing/2014/main" val="20005"/>
                    </a:ext>
                  </a:extLst>
                </a:gridCol>
              </a:tblGrid>
              <a:tr h="342448">
                <a:tc>
                  <a:txBody>
                    <a:bodyPr/>
                    <a:lstStyle/>
                    <a:p>
                      <a:r>
                        <a:rPr lang="fr-FR" sz="1200" b="1" dirty="0">
                          <a:solidFill>
                            <a:srgbClr val="000066"/>
                          </a:solidFill>
                        </a:rPr>
                        <a:t>Variables</a:t>
                      </a:r>
                    </a:p>
                  </a:txBody>
                  <a:tcPr anchor="ctr"/>
                </a:tc>
                <a:tc>
                  <a:txBody>
                    <a:bodyPr/>
                    <a:lstStyle/>
                    <a:p>
                      <a:pPr algn="ctr"/>
                      <a:r>
                        <a:rPr lang="fr-FR" sz="1200" dirty="0">
                          <a:solidFill>
                            <a:srgbClr val="000066"/>
                          </a:solidFill>
                        </a:rPr>
                        <a:t>Utilisation constante de la </a:t>
                      </a:r>
                      <a:r>
                        <a:rPr lang="fr-FR" sz="1200" dirty="0" err="1">
                          <a:solidFill>
                            <a:srgbClr val="000066"/>
                          </a:solidFill>
                        </a:rPr>
                        <a:t>PrEP</a:t>
                      </a:r>
                      <a:endParaRPr lang="fr-FR" sz="1200" dirty="0">
                        <a:solidFill>
                          <a:srgbClr val="000066"/>
                        </a:solidFill>
                      </a:endParaRPr>
                    </a:p>
                  </a:txBody>
                  <a:tcPr anchor="ctr"/>
                </a:tc>
                <a:tc gridSpan="2">
                  <a:txBody>
                    <a:bodyPr/>
                    <a:lstStyle/>
                    <a:p>
                      <a:pPr algn="ctr"/>
                      <a:r>
                        <a:rPr lang="fr-FR" sz="1200">
                          <a:solidFill>
                            <a:srgbClr val="000066"/>
                          </a:solidFill>
                        </a:rPr>
                        <a:t>Arrêt provisoire</a:t>
                      </a:r>
                      <a:r>
                        <a:rPr lang="fr-FR" sz="1200" baseline="0">
                          <a:solidFill>
                            <a:srgbClr val="000066"/>
                          </a:solidFill>
                        </a:rPr>
                        <a:t> de la PrEP</a:t>
                      </a:r>
                      <a:endParaRPr lang="fr-FR" sz="1200" dirty="0">
                        <a:solidFill>
                          <a:srgbClr val="000066"/>
                        </a:solidFill>
                      </a:endParaRPr>
                    </a:p>
                  </a:txBody>
                  <a:tcPr anchor="ctr"/>
                </a:tc>
                <a:tc hMerge="1">
                  <a:txBody>
                    <a:bodyPr/>
                    <a:lstStyle/>
                    <a:p>
                      <a:pPr algn="ctr"/>
                      <a:endParaRPr lang="fr-FR" sz="1200" dirty="0">
                        <a:solidFill>
                          <a:srgbClr val="002060"/>
                        </a:solidFill>
                      </a:endParaRPr>
                    </a:p>
                  </a:txBody>
                  <a:tcPr anchor="ctr"/>
                </a:tc>
                <a:tc>
                  <a:txBody>
                    <a:bodyPr/>
                    <a:lstStyle/>
                    <a:p>
                      <a:pPr algn="ctr"/>
                      <a:r>
                        <a:rPr lang="fr-FR" sz="1200">
                          <a:solidFill>
                            <a:srgbClr val="000066"/>
                          </a:solidFill>
                        </a:rPr>
                        <a:t>Arrêt définitif de la PrEP</a:t>
                      </a:r>
                      <a:endParaRPr lang="fr-FR" sz="1200" dirty="0">
                        <a:solidFill>
                          <a:srgbClr val="000066"/>
                        </a:solidFill>
                      </a:endParaRPr>
                    </a:p>
                  </a:txBody>
                  <a:tcPr anchor="ctr"/>
                </a:tc>
                <a:tc>
                  <a:txBody>
                    <a:bodyPr/>
                    <a:lstStyle/>
                    <a:p>
                      <a:pPr algn="ctr"/>
                      <a:r>
                        <a:rPr lang="fr-FR" sz="1200">
                          <a:solidFill>
                            <a:srgbClr val="000066"/>
                          </a:solidFill>
                        </a:rPr>
                        <a:t>Perdu </a:t>
                      </a:r>
                      <a:br>
                        <a:rPr lang="fr-FR" sz="1200">
                          <a:solidFill>
                            <a:srgbClr val="000066"/>
                          </a:solidFill>
                        </a:rPr>
                      </a:br>
                      <a:r>
                        <a:rPr lang="fr-FR" sz="1200">
                          <a:solidFill>
                            <a:srgbClr val="000066"/>
                          </a:solidFill>
                        </a:rPr>
                        <a:t>de vue</a:t>
                      </a:r>
                      <a:endParaRPr lang="fr-FR" sz="1200" dirty="0">
                        <a:solidFill>
                          <a:srgbClr val="002060"/>
                        </a:solidFill>
                      </a:endParaRPr>
                    </a:p>
                  </a:txBody>
                  <a:tcPr anchor="ctr"/>
                </a:tc>
                <a:extLst>
                  <a:ext uri="{0D108BD9-81ED-4DB2-BD59-A6C34878D82A}">
                    <a16:rowId xmlns="" xmlns:a16="http://schemas.microsoft.com/office/drawing/2014/main" val="3973894651"/>
                  </a:ext>
                </a:extLst>
              </a:tr>
              <a:tr h="205469">
                <a:tc>
                  <a:txBody>
                    <a:bodyPr/>
                    <a:lstStyle/>
                    <a:p>
                      <a:r>
                        <a:rPr lang="fr-FR" sz="1200" b="0" dirty="0">
                          <a:solidFill>
                            <a:srgbClr val="000066"/>
                          </a:solidFill>
                        </a:rPr>
                        <a:t>Age, médiane (IQR)</a:t>
                      </a:r>
                    </a:p>
                  </a:txBody>
                  <a:tcPr anchor="ctr"/>
                </a:tc>
                <a:tc>
                  <a:txBody>
                    <a:bodyPr/>
                    <a:lstStyle/>
                    <a:p>
                      <a:pPr algn="ctr"/>
                      <a:r>
                        <a:rPr lang="fr-FR" sz="1200" dirty="0">
                          <a:solidFill>
                            <a:srgbClr val="000066"/>
                          </a:solidFill>
                        </a:rPr>
                        <a:t>37 (31 - 46)</a:t>
                      </a:r>
                    </a:p>
                  </a:txBody>
                  <a:tcPr anchor="ctr"/>
                </a:tc>
                <a:tc gridSpan="2">
                  <a:txBody>
                    <a:bodyPr/>
                    <a:lstStyle/>
                    <a:p>
                      <a:pPr algn="ctr"/>
                      <a:r>
                        <a:rPr lang="fr-FR" sz="1200" dirty="0">
                          <a:solidFill>
                            <a:srgbClr val="000066"/>
                          </a:solidFill>
                        </a:rPr>
                        <a:t>37 (31 - 47)</a:t>
                      </a:r>
                    </a:p>
                  </a:txBody>
                  <a:tcPr anchor="ctr"/>
                </a:tc>
                <a:tc hMerge="1">
                  <a:txBody>
                    <a:bodyPr/>
                    <a:lstStyle/>
                    <a:p>
                      <a:pPr algn="ctr"/>
                      <a:endParaRPr lang="fr-FR" sz="1200" dirty="0">
                        <a:solidFill>
                          <a:srgbClr val="002060"/>
                        </a:solidFill>
                      </a:endParaRPr>
                    </a:p>
                  </a:txBody>
                  <a:tcPr anchor="ctr"/>
                </a:tc>
                <a:tc>
                  <a:txBody>
                    <a:bodyPr/>
                    <a:lstStyle/>
                    <a:p>
                      <a:pPr algn="ctr"/>
                      <a:r>
                        <a:rPr lang="fr-FR" sz="1200" dirty="0">
                          <a:solidFill>
                            <a:srgbClr val="000066"/>
                          </a:solidFill>
                        </a:rPr>
                        <a:t>34 (27 - 42)</a:t>
                      </a:r>
                    </a:p>
                  </a:txBody>
                  <a:tcPr anchor="ctr"/>
                </a:tc>
                <a:tc>
                  <a:txBody>
                    <a:bodyPr/>
                    <a:lstStyle/>
                    <a:p>
                      <a:pPr algn="ctr"/>
                      <a:r>
                        <a:rPr lang="fr-FR" sz="1200">
                          <a:solidFill>
                            <a:srgbClr val="000066"/>
                          </a:solidFill>
                        </a:rPr>
                        <a:t>35 (29 - 44)</a:t>
                      </a:r>
                      <a:endParaRPr lang="fr-FR" sz="1200" dirty="0">
                        <a:solidFill>
                          <a:srgbClr val="002060"/>
                        </a:solidFill>
                      </a:endParaRPr>
                    </a:p>
                  </a:txBody>
                  <a:tcPr anchor="ctr"/>
                </a:tc>
                <a:extLst>
                  <a:ext uri="{0D108BD9-81ED-4DB2-BD59-A6C34878D82A}">
                    <a16:rowId xmlns="" xmlns:a16="http://schemas.microsoft.com/office/drawing/2014/main" val="3415674746"/>
                  </a:ext>
                </a:extLst>
              </a:tr>
              <a:tr h="218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a:solidFill>
                            <a:srgbClr val="000066"/>
                          </a:solidFill>
                        </a:rPr>
                        <a:t>Schéma de </a:t>
                      </a:r>
                      <a:r>
                        <a:rPr lang="fr-FR" sz="1200" b="0" dirty="0" err="1">
                          <a:solidFill>
                            <a:srgbClr val="000066"/>
                          </a:solidFill>
                        </a:rPr>
                        <a:t>PrEP</a:t>
                      </a:r>
                      <a:r>
                        <a:rPr lang="fr-FR" sz="1200" b="0" baseline="0" dirty="0">
                          <a:solidFill>
                            <a:srgbClr val="000066"/>
                          </a:solidFill>
                        </a:rPr>
                        <a:t> </a:t>
                      </a:r>
                      <a:r>
                        <a:rPr lang="fr-FR" sz="1200" b="0" dirty="0">
                          <a:solidFill>
                            <a:srgbClr val="000066"/>
                          </a:solidFill>
                        </a:rPr>
                        <a:t>Quotidien / Intermittent, %</a:t>
                      </a:r>
                    </a:p>
                  </a:txBody>
                  <a:tcPr anchor="ctr"/>
                </a:tc>
                <a:tc>
                  <a:txBody>
                    <a:bodyPr/>
                    <a:lstStyle/>
                    <a:p>
                      <a:pPr algn="ctr"/>
                      <a:r>
                        <a:rPr lang="fr-FR" sz="1200" dirty="0">
                          <a:solidFill>
                            <a:srgbClr val="000066"/>
                          </a:solidFill>
                        </a:rPr>
                        <a:t>77 / 20</a:t>
                      </a:r>
                    </a:p>
                  </a:txBody>
                  <a:tcPr anchor="ctr"/>
                </a:tc>
                <a:tc>
                  <a:txBody>
                    <a:bodyPr/>
                    <a:lstStyle/>
                    <a:p>
                      <a:pPr algn="ctr"/>
                      <a:r>
                        <a:rPr lang="fr-FR" sz="1200">
                          <a:solidFill>
                            <a:srgbClr val="000066"/>
                          </a:solidFill>
                        </a:rPr>
                        <a:t>82 / 14</a:t>
                      </a:r>
                      <a:endParaRPr lang="fr-FR" sz="1200" dirty="0">
                        <a:solidFill>
                          <a:srgbClr val="000066"/>
                        </a:solidFill>
                      </a:endParaRPr>
                    </a:p>
                  </a:txBody>
                  <a:tcPr anchor="ctr"/>
                </a:tc>
                <a:tc gridSpan="2">
                  <a:txBody>
                    <a:bodyPr/>
                    <a:lstStyle/>
                    <a:p>
                      <a:pPr algn="ctr"/>
                      <a:r>
                        <a:rPr lang="fr-FR" sz="1200" dirty="0">
                          <a:solidFill>
                            <a:srgbClr val="000066"/>
                          </a:solidFill>
                        </a:rPr>
                        <a:t>91 /9</a:t>
                      </a:r>
                    </a:p>
                  </a:txBody>
                  <a:tcPr anchor="ctr"/>
                </a:tc>
                <a:tc hMerge="1">
                  <a:txBody>
                    <a:bodyPr/>
                    <a:lstStyle/>
                    <a:p>
                      <a:endParaRPr lang="fr-FR"/>
                    </a:p>
                  </a:txBody>
                  <a:tcPr/>
                </a:tc>
                <a:tc>
                  <a:txBody>
                    <a:bodyPr/>
                    <a:lstStyle/>
                    <a:p>
                      <a:pPr algn="ctr"/>
                      <a:r>
                        <a:rPr lang="fr-FR" sz="1200">
                          <a:solidFill>
                            <a:srgbClr val="000066"/>
                          </a:solidFill>
                        </a:rPr>
                        <a:t>80 / 17</a:t>
                      </a:r>
                      <a:endParaRPr lang="fr-FR" sz="1200" dirty="0">
                        <a:solidFill>
                          <a:srgbClr val="002060"/>
                        </a:solidFill>
                      </a:endParaRPr>
                    </a:p>
                  </a:txBody>
                  <a:tcPr anchor="ctr"/>
                </a:tc>
                <a:extLst>
                  <a:ext uri="{0D108BD9-81ED-4DB2-BD59-A6C34878D82A}">
                    <a16:rowId xmlns="" xmlns:a16="http://schemas.microsoft.com/office/drawing/2014/main" val="2246001217"/>
                  </a:ext>
                </a:extLst>
              </a:tr>
              <a:tr h="205469">
                <a:tc>
                  <a:txBody>
                    <a:bodyPr/>
                    <a:lstStyle/>
                    <a:p>
                      <a:r>
                        <a:rPr lang="fr-FR" sz="1200" b="0" dirty="0">
                          <a:solidFill>
                            <a:srgbClr val="000066"/>
                          </a:solidFill>
                        </a:rPr>
                        <a:t>Année</a:t>
                      </a:r>
                      <a:r>
                        <a:rPr lang="fr-FR" sz="1200" b="0" baseline="0" dirty="0">
                          <a:solidFill>
                            <a:srgbClr val="000066"/>
                          </a:solidFill>
                        </a:rPr>
                        <a:t> 1</a:t>
                      </a:r>
                      <a:r>
                        <a:rPr lang="fr-FR" sz="1200" b="0" baseline="30000" dirty="0">
                          <a:solidFill>
                            <a:srgbClr val="000066"/>
                          </a:solidFill>
                        </a:rPr>
                        <a:t>ère</a:t>
                      </a:r>
                      <a:r>
                        <a:rPr lang="fr-FR" sz="1200" b="0" baseline="0" dirty="0">
                          <a:solidFill>
                            <a:srgbClr val="000066"/>
                          </a:solidFill>
                        </a:rPr>
                        <a:t> visite : 2011-2013 / 2016-2017 (%)</a:t>
                      </a:r>
                      <a:endParaRPr lang="fr-FR" sz="1200" b="0" dirty="0">
                        <a:solidFill>
                          <a:srgbClr val="000066"/>
                        </a:solidFill>
                      </a:endParaRPr>
                    </a:p>
                  </a:txBody>
                  <a:tcPr anchor="ctr"/>
                </a:tc>
                <a:tc>
                  <a:txBody>
                    <a:bodyPr/>
                    <a:lstStyle/>
                    <a:p>
                      <a:pPr algn="ctr"/>
                      <a:r>
                        <a:rPr lang="fr-FR" sz="1200" dirty="0">
                          <a:solidFill>
                            <a:srgbClr val="000066"/>
                          </a:solidFill>
                        </a:rPr>
                        <a:t>13 / 52</a:t>
                      </a:r>
                    </a:p>
                  </a:txBody>
                  <a:tcPr anchor="ctr"/>
                </a:tc>
                <a:tc gridSpan="2">
                  <a:txBody>
                    <a:bodyPr/>
                    <a:lstStyle/>
                    <a:p>
                      <a:pPr algn="ctr"/>
                      <a:r>
                        <a:rPr lang="fr-FR" sz="1200" dirty="0">
                          <a:solidFill>
                            <a:srgbClr val="000066"/>
                          </a:solidFill>
                        </a:rPr>
                        <a:t>3 / 7</a:t>
                      </a:r>
                    </a:p>
                  </a:txBody>
                  <a:tcPr anchor="ctr"/>
                </a:tc>
                <a:tc hMerge="1">
                  <a:txBody>
                    <a:bodyPr/>
                    <a:lstStyle/>
                    <a:p>
                      <a:pPr algn="ctr"/>
                      <a:endParaRPr lang="fr-FR" sz="1200" dirty="0">
                        <a:solidFill>
                          <a:srgbClr val="002060"/>
                        </a:solidFill>
                      </a:endParaRPr>
                    </a:p>
                  </a:txBody>
                  <a:tcPr anchor="ctr"/>
                </a:tc>
                <a:tc>
                  <a:txBody>
                    <a:bodyPr/>
                    <a:lstStyle/>
                    <a:p>
                      <a:pPr algn="ctr"/>
                      <a:r>
                        <a:rPr lang="fr-FR" sz="1200" dirty="0">
                          <a:solidFill>
                            <a:srgbClr val="000066"/>
                          </a:solidFill>
                        </a:rPr>
                        <a:t>31 / 15</a:t>
                      </a:r>
                    </a:p>
                  </a:txBody>
                  <a:tcPr anchor="ctr"/>
                </a:tc>
                <a:tc>
                  <a:txBody>
                    <a:bodyPr/>
                    <a:lstStyle/>
                    <a:p>
                      <a:pPr algn="ctr"/>
                      <a:r>
                        <a:rPr lang="fr-FR" sz="1200" dirty="0">
                          <a:solidFill>
                            <a:srgbClr val="000066"/>
                          </a:solidFill>
                        </a:rPr>
                        <a:t>53 / 27</a:t>
                      </a:r>
                      <a:endParaRPr lang="fr-FR" sz="1200" dirty="0">
                        <a:solidFill>
                          <a:srgbClr val="002060"/>
                        </a:solidFill>
                      </a:endParaRPr>
                    </a:p>
                  </a:txBody>
                  <a:tcPr anchor="ctr"/>
                </a:tc>
                <a:extLst>
                  <a:ext uri="{0D108BD9-81ED-4DB2-BD59-A6C34878D82A}">
                    <a16:rowId xmlns="" xmlns:a16="http://schemas.microsoft.com/office/drawing/2014/main" val="1543398771"/>
                  </a:ext>
                </a:extLst>
              </a:tr>
              <a:tr h="205469">
                <a:tc gridSpan="6">
                  <a:txBody>
                    <a:bodyPr/>
                    <a:lstStyle/>
                    <a:p>
                      <a:r>
                        <a:rPr lang="fr-FR" sz="1200" b="0" dirty="0">
                          <a:solidFill>
                            <a:srgbClr val="000066"/>
                          </a:solidFill>
                        </a:rPr>
                        <a:t>Partenaires sexuels dans les 12 derniers mois, %</a:t>
                      </a:r>
                    </a:p>
                  </a:txBody>
                  <a:tcPr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325215723"/>
                  </a:ext>
                </a:extLst>
              </a:tr>
              <a:tr h="205469">
                <a:tc>
                  <a:txBody>
                    <a:bodyPr/>
                    <a:lstStyle/>
                    <a:p>
                      <a:r>
                        <a:rPr lang="fr-FR" sz="1200" b="0" dirty="0">
                          <a:solidFill>
                            <a:srgbClr val="000066"/>
                          </a:solidFill>
                        </a:rPr>
                        <a:t>&lt; 20 / ≥ 40</a:t>
                      </a:r>
                    </a:p>
                  </a:txBody>
                  <a:tcPr anchor="ctr"/>
                </a:tc>
                <a:tc>
                  <a:txBody>
                    <a:bodyPr/>
                    <a:lstStyle/>
                    <a:p>
                      <a:pPr algn="ctr"/>
                      <a:r>
                        <a:rPr lang="fr-FR" sz="1200" dirty="0">
                          <a:solidFill>
                            <a:srgbClr val="000066"/>
                          </a:solidFill>
                        </a:rPr>
                        <a:t>53 / 14</a:t>
                      </a:r>
                    </a:p>
                  </a:txBody>
                  <a:tcPr anchor="ctr"/>
                </a:tc>
                <a:tc gridSpan="2">
                  <a:txBody>
                    <a:bodyPr/>
                    <a:lstStyle/>
                    <a:p>
                      <a:pPr algn="ctr"/>
                      <a:r>
                        <a:rPr lang="fr-FR" sz="1200">
                          <a:solidFill>
                            <a:srgbClr val="000066"/>
                          </a:solidFill>
                        </a:rPr>
                        <a:t>46 / 22</a:t>
                      </a:r>
                      <a:endParaRPr lang="fr-FR" sz="1200" dirty="0">
                        <a:solidFill>
                          <a:srgbClr val="000066"/>
                        </a:solidFill>
                      </a:endParaRPr>
                    </a:p>
                  </a:txBody>
                  <a:tcPr anchor="ctr"/>
                </a:tc>
                <a:tc hMerge="1">
                  <a:txBody>
                    <a:bodyPr/>
                    <a:lstStyle/>
                    <a:p>
                      <a:pPr algn="ctr"/>
                      <a:endParaRPr lang="fr-FR" sz="1200" dirty="0">
                        <a:solidFill>
                          <a:srgbClr val="002060"/>
                        </a:solidFill>
                      </a:endParaRPr>
                    </a:p>
                  </a:txBody>
                  <a:tcPr anchor="ctr"/>
                </a:tc>
                <a:tc>
                  <a:txBody>
                    <a:bodyPr/>
                    <a:lstStyle/>
                    <a:p>
                      <a:pPr algn="ctr"/>
                      <a:r>
                        <a:rPr lang="fr-FR" sz="1200">
                          <a:solidFill>
                            <a:srgbClr val="000066"/>
                          </a:solidFill>
                        </a:rPr>
                        <a:t>49 / 20</a:t>
                      </a:r>
                      <a:endParaRPr lang="fr-FR" sz="1200" dirty="0">
                        <a:solidFill>
                          <a:srgbClr val="000066"/>
                        </a:solidFill>
                      </a:endParaRPr>
                    </a:p>
                  </a:txBody>
                  <a:tcPr anchor="ctr"/>
                </a:tc>
                <a:tc>
                  <a:txBody>
                    <a:bodyPr/>
                    <a:lstStyle/>
                    <a:p>
                      <a:pPr algn="ctr"/>
                      <a:r>
                        <a:rPr lang="fr-FR" sz="1200" dirty="0">
                          <a:solidFill>
                            <a:srgbClr val="000066"/>
                          </a:solidFill>
                        </a:rPr>
                        <a:t>43 / 20</a:t>
                      </a:r>
                      <a:endParaRPr lang="fr-FR" sz="1200" dirty="0">
                        <a:solidFill>
                          <a:srgbClr val="002060"/>
                        </a:solidFill>
                      </a:endParaRPr>
                    </a:p>
                  </a:txBody>
                  <a:tcPr anchor="ctr"/>
                </a:tc>
                <a:extLst>
                  <a:ext uri="{0D108BD9-81ED-4DB2-BD59-A6C34878D82A}">
                    <a16:rowId xmlns="" xmlns:a16="http://schemas.microsoft.com/office/drawing/2014/main" val="2167763648"/>
                  </a:ext>
                </a:extLst>
              </a:tr>
              <a:tr h="205469">
                <a:tc>
                  <a:txBody>
                    <a:bodyPr/>
                    <a:lstStyle/>
                    <a:p>
                      <a:r>
                        <a:rPr lang="fr-FR" sz="1200" b="0" u="none" dirty="0">
                          <a:solidFill>
                            <a:srgbClr val="000066"/>
                          </a:solidFill>
                        </a:rPr>
                        <a:t>Education </a:t>
                      </a:r>
                      <a:r>
                        <a:rPr lang="fr-FR" sz="1200" b="0" u="sng" dirty="0">
                          <a:solidFill>
                            <a:srgbClr val="000066"/>
                          </a:solidFill>
                        </a:rPr>
                        <a:t>&lt;</a:t>
                      </a:r>
                      <a:r>
                        <a:rPr lang="fr-FR" sz="1200" b="0" dirty="0">
                          <a:solidFill>
                            <a:srgbClr val="000066"/>
                          </a:solidFill>
                        </a:rPr>
                        <a:t> secondaire / bac / université, %</a:t>
                      </a:r>
                    </a:p>
                  </a:txBody>
                  <a:tcPr anchor="ctr"/>
                </a:tc>
                <a:tc>
                  <a:txBody>
                    <a:bodyPr/>
                    <a:lstStyle/>
                    <a:p>
                      <a:pPr algn="ctr"/>
                      <a:r>
                        <a:rPr lang="fr-FR" sz="1200" dirty="0">
                          <a:solidFill>
                            <a:srgbClr val="000066"/>
                          </a:solidFill>
                        </a:rPr>
                        <a:t>12 / 16 / 62</a:t>
                      </a:r>
                    </a:p>
                  </a:txBody>
                  <a:tcPr anchor="ctr"/>
                </a:tc>
                <a:tc gridSpan="2">
                  <a:txBody>
                    <a:bodyPr/>
                    <a:lstStyle/>
                    <a:p>
                      <a:pPr algn="ctr"/>
                      <a:r>
                        <a:rPr lang="fr-FR" sz="1200" dirty="0">
                          <a:solidFill>
                            <a:srgbClr val="000066"/>
                          </a:solidFill>
                        </a:rPr>
                        <a:t>15 / 15 / 51</a:t>
                      </a:r>
                    </a:p>
                  </a:txBody>
                  <a:tcPr anchor="ctr"/>
                </a:tc>
                <a:tc hMerge="1">
                  <a:txBody>
                    <a:bodyPr/>
                    <a:lstStyle/>
                    <a:p>
                      <a:pPr algn="ctr"/>
                      <a:endParaRPr lang="fr-FR" sz="1200" dirty="0">
                        <a:solidFill>
                          <a:srgbClr val="002060"/>
                        </a:solidFill>
                      </a:endParaRPr>
                    </a:p>
                  </a:txBody>
                  <a:tcPr anchor="ctr"/>
                </a:tc>
                <a:tc>
                  <a:txBody>
                    <a:bodyPr/>
                    <a:lstStyle/>
                    <a:p>
                      <a:pPr algn="ctr"/>
                      <a:r>
                        <a:rPr lang="fr-FR" sz="1200" dirty="0">
                          <a:solidFill>
                            <a:srgbClr val="000066"/>
                          </a:solidFill>
                        </a:rPr>
                        <a:t>14 / 19 / 52</a:t>
                      </a:r>
                    </a:p>
                  </a:txBody>
                  <a:tcPr anchor="ctr"/>
                </a:tc>
                <a:tc>
                  <a:txBody>
                    <a:bodyPr/>
                    <a:lstStyle/>
                    <a:p>
                      <a:pPr algn="ctr"/>
                      <a:r>
                        <a:rPr lang="fr-FR" sz="1200" dirty="0">
                          <a:solidFill>
                            <a:srgbClr val="000066"/>
                          </a:solidFill>
                        </a:rPr>
                        <a:t>12 / 18 / 52</a:t>
                      </a:r>
                    </a:p>
                  </a:txBody>
                  <a:tcPr anchor="ctr"/>
                </a:tc>
                <a:extLst>
                  <a:ext uri="{0D108BD9-81ED-4DB2-BD59-A6C34878D82A}">
                    <a16:rowId xmlns="" xmlns:a16="http://schemas.microsoft.com/office/drawing/2014/main" val="2523186413"/>
                  </a:ext>
                </a:extLst>
              </a:tr>
            </a:tbl>
          </a:graphicData>
        </a:graphic>
      </p:graphicFrame>
      <p:sp>
        <p:nvSpPr>
          <p:cNvPr id="9" name="ZoneTexte 8">
            <a:extLst>
              <a:ext uri="{FF2B5EF4-FFF2-40B4-BE49-F238E27FC236}">
                <a16:creationId xmlns="" xmlns:a16="http://schemas.microsoft.com/office/drawing/2014/main" id="{87A9641A-4008-4A85-9D20-3535B896D4D0}"/>
              </a:ext>
            </a:extLst>
          </p:cNvPr>
          <p:cNvSpPr txBox="1"/>
          <p:nvPr/>
        </p:nvSpPr>
        <p:spPr>
          <a:xfrm>
            <a:off x="2085822" y="3944470"/>
            <a:ext cx="5356529" cy="369332"/>
          </a:xfrm>
          <a:prstGeom prst="rect">
            <a:avLst/>
          </a:prstGeom>
          <a:noFill/>
        </p:spPr>
        <p:txBody>
          <a:bodyPr wrap="none" rtlCol="0">
            <a:spAutoFit/>
          </a:bodyPr>
          <a:lstStyle/>
          <a:p>
            <a:pPr algn="ctr"/>
            <a:r>
              <a:rPr lang="fr-FR" b="1" dirty="0">
                <a:solidFill>
                  <a:srgbClr val="0070C0"/>
                </a:solidFill>
                <a:latin typeface="Calibri"/>
                <a:cs typeface="Calibri"/>
              </a:rPr>
              <a:t>Caractéristiques des utilisateurs de </a:t>
            </a:r>
            <a:r>
              <a:rPr lang="fr-FR" b="1" dirty="0" err="1">
                <a:solidFill>
                  <a:srgbClr val="0070C0"/>
                </a:solidFill>
                <a:latin typeface="Calibri"/>
                <a:cs typeface="Calibri"/>
              </a:rPr>
              <a:t>PrEP</a:t>
            </a:r>
            <a:r>
              <a:rPr lang="fr-FR" b="1" dirty="0">
                <a:solidFill>
                  <a:srgbClr val="0070C0"/>
                </a:solidFill>
                <a:latin typeface="Calibri"/>
                <a:cs typeface="Calibri"/>
              </a:rPr>
              <a:t> à la 1</a:t>
            </a:r>
            <a:r>
              <a:rPr lang="fr-FR" b="1" baseline="30000" dirty="0">
                <a:solidFill>
                  <a:srgbClr val="0070C0"/>
                </a:solidFill>
                <a:latin typeface="Calibri"/>
                <a:cs typeface="Calibri"/>
              </a:rPr>
              <a:t>ère</a:t>
            </a:r>
            <a:r>
              <a:rPr lang="fr-FR" b="1" dirty="0">
                <a:solidFill>
                  <a:srgbClr val="0070C0"/>
                </a:solidFill>
                <a:latin typeface="Calibri"/>
                <a:cs typeface="Calibri"/>
              </a:rPr>
              <a:t> visite</a:t>
            </a:r>
          </a:p>
        </p:txBody>
      </p:sp>
      <p:sp>
        <p:nvSpPr>
          <p:cNvPr id="2" name="Titre 1">
            <a:extLst>
              <a:ext uri="{FF2B5EF4-FFF2-40B4-BE49-F238E27FC236}">
                <a16:creationId xmlns="" xmlns:a16="http://schemas.microsoft.com/office/drawing/2014/main" id="{15AB73B4-A850-4F6A-BAC1-50E31FA1F11D}"/>
              </a:ext>
            </a:extLst>
          </p:cNvPr>
          <p:cNvSpPr>
            <a:spLocks noGrp="1"/>
          </p:cNvSpPr>
          <p:nvPr>
            <p:ph type="title"/>
          </p:nvPr>
        </p:nvSpPr>
        <p:spPr/>
        <p:txBody>
          <a:bodyPr/>
          <a:lstStyle/>
          <a:p>
            <a:r>
              <a:rPr lang="fr-FR" sz="2600" dirty="0"/>
              <a:t>Taux élevé de séroconversion VIH chez les HSH qui arrêtent la PrEP (1)</a:t>
            </a:r>
          </a:p>
        </p:txBody>
      </p:sp>
      <p:sp>
        <p:nvSpPr>
          <p:cNvPr id="6" name="Espace réservé du contenu 5">
            <a:extLst>
              <a:ext uri="{FF2B5EF4-FFF2-40B4-BE49-F238E27FC236}">
                <a16:creationId xmlns="" xmlns:a16="http://schemas.microsoft.com/office/drawing/2014/main" id="{6915B11A-633F-4718-9769-D06D016F7648}"/>
              </a:ext>
            </a:extLst>
          </p:cNvPr>
          <p:cNvSpPr>
            <a:spLocks noGrp="1"/>
          </p:cNvSpPr>
          <p:nvPr>
            <p:ph idx="1"/>
          </p:nvPr>
        </p:nvSpPr>
        <p:spPr>
          <a:xfrm>
            <a:off x="457200" y="1341438"/>
            <a:ext cx="8613775" cy="842336"/>
          </a:xfrm>
        </p:spPr>
        <p:txBody>
          <a:bodyPr/>
          <a:lstStyle/>
          <a:p>
            <a:pPr marL="285750" indent="-285750">
              <a:buFont typeface="Arial"/>
              <a:buChar char="•"/>
            </a:pPr>
            <a:r>
              <a:rPr lang="fr-FR" sz="1600" dirty="0"/>
              <a:t>Etude rétrospective, Clinique l’Actuel de Montréal (janvier 2011 – septembre 2017)</a:t>
            </a:r>
          </a:p>
          <a:p>
            <a:pPr marL="285750" indent="-285750">
              <a:buFont typeface="Arial"/>
              <a:buChar char="•"/>
            </a:pPr>
            <a:r>
              <a:rPr lang="fr-FR" sz="1600" dirty="0"/>
              <a:t>1 258 HSH ont eu une 1</a:t>
            </a:r>
            <a:r>
              <a:rPr lang="fr-FR" sz="1600" baseline="30000" dirty="0"/>
              <a:t>ère</a:t>
            </a:r>
            <a:r>
              <a:rPr lang="fr-FR" sz="1600" dirty="0"/>
              <a:t> prescription de </a:t>
            </a:r>
            <a:r>
              <a:rPr lang="fr-FR" sz="1600" dirty="0" err="1"/>
              <a:t>PrEP</a:t>
            </a:r>
            <a:r>
              <a:rPr lang="fr-FR" sz="1600" dirty="0"/>
              <a:t> et ont été revus au moins une fois</a:t>
            </a:r>
          </a:p>
          <a:p>
            <a:pPr marL="285750" indent="-285750">
              <a:buFont typeface="Arial"/>
              <a:buChar char="•"/>
            </a:pPr>
            <a:r>
              <a:rPr lang="fr-FR" sz="1600" dirty="0"/>
              <a:t>Les séroconversions VIH suite à l’arrêt de la </a:t>
            </a:r>
            <a:r>
              <a:rPr lang="fr-FR" sz="1600" dirty="0" err="1"/>
              <a:t>PrEP</a:t>
            </a:r>
            <a:r>
              <a:rPr lang="fr-FR" sz="1600" dirty="0"/>
              <a:t> ont été rapportées</a:t>
            </a:r>
          </a:p>
          <a:p>
            <a:endParaRPr lang="fr-FR" sz="1600" dirty="0"/>
          </a:p>
        </p:txBody>
      </p:sp>
      <p:sp>
        <p:nvSpPr>
          <p:cNvPr id="10" name="ZoneTexte 9">
            <a:extLst>
              <a:ext uri="{FF2B5EF4-FFF2-40B4-BE49-F238E27FC236}">
                <a16:creationId xmlns="" xmlns:a16="http://schemas.microsoft.com/office/drawing/2014/main" id="{CF796622-D17B-48BB-AA10-7ACE51292C0D}"/>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203</a:t>
            </a:r>
          </a:p>
        </p:txBody>
      </p:sp>
    </p:spTree>
    <p:extLst>
      <p:ext uri="{BB962C8B-B14F-4D97-AF65-F5344CB8AC3E}">
        <p14:creationId xmlns:p14="http://schemas.microsoft.com/office/powerpoint/2010/main" val="1202319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 xmlns:a16="http://schemas.microsoft.com/office/drawing/2014/main" id="{E3939EB3-C423-4188-ADBE-63F428C03218}"/>
              </a:ext>
            </a:extLst>
          </p:cNvPr>
          <p:cNvSpPr txBox="1"/>
          <p:nvPr/>
        </p:nvSpPr>
        <p:spPr>
          <a:xfrm>
            <a:off x="716409" y="2247888"/>
            <a:ext cx="4257961" cy="338554"/>
          </a:xfrm>
          <a:prstGeom prst="rect">
            <a:avLst/>
          </a:prstGeom>
          <a:noFill/>
        </p:spPr>
        <p:txBody>
          <a:bodyPr wrap="none" rtlCol="0">
            <a:spAutoFit/>
          </a:bodyPr>
          <a:lstStyle/>
          <a:p>
            <a:pPr algn="ctr"/>
            <a:r>
              <a:rPr lang="fr-FR" sz="1600" b="1" dirty="0">
                <a:solidFill>
                  <a:srgbClr val="0070C0"/>
                </a:solidFill>
                <a:latin typeface="Calibri" panose="020F0502020204030204" pitchFamily="34" charset="0"/>
                <a:cs typeface="Calibri" panose="020F0502020204030204" pitchFamily="34" charset="0"/>
              </a:rPr>
              <a:t>Estimation de l’incidence du VIH (Kaplan-Meier)</a:t>
            </a:r>
          </a:p>
        </p:txBody>
      </p:sp>
      <p:sp>
        <p:nvSpPr>
          <p:cNvPr id="51" name="Text Box 3"/>
          <p:cNvSpPr txBox="1">
            <a:spLocks noChangeArrowheads="1"/>
          </p:cNvSpPr>
          <p:nvPr/>
        </p:nvSpPr>
        <p:spPr bwMode="auto">
          <a:xfrm>
            <a:off x="6335713" y="6581442"/>
            <a:ext cx="2808287" cy="276999"/>
          </a:xfrm>
          <a:prstGeom prst="rect">
            <a:avLst/>
          </a:prstGeom>
          <a:noFill/>
          <a:ln w="9525">
            <a:noFill/>
            <a:miter lim="800000"/>
            <a:headEnd/>
            <a:tailEnd/>
          </a:ln>
        </p:spPr>
        <p:txBody>
          <a:bodyPr>
            <a:spAutoFit/>
          </a:bodyPr>
          <a:lstStyle/>
          <a:p>
            <a:pPr algn="r" eaLnBrk="0" hangingPunct="0"/>
            <a:r>
              <a:rPr lang="en-GB" sz="1200" i="1" dirty="0">
                <a:solidFill>
                  <a:srgbClr val="0070C0"/>
                </a:solidFill>
              </a:rPr>
              <a:t>Greenwald Z, CROI 2018, Abs. 1038</a:t>
            </a:r>
          </a:p>
        </p:txBody>
      </p:sp>
      <p:sp>
        <p:nvSpPr>
          <p:cNvPr id="3" name="Rectangle 2"/>
          <p:cNvSpPr/>
          <p:nvPr/>
        </p:nvSpPr>
        <p:spPr>
          <a:xfrm>
            <a:off x="457200" y="5883339"/>
            <a:ext cx="4363562" cy="584775"/>
          </a:xfrm>
          <a:prstGeom prst="rect">
            <a:avLst/>
          </a:prstGeom>
        </p:spPr>
        <p:txBody>
          <a:bodyPr wrap="square">
            <a:spAutoFit/>
          </a:bodyPr>
          <a:lstStyle/>
          <a:p>
            <a:pPr marL="285750" indent="-285750">
              <a:buClr>
                <a:srgbClr val="0070C0"/>
              </a:buClr>
              <a:buFont typeface="Arial" panose="020B0604020202020204" pitchFamily="34" charset="0"/>
              <a:buChar char="•"/>
            </a:pPr>
            <a:r>
              <a:rPr lang="fr-FR" sz="1600" dirty="0">
                <a:latin typeface="Arial"/>
              </a:rPr>
              <a:t>Incidence : 3,9 pour 100 personne-années à risque après arrêt de la </a:t>
            </a:r>
            <a:r>
              <a:rPr lang="fr-FR" sz="1600" dirty="0" err="1">
                <a:latin typeface="Arial"/>
              </a:rPr>
              <a:t>PrEP</a:t>
            </a:r>
            <a:endParaRPr lang="fr-FR" sz="1600" dirty="0">
              <a:latin typeface="Arial"/>
            </a:endParaRPr>
          </a:p>
        </p:txBody>
      </p:sp>
      <p:sp>
        <p:nvSpPr>
          <p:cNvPr id="52" name="Rectangle 51"/>
          <p:cNvSpPr/>
          <p:nvPr/>
        </p:nvSpPr>
        <p:spPr>
          <a:xfrm>
            <a:off x="4974370" y="2759630"/>
            <a:ext cx="4151789" cy="3354765"/>
          </a:xfrm>
          <a:prstGeom prst="rect">
            <a:avLst/>
          </a:prstGeom>
        </p:spPr>
        <p:txBody>
          <a:bodyPr wrap="square">
            <a:spAutoFit/>
          </a:bodyPr>
          <a:lstStyle/>
          <a:p>
            <a:pPr marL="285750" indent="-285750">
              <a:buClr>
                <a:srgbClr val="0070C0"/>
              </a:buClr>
              <a:buFont typeface="Arial" panose="020B0604020202020204" pitchFamily="34" charset="0"/>
              <a:buChar char="•"/>
            </a:pPr>
            <a:r>
              <a:rPr lang="fr-FR" sz="1600" b="1" dirty="0"/>
              <a:t>Motifs d’arrêt de la </a:t>
            </a:r>
            <a:r>
              <a:rPr lang="fr-FR" sz="1600" b="1" dirty="0" err="1"/>
              <a:t>PrEP</a:t>
            </a:r>
            <a:endParaRPr lang="fr-FR" sz="1600" b="1" dirty="0"/>
          </a:p>
          <a:p>
            <a:pPr marL="742950" lvl="1" indent="-285750">
              <a:buClr>
                <a:srgbClr val="0070C0"/>
              </a:buClr>
              <a:buFont typeface="Arial" panose="020B0604020202020204" pitchFamily="34" charset="0"/>
              <a:buChar char="‒"/>
            </a:pPr>
            <a:r>
              <a:rPr lang="fr-FR" sz="1400" dirty="0"/>
              <a:t>Effet indésirable, n = 30 (13,5 %)</a:t>
            </a:r>
          </a:p>
          <a:p>
            <a:pPr marL="742950" lvl="1" indent="-285750">
              <a:buClr>
                <a:srgbClr val="0070C0"/>
              </a:buClr>
              <a:buFont typeface="Arial" panose="020B0604020202020204" pitchFamily="34" charset="0"/>
              <a:buChar char="‒"/>
            </a:pPr>
            <a:r>
              <a:rPr lang="fr-FR" sz="1400" dirty="0"/>
              <a:t>Nouvelle relation stable avec partenaire VIH-, n = 28 (12,6 %)</a:t>
            </a:r>
          </a:p>
          <a:p>
            <a:pPr marL="742950" lvl="1" indent="-285750">
              <a:buClr>
                <a:srgbClr val="0070C0"/>
              </a:buClr>
              <a:buFont typeface="Arial" panose="020B0604020202020204" pitchFamily="34" charset="0"/>
              <a:buChar char="‒"/>
            </a:pPr>
            <a:r>
              <a:rPr lang="fr-FR" sz="1400" dirty="0"/>
              <a:t>Pas de relation sexuelle, n = 23 (10,4 %)</a:t>
            </a:r>
          </a:p>
          <a:p>
            <a:pPr marL="742950" lvl="1" indent="-285750">
              <a:buClr>
                <a:srgbClr val="0070C0"/>
              </a:buClr>
              <a:buFont typeface="Arial" panose="020B0604020202020204" pitchFamily="34" charset="0"/>
              <a:buChar char="‒"/>
            </a:pPr>
            <a:r>
              <a:rPr lang="fr-FR" sz="1400" dirty="0"/>
              <a:t>Coût, n = 16 (7,2 %)</a:t>
            </a:r>
          </a:p>
          <a:p>
            <a:pPr marL="742950" lvl="1" indent="-285750">
              <a:buClr>
                <a:srgbClr val="0070C0"/>
              </a:buClr>
              <a:buFont typeface="Arial" panose="020B0604020202020204" pitchFamily="34" charset="0"/>
              <a:buChar char="‒"/>
            </a:pPr>
            <a:r>
              <a:rPr lang="fr-FR" sz="1400" dirty="0"/>
              <a:t>Choix personnel, n = 12 (5,4 %)</a:t>
            </a:r>
          </a:p>
          <a:p>
            <a:pPr marL="742950" lvl="1" indent="-285750">
              <a:buClr>
                <a:srgbClr val="0070C0"/>
              </a:buClr>
              <a:buFont typeface="Arial" panose="020B0604020202020204" pitchFamily="34" charset="0"/>
              <a:buChar char="‒"/>
            </a:pPr>
            <a:r>
              <a:rPr lang="fr-FR" sz="1400" dirty="0"/>
              <a:t>Nouvelle relation stable avec partenaire VIH+ avec CV &lt; 50 c/ml, n = 11 (5 %)</a:t>
            </a:r>
          </a:p>
          <a:p>
            <a:pPr marL="742950" lvl="1" indent="-285750">
              <a:buClr>
                <a:srgbClr val="0070C0"/>
              </a:buClr>
              <a:buFont typeface="Arial" panose="020B0604020202020204" pitchFamily="34" charset="0"/>
              <a:buChar char="‒"/>
            </a:pPr>
            <a:r>
              <a:rPr lang="fr-FR" sz="1400" dirty="0"/>
              <a:t>Rupture avec un partenaire VIH+, n = 9 (4,1 %)</a:t>
            </a:r>
          </a:p>
          <a:p>
            <a:pPr marL="742950" lvl="1" indent="-285750">
              <a:buClr>
                <a:srgbClr val="0070C0"/>
              </a:buClr>
              <a:buFont typeface="Arial" panose="020B0604020202020204" pitchFamily="34" charset="0"/>
              <a:buChar char="‒"/>
            </a:pPr>
            <a:r>
              <a:rPr lang="fr-FR" sz="1400" dirty="0"/>
              <a:t>Préfère le préservatif pour se protéger lors des rapports sexuels, n = 7 (3,2 %)</a:t>
            </a:r>
          </a:p>
          <a:p>
            <a:pPr marL="742950" lvl="1" indent="-285750">
              <a:buClr>
                <a:srgbClr val="0070C0"/>
              </a:buClr>
              <a:buFont typeface="Arial" panose="020B0604020202020204" pitchFamily="34" charset="0"/>
              <a:buChar char="‒"/>
            </a:pPr>
            <a:r>
              <a:rPr lang="fr-FR" sz="1400" dirty="0"/>
              <a:t>Problème de couverture par l’assurance maladie, n = 4 (1,8 %)</a:t>
            </a:r>
          </a:p>
        </p:txBody>
      </p:sp>
      <p:sp>
        <p:nvSpPr>
          <p:cNvPr id="54" name="Titre 1">
            <a:extLst>
              <a:ext uri="{FF2B5EF4-FFF2-40B4-BE49-F238E27FC236}">
                <a16:creationId xmlns="" xmlns:a16="http://schemas.microsoft.com/office/drawing/2014/main" id="{E85E1421-E543-403F-AB85-60166ABF4BB0}"/>
              </a:ext>
            </a:extLst>
          </p:cNvPr>
          <p:cNvSpPr>
            <a:spLocks noGrp="1"/>
          </p:cNvSpPr>
          <p:nvPr>
            <p:ph type="title"/>
          </p:nvPr>
        </p:nvSpPr>
        <p:spPr/>
        <p:txBody>
          <a:bodyPr/>
          <a:lstStyle/>
          <a:p>
            <a:r>
              <a:rPr lang="fr-FR" sz="2600" dirty="0"/>
              <a:t>Taux élevé de séroconversion VIH chez les HSH qui arrêtent la PrEP (2)</a:t>
            </a:r>
          </a:p>
        </p:txBody>
      </p:sp>
      <p:sp>
        <p:nvSpPr>
          <p:cNvPr id="2" name="Espace réservé du contenu 1">
            <a:extLst>
              <a:ext uri="{FF2B5EF4-FFF2-40B4-BE49-F238E27FC236}">
                <a16:creationId xmlns="" xmlns:a16="http://schemas.microsoft.com/office/drawing/2014/main" id="{8082BA5E-F17B-40A7-B3C0-DF797B537C33}"/>
              </a:ext>
            </a:extLst>
          </p:cNvPr>
          <p:cNvSpPr>
            <a:spLocks noGrp="1"/>
          </p:cNvSpPr>
          <p:nvPr>
            <p:ph idx="1"/>
          </p:nvPr>
        </p:nvSpPr>
        <p:spPr>
          <a:xfrm>
            <a:off x="457200" y="1341438"/>
            <a:ext cx="7830152" cy="934697"/>
          </a:xfrm>
        </p:spPr>
        <p:txBody>
          <a:bodyPr/>
          <a:lstStyle/>
          <a:p>
            <a:pPr marL="285750" indent="-285750">
              <a:buFont typeface="Arial"/>
              <a:buChar char="•"/>
            </a:pPr>
            <a:r>
              <a:rPr lang="fr-FR" sz="1600" dirty="0"/>
              <a:t>203/217 HSH ayant arrêté la </a:t>
            </a:r>
            <a:r>
              <a:rPr lang="fr-FR" sz="1600" dirty="0" err="1"/>
              <a:t>PrEP</a:t>
            </a:r>
            <a:r>
              <a:rPr lang="fr-FR" sz="1600" dirty="0"/>
              <a:t> sont revenus pour un dépistage VIH</a:t>
            </a:r>
          </a:p>
          <a:p>
            <a:pPr marL="285750" indent="-285750">
              <a:buFont typeface="Arial"/>
              <a:buChar char="•"/>
            </a:pPr>
            <a:r>
              <a:rPr lang="fr-FR" sz="1600" dirty="0"/>
              <a:t>Trois séroconversions ont été diagnostiquées (56, 107 et 117 jours après l’arrêt de la </a:t>
            </a:r>
            <a:r>
              <a:rPr lang="fr-FR" sz="1600" dirty="0" err="1"/>
              <a:t>PrEP</a:t>
            </a:r>
            <a:r>
              <a:rPr lang="fr-FR" sz="1600" dirty="0"/>
              <a:t>)</a:t>
            </a:r>
          </a:p>
        </p:txBody>
      </p:sp>
      <p:grpSp>
        <p:nvGrpSpPr>
          <p:cNvPr id="4" name="Groupe 3">
            <a:extLst>
              <a:ext uri="{FF2B5EF4-FFF2-40B4-BE49-F238E27FC236}">
                <a16:creationId xmlns="" xmlns:a16="http://schemas.microsoft.com/office/drawing/2014/main" id="{268450B1-920D-4F59-A5AD-92B85067EF17}"/>
              </a:ext>
            </a:extLst>
          </p:cNvPr>
          <p:cNvGrpSpPr/>
          <p:nvPr/>
        </p:nvGrpSpPr>
        <p:grpSpPr>
          <a:xfrm>
            <a:off x="259145" y="2620244"/>
            <a:ext cx="4668051" cy="3137112"/>
            <a:chOff x="259145" y="2620244"/>
            <a:chExt cx="4668051" cy="3137112"/>
          </a:xfrm>
        </p:grpSpPr>
        <p:sp>
          <p:nvSpPr>
            <p:cNvPr id="9" name="Line 7">
              <a:extLst>
                <a:ext uri="{FF2B5EF4-FFF2-40B4-BE49-F238E27FC236}">
                  <a16:creationId xmlns="" xmlns:a16="http://schemas.microsoft.com/office/drawing/2014/main" id="{00D17337-D273-40AC-ABEF-E7AC6D3E7446}"/>
                </a:ext>
              </a:extLst>
            </p:cNvPr>
            <p:cNvSpPr>
              <a:spLocks noChangeShapeType="1"/>
            </p:cNvSpPr>
            <p:nvPr/>
          </p:nvSpPr>
          <p:spPr bwMode="auto">
            <a:xfrm flipH="1">
              <a:off x="2783722" y="2771468"/>
              <a:ext cx="189076" cy="0"/>
            </a:xfrm>
            <a:prstGeom prst="line">
              <a:avLst/>
            </a:prstGeom>
            <a:noFill/>
            <a:ln w="26988" cap="rnd">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grpSp>
          <p:nvGrpSpPr>
            <p:cNvPr id="41" name="Groupe 40">
              <a:extLst>
                <a:ext uri="{FF2B5EF4-FFF2-40B4-BE49-F238E27FC236}">
                  <a16:creationId xmlns="" xmlns:a16="http://schemas.microsoft.com/office/drawing/2014/main" id="{A71A7F43-F43D-4272-9B09-8004351A4A68}"/>
                </a:ext>
              </a:extLst>
            </p:cNvPr>
            <p:cNvGrpSpPr/>
            <p:nvPr/>
          </p:nvGrpSpPr>
          <p:grpSpPr>
            <a:xfrm>
              <a:off x="1027742" y="2661683"/>
              <a:ext cx="3793020" cy="2008146"/>
              <a:chOff x="2408238" y="2282826"/>
              <a:chExt cx="4333875" cy="2497137"/>
            </a:xfrm>
          </p:grpSpPr>
          <p:sp>
            <p:nvSpPr>
              <p:cNvPr id="10" name="Freeform 8">
                <a:extLst>
                  <a:ext uri="{FF2B5EF4-FFF2-40B4-BE49-F238E27FC236}">
                    <a16:creationId xmlns="" xmlns:a16="http://schemas.microsoft.com/office/drawing/2014/main" id="{131C17E7-22F7-497B-A71D-4F35D1F51CFD}"/>
                  </a:ext>
                </a:extLst>
              </p:cNvPr>
              <p:cNvSpPr>
                <a:spLocks/>
              </p:cNvSpPr>
              <p:nvPr/>
            </p:nvSpPr>
            <p:spPr bwMode="auto">
              <a:xfrm>
                <a:off x="2508250" y="2282826"/>
                <a:ext cx="4233863" cy="2398713"/>
              </a:xfrm>
              <a:custGeom>
                <a:avLst/>
                <a:gdLst>
                  <a:gd name="T0" fmla="*/ 2667 w 2667"/>
                  <a:gd name="T1" fmla="*/ 1511 h 1511"/>
                  <a:gd name="T2" fmla="*/ 0 w 2667"/>
                  <a:gd name="T3" fmla="*/ 1511 h 1511"/>
                  <a:gd name="T4" fmla="*/ 0 w 2667"/>
                  <a:gd name="T5" fmla="*/ 0 h 1511"/>
                </a:gdLst>
                <a:ahLst/>
                <a:cxnLst>
                  <a:cxn ang="0">
                    <a:pos x="T0" y="T1"/>
                  </a:cxn>
                  <a:cxn ang="0">
                    <a:pos x="T2" y="T3"/>
                  </a:cxn>
                  <a:cxn ang="0">
                    <a:pos x="T4" y="T5"/>
                  </a:cxn>
                </a:cxnLst>
                <a:rect l="0" t="0" r="r" b="b"/>
                <a:pathLst>
                  <a:path w="2667" h="1511">
                    <a:moveTo>
                      <a:pt x="2667" y="1511"/>
                    </a:moveTo>
                    <a:lnTo>
                      <a:pt x="0" y="1511"/>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 name="Line 9">
                <a:extLst>
                  <a:ext uri="{FF2B5EF4-FFF2-40B4-BE49-F238E27FC236}">
                    <a16:creationId xmlns="" xmlns:a16="http://schemas.microsoft.com/office/drawing/2014/main" id="{F900F142-291C-486C-9721-AB9E9C99EF27}"/>
                  </a:ext>
                </a:extLst>
              </p:cNvPr>
              <p:cNvSpPr>
                <a:spLocks noChangeShapeType="1"/>
              </p:cNvSpPr>
              <p:nvPr/>
            </p:nvSpPr>
            <p:spPr bwMode="auto">
              <a:xfrm>
                <a:off x="2408238" y="2921001"/>
                <a:ext cx="100013"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 name="Line 10">
                <a:extLst>
                  <a:ext uri="{FF2B5EF4-FFF2-40B4-BE49-F238E27FC236}">
                    <a16:creationId xmlns="" xmlns:a16="http://schemas.microsoft.com/office/drawing/2014/main" id="{BBFE853D-3F97-48EB-8A1A-3460387087D5}"/>
                  </a:ext>
                </a:extLst>
              </p:cNvPr>
              <p:cNvSpPr>
                <a:spLocks noChangeShapeType="1"/>
              </p:cNvSpPr>
              <p:nvPr/>
            </p:nvSpPr>
            <p:spPr bwMode="auto">
              <a:xfrm>
                <a:off x="2408238" y="3478213"/>
                <a:ext cx="100013"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 name="Line 11">
                <a:extLst>
                  <a:ext uri="{FF2B5EF4-FFF2-40B4-BE49-F238E27FC236}">
                    <a16:creationId xmlns="" xmlns:a16="http://schemas.microsoft.com/office/drawing/2014/main" id="{E17E53AF-C409-4BE6-ACFE-7AD02D861C28}"/>
                  </a:ext>
                </a:extLst>
              </p:cNvPr>
              <p:cNvSpPr>
                <a:spLocks noChangeShapeType="1"/>
              </p:cNvSpPr>
              <p:nvPr/>
            </p:nvSpPr>
            <p:spPr bwMode="auto">
              <a:xfrm>
                <a:off x="2408238" y="4033838"/>
                <a:ext cx="100013"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 name="Line 12">
                <a:extLst>
                  <a:ext uri="{FF2B5EF4-FFF2-40B4-BE49-F238E27FC236}">
                    <a16:creationId xmlns="" xmlns:a16="http://schemas.microsoft.com/office/drawing/2014/main" id="{CE1731A2-0183-49DA-B43E-F4981D56192A}"/>
                  </a:ext>
                </a:extLst>
              </p:cNvPr>
              <p:cNvSpPr>
                <a:spLocks noChangeShapeType="1"/>
              </p:cNvSpPr>
              <p:nvPr/>
            </p:nvSpPr>
            <p:spPr bwMode="auto">
              <a:xfrm>
                <a:off x="2408238" y="4591051"/>
                <a:ext cx="100013"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 name="Line 13">
                <a:extLst>
                  <a:ext uri="{FF2B5EF4-FFF2-40B4-BE49-F238E27FC236}">
                    <a16:creationId xmlns="" xmlns:a16="http://schemas.microsoft.com/office/drawing/2014/main" id="{4356A487-9010-47FF-8C43-8567F03CABB7}"/>
                  </a:ext>
                </a:extLst>
              </p:cNvPr>
              <p:cNvSpPr>
                <a:spLocks noChangeShapeType="1"/>
              </p:cNvSpPr>
              <p:nvPr/>
            </p:nvSpPr>
            <p:spPr bwMode="auto">
              <a:xfrm>
                <a:off x="2408238" y="2363788"/>
                <a:ext cx="100013"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 name="Line 14">
                <a:extLst>
                  <a:ext uri="{FF2B5EF4-FFF2-40B4-BE49-F238E27FC236}">
                    <a16:creationId xmlns="" xmlns:a16="http://schemas.microsoft.com/office/drawing/2014/main" id="{4475D8B8-2A14-4B1A-B5D0-5D1D6C8CCC47}"/>
                  </a:ext>
                </a:extLst>
              </p:cNvPr>
              <p:cNvSpPr>
                <a:spLocks noChangeShapeType="1"/>
              </p:cNvSpPr>
              <p:nvPr/>
            </p:nvSpPr>
            <p:spPr bwMode="auto">
              <a:xfrm flipV="1">
                <a:off x="5302250" y="4681538"/>
                <a:ext cx="0" cy="9842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 name="Line 15">
                <a:extLst>
                  <a:ext uri="{FF2B5EF4-FFF2-40B4-BE49-F238E27FC236}">
                    <a16:creationId xmlns="" xmlns:a16="http://schemas.microsoft.com/office/drawing/2014/main" id="{90F3CEC7-BC0C-49C8-A720-3FD8A36D8866}"/>
                  </a:ext>
                </a:extLst>
              </p:cNvPr>
              <p:cNvSpPr>
                <a:spLocks noChangeShapeType="1"/>
              </p:cNvSpPr>
              <p:nvPr/>
            </p:nvSpPr>
            <p:spPr bwMode="auto">
              <a:xfrm flipV="1">
                <a:off x="5981700" y="4681538"/>
                <a:ext cx="0" cy="9842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 name="Line 16">
                <a:extLst>
                  <a:ext uri="{FF2B5EF4-FFF2-40B4-BE49-F238E27FC236}">
                    <a16:creationId xmlns="" xmlns:a16="http://schemas.microsoft.com/office/drawing/2014/main" id="{ADBA6632-3F34-44CD-B21A-BE62D58472E1}"/>
                  </a:ext>
                </a:extLst>
              </p:cNvPr>
              <p:cNvSpPr>
                <a:spLocks noChangeShapeType="1"/>
              </p:cNvSpPr>
              <p:nvPr/>
            </p:nvSpPr>
            <p:spPr bwMode="auto">
              <a:xfrm flipV="1">
                <a:off x="6661150" y="4681538"/>
                <a:ext cx="0" cy="9842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 name="Line 17">
                <a:extLst>
                  <a:ext uri="{FF2B5EF4-FFF2-40B4-BE49-F238E27FC236}">
                    <a16:creationId xmlns="" xmlns:a16="http://schemas.microsoft.com/office/drawing/2014/main" id="{A4AE2254-F239-4FDB-820D-AFFE5450CB1D}"/>
                  </a:ext>
                </a:extLst>
              </p:cNvPr>
              <p:cNvSpPr>
                <a:spLocks noChangeShapeType="1"/>
              </p:cNvSpPr>
              <p:nvPr/>
            </p:nvSpPr>
            <p:spPr bwMode="auto">
              <a:xfrm flipV="1">
                <a:off x="2587625" y="4681538"/>
                <a:ext cx="0" cy="9842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 name="Line 18">
                <a:extLst>
                  <a:ext uri="{FF2B5EF4-FFF2-40B4-BE49-F238E27FC236}">
                    <a16:creationId xmlns="" xmlns:a16="http://schemas.microsoft.com/office/drawing/2014/main" id="{862DDCFF-35E0-49AA-896F-07D2CB68A677}"/>
                  </a:ext>
                </a:extLst>
              </p:cNvPr>
              <p:cNvSpPr>
                <a:spLocks noChangeShapeType="1"/>
              </p:cNvSpPr>
              <p:nvPr/>
            </p:nvSpPr>
            <p:spPr bwMode="auto">
              <a:xfrm flipV="1">
                <a:off x="3267075" y="4681538"/>
                <a:ext cx="0" cy="9842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 name="Line 19">
                <a:extLst>
                  <a:ext uri="{FF2B5EF4-FFF2-40B4-BE49-F238E27FC236}">
                    <a16:creationId xmlns="" xmlns:a16="http://schemas.microsoft.com/office/drawing/2014/main" id="{2CBCC0D5-2A41-468F-9273-456E6FCC07CF}"/>
                  </a:ext>
                </a:extLst>
              </p:cNvPr>
              <p:cNvSpPr>
                <a:spLocks noChangeShapeType="1"/>
              </p:cNvSpPr>
              <p:nvPr/>
            </p:nvSpPr>
            <p:spPr bwMode="auto">
              <a:xfrm flipV="1">
                <a:off x="3944938" y="4681538"/>
                <a:ext cx="0" cy="9842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 name="Line 20">
                <a:extLst>
                  <a:ext uri="{FF2B5EF4-FFF2-40B4-BE49-F238E27FC236}">
                    <a16:creationId xmlns="" xmlns:a16="http://schemas.microsoft.com/office/drawing/2014/main" id="{6B6D0D5F-AA7E-42A2-A9F3-73DD237EBD1C}"/>
                  </a:ext>
                </a:extLst>
              </p:cNvPr>
              <p:cNvSpPr>
                <a:spLocks noChangeShapeType="1"/>
              </p:cNvSpPr>
              <p:nvPr/>
            </p:nvSpPr>
            <p:spPr bwMode="auto">
              <a:xfrm flipV="1">
                <a:off x="4624388" y="4681538"/>
                <a:ext cx="0" cy="9842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 name="Freeform 21">
                <a:extLst>
                  <a:ext uri="{FF2B5EF4-FFF2-40B4-BE49-F238E27FC236}">
                    <a16:creationId xmlns="" xmlns:a16="http://schemas.microsoft.com/office/drawing/2014/main" id="{44503DE4-DD64-4254-9547-76C3B33A3EE3}"/>
                  </a:ext>
                </a:extLst>
              </p:cNvPr>
              <p:cNvSpPr>
                <a:spLocks/>
              </p:cNvSpPr>
              <p:nvPr/>
            </p:nvSpPr>
            <p:spPr bwMode="auto">
              <a:xfrm>
                <a:off x="2600325" y="4140201"/>
                <a:ext cx="4014788" cy="450850"/>
              </a:xfrm>
              <a:custGeom>
                <a:avLst/>
                <a:gdLst>
                  <a:gd name="T0" fmla="*/ 2529 w 2529"/>
                  <a:gd name="T1" fmla="*/ 0 h 284"/>
                  <a:gd name="T2" fmla="*/ 830 w 2529"/>
                  <a:gd name="T3" fmla="*/ 0 h 284"/>
                  <a:gd name="T4" fmla="*/ 830 w 2529"/>
                  <a:gd name="T5" fmla="*/ 100 h 284"/>
                  <a:gd name="T6" fmla="*/ 755 w 2529"/>
                  <a:gd name="T7" fmla="*/ 100 h 284"/>
                  <a:gd name="T8" fmla="*/ 755 w 2529"/>
                  <a:gd name="T9" fmla="*/ 208 h 284"/>
                  <a:gd name="T10" fmla="*/ 388 w 2529"/>
                  <a:gd name="T11" fmla="*/ 208 h 284"/>
                  <a:gd name="T12" fmla="*/ 388 w 2529"/>
                  <a:gd name="T13" fmla="*/ 284 h 284"/>
                  <a:gd name="T14" fmla="*/ 0 w 2529"/>
                  <a:gd name="T15" fmla="*/ 284 h 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9" h="284">
                    <a:moveTo>
                      <a:pt x="2529" y="0"/>
                    </a:moveTo>
                    <a:lnTo>
                      <a:pt x="830" y="0"/>
                    </a:lnTo>
                    <a:lnTo>
                      <a:pt x="830" y="100"/>
                    </a:lnTo>
                    <a:lnTo>
                      <a:pt x="755" y="100"/>
                    </a:lnTo>
                    <a:lnTo>
                      <a:pt x="755" y="208"/>
                    </a:lnTo>
                    <a:lnTo>
                      <a:pt x="388" y="208"/>
                    </a:lnTo>
                    <a:lnTo>
                      <a:pt x="388" y="284"/>
                    </a:lnTo>
                    <a:lnTo>
                      <a:pt x="0" y="284"/>
                    </a:lnTo>
                  </a:path>
                </a:pathLst>
              </a:custGeom>
              <a:noFill/>
              <a:ln w="26988" cap="rnd">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 name="Freeform 22">
                <a:extLst>
                  <a:ext uri="{FF2B5EF4-FFF2-40B4-BE49-F238E27FC236}">
                    <a16:creationId xmlns="" xmlns:a16="http://schemas.microsoft.com/office/drawing/2014/main" id="{1BAAF598-D819-40F7-AD33-A6289690134E}"/>
                  </a:ext>
                </a:extLst>
              </p:cNvPr>
              <p:cNvSpPr>
                <a:spLocks/>
              </p:cNvSpPr>
              <p:nvPr/>
            </p:nvSpPr>
            <p:spPr bwMode="auto">
              <a:xfrm>
                <a:off x="3225800" y="4440238"/>
                <a:ext cx="3392488" cy="138113"/>
              </a:xfrm>
              <a:custGeom>
                <a:avLst/>
                <a:gdLst>
                  <a:gd name="T0" fmla="*/ 0 w 2137"/>
                  <a:gd name="T1" fmla="*/ 87 h 87"/>
                  <a:gd name="T2" fmla="*/ 363 w 2137"/>
                  <a:gd name="T3" fmla="*/ 87 h 87"/>
                  <a:gd name="T4" fmla="*/ 363 w 2137"/>
                  <a:gd name="T5" fmla="*/ 55 h 87"/>
                  <a:gd name="T6" fmla="*/ 440 w 2137"/>
                  <a:gd name="T7" fmla="*/ 55 h 87"/>
                  <a:gd name="T8" fmla="*/ 440 w 2137"/>
                  <a:gd name="T9" fmla="*/ 0 h 87"/>
                  <a:gd name="T10" fmla="*/ 2137 w 2137"/>
                  <a:gd name="T11" fmla="*/ 0 h 87"/>
                </a:gdLst>
                <a:ahLst/>
                <a:cxnLst>
                  <a:cxn ang="0">
                    <a:pos x="T0" y="T1"/>
                  </a:cxn>
                  <a:cxn ang="0">
                    <a:pos x="T2" y="T3"/>
                  </a:cxn>
                  <a:cxn ang="0">
                    <a:pos x="T4" y="T5"/>
                  </a:cxn>
                  <a:cxn ang="0">
                    <a:pos x="T6" y="T7"/>
                  </a:cxn>
                  <a:cxn ang="0">
                    <a:pos x="T8" y="T9"/>
                  </a:cxn>
                  <a:cxn ang="0">
                    <a:pos x="T10" y="T11"/>
                  </a:cxn>
                </a:cxnLst>
                <a:rect l="0" t="0" r="r" b="b"/>
                <a:pathLst>
                  <a:path w="2137" h="87">
                    <a:moveTo>
                      <a:pt x="0" y="87"/>
                    </a:moveTo>
                    <a:lnTo>
                      <a:pt x="363" y="87"/>
                    </a:lnTo>
                    <a:lnTo>
                      <a:pt x="363" y="55"/>
                    </a:lnTo>
                    <a:lnTo>
                      <a:pt x="440" y="55"/>
                    </a:lnTo>
                    <a:lnTo>
                      <a:pt x="440" y="0"/>
                    </a:lnTo>
                    <a:lnTo>
                      <a:pt x="2137" y="0"/>
                    </a:lnTo>
                  </a:path>
                </a:pathLst>
              </a:custGeom>
              <a:noFill/>
              <a:ln w="26988" cap="rnd">
                <a:solidFill>
                  <a:srgbClr val="0099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 name="Freeform 23">
                <a:extLst>
                  <a:ext uri="{FF2B5EF4-FFF2-40B4-BE49-F238E27FC236}">
                    <a16:creationId xmlns="" xmlns:a16="http://schemas.microsoft.com/office/drawing/2014/main" id="{29741701-29EF-4FED-B120-DA977C2F9F53}"/>
                  </a:ext>
                </a:extLst>
              </p:cNvPr>
              <p:cNvSpPr>
                <a:spLocks/>
              </p:cNvSpPr>
              <p:nvPr/>
            </p:nvSpPr>
            <p:spPr bwMode="auto">
              <a:xfrm>
                <a:off x="3225800" y="3243263"/>
                <a:ext cx="3392488" cy="508000"/>
              </a:xfrm>
              <a:custGeom>
                <a:avLst/>
                <a:gdLst>
                  <a:gd name="T0" fmla="*/ 0 w 2137"/>
                  <a:gd name="T1" fmla="*/ 320 h 320"/>
                  <a:gd name="T2" fmla="*/ 364 w 2137"/>
                  <a:gd name="T3" fmla="*/ 320 h 320"/>
                  <a:gd name="T4" fmla="*/ 364 w 2137"/>
                  <a:gd name="T5" fmla="*/ 153 h 320"/>
                  <a:gd name="T6" fmla="*/ 433 w 2137"/>
                  <a:gd name="T7" fmla="*/ 153 h 320"/>
                  <a:gd name="T8" fmla="*/ 433 w 2137"/>
                  <a:gd name="T9" fmla="*/ 0 h 320"/>
                  <a:gd name="T10" fmla="*/ 2137 w 2137"/>
                  <a:gd name="T11" fmla="*/ 0 h 320"/>
                </a:gdLst>
                <a:ahLst/>
                <a:cxnLst>
                  <a:cxn ang="0">
                    <a:pos x="T0" y="T1"/>
                  </a:cxn>
                  <a:cxn ang="0">
                    <a:pos x="T2" y="T3"/>
                  </a:cxn>
                  <a:cxn ang="0">
                    <a:pos x="T4" y="T5"/>
                  </a:cxn>
                  <a:cxn ang="0">
                    <a:pos x="T6" y="T7"/>
                  </a:cxn>
                  <a:cxn ang="0">
                    <a:pos x="T8" y="T9"/>
                  </a:cxn>
                  <a:cxn ang="0">
                    <a:pos x="T10" y="T11"/>
                  </a:cxn>
                </a:cxnLst>
                <a:rect l="0" t="0" r="r" b="b"/>
                <a:pathLst>
                  <a:path w="2137" h="320">
                    <a:moveTo>
                      <a:pt x="0" y="320"/>
                    </a:moveTo>
                    <a:lnTo>
                      <a:pt x="364" y="320"/>
                    </a:lnTo>
                    <a:lnTo>
                      <a:pt x="364" y="153"/>
                    </a:lnTo>
                    <a:lnTo>
                      <a:pt x="433" y="153"/>
                    </a:lnTo>
                    <a:lnTo>
                      <a:pt x="433" y="0"/>
                    </a:lnTo>
                    <a:lnTo>
                      <a:pt x="2137" y="0"/>
                    </a:lnTo>
                  </a:path>
                </a:pathLst>
              </a:custGeom>
              <a:noFill/>
              <a:ln w="26988" cap="rnd">
                <a:solidFill>
                  <a:srgbClr val="0099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grpSp>
        <p:sp>
          <p:nvSpPr>
            <p:cNvPr id="26" name="ZoneTexte 25">
              <a:extLst>
                <a:ext uri="{FF2B5EF4-FFF2-40B4-BE49-F238E27FC236}">
                  <a16:creationId xmlns="" xmlns:a16="http://schemas.microsoft.com/office/drawing/2014/main" id="{03D4A89E-BA44-47D0-8D92-7D28E96A7D74}"/>
                </a:ext>
              </a:extLst>
            </p:cNvPr>
            <p:cNvSpPr txBox="1"/>
            <p:nvPr/>
          </p:nvSpPr>
          <p:spPr>
            <a:xfrm>
              <a:off x="1788637" y="2632259"/>
              <a:ext cx="731290" cy="276999"/>
            </a:xfrm>
            <a:prstGeom prst="rect">
              <a:avLst/>
            </a:prstGeom>
            <a:noFill/>
          </p:spPr>
          <p:txBody>
            <a:bodyPr wrap="none" rtlCol="0">
              <a:spAutoFit/>
            </a:bodyPr>
            <a:lstStyle/>
            <a:p>
              <a:r>
                <a:rPr lang="fr-FR" sz="1200" b="1" dirty="0"/>
                <a:t>IC 95 %</a:t>
              </a:r>
            </a:p>
          </p:txBody>
        </p:sp>
        <p:sp>
          <p:nvSpPr>
            <p:cNvPr id="27" name="ZoneTexte 26">
              <a:extLst>
                <a:ext uri="{FF2B5EF4-FFF2-40B4-BE49-F238E27FC236}">
                  <a16:creationId xmlns="" xmlns:a16="http://schemas.microsoft.com/office/drawing/2014/main" id="{1196E996-A8FB-488D-A3D1-F230EFA4E73C}"/>
                </a:ext>
              </a:extLst>
            </p:cNvPr>
            <p:cNvSpPr txBox="1"/>
            <p:nvPr/>
          </p:nvSpPr>
          <p:spPr>
            <a:xfrm>
              <a:off x="2991285" y="2620244"/>
              <a:ext cx="1646605" cy="276999"/>
            </a:xfrm>
            <a:prstGeom prst="rect">
              <a:avLst/>
            </a:prstGeom>
            <a:noFill/>
          </p:spPr>
          <p:txBody>
            <a:bodyPr wrap="none" rtlCol="0">
              <a:spAutoFit/>
            </a:bodyPr>
            <a:lstStyle/>
            <a:p>
              <a:r>
                <a:rPr lang="fr-FR" sz="1200" b="1" dirty="0"/>
                <a:t>Séroconversion VIH</a:t>
              </a:r>
            </a:p>
          </p:txBody>
        </p:sp>
        <p:sp>
          <p:nvSpPr>
            <p:cNvPr id="29" name="ZoneTexte 28">
              <a:extLst>
                <a:ext uri="{FF2B5EF4-FFF2-40B4-BE49-F238E27FC236}">
                  <a16:creationId xmlns="" xmlns:a16="http://schemas.microsoft.com/office/drawing/2014/main" id="{0AAABCF9-7D2D-4036-9855-3375390F0E6B}"/>
                </a:ext>
              </a:extLst>
            </p:cNvPr>
            <p:cNvSpPr txBox="1"/>
            <p:nvPr/>
          </p:nvSpPr>
          <p:spPr>
            <a:xfrm>
              <a:off x="1049929" y="4648673"/>
              <a:ext cx="269626" cy="276999"/>
            </a:xfrm>
            <a:prstGeom prst="rect">
              <a:avLst/>
            </a:prstGeom>
            <a:noFill/>
          </p:spPr>
          <p:txBody>
            <a:bodyPr wrap="none" rtlCol="0">
              <a:spAutoFit/>
            </a:bodyPr>
            <a:lstStyle/>
            <a:p>
              <a:pPr algn="ctr"/>
              <a:r>
                <a:rPr lang="fr-FR" sz="1200" dirty="0"/>
                <a:t>0</a:t>
              </a:r>
            </a:p>
          </p:txBody>
        </p:sp>
        <p:sp>
          <p:nvSpPr>
            <p:cNvPr id="30" name="ZoneTexte 29">
              <a:extLst>
                <a:ext uri="{FF2B5EF4-FFF2-40B4-BE49-F238E27FC236}">
                  <a16:creationId xmlns="" xmlns:a16="http://schemas.microsoft.com/office/drawing/2014/main" id="{358A89E6-1AF6-4193-AD05-C4FC8DB190BD}"/>
                </a:ext>
              </a:extLst>
            </p:cNvPr>
            <p:cNvSpPr txBox="1"/>
            <p:nvPr/>
          </p:nvSpPr>
          <p:spPr>
            <a:xfrm>
              <a:off x="1644587" y="4648673"/>
              <a:ext cx="269626" cy="276999"/>
            </a:xfrm>
            <a:prstGeom prst="rect">
              <a:avLst/>
            </a:prstGeom>
            <a:noFill/>
          </p:spPr>
          <p:txBody>
            <a:bodyPr wrap="none" rtlCol="0">
              <a:spAutoFit/>
            </a:bodyPr>
            <a:lstStyle/>
            <a:p>
              <a:pPr algn="ctr"/>
              <a:r>
                <a:rPr lang="fr-FR" sz="1200" dirty="0"/>
                <a:t>2</a:t>
              </a:r>
            </a:p>
          </p:txBody>
        </p:sp>
        <p:sp>
          <p:nvSpPr>
            <p:cNvPr id="31" name="ZoneTexte 30">
              <a:extLst>
                <a:ext uri="{FF2B5EF4-FFF2-40B4-BE49-F238E27FC236}">
                  <a16:creationId xmlns="" xmlns:a16="http://schemas.microsoft.com/office/drawing/2014/main" id="{663243E0-DE47-423C-821E-360DD16A1FDD}"/>
                </a:ext>
              </a:extLst>
            </p:cNvPr>
            <p:cNvSpPr txBox="1"/>
            <p:nvPr/>
          </p:nvSpPr>
          <p:spPr>
            <a:xfrm>
              <a:off x="2237853" y="4648673"/>
              <a:ext cx="269626" cy="276999"/>
            </a:xfrm>
            <a:prstGeom prst="rect">
              <a:avLst/>
            </a:prstGeom>
            <a:noFill/>
          </p:spPr>
          <p:txBody>
            <a:bodyPr wrap="none" rtlCol="0">
              <a:spAutoFit/>
            </a:bodyPr>
            <a:lstStyle/>
            <a:p>
              <a:pPr algn="ctr"/>
              <a:r>
                <a:rPr lang="fr-FR" sz="1200" dirty="0"/>
                <a:t>4</a:t>
              </a:r>
            </a:p>
          </p:txBody>
        </p:sp>
        <p:sp>
          <p:nvSpPr>
            <p:cNvPr id="32" name="ZoneTexte 31">
              <a:extLst>
                <a:ext uri="{FF2B5EF4-FFF2-40B4-BE49-F238E27FC236}">
                  <a16:creationId xmlns="" xmlns:a16="http://schemas.microsoft.com/office/drawing/2014/main" id="{915BA96C-EE52-4989-8D4E-9D7B7A6BE8CF}"/>
                </a:ext>
              </a:extLst>
            </p:cNvPr>
            <p:cNvSpPr txBox="1"/>
            <p:nvPr/>
          </p:nvSpPr>
          <p:spPr>
            <a:xfrm>
              <a:off x="2826203" y="4648673"/>
              <a:ext cx="269626" cy="276999"/>
            </a:xfrm>
            <a:prstGeom prst="rect">
              <a:avLst/>
            </a:prstGeom>
            <a:noFill/>
          </p:spPr>
          <p:txBody>
            <a:bodyPr wrap="none" rtlCol="0">
              <a:spAutoFit/>
            </a:bodyPr>
            <a:lstStyle/>
            <a:p>
              <a:pPr algn="ctr"/>
              <a:r>
                <a:rPr lang="fr-FR" sz="1200" dirty="0"/>
                <a:t>6</a:t>
              </a:r>
            </a:p>
          </p:txBody>
        </p:sp>
        <p:sp>
          <p:nvSpPr>
            <p:cNvPr id="33" name="ZoneTexte 32">
              <a:extLst>
                <a:ext uri="{FF2B5EF4-FFF2-40B4-BE49-F238E27FC236}">
                  <a16:creationId xmlns="" xmlns:a16="http://schemas.microsoft.com/office/drawing/2014/main" id="{3A11D566-8103-4903-87FE-439270FE76F7}"/>
                </a:ext>
              </a:extLst>
            </p:cNvPr>
            <p:cNvSpPr txBox="1"/>
            <p:nvPr/>
          </p:nvSpPr>
          <p:spPr>
            <a:xfrm>
              <a:off x="3425777" y="4648673"/>
              <a:ext cx="269626" cy="276999"/>
            </a:xfrm>
            <a:prstGeom prst="rect">
              <a:avLst/>
            </a:prstGeom>
            <a:noFill/>
          </p:spPr>
          <p:txBody>
            <a:bodyPr wrap="none" rtlCol="0">
              <a:spAutoFit/>
            </a:bodyPr>
            <a:lstStyle/>
            <a:p>
              <a:pPr algn="ctr"/>
              <a:r>
                <a:rPr lang="fr-FR" sz="1200" dirty="0"/>
                <a:t>8</a:t>
              </a:r>
            </a:p>
          </p:txBody>
        </p:sp>
        <p:sp>
          <p:nvSpPr>
            <p:cNvPr id="34" name="ZoneTexte 33">
              <a:extLst>
                <a:ext uri="{FF2B5EF4-FFF2-40B4-BE49-F238E27FC236}">
                  <a16:creationId xmlns="" xmlns:a16="http://schemas.microsoft.com/office/drawing/2014/main" id="{C0530A7A-5424-4C2A-BDE0-C3EFA1E14F66}"/>
                </a:ext>
              </a:extLst>
            </p:cNvPr>
            <p:cNvSpPr txBox="1"/>
            <p:nvPr/>
          </p:nvSpPr>
          <p:spPr>
            <a:xfrm>
              <a:off x="3969376" y="4648673"/>
              <a:ext cx="354584" cy="276999"/>
            </a:xfrm>
            <a:prstGeom prst="rect">
              <a:avLst/>
            </a:prstGeom>
            <a:noFill/>
          </p:spPr>
          <p:txBody>
            <a:bodyPr wrap="none" rtlCol="0">
              <a:spAutoFit/>
            </a:bodyPr>
            <a:lstStyle/>
            <a:p>
              <a:pPr algn="ctr"/>
              <a:r>
                <a:rPr lang="fr-FR" sz="1200" dirty="0"/>
                <a:t>10</a:t>
              </a:r>
            </a:p>
          </p:txBody>
        </p:sp>
        <p:sp>
          <p:nvSpPr>
            <p:cNvPr id="35" name="ZoneTexte 34">
              <a:extLst>
                <a:ext uri="{FF2B5EF4-FFF2-40B4-BE49-F238E27FC236}">
                  <a16:creationId xmlns="" xmlns:a16="http://schemas.microsoft.com/office/drawing/2014/main" id="{EA695F3C-7627-471F-8EBE-BBE15BF7E82D}"/>
                </a:ext>
              </a:extLst>
            </p:cNvPr>
            <p:cNvSpPr txBox="1"/>
            <p:nvPr/>
          </p:nvSpPr>
          <p:spPr>
            <a:xfrm>
              <a:off x="4572612" y="4648673"/>
              <a:ext cx="354584" cy="276999"/>
            </a:xfrm>
            <a:prstGeom prst="rect">
              <a:avLst/>
            </a:prstGeom>
            <a:noFill/>
          </p:spPr>
          <p:txBody>
            <a:bodyPr wrap="none" rtlCol="0">
              <a:spAutoFit/>
            </a:bodyPr>
            <a:lstStyle/>
            <a:p>
              <a:pPr algn="ctr"/>
              <a:r>
                <a:rPr lang="fr-FR" sz="1200" dirty="0"/>
                <a:t>12</a:t>
              </a:r>
            </a:p>
          </p:txBody>
        </p:sp>
        <p:sp>
          <p:nvSpPr>
            <p:cNvPr id="36" name="ZoneTexte 35">
              <a:extLst>
                <a:ext uri="{FF2B5EF4-FFF2-40B4-BE49-F238E27FC236}">
                  <a16:creationId xmlns="" xmlns:a16="http://schemas.microsoft.com/office/drawing/2014/main" id="{52924C53-4A5F-4943-919C-9332295BC81A}"/>
                </a:ext>
              </a:extLst>
            </p:cNvPr>
            <p:cNvSpPr txBox="1"/>
            <p:nvPr/>
          </p:nvSpPr>
          <p:spPr>
            <a:xfrm>
              <a:off x="574834" y="4411585"/>
              <a:ext cx="482825" cy="276999"/>
            </a:xfrm>
            <a:prstGeom prst="rect">
              <a:avLst/>
            </a:prstGeom>
            <a:noFill/>
          </p:spPr>
          <p:txBody>
            <a:bodyPr wrap="none" rtlCol="0">
              <a:spAutoFit/>
            </a:bodyPr>
            <a:lstStyle/>
            <a:p>
              <a:pPr algn="r"/>
              <a:r>
                <a:rPr lang="fr-FR" sz="1200" dirty="0"/>
                <a:t>0,00</a:t>
              </a:r>
            </a:p>
          </p:txBody>
        </p:sp>
        <p:sp>
          <p:nvSpPr>
            <p:cNvPr id="37" name="ZoneTexte 36">
              <a:extLst>
                <a:ext uri="{FF2B5EF4-FFF2-40B4-BE49-F238E27FC236}">
                  <a16:creationId xmlns="" xmlns:a16="http://schemas.microsoft.com/office/drawing/2014/main" id="{BCE1C80F-E5A2-428C-90C1-484E987B0645}"/>
                </a:ext>
              </a:extLst>
            </p:cNvPr>
            <p:cNvSpPr txBox="1"/>
            <p:nvPr/>
          </p:nvSpPr>
          <p:spPr>
            <a:xfrm>
              <a:off x="574836" y="3963750"/>
              <a:ext cx="482824" cy="276999"/>
            </a:xfrm>
            <a:prstGeom prst="rect">
              <a:avLst/>
            </a:prstGeom>
            <a:noFill/>
          </p:spPr>
          <p:txBody>
            <a:bodyPr wrap="none" rtlCol="0">
              <a:spAutoFit/>
            </a:bodyPr>
            <a:lstStyle/>
            <a:p>
              <a:pPr algn="r"/>
              <a:r>
                <a:rPr lang="fr-FR" sz="1200" dirty="0"/>
                <a:t>0,05</a:t>
              </a:r>
            </a:p>
          </p:txBody>
        </p:sp>
        <p:sp>
          <p:nvSpPr>
            <p:cNvPr id="38" name="ZoneTexte 37">
              <a:extLst>
                <a:ext uri="{FF2B5EF4-FFF2-40B4-BE49-F238E27FC236}">
                  <a16:creationId xmlns="" xmlns:a16="http://schemas.microsoft.com/office/drawing/2014/main" id="{A4AD4D34-3C50-4484-A6E7-9A3F30A13B4C}"/>
                </a:ext>
              </a:extLst>
            </p:cNvPr>
            <p:cNvSpPr txBox="1"/>
            <p:nvPr/>
          </p:nvSpPr>
          <p:spPr>
            <a:xfrm>
              <a:off x="574835" y="3515915"/>
              <a:ext cx="482825" cy="276999"/>
            </a:xfrm>
            <a:prstGeom prst="rect">
              <a:avLst/>
            </a:prstGeom>
            <a:noFill/>
          </p:spPr>
          <p:txBody>
            <a:bodyPr wrap="none" rtlCol="0">
              <a:spAutoFit/>
            </a:bodyPr>
            <a:lstStyle/>
            <a:p>
              <a:pPr algn="r"/>
              <a:r>
                <a:rPr lang="fr-FR" sz="1200" dirty="0"/>
                <a:t>0,10</a:t>
              </a:r>
            </a:p>
          </p:txBody>
        </p:sp>
        <p:sp>
          <p:nvSpPr>
            <p:cNvPr id="39" name="ZoneTexte 38">
              <a:extLst>
                <a:ext uri="{FF2B5EF4-FFF2-40B4-BE49-F238E27FC236}">
                  <a16:creationId xmlns="" xmlns:a16="http://schemas.microsoft.com/office/drawing/2014/main" id="{E74FAECF-785E-4136-A8C6-9562F7A25827}"/>
                </a:ext>
              </a:extLst>
            </p:cNvPr>
            <p:cNvSpPr txBox="1"/>
            <p:nvPr/>
          </p:nvSpPr>
          <p:spPr>
            <a:xfrm>
              <a:off x="574836" y="3068079"/>
              <a:ext cx="482824" cy="276999"/>
            </a:xfrm>
            <a:prstGeom prst="rect">
              <a:avLst/>
            </a:prstGeom>
            <a:noFill/>
          </p:spPr>
          <p:txBody>
            <a:bodyPr wrap="none" rtlCol="0">
              <a:spAutoFit/>
            </a:bodyPr>
            <a:lstStyle/>
            <a:p>
              <a:pPr algn="r"/>
              <a:r>
                <a:rPr lang="fr-FR" sz="1200" dirty="0"/>
                <a:t>0,15</a:t>
              </a:r>
            </a:p>
          </p:txBody>
        </p:sp>
        <p:sp>
          <p:nvSpPr>
            <p:cNvPr id="40" name="ZoneTexte 39">
              <a:extLst>
                <a:ext uri="{FF2B5EF4-FFF2-40B4-BE49-F238E27FC236}">
                  <a16:creationId xmlns="" xmlns:a16="http://schemas.microsoft.com/office/drawing/2014/main" id="{2BACBC5F-18E7-44AF-92B6-81824533B4C0}"/>
                </a:ext>
              </a:extLst>
            </p:cNvPr>
            <p:cNvSpPr txBox="1"/>
            <p:nvPr/>
          </p:nvSpPr>
          <p:spPr>
            <a:xfrm>
              <a:off x="574835" y="2620244"/>
              <a:ext cx="482825" cy="276999"/>
            </a:xfrm>
            <a:prstGeom prst="rect">
              <a:avLst/>
            </a:prstGeom>
            <a:noFill/>
          </p:spPr>
          <p:txBody>
            <a:bodyPr wrap="none" rtlCol="0">
              <a:spAutoFit/>
            </a:bodyPr>
            <a:lstStyle/>
            <a:p>
              <a:pPr algn="r"/>
              <a:r>
                <a:rPr lang="fr-FR" sz="1200" dirty="0"/>
                <a:t>0,20</a:t>
              </a:r>
            </a:p>
          </p:txBody>
        </p:sp>
        <p:sp>
          <p:nvSpPr>
            <p:cNvPr id="42" name="ZoneTexte 41">
              <a:extLst>
                <a:ext uri="{FF2B5EF4-FFF2-40B4-BE49-F238E27FC236}">
                  <a16:creationId xmlns="" xmlns:a16="http://schemas.microsoft.com/office/drawing/2014/main" id="{57A3CDA2-FCF5-4476-BC99-77A775BD7224}"/>
                </a:ext>
              </a:extLst>
            </p:cNvPr>
            <p:cNvSpPr txBox="1"/>
            <p:nvPr/>
          </p:nvSpPr>
          <p:spPr>
            <a:xfrm>
              <a:off x="964970" y="5480357"/>
              <a:ext cx="439544" cy="276999"/>
            </a:xfrm>
            <a:prstGeom prst="rect">
              <a:avLst/>
            </a:prstGeom>
            <a:noFill/>
          </p:spPr>
          <p:txBody>
            <a:bodyPr wrap="none" rtlCol="0">
              <a:spAutoFit/>
            </a:bodyPr>
            <a:lstStyle/>
            <a:p>
              <a:pPr algn="ctr"/>
              <a:r>
                <a:rPr lang="fr-FR" sz="1200" dirty="0"/>
                <a:t>203</a:t>
              </a:r>
            </a:p>
          </p:txBody>
        </p:sp>
        <p:sp>
          <p:nvSpPr>
            <p:cNvPr id="43" name="ZoneTexte 42">
              <a:extLst>
                <a:ext uri="{FF2B5EF4-FFF2-40B4-BE49-F238E27FC236}">
                  <a16:creationId xmlns="" xmlns:a16="http://schemas.microsoft.com/office/drawing/2014/main" id="{1CB0C1B5-91DE-4DFE-BA90-B45F4141963C}"/>
                </a:ext>
              </a:extLst>
            </p:cNvPr>
            <p:cNvSpPr txBox="1"/>
            <p:nvPr/>
          </p:nvSpPr>
          <p:spPr>
            <a:xfrm>
              <a:off x="1602108" y="5480357"/>
              <a:ext cx="354584" cy="276999"/>
            </a:xfrm>
            <a:prstGeom prst="rect">
              <a:avLst/>
            </a:prstGeom>
            <a:noFill/>
          </p:spPr>
          <p:txBody>
            <a:bodyPr wrap="none" rtlCol="0">
              <a:spAutoFit/>
            </a:bodyPr>
            <a:lstStyle/>
            <a:p>
              <a:pPr algn="ctr"/>
              <a:r>
                <a:rPr lang="fr-FR" sz="1200" dirty="0"/>
                <a:t>87</a:t>
              </a:r>
            </a:p>
          </p:txBody>
        </p:sp>
        <p:sp>
          <p:nvSpPr>
            <p:cNvPr id="44" name="ZoneTexte 43">
              <a:extLst>
                <a:ext uri="{FF2B5EF4-FFF2-40B4-BE49-F238E27FC236}">
                  <a16:creationId xmlns="" xmlns:a16="http://schemas.microsoft.com/office/drawing/2014/main" id="{07CE2EBF-4E10-48D7-8A63-777574232B5A}"/>
                </a:ext>
              </a:extLst>
            </p:cNvPr>
            <p:cNvSpPr txBox="1"/>
            <p:nvPr/>
          </p:nvSpPr>
          <p:spPr>
            <a:xfrm>
              <a:off x="2195374" y="5480357"/>
              <a:ext cx="354584" cy="276999"/>
            </a:xfrm>
            <a:prstGeom prst="rect">
              <a:avLst/>
            </a:prstGeom>
            <a:noFill/>
          </p:spPr>
          <p:txBody>
            <a:bodyPr wrap="none" rtlCol="0">
              <a:spAutoFit/>
            </a:bodyPr>
            <a:lstStyle/>
            <a:p>
              <a:pPr algn="ctr"/>
              <a:r>
                <a:rPr lang="fr-FR" sz="1200" dirty="0"/>
                <a:t>64</a:t>
              </a:r>
            </a:p>
          </p:txBody>
        </p:sp>
        <p:sp>
          <p:nvSpPr>
            <p:cNvPr id="45" name="ZoneTexte 44">
              <a:extLst>
                <a:ext uri="{FF2B5EF4-FFF2-40B4-BE49-F238E27FC236}">
                  <a16:creationId xmlns="" xmlns:a16="http://schemas.microsoft.com/office/drawing/2014/main" id="{843C16AA-4FF7-4477-8AFC-72E7CD1187DF}"/>
                </a:ext>
              </a:extLst>
            </p:cNvPr>
            <p:cNvSpPr txBox="1"/>
            <p:nvPr/>
          </p:nvSpPr>
          <p:spPr>
            <a:xfrm>
              <a:off x="2783722" y="5480357"/>
              <a:ext cx="354584" cy="276999"/>
            </a:xfrm>
            <a:prstGeom prst="rect">
              <a:avLst/>
            </a:prstGeom>
            <a:noFill/>
          </p:spPr>
          <p:txBody>
            <a:bodyPr wrap="none" rtlCol="0">
              <a:spAutoFit/>
            </a:bodyPr>
            <a:lstStyle/>
            <a:p>
              <a:pPr algn="ctr"/>
              <a:r>
                <a:rPr lang="fr-FR" sz="1200" dirty="0"/>
                <a:t>51</a:t>
              </a:r>
            </a:p>
          </p:txBody>
        </p:sp>
        <p:sp>
          <p:nvSpPr>
            <p:cNvPr id="46" name="ZoneTexte 45">
              <a:extLst>
                <a:ext uri="{FF2B5EF4-FFF2-40B4-BE49-F238E27FC236}">
                  <a16:creationId xmlns="" xmlns:a16="http://schemas.microsoft.com/office/drawing/2014/main" id="{20508689-1845-41B2-9151-626EB2BEC35D}"/>
                </a:ext>
              </a:extLst>
            </p:cNvPr>
            <p:cNvSpPr txBox="1"/>
            <p:nvPr/>
          </p:nvSpPr>
          <p:spPr>
            <a:xfrm>
              <a:off x="3383298" y="5480357"/>
              <a:ext cx="354584" cy="276999"/>
            </a:xfrm>
            <a:prstGeom prst="rect">
              <a:avLst/>
            </a:prstGeom>
            <a:noFill/>
          </p:spPr>
          <p:txBody>
            <a:bodyPr wrap="none" rtlCol="0">
              <a:spAutoFit/>
            </a:bodyPr>
            <a:lstStyle/>
            <a:p>
              <a:pPr algn="ctr"/>
              <a:r>
                <a:rPr lang="fr-FR" sz="1200" dirty="0"/>
                <a:t>42</a:t>
              </a:r>
            </a:p>
          </p:txBody>
        </p:sp>
        <p:sp>
          <p:nvSpPr>
            <p:cNvPr id="47" name="ZoneTexte 46">
              <a:extLst>
                <a:ext uri="{FF2B5EF4-FFF2-40B4-BE49-F238E27FC236}">
                  <a16:creationId xmlns="" xmlns:a16="http://schemas.microsoft.com/office/drawing/2014/main" id="{219B15FF-B0AA-4156-934D-2BC47BC6BE8D}"/>
                </a:ext>
              </a:extLst>
            </p:cNvPr>
            <p:cNvSpPr txBox="1"/>
            <p:nvPr/>
          </p:nvSpPr>
          <p:spPr>
            <a:xfrm>
              <a:off x="3969376" y="5480357"/>
              <a:ext cx="354584" cy="276999"/>
            </a:xfrm>
            <a:prstGeom prst="rect">
              <a:avLst/>
            </a:prstGeom>
            <a:noFill/>
          </p:spPr>
          <p:txBody>
            <a:bodyPr wrap="none" rtlCol="0">
              <a:spAutoFit/>
            </a:bodyPr>
            <a:lstStyle/>
            <a:p>
              <a:pPr algn="ctr"/>
              <a:r>
                <a:rPr lang="fr-FR" sz="1200" dirty="0"/>
                <a:t>35</a:t>
              </a:r>
            </a:p>
          </p:txBody>
        </p:sp>
        <p:sp>
          <p:nvSpPr>
            <p:cNvPr id="48" name="ZoneTexte 47">
              <a:extLst>
                <a:ext uri="{FF2B5EF4-FFF2-40B4-BE49-F238E27FC236}">
                  <a16:creationId xmlns="" xmlns:a16="http://schemas.microsoft.com/office/drawing/2014/main" id="{0894C196-990E-400D-ABB4-CB4718ECF879}"/>
                </a:ext>
              </a:extLst>
            </p:cNvPr>
            <p:cNvSpPr txBox="1"/>
            <p:nvPr/>
          </p:nvSpPr>
          <p:spPr>
            <a:xfrm>
              <a:off x="4572612" y="5480357"/>
              <a:ext cx="354584" cy="276999"/>
            </a:xfrm>
            <a:prstGeom prst="rect">
              <a:avLst/>
            </a:prstGeom>
            <a:noFill/>
          </p:spPr>
          <p:txBody>
            <a:bodyPr wrap="none" rtlCol="0">
              <a:spAutoFit/>
            </a:bodyPr>
            <a:lstStyle/>
            <a:p>
              <a:pPr algn="ctr"/>
              <a:r>
                <a:rPr lang="fr-FR" sz="1200" dirty="0"/>
                <a:t>27</a:t>
              </a:r>
            </a:p>
          </p:txBody>
        </p:sp>
        <p:sp>
          <p:nvSpPr>
            <p:cNvPr id="49" name="ZoneTexte 48">
              <a:extLst>
                <a:ext uri="{FF2B5EF4-FFF2-40B4-BE49-F238E27FC236}">
                  <a16:creationId xmlns="" xmlns:a16="http://schemas.microsoft.com/office/drawing/2014/main" id="{34A84E96-8D54-493C-A335-212E7953C156}"/>
                </a:ext>
              </a:extLst>
            </p:cNvPr>
            <p:cNvSpPr txBox="1"/>
            <p:nvPr/>
          </p:nvSpPr>
          <p:spPr>
            <a:xfrm>
              <a:off x="1785863" y="4886912"/>
              <a:ext cx="2350323" cy="276999"/>
            </a:xfrm>
            <a:prstGeom prst="rect">
              <a:avLst/>
            </a:prstGeom>
            <a:noFill/>
          </p:spPr>
          <p:txBody>
            <a:bodyPr wrap="none" rtlCol="0">
              <a:spAutoFit/>
            </a:bodyPr>
            <a:lstStyle/>
            <a:p>
              <a:pPr algn="ctr"/>
              <a:r>
                <a:rPr lang="fr-FR" sz="1200" b="1" dirty="0"/>
                <a:t>Mois depuis l’arrêt de la </a:t>
              </a:r>
              <a:r>
                <a:rPr lang="fr-FR" sz="1200" b="1" dirty="0" err="1"/>
                <a:t>PrEP</a:t>
              </a:r>
              <a:endParaRPr lang="fr-FR" sz="1200" b="1" dirty="0"/>
            </a:p>
          </p:txBody>
        </p:sp>
        <p:sp>
          <p:nvSpPr>
            <p:cNvPr id="50" name="ZoneTexte 49">
              <a:extLst>
                <a:ext uri="{FF2B5EF4-FFF2-40B4-BE49-F238E27FC236}">
                  <a16:creationId xmlns="" xmlns:a16="http://schemas.microsoft.com/office/drawing/2014/main" id="{B7FB5B3A-A1AE-4B61-9F11-325105BFD7B9}"/>
                </a:ext>
              </a:extLst>
            </p:cNvPr>
            <p:cNvSpPr txBox="1"/>
            <p:nvPr/>
          </p:nvSpPr>
          <p:spPr>
            <a:xfrm>
              <a:off x="259145" y="5140794"/>
              <a:ext cx="928459" cy="276999"/>
            </a:xfrm>
            <a:prstGeom prst="rect">
              <a:avLst/>
            </a:prstGeom>
            <a:noFill/>
          </p:spPr>
          <p:txBody>
            <a:bodyPr wrap="none" rtlCol="0">
              <a:spAutoFit/>
            </a:bodyPr>
            <a:lstStyle/>
            <a:p>
              <a:pPr algn="ctr"/>
              <a:r>
                <a:rPr lang="fr-FR" sz="1200" b="1" dirty="0"/>
                <a:t>N à risque</a:t>
              </a:r>
            </a:p>
          </p:txBody>
        </p:sp>
        <p:sp>
          <p:nvSpPr>
            <p:cNvPr id="55" name="Line 7">
              <a:extLst>
                <a:ext uri="{FF2B5EF4-FFF2-40B4-BE49-F238E27FC236}">
                  <a16:creationId xmlns="" xmlns:a16="http://schemas.microsoft.com/office/drawing/2014/main" id="{64F10B5B-C743-4896-A609-64CEE957E306}"/>
                </a:ext>
              </a:extLst>
            </p:cNvPr>
            <p:cNvSpPr>
              <a:spLocks noChangeShapeType="1"/>
            </p:cNvSpPr>
            <p:nvPr/>
          </p:nvSpPr>
          <p:spPr bwMode="auto">
            <a:xfrm flipH="1">
              <a:off x="1547813" y="2759630"/>
              <a:ext cx="238852" cy="0"/>
            </a:xfrm>
            <a:prstGeom prst="line">
              <a:avLst/>
            </a:prstGeom>
            <a:noFill/>
            <a:ln w="26988" cap="rnd">
              <a:solidFill>
                <a:srgbClr val="0099FF"/>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grpSp>
      <p:sp>
        <p:nvSpPr>
          <p:cNvPr id="53" name="ZoneTexte 52">
            <a:extLst>
              <a:ext uri="{FF2B5EF4-FFF2-40B4-BE49-F238E27FC236}">
                <a16:creationId xmlns="" xmlns:a16="http://schemas.microsoft.com/office/drawing/2014/main" id="{DE710D6C-3D61-4E68-BD7B-478BDAE4F636}"/>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204</a:t>
            </a:r>
          </a:p>
        </p:txBody>
      </p:sp>
    </p:spTree>
    <p:extLst>
      <p:ext uri="{BB962C8B-B14F-4D97-AF65-F5344CB8AC3E}">
        <p14:creationId xmlns:p14="http://schemas.microsoft.com/office/powerpoint/2010/main" val="3220879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 xmlns:a16="http://schemas.microsoft.com/office/drawing/2014/main" id="{31CB835F-6458-4F0E-A2E3-39DB46D9782B}"/>
              </a:ext>
            </a:extLst>
          </p:cNvPr>
          <p:cNvGrpSpPr/>
          <p:nvPr/>
        </p:nvGrpSpPr>
        <p:grpSpPr>
          <a:xfrm>
            <a:off x="829319" y="1886003"/>
            <a:ext cx="7671311" cy="3905217"/>
            <a:chOff x="829319" y="1886003"/>
            <a:chExt cx="7671311" cy="3905217"/>
          </a:xfrm>
        </p:grpSpPr>
        <p:grpSp>
          <p:nvGrpSpPr>
            <p:cNvPr id="49" name="Groupe 48">
              <a:extLst>
                <a:ext uri="{FF2B5EF4-FFF2-40B4-BE49-F238E27FC236}">
                  <a16:creationId xmlns="" xmlns:a16="http://schemas.microsoft.com/office/drawing/2014/main" id="{6720C72B-A791-46CE-B583-EE5B6B9D44ED}"/>
                </a:ext>
              </a:extLst>
            </p:cNvPr>
            <p:cNvGrpSpPr/>
            <p:nvPr/>
          </p:nvGrpSpPr>
          <p:grpSpPr>
            <a:xfrm>
              <a:off x="1258782" y="2020636"/>
              <a:ext cx="6903616" cy="3246436"/>
              <a:chOff x="1514475" y="2094974"/>
              <a:chExt cx="6376985" cy="3246436"/>
            </a:xfrm>
          </p:grpSpPr>
          <p:sp>
            <p:nvSpPr>
              <p:cNvPr id="7" name="Freeform 5">
                <a:extLst>
                  <a:ext uri="{FF2B5EF4-FFF2-40B4-BE49-F238E27FC236}">
                    <a16:creationId xmlns="" xmlns:a16="http://schemas.microsoft.com/office/drawing/2014/main" id="{99DF84F3-EF3A-4488-A816-23D87F37F07E}"/>
                  </a:ext>
                </a:extLst>
              </p:cNvPr>
              <p:cNvSpPr>
                <a:spLocks/>
              </p:cNvSpPr>
              <p:nvPr/>
            </p:nvSpPr>
            <p:spPr bwMode="auto">
              <a:xfrm>
                <a:off x="1593850" y="2701640"/>
                <a:ext cx="6208711" cy="2543528"/>
              </a:xfrm>
              <a:custGeom>
                <a:avLst/>
                <a:gdLst>
                  <a:gd name="T0" fmla="*/ 0 w 3911"/>
                  <a:gd name="T1" fmla="*/ 11 h 1480"/>
                  <a:gd name="T2" fmla="*/ 0 w 3911"/>
                  <a:gd name="T3" fmla="*/ 1480 h 1480"/>
                  <a:gd name="T4" fmla="*/ 3911 w 3911"/>
                  <a:gd name="T5" fmla="*/ 1480 h 1480"/>
                  <a:gd name="T6" fmla="*/ 3911 w 3911"/>
                  <a:gd name="T7" fmla="*/ 0 h 1480"/>
                </a:gdLst>
                <a:ahLst/>
                <a:cxnLst>
                  <a:cxn ang="0">
                    <a:pos x="T0" y="T1"/>
                  </a:cxn>
                  <a:cxn ang="0">
                    <a:pos x="T2" y="T3"/>
                  </a:cxn>
                  <a:cxn ang="0">
                    <a:pos x="T4" y="T5"/>
                  </a:cxn>
                  <a:cxn ang="0">
                    <a:pos x="T6" y="T7"/>
                  </a:cxn>
                </a:cxnLst>
                <a:rect l="0" t="0" r="r" b="b"/>
                <a:pathLst>
                  <a:path w="3911" h="1480">
                    <a:moveTo>
                      <a:pt x="0" y="11"/>
                    </a:moveTo>
                    <a:lnTo>
                      <a:pt x="0" y="1480"/>
                    </a:lnTo>
                    <a:lnTo>
                      <a:pt x="3911" y="1480"/>
                    </a:lnTo>
                    <a:lnTo>
                      <a:pt x="3911"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 name="Line 6">
                <a:extLst>
                  <a:ext uri="{FF2B5EF4-FFF2-40B4-BE49-F238E27FC236}">
                    <a16:creationId xmlns="" xmlns:a16="http://schemas.microsoft.com/office/drawing/2014/main" id="{944B335E-60B5-4765-96D4-0560D0598C80}"/>
                  </a:ext>
                </a:extLst>
              </p:cNvPr>
              <p:cNvSpPr>
                <a:spLocks noChangeShapeType="1"/>
              </p:cNvSpPr>
              <p:nvPr/>
            </p:nvSpPr>
            <p:spPr bwMode="auto">
              <a:xfrm flipH="1">
                <a:off x="1514475" y="3095199"/>
                <a:ext cx="7937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 name="Line 7">
                <a:extLst>
                  <a:ext uri="{FF2B5EF4-FFF2-40B4-BE49-F238E27FC236}">
                    <a16:creationId xmlns="" xmlns:a16="http://schemas.microsoft.com/office/drawing/2014/main" id="{7ADD6A27-39E6-4211-B960-006C26E11C6D}"/>
                  </a:ext>
                </a:extLst>
              </p:cNvPr>
              <p:cNvSpPr>
                <a:spLocks noChangeShapeType="1"/>
              </p:cNvSpPr>
              <p:nvPr/>
            </p:nvSpPr>
            <p:spPr bwMode="auto">
              <a:xfrm flipH="1">
                <a:off x="1514475" y="3452668"/>
                <a:ext cx="7937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 name="Line 8">
                <a:extLst>
                  <a:ext uri="{FF2B5EF4-FFF2-40B4-BE49-F238E27FC236}">
                    <a16:creationId xmlns="" xmlns:a16="http://schemas.microsoft.com/office/drawing/2014/main" id="{46686B0A-2C9F-46AD-A3E0-4F19A0EFA308}"/>
                  </a:ext>
                </a:extLst>
              </p:cNvPr>
              <p:cNvSpPr>
                <a:spLocks noChangeShapeType="1"/>
              </p:cNvSpPr>
              <p:nvPr/>
            </p:nvSpPr>
            <p:spPr bwMode="auto">
              <a:xfrm flipH="1">
                <a:off x="1514475" y="3811856"/>
                <a:ext cx="7937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 name="Line 9">
                <a:extLst>
                  <a:ext uri="{FF2B5EF4-FFF2-40B4-BE49-F238E27FC236}">
                    <a16:creationId xmlns="" xmlns:a16="http://schemas.microsoft.com/office/drawing/2014/main" id="{363E3567-4C4D-44D9-8B2C-4CDD0C7C46C5}"/>
                  </a:ext>
                </a:extLst>
              </p:cNvPr>
              <p:cNvSpPr>
                <a:spLocks noChangeShapeType="1"/>
              </p:cNvSpPr>
              <p:nvPr/>
            </p:nvSpPr>
            <p:spPr bwMode="auto">
              <a:xfrm flipH="1">
                <a:off x="1514475" y="4169325"/>
                <a:ext cx="7937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 name="Line 10">
                <a:extLst>
                  <a:ext uri="{FF2B5EF4-FFF2-40B4-BE49-F238E27FC236}">
                    <a16:creationId xmlns="" xmlns:a16="http://schemas.microsoft.com/office/drawing/2014/main" id="{8BA28228-7463-4268-8EFA-0B8821B1E3F9}"/>
                  </a:ext>
                </a:extLst>
              </p:cNvPr>
              <p:cNvSpPr>
                <a:spLocks noChangeShapeType="1"/>
              </p:cNvSpPr>
              <p:nvPr/>
            </p:nvSpPr>
            <p:spPr bwMode="auto">
              <a:xfrm flipH="1">
                <a:off x="1514475" y="4526794"/>
                <a:ext cx="7937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 name="Line 11">
                <a:extLst>
                  <a:ext uri="{FF2B5EF4-FFF2-40B4-BE49-F238E27FC236}">
                    <a16:creationId xmlns="" xmlns:a16="http://schemas.microsoft.com/office/drawing/2014/main" id="{9A82C941-2C8D-4BC2-B80E-4FC3593DC1BF}"/>
                  </a:ext>
                </a:extLst>
              </p:cNvPr>
              <p:cNvSpPr>
                <a:spLocks noChangeShapeType="1"/>
              </p:cNvSpPr>
              <p:nvPr/>
            </p:nvSpPr>
            <p:spPr bwMode="auto">
              <a:xfrm flipH="1">
                <a:off x="1514475" y="4885980"/>
                <a:ext cx="7937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 name="Line 12">
                <a:extLst>
                  <a:ext uri="{FF2B5EF4-FFF2-40B4-BE49-F238E27FC236}">
                    <a16:creationId xmlns="" xmlns:a16="http://schemas.microsoft.com/office/drawing/2014/main" id="{8A101700-5017-4620-A9C7-CB0E931F1FA9}"/>
                  </a:ext>
                </a:extLst>
              </p:cNvPr>
              <p:cNvSpPr>
                <a:spLocks noChangeShapeType="1"/>
              </p:cNvSpPr>
              <p:nvPr/>
            </p:nvSpPr>
            <p:spPr bwMode="auto">
              <a:xfrm flipH="1">
                <a:off x="1514475" y="5245168"/>
                <a:ext cx="7937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 name="Line 13">
                <a:extLst>
                  <a:ext uri="{FF2B5EF4-FFF2-40B4-BE49-F238E27FC236}">
                    <a16:creationId xmlns="" xmlns:a16="http://schemas.microsoft.com/office/drawing/2014/main" id="{D9562848-EB5B-4F79-AD80-087E4B6BCC35}"/>
                  </a:ext>
                </a:extLst>
              </p:cNvPr>
              <p:cNvSpPr>
                <a:spLocks noChangeShapeType="1"/>
              </p:cNvSpPr>
              <p:nvPr/>
            </p:nvSpPr>
            <p:spPr bwMode="auto">
              <a:xfrm flipH="1">
                <a:off x="1514475" y="2737730"/>
                <a:ext cx="7937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 name="Line 14">
                <a:extLst>
                  <a:ext uri="{FF2B5EF4-FFF2-40B4-BE49-F238E27FC236}">
                    <a16:creationId xmlns="" xmlns:a16="http://schemas.microsoft.com/office/drawing/2014/main" id="{C1172AC1-66D5-459D-A69C-980A58C125B8}"/>
                  </a:ext>
                </a:extLst>
              </p:cNvPr>
              <p:cNvSpPr>
                <a:spLocks noChangeShapeType="1"/>
              </p:cNvSpPr>
              <p:nvPr/>
            </p:nvSpPr>
            <p:spPr bwMode="auto">
              <a:xfrm flipH="1">
                <a:off x="7802560" y="2763510"/>
                <a:ext cx="889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 name="Line 15">
                <a:extLst>
                  <a:ext uri="{FF2B5EF4-FFF2-40B4-BE49-F238E27FC236}">
                    <a16:creationId xmlns="" xmlns:a16="http://schemas.microsoft.com/office/drawing/2014/main" id="{6266DB44-DADE-4109-9FA8-93BE44761833}"/>
                  </a:ext>
                </a:extLst>
              </p:cNvPr>
              <p:cNvSpPr>
                <a:spLocks noChangeShapeType="1"/>
              </p:cNvSpPr>
              <p:nvPr/>
            </p:nvSpPr>
            <p:spPr bwMode="auto">
              <a:xfrm flipH="1">
                <a:off x="7802560" y="3038486"/>
                <a:ext cx="889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 name="Line 16">
                <a:extLst>
                  <a:ext uri="{FF2B5EF4-FFF2-40B4-BE49-F238E27FC236}">
                    <a16:creationId xmlns="" xmlns:a16="http://schemas.microsoft.com/office/drawing/2014/main" id="{D7EF6C7E-9A82-4973-93DB-5318411AF903}"/>
                  </a:ext>
                </a:extLst>
              </p:cNvPr>
              <p:cNvSpPr>
                <a:spLocks noChangeShapeType="1"/>
              </p:cNvSpPr>
              <p:nvPr/>
            </p:nvSpPr>
            <p:spPr bwMode="auto">
              <a:xfrm flipH="1">
                <a:off x="7802560" y="3315180"/>
                <a:ext cx="889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 name="Line 17">
                <a:extLst>
                  <a:ext uri="{FF2B5EF4-FFF2-40B4-BE49-F238E27FC236}">
                    <a16:creationId xmlns="" xmlns:a16="http://schemas.microsoft.com/office/drawing/2014/main" id="{F274AA9C-3546-42F9-A287-2F77E8B97506}"/>
                  </a:ext>
                </a:extLst>
              </p:cNvPr>
              <p:cNvSpPr>
                <a:spLocks noChangeShapeType="1"/>
              </p:cNvSpPr>
              <p:nvPr/>
            </p:nvSpPr>
            <p:spPr bwMode="auto">
              <a:xfrm flipH="1">
                <a:off x="7802560" y="4141827"/>
                <a:ext cx="889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 name="Line 18">
                <a:extLst>
                  <a:ext uri="{FF2B5EF4-FFF2-40B4-BE49-F238E27FC236}">
                    <a16:creationId xmlns="" xmlns:a16="http://schemas.microsoft.com/office/drawing/2014/main" id="{3918FC8D-2BFD-4E92-85A7-05242B2EDC6F}"/>
                  </a:ext>
                </a:extLst>
              </p:cNvPr>
              <p:cNvSpPr>
                <a:spLocks noChangeShapeType="1"/>
              </p:cNvSpPr>
              <p:nvPr/>
            </p:nvSpPr>
            <p:spPr bwMode="auto">
              <a:xfrm flipH="1">
                <a:off x="7802560" y="3865132"/>
                <a:ext cx="889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 name="Line 19">
                <a:extLst>
                  <a:ext uri="{FF2B5EF4-FFF2-40B4-BE49-F238E27FC236}">
                    <a16:creationId xmlns="" xmlns:a16="http://schemas.microsoft.com/office/drawing/2014/main" id="{8206378F-794C-4E4A-B920-A131BC87C5A1}"/>
                  </a:ext>
                </a:extLst>
              </p:cNvPr>
              <p:cNvSpPr>
                <a:spLocks noChangeShapeType="1"/>
              </p:cNvSpPr>
              <p:nvPr/>
            </p:nvSpPr>
            <p:spPr bwMode="auto">
              <a:xfrm flipH="1">
                <a:off x="7802560" y="3588438"/>
                <a:ext cx="889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 name="Line 20">
                <a:extLst>
                  <a:ext uri="{FF2B5EF4-FFF2-40B4-BE49-F238E27FC236}">
                    <a16:creationId xmlns="" xmlns:a16="http://schemas.microsoft.com/office/drawing/2014/main" id="{74FE029F-50BE-4DCE-A0A1-53E256B0FF07}"/>
                  </a:ext>
                </a:extLst>
              </p:cNvPr>
              <p:cNvSpPr>
                <a:spLocks noChangeShapeType="1"/>
              </p:cNvSpPr>
              <p:nvPr/>
            </p:nvSpPr>
            <p:spPr bwMode="auto">
              <a:xfrm flipH="1">
                <a:off x="7802560" y="4416803"/>
                <a:ext cx="889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 name="Line 21">
                <a:extLst>
                  <a:ext uri="{FF2B5EF4-FFF2-40B4-BE49-F238E27FC236}">
                    <a16:creationId xmlns="" xmlns:a16="http://schemas.microsoft.com/office/drawing/2014/main" id="{C082AF53-34FC-42A7-8EB9-DA7601B9F418}"/>
                  </a:ext>
                </a:extLst>
              </p:cNvPr>
              <p:cNvSpPr>
                <a:spLocks noChangeShapeType="1"/>
              </p:cNvSpPr>
              <p:nvPr/>
            </p:nvSpPr>
            <p:spPr bwMode="auto">
              <a:xfrm flipH="1">
                <a:off x="7802560" y="4693497"/>
                <a:ext cx="889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 name="Line 22">
                <a:extLst>
                  <a:ext uri="{FF2B5EF4-FFF2-40B4-BE49-F238E27FC236}">
                    <a16:creationId xmlns="" xmlns:a16="http://schemas.microsoft.com/office/drawing/2014/main" id="{E9BB2B99-D230-427E-BD72-77683AD237A3}"/>
                  </a:ext>
                </a:extLst>
              </p:cNvPr>
              <p:cNvSpPr>
                <a:spLocks noChangeShapeType="1"/>
              </p:cNvSpPr>
              <p:nvPr/>
            </p:nvSpPr>
            <p:spPr bwMode="auto">
              <a:xfrm flipH="1">
                <a:off x="7802560" y="4968473"/>
                <a:ext cx="889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 name="Line 23">
                <a:extLst>
                  <a:ext uri="{FF2B5EF4-FFF2-40B4-BE49-F238E27FC236}">
                    <a16:creationId xmlns="" xmlns:a16="http://schemas.microsoft.com/office/drawing/2014/main" id="{7A4A2645-29E5-4294-BDD6-3671F6FF4114}"/>
                  </a:ext>
                </a:extLst>
              </p:cNvPr>
              <p:cNvSpPr>
                <a:spLocks noChangeShapeType="1"/>
              </p:cNvSpPr>
              <p:nvPr/>
            </p:nvSpPr>
            <p:spPr bwMode="auto">
              <a:xfrm flipH="1">
                <a:off x="7802560" y="5245168"/>
                <a:ext cx="889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6" name="Line 24">
                <a:extLst>
                  <a:ext uri="{FF2B5EF4-FFF2-40B4-BE49-F238E27FC236}">
                    <a16:creationId xmlns="" xmlns:a16="http://schemas.microsoft.com/office/drawing/2014/main" id="{44A88F42-FA95-4A66-8037-7FAB9071F273}"/>
                  </a:ext>
                </a:extLst>
              </p:cNvPr>
              <p:cNvSpPr>
                <a:spLocks noChangeShapeType="1"/>
              </p:cNvSpPr>
              <p:nvPr/>
            </p:nvSpPr>
            <p:spPr bwMode="auto">
              <a:xfrm flipV="1">
                <a:off x="2835274"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7" name="Line 25">
                <a:extLst>
                  <a:ext uri="{FF2B5EF4-FFF2-40B4-BE49-F238E27FC236}">
                    <a16:creationId xmlns="" xmlns:a16="http://schemas.microsoft.com/office/drawing/2014/main" id="{335FE04E-335B-48C3-BB19-A268AA9F5397}"/>
                  </a:ext>
                </a:extLst>
              </p:cNvPr>
              <p:cNvSpPr>
                <a:spLocks noChangeShapeType="1"/>
              </p:cNvSpPr>
              <p:nvPr/>
            </p:nvSpPr>
            <p:spPr bwMode="auto">
              <a:xfrm flipV="1">
                <a:off x="5316536"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8" name="Line 26">
                <a:extLst>
                  <a:ext uri="{FF2B5EF4-FFF2-40B4-BE49-F238E27FC236}">
                    <a16:creationId xmlns="" xmlns:a16="http://schemas.microsoft.com/office/drawing/2014/main" id="{55662117-B391-4D12-8152-40F900602A07}"/>
                  </a:ext>
                </a:extLst>
              </p:cNvPr>
              <p:cNvSpPr>
                <a:spLocks noChangeShapeType="1"/>
              </p:cNvSpPr>
              <p:nvPr/>
            </p:nvSpPr>
            <p:spPr bwMode="auto">
              <a:xfrm flipV="1">
                <a:off x="5938836"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9" name="Line 27">
                <a:extLst>
                  <a:ext uri="{FF2B5EF4-FFF2-40B4-BE49-F238E27FC236}">
                    <a16:creationId xmlns="" xmlns:a16="http://schemas.microsoft.com/office/drawing/2014/main" id="{9502FAC3-D7F8-45B4-881D-0B280FB5489E}"/>
                  </a:ext>
                </a:extLst>
              </p:cNvPr>
              <p:cNvSpPr>
                <a:spLocks noChangeShapeType="1"/>
              </p:cNvSpPr>
              <p:nvPr/>
            </p:nvSpPr>
            <p:spPr bwMode="auto">
              <a:xfrm flipV="1">
                <a:off x="6557961"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0" name="Line 28">
                <a:extLst>
                  <a:ext uri="{FF2B5EF4-FFF2-40B4-BE49-F238E27FC236}">
                    <a16:creationId xmlns="" xmlns:a16="http://schemas.microsoft.com/office/drawing/2014/main" id="{BBE3F699-349B-4911-A985-30E1C8FBADEC}"/>
                  </a:ext>
                </a:extLst>
              </p:cNvPr>
              <p:cNvSpPr>
                <a:spLocks noChangeShapeType="1"/>
              </p:cNvSpPr>
              <p:nvPr/>
            </p:nvSpPr>
            <p:spPr bwMode="auto">
              <a:xfrm flipV="1">
                <a:off x="7180260"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1" name="Line 29">
                <a:extLst>
                  <a:ext uri="{FF2B5EF4-FFF2-40B4-BE49-F238E27FC236}">
                    <a16:creationId xmlns="" xmlns:a16="http://schemas.microsoft.com/office/drawing/2014/main" id="{45C5160B-2AAF-401C-8FE0-BB07F44C42E8}"/>
                  </a:ext>
                </a:extLst>
              </p:cNvPr>
              <p:cNvSpPr>
                <a:spLocks noChangeShapeType="1"/>
              </p:cNvSpPr>
              <p:nvPr/>
            </p:nvSpPr>
            <p:spPr bwMode="auto">
              <a:xfrm flipV="1">
                <a:off x="7802560"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2" name="Line 30">
                <a:extLst>
                  <a:ext uri="{FF2B5EF4-FFF2-40B4-BE49-F238E27FC236}">
                    <a16:creationId xmlns="" xmlns:a16="http://schemas.microsoft.com/office/drawing/2014/main" id="{D097E7FB-30B4-4E5B-98D0-609717C5C60E}"/>
                  </a:ext>
                </a:extLst>
              </p:cNvPr>
              <p:cNvSpPr>
                <a:spLocks noChangeShapeType="1"/>
              </p:cNvSpPr>
              <p:nvPr/>
            </p:nvSpPr>
            <p:spPr bwMode="auto">
              <a:xfrm flipV="1">
                <a:off x="2214562"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3" name="Line 31">
                <a:extLst>
                  <a:ext uri="{FF2B5EF4-FFF2-40B4-BE49-F238E27FC236}">
                    <a16:creationId xmlns="" xmlns:a16="http://schemas.microsoft.com/office/drawing/2014/main" id="{CB8DA47E-4F9A-4CC4-BC91-BA322BC421D9}"/>
                  </a:ext>
                </a:extLst>
              </p:cNvPr>
              <p:cNvSpPr>
                <a:spLocks noChangeShapeType="1"/>
              </p:cNvSpPr>
              <p:nvPr/>
            </p:nvSpPr>
            <p:spPr bwMode="auto">
              <a:xfrm flipV="1">
                <a:off x="3455986"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4" name="Line 32">
                <a:extLst>
                  <a:ext uri="{FF2B5EF4-FFF2-40B4-BE49-F238E27FC236}">
                    <a16:creationId xmlns="" xmlns:a16="http://schemas.microsoft.com/office/drawing/2014/main" id="{3732634C-94A9-4299-9A21-24FF9EA265D5}"/>
                  </a:ext>
                </a:extLst>
              </p:cNvPr>
              <p:cNvSpPr>
                <a:spLocks noChangeShapeType="1"/>
              </p:cNvSpPr>
              <p:nvPr/>
            </p:nvSpPr>
            <p:spPr bwMode="auto">
              <a:xfrm flipV="1">
                <a:off x="4075111"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5" name="Line 33">
                <a:extLst>
                  <a:ext uri="{FF2B5EF4-FFF2-40B4-BE49-F238E27FC236}">
                    <a16:creationId xmlns="" xmlns:a16="http://schemas.microsoft.com/office/drawing/2014/main" id="{26805848-66C2-4C4C-AAB2-BF7345CCBC67}"/>
                  </a:ext>
                </a:extLst>
              </p:cNvPr>
              <p:cNvSpPr>
                <a:spLocks noChangeShapeType="1"/>
              </p:cNvSpPr>
              <p:nvPr/>
            </p:nvSpPr>
            <p:spPr bwMode="auto">
              <a:xfrm flipV="1">
                <a:off x="4697412"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6" name="Line 34">
                <a:extLst>
                  <a:ext uri="{FF2B5EF4-FFF2-40B4-BE49-F238E27FC236}">
                    <a16:creationId xmlns="" xmlns:a16="http://schemas.microsoft.com/office/drawing/2014/main" id="{5824EA5C-5075-4BFA-B38A-E8B6FD8F0CB3}"/>
                  </a:ext>
                </a:extLst>
              </p:cNvPr>
              <p:cNvSpPr>
                <a:spLocks noChangeShapeType="1"/>
              </p:cNvSpPr>
              <p:nvPr/>
            </p:nvSpPr>
            <p:spPr bwMode="auto">
              <a:xfrm flipV="1">
                <a:off x="1593850" y="5245168"/>
                <a:ext cx="0" cy="9624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7" name="Freeform 35">
                <a:extLst>
                  <a:ext uri="{FF2B5EF4-FFF2-40B4-BE49-F238E27FC236}">
                    <a16:creationId xmlns="" xmlns:a16="http://schemas.microsoft.com/office/drawing/2014/main" id="{40FAEAF9-DB34-431B-9BCA-8E5E14FE71F3}"/>
                  </a:ext>
                </a:extLst>
              </p:cNvPr>
              <p:cNvSpPr>
                <a:spLocks/>
              </p:cNvSpPr>
              <p:nvPr/>
            </p:nvSpPr>
            <p:spPr bwMode="auto">
              <a:xfrm>
                <a:off x="1906587" y="2895842"/>
                <a:ext cx="5600699" cy="1007100"/>
              </a:xfrm>
              <a:custGeom>
                <a:avLst/>
                <a:gdLst>
                  <a:gd name="T0" fmla="*/ 3528 w 3528"/>
                  <a:gd name="T1" fmla="*/ 0 h 586"/>
                  <a:gd name="T2" fmla="*/ 2749 w 3528"/>
                  <a:gd name="T3" fmla="*/ 218 h 586"/>
                  <a:gd name="T4" fmla="*/ 2356 w 3528"/>
                  <a:gd name="T5" fmla="*/ 278 h 586"/>
                  <a:gd name="T6" fmla="*/ 1968 w 3528"/>
                  <a:gd name="T7" fmla="*/ 278 h 586"/>
                  <a:gd name="T8" fmla="*/ 1582 w 3528"/>
                  <a:gd name="T9" fmla="*/ 311 h 586"/>
                  <a:gd name="T10" fmla="*/ 1189 w 3528"/>
                  <a:gd name="T11" fmla="*/ 396 h 586"/>
                  <a:gd name="T12" fmla="*/ 794 w 3528"/>
                  <a:gd name="T13" fmla="*/ 459 h 586"/>
                  <a:gd name="T14" fmla="*/ 398 w 3528"/>
                  <a:gd name="T15" fmla="*/ 497 h 586"/>
                  <a:gd name="T16" fmla="*/ 0 w 3528"/>
                  <a:gd name="T17"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8" h="586">
                    <a:moveTo>
                      <a:pt x="3528" y="0"/>
                    </a:moveTo>
                    <a:lnTo>
                      <a:pt x="2749" y="218"/>
                    </a:lnTo>
                    <a:lnTo>
                      <a:pt x="2356" y="278"/>
                    </a:lnTo>
                    <a:lnTo>
                      <a:pt x="1968" y="278"/>
                    </a:lnTo>
                    <a:lnTo>
                      <a:pt x="1582" y="311"/>
                    </a:lnTo>
                    <a:lnTo>
                      <a:pt x="1189" y="396"/>
                    </a:lnTo>
                    <a:lnTo>
                      <a:pt x="794" y="459"/>
                    </a:lnTo>
                    <a:lnTo>
                      <a:pt x="398" y="497"/>
                    </a:lnTo>
                    <a:lnTo>
                      <a:pt x="0" y="586"/>
                    </a:lnTo>
                  </a:path>
                </a:pathLst>
              </a:custGeom>
              <a:noFill/>
              <a:ln w="23813" cap="rnd">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8" name="Freeform 36">
                <a:extLst>
                  <a:ext uri="{FF2B5EF4-FFF2-40B4-BE49-F238E27FC236}">
                    <a16:creationId xmlns="" xmlns:a16="http://schemas.microsoft.com/office/drawing/2014/main" id="{A109E70F-D14B-480E-A3B3-873268C1CC60}"/>
                  </a:ext>
                </a:extLst>
              </p:cNvPr>
              <p:cNvSpPr>
                <a:spLocks/>
              </p:cNvSpPr>
              <p:nvPr/>
            </p:nvSpPr>
            <p:spPr bwMode="auto">
              <a:xfrm>
                <a:off x="1914525" y="3098636"/>
                <a:ext cx="5589586" cy="1233955"/>
              </a:xfrm>
              <a:custGeom>
                <a:avLst/>
                <a:gdLst>
                  <a:gd name="T0" fmla="*/ 3521 w 3521"/>
                  <a:gd name="T1" fmla="*/ 0 h 718"/>
                  <a:gd name="T2" fmla="*/ 3137 w 3521"/>
                  <a:gd name="T3" fmla="*/ 149 h 718"/>
                  <a:gd name="T4" fmla="*/ 2744 w 3521"/>
                  <a:gd name="T5" fmla="*/ 320 h 718"/>
                  <a:gd name="T6" fmla="*/ 2359 w 3521"/>
                  <a:gd name="T7" fmla="*/ 433 h 718"/>
                  <a:gd name="T8" fmla="*/ 1970 w 3521"/>
                  <a:gd name="T9" fmla="*/ 512 h 718"/>
                  <a:gd name="T10" fmla="*/ 1577 w 3521"/>
                  <a:gd name="T11" fmla="*/ 588 h 718"/>
                  <a:gd name="T12" fmla="*/ 1184 w 3521"/>
                  <a:gd name="T13" fmla="*/ 619 h 718"/>
                  <a:gd name="T14" fmla="*/ 794 w 3521"/>
                  <a:gd name="T15" fmla="*/ 619 h 718"/>
                  <a:gd name="T16" fmla="*/ 393 w 3521"/>
                  <a:gd name="T17" fmla="*/ 649 h 718"/>
                  <a:gd name="T18" fmla="*/ 0 w 3521"/>
                  <a:gd name="T19" fmla="*/ 71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1" h="718">
                    <a:moveTo>
                      <a:pt x="3521" y="0"/>
                    </a:moveTo>
                    <a:lnTo>
                      <a:pt x="3137" y="149"/>
                    </a:lnTo>
                    <a:lnTo>
                      <a:pt x="2744" y="320"/>
                    </a:lnTo>
                    <a:lnTo>
                      <a:pt x="2359" y="433"/>
                    </a:lnTo>
                    <a:lnTo>
                      <a:pt x="1970" y="512"/>
                    </a:lnTo>
                    <a:lnTo>
                      <a:pt x="1577" y="588"/>
                    </a:lnTo>
                    <a:lnTo>
                      <a:pt x="1184" y="619"/>
                    </a:lnTo>
                    <a:lnTo>
                      <a:pt x="794" y="619"/>
                    </a:lnTo>
                    <a:lnTo>
                      <a:pt x="393" y="649"/>
                    </a:lnTo>
                    <a:lnTo>
                      <a:pt x="0" y="718"/>
                    </a:lnTo>
                  </a:path>
                </a:pathLst>
              </a:custGeom>
              <a:noFill/>
              <a:ln w="23813" cap="rnd">
                <a:solidFill>
                  <a:srgbClr val="6633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9" name="Freeform 37">
                <a:extLst>
                  <a:ext uri="{FF2B5EF4-FFF2-40B4-BE49-F238E27FC236}">
                    <a16:creationId xmlns="" xmlns:a16="http://schemas.microsoft.com/office/drawing/2014/main" id="{5A9AB8D3-75A4-4780-BB17-545F34A0F4A5}"/>
                  </a:ext>
                </a:extLst>
              </p:cNvPr>
              <p:cNvSpPr>
                <a:spLocks/>
              </p:cNvSpPr>
              <p:nvPr/>
            </p:nvSpPr>
            <p:spPr bwMode="auto">
              <a:xfrm>
                <a:off x="1911350" y="4040429"/>
                <a:ext cx="5592762" cy="546515"/>
              </a:xfrm>
              <a:custGeom>
                <a:avLst/>
                <a:gdLst>
                  <a:gd name="T0" fmla="*/ 3523 w 3523"/>
                  <a:gd name="T1" fmla="*/ 0 h 318"/>
                  <a:gd name="T2" fmla="*/ 3132 w 3523"/>
                  <a:gd name="T3" fmla="*/ 118 h 318"/>
                  <a:gd name="T4" fmla="*/ 2751 w 3523"/>
                  <a:gd name="T5" fmla="*/ 214 h 318"/>
                  <a:gd name="T6" fmla="*/ 2358 w 3523"/>
                  <a:gd name="T7" fmla="*/ 255 h 318"/>
                  <a:gd name="T8" fmla="*/ 1969 w 3523"/>
                  <a:gd name="T9" fmla="*/ 255 h 318"/>
                  <a:gd name="T10" fmla="*/ 1576 w 3523"/>
                  <a:gd name="T11" fmla="*/ 285 h 318"/>
                  <a:gd name="T12" fmla="*/ 1183 w 3523"/>
                  <a:gd name="T13" fmla="*/ 318 h 318"/>
                  <a:gd name="T14" fmla="*/ 791 w 3523"/>
                  <a:gd name="T15" fmla="*/ 318 h 318"/>
                  <a:gd name="T16" fmla="*/ 0 w 3523"/>
                  <a:gd name="T17" fmla="*/ 23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3" h="318">
                    <a:moveTo>
                      <a:pt x="3523" y="0"/>
                    </a:moveTo>
                    <a:lnTo>
                      <a:pt x="3132" y="118"/>
                    </a:lnTo>
                    <a:lnTo>
                      <a:pt x="2751" y="214"/>
                    </a:lnTo>
                    <a:lnTo>
                      <a:pt x="2358" y="255"/>
                    </a:lnTo>
                    <a:lnTo>
                      <a:pt x="1969" y="255"/>
                    </a:lnTo>
                    <a:lnTo>
                      <a:pt x="1576" y="285"/>
                    </a:lnTo>
                    <a:lnTo>
                      <a:pt x="1183" y="318"/>
                    </a:lnTo>
                    <a:lnTo>
                      <a:pt x="791" y="318"/>
                    </a:lnTo>
                    <a:lnTo>
                      <a:pt x="0" y="233"/>
                    </a:lnTo>
                  </a:path>
                </a:pathLst>
              </a:custGeom>
              <a:noFill/>
              <a:ln w="2381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0" name="Freeform 38">
                <a:extLst>
                  <a:ext uri="{FF2B5EF4-FFF2-40B4-BE49-F238E27FC236}">
                    <a16:creationId xmlns="" xmlns:a16="http://schemas.microsoft.com/office/drawing/2014/main" id="{6B5CDE09-7BC5-4698-A5FB-13BF18F2D788}"/>
                  </a:ext>
                </a:extLst>
              </p:cNvPr>
              <p:cNvSpPr>
                <a:spLocks/>
              </p:cNvSpPr>
              <p:nvPr/>
            </p:nvSpPr>
            <p:spPr bwMode="auto">
              <a:xfrm>
                <a:off x="1914525" y="5016594"/>
                <a:ext cx="5581649" cy="51558"/>
              </a:xfrm>
              <a:custGeom>
                <a:avLst/>
                <a:gdLst>
                  <a:gd name="T0" fmla="*/ 3516 w 3516"/>
                  <a:gd name="T1" fmla="*/ 30 h 30"/>
                  <a:gd name="T2" fmla="*/ 1967 w 3516"/>
                  <a:gd name="T3" fmla="*/ 30 h 30"/>
                  <a:gd name="T4" fmla="*/ 0 w 3516"/>
                  <a:gd name="T5" fmla="*/ 0 h 30"/>
                </a:gdLst>
                <a:ahLst/>
                <a:cxnLst>
                  <a:cxn ang="0">
                    <a:pos x="T0" y="T1"/>
                  </a:cxn>
                  <a:cxn ang="0">
                    <a:pos x="T2" y="T3"/>
                  </a:cxn>
                  <a:cxn ang="0">
                    <a:pos x="T4" y="T5"/>
                  </a:cxn>
                </a:cxnLst>
                <a:rect l="0" t="0" r="r" b="b"/>
                <a:pathLst>
                  <a:path w="3516" h="30">
                    <a:moveTo>
                      <a:pt x="3516" y="30"/>
                    </a:moveTo>
                    <a:lnTo>
                      <a:pt x="1967" y="30"/>
                    </a:lnTo>
                    <a:lnTo>
                      <a:pt x="0" y="0"/>
                    </a:lnTo>
                  </a:path>
                </a:pathLst>
              </a:custGeom>
              <a:noFill/>
              <a:ln w="23813"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1" name="Line 39">
                <a:extLst>
                  <a:ext uri="{FF2B5EF4-FFF2-40B4-BE49-F238E27FC236}">
                    <a16:creationId xmlns="" xmlns:a16="http://schemas.microsoft.com/office/drawing/2014/main" id="{0B7BE1CD-8416-474F-95BD-A01704FF12A7}"/>
                  </a:ext>
                </a:extLst>
              </p:cNvPr>
              <p:cNvSpPr>
                <a:spLocks noChangeShapeType="1"/>
              </p:cNvSpPr>
              <p:nvPr/>
            </p:nvSpPr>
            <p:spPr bwMode="auto">
              <a:xfrm flipH="1">
                <a:off x="6334124" y="2968023"/>
                <a:ext cx="1065213" cy="0"/>
              </a:xfrm>
              <a:prstGeom prst="line">
                <a:avLst/>
              </a:prstGeom>
              <a:noFill/>
              <a:ln w="23813" cap="rnd">
                <a:solidFill>
                  <a:srgbClr val="0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2" name="Line 40">
                <a:extLst>
                  <a:ext uri="{FF2B5EF4-FFF2-40B4-BE49-F238E27FC236}">
                    <a16:creationId xmlns="" xmlns:a16="http://schemas.microsoft.com/office/drawing/2014/main" id="{D0B15CAD-0985-42FD-8638-FDD4CE416F80}"/>
                  </a:ext>
                </a:extLst>
              </p:cNvPr>
              <p:cNvSpPr>
                <a:spLocks noChangeShapeType="1"/>
              </p:cNvSpPr>
              <p:nvPr/>
            </p:nvSpPr>
            <p:spPr bwMode="auto">
              <a:xfrm flipH="1">
                <a:off x="3189287" y="2342452"/>
                <a:ext cx="4210049" cy="0"/>
              </a:xfrm>
              <a:prstGeom prst="line">
                <a:avLst/>
              </a:prstGeom>
              <a:noFill/>
              <a:ln w="23813" cap="rnd">
                <a:solidFill>
                  <a:srgbClr val="0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3" name="Line 41">
                <a:extLst>
                  <a:ext uri="{FF2B5EF4-FFF2-40B4-BE49-F238E27FC236}">
                    <a16:creationId xmlns="" xmlns:a16="http://schemas.microsoft.com/office/drawing/2014/main" id="{591CFC4F-5D2A-44F4-BDF0-56659D528620}"/>
                  </a:ext>
                </a:extLst>
              </p:cNvPr>
              <p:cNvSpPr>
                <a:spLocks noChangeShapeType="1"/>
              </p:cNvSpPr>
              <p:nvPr/>
            </p:nvSpPr>
            <p:spPr bwMode="auto">
              <a:xfrm flipH="1">
                <a:off x="4530724" y="2591650"/>
                <a:ext cx="2868613" cy="0"/>
              </a:xfrm>
              <a:prstGeom prst="line">
                <a:avLst/>
              </a:prstGeom>
              <a:noFill/>
              <a:ln w="23813" cap="rnd">
                <a:solidFill>
                  <a:srgbClr val="0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4" name="Line 42">
                <a:extLst>
                  <a:ext uri="{FF2B5EF4-FFF2-40B4-BE49-F238E27FC236}">
                    <a16:creationId xmlns="" xmlns:a16="http://schemas.microsoft.com/office/drawing/2014/main" id="{929CE9BE-6BBC-4C07-B558-1698F63A26F7}"/>
                  </a:ext>
                </a:extLst>
              </p:cNvPr>
              <p:cNvSpPr>
                <a:spLocks noChangeShapeType="1"/>
              </p:cNvSpPr>
              <p:nvPr/>
            </p:nvSpPr>
            <p:spPr bwMode="auto">
              <a:xfrm flipH="1">
                <a:off x="5210175" y="2717107"/>
                <a:ext cx="2189163" cy="0"/>
              </a:xfrm>
              <a:prstGeom prst="line">
                <a:avLst/>
              </a:prstGeom>
              <a:noFill/>
              <a:ln w="23813" cap="rnd">
                <a:solidFill>
                  <a:srgbClr val="0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5" name="Line 43">
                <a:extLst>
                  <a:ext uri="{FF2B5EF4-FFF2-40B4-BE49-F238E27FC236}">
                    <a16:creationId xmlns="" xmlns:a16="http://schemas.microsoft.com/office/drawing/2014/main" id="{4A47F286-0212-4340-BAEF-4541F8D9910D}"/>
                  </a:ext>
                </a:extLst>
              </p:cNvPr>
              <p:cNvSpPr>
                <a:spLocks noChangeShapeType="1"/>
              </p:cNvSpPr>
              <p:nvPr/>
            </p:nvSpPr>
            <p:spPr bwMode="auto">
              <a:xfrm flipH="1">
                <a:off x="3797300" y="2467911"/>
                <a:ext cx="3602037" cy="0"/>
              </a:xfrm>
              <a:prstGeom prst="line">
                <a:avLst/>
              </a:prstGeom>
              <a:noFill/>
              <a:ln w="23813" cap="rnd">
                <a:solidFill>
                  <a:srgbClr val="0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6" name="Line 44">
                <a:extLst>
                  <a:ext uri="{FF2B5EF4-FFF2-40B4-BE49-F238E27FC236}">
                    <a16:creationId xmlns="" xmlns:a16="http://schemas.microsoft.com/office/drawing/2014/main" id="{00CCAD45-EE64-47EA-AB5B-E0D42761B2B6}"/>
                  </a:ext>
                </a:extLst>
              </p:cNvPr>
              <p:cNvSpPr>
                <a:spLocks noChangeShapeType="1"/>
              </p:cNvSpPr>
              <p:nvPr/>
            </p:nvSpPr>
            <p:spPr bwMode="auto">
              <a:xfrm flipH="1">
                <a:off x="1927225" y="2094974"/>
                <a:ext cx="5472112" cy="0"/>
              </a:xfrm>
              <a:prstGeom prst="line">
                <a:avLst/>
              </a:prstGeom>
              <a:noFill/>
              <a:ln w="23813" cap="rnd">
                <a:solidFill>
                  <a:srgbClr val="0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7" name="Line 45">
                <a:extLst>
                  <a:ext uri="{FF2B5EF4-FFF2-40B4-BE49-F238E27FC236}">
                    <a16:creationId xmlns="" xmlns:a16="http://schemas.microsoft.com/office/drawing/2014/main" id="{C08BA0EA-D6FC-4EFE-96CD-9E9DCED408A6}"/>
                  </a:ext>
                </a:extLst>
              </p:cNvPr>
              <p:cNvSpPr>
                <a:spLocks noChangeShapeType="1"/>
              </p:cNvSpPr>
              <p:nvPr/>
            </p:nvSpPr>
            <p:spPr bwMode="auto">
              <a:xfrm flipH="1">
                <a:off x="2513013" y="2218713"/>
                <a:ext cx="4886325" cy="0"/>
              </a:xfrm>
              <a:prstGeom prst="line">
                <a:avLst/>
              </a:prstGeom>
              <a:noFill/>
              <a:ln w="23813" cap="rnd">
                <a:solidFill>
                  <a:srgbClr val="0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8" name="Line 46">
                <a:extLst>
                  <a:ext uri="{FF2B5EF4-FFF2-40B4-BE49-F238E27FC236}">
                    <a16:creationId xmlns="" xmlns:a16="http://schemas.microsoft.com/office/drawing/2014/main" id="{FAA6C254-F749-4F3B-9231-7B98D000D6F9}"/>
                  </a:ext>
                </a:extLst>
              </p:cNvPr>
              <p:cNvSpPr>
                <a:spLocks noChangeShapeType="1"/>
              </p:cNvSpPr>
              <p:nvPr/>
            </p:nvSpPr>
            <p:spPr bwMode="auto">
              <a:xfrm flipH="1">
                <a:off x="5673726" y="2828922"/>
                <a:ext cx="1725613" cy="0"/>
              </a:xfrm>
              <a:prstGeom prst="line">
                <a:avLst/>
              </a:prstGeom>
              <a:noFill/>
              <a:ln w="23813" cap="rnd">
                <a:solidFill>
                  <a:srgbClr val="0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grpSp>
        <p:sp>
          <p:nvSpPr>
            <p:cNvPr id="50" name="ZoneTexte 49">
              <a:extLst>
                <a:ext uri="{FF2B5EF4-FFF2-40B4-BE49-F238E27FC236}">
                  <a16:creationId xmlns="" xmlns:a16="http://schemas.microsoft.com/office/drawing/2014/main" id="{880DD258-7955-4EC9-9D50-5F753046002D}"/>
                </a:ext>
              </a:extLst>
            </p:cNvPr>
            <p:cNvSpPr txBox="1"/>
            <p:nvPr/>
          </p:nvSpPr>
          <p:spPr>
            <a:xfrm>
              <a:off x="1412727" y="5241664"/>
              <a:ext cx="524503" cy="276999"/>
            </a:xfrm>
            <a:prstGeom prst="rect">
              <a:avLst/>
            </a:prstGeom>
            <a:noFill/>
          </p:spPr>
          <p:txBody>
            <a:bodyPr wrap="none" rtlCol="0">
              <a:spAutoFit/>
            </a:bodyPr>
            <a:lstStyle/>
            <a:p>
              <a:pPr algn="ctr"/>
              <a:r>
                <a:rPr lang="fr-FR" sz="1200" dirty="0"/>
                <a:t>2007</a:t>
              </a:r>
            </a:p>
          </p:txBody>
        </p:sp>
        <p:sp>
          <p:nvSpPr>
            <p:cNvPr id="51" name="ZoneTexte 50">
              <a:extLst>
                <a:ext uri="{FF2B5EF4-FFF2-40B4-BE49-F238E27FC236}">
                  <a16:creationId xmlns="" xmlns:a16="http://schemas.microsoft.com/office/drawing/2014/main" id="{6FEDF155-15DE-46AB-B03A-E58C0C108DF4}"/>
                </a:ext>
              </a:extLst>
            </p:cNvPr>
            <p:cNvSpPr txBox="1"/>
            <p:nvPr/>
          </p:nvSpPr>
          <p:spPr>
            <a:xfrm>
              <a:off x="2079887" y="5241664"/>
              <a:ext cx="524503" cy="276999"/>
            </a:xfrm>
            <a:prstGeom prst="rect">
              <a:avLst/>
            </a:prstGeom>
            <a:noFill/>
          </p:spPr>
          <p:txBody>
            <a:bodyPr wrap="none" rtlCol="0">
              <a:spAutoFit/>
            </a:bodyPr>
            <a:lstStyle/>
            <a:p>
              <a:pPr algn="ctr"/>
              <a:r>
                <a:rPr lang="fr-FR" sz="1200" dirty="0"/>
                <a:t>2008</a:t>
              </a:r>
            </a:p>
          </p:txBody>
        </p:sp>
        <p:sp>
          <p:nvSpPr>
            <p:cNvPr id="52" name="ZoneTexte 51">
              <a:extLst>
                <a:ext uri="{FF2B5EF4-FFF2-40B4-BE49-F238E27FC236}">
                  <a16:creationId xmlns="" xmlns:a16="http://schemas.microsoft.com/office/drawing/2014/main" id="{A44E73E6-21C9-4196-934D-760983747EE6}"/>
                </a:ext>
              </a:extLst>
            </p:cNvPr>
            <p:cNvSpPr txBox="1"/>
            <p:nvPr/>
          </p:nvSpPr>
          <p:spPr>
            <a:xfrm>
              <a:off x="2766122" y="5241664"/>
              <a:ext cx="524503" cy="276999"/>
            </a:xfrm>
            <a:prstGeom prst="rect">
              <a:avLst/>
            </a:prstGeom>
            <a:noFill/>
          </p:spPr>
          <p:txBody>
            <a:bodyPr wrap="none" rtlCol="0">
              <a:spAutoFit/>
            </a:bodyPr>
            <a:lstStyle/>
            <a:p>
              <a:pPr algn="ctr"/>
              <a:r>
                <a:rPr lang="fr-FR" sz="1200" dirty="0"/>
                <a:t>2009</a:t>
              </a:r>
            </a:p>
          </p:txBody>
        </p:sp>
        <p:sp>
          <p:nvSpPr>
            <p:cNvPr id="53" name="ZoneTexte 52">
              <a:extLst>
                <a:ext uri="{FF2B5EF4-FFF2-40B4-BE49-F238E27FC236}">
                  <a16:creationId xmlns="" xmlns:a16="http://schemas.microsoft.com/office/drawing/2014/main" id="{9E528FB3-AF9D-4FE1-AB1A-946B9CA610E3}"/>
                </a:ext>
              </a:extLst>
            </p:cNvPr>
            <p:cNvSpPr txBox="1"/>
            <p:nvPr/>
          </p:nvSpPr>
          <p:spPr>
            <a:xfrm>
              <a:off x="3429360" y="5241664"/>
              <a:ext cx="524503" cy="276999"/>
            </a:xfrm>
            <a:prstGeom prst="rect">
              <a:avLst/>
            </a:prstGeom>
            <a:noFill/>
          </p:spPr>
          <p:txBody>
            <a:bodyPr wrap="none" rtlCol="0">
              <a:spAutoFit/>
            </a:bodyPr>
            <a:lstStyle/>
            <a:p>
              <a:pPr algn="ctr"/>
              <a:r>
                <a:rPr lang="fr-FR" sz="1200" dirty="0"/>
                <a:t>2010</a:t>
              </a:r>
            </a:p>
          </p:txBody>
        </p:sp>
        <p:sp>
          <p:nvSpPr>
            <p:cNvPr id="54" name="ZoneTexte 53">
              <a:extLst>
                <a:ext uri="{FF2B5EF4-FFF2-40B4-BE49-F238E27FC236}">
                  <a16:creationId xmlns="" xmlns:a16="http://schemas.microsoft.com/office/drawing/2014/main" id="{7BEF164F-E552-4DC2-9F6E-6B64EC483A3A}"/>
                </a:ext>
              </a:extLst>
            </p:cNvPr>
            <p:cNvSpPr txBox="1"/>
            <p:nvPr/>
          </p:nvSpPr>
          <p:spPr>
            <a:xfrm>
              <a:off x="4098753" y="5241664"/>
              <a:ext cx="513089" cy="276999"/>
            </a:xfrm>
            <a:prstGeom prst="rect">
              <a:avLst/>
            </a:prstGeom>
            <a:noFill/>
          </p:spPr>
          <p:txBody>
            <a:bodyPr wrap="none" rtlCol="0">
              <a:spAutoFit/>
            </a:bodyPr>
            <a:lstStyle/>
            <a:p>
              <a:pPr algn="ctr"/>
              <a:r>
                <a:rPr lang="fr-FR" sz="1200" dirty="0"/>
                <a:t>2011</a:t>
              </a:r>
            </a:p>
          </p:txBody>
        </p:sp>
        <p:sp>
          <p:nvSpPr>
            <p:cNvPr id="55" name="ZoneTexte 54">
              <a:extLst>
                <a:ext uri="{FF2B5EF4-FFF2-40B4-BE49-F238E27FC236}">
                  <a16:creationId xmlns="" xmlns:a16="http://schemas.microsoft.com/office/drawing/2014/main" id="{E288EE96-4B84-4E26-9201-FCBC723F8B12}"/>
                </a:ext>
              </a:extLst>
            </p:cNvPr>
            <p:cNvSpPr txBox="1"/>
            <p:nvPr/>
          </p:nvSpPr>
          <p:spPr>
            <a:xfrm>
              <a:off x="4787742" y="5241664"/>
              <a:ext cx="524503" cy="276999"/>
            </a:xfrm>
            <a:prstGeom prst="rect">
              <a:avLst/>
            </a:prstGeom>
            <a:noFill/>
          </p:spPr>
          <p:txBody>
            <a:bodyPr wrap="none" rtlCol="0">
              <a:spAutoFit/>
            </a:bodyPr>
            <a:lstStyle/>
            <a:p>
              <a:pPr algn="ctr"/>
              <a:r>
                <a:rPr lang="fr-FR" sz="1200" dirty="0"/>
                <a:t>2012</a:t>
              </a:r>
            </a:p>
          </p:txBody>
        </p:sp>
        <p:sp>
          <p:nvSpPr>
            <p:cNvPr id="56" name="ZoneTexte 55">
              <a:extLst>
                <a:ext uri="{FF2B5EF4-FFF2-40B4-BE49-F238E27FC236}">
                  <a16:creationId xmlns="" xmlns:a16="http://schemas.microsoft.com/office/drawing/2014/main" id="{457F7463-1BBF-48C0-A692-6F195F08DFF0}"/>
                </a:ext>
              </a:extLst>
            </p:cNvPr>
            <p:cNvSpPr txBox="1"/>
            <p:nvPr/>
          </p:nvSpPr>
          <p:spPr>
            <a:xfrm>
              <a:off x="5460675" y="5241664"/>
              <a:ext cx="524503" cy="276999"/>
            </a:xfrm>
            <a:prstGeom prst="rect">
              <a:avLst/>
            </a:prstGeom>
            <a:noFill/>
          </p:spPr>
          <p:txBody>
            <a:bodyPr wrap="none" rtlCol="0">
              <a:spAutoFit/>
            </a:bodyPr>
            <a:lstStyle/>
            <a:p>
              <a:pPr algn="ctr"/>
              <a:r>
                <a:rPr lang="fr-FR" sz="1200" dirty="0"/>
                <a:t>2013</a:t>
              </a:r>
            </a:p>
          </p:txBody>
        </p:sp>
        <p:sp>
          <p:nvSpPr>
            <p:cNvPr id="57" name="ZoneTexte 56">
              <a:extLst>
                <a:ext uri="{FF2B5EF4-FFF2-40B4-BE49-F238E27FC236}">
                  <a16:creationId xmlns="" xmlns:a16="http://schemas.microsoft.com/office/drawing/2014/main" id="{B588EF85-369C-4AD9-812F-B69C1B98A946}"/>
                </a:ext>
              </a:extLst>
            </p:cNvPr>
            <p:cNvSpPr txBox="1"/>
            <p:nvPr/>
          </p:nvSpPr>
          <p:spPr>
            <a:xfrm>
              <a:off x="6123983" y="5241664"/>
              <a:ext cx="524503" cy="276999"/>
            </a:xfrm>
            <a:prstGeom prst="rect">
              <a:avLst/>
            </a:prstGeom>
            <a:noFill/>
          </p:spPr>
          <p:txBody>
            <a:bodyPr wrap="none" rtlCol="0">
              <a:spAutoFit/>
            </a:bodyPr>
            <a:lstStyle/>
            <a:p>
              <a:pPr algn="ctr"/>
              <a:r>
                <a:rPr lang="fr-FR" sz="1200" dirty="0"/>
                <a:t>2014</a:t>
              </a:r>
            </a:p>
          </p:txBody>
        </p:sp>
        <p:sp>
          <p:nvSpPr>
            <p:cNvPr id="58" name="ZoneTexte 57">
              <a:extLst>
                <a:ext uri="{FF2B5EF4-FFF2-40B4-BE49-F238E27FC236}">
                  <a16:creationId xmlns="" xmlns:a16="http://schemas.microsoft.com/office/drawing/2014/main" id="{782C95A9-757C-41F6-B603-6F37ACDF49F5}"/>
                </a:ext>
              </a:extLst>
            </p:cNvPr>
            <p:cNvSpPr txBox="1"/>
            <p:nvPr/>
          </p:nvSpPr>
          <p:spPr>
            <a:xfrm>
              <a:off x="6796916" y="5241664"/>
              <a:ext cx="524503" cy="276999"/>
            </a:xfrm>
            <a:prstGeom prst="rect">
              <a:avLst/>
            </a:prstGeom>
            <a:noFill/>
          </p:spPr>
          <p:txBody>
            <a:bodyPr wrap="none" rtlCol="0">
              <a:spAutoFit/>
            </a:bodyPr>
            <a:lstStyle/>
            <a:p>
              <a:pPr algn="ctr"/>
              <a:r>
                <a:rPr lang="fr-FR" sz="1200" dirty="0"/>
                <a:t>2015</a:t>
              </a:r>
            </a:p>
          </p:txBody>
        </p:sp>
        <p:sp>
          <p:nvSpPr>
            <p:cNvPr id="59" name="ZoneTexte 58">
              <a:extLst>
                <a:ext uri="{FF2B5EF4-FFF2-40B4-BE49-F238E27FC236}">
                  <a16:creationId xmlns="" xmlns:a16="http://schemas.microsoft.com/office/drawing/2014/main" id="{3E877303-F445-4F58-B6A3-A86054F4D04B}"/>
                </a:ext>
              </a:extLst>
            </p:cNvPr>
            <p:cNvSpPr txBox="1"/>
            <p:nvPr/>
          </p:nvSpPr>
          <p:spPr>
            <a:xfrm>
              <a:off x="7456075" y="5241664"/>
              <a:ext cx="524503" cy="276999"/>
            </a:xfrm>
            <a:prstGeom prst="rect">
              <a:avLst/>
            </a:prstGeom>
            <a:noFill/>
          </p:spPr>
          <p:txBody>
            <a:bodyPr wrap="none" rtlCol="0">
              <a:spAutoFit/>
            </a:bodyPr>
            <a:lstStyle/>
            <a:p>
              <a:pPr algn="ctr"/>
              <a:r>
                <a:rPr lang="fr-FR" sz="1200" dirty="0"/>
                <a:t>2016</a:t>
              </a:r>
            </a:p>
          </p:txBody>
        </p:sp>
        <p:sp>
          <p:nvSpPr>
            <p:cNvPr id="60" name="ZoneTexte 59">
              <a:extLst>
                <a:ext uri="{FF2B5EF4-FFF2-40B4-BE49-F238E27FC236}">
                  <a16:creationId xmlns="" xmlns:a16="http://schemas.microsoft.com/office/drawing/2014/main" id="{2654A13A-55A4-462A-9FE4-94B12170A1DA}"/>
                </a:ext>
              </a:extLst>
            </p:cNvPr>
            <p:cNvSpPr txBox="1"/>
            <p:nvPr/>
          </p:nvSpPr>
          <p:spPr>
            <a:xfrm>
              <a:off x="999237" y="5032330"/>
              <a:ext cx="269626" cy="276999"/>
            </a:xfrm>
            <a:prstGeom prst="rect">
              <a:avLst/>
            </a:prstGeom>
            <a:noFill/>
          </p:spPr>
          <p:txBody>
            <a:bodyPr wrap="none" rtlCol="0">
              <a:spAutoFit/>
            </a:bodyPr>
            <a:lstStyle/>
            <a:p>
              <a:pPr algn="r"/>
              <a:r>
                <a:rPr lang="fr-FR" sz="1200" dirty="0"/>
                <a:t>0</a:t>
              </a:r>
            </a:p>
          </p:txBody>
        </p:sp>
        <p:sp>
          <p:nvSpPr>
            <p:cNvPr id="61" name="ZoneTexte 60">
              <a:extLst>
                <a:ext uri="{FF2B5EF4-FFF2-40B4-BE49-F238E27FC236}">
                  <a16:creationId xmlns="" xmlns:a16="http://schemas.microsoft.com/office/drawing/2014/main" id="{2DF54C02-F5D3-4278-B459-E599462F70F3}"/>
                </a:ext>
              </a:extLst>
            </p:cNvPr>
            <p:cNvSpPr txBox="1"/>
            <p:nvPr/>
          </p:nvSpPr>
          <p:spPr>
            <a:xfrm>
              <a:off x="914279" y="4674283"/>
              <a:ext cx="354584" cy="276999"/>
            </a:xfrm>
            <a:prstGeom prst="rect">
              <a:avLst/>
            </a:prstGeom>
            <a:noFill/>
          </p:spPr>
          <p:txBody>
            <a:bodyPr wrap="none" rtlCol="0">
              <a:spAutoFit/>
            </a:bodyPr>
            <a:lstStyle/>
            <a:p>
              <a:pPr algn="r"/>
              <a:r>
                <a:rPr lang="fr-FR" sz="1200" dirty="0"/>
                <a:t>50</a:t>
              </a:r>
            </a:p>
          </p:txBody>
        </p:sp>
        <p:sp>
          <p:nvSpPr>
            <p:cNvPr id="62" name="ZoneTexte 61">
              <a:extLst>
                <a:ext uri="{FF2B5EF4-FFF2-40B4-BE49-F238E27FC236}">
                  <a16:creationId xmlns="" xmlns:a16="http://schemas.microsoft.com/office/drawing/2014/main" id="{732301A7-07C7-4731-8C3F-4CC04DD303B5}"/>
                </a:ext>
              </a:extLst>
            </p:cNvPr>
            <p:cNvSpPr txBox="1"/>
            <p:nvPr/>
          </p:nvSpPr>
          <p:spPr>
            <a:xfrm>
              <a:off x="829319" y="4316234"/>
              <a:ext cx="439544" cy="276999"/>
            </a:xfrm>
            <a:prstGeom prst="rect">
              <a:avLst/>
            </a:prstGeom>
            <a:noFill/>
          </p:spPr>
          <p:txBody>
            <a:bodyPr wrap="none" rtlCol="0">
              <a:spAutoFit/>
            </a:bodyPr>
            <a:lstStyle/>
            <a:p>
              <a:pPr algn="r"/>
              <a:r>
                <a:rPr lang="fr-FR" sz="1200" dirty="0"/>
                <a:t>100</a:t>
              </a:r>
            </a:p>
          </p:txBody>
        </p:sp>
        <p:sp>
          <p:nvSpPr>
            <p:cNvPr id="63" name="ZoneTexte 62">
              <a:extLst>
                <a:ext uri="{FF2B5EF4-FFF2-40B4-BE49-F238E27FC236}">
                  <a16:creationId xmlns="" xmlns:a16="http://schemas.microsoft.com/office/drawing/2014/main" id="{CA7C91F3-807A-448D-B9B1-515BE1B74950}"/>
                </a:ext>
              </a:extLst>
            </p:cNvPr>
            <p:cNvSpPr txBox="1"/>
            <p:nvPr/>
          </p:nvSpPr>
          <p:spPr>
            <a:xfrm>
              <a:off x="829319" y="3958185"/>
              <a:ext cx="439544" cy="276999"/>
            </a:xfrm>
            <a:prstGeom prst="rect">
              <a:avLst/>
            </a:prstGeom>
            <a:noFill/>
          </p:spPr>
          <p:txBody>
            <a:bodyPr wrap="none" rtlCol="0">
              <a:spAutoFit/>
            </a:bodyPr>
            <a:lstStyle/>
            <a:p>
              <a:pPr algn="r"/>
              <a:r>
                <a:rPr lang="fr-FR" sz="1200" dirty="0"/>
                <a:t>150</a:t>
              </a:r>
            </a:p>
          </p:txBody>
        </p:sp>
        <p:sp>
          <p:nvSpPr>
            <p:cNvPr id="64" name="ZoneTexte 63">
              <a:extLst>
                <a:ext uri="{FF2B5EF4-FFF2-40B4-BE49-F238E27FC236}">
                  <a16:creationId xmlns="" xmlns:a16="http://schemas.microsoft.com/office/drawing/2014/main" id="{1D73DE97-D929-4E26-88B1-48DB07ECB404}"/>
                </a:ext>
              </a:extLst>
            </p:cNvPr>
            <p:cNvSpPr txBox="1"/>
            <p:nvPr/>
          </p:nvSpPr>
          <p:spPr>
            <a:xfrm>
              <a:off x="829319" y="3600136"/>
              <a:ext cx="439544" cy="276999"/>
            </a:xfrm>
            <a:prstGeom prst="rect">
              <a:avLst/>
            </a:prstGeom>
            <a:noFill/>
          </p:spPr>
          <p:txBody>
            <a:bodyPr wrap="none" rtlCol="0">
              <a:spAutoFit/>
            </a:bodyPr>
            <a:lstStyle/>
            <a:p>
              <a:pPr algn="r"/>
              <a:r>
                <a:rPr lang="fr-FR" sz="1200" dirty="0"/>
                <a:t>200</a:t>
              </a:r>
            </a:p>
          </p:txBody>
        </p:sp>
        <p:sp>
          <p:nvSpPr>
            <p:cNvPr id="65" name="ZoneTexte 64">
              <a:extLst>
                <a:ext uri="{FF2B5EF4-FFF2-40B4-BE49-F238E27FC236}">
                  <a16:creationId xmlns="" xmlns:a16="http://schemas.microsoft.com/office/drawing/2014/main" id="{62EA9D3B-DF30-4627-A853-9BA36F67C96D}"/>
                </a:ext>
              </a:extLst>
            </p:cNvPr>
            <p:cNvSpPr txBox="1"/>
            <p:nvPr/>
          </p:nvSpPr>
          <p:spPr>
            <a:xfrm>
              <a:off x="829319" y="3242087"/>
              <a:ext cx="439544" cy="276999"/>
            </a:xfrm>
            <a:prstGeom prst="rect">
              <a:avLst/>
            </a:prstGeom>
            <a:noFill/>
          </p:spPr>
          <p:txBody>
            <a:bodyPr wrap="none" rtlCol="0">
              <a:spAutoFit/>
            </a:bodyPr>
            <a:lstStyle/>
            <a:p>
              <a:pPr algn="r"/>
              <a:r>
                <a:rPr lang="fr-FR" sz="1200" dirty="0"/>
                <a:t>250</a:t>
              </a:r>
            </a:p>
          </p:txBody>
        </p:sp>
        <p:sp>
          <p:nvSpPr>
            <p:cNvPr id="66" name="ZoneTexte 65">
              <a:extLst>
                <a:ext uri="{FF2B5EF4-FFF2-40B4-BE49-F238E27FC236}">
                  <a16:creationId xmlns="" xmlns:a16="http://schemas.microsoft.com/office/drawing/2014/main" id="{7D632823-F4B1-44E6-88CE-554F8BD53125}"/>
                </a:ext>
              </a:extLst>
            </p:cNvPr>
            <p:cNvSpPr txBox="1"/>
            <p:nvPr/>
          </p:nvSpPr>
          <p:spPr>
            <a:xfrm>
              <a:off x="829319" y="2884038"/>
              <a:ext cx="439544" cy="276999"/>
            </a:xfrm>
            <a:prstGeom prst="rect">
              <a:avLst/>
            </a:prstGeom>
            <a:noFill/>
          </p:spPr>
          <p:txBody>
            <a:bodyPr wrap="none" rtlCol="0">
              <a:spAutoFit/>
            </a:bodyPr>
            <a:lstStyle/>
            <a:p>
              <a:pPr algn="r"/>
              <a:r>
                <a:rPr lang="fr-FR" sz="1200" dirty="0"/>
                <a:t>300</a:t>
              </a:r>
            </a:p>
          </p:txBody>
        </p:sp>
        <p:sp>
          <p:nvSpPr>
            <p:cNvPr id="67" name="ZoneTexte 66">
              <a:extLst>
                <a:ext uri="{FF2B5EF4-FFF2-40B4-BE49-F238E27FC236}">
                  <a16:creationId xmlns="" xmlns:a16="http://schemas.microsoft.com/office/drawing/2014/main" id="{0013825A-C7D5-458A-882D-2E73C7AFFC39}"/>
                </a:ext>
              </a:extLst>
            </p:cNvPr>
            <p:cNvSpPr txBox="1"/>
            <p:nvPr/>
          </p:nvSpPr>
          <p:spPr>
            <a:xfrm>
              <a:off x="829319" y="2525989"/>
              <a:ext cx="439544" cy="276999"/>
            </a:xfrm>
            <a:prstGeom prst="rect">
              <a:avLst/>
            </a:prstGeom>
            <a:noFill/>
          </p:spPr>
          <p:txBody>
            <a:bodyPr wrap="none" rtlCol="0">
              <a:spAutoFit/>
            </a:bodyPr>
            <a:lstStyle/>
            <a:p>
              <a:pPr algn="r"/>
              <a:r>
                <a:rPr lang="fr-FR" sz="1200" dirty="0"/>
                <a:t>350</a:t>
              </a:r>
            </a:p>
          </p:txBody>
        </p:sp>
        <p:sp>
          <p:nvSpPr>
            <p:cNvPr id="68" name="ZoneTexte 67">
              <a:extLst>
                <a:ext uri="{FF2B5EF4-FFF2-40B4-BE49-F238E27FC236}">
                  <a16:creationId xmlns="" xmlns:a16="http://schemas.microsoft.com/office/drawing/2014/main" id="{419E6EC6-137B-4C75-A87F-5EACE33B2CB3}"/>
                </a:ext>
              </a:extLst>
            </p:cNvPr>
            <p:cNvSpPr txBox="1"/>
            <p:nvPr/>
          </p:nvSpPr>
          <p:spPr>
            <a:xfrm>
              <a:off x="8146046" y="5036023"/>
              <a:ext cx="269626" cy="276999"/>
            </a:xfrm>
            <a:prstGeom prst="rect">
              <a:avLst/>
            </a:prstGeom>
            <a:noFill/>
          </p:spPr>
          <p:txBody>
            <a:bodyPr wrap="none" rtlCol="0">
              <a:spAutoFit/>
            </a:bodyPr>
            <a:lstStyle/>
            <a:p>
              <a:r>
                <a:rPr lang="fr-FR" sz="1200" dirty="0"/>
                <a:t>0</a:t>
              </a:r>
            </a:p>
          </p:txBody>
        </p:sp>
        <p:sp>
          <p:nvSpPr>
            <p:cNvPr id="69" name="ZoneTexte 68">
              <a:extLst>
                <a:ext uri="{FF2B5EF4-FFF2-40B4-BE49-F238E27FC236}">
                  <a16:creationId xmlns="" xmlns:a16="http://schemas.microsoft.com/office/drawing/2014/main" id="{3D1C662B-DC91-46C1-AABD-F94C1819D53C}"/>
                </a:ext>
              </a:extLst>
            </p:cNvPr>
            <p:cNvSpPr txBox="1"/>
            <p:nvPr/>
          </p:nvSpPr>
          <p:spPr>
            <a:xfrm>
              <a:off x="8146046" y="4760406"/>
              <a:ext cx="269626" cy="276999"/>
            </a:xfrm>
            <a:prstGeom prst="rect">
              <a:avLst/>
            </a:prstGeom>
            <a:noFill/>
          </p:spPr>
          <p:txBody>
            <a:bodyPr wrap="none" rtlCol="0">
              <a:spAutoFit/>
            </a:bodyPr>
            <a:lstStyle/>
            <a:p>
              <a:r>
                <a:rPr lang="fr-FR" sz="1200" dirty="0"/>
                <a:t>2</a:t>
              </a:r>
            </a:p>
          </p:txBody>
        </p:sp>
        <p:sp>
          <p:nvSpPr>
            <p:cNvPr id="70" name="ZoneTexte 69">
              <a:extLst>
                <a:ext uri="{FF2B5EF4-FFF2-40B4-BE49-F238E27FC236}">
                  <a16:creationId xmlns="" xmlns:a16="http://schemas.microsoft.com/office/drawing/2014/main" id="{C6EDB3FF-FC1A-4A6C-A0A3-BE4490571021}"/>
                </a:ext>
              </a:extLst>
            </p:cNvPr>
            <p:cNvSpPr txBox="1"/>
            <p:nvPr/>
          </p:nvSpPr>
          <p:spPr>
            <a:xfrm>
              <a:off x="8146046" y="4484785"/>
              <a:ext cx="269626" cy="276999"/>
            </a:xfrm>
            <a:prstGeom prst="rect">
              <a:avLst/>
            </a:prstGeom>
            <a:noFill/>
          </p:spPr>
          <p:txBody>
            <a:bodyPr wrap="none" rtlCol="0">
              <a:spAutoFit/>
            </a:bodyPr>
            <a:lstStyle/>
            <a:p>
              <a:r>
                <a:rPr lang="fr-FR" sz="1200" dirty="0"/>
                <a:t>4</a:t>
              </a:r>
            </a:p>
          </p:txBody>
        </p:sp>
        <p:sp>
          <p:nvSpPr>
            <p:cNvPr id="71" name="ZoneTexte 70">
              <a:extLst>
                <a:ext uri="{FF2B5EF4-FFF2-40B4-BE49-F238E27FC236}">
                  <a16:creationId xmlns="" xmlns:a16="http://schemas.microsoft.com/office/drawing/2014/main" id="{51B429C1-40B1-42C0-AC51-20BD3D4360A0}"/>
                </a:ext>
              </a:extLst>
            </p:cNvPr>
            <p:cNvSpPr txBox="1"/>
            <p:nvPr/>
          </p:nvSpPr>
          <p:spPr>
            <a:xfrm>
              <a:off x="8146046" y="4209164"/>
              <a:ext cx="269626" cy="276999"/>
            </a:xfrm>
            <a:prstGeom prst="rect">
              <a:avLst/>
            </a:prstGeom>
            <a:noFill/>
          </p:spPr>
          <p:txBody>
            <a:bodyPr wrap="none" rtlCol="0">
              <a:spAutoFit/>
            </a:bodyPr>
            <a:lstStyle/>
            <a:p>
              <a:r>
                <a:rPr lang="fr-FR" sz="1200" dirty="0"/>
                <a:t>6</a:t>
              </a:r>
            </a:p>
          </p:txBody>
        </p:sp>
        <p:sp>
          <p:nvSpPr>
            <p:cNvPr id="72" name="ZoneTexte 71">
              <a:extLst>
                <a:ext uri="{FF2B5EF4-FFF2-40B4-BE49-F238E27FC236}">
                  <a16:creationId xmlns="" xmlns:a16="http://schemas.microsoft.com/office/drawing/2014/main" id="{DB99FCA3-4B9A-45FB-B841-C9A73913A272}"/>
                </a:ext>
              </a:extLst>
            </p:cNvPr>
            <p:cNvSpPr txBox="1"/>
            <p:nvPr/>
          </p:nvSpPr>
          <p:spPr>
            <a:xfrm>
              <a:off x="8146046" y="3933543"/>
              <a:ext cx="269626" cy="276999"/>
            </a:xfrm>
            <a:prstGeom prst="rect">
              <a:avLst/>
            </a:prstGeom>
            <a:noFill/>
          </p:spPr>
          <p:txBody>
            <a:bodyPr wrap="none" rtlCol="0">
              <a:spAutoFit/>
            </a:bodyPr>
            <a:lstStyle/>
            <a:p>
              <a:r>
                <a:rPr lang="fr-FR" sz="1200" dirty="0"/>
                <a:t>8</a:t>
              </a:r>
            </a:p>
          </p:txBody>
        </p:sp>
        <p:sp>
          <p:nvSpPr>
            <p:cNvPr id="73" name="ZoneTexte 72">
              <a:extLst>
                <a:ext uri="{FF2B5EF4-FFF2-40B4-BE49-F238E27FC236}">
                  <a16:creationId xmlns="" xmlns:a16="http://schemas.microsoft.com/office/drawing/2014/main" id="{5D24346C-82F6-4D82-AC14-F49754AF4067}"/>
                </a:ext>
              </a:extLst>
            </p:cNvPr>
            <p:cNvSpPr txBox="1"/>
            <p:nvPr/>
          </p:nvSpPr>
          <p:spPr>
            <a:xfrm>
              <a:off x="8146046" y="3657922"/>
              <a:ext cx="354584" cy="276999"/>
            </a:xfrm>
            <a:prstGeom prst="rect">
              <a:avLst/>
            </a:prstGeom>
            <a:noFill/>
          </p:spPr>
          <p:txBody>
            <a:bodyPr wrap="none" rtlCol="0">
              <a:spAutoFit/>
            </a:bodyPr>
            <a:lstStyle/>
            <a:p>
              <a:r>
                <a:rPr lang="fr-FR" sz="1200" dirty="0"/>
                <a:t>10</a:t>
              </a:r>
            </a:p>
          </p:txBody>
        </p:sp>
        <p:sp>
          <p:nvSpPr>
            <p:cNvPr id="74" name="ZoneTexte 73">
              <a:extLst>
                <a:ext uri="{FF2B5EF4-FFF2-40B4-BE49-F238E27FC236}">
                  <a16:creationId xmlns="" xmlns:a16="http://schemas.microsoft.com/office/drawing/2014/main" id="{04F12AA8-C3F6-4573-A6C1-6897A2FA55F4}"/>
                </a:ext>
              </a:extLst>
            </p:cNvPr>
            <p:cNvSpPr txBox="1"/>
            <p:nvPr/>
          </p:nvSpPr>
          <p:spPr>
            <a:xfrm>
              <a:off x="8146046" y="3382301"/>
              <a:ext cx="354584" cy="276999"/>
            </a:xfrm>
            <a:prstGeom prst="rect">
              <a:avLst/>
            </a:prstGeom>
            <a:noFill/>
          </p:spPr>
          <p:txBody>
            <a:bodyPr wrap="none" rtlCol="0">
              <a:spAutoFit/>
            </a:bodyPr>
            <a:lstStyle/>
            <a:p>
              <a:r>
                <a:rPr lang="fr-FR" sz="1200" dirty="0"/>
                <a:t>12</a:t>
              </a:r>
            </a:p>
          </p:txBody>
        </p:sp>
        <p:sp>
          <p:nvSpPr>
            <p:cNvPr id="75" name="ZoneTexte 74">
              <a:extLst>
                <a:ext uri="{FF2B5EF4-FFF2-40B4-BE49-F238E27FC236}">
                  <a16:creationId xmlns="" xmlns:a16="http://schemas.microsoft.com/office/drawing/2014/main" id="{F08C7561-0384-4268-9380-99F9A611B7D4}"/>
                </a:ext>
              </a:extLst>
            </p:cNvPr>
            <p:cNvSpPr txBox="1"/>
            <p:nvPr/>
          </p:nvSpPr>
          <p:spPr>
            <a:xfrm>
              <a:off x="8146046" y="3106680"/>
              <a:ext cx="354584" cy="276999"/>
            </a:xfrm>
            <a:prstGeom prst="rect">
              <a:avLst/>
            </a:prstGeom>
            <a:noFill/>
          </p:spPr>
          <p:txBody>
            <a:bodyPr wrap="none" rtlCol="0">
              <a:spAutoFit/>
            </a:bodyPr>
            <a:lstStyle/>
            <a:p>
              <a:r>
                <a:rPr lang="fr-FR" sz="1200" dirty="0"/>
                <a:t>14</a:t>
              </a:r>
            </a:p>
          </p:txBody>
        </p:sp>
        <p:sp>
          <p:nvSpPr>
            <p:cNvPr id="76" name="ZoneTexte 75">
              <a:extLst>
                <a:ext uri="{FF2B5EF4-FFF2-40B4-BE49-F238E27FC236}">
                  <a16:creationId xmlns="" xmlns:a16="http://schemas.microsoft.com/office/drawing/2014/main" id="{B45BEB44-020C-4A7A-999D-6C4F6DDE8415}"/>
                </a:ext>
              </a:extLst>
            </p:cNvPr>
            <p:cNvSpPr txBox="1"/>
            <p:nvPr/>
          </p:nvSpPr>
          <p:spPr>
            <a:xfrm>
              <a:off x="8146046" y="2831059"/>
              <a:ext cx="354584" cy="276999"/>
            </a:xfrm>
            <a:prstGeom prst="rect">
              <a:avLst/>
            </a:prstGeom>
            <a:noFill/>
          </p:spPr>
          <p:txBody>
            <a:bodyPr wrap="none" rtlCol="0">
              <a:spAutoFit/>
            </a:bodyPr>
            <a:lstStyle/>
            <a:p>
              <a:r>
                <a:rPr lang="fr-FR" sz="1200" dirty="0"/>
                <a:t>16</a:t>
              </a:r>
            </a:p>
          </p:txBody>
        </p:sp>
        <p:sp>
          <p:nvSpPr>
            <p:cNvPr id="77" name="ZoneTexte 76">
              <a:extLst>
                <a:ext uri="{FF2B5EF4-FFF2-40B4-BE49-F238E27FC236}">
                  <a16:creationId xmlns="" xmlns:a16="http://schemas.microsoft.com/office/drawing/2014/main" id="{7BA36B8D-C970-4CE3-B108-7EEA2EE04C9B}"/>
                </a:ext>
              </a:extLst>
            </p:cNvPr>
            <p:cNvSpPr txBox="1"/>
            <p:nvPr/>
          </p:nvSpPr>
          <p:spPr>
            <a:xfrm>
              <a:off x="8146046" y="2555438"/>
              <a:ext cx="354584" cy="276999"/>
            </a:xfrm>
            <a:prstGeom prst="rect">
              <a:avLst/>
            </a:prstGeom>
            <a:noFill/>
          </p:spPr>
          <p:txBody>
            <a:bodyPr wrap="none" rtlCol="0">
              <a:spAutoFit/>
            </a:bodyPr>
            <a:lstStyle/>
            <a:p>
              <a:r>
                <a:rPr lang="fr-FR" sz="1200" dirty="0"/>
                <a:t>18</a:t>
              </a:r>
            </a:p>
          </p:txBody>
        </p:sp>
        <p:sp>
          <p:nvSpPr>
            <p:cNvPr id="78" name="ZoneTexte 77">
              <a:extLst>
                <a:ext uri="{FF2B5EF4-FFF2-40B4-BE49-F238E27FC236}">
                  <a16:creationId xmlns="" xmlns:a16="http://schemas.microsoft.com/office/drawing/2014/main" id="{5B04CAAD-78D6-4869-9416-68A8C1C0AA83}"/>
                </a:ext>
              </a:extLst>
            </p:cNvPr>
            <p:cNvSpPr txBox="1"/>
            <p:nvPr/>
          </p:nvSpPr>
          <p:spPr>
            <a:xfrm>
              <a:off x="1542902" y="3384408"/>
              <a:ext cx="1090363" cy="307777"/>
            </a:xfrm>
            <a:prstGeom prst="rect">
              <a:avLst/>
            </a:prstGeom>
            <a:noFill/>
          </p:spPr>
          <p:txBody>
            <a:bodyPr wrap="none" rtlCol="0">
              <a:spAutoFit/>
            </a:bodyPr>
            <a:lstStyle/>
            <a:p>
              <a:pPr algn="ctr"/>
              <a:r>
                <a:rPr lang="fr-FR" sz="1400" b="1" i="1" dirty="0"/>
                <a:t>Chlamydia</a:t>
              </a:r>
            </a:p>
          </p:txBody>
        </p:sp>
        <p:sp>
          <p:nvSpPr>
            <p:cNvPr id="79" name="ZoneTexte 78">
              <a:extLst>
                <a:ext uri="{FF2B5EF4-FFF2-40B4-BE49-F238E27FC236}">
                  <a16:creationId xmlns="" xmlns:a16="http://schemas.microsoft.com/office/drawing/2014/main" id="{FED3E1E9-8DBB-411E-AA88-920F25758EA3}"/>
                </a:ext>
              </a:extLst>
            </p:cNvPr>
            <p:cNvSpPr txBox="1"/>
            <p:nvPr/>
          </p:nvSpPr>
          <p:spPr>
            <a:xfrm>
              <a:off x="3383074" y="3710133"/>
              <a:ext cx="1327608" cy="307777"/>
            </a:xfrm>
            <a:prstGeom prst="rect">
              <a:avLst/>
            </a:prstGeom>
            <a:noFill/>
          </p:spPr>
          <p:txBody>
            <a:bodyPr wrap="none" rtlCol="0">
              <a:spAutoFit/>
            </a:bodyPr>
            <a:lstStyle/>
            <a:p>
              <a:pPr algn="ctr"/>
              <a:r>
                <a:rPr lang="fr-FR" sz="1400" b="1" dirty="0"/>
                <a:t>Syphilis I et II</a:t>
              </a:r>
            </a:p>
          </p:txBody>
        </p:sp>
        <p:sp>
          <p:nvSpPr>
            <p:cNvPr id="80" name="ZoneTexte 79">
              <a:extLst>
                <a:ext uri="{FF2B5EF4-FFF2-40B4-BE49-F238E27FC236}">
                  <a16:creationId xmlns="" xmlns:a16="http://schemas.microsoft.com/office/drawing/2014/main" id="{01BAE05C-B0BB-4FBE-938F-C594D6D17489}"/>
                </a:ext>
              </a:extLst>
            </p:cNvPr>
            <p:cNvSpPr txBox="1"/>
            <p:nvPr/>
          </p:nvSpPr>
          <p:spPr>
            <a:xfrm>
              <a:off x="6463193" y="3754380"/>
              <a:ext cx="1207383" cy="307777"/>
            </a:xfrm>
            <a:prstGeom prst="rect">
              <a:avLst/>
            </a:prstGeom>
            <a:noFill/>
          </p:spPr>
          <p:txBody>
            <a:bodyPr wrap="none" rtlCol="0">
              <a:spAutoFit/>
            </a:bodyPr>
            <a:lstStyle/>
            <a:p>
              <a:pPr algn="ctr"/>
              <a:r>
                <a:rPr lang="fr-FR" sz="1400" b="1" dirty="0"/>
                <a:t>Gonococcie</a:t>
              </a:r>
            </a:p>
          </p:txBody>
        </p:sp>
        <p:sp>
          <p:nvSpPr>
            <p:cNvPr id="81" name="ZoneTexte 80">
              <a:extLst>
                <a:ext uri="{FF2B5EF4-FFF2-40B4-BE49-F238E27FC236}">
                  <a16:creationId xmlns="" xmlns:a16="http://schemas.microsoft.com/office/drawing/2014/main" id="{C77E593D-2834-4F6D-BAD1-4428E2BB01EC}"/>
                </a:ext>
              </a:extLst>
            </p:cNvPr>
            <p:cNvSpPr txBox="1"/>
            <p:nvPr/>
          </p:nvSpPr>
          <p:spPr>
            <a:xfrm>
              <a:off x="7225127" y="4745144"/>
              <a:ext cx="484428" cy="307777"/>
            </a:xfrm>
            <a:prstGeom prst="rect">
              <a:avLst/>
            </a:prstGeom>
            <a:noFill/>
          </p:spPr>
          <p:txBody>
            <a:bodyPr wrap="none" rtlCol="0">
              <a:spAutoFit/>
            </a:bodyPr>
            <a:lstStyle/>
            <a:p>
              <a:pPr algn="ctr"/>
              <a:r>
                <a:rPr lang="fr-FR" sz="1400" b="1" dirty="0"/>
                <a:t>VIH</a:t>
              </a:r>
            </a:p>
          </p:txBody>
        </p:sp>
        <p:sp>
          <p:nvSpPr>
            <p:cNvPr id="82" name="ZoneTexte 81">
              <a:extLst>
                <a:ext uri="{FF2B5EF4-FFF2-40B4-BE49-F238E27FC236}">
                  <a16:creationId xmlns="" xmlns:a16="http://schemas.microsoft.com/office/drawing/2014/main" id="{FB2D9E1C-5828-4AF5-8FC8-9A9A7F7FB1D7}"/>
                </a:ext>
              </a:extLst>
            </p:cNvPr>
            <p:cNvSpPr txBox="1"/>
            <p:nvPr/>
          </p:nvSpPr>
          <p:spPr>
            <a:xfrm>
              <a:off x="4313114" y="5514221"/>
              <a:ext cx="654346" cy="276999"/>
            </a:xfrm>
            <a:prstGeom prst="rect">
              <a:avLst/>
            </a:prstGeom>
            <a:noFill/>
          </p:spPr>
          <p:txBody>
            <a:bodyPr wrap="none" rtlCol="0">
              <a:spAutoFit/>
            </a:bodyPr>
            <a:lstStyle/>
            <a:p>
              <a:pPr algn="ctr"/>
              <a:r>
                <a:rPr lang="fr-FR" sz="1200" b="1" dirty="0"/>
                <a:t>Année</a:t>
              </a:r>
            </a:p>
          </p:txBody>
        </p:sp>
        <p:sp>
          <p:nvSpPr>
            <p:cNvPr id="85" name="ZoneTexte 84">
              <a:extLst>
                <a:ext uri="{FF2B5EF4-FFF2-40B4-BE49-F238E27FC236}">
                  <a16:creationId xmlns="" xmlns:a16="http://schemas.microsoft.com/office/drawing/2014/main" id="{0BE50767-83C4-43CC-A7F7-AD75D8B3328D}"/>
                </a:ext>
              </a:extLst>
            </p:cNvPr>
            <p:cNvSpPr txBox="1"/>
            <p:nvPr/>
          </p:nvSpPr>
          <p:spPr>
            <a:xfrm>
              <a:off x="1062105" y="1886003"/>
              <a:ext cx="655348" cy="276999"/>
            </a:xfrm>
            <a:prstGeom prst="rect">
              <a:avLst/>
            </a:prstGeom>
            <a:noFill/>
          </p:spPr>
          <p:txBody>
            <a:bodyPr wrap="none" rtlCol="0">
              <a:spAutoFit/>
            </a:bodyPr>
            <a:lstStyle/>
            <a:p>
              <a:pPr algn="r"/>
              <a:r>
                <a:rPr lang="fr-FR" sz="1200" dirty="0" err="1"/>
                <a:t>Iphone</a:t>
              </a:r>
              <a:endParaRPr lang="fr-FR" sz="1200" dirty="0"/>
            </a:p>
          </p:txBody>
        </p:sp>
        <p:sp>
          <p:nvSpPr>
            <p:cNvPr id="86" name="ZoneTexte 85">
              <a:extLst>
                <a:ext uri="{FF2B5EF4-FFF2-40B4-BE49-F238E27FC236}">
                  <a16:creationId xmlns="" xmlns:a16="http://schemas.microsoft.com/office/drawing/2014/main" id="{38C1357F-4E16-4E7D-A076-1710F9F1FEAE}"/>
                </a:ext>
              </a:extLst>
            </p:cNvPr>
            <p:cNvSpPr txBox="1"/>
            <p:nvPr/>
          </p:nvSpPr>
          <p:spPr>
            <a:xfrm>
              <a:off x="1798972" y="2006653"/>
              <a:ext cx="548247" cy="276999"/>
            </a:xfrm>
            <a:prstGeom prst="rect">
              <a:avLst/>
            </a:prstGeom>
            <a:noFill/>
          </p:spPr>
          <p:txBody>
            <a:bodyPr wrap="none" rtlCol="0">
              <a:spAutoFit/>
            </a:bodyPr>
            <a:lstStyle/>
            <a:p>
              <a:pPr algn="r"/>
              <a:r>
                <a:rPr lang="fr-FR" sz="1200" dirty="0"/>
                <a:t>Apps</a:t>
              </a:r>
            </a:p>
          </p:txBody>
        </p:sp>
        <p:sp>
          <p:nvSpPr>
            <p:cNvPr id="87" name="ZoneTexte 86">
              <a:extLst>
                <a:ext uri="{FF2B5EF4-FFF2-40B4-BE49-F238E27FC236}">
                  <a16:creationId xmlns="" xmlns:a16="http://schemas.microsoft.com/office/drawing/2014/main" id="{49C511AB-4F5E-40BC-AA45-07479B64E70F}"/>
                </a:ext>
              </a:extLst>
            </p:cNvPr>
            <p:cNvSpPr txBox="1"/>
            <p:nvPr/>
          </p:nvSpPr>
          <p:spPr>
            <a:xfrm>
              <a:off x="2473281" y="2123669"/>
              <a:ext cx="612217" cy="276999"/>
            </a:xfrm>
            <a:prstGeom prst="rect">
              <a:avLst/>
            </a:prstGeom>
            <a:noFill/>
          </p:spPr>
          <p:txBody>
            <a:bodyPr wrap="none" rtlCol="0">
              <a:spAutoFit/>
            </a:bodyPr>
            <a:lstStyle/>
            <a:p>
              <a:pPr algn="r"/>
              <a:r>
                <a:rPr lang="fr-FR" sz="1200" dirty="0" err="1"/>
                <a:t>Grindr</a:t>
              </a:r>
              <a:endParaRPr lang="fr-FR" sz="1200" dirty="0"/>
            </a:p>
          </p:txBody>
        </p:sp>
        <p:sp>
          <p:nvSpPr>
            <p:cNvPr id="88" name="ZoneTexte 87">
              <a:extLst>
                <a:ext uri="{FF2B5EF4-FFF2-40B4-BE49-F238E27FC236}">
                  <a16:creationId xmlns="" xmlns:a16="http://schemas.microsoft.com/office/drawing/2014/main" id="{83528BAF-A331-4E3D-8FBA-F7DD2DEEC784}"/>
                </a:ext>
              </a:extLst>
            </p:cNvPr>
            <p:cNvSpPr txBox="1"/>
            <p:nvPr/>
          </p:nvSpPr>
          <p:spPr>
            <a:xfrm>
              <a:off x="2915085" y="2252874"/>
              <a:ext cx="844527" cy="276999"/>
            </a:xfrm>
            <a:prstGeom prst="rect">
              <a:avLst/>
            </a:prstGeom>
            <a:noFill/>
          </p:spPr>
          <p:txBody>
            <a:bodyPr wrap="none" rtlCol="0">
              <a:spAutoFit/>
            </a:bodyPr>
            <a:lstStyle/>
            <a:p>
              <a:pPr algn="r"/>
              <a:r>
                <a:rPr lang="fr-FR" sz="1200" dirty="0"/>
                <a:t>ACA (YA)</a:t>
              </a:r>
            </a:p>
          </p:txBody>
        </p:sp>
        <p:sp>
          <p:nvSpPr>
            <p:cNvPr id="89" name="ZoneTexte 88">
              <a:extLst>
                <a:ext uri="{FF2B5EF4-FFF2-40B4-BE49-F238E27FC236}">
                  <a16:creationId xmlns="" xmlns:a16="http://schemas.microsoft.com/office/drawing/2014/main" id="{86F4CC99-6E59-4702-ABB2-D55C42166AC1}"/>
                </a:ext>
              </a:extLst>
            </p:cNvPr>
            <p:cNvSpPr txBox="1"/>
            <p:nvPr/>
          </p:nvSpPr>
          <p:spPr>
            <a:xfrm>
              <a:off x="3650822" y="2379311"/>
              <a:ext cx="903087" cy="276999"/>
            </a:xfrm>
            <a:prstGeom prst="rect">
              <a:avLst/>
            </a:prstGeom>
            <a:noFill/>
          </p:spPr>
          <p:txBody>
            <a:bodyPr wrap="none" rtlCol="0">
              <a:spAutoFit/>
            </a:bodyPr>
            <a:lstStyle/>
            <a:p>
              <a:pPr algn="r"/>
              <a:r>
                <a:rPr lang="fr-FR" sz="1200" dirty="0"/>
                <a:t>HTPN 052</a:t>
              </a:r>
            </a:p>
          </p:txBody>
        </p:sp>
        <p:sp>
          <p:nvSpPr>
            <p:cNvPr id="90" name="ZoneTexte 89">
              <a:extLst>
                <a:ext uri="{FF2B5EF4-FFF2-40B4-BE49-F238E27FC236}">
                  <a16:creationId xmlns="" xmlns:a16="http://schemas.microsoft.com/office/drawing/2014/main" id="{162F7EC5-1DCC-4144-9808-DBE871228150}"/>
                </a:ext>
              </a:extLst>
            </p:cNvPr>
            <p:cNvSpPr txBox="1"/>
            <p:nvPr/>
          </p:nvSpPr>
          <p:spPr>
            <a:xfrm>
              <a:off x="4275466" y="2508428"/>
              <a:ext cx="994082" cy="276999"/>
            </a:xfrm>
            <a:prstGeom prst="rect">
              <a:avLst/>
            </a:prstGeom>
            <a:noFill/>
          </p:spPr>
          <p:txBody>
            <a:bodyPr wrap="none" rtlCol="0">
              <a:spAutoFit/>
            </a:bodyPr>
            <a:lstStyle/>
            <a:p>
              <a:pPr algn="r"/>
              <a:r>
                <a:rPr lang="fr-FR" sz="1200" dirty="0" err="1"/>
                <a:t>PrEP</a:t>
              </a:r>
              <a:r>
                <a:rPr lang="fr-FR" sz="1200" dirty="0"/>
                <a:t> (FDA)</a:t>
              </a:r>
            </a:p>
          </p:txBody>
        </p:sp>
        <p:sp>
          <p:nvSpPr>
            <p:cNvPr id="91" name="ZoneTexte 90">
              <a:extLst>
                <a:ext uri="{FF2B5EF4-FFF2-40B4-BE49-F238E27FC236}">
                  <a16:creationId xmlns="" xmlns:a16="http://schemas.microsoft.com/office/drawing/2014/main" id="{E7298C31-238A-4E27-814D-1FD5A3A132A2}"/>
                </a:ext>
              </a:extLst>
            </p:cNvPr>
            <p:cNvSpPr txBox="1"/>
            <p:nvPr/>
          </p:nvSpPr>
          <p:spPr>
            <a:xfrm>
              <a:off x="5252145" y="2609831"/>
              <a:ext cx="518091" cy="276999"/>
            </a:xfrm>
            <a:prstGeom prst="rect">
              <a:avLst/>
            </a:prstGeom>
            <a:noFill/>
          </p:spPr>
          <p:txBody>
            <a:bodyPr wrap="none" rtlCol="0">
              <a:spAutoFit/>
            </a:bodyPr>
            <a:lstStyle/>
            <a:p>
              <a:pPr algn="r"/>
              <a:r>
                <a:rPr lang="fr-FR" sz="1200" dirty="0"/>
                <a:t>ACA</a:t>
              </a:r>
            </a:p>
          </p:txBody>
        </p:sp>
        <p:sp>
          <p:nvSpPr>
            <p:cNvPr id="92" name="ZoneTexte 91">
              <a:extLst>
                <a:ext uri="{FF2B5EF4-FFF2-40B4-BE49-F238E27FC236}">
                  <a16:creationId xmlns="" xmlns:a16="http://schemas.microsoft.com/office/drawing/2014/main" id="{562EB3B2-25A2-4328-AB35-FA3CECF2A5A1}"/>
                </a:ext>
              </a:extLst>
            </p:cNvPr>
            <p:cNvSpPr txBox="1"/>
            <p:nvPr/>
          </p:nvSpPr>
          <p:spPr>
            <a:xfrm>
              <a:off x="5619889" y="2735855"/>
              <a:ext cx="872354" cy="461665"/>
            </a:xfrm>
            <a:prstGeom prst="rect">
              <a:avLst/>
            </a:prstGeom>
            <a:noFill/>
          </p:spPr>
          <p:txBody>
            <a:bodyPr wrap="none" rtlCol="0">
              <a:spAutoFit/>
            </a:bodyPr>
            <a:lstStyle/>
            <a:p>
              <a:pPr algn="r"/>
              <a:r>
                <a:rPr lang="fr-FR" sz="1200" dirty="0"/>
                <a:t>CDC </a:t>
              </a:r>
              <a:br>
                <a:rPr lang="fr-FR" sz="1200" dirty="0"/>
              </a:br>
              <a:r>
                <a:rPr lang="fr-FR" sz="1200" dirty="0"/>
                <a:t>guidelines</a:t>
              </a:r>
            </a:p>
          </p:txBody>
        </p:sp>
      </p:grpSp>
      <p:sp>
        <p:nvSpPr>
          <p:cNvPr id="3" name="ZoneTexte 2"/>
          <p:cNvSpPr txBox="1"/>
          <p:nvPr/>
        </p:nvSpPr>
        <p:spPr>
          <a:xfrm>
            <a:off x="197605" y="1139222"/>
            <a:ext cx="8879129" cy="707886"/>
          </a:xfrm>
          <a:prstGeom prst="rect">
            <a:avLst/>
          </a:prstGeom>
          <a:noFill/>
        </p:spPr>
        <p:txBody>
          <a:bodyPr wrap="square" rtlCol="0">
            <a:spAutoFit/>
          </a:bodyPr>
          <a:lstStyle/>
          <a:p>
            <a:pPr algn="ctr"/>
            <a:r>
              <a:rPr lang="fr-FR" sz="2000" b="1" dirty="0">
                <a:solidFill>
                  <a:srgbClr val="0070C0"/>
                </a:solidFill>
                <a:latin typeface="Calibri" panose="020F0502020204030204" pitchFamily="34" charset="0"/>
                <a:cs typeface="Calibri" panose="020F0502020204030204" pitchFamily="34" charset="0"/>
              </a:rPr>
              <a:t>Nouveaux diagnostics de gonococcie, </a:t>
            </a:r>
            <a:r>
              <a:rPr lang="fr-FR" sz="2000" b="1" i="1" dirty="0">
                <a:solidFill>
                  <a:srgbClr val="0070C0"/>
                </a:solidFill>
                <a:latin typeface="Calibri" panose="020F0502020204030204" pitchFamily="34" charset="0"/>
                <a:cs typeface="Calibri" panose="020F0502020204030204" pitchFamily="34" charset="0"/>
              </a:rPr>
              <a:t>Chlamydia</a:t>
            </a:r>
            <a:r>
              <a:rPr lang="fr-FR" sz="2000" b="1" dirty="0">
                <a:solidFill>
                  <a:srgbClr val="0070C0"/>
                </a:solidFill>
                <a:latin typeface="Calibri" panose="020F0502020204030204" pitchFamily="34" charset="0"/>
                <a:cs typeface="Calibri" panose="020F0502020204030204" pitchFamily="34" charset="0"/>
              </a:rPr>
              <a:t>, syphilis et VIH </a:t>
            </a:r>
          </a:p>
          <a:p>
            <a:pPr algn="ctr"/>
            <a:r>
              <a:rPr lang="fr-FR" sz="2000" b="1" dirty="0">
                <a:solidFill>
                  <a:srgbClr val="0070C0"/>
                </a:solidFill>
                <a:latin typeface="Calibri" panose="020F0502020204030204" pitchFamily="34" charset="0"/>
                <a:cs typeface="Calibri" panose="020F0502020204030204" pitchFamily="34" charset="0"/>
              </a:rPr>
              <a:t>chez les hommes aux Etats-Unis entre 2007 et 2016 (taux pour 100 000) </a:t>
            </a:r>
          </a:p>
        </p:txBody>
      </p:sp>
      <p:sp>
        <p:nvSpPr>
          <p:cNvPr id="4" name="ZoneTexte 3"/>
          <p:cNvSpPr txBox="1"/>
          <p:nvPr/>
        </p:nvSpPr>
        <p:spPr>
          <a:xfrm>
            <a:off x="438323" y="5912706"/>
            <a:ext cx="6549584" cy="461665"/>
          </a:xfrm>
          <a:prstGeom prst="rect">
            <a:avLst/>
          </a:prstGeom>
          <a:noFill/>
        </p:spPr>
        <p:txBody>
          <a:bodyPr wrap="square" rtlCol="0">
            <a:spAutoFit/>
          </a:bodyPr>
          <a:lstStyle/>
          <a:p>
            <a:r>
              <a:rPr lang="fr-FR" sz="1200" dirty="0"/>
              <a:t>ACA : « </a:t>
            </a:r>
            <a:r>
              <a:rPr lang="fr-FR" sz="1200" i="1" dirty="0" err="1"/>
              <a:t>affordable</a:t>
            </a:r>
            <a:r>
              <a:rPr lang="fr-FR" sz="1200" i="1" dirty="0"/>
              <a:t> care </a:t>
            </a:r>
            <a:r>
              <a:rPr lang="fr-FR" sz="1200" i="1" dirty="0" err="1"/>
              <a:t>act</a:t>
            </a:r>
            <a:r>
              <a:rPr lang="fr-FR" sz="1200" dirty="0"/>
              <a:t> », couverture maladie </a:t>
            </a:r>
          </a:p>
          <a:p>
            <a:r>
              <a:rPr lang="fr-FR" sz="1200" dirty="0"/>
              <a:t>ACA (YA) : jeunes &lt; 26 ans pouvant bénéficier de la couverture maladie de leurs parents</a:t>
            </a:r>
          </a:p>
        </p:txBody>
      </p:sp>
      <p:sp>
        <p:nvSpPr>
          <p:cNvPr id="93" name="Text Box 3"/>
          <p:cNvSpPr txBox="1">
            <a:spLocks noChangeArrowheads="1"/>
          </p:cNvSpPr>
          <p:nvPr/>
        </p:nvSpPr>
        <p:spPr bwMode="auto">
          <a:xfrm>
            <a:off x="6335713" y="658336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Schillinger</a:t>
            </a:r>
            <a:r>
              <a:rPr lang="en-GB" sz="1200" i="1" dirty="0">
                <a:solidFill>
                  <a:srgbClr val="0070C0"/>
                </a:solidFill>
              </a:rPr>
              <a:t> JA, CROI 2018, Abs. 105</a:t>
            </a:r>
          </a:p>
        </p:txBody>
      </p:sp>
      <p:sp>
        <p:nvSpPr>
          <p:cNvPr id="5" name="Titre 4">
            <a:extLst>
              <a:ext uri="{FF2B5EF4-FFF2-40B4-BE49-F238E27FC236}">
                <a16:creationId xmlns="" xmlns:a16="http://schemas.microsoft.com/office/drawing/2014/main" id="{523C12CF-C075-491D-9E47-6B1F3F5631DA}"/>
              </a:ext>
            </a:extLst>
          </p:cNvPr>
          <p:cNvSpPr>
            <a:spLocks noGrp="1"/>
          </p:cNvSpPr>
          <p:nvPr>
            <p:ph type="title"/>
          </p:nvPr>
        </p:nvSpPr>
        <p:spPr/>
        <p:txBody>
          <a:bodyPr/>
          <a:lstStyle/>
          <a:p>
            <a:r>
              <a:rPr lang="fr-FR" dirty="0"/>
              <a:t>Augmentation des IST aux Etats-Unis :</a:t>
            </a:r>
            <a:br>
              <a:rPr lang="fr-FR" dirty="0"/>
            </a:br>
            <a:r>
              <a:rPr lang="fr-FR" dirty="0"/>
              <a:t>la </a:t>
            </a:r>
            <a:r>
              <a:rPr lang="fr-FR" dirty="0" err="1"/>
              <a:t>PrEP</a:t>
            </a:r>
            <a:r>
              <a:rPr lang="fr-FR" dirty="0"/>
              <a:t> n’est pas le seul facteur</a:t>
            </a:r>
          </a:p>
        </p:txBody>
      </p:sp>
      <p:sp>
        <p:nvSpPr>
          <p:cNvPr id="94" name="ZoneTexte 93">
            <a:extLst>
              <a:ext uri="{FF2B5EF4-FFF2-40B4-BE49-F238E27FC236}">
                <a16:creationId xmlns="" xmlns:a16="http://schemas.microsoft.com/office/drawing/2014/main" id="{62A562EF-C1F7-403F-A7B7-DFBEA2D8ABE1}"/>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srgbClr val="FFFFFF"/>
                </a:solidFill>
              </a:rPr>
              <a:t>220</a:t>
            </a:r>
          </a:p>
        </p:txBody>
      </p:sp>
    </p:spTree>
    <p:extLst>
      <p:ext uri="{BB962C8B-B14F-4D97-AF65-F5344CB8AC3E}">
        <p14:creationId xmlns:p14="http://schemas.microsoft.com/office/powerpoint/2010/main" val="299964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116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354330" y="1554480"/>
            <a:ext cx="6126480" cy="4366260"/>
          </a:xfrm>
          <a:prstGeom prst="rect">
            <a:avLst/>
          </a:prstGeom>
          <a:solidFill>
            <a:srgbClr val="FFFFFF">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6" name="Rectangle 5"/>
          <p:cNvSpPr/>
          <p:nvPr/>
        </p:nvSpPr>
        <p:spPr>
          <a:xfrm>
            <a:off x="536146" y="3556455"/>
            <a:ext cx="3145798" cy="861774"/>
          </a:xfrm>
          <a:prstGeom prst="rect">
            <a:avLst/>
          </a:prstGeom>
        </p:spPr>
        <p:txBody>
          <a:bodyPr wrap="none">
            <a:spAutoFit/>
          </a:bodyPr>
          <a:lstStyle/>
          <a:p>
            <a:pPr>
              <a:lnSpc>
                <a:spcPts val="3000"/>
              </a:lnSpc>
              <a:spcAft>
                <a:spcPts val="600"/>
              </a:spcAft>
            </a:pPr>
            <a:r>
              <a:rPr lang="fr-FR" sz="3200" b="1" dirty="0">
                <a:solidFill>
                  <a:srgbClr val="0070C0"/>
                </a:solidFill>
                <a:latin typeface="Calibri" panose="020F0502020204030204" pitchFamily="34" charset="0"/>
              </a:rPr>
              <a:t>Dr Cédric </a:t>
            </a:r>
            <a:r>
              <a:rPr lang="fr-FR" sz="3200" b="1" dirty="0" err="1">
                <a:solidFill>
                  <a:srgbClr val="0070C0"/>
                </a:solidFill>
                <a:latin typeface="Calibri" panose="020F0502020204030204" pitchFamily="34" charset="0"/>
              </a:rPr>
              <a:t>Arvieux</a:t>
            </a:r>
            <a:r>
              <a:rPr lang="fr-FR" sz="3200" b="1" dirty="0">
                <a:solidFill>
                  <a:srgbClr val="0070C0"/>
                </a:solidFill>
                <a:latin typeface="Calibri" panose="020F0502020204030204" pitchFamily="34" charset="0"/>
              </a:rPr>
              <a:t/>
            </a:r>
            <a:br>
              <a:rPr lang="fr-FR" sz="3200" b="1" dirty="0">
                <a:solidFill>
                  <a:srgbClr val="0070C0"/>
                </a:solidFill>
                <a:latin typeface="Calibri" panose="020F0502020204030204" pitchFamily="34" charset="0"/>
              </a:rPr>
            </a:br>
            <a:r>
              <a:rPr lang="fr-FR" sz="2800" i="1" dirty="0">
                <a:solidFill>
                  <a:srgbClr val="0070C0"/>
                </a:solidFill>
                <a:latin typeface="Calibri" panose="020F0502020204030204" pitchFamily="34" charset="0"/>
              </a:rPr>
              <a:t>(COREVIH Bretagne)</a:t>
            </a:r>
            <a:endParaRPr lang="fr-FR" sz="3200" i="1" dirty="0">
              <a:solidFill>
                <a:srgbClr val="0070C0"/>
              </a:solidFill>
              <a:latin typeface="Calibri" panose="020F0502020204030204" pitchFamily="34" charset="0"/>
            </a:endParaRPr>
          </a:p>
        </p:txBody>
      </p:sp>
      <p:sp>
        <p:nvSpPr>
          <p:cNvPr id="5" name="Rectangle 4"/>
          <p:cNvSpPr/>
          <p:nvPr/>
        </p:nvSpPr>
        <p:spPr>
          <a:xfrm>
            <a:off x="536146" y="2050128"/>
            <a:ext cx="1771960" cy="646331"/>
          </a:xfrm>
          <a:prstGeom prst="rect">
            <a:avLst/>
          </a:prstGeom>
        </p:spPr>
        <p:txBody>
          <a:bodyPr wrap="none">
            <a:spAutoFit/>
          </a:bodyPr>
          <a:lstStyle/>
          <a:p>
            <a:pPr lvl="0" fontAlgn="auto">
              <a:spcBef>
                <a:spcPts val="0"/>
              </a:spcBef>
              <a:spcAft>
                <a:spcPts val="0"/>
              </a:spcAft>
            </a:pPr>
            <a:r>
              <a:rPr lang="fr-FR" sz="3600" b="1" dirty="0" smtClean="0">
                <a:solidFill>
                  <a:srgbClr val="060653"/>
                </a:solidFill>
                <a:latin typeface="Calibri" panose="020F0502020204030204" pitchFamily="34" charset="0"/>
                <a:cs typeface="+mn-cs"/>
              </a:rPr>
              <a:t>THÈMES</a:t>
            </a:r>
            <a:endParaRPr lang="fr-FR" sz="2800" b="1" dirty="0">
              <a:solidFill>
                <a:schemeClr val="accent5">
                  <a:lumMod val="25000"/>
                </a:schemeClr>
              </a:solidFill>
              <a:latin typeface="Calibri" panose="020F0502020204030204" pitchFamily="34" charset="0"/>
              <a:cs typeface="+mn-cs"/>
            </a:endParaRPr>
          </a:p>
        </p:txBody>
      </p:sp>
      <p:sp>
        <p:nvSpPr>
          <p:cNvPr id="7" name="Rectangle 6"/>
          <p:cNvSpPr/>
          <p:nvPr/>
        </p:nvSpPr>
        <p:spPr>
          <a:xfrm>
            <a:off x="536146" y="4721960"/>
            <a:ext cx="5713236" cy="900631"/>
          </a:xfrm>
          <a:prstGeom prst="rect">
            <a:avLst/>
          </a:prstGeom>
        </p:spPr>
        <p:txBody>
          <a:bodyPr wrap="square">
            <a:spAutoFit/>
          </a:bodyPr>
          <a:lstStyle/>
          <a:p>
            <a:pPr>
              <a:lnSpc>
                <a:spcPts val="2100"/>
              </a:lnSpc>
              <a:spcAft>
                <a:spcPts val="600"/>
              </a:spcAft>
            </a:pPr>
            <a:r>
              <a:rPr lang="fr-FR" b="1" dirty="0" smtClean="0">
                <a:solidFill>
                  <a:srgbClr val="060653"/>
                </a:solidFill>
                <a:latin typeface="Calibri" panose="020F0502020204030204" pitchFamily="34" charset="0"/>
              </a:rPr>
              <a:t>Modérateur</a:t>
            </a:r>
            <a:br>
              <a:rPr lang="fr-FR" b="1" dirty="0" smtClean="0">
                <a:solidFill>
                  <a:srgbClr val="060653"/>
                </a:solidFill>
                <a:latin typeface="Calibri" panose="020F0502020204030204" pitchFamily="34" charset="0"/>
              </a:rPr>
            </a:br>
            <a:r>
              <a:rPr lang="fr-FR" sz="2000" b="1" dirty="0">
                <a:solidFill>
                  <a:srgbClr val="0070C0"/>
                </a:solidFill>
                <a:latin typeface="Calibri" panose="020F0502020204030204" pitchFamily="34" charset="0"/>
              </a:rPr>
              <a:t>Pr Pierre </a:t>
            </a:r>
            <a:r>
              <a:rPr lang="fr-FR" sz="2000" b="1" dirty="0" err="1">
                <a:solidFill>
                  <a:srgbClr val="0070C0"/>
                </a:solidFill>
                <a:latin typeface="Calibri" panose="020F0502020204030204" pitchFamily="34" charset="0"/>
              </a:rPr>
              <a:t>Tattevin</a:t>
            </a:r>
            <a:r>
              <a:rPr lang="fr-FR" sz="2000" b="1" dirty="0">
                <a:solidFill>
                  <a:srgbClr val="0070C0"/>
                </a:solidFill>
                <a:latin typeface="Calibri" panose="020F0502020204030204" pitchFamily="34" charset="0"/>
              </a:rPr>
              <a:t/>
            </a:r>
            <a:br>
              <a:rPr lang="fr-FR" sz="2000" b="1" dirty="0">
                <a:solidFill>
                  <a:srgbClr val="0070C0"/>
                </a:solidFill>
                <a:latin typeface="Calibri" panose="020F0502020204030204" pitchFamily="34" charset="0"/>
              </a:rPr>
            </a:br>
            <a:r>
              <a:rPr lang="fr-FR" sz="2000" i="1" dirty="0">
                <a:solidFill>
                  <a:srgbClr val="0070C0"/>
                </a:solidFill>
                <a:latin typeface="Calibri" panose="020F0502020204030204" pitchFamily="34" charset="0"/>
              </a:rPr>
              <a:t>(CHU Rennes)</a:t>
            </a:r>
          </a:p>
        </p:txBody>
      </p:sp>
    </p:spTree>
    <p:extLst>
      <p:ext uri="{BB962C8B-B14F-4D97-AF65-F5344CB8AC3E}">
        <p14:creationId xmlns:p14="http://schemas.microsoft.com/office/powerpoint/2010/main" val="95902800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AC1992F-FF3B-7D44-9951-15E908545CC0}"/>
              </a:ext>
            </a:extLst>
          </p:cNvPr>
          <p:cNvSpPr>
            <a:spLocks noGrp="1"/>
          </p:cNvSpPr>
          <p:nvPr>
            <p:ph type="ctrTitle"/>
          </p:nvPr>
        </p:nvSpPr>
        <p:spPr/>
        <p:txBody>
          <a:bodyPr/>
          <a:lstStyle/>
          <a:p>
            <a:r>
              <a:rPr lang="fr-FR" dirty="0"/>
              <a:t>Aspects thérapeutiques et résumé global…</a:t>
            </a:r>
          </a:p>
        </p:txBody>
      </p:sp>
      <p:sp>
        <p:nvSpPr>
          <p:cNvPr id="3" name="Sous-titre 2">
            <a:extLst>
              <a:ext uri="{FF2B5EF4-FFF2-40B4-BE49-F238E27FC236}">
                <a16:creationId xmlns="" xmlns:a16="http://schemas.microsoft.com/office/drawing/2014/main" id="{423DF1AD-C9A7-3044-A273-E56D65708E44}"/>
              </a:ext>
            </a:extLst>
          </p:cNvPr>
          <p:cNvSpPr>
            <a:spLocks noGrp="1"/>
          </p:cNvSpPr>
          <p:nvPr>
            <p:ph type="subTitle" idx="1"/>
          </p:nvPr>
        </p:nvSpPr>
        <p:spPr>
          <a:xfrm>
            <a:off x="0" y="6554037"/>
            <a:ext cx="6858000" cy="303963"/>
          </a:xfrm>
        </p:spPr>
        <p:txBody>
          <a:bodyPr>
            <a:normAutofit/>
          </a:bodyPr>
          <a:lstStyle/>
          <a:p>
            <a:pPr algn="l"/>
            <a:r>
              <a:rPr lang="fr-FR" sz="1400" i="1" dirty="0"/>
              <a:t>Dr Cédric Arvieux, COREVIH Bretagne – CHU de Rennes</a:t>
            </a:r>
          </a:p>
        </p:txBody>
      </p:sp>
      <p:pic>
        <p:nvPicPr>
          <p:cNvPr id="4" name="Image 3">
            <a:extLst>
              <a:ext uri="{FF2B5EF4-FFF2-40B4-BE49-F238E27FC236}">
                <a16:creationId xmlns="" xmlns:a16="http://schemas.microsoft.com/office/drawing/2014/main" id="{E40BFEDD-EF90-4747-9145-CA4F1D119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91" y="239987"/>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16068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4F28532-0C2D-FA44-8A9C-64EFC9B82C01}"/>
              </a:ext>
            </a:extLst>
          </p:cNvPr>
          <p:cNvSpPr>
            <a:spLocks noGrp="1"/>
          </p:cNvSpPr>
          <p:nvPr>
            <p:ph type="title"/>
          </p:nvPr>
        </p:nvSpPr>
        <p:spPr/>
        <p:txBody>
          <a:bodyPr/>
          <a:lstStyle/>
          <a:p>
            <a:r>
              <a:rPr lang="fr-FR" dirty="0"/>
              <a:t>Peut-on se passer de la trithérapie en première ligne ?</a:t>
            </a:r>
          </a:p>
        </p:txBody>
      </p:sp>
      <p:sp>
        <p:nvSpPr>
          <p:cNvPr id="3" name="Espace réservé du texte 2">
            <a:extLst>
              <a:ext uri="{FF2B5EF4-FFF2-40B4-BE49-F238E27FC236}">
                <a16:creationId xmlns="" xmlns:a16="http://schemas.microsoft.com/office/drawing/2014/main" id="{F96BADFF-307D-974C-85C5-DD39A85AE437}"/>
              </a:ext>
            </a:extLst>
          </p:cNvPr>
          <p:cNvSpPr>
            <a:spLocks noGrp="1"/>
          </p:cNvSpPr>
          <p:nvPr>
            <p:ph type="body" idx="1"/>
          </p:nvPr>
        </p:nvSpPr>
        <p:spPr/>
        <p:txBody>
          <a:bodyPr/>
          <a:lstStyle/>
          <a:p>
            <a:endParaRPr lang="fr-FR"/>
          </a:p>
        </p:txBody>
      </p:sp>
      <p:pic>
        <p:nvPicPr>
          <p:cNvPr id="4" name="Image 3">
            <a:extLst>
              <a:ext uri="{FF2B5EF4-FFF2-40B4-BE49-F238E27FC236}">
                <a16:creationId xmlns="" xmlns:a16="http://schemas.microsoft.com/office/drawing/2014/main" id="{EA635BD5-2A24-7743-84D7-00DC55C96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91" y="239987"/>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69864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Essai ANDES : bithérapie DRV/r + 3TC </a:t>
            </a:r>
            <a:br>
              <a:rPr lang="fr-FR" dirty="0"/>
            </a:br>
            <a:r>
              <a:rPr lang="fr-FR" dirty="0"/>
              <a:t>en 1</a:t>
            </a:r>
            <a:r>
              <a:rPr lang="fr-FR" baseline="30000" dirty="0"/>
              <a:t>ère</a:t>
            </a:r>
            <a:r>
              <a:rPr lang="fr-FR" dirty="0"/>
              <a:t> ligne </a:t>
            </a:r>
            <a:r>
              <a:rPr lang="mr-IN" dirty="0"/>
              <a:t>–</a:t>
            </a:r>
            <a:r>
              <a:rPr lang="fr-FR" dirty="0"/>
              <a:t> Résultats à S48</a:t>
            </a:r>
          </a:p>
        </p:txBody>
      </p:sp>
      <p:sp>
        <p:nvSpPr>
          <p:cNvPr id="5123" name="Rectangle 3"/>
          <p:cNvSpPr>
            <a:spLocks noGrp="1" noChangeArrowheads="1"/>
          </p:cNvSpPr>
          <p:nvPr>
            <p:ph idx="1"/>
          </p:nvPr>
        </p:nvSpPr>
        <p:spPr>
          <a:xfrm>
            <a:off x="421265" y="1237528"/>
            <a:ext cx="8507413" cy="1297854"/>
          </a:xfrm>
        </p:spPr>
        <p:txBody>
          <a:bodyPr/>
          <a:lstStyle/>
          <a:p>
            <a:pPr eaLnBrk="1" hangingPunct="1"/>
            <a:r>
              <a:rPr lang="fr-FR" sz="1800" dirty="0"/>
              <a:t>Schéma : essai randomisé, ouvert, multicentrique (Argentine)</a:t>
            </a:r>
          </a:p>
          <a:p>
            <a:pPr eaLnBrk="1" hangingPunct="1"/>
            <a:r>
              <a:rPr lang="fr-FR" sz="1800" dirty="0"/>
              <a:t>Critères d’inclusion </a:t>
            </a:r>
          </a:p>
          <a:p>
            <a:pPr lvl="1" eaLnBrk="1" hangingPunct="1"/>
            <a:r>
              <a:rPr lang="fr-FR" sz="1600" dirty="0"/>
              <a:t>Adultes VIH, naïfs d’ARV, Ag </a:t>
            </a:r>
            <a:r>
              <a:rPr lang="fr-FR" sz="1600" dirty="0" err="1"/>
              <a:t>HBs</a:t>
            </a:r>
            <a:r>
              <a:rPr lang="fr-FR" sz="1600" dirty="0"/>
              <a:t>-, CV &gt; 1 000 c/ml</a:t>
            </a:r>
          </a:p>
          <a:p>
            <a:pPr lvl="1" eaLnBrk="1" hangingPunct="1"/>
            <a:r>
              <a:rPr lang="fr-FR" sz="1600" dirty="0"/>
              <a:t>Absence de résistance aux INTI et IP</a:t>
            </a:r>
          </a:p>
        </p:txBody>
      </p:sp>
      <p:sp>
        <p:nvSpPr>
          <p:cNvPr id="5" name="Text Box 3"/>
          <p:cNvSpPr txBox="1">
            <a:spLocks noChangeArrowheads="1"/>
          </p:cNvSpPr>
          <p:nvPr/>
        </p:nvSpPr>
        <p:spPr bwMode="auto">
          <a:xfrm>
            <a:off x="5937505" y="6568422"/>
            <a:ext cx="3206496" cy="276999"/>
          </a:xfrm>
          <a:prstGeom prst="rect">
            <a:avLst/>
          </a:prstGeom>
          <a:noFill/>
          <a:ln w="9525">
            <a:noFill/>
            <a:miter lim="800000"/>
            <a:headEnd/>
            <a:tailEnd/>
          </a:ln>
        </p:spPr>
        <p:txBody>
          <a:bodyPr wrap="square">
            <a:spAutoFit/>
          </a:bodyPr>
          <a:lstStyle/>
          <a:p>
            <a:pPr algn="r" eaLnBrk="0" hangingPunct="0"/>
            <a:r>
              <a:rPr lang="en-GB" sz="1200" i="1" dirty="0">
                <a:solidFill>
                  <a:srgbClr val="0070C0"/>
                </a:solidFill>
              </a:rPr>
              <a:t>Figueroa MI, CROI 2018, Abs. 489</a:t>
            </a:r>
          </a:p>
        </p:txBody>
      </p:sp>
      <p:sp>
        <p:nvSpPr>
          <p:cNvPr id="13" name="Rectangle 3">
            <a:extLst>
              <a:ext uri="{FF2B5EF4-FFF2-40B4-BE49-F238E27FC236}">
                <a16:creationId xmlns="" xmlns:a16="http://schemas.microsoft.com/office/drawing/2014/main" id="{2311120B-22E0-404D-98BC-87B4DFE941D9}"/>
              </a:ext>
            </a:extLst>
          </p:cNvPr>
          <p:cNvSpPr txBox="1">
            <a:spLocks noChangeArrowheads="1"/>
          </p:cNvSpPr>
          <p:nvPr/>
        </p:nvSpPr>
        <p:spPr bwMode="auto">
          <a:xfrm>
            <a:off x="277314" y="3724186"/>
            <a:ext cx="8855471" cy="635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eaLnBrk="1" hangingPunct="1"/>
            <a:r>
              <a:rPr lang="fr-FR" sz="1800" kern="0" dirty="0"/>
              <a:t>Caractéristiques à l’inclusion : âge médian : 33 ans, hommes : 91 %, </a:t>
            </a:r>
            <a:br>
              <a:rPr lang="fr-FR" sz="1800" kern="0" dirty="0"/>
            </a:br>
            <a:r>
              <a:rPr lang="fr-FR" sz="1800" kern="0" dirty="0"/>
              <a:t>CV médiane : 4,5 log</a:t>
            </a:r>
            <a:r>
              <a:rPr lang="fr-FR" sz="1800" kern="0" baseline="-25000" dirty="0"/>
              <a:t>10</a:t>
            </a:r>
            <a:r>
              <a:rPr lang="fr-FR" sz="1800" kern="0" dirty="0"/>
              <a:t> c/ml, CV &gt; 100 000 c/ml : 24 %, CD4, médiane : 383/mm</a:t>
            </a:r>
            <a:r>
              <a:rPr lang="fr-FR" sz="1800" kern="0" baseline="30000" dirty="0"/>
              <a:t>3</a:t>
            </a:r>
            <a:r>
              <a:rPr lang="fr-FR" sz="1800" kern="0" dirty="0"/>
              <a:t> </a:t>
            </a:r>
            <a:br>
              <a:rPr lang="fr-FR" sz="1800" kern="0" dirty="0"/>
            </a:br>
            <a:endParaRPr lang="fr-FR" sz="1800" kern="0" dirty="0"/>
          </a:p>
        </p:txBody>
      </p:sp>
      <p:grpSp>
        <p:nvGrpSpPr>
          <p:cNvPr id="3" name="Groupe 2">
            <a:extLst>
              <a:ext uri="{FF2B5EF4-FFF2-40B4-BE49-F238E27FC236}">
                <a16:creationId xmlns="" xmlns:a16="http://schemas.microsoft.com/office/drawing/2014/main" id="{7D930B20-80F3-4851-9E2C-AF819372C755}"/>
              </a:ext>
            </a:extLst>
          </p:cNvPr>
          <p:cNvGrpSpPr/>
          <p:nvPr/>
        </p:nvGrpSpPr>
        <p:grpSpPr>
          <a:xfrm>
            <a:off x="372727" y="1795796"/>
            <a:ext cx="8353943" cy="1868603"/>
            <a:chOff x="941506" y="2278594"/>
            <a:chExt cx="8353943" cy="1868603"/>
          </a:xfrm>
        </p:grpSpPr>
        <p:sp>
          <p:nvSpPr>
            <p:cNvPr id="6" name="Line 6">
              <a:extLst>
                <a:ext uri="{FF2B5EF4-FFF2-40B4-BE49-F238E27FC236}">
                  <a16:creationId xmlns="" xmlns:a16="http://schemas.microsoft.com/office/drawing/2014/main" id="{332ABE56-BE74-4699-B42D-096DDCF29D1A}"/>
                </a:ext>
              </a:extLst>
            </p:cNvPr>
            <p:cNvSpPr>
              <a:spLocks noChangeShapeType="1"/>
            </p:cNvSpPr>
            <p:nvPr/>
          </p:nvSpPr>
          <p:spPr bwMode="auto">
            <a:xfrm>
              <a:off x="2659001" y="3396685"/>
              <a:ext cx="215996" cy="0"/>
            </a:xfrm>
            <a:prstGeom prst="line">
              <a:avLst/>
            </a:prstGeom>
            <a:noFill/>
            <a:ln w="19050">
              <a:solidFill>
                <a:srgbClr val="0070C0"/>
              </a:solidFill>
              <a:round/>
              <a:headEnd/>
              <a:tailEnd/>
            </a:ln>
          </p:spPr>
          <p:txBody>
            <a:bodyPr/>
            <a:lstStyle/>
            <a:p>
              <a:endParaRPr lang="fr-FR" sz="1200"/>
            </a:p>
          </p:txBody>
        </p:sp>
        <p:sp>
          <p:nvSpPr>
            <p:cNvPr id="7" name="Left Bracket 5">
              <a:extLst>
                <a:ext uri="{FF2B5EF4-FFF2-40B4-BE49-F238E27FC236}">
                  <a16:creationId xmlns="" xmlns:a16="http://schemas.microsoft.com/office/drawing/2014/main" id="{7069BA83-73AA-47F9-BF06-DE870F157829}"/>
                </a:ext>
              </a:extLst>
            </p:cNvPr>
            <p:cNvSpPr>
              <a:spLocks/>
            </p:cNvSpPr>
            <p:nvPr/>
          </p:nvSpPr>
          <p:spPr bwMode="auto">
            <a:xfrm>
              <a:off x="2869538" y="3171086"/>
              <a:ext cx="287999" cy="467993"/>
            </a:xfrm>
            <a:prstGeom prst="leftBracket">
              <a:avLst>
                <a:gd name="adj" fmla="val 0"/>
              </a:avLst>
            </a:prstGeom>
            <a:noFill/>
            <a:ln w="19050" algn="ctr">
              <a:solidFill>
                <a:srgbClr val="0070C0"/>
              </a:solidFill>
              <a:round/>
              <a:headEnd/>
              <a:tailEnd/>
            </a:ln>
          </p:spPr>
          <p:txBody>
            <a:bodyPr/>
            <a:lstStyle/>
            <a:p>
              <a:pPr algn="ctr"/>
              <a:endParaRPr lang="fr-FR" sz="1100" baseline="-25000">
                <a:solidFill>
                  <a:srgbClr val="000000"/>
                </a:solidFill>
                <a:ea typeface="MS PGothic" pitchFamily="34" charset="-128"/>
              </a:endParaRPr>
            </a:p>
          </p:txBody>
        </p:sp>
        <p:sp>
          <p:nvSpPr>
            <p:cNvPr id="8" name="Rectangle : coins arrondis 7">
              <a:extLst>
                <a:ext uri="{FF2B5EF4-FFF2-40B4-BE49-F238E27FC236}">
                  <a16:creationId xmlns="" xmlns:a16="http://schemas.microsoft.com/office/drawing/2014/main" id="{DBD33521-87C7-4604-8889-453E4607E01E}"/>
                </a:ext>
              </a:extLst>
            </p:cNvPr>
            <p:cNvSpPr/>
            <p:nvPr/>
          </p:nvSpPr>
          <p:spPr bwMode="auto">
            <a:xfrm>
              <a:off x="3149818" y="2960519"/>
              <a:ext cx="5569172" cy="431999"/>
            </a:xfrm>
            <a:prstGeom prst="roundRect">
              <a:avLst/>
            </a:prstGeom>
            <a:solidFill>
              <a:srgbClr val="FF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rgbClr val="990000"/>
                </a:buClr>
                <a:buSzPct val="120000"/>
                <a:defRPr/>
              </a:pPr>
              <a:r>
                <a:rPr lang="fr-FR" sz="1400" b="1" dirty="0">
                  <a:solidFill>
                    <a:srgbClr val="FFFFFF"/>
                  </a:solidFill>
                  <a:latin typeface="Arial"/>
                  <a:ea typeface="MS Mincho" pitchFamily="49" charset="-128"/>
                  <a:cs typeface="Arial" charset="0"/>
                </a:rPr>
                <a:t>DRV/r 800/100 mg qd + 3TC 300 mg </a:t>
              </a:r>
              <a:r>
                <a:rPr lang="fr-FR" sz="1400" b="1" dirty="0" err="1">
                  <a:solidFill>
                    <a:srgbClr val="FFFFFF"/>
                  </a:solidFill>
                  <a:latin typeface="Arial"/>
                  <a:ea typeface="MS Mincho" pitchFamily="49" charset="-128"/>
                  <a:cs typeface="Arial" charset="0"/>
                </a:rPr>
                <a:t>qd</a:t>
              </a:r>
              <a:r>
                <a:rPr lang="fr-FR" sz="1400" b="1" dirty="0">
                  <a:solidFill>
                    <a:srgbClr val="FFFFFF"/>
                  </a:solidFill>
                  <a:latin typeface="Arial"/>
                  <a:ea typeface="MS Mincho" pitchFamily="49" charset="-128"/>
                  <a:cs typeface="Arial" charset="0"/>
                </a:rPr>
                <a:t> (n = 75)</a:t>
              </a:r>
              <a:endParaRPr lang="fr-FR" sz="1400" dirty="0">
                <a:solidFill>
                  <a:srgbClr val="FFFFFF"/>
                </a:solidFill>
                <a:latin typeface="Arial"/>
                <a:ea typeface="MS Mincho" pitchFamily="49" charset="-128"/>
                <a:cs typeface="Arial" charset="0"/>
              </a:endParaRPr>
            </a:p>
          </p:txBody>
        </p:sp>
        <p:sp>
          <p:nvSpPr>
            <p:cNvPr id="12" name="Rectangle : coins arrondis 11">
              <a:extLst>
                <a:ext uri="{FF2B5EF4-FFF2-40B4-BE49-F238E27FC236}">
                  <a16:creationId xmlns="" xmlns:a16="http://schemas.microsoft.com/office/drawing/2014/main" id="{0797E912-0106-4B20-8FFF-AABFC15953A7}"/>
                </a:ext>
              </a:extLst>
            </p:cNvPr>
            <p:cNvSpPr/>
            <p:nvPr/>
          </p:nvSpPr>
          <p:spPr bwMode="auto">
            <a:xfrm>
              <a:off x="3149818" y="3423095"/>
              <a:ext cx="5580000" cy="431999"/>
            </a:xfrm>
            <a:prstGeom prst="roundRect">
              <a:avLst/>
            </a:prstGeom>
            <a:solidFill>
              <a:srgbClr val="0000C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rgbClr val="990000"/>
                </a:buClr>
                <a:buSzPct val="120000"/>
                <a:defRPr/>
              </a:pPr>
              <a:r>
                <a:rPr lang="fr-FR" sz="1400" b="1" dirty="0">
                  <a:solidFill>
                    <a:srgbClr val="FFFFFF"/>
                  </a:solidFill>
                  <a:latin typeface="Arial"/>
                  <a:ea typeface="MS Mincho" pitchFamily="49" charset="-128"/>
                  <a:cs typeface="Arial" charset="0"/>
                </a:rPr>
                <a:t>DRV/r 800/100 mg qd + 3TC/TDF 300/300 mg </a:t>
              </a:r>
              <a:r>
                <a:rPr lang="fr-FR" sz="1400" b="1" dirty="0" err="1">
                  <a:solidFill>
                    <a:srgbClr val="FFFFFF"/>
                  </a:solidFill>
                  <a:latin typeface="Arial"/>
                  <a:ea typeface="MS Mincho" pitchFamily="49" charset="-128"/>
                  <a:cs typeface="Arial" charset="0"/>
                </a:rPr>
                <a:t>qd</a:t>
              </a:r>
              <a:r>
                <a:rPr lang="fr-FR" sz="1400" b="1" dirty="0">
                  <a:solidFill>
                    <a:srgbClr val="FFFFFF"/>
                  </a:solidFill>
                  <a:latin typeface="Arial"/>
                  <a:ea typeface="MS Mincho" pitchFamily="49" charset="-128"/>
                  <a:cs typeface="Arial" charset="0"/>
                </a:rPr>
                <a:t> (n = 70)</a:t>
              </a:r>
              <a:endParaRPr lang="fr-FR" sz="1400" dirty="0">
                <a:solidFill>
                  <a:srgbClr val="FFFFFF"/>
                </a:solidFill>
                <a:latin typeface="Arial"/>
                <a:ea typeface="MS Mincho" pitchFamily="49" charset="-128"/>
                <a:cs typeface="Arial" charset="0"/>
              </a:endParaRPr>
            </a:p>
          </p:txBody>
        </p:sp>
        <p:sp>
          <p:nvSpPr>
            <p:cNvPr id="20" name="ZoneTexte 19">
              <a:extLst>
                <a:ext uri="{FF2B5EF4-FFF2-40B4-BE49-F238E27FC236}">
                  <a16:creationId xmlns="" xmlns:a16="http://schemas.microsoft.com/office/drawing/2014/main" id="{E9CFE530-62D8-429B-AD1D-0EE16CB327BC}"/>
                </a:ext>
              </a:extLst>
            </p:cNvPr>
            <p:cNvSpPr txBox="1"/>
            <p:nvPr/>
          </p:nvSpPr>
          <p:spPr>
            <a:xfrm>
              <a:off x="7956621" y="2278594"/>
              <a:ext cx="1338828" cy="461665"/>
            </a:xfrm>
            <a:prstGeom prst="rect">
              <a:avLst/>
            </a:prstGeom>
            <a:noFill/>
          </p:spPr>
          <p:txBody>
            <a:bodyPr wrap="none" rtlCol="0">
              <a:spAutoFit/>
            </a:bodyPr>
            <a:lstStyle/>
            <a:p>
              <a:pPr algn="ctr"/>
              <a:r>
                <a:rPr lang="fr-FR" sz="1200" b="1" dirty="0"/>
                <a:t>S48 </a:t>
              </a:r>
            </a:p>
            <a:p>
              <a:pPr algn="ctr"/>
              <a:r>
                <a:rPr lang="fr-FR" sz="1200" b="1" dirty="0"/>
                <a:t>critère principal</a:t>
              </a:r>
            </a:p>
          </p:txBody>
        </p:sp>
        <p:sp>
          <p:nvSpPr>
            <p:cNvPr id="16" name="ZoneTexte 15">
              <a:extLst>
                <a:ext uri="{FF2B5EF4-FFF2-40B4-BE49-F238E27FC236}">
                  <a16:creationId xmlns="" xmlns:a16="http://schemas.microsoft.com/office/drawing/2014/main" id="{5AC70430-3744-4D3B-BF1C-E784DC8E9D73}"/>
                </a:ext>
              </a:extLst>
            </p:cNvPr>
            <p:cNvSpPr txBox="1"/>
            <p:nvPr/>
          </p:nvSpPr>
          <p:spPr>
            <a:xfrm>
              <a:off x="3157537" y="3870198"/>
              <a:ext cx="2389244" cy="276999"/>
            </a:xfrm>
            <a:prstGeom prst="rect">
              <a:avLst/>
            </a:prstGeom>
            <a:noFill/>
          </p:spPr>
          <p:txBody>
            <a:bodyPr wrap="none" rtlCol="0">
              <a:spAutoFit/>
            </a:bodyPr>
            <a:lstStyle/>
            <a:p>
              <a:r>
                <a:rPr lang="fr-FR" sz="1200" dirty="0"/>
                <a:t>DRV/r </a:t>
              </a:r>
              <a:r>
                <a:rPr lang="fr-FR" sz="1200" dirty="0" err="1"/>
                <a:t>coformulation</a:t>
              </a:r>
              <a:r>
                <a:rPr lang="fr-FR" sz="1200" dirty="0"/>
                <a:t> (générique)</a:t>
              </a:r>
            </a:p>
          </p:txBody>
        </p:sp>
        <p:sp>
          <p:nvSpPr>
            <p:cNvPr id="19" name="ZoneTexte 18">
              <a:extLst>
                <a:ext uri="{FF2B5EF4-FFF2-40B4-BE49-F238E27FC236}">
                  <a16:creationId xmlns="" xmlns:a16="http://schemas.microsoft.com/office/drawing/2014/main" id="{142FD751-AB29-4577-896D-90F67DE4DB50}"/>
                </a:ext>
              </a:extLst>
            </p:cNvPr>
            <p:cNvSpPr txBox="1"/>
            <p:nvPr/>
          </p:nvSpPr>
          <p:spPr>
            <a:xfrm>
              <a:off x="941506" y="2965473"/>
              <a:ext cx="1664048" cy="919401"/>
            </a:xfrm>
            <a:prstGeom prst="round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fr-FR" sz="1200" b="1" dirty="0">
                  <a:solidFill>
                    <a:srgbClr val="000066"/>
                  </a:solidFill>
                </a:rPr>
                <a:t>Randomisation</a:t>
              </a:r>
              <a:endParaRPr lang="fr-FR" sz="1200" b="1" baseline="30000" dirty="0">
                <a:solidFill>
                  <a:srgbClr val="000066"/>
                </a:solidFill>
              </a:endParaRPr>
            </a:p>
            <a:p>
              <a:pPr algn="ctr"/>
              <a:r>
                <a:rPr lang="fr-FR" sz="1200" b="1" dirty="0">
                  <a:solidFill>
                    <a:srgbClr val="000066"/>
                  </a:solidFill>
                </a:rPr>
                <a:t>1:1</a:t>
              </a:r>
            </a:p>
            <a:p>
              <a:pPr algn="ctr"/>
              <a:r>
                <a:rPr lang="fr-FR" sz="1200" b="1" dirty="0">
                  <a:solidFill>
                    <a:srgbClr val="000066"/>
                  </a:solidFill>
                </a:rPr>
                <a:t>stratifiée sur CV </a:t>
              </a:r>
            </a:p>
            <a:p>
              <a:pPr algn="ctr"/>
              <a:r>
                <a:rPr lang="fr-FR" sz="1200" b="1" dirty="0">
                  <a:solidFill>
                    <a:srgbClr val="000066"/>
                  </a:solidFill>
                </a:rPr>
                <a:t>&lt; ou &gt; 100 000 c/ml</a:t>
              </a:r>
            </a:p>
          </p:txBody>
        </p:sp>
        <p:cxnSp>
          <p:nvCxnSpPr>
            <p:cNvPr id="21" name="Connecteur droit avec flèche 20">
              <a:extLst>
                <a:ext uri="{FF2B5EF4-FFF2-40B4-BE49-F238E27FC236}">
                  <a16:creationId xmlns="" xmlns:a16="http://schemas.microsoft.com/office/drawing/2014/main" id="{F52F222D-7BAD-4001-81E9-DCF0C16D8699}"/>
                </a:ext>
              </a:extLst>
            </p:cNvPr>
            <p:cNvCxnSpPr/>
            <p:nvPr/>
          </p:nvCxnSpPr>
          <p:spPr bwMode="auto">
            <a:xfrm>
              <a:off x="8686169" y="2784116"/>
              <a:ext cx="0" cy="145391"/>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grpSp>
      <p:graphicFrame>
        <p:nvGraphicFramePr>
          <p:cNvPr id="4" name="Tableau 3"/>
          <p:cNvGraphicFramePr>
            <a:graphicFrameLocks noGrp="1"/>
          </p:cNvGraphicFramePr>
          <p:nvPr>
            <p:extLst/>
          </p:nvPr>
        </p:nvGraphicFramePr>
        <p:xfrm>
          <a:off x="190562" y="4773375"/>
          <a:ext cx="4898796" cy="1432560"/>
        </p:xfrm>
        <a:graphic>
          <a:graphicData uri="http://schemas.openxmlformats.org/drawingml/2006/table">
            <a:tbl>
              <a:tblPr firstRow="1" bandRow="1">
                <a:tableStyleId>{5C22544A-7EE6-4342-B048-85BDC9FD1C3A}</a:tableStyleId>
              </a:tblPr>
              <a:tblGrid>
                <a:gridCol w="2444354">
                  <a:extLst>
                    <a:ext uri="{9D8B030D-6E8A-4147-A177-3AD203B41FA5}">
                      <a16:colId xmlns="" xmlns:a16="http://schemas.microsoft.com/office/drawing/2014/main" val="20000"/>
                    </a:ext>
                  </a:extLst>
                </a:gridCol>
                <a:gridCol w="930698">
                  <a:extLst>
                    <a:ext uri="{9D8B030D-6E8A-4147-A177-3AD203B41FA5}">
                      <a16:colId xmlns="" xmlns:a16="http://schemas.microsoft.com/office/drawing/2014/main" val="20001"/>
                    </a:ext>
                  </a:extLst>
                </a:gridCol>
                <a:gridCol w="1523744">
                  <a:extLst>
                    <a:ext uri="{9D8B030D-6E8A-4147-A177-3AD203B41FA5}">
                      <a16:colId xmlns="" xmlns:a16="http://schemas.microsoft.com/office/drawing/2014/main" val="20002"/>
                    </a:ext>
                  </a:extLst>
                </a:gridCol>
              </a:tblGrid>
              <a:tr h="189638">
                <a:tc>
                  <a:txBody>
                    <a:bodyPr/>
                    <a:lstStyle/>
                    <a:p>
                      <a:endParaRPr lang="fr-FR" sz="1400" dirty="0">
                        <a:solidFill>
                          <a:srgbClr val="000066"/>
                        </a:solidFill>
                        <a:latin typeface="+mn-lt"/>
                      </a:endParaRPr>
                    </a:p>
                  </a:txBody>
                  <a:tcPr/>
                </a:tc>
                <a:tc>
                  <a:txBody>
                    <a:bodyPr/>
                    <a:lstStyle/>
                    <a:p>
                      <a:pPr algn="ctr"/>
                      <a:r>
                        <a:rPr lang="fr-FR" sz="1400" dirty="0">
                          <a:solidFill>
                            <a:schemeClr val="bg1"/>
                          </a:solidFill>
                        </a:rPr>
                        <a:t>DRV/r </a:t>
                      </a:r>
                    </a:p>
                    <a:p>
                      <a:pPr algn="ctr"/>
                      <a:r>
                        <a:rPr lang="fr-FR" sz="1400" dirty="0">
                          <a:solidFill>
                            <a:schemeClr val="bg1"/>
                          </a:solidFill>
                        </a:rPr>
                        <a:t>+ 3TC</a:t>
                      </a:r>
                      <a:endParaRPr lang="fr-FR" sz="1400" dirty="0">
                        <a:solidFill>
                          <a:schemeClr val="bg1"/>
                        </a:solidFill>
                        <a:latin typeface="+mn-lt"/>
                      </a:endParaRPr>
                    </a:p>
                  </a:txBody>
                  <a:tcPr>
                    <a:solidFill>
                      <a:srgbClr val="FF00FF"/>
                    </a:solidFill>
                  </a:tcPr>
                </a:tc>
                <a:tc>
                  <a:txBody>
                    <a:bodyPr/>
                    <a:lstStyle/>
                    <a:p>
                      <a:pPr algn="ctr"/>
                      <a:r>
                        <a:rPr lang="fr-FR" sz="1400" dirty="0">
                          <a:solidFill>
                            <a:schemeClr val="bg1"/>
                          </a:solidFill>
                        </a:rPr>
                        <a:t>DRV/r </a:t>
                      </a:r>
                      <a:br>
                        <a:rPr lang="fr-FR" sz="1400" dirty="0">
                          <a:solidFill>
                            <a:schemeClr val="bg1"/>
                          </a:solidFill>
                        </a:rPr>
                      </a:br>
                      <a:r>
                        <a:rPr lang="fr-FR" sz="1400" dirty="0">
                          <a:solidFill>
                            <a:schemeClr val="bg1"/>
                          </a:solidFill>
                        </a:rPr>
                        <a:t>+</a:t>
                      </a:r>
                      <a:r>
                        <a:rPr lang="fr-FR" sz="1400" baseline="0" dirty="0">
                          <a:solidFill>
                            <a:schemeClr val="bg1"/>
                          </a:solidFill>
                        </a:rPr>
                        <a:t> </a:t>
                      </a:r>
                      <a:r>
                        <a:rPr lang="fr-FR" sz="1400" dirty="0">
                          <a:solidFill>
                            <a:schemeClr val="bg1"/>
                          </a:solidFill>
                        </a:rPr>
                        <a:t>3TC/TDF</a:t>
                      </a:r>
                      <a:endParaRPr lang="fr-FR" sz="1400" dirty="0">
                        <a:solidFill>
                          <a:schemeClr val="bg1"/>
                        </a:solidFill>
                        <a:latin typeface="+mn-lt"/>
                      </a:endParaRPr>
                    </a:p>
                  </a:txBody>
                  <a:tcPr>
                    <a:solidFill>
                      <a:srgbClr val="0000CC"/>
                    </a:solidFill>
                  </a:tcPr>
                </a:tc>
                <a:extLst>
                  <a:ext uri="{0D108BD9-81ED-4DB2-BD59-A6C34878D82A}">
                    <a16:rowId xmlns="" xmlns:a16="http://schemas.microsoft.com/office/drawing/2014/main" val="10000"/>
                  </a:ext>
                </a:extLst>
              </a:tr>
              <a:tr h="189638">
                <a:tc>
                  <a:txBody>
                    <a:bodyPr/>
                    <a:lstStyle/>
                    <a:p>
                      <a:r>
                        <a:rPr lang="fr-FR" sz="1400" dirty="0">
                          <a:solidFill>
                            <a:srgbClr val="000066"/>
                          </a:solidFill>
                        </a:rPr>
                        <a:t>ITT- Tous</a:t>
                      </a:r>
                      <a:r>
                        <a:rPr lang="fr-FR" sz="1400" baseline="0" dirty="0">
                          <a:solidFill>
                            <a:srgbClr val="000066"/>
                          </a:solidFill>
                        </a:rPr>
                        <a:t> </a:t>
                      </a:r>
                      <a:r>
                        <a:rPr lang="fr-FR" sz="1400" dirty="0">
                          <a:solidFill>
                            <a:srgbClr val="000066"/>
                          </a:solidFill>
                        </a:rPr>
                        <a:t>patients</a:t>
                      </a:r>
                      <a:endParaRPr lang="fr-FR" sz="1400" dirty="0">
                        <a:solidFill>
                          <a:srgbClr val="000066"/>
                        </a:solidFill>
                        <a:latin typeface="+mn-lt"/>
                      </a:endParaRPr>
                    </a:p>
                  </a:txBody>
                  <a:tcPr/>
                </a:tc>
                <a:tc>
                  <a:txBody>
                    <a:bodyPr/>
                    <a:lstStyle/>
                    <a:p>
                      <a:pPr algn="ctr"/>
                      <a:r>
                        <a:rPr lang="fr-FR" sz="1400" dirty="0">
                          <a:solidFill>
                            <a:srgbClr val="000066"/>
                          </a:solidFill>
                        </a:rPr>
                        <a:t>93</a:t>
                      </a:r>
                      <a:endParaRPr lang="fr-FR" sz="1400" dirty="0">
                        <a:solidFill>
                          <a:srgbClr val="000066"/>
                        </a:solidFill>
                        <a:latin typeface="+mn-lt"/>
                      </a:endParaRPr>
                    </a:p>
                  </a:txBody>
                  <a:tcPr/>
                </a:tc>
                <a:tc>
                  <a:txBody>
                    <a:bodyPr/>
                    <a:lstStyle/>
                    <a:p>
                      <a:pPr algn="ctr"/>
                      <a:r>
                        <a:rPr lang="fr-FR" sz="1400" dirty="0">
                          <a:solidFill>
                            <a:srgbClr val="000066"/>
                          </a:solidFill>
                        </a:rPr>
                        <a:t>94</a:t>
                      </a:r>
                      <a:endParaRPr lang="fr-FR" sz="1400" dirty="0">
                        <a:solidFill>
                          <a:srgbClr val="000066"/>
                        </a:solidFill>
                        <a:latin typeface="+mn-lt"/>
                      </a:endParaRPr>
                    </a:p>
                  </a:txBody>
                  <a:tcPr/>
                </a:tc>
                <a:extLst>
                  <a:ext uri="{0D108BD9-81ED-4DB2-BD59-A6C34878D82A}">
                    <a16:rowId xmlns="" xmlns:a16="http://schemas.microsoft.com/office/drawing/2014/main" val="10001"/>
                  </a:ext>
                </a:extLst>
              </a:tr>
              <a:tr h="189638">
                <a:tc>
                  <a:txBody>
                    <a:bodyPr/>
                    <a:lstStyle/>
                    <a:p>
                      <a:r>
                        <a:rPr lang="fr-FR" sz="1400" dirty="0">
                          <a:solidFill>
                            <a:srgbClr val="000066"/>
                          </a:solidFill>
                        </a:rPr>
                        <a:t>ITT</a:t>
                      </a:r>
                      <a:r>
                        <a:rPr lang="fr-FR" sz="1400" baseline="0" dirty="0">
                          <a:solidFill>
                            <a:srgbClr val="000066"/>
                          </a:solidFill>
                        </a:rPr>
                        <a:t> </a:t>
                      </a:r>
                      <a:r>
                        <a:rPr lang="mr-IN" sz="1400" baseline="0" dirty="0">
                          <a:solidFill>
                            <a:srgbClr val="000066"/>
                          </a:solidFill>
                        </a:rPr>
                        <a:t>–</a:t>
                      </a:r>
                      <a:r>
                        <a:rPr lang="fr-FR" sz="1400" baseline="0" dirty="0">
                          <a:solidFill>
                            <a:srgbClr val="000066"/>
                          </a:solidFill>
                        </a:rPr>
                        <a:t> CV J0 &gt; 100 000 c/ml</a:t>
                      </a:r>
                      <a:endParaRPr lang="fr-FR" sz="1400" dirty="0">
                        <a:solidFill>
                          <a:srgbClr val="000066"/>
                        </a:solidFill>
                        <a:latin typeface="+mn-lt"/>
                      </a:endParaRPr>
                    </a:p>
                  </a:txBody>
                  <a:tcPr/>
                </a:tc>
                <a:tc>
                  <a:txBody>
                    <a:bodyPr/>
                    <a:lstStyle/>
                    <a:p>
                      <a:pPr algn="ctr"/>
                      <a:r>
                        <a:rPr lang="fr-FR" sz="1400" dirty="0">
                          <a:solidFill>
                            <a:srgbClr val="000066"/>
                          </a:solidFill>
                        </a:rPr>
                        <a:t>91</a:t>
                      </a:r>
                      <a:endParaRPr lang="fr-FR" sz="1400" dirty="0">
                        <a:solidFill>
                          <a:srgbClr val="000066"/>
                        </a:solidFill>
                        <a:latin typeface="+mn-lt"/>
                      </a:endParaRPr>
                    </a:p>
                  </a:txBody>
                  <a:tcPr/>
                </a:tc>
                <a:tc>
                  <a:txBody>
                    <a:bodyPr/>
                    <a:lstStyle/>
                    <a:p>
                      <a:pPr algn="ctr"/>
                      <a:r>
                        <a:rPr lang="fr-FR" sz="1400" dirty="0">
                          <a:solidFill>
                            <a:srgbClr val="000066"/>
                          </a:solidFill>
                        </a:rPr>
                        <a:t>92</a:t>
                      </a:r>
                      <a:endParaRPr lang="fr-FR" sz="1400" dirty="0">
                        <a:solidFill>
                          <a:srgbClr val="000066"/>
                        </a:solidFill>
                        <a:latin typeface="+mn-lt"/>
                      </a:endParaRPr>
                    </a:p>
                  </a:txBody>
                  <a:tcPr/>
                </a:tc>
                <a:extLst>
                  <a:ext uri="{0D108BD9-81ED-4DB2-BD59-A6C34878D82A}">
                    <a16:rowId xmlns="" xmlns:a16="http://schemas.microsoft.com/office/drawing/2014/main" val="10002"/>
                  </a:ext>
                </a:extLst>
              </a:tr>
              <a:tr h="189638">
                <a:tc>
                  <a:txBody>
                    <a:bodyPr/>
                    <a:lstStyle/>
                    <a:p>
                      <a:r>
                        <a:rPr lang="fr-FR" sz="1400" dirty="0">
                          <a:solidFill>
                            <a:srgbClr val="000066"/>
                          </a:solidFill>
                        </a:rPr>
                        <a:t>Per protocole</a:t>
                      </a:r>
                      <a:endParaRPr lang="fr-FR" sz="1400" dirty="0">
                        <a:solidFill>
                          <a:srgbClr val="000066"/>
                        </a:solidFill>
                        <a:latin typeface="+mn-lt"/>
                      </a:endParaRPr>
                    </a:p>
                  </a:txBody>
                  <a:tcPr/>
                </a:tc>
                <a:tc>
                  <a:txBody>
                    <a:bodyPr/>
                    <a:lstStyle/>
                    <a:p>
                      <a:pPr algn="ctr"/>
                      <a:r>
                        <a:rPr lang="fr-FR" sz="1400" dirty="0">
                          <a:solidFill>
                            <a:srgbClr val="000066"/>
                          </a:solidFill>
                        </a:rPr>
                        <a:t>100</a:t>
                      </a:r>
                      <a:endParaRPr lang="fr-FR" sz="1400" dirty="0">
                        <a:solidFill>
                          <a:srgbClr val="000066"/>
                        </a:solidFill>
                        <a:latin typeface="+mn-lt"/>
                      </a:endParaRPr>
                    </a:p>
                  </a:txBody>
                  <a:tcPr/>
                </a:tc>
                <a:tc>
                  <a:txBody>
                    <a:bodyPr/>
                    <a:lstStyle/>
                    <a:p>
                      <a:pPr algn="ctr"/>
                      <a:r>
                        <a:rPr lang="fr-FR" sz="1400" dirty="0">
                          <a:solidFill>
                            <a:srgbClr val="000066"/>
                          </a:solidFill>
                        </a:rPr>
                        <a:t>99</a:t>
                      </a:r>
                      <a:endParaRPr lang="fr-FR" sz="1400" dirty="0">
                        <a:solidFill>
                          <a:srgbClr val="000066"/>
                        </a:solidFill>
                        <a:latin typeface="+mn-lt"/>
                      </a:endParaRPr>
                    </a:p>
                  </a:txBody>
                  <a:tcPr/>
                </a:tc>
                <a:extLst>
                  <a:ext uri="{0D108BD9-81ED-4DB2-BD59-A6C34878D82A}">
                    <a16:rowId xmlns="" xmlns:a16="http://schemas.microsoft.com/office/drawing/2014/main" val="10003"/>
                  </a:ext>
                </a:extLst>
              </a:tr>
            </a:tbl>
          </a:graphicData>
        </a:graphic>
      </p:graphicFrame>
      <p:sp>
        <p:nvSpPr>
          <p:cNvPr id="22" name="Text Box 2"/>
          <p:cNvSpPr txBox="1">
            <a:spLocks noChangeArrowheads="1"/>
          </p:cNvSpPr>
          <p:nvPr/>
        </p:nvSpPr>
        <p:spPr bwMode="auto">
          <a:xfrm>
            <a:off x="1547813" y="4366329"/>
            <a:ext cx="2854015" cy="400110"/>
          </a:xfrm>
          <a:prstGeom prst="rect">
            <a:avLst/>
          </a:prstGeom>
          <a:noFill/>
          <a:ln w="9525">
            <a:noFill/>
            <a:miter lim="800000"/>
            <a:headEnd/>
            <a:tailEnd/>
          </a:ln>
        </p:spPr>
        <p:txBody>
          <a:bodyPr wrap="square">
            <a:spAutoFit/>
          </a:bodyPr>
          <a:lstStyle/>
          <a:p>
            <a:pPr algn="ctr"/>
            <a:r>
              <a:rPr lang="da-DK" sz="2000" b="1" dirty="0">
                <a:solidFill>
                  <a:srgbClr val="0070C0"/>
                </a:solidFill>
                <a:latin typeface="Calibri" pitchFamily="34" charset="0"/>
                <a:ea typeface="ＭＳ Ｐゴシック" pitchFamily="34" charset="-128"/>
              </a:rPr>
              <a:t>% CV &lt; 50 c/ml à S48</a:t>
            </a:r>
            <a:endParaRPr lang="fr-FR" sz="2000" b="1" dirty="0">
              <a:solidFill>
                <a:srgbClr val="0070C0"/>
              </a:solidFill>
              <a:latin typeface="Calibri" pitchFamily="34" charset="0"/>
              <a:ea typeface="ＭＳ Ｐゴシック" pitchFamily="34" charset="-128"/>
            </a:endParaRPr>
          </a:p>
        </p:txBody>
      </p:sp>
      <p:sp>
        <p:nvSpPr>
          <p:cNvPr id="23" name="Rectangle 3"/>
          <p:cNvSpPr txBox="1">
            <a:spLocks noChangeArrowheads="1"/>
          </p:cNvSpPr>
          <p:nvPr/>
        </p:nvSpPr>
        <p:spPr bwMode="auto">
          <a:xfrm>
            <a:off x="5163261" y="4558128"/>
            <a:ext cx="4022792" cy="1297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eaLnBrk="1" hangingPunct="1"/>
            <a:r>
              <a:rPr lang="fr-FR" sz="1800" dirty="0"/>
              <a:t>Evénements indésirables les plus fréquents : gastro-intestinaux</a:t>
            </a:r>
          </a:p>
          <a:p>
            <a:pPr marL="685800" lvl="1" eaLnBrk="1" hangingPunct="1">
              <a:buFontTx/>
              <a:buChar char="-"/>
            </a:pPr>
            <a:r>
              <a:rPr lang="fr-FR" sz="1600" dirty="0"/>
              <a:t>Bithérapie : 7 %</a:t>
            </a:r>
          </a:p>
          <a:p>
            <a:pPr marL="685800" lvl="1" eaLnBrk="1" hangingPunct="1">
              <a:buFontTx/>
              <a:buChar char="-"/>
            </a:pPr>
            <a:r>
              <a:rPr lang="fr-FR" sz="1600" dirty="0"/>
              <a:t>Trithérapie : 14 %</a:t>
            </a:r>
          </a:p>
          <a:p>
            <a:pPr marL="285750" eaLnBrk="1" hangingPunct="1">
              <a:buFont typeface="Arial" panose="020B0604020202020204" pitchFamily="34" charset="0"/>
              <a:buChar char="•"/>
            </a:pPr>
            <a:r>
              <a:rPr lang="fr-FR" sz="1800" dirty="0">
                <a:latin typeface="Wingdings"/>
                <a:ea typeface="Wingdings"/>
                <a:cs typeface="Wingdings"/>
                <a:sym typeface="Wingdings"/>
              </a:rPr>
              <a:t></a:t>
            </a:r>
            <a:r>
              <a:rPr lang="fr-FR" sz="1800" dirty="0">
                <a:sym typeface="Wingdings"/>
              </a:rPr>
              <a:t> </a:t>
            </a:r>
            <a:r>
              <a:rPr lang="fr-FR" sz="1800" dirty="0"/>
              <a:t>lipides (cholestérol total, LDL-cholestérol, triglycérides) moindre dans le groupe trithérapie</a:t>
            </a:r>
          </a:p>
        </p:txBody>
      </p:sp>
      <p:sp>
        <p:nvSpPr>
          <p:cNvPr id="18" name="ZoneTexte 17">
            <a:extLst>
              <a:ext uri="{FF2B5EF4-FFF2-40B4-BE49-F238E27FC236}">
                <a16:creationId xmlns="" xmlns:a16="http://schemas.microsoft.com/office/drawing/2014/main" id="{4F7F9154-0EA2-4374-B918-B156EABBDAD1}"/>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100</a:t>
            </a:r>
          </a:p>
        </p:txBody>
      </p:sp>
    </p:spTree>
    <p:extLst>
      <p:ext uri="{BB962C8B-B14F-4D97-AF65-F5344CB8AC3E}">
        <p14:creationId xmlns:p14="http://schemas.microsoft.com/office/powerpoint/2010/main" val="294888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86000" y="6583363"/>
            <a:ext cx="6858002" cy="276999"/>
          </a:xfrm>
          <a:prstGeom prst="rect">
            <a:avLst/>
          </a:prstGeom>
          <a:noFill/>
          <a:ln w="9525">
            <a:noFill/>
            <a:miter lim="800000"/>
            <a:headEnd/>
            <a:tailEnd/>
          </a:ln>
        </p:spPr>
        <p:txBody>
          <a:bodyPr wrap="square">
            <a:spAutoFit/>
          </a:bodyPr>
          <a:lstStyle/>
          <a:p>
            <a:pPr algn="r" eaLnBrk="0" hangingPunct="0"/>
            <a:r>
              <a:rPr lang="fr-FR" sz="1200" i="1" dirty="0">
                <a:solidFill>
                  <a:srgbClr val="0070C0"/>
                </a:solidFill>
              </a:rPr>
              <a:t>Charpentier C, J. </a:t>
            </a:r>
            <a:r>
              <a:rPr lang="fr-FR" sz="1200" i="1" dirty="0" err="1">
                <a:solidFill>
                  <a:srgbClr val="0070C0"/>
                </a:solidFill>
              </a:rPr>
              <a:t>Antimicrob</a:t>
            </a:r>
            <a:r>
              <a:rPr lang="fr-FR" sz="1200" i="1" dirty="0">
                <a:solidFill>
                  <a:srgbClr val="0070C0"/>
                </a:solidFill>
              </a:rPr>
              <a:t> </a:t>
            </a:r>
            <a:r>
              <a:rPr lang="fr-FR" sz="1200" i="1" dirty="0" err="1">
                <a:solidFill>
                  <a:srgbClr val="0070C0"/>
                </a:solidFill>
              </a:rPr>
              <a:t>Chemother</a:t>
            </a:r>
            <a:r>
              <a:rPr lang="fr-FR" sz="1200" i="1" dirty="0">
                <a:solidFill>
                  <a:srgbClr val="0070C0"/>
                </a:solidFill>
              </a:rPr>
              <a:t> 2018 ; EACS 2017, Abs. PE 6/11 ; CROI 2018, Abs. 547</a:t>
            </a:r>
          </a:p>
        </p:txBody>
      </p:sp>
      <p:sp>
        <p:nvSpPr>
          <p:cNvPr id="5" name="Rectangle 76"/>
          <p:cNvSpPr>
            <a:spLocks noChangeArrowheads="1"/>
          </p:cNvSpPr>
          <p:nvPr/>
        </p:nvSpPr>
        <p:spPr bwMode="auto">
          <a:xfrm>
            <a:off x="181434" y="1190416"/>
            <a:ext cx="8686162" cy="610167"/>
          </a:xfrm>
          <a:prstGeom prst="rect">
            <a:avLst/>
          </a:prstGeom>
          <a:noFill/>
          <a:ln w="9525">
            <a:noFill/>
            <a:miter lim="800000"/>
            <a:headEnd/>
            <a:tailEnd/>
          </a:ln>
        </p:spPr>
        <p:txBody>
          <a:bodyPr wrap="square" lIns="0" tIns="0" rIns="0" bIns="0">
            <a:spAutoFit/>
          </a:bodyPr>
          <a:lstStyle/>
          <a:p>
            <a:pPr>
              <a:lnSpc>
                <a:spcPct val="85000"/>
              </a:lnSpc>
            </a:pPr>
            <a:r>
              <a:rPr lang="fr-FR" sz="2400" b="1" dirty="0">
                <a:solidFill>
                  <a:srgbClr val="0070C0"/>
                </a:solidFill>
                <a:latin typeface="Calibri"/>
                <a:ea typeface="ＭＳ Ｐゴシック" pitchFamily="34" charset="-128"/>
                <a:cs typeface="Calibri"/>
              </a:rPr>
              <a:t>R</a:t>
            </a:r>
            <a:r>
              <a:rPr lang="fr-FR" sz="2200" b="1" dirty="0">
                <a:solidFill>
                  <a:srgbClr val="0070C0"/>
                </a:solidFill>
                <a:latin typeface="Calibri"/>
                <a:ea typeface="ＭＳ Ｐゴシック" pitchFamily="34" charset="-128"/>
                <a:cs typeface="Calibri"/>
              </a:rPr>
              <a:t>éponse virologique de 39 patients avec un virus E157Q </a:t>
            </a:r>
            <a:r>
              <a:rPr lang="fr-FR" sz="2200" b="1" dirty="0" smtClean="0">
                <a:solidFill>
                  <a:srgbClr val="0070C0"/>
                </a:solidFill>
                <a:latin typeface="Calibri"/>
                <a:ea typeface="ＭＳ Ｐゴシック" pitchFamily="34" charset="-128"/>
                <a:cs typeface="Calibri"/>
              </a:rPr>
              <a:t>initiant </a:t>
            </a:r>
            <a:r>
              <a:rPr lang="fr-FR" sz="2200" b="1" dirty="0">
                <a:solidFill>
                  <a:srgbClr val="0070C0"/>
                </a:solidFill>
                <a:latin typeface="Calibri"/>
                <a:ea typeface="ＭＳ Ｐゴシック" pitchFamily="34" charset="-128"/>
                <a:cs typeface="Calibri"/>
              </a:rPr>
              <a:t>un traitement ARV à base d’INI </a:t>
            </a:r>
          </a:p>
        </p:txBody>
      </p:sp>
      <p:sp>
        <p:nvSpPr>
          <p:cNvPr id="6" name="Titre 5"/>
          <p:cNvSpPr>
            <a:spLocks noGrp="1"/>
          </p:cNvSpPr>
          <p:nvPr>
            <p:ph type="title"/>
          </p:nvPr>
        </p:nvSpPr>
        <p:spPr/>
        <p:txBody>
          <a:bodyPr/>
          <a:lstStyle/>
          <a:p>
            <a:r>
              <a:rPr lang="fr-FR">
                <a:latin typeface="Arial" charset="0"/>
                <a:cs typeface="Arial" charset="0"/>
              </a:rPr>
              <a:t>Polymorphisme E157Q dans l’intégrase :</a:t>
            </a:r>
            <a:br>
              <a:rPr lang="fr-FR">
                <a:latin typeface="Arial" charset="0"/>
                <a:cs typeface="Arial" charset="0"/>
              </a:rPr>
            </a:br>
            <a:r>
              <a:rPr lang="fr-FR">
                <a:latin typeface="Arial" charset="0"/>
                <a:cs typeface="Arial" charset="0"/>
              </a:rPr>
              <a:t>phénotype et réponse au traitement (3) </a:t>
            </a:r>
            <a:endParaRPr lang="fr-FR"/>
          </a:p>
        </p:txBody>
      </p:sp>
      <p:sp>
        <p:nvSpPr>
          <p:cNvPr id="7" name="Espace réservé du contenu 6"/>
          <p:cNvSpPr>
            <a:spLocks noGrp="1"/>
          </p:cNvSpPr>
          <p:nvPr>
            <p:ph idx="1"/>
          </p:nvPr>
        </p:nvSpPr>
        <p:spPr>
          <a:xfrm>
            <a:off x="72008" y="1844824"/>
            <a:ext cx="9071992" cy="4464496"/>
          </a:xfrm>
        </p:spPr>
        <p:txBody>
          <a:bodyPr/>
          <a:lstStyle/>
          <a:p>
            <a:r>
              <a:rPr lang="fr-FR" sz="1800" b="1" dirty="0"/>
              <a:t>15 patients avec CV &lt; 50 c/ml</a:t>
            </a:r>
          </a:p>
          <a:p>
            <a:pPr lvl="1"/>
            <a:r>
              <a:rPr lang="fr-FR" sz="1800" dirty="0"/>
              <a:t>Maintien de la CV &lt; 50 c/ml (n = 13)</a:t>
            </a:r>
          </a:p>
          <a:p>
            <a:pPr lvl="1"/>
            <a:r>
              <a:rPr lang="fr-FR" sz="1800" dirty="0" err="1"/>
              <a:t>Blip</a:t>
            </a:r>
            <a:r>
              <a:rPr lang="fr-FR" sz="1800" dirty="0"/>
              <a:t> : n = 2 (à S48 dans les 2 cas)</a:t>
            </a:r>
          </a:p>
          <a:p>
            <a:endParaRPr lang="fr-FR" sz="1400" dirty="0"/>
          </a:p>
          <a:p>
            <a:r>
              <a:rPr lang="fr-FR" sz="1800" b="1" dirty="0"/>
              <a:t>8 patients en 1</a:t>
            </a:r>
            <a:r>
              <a:rPr lang="fr-FR" sz="1800" b="1" baseline="30000" dirty="0"/>
              <a:t>ère</a:t>
            </a:r>
            <a:r>
              <a:rPr lang="fr-FR" sz="1800" b="1" dirty="0"/>
              <a:t> ligne de traitement ARV </a:t>
            </a:r>
            <a:r>
              <a:rPr lang="fr-FR" sz="1600" dirty="0"/>
              <a:t>(EVG, n = 5 ; RAL, n = 2 ; DTG, n = 1)</a:t>
            </a:r>
          </a:p>
          <a:p>
            <a:pPr lvl="1"/>
            <a:r>
              <a:rPr lang="fr-FR" sz="1800" dirty="0"/>
              <a:t>CV &lt; 50 c/ml à S24 et à S48 (n = 6)</a:t>
            </a:r>
          </a:p>
          <a:p>
            <a:pPr lvl="1"/>
            <a:r>
              <a:rPr lang="fr-FR" sz="1800" dirty="0"/>
              <a:t>2 patients </a:t>
            </a:r>
            <a:r>
              <a:rPr lang="fr-FR" sz="1800" dirty="0" smtClean="0"/>
              <a:t>sous EVG </a:t>
            </a:r>
            <a:r>
              <a:rPr lang="fr-FR" sz="1800" dirty="0"/>
              <a:t>n’atteignent pas une </a:t>
            </a:r>
            <a:r>
              <a:rPr lang="fr-FR" sz="1800" dirty="0" smtClean="0"/>
              <a:t>CV &lt; </a:t>
            </a:r>
            <a:r>
              <a:rPr lang="fr-FR" sz="1800" dirty="0"/>
              <a:t>50 c/ml à S24 (151 </a:t>
            </a:r>
            <a:r>
              <a:rPr lang="fr-FR" sz="1800" dirty="0" smtClean="0"/>
              <a:t>et </a:t>
            </a:r>
            <a:r>
              <a:rPr lang="fr-FR" sz="1800" dirty="0"/>
              <a:t>236 c/ml), changement de traitement ARV </a:t>
            </a:r>
            <a:r>
              <a:rPr lang="fr-FR" sz="1800" dirty="0" smtClean="0"/>
              <a:t>entre </a:t>
            </a:r>
            <a:r>
              <a:rPr lang="fr-FR" sz="1800" dirty="0"/>
              <a:t>S24 et S48 dans les 2 cas</a:t>
            </a:r>
          </a:p>
          <a:p>
            <a:endParaRPr lang="fr-FR" sz="1400" dirty="0"/>
          </a:p>
          <a:p>
            <a:r>
              <a:rPr lang="fr-FR" sz="1800" b="1" dirty="0"/>
              <a:t>16 patients </a:t>
            </a:r>
            <a:r>
              <a:rPr lang="fr-FR" sz="1800" b="1" dirty="0" smtClean="0"/>
              <a:t>prétraités </a:t>
            </a:r>
            <a:r>
              <a:rPr lang="fr-FR" sz="1800" b="1" dirty="0"/>
              <a:t>par </a:t>
            </a:r>
            <a:r>
              <a:rPr lang="fr-FR" sz="1800" b="1" dirty="0" smtClean="0"/>
              <a:t>ARV; CV </a:t>
            </a:r>
            <a:r>
              <a:rPr lang="fr-FR" sz="1800" b="1" dirty="0"/>
              <a:t>&gt; 50 c/ml </a:t>
            </a:r>
            <a:r>
              <a:rPr lang="fr-FR" sz="1600" dirty="0"/>
              <a:t>(RAL, n = 11 ; </a:t>
            </a:r>
            <a:r>
              <a:rPr lang="fr-FR" sz="1600" dirty="0" smtClean="0"/>
              <a:t>EVG</a:t>
            </a:r>
            <a:r>
              <a:rPr lang="fr-FR" sz="1600" dirty="0"/>
              <a:t>, n = 2 ; DTG, n = 3)</a:t>
            </a:r>
          </a:p>
          <a:p>
            <a:pPr lvl="1">
              <a:buFont typeface="Arial" panose="020B0604020202020204" pitchFamily="34" charset="0"/>
              <a:buChar char="–"/>
            </a:pPr>
            <a:r>
              <a:rPr lang="fr-FR" sz="1800" dirty="0"/>
              <a:t>CV &lt; 50 c/ml à S24 : n = 8 (devenir à S48 : CV &lt; 50 c/ml : n = 4 ; arrêt </a:t>
            </a:r>
          </a:p>
          <a:p>
            <a:pPr marL="749300" lvl="1" indent="-292100">
              <a:buNone/>
            </a:pPr>
            <a:r>
              <a:rPr lang="fr-FR" sz="1800" dirty="0"/>
              <a:t>	du traitement INI : n = 2 ; </a:t>
            </a:r>
            <a:r>
              <a:rPr lang="fr-FR" sz="1800" dirty="0" err="1"/>
              <a:t>blip</a:t>
            </a:r>
            <a:r>
              <a:rPr lang="fr-FR" sz="1800" dirty="0"/>
              <a:t> : n = 2)</a:t>
            </a:r>
          </a:p>
          <a:p>
            <a:pPr lvl="1">
              <a:buFont typeface="Arial" panose="020B0604020202020204" pitchFamily="34" charset="0"/>
              <a:buChar char="–"/>
            </a:pPr>
            <a:r>
              <a:rPr lang="fr-FR" sz="2000" kern="1200" dirty="0">
                <a:latin typeface="Wingdings"/>
                <a:ea typeface="Wingdings"/>
                <a:cs typeface="Wingdings"/>
                <a:sym typeface="Wingdings" panose="05000000000000000000" pitchFamily="2" charset="2"/>
              </a:rPr>
              <a:t></a:t>
            </a:r>
            <a:r>
              <a:rPr lang="fr-FR" sz="1800" dirty="0"/>
              <a:t> initiale de la CV &gt; 2,5 log</a:t>
            </a:r>
            <a:r>
              <a:rPr lang="fr-FR" sz="1800" baseline="-25000" dirty="0"/>
              <a:t>10</a:t>
            </a:r>
            <a:r>
              <a:rPr lang="fr-FR" sz="1800" dirty="0"/>
              <a:t> c/ml à S24 mais sans atteindre &lt; 50 c/ml (n = 4)</a:t>
            </a:r>
          </a:p>
          <a:p>
            <a:pPr lvl="1"/>
            <a:r>
              <a:rPr lang="fr-FR" sz="1800" dirty="0"/>
              <a:t>Non réponse virologique avec une </a:t>
            </a:r>
            <a:r>
              <a:rPr lang="fr-FR" sz="1800" kern="1200" dirty="0">
                <a:latin typeface="Wingdings"/>
                <a:ea typeface="Wingdings"/>
                <a:cs typeface="Wingdings"/>
                <a:sym typeface="Wingdings" panose="05000000000000000000" pitchFamily="2" charset="2"/>
              </a:rPr>
              <a:t></a:t>
            </a:r>
            <a:r>
              <a:rPr lang="fr-FR" sz="1800" dirty="0"/>
              <a:t> de la CV &lt; 2 log</a:t>
            </a:r>
            <a:r>
              <a:rPr lang="fr-FR" sz="1800" baseline="-25000" dirty="0"/>
              <a:t>10</a:t>
            </a:r>
            <a:r>
              <a:rPr lang="fr-FR" sz="1800" dirty="0"/>
              <a:t> c/ml à S24 (n = 4)</a:t>
            </a:r>
          </a:p>
          <a:p>
            <a:pPr lvl="1"/>
            <a:r>
              <a:rPr lang="fr-FR" sz="1800" dirty="0"/>
              <a:t>Pas d’association entre le GSS </a:t>
            </a:r>
            <a:r>
              <a:rPr lang="fr-FR" sz="1800" dirty="0" smtClean="0"/>
              <a:t>àJ0 et </a:t>
            </a:r>
            <a:r>
              <a:rPr lang="fr-FR" sz="1800" dirty="0"/>
              <a:t>la réponse virologique</a:t>
            </a:r>
          </a:p>
        </p:txBody>
      </p:sp>
      <p:sp>
        <p:nvSpPr>
          <p:cNvPr id="8" name="ZoneTexte 7">
            <a:extLst>
              <a:ext uri="{FF2B5EF4-FFF2-40B4-BE49-F238E27FC236}">
                <a16:creationId xmlns:a16="http://schemas.microsoft.com/office/drawing/2014/main" xmlns="" id="{7C165EBB-80F0-4279-B2B9-88E6B80E5F05}"/>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12</a:t>
            </a:r>
          </a:p>
        </p:txBody>
      </p:sp>
    </p:spTree>
    <p:extLst>
      <p:ext uri="{BB962C8B-B14F-4D97-AF65-F5344CB8AC3E}">
        <p14:creationId xmlns:p14="http://schemas.microsoft.com/office/powerpoint/2010/main" val="190545947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11989D0-2554-C54C-87A3-F2DCB005BAE5}"/>
              </a:ext>
            </a:extLst>
          </p:cNvPr>
          <p:cNvSpPr>
            <a:spLocks noGrp="1"/>
          </p:cNvSpPr>
          <p:nvPr>
            <p:ph type="title"/>
          </p:nvPr>
        </p:nvSpPr>
        <p:spPr/>
        <p:txBody>
          <a:bodyPr/>
          <a:lstStyle/>
          <a:p>
            <a:r>
              <a:rPr lang="fr-FR" dirty="0"/>
              <a:t>Peut-on « alléger » jusqu’à la monothérapie ?</a:t>
            </a:r>
          </a:p>
        </p:txBody>
      </p:sp>
      <p:sp>
        <p:nvSpPr>
          <p:cNvPr id="3" name="Espace réservé du texte 2">
            <a:extLst>
              <a:ext uri="{FF2B5EF4-FFF2-40B4-BE49-F238E27FC236}">
                <a16:creationId xmlns="" xmlns:a16="http://schemas.microsoft.com/office/drawing/2014/main" id="{2B266134-6A43-3E42-A242-A80FC0E137B0}"/>
              </a:ext>
            </a:extLst>
          </p:cNvPr>
          <p:cNvSpPr>
            <a:spLocks noGrp="1"/>
          </p:cNvSpPr>
          <p:nvPr>
            <p:ph type="body" idx="1"/>
          </p:nvPr>
        </p:nvSpPr>
        <p:spPr/>
        <p:txBody>
          <a:bodyPr/>
          <a:lstStyle/>
          <a:p>
            <a:endParaRPr lang="fr-FR"/>
          </a:p>
        </p:txBody>
      </p:sp>
      <p:pic>
        <p:nvPicPr>
          <p:cNvPr id="4" name="Image 3">
            <a:extLst>
              <a:ext uri="{FF2B5EF4-FFF2-40B4-BE49-F238E27FC236}">
                <a16:creationId xmlns="" xmlns:a16="http://schemas.microsoft.com/office/drawing/2014/main" id="{469D5666-4546-A643-9EC6-BC6ECA5982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91" y="239987"/>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97091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Essai DOMONO : facteurs prédictifs </a:t>
            </a:r>
            <a:br>
              <a:rPr lang="fr-FR" dirty="0"/>
            </a:br>
            <a:r>
              <a:rPr lang="fr-FR" dirty="0"/>
              <a:t>de l’échec de la monothérapie de DTG</a:t>
            </a:r>
          </a:p>
        </p:txBody>
      </p:sp>
      <p:sp>
        <p:nvSpPr>
          <p:cNvPr id="4" name="Espace réservé du contenu 3"/>
          <p:cNvSpPr>
            <a:spLocks noGrp="1"/>
          </p:cNvSpPr>
          <p:nvPr>
            <p:ph idx="1"/>
          </p:nvPr>
        </p:nvSpPr>
        <p:spPr>
          <a:xfrm>
            <a:off x="457200" y="1341438"/>
            <a:ext cx="8613775" cy="5111750"/>
          </a:xfrm>
        </p:spPr>
        <p:txBody>
          <a:bodyPr>
            <a:normAutofit lnSpcReduction="10000"/>
          </a:bodyPr>
          <a:lstStyle/>
          <a:p>
            <a:r>
              <a:rPr lang="fr-FR" sz="2000" dirty="0"/>
              <a:t>Rappel : essai randomisé, patients sous trithérapie avec CV indétectable, évaluant poursuite trithérapie vs switch pour monothérapie DTG</a:t>
            </a:r>
            <a:r>
              <a:rPr lang="fr-FR" sz="2000" b="1" dirty="0"/>
              <a:t>. Essai interrompu pour échec de la monothérapie DTG avec émergence de résistance à DTG</a:t>
            </a:r>
            <a:r>
              <a:rPr lang="fr-FR" sz="2000" dirty="0"/>
              <a:t> </a:t>
            </a:r>
            <a:r>
              <a:rPr lang="fr-FR" sz="2000" i="1" dirty="0"/>
              <a:t>(</a:t>
            </a:r>
            <a:r>
              <a:rPr lang="fr-FR" sz="1600" i="1" dirty="0" err="1"/>
              <a:t>Wijting</a:t>
            </a:r>
            <a:r>
              <a:rPr lang="fr-FR" sz="1600" i="1" dirty="0"/>
              <a:t> I, Lancet HIV;2017:4:e547-54</a:t>
            </a:r>
            <a:r>
              <a:rPr lang="fr-FR" sz="2000" i="1" dirty="0"/>
              <a:t>)</a:t>
            </a:r>
          </a:p>
          <a:p>
            <a:endParaRPr lang="fr-FR" sz="2000" dirty="0"/>
          </a:p>
          <a:p>
            <a:r>
              <a:rPr lang="fr-FR" sz="2000" dirty="0"/>
              <a:t>Recherche, en analyse univariée, des facteurs associés à l’échec </a:t>
            </a:r>
            <a:br>
              <a:rPr lang="fr-FR" sz="2000" dirty="0"/>
            </a:br>
            <a:r>
              <a:rPr lang="fr-FR" sz="2000" dirty="0"/>
              <a:t>de la monothérapie de DTG (8/95 patients) :</a:t>
            </a:r>
          </a:p>
          <a:p>
            <a:pPr lvl="1"/>
            <a:r>
              <a:rPr lang="fr-FR" sz="1800" dirty="0"/>
              <a:t>ADN VIH plus élevé (p = 0,037)</a:t>
            </a:r>
          </a:p>
          <a:p>
            <a:pPr lvl="1"/>
            <a:r>
              <a:rPr lang="fr-FR" sz="1800" dirty="0"/>
              <a:t>Nadir CD4 plus bas (p = 0,011)</a:t>
            </a:r>
          </a:p>
          <a:p>
            <a:pPr lvl="1"/>
            <a:r>
              <a:rPr lang="fr-FR" sz="1800" dirty="0"/>
              <a:t>Durée plus longue d’infection VIH avant le début du traitement ARV </a:t>
            </a:r>
            <a:br>
              <a:rPr lang="fr-FR" sz="1800" dirty="0"/>
            </a:br>
            <a:r>
              <a:rPr lang="fr-FR" sz="1800" dirty="0"/>
              <a:t>(p = 0,015)</a:t>
            </a:r>
            <a:br>
              <a:rPr lang="fr-FR" sz="1800" dirty="0"/>
            </a:br>
            <a:endParaRPr lang="fr-FR" sz="1800" dirty="0"/>
          </a:p>
          <a:p>
            <a:r>
              <a:rPr lang="fr-FR" sz="2000" dirty="0"/>
              <a:t>Tous les patients en échec avaient des concentrations plasmatiques </a:t>
            </a:r>
            <a:br>
              <a:rPr lang="fr-FR" sz="2000" dirty="0"/>
            </a:br>
            <a:r>
              <a:rPr lang="fr-FR" sz="2000" dirty="0"/>
              <a:t>de DTG adéquates</a:t>
            </a:r>
          </a:p>
          <a:p>
            <a:endParaRPr lang="fr-FR" sz="2000" dirty="0"/>
          </a:p>
          <a:p>
            <a:r>
              <a:rPr lang="fr-FR" sz="2000" b="1" dirty="0"/>
              <a:t>Limites</a:t>
            </a:r>
            <a:r>
              <a:rPr lang="fr-FR" sz="2000" dirty="0"/>
              <a:t> </a:t>
            </a:r>
          </a:p>
          <a:p>
            <a:pPr lvl="1"/>
            <a:r>
              <a:rPr lang="fr-FR" sz="1800" dirty="0"/>
              <a:t>Pas d’analyse </a:t>
            </a:r>
            <a:r>
              <a:rPr lang="fr-FR" sz="1800" dirty="0" err="1"/>
              <a:t>multivariée</a:t>
            </a:r>
            <a:r>
              <a:rPr lang="fr-FR" sz="1800" dirty="0"/>
              <a:t> (nombre trop faible d’échecs)</a:t>
            </a:r>
          </a:p>
          <a:p>
            <a:pPr lvl="1"/>
            <a:endParaRPr lang="fr-FR" sz="2000" dirty="0"/>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Wijting</a:t>
            </a:r>
            <a:r>
              <a:rPr lang="en-GB" sz="1200" i="1" dirty="0">
                <a:solidFill>
                  <a:srgbClr val="0070C0"/>
                </a:solidFill>
              </a:rPr>
              <a:t> IEA, CROI 2018, Abs. 505</a:t>
            </a:r>
          </a:p>
        </p:txBody>
      </p:sp>
      <p:sp>
        <p:nvSpPr>
          <p:cNvPr id="6" name="ZoneTexte 5">
            <a:extLst>
              <a:ext uri="{FF2B5EF4-FFF2-40B4-BE49-F238E27FC236}">
                <a16:creationId xmlns="" xmlns:a16="http://schemas.microsoft.com/office/drawing/2014/main" id="{4C9337F8-A42D-472B-9186-1C728EB4129B}"/>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114</a:t>
            </a:r>
          </a:p>
        </p:txBody>
      </p:sp>
    </p:spTree>
    <p:extLst>
      <p:ext uri="{BB962C8B-B14F-4D97-AF65-F5344CB8AC3E}">
        <p14:creationId xmlns:p14="http://schemas.microsoft.com/office/powerpoint/2010/main" val="16877682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D63E1E-B3EF-344E-A01B-805850FC03F4}"/>
              </a:ext>
            </a:extLst>
          </p:cNvPr>
          <p:cNvSpPr>
            <a:spLocks noGrp="1"/>
          </p:cNvSpPr>
          <p:nvPr>
            <p:ph type="title"/>
          </p:nvPr>
        </p:nvSpPr>
        <p:spPr/>
        <p:txBody>
          <a:bodyPr>
            <a:normAutofit/>
          </a:bodyPr>
          <a:lstStyle/>
          <a:p>
            <a:r>
              <a:rPr lang="fr-FR" dirty="0"/>
              <a:t>Est-ce qu’il y a un « risque » à débuter avec un inhibiteur d’intégrase à un stade avancé de maladie ?</a:t>
            </a:r>
          </a:p>
        </p:txBody>
      </p:sp>
      <p:sp>
        <p:nvSpPr>
          <p:cNvPr id="4" name="Espace réservé du texte 3">
            <a:extLst>
              <a:ext uri="{FF2B5EF4-FFF2-40B4-BE49-F238E27FC236}">
                <a16:creationId xmlns="" xmlns:a16="http://schemas.microsoft.com/office/drawing/2014/main" id="{8F2974DC-4471-104C-B359-8C65C183ACD3}"/>
              </a:ext>
            </a:extLst>
          </p:cNvPr>
          <p:cNvSpPr>
            <a:spLocks noGrp="1"/>
          </p:cNvSpPr>
          <p:nvPr>
            <p:ph type="body" idx="1"/>
          </p:nvPr>
        </p:nvSpPr>
        <p:spPr>
          <a:xfrm>
            <a:off x="623888" y="5071730"/>
            <a:ext cx="7886700" cy="1017921"/>
          </a:xfrm>
        </p:spPr>
        <p:txBody>
          <a:bodyPr/>
          <a:lstStyle/>
          <a:p>
            <a:r>
              <a:rPr lang="fr-FR" dirty="0"/>
              <a:t>La charge virale diminuant plus vite, le risque d’IRIS augmente-t-il ?</a:t>
            </a:r>
          </a:p>
        </p:txBody>
      </p:sp>
      <p:pic>
        <p:nvPicPr>
          <p:cNvPr id="5" name="Image 4">
            <a:extLst>
              <a:ext uri="{FF2B5EF4-FFF2-40B4-BE49-F238E27FC236}">
                <a16:creationId xmlns="" xmlns:a16="http://schemas.microsoft.com/office/drawing/2014/main" id="{0567B3AB-2B88-5B49-A72D-DA1431A06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91" y="239987"/>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17876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C186AAB9-0C77-4842-B431-FE9FB278B0C2}"/>
              </a:ext>
            </a:extLst>
          </p:cNvPr>
          <p:cNvSpPr>
            <a:spLocks noGrp="1"/>
          </p:cNvSpPr>
          <p:nvPr>
            <p:ph type="title"/>
          </p:nvPr>
        </p:nvSpPr>
        <p:spPr/>
        <p:txBody>
          <a:bodyPr/>
          <a:lstStyle/>
          <a:p>
            <a:r>
              <a:rPr lang="fr-FR" dirty="0"/>
              <a:t>Essai OPTIMAL</a:t>
            </a:r>
          </a:p>
        </p:txBody>
      </p:sp>
      <p:sp>
        <p:nvSpPr>
          <p:cNvPr id="5" name="Espace réservé du contenu 4">
            <a:extLst>
              <a:ext uri="{FF2B5EF4-FFF2-40B4-BE49-F238E27FC236}">
                <a16:creationId xmlns="" xmlns:a16="http://schemas.microsoft.com/office/drawing/2014/main" id="{507160AD-BF28-9749-97F8-458D9037A849}"/>
              </a:ext>
            </a:extLst>
          </p:cNvPr>
          <p:cNvSpPr>
            <a:spLocks noGrp="1"/>
          </p:cNvSpPr>
          <p:nvPr>
            <p:ph idx="1"/>
          </p:nvPr>
        </p:nvSpPr>
        <p:spPr>
          <a:xfrm>
            <a:off x="628650" y="1618593"/>
            <a:ext cx="4066137" cy="4558370"/>
          </a:xfrm>
        </p:spPr>
        <p:txBody>
          <a:bodyPr/>
          <a:lstStyle/>
          <a:p>
            <a:r>
              <a:rPr lang="fr-FR" dirty="0"/>
              <a:t>Essai Optimal : trithérapie (au choix) avec adjonction de maraviroc ou placebo</a:t>
            </a:r>
          </a:p>
          <a:p>
            <a:r>
              <a:rPr lang="fr-FR" dirty="0"/>
              <a:t>Premiers résultats</a:t>
            </a:r>
          </a:p>
          <a:p>
            <a:pPr lvl="1"/>
            <a:r>
              <a:rPr lang="fr-FR" dirty="0"/>
              <a:t>Le maraviroc n’amène pas grand chose en plus…</a:t>
            </a:r>
          </a:p>
          <a:p>
            <a:r>
              <a:rPr lang="fr-FR" dirty="0"/>
              <a:t>Seconde analyse : le risque d’IRIS augmente-t-il avec les inhibiteurs d’intégrase ?</a:t>
            </a:r>
          </a:p>
          <a:p>
            <a:pPr lvl="1"/>
            <a:r>
              <a:rPr lang="fr-FR" dirty="0"/>
              <a:t>Peut-être !</a:t>
            </a:r>
          </a:p>
          <a:p>
            <a:pPr lvl="1"/>
            <a:endParaRPr lang="fr-FR" dirty="0"/>
          </a:p>
        </p:txBody>
      </p:sp>
      <p:sp>
        <p:nvSpPr>
          <p:cNvPr id="6" name="Text Box 2">
            <a:extLst>
              <a:ext uri="{FF2B5EF4-FFF2-40B4-BE49-F238E27FC236}">
                <a16:creationId xmlns="" xmlns:a16="http://schemas.microsoft.com/office/drawing/2014/main" id="{9EFEE6DF-C8C3-0C49-99B0-9F3DFF21FA55}"/>
              </a:ext>
            </a:extLst>
          </p:cNvPr>
          <p:cNvSpPr txBox="1">
            <a:spLocks noChangeArrowheads="1"/>
          </p:cNvSpPr>
          <p:nvPr/>
        </p:nvSpPr>
        <p:spPr bwMode="auto">
          <a:xfrm>
            <a:off x="5414782" y="1166749"/>
            <a:ext cx="3383083" cy="584775"/>
          </a:xfrm>
          <a:prstGeom prst="rect">
            <a:avLst/>
          </a:prstGeom>
          <a:noFill/>
          <a:ln w="9525">
            <a:noFill/>
            <a:miter lim="800000"/>
            <a:headEnd/>
            <a:tailEnd/>
          </a:ln>
        </p:spPr>
        <p:txBody>
          <a:bodyPr wrap="square">
            <a:spAutoFit/>
          </a:bodyPr>
          <a:lstStyle/>
          <a:p>
            <a:pPr algn="ctr"/>
            <a:r>
              <a:rPr lang="fr-FR" sz="1600" b="1" dirty="0">
                <a:solidFill>
                  <a:srgbClr val="0070C0"/>
                </a:solidFill>
                <a:latin typeface="Calibri" pitchFamily="34" charset="0"/>
                <a:ea typeface="ＭＳ Ｐゴシック" pitchFamily="34" charset="-128"/>
              </a:rPr>
              <a:t>Probabilité IRIS selon trithérapie (avec ou sans INI)</a:t>
            </a:r>
          </a:p>
        </p:txBody>
      </p:sp>
      <p:sp>
        <p:nvSpPr>
          <p:cNvPr id="7" name="ZoneTexte 6">
            <a:extLst>
              <a:ext uri="{FF2B5EF4-FFF2-40B4-BE49-F238E27FC236}">
                <a16:creationId xmlns="" xmlns:a16="http://schemas.microsoft.com/office/drawing/2014/main" id="{7956203A-CF19-0140-B098-66E2BF18BA62}"/>
              </a:ext>
            </a:extLst>
          </p:cNvPr>
          <p:cNvSpPr txBox="1"/>
          <p:nvPr/>
        </p:nvSpPr>
        <p:spPr>
          <a:xfrm>
            <a:off x="5058426" y="5152750"/>
            <a:ext cx="4051616" cy="1169551"/>
          </a:xfrm>
          <a:prstGeom prst="rect">
            <a:avLst/>
          </a:prstGeom>
          <a:noFill/>
        </p:spPr>
        <p:txBody>
          <a:bodyPr wrap="square" rtlCol="0">
            <a:spAutoFit/>
          </a:bodyPr>
          <a:lstStyle/>
          <a:p>
            <a:r>
              <a:rPr lang="fr-FR" sz="1400" dirty="0"/>
              <a:t>Analyse multivariée : seul facteur associé </a:t>
            </a:r>
            <a:br>
              <a:rPr lang="fr-FR" sz="1400" dirty="0"/>
            </a:br>
            <a:r>
              <a:rPr lang="fr-FR" sz="1400" dirty="0"/>
              <a:t>à survenue IRIS = CV J0 &gt; 500 000 c/ml </a:t>
            </a:r>
            <a:br>
              <a:rPr lang="fr-FR" sz="1400" dirty="0"/>
            </a:br>
            <a:r>
              <a:rPr lang="fr-FR" sz="1400" dirty="0"/>
              <a:t>(</a:t>
            </a:r>
            <a:r>
              <a:rPr lang="fr-FR" sz="1400" dirty="0" err="1"/>
              <a:t>HRa</a:t>
            </a:r>
            <a:r>
              <a:rPr lang="fr-FR" sz="1400" dirty="0"/>
              <a:t> = 4,06)</a:t>
            </a:r>
          </a:p>
          <a:p>
            <a:r>
              <a:rPr lang="fr-FR" sz="1400" dirty="0"/>
              <a:t>Tendance (non significative) pour CD4 &lt; 50/mm</a:t>
            </a:r>
            <a:r>
              <a:rPr lang="fr-FR" sz="1400" baseline="30000" dirty="0"/>
              <a:t>3</a:t>
            </a:r>
            <a:r>
              <a:rPr lang="fr-FR" sz="1400" dirty="0"/>
              <a:t> ou CV 100 000 </a:t>
            </a:r>
            <a:r>
              <a:rPr lang="mr-IN" sz="1400" dirty="0"/>
              <a:t>–</a:t>
            </a:r>
            <a:r>
              <a:rPr lang="fr-FR" sz="1400" dirty="0"/>
              <a:t> 500 000 c/ml</a:t>
            </a:r>
          </a:p>
        </p:txBody>
      </p:sp>
      <p:grpSp>
        <p:nvGrpSpPr>
          <p:cNvPr id="8" name="Grouper 1">
            <a:extLst>
              <a:ext uri="{FF2B5EF4-FFF2-40B4-BE49-F238E27FC236}">
                <a16:creationId xmlns="" xmlns:a16="http://schemas.microsoft.com/office/drawing/2014/main" id="{4740C2CA-F50B-B04C-905E-B306A6167E3D}"/>
              </a:ext>
            </a:extLst>
          </p:cNvPr>
          <p:cNvGrpSpPr/>
          <p:nvPr/>
        </p:nvGrpSpPr>
        <p:grpSpPr>
          <a:xfrm>
            <a:off x="5058425" y="1778530"/>
            <a:ext cx="3609165" cy="2685038"/>
            <a:chOff x="5482611" y="1778530"/>
            <a:chExt cx="3609165" cy="2685038"/>
          </a:xfrm>
        </p:grpSpPr>
        <p:sp>
          <p:nvSpPr>
            <p:cNvPr id="9" name="Rectangle 8">
              <a:extLst>
                <a:ext uri="{FF2B5EF4-FFF2-40B4-BE49-F238E27FC236}">
                  <a16:creationId xmlns="" xmlns:a16="http://schemas.microsoft.com/office/drawing/2014/main" id="{1AA10386-3225-3748-B9FA-4477D3956BA8}"/>
                </a:ext>
              </a:extLst>
            </p:cNvPr>
            <p:cNvSpPr/>
            <p:nvPr/>
          </p:nvSpPr>
          <p:spPr>
            <a:xfrm>
              <a:off x="6672524" y="2921803"/>
              <a:ext cx="2419252" cy="461665"/>
            </a:xfrm>
            <a:prstGeom prst="rect">
              <a:avLst/>
            </a:prstGeom>
          </p:spPr>
          <p:txBody>
            <a:bodyPr wrap="none">
              <a:spAutoFit/>
            </a:bodyPr>
            <a:lstStyle/>
            <a:p>
              <a:pPr algn="ctr"/>
              <a:r>
                <a:rPr lang="fr-FR" sz="1200" dirty="0" err="1"/>
                <a:t>HRa</a:t>
              </a:r>
              <a:r>
                <a:rPr lang="fr-FR" sz="1200" dirty="0"/>
                <a:t> = 1,49 ; IC 95 % : 0,60-3,71</a:t>
              </a:r>
            </a:p>
            <a:p>
              <a:pPr algn="ctr"/>
              <a:r>
                <a:rPr lang="fr-FR" sz="1200" dirty="0"/>
                <a:t>Non significatif  </a:t>
              </a:r>
            </a:p>
          </p:txBody>
        </p:sp>
        <p:sp>
          <p:nvSpPr>
            <p:cNvPr id="10" name="Freeform 5">
              <a:extLst>
                <a:ext uri="{FF2B5EF4-FFF2-40B4-BE49-F238E27FC236}">
                  <a16:creationId xmlns="" xmlns:a16="http://schemas.microsoft.com/office/drawing/2014/main" id="{AD11147C-B372-E443-9CE2-E4568EF3EAC7}"/>
                </a:ext>
              </a:extLst>
            </p:cNvPr>
            <p:cNvSpPr>
              <a:spLocks noEditPoints="1"/>
            </p:cNvSpPr>
            <p:nvPr/>
          </p:nvSpPr>
          <p:spPr bwMode="auto">
            <a:xfrm>
              <a:off x="5818710" y="1891925"/>
              <a:ext cx="2986904" cy="2311205"/>
            </a:xfrm>
            <a:custGeom>
              <a:avLst/>
              <a:gdLst>
                <a:gd name="T0" fmla="*/ 2939 w 2939"/>
                <a:gd name="T1" fmla="*/ 1975 h 2057"/>
                <a:gd name="T2" fmla="*/ 74 w 2939"/>
                <a:gd name="T3" fmla="*/ 1975 h 2057"/>
                <a:gd name="T4" fmla="*/ 74 w 2939"/>
                <a:gd name="T5" fmla="*/ 0 h 2057"/>
                <a:gd name="T6" fmla="*/ 2867 w 2939"/>
                <a:gd name="T7" fmla="*/ 2057 h 2057"/>
                <a:gd name="T8" fmla="*/ 2867 w 2939"/>
                <a:gd name="T9" fmla="*/ 1975 h 2057"/>
                <a:gd name="T10" fmla="*/ 1958 w 2939"/>
                <a:gd name="T11" fmla="*/ 2057 h 2057"/>
                <a:gd name="T12" fmla="*/ 1958 w 2939"/>
                <a:gd name="T13" fmla="*/ 1975 h 2057"/>
                <a:gd name="T14" fmla="*/ 139 w 2939"/>
                <a:gd name="T15" fmla="*/ 2057 h 2057"/>
                <a:gd name="T16" fmla="*/ 139 w 2939"/>
                <a:gd name="T17" fmla="*/ 1975 h 2057"/>
                <a:gd name="T18" fmla="*/ 1049 w 2939"/>
                <a:gd name="T19" fmla="*/ 2057 h 2057"/>
                <a:gd name="T20" fmla="*/ 1049 w 2939"/>
                <a:gd name="T21" fmla="*/ 1975 h 2057"/>
                <a:gd name="T22" fmla="*/ 1503 w 2939"/>
                <a:gd name="T23" fmla="*/ 2057 h 2057"/>
                <a:gd name="T24" fmla="*/ 1503 w 2939"/>
                <a:gd name="T25" fmla="*/ 1975 h 2057"/>
                <a:gd name="T26" fmla="*/ 594 w 2939"/>
                <a:gd name="T27" fmla="*/ 2057 h 2057"/>
                <a:gd name="T28" fmla="*/ 594 w 2939"/>
                <a:gd name="T29" fmla="*/ 1975 h 2057"/>
                <a:gd name="T30" fmla="*/ 2413 w 2939"/>
                <a:gd name="T31" fmla="*/ 2057 h 2057"/>
                <a:gd name="T32" fmla="*/ 2413 w 2939"/>
                <a:gd name="T33" fmla="*/ 1975 h 2057"/>
                <a:gd name="T34" fmla="*/ 0 w 2939"/>
                <a:gd name="T35" fmla="*/ 435 h 2057"/>
                <a:gd name="T36" fmla="*/ 74 w 2939"/>
                <a:gd name="T37" fmla="*/ 435 h 2057"/>
                <a:gd name="T38" fmla="*/ 0 w 2939"/>
                <a:gd name="T39" fmla="*/ 803 h 2057"/>
                <a:gd name="T40" fmla="*/ 74 w 2939"/>
                <a:gd name="T41" fmla="*/ 803 h 2057"/>
                <a:gd name="T42" fmla="*/ 0 w 2939"/>
                <a:gd name="T43" fmla="*/ 1172 h 2057"/>
                <a:gd name="T44" fmla="*/ 74 w 2939"/>
                <a:gd name="T45" fmla="*/ 1172 h 2057"/>
                <a:gd name="T46" fmla="*/ 0 w 2939"/>
                <a:gd name="T47" fmla="*/ 1541 h 2057"/>
                <a:gd name="T48" fmla="*/ 74 w 2939"/>
                <a:gd name="T49" fmla="*/ 1541 h 2057"/>
                <a:gd name="T50" fmla="*/ 0 w 2939"/>
                <a:gd name="T51" fmla="*/ 1910 h 2057"/>
                <a:gd name="T52" fmla="*/ 74 w 2939"/>
                <a:gd name="T53" fmla="*/ 1910 h 2057"/>
                <a:gd name="T54" fmla="*/ 0 w 2939"/>
                <a:gd name="T55" fmla="*/ 66 h 2057"/>
                <a:gd name="T56" fmla="*/ 74 w 2939"/>
                <a:gd name="T57" fmla="*/ 66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9" h="2057">
                  <a:moveTo>
                    <a:pt x="2939" y="1975"/>
                  </a:moveTo>
                  <a:lnTo>
                    <a:pt x="74" y="1975"/>
                  </a:lnTo>
                  <a:lnTo>
                    <a:pt x="74" y="0"/>
                  </a:lnTo>
                  <a:moveTo>
                    <a:pt x="2867" y="2057"/>
                  </a:moveTo>
                  <a:lnTo>
                    <a:pt x="2867" y="1975"/>
                  </a:lnTo>
                  <a:moveTo>
                    <a:pt x="1958" y="2057"/>
                  </a:moveTo>
                  <a:lnTo>
                    <a:pt x="1958" y="1975"/>
                  </a:lnTo>
                  <a:moveTo>
                    <a:pt x="139" y="2057"/>
                  </a:moveTo>
                  <a:lnTo>
                    <a:pt x="139" y="1975"/>
                  </a:lnTo>
                  <a:moveTo>
                    <a:pt x="1049" y="2057"/>
                  </a:moveTo>
                  <a:lnTo>
                    <a:pt x="1049" y="1975"/>
                  </a:lnTo>
                  <a:moveTo>
                    <a:pt x="1503" y="2057"/>
                  </a:moveTo>
                  <a:lnTo>
                    <a:pt x="1503" y="1975"/>
                  </a:lnTo>
                  <a:moveTo>
                    <a:pt x="594" y="2057"/>
                  </a:moveTo>
                  <a:lnTo>
                    <a:pt x="594" y="1975"/>
                  </a:lnTo>
                  <a:moveTo>
                    <a:pt x="2413" y="2057"/>
                  </a:moveTo>
                  <a:lnTo>
                    <a:pt x="2413" y="1975"/>
                  </a:lnTo>
                  <a:moveTo>
                    <a:pt x="0" y="435"/>
                  </a:moveTo>
                  <a:lnTo>
                    <a:pt x="74" y="435"/>
                  </a:lnTo>
                  <a:moveTo>
                    <a:pt x="0" y="803"/>
                  </a:moveTo>
                  <a:lnTo>
                    <a:pt x="74" y="803"/>
                  </a:lnTo>
                  <a:moveTo>
                    <a:pt x="0" y="1172"/>
                  </a:moveTo>
                  <a:lnTo>
                    <a:pt x="74" y="1172"/>
                  </a:lnTo>
                  <a:moveTo>
                    <a:pt x="0" y="1541"/>
                  </a:moveTo>
                  <a:lnTo>
                    <a:pt x="74" y="1541"/>
                  </a:lnTo>
                  <a:moveTo>
                    <a:pt x="0" y="1910"/>
                  </a:moveTo>
                  <a:lnTo>
                    <a:pt x="74" y="1910"/>
                  </a:lnTo>
                  <a:moveTo>
                    <a:pt x="0" y="66"/>
                  </a:moveTo>
                  <a:lnTo>
                    <a:pt x="74" y="66"/>
                  </a:lnTo>
                </a:path>
              </a:pathLst>
            </a:custGeom>
            <a:noFill/>
            <a:ln w="12700" cap="rnd">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 name="Freeform 6">
              <a:extLst>
                <a:ext uri="{FF2B5EF4-FFF2-40B4-BE49-F238E27FC236}">
                  <a16:creationId xmlns="" xmlns:a16="http://schemas.microsoft.com/office/drawing/2014/main" id="{C5743504-CB9F-F54A-BA02-DDD54DFCBCCF}"/>
                </a:ext>
              </a:extLst>
            </p:cNvPr>
            <p:cNvSpPr>
              <a:spLocks noEditPoints="1"/>
            </p:cNvSpPr>
            <p:nvPr/>
          </p:nvSpPr>
          <p:spPr bwMode="auto">
            <a:xfrm>
              <a:off x="5997579" y="1952598"/>
              <a:ext cx="2738927" cy="1758403"/>
            </a:xfrm>
            <a:custGeom>
              <a:avLst/>
              <a:gdLst>
                <a:gd name="T0" fmla="*/ 914 w 2695"/>
                <a:gd name="T1" fmla="*/ 1454 h 1565"/>
                <a:gd name="T2" fmla="*/ 594 w 2695"/>
                <a:gd name="T3" fmla="*/ 1454 h 1565"/>
                <a:gd name="T4" fmla="*/ 2695 w 2695"/>
                <a:gd name="T5" fmla="*/ 0 h 1565"/>
                <a:gd name="T6" fmla="*/ 338 w 2695"/>
                <a:gd name="T7" fmla="*/ 0 h 1565"/>
                <a:gd name="T8" fmla="*/ 338 w 2695"/>
                <a:gd name="T9" fmla="*/ 323 h 1565"/>
                <a:gd name="T10" fmla="*/ 287 w 2695"/>
                <a:gd name="T11" fmla="*/ 323 h 1565"/>
                <a:gd name="T12" fmla="*/ 287 w 2695"/>
                <a:gd name="T13" fmla="*/ 637 h 1565"/>
                <a:gd name="T14" fmla="*/ 246 w 2695"/>
                <a:gd name="T15" fmla="*/ 637 h 1565"/>
                <a:gd name="T16" fmla="*/ 246 w 2695"/>
                <a:gd name="T17" fmla="*/ 954 h 1565"/>
                <a:gd name="T18" fmla="*/ 117 w 2695"/>
                <a:gd name="T19" fmla="*/ 954 h 1565"/>
                <a:gd name="T20" fmla="*/ 117 w 2695"/>
                <a:gd name="T21" fmla="*/ 1259 h 1565"/>
                <a:gd name="T22" fmla="*/ 60 w 2695"/>
                <a:gd name="T23" fmla="*/ 1259 h 1565"/>
                <a:gd name="T24" fmla="*/ 60 w 2695"/>
                <a:gd name="T25" fmla="*/ 1565 h 1565"/>
                <a:gd name="T26" fmla="*/ 0 w 2695"/>
                <a:gd name="T27" fmla="*/ 1565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5" h="1565">
                  <a:moveTo>
                    <a:pt x="914" y="1454"/>
                  </a:moveTo>
                  <a:lnTo>
                    <a:pt x="594" y="1454"/>
                  </a:lnTo>
                  <a:moveTo>
                    <a:pt x="2695" y="0"/>
                  </a:moveTo>
                  <a:lnTo>
                    <a:pt x="338" y="0"/>
                  </a:lnTo>
                  <a:lnTo>
                    <a:pt x="338" y="323"/>
                  </a:lnTo>
                  <a:lnTo>
                    <a:pt x="287" y="323"/>
                  </a:lnTo>
                  <a:lnTo>
                    <a:pt x="287" y="637"/>
                  </a:lnTo>
                  <a:lnTo>
                    <a:pt x="246" y="637"/>
                  </a:lnTo>
                  <a:lnTo>
                    <a:pt x="246" y="954"/>
                  </a:lnTo>
                  <a:lnTo>
                    <a:pt x="117" y="954"/>
                  </a:lnTo>
                  <a:lnTo>
                    <a:pt x="117" y="1259"/>
                  </a:lnTo>
                  <a:lnTo>
                    <a:pt x="60" y="1259"/>
                  </a:lnTo>
                  <a:lnTo>
                    <a:pt x="60" y="1565"/>
                  </a:lnTo>
                  <a:lnTo>
                    <a:pt x="0" y="1565"/>
                  </a:lnTo>
                </a:path>
              </a:pathLst>
            </a:custGeom>
            <a:noFill/>
            <a:ln w="39688" cap="rnd">
              <a:solidFill>
                <a:srgbClr val="00B05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 name="Freeform 7">
              <a:extLst>
                <a:ext uri="{FF2B5EF4-FFF2-40B4-BE49-F238E27FC236}">
                  <a16:creationId xmlns="" xmlns:a16="http://schemas.microsoft.com/office/drawing/2014/main" id="{E7D6A813-F267-4F44-99BB-D8D8494667E0}"/>
                </a:ext>
              </a:extLst>
            </p:cNvPr>
            <p:cNvSpPr>
              <a:spLocks noEditPoints="1"/>
            </p:cNvSpPr>
            <p:nvPr/>
          </p:nvSpPr>
          <p:spPr bwMode="auto">
            <a:xfrm>
              <a:off x="5995546" y="2668319"/>
              <a:ext cx="2742992" cy="1325825"/>
            </a:xfrm>
            <a:custGeom>
              <a:avLst/>
              <a:gdLst>
                <a:gd name="T0" fmla="*/ 916 w 2699"/>
                <a:gd name="T1" fmla="*/ 1096 h 1180"/>
                <a:gd name="T2" fmla="*/ 596 w 2699"/>
                <a:gd name="T3" fmla="*/ 1096 h 1180"/>
                <a:gd name="T4" fmla="*/ 2699 w 2699"/>
                <a:gd name="T5" fmla="*/ 0 h 1180"/>
                <a:gd name="T6" fmla="*/ 1993 w 2699"/>
                <a:gd name="T7" fmla="*/ 0 h 1180"/>
                <a:gd name="T8" fmla="*/ 1993 w 2699"/>
                <a:gd name="T9" fmla="*/ 65 h 1180"/>
                <a:gd name="T10" fmla="*/ 1448 w 2699"/>
                <a:gd name="T11" fmla="*/ 65 h 1180"/>
                <a:gd name="T12" fmla="*/ 1448 w 2699"/>
                <a:gd name="T13" fmla="*/ 121 h 1180"/>
                <a:gd name="T14" fmla="*/ 447 w 2699"/>
                <a:gd name="T15" fmla="*/ 121 h 1180"/>
                <a:gd name="T16" fmla="*/ 447 w 2699"/>
                <a:gd name="T17" fmla="*/ 180 h 1180"/>
                <a:gd name="T18" fmla="*/ 416 w 2699"/>
                <a:gd name="T19" fmla="*/ 180 h 1180"/>
                <a:gd name="T20" fmla="*/ 416 w 2699"/>
                <a:gd name="T21" fmla="*/ 243 h 1180"/>
                <a:gd name="T22" fmla="*/ 307 w 2699"/>
                <a:gd name="T23" fmla="*/ 243 h 1180"/>
                <a:gd name="T24" fmla="*/ 307 w 2699"/>
                <a:gd name="T25" fmla="*/ 299 h 1180"/>
                <a:gd name="T26" fmla="*/ 195 w 2699"/>
                <a:gd name="T27" fmla="*/ 299 h 1180"/>
                <a:gd name="T28" fmla="*/ 195 w 2699"/>
                <a:gd name="T29" fmla="*/ 411 h 1180"/>
                <a:gd name="T30" fmla="*/ 154 w 2699"/>
                <a:gd name="T31" fmla="*/ 411 h 1180"/>
                <a:gd name="T32" fmla="*/ 154 w 2699"/>
                <a:gd name="T33" fmla="*/ 465 h 1180"/>
                <a:gd name="T34" fmla="*/ 117 w 2699"/>
                <a:gd name="T35" fmla="*/ 465 h 1180"/>
                <a:gd name="T36" fmla="*/ 117 w 2699"/>
                <a:gd name="T37" fmla="*/ 575 h 1180"/>
                <a:gd name="T38" fmla="*/ 103 w 2699"/>
                <a:gd name="T39" fmla="*/ 575 h 1180"/>
                <a:gd name="T40" fmla="*/ 103 w 2699"/>
                <a:gd name="T41" fmla="*/ 682 h 1180"/>
                <a:gd name="T42" fmla="*/ 90 w 2699"/>
                <a:gd name="T43" fmla="*/ 682 h 1180"/>
                <a:gd name="T44" fmla="*/ 90 w 2699"/>
                <a:gd name="T45" fmla="*/ 801 h 1180"/>
                <a:gd name="T46" fmla="*/ 72 w 2699"/>
                <a:gd name="T47" fmla="*/ 801 h 1180"/>
                <a:gd name="T48" fmla="*/ 72 w 2699"/>
                <a:gd name="T49" fmla="*/ 854 h 1180"/>
                <a:gd name="T50" fmla="*/ 39 w 2699"/>
                <a:gd name="T51" fmla="*/ 854 h 1180"/>
                <a:gd name="T52" fmla="*/ 39 w 2699"/>
                <a:gd name="T53" fmla="*/ 901 h 1180"/>
                <a:gd name="T54" fmla="*/ 19 w 2699"/>
                <a:gd name="T55" fmla="*/ 901 h 1180"/>
                <a:gd name="T56" fmla="*/ 19 w 2699"/>
                <a:gd name="T57" fmla="*/ 1120 h 1180"/>
                <a:gd name="T58" fmla="*/ 0 w 2699"/>
                <a:gd name="T59" fmla="*/ 1120 h 1180"/>
                <a:gd name="T60" fmla="*/ 0 w 2699"/>
                <a:gd name="T61"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99" h="1180">
                  <a:moveTo>
                    <a:pt x="916" y="1096"/>
                  </a:moveTo>
                  <a:lnTo>
                    <a:pt x="596" y="1096"/>
                  </a:lnTo>
                  <a:moveTo>
                    <a:pt x="2699" y="0"/>
                  </a:moveTo>
                  <a:lnTo>
                    <a:pt x="1993" y="0"/>
                  </a:lnTo>
                  <a:lnTo>
                    <a:pt x="1993" y="65"/>
                  </a:lnTo>
                  <a:lnTo>
                    <a:pt x="1448" y="65"/>
                  </a:lnTo>
                  <a:lnTo>
                    <a:pt x="1448" y="121"/>
                  </a:lnTo>
                  <a:lnTo>
                    <a:pt x="447" y="121"/>
                  </a:lnTo>
                  <a:lnTo>
                    <a:pt x="447" y="180"/>
                  </a:lnTo>
                  <a:lnTo>
                    <a:pt x="416" y="180"/>
                  </a:lnTo>
                  <a:lnTo>
                    <a:pt x="416" y="243"/>
                  </a:lnTo>
                  <a:lnTo>
                    <a:pt x="307" y="243"/>
                  </a:lnTo>
                  <a:lnTo>
                    <a:pt x="307" y="299"/>
                  </a:lnTo>
                  <a:lnTo>
                    <a:pt x="195" y="299"/>
                  </a:lnTo>
                  <a:lnTo>
                    <a:pt x="195" y="411"/>
                  </a:lnTo>
                  <a:lnTo>
                    <a:pt x="154" y="411"/>
                  </a:lnTo>
                  <a:lnTo>
                    <a:pt x="154" y="465"/>
                  </a:lnTo>
                  <a:lnTo>
                    <a:pt x="117" y="465"/>
                  </a:lnTo>
                  <a:lnTo>
                    <a:pt x="117" y="575"/>
                  </a:lnTo>
                  <a:lnTo>
                    <a:pt x="103" y="575"/>
                  </a:lnTo>
                  <a:lnTo>
                    <a:pt x="103" y="682"/>
                  </a:lnTo>
                  <a:lnTo>
                    <a:pt x="90" y="682"/>
                  </a:lnTo>
                  <a:lnTo>
                    <a:pt x="90" y="801"/>
                  </a:lnTo>
                  <a:lnTo>
                    <a:pt x="72" y="801"/>
                  </a:lnTo>
                  <a:lnTo>
                    <a:pt x="72" y="854"/>
                  </a:lnTo>
                  <a:lnTo>
                    <a:pt x="39" y="854"/>
                  </a:lnTo>
                  <a:lnTo>
                    <a:pt x="39" y="901"/>
                  </a:lnTo>
                  <a:lnTo>
                    <a:pt x="19" y="901"/>
                  </a:lnTo>
                  <a:lnTo>
                    <a:pt x="19" y="1120"/>
                  </a:lnTo>
                  <a:lnTo>
                    <a:pt x="0" y="1120"/>
                  </a:lnTo>
                  <a:lnTo>
                    <a:pt x="0" y="1180"/>
                  </a:lnTo>
                </a:path>
              </a:pathLst>
            </a:custGeom>
            <a:noFill/>
            <a:ln w="39688" cap="rnd">
              <a:solidFill>
                <a:srgbClr val="FF66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 name="ZoneTexte 12">
              <a:extLst>
                <a:ext uri="{FF2B5EF4-FFF2-40B4-BE49-F238E27FC236}">
                  <a16:creationId xmlns="" xmlns:a16="http://schemas.microsoft.com/office/drawing/2014/main" id="{8A10F063-69A8-BC4F-98E6-7CF7120B9A98}"/>
                </a:ext>
              </a:extLst>
            </p:cNvPr>
            <p:cNvSpPr txBox="1"/>
            <p:nvPr/>
          </p:nvSpPr>
          <p:spPr>
            <a:xfrm>
              <a:off x="5827050" y="4186569"/>
              <a:ext cx="269626" cy="276999"/>
            </a:xfrm>
            <a:prstGeom prst="rect">
              <a:avLst/>
            </a:prstGeom>
            <a:noFill/>
          </p:spPr>
          <p:txBody>
            <a:bodyPr wrap="none" rtlCol="0">
              <a:spAutoFit/>
            </a:bodyPr>
            <a:lstStyle/>
            <a:p>
              <a:pPr algn="ctr"/>
              <a:r>
                <a:rPr lang="fr-FR" sz="1200" dirty="0"/>
                <a:t>0</a:t>
              </a:r>
            </a:p>
          </p:txBody>
        </p:sp>
        <p:sp>
          <p:nvSpPr>
            <p:cNvPr id="14" name="ZoneTexte 13">
              <a:extLst>
                <a:ext uri="{FF2B5EF4-FFF2-40B4-BE49-F238E27FC236}">
                  <a16:creationId xmlns="" xmlns:a16="http://schemas.microsoft.com/office/drawing/2014/main" id="{979F9A76-29E7-7040-8D42-FA0871062822}"/>
                </a:ext>
              </a:extLst>
            </p:cNvPr>
            <p:cNvSpPr txBox="1"/>
            <p:nvPr/>
          </p:nvSpPr>
          <p:spPr>
            <a:xfrm>
              <a:off x="6246399" y="4186569"/>
              <a:ext cx="354585" cy="276999"/>
            </a:xfrm>
            <a:prstGeom prst="rect">
              <a:avLst/>
            </a:prstGeom>
            <a:noFill/>
          </p:spPr>
          <p:txBody>
            <a:bodyPr wrap="none" rtlCol="0">
              <a:spAutoFit/>
            </a:bodyPr>
            <a:lstStyle/>
            <a:p>
              <a:pPr algn="ctr"/>
              <a:r>
                <a:rPr lang="fr-FR" sz="1200" dirty="0"/>
                <a:t>12</a:t>
              </a:r>
            </a:p>
          </p:txBody>
        </p:sp>
        <p:sp>
          <p:nvSpPr>
            <p:cNvPr id="15" name="ZoneTexte 14">
              <a:extLst>
                <a:ext uri="{FF2B5EF4-FFF2-40B4-BE49-F238E27FC236}">
                  <a16:creationId xmlns="" xmlns:a16="http://schemas.microsoft.com/office/drawing/2014/main" id="{75B179F6-CA75-7848-AB00-324DBBF30B1A}"/>
                </a:ext>
              </a:extLst>
            </p:cNvPr>
            <p:cNvSpPr txBox="1"/>
            <p:nvPr/>
          </p:nvSpPr>
          <p:spPr>
            <a:xfrm>
              <a:off x="6708227" y="4186569"/>
              <a:ext cx="354585" cy="276999"/>
            </a:xfrm>
            <a:prstGeom prst="rect">
              <a:avLst/>
            </a:prstGeom>
            <a:noFill/>
          </p:spPr>
          <p:txBody>
            <a:bodyPr wrap="none" rtlCol="0">
              <a:spAutoFit/>
            </a:bodyPr>
            <a:lstStyle/>
            <a:p>
              <a:pPr algn="ctr"/>
              <a:r>
                <a:rPr lang="fr-FR" sz="1200" dirty="0"/>
                <a:t>24</a:t>
              </a:r>
            </a:p>
          </p:txBody>
        </p:sp>
        <p:sp>
          <p:nvSpPr>
            <p:cNvPr id="16" name="ZoneTexte 15">
              <a:extLst>
                <a:ext uri="{FF2B5EF4-FFF2-40B4-BE49-F238E27FC236}">
                  <a16:creationId xmlns="" xmlns:a16="http://schemas.microsoft.com/office/drawing/2014/main" id="{2A62DD6F-F2E6-644A-9087-060E72CA33E4}"/>
                </a:ext>
              </a:extLst>
            </p:cNvPr>
            <p:cNvSpPr txBox="1"/>
            <p:nvPr/>
          </p:nvSpPr>
          <p:spPr>
            <a:xfrm>
              <a:off x="7170054" y="4186569"/>
              <a:ext cx="354585" cy="276999"/>
            </a:xfrm>
            <a:prstGeom prst="rect">
              <a:avLst/>
            </a:prstGeom>
            <a:noFill/>
          </p:spPr>
          <p:txBody>
            <a:bodyPr wrap="none" rtlCol="0">
              <a:spAutoFit/>
            </a:bodyPr>
            <a:lstStyle/>
            <a:p>
              <a:pPr algn="ctr"/>
              <a:r>
                <a:rPr lang="fr-FR" sz="1200" dirty="0"/>
                <a:t>36</a:t>
              </a:r>
            </a:p>
          </p:txBody>
        </p:sp>
        <p:sp>
          <p:nvSpPr>
            <p:cNvPr id="17" name="ZoneTexte 16">
              <a:extLst>
                <a:ext uri="{FF2B5EF4-FFF2-40B4-BE49-F238E27FC236}">
                  <a16:creationId xmlns="" xmlns:a16="http://schemas.microsoft.com/office/drawing/2014/main" id="{65AB1185-F06F-994A-BB11-2FF700A02CF3}"/>
                </a:ext>
              </a:extLst>
            </p:cNvPr>
            <p:cNvSpPr txBox="1"/>
            <p:nvPr/>
          </p:nvSpPr>
          <p:spPr>
            <a:xfrm>
              <a:off x="7631882" y="4186569"/>
              <a:ext cx="354585" cy="276999"/>
            </a:xfrm>
            <a:prstGeom prst="rect">
              <a:avLst/>
            </a:prstGeom>
            <a:noFill/>
          </p:spPr>
          <p:txBody>
            <a:bodyPr wrap="none" rtlCol="0">
              <a:spAutoFit/>
            </a:bodyPr>
            <a:lstStyle/>
            <a:p>
              <a:pPr algn="ctr"/>
              <a:r>
                <a:rPr lang="fr-FR" sz="1200" dirty="0"/>
                <a:t>48</a:t>
              </a:r>
            </a:p>
          </p:txBody>
        </p:sp>
        <p:sp>
          <p:nvSpPr>
            <p:cNvPr id="18" name="ZoneTexte 17">
              <a:extLst>
                <a:ext uri="{FF2B5EF4-FFF2-40B4-BE49-F238E27FC236}">
                  <a16:creationId xmlns="" xmlns:a16="http://schemas.microsoft.com/office/drawing/2014/main" id="{21DEFB30-44DD-B941-8564-498C23932A01}"/>
                </a:ext>
              </a:extLst>
            </p:cNvPr>
            <p:cNvSpPr txBox="1"/>
            <p:nvPr/>
          </p:nvSpPr>
          <p:spPr>
            <a:xfrm>
              <a:off x="8093710" y="4186569"/>
              <a:ext cx="354585" cy="276999"/>
            </a:xfrm>
            <a:prstGeom prst="rect">
              <a:avLst/>
            </a:prstGeom>
            <a:noFill/>
          </p:spPr>
          <p:txBody>
            <a:bodyPr wrap="none" rtlCol="0">
              <a:spAutoFit/>
            </a:bodyPr>
            <a:lstStyle/>
            <a:p>
              <a:pPr algn="ctr"/>
              <a:r>
                <a:rPr lang="fr-FR" sz="1200" dirty="0"/>
                <a:t>60</a:t>
              </a:r>
            </a:p>
          </p:txBody>
        </p:sp>
        <p:sp>
          <p:nvSpPr>
            <p:cNvPr id="19" name="ZoneTexte 18">
              <a:extLst>
                <a:ext uri="{FF2B5EF4-FFF2-40B4-BE49-F238E27FC236}">
                  <a16:creationId xmlns="" xmlns:a16="http://schemas.microsoft.com/office/drawing/2014/main" id="{DFB5CC7E-AB98-854E-A8AF-59F1770E0FBA}"/>
                </a:ext>
              </a:extLst>
            </p:cNvPr>
            <p:cNvSpPr txBox="1"/>
            <p:nvPr/>
          </p:nvSpPr>
          <p:spPr>
            <a:xfrm>
              <a:off x="8555537" y="4186569"/>
              <a:ext cx="354585" cy="276999"/>
            </a:xfrm>
            <a:prstGeom prst="rect">
              <a:avLst/>
            </a:prstGeom>
            <a:noFill/>
          </p:spPr>
          <p:txBody>
            <a:bodyPr wrap="none" rtlCol="0">
              <a:spAutoFit/>
            </a:bodyPr>
            <a:lstStyle/>
            <a:p>
              <a:pPr algn="ctr"/>
              <a:r>
                <a:rPr lang="fr-FR" sz="1200" dirty="0"/>
                <a:t>72</a:t>
              </a:r>
            </a:p>
          </p:txBody>
        </p:sp>
        <p:sp>
          <p:nvSpPr>
            <p:cNvPr id="20" name="ZoneTexte 19">
              <a:extLst>
                <a:ext uri="{FF2B5EF4-FFF2-40B4-BE49-F238E27FC236}">
                  <a16:creationId xmlns="" xmlns:a16="http://schemas.microsoft.com/office/drawing/2014/main" id="{9B5BDCD9-2D1D-F345-932E-E6530826A2AA}"/>
                </a:ext>
              </a:extLst>
            </p:cNvPr>
            <p:cNvSpPr txBox="1"/>
            <p:nvPr/>
          </p:nvSpPr>
          <p:spPr>
            <a:xfrm>
              <a:off x="5567568" y="3856308"/>
              <a:ext cx="269626" cy="276999"/>
            </a:xfrm>
            <a:prstGeom prst="rect">
              <a:avLst/>
            </a:prstGeom>
            <a:noFill/>
          </p:spPr>
          <p:txBody>
            <a:bodyPr wrap="none" rtlCol="0">
              <a:spAutoFit/>
            </a:bodyPr>
            <a:lstStyle/>
            <a:p>
              <a:pPr algn="r"/>
              <a:r>
                <a:rPr lang="fr-FR" sz="1200" dirty="0"/>
                <a:t>0</a:t>
              </a:r>
            </a:p>
          </p:txBody>
        </p:sp>
        <p:sp>
          <p:nvSpPr>
            <p:cNvPr id="21" name="ZoneTexte 20">
              <a:extLst>
                <a:ext uri="{FF2B5EF4-FFF2-40B4-BE49-F238E27FC236}">
                  <a16:creationId xmlns="" xmlns:a16="http://schemas.microsoft.com/office/drawing/2014/main" id="{6272DFEE-B98B-E946-B17D-F4393A98AC6D}"/>
                </a:ext>
              </a:extLst>
            </p:cNvPr>
            <p:cNvSpPr txBox="1"/>
            <p:nvPr/>
          </p:nvSpPr>
          <p:spPr>
            <a:xfrm>
              <a:off x="5567570" y="3440753"/>
              <a:ext cx="269625" cy="276999"/>
            </a:xfrm>
            <a:prstGeom prst="rect">
              <a:avLst/>
            </a:prstGeom>
            <a:noFill/>
          </p:spPr>
          <p:txBody>
            <a:bodyPr wrap="none" rtlCol="0">
              <a:spAutoFit/>
            </a:bodyPr>
            <a:lstStyle/>
            <a:p>
              <a:pPr algn="r"/>
              <a:r>
                <a:rPr lang="fr-FR" sz="1200" dirty="0"/>
                <a:t>2</a:t>
              </a:r>
            </a:p>
          </p:txBody>
        </p:sp>
        <p:sp>
          <p:nvSpPr>
            <p:cNvPr id="22" name="ZoneTexte 21">
              <a:extLst>
                <a:ext uri="{FF2B5EF4-FFF2-40B4-BE49-F238E27FC236}">
                  <a16:creationId xmlns="" xmlns:a16="http://schemas.microsoft.com/office/drawing/2014/main" id="{EF7562D6-A521-0943-9AA6-40FC15BACF58}"/>
                </a:ext>
              </a:extLst>
            </p:cNvPr>
            <p:cNvSpPr txBox="1"/>
            <p:nvPr/>
          </p:nvSpPr>
          <p:spPr>
            <a:xfrm>
              <a:off x="5567570" y="3025198"/>
              <a:ext cx="269625" cy="276999"/>
            </a:xfrm>
            <a:prstGeom prst="rect">
              <a:avLst/>
            </a:prstGeom>
            <a:noFill/>
          </p:spPr>
          <p:txBody>
            <a:bodyPr wrap="none" rtlCol="0">
              <a:spAutoFit/>
            </a:bodyPr>
            <a:lstStyle/>
            <a:p>
              <a:pPr algn="r"/>
              <a:r>
                <a:rPr lang="fr-FR" sz="1200" dirty="0"/>
                <a:t>4</a:t>
              </a:r>
            </a:p>
          </p:txBody>
        </p:sp>
        <p:sp>
          <p:nvSpPr>
            <p:cNvPr id="23" name="ZoneTexte 22">
              <a:extLst>
                <a:ext uri="{FF2B5EF4-FFF2-40B4-BE49-F238E27FC236}">
                  <a16:creationId xmlns="" xmlns:a16="http://schemas.microsoft.com/office/drawing/2014/main" id="{1B35B283-0EBC-F641-9F5B-D3BB7FC24AC8}"/>
                </a:ext>
              </a:extLst>
            </p:cNvPr>
            <p:cNvSpPr txBox="1"/>
            <p:nvPr/>
          </p:nvSpPr>
          <p:spPr>
            <a:xfrm>
              <a:off x="5567570" y="2609642"/>
              <a:ext cx="269625" cy="276999"/>
            </a:xfrm>
            <a:prstGeom prst="rect">
              <a:avLst/>
            </a:prstGeom>
            <a:noFill/>
          </p:spPr>
          <p:txBody>
            <a:bodyPr wrap="none" rtlCol="0">
              <a:spAutoFit/>
            </a:bodyPr>
            <a:lstStyle/>
            <a:p>
              <a:pPr algn="r"/>
              <a:r>
                <a:rPr lang="fr-FR" sz="1200" dirty="0"/>
                <a:t>6</a:t>
              </a:r>
            </a:p>
          </p:txBody>
        </p:sp>
        <p:sp>
          <p:nvSpPr>
            <p:cNvPr id="24" name="ZoneTexte 23">
              <a:extLst>
                <a:ext uri="{FF2B5EF4-FFF2-40B4-BE49-F238E27FC236}">
                  <a16:creationId xmlns="" xmlns:a16="http://schemas.microsoft.com/office/drawing/2014/main" id="{BEF4B660-7B2A-2F44-9D4F-4A951F4CCE20}"/>
                </a:ext>
              </a:extLst>
            </p:cNvPr>
            <p:cNvSpPr txBox="1"/>
            <p:nvPr/>
          </p:nvSpPr>
          <p:spPr>
            <a:xfrm>
              <a:off x="5567570" y="2194086"/>
              <a:ext cx="269625" cy="276999"/>
            </a:xfrm>
            <a:prstGeom prst="rect">
              <a:avLst/>
            </a:prstGeom>
            <a:noFill/>
          </p:spPr>
          <p:txBody>
            <a:bodyPr wrap="none" rtlCol="0">
              <a:spAutoFit/>
            </a:bodyPr>
            <a:lstStyle/>
            <a:p>
              <a:pPr algn="r"/>
              <a:r>
                <a:rPr lang="fr-FR" sz="1200" dirty="0"/>
                <a:t>8</a:t>
              </a:r>
            </a:p>
          </p:txBody>
        </p:sp>
        <p:sp>
          <p:nvSpPr>
            <p:cNvPr id="25" name="ZoneTexte 24">
              <a:extLst>
                <a:ext uri="{FF2B5EF4-FFF2-40B4-BE49-F238E27FC236}">
                  <a16:creationId xmlns="" xmlns:a16="http://schemas.microsoft.com/office/drawing/2014/main" id="{F4C49578-E30C-EF40-BC82-57A36847D6E5}"/>
                </a:ext>
              </a:extLst>
            </p:cNvPr>
            <p:cNvSpPr txBox="1"/>
            <p:nvPr/>
          </p:nvSpPr>
          <p:spPr>
            <a:xfrm>
              <a:off x="5482611" y="1778530"/>
              <a:ext cx="354584" cy="276999"/>
            </a:xfrm>
            <a:prstGeom prst="rect">
              <a:avLst/>
            </a:prstGeom>
            <a:noFill/>
          </p:spPr>
          <p:txBody>
            <a:bodyPr wrap="none" rtlCol="0">
              <a:spAutoFit/>
            </a:bodyPr>
            <a:lstStyle/>
            <a:p>
              <a:pPr algn="r"/>
              <a:r>
                <a:rPr lang="fr-FR" sz="1200" dirty="0"/>
                <a:t>10</a:t>
              </a:r>
            </a:p>
          </p:txBody>
        </p:sp>
        <p:sp>
          <p:nvSpPr>
            <p:cNvPr id="26" name="ZoneTexte 25">
              <a:extLst>
                <a:ext uri="{FF2B5EF4-FFF2-40B4-BE49-F238E27FC236}">
                  <a16:creationId xmlns="" xmlns:a16="http://schemas.microsoft.com/office/drawing/2014/main" id="{082625DA-C36C-0043-806A-073184AE7678}"/>
                </a:ext>
              </a:extLst>
            </p:cNvPr>
            <p:cNvSpPr txBox="1"/>
            <p:nvPr/>
          </p:nvSpPr>
          <p:spPr>
            <a:xfrm>
              <a:off x="6954090" y="3441953"/>
              <a:ext cx="381836" cy="276999"/>
            </a:xfrm>
            <a:prstGeom prst="rect">
              <a:avLst/>
            </a:prstGeom>
            <a:noFill/>
          </p:spPr>
          <p:txBody>
            <a:bodyPr wrap="none" rtlCol="0">
              <a:spAutoFit/>
            </a:bodyPr>
            <a:lstStyle/>
            <a:p>
              <a:r>
                <a:rPr lang="fr-FR" sz="1200" b="1" dirty="0"/>
                <a:t>INI</a:t>
              </a:r>
            </a:p>
          </p:txBody>
        </p:sp>
        <p:sp>
          <p:nvSpPr>
            <p:cNvPr id="27" name="ZoneTexte 26">
              <a:extLst>
                <a:ext uri="{FF2B5EF4-FFF2-40B4-BE49-F238E27FC236}">
                  <a16:creationId xmlns="" xmlns:a16="http://schemas.microsoft.com/office/drawing/2014/main" id="{B0592DB1-0FAC-614D-8918-3ECBDC421166}"/>
                </a:ext>
              </a:extLst>
            </p:cNvPr>
            <p:cNvSpPr txBox="1"/>
            <p:nvPr/>
          </p:nvSpPr>
          <p:spPr>
            <a:xfrm>
              <a:off x="6954090" y="3751454"/>
              <a:ext cx="585417" cy="276999"/>
            </a:xfrm>
            <a:prstGeom prst="rect">
              <a:avLst/>
            </a:prstGeom>
            <a:noFill/>
          </p:spPr>
          <p:txBody>
            <a:bodyPr wrap="none" rtlCol="0">
              <a:spAutoFit/>
            </a:bodyPr>
            <a:lstStyle/>
            <a:p>
              <a:r>
                <a:rPr lang="fr-FR" sz="1200" b="1" dirty="0"/>
                <a:t>Autre</a:t>
              </a:r>
            </a:p>
          </p:txBody>
        </p:sp>
      </p:grpSp>
      <p:sp>
        <p:nvSpPr>
          <p:cNvPr id="28" name="ZoneTexte 27">
            <a:extLst>
              <a:ext uri="{FF2B5EF4-FFF2-40B4-BE49-F238E27FC236}">
                <a16:creationId xmlns="" xmlns:a16="http://schemas.microsoft.com/office/drawing/2014/main" id="{45D8A25E-216F-424A-B43F-5927BC96129F}"/>
              </a:ext>
            </a:extLst>
          </p:cNvPr>
          <p:cNvSpPr txBox="1"/>
          <p:nvPr/>
        </p:nvSpPr>
        <p:spPr>
          <a:xfrm>
            <a:off x="5317905" y="4606431"/>
            <a:ext cx="439544" cy="461665"/>
          </a:xfrm>
          <a:prstGeom prst="rect">
            <a:avLst/>
          </a:prstGeom>
          <a:noFill/>
        </p:spPr>
        <p:txBody>
          <a:bodyPr wrap="none" rtlCol="0">
            <a:spAutoFit/>
          </a:bodyPr>
          <a:lstStyle/>
          <a:p>
            <a:pPr algn="ctr"/>
            <a:r>
              <a:rPr lang="fr-FR" sz="1200" dirty="0"/>
              <a:t>62</a:t>
            </a:r>
          </a:p>
          <a:p>
            <a:pPr algn="ctr"/>
            <a:r>
              <a:rPr lang="fr-FR" sz="1200" dirty="0"/>
              <a:t>347</a:t>
            </a:r>
          </a:p>
        </p:txBody>
      </p:sp>
      <p:sp>
        <p:nvSpPr>
          <p:cNvPr id="29" name="ZoneTexte 28">
            <a:extLst>
              <a:ext uri="{FF2B5EF4-FFF2-40B4-BE49-F238E27FC236}">
                <a16:creationId xmlns="" xmlns:a16="http://schemas.microsoft.com/office/drawing/2014/main" id="{832175A0-53EA-3D4B-A55E-78E5DB63DB31}"/>
              </a:ext>
            </a:extLst>
          </p:cNvPr>
          <p:cNvSpPr txBox="1"/>
          <p:nvPr/>
        </p:nvSpPr>
        <p:spPr>
          <a:xfrm>
            <a:off x="5779733" y="4606431"/>
            <a:ext cx="439544" cy="461665"/>
          </a:xfrm>
          <a:prstGeom prst="rect">
            <a:avLst/>
          </a:prstGeom>
          <a:noFill/>
        </p:spPr>
        <p:txBody>
          <a:bodyPr wrap="none" rtlCol="0">
            <a:spAutoFit/>
          </a:bodyPr>
          <a:lstStyle/>
          <a:p>
            <a:pPr algn="ctr"/>
            <a:r>
              <a:rPr lang="fr-FR" sz="1200" dirty="0"/>
              <a:t>56</a:t>
            </a:r>
          </a:p>
          <a:p>
            <a:pPr algn="ctr"/>
            <a:r>
              <a:rPr lang="fr-FR" sz="1200" dirty="0"/>
              <a:t>312</a:t>
            </a:r>
          </a:p>
        </p:txBody>
      </p:sp>
      <p:sp>
        <p:nvSpPr>
          <p:cNvPr id="30" name="ZoneTexte 29">
            <a:extLst>
              <a:ext uri="{FF2B5EF4-FFF2-40B4-BE49-F238E27FC236}">
                <a16:creationId xmlns="" xmlns:a16="http://schemas.microsoft.com/office/drawing/2014/main" id="{5FA7F157-7168-D842-8B0D-B14B7B37E5F3}"/>
              </a:ext>
            </a:extLst>
          </p:cNvPr>
          <p:cNvSpPr txBox="1"/>
          <p:nvPr/>
        </p:nvSpPr>
        <p:spPr>
          <a:xfrm>
            <a:off x="6241560" y="4606431"/>
            <a:ext cx="439544" cy="461665"/>
          </a:xfrm>
          <a:prstGeom prst="rect">
            <a:avLst/>
          </a:prstGeom>
          <a:noFill/>
        </p:spPr>
        <p:txBody>
          <a:bodyPr wrap="none" rtlCol="0">
            <a:spAutoFit/>
          </a:bodyPr>
          <a:lstStyle/>
          <a:p>
            <a:pPr algn="ctr"/>
            <a:r>
              <a:rPr lang="fr-FR" sz="1200" dirty="0"/>
              <a:t>56</a:t>
            </a:r>
          </a:p>
          <a:p>
            <a:pPr algn="ctr"/>
            <a:r>
              <a:rPr lang="fr-FR" sz="1200" dirty="0"/>
              <a:t>306</a:t>
            </a:r>
          </a:p>
        </p:txBody>
      </p:sp>
      <p:sp>
        <p:nvSpPr>
          <p:cNvPr id="31" name="ZoneTexte 30">
            <a:extLst>
              <a:ext uri="{FF2B5EF4-FFF2-40B4-BE49-F238E27FC236}">
                <a16:creationId xmlns="" xmlns:a16="http://schemas.microsoft.com/office/drawing/2014/main" id="{66DC117E-715B-EF4A-AE8D-87E06B26634A}"/>
              </a:ext>
            </a:extLst>
          </p:cNvPr>
          <p:cNvSpPr txBox="1"/>
          <p:nvPr/>
        </p:nvSpPr>
        <p:spPr>
          <a:xfrm>
            <a:off x="6703388" y="4606431"/>
            <a:ext cx="439544" cy="461665"/>
          </a:xfrm>
          <a:prstGeom prst="rect">
            <a:avLst/>
          </a:prstGeom>
          <a:noFill/>
        </p:spPr>
        <p:txBody>
          <a:bodyPr wrap="none" rtlCol="0">
            <a:spAutoFit/>
          </a:bodyPr>
          <a:lstStyle/>
          <a:p>
            <a:pPr algn="ctr"/>
            <a:r>
              <a:rPr lang="fr-FR" sz="1200" dirty="0"/>
              <a:t>56</a:t>
            </a:r>
          </a:p>
          <a:p>
            <a:pPr algn="ctr"/>
            <a:r>
              <a:rPr lang="fr-FR" sz="1200" dirty="0"/>
              <a:t>305</a:t>
            </a:r>
          </a:p>
        </p:txBody>
      </p:sp>
      <p:sp>
        <p:nvSpPr>
          <p:cNvPr id="32" name="ZoneTexte 31">
            <a:extLst>
              <a:ext uri="{FF2B5EF4-FFF2-40B4-BE49-F238E27FC236}">
                <a16:creationId xmlns="" xmlns:a16="http://schemas.microsoft.com/office/drawing/2014/main" id="{113082AF-F2D4-904A-977C-50E58EB019DF}"/>
              </a:ext>
            </a:extLst>
          </p:cNvPr>
          <p:cNvSpPr txBox="1"/>
          <p:nvPr/>
        </p:nvSpPr>
        <p:spPr>
          <a:xfrm>
            <a:off x="7165216" y="4606431"/>
            <a:ext cx="439544" cy="461665"/>
          </a:xfrm>
          <a:prstGeom prst="rect">
            <a:avLst/>
          </a:prstGeom>
          <a:noFill/>
        </p:spPr>
        <p:txBody>
          <a:bodyPr wrap="none" rtlCol="0">
            <a:spAutoFit/>
          </a:bodyPr>
          <a:lstStyle/>
          <a:p>
            <a:pPr algn="ctr"/>
            <a:r>
              <a:rPr lang="fr-FR" sz="1200" dirty="0"/>
              <a:t>56</a:t>
            </a:r>
          </a:p>
          <a:p>
            <a:pPr algn="ctr"/>
            <a:r>
              <a:rPr lang="fr-FR" sz="1200" dirty="0"/>
              <a:t>298</a:t>
            </a:r>
          </a:p>
        </p:txBody>
      </p:sp>
      <p:sp>
        <p:nvSpPr>
          <p:cNvPr id="33" name="ZoneTexte 32">
            <a:extLst>
              <a:ext uri="{FF2B5EF4-FFF2-40B4-BE49-F238E27FC236}">
                <a16:creationId xmlns="" xmlns:a16="http://schemas.microsoft.com/office/drawing/2014/main" id="{20648F2D-D5FC-FD44-A4BB-61180073F05E}"/>
              </a:ext>
            </a:extLst>
          </p:cNvPr>
          <p:cNvSpPr txBox="1"/>
          <p:nvPr/>
        </p:nvSpPr>
        <p:spPr>
          <a:xfrm>
            <a:off x="7627044" y="4606431"/>
            <a:ext cx="439544" cy="461665"/>
          </a:xfrm>
          <a:prstGeom prst="rect">
            <a:avLst/>
          </a:prstGeom>
          <a:noFill/>
        </p:spPr>
        <p:txBody>
          <a:bodyPr wrap="none" rtlCol="0">
            <a:spAutoFit/>
          </a:bodyPr>
          <a:lstStyle/>
          <a:p>
            <a:pPr algn="ctr"/>
            <a:r>
              <a:rPr lang="fr-FR" sz="1200" dirty="0"/>
              <a:t>56</a:t>
            </a:r>
          </a:p>
          <a:p>
            <a:pPr algn="ctr"/>
            <a:r>
              <a:rPr lang="fr-FR" sz="1200" dirty="0"/>
              <a:t>293</a:t>
            </a:r>
          </a:p>
        </p:txBody>
      </p:sp>
      <p:sp>
        <p:nvSpPr>
          <p:cNvPr id="34" name="ZoneTexte 33">
            <a:extLst>
              <a:ext uri="{FF2B5EF4-FFF2-40B4-BE49-F238E27FC236}">
                <a16:creationId xmlns="" xmlns:a16="http://schemas.microsoft.com/office/drawing/2014/main" id="{C8239820-8382-A846-9F4F-80E78E687BD4}"/>
              </a:ext>
            </a:extLst>
          </p:cNvPr>
          <p:cNvSpPr txBox="1"/>
          <p:nvPr/>
        </p:nvSpPr>
        <p:spPr>
          <a:xfrm>
            <a:off x="8088871" y="4606431"/>
            <a:ext cx="439544" cy="461665"/>
          </a:xfrm>
          <a:prstGeom prst="rect">
            <a:avLst/>
          </a:prstGeom>
          <a:noFill/>
        </p:spPr>
        <p:txBody>
          <a:bodyPr wrap="none" rtlCol="0">
            <a:spAutoFit/>
          </a:bodyPr>
          <a:lstStyle/>
          <a:p>
            <a:pPr algn="ctr"/>
            <a:r>
              <a:rPr lang="fr-FR" sz="1200" dirty="0"/>
              <a:t>56</a:t>
            </a:r>
          </a:p>
          <a:p>
            <a:pPr algn="ctr"/>
            <a:r>
              <a:rPr lang="fr-FR" sz="1200" dirty="0"/>
              <a:t>285</a:t>
            </a:r>
          </a:p>
        </p:txBody>
      </p:sp>
      <p:sp>
        <p:nvSpPr>
          <p:cNvPr id="35" name="ZoneTexte 34">
            <a:extLst>
              <a:ext uri="{FF2B5EF4-FFF2-40B4-BE49-F238E27FC236}">
                <a16:creationId xmlns="" xmlns:a16="http://schemas.microsoft.com/office/drawing/2014/main" id="{57B07269-17F7-A045-864A-BC617F0B13EF}"/>
              </a:ext>
            </a:extLst>
          </p:cNvPr>
          <p:cNvSpPr txBox="1"/>
          <p:nvPr/>
        </p:nvSpPr>
        <p:spPr>
          <a:xfrm>
            <a:off x="4832400" y="4606431"/>
            <a:ext cx="551754" cy="461665"/>
          </a:xfrm>
          <a:prstGeom prst="rect">
            <a:avLst/>
          </a:prstGeom>
          <a:noFill/>
        </p:spPr>
        <p:txBody>
          <a:bodyPr wrap="none" rtlCol="0">
            <a:spAutoFit/>
          </a:bodyPr>
          <a:lstStyle/>
          <a:p>
            <a:pPr algn="r"/>
            <a:r>
              <a:rPr lang="fr-FR" sz="1200" dirty="0"/>
              <a:t>INI</a:t>
            </a:r>
          </a:p>
          <a:p>
            <a:pPr algn="r"/>
            <a:r>
              <a:rPr lang="fr-FR" sz="1200" dirty="0"/>
              <a:t>Autre</a:t>
            </a:r>
          </a:p>
        </p:txBody>
      </p:sp>
      <p:sp>
        <p:nvSpPr>
          <p:cNvPr id="36" name="ZoneTexte 35">
            <a:extLst>
              <a:ext uri="{FF2B5EF4-FFF2-40B4-BE49-F238E27FC236}">
                <a16:creationId xmlns="" xmlns:a16="http://schemas.microsoft.com/office/drawing/2014/main" id="{FD6B303F-D03D-A544-A84C-2D42B6B90662}"/>
              </a:ext>
            </a:extLst>
          </p:cNvPr>
          <p:cNvSpPr txBox="1"/>
          <p:nvPr/>
        </p:nvSpPr>
        <p:spPr>
          <a:xfrm>
            <a:off x="6467667" y="4398688"/>
            <a:ext cx="901209" cy="276999"/>
          </a:xfrm>
          <a:prstGeom prst="rect">
            <a:avLst/>
          </a:prstGeom>
          <a:noFill/>
        </p:spPr>
        <p:txBody>
          <a:bodyPr wrap="none" rtlCol="0">
            <a:spAutoFit/>
          </a:bodyPr>
          <a:lstStyle/>
          <a:p>
            <a:pPr algn="ctr"/>
            <a:r>
              <a:rPr lang="fr-FR" sz="1200" b="1" dirty="0"/>
              <a:t>Semaines</a:t>
            </a:r>
          </a:p>
        </p:txBody>
      </p:sp>
      <p:sp>
        <p:nvSpPr>
          <p:cNvPr id="37" name="ZoneTexte 36">
            <a:extLst>
              <a:ext uri="{FF2B5EF4-FFF2-40B4-BE49-F238E27FC236}">
                <a16:creationId xmlns="" xmlns:a16="http://schemas.microsoft.com/office/drawing/2014/main" id="{244FC457-50E6-F54F-B031-E39D30E9039E}"/>
              </a:ext>
            </a:extLst>
          </p:cNvPr>
          <p:cNvSpPr txBox="1"/>
          <p:nvPr/>
        </p:nvSpPr>
        <p:spPr>
          <a:xfrm>
            <a:off x="4823267" y="4399562"/>
            <a:ext cx="928459" cy="276999"/>
          </a:xfrm>
          <a:prstGeom prst="rect">
            <a:avLst/>
          </a:prstGeom>
          <a:noFill/>
        </p:spPr>
        <p:txBody>
          <a:bodyPr wrap="none" rtlCol="0">
            <a:spAutoFit/>
          </a:bodyPr>
          <a:lstStyle/>
          <a:p>
            <a:pPr algn="r"/>
            <a:r>
              <a:rPr lang="fr-FR" sz="1200" b="1" dirty="0"/>
              <a:t>N à risque</a:t>
            </a:r>
          </a:p>
        </p:txBody>
      </p:sp>
      <p:sp>
        <p:nvSpPr>
          <p:cNvPr id="38" name="ZoneTexte 37">
            <a:extLst>
              <a:ext uri="{FF2B5EF4-FFF2-40B4-BE49-F238E27FC236}">
                <a16:creationId xmlns="" xmlns:a16="http://schemas.microsoft.com/office/drawing/2014/main" id="{94891AE6-E862-8849-966E-756D93168B92}"/>
              </a:ext>
            </a:extLst>
          </p:cNvPr>
          <p:cNvSpPr txBox="1"/>
          <p:nvPr/>
        </p:nvSpPr>
        <p:spPr>
          <a:xfrm>
            <a:off x="8277443" y="2483435"/>
            <a:ext cx="397866" cy="276999"/>
          </a:xfrm>
          <a:prstGeom prst="rect">
            <a:avLst/>
          </a:prstGeom>
          <a:noFill/>
        </p:spPr>
        <p:txBody>
          <a:bodyPr wrap="none" rtlCol="0">
            <a:spAutoFit/>
          </a:bodyPr>
          <a:lstStyle/>
          <a:p>
            <a:r>
              <a:rPr lang="fr-FR" sz="1200" b="1" dirty="0"/>
              <a:t>6,5</a:t>
            </a:r>
          </a:p>
        </p:txBody>
      </p:sp>
      <p:sp>
        <p:nvSpPr>
          <p:cNvPr id="39" name="Rectangle 38">
            <a:extLst>
              <a:ext uri="{FF2B5EF4-FFF2-40B4-BE49-F238E27FC236}">
                <a16:creationId xmlns="" xmlns:a16="http://schemas.microsoft.com/office/drawing/2014/main" id="{8809451D-7654-5E4C-B9F4-ED940CA13A7B}"/>
              </a:ext>
            </a:extLst>
          </p:cNvPr>
          <p:cNvSpPr/>
          <p:nvPr/>
        </p:nvSpPr>
        <p:spPr>
          <a:xfrm>
            <a:off x="5218051" y="1582323"/>
            <a:ext cx="320922" cy="276999"/>
          </a:xfrm>
          <a:prstGeom prst="rect">
            <a:avLst/>
          </a:prstGeom>
        </p:spPr>
        <p:txBody>
          <a:bodyPr wrap="none">
            <a:spAutoFit/>
          </a:bodyPr>
          <a:lstStyle/>
          <a:p>
            <a:r>
              <a:rPr lang="fr-FR" sz="1200" dirty="0"/>
              <a:t>%</a:t>
            </a:r>
          </a:p>
        </p:txBody>
      </p:sp>
      <p:sp>
        <p:nvSpPr>
          <p:cNvPr id="40" name="ZoneTexte 39">
            <a:extLst>
              <a:ext uri="{FF2B5EF4-FFF2-40B4-BE49-F238E27FC236}">
                <a16:creationId xmlns="" xmlns:a16="http://schemas.microsoft.com/office/drawing/2014/main" id="{CAFB3696-7B46-174A-9AAF-858B39BC7E39}"/>
              </a:ext>
            </a:extLst>
          </p:cNvPr>
          <p:cNvSpPr txBox="1"/>
          <p:nvPr/>
        </p:nvSpPr>
        <p:spPr>
          <a:xfrm>
            <a:off x="8277443" y="1807587"/>
            <a:ext cx="397866" cy="276999"/>
          </a:xfrm>
          <a:prstGeom prst="rect">
            <a:avLst/>
          </a:prstGeom>
          <a:noFill/>
        </p:spPr>
        <p:txBody>
          <a:bodyPr wrap="none" rtlCol="0">
            <a:spAutoFit/>
          </a:bodyPr>
          <a:lstStyle/>
          <a:p>
            <a:r>
              <a:rPr lang="fr-FR" sz="1200" b="1" dirty="0"/>
              <a:t>9,7</a:t>
            </a:r>
          </a:p>
        </p:txBody>
      </p:sp>
      <p:sp>
        <p:nvSpPr>
          <p:cNvPr id="41" name="ZoneTexte 40">
            <a:extLst>
              <a:ext uri="{FF2B5EF4-FFF2-40B4-BE49-F238E27FC236}">
                <a16:creationId xmlns="" xmlns:a16="http://schemas.microsoft.com/office/drawing/2014/main" id="{889E5C91-D37E-4945-B40A-B5BB0DBD7035}"/>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prstClr val="white"/>
                </a:solidFill>
              </a:rPr>
              <a:t>88</a:t>
            </a:r>
          </a:p>
        </p:txBody>
      </p:sp>
      <p:sp>
        <p:nvSpPr>
          <p:cNvPr id="42" name="Text Box 3">
            <a:extLst>
              <a:ext uri="{FF2B5EF4-FFF2-40B4-BE49-F238E27FC236}">
                <a16:creationId xmlns="" xmlns:a16="http://schemas.microsoft.com/office/drawing/2014/main" id="{5DCA1F97-5EEE-6041-A9F3-56B9AB57CD88}"/>
              </a:ext>
            </a:extLst>
          </p:cNvPr>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Lelievre</a:t>
            </a:r>
            <a:r>
              <a:rPr lang="en-GB" sz="1200" i="1" dirty="0">
                <a:solidFill>
                  <a:srgbClr val="0070C0"/>
                </a:solidFill>
              </a:rPr>
              <a:t> JD, CROI 2018, Abs. 495</a:t>
            </a:r>
          </a:p>
        </p:txBody>
      </p:sp>
    </p:spTree>
    <p:extLst>
      <p:ext uri="{BB962C8B-B14F-4D97-AF65-F5344CB8AC3E}">
        <p14:creationId xmlns:p14="http://schemas.microsoft.com/office/powerpoint/2010/main" val="703107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EE99985-57D9-1348-AB81-2157A6CA9FC3}"/>
              </a:ext>
            </a:extLst>
          </p:cNvPr>
          <p:cNvSpPr>
            <a:spLocks noGrp="1"/>
          </p:cNvSpPr>
          <p:nvPr>
            <p:ph type="title"/>
          </p:nvPr>
        </p:nvSpPr>
        <p:spPr/>
        <p:txBody>
          <a:bodyPr/>
          <a:lstStyle/>
          <a:p>
            <a:r>
              <a:rPr lang="fr-FR" dirty="0"/>
              <a:t>Essai REALITY</a:t>
            </a:r>
          </a:p>
        </p:txBody>
      </p:sp>
      <p:sp>
        <p:nvSpPr>
          <p:cNvPr id="3" name="Espace réservé du contenu 2">
            <a:extLst>
              <a:ext uri="{FF2B5EF4-FFF2-40B4-BE49-F238E27FC236}">
                <a16:creationId xmlns="" xmlns:a16="http://schemas.microsoft.com/office/drawing/2014/main" id="{DB671F34-4011-6A4F-92CD-7AE822DE7F66}"/>
              </a:ext>
            </a:extLst>
          </p:cNvPr>
          <p:cNvSpPr>
            <a:spLocks noGrp="1"/>
          </p:cNvSpPr>
          <p:nvPr>
            <p:ph idx="1"/>
          </p:nvPr>
        </p:nvSpPr>
        <p:spPr>
          <a:xfrm>
            <a:off x="427186" y="1170470"/>
            <a:ext cx="8576137" cy="5006493"/>
          </a:xfrm>
        </p:spPr>
        <p:txBody>
          <a:bodyPr/>
          <a:lstStyle/>
          <a:p>
            <a:r>
              <a:rPr lang="fr-FR" dirty="0"/>
              <a:t>Vaste essai</a:t>
            </a:r>
          </a:p>
          <a:p>
            <a:pPr lvl="1"/>
            <a:r>
              <a:rPr lang="fr-FR" dirty="0"/>
              <a:t>Multicentrique, randomisé, multi pays (1 805 patients)</a:t>
            </a:r>
          </a:p>
          <a:p>
            <a:pPr lvl="1"/>
            <a:r>
              <a:rPr lang="fr-FR" dirty="0"/>
              <a:t>Trois hypothèses explorées :</a:t>
            </a:r>
          </a:p>
          <a:p>
            <a:pPr marL="1028700" lvl="2" indent="-342900">
              <a:buFont typeface="+mj-lt"/>
              <a:buAutoNum type="arabicPeriod"/>
            </a:pPr>
            <a:r>
              <a:rPr lang="fr-FR" dirty="0"/>
              <a:t>Intensification 12 semaines avec un INI versus traitement standard</a:t>
            </a:r>
          </a:p>
          <a:p>
            <a:pPr marL="1028700" lvl="2" indent="-342900">
              <a:buFont typeface="+mj-lt"/>
              <a:buAutoNum type="arabicPeriod"/>
            </a:pPr>
            <a:r>
              <a:rPr lang="fr-FR" dirty="0"/>
              <a:t>Meilleur prévention des IO, avec notamment fluconazole et INH versus prophylaxie habituelle</a:t>
            </a:r>
          </a:p>
          <a:p>
            <a:pPr marL="1028700" lvl="2" indent="-342900">
              <a:buFont typeface="+mj-lt"/>
              <a:buAutoNum type="arabicPeriod"/>
            </a:pPr>
            <a:r>
              <a:rPr lang="fr-FR" dirty="0"/>
              <a:t>Apport alimentaire supplémentaire vs pas de supplémentation</a:t>
            </a:r>
          </a:p>
          <a:p>
            <a:pPr lvl="1"/>
            <a:r>
              <a:rPr lang="fr-FR" dirty="0"/>
              <a:t>Patients très immunodéprimés (médiane CD4 = 37), 74% CV &gt; 100 000</a:t>
            </a:r>
          </a:p>
          <a:p>
            <a:endParaRPr lang="fr-FR" dirty="0"/>
          </a:p>
        </p:txBody>
      </p:sp>
      <p:grpSp>
        <p:nvGrpSpPr>
          <p:cNvPr id="4" name="Groupe 3">
            <a:extLst>
              <a:ext uri="{FF2B5EF4-FFF2-40B4-BE49-F238E27FC236}">
                <a16:creationId xmlns="" xmlns:a16="http://schemas.microsoft.com/office/drawing/2014/main" id="{2B24CFC1-473C-0C47-86DC-1B5A0DBBBB2D}"/>
              </a:ext>
            </a:extLst>
          </p:cNvPr>
          <p:cNvGrpSpPr/>
          <p:nvPr/>
        </p:nvGrpSpPr>
        <p:grpSpPr>
          <a:xfrm>
            <a:off x="257267" y="3573760"/>
            <a:ext cx="4475625" cy="3245244"/>
            <a:chOff x="321145" y="1629604"/>
            <a:chExt cx="4475625" cy="3344636"/>
          </a:xfrm>
        </p:grpSpPr>
        <p:sp>
          <p:nvSpPr>
            <p:cNvPr id="5" name="Line 672">
              <a:extLst>
                <a:ext uri="{FF2B5EF4-FFF2-40B4-BE49-F238E27FC236}">
                  <a16:creationId xmlns="" xmlns:a16="http://schemas.microsoft.com/office/drawing/2014/main" id="{F7260C47-9405-B546-B783-B391611A67F7}"/>
                </a:ext>
              </a:extLst>
            </p:cNvPr>
            <p:cNvSpPr>
              <a:spLocks noChangeShapeType="1"/>
            </p:cNvSpPr>
            <p:nvPr/>
          </p:nvSpPr>
          <p:spPr bwMode="auto">
            <a:xfrm flipH="1" flipV="1">
              <a:off x="649550" y="1720514"/>
              <a:ext cx="5183" cy="2769726"/>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Line 673">
              <a:extLst>
                <a:ext uri="{FF2B5EF4-FFF2-40B4-BE49-F238E27FC236}">
                  <a16:creationId xmlns="" xmlns:a16="http://schemas.microsoft.com/office/drawing/2014/main" id="{811B769B-1605-2D44-A864-FA74513B3780}"/>
                </a:ext>
              </a:extLst>
            </p:cNvPr>
            <p:cNvSpPr>
              <a:spLocks noChangeShapeType="1"/>
            </p:cNvSpPr>
            <p:nvPr/>
          </p:nvSpPr>
          <p:spPr bwMode="auto">
            <a:xfrm flipH="1">
              <a:off x="608612" y="4417600"/>
              <a:ext cx="46121"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675">
              <a:extLst>
                <a:ext uri="{FF2B5EF4-FFF2-40B4-BE49-F238E27FC236}">
                  <a16:creationId xmlns="" xmlns:a16="http://schemas.microsoft.com/office/drawing/2014/main" id="{A87B6470-41B6-014A-BDF0-F9484D9F9264}"/>
                </a:ext>
              </a:extLst>
            </p:cNvPr>
            <p:cNvSpPr>
              <a:spLocks noChangeShapeType="1"/>
            </p:cNvSpPr>
            <p:nvPr/>
          </p:nvSpPr>
          <p:spPr bwMode="auto">
            <a:xfrm flipH="1">
              <a:off x="608612" y="3529367"/>
              <a:ext cx="46121"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678">
              <a:extLst>
                <a:ext uri="{FF2B5EF4-FFF2-40B4-BE49-F238E27FC236}">
                  <a16:creationId xmlns="" xmlns:a16="http://schemas.microsoft.com/office/drawing/2014/main" id="{5A366CE8-CD56-4A45-8D1F-AA2332A1949C}"/>
                </a:ext>
              </a:extLst>
            </p:cNvPr>
            <p:cNvSpPr>
              <a:spLocks noChangeShapeType="1"/>
            </p:cNvSpPr>
            <p:nvPr/>
          </p:nvSpPr>
          <p:spPr bwMode="auto">
            <a:xfrm flipH="1">
              <a:off x="608612" y="2622935"/>
              <a:ext cx="46121"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682">
              <a:extLst>
                <a:ext uri="{FF2B5EF4-FFF2-40B4-BE49-F238E27FC236}">
                  <a16:creationId xmlns="" xmlns:a16="http://schemas.microsoft.com/office/drawing/2014/main" id="{19DA79A8-2B1F-A64F-9E7F-25ED52DC1D14}"/>
                </a:ext>
              </a:extLst>
            </p:cNvPr>
            <p:cNvSpPr>
              <a:spLocks noChangeShapeType="1"/>
            </p:cNvSpPr>
            <p:nvPr/>
          </p:nvSpPr>
          <p:spPr bwMode="auto">
            <a:xfrm flipH="1">
              <a:off x="608612" y="1720514"/>
              <a:ext cx="46121"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712">
              <a:extLst>
                <a:ext uri="{FF2B5EF4-FFF2-40B4-BE49-F238E27FC236}">
                  <a16:creationId xmlns="" xmlns:a16="http://schemas.microsoft.com/office/drawing/2014/main" id="{75683D9A-AF8F-8E40-ACBE-C852862C1594}"/>
                </a:ext>
              </a:extLst>
            </p:cNvPr>
            <p:cNvSpPr>
              <a:spLocks noChangeShapeType="1"/>
            </p:cNvSpPr>
            <p:nvPr/>
          </p:nvSpPr>
          <p:spPr bwMode="auto">
            <a:xfrm>
              <a:off x="654732" y="4490240"/>
              <a:ext cx="4114801"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713">
              <a:extLst>
                <a:ext uri="{FF2B5EF4-FFF2-40B4-BE49-F238E27FC236}">
                  <a16:creationId xmlns="" xmlns:a16="http://schemas.microsoft.com/office/drawing/2014/main" id="{8556D4A7-3096-BE48-807B-5FE75277F626}"/>
                </a:ext>
              </a:extLst>
            </p:cNvPr>
            <p:cNvSpPr>
              <a:spLocks noChangeShapeType="1"/>
            </p:cNvSpPr>
            <p:nvPr/>
          </p:nvSpPr>
          <p:spPr bwMode="auto">
            <a:xfrm>
              <a:off x="727373" y="4490240"/>
              <a:ext cx="0" cy="46121"/>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714">
              <a:extLst>
                <a:ext uri="{FF2B5EF4-FFF2-40B4-BE49-F238E27FC236}">
                  <a16:creationId xmlns="" xmlns:a16="http://schemas.microsoft.com/office/drawing/2014/main" id="{1F837627-EE6B-7141-8A99-D044E419070C}"/>
                </a:ext>
              </a:extLst>
            </p:cNvPr>
            <p:cNvSpPr>
              <a:spLocks noChangeArrowheads="1"/>
            </p:cNvSpPr>
            <p:nvPr/>
          </p:nvSpPr>
          <p:spPr bwMode="auto">
            <a:xfrm>
              <a:off x="695088" y="455942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a:solidFill>
                    <a:srgbClr val="000066"/>
                  </a:solidFill>
                </a:rPr>
                <a:t>0</a:t>
              </a:r>
              <a:endParaRPr lang="en-US" altLang="en-US" sz="1600">
                <a:solidFill>
                  <a:srgbClr val="000066"/>
                </a:solidFill>
              </a:endParaRPr>
            </a:p>
          </p:txBody>
        </p:sp>
        <p:sp>
          <p:nvSpPr>
            <p:cNvPr id="13" name="Line 715">
              <a:extLst>
                <a:ext uri="{FF2B5EF4-FFF2-40B4-BE49-F238E27FC236}">
                  <a16:creationId xmlns="" xmlns:a16="http://schemas.microsoft.com/office/drawing/2014/main" id="{43BD391F-3B68-8543-A76B-9AFD8F1E0E56}"/>
                </a:ext>
              </a:extLst>
            </p:cNvPr>
            <p:cNvSpPr>
              <a:spLocks noChangeShapeType="1"/>
            </p:cNvSpPr>
            <p:nvPr/>
          </p:nvSpPr>
          <p:spPr bwMode="auto">
            <a:xfrm>
              <a:off x="1391504" y="4490240"/>
              <a:ext cx="0" cy="46121"/>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716">
              <a:extLst>
                <a:ext uri="{FF2B5EF4-FFF2-40B4-BE49-F238E27FC236}">
                  <a16:creationId xmlns="" xmlns:a16="http://schemas.microsoft.com/office/drawing/2014/main" id="{67B8D577-1E48-8B4C-A555-05C1C8A41F0B}"/>
                </a:ext>
              </a:extLst>
            </p:cNvPr>
            <p:cNvSpPr>
              <a:spLocks noChangeArrowheads="1"/>
            </p:cNvSpPr>
            <p:nvPr/>
          </p:nvSpPr>
          <p:spPr bwMode="auto">
            <a:xfrm>
              <a:off x="1360373" y="455942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a:solidFill>
                    <a:srgbClr val="000066"/>
                  </a:solidFill>
                </a:rPr>
                <a:t>8</a:t>
              </a:r>
              <a:endParaRPr lang="en-US" altLang="en-US" sz="1600">
                <a:solidFill>
                  <a:srgbClr val="000066"/>
                </a:solidFill>
              </a:endParaRPr>
            </a:p>
          </p:txBody>
        </p:sp>
        <p:sp>
          <p:nvSpPr>
            <p:cNvPr id="15" name="Line 717">
              <a:extLst>
                <a:ext uri="{FF2B5EF4-FFF2-40B4-BE49-F238E27FC236}">
                  <a16:creationId xmlns="" xmlns:a16="http://schemas.microsoft.com/office/drawing/2014/main" id="{FA4390A5-D6D3-C64E-91D6-E1E05209773E}"/>
                </a:ext>
              </a:extLst>
            </p:cNvPr>
            <p:cNvSpPr>
              <a:spLocks noChangeShapeType="1"/>
            </p:cNvSpPr>
            <p:nvPr/>
          </p:nvSpPr>
          <p:spPr bwMode="auto">
            <a:xfrm>
              <a:off x="2061111" y="4490240"/>
              <a:ext cx="0" cy="46121"/>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718">
              <a:extLst>
                <a:ext uri="{FF2B5EF4-FFF2-40B4-BE49-F238E27FC236}">
                  <a16:creationId xmlns="" xmlns:a16="http://schemas.microsoft.com/office/drawing/2014/main" id="{E60D1788-A641-604D-889F-41C45CC2345A}"/>
                </a:ext>
              </a:extLst>
            </p:cNvPr>
            <p:cNvSpPr>
              <a:spLocks noChangeArrowheads="1"/>
            </p:cNvSpPr>
            <p:nvPr/>
          </p:nvSpPr>
          <p:spPr bwMode="auto">
            <a:xfrm>
              <a:off x="1996542" y="455942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a:solidFill>
                    <a:srgbClr val="000066"/>
                  </a:solidFill>
                </a:rPr>
                <a:t>16</a:t>
              </a:r>
              <a:endParaRPr lang="en-US" altLang="en-US" sz="1600">
                <a:solidFill>
                  <a:srgbClr val="000066"/>
                </a:solidFill>
              </a:endParaRPr>
            </a:p>
          </p:txBody>
        </p:sp>
        <p:sp>
          <p:nvSpPr>
            <p:cNvPr id="17" name="Line 719">
              <a:extLst>
                <a:ext uri="{FF2B5EF4-FFF2-40B4-BE49-F238E27FC236}">
                  <a16:creationId xmlns="" xmlns:a16="http://schemas.microsoft.com/office/drawing/2014/main" id="{553986BF-BE69-A745-BE9B-E71DC933288A}"/>
                </a:ext>
              </a:extLst>
            </p:cNvPr>
            <p:cNvSpPr>
              <a:spLocks noChangeShapeType="1"/>
            </p:cNvSpPr>
            <p:nvPr/>
          </p:nvSpPr>
          <p:spPr bwMode="auto">
            <a:xfrm>
              <a:off x="2708818" y="4490240"/>
              <a:ext cx="0" cy="46121"/>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720">
              <a:extLst>
                <a:ext uri="{FF2B5EF4-FFF2-40B4-BE49-F238E27FC236}">
                  <a16:creationId xmlns="" xmlns:a16="http://schemas.microsoft.com/office/drawing/2014/main" id="{E5FCA8B7-1D7C-2245-8C55-F858FF895B99}"/>
                </a:ext>
              </a:extLst>
            </p:cNvPr>
            <p:cNvSpPr>
              <a:spLocks noChangeArrowheads="1"/>
            </p:cNvSpPr>
            <p:nvPr/>
          </p:nvSpPr>
          <p:spPr bwMode="auto">
            <a:xfrm>
              <a:off x="2644249" y="455942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a:solidFill>
                    <a:srgbClr val="000066"/>
                  </a:solidFill>
                </a:rPr>
                <a:t>24</a:t>
              </a:r>
              <a:endParaRPr lang="en-US" altLang="en-US" sz="1600">
                <a:solidFill>
                  <a:srgbClr val="000066"/>
                </a:solidFill>
              </a:endParaRPr>
            </a:p>
          </p:txBody>
        </p:sp>
        <p:sp>
          <p:nvSpPr>
            <p:cNvPr id="19" name="Line 721">
              <a:extLst>
                <a:ext uri="{FF2B5EF4-FFF2-40B4-BE49-F238E27FC236}">
                  <a16:creationId xmlns="" xmlns:a16="http://schemas.microsoft.com/office/drawing/2014/main" id="{39C7667B-80D9-724C-9A61-A1A0F2837D46}"/>
                </a:ext>
              </a:extLst>
            </p:cNvPr>
            <p:cNvSpPr>
              <a:spLocks noChangeShapeType="1"/>
            </p:cNvSpPr>
            <p:nvPr/>
          </p:nvSpPr>
          <p:spPr bwMode="auto">
            <a:xfrm>
              <a:off x="3378425" y="4490240"/>
              <a:ext cx="0" cy="46121"/>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Rectangle 722">
              <a:extLst>
                <a:ext uri="{FF2B5EF4-FFF2-40B4-BE49-F238E27FC236}">
                  <a16:creationId xmlns="" xmlns:a16="http://schemas.microsoft.com/office/drawing/2014/main" id="{54DA2CB8-F896-074B-A9F1-728BBC3F3371}"/>
                </a:ext>
              </a:extLst>
            </p:cNvPr>
            <p:cNvSpPr>
              <a:spLocks noChangeArrowheads="1"/>
            </p:cNvSpPr>
            <p:nvPr/>
          </p:nvSpPr>
          <p:spPr bwMode="auto">
            <a:xfrm>
              <a:off x="3313856" y="455942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a:solidFill>
                    <a:srgbClr val="000066"/>
                  </a:solidFill>
                </a:rPr>
                <a:t>32</a:t>
              </a:r>
              <a:endParaRPr lang="en-US" altLang="en-US" sz="1600">
                <a:solidFill>
                  <a:srgbClr val="000066"/>
                </a:solidFill>
              </a:endParaRPr>
            </a:p>
          </p:txBody>
        </p:sp>
        <p:sp>
          <p:nvSpPr>
            <p:cNvPr id="21" name="Line 723">
              <a:extLst>
                <a:ext uri="{FF2B5EF4-FFF2-40B4-BE49-F238E27FC236}">
                  <a16:creationId xmlns="" xmlns:a16="http://schemas.microsoft.com/office/drawing/2014/main" id="{037030EF-4B0F-4741-AD0B-C52438B622D3}"/>
                </a:ext>
              </a:extLst>
            </p:cNvPr>
            <p:cNvSpPr>
              <a:spLocks noChangeShapeType="1"/>
            </p:cNvSpPr>
            <p:nvPr/>
          </p:nvSpPr>
          <p:spPr bwMode="auto">
            <a:xfrm>
              <a:off x="4031607" y="4490240"/>
              <a:ext cx="0" cy="46121"/>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724">
              <a:extLst>
                <a:ext uri="{FF2B5EF4-FFF2-40B4-BE49-F238E27FC236}">
                  <a16:creationId xmlns="" xmlns:a16="http://schemas.microsoft.com/office/drawing/2014/main" id="{E873B915-C134-5C43-A52C-2390B1B671AF}"/>
                </a:ext>
              </a:extLst>
            </p:cNvPr>
            <p:cNvSpPr>
              <a:spLocks noChangeArrowheads="1"/>
            </p:cNvSpPr>
            <p:nvPr/>
          </p:nvSpPr>
          <p:spPr bwMode="auto">
            <a:xfrm>
              <a:off x="3968191" y="455942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a:solidFill>
                    <a:srgbClr val="000066"/>
                  </a:solidFill>
                </a:rPr>
                <a:t>40</a:t>
              </a:r>
              <a:endParaRPr lang="en-US" altLang="en-US" sz="1600">
                <a:solidFill>
                  <a:srgbClr val="000066"/>
                </a:solidFill>
              </a:endParaRPr>
            </a:p>
          </p:txBody>
        </p:sp>
        <p:sp>
          <p:nvSpPr>
            <p:cNvPr id="23" name="Line 725">
              <a:extLst>
                <a:ext uri="{FF2B5EF4-FFF2-40B4-BE49-F238E27FC236}">
                  <a16:creationId xmlns="" xmlns:a16="http://schemas.microsoft.com/office/drawing/2014/main" id="{9AB554A5-C7FF-404B-ABE6-2F7BB0EA08C6}"/>
                </a:ext>
              </a:extLst>
            </p:cNvPr>
            <p:cNvSpPr>
              <a:spLocks noChangeShapeType="1"/>
            </p:cNvSpPr>
            <p:nvPr/>
          </p:nvSpPr>
          <p:spPr bwMode="auto">
            <a:xfrm>
              <a:off x="4690268" y="4490240"/>
              <a:ext cx="0" cy="46121"/>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726">
              <a:extLst>
                <a:ext uri="{FF2B5EF4-FFF2-40B4-BE49-F238E27FC236}">
                  <a16:creationId xmlns="" xmlns:a16="http://schemas.microsoft.com/office/drawing/2014/main" id="{3CDDA0DA-6AD6-1A41-8084-847D1F74BA43}"/>
                </a:ext>
              </a:extLst>
            </p:cNvPr>
            <p:cNvSpPr>
              <a:spLocks noChangeArrowheads="1"/>
            </p:cNvSpPr>
            <p:nvPr/>
          </p:nvSpPr>
          <p:spPr bwMode="auto">
            <a:xfrm>
              <a:off x="4626852" y="455942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a:solidFill>
                    <a:srgbClr val="000066"/>
                  </a:solidFill>
                </a:rPr>
                <a:t>48</a:t>
              </a:r>
              <a:endParaRPr lang="en-US" altLang="en-US" sz="1600">
                <a:solidFill>
                  <a:srgbClr val="000066"/>
                </a:solidFill>
              </a:endParaRPr>
            </a:p>
          </p:txBody>
        </p:sp>
        <p:sp>
          <p:nvSpPr>
            <p:cNvPr id="25" name="Rectangle 714">
              <a:extLst>
                <a:ext uri="{FF2B5EF4-FFF2-40B4-BE49-F238E27FC236}">
                  <a16:creationId xmlns="" xmlns:a16="http://schemas.microsoft.com/office/drawing/2014/main" id="{C6E42A05-2471-294F-B234-D0F8B1081F49}"/>
                </a:ext>
              </a:extLst>
            </p:cNvPr>
            <p:cNvSpPr>
              <a:spLocks noChangeArrowheads="1"/>
            </p:cNvSpPr>
            <p:nvPr/>
          </p:nvSpPr>
          <p:spPr bwMode="auto">
            <a:xfrm>
              <a:off x="321145" y="162960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a:solidFill>
                    <a:srgbClr val="000066"/>
                  </a:solidFill>
                </a:rPr>
                <a:t>150</a:t>
              </a:r>
              <a:endParaRPr lang="en-US" altLang="en-US" sz="1600">
                <a:solidFill>
                  <a:srgbClr val="000066"/>
                </a:solidFill>
              </a:endParaRPr>
            </a:p>
          </p:txBody>
        </p:sp>
        <p:sp>
          <p:nvSpPr>
            <p:cNvPr id="26" name="Rectangle 714">
              <a:extLst>
                <a:ext uri="{FF2B5EF4-FFF2-40B4-BE49-F238E27FC236}">
                  <a16:creationId xmlns="" xmlns:a16="http://schemas.microsoft.com/office/drawing/2014/main" id="{7B2522FC-1EA5-D044-958B-C56A90F3772E}"/>
                </a:ext>
              </a:extLst>
            </p:cNvPr>
            <p:cNvSpPr>
              <a:spLocks noChangeArrowheads="1"/>
            </p:cNvSpPr>
            <p:nvPr/>
          </p:nvSpPr>
          <p:spPr bwMode="auto">
            <a:xfrm>
              <a:off x="321145" y="253043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a:solidFill>
                    <a:srgbClr val="000066"/>
                  </a:solidFill>
                </a:rPr>
                <a:t>100</a:t>
              </a:r>
              <a:endParaRPr lang="en-US" altLang="en-US" sz="1600">
                <a:solidFill>
                  <a:srgbClr val="000066"/>
                </a:solidFill>
              </a:endParaRPr>
            </a:p>
          </p:txBody>
        </p:sp>
        <p:sp>
          <p:nvSpPr>
            <p:cNvPr id="27" name="Rectangle 714">
              <a:extLst>
                <a:ext uri="{FF2B5EF4-FFF2-40B4-BE49-F238E27FC236}">
                  <a16:creationId xmlns="" xmlns:a16="http://schemas.microsoft.com/office/drawing/2014/main" id="{3DFEE47E-FEBC-414F-A70F-7AA71580AFE9}"/>
                </a:ext>
              </a:extLst>
            </p:cNvPr>
            <p:cNvSpPr>
              <a:spLocks noChangeArrowheads="1"/>
            </p:cNvSpPr>
            <p:nvPr/>
          </p:nvSpPr>
          <p:spPr bwMode="auto">
            <a:xfrm>
              <a:off x="406105" y="340790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a:solidFill>
                    <a:srgbClr val="000066"/>
                  </a:solidFill>
                </a:rPr>
                <a:t>50</a:t>
              </a:r>
              <a:endParaRPr lang="en-US" altLang="en-US" sz="1600">
                <a:solidFill>
                  <a:srgbClr val="000066"/>
                </a:solidFill>
              </a:endParaRPr>
            </a:p>
          </p:txBody>
        </p:sp>
        <p:sp>
          <p:nvSpPr>
            <p:cNvPr id="28" name="Rectangle 714">
              <a:extLst>
                <a:ext uri="{FF2B5EF4-FFF2-40B4-BE49-F238E27FC236}">
                  <a16:creationId xmlns="" xmlns:a16="http://schemas.microsoft.com/office/drawing/2014/main" id="{BDEC023F-3C3A-1944-9A77-C3F35DFDE281}"/>
                </a:ext>
              </a:extLst>
            </p:cNvPr>
            <p:cNvSpPr>
              <a:spLocks noChangeArrowheads="1"/>
            </p:cNvSpPr>
            <p:nvPr/>
          </p:nvSpPr>
          <p:spPr bwMode="auto">
            <a:xfrm>
              <a:off x="491064" y="4308743"/>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a:solidFill>
                    <a:srgbClr val="000066"/>
                  </a:solidFill>
                </a:rPr>
                <a:t>0</a:t>
              </a:r>
              <a:endParaRPr lang="en-US" altLang="en-US" sz="1600">
                <a:solidFill>
                  <a:srgbClr val="000066"/>
                </a:solidFill>
              </a:endParaRPr>
            </a:p>
          </p:txBody>
        </p:sp>
        <p:sp>
          <p:nvSpPr>
            <p:cNvPr id="29" name="Rectangle 528">
              <a:extLst>
                <a:ext uri="{FF2B5EF4-FFF2-40B4-BE49-F238E27FC236}">
                  <a16:creationId xmlns="" xmlns:a16="http://schemas.microsoft.com/office/drawing/2014/main" id="{1DE4B12C-138B-5E4A-9F40-1B55E40980FA}"/>
                </a:ext>
              </a:extLst>
            </p:cNvPr>
            <p:cNvSpPr>
              <a:spLocks noChangeArrowheads="1"/>
            </p:cNvSpPr>
            <p:nvPr/>
          </p:nvSpPr>
          <p:spPr bwMode="auto">
            <a:xfrm>
              <a:off x="1085467" y="4789574"/>
              <a:ext cx="35870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fr-FR" altLang="en-US" sz="1200" b="1" dirty="0">
                  <a:solidFill>
                    <a:srgbClr val="000066"/>
                  </a:solidFill>
                </a:rPr>
                <a:t>Semaines depuis randomisation (initiation ARV)</a:t>
              </a:r>
              <a:endParaRPr lang="fr-FR" altLang="en-US" sz="1600" b="1" dirty="0">
                <a:solidFill>
                  <a:srgbClr val="000066"/>
                </a:solidFill>
              </a:endParaRPr>
            </a:p>
          </p:txBody>
        </p:sp>
        <p:sp>
          <p:nvSpPr>
            <p:cNvPr id="30" name="Line 529">
              <a:extLst>
                <a:ext uri="{FF2B5EF4-FFF2-40B4-BE49-F238E27FC236}">
                  <a16:creationId xmlns="" xmlns:a16="http://schemas.microsoft.com/office/drawing/2014/main" id="{121B4998-17ED-A84C-A4BC-0DA5B058FCD1}"/>
                </a:ext>
              </a:extLst>
            </p:cNvPr>
            <p:cNvSpPr>
              <a:spLocks noChangeShapeType="1"/>
            </p:cNvSpPr>
            <p:nvPr/>
          </p:nvSpPr>
          <p:spPr bwMode="auto">
            <a:xfrm>
              <a:off x="1978075" y="2814734"/>
              <a:ext cx="222163" cy="0"/>
            </a:xfrm>
            <a:prstGeom prst="line">
              <a:avLst/>
            </a:prstGeom>
            <a:noFill/>
            <a:ln w="28575" cap="flat">
              <a:solidFill>
                <a:srgbClr val="008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530">
              <a:extLst>
                <a:ext uri="{FF2B5EF4-FFF2-40B4-BE49-F238E27FC236}">
                  <a16:creationId xmlns="" xmlns:a16="http://schemas.microsoft.com/office/drawing/2014/main" id="{A00007AB-15B3-FA4C-9FA9-65EA604140F0}"/>
                </a:ext>
              </a:extLst>
            </p:cNvPr>
            <p:cNvSpPr>
              <a:spLocks noChangeShapeType="1"/>
            </p:cNvSpPr>
            <p:nvPr/>
          </p:nvSpPr>
          <p:spPr bwMode="auto">
            <a:xfrm>
              <a:off x="1979178" y="3074261"/>
              <a:ext cx="222163" cy="0"/>
            </a:xfrm>
            <a:prstGeom prst="line">
              <a:avLst/>
            </a:prstGeom>
            <a:noFill/>
            <a:ln w="28575" cap="flat">
              <a:solidFill>
                <a:srgbClr val="FF01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Rectangle 531">
              <a:extLst>
                <a:ext uri="{FF2B5EF4-FFF2-40B4-BE49-F238E27FC236}">
                  <a16:creationId xmlns="" xmlns:a16="http://schemas.microsoft.com/office/drawing/2014/main" id="{26FE3044-E8C4-6344-88AB-4A1396E5F59F}"/>
                </a:ext>
              </a:extLst>
            </p:cNvPr>
            <p:cNvSpPr>
              <a:spLocks noChangeArrowheads="1"/>
            </p:cNvSpPr>
            <p:nvPr/>
          </p:nvSpPr>
          <p:spPr bwMode="auto">
            <a:xfrm>
              <a:off x="2289022" y="2708557"/>
              <a:ext cx="18194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fr-FR" altLang="en-US" sz="1400" b="1" dirty="0">
                  <a:solidFill>
                    <a:srgbClr val="000066"/>
                  </a:solidFill>
                </a:rPr>
                <a:t>Prophylaxie standard</a:t>
              </a:r>
            </a:p>
          </p:txBody>
        </p:sp>
        <p:sp>
          <p:nvSpPr>
            <p:cNvPr id="33" name="Rectangle 532">
              <a:extLst>
                <a:ext uri="{FF2B5EF4-FFF2-40B4-BE49-F238E27FC236}">
                  <a16:creationId xmlns="" xmlns:a16="http://schemas.microsoft.com/office/drawing/2014/main" id="{3ED69EB4-38BA-7749-AF51-A4ACC3C6D9F1}"/>
                </a:ext>
              </a:extLst>
            </p:cNvPr>
            <p:cNvSpPr>
              <a:spLocks noChangeArrowheads="1"/>
            </p:cNvSpPr>
            <p:nvPr/>
          </p:nvSpPr>
          <p:spPr bwMode="auto">
            <a:xfrm>
              <a:off x="2290125" y="2957692"/>
              <a:ext cx="18803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fr-FR" altLang="en-US" sz="1400" b="1" dirty="0">
                  <a:solidFill>
                    <a:srgbClr val="000066"/>
                  </a:solidFill>
                </a:rPr>
                <a:t>Prophylaxie renforcée</a:t>
              </a:r>
            </a:p>
          </p:txBody>
        </p:sp>
        <p:sp>
          <p:nvSpPr>
            <p:cNvPr id="34" name="Forme libre 33">
              <a:extLst>
                <a:ext uri="{FF2B5EF4-FFF2-40B4-BE49-F238E27FC236}">
                  <a16:creationId xmlns="" xmlns:a16="http://schemas.microsoft.com/office/drawing/2014/main" id="{30A3C75D-C918-334F-B464-FE0DB6232CDA}"/>
                </a:ext>
              </a:extLst>
            </p:cNvPr>
            <p:cNvSpPr/>
            <p:nvPr/>
          </p:nvSpPr>
          <p:spPr bwMode="auto">
            <a:xfrm>
              <a:off x="737568" y="1714564"/>
              <a:ext cx="3955309" cy="2695332"/>
            </a:xfrm>
            <a:custGeom>
              <a:avLst/>
              <a:gdLst>
                <a:gd name="connsiteX0" fmla="*/ 2034 w 3955309"/>
                <a:gd name="connsiteY0" fmla="*/ 1057918 h 2695332"/>
                <a:gd name="connsiteX1" fmla="*/ 23936 w 3955309"/>
                <a:gd name="connsiteY1" fmla="*/ 1413822 h 2695332"/>
                <a:gd name="connsiteX2" fmla="*/ 171773 w 3955309"/>
                <a:gd name="connsiteY2" fmla="*/ 1156 h 2695332"/>
                <a:gd name="connsiteX3" fmla="*/ 292233 w 3955309"/>
                <a:gd name="connsiteY3" fmla="*/ 1189329 h 2695332"/>
                <a:gd name="connsiteX4" fmla="*/ 445546 w 3955309"/>
                <a:gd name="connsiteY4" fmla="*/ 2070876 h 2695332"/>
                <a:gd name="connsiteX5" fmla="*/ 713843 w 3955309"/>
                <a:gd name="connsiteY5" fmla="*/ 2421305 h 2695332"/>
                <a:gd name="connsiteX6" fmla="*/ 1485881 w 3955309"/>
                <a:gd name="connsiteY6" fmla="*/ 2651274 h 2695332"/>
                <a:gd name="connsiteX7" fmla="*/ 3955309 w 3955309"/>
                <a:gd name="connsiteY7" fmla="*/ 2695077 h 269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5309" h="2695332">
                  <a:moveTo>
                    <a:pt x="2034" y="1057918"/>
                  </a:moveTo>
                  <a:cubicBezTo>
                    <a:pt x="-1160" y="1323933"/>
                    <a:pt x="-4354" y="1589949"/>
                    <a:pt x="23936" y="1413822"/>
                  </a:cubicBezTo>
                  <a:cubicBezTo>
                    <a:pt x="52226" y="1237695"/>
                    <a:pt x="127057" y="38572"/>
                    <a:pt x="171773" y="1156"/>
                  </a:cubicBezTo>
                  <a:cubicBezTo>
                    <a:pt x="216489" y="-36260"/>
                    <a:pt x="246604" y="844376"/>
                    <a:pt x="292233" y="1189329"/>
                  </a:cubicBezTo>
                  <a:cubicBezTo>
                    <a:pt x="337862" y="1534282"/>
                    <a:pt x="375278" y="1865547"/>
                    <a:pt x="445546" y="2070876"/>
                  </a:cubicBezTo>
                  <a:cubicBezTo>
                    <a:pt x="515814" y="2276205"/>
                    <a:pt x="540454" y="2324572"/>
                    <a:pt x="713843" y="2421305"/>
                  </a:cubicBezTo>
                  <a:cubicBezTo>
                    <a:pt x="887232" y="2518038"/>
                    <a:pt x="945637" y="2605645"/>
                    <a:pt x="1485881" y="2651274"/>
                  </a:cubicBezTo>
                  <a:cubicBezTo>
                    <a:pt x="2026125" y="2696903"/>
                    <a:pt x="2990717" y="2695990"/>
                    <a:pt x="3955309" y="2695077"/>
                  </a:cubicBezTo>
                </a:path>
              </a:pathLst>
            </a:custGeom>
            <a:noFill/>
            <a:ln w="19050"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35" name="Forme libre 34">
              <a:extLst>
                <a:ext uri="{FF2B5EF4-FFF2-40B4-BE49-F238E27FC236}">
                  <a16:creationId xmlns="" xmlns:a16="http://schemas.microsoft.com/office/drawing/2014/main" id="{DFB6053A-5DCE-114B-A44A-FE9CB170A22F}"/>
                </a:ext>
              </a:extLst>
            </p:cNvPr>
            <p:cNvSpPr/>
            <p:nvPr/>
          </p:nvSpPr>
          <p:spPr bwMode="auto">
            <a:xfrm>
              <a:off x="729657" y="2789435"/>
              <a:ext cx="3957744" cy="1627054"/>
            </a:xfrm>
            <a:custGeom>
              <a:avLst/>
              <a:gdLst>
                <a:gd name="connsiteX0" fmla="*/ 4470 w 3957744"/>
                <a:gd name="connsiteY0" fmla="*/ 651052 h 1627054"/>
                <a:gd name="connsiteX1" fmla="*/ 20896 w 3957744"/>
                <a:gd name="connsiteY1" fmla="*/ 870070 h 1627054"/>
                <a:gd name="connsiteX2" fmla="*/ 168733 w 3957744"/>
                <a:gd name="connsiteY2" fmla="*/ 21375 h 1627054"/>
                <a:gd name="connsiteX3" fmla="*/ 245390 w 3957744"/>
                <a:gd name="connsiteY3" fmla="*/ 322525 h 1627054"/>
                <a:gd name="connsiteX4" fmla="*/ 371325 w 3957744"/>
                <a:gd name="connsiteY4" fmla="*/ 1056235 h 1627054"/>
                <a:gd name="connsiteX5" fmla="*/ 595819 w 3957744"/>
                <a:gd name="connsiteY5" fmla="*/ 1390238 h 1627054"/>
                <a:gd name="connsiteX6" fmla="*/ 995526 w 3957744"/>
                <a:gd name="connsiteY6" fmla="*/ 1549026 h 1627054"/>
                <a:gd name="connsiteX7" fmla="*/ 2983114 w 3957744"/>
                <a:gd name="connsiteY7" fmla="*/ 1620206 h 1627054"/>
                <a:gd name="connsiteX8" fmla="*/ 3957744 w 3957744"/>
                <a:gd name="connsiteY8" fmla="*/ 1620206 h 1627054"/>
                <a:gd name="connsiteX0" fmla="*/ 4470 w 3957744"/>
                <a:gd name="connsiteY0" fmla="*/ 651052 h 1627054"/>
                <a:gd name="connsiteX1" fmla="*/ 20896 w 3957744"/>
                <a:gd name="connsiteY1" fmla="*/ 870070 h 1627054"/>
                <a:gd name="connsiteX2" fmla="*/ 168733 w 3957744"/>
                <a:gd name="connsiteY2" fmla="*/ 21375 h 1627054"/>
                <a:gd name="connsiteX3" fmla="*/ 245390 w 3957744"/>
                <a:gd name="connsiteY3" fmla="*/ 322525 h 1627054"/>
                <a:gd name="connsiteX4" fmla="*/ 371325 w 3957744"/>
                <a:gd name="connsiteY4" fmla="*/ 1056235 h 1627054"/>
                <a:gd name="connsiteX5" fmla="*/ 995526 w 3957744"/>
                <a:gd name="connsiteY5" fmla="*/ 1549026 h 1627054"/>
                <a:gd name="connsiteX6" fmla="*/ 2983114 w 3957744"/>
                <a:gd name="connsiteY6" fmla="*/ 1620206 h 1627054"/>
                <a:gd name="connsiteX7" fmla="*/ 3957744 w 3957744"/>
                <a:gd name="connsiteY7" fmla="*/ 1620206 h 1627054"/>
                <a:gd name="connsiteX0" fmla="*/ 4470 w 3957744"/>
                <a:gd name="connsiteY0" fmla="*/ 651052 h 1627054"/>
                <a:gd name="connsiteX1" fmla="*/ 20896 w 3957744"/>
                <a:gd name="connsiteY1" fmla="*/ 870070 h 1627054"/>
                <a:gd name="connsiteX2" fmla="*/ 168733 w 3957744"/>
                <a:gd name="connsiteY2" fmla="*/ 21375 h 1627054"/>
                <a:gd name="connsiteX3" fmla="*/ 245390 w 3957744"/>
                <a:gd name="connsiteY3" fmla="*/ 322525 h 1627054"/>
                <a:gd name="connsiteX4" fmla="*/ 371325 w 3957744"/>
                <a:gd name="connsiteY4" fmla="*/ 1056235 h 1627054"/>
                <a:gd name="connsiteX5" fmla="*/ 995526 w 3957744"/>
                <a:gd name="connsiteY5" fmla="*/ 1549026 h 1627054"/>
                <a:gd name="connsiteX6" fmla="*/ 2983114 w 3957744"/>
                <a:gd name="connsiteY6" fmla="*/ 1620206 h 1627054"/>
                <a:gd name="connsiteX7" fmla="*/ 3957744 w 3957744"/>
                <a:gd name="connsiteY7" fmla="*/ 1620206 h 162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7744" h="1627054">
                  <a:moveTo>
                    <a:pt x="4470" y="651052"/>
                  </a:moveTo>
                  <a:cubicBezTo>
                    <a:pt x="-1006" y="813034"/>
                    <a:pt x="-6481" y="975016"/>
                    <a:pt x="20896" y="870070"/>
                  </a:cubicBezTo>
                  <a:cubicBezTo>
                    <a:pt x="48273" y="765124"/>
                    <a:pt x="131317" y="112632"/>
                    <a:pt x="168733" y="21375"/>
                  </a:cubicBezTo>
                  <a:cubicBezTo>
                    <a:pt x="206149" y="-69882"/>
                    <a:pt x="211625" y="150048"/>
                    <a:pt x="245390" y="322525"/>
                  </a:cubicBezTo>
                  <a:cubicBezTo>
                    <a:pt x="279155" y="495002"/>
                    <a:pt x="279155" y="846342"/>
                    <a:pt x="371325" y="1056235"/>
                  </a:cubicBezTo>
                  <a:cubicBezTo>
                    <a:pt x="463495" y="1266128"/>
                    <a:pt x="560228" y="1455031"/>
                    <a:pt x="995526" y="1549026"/>
                  </a:cubicBezTo>
                  <a:cubicBezTo>
                    <a:pt x="1393409" y="1587354"/>
                    <a:pt x="2489411" y="1608343"/>
                    <a:pt x="2983114" y="1620206"/>
                  </a:cubicBezTo>
                  <a:cubicBezTo>
                    <a:pt x="3476817" y="1632069"/>
                    <a:pt x="3717280" y="1626137"/>
                    <a:pt x="3957744" y="1620206"/>
                  </a:cubicBezTo>
                </a:path>
              </a:pathLst>
            </a:custGeom>
            <a:noFill/>
            <a:ln w="19050"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36" name="Ellipse 35">
              <a:extLst>
                <a:ext uri="{FF2B5EF4-FFF2-40B4-BE49-F238E27FC236}">
                  <a16:creationId xmlns="" xmlns:a16="http://schemas.microsoft.com/office/drawing/2014/main" id="{9C2FE3E3-DB8E-D04A-8340-DA707ED0B952}"/>
                </a:ext>
              </a:extLst>
            </p:cNvPr>
            <p:cNvSpPr/>
            <p:nvPr/>
          </p:nvSpPr>
          <p:spPr bwMode="auto">
            <a:xfrm>
              <a:off x="710568" y="3424690"/>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37" name="Ellipse 36">
              <a:extLst>
                <a:ext uri="{FF2B5EF4-FFF2-40B4-BE49-F238E27FC236}">
                  <a16:creationId xmlns="" xmlns:a16="http://schemas.microsoft.com/office/drawing/2014/main" id="{B644D5F6-E062-0845-949E-F2C8EFF037C5}"/>
                </a:ext>
              </a:extLst>
            </p:cNvPr>
            <p:cNvSpPr/>
            <p:nvPr/>
          </p:nvSpPr>
          <p:spPr bwMode="auto">
            <a:xfrm>
              <a:off x="737085" y="3632984"/>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38" name="Ellipse 37">
              <a:extLst>
                <a:ext uri="{FF2B5EF4-FFF2-40B4-BE49-F238E27FC236}">
                  <a16:creationId xmlns="" xmlns:a16="http://schemas.microsoft.com/office/drawing/2014/main" id="{230FE945-2EA0-3347-B6F0-33F7B01FBEE0}"/>
                </a:ext>
              </a:extLst>
            </p:cNvPr>
            <p:cNvSpPr/>
            <p:nvPr/>
          </p:nvSpPr>
          <p:spPr bwMode="auto">
            <a:xfrm>
              <a:off x="759310" y="3488968"/>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39" name="Ellipse 38">
              <a:extLst>
                <a:ext uri="{FF2B5EF4-FFF2-40B4-BE49-F238E27FC236}">
                  <a16:creationId xmlns="" xmlns:a16="http://schemas.microsoft.com/office/drawing/2014/main" id="{06539342-06D4-C149-B6B9-8616FDFE13F5}"/>
                </a:ext>
              </a:extLst>
            </p:cNvPr>
            <p:cNvSpPr/>
            <p:nvPr/>
          </p:nvSpPr>
          <p:spPr bwMode="auto">
            <a:xfrm>
              <a:off x="777343" y="3416960"/>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40" name="Ellipse 39">
              <a:extLst>
                <a:ext uri="{FF2B5EF4-FFF2-40B4-BE49-F238E27FC236}">
                  <a16:creationId xmlns="" xmlns:a16="http://schemas.microsoft.com/office/drawing/2014/main" id="{592B9FB0-83F7-FB4C-B01B-DA184382C988}"/>
                </a:ext>
              </a:extLst>
            </p:cNvPr>
            <p:cNvSpPr/>
            <p:nvPr/>
          </p:nvSpPr>
          <p:spPr bwMode="auto">
            <a:xfrm>
              <a:off x="790043" y="3344952"/>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41" name="Ellipse 40">
              <a:extLst>
                <a:ext uri="{FF2B5EF4-FFF2-40B4-BE49-F238E27FC236}">
                  <a16:creationId xmlns="" xmlns:a16="http://schemas.microsoft.com/office/drawing/2014/main" id="{71365C73-EB2B-FC49-8AB6-5716F52BAE77}"/>
                </a:ext>
              </a:extLst>
            </p:cNvPr>
            <p:cNvSpPr/>
            <p:nvPr/>
          </p:nvSpPr>
          <p:spPr bwMode="auto">
            <a:xfrm>
              <a:off x="809093" y="3200936"/>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42" name="Ellipse 41">
              <a:extLst>
                <a:ext uri="{FF2B5EF4-FFF2-40B4-BE49-F238E27FC236}">
                  <a16:creationId xmlns="" xmlns:a16="http://schemas.microsoft.com/office/drawing/2014/main" id="{C1F0FD17-CED7-2645-BC9F-A7EE4B2EFF61}"/>
                </a:ext>
              </a:extLst>
            </p:cNvPr>
            <p:cNvSpPr/>
            <p:nvPr/>
          </p:nvSpPr>
          <p:spPr bwMode="auto">
            <a:xfrm>
              <a:off x="828143" y="3047395"/>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43" name="Ellipse 42">
              <a:extLst>
                <a:ext uri="{FF2B5EF4-FFF2-40B4-BE49-F238E27FC236}">
                  <a16:creationId xmlns="" xmlns:a16="http://schemas.microsoft.com/office/drawing/2014/main" id="{8E07D44B-BE09-D845-96F1-B205085B7E29}"/>
                </a:ext>
              </a:extLst>
            </p:cNvPr>
            <p:cNvSpPr/>
            <p:nvPr/>
          </p:nvSpPr>
          <p:spPr bwMode="auto">
            <a:xfrm>
              <a:off x="852526" y="2965862"/>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44" name="Ellipse 43">
              <a:extLst>
                <a:ext uri="{FF2B5EF4-FFF2-40B4-BE49-F238E27FC236}">
                  <a16:creationId xmlns="" xmlns:a16="http://schemas.microsoft.com/office/drawing/2014/main" id="{AE26912F-F9DC-B04A-9B02-5055F5C82D90}"/>
                </a:ext>
              </a:extLst>
            </p:cNvPr>
            <p:cNvSpPr/>
            <p:nvPr/>
          </p:nvSpPr>
          <p:spPr bwMode="auto">
            <a:xfrm>
              <a:off x="858876" y="2874804"/>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45" name="Ellipse 44">
              <a:extLst>
                <a:ext uri="{FF2B5EF4-FFF2-40B4-BE49-F238E27FC236}">
                  <a16:creationId xmlns="" xmlns:a16="http://schemas.microsoft.com/office/drawing/2014/main" id="{A60B534E-2F57-0445-9B46-34AF80F5424C}"/>
                </a:ext>
              </a:extLst>
            </p:cNvPr>
            <p:cNvSpPr/>
            <p:nvPr/>
          </p:nvSpPr>
          <p:spPr bwMode="auto">
            <a:xfrm>
              <a:off x="881101" y="2840896"/>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46" name="Ellipse 45">
              <a:extLst>
                <a:ext uri="{FF2B5EF4-FFF2-40B4-BE49-F238E27FC236}">
                  <a16:creationId xmlns="" xmlns:a16="http://schemas.microsoft.com/office/drawing/2014/main" id="{D16C1AC1-2C2A-0E41-B381-7D9E745A0F13}"/>
                </a:ext>
              </a:extLst>
            </p:cNvPr>
            <p:cNvSpPr/>
            <p:nvPr/>
          </p:nvSpPr>
          <p:spPr bwMode="auto">
            <a:xfrm>
              <a:off x="881101" y="2768888"/>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47" name="Ellipse 46">
              <a:extLst>
                <a:ext uri="{FF2B5EF4-FFF2-40B4-BE49-F238E27FC236}">
                  <a16:creationId xmlns="" xmlns:a16="http://schemas.microsoft.com/office/drawing/2014/main" id="{B2411C45-27A3-304B-8409-2BF92B236EA0}"/>
                </a:ext>
              </a:extLst>
            </p:cNvPr>
            <p:cNvSpPr/>
            <p:nvPr/>
          </p:nvSpPr>
          <p:spPr bwMode="auto">
            <a:xfrm>
              <a:off x="946759" y="3082320"/>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48" name="Ellipse 47">
              <a:extLst>
                <a:ext uri="{FF2B5EF4-FFF2-40B4-BE49-F238E27FC236}">
                  <a16:creationId xmlns="" xmlns:a16="http://schemas.microsoft.com/office/drawing/2014/main" id="{168FC865-CDB3-854D-9F48-3E9E2E430BDA}"/>
                </a:ext>
              </a:extLst>
            </p:cNvPr>
            <p:cNvSpPr/>
            <p:nvPr/>
          </p:nvSpPr>
          <p:spPr bwMode="auto">
            <a:xfrm>
              <a:off x="975334" y="3344952"/>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49" name="Ellipse 48">
              <a:extLst>
                <a:ext uri="{FF2B5EF4-FFF2-40B4-BE49-F238E27FC236}">
                  <a16:creationId xmlns="" xmlns:a16="http://schemas.microsoft.com/office/drawing/2014/main" id="{1BDDAB1F-2E54-EC46-A51F-0A996CD4A19C}"/>
                </a:ext>
              </a:extLst>
            </p:cNvPr>
            <p:cNvSpPr/>
            <p:nvPr/>
          </p:nvSpPr>
          <p:spPr bwMode="auto">
            <a:xfrm>
              <a:off x="984859" y="3426485"/>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50" name="Ellipse 49">
              <a:extLst>
                <a:ext uri="{FF2B5EF4-FFF2-40B4-BE49-F238E27FC236}">
                  <a16:creationId xmlns="" xmlns:a16="http://schemas.microsoft.com/office/drawing/2014/main" id="{D05B4DC3-7A6F-A149-A388-086EE26CA939}"/>
                </a:ext>
              </a:extLst>
            </p:cNvPr>
            <p:cNvSpPr/>
            <p:nvPr/>
          </p:nvSpPr>
          <p:spPr bwMode="auto">
            <a:xfrm>
              <a:off x="1031467" y="3673242"/>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51" name="Ellipse 50">
              <a:extLst>
                <a:ext uri="{FF2B5EF4-FFF2-40B4-BE49-F238E27FC236}">
                  <a16:creationId xmlns="" xmlns:a16="http://schemas.microsoft.com/office/drawing/2014/main" id="{D3454EFD-BF16-BD40-BF64-7DBABF568A68}"/>
                </a:ext>
              </a:extLst>
            </p:cNvPr>
            <p:cNvSpPr/>
            <p:nvPr/>
          </p:nvSpPr>
          <p:spPr bwMode="auto">
            <a:xfrm>
              <a:off x="1071725" y="3821450"/>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52" name="Ellipse 51">
              <a:extLst>
                <a:ext uri="{FF2B5EF4-FFF2-40B4-BE49-F238E27FC236}">
                  <a16:creationId xmlns="" xmlns:a16="http://schemas.microsoft.com/office/drawing/2014/main" id="{AAAB39F6-904B-7442-A1EB-D94D106EE070}"/>
                </a:ext>
              </a:extLst>
            </p:cNvPr>
            <p:cNvSpPr/>
            <p:nvPr/>
          </p:nvSpPr>
          <p:spPr bwMode="auto">
            <a:xfrm>
              <a:off x="1090775" y="3852183"/>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53" name="Ellipse 52">
              <a:extLst>
                <a:ext uri="{FF2B5EF4-FFF2-40B4-BE49-F238E27FC236}">
                  <a16:creationId xmlns="" xmlns:a16="http://schemas.microsoft.com/office/drawing/2014/main" id="{D2B333CE-AD5B-AE48-9604-AD7B9DB6AB67}"/>
                </a:ext>
              </a:extLst>
            </p:cNvPr>
            <p:cNvSpPr/>
            <p:nvPr/>
          </p:nvSpPr>
          <p:spPr bwMode="auto">
            <a:xfrm>
              <a:off x="1116175" y="3936891"/>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54" name="Ellipse 53">
              <a:extLst>
                <a:ext uri="{FF2B5EF4-FFF2-40B4-BE49-F238E27FC236}">
                  <a16:creationId xmlns="" xmlns:a16="http://schemas.microsoft.com/office/drawing/2014/main" id="{E5E6980B-8F71-2D47-9A4D-B6B44A327789}"/>
                </a:ext>
              </a:extLst>
            </p:cNvPr>
            <p:cNvSpPr/>
            <p:nvPr/>
          </p:nvSpPr>
          <p:spPr bwMode="auto">
            <a:xfrm>
              <a:off x="1146908" y="3993024"/>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55" name="Ellipse 54">
              <a:extLst>
                <a:ext uri="{FF2B5EF4-FFF2-40B4-BE49-F238E27FC236}">
                  <a16:creationId xmlns="" xmlns:a16="http://schemas.microsoft.com/office/drawing/2014/main" id="{BAC57581-9F71-404F-AB79-D9A8C20873FB}"/>
                </a:ext>
              </a:extLst>
            </p:cNvPr>
            <p:cNvSpPr/>
            <p:nvPr/>
          </p:nvSpPr>
          <p:spPr bwMode="auto">
            <a:xfrm>
              <a:off x="1188183" y="4065032"/>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56" name="Ellipse 55">
              <a:extLst>
                <a:ext uri="{FF2B5EF4-FFF2-40B4-BE49-F238E27FC236}">
                  <a16:creationId xmlns="" xmlns:a16="http://schemas.microsoft.com/office/drawing/2014/main" id="{455BE477-C93D-EC4D-BB18-C290A5F089A8}"/>
                </a:ext>
              </a:extLst>
            </p:cNvPr>
            <p:cNvSpPr/>
            <p:nvPr/>
          </p:nvSpPr>
          <p:spPr bwMode="auto">
            <a:xfrm>
              <a:off x="1210408" y="4080907"/>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57" name="Ellipse 56">
              <a:extLst>
                <a:ext uri="{FF2B5EF4-FFF2-40B4-BE49-F238E27FC236}">
                  <a16:creationId xmlns="" xmlns:a16="http://schemas.microsoft.com/office/drawing/2014/main" id="{A8F02282-8EF6-9647-9CBE-DCDE685A4613}"/>
                </a:ext>
              </a:extLst>
            </p:cNvPr>
            <p:cNvSpPr/>
            <p:nvPr/>
          </p:nvSpPr>
          <p:spPr bwMode="auto">
            <a:xfrm>
              <a:off x="1241141" y="4111640"/>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58" name="Ellipse 57">
              <a:extLst>
                <a:ext uri="{FF2B5EF4-FFF2-40B4-BE49-F238E27FC236}">
                  <a16:creationId xmlns="" xmlns:a16="http://schemas.microsoft.com/office/drawing/2014/main" id="{1437EE5D-E1DB-5747-A2B9-3458A5C82C77}"/>
                </a:ext>
              </a:extLst>
            </p:cNvPr>
            <p:cNvSpPr/>
            <p:nvPr/>
          </p:nvSpPr>
          <p:spPr bwMode="auto">
            <a:xfrm>
              <a:off x="1300449" y="4149740"/>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59" name="Ellipse 58">
              <a:extLst>
                <a:ext uri="{FF2B5EF4-FFF2-40B4-BE49-F238E27FC236}">
                  <a16:creationId xmlns="" xmlns:a16="http://schemas.microsoft.com/office/drawing/2014/main" id="{F8873DFD-C76D-A848-BB4A-7E3A70FEC8D0}"/>
                </a:ext>
              </a:extLst>
            </p:cNvPr>
            <p:cNvSpPr/>
            <p:nvPr/>
          </p:nvSpPr>
          <p:spPr bwMode="auto">
            <a:xfrm>
              <a:off x="1319499" y="4165615"/>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60" name="Ellipse 59">
              <a:extLst>
                <a:ext uri="{FF2B5EF4-FFF2-40B4-BE49-F238E27FC236}">
                  <a16:creationId xmlns="" xmlns:a16="http://schemas.microsoft.com/office/drawing/2014/main" id="{35C14E7F-F6DE-7D43-8B70-59C4E32BD8DF}"/>
                </a:ext>
              </a:extLst>
            </p:cNvPr>
            <p:cNvSpPr/>
            <p:nvPr/>
          </p:nvSpPr>
          <p:spPr bwMode="auto">
            <a:xfrm>
              <a:off x="1385157" y="4199523"/>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61" name="Ellipse 60">
              <a:extLst>
                <a:ext uri="{FF2B5EF4-FFF2-40B4-BE49-F238E27FC236}">
                  <a16:creationId xmlns="" xmlns:a16="http://schemas.microsoft.com/office/drawing/2014/main" id="{65BED237-BC05-E142-B773-1CA1344CC612}"/>
                </a:ext>
              </a:extLst>
            </p:cNvPr>
            <p:cNvSpPr/>
            <p:nvPr/>
          </p:nvSpPr>
          <p:spPr bwMode="auto">
            <a:xfrm>
              <a:off x="1369282" y="4189998"/>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62" name="Ellipse 61">
              <a:extLst>
                <a:ext uri="{FF2B5EF4-FFF2-40B4-BE49-F238E27FC236}">
                  <a16:creationId xmlns="" xmlns:a16="http://schemas.microsoft.com/office/drawing/2014/main" id="{BF61A799-2620-0047-9A27-01A3EEEFECC6}"/>
                </a:ext>
              </a:extLst>
            </p:cNvPr>
            <p:cNvSpPr/>
            <p:nvPr/>
          </p:nvSpPr>
          <p:spPr bwMode="auto">
            <a:xfrm>
              <a:off x="1432011" y="4224789"/>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63" name="Ellipse 62">
              <a:extLst>
                <a:ext uri="{FF2B5EF4-FFF2-40B4-BE49-F238E27FC236}">
                  <a16:creationId xmlns="" xmlns:a16="http://schemas.microsoft.com/office/drawing/2014/main" id="{BD5DC030-06A1-6647-BFA6-A204FF4BFF19}"/>
                </a:ext>
              </a:extLst>
            </p:cNvPr>
            <p:cNvSpPr/>
            <p:nvPr/>
          </p:nvSpPr>
          <p:spPr bwMode="auto">
            <a:xfrm>
              <a:off x="1673311" y="4295180"/>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64" name="Ellipse 63">
              <a:extLst>
                <a:ext uri="{FF2B5EF4-FFF2-40B4-BE49-F238E27FC236}">
                  <a16:creationId xmlns="" xmlns:a16="http://schemas.microsoft.com/office/drawing/2014/main" id="{1BCB7147-0C1E-BF43-8D34-05E81CBD0C90}"/>
                </a:ext>
              </a:extLst>
            </p:cNvPr>
            <p:cNvSpPr/>
            <p:nvPr/>
          </p:nvSpPr>
          <p:spPr bwMode="auto">
            <a:xfrm>
              <a:off x="1704489" y="4295180"/>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65" name="Ellipse 64">
              <a:extLst>
                <a:ext uri="{FF2B5EF4-FFF2-40B4-BE49-F238E27FC236}">
                  <a16:creationId xmlns="" xmlns:a16="http://schemas.microsoft.com/office/drawing/2014/main" id="{C1F5BD1B-6387-D84C-A961-3F3B73E8B16E}"/>
                </a:ext>
              </a:extLst>
            </p:cNvPr>
            <p:cNvSpPr/>
            <p:nvPr/>
          </p:nvSpPr>
          <p:spPr bwMode="auto">
            <a:xfrm>
              <a:off x="1996542" y="4331062"/>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66" name="Ellipse 65">
              <a:extLst>
                <a:ext uri="{FF2B5EF4-FFF2-40B4-BE49-F238E27FC236}">
                  <a16:creationId xmlns="" xmlns:a16="http://schemas.microsoft.com/office/drawing/2014/main" id="{9073EB71-4358-6B4E-AC1E-5FE5848CBBB4}"/>
                </a:ext>
              </a:extLst>
            </p:cNvPr>
            <p:cNvSpPr/>
            <p:nvPr/>
          </p:nvSpPr>
          <p:spPr bwMode="auto">
            <a:xfrm>
              <a:off x="2450106" y="4358825"/>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67" name="Ellipse 66">
              <a:extLst>
                <a:ext uri="{FF2B5EF4-FFF2-40B4-BE49-F238E27FC236}">
                  <a16:creationId xmlns="" xmlns:a16="http://schemas.microsoft.com/office/drawing/2014/main" id="{FC1C1E58-5049-A642-9278-5E7D9E76E4C1}"/>
                </a:ext>
              </a:extLst>
            </p:cNvPr>
            <p:cNvSpPr/>
            <p:nvPr/>
          </p:nvSpPr>
          <p:spPr bwMode="auto">
            <a:xfrm>
              <a:off x="2579029" y="4366742"/>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68" name="Ellipse 67">
              <a:extLst>
                <a:ext uri="{FF2B5EF4-FFF2-40B4-BE49-F238E27FC236}">
                  <a16:creationId xmlns="" xmlns:a16="http://schemas.microsoft.com/office/drawing/2014/main" id="{47CE6426-33D9-934C-BBF6-FB4E647EE44F}"/>
                </a:ext>
              </a:extLst>
            </p:cNvPr>
            <p:cNvSpPr/>
            <p:nvPr/>
          </p:nvSpPr>
          <p:spPr bwMode="auto">
            <a:xfrm>
              <a:off x="3671460" y="4375689"/>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69" name="Ellipse 68">
              <a:extLst>
                <a:ext uri="{FF2B5EF4-FFF2-40B4-BE49-F238E27FC236}">
                  <a16:creationId xmlns="" xmlns:a16="http://schemas.microsoft.com/office/drawing/2014/main" id="{D41A4801-BB01-A648-B06F-E9177A0EEC5C}"/>
                </a:ext>
              </a:extLst>
            </p:cNvPr>
            <p:cNvSpPr/>
            <p:nvPr/>
          </p:nvSpPr>
          <p:spPr bwMode="auto">
            <a:xfrm>
              <a:off x="3716991" y="4375689"/>
              <a:ext cx="54000" cy="54754"/>
            </a:xfrm>
            <a:prstGeom prst="ellipse">
              <a:avLst/>
            </a:prstGeom>
            <a:solidFill>
              <a:srgbClr val="FF0180"/>
            </a:solidFill>
            <a:ln w="9525" cap="flat" cmpd="sng" algn="ctr">
              <a:solidFill>
                <a:srgbClr val="FF01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70" name="Ellipse 69">
              <a:extLst>
                <a:ext uri="{FF2B5EF4-FFF2-40B4-BE49-F238E27FC236}">
                  <a16:creationId xmlns="" xmlns:a16="http://schemas.microsoft.com/office/drawing/2014/main" id="{5A7892DF-078F-EB42-8DA9-F5FD5709E77F}"/>
                </a:ext>
              </a:extLst>
            </p:cNvPr>
            <p:cNvSpPr/>
            <p:nvPr/>
          </p:nvSpPr>
          <p:spPr bwMode="auto">
            <a:xfrm>
              <a:off x="716518" y="2745946"/>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71" name="Ellipse 70">
              <a:extLst>
                <a:ext uri="{FF2B5EF4-FFF2-40B4-BE49-F238E27FC236}">
                  <a16:creationId xmlns="" xmlns:a16="http://schemas.microsoft.com/office/drawing/2014/main" id="{9A04DF5E-35C4-384C-8428-418EAA131A81}"/>
                </a:ext>
              </a:extLst>
            </p:cNvPr>
            <p:cNvSpPr/>
            <p:nvPr/>
          </p:nvSpPr>
          <p:spPr bwMode="auto">
            <a:xfrm>
              <a:off x="743518" y="3054943"/>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72" name="Ellipse 71">
              <a:extLst>
                <a:ext uri="{FF2B5EF4-FFF2-40B4-BE49-F238E27FC236}">
                  <a16:creationId xmlns="" xmlns:a16="http://schemas.microsoft.com/office/drawing/2014/main" id="{39189CAC-FEB5-CB44-9B55-68C3D90CFD94}"/>
                </a:ext>
              </a:extLst>
            </p:cNvPr>
            <p:cNvSpPr/>
            <p:nvPr/>
          </p:nvSpPr>
          <p:spPr bwMode="auto">
            <a:xfrm>
              <a:off x="750780" y="2961282"/>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73" name="Ellipse 72">
              <a:extLst>
                <a:ext uri="{FF2B5EF4-FFF2-40B4-BE49-F238E27FC236}">
                  <a16:creationId xmlns="" xmlns:a16="http://schemas.microsoft.com/office/drawing/2014/main" id="{13EB30F6-B2A6-3543-A106-EE0AF7FFCCC1}"/>
                </a:ext>
              </a:extLst>
            </p:cNvPr>
            <p:cNvSpPr/>
            <p:nvPr/>
          </p:nvSpPr>
          <p:spPr bwMode="auto">
            <a:xfrm>
              <a:off x="778897" y="2750171"/>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74" name="Ellipse 73">
              <a:extLst>
                <a:ext uri="{FF2B5EF4-FFF2-40B4-BE49-F238E27FC236}">
                  <a16:creationId xmlns="" xmlns:a16="http://schemas.microsoft.com/office/drawing/2014/main" id="{67598085-D4E5-2B41-B599-7C74E90A33D1}"/>
                </a:ext>
              </a:extLst>
            </p:cNvPr>
            <p:cNvSpPr/>
            <p:nvPr/>
          </p:nvSpPr>
          <p:spPr bwMode="auto">
            <a:xfrm>
              <a:off x="789395" y="2643132"/>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75" name="Ellipse 74">
              <a:extLst>
                <a:ext uri="{FF2B5EF4-FFF2-40B4-BE49-F238E27FC236}">
                  <a16:creationId xmlns="" xmlns:a16="http://schemas.microsoft.com/office/drawing/2014/main" id="{D760B01E-52E9-F142-8915-40E75B284E7D}"/>
                </a:ext>
              </a:extLst>
            </p:cNvPr>
            <p:cNvSpPr/>
            <p:nvPr/>
          </p:nvSpPr>
          <p:spPr bwMode="auto">
            <a:xfrm>
              <a:off x="809280" y="2403295"/>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76" name="Ellipse 75">
              <a:extLst>
                <a:ext uri="{FF2B5EF4-FFF2-40B4-BE49-F238E27FC236}">
                  <a16:creationId xmlns="" xmlns:a16="http://schemas.microsoft.com/office/drawing/2014/main" id="{6119983F-8E13-314F-AA5A-1AC19412BDEE}"/>
                </a:ext>
              </a:extLst>
            </p:cNvPr>
            <p:cNvSpPr/>
            <p:nvPr/>
          </p:nvSpPr>
          <p:spPr bwMode="auto">
            <a:xfrm>
              <a:off x="827101" y="2261075"/>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77" name="Ellipse 76">
              <a:extLst>
                <a:ext uri="{FF2B5EF4-FFF2-40B4-BE49-F238E27FC236}">
                  <a16:creationId xmlns="" xmlns:a16="http://schemas.microsoft.com/office/drawing/2014/main" id="{E3A8658C-FA75-2C4B-9C88-6D9240E675B6}"/>
                </a:ext>
              </a:extLst>
            </p:cNvPr>
            <p:cNvSpPr/>
            <p:nvPr/>
          </p:nvSpPr>
          <p:spPr bwMode="auto">
            <a:xfrm>
              <a:off x="942119" y="2172734"/>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78" name="Ellipse 77">
              <a:extLst>
                <a:ext uri="{FF2B5EF4-FFF2-40B4-BE49-F238E27FC236}">
                  <a16:creationId xmlns="" xmlns:a16="http://schemas.microsoft.com/office/drawing/2014/main" id="{142FE068-2554-8D45-B142-F3B44A7DFAA1}"/>
                </a:ext>
              </a:extLst>
            </p:cNvPr>
            <p:cNvSpPr/>
            <p:nvPr/>
          </p:nvSpPr>
          <p:spPr bwMode="auto">
            <a:xfrm>
              <a:off x="928380" y="2011598"/>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79" name="Ellipse 78">
              <a:extLst>
                <a:ext uri="{FF2B5EF4-FFF2-40B4-BE49-F238E27FC236}">
                  <a16:creationId xmlns="" xmlns:a16="http://schemas.microsoft.com/office/drawing/2014/main" id="{DCB4D0E4-2D39-0648-BC48-537D48D62D26}"/>
                </a:ext>
              </a:extLst>
            </p:cNvPr>
            <p:cNvSpPr/>
            <p:nvPr/>
          </p:nvSpPr>
          <p:spPr bwMode="auto">
            <a:xfrm>
              <a:off x="911263" y="1858054"/>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80" name="Ellipse 79">
              <a:extLst>
                <a:ext uri="{FF2B5EF4-FFF2-40B4-BE49-F238E27FC236}">
                  <a16:creationId xmlns="" xmlns:a16="http://schemas.microsoft.com/office/drawing/2014/main" id="{B81C6F11-9914-D941-B6D5-CC7FD0E5FC74}"/>
                </a:ext>
              </a:extLst>
            </p:cNvPr>
            <p:cNvSpPr/>
            <p:nvPr/>
          </p:nvSpPr>
          <p:spPr bwMode="auto">
            <a:xfrm>
              <a:off x="857263" y="1863270"/>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81" name="Ellipse 80">
              <a:extLst>
                <a:ext uri="{FF2B5EF4-FFF2-40B4-BE49-F238E27FC236}">
                  <a16:creationId xmlns="" xmlns:a16="http://schemas.microsoft.com/office/drawing/2014/main" id="{5EBFAEC1-1984-754F-A453-952112CDCE69}"/>
                </a:ext>
              </a:extLst>
            </p:cNvPr>
            <p:cNvSpPr/>
            <p:nvPr/>
          </p:nvSpPr>
          <p:spPr bwMode="auto">
            <a:xfrm>
              <a:off x="863093" y="1752518"/>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82" name="Ellipse 81">
              <a:extLst>
                <a:ext uri="{FF2B5EF4-FFF2-40B4-BE49-F238E27FC236}">
                  <a16:creationId xmlns="" xmlns:a16="http://schemas.microsoft.com/office/drawing/2014/main" id="{BB365412-EE8E-0A4E-8609-E8A2886166B1}"/>
                </a:ext>
              </a:extLst>
            </p:cNvPr>
            <p:cNvSpPr/>
            <p:nvPr/>
          </p:nvSpPr>
          <p:spPr bwMode="auto">
            <a:xfrm>
              <a:off x="906186" y="1752518"/>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83" name="Ellipse 82">
              <a:extLst>
                <a:ext uri="{FF2B5EF4-FFF2-40B4-BE49-F238E27FC236}">
                  <a16:creationId xmlns="" xmlns:a16="http://schemas.microsoft.com/office/drawing/2014/main" id="{4D3E62CB-2D89-F547-B4C1-42172DBCA812}"/>
                </a:ext>
              </a:extLst>
            </p:cNvPr>
            <p:cNvSpPr/>
            <p:nvPr/>
          </p:nvSpPr>
          <p:spPr bwMode="auto">
            <a:xfrm>
              <a:off x="888119" y="1697764"/>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84" name="Ellipse 83">
              <a:extLst>
                <a:ext uri="{FF2B5EF4-FFF2-40B4-BE49-F238E27FC236}">
                  <a16:creationId xmlns="" xmlns:a16="http://schemas.microsoft.com/office/drawing/2014/main" id="{75CC7C4A-B0F5-6644-8D36-8339D9292B2F}"/>
                </a:ext>
              </a:extLst>
            </p:cNvPr>
            <p:cNvSpPr/>
            <p:nvPr/>
          </p:nvSpPr>
          <p:spPr bwMode="auto">
            <a:xfrm>
              <a:off x="960186" y="2337252"/>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85" name="Ellipse 84">
              <a:extLst>
                <a:ext uri="{FF2B5EF4-FFF2-40B4-BE49-F238E27FC236}">
                  <a16:creationId xmlns="" xmlns:a16="http://schemas.microsoft.com/office/drawing/2014/main" id="{782A0BFB-6D82-D247-B305-D466AB05DE5B}"/>
                </a:ext>
              </a:extLst>
            </p:cNvPr>
            <p:cNvSpPr/>
            <p:nvPr/>
          </p:nvSpPr>
          <p:spPr bwMode="auto">
            <a:xfrm>
              <a:off x="965263" y="2485204"/>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86" name="Ellipse 85">
              <a:extLst>
                <a:ext uri="{FF2B5EF4-FFF2-40B4-BE49-F238E27FC236}">
                  <a16:creationId xmlns="" xmlns:a16="http://schemas.microsoft.com/office/drawing/2014/main" id="{597303F9-7529-D746-A7B4-6A32210D22E3}"/>
                </a:ext>
              </a:extLst>
            </p:cNvPr>
            <p:cNvSpPr/>
            <p:nvPr/>
          </p:nvSpPr>
          <p:spPr bwMode="auto">
            <a:xfrm>
              <a:off x="982380" y="2622419"/>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87" name="Ellipse 86">
              <a:extLst>
                <a:ext uri="{FF2B5EF4-FFF2-40B4-BE49-F238E27FC236}">
                  <a16:creationId xmlns="" xmlns:a16="http://schemas.microsoft.com/office/drawing/2014/main" id="{49F474C8-A7DA-854A-9882-C8332EA4F2AC}"/>
                </a:ext>
              </a:extLst>
            </p:cNvPr>
            <p:cNvSpPr/>
            <p:nvPr/>
          </p:nvSpPr>
          <p:spPr bwMode="auto">
            <a:xfrm>
              <a:off x="996119" y="2757051"/>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88" name="Ellipse 87">
              <a:extLst>
                <a:ext uri="{FF2B5EF4-FFF2-40B4-BE49-F238E27FC236}">
                  <a16:creationId xmlns="" xmlns:a16="http://schemas.microsoft.com/office/drawing/2014/main" id="{02995EDD-D325-BB4D-BBBC-16CE621121F8}"/>
                </a:ext>
              </a:extLst>
            </p:cNvPr>
            <p:cNvSpPr/>
            <p:nvPr/>
          </p:nvSpPr>
          <p:spPr bwMode="auto">
            <a:xfrm>
              <a:off x="1001628" y="2892934"/>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89" name="Ellipse 88">
              <a:extLst>
                <a:ext uri="{FF2B5EF4-FFF2-40B4-BE49-F238E27FC236}">
                  <a16:creationId xmlns="" xmlns:a16="http://schemas.microsoft.com/office/drawing/2014/main" id="{D14852B5-FC89-CE4A-8AE9-4564F288E77D}"/>
                </a:ext>
              </a:extLst>
            </p:cNvPr>
            <p:cNvSpPr/>
            <p:nvPr/>
          </p:nvSpPr>
          <p:spPr bwMode="auto">
            <a:xfrm>
              <a:off x="1019263" y="2993239"/>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90" name="Ellipse 89">
              <a:extLst>
                <a:ext uri="{FF2B5EF4-FFF2-40B4-BE49-F238E27FC236}">
                  <a16:creationId xmlns="" xmlns:a16="http://schemas.microsoft.com/office/drawing/2014/main" id="{4AA3A36D-1589-464E-88AD-6A75FA905472}"/>
                </a:ext>
              </a:extLst>
            </p:cNvPr>
            <p:cNvSpPr/>
            <p:nvPr/>
          </p:nvSpPr>
          <p:spPr bwMode="auto">
            <a:xfrm>
              <a:off x="1032281" y="3094622"/>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91" name="Ellipse 90">
              <a:extLst>
                <a:ext uri="{FF2B5EF4-FFF2-40B4-BE49-F238E27FC236}">
                  <a16:creationId xmlns="" xmlns:a16="http://schemas.microsoft.com/office/drawing/2014/main" id="{DD40D46F-A8A2-8C43-A6C6-B5A7C8ED7DAA}"/>
                </a:ext>
              </a:extLst>
            </p:cNvPr>
            <p:cNvSpPr/>
            <p:nvPr/>
          </p:nvSpPr>
          <p:spPr bwMode="auto">
            <a:xfrm>
              <a:off x="1038859" y="3181796"/>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92" name="Ellipse 91">
              <a:extLst>
                <a:ext uri="{FF2B5EF4-FFF2-40B4-BE49-F238E27FC236}">
                  <a16:creationId xmlns="" xmlns:a16="http://schemas.microsoft.com/office/drawing/2014/main" id="{D4F85229-10F9-3F4D-A28C-B41C54C4F6E9}"/>
                </a:ext>
              </a:extLst>
            </p:cNvPr>
            <p:cNvSpPr/>
            <p:nvPr/>
          </p:nvSpPr>
          <p:spPr bwMode="auto">
            <a:xfrm>
              <a:off x="1050119" y="3273345"/>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93" name="Ellipse 92">
              <a:extLst>
                <a:ext uri="{FF2B5EF4-FFF2-40B4-BE49-F238E27FC236}">
                  <a16:creationId xmlns="" xmlns:a16="http://schemas.microsoft.com/office/drawing/2014/main" id="{B6DECA1A-5610-104D-97D9-EA0D5F9BFA7D}"/>
                </a:ext>
              </a:extLst>
            </p:cNvPr>
            <p:cNvSpPr/>
            <p:nvPr/>
          </p:nvSpPr>
          <p:spPr bwMode="auto">
            <a:xfrm>
              <a:off x="1065859" y="3344370"/>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94" name="Ellipse 93">
              <a:extLst>
                <a:ext uri="{FF2B5EF4-FFF2-40B4-BE49-F238E27FC236}">
                  <a16:creationId xmlns="" xmlns:a16="http://schemas.microsoft.com/office/drawing/2014/main" id="{3FA39B19-7880-854D-8364-5B6670B5754F}"/>
                </a:ext>
              </a:extLst>
            </p:cNvPr>
            <p:cNvSpPr/>
            <p:nvPr/>
          </p:nvSpPr>
          <p:spPr bwMode="auto">
            <a:xfrm>
              <a:off x="1093027" y="3528156"/>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95" name="Ellipse 94">
              <a:extLst>
                <a:ext uri="{FF2B5EF4-FFF2-40B4-BE49-F238E27FC236}">
                  <a16:creationId xmlns="" xmlns:a16="http://schemas.microsoft.com/office/drawing/2014/main" id="{FE097CDD-6F61-E84A-8EA5-11B18936EE49}"/>
                </a:ext>
              </a:extLst>
            </p:cNvPr>
            <p:cNvSpPr/>
            <p:nvPr/>
          </p:nvSpPr>
          <p:spPr bwMode="auto">
            <a:xfrm>
              <a:off x="1111934" y="3589504"/>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96" name="Ellipse 95">
              <a:extLst>
                <a:ext uri="{FF2B5EF4-FFF2-40B4-BE49-F238E27FC236}">
                  <a16:creationId xmlns="" xmlns:a16="http://schemas.microsoft.com/office/drawing/2014/main" id="{AC6A6518-E430-9241-BC27-ADC53D05BDEE}"/>
                </a:ext>
              </a:extLst>
            </p:cNvPr>
            <p:cNvSpPr/>
            <p:nvPr/>
          </p:nvSpPr>
          <p:spPr bwMode="auto">
            <a:xfrm>
              <a:off x="1125073" y="3630035"/>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97" name="Ellipse 96">
              <a:extLst>
                <a:ext uri="{FF2B5EF4-FFF2-40B4-BE49-F238E27FC236}">
                  <a16:creationId xmlns="" xmlns:a16="http://schemas.microsoft.com/office/drawing/2014/main" id="{E30EF2D6-D573-C947-8EE8-9B7E9AB25FF8}"/>
                </a:ext>
              </a:extLst>
            </p:cNvPr>
            <p:cNvSpPr/>
            <p:nvPr/>
          </p:nvSpPr>
          <p:spPr bwMode="auto">
            <a:xfrm>
              <a:off x="1140769" y="3709603"/>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98" name="Ellipse 97">
              <a:extLst>
                <a:ext uri="{FF2B5EF4-FFF2-40B4-BE49-F238E27FC236}">
                  <a16:creationId xmlns="" xmlns:a16="http://schemas.microsoft.com/office/drawing/2014/main" id="{59FAA2F3-5F4F-574A-B8C7-C517886A23B6}"/>
                </a:ext>
              </a:extLst>
            </p:cNvPr>
            <p:cNvSpPr/>
            <p:nvPr/>
          </p:nvSpPr>
          <p:spPr bwMode="auto">
            <a:xfrm>
              <a:off x="1156371" y="3745150"/>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99" name="Ellipse 98">
              <a:extLst>
                <a:ext uri="{FF2B5EF4-FFF2-40B4-BE49-F238E27FC236}">
                  <a16:creationId xmlns="" xmlns:a16="http://schemas.microsoft.com/office/drawing/2014/main" id="{3A4D1E2E-D1E2-0C4B-99AE-AFD5EA10B341}"/>
                </a:ext>
              </a:extLst>
            </p:cNvPr>
            <p:cNvSpPr/>
            <p:nvPr/>
          </p:nvSpPr>
          <p:spPr bwMode="auto">
            <a:xfrm>
              <a:off x="1172468" y="3779504"/>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00" name="Ellipse 99">
              <a:extLst>
                <a:ext uri="{FF2B5EF4-FFF2-40B4-BE49-F238E27FC236}">
                  <a16:creationId xmlns="" xmlns:a16="http://schemas.microsoft.com/office/drawing/2014/main" id="{BDEA7803-76E1-1C47-B44E-2860EEC3D380}"/>
                </a:ext>
              </a:extLst>
            </p:cNvPr>
            <p:cNvSpPr/>
            <p:nvPr/>
          </p:nvSpPr>
          <p:spPr bwMode="auto">
            <a:xfrm>
              <a:off x="1190534" y="3817376"/>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01" name="Ellipse 100">
              <a:extLst>
                <a:ext uri="{FF2B5EF4-FFF2-40B4-BE49-F238E27FC236}">
                  <a16:creationId xmlns="" xmlns:a16="http://schemas.microsoft.com/office/drawing/2014/main" id="{C59D71A8-5417-D04F-82DF-54FBAEDFADAC}"/>
                </a:ext>
              </a:extLst>
            </p:cNvPr>
            <p:cNvSpPr/>
            <p:nvPr/>
          </p:nvSpPr>
          <p:spPr bwMode="auto">
            <a:xfrm>
              <a:off x="1208559" y="3858887"/>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02" name="Ellipse 101">
              <a:extLst>
                <a:ext uri="{FF2B5EF4-FFF2-40B4-BE49-F238E27FC236}">
                  <a16:creationId xmlns="" xmlns:a16="http://schemas.microsoft.com/office/drawing/2014/main" id="{6A73E232-503D-E949-A484-C9020CE1AABD}"/>
                </a:ext>
              </a:extLst>
            </p:cNvPr>
            <p:cNvSpPr/>
            <p:nvPr/>
          </p:nvSpPr>
          <p:spPr bwMode="auto">
            <a:xfrm>
              <a:off x="1226468" y="3884205"/>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03" name="Ellipse 102">
              <a:extLst>
                <a:ext uri="{FF2B5EF4-FFF2-40B4-BE49-F238E27FC236}">
                  <a16:creationId xmlns="" xmlns:a16="http://schemas.microsoft.com/office/drawing/2014/main" id="{F0A95FED-2AA9-1A4D-BCC1-400546077F16}"/>
                </a:ext>
              </a:extLst>
            </p:cNvPr>
            <p:cNvSpPr/>
            <p:nvPr/>
          </p:nvSpPr>
          <p:spPr bwMode="auto">
            <a:xfrm>
              <a:off x="1251434" y="3929934"/>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04" name="Ellipse 103">
              <a:extLst>
                <a:ext uri="{FF2B5EF4-FFF2-40B4-BE49-F238E27FC236}">
                  <a16:creationId xmlns="" xmlns:a16="http://schemas.microsoft.com/office/drawing/2014/main" id="{CB4CCA2C-4F64-0C4D-9684-3051945BFD64}"/>
                </a:ext>
              </a:extLst>
            </p:cNvPr>
            <p:cNvSpPr/>
            <p:nvPr/>
          </p:nvSpPr>
          <p:spPr bwMode="auto">
            <a:xfrm>
              <a:off x="1259345" y="3946006"/>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05" name="Ellipse 104">
              <a:extLst>
                <a:ext uri="{FF2B5EF4-FFF2-40B4-BE49-F238E27FC236}">
                  <a16:creationId xmlns="" xmlns:a16="http://schemas.microsoft.com/office/drawing/2014/main" id="{E442C6D7-27EC-4448-B99E-86B989881298}"/>
                </a:ext>
              </a:extLst>
            </p:cNvPr>
            <p:cNvSpPr/>
            <p:nvPr/>
          </p:nvSpPr>
          <p:spPr bwMode="auto">
            <a:xfrm>
              <a:off x="1300449" y="3986553"/>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06" name="Ellipse 105">
              <a:extLst>
                <a:ext uri="{FF2B5EF4-FFF2-40B4-BE49-F238E27FC236}">
                  <a16:creationId xmlns="" xmlns:a16="http://schemas.microsoft.com/office/drawing/2014/main" id="{653A0B04-0BAA-DE4B-8954-9E7B0C948440}"/>
                </a:ext>
              </a:extLst>
            </p:cNvPr>
            <p:cNvSpPr/>
            <p:nvPr/>
          </p:nvSpPr>
          <p:spPr bwMode="auto">
            <a:xfrm>
              <a:off x="1369282" y="4056886"/>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07" name="Ellipse 106">
              <a:extLst>
                <a:ext uri="{FF2B5EF4-FFF2-40B4-BE49-F238E27FC236}">
                  <a16:creationId xmlns="" xmlns:a16="http://schemas.microsoft.com/office/drawing/2014/main" id="{FE9734E4-959E-1248-90E5-AB49D634C649}"/>
                </a:ext>
              </a:extLst>
            </p:cNvPr>
            <p:cNvSpPr/>
            <p:nvPr/>
          </p:nvSpPr>
          <p:spPr bwMode="auto">
            <a:xfrm>
              <a:off x="1402686" y="4084263"/>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08" name="Ellipse 107">
              <a:extLst>
                <a:ext uri="{FF2B5EF4-FFF2-40B4-BE49-F238E27FC236}">
                  <a16:creationId xmlns="" xmlns:a16="http://schemas.microsoft.com/office/drawing/2014/main" id="{8ACEEDC2-4D70-1343-AF3C-9F1FAAD44BC6}"/>
                </a:ext>
              </a:extLst>
            </p:cNvPr>
            <p:cNvSpPr/>
            <p:nvPr/>
          </p:nvSpPr>
          <p:spPr bwMode="auto">
            <a:xfrm>
              <a:off x="1428590" y="4101883"/>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09" name="Ellipse 108">
              <a:extLst>
                <a:ext uri="{FF2B5EF4-FFF2-40B4-BE49-F238E27FC236}">
                  <a16:creationId xmlns="" xmlns:a16="http://schemas.microsoft.com/office/drawing/2014/main" id="{5D2545B5-4DFC-5E4B-AF5A-ABC8DF854E43}"/>
                </a:ext>
              </a:extLst>
            </p:cNvPr>
            <p:cNvSpPr/>
            <p:nvPr/>
          </p:nvSpPr>
          <p:spPr bwMode="auto">
            <a:xfrm>
              <a:off x="1474679" y="4139017"/>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10" name="Ellipse 109">
              <a:extLst>
                <a:ext uri="{FF2B5EF4-FFF2-40B4-BE49-F238E27FC236}">
                  <a16:creationId xmlns="" xmlns:a16="http://schemas.microsoft.com/office/drawing/2014/main" id="{4E39654E-6455-D24F-8621-B45863777E9C}"/>
                </a:ext>
              </a:extLst>
            </p:cNvPr>
            <p:cNvSpPr/>
            <p:nvPr/>
          </p:nvSpPr>
          <p:spPr bwMode="auto">
            <a:xfrm>
              <a:off x="1579852" y="4192992"/>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11" name="Ellipse 110">
              <a:extLst>
                <a:ext uri="{FF2B5EF4-FFF2-40B4-BE49-F238E27FC236}">
                  <a16:creationId xmlns="" xmlns:a16="http://schemas.microsoft.com/office/drawing/2014/main" id="{5CDD9440-1D1B-B341-AF57-610B344D80DD}"/>
                </a:ext>
              </a:extLst>
            </p:cNvPr>
            <p:cNvSpPr/>
            <p:nvPr/>
          </p:nvSpPr>
          <p:spPr bwMode="auto">
            <a:xfrm>
              <a:off x="1620760" y="4209792"/>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12" name="Ellipse 111">
              <a:extLst>
                <a:ext uri="{FF2B5EF4-FFF2-40B4-BE49-F238E27FC236}">
                  <a16:creationId xmlns="" xmlns:a16="http://schemas.microsoft.com/office/drawing/2014/main" id="{90B697D2-C379-FD4E-BEFD-DA3245F183C1}"/>
                </a:ext>
              </a:extLst>
            </p:cNvPr>
            <p:cNvSpPr/>
            <p:nvPr/>
          </p:nvSpPr>
          <p:spPr bwMode="auto">
            <a:xfrm>
              <a:off x="1696983" y="4237169"/>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13" name="Ellipse 112">
              <a:extLst>
                <a:ext uri="{FF2B5EF4-FFF2-40B4-BE49-F238E27FC236}">
                  <a16:creationId xmlns="" xmlns:a16="http://schemas.microsoft.com/office/drawing/2014/main" id="{00E9D607-DD3F-0547-96BE-C4F61790F031}"/>
                </a:ext>
              </a:extLst>
            </p:cNvPr>
            <p:cNvSpPr/>
            <p:nvPr/>
          </p:nvSpPr>
          <p:spPr bwMode="auto">
            <a:xfrm>
              <a:off x="1807712" y="4264546"/>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14" name="Ellipse 113">
              <a:extLst>
                <a:ext uri="{FF2B5EF4-FFF2-40B4-BE49-F238E27FC236}">
                  <a16:creationId xmlns="" xmlns:a16="http://schemas.microsoft.com/office/drawing/2014/main" id="{7A45F973-AA2C-1B4E-A29F-9A796188BB98}"/>
                </a:ext>
              </a:extLst>
            </p:cNvPr>
            <p:cNvSpPr/>
            <p:nvPr/>
          </p:nvSpPr>
          <p:spPr bwMode="auto">
            <a:xfrm>
              <a:off x="1897672" y="4281366"/>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15" name="Ellipse 114">
              <a:extLst>
                <a:ext uri="{FF2B5EF4-FFF2-40B4-BE49-F238E27FC236}">
                  <a16:creationId xmlns="" xmlns:a16="http://schemas.microsoft.com/office/drawing/2014/main" id="{D53334A1-7BEB-9647-8C53-113A2841693B}"/>
                </a:ext>
              </a:extLst>
            </p:cNvPr>
            <p:cNvSpPr/>
            <p:nvPr/>
          </p:nvSpPr>
          <p:spPr bwMode="auto">
            <a:xfrm>
              <a:off x="1927855" y="4281733"/>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16" name="Ellipse 115">
              <a:extLst>
                <a:ext uri="{FF2B5EF4-FFF2-40B4-BE49-F238E27FC236}">
                  <a16:creationId xmlns="" xmlns:a16="http://schemas.microsoft.com/office/drawing/2014/main" id="{1AB1AF7D-F8BE-554E-B97F-72717F03F776}"/>
                </a:ext>
              </a:extLst>
            </p:cNvPr>
            <p:cNvSpPr/>
            <p:nvPr/>
          </p:nvSpPr>
          <p:spPr bwMode="auto">
            <a:xfrm>
              <a:off x="2133129" y="4322557"/>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17" name="Ellipse 116">
              <a:extLst>
                <a:ext uri="{FF2B5EF4-FFF2-40B4-BE49-F238E27FC236}">
                  <a16:creationId xmlns="" xmlns:a16="http://schemas.microsoft.com/office/drawing/2014/main" id="{2E54B906-BB09-4A43-A80B-CD8769FE5BA7}"/>
                </a:ext>
              </a:extLst>
            </p:cNvPr>
            <p:cNvSpPr/>
            <p:nvPr/>
          </p:nvSpPr>
          <p:spPr bwMode="auto">
            <a:xfrm>
              <a:off x="2185862" y="4319313"/>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18" name="Ellipse 117">
              <a:extLst>
                <a:ext uri="{FF2B5EF4-FFF2-40B4-BE49-F238E27FC236}">
                  <a16:creationId xmlns="" xmlns:a16="http://schemas.microsoft.com/office/drawing/2014/main" id="{EEFABD1A-9618-E64E-A174-CD2B2BA1B9B9}"/>
                </a:ext>
              </a:extLst>
            </p:cNvPr>
            <p:cNvSpPr/>
            <p:nvPr/>
          </p:nvSpPr>
          <p:spPr bwMode="auto">
            <a:xfrm>
              <a:off x="2220773" y="4326526"/>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19" name="Ellipse 118">
              <a:extLst>
                <a:ext uri="{FF2B5EF4-FFF2-40B4-BE49-F238E27FC236}">
                  <a16:creationId xmlns="" xmlns:a16="http://schemas.microsoft.com/office/drawing/2014/main" id="{2DFB4A2D-32F0-1D40-9581-E4D07D443CF0}"/>
                </a:ext>
              </a:extLst>
            </p:cNvPr>
            <p:cNvSpPr/>
            <p:nvPr/>
          </p:nvSpPr>
          <p:spPr bwMode="auto">
            <a:xfrm>
              <a:off x="2667232" y="4353903"/>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sp>
          <p:nvSpPr>
            <p:cNvPr id="120" name="Ellipse 119">
              <a:extLst>
                <a:ext uri="{FF2B5EF4-FFF2-40B4-BE49-F238E27FC236}">
                  <a16:creationId xmlns="" xmlns:a16="http://schemas.microsoft.com/office/drawing/2014/main" id="{F2F0F829-DE49-704E-AC12-15E658C69528}"/>
                </a:ext>
              </a:extLst>
            </p:cNvPr>
            <p:cNvSpPr/>
            <p:nvPr/>
          </p:nvSpPr>
          <p:spPr bwMode="auto">
            <a:xfrm>
              <a:off x="3084214" y="4368948"/>
              <a:ext cx="54000" cy="54754"/>
            </a:xfrm>
            <a:prstGeom prst="ellipse">
              <a:avLst/>
            </a:prstGeom>
            <a:solidFill>
              <a:srgbClr val="00808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prstClr val="white"/>
                </a:solidFill>
              </a:endParaRPr>
            </a:p>
          </p:txBody>
        </p:sp>
      </p:grpSp>
      <p:sp>
        <p:nvSpPr>
          <p:cNvPr id="121" name="Text Box 3">
            <a:extLst>
              <a:ext uri="{FF2B5EF4-FFF2-40B4-BE49-F238E27FC236}">
                <a16:creationId xmlns="" xmlns:a16="http://schemas.microsoft.com/office/drawing/2014/main" id="{0B690DEB-ED60-3E4E-BA2E-92F150FEF80F}"/>
              </a:ext>
            </a:extLst>
          </p:cNvPr>
          <p:cNvSpPr txBox="1">
            <a:spLocks noChangeArrowheads="1"/>
          </p:cNvSpPr>
          <p:nvPr/>
        </p:nvSpPr>
        <p:spPr bwMode="auto">
          <a:xfrm>
            <a:off x="4489705" y="6583363"/>
            <a:ext cx="4654296" cy="276999"/>
          </a:xfrm>
          <a:prstGeom prst="rect">
            <a:avLst/>
          </a:prstGeom>
          <a:noFill/>
          <a:ln w="9525">
            <a:noFill/>
            <a:miter lim="800000"/>
            <a:headEnd/>
            <a:tailEnd/>
          </a:ln>
        </p:spPr>
        <p:txBody>
          <a:bodyPr wrap="square">
            <a:spAutoFit/>
          </a:bodyPr>
          <a:lstStyle/>
          <a:p>
            <a:pPr algn="r" eaLnBrk="0" hangingPunct="0"/>
            <a:r>
              <a:rPr lang="en-GB" sz="1200" i="1" dirty="0">
                <a:solidFill>
                  <a:srgbClr val="0070C0"/>
                </a:solidFill>
              </a:rPr>
              <a:t>Gibb D, CROI 2018, Abs. 23 ; Post F, CROI 2018, Abs. 490</a:t>
            </a:r>
          </a:p>
        </p:txBody>
      </p:sp>
      <p:sp>
        <p:nvSpPr>
          <p:cNvPr id="122" name="ZoneTexte 121">
            <a:extLst>
              <a:ext uri="{FF2B5EF4-FFF2-40B4-BE49-F238E27FC236}">
                <a16:creationId xmlns="" xmlns:a16="http://schemas.microsoft.com/office/drawing/2014/main" id="{073D6043-876C-C04A-820C-F95359E3672D}"/>
              </a:ext>
            </a:extLst>
          </p:cNvPr>
          <p:cNvSpPr txBox="1"/>
          <p:nvPr/>
        </p:nvSpPr>
        <p:spPr>
          <a:xfrm>
            <a:off x="5263116" y="3795421"/>
            <a:ext cx="3658076" cy="2031325"/>
          </a:xfrm>
          <a:prstGeom prst="rect">
            <a:avLst/>
          </a:prstGeom>
          <a:noFill/>
        </p:spPr>
        <p:txBody>
          <a:bodyPr wrap="square" rtlCol="0">
            <a:spAutoFit/>
          </a:bodyPr>
          <a:lstStyle/>
          <a:p>
            <a:pPr marL="285750" indent="-285750">
              <a:buFont typeface="Arial" panose="020B0604020202020204" pitchFamily="34" charset="0"/>
              <a:buChar char="•"/>
            </a:pPr>
            <a:r>
              <a:rPr lang="fr-FR" dirty="0"/>
              <a:t>Pas d’avantage au renforcement par INI, mais pas plus d’IRIS non plus</a:t>
            </a:r>
          </a:p>
          <a:p>
            <a:pPr marL="285750" indent="-285750">
              <a:buFont typeface="Arial" panose="020B0604020202020204" pitchFamily="34" charset="0"/>
              <a:buChar char="•"/>
            </a:pPr>
            <a:r>
              <a:rPr lang="fr-FR" dirty="0"/>
              <a:t>Par contre la prophylaxie renforcée améliore la morbidité, la mortalité et diminue le risque d’IRIS</a:t>
            </a:r>
          </a:p>
        </p:txBody>
      </p:sp>
      <p:sp>
        <p:nvSpPr>
          <p:cNvPr id="123" name="ZoneTexte 122">
            <a:extLst>
              <a:ext uri="{FF2B5EF4-FFF2-40B4-BE49-F238E27FC236}">
                <a16:creationId xmlns="" xmlns:a16="http://schemas.microsoft.com/office/drawing/2014/main" id="{B2E5D6A7-F9AA-5B45-BF79-3661F91840E9}"/>
              </a:ext>
            </a:extLst>
          </p:cNvPr>
          <p:cNvSpPr txBox="1"/>
          <p:nvPr/>
        </p:nvSpPr>
        <p:spPr>
          <a:xfrm rot="16200000">
            <a:off x="-1084956" y="4842179"/>
            <a:ext cx="2440092" cy="261610"/>
          </a:xfrm>
          <a:prstGeom prst="rect">
            <a:avLst/>
          </a:prstGeom>
          <a:noFill/>
        </p:spPr>
        <p:txBody>
          <a:bodyPr wrap="none" rtlCol="0">
            <a:spAutoFit/>
          </a:bodyPr>
          <a:lstStyle/>
          <a:p>
            <a:r>
              <a:rPr lang="fr-FR" sz="1100" dirty="0"/>
              <a:t>Incidence (pour 100 patients/année)</a:t>
            </a:r>
          </a:p>
        </p:txBody>
      </p:sp>
    </p:spTree>
    <p:extLst>
      <p:ext uri="{BB962C8B-B14F-4D97-AF65-F5344CB8AC3E}">
        <p14:creationId xmlns:p14="http://schemas.microsoft.com/office/powerpoint/2010/main" val="33757203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 xmlns:a16="http://schemas.microsoft.com/office/drawing/2014/main" id="{A9FA7CF3-405B-CD44-AEBF-977079772F45}"/>
              </a:ext>
            </a:extLst>
          </p:cNvPr>
          <p:cNvSpPr>
            <a:spLocks noGrp="1"/>
          </p:cNvSpPr>
          <p:nvPr>
            <p:ph type="title"/>
          </p:nvPr>
        </p:nvSpPr>
        <p:spPr/>
        <p:txBody>
          <a:bodyPr/>
          <a:lstStyle/>
          <a:p>
            <a:r>
              <a:rPr lang="fr-FR" dirty="0"/>
              <a:t>Quelles stratégies de traitement ARV se dessinent ?</a:t>
            </a:r>
          </a:p>
        </p:txBody>
      </p:sp>
      <p:sp>
        <p:nvSpPr>
          <p:cNvPr id="7" name="Espace réservé du texte 6">
            <a:extLst>
              <a:ext uri="{FF2B5EF4-FFF2-40B4-BE49-F238E27FC236}">
                <a16:creationId xmlns="" xmlns:a16="http://schemas.microsoft.com/office/drawing/2014/main" id="{E3414005-1D0C-334D-AA21-622CF9E80DCD}"/>
              </a:ext>
            </a:extLst>
          </p:cNvPr>
          <p:cNvSpPr>
            <a:spLocks noGrp="1"/>
          </p:cNvSpPr>
          <p:nvPr>
            <p:ph type="body" idx="1"/>
          </p:nvPr>
        </p:nvSpPr>
        <p:spPr/>
        <p:txBody>
          <a:bodyPr/>
          <a:lstStyle/>
          <a:p>
            <a:endParaRPr lang="fr-FR"/>
          </a:p>
        </p:txBody>
      </p:sp>
      <p:pic>
        <p:nvPicPr>
          <p:cNvPr id="8" name="Image 7">
            <a:extLst>
              <a:ext uri="{FF2B5EF4-FFF2-40B4-BE49-F238E27FC236}">
                <a16:creationId xmlns="" xmlns:a16="http://schemas.microsoft.com/office/drawing/2014/main" id="{0A3C9A5F-2B98-D14D-923A-0EA2037443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91" y="239987"/>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58241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7A1EDE6C-F121-4F4F-BBA3-C48EF214D7F2}"/>
              </a:ext>
            </a:extLst>
          </p:cNvPr>
          <p:cNvSpPr>
            <a:spLocks noGrp="1"/>
          </p:cNvSpPr>
          <p:nvPr>
            <p:ph type="title"/>
          </p:nvPr>
        </p:nvSpPr>
        <p:spPr/>
        <p:txBody>
          <a:bodyPr/>
          <a:lstStyle/>
          <a:p>
            <a:r>
              <a:rPr lang="fr-FR" dirty="0"/>
              <a:t>Constats</a:t>
            </a:r>
          </a:p>
        </p:txBody>
      </p:sp>
      <p:sp>
        <p:nvSpPr>
          <p:cNvPr id="5" name="Espace réservé du contenu 4">
            <a:extLst>
              <a:ext uri="{FF2B5EF4-FFF2-40B4-BE49-F238E27FC236}">
                <a16:creationId xmlns="" xmlns:a16="http://schemas.microsoft.com/office/drawing/2014/main" id="{AB192896-7F89-764F-A847-339698D2B8C3}"/>
              </a:ext>
            </a:extLst>
          </p:cNvPr>
          <p:cNvSpPr>
            <a:spLocks noGrp="1"/>
          </p:cNvSpPr>
          <p:nvPr>
            <p:ph idx="1"/>
          </p:nvPr>
        </p:nvSpPr>
        <p:spPr>
          <a:xfrm>
            <a:off x="628650" y="1899138"/>
            <a:ext cx="7886700" cy="4277825"/>
          </a:xfrm>
        </p:spPr>
        <p:txBody>
          <a:bodyPr/>
          <a:lstStyle/>
          <a:p>
            <a:r>
              <a:rPr lang="fr-FR" dirty="0"/>
              <a:t>Les « boosters » vont disparaître</a:t>
            </a:r>
          </a:p>
          <a:p>
            <a:pPr lvl="1"/>
            <a:r>
              <a:rPr lang="fr-FR" dirty="0"/>
              <a:t>Les jours du </a:t>
            </a:r>
            <a:r>
              <a:rPr lang="fr-FR" dirty="0" err="1"/>
              <a:t>Stribild</a:t>
            </a:r>
            <a:r>
              <a:rPr lang="fr-FR" dirty="0"/>
              <a:t>® et du Genvoya® sont comptés</a:t>
            </a:r>
          </a:p>
          <a:p>
            <a:pPr lvl="2"/>
            <a:r>
              <a:rPr lang="fr-FR" dirty="0"/>
              <a:t>Remplacement à très court terme par Bictegravir/TAF/FTC</a:t>
            </a:r>
          </a:p>
          <a:p>
            <a:r>
              <a:rPr lang="fr-FR" dirty="0"/>
              <a:t>Très peu de choses à cette CROI sur les allègements</a:t>
            </a:r>
          </a:p>
          <a:p>
            <a:pPr lvl="1"/>
            <a:r>
              <a:rPr lang="fr-FR" dirty="0"/>
              <a:t>Bithérapies d’entretien ?</a:t>
            </a:r>
          </a:p>
          <a:p>
            <a:pPr lvl="1"/>
            <a:r>
              <a:rPr lang="fr-FR" dirty="0"/>
              <a:t>Traitements non quotidiens ?</a:t>
            </a:r>
          </a:p>
          <a:p>
            <a:r>
              <a:rPr lang="fr-FR" dirty="0"/>
              <a:t>Les inhibiteurs de protéases vont devenir des traitements de « 3</a:t>
            </a:r>
            <a:r>
              <a:rPr lang="fr-FR" baseline="30000" dirty="0"/>
              <a:t>ème</a:t>
            </a:r>
            <a:r>
              <a:rPr lang="fr-FR" dirty="0"/>
              <a:t> recours »… au Nord comme au Sud ?</a:t>
            </a:r>
          </a:p>
          <a:p>
            <a:pPr lvl="1"/>
            <a:r>
              <a:rPr lang="fr-FR" dirty="0"/>
              <a:t>Essai DAWNING</a:t>
            </a:r>
          </a:p>
          <a:p>
            <a:pPr lvl="2"/>
            <a:r>
              <a:rPr lang="fr-FR" dirty="0"/>
              <a:t>En Pays à ressources limitées, pour la 2</a:t>
            </a:r>
            <a:r>
              <a:rPr lang="fr-FR" baseline="30000" dirty="0"/>
              <a:t>nde</a:t>
            </a:r>
            <a:r>
              <a:rPr lang="fr-FR" dirty="0"/>
              <a:t> ligne</a:t>
            </a:r>
          </a:p>
          <a:p>
            <a:pPr lvl="2"/>
            <a:r>
              <a:rPr lang="fr-FR" dirty="0"/>
              <a:t>DTG + 2INTI &gt; LPV/r + 2 INTI</a:t>
            </a:r>
          </a:p>
          <a:p>
            <a:pPr lvl="2"/>
            <a:endParaRPr lang="fr-FR" dirty="0"/>
          </a:p>
        </p:txBody>
      </p:sp>
      <p:pic>
        <p:nvPicPr>
          <p:cNvPr id="6" name="Image 5" descr="Capture d’écran 2018-03-09 à 00.03.46.png">
            <a:extLst>
              <a:ext uri="{FF2B5EF4-FFF2-40B4-BE49-F238E27FC236}">
                <a16:creationId xmlns="" xmlns:a16="http://schemas.microsoft.com/office/drawing/2014/main" id="{3F374430-333C-EC40-A6DE-E69F9FA19D3C}"/>
              </a:ext>
            </a:extLst>
          </p:cNvPr>
          <p:cNvPicPr>
            <a:picLocks noChangeAspect="1"/>
          </p:cNvPicPr>
          <p:nvPr/>
        </p:nvPicPr>
        <p:blipFill rotWithShape="1">
          <a:blip r:embed="rId2">
            <a:extLst>
              <a:ext uri="{28A0092B-C50C-407E-A947-70E740481C1C}">
                <a14:useLocalDpi xmlns:a14="http://schemas.microsoft.com/office/drawing/2010/main" val="0"/>
              </a:ext>
            </a:extLst>
          </a:blip>
          <a:srcRect l="4320" t="3451"/>
          <a:stretch/>
        </p:blipFill>
        <p:spPr>
          <a:xfrm>
            <a:off x="5664886" y="335806"/>
            <a:ext cx="3281379" cy="1451478"/>
          </a:xfrm>
          <a:prstGeom prst="rect">
            <a:avLst/>
          </a:prstGeom>
        </p:spPr>
      </p:pic>
      <p:sp>
        <p:nvSpPr>
          <p:cNvPr id="7" name="Text Box 3">
            <a:extLst>
              <a:ext uri="{FF2B5EF4-FFF2-40B4-BE49-F238E27FC236}">
                <a16:creationId xmlns="" xmlns:a16="http://schemas.microsoft.com/office/drawing/2014/main" id="{FFD56983-6F4D-DD4E-9DF1-A2AACB62A479}"/>
              </a:ext>
            </a:extLst>
          </p:cNvPr>
          <p:cNvSpPr txBox="1">
            <a:spLocks noChangeArrowheads="1"/>
          </p:cNvSpPr>
          <p:nvPr/>
        </p:nvSpPr>
        <p:spPr bwMode="auto">
          <a:xfrm>
            <a:off x="5215095" y="5111514"/>
            <a:ext cx="3206496" cy="276999"/>
          </a:xfrm>
          <a:prstGeom prst="rect">
            <a:avLst/>
          </a:prstGeom>
          <a:noFill/>
          <a:ln w="9525">
            <a:noFill/>
            <a:miter lim="800000"/>
            <a:headEnd/>
            <a:tailEnd/>
          </a:ln>
        </p:spPr>
        <p:txBody>
          <a:bodyPr wrap="square">
            <a:spAutoFit/>
          </a:bodyPr>
          <a:lstStyle/>
          <a:p>
            <a:pPr algn="r" eaLnBrk="0" hangingPunct="0"/>
            <a:r>
              <a:rPr lang="en-GB" sz="1200" i="1" dirty="0" err="1">
                <a:solidFill>
                  <a:srgbClr val="0070C0"/>
                </a:solidFill>
              </a:rPr>
              <a:t>Aboud</a:t>
            </a:r>
            <a:r>
              <a:rPr lang="en-GB" sz="1200" i="1" dirty="0">
                <a:solidFill>
                  <a:srgbClr val="0070C0"/>
                </a:solidFill>
              </a:rPr>
              <a:t> M, CROI 2018, Abs. 508</a:t>
            </a:r>
          </a:p>
        </p:txBody>
      </p:sp>
    </p:spTree>
    <p:extLst>
      <p:ext uri="{BB962C8B-B14F-4D97-AF65-F5344CB8AC3E}">
        <p14:creationId xmlns:p14="http://schemas.microsoft.com/office/powerpoint/2010/main" val="3083042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AA2AD24-5A96-C84B-BCCC-C43924B31461}"/>
              </a:ext>
            </a:extLst>
          </p:cNvPr>
          <p:cNvSpPr>
            <a:spLocks noGrp="1"/>
          </p:cNvSpPr>
          <p:nvPr>
            <p:ph type="title"/>
          </p:nvPr>
        </p:nvSpPr>
        <p:spPr/>
        <p:txBody>
          <a:bodyPr/>
          <a:lstStyle/>
          <a:p>
            <a:r>
              <a:rPr lang="fr-FR" dirty="0" err="1"/>
              <a:t>Dawning</a:t>
            </a:r>
            <a:endParaRPr lang="fr-FR" dirty="0"/>
          </a:p>
        </p:txBody>
      </p:sp>
      <p:sp>
        <p:nvSpPr>
          <p:cNvPr id="3" name="Espace réservé du contenu 2">
            <a:extLst>
              <a:ext uri="{FF2B5EF4-FFF2-40B4-BE49-F238E27FC236}">
                <a16:creationId xmlns="" xmlns:a16="http://schemas.microsoft.com/office/drawing/2014/main" id="{58C3D27C-BDB5-9A4F-AB36-83FDE201CAB1}"/>
              </a:ext>
            </a:extLst>
          </p:cNvPr>
          <p:cNvSpPr>
            <a:spLocks noGrp="1"/>
          </p:cNvSpPr>
          <p:nvPr>
            <p:ph idx="1"/>
          </p:nvPr>
        </p:nvSpPr>
        <p:spPr/>
        <p:txBody>
          <a:bodyPr/>
          <a:lstStyle/>
          <a:p>
            <a:endParaRPr lang="fr-FR"/>
          </a:p>
        </p:txBody>
      </p:sp>
      <p:graphicFrame>
        <p:nvGraphicFramePr>
          <p:cNvPr id="4" name="Tableau 3">
            <a:extLst>
              <a:ext uri="{FF2B5EF4-FFF2-40B4-BE49-F238E27FC236}">
                <a16:creationId xmlns="" xmlns:a16="http://schemas.microsoft.com/office/drawing/2014/main" id="{8BF5D46E-EABC-9A4E-8055-F3DF96EB9969}"/>
              </a:ext>
            </a:extLst>
          </p:cNvPr>
          <p:cNvGraphicFramePr>
            <a:graphicFrameLocks noGrp="1"/>
          </p:cNvGraphicFramePr>
          <p:nvPr>
            <p:extLst/>
          </p:nvPr>
        </p:nvGraphicFramePr>
        <p:xfrm>
          <a:off x="45701" y="5095641"/>
          <a:ext cx="8959190" cy="914400"/>
        </p:xfrm>
        <a:graphic>
          <a:graphicData uri="http://schemas.openxmlformats.org/drawingml/2006/table">
            <a:tbl>
              <a:tblPr firstRow="1" bandRow="1">
                <a:tableStyleId>{5C22544A-7EE6-4342-B048-85BDC9FD1C3A}</a:tableStyleId>
              </a:tblPr>
              <a:tblGrid>
                <a:gridCol w="1564659">
                  <a:extLst>
                    <a:ext uri="{9D8B030D-6E8A-4147-A177-3AD203B41FA5}">
                      <a16:colId xmlns="" xmlns:a16="http://schemas.microsoft.com/office/drawing/2014/main" val="20000"/>
                    </a:ext>
                  </a:extLst>
                </a:gridCol>
                <a:gridCol w="1391920">
                  <a:extLst>
                    <a:ext uri="{9D8B030D-6E8A-4147-A177-3AD203B41FA5}">
                      <a16:colId xmlns="" xmlns:a16="http://schemas.microsoft.com/office/drawing/2014/main" val="20001"/>
                    </a:ext>
                  </a:extLst>
                </a:gridCol>
                <a:gridCol w="1427480">
                  <a:extLst>
                    <a:ext uri="{9D8B030D-6E8A-4147-A177-3AD203B41FA5}">
                      <a16:colId xmlns="" xmlns:a16="http://schemas.microsoft.com/office/drawing/2014/main" val="20002"/>
                    </a:ext>
                  </a:extLst>
                </a:gridCol>
                <a:gridCol w="1534160">
                  <a:extLst>
                    <a:ext uri="{9D8B030D-6E8A-4147-A177-3AD203B41FA5}">
                      <a16:colId xmlns="" xmlns:a16="http://schemas.microsoft.com/office/drawing/2014/main" val="20003"/>
                    </a:ext>
                  </a:extLst>
                </a:gridCol>
                <a:gridCol w="1478280">
                  <a:extLst>
                    <a:ext uri="{9D8B030D-6E8A-4147-A177-3AD203B41FA5}">
                      <a16:colId xmlns="" xmlns:a16="http://schemas.microsoft.com/office/drawing/2014/main" val="20004"/>
                    </a:ext>
                  </a:extLst>
                </a:gridCol>
                <a:gridCol w="1562691">
                  <a:extLst>
                    <a:ext uri="{9D8B030D-6E8A-4147-A177-3AD203B41FA5}">
                      <a16:colId xmlns="" xmlns:a16="http://schemas.microsoft.com/office/drawing/2014/main" val="20005"/>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0066"/>
                          </a:solidFill>
                        </a:rPr>
                        <a:t>1</a:t>
                      </a:r>
                      <a:r>
                        <a:rPr lang="fr-FR" sz="1200" b="1" baseline="30000" dirty="0">
                          <a:solidFill>
                            <a:srgbClr val="000066"/>
                          </a:solidFill>
                        </a:rPr>
                        <a:t>ère</a:t>
                      </a:r>
                      <a:r>
                        <a:rPr lang="fr-FR" sz="1200" b="1" dirty="0">
                          <a:solidFill>
                            <a:srgbClr val="000066"/>
                          </a:solidFill>
                        </a:rPr>
                        <a:t> ligne INTI</a:t>
                      </a:r>
                    </a:p>
                  </a:txBody>
                  <a:tcPr anchor="ctr"/>
                </a:tc>
                <a:tc>
                  <a:txBody>
                    <a:bodyPr/>
                    <a:lstStyle/>
                    <a:p>
                      <a:pPr algn="ctr"/>
                      <a:r>
                        <a:rPr lang="fr-FR" sz="1200" b="1" dirty="0">
                          <a:solidFill>
                            <a:srgbClr val="000066"/>
                          </a:solidFill>
                        </a:rPr>
                        <a:t>TDF + FTC </a:t>
                      </a:r>
                      <a:r>
                        <a:rPr lang="fr-FR" sz="1200" b="1" baseline="0" dirty="0">
                          <a:solidFill>
                            <a:srgbClr val="000066"/>
                          </a:solidFill>
                        </a:rPr>
                        <a:t>ou </a:t>
                      </a:r>
                      <a:r>
                        <a:rPr lang="fr-FR" sz="1200" b="1" dirty="0">
                          <a:solidFill>
                            <a:srgbClr val="000066"/>
                          </a:solidFill>
                        </a:rPr>
                        <a:t>3TC</a:t>
                      </a:r>
                    </a:p>
                  </a:txBody>
                  <a:tcPr anchor="ctr"/>
                </a:tc>
                <a:tc>
                  <a:txBody>
                    <a:bodyPr/>
                    <a:lstStyle/>
                    <a:p>
                      <a:pPr algn="ctr"/>
                      <a:r>
                        <a:rPr lang="fr-FR" sz="1200" b="1" dirty="0">
                          <a:solidFill>
                            <a:srgbClr val="000066"/>
                          </a:solidFill>
                        </a:rPr>
                        <a:t>ZDV + 3TC</a:t>
                      </a:r>
                    </a:p>
                  </a:txBody>
                  <a:tcPr anchor="ctr"/>
                </a:tc>
                <a:tc>
                  <a:txBody>
                    <a:bodyPr/>
                    <a:lstStyle/>
                    <a:p>
                      <a:pPr algn="ctr"/>
                      <a:r>
                        <a:rPr lang="fr-FR" sz="1200" b="1" dirty="0">
                          <a:solidFill>
                            <a:srgbClr val="000066"/>
                          </a:solidFill>
                        </a:rPr>
                        <a:t>ZDV</a:t>
                      </a:r>
                      <a:r>
                        <a:rPr lang="fr-FR" sz="1200" b="1" baseline="0" dirty="0">
                          <a:solidFill>
                            <a:srgbClr val="000066"/>
                          </a:solidFill>
                        </a:rPr>
                        <a:t> ou </a:t>
                      </a:r>
                      <a:r>
                        <a:rPr lang="fr-FR" sz="1200" b="1" dirty="0">
                          <a:solidFill>
                            <a:srgbClr val="000066"/>
                          </a:solidFill>
                        </a:rPr>
                        <a:t>d4T</a:t>
                      </a:r>
                      <a:r>
                        <a:rPr lang="fr-FR" sz="1200" b="1" baseline="0" dirty="0">
                          <a:solidFill>
                            <a:srgbClr val="000066"/>
                          </a:solidFill>
                        </a:rPr>
                        <a:t> + 3TC</a:t>
                      </a:r>
                      <a:endParaRPr lang="fr-FR" sz="1200" b="1" dirty="0">
                        <a:solidFill>
                          <a:srgbClr val="000066"/>
                        </a:solidFill>
                      </a:endParaRPr>
                    </a:p>
                  </a:txBody>
                  <a:tcPr anchor="ctr"/>
                </a:tc>
                <a:tc>
                  <a:txBody>
                    <a:bodyPr/>
                    <a:lstStyle/>
                    <a:p>
                      <a:pPr algn="ctr"/>
                      <a:r>
                        <a:rPr lang="fr-FR" sz="1200" b="1" dirty="0">
                          <a:solidFill>
                            <a:srgbClr val="000066"/>
                          </a:solidFill>
                        </a:rPr>
                        <a:t>ZDV + 3TC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000066"/>
                          </a:solidFill>
                        </a:rPr>
                        <a:t>TDF + FTC</a:t>
                      </a:r>
                      <a:r>
                        <a:rPr lang="fr-FR" sz="1200" b="1" baseline="0" dirty="0">
                          <a:solidFill>
                            <a:srgbClr val="000066"/>
                          </a:solidFill>
                        </a:rPr>
                        <a:t> ou </a:t>
                      </a:r>
                      <a:r>
                        <a:rPr lang="fr-FR" sz="1200" b="1" dirty="0">
                          <a:solidFill>
                            <a:srgbClr val="000066"/>
                          </a:solidFill>
                        </a:rPr>
                        <a:t>3TC</a:t>
                      </a:r>
                    </a:p>
                  </a:txBody>
                  <a:tcPr anchor="ctr"/>
                </a:tc>
                <a:extLst>
                  <a:ext uri="{0D108BD9-81ED-4DB2-BD59-A6C34878D82A}">
                    <a16:rowId xmlns="" xmlns:a16="http://schemas.microsoft.com/office/drawing/2014/main" val="10000"/>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0066"/>
                          </a:solidFill>
                        </a:rPr>
                        <a:t>2</a:t>
                      </a:r>
                      <a:r>
                        <a:rPr lang="fr-FR" sz="1200" b="1" baseline="30000" dirty="0">
                          <a:solidFill>
                            <a:srgbClr val="000066"/>
                          </a:solidFill>
                        </a:rPr>
                        <a:t>ème</a:t>
                      </a:r>
                      <a:r>
                        <a:rPr lang="fr-FR" sz="1200" b="1" dirty="0">
                          <a:solidFill>
                            <a:srgbClr val="000066"/>
                          </a:solidFill>
                        </a:rPr>
                        <a:t> ligne INTI</a:t>
                      </a:r>
                    </a:p>
                  </a:txBody>
                  <a:tcPr anchor="ctr"/>
                </a:tc>
                <a:tc>
                  <a:txBody>
                    <a:bodyPr/>
                    <a:lstStyle/>
                    <a:p>
                      <a:pPr algn="ctr"/>
                      <a:r>
                        <a:rPr lang="fr-FR" sz="1200" b="1" dirty="0">
                          <a:solidFill>
                            <a:srgbClr val="000066"/>
                          </a:solidFill>
                        </a:rPr>
                        <a:t>ZDV + 3TC</a:t>
                      </a:r>
                    </a:p>
                  </a:txBody>
                  <a:tcPr anchor="ctr"/>
                </a:tc>
                <a:tc>
                  <a:txBody>
                    <a:bodyPr/>
                    <a:lstStyle/>
                    <a:p>
                      <a:pPr algn="ctr"/>
                      <a:r>
                        <a:rPr lang="fr-FR" sz="1200" b="1" dirty="0">
                          <a:solidFill>
                            <a:srgbClr val="000066"/>
                          </a:solidFill>
                        </a:rPr>
                        <a:t>ZDV + 3TC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000066"/>
                          </a:solidFill>
                        </a:rPr>
                        <a:t>TDF + FTC</a:t>
                      </a:r>
                      <a:r>
                        <a:rPr lang="fr-FR" sz="1200" b="1" baseline="0" dirty="0">
                          <a:solidFill>
                            <a:srgbClr val="000066"/>
                          </a:solidFill>
                        </a:rPr>
                        <a:t> ou </a:t>
                      </a:r>
                      <a:r>
                        <a:rPr lang="fr-FR" sz="1200" b="1" dirty="0">
                          <a:solidFill>
                            <a:srgbClr val="000066"/>
                          </a:solidFill>
                        </a:rPr>
                        <a:t>3TC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000066"/>
                          </a:solidFill>
                        </a:rPr>
                        <a:t>TDF + FTC</a:t>
                      </a:r>
                      <a:r>
                        <a:rPr lang="fr-FR" sz="1200" b="1" baseline="0" dirty="0">
                          <a:solidFill>
                            <a:srgbClr val="000066"/>
                          </a:solidFill>
                        </a:rPr>
                        <a:t> ou </a:t>
                      </a:r>
                      <a:r>
                        <a:rPr lang="fr-FR" sz="1200" b="1" dirty="0">
                          <a:solidFill>
                            <a:srgbClr val="000066"/>
                          </a:solidFill>
                        </a:rPr>
                        <a:t>3TC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000066"/>
                          </a:solidFill>
                        </a:rPr>
                        <a:t>TDF + FTC</a:t>
                      </a:r>
                      <a:r>
                        <a:rPr lang="fr-FR" sz="1200" b="1" baseline="0" dirty="0">
                          <a:solidFill>
                            <a:srgbClr val="000066"/>
                          </a:solidFill>
                        </a:rPr>
                        <a:t> ou </a:t>
                      </a:r>
                      <a:r>
                        <a:rPr lang="fr-FR" sz="1200" b="1" dirty="0">
                          <a:solidFill>
                            <a:srgbClr val="000066"/>
                          </a:solidFill>
                        </a:rPr>
                        <a:t>3TC</a:t>
                      </a:r>
                    </a:p>
                  </a:txBody>
                  <a:tcPr anchor="ctr"/>
                </a:tc>
                <a:extLst>
                  <a:ext uri="{0D108BD9-81ED-4DB2-BD59-A6C34878D82A}">
                    <a16:rowId xmlns="" xmlns:a16="http://schemas.microsoft.com/office/drawing/2014/main" val="10001"/>
                  </a:ext>
                </a:extLst>
              </a:tr>
            </a:tbl>
          </a:graphicData>
        </a:graphic>
      </p:graphicFrame>
      <p:grpSp>
        <p:nvGrpSpPr>
          <p:cNvPr id="5" name="Groupe 4">
            <a:extLst>
              <a:ext uri="{FF2B5EF4-FFF2-40B4-BE49-F238E27FC236}">
                <a16:creationId xmlns="" xmlns:a16="http://schemas.microsoft.com/office/drawing/2014/main" id="{0970C4C0-3C48-0A4A-86C3-AD7D59E3C8CD}"/>
              </a:ext>
            </a:extLst>
          </p:cNvPr>
          <p:cNvGrpSpPr/>
          <p:nvPr/>
        </p:nvGrpSpPr>
        <p:grpSpPr>
          <a:xfrm>
            <a:off x="548391" y="1648538"/>
            <a:ext cx="8496524" cy="3431915"/>
            <a:chOff x="548391" y="1648538"/>
            <a:chExt cx="8496524" cy="3431915"/>
          </a:xfrm>
        </p:grpSpPr>
        <p:sp>
          <p:nvSpPr>
            <p:cNvPr id="6" name="Rectangle 5">
              <a:extLst>
                <a:ext uri="{FF2B5EF4-FFF2-40B4-BE49-F238E27FC236}">
                  <a16:creationId xmlns="" xmlns:a16="http://schemas.microsoft.com/office/drawing/2014/main" id="{CDF0497C-19F6-DA48-A7DC-D80FDCA2446C}"/>
                </a:ext>
              </a:extLst>
            </p:cNvPr>
            <p:cNvSpPr/>
            <p:nvPr/>
          </p:nvSpPr>
          <p:spPr bwMode="auto">
            <a:xfrm>
              <a:off x="4883769" y="1715971"/>
              <a:ext cx="180000" cy="180000"/>
            </a:xfrm>
            <a:prstGeom prst="rect">
              <a:avLst/>
            </a:prstGeom>
            <a:solidFill>
              <a:srgbClr val="7575D1"/>
            </a:solidFill>
            <a:ln w="9525" cap="flat" cmpd="sng" algn="ctr">
              <a:solidFill>
                <a:srgbClr val="7575D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7" name="Rectangle 6">
              <a:extLst>
                <a:ext uri="{FF2B5EF4-FFF2-40B4-BE49-F238E27FC236}">
                  <a16:creationId xmlns="" xmlns:a16="http://schemas.microsoft.com/office/drawing/2014/main" id="{72FF2DBF-2686-B246-990F-6ABC89FBF107}"/>
                </a:ext>
              </a:extLst>
            </p:cNvPr>
            <p:cNvSpPr/>
            <p:nvPr/>
          </p:nvSpPr>
          <p:spPr bwMode="auto">
            <a:xfrm>
              <a:off x="2869771" y="1715971"/>
              <a:ext cx="180000" cy="180000"/>
            </a:xfrm>
            <a:prstGeom prst="rect">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8" name="ZoneTexte 7">
              <a:extLst>
                <a:ext uri="{FF2B5EF4-FFF2-40B4-BE49-F238E27FC236}">
                  <a16:creationId xmlns="" xmlns:a16="http://schemas.microsoft.com/office/drawing/2014/main" id="{F66C0318-4834-DF45-86F2-78C8FCCB872D}"/>
                </a:ext>
              </a:extLst>
            </p:cNvPr>
            <p:cNvSpPr txBox="1"/>
            <p:nvPr/>
          </p:nvSpPr>
          <p:spPr>
            <a:xfrm>
              <a:off x="5128211" y="1648538"/>
              <a:ext cx="1183337" cy="276999"/>
            </a:xfrm>
            <a:prstGeom prst="rect">
              <a:avLst/>
            </a:prstGeom>
            <a:noFill/>
          </p:spPr>
          <p:txBody>
            <a:bodyPr wrap="none" rtlCol="0">
              <a:spAutoFit/>
            </a:bodyPr>
            <a:lstStyle/>
            <a:p>
              <a:r>
                <a:rPr lang="fr-FR" sz="1200" b="1" dirty="0"/>
                <a:t>LPV/r + 2 INTI</a:t>
              </a:r>
            </a:p>
          </p:txBody>
        </p:sp>
        <p:sp>
          <p:nvSpPr>
            <p:cNvPr id="9" name="ZoneTexte 8">
              <a:extLst>
                <a:ext uri="{FF2B5EF4-FFF2-40B4-BE49-F238E27FC236}">
                  <a16:creationId xmlns="" xmlns:a16="http://schemas.microsoft.com/office/drawing/2014/main" id="{90341E4C-9E62-C747-9602-8408F6344C90}"/>
                </a:ext>
              </a:extLst>
            </p:cNvPr>
            <p:cNvSpPr txBox="1"/>
            <p:nvPr/>
          </p:nvSpPr>
          <p:spPr>
            <a:xfrm>
              <a:off x="3017570" y="1648538"/>
              <a:ext cx="1106393" cy="276999"/>
            </a:xfrm>
            <a:prstGeom prst="rect">
              <a:avLst/>
            </a:prstGeom>
            <a:noFill/>
          </p:spPr>
          <p:txBody>
            <a:bodyPr wrap="none" rtlCol="0">
              <a:spAutoFit/>
            </a:bodyPr>
            <a:lstStyle/>
            <a:p>
              <a:r>
                <a:rPr lang="fr-FR" sz="1200" b="1" dirty="0"/>
                <a:t>DTG + 2 INTI</a:t>
              </a:r>
            </a:p>
          </p:txBody>
        </p:sp>
        <p:sp>
          <p:nvSpPr>
            <p:cNvPr id="10" name="Rectangle 63">
              <a:extLst>
                <a:ext uri="{FF2B5EF4-FFF2-40B4-BE49-F238E27FC236}">
                  <a16:creationId xmlns="" xmlns:a16="http://schemas.microsoft.com/office/drawing/2014/main" id="{88C148CB-4966-914F-AC9C-52E574F992F5}"/>
                </a:ext>
              </a:extLst>
            </p:cNvPr>
            <p:cNvSpPr>
              <a:spLocks noChangeArrowheads="1"/>
            </p:cNvSpPr>
            <p:nvPr/>
          </p:nvSpPr>
          <p:spPr bwMode="auto">
            <a:xfrm>
              <a:off x="1928363" y="2215017"/>
              <a:ext cx="198772" cy="215444"/>
            </a:xfrm>
            <a:prstGeom prst="rect">
              <a:avLst/>
            </a:prstGeom>
            <a:noFill/>
            <a:ln w="9525">
              <a:noFill/>
              <a:miter lim="800000"/>
              <a:headEnd/>
              <a:tailEnd/>
            </a:ln>
          </p:spPr>
          <p:txBody>
            <a:bodyPr wrap="none" lIns="0" tIns="0" rIns="0" bIns="0">
              <a:spAutoFit/>
            </a:bodyPr>
            <a:lstStyle/>
            <a:p>
              <a:pPr algn="ctr"/>
              <a:r>
                <a:rPr lang="fr-FR" sz="1400" b="1" dirty="0">
                  <a:latin typeface="Calibri" panose="020F0502020204030204"/>
                </a:rPr>
                <a:t>87</a:t>
              </a:r>
              <a:endParaRPr lang="fr-FR" sz="1400" dirty="0">
                <a:latin typeface="Calibri" panose="020F0502020204030204"/>
              </a:endParaRPr>
            </a:p>
          </p:txBody>
        </p:sp>
        <p:sp>
          <p:nvSpPr>
            <p:cNvPr id="11" name="Line 52">
              <a:extLst>
                <a:ext uri="{FF2B5EF4-FFF2-40B4-BE49-F238E27FC236}">
                  <a16:creationId xmlns="" xmlns:a16="http://schemas.microsoft.com/office/drawing/2014/main" id="{A2BD9A93-E7E1-014F-8DC4-BADD09394D39}"/>
                </a:ext>
              </a:extLst>
            </p:cNvPr>
            <p:cNvSpPr>
              <a:spLocks noChangeShapeType="1"/>
            </p:cNvSpPr>
            <p:nvPr/>
          </p:nvSpPr>
          <p:spPr bwMode="auto">
            <a:xfrm>
              <a:off x="980916" y="2124981"/>
              <a:ext cx="0" cy="2889923"/>
            </a:xfrm>
            <a:prstGeom prst="line">
              <a:avLst/>
            </a:prstGeom>
            <a:noFill/>
            <a:ln w="9525">
              <a:solidFill>
                <a:schemeClr val="tx1"/>
              </a:solidFill>
              <a:round/>
              <a:headEnd/>
              <a:tailEnd/>
            </a:ln>
          </p:spPr>
          <p:txBody>
            <a:bodyPr/>
            <a:lstStyle/>
            <a:p>
              <a:endParaRPr lang="fr-FR" sz="1200">
                <a:latin typeface="Calibri" panose="020F0502020204030204"/>
              </a:endParaRPr>
            </a:p>
          </p:txBody>
        </p:sp>
        <p:sp>
          <p:nvSpPr>
            <p:cNvPr id="12" name="Rectangle 76">
              <a:extLst>
                <a:ext uri="{FF2B5EF4-FFF2-40B4-BE49-F238E27FC236}">
                  <a16:creationId xmlns="" xmlns:a16="http://schemas.microsoft.com/office/drawing/2014/main" id="{772D422A-B515-5F4F-A730-87134713651D}"/>
                </a:ext>
              </a:extLst>
            </p:cNvPr>
            <p:cNvSpPr>
              <a:spLocks noChangeArrowheads="1"/>
            </p:cNvSpPr>
            <p:nvPr/>
          </p:nvSpPr>
          <p:spPr bwMode="auto">
            <a:xfrm>
              <a:off x="570096" y="2035968"/>
              <a:ext cx="254878" cy="184666"/>
            </a:xfrm>
            <a:prstGeom prst="rect">
              <a:avLst/>
            </a:prstGeom>
            <a:noFill/>
            <a:ln w="9525">
              <a:noFill/>
              <a:miter lim="800000"/>
              <a:headEnd/>
              <a:tailEnd/>
            </a:ln>
          </p:spPr>
          <p:txBody>
            <a:bodyPr wrap="none" lIns="0" tIns="0" rIns="0" bIns="0">
              <a:spAutoFit/>
            </a:bodyPr>
            <a:lstStyle/>
            <a:p>
              <a:pPr algn="r"/>
              <a:r>
                <a:rPr lang="fr-FR" sz="1200" dirty="0">
                  <a:latin typeface="Calibri" panose="020F0502020204030204"/>
                  <a:ea typeface="ＭＳ Ｐゴシック" pitchFamily="34" charset="-128"/>
                </a:rPr>
                <a:t>100</a:t>
              </a:r>
            </a:p>
          </p:txBody>
        </p:sp>
        <p:sp>
          <p:nvSpPr>
            <p:cNvPr id="13" name="Rectangle 76">
              <a:extLst>
                <a:ext uri="{FF2B5EF4-FFF2-40B4-BE49-F238E27FC236}">
                  <a16:creationId xmlns="" xmlns:a16="http://schemas.microsoft.com/office/drawing/2014/main" id="{9AC4C4B6-9FCB-FC45-98B3-AF53F269635E}"/>
                </a:ext>
              </a:extLst>
            </p:cNvPr>
            <p:cNvSpPr>
              <a:spLocks noChangeArrowheads="1"/>
            </p:cNvSpPr>
            <p:nvPr/>
          </p:nvSpPr>
          <p:spPr bwMode="auto">
            <a:xfrm>
              <a:off x="655056" y="2607932"/>
              <a:ext cx="169918" cy="184666"/>
            </a:xfrm>
            <a:prstGeom prst="rect">
              <a:avLst/>
            </a:prstGeom>
            <a:noFill/>
            <a:ln w="9525">
              <a:noFill/>
              <a:miter lim="800000"/>
              <a:headEnd/>
              <a:tailEnd/>
            </a:ln>
          </p:spPr>
          <p:txBody>
            <a:bodyPr wrap="none" lIns="0" tIns="0" rIns="0" bIns="0">
              <a:spAutoFit/>
            </a:bodyPr>
            <a:lstStyle/>
            <a:p>
              <a:pPr algn="r"/>
              <a:r>
                <a:rPr lang="fr-FR" sz="1200" dirty="0">
                  <a:latin typeface="Calibri" panose="020F0502020204030204"/>
                  <a:ea typeface="ＭＳ Ｐゴシック" pitchFamily="34" charset="-128"/>
                </a:rPr>
                <a:t>80</a:t>
              </a:r>
            </a:p>
          </p:txBody>
        </p:sp>
        <p:sp>
          <p:nvSpPr>
            <p:cNvPr id="14" name="Rectangle 76">
              <a:extLst>
                <a:ext uri="{FF2B5EF4-FFF2-40B4-BE49-F238E27FC236}">
                  <a16:creationId xmlns="" xmlns:a16="http://schemas.microsoft.com/office/drawing/2014/main" id="{1E3E9847-7D4E-204A-9AAF-922CD6891AB9}"/>
                </a:ext>
              </a:extLst>
            </p:cNvPr>
            <p:cNvSpPr>
              <a:spLocks noChangeArrowheads="1"/>
            </p:cNvSpPr>
            <p:nvPr/>
          </p:nvSpPr>
          <p:spPr bwMode="auto">
            <a:xfrm>
              <a:off x="655055" y="3179896"/>
              <a:ext cx="169918" cy="184666"/>
            </a:xfrm>
            <a:prstGeom prst="rect">
              <a:avLst/>
            </a:prstGeom>
            <a:noFill/>
            <a:ln w="9525">
              <a:noFill/>
              <a:miter lim="800000"/>
              <a:headEnd/>
              <a:tailEnd/>
            </a:ln>
          </p:spPr>
          <p:txBody>
            <a:bodyPr wrap="none" lIns="0" tIns="0" rIns="0" bIns="0">
              <a:spAutoFit/>
            </a:bodyPr>
            <a:lstStyle/>
            <a:p>
              <a:pPr algn="r"/>
              <a:r>
                <a:rPr lang="fr-FR" sz="1200" dirty="0">
                  <a:latin typeface="Calibri" panose="020F0502020204030204"/>
                  <a:ea typeface="ＭＳ Ｐゴシック" pitchFamily="34" charset="-128"/>
                </a:rPr>
                <a:t>60</a:t>
              </a:r>
            </a:p>
          </p:txBody>
        </p:sp>
        <p:sp>
          <p:nvSpPr>
            <p:cNvPr id="15" name="Rectangle 76">
              <a:extLst>
                <a:ext uri="{FF2B5EF4-FFF2-40B4-BE49-F238E27FC236}">
                  <a16:creationId xmlns="" xmlns:a16="http://schemas.microsoft.com/office/drawing/2014/main" id="{492C126B-DDE9-AF48-ADF4-689FE45F7D15}"/>
                </a:ext>
              </a:extLst>
            </p:cNvPr>
            <p:cNvSpPr>
              <a:spLocks noChangeArrowheads="1"/>
            </p:cNvSpPr>
            <p:nvPr/>
          </p:nvSpPr>
          <p:spPr bwMode="auto">
            <a:xfrm>
              <a:off x="655056" y="3751860"/>
              <a:ext cx="169918" cy="184666"/>
            </a:xfrm>
            <a:prstGeom prst="rect">
              <a:avLst/>
            </a:prstGeom>
            <a:noFill/>
            <a:ln w="9525">
              <a:noFill/>
              <a:miter lim="800000"/>
              <a:headEnd/>
              <a:tailEnd/>
            </a:ln>
          </p:spPr>
          <p:txBody>
            <a:bodyPr wrap="none" lIns="0" tIns="0" rIns="0" bIns="0">
              <a:spAutoFit/>
            </a:bodyPr>
            <a:lstStyle/>
            <a:p>
              <a:pPr algn="r"/>
              <a:r>
                <a:rPr lang="fr-FR" sz="1200" dirty="0">
                  <a:latin typeface="Calibri" panose="020F0502020204030204"/>
                  <a:ea typeface="ＭＳ Ｐゴシック" pitchFamily="34" charset="-128"/>
                </a:rPr>
                <a:t>40</a:t>
              </a:r>
            </a:p>
          </p:txBody>
        </p:sp>
        <p:sp>
          <p:nvSpPr>
            <p:cNvPr id="16" name="Rectangle 76">
              <a:extLst>
                <a:ext uri="{FF2B5EF4-FFF2-40B4-BE49-F238E27FC236}">
                  <a16:creationId xmlns="" xmlns:a16="http://schemas.microsoft.com/office/drawing/2014/main" id="{26597125-7892-C148-82F3-3572F3298452}"/>
                </a:ext>
              </a:extLst>
            </p:cNvPr>
            <p:cNvSpPr>
              <a:spLocks noChangeArrowheads="1"/>
            </p:cNvSpPr>
            <p:nvPr/>
          </p:nvSpPr>
          <p:spPr bwMode="auto">
            <a:xfrm>
              <a:off x="655056" y="4323824"/>
              <a:ext cx="169918" cy="184666"/>
            </a:xfrm>
            <a:prstGeom prst="rect">
              <a:avLst/>
            </a:prstGeom>
            <a:noFill/>
            <a:ln w="9525">
              <a:noFill/>
              <a:miter lim="800000"/>
              <a:headEnd/>
              <a:tailEnd/>
            </a:ln>
          </p:spPr>
          <p:txBody>
            <a:bodyPr wrap="none" lIns="0" tIns="0" rIns="0" bIns="0">
              <a:spAutoFit/>
            </a:bodyPr>
            <a:lstStyle/>
            <a:p>
              <a:pPr algn="r"/>
              <a:r>
                <a:rPr lang="fr-FR" sz="1200" dirty="0">
                  <a:latin typeface="Calibri" panose="020F0502020204030204"/>
                  <a:ea typeface="ＭＳ Ｐゴシック" pitchFamily="34" charset="-128"/>
                </a:rPr>
                <a:t>20</a:t>
              </a:r>
            </a:p>
          </p:txBody>
        </p:sp>
        <p:sp>
          <p:nvSpPr>
            <p:cNvPr id="17" name="Rectangle 76">
              <a:extLst>
                <a:ext uri="{FF2B5EF4-FFF2-40B4-BE49-F238E27FC236}">
                  <a16:creationId xmlns="" xmlns:a16="http://schemas.microsoft.com/office/drawing/2014/main" id="{BEC66167-306E-C540-AE9C-CA8C1F754DD6}"/>
                </a:ext>
              </a:extLst>
            </p:cNvPr>
            <p:cNvSpPr>
              <a:spLocks noChangeArrowheads="1"/>
            </p:cNvSpPr>
            <p:nvPr/>
          </p:nvSpPr>
          <p:spPr bwMode="auto">
            <a:xfrm>
              <a:off x="740015" y="4895787"/>
              <a:ext cx="84960" cy="184666"/>
            </a:xfrm>
            <a:prstGeom prst="rect">
              <a:avLst/>
            </a:prstGeom>
            <a:noFill/>
            <a:ln w="9525">
              <a:noFill/>
              <a:miter lim="800000"/>
              <a:headEnd/>
              <a:tailEnd/>
            </a:ln>
          </p:spPr>
          <p:txBody>
            <a:bodyPr wrap="none" lIns="0" tIns="0" rIns="0" bIns="0">
              <a:spAutoFit/>
            </a:bodyPr>
            <a:lstStyle/>
            <a:p>
              <a:pPr algn="r"/>
              <a:r>
                <a:rPr lang="fr-FR" sz="1200" dirty="0">
                  <a:latin typeface="Calibri" panose="020F0502020204030204"/>
                  <a:ea typeface="ＭＳ Ｐゴシック" pitchFamily="34" charset="-128"/>
                </a:rPr>
                <a:t>0</a:t>
              </a:r>
            </a:p>
          </p:txBody>
        </p:sp>
        <p:sp>
          <p:nvSpPr>
            <p:cNvPr id="18" name="Rectangle 17">
              <a:extLst>
                <a:ext uri="{FF2B5EF4-FFF2-40B4-BE49-F238E27FC236}">
                  <a16:creationId xmlns="" xmlns:a16="http://schemas.microsoft.com/office/drawing/2014/main" id="{1ECB1A15-FDBC-C846-AD2D-C5503232CE84}"/>
                </a:ext>
              </a:extLst>
            </p:cNvPr>
            <p:cNvSpPr/>
            <p:nvPr/>
          </p:nvSpPr>
          <p:spPr bwMode="auto">
            <a:xfrm>
              <a:off x="2343610" y="3028167"/>
              <a:ext cx="587995" cy="1980682"/>
            </a:xfrm>
            <a:prstGeom prst="rect">
              <a:avLst/>
            </a:prstGeom>
            <a:solidFill>
              <a:srgbClr val="7575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19" name="Rectangle 18">
              <a:extLst>
                <a:ext uri="{FF2B5EF4-FFF2-40B4-BE49-F238E27FC236}">
                  <a16:creationId xmlns="" xmlns:a16="http://schemas.microsoft.com/office/drawing/2014/main" id="{FC051B41-3719-484E-9007-6710340D5597}"/>
                </a:ext>
              </a:extLst>
            </p:cNvPr>
            <p:cNvSpPr/>
            <p:nvPr/>
          </p:nvSpPr>
          <p:spPr bwMode="auto">
            <a:xfrm>
              <a:off x="1745648" y="2439402"/>
              <a:ext cx="587995" cy="2569447"/>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latin typeface="Calibri" panose="020F0502020204030204"/>
              </a:endParaRPr>
            </a:p>
          </p:txBody>
        </p:sp>
        <p:grpSp>
          <p:nvGrpSpPr>
            <p:cNvPr id="20" name="Groupe 19">
              <a:extLst>
                <a:ext uri="{FF2B5EF4-FFF2-40B4-BE49-F238E27FC236}">
                  <a16:creationId xmlns="" xmlns:a16="http://schemas.microsoft.com/office/drawing/2014/main" id="{200D0FC5-90A7-C641-9705-853AEFDEDBD0}"/>
                </a:ext>
              </a:extLst>
            </p:cNvPr>
            <p:cNvGrpSpPr/>
            <p:nvPr/>
          </p:nvGrpSpPr>
          <p:grpSpPr>
            <a:xfrm>
              <a:off x="886650" y="2145932"/>
              <a:ext cx="94268" cy="2863628"/>
              <a:chOff x="741722" y="2855544"/>
              <a:chExt cx="141216" cy="2863628"/>
            </a:xfrm>
          </p:grpSpPr>
          <p:sp>
            <p:nvSpPr>
              <p:cNvPr id="51" name="Line 52">
                <a:extLst>
                  <a:ext uri="{FF2B5EF4-FFF2-40B4-BE49-F238E27FC236}">
                    <a16:creationId xmlns="" xmlns:a16="http://schemas.microsoft.com/office/drawing/2014/main" id="{21E5A36C-B2E2-A141-82A7-A5FC921FA583}"/>
                  </a:ext>
                </a:extLst>
              </p:cNvPr>
              <p:cNvSpPr>
                <a:spLocks noChangeShapeType="1"/>
              </p:cNvSpPr>
              <p:nvPr/>
            </p:nvSpPr>
            <p:spPr bwMode="auto">
              <a:xfrm flipH="1" flipV="1">
                <a:off x="741722" y="2855544"/>
                <a:ext cx="141216" cy="0"/>
              </a:xfrm>
              <a:prstGeom prst="line">
                <a:avLst/>
              </a:prstGeom>
              <a:noFill/>
              <a:ln w="9525">
                <a:solidFill>
                  <a:schemeClr val="tx1"/>
                </a:solidFill>
                <a:round/>
                <a:headEnd/>
                <a:tailEnd/>
              </a:ln>
            </p:spPr>
            <p:txBody>
              <a:bodyPr/>
              <a:lstStyle/>
              <a:p>
                <a:endParaRPr lang="fr-FR" sz="1200">
                  <a:latin typeface="Calibri" panose="020F0502020204030204"/>
                </a:endParaRPr>
              </a:p>
            </p:txBody>
          </p:sp>
          <p:sp>
            <p:nvSpPr>
              <p:cNvPr id="52" name="Line 52">
                <a:extLst>
                  <a:ext uri="{FF2B5EF4-FFF2-40B4-BE49-F238E27FC236}">
                    <a16:creationId xmlns="" xmlns:a16="http://schemas.microsoft.com/office/drawing/2014/main" id="{116201E0-19E3-F640-8B1E-6E317B3C5FAD}"/>
                  </a:ext>
                </a:extLst>
              </p:cNvPr>
              <p:cNvSpPr>
                <a:spLocks noChangeShapeType="1"/>
              </p:cNvSpPr>
              <p:nvPr/>
            </p:nvSpPr>
            <p:spPr bwMode="auto">
              <a:xfrm flipH="1" flipV="1">
                <a:off x="741722" y="3435635"/>
                <a:ext cx="141216" cy="0"/>
              </a:xfrm>
              <a:prstGeom prst="line">
                <a:avLst/>
              </a:prstGeom>
              <a:noFill/>
              <a:ln w="9525">
                <a:solidFill>
                  <a:schemeClr val="tx1"/>
                </a:solidFill>
                <a:round/>
                <a:headEnd/>
                <a:tailEnd/>
              </a:ln>
            </p:spPr>
            <p:txBody>
              <a:bodyPr/>
              <a:lstStyle/>
              <a:p>
                <a:endParaRPr lang="fr-FR" sz="1200">
                  <a:latin typeface="Calibri" panose="020F0502020204030204"/>
                </a:endParaRPr>
              </a:p>
            </p:txBody>
          </p:sp>
          <p:sp>
            <p:nvSpPr>
              <p:cNvPr id="53" name="Line 52">
                <a:extLst>
                  <a:ext uri="{FF2B5EF4-FFF2-40B4-BE49-F238E27FC236}">
                    <a16:creationId xmlns="" xmlns:a16="http://schemas.microsoft.com/office/drawing/2014/main" id="{4795C64C-92E2-2046-B88B-A0F52FCD206F}"/>
                  </a:ext>
                </a:extLst>
              </p:cNvPr>
              <p:cNvSpPr>
                <a:spLocks noChangeShapeType="1"/>
              </p:cNvSpPr>
              <p:nvPr/>
            </p:nvSpPr>
            <p:spPr bwMode="auto">
              <a:xfrm flipH="1" flipV="1">
                <a:off x="741722" y="4001269"/>
                <a:ext cx="141216" cy="0"/>
              </a:xfrm>
              <a:prstGeom prst="line">
                <a:avLst/>
              </a:prstGeom>
              <a:noFill/>
              <a:ln w="9525">
                <a:solidFill>
                  <a:schemeClr val="tx1"/>
                </a:solidFill>
                <a:round/>
                <a:headEnd/>
                <a:tailEnd/>
              </a:ln>
            </p:spPr>
            <p:txBody>
              <a:bodyPr/>
              <a:lstStyle/>
              <a:p>
                <a:endParaRPr lang="fr-FR" sz="1200">
                  <a:latin typeface="Calibri" panose="020F0502020204030204"/>
                </a:endParaRPr>
              </a:p>
            </p:txBody>
          </p:sp>
          <p:sp>
            <p:nvSpPr>
              <p:cNvPr id="54" name="Line 52">
                <a:extLst>
                  <a:ext uri="{FF2B5EF4-FFF2-40B4-BE49-F238E27FC236}">
                    <a16:creationId xmlns="" xmlns:a16="http://schemas.microsoft.com/office/drawing/2014/main" id="{9908CB02-9B13-3F42-8999-145E18B0FE11}"/>
                  </a:ext>
                </a:extLst>
              </p:cNvPr>
              <p:cNvSpPr>
                <a:spLocks noChangeShapeType="1"/>
              </p:cNvSpPr>
              <p:nvPr/>
            </p:nvSpPr>
            <p:spPr bwMode="auto">
              <a:xfrm flipH="1" flipV="1">
                <a:off x="741722" y="4566902"/>
                <a:ext cx="141216" cy="0"/>
              </a:xfrm>
              <a:prstGeom prst="line">
                <a:avLst/>
              </a:prstGeom>
              <a:noFill/>
              <a:ln w="9525">
                <a:solidFill>
                  <a:schemeClr val="tx1"/>
                </a:solidFill>
                <a:round/>
                <a:headEnd/>
                <a:tailEnd/>
              </a:ln>
            </p:spPr>
            <p:txBody>
              <a:bodyPr/>
              <a:lstStyle/>
              <a:p>
                <a:endParaRPr lang="fr-FR" sz="1200">
                  <a:latin typeface="Calibri" panose="020F0502020204030204"/>
                </a:endParaRPr>
              </a:p>
            </p:txBody>
          </p:sp>
          <p:sp>
            <p:nvSpPr>
              <p:cNvPr id="55" name="Line 52">
                <a:extLst>
                  <a:ext uri="{FF2B5EF4-FFF2-40B4-BE49-F238E27FC236}">
                    <a16:creationId xmlns="" xmlns:a16="http://schemas.microsoft.com/office/drawing/2014/main" id="{BBF6B22D-3892-FC43-952B-1E47C0AA3066}"/>
                  </a:ext>
                </a:extLst>
              </p:cNvPr>
              <p:cNvSpPr>
                <a:spLocks noChangeShapeType="1"/>
              </p:cNvSpPr>
              <p:nvPr/>
            </p:nvSpPr>
            <p:spPr bwMode="auto">
              <a:xfrm flipH="1" flipV="1">
                <a:off x="741722" y="5145745"/>
                <a:ext cx="141216" cy="0"/>
              </a:xfrm>
              <a:prstGeom prst="line">
                <a:avLst/>
              </a:prstGeom>
              <a:noFill/>
              <a:ln w="9525">
                <a:solidFill>
                  <a:schemeClr val="tx1"/>
                </a:solidFill>
                <a:round/>
                <a:headEnd/>
                <a:tailEnd/>
              </a:ln>
            </p:spPr>
            <p:txBody>
              <a:bodyPr/>
              <a:lstStyle/>
              <a:p>
                <a:endParaRPr lang="fr-FR" sz="1200">
                  <a:latin typeface="Calibri" panose="020F0502020204030204"/>
                </a:endParaRPr>
              </a:p>
            </p:txBody>
          </p:sp>
          <p:sp>
            <p:nvSpPr>
              <p:cNvPr id="56" name="Line 52">
                <a:extLst>
                  <a:ext uri="{FF2B5EF4-FFF2-40B4-BE49-F238E27FC236}">
                    <a16:creationId xmlns="" xmlns:a16="http://schemas.microsoft.com/office/drawing/2014/main" id="{A84DBE0F-53F6-6641-8EC8-9979F31A6A2A}"/>
                  </a:ext>
                </a:extLst>
              </p:cNvPr>
              <p:cNvSpPr>
                <a:spLocks noChangeShapeType="1"/>
              </p:cNvSpPr>
              <p:nvPr/>
            </p:nvSpPr>
            <p:spPr bwMode="auto">
              <a:xfrm flipH="1" flipV="1">
                <a:off x="741722" y="5719172"/>
                <a:ext cx="141216" cy="0"/>
              </a:xfrm>
              <a:prstGeom prst="line">
                <a:avLst/>
              </a:prstGeom>
              <a:noFill/>
              <a:ln w="9525">
                <a:solidFill>
                  <a:schemeClr val="tx1"/>
                </a:solidFill>
                <a:round/>
                <a:headEnd/>
                <a:tailEnd/>
              </a:ln>
            </p:spPr>
            <p:txBody>
              <a:bodyPr/>
              <a:lstStyle/>
              <a:p>
                <a:endParaRPr lang="fr-FR" sz="1200">
                  <a:latin typeface="Calibri" panose="020F0502020204030204"/>
                </a:endParaRPr>
              </a:p>
            </p:txBody>
          </p:sp>
        </p:grpSp>
        <p:sp>
          <p:nvSpPr>
            <p:cNvPr id="21" name="Rectangle 20">
              <a:extLst>
                <a:ext uri="{FF2B5EF4-FFF2-40B4-BE49-F238E27FC236}">
                  <a16:creationId xmlns="" xmlns:a16="http://schemas.microsoft.com/office/drawing/2014/main" id="{1553245C-3C11-9D40-B8E9-E2486E1DC287}"/>
                </a:ext>
              </a:extLst>
            </p:cNvPr>
            <p:cNvSpPr/>
            <p:nvPr/>
          </p:nvSpPr>
          <p:spPr bwMode="auto">
            <a:xfrm>
              <a:off x="3684184" y="3676848"/>
              <a:ext cx="587995" cy="1332000"/>
            </a:xfrm>
            <a:prstGeom prst="rect">
              <a:avLst/>
            </a:prstGeom>
            <a:solidFill>
              <a:srgbClr val="7575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22" name="Rectangle 21">
              <a:extLst>
                <a:ext uri="{FF2B5EF4-FFF2-40B4-BE49-F238E27FC236}">
                  <a16:creationId xmlns="" xmlns:a16="http://schemas.microsoft.com/office/drawing/2014/main" id="{93DD95BC-DE89-F74D-B76E-5A0C9F2577CD}"/>
                </a:ext>
              </a:extLst>
            </p:cNvPr>
            <p:cNvSpPr/>
            <p:nvPr/>
          </p:nvSpPr>
          <p:spPr bwMode="auto">
            <a:xfrm>
              <a:off x="3075035" y="3548045"/>
              <a:ext cx="587995" cy="1460803"/>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23" name="Rectangle 63">
              <a:extLst>
                <a:ext uri="{FF2B5EF4-FFF2-40B4-BE49-F238E27FC236}">
                  <a16:creationId xmlns="" xmlns:a16="http://schemas.microsoft.com/office/drawing/2014/main" id="{5743B515-84CA-EA49-82D8-AB334FFD37BA}"/>
                </a:ext>
              </a:extLst>
            </p:cNvPr>
            <p:cNvSpPr>
              <a:spLocks noChangeArrowheads="1"/>
            </p:cNvSpPr>
            <p:nvPr/>
          </p:nvSpPr>
          <p:spPr bwMode="auto">
            <a:xfrm>
              <a:off x="2538958" y="2806137"/>
              <a:ext cx="198772" cy="215444"/>
            </a:xfrm>
            <a:prstGeom prst="rect">
              <a:avLst/>
            </a:prstGeom>
            <a:noFill/>
            <a:ln w="9525">
              <a:noFill/>
              <a:miter lim="800000"/>
              <a:headEnd/>
              <a:tailEnd/>
            </a:ln>
          </p:spPr>
          <p:txBody>
            <a:bodyPr wrap="none" lIns="0" tIns="0" rIns="0" bIns="0">
              <a:spAutoFit/>
            </a:bodyPr>
            <a:lstStyle/>
            <a:p>
              <a:pPr algn="ctr"/>
              <a:r>
                <a:rPr lang="fr-FR" sz="1400" b="1" dirty="0">
                  <a:latin typeface="Calibri" panose="020F0502020204030204"/>
                </a:rPr>
                <a:t>71</a:t>
              </a:r>
              <a:endParaRPr lang="fr-FR" sz="1400" dirty="0">
                <a:latin typeface="Calibri" panose="020F0502020204030204"/>
              </a:endParaRPr>
            </a:p>
          </p:txBody>
        </p:sp>
        <p:sp>
          <p:nvSpPr>
            <p:cNvPr id="24" name="Rectangle 63">
              <a:extLst>
                <a:ext uri="{FF2B5EF4-FFF2-40B4-BE49-F238E27FC236}">
                  <a16:creationId xmlns="" xmlns:a16="http://schemas.microsoft.com/office/drawing/2014/main" id="{516A49B8-B927-8B44-BFF7-998DF1714A22}"/>
                </a:ext>
              </a:extLst>
            </p:cNvPr>
            <p:cNvSpPr>
              <a:spLocks noChangeArrowheads="1"/>
            </p:cNvSpPr>
            <p:nvPr/>
          </p:nvSpPr>
          <p:spPr bwMode="auto">
            <a:xfrm>
              <a:off x="3270237" y="3319801"/>
              <a:ext cx="198772" cy="215444"/>
            </a:xfrm>
            <a:prstGeom prst="rect">
              <a:avLst/>
            </a:prstGeom>
            <a:noFill/>
            <a:ln w="9525">
              <a:noFill/>
              <a:miter lim="800000"/>
              <a:headEnd/>
              <a:tailEnd/>
            </a:ln>
          </p:spPr>
          <p:txBody>
            <a:bodyPr wrap="none" lIns="0" tIns="0" rIns="0" bIns="0">
              <a:spAutoFit/>
            </a:bodyPr>
            <a:lstStyle/>
            <a:p>
              <a:pPr algn="ctr"/>
              <a:r>
                <a:rPr lang="fr-FR" sz="1400" b="1" dirty="0">
                  <a:latin typeface="Calibri" panose="020F0502020204030204"/>
                </a:rPr>
                <a:t>50</a:t>
              </a:r>
              <a:endParaRPr lang="fr-FR" sz="1400" dirty="0">
                <a:latin typeface="Calibri" panose="020F0502020204030204"/>
              </a:endParaRPr>
            </a:p>
          </p:txBody>
        </p:sp>
        <p:sp>
          <p:nvSpPr>
            <p:cNvPr id="25" name="Rectangle 63">
              <a:extLst>
                <a:ext uri="{FF2B5EF4-FFF2-40B4-BE49-F238E27FC236}">
                  <a16:creationId xmlns="" xmlns:a16="http://schemas.microsoft.com/office/drawing/2014/main" id="{1DB727C7-B101-0547-9AD9-DF5FF462F312}"/>
                </a:ext>
              </a:extLst>
            </p:cNvPr>
            <p:cNvSpPr>
              <a:spLocks noChangeArrowheads="1"/>
            </p:cNvSpPr>
            <p:nvPr/>
          </p:nvSpPr>
          <p:spPr bwMode="auto">
            <a:xfrm>
              <a:off x="3899089" y="3457155"/>
              <a:ext cx="198772" cy="215444"/>
            </a:xfrm>
            <a:prstGeom prst="rect">
              <a:avLst/>
            </a:prstGeom>
            <a:noFill/>
            <a:ln w="9525">
              <a:noFill/>
              <a:miter lim="800000"/>
              <a:headEnd/>
              <a:tailEnd/>
            </a:ln>
          </p:spPr>
          <p:txBody>
            <a:bodyPr wrap="none" lIns="0" tIns="0" rIns="0" bIns="0">
              <a:spAutoFit/>
            </a:bodyPr>
            <a:lstStyle/>
            <a:p>
              <a:pPr algn="ctr"/>
              <a:r>
                <a:rPr lang="fr-FR" sz="1400" b="1" dirty="0">
                  <a:latin typeface="Calibri" panose="020F0502020204030204"/>
                </a:rPr>
                <a:t>46</a:t>
              </a:r>
              <a:endParaRPr lang="fr-FR" sz="1400" dirty="0">
                <a:latin typeface="Calibri" panose="020F0502020204030204"/>
              </a:endParaRPr>
            </a:p>
          </p:txBody>
        </p:sp>
        <p:sp>
          <p:nvSpPr>
            <p:cNvPr id="26" name="Line 52">
              <a:extLst>
                <a:ext uri="{FF2B5EF4-FFF2-40B4-BE49-F238E27FC236}">
                  <a16:creationId xmlns="" xmlns:a16="http://schemas.microsoft.com/office/drawing/2014/main" id="{80E7AA82-FF1F-7448-8F16-4E57F969CEE6}"/>
                </a:ext>
              </a:extLst>
            </p:cNvPr>
            <p:cNvSpPr>
              <a:spLocks noChangeShapeType="1"/>
            </p:cNvSpPr>
            <p:nvPr/>
          </p:nvSpPr>
          <p:spPr bwMode="auto">
            <a:xfrm flipH="1" flipV="1">
              <a:off x="980915" y="5010209"/>
              <a:ext cx="8064000" cy="0"/>
            </a:xfrm>
            <a:prstGeom prst="line">
              <a:avLst/>
            </a:prstGeom>
            <a:noFill/>
            <a:ln w="9525">
              <a:solidFill>
                <a:schemeClr val="tx1"/>
              </a:solidFill>
              <a:round/>
              <a:headEnd/>
              <a:tailEnd/>
            </a:ln>
          </p:spPr>
          <p:txBody>
            <a:bodyPr/>
            <a:lstStyle/>
            <a:p>
              <a:endParaRPr lang="fr-FR" sz="1200">
                <a:latin typeface="Calibri" panose="020F0502020204030204"/>
              </a:endParaRPr>
            </a:p>
          </p:txBody>
        </p:sp>
        <p:sp>
          <p:nvSpPr>
            <p:cNvPr id="27" name="Rectangle 26">
              <a:extLst>
                <a:ext uri="{FF2B5EF4-FFF2-40B4-BE49-F238E27FC236}">
                  <a16:creationId xmlns="" xmlns:a16="http://schemas.microsoft.com/office/drawing/2014/main" id="{7F11BA33-1A01-9240-9502-0A6DF0A06682}"/>
                </a:ext>
              </a:extLst>
            </p:cNvPr>
            <p:cNvSpPr/>
            <p:nvPr/>
          </p:nvSpPr>
          <p:spPr>
            <a:xfrm>
              <a:off x="1827196" y="4726142"/>
              <a:ext cx="431080" cy="276999"/>
            </a:xfrm>
            <a:prstGeom prst="rect">
              <a:avLst/>
            </a:prstGeom>
          </p:spPr>
          <p:txBody>
            <a:bodyPr wrap="none">
              <a:spAutoFit/>
            </a:bodyPr>
            <a:lstStyle/>
            <a:p>
              <a:r>
                <a:rPr lang="fr-FR" sz="1200" b="1" dirty="0">
                  <a:solidFill>
                    <a:prstClr val="white"/>
                  </a:solidFill>
                </a:rPr>
                <a:t>115</a:t>
              </a:r>
            </a:p>
          </p:txBody>
        </p:sp>
        <p:sp>
          <p:nvSpPr>
            <p:cNvPr id="28" name="Rectangle 27">
              <a:extLst>
                <a:ext uri="{FF2B5EF4-FFF2-40B4-BE49-F238E27FC236}">
                  <a16:creationId xmlns="" xmlns:a16="http://schemas.microsoft.com/office/drawing/2014/main" id="{8D5C910B-3E6E-334C-B536-07C2A82BA238}"/>
                </a:ext>
              </a:extLst>
            </p:cNvPr>
            <p:cNvSpPr/>
            <p:nvPr/>
          </p:nvSpPr>
          <p:spPr>
            <a:xfrm>
              <a:off x="2435297" y="4726142"/>
              <a:ext cx="439544" cy="276999"/>
            </a:xfrm>
            <a:prstGeom prst="rect">
              <a:avLst/>
            </a:prstGeom>
          </p:spPr>
          <p:txBody>
            <a:bodyPr wrap="none">
              <a:spAutoFit/>
            </a:bodyPr>
            <a:lstStyle/>
            <a:p>
              <a:r>
                <a:rPr lang="fr-FR" sz="1200" b="1" dirty="0">
                  <a:solidFill>
                    <a:prstClr val="white"/>
                  </a:solidFill>
                </a:rPr>
                <a:t>102</a:t>
              </a:r>
            </a:p>
          </p:txBody>
        </p:sp>
        <p:sp>
          <p:nvSpPr>
            <p:cNvPr id="29" name="Rectangle 28">
              <a:extLst>
                <a:ext uri="{FF2B5EF4-FFF2-40B4-BE49-F238E27FC236}">
                  <a16:creationId xmlns="" xmlns:a16="http://schemas.microsoft.com/office/drawing/2014/main" id="{324BA392-1289-1342-98A6-D859DC0177F8}"/>
                </a:ext>
              </a:extLst>
            </p:cNvPr>
            <p:cNvSpPr/>
            <p:nvPr/>
          </p:nvSpPr>
          <p:spPr>
            <a:xfrm>
              <a:off x="3185989" y="4726142"/>
              <a:ext cx="354584" cy="276999"/>
            </a:xfrm>
            <a:prstGeom prst="rect">
              <a:avLst/>
            </a:prstGeom>
          </p:spPr>
          <p:txBody>
            <a:bodyPr wrap="none">
              <a:spAutoFit/>
            </a:bodyPr>
            <a:lstStyle/>
            <a:p>
              <a:r>
                <a:rPr lang="fr-FR" sz="1200" b="1" dirty="0">
                  <a:solidFill>
                    <a:prstClr val="white"/>
                  </a:solidFill>
                </a:rPr>
                <a:t>10</a:t>
              </a:r>
            </a:p>
          </p:txBody>
        </p:sp>
        <p:sp>
          <p:nvSpPr>
            <p:cNvPr id="30" name="Rectangle 29">
              <a:extLst>
                <a:ext uri="{FF2B5EF4-FFF2-40B4-BE49-F238E27FC236}">
                  <a16:creationId xmlns="" xmlns:a16="http://schemas.microsoft.com/office/drawing/2014/main" id="{BA6B4D28-479B-1747-A31B-7B4C25EA35DF}"/>
                </a:ext>
              </a:extLst>
            </p:cNvPr>
            <p:cNvSpPr/>
            <p:nvPr/>
          </p:nvSpPr>
          <p:spPr>
            <a:xfrm>
              <a:off x="3819334" y="4726142"/>
              <a:ext cx="354584" cy="276999"/>
            </a:xfrm>
            <a:prstGeom prst="rect">
              <a:avLst/>
            </a:prstGeom>
          </p:spPr>
          <p:txBody>
            <a:bodyPr wrap="none">
              <a:spAutoFit/>
            </a:bodyPr>
            <a:lstStyle/>
            <a:p>
              <a:r>
                <a:rPr lang="fr-FR" sz="1200" b="1" dirty="0">
                  <a:solidFill>
                    <a:prstClr val="white"/>
                  </a:solidFill>
                </a:rPr>
                <a:t>13</a:t>
              </a:r>
            </a:p>
          </p:txBody>
        </p:sp>
        <p:sp>
          <p:nvSpPr>
            <p:cNvPr id="31" name="ZoneTexte 30">
              <a:extLst>
                <a:ext uri="{FF2B5EF4-FFF2-40B4-BE49-F238E27FC236}">
                  <a16:creationId xmlns="" xmlns:a16="http://schemas.microsoft.com/office/drawing/2014/main" id="{D96F1FBD-A2E6-FE47-BBC8-627A076E51E9}"/>
                </a:ext>
              </a:extLst>
            </p:cNvPr>
            <p:cNvSpPr txBox="1"/>
            <p:nvPr/>
          </p:nvSpPr>
          <p:spPr>
            <a:xfrm>
              <a:off x="548391" y="1736845"/>
              <a:ext cx="320922" cy="276999"/>
            </a:xfrm>
            <a:prstGeom prst="rect">
              <a:avLst/>
            </a:prstGeom>
            <a:noFill/>
          </p:spPr>
          <p:txBody>
            <a:bodyPr wrap="none" rtlCol="0">
              <a:spAutoFit/>
            </a:bodyPr>
            <a:lstStyle/>
            <a:p>
              <a:r>
                <a:rPr lang="fr-FR" sz="1200" b="1" dirty="0"/>
                <a:t>%</a:t>
              </a:r>
            </a:p>
          </p:txBody>
        </p:sp>
        <p:sp>
          <p:nvSpPr>
            <p:cNvPr id="32" name="Rectangle 31">
              <a:extLst>
                <a:ext uri="{FF2B5EF4-FFF2-40B4-BE49-F238E27FC236}">
                  <a16:creationId xmlns="" xmlns:a16="http://schemas.microsoft.com/office/drawing/2014/main" id="{E0B897C0-88D3-5F4E-858F-71FE90FFC3C6}"/>
                </a:ext>
              </a:extLst>
            </p:cNvPr>
            <p:cNvSpPr/>
            <p:nvPr/>
          </p:nvSpPr>
          <p:spPr bwMode="auto">
            <a:xfrm>
              <a:off x="5242305" y="2992850"/>
              <a:ext cx="587995" cy="2015999"/>
            </a:xfrm>
            <a:prstGeom prst="rect">
              <a:avLst/>
            </a:prstGeom>
            <a:solidFill>
              <a:srgbClr val="7575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33" name="Rectangle 32">
              <a:extLst>
                <a:ext uri="{FF2B5EF4-FFF2-40B4-BE49-F238E27FC236}">
                  <a16:creationId xmlns="" xmlns:a16="http://schemas.microsoft.com/office/drawing/2014/main" id="{693EF252-37BA-DD42-B885-24237AB1E5A3}"/>
                </a:ext>
              </a:extLst>
            </p:cNvPr>
            <p:cNvSpPr/>
            <p:nvPr/>
          </p:nvSpPr>
          <p:spPr bwMode="auto">
            <a:xfrm>
              <a:off x="4633156" y="2439402"/>
              <a:ext cx="587995" cy="2569447"/>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34" name="Rectangle 33">
              <a:extLst>
                <a:ext uri="{FF2B5EF4-FFF2-40B4-BE49-F238E27FC236}">
                  <a16:creationId xmlns="" xmlns:a16="http://schemas.microsoft.com/office/drawing/2014/main" id="{3BA881F8-E519-3B41-88EA-F2036009E29D}"/>
                </a:ext>
              </a:extLst>
            </p:cNvPr>
            <p:cNvSpPr/>
            <p:nvPr/>
          </p:nvSpPr>
          <p:spPr>
            <a:xfrm>
              <a:off x="4781462" y="4726142"/>
              <a:ext cx="354584" cy="276999"/>
            </a:xfrm>
            <a:prstGeom prst="rect">
              <a:avLst/>
            </a:prstGeom>
          </p:spPr>
          <p:txBody>
            <a:bodyPr wrap="none">
              <a:spAutoFit/>
            </a:bodyPr>
            <a:lstStyle/>
            <a:p>
              <a:r>
                <a:rPr lang="fr-FR" sz="1200" b="1" dirty="0">
                  <a:solidFill>
                    <a:prstClr val="white"/>
                  </a:solidFill>
                </a:rPr>
                <a:t>66</a:t>
              </a:r>
            </a:p>
          </p:txBody>
        </p:sp>
        <p:sp>
          <p:nvSpPr>
            <p:cNvPr id="35" name="Rectangle 34">
              <a:extLst>
                <a:ext uri="{FF2B5EF4-FFF2-40B4-BE49-F238E27FC236}">
                  <a16:creationId xmlns="" xmlns:a16="http://schemas.microsoft.com/office/drawing/2014/main" id="{602DEAFE-ADE7-0345-949C-CE705051CFC2}"/>
                </a:ext>
              </a:extLst>
            </p:cNvPr>
            <p:cNvSpPr/>
            <p:nvPr/>
          </p:nvSpPr>
          <p:spPr>
            <a:xfrm>
              <a:off x="5340103" y="4726142"/>
              <a:ext cx="354584" cy="276999"/>
            </a:xfrm>
            <a:prstGeom prst="rect">
              <a:avLst/>
            </a:prstGeom>
          </p:spPr>
          <p:txBody>
            <a:bodyPr wrap="none">
              <a:spAutoFit/>
            </a:bodyPr>
            <a:lstStyle/>
            <a:p>
              <a:r>
                <a:rPr lang="fr-FR" sz="1200" b="1" dirty="0">
                  <a:solidFill>
                    <a:prstClr val="white"/>
                  </a:solidFill>
                </a:rPr>
                <a:t>64</a:t>
              </a:r>
            </a:p>
          </p:txBody>
        </p:sp>
        <p:sp>
          <p:nvSpPr>
            <p:cNvPr id="36" name="Rectangle 35">
              <a:extLst>
                <a:ext uri="{FF2B5EF4-FFF2-40B4-BE49-F238E27FC236}">
                  <a16:creationId xmlns="" xmlns:a16="http://schemas.microsoft.com/office/drawing/2014/main" id="{4E5009CE-E401-914A-903F-37FDB83C4213}"/>
                </a:ext>
              </a:extLst>
            </p:cNvPr>
            <p:cNvSpPr/>
            <p:nvPr/>
          </p:nvSpPr>
          <p:spPr bwMode="auto">
            <a:xfrm>
              <a:off x="6711181" y="2848849"/>
              <a:ext cx="587995" cy="2160000"/>
            </a:xfrm>
            <a:prstGeom prst="rect">
              <a:avLst/>
            </a:prstGeom>
            <a:solidFill>
              <a:srgbClr val="7575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37" name="Rectangle 36">
              <a:extLst>
                <a:ext uri="{FF2B5EF4-FFF2-40B4-BE49-F238E27FC236}">
                  <a16:creationId xmlns="" xmlns:a16="http://schemas.microsoft.com/office/drawing/2014/main" id="{A987CCB2-06FE-624D-975A-B1A31700AA0A}"/>
                </a:ext>
              </a:extLst>
            </p:cNvPr>
            <p:cNvSpPr/>
            <p:nvPr/>
          </p:nvSpPr>
          <p:spPr bwMode="auto">
            <a:xfrm>
              <a:off x="6102032" y="2374613"/>
              <a:ext cx="587995" cy="2634236"/>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38" name="Rectangle 37">
              <a:extLst>
                <a:ext uri="{FF2B5EF4-FFF2-40B4-BE49-F238E27FC236}">
                  <a16:creationId xmlns="" xmlns:a16="http://schemas.microsoft.com/office/drawing/2014/main" id="{92E7BC49-14F4-2547-A3CD-F3B568073452}"/>
                </a:ext>
              </a:extLst>
            </p:cNvPr>
            <p:cNvSpPr/>
            <p:nvPr/>
          </p:nvSpPr>
          <p:spPr>
            <a:xfrm>
              <a:off x="6175634" y="4726142"/>
              <a:ext cx="354584" cy="276999"/>
            </a:xfrm>
            <a:prstGeom prst="rect">
              <a:avLst/>
            </a:prstGeom>
          </p:spPr>
          <p:txBody>
            <a:bodyPr wrap="none">
              <a:spAutoFit/>
            </a:bodyPr>
            <a:lstStyle/>
            <a:p>
              <a:r>
                <a:rPr lang="fr-FR" sz="1200" b="1" dirty="0">
                  <a:solidFill>
                    <a:prstClr val="white"/>
                  </a:solidFill>
                </a:rPr>
                <a:t>59</a:t>
              </a:r>
            </a:p>
          </p:txBody>
        </p:sp>
        <p:sp>
          <p:nvSpPr>
            <p:cNvPr id="39" name="Rectangle 38">
              <a:extLst>
                <a:ext uri="{FF2B5EF4-FFF2-40B4-BE49-F238E27FC236}">
                  <a16:creationId xmlns="" xmlns:a16="http://schemas.microsoft.com/office/drawing/2014/main" id="{01183017-8937-8D47-B930-857F63E45808}"/>
                </a:ext>
              </a:extLst>
            </p:cNvPr>
            <p:cNvSpPr/>
            <p:nvPr/>
          </p:nvSpPr>
          <p:spPr>
            <a:xfrm>
              <a:off x="6808979" y="4726142"/>
              <a:ext cx="354584" cy="276999"/>
            </a:xfrm>
            <a:prstGeom prst="rect">
              <a:avLst/>
            </a:prstGeom>
          </p:spPr>
          <p:txBody>
            <a:bodyPr wrap="none">
              <a:spAutoFit/>
            </a:bodyPr>
            <a:lstStyle/>
            <a:p>
              <a:r>
                <a:rPr lang="fr-FR" sz="1200" b="1" dirty="0">
                  <a:solidFill>
                    <a:prstClr val="white"/>
                  </a:solidFill>
                </a:rPr>
                <a:t>57</a:t>
              </a:r>
            </a:p>
          </p:txBody>
        </p:sp>
        <p:sp>
          <p:nvSpPr>
            <p:cNvPr id="40" name="Rectangle 39">
              <a:extLst>
                <a:ext uri="{FF2B5EF4-FFF2-40B4-BE49-F238E27FC236}">
                  <a16:creationId xmlns="" xmlns:a16="http://schemas.microsoft.com/office/drawing/2014/main" id="{F50ADA4A-7C32-9349-9526-F4EBCC21285D}"/>
                </a:ext>
              </a:extLst>
            </p:cNvPr>
            <p:cNvSpPr/>
            <p:nvPr/>
          </p:nvSpPr>
          <p:spPr bwMode="auto">
            <a:xfrm>
              <a:off x="8196316" y="3100849"/>
              <a:ext cx="587995" cy="1907999"/>
            </a:xfrm>
            <a:prstGeom prst="rect">
              <a:avLst/>
            </a:prstGeom>
            <a:solidFill>
              <a:srgbClr val="7575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41" name="Rectangle 40">
              <a:extLst>
                <a:ext uri="{FF2B5EF4-FFF2-40B4-BE49-F238E27FC236}">
                  <a16:creationId xmlns="" xmlns:a16="http://schemas.microsoft.com/office/drawing/2014/main" id="{43F922FC-D1CA-6747-B1EF-FFB61A50B7EF}"/>
                </a:ext>
              </a:extLst>
            </p:cNvPr>
            <p:cNvSpPr/>
            <p:nvPr/>
          </p:nvSpPr>
          <p:spPr bwMode="auto">
            <a:xfrm>
              <a:off x="7587167" y="2719511"/>
              <a:ext cx="587995" cy="2289337"/>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a:latin typeface="Calibri" panose="020F0502020204030204"/>
              </a:endParaRPr>
            </a:p>
          </p:txBody>
        </p:sp>
        <p:sp>
          <p:nvSpPr>
            <p:cNvPr id="42" name="Rectangle 41">
              <a:extLst>
                <a:ext uri="{FF2B5EF4-FFF2-40B4-BE49-F238E27FC236}">
                  <a16:creationId xmlns="" xmlns:a16="http://schemas.microsoft.com/office/drawing/2014/main" id="{1ED3E478-5A1D-C240-96F3-44F8052EDFD7}"/>
                </a:ext>
              </a:extLst>
            </p:cNvPr>
            <p:cNvSpPr/>
            <p:nvPr/>
          </p:nvSpPr>
          <p:spPr>
            <a:xfrm>
              <a:off x="7735473" y="4726142"/>
              <a:ext cx="354584" cy="276999"/>
            </a:xfrm>
            <a:prstGeom prst="rect">
              <a:avLst/>
            </a:prstGeom>
          </p:spPr>
          <p:txBody>
            <a:bodyPr wrap="none">
              <a:spAutoFit/>
            </a:bodyPr>
            <a:lstStyle/>
            <a:p>
              <a:r>
                <a:rPr lang="fr-FR" sz="1200" b="1" dirty="0">
                  <a:solidFill>
                    <a:prstClr val="white"/>
                  </a:solidFill>
                </a:rPr>
                <a:t>48</a:t>
              </a:r>
            </a:p>
          </p:txBody>
        </p:sp>
        <p:sp>
          <p:nvSpPr>
            <p:cNvPr id="43" name="Rectangle 42">
              <a:extLst>
                <a:ext uri="{FF2B5EF4-FFF2-40B4-BE49-F238E27FC236}">
                  <a16:creationId xmlns="" xmlns:a16="http://schemas.microsoft.com/office/drawing/2014/main" id="{2C7EBFDA-2639-5147-8269-39CEE258C491}"/>
                </a:ext>
              </a:extLst>
            </p:cNvPr>
            <p:cNvSpPr/>
            <p:nvPr/>
          </p:nvSpPr>
          <p:spPr>
            <a:xfrm>
              <a:off x="8331466" y="4726142"/>
              <a:ext cx="354584" cy="276999"/>
            </a:xfrm>
            <a:prstGeom prst="rect">
              <a:avLst/>
            </a:prstGeom>
          </p:spPr>
          <p:txBody>
            <a:bodyPr wrap="none">
              <a:spAutoFit/>
            </a:bodyPr>
            <a:lstStyle/>
            <a:p>
              <a:r>
                <a:rPr lang="fr-FR" sz="1200" b="1" dirty="0">
                  <a:solidFill>
                    <a:prstClr val="white"/>
                  </a:solidFill>
                </a:rPr>
                <a:t>51</a:t>
              </a:r>
            </a:p>
          </p:txBody>
        </p:sp>
        <p:sp>
          <p:nvSpPr>
            <p:cNvPr id="44" name="Rectangle 63">
              <a:extLst>
                <a:ext uri="{FF2B5EF4-FFF2-40B4-BE49-F238E27FC236}">
                  <a16:creationId xmlns="" xmlns:a16="http://schemas.microsoft.com/office/drawing/2014/main" id="{C85DD0E9-6603-2C43-988E-736C1CCB2AF5}"/>
                </a:ext>
              </a:extLst>
            </p:cNvPr>
            <p:cNvSpPr>
              <a:spLocks noChangeArrowheads="1"/>
            </p:cNvSpPr>
            <p:nvPr/>
          </p:nvSpPr>
          <p:spPr bwMode="auto">
            <a:xfrm>
              <a:off x="4822214" y="2243789"/>
              <a:ext cx="198772" cy="215444"/>
            </a:xfrm>
            <a:prstGeom prst="rect">
              <a:avLst/>
            </a:prstGeom>
            <a:noFill/>
            <a:ln w="9525">
              <a:noFill/>
              <a:miter lim="800000"/>
              <a:headEnd/>
              <a:tailEnd/>
            </a:ln>
          </p:spPr>
          <p:txBody>
            <a:bodyPr wrap="none" lIns="0" tIns="0" rIns="0" bIns="0">
              <a:spAutoFit/>
            </a:bodyPr>
            <a:lstStyle/>
            <a:p>
              <a:pPr algn="ctr"/>
              <a:r>
                <a:rPr lang="fr-FR" sz="1400" b="1" dirty="0">
                  <a:latin typeface="Calibri" panose="020F0502020204030204"/>
                </a:rPr>
                <a:t>86</a:t>
              </a:r>
              <a:endParaRPr lang="fr-FR" sz="1400" dirty="0">
                <a:latin typeface="Calibri" panose="020F0502020204030204"/>
              </a:endParaRPr>
            </a:p>
          </p:txBody>
        </p:sp>
        <p:sp>
          <p:nvSpPr>
            <p:cNvPr id="45" name="Rectangle 63">
              <a:extLst>
                <a:ext uri="{FF2B5EF4-FFF2-40B4-BE49-F238E27FC236}">
                  <a16:creationId xmlns="" xmlns:a16="http://schemas.microsoft.com/office/drawing/2014/main" id="{F8F2BD3E-F0A4-A447-816E-7964B86D81EB}"/>
                </a:ext>
              </a:extLst>
            </p:cNvPr>
            <p:cNvSpPr>
              <a:spLocks noChangeArrowheads="1"/>
            </p:cNvSpPr>
            <p:nvPr/>
          </p:nvSpPr>
          <p:spPr bwMode="auto">
            <a:xfrm>
              <a:off x="5432809" y="2779624"/>
              <a:ext cx="198772" cy="215444"/>
            </a:xfrm>
            <a:prstGeom prst="rect">
              <a:avLst/>
            </a:prstGeom>
            <a:noFill/>
            <a:ln w="9525">
              <a:noFill/>
              <a:miter lim="800000"/>
              <a:headEnd/>
              <a:tailEnd/>
            </a:ln>
          </p:spPr>
          <p:txBody>
            <a:bodyPr wrap="none" lIns="0" tIns="0" rIns="0" bIns="0">
              <a:spAutoFit/>
            </a:bodyPr>
            <a:lstStyle/>
            <a:p>
              <a:pPr algn="ctr"/>
              <a:r>
                <a:rPr lang="fr-FR" sz="1400" b="1" dirty="0">
                  <a:latin typeface="Calibri" panose="020F0502020204030204"/>
                </a:rPr>
                <a:t>73</a:t>
              </a:r>
              <a:endParaRPr lang="fr-FR" sz="1400" dirty="0">
                <a:latin typeface="Calibri" panose="020F0502020204030204"/>
              </a:endParaRPr>
            </a:p>
          </p:txBody>
        </p:sp>
        <p:sp>
          <p:nvSpPr>
            <p:cNvPr id="46" name="Rectangle 63">
              <a:extLst>
                <a:ext uri="{FF2B5EF4-FFF2-40B4-BE49-F238E27FC236}">
                  <a16:creationId xmlns="" xmlns:a16="http://schemas.microsoft.com/office/drawing/2014/main" id="{EC0502B7-EC4B-6243-9790-7CF905BC4431}"/>
                </a:ext>
              </a:extLst>
            </p:cNvPr>
            <p:cNvSpPr>
              <a:spLocks noChangeArrowheads="1"/>
            </p:cNvSpPr>
            <p:nvPr/>
          </p:nvSpPr>
          <p:spPr bwMode="auto">
            <a:xfrm>
              <a:off x="6277787" y="2155681"/>
              <a:ext cx="198772" cy="215444"/>
            </a:xfrm>
            <a:prstGeom prst="rect">
              <a:avLst/>
            </a:prstGeom>
            <a:noFill/>
            <a:ln w="9525">
              <a:noFill/>
              <a:miter lim="800000"/>
              <a:headEnd/>
              <a:tailEnd/>
            </a:ln>
          </p:spPr>
          <p:txBody>
            <a:bodyPr wrap="none" lIns="0" tIns="0" rIns="0" bIns="0">
              <a:spAutoFit/>
            </a:bodyPr>
            <a:lstStyle/>
            <a:p>
              <a:pPr algn="ctr"/>
              <a:r>
                <a:rPr lang="fr-FR" sz="1400" b="1" dirty="0">
                  <a:latin typeface="Calibri" panose="020F0502020204030204"/>
                </a:rPr>
                <a:t>88</a:t>
              </a:r>
              <a:endParaRPr lang="fr-FR" sz="1400" dirty="0">
                <a:latin typeface="Calibri" panose="020F0502020204030204"/>
              </a:endParaRPr>
            </a:p>
          </p:txBody>
        </p:sp>
        <p:sp>
          <p:nvSpPr>
            <p:cNvPr id="47" name="Rectangle 63">
              <a:extLst>
                <a:ext uri="{FF2B5EF4-FFF2-40B4-BE49-F238E27FC236}">
                  <a16:creationId xmlns="" xmlns:a16="http://schemas.microsoft.com/office/drawing/2014/main" id="{D8F69B4E-E373-C344-9717-2B9E6DC67ECA}"/>
                </a:ext>
              </a:extLst>
            </p:cNvPr>
            <p:cNvSpPr>
              <a:spLocks noChangeArrowheads="1"/>
            </p:cNvSpPr>
            <p:nvPr/>
          </p:nvSpPr>
          <p:spPr bwMode="auto">
            <a:xfrm>
              <a:off x="6888382" y="2634901"/>
              <a:ext cx="198772" cy="215444"/>
            </a:xfrm>
            <a:prstGeom prst="rect">
              <a:avLst/>
            </a:prstGeom>
            <a:noFill/>
            <a:ln w="9525">
              <a:noFill/>
              <a:miter lim="800000"/>
              <a:headEnd/>
              <a:tailEnd/>
            </a:ln>
          </p:spPr>
          <p:txBody>
            <a:bodyPr wrap="none" lIns="0" tIns="0" rIns="0" bIns="0">
              <a:spAutoFit/>
            </a:bodyPr>
            <a:lstStyle/>
            <a:p>
              <a:pPr algn="ctr"/>
              <a:r>
                <a:rPr lang="fr-FR" sz="1400" b="1" dirty="0">
                  <a:latin typeface="Calibri" panose="020F0502020204030204"/>
                </a:rPr>
                <a:t>74</a:t>
              </a:r>
              <a:endParaRPr lang="fr-FR" sz="1400" dirty="0">
                <a:latin typeface="Calibri" panose="020F0502020204030204"/>
              </a:endParaRPr>
            </a:p>
          </p:txBody>
        </p:sp>
        <p:sp>
          <p:nvSpPr>
            <p:cNvPr id="48" name="Rectangle 63">
              <a:extLst>
                <a:ext uri="{FF2B5EF4-FFF2-40B4-BE49-F238E27FC236}">
                  <a16:creationId xmlns="" xmlns:a16="http://schemas.microsoft.com/office/drawing/2014/main" id="{0172A960-0BB6-5842-B95C-2357ACF9B0BF}"/>
                </a:ext>
              </a:extLst>
            </p:cNvPr>
            <p:cNvSpPr>
              <a:spLocks noChangeArrowheads="1"/>
            </p:cNvSpPr>
            <p:nvPr/>
          </p:nvSpPr>
          <p:spPr bwMode="auto">
            <a:xfrm>
              <a:off x="7771073" y="2523946"/>
              <a:ext cx="198772" cy="215444"/>
            </a:xfrm>
            <a:prstGeom prst="rect">
              <a:avLst/>
            </a:prstGeom>
            <a:noFill/>
            <a:ln w="9525">
              <a:noFill/>
              <a:miter lim="800000"/>
              <a:headEnd/>
              <a:tailEnd/>
            </a:ln>
          </p:spPr>
          <p:txBody>
            <a:bodyPr wrap="none" lIns="0" tIns="0" rIns="0" bIns="0">
              <a:spAutoFit/>
            </a:bodyPr>
            <a:lstStyle/>
            <a:p>
              <a:pPr algn="ctr"/>
              <a:r>
                <a:rPr lang="fr-FR" sz="1400" b="1" dirty="0">
                  <a:latin typeface="Calibri" panose="020F0502020204030204"/>
                </a:rPr>
                <a:t>79</a:t>
              </a:r>
              <a:endParaRPr lang="fr-FR" sz="1400" dirty="0">
                <a:latin typeface="Calibri" panose="020F0502020204030204"/>
              </a:endParaRPr>
            </a:p>
          </p:txBody>
        </p:sp>
        <p:sp>
          <p:nvSpPr>
            <p:cNvPr id="49" name="Rectangle 63">
              <a:extLst>
                <a:ext uri="{FF2B5EF4-FFF2-40B4-BE49-F238E27FC236}">
                  <a16:creationId xmlns="" xmlns:a16="http://schemas.microsoft.com/office/drawing/2014/main" id="{9D9873EE-16A3-FC40-B372-9F31D0C2097A}"/>
                </a:ext>
              </a:extLst>
            </p:cNvPr>
            <p:cNvSpPr>
              <a:spLocks noChangeArrowheads="1"/>
            </p:cNvSpPr>
            <p:nvPr/>
          </p:nvSpPr>
          <p:spPr bwMode="auto">
            <a:xfrm>
              <a:off x="8409372" y="2913859"/>
              <a:ext cx="198772" cy="215444"/>
            </a:xfrm>
            <a:prstGeom prst="rect">
              <a:avLst/>
            </a:prstGeom>
            <a:noFill/>
            <a:ln w="9525">
              <a:noFill/>
              <a:miter lim="800000"/>
              <a:headEnd/>
              <a:tailEnd/>
            </a:ln>
          </p:spPr>
          <p:txBody>
            <a:bodyPr wrap="none" lIns="0" tIns="0" rIns="0" bIns="0">
              <a:spAutoFit/>
            </a:bodyPr>
            <a:lstStyle/>
            <a:p>
              <a:pPr algn="ctr"/>
              <a:r>
                <a:rPr lang="fr-FR" sz="1400" b="1" dirty="0">
                  <a:latin typeface="Calibri" panose="020F0502020204030204"/>
                </a:rPr>
                <a:t>67</a:t>
              </a:r>
              <a:endParaRPr lang="fr-FR" sz="1400" dirty="0">
                <a:latin typeface="Calibri" panose="020F0502020204030204"/>
              </a:endParaRPr>
            </a:p>
          </p:txBody>
        </p:sp>
        <p:sp>
          <p:nvSpPr>
            <p:cNvPr id="50" name="Rectangle 49">
              <a:extLst>
                <a:ext uri="{FF2B5EF4-FFF2-40B4-BE49-F238E27FC236}">
                  <a16:creationId xmlns="" xmlns:a16="http://schemas.microsoft.com/office/drawing/2014/main" id="{F10F1ACC-A6D0-2646-93F3-65767854E04F}"/>
                </a:ext>
              </a:extLst>
            </p:cNvPr>
            <p:cNvSpPr/>
            <p:nvPr/>
          </p:nvSpPr>
          <p:spPr>
            <a:xfrm>
              <a:off x="980915" y="4726142"/>
              <a:ext cx="279244" cy="276999"/>
            </a:xfrm>
            <a:prstGeom prst="rect">
              <a:avLst/>
            </a:prstGeom>
          </p:spPr>
          <p:txBody>
            <a:bodyPr wrap="none">
              <a:spAutoFit/>
            </a:bodyPr>
            <a:lstStyle/>
            <a:p>
              <a:r>
                <a:rPr lang="fr-FR" sz="1200" b="1" dirty="0"/>
                <a:t>n</a:t>
              </a:r>
            </a:p>
          </p:txBody>
        </p:sp>
      </p:grpSp>
    </p:spTree>
    <p:extLst>
      <p:ext uri="{BB962C8B-B14F-4D97-AF65-F5344CB8AC3E}">
        <p14:creationId xmlns:p14="http://schemas.microsoft.com/office/powerpoint/2010/main" val="5057299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DCDE3F4-E617-6A42-84FC-DF9EA4473E9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FD7117BF-DADB-DD4C-B45E-5181A413A2AA}"/>
              </a:ext>
            </a:extLst>
          </p:cNvPr>
          <p:cNvSpPr>
            <a:spLocks noGrp="1"/>
          </p:cNvSpPr>
          <p:nvPr>
            <p:ph idx="1"/>
          </p:nvPr>
        </p:nvSpPr>
        <p:spPr/>
        <p:txBody>
          <a:bodyPr/>
          <a:lstStyle/>
          <a:p>
            <a:endParaRPr lang="fr-FR"/>
          </a:p>
        </p:txBody>
      </p:sp>
      <p:pic>
        <p:nvPicPr>
          <p:cNvPr id="4" name="Image 3">
            <a:extLst>
              <a:ext uri="{FF2B5EF4-FFF2-40B4-BE49-F238E27FC236}">
                <a16:creationId xmlns="" xmlns:a16="http://schemas.microsoft.com/office/drawing/2014/main" id="{08D4B4E5-C44B-0243-802F-81E7CD33BEDD}"/>
              </a:ext>
            </a:extLst>
          </p:cNvPr>
          <p:cNvPicPr>
            <a:picLocks noChangeAspect="1"/>
          </p:cNvPicPr>
          <p:nvPr/>
        </p:nvPicPr>
        <p:blipFill>
          <a:blip r:embed="rId2"/>
          <a:stretch>
            <a:fillRect/>
          </a:stretch>
        </p:blipFill>
        <p:spPr>
          <a:xfrm>
            <a:off x="1898650" y="165100"/>
            <a:ext cx="5346700" cy="652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9134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74021B5A-AD57-3F41-95B4-0C44E8F7327E}"/>
              </a:ext>
            </a:extLst>
          </p:cNvPr>
          <p:cNvSpPr>
            <a:spLocks noGrp="1"/>
          </p:cNvSpPr>
          <p:nvPr>
            <p:ph type="title"/>
          </p:nvPr>
        </p:nvSpPr>
        <p:spPr>
          <a:xfrm>
            <a:off x="231113" y="136634"/>
            <a:ext cx="8651630" cy="924911"/>
          </a:xfrm>
        </p:spPr>
        <p:txBody>
          <a:bodyPr>
            <a:normAutofit fontScale="90000"/>
          </a:bodyPr>
          <a:lstStyle/>
          <a:p>
            <a:r>
              <a:rPr lang="fr-FR" sz="2400" dirty="0"/>
              <a:t>Première prescription en 2016 en Bretagne (en nombre de patients) : </a:t>
            </a:r>
            <a:r>
              <a:rPr lang="fr-FR" sz="2400" b="1" dirty="0"/>
              <a:t>les médecins bretons ont toujours très confiance dans les antiprotéases !</a:t>
            </a:r>
          </a:p>
        </p:txBody>
      </p:sp>
      <p:graphicFrame>
        <p:nvGraphicFramePr>
          <p:cNvPr id="6" name="Graphique 5">
            <a:extLst>
              <a:ext uri="{FF2B5EF4-FFF2-40B4-BE49-F238E27FC236}">
                <a16:creationId xmlns="" xmlns:a16="http://schemas.microsoft.com/office/drawing/2014/main" id="{D4428719-C353-1947-9288-5083ED2EEB45}"/>
              </a:ext>
            </a:extLst>
          </p:cNvPr>
          <p:cNvGraphicFramePr>
            <a:graphicFrameLocks/>
          </p:cNvGraphicFramePr>
          <p:nvPr/>
        </p:nvGraphicFramePr>
        <p:xfrm>
          <a:off x="797801" y="1521372"/>
          <a:ext cx="7548398" cy="4119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6488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Sélection de résistance </a:t>
            </a:r>
            <a:r>
              <a:rPr lang="fr-FR" i="1" dirty="0"/>
              <a:t>in vitro </a:t>
            </a:r>
            <a:r>
              <a:rPr lang="fr-FR" dirty="0" smtClean="0"/>
              <a:t>avec </a:t>
            </a:r>
            <a:r>
              <a:rPr lang="fr-FR" dirty="0"/>
              <a:t>les </a:t>
            </a:r>
            <a:r>
              <a:rPr lang="fr-FR" dirty="0" smtClean="0"/>
              <a:t>INI BIC vs DTG</a:t>
            </a:r>
            <a:endParaRPr lang="fr-FR" dirty="0"/>
          </a:p>
        </p:txBody>
      </p:sp>
      <p:sp>
        <p:nvSpPr>
          <p:cNvPr id="9" name="Espace réservé du contenu 2"/>
          <p:cNvSpPr>
            <a:spLocks noGrp="1"/>
          </p:cNvSpPr>
          <p:nvPr>
            <p:ph idx="1"/>
          </p:nvPr>
        </p:nvSpPr>
        <p:spPr>
          <a:xfrm>
            <a:off x="457200" y="1341438"/>
            <a:ext cx="8507413" cy="1215417"/>
          </a:xfrm>
        </p:spPr>
        <p:txBody>
          <a:bodyPr/>
          <a:lstStyle/>
          <a:p>
            <a:r>
              <a:rPr lang="fr-FR" sz="1800" b="1" dirty="0"/>
              <a:t>Objectif : </a:t>
            </a:r>
            <a:r>
              <a:rPr lang="fr-FR" sz="1800" dirty="0"/>
              <a:t>décrire les profils de résistance à BIC par sélection </a:t>
            </a:r>
          </a:p>
          <a:p>
            <a:pPr marL="0" indent="0">
              <a:buNone/>
              <a:tabLst>
                <a:tab pos="361950" algn="l"/>
              </a:tabLst>
            </a:pPr>
            <a:r>
              <a:rPr lang="fr-FR" sz="1800" dirty="0"/>
              <a:t>	avec concentrations croissantes de drogues</a:t>
            </a:r>
          </a:p>
          <a:p>
            <a:endParaRPr lang="fr-FR" sz="1400" dirty="0"/>
          </a:p>
          <a:p>
            <a:r>
              <a:rPr lang="fr-FR" sz="1800" b="1" dirty="0"/>
              <a:t>Expériences de pression de sélection à partir d’un virus sauvage</a:t>
            </a:r>
            <a:endParaRPr lang="fr-FR" dirty="0"/>
          </a:p>
        </p:txBody>
      </p:sp>
      <p:sp>
        <p:nvSpPr>
          <p:cNvPr id="8" name="Text Box 3"/>
          <p:cNvSpPr txBox="1">
            <a:spLocks noChangeArrowheads="1"/>
          </p:cNvSpPr>
          <p:nvPr/>
        </p:nvSpPr>
        <p:spPr bwMode="auto">
          <a:xfrm>
            <a:off x="6335713" y="6579693"/>
            <a:ext cx="2808287" cy="276999"/>
          </a:xfrm>
          <a:prstGeom prst="rect">
            <a:avLst/>
          </a:prstGeom>
          <a:noFill/>
          <a:ln w="9525">
            <a:noFill/>
            <a:miter lim="800000"/>
            <a:headEnd/>
            <a:tailEnd/>
          </a:ln>
        </p:spPr>
        <p:txBody>
          <a:bodyPr>
            <a:spAutoFit/>
          </a:bodyPr>
          <a:lstStyle/>
          <a:p>
            <a:pPr algn="r" eaLnBrk="0" hangingPunct="0"/>
            <a:r>
              <a:rPr lang="en-GB" sz="1200" i="1" err="1">
                <a:solidFill>
                  <a:srgbClr val="0070C0"/>
                </a:solidFill>
              </a:rPr>
              <a:t>Andreatta</a:t>
            </a:r>
            <a:r>
              <a:rPr lang="en-GB" sz="1200" i="1">
                <a:solidFill>
                  <a:srgbClr val="0070C0"/>
                </a:solidFill>
              </a:rPr>
              <a:t> K, CROI 2018, Abs. 546</a:t>
            </a:r>
          </a:p>
        </p:txBody>
      </p:sp>
      <p:sp>
        <p:nvSpPr>
          <p:cNvPr id="10" name="Text Box 2"/>
          <p:cNvSpPr txBox="1">
            <a:spLocks noChangeArrowheads="1"/>
          </p:cNvSpPr>
          <p:nvPr/>
        </p:nvSpPr>
        <p:spPr bwMode="auto">
          <a:xfrm>
            <a:off x="666066" y="2627949"/>
            <a:ext cx="3598224" cy="590931"/>
          </a:xfrm>
          <a:prstGeom prst="rect">
            <a:avLst/>
          </a:prstGeom>
          <a:noFill/>
          <a:ln w="9525">
            <a:noFill/>
            <a:miter lim="800000"/>
            <a:headEnd/>
            <a:tailEnd/>
          </a:ln>
        </p:spPr>
        <p:txBody>
          <a:bodyPr wrap="square">
            <a:spAutoFit/>
          </a:bodyPr>
          <a:lstStyle/>
          <a:p>
            <a:pPr algn="ctr">
              <a:lnSpc>
                <a:spcPct val="90000"/>
              </a:lnSpc>
            </a:pPr>
            <a:r>
              <a:rPr lang="fr-FR" b="1" dirty="0">
                <a:solidFill>
                  <a:srgbClr val="0070C0"/>
                </a:solidFill>
                <a:latin typeface="Calibri" pitchFamily="34" charset="0"/>
                <a:ea typeface="ＭＳ Ｐゴシック" pitchFamily="34" charset="-128"/>
              </a:rPr>
              <a:t>Sélection par les INI à partir </a:t>
            </a:r>
          </a:p>
          <a:p>
            <a:pPr algn="ctr">
              <a:lnSpc>
                <a:spcPct val="90000"/>
              </a:lnSpc>
            </a:pPr>
            <a:r>
              <a:rPr lang="fr-FR" b="1" dirty="0">
                <a:solidFill>
                  <a:srgbClr val="0070C0"/>
                </a:solidFill>
                <a:latin typeface="Calibri" pitchFamily="34" charset="0"/>
                <a:ea typeface="ＭＳ Ｐゴシック" pitchFamily="34" charset="-128"/>
              </a:rPr>
              <a:t>d’un virus sauvage</a:t>
            </a:r>
          </a:p>
        </p:txBody>
      </p:sp>
      <p:sp>
        <p:nvSpPr>
          <p:cNvPr id="13" name="Text Box 2"/>
          <p:cNvSpPr txBox="1">
            <a:spLocks noChangeArrowheads="1"/>
          </p:cNvSpPr>
          <p:nvPr/>
        </p:nvSpPr>
        <p:spPr bwMode="auto">
          <a:xfrm>
            <a:off x="4806920" y="2627949"/>
            <a:ext cx="4104166" cy="590931"/>
          </a:xfrm>
          <a:prstGeom prst="rect">
            <a:avLst/>
          </a:prstGeom>
          <a:noFill/>
          <a:ln w="9525">
            <a:noFill/>
            <a:miter lim="800000"/>
            <a:headEnd/>
            <a:tailEnd/>
          </a:ln>
        </p:spPr>
        <p:txBody>
          <a:bodyPr wrap="square">
            <a:spAutoFit/>
          </a:bodyPr>
          <a:lstStyle/>
          <a:p>
            <a:pPr algn="ctr">
              <a:lnSpc>
                <a:spcPct val="90000"/>
              </a:lnSpc>
            </a:pPr>
            <a:r>
              <a:rPr lang="fr-FR" b="1" dirty="0">
                <a:solidFill>
                  <a:srgbClr val="0070C0"/>
                </a:solidFill>
                <a:latin typeface="Calibri" pitchFamily="34" charset="0"/>
                <a:ea typeface="ＭＳ Ｐゴシック" pitchFamily="34" charset="-128"/>
              </a:rPr>
              <a:t>Profils génotypiques et phénotypiques des virus sélectionnés in vitro </a:t>
            </a:r>
          </a:p>
        </p:txBody>
      </p:sp>
      <p:sp>
        <p:nvSpPr>
          <p:cNvPr id="236" name="ZoneTexte 235"/>
          <p:cNvSpPr txBox="1"/>
          <p:nvPr/>
        </p:nvSpPr>
        <p:spPr>
          <a:xfrm>
            <a:off x="1508916" y="6012828"/>
            <a:ext cx="1281120" cy="261610"/>
          </a:xfrm>
          <a:prstGeom prst="rect">
            <a:avLst/>
          </a:prstGeom>
          <a:noFill/>
        </p:spPr>
        <p:txBody>
          <a:bodyPr wrap="none" rtlCol="0">
            <a:spAutoFit/>
          </a:bodyPr>
          <a:lstStyle/>
          <a:p>
            <a:pPr algn="ctr"/>
            <a:r>
              <a:rPr lang="fr-FR" sz="1100" b="1" dirty="0"/>
              <a:t>Jours de culture</a:t>
            </a:r>
          </a:p>
        </p:txBody>
      </p:sp>
      <p:grpSp>
        <p:nvGrpSpPr>
          <p:cNvPr id="2" name="Grouper 1"/>
          <p:cNvGrpSpPr/>
          <p:nvPr/>
        </p:nvGrpSpPr>
        <p:grpSpPr>
          <a:xfrm>
            <a:off x="3143" y="3243410"/>
            <a:ext cx="4168400" cy="2823526"/>
            <a:chOff x="130143" y="3040210"/>
            <a:chExt cx="4168400" cy="2823526"/>
          </a:xfrm>
        </p:grpSpPr>
        <p:sp>
          <p:nvSpPr>
            <p:cNvPr id="30" name="Line 5"/>
            <p:cNvSpPr>
              <a:spLocks noChangeShapeType="1"/>
            </p:cNvSpPr>
            <p:nvPr/>
          </p:nvSpPr>
          <p:spPr bwMode="auto">
            <a:xfrm>
              <a:off x="855664" y="5521164"/>
              <a:ext cx="3214688"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6"/>
            <p:cNvSpPr>
              <a:spLocks noChangeShapeType="1"/>
            </p:cNvSpPr>
            <p:nvPr/>
          </p:nvSpPr>
          <p:spPr bwMode="auto">
            <a:xfrm flipV="1">
              <a:off x="855664" y="3379627"/>
              <a:ext cx="0" cy="214153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7"/>
            <p:cNvSpPr>
              <a:spLocks noChangeShapeType="1"/>
            </p:cNvSpPr>
            <p:nvPr/>
          </p:nvSpPr>
          <p:spPr bwMode="auto">
            <a:xfrm>
              <a:off x="781051" y="5163977"/>
              <a:ext cx="7461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8"/>
            <p:cNvSpPr>
              <a:spLocks noChangeShapeType="1"/>
            </p:cNvSpPr>
            <p:nvPr/>
          </p:nvSpPr>
          <p:spPr bwMode="auto">
            <a:xfrm>
              <a:off x="781051" y="5521164"/>
              <a:ext cx="7461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9"/>
            <p:cNvSpPr>
              <a:spLocks noChangeShapeType="1"/>
            </p:cNvSpPr>
            <p:nvPr/>
          </p:nvSpPr>
          <p:spPr bwMode="auto">
            <a:xfrm flipV="1">
              <a:off x="855664" y="5521164"/>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10"/>
            <p:cNvSpPr>
              <a:spLocks noChangeShapeType="1"/>
            </p:cNvSpPr>
            <p:nvPr/>
          </p:nvSpPr>
          <p:spPr bwMode="auto">
            <a:xfrm flipV="1">
              <a:off x="1504951" y="5521164"/>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11"/>
            <p:cNvSpPr>
              <a:spLocks noChangeShapeType="1"/>
            </p:cNvSpPr>
            <p:nvPr/>
          </p:nvSpPr>
          <p:spPr bwMode="auto">
            <a:xfrm flipV="1">
              <a:off x="2141539" y="5521164"/>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12"/>
            <p:cNvSpPr>
              <a:spLocks noChangeShapeType="1"/>
            </p:cNvSpPr>
            <p:nvPr/>
          </p:nvSpPr>
          <p:spPr bwMode="auto">
            <a:xfrm flipV="1">
              <a:off x="2787651" y="5521164"/>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13"/>
            <p:cNvSpPr>
              <a:spLocks noChangeShapeType="1"/>
            </p:cNvSpPr>
            <p:nvPr/>
          </p:nvSpPr>
          <p:spPr bwMode="auto">
            <a:xfrm flipV="1">
              <a:off x="3422651" y="5521164"/>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14"/>
            <p:cNvSpPr>
              <a:spLocks noChangeShapeType="1"/>
            </p:cNvSpPr>
            <p:nvPr/>
          </p:nvSpPr>
          <p:spPr bwMode="auto">
            <a:xfrm flipV="1">
              <a:off x="4070351" y="5521164"/>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15"/>
            <p:cNvSpPr>
              <a:spLocks noChangeShapeType="1"/>
            </p:cNvSpPr>
            <p:nvPr/>
          </p:nvSpPr>
          <p:spPr bwMode="auto">
            <a:xfrm>
              <a:off x="781051" y="4451189"/>
              <a:ext cx="7461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16"/>
            <p:cNvSpPr>
              <a:spLocks noChangeShapeType="1"/>
            </p:cNvSpPr>
            <p:nvPr/>
          </p:nvSpPr>
          <p:spPr bwMode="auto">
            <a:xfrm>
              <a:off x="781051" y="4805202"/>
              <a:ext cx="7461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17"/>
            <p:cNvSpPr>
              <a:spLocks noChangeShapeType="1"/>
            </p:cNvSpPr>
            <p:nvPr/>
          </p:nvSpPr>
          <p:spPr bwMode="auto">
            <a:xfrm>
              <a:off x="781051" y="3735227"/>
              <a:ext cx="7461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18"/>
            <p:cNvSpPr>
              <a:spLocks noChangeShapeType="1"/>
            </p:cNvSpPr>
            <p:nvPr/>
          </p:nvSpPr>
          <p:spPr bwMode="auto">
            <a:xfrm>
              <a:off x="781051" y="3379627"/>
              <a:ext cx="7461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67"/>
            <p:cNvSpPr>
              <a:spLocks noChangeShapeType="1"/>
            </p:cNvSpPr>
            <p:nvPr/>
          </p:nvSpPr>
          <p:spPr bwMode="auto">
            <a:xfrm>
              <a:off x="781051" y="4092414"/>
              <a:ext cx="7461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Freeform 68"/>
            <p:cNvSpPr>
              <a:spLocks/>
            </p:cNvSpPr>
            <p:nvPr/>
          </p:nvSpPr>
          <p:spPr bwMode="auto">
            <a:xfrm>
              <a:off x="855664" y="3595527"/>
              <a:ext cx="2135188" cy="1293812"/>
            </a:xfrm>
            <a:custGeom>
              <a:avLst/>
              <a:gdLst>
                <a:gd name="T0" fmla="*/ 0 w 1345"/>
                <a:gd name="T1" fmla="*/ 815 h 815"/>
                <a:gd name="T2" fmla="*/ 60 w 1345"/>
                <a:gd name="T3" fmla="*/ 815 h 815"/>
                <a:gd name="T4" fmla="*/ 60 w 1345"/>
                <a:gd name="T5" fmla="*/ 751 h 815"/>
                <a:gd name="T6" fmla="*/ 164 w 1345"/>
                <a:gd name="T7" fmla="*/ 751 h 815"/>
                <a:gd name="T8" fmla="*/ 164 w 1345"/>
                <a:gd name="T9" fmla="*/ 681 h 815"/>
                <a:gd name="T10" fmla="*/ 283 w 1345"/>
                <a:gd name="T11" fmla="*/ 681 h 815"/>
                <a:gd name="T12" fmla="*/ 283 w 1345"/>
                <a:gd name="T13" fmla="*/ 615 h 815"/>
                <a:gd name="T14" fmla="*/ 392 w 1345"/>
                <a:gd name="T15" fmla="*/ 615 h 815"/>
                <a:gd name="T16" fmla="*/ 392 w 1345"/>
                <a:gd name="T17" fmla="*/ 543 h 815"/>
                <a:gd name="T18" fmla="*/ 497 w 1345"/>
                <a:gd name="T19" fmla="*/ 543 h 815"/>
                <a:gd name="T20" fmla="*/ 497 w 1345"/>
                <a:gd name="T21" fmla="*/ 479 h 815"/>
                <a:gd name="T22" fmla="*/ 546 w 1345"/>
                <a:gd name="T23" fmla="*/ 479 h 815"/>
                <a:gd name="T24" fmla="*/ 546 w 1345"/>
                <a:gd name="T25" fmla="*/ 411 h 815"/>
                <a:gd name="T26" fmla="*/ 601 w 1345"/>
                <a:gd name="T27" fmla="*/ 411 h 815"/>
                <a:gd name="T28" fmla="*/ 601 w 1345"/>
                <a:gd name="T29" fmla="*/ 337 h 815"/>
                <a:gd name="T30" fmla="*/ 661 w 1345"/>
                <a:gd name="T31" fmla="*/ 337 h 815"/>
                <a:gd name="T32" fmla="*/ 661 w 1345"/>
                <a:gd name="T33" fmla="*/ 273 h 815"/>
                <a:gd name="T34" fmla="*/ 735 w 1345"/>
                <a:gd name="T35" fmla="*/ 273 h 815"/>
                <a:gd name="T36" fmla="*/ 735 w 1345"/>
                <a:gd name="T37" fmla="*/ 207 h 815"/>
                <a:gd name="T38" fmla="*/ 827 w 1345"/>
                <a:gd name="T39" fmla="*/ 207 h 815"/>
                <a:gd name="T40" fmla="*/ 827 w 1345"/>
                <a:gd name="T41" fmla="*/ 132 h 815"/>
                <a:gd name="T42" fmla="*/ 942 w 1345"/>
                <a:gd name="T43" fmla="*/ 132 h 815"/>
                <a:gd name="T44" fmla="*/ 942 w 1345"/>
                <a:gd name="T45" fmla="*/ 66 h 815"/>
                <a:gd name="T46" fmla="*/ 1170 w 1345"/>
                <a:gd name="T47" fmla="*/ 66 h 815"/>
                <a:gd name="T48" fmla="*/ 1170 w 1345"/>
                <a:gd name="T49" fmla="*/ 0 h 815"/>
                <a:gd name="T50" fmla="*/ 1345 w 1345"/>
                <a:gd name="T51"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45" h="815">
                  <a:moveTo>
                    <a:pt x="0" y="815"/>
                  </a:moveTo>
                  <a:lnTo>
                    <a:pt x="60" y="815"/>
                  </a:lnTo>
                  <a:lnTo>
                    <a:pt x="60" y="751"/>
                  </a:lnTo>
                  <a:lnTo>
                    <a:pt x="164" y="751"/>
                  </a:lnTo>
                  <a:lnTo>
                    <a:pt x="164" y="681"/>
                  </a:lnTo>
                  <a:lnTo>
                    <a:pt x="283" y="681"/>
                  </a:lnTo>
                  <a:lnTo>
                    <a:pt x="283" y="615"/>
                  </a:lnTo>
                  <a:lnTo>
                    <a:pt x="392" y="615"/>
                  </a:lnTo>
                  <a:lnTo>
                    <a:pt x="392" y="543"/>
                  </a:lnTo>
                  <a:lnTo>
                    <a:pt x="497" y="543"/>
                  </a:lnTo>
                  <a:lnTo>
                    <a:pt x="497" y="479"/>
                  </a:lnTo>
                  <a:lnTo>
                    <a:pt x="546" y="479"/>
                  </a:lnTo>
                  <a:lnTo>
                    <a:pt x="546" y="411"/>
                  </a:lnTo>
                  <a:lnTo>
                    <a:pt x="601" y="411"/>
                  </a:lnTo>
                  <a:lnTo>
                    <a:pt x="601" y="337"/>
                  </a:lnTo>
                  <a:lnTo>
                    <a:pt x="661" y="337"/>
                  </a:lnTo>
                  <a:lnTo>
                    <a:pt x="661" y="273"/>
                  </a:lnTo>
                  <a:lnTo>
                    <a:pt x="735" y="273"/>
                  </a:lnTo>
                  <a:lnTo>
                    <a:pt x="735" y="207"/>
                  </a:lnTo>
                  <a:lnTo>
                    <a:pt x="827" y="207"/>
                  </a:lnTo>
                  <a:lnTo>
                    <a:pt x="827" y="132"/>
                  </a:lnTo>
                  <a:lnTo>
                    <a:pt x="942" y="132"/>
                  </a:lnTo>
                  <a:lnTo>
                    <a:pt x="942" y="66"/>
                  </a:lnTo>
                  <a:lnTo>
                    <a:pt x="1170" y="66"/>
                  </a:lnTo>
                  <a:lnTo>
                    <a:pt x="1170" y="0"/>
                  </a:lnTo>
                  <a:lnTo>
                    <a:pt x="1345" y="0"/>
                  </a:lnTo>
                </a:path>
              </a:pathLst>
            </a:custGeom>
            <a:noFill/>
            <a:ln w="12700" cap="flat">
              <a:solidFill>
                <a:srgbClr val="00FF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Freeform 69"/>
            <p:cNvSpPr>
              <a:spLocks/>
            </p:cNvSpPr>
            <p:nvPr/>
          </p:nvSpPr>
          <p:spPr bwMode="auto">
            <a:xfrm>
              <a:off x="855664" y="3825714"/>
              <a:ext cx="1785938" cy="1279525"/>
            </a:xfrm>
            <a:custGeom>
              <a:avLst/>
              <a:gdLst>
                <a:gd name="T0" fmla="*/ 0 w 1125"/>
                <a:gd name="T1" fmla="*/ 806 h 806"/>
                <a:gd name="T2" fmla="*/ 58 w 1125"/>
                <a:gd name="T3" fmla="*/ 806 h 806"/>
                <a:gd name="T4" fmla="*/ 58 w 1125"/>
                <a:gd name="T5" fmla="*/ 738 h 806"/>
                <a:gd name="T6" fmla="*/ 164 w 1125"/>
                <a:gd name="T7" fmla="*/ 738 h 806"/>
                <a:gd name="T8" fmla="*/ 164 w 1125"/>
                <a:gd name="T9" fmla="*/ 670 h 806"/>
                <a:gd name="T10" fmla="*/ 288 w 1125"/>
                <a:gd name="T11" fmla="*/ 670 h 806"/>
                <a:gd name="T12" fmla="*/ 288 w 1125"/>
                <a:gd name="T13" fmla="*/ 598 h 806"/>
                <a:gd name="T14" fmla="*/ 396 w 1125"/>
                <a:gd name="T15" fmla="*/ 598 h 806"/>
                <a:gd name="T16" fmla="*/ 396 w 1125"/>
                <a:gd name="T17" fmla="*/ 538 h 806"/>
                <a:gd name="T18" fmla="*/ 494 w 1125"/>
                <a:gd name="T19" fmla="*/ 538 h 806"/>
                <a:gd name="T20" fmla="*/ 494 w 1125"/>
                <a:gd name="T21" fmla="*/ 462 h 806"/>
                <a:gd name="T22" fmla="*/ 537 w 1125"/>
                <a:gd name="T23" fmla="*/ 462 h 806"/>
                <a:gd name="T24" fmla="*/ 537 w 1125"/>
                <a:gd name="T25" fmla="*/ 404 h 806"/>
                <a:gd name="T26" fmla="*/ 588 w 1125"/>
                <a:gd name="T27" fmla="*/ 404 h 806"/>
                <a:gd name="T28" fmla="*/ 588 w 1125"/>
                <a:gd name="T29" fmla="*/ 334 h 806"/>
                <a:gd name="T30" fmla="*/ 652 w 1125"/>
                <a:gd name="T31" fmla="*/ 334 h 806"/>
                <a:gd name="T32" fmla="*/ 652 w 1125"/>
                <a:gd name="T33" fmla="*/ 262 h 806"/>
                <a:gd name="T34" fmla="*/ 701 w 1125"/>
                <a:gd name="T35" fmla="*/ 262 h 806"/>
                <a:gd name="T36" fmla="*/ 701 w 1125"/>
                <a:gd name="T37" fmla="*/ 192 h 806"/>
                <a:gd name="T38" fmla="*/ 757 w 1125"/>
                <a:gd name="T39" fmla="*/ 192 h 806"/>
                <a:gd name="T40" fmla="*/ 757 w 1125"/>
                <a:gd name="T41" fmla="*/ 130 h 806"/>
                <a:gd name="T42" fmla="*/ 923 w 1125"/>
                <a:gd name="T43" fmla="*/ 130 h 806"/>
                <a:gd name="T44" fmla="*/ 923 w 1125"/>
                <a:gd name="T45" fmla="*/ 62 h 806"/>
                <a:gd name="T46" fmla="*/ 1033 w 1125"/>
                <a:gd name="T47" fmla="*/ 62 h 806"/>
                <a:gd name="T48" fmla="*/ 1033 w 1125"/>
                <a:gd name="T49" fmla="*/ 0 h 806"/>
                <a:gd name="T50" fmla="*/ 1125 w 1125"/>
                <a:gd name="T51"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5" h="806">
                  <a:moveTo>
                    <a:pt x="0" y="806"/>
                  </a:moveTo>
                  <a:lnTo>
                    <a:pt x="58" y="806"/>
                  </a:lnTo>
                  <a:lnTo>
                    <a:pt x="58" y="738"/>
                  </a:lnTo>
                  <a:lnTo>
                    <a:pt x="164" y="738"/>
                  </a:lnTo>
                  <a:lnTo>
                    <a:pt x="164" y="670"/>
                  </a:lnTo>
                  <a:lnTo>
                    <a:pt x="288" y="670"/>
                  </a:lnTo>
                  <a:lnTo>
                    <a:pt x="288" y="598"/>
                  </a:lnTo>
                  <a:lnTo>
                    <a:pt x="396" y="598"/>
                  </a:lnTo>
                  <a:lnTo>
                    <a:pt x="396" y="538"/>
                  </a:lnTo>
                  <a:lnTo>
                    <a:pt x="494" y="538"/>
                  </a:lnTo>
                  <a:lnTo>
                    <a:pt x="494" y="462"/>
                  </a:lnTo>
                  <a:lnTo>
                    <a:pt x="537" y="462"/>
                  </a:lnTo>
                  <a:lnTo>
                    <a:pt x="537" y="404"/>
                  </a:lnTo>
                  <a:lnTo>
                    <a:pt x="588" y="404"/>
                  </a:lnTo>
                  <a:lnTo>
                    <a:pt x="588" y="334"/>
                  </a:lnTo>
                  <a:lnTo>
                    <a:pt x="652" y="334"/>
                  </a:lnTo>
                  <a:lnTo>
                    <a:pt x="652" y="262"/>
                  </a:lnTo>
                  <a:lnTo>
                    <a:pt x="701" y="262"/>
                  </a:lnTo>
                  <a:lnTo>
                    <a:pt x="701" y="192"/>
                  </a:lnTo>
                  <a:lnTo>
                    <a:pt x="757" y="192"/>
                  </a:lnTo>
                  <a:lnTo>
                    <a:pt x="757" y="130"/>
                  </a:lnTo>
                  <a:lnTo>
                    <a:pt x="923" y="130"/>
                  </a:lnTo>
                  <a:lnTo>
                    <a:pt x="923" y="62"/>
                  </a:lnTo>
                  <a:lnTo>
                    <a:pt x="1033" y="62"/>
                  </a:lnTo>
                  <a:lnTo>
                    <a:pt x="1033" y="0"/>
                  </a:lnTo>
                  <a:lnTo>
                    <a:pt x="1125" y="0"/>
                  </a:lnTo>
                </a:path>
              </a:pathLst>
            </a:custGeom>
            <a:noFill/>
            <a:ln w="12700" cap="flat">
              <a:solidFill>
                <a:srgbClr val="DA1F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Freeform 70"/>
            <p:cNvSpPr>
              <a:spLocks/>
            </p:cNvSpPr>
            <p:nvPr/>
          </p:nvSpPr>
          <p:spPr bwMode="auto">
            <a:xfrm>
              <a:off x="855664" y="3936839"/>
              <a:ext cx="2671763" cy="1287462"/>
            </a:xfrm>
            <a:custGeom>
              <a:avLst/>
              <a:gdLst>
                <a:gd name="T0" fmla="*/ 0 w 1683"/>
                <a:gd name="T1" fmla="*/ 811 h 811"/>
                <a:gd name="T2" fmla="*/ 60 w 1683"/>
                <a:gd name="T3" fmla="*/ 811 h 811"/>
                <a:gd name="T4" fmla="*/ 60 w 1683"/>
                <a:gd name="T5" fmla="*/ 743 h 811"/>
                <a:gd name="T6" fmla="*/ 162 w 1683"/>
                <a:gd name="T7" fmla="*/ 743 h 811"/>
                <a:gd name="T8" fmla="*/ 162 w 1683"/>
                <a:gd name="T9" fmla="*/ 673 h 811"/>
                <a:gd name="T10" fmla="*/ 290 w 1683"/>
                <a:gd name="T11" fmla="*/ 673 h 811"/>
                <a:gd name="T12" fmla="*/ 290 w 1683"/>
                <a:gd name="T13" fmla="*/ 605 h 811"/>
                <a:gd name="T14" fmla="*/ 392 w 1683"/>
                <a:gd name="T15" fmla="*/ 605 h 811"/>
                <a:gd name="T16" fmla="*/ 392 w 1683"/>
                <a:gd name="T17" fmla="*/ 539 h 811"/>
                <a:gd name="T18" fmla="*/ 496 w 1683"/>
                <a:gd name="T19" fmla="*/ 539 h 811"/>
                <a:gd name="T20" fmla="*/ 496 w 1683"/>
                <a:gd name="T21" fmla="*/ 473 h 811"/>
                <a:gd name="T22" fmla="*/ 646 w 1683"/>
                <a:gd name="T23" fmla="*/ 473 h 811"/>
                <a:gd name="T24" fmla="*/ 646 w 1683"/>
                <a:gd name="T25" fmla="*/ 407 h 811"/>
                <a:gd name="T26" fmla="*/ 754 w 1683"/>
                <a:gd name="T27" fmla="*/ 407 h 811"/>
                <a:gd name="T28" fmla="*/ 754 w 1683"/>
                <a:gd name="T29" fmla="*/ 334 h 811"/>
                <a:gd name="T30" fmla="*/ 904 w 1683"/>
                <a:gd name="T31" fmla="*/ 334 h 811"/>
                <a:gd name="T32" fmla="*/ 904 w 1683"/>
                <a:gd name="T33" fmla="*/ 266 h 811"/>
                <a:gd name="T34" fmla="*/ 1065 w 1683"/>
                <a:gd name="T35" fmla="*/ 266 h 811"/>
                <a:gd name="T36" fmla="*/ 1065 w 1683"/>
                <a:gd name="T37" fmla="*/ 200 h 811"/>
                <a:gd name="T38" fmla="*/ 1244 w 1683"/>
                <a:gd name="T39" fmla="*/ 200 h 811"/>
                <a:gd name="T40" fmla="*/ 1244 w 1683"/>
                <a:gd name="T41" fmla="*/ 132 h 811"/>
                <a:gd name="T42" fmla="*/ 1417 w 1683"/>
                <a:gd name="T43" fmla="*/ 132 h 811"/>
                <a:gd name="T44" fmla="*/ 1417 w 1683"/>
                <a:gd name="T45" fmla="*/ 66 h 811"/>
                <a:gd name="T46" fmla="*/ 1553 w 1683"/>
                <a:gd name="T47" fmla="*/ 66 h 811"/>
                <a:gd name="T48" fmla="*/ 1553 w 1683"/>
                <a:gd name="T49" fmla="*/ 0 h 811"/>
                <a:gd name="T50" fmla="*/ 1683 w 1683"/>
                <a:gd name="T51"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3" h="811">
                  <a:moveTo>
                    <a:pt x="0" y="811"/>
                  </a:moveTo>
                  <a:lnTo>
                    <a:pt x="60" y="811"/>
                  </a:lnTo>
                  <a:lnTo>
                    <a:pt x="60" y="743"/>
                  </a:lnTo>
                  <a:lnTo>
                    <a:pt x="162" y="743"/>
                  </a:lnTo>
                  <a:lnTo>
                    <a:pt x="162" y="673"/>
                  </a:lnTo>
                  <a:lnTo>
                    <a:pt x="290" y="673"/>
                  </a:lnTo>
                  <a:lnTo>
                    <a:pt x="290" y="605"/>
                  </a:lnTo>
                  <a:lnTo>
                    <a:pt x="392" y="605"/>
                  </a:lnTo>
                  <a:lnTo>
                    <a:pt x="392" y="539"/>
                  </a:lnTo>
                  <a:lnTo>
                    <a:pt x="496" y="539"/>
                  </a:lnTo>
                  <a:lnTo>
                    <a:pt x="496" y="473"/>
                  </a:lnTo>
                  <a:lnTo>
                    <a:pt x="646" y="473"/>
                  </a:lnTo>
                  <a:lnTo>
                    <a:pt x="646" y="407"/>
                  </a:lnTo>
                  <a:lnTo>
                    <a:pt x="754" y="407"/>
                  </a:lnTo>
                  <a:lnTo>
                    <a:pt x="754" y="334"/>
                  </a:lnTo>
                  <a:lnTo>
                    <a:pt x="904" y="334"/>
                  </a:lnTo>
                  <a:lnTo>
                    <a:pt x="904" y="266"/>
                  </a:lnTo>
                  <a:lnTo>
                    <a:pt x="1065" y="266"/>
                  </a:lnTo>
                  <a:lnTo>
                    <a:pt x="1065" y="200"/>
                  </a:lnTo>
                  <a:lnTo>
                    <a:pt x="1244" y="200"/>
                  </a:lnTo>
                  <a:lnTo>
                    <a:pt x="1244" y="132"/>
                  </a:lnTo>
                  <a:lnTo>
                    <a:pt x="1417" y="132"/>
                  </a:lnTo>
                  <a:lnTo>
                    <a:pt x="1417" y="66"/>
                  </a:lnTo>
                  <a:lnTo>
                    <a:pt x="1553" y="66"/>
                  </a:lnTo>
                  <a:lnTo>
                    <a:pt x="1553" y="0"/>
                  </a:lnTo>
                  <a:lnTo>
                    <a:pt x="1683" y="0"/>
                  </a:lnTo>
                </a:path>
              </a:pathLst>
            </a:custGeom>
            <a:noFill/>
            <a:ln w="12700" cap="flat">
              <a:solidFill>
                <a:srgbClr val="2357A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Freeform 71"/>
            <p:cNvSpPr>
              <a:spLocks/>
            </p:cNvSpPr>
            <p:nvPr/>
          </p:nvSpPr>
          <p:spPr bwMode="auto">
            <a:xfrm>
              <a:off x="1643064" y="3930489"/>
              <a:ext cx="2170113" cy="862012"/>
            </a:xfrm>
            <a:custGeom>
              <a:avLst/>
              <a:gdLst>
                <a:gd name="T0" fmla="*/ 0 w 726"/>
                <a:gd name="T1" fmla="*/ 288 h 288"/>
                <a:gd name="T2" fmla="*/ 24 w 726"/>
                <a:gd name="T3" fmla="*/ 288 h 288"/>
                <a:gd name="T4" fmla="*/ 24 w 726"/>
                <a:gd name="T5" fmla="*/ 253 h 288"/>
                <a:gd name="T6" fmla="*/ 115 w 726"/>
                <a:gd name="T7" fmla="*/ 253 h 288"/>
                <a:gd name="T8" fmla="*/ 115 w 726"/>
                <a:gd name="T9" fmla="*/ 217 h 288"/>
                <a:gd name="T10" fmla="*/ 204 w 726"/>
                <a:gd name="T11" fmla="*/ 217 h 288"/>
                <a:gd name="T12" fmla="*/ 204 w 726"/>
                <a:gd name="T13" fmla="*/ 179 h 288"/>
                <a:gd name="T14" fmla="*/ 290 w 726"/>
                <a:gd name="T15" fmla="*/ 179 h 288"/>
                <a:gd name="T16" fmla="*/ 290 w 726"/>
                <a:gd name="T17" fmla="*/ 143 h 288"/>
                <a:gd name="T18" fmla="*/ 383 w 726"/>
                <a:gd name="T19" fmla="*/ 143 h 288"/>
                <a:gd name="T20" fmla="*/ 383 w 726"/>
                <a:gd name="T21" fmla="*/ 108 h 288"/>
                <a:gd name="T22" fmla="*/ 477 w 726"/>
                <a:gd name="T23" fmla="*/ 108 h 288"/>
                <a:gd name="T24" fmla="*/ 477 w 726"/>
                <a:gd name="T25" fmla="*/ 72 h 288"/>
                <a:gd name="T26" fmla="*/ 576 w 726"/>
                <a:gd name="T27" fmla="*/ 72 h 288"/>
                <a:gd name="T28" fmla="*/ 576 w 726"/>
                <a:gd name="T29" fmla="*/ 38 h 288"/>
                <a:gd name="T30" fmla="*/ 655 w 726"/>
                <a:gd name="T31" fmla="*/ 38 h 288"/>
                <a:gd name="T32" fmla="*/ 655 w 726"/>
                <a:gd name="T33" fmla="*/ 0 h 288"/>
                <a:gd name="T34" fmla="*/ 726 w 726"/>
                <a:gd name="T3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288">
                  <a:moveTo>
                    <a:pt x="0" y="288"/>
                  </a:moveTo>
                  <a:cubicBezTo>
                    <a:pt x="24" y="288"/>
                    <a:pt x="24" y="288"/>
                    <a:pt x="24" y="288"/>
                  </a:cubicBezTo>
                  <a:cubicBezTo>
                    <a:pt x="24" y="253"/>
                    <a:pt x="24" y="253"/>
                    <a:pt x="24" y="253"/>
                  </a:cubicBezTo>
                  <a:cubicBezTo>
                    <a:pt x="24" y="253"/>
                    <a:pt x="115" y="255"/>
                    <a:pt x="115" y="253"/>
                  </a:cubicBezTo>
                  <a:cubicBezTo>
                    <a:pt x="115" y="251"/>
                    <a:pt x="115" y="217"/>
                    <a:pt x="115" y="217"/>
                  </a:cubicBezTo>
                  <a:cubicBezTo>
                    <a:pt x="204" y="217"/>
                    <a:pt x="204" y="217"/>
                    <a:pt x="204" y="217"/>
                  </a:cubicBezTo>
                  <a:cubicBezTo>
                    <a:pt x="204" y="179"/>
                    <a:pt x="204" y="179"/>
                    <a:pt x="204" y="179"/>
                  </a:cubicBezTo>
                  <a:cubicBezTo>
                    <a:pt x="290" y="179"/>
                    <a:pt x="290" y="179"/>
                    <a:pt x="290" y="179"/>
                  </a:cubicBezTo>
                  <a:cubicBezTo>
                    <a:pt x="290" y="143"/>
                    <a:pt x="290" y="143"/>
                    <a:pt x="290" y="143"/>
                  </a:cubicBezTo>
                  <a:cubicBezTo>
                    <a:pt x="383" y="143"/>
                    <a:pt x="383" y="143"/>
                    <a:pt x="383" y="143"/>
                  </a:cubicBezTo>
                  <a:cubicBezTo>
                    <a:pt x="383" y="108"/>
                    <a:pt x="383" y="108"/>
                    <a:pt x="383" y="108"/>
                  </a:cubicBezTo>
                  <a:cubicBezTo>
                    <a:pt x="477" y="108"/>
                    <a:pt x="477" y="108"/>
                    <a:pt x="477" y="108"/>
                  </a:cubicBezTo>
                  <a:cubicBezTo>
                    <a:pt x="477" y="72"/>
                    <a:pt x="477" y="72"/>
                    <a:pt x="477" y="72"/>
                  </a:cubicBezTo>
                  <a:cubicBezTo>
                    <a:pt x="576" y="72"/>
                    <a:pt x="576" y="72"/>
                    <a:pt x="576" y="72"/>
                  </a:cubicBezTo>
                  <a:cubicBezTo>
                    <a:pt x="576" y="38"/>
                    <a:pt x="576" y="38"/>
                    <a:pt x="576" y="38"/>
                  </a:cubicBezTo>
                  <a:cubicBezTo>
                    <a:pt x="655" y="38"/>
                    <a:pt x="655" y="38"/>
                    <a:pt x="655" y="38"/>
                  </a:cubicBezTo>
                  <a:cubicBezTo>
                    <a:pt x="655" y="0"/>
                    <a:pt x="655" y="0"/>
                    <a:pt x="655" y="0"/>
                  </a:cubicBezTo>
                  <a:cubicBezTo>
                    <a:pt x="726" y="0"/>
                    <a:pt x="726" y="0"/>
                    <a:pt x="726" y="0"/>
                  </a:cubicBezTo>
                </a:path>
              </a:pathLst>
            </a:custGeom>
            <a:noFill/>
            <a:ln w="12700"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Oval 72"/>
            <p:cNvSpPr>
              <a:spLocks noChangeArrowheads="1"/>
            </p:cNvSpPr>
            <p:nvPr/>
          </p:nvSpPr>
          <p:spPr bwMode="auto">
            <a:xfrm>
              <a:off x="1677989" y="4765514"/>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Oval 73"/>
            <p:cNvSpPr>
              <a:spLocks noChangeArrowheads="1"/>
            </p:cNvSpPr>
            <p:nvPr/>
          </p:nvSpPr>
          <p:spPr bwMode="auto">
            <a:xfrm>
              <a:off x="1677989" y="4660739"/>
              <a:ext cx="57150"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Oval 74"/>
            <p:cNvSpPr>
              <a:spLocks noChangeArrowheads="1"/>
            </p:cNvSpPr>
            <p:nvPr/>
          </p:nvSpPr>
          <p:spPr bwMode="auto">
            <a:xfrm>
              <a:off x="1955801" y="4660739"/>
              <a:ext cx="57150"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Oval 75"/>
            <p:cNvSpPr>
              <a:spLocks noChangeArrowheads="1"/>
            </p:cNvSpPr>
            <p:nvPr/>
          </p:nvSpPr>
          <p:spPr bwMode="auto">
            <a:xfrm>
              <a:off x="1955801" y="4552789"/>
              <a:ext cx="57150"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Oval 76"/>
            <p:cNvSpPr>
              <a:spLocks noChangeArrowheads="1"/>
            </p:cNvSpPr>
            <p:nvPr/>
          </p:nvSpPr>
          <p:spPr bwMode="auto">
            <a:xfrm>
              <a:off x="2039939" y="4552789"/>
              <a:ext cx="57150"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Oval 77"/>
            <p:cNvSpPr>
              <a:spLocks noChangeArrowheads="1"/>
            </p:cNvSpPr>
            <p:nvPr/>
          </p:nvSpPr>
          <p:spPr bwMode="auto">
            <a:xfrm>
              <a:off x="2135189" y="4552789"/>
              <a:ext cx="53975"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Oval 78"/>
            <p:cNvSpPr>
              <a:spLocks noChangeArrowheads="1"/>
            </p:cNvSpPr>
            <p:nvPr/>
          </p:nvSpPr>
          <p:spPr bwMode="auto">
            <a:xfrm>
              <a:off x="2222501" y="4552789"/>
              <a:ext cx="53975"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Oval 79"/>
            <p:cNvSpPr>
              <a:spLocks noChangeArrowheads="1"/>
            </p:cNvSpPr>
            <p:nvPr/>
          </p:nvSpPr>
          <p:spPr bwMode="auto">
            <a:xfrm>
              <a:off x="2222501" y="4440077"/>
              <a:ext cx="53975"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Oval 80"/>
            <p:cNvSpPr>
              <a:spLocks noChangeArrowheads="1"/>
            </p:cNvSpPr>
            <p:nvPr/>
          </p:nvSpPr>
          <p:spPr bwMode="auto">
            <a:xfrm>
              <a:off x="2314576" y="4440077"/>
              <a:ext cx="53975"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Oval 81"/>
            <p:cNvSpPr>
              <a:spLocks noChangeArrowheads="1"/>
            </p:cNvSpPr>
            <p:nvPr/>
          </p:nvSpPr>
          <p:spPr bwMode="auto">
            <a:xfrm>
              <a:off x="2411414" y="4440077"/>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 name="Oval 82"/>
            <p:cNvSpPr>
              <a:spLocks noChangeArrowheads="1"/>
            </p:cNvSpPr>
            <p:nvPr/>
          </p:nvSpPr>
          <p:spPr bwMode="auto">
            <a:xfrm>
              <a:off x="2482851" y="4440077"/>
              <a:ext cx="53975"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 name="Oval 83"/>
            <p:cNvSpPr>
              <a:spLocks noChangeArrowheads="1"/>
            </p:cNvSpPr>
            <p:nvPr/>
          </p:nvSpPr>
          <p:spPr bwMode="auto">
            <a:xfrm>
              <a:off x="2479676" y="4335302"/>
              <a:ext cx="57150"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Oval 84"/>
            <p:cNvSpPr>
              <a:spLocks noChangeArrowheads="1"/>
            </p:cNvSpPr>
            <p:nvPr/>
          </p:nvSpPr>
          <p:spPr bwMode="auto">
            <a:xfrm>
              <a:off x="2573339" y="4335302"/>
              <a:ext cx="55563"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Oval 85"/>
            <p:cNvSpPr>
              <a:spLocks noChangeArrowheads="1"/>
            </p:cNvSpPr>
            <p:nvPr/>
          </p:nvSpPr>
          <p:spPr bwMode="auto">
            <a:xfrm>
              <a:off x="2659064" y="4335302"/>
              <a:ext cx="53975"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1" name="Oval 86"/>
            <p:cNvSpPr>
              <a:spLocks noChangeArrowheads="1"/>
            </p:cNvSpPr>
            <p:nvPr/>
          </p:nvSpPr>
          <p:spPr bwMode="auto">
            <a:xfrm>
              <a:off x="2763839" y="4335302"/>
              <a:ext cx="53975"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Oval 87"/>
            <p:cNvSpPr>
              <a:spLocks noChangeArrowheads="1"/>
            </p:cNvSpPr>
            <p:nvPr/>
          </p:nvSpPr>
          <p:spPr bwMode="auto">
            <a:xfrm>
              <a:off x="2763839" y="4227352"/>
              <a:ext cx="53975"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Oval 88"/>
            <p:cNvSpPr>
              <a:spLocks noChangeArrowheads="1"/>
            </p:cNvSpPr>
            <p:nvPr/>
          </p:nvSpPr>
          <p:spPr bwMode="auto">
            <a:xfrm>
              <a:off x="2854326" y="4227352"/>
              <a:ext cx="55563"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 name="Oval 89"/>
            <p:cNvSpPr>
              <a:spLocks noChangeArrowheads="1"/>
            </p:cNvSpPr>
            <p:nvPr/>
          </p:nvSpPr>
          <p:spPr bwMode="auto">
            <a:xfrm>
              <a:off x="2946401" y="4227352"/>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Oval 90"/>
            <p:cNvSpPr>
              <a:spLocks noChangeArrowheads="1"/>
            </p:cNvSpPr>
            <p:nvPr/>
          </p:nvSpPr>
          <p:spPr bwMode="auto">
            <a:xfrm>
              <a:off x="3027364" y="4227352"/>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Oval 91"/>
            <p:cNvSpPr>
              <a:spLocks noChangeArrowheads="1"/>
            </p:cNvSpPr>
            <p:nvPr/>
          </p:nvSpPr>
          <p:spPr bwMode="auto">
            <a:xfrm>
              <a:off x="3027364" y="4119402"/>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Oval 92"/>
            <p:cNvSpPr>
              <a:spLocks noChangeArrowheads="1"/>
            </p:cNvSpPr>
            <p:nvPr/>
          </p:nvSpPr>
          <p:spPr bwMode="auto">
            <a:xfrm>
              <a:off x="3111501" y="4119402"/>
              <a:ext cx="55563"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 name="Oval 93"/>
            <p:cNvSpPr>
              <a:spLocks noChangeArrowheads="1"/>
            </p:cNvSpPr>
            <p:nvPr/>
          </p:nvSpPr>
          <p:spPr bwMode="auto">
            <a:xfrm>
              <a:off x="3155951" y="4119402"/>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 name="Oval 94"/>
            <p:cNvSpPr>
              <a:spLocks noChangeArrowheads="1"/>
            </p:cNvSpPr>
            <p:nvPr/>
          </p:nvSpPr>
          <p:spPr bwMode="auto">
            <a:xfrm>
              <a:off x="3248026" y="4119402"/>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Oval 95"/>
            <p:cNvSpPr>
              <a:spLocks noChangeArrowheads="1"/>
            </p:cNvSpPr>
            <p:nvPr/>
          </p:nvSpPr>
          <p:spPr bwMode="auto">
            <a:xfrm>
              <a:off x="3341689" y="4119402"/>
              <a:ext cx="53975"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 name="Oval 96"/>
            <p:cNvSpPr>
              <a:spLocks noChangeArrowheads="1"/>
            </p:cNvSpPr>
            <p:nvPr/>
          </p:nvSpPr>
          <p:spPr bwMode="auto">
            <a:xfrm>
              <a:off x="3341689" y="4020977"/>
              <a:ext cx="53975"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Oval 97"/>
            <p:cNvSpPr>
              <a:spLocks noChangeArrowheads="1"/>
            </p:cNvSpPr>
            <p:nvPr/>
          </p:nvSpPr>
          <p:spPr bwMode="auto">
            <a:xfrm>
              <a:off x="3427414" y="4020977"/>
              <a:ext cx="53975"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Oval 98"/>
            <p:cNvSpPr>
              <a:spLocks noChangeArrowheads="1"/>
            </p:cNvSpPr>
            <p:nvPr/>
          </p:nvSpPr>
          <p:spPr bwMode="auto">
            <a:xfrm>
              <a:off x="3500439" y="4020977"/>
              <a:ext cx="52388"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 name="Oval 99"/>
            <p:cNvSpPr>
              <a:spLocks noChangeArrowheads="1"/>
            </p:cNvSpPr>
            <p:nvPr/>
          </p:nvSpPr>
          <p:spPr bwMode="auto">
            <a:xfrm>
              <a:off x="3571876" y="4020977"/>
              <a:ext cx="57150" cy="539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 name="Oval 100"/>
            <p:cNvSpPr>
              <a:spLocks noChangeArrowheads="1"/>
            </p:cNvSpPr>
            <p:nvPr/>
          </p:nvSpPr>
          <p:spPr bwMode="auto">
            <a:xfrm>
              <a:off x="3571876" y="3900327"/>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 name="Oval 101"/>
            <p:cNvSpPr>
              <a:spLocks noChangeArrowheads="1"/>
            </p:cNvSpPr>
            <p:nvPr/>
          </p:nvSpPr>
          <p:spPr bwMode="auto">
            <a:xfrm>
              <a:off x="3657601" y="3900327"/>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 name="Oval 102"/>
            <p:cNvSpPr>
              <a:spLocks noChangeArrowheads="1"/>
            </p:cNvSpPr>
            <p:nvPr/>
          </p:nvSpPr>
          <p:spPr bwMode="auto">
            <a:xfrm>
              <a:off x="3700464" y="3900327"/>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8" name="Oval 103"/>
            <p:cNvSpPr>
              <a:spLocks noChangeArrowheads="1"/>
            </p:cNvSpPr>
            <p:nvPr/>
          </p:nvSpPr>
          <p:spPr bwMode="auto">
            <a:xfrm>
              <a:off x="3768726" y="3900327"/>
              <a:ext cx="57150" cy="571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Oval 104"/>
            <p:cNvSpPr>
              <a:spLocks noChangeArrowheads="1"/>
            </p:cNvSpPr>
            <p:nvPr/>
          </p:nvSpPr>
          <p:spPr bwMode="auto">
            <a:xfrm>
              <a:off x="3290889" y="3909852"/>
              <a:ext cx="55563"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Oval 105"/>
            <p:cNvSpPr>
              <a:spLocks noChangeArrowheads="1"/>
            </p:cNvSpPr>
            <p:nvPr/>
          </p:nvSpPr>
          <p:spPr bwMode="auto">
            <a:xfrm>
              <a:off x="3382964" y="3909852"/>
              <a:ext cx="57150"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 name="Oval 106"/>
            <p:cNvSpPr>
              <a:spLocks noChangeArrowheads="1"/>
            </p:cNvSpPr>
            <p:nvPr/>
          </p:nvSpPr>
          <p:spPr bwMode="auto">
            <a:xfrm>
              <a:off x="3440114" y="3909852"/>
              <a:ext cx="53975"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 name="Oval 107"/>
            <p:cNvSpPr>
              <a:spLocks noChangeArrowheads="1"/>
            </p:cNvSpPr>
            <p:nvPr/>
          </p:nvSpPr>
          <p:spPr bwMode="auto">
            <a:xfrm>
              <a:off x="3487739" y="3909852"/>
              <a:ext cx="57150"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 name="Oval 108"/>
            <p:cNvSpPr>
              <a:spLocks noChangeArrowheads="1"/>
            </p:cNvSpPr>
            <p:nvPr/>
          </p:nvSpPr>
          <p:spPr bwMode="auto">
            <a:xfrm>
              <a:off x="3294064" y="4014627"/>
              <a:ext cx="55563"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4" name="Oval 109"/>
            <p:cNvSpPr>
              <a:spLocks noChangeArrowheads="1"/>
            </p:cNvSpPr>
            <p:nvPr/>
          </p:nvSpPr>
          <p:spPr bwMode="auto">
            <a:xfrm>
              <a:off x="3200401" y="4014627"/>
              <a:ext cx="57150"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 name="Oval 110"/>
            <p:cNvSpPr>
              <a:spLocks noChangeArrowheads="1"/>
            </p:cNvSpPr>
            <p:nvPr/>
          </p:nvSpPr>
          <p:spPr bwMode="auto">
            <a:xfrm>
              <a:off x="3165476" y="4014627"/>
              <a:ext cx="52388"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 name="Oval 111"/>
            <p:cNvSpPr>
              <a:spLocks noChangeArrowheads="1"/>
            </p:cNvSpPr>
            <p:nvPr/>
          </p:nvSpPr>
          <p:spPr bwMode="auto">
            <a:xfrm>
              <a:off x="3074989" y="4014627"/>
              <a:ext cx="57150"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Oval 112"/>
            <p:cNvSpPr>
              <a:spLocks noChangeArrowheads="1"/>
            </p:cNvSpPr>
            <p:nvPr/>
          </p:nvSpPr>
          <p:spPr bwMode="auto">
            <a:xfrm>
              <a:off x="3074989" y="4119402"/>
              <a:ext cx="57150"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 name="Oval 113"/>
            <p:cNvSpPr>
              <a:spLocks noChangeArrowheads="1"/>
            </p:cNvSpPr>
            <p:nvPr/>
          </p:nvSpPr>
          <p:spPr bwMode="auto">
            <a:xfrm>
              <a:off x="2976564" y="4119402"/>
              <a:ext cx="53975"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Oval 114"/>
            <p:cNvSpPr>
              <a:spLocks noChangeArrowheads="1"/>
            </p:cNvSpPr>
            <p:nvPr/>
          </p:nvSpPr>
          <p:spPr bwMode="auto">
            <a:xfrm>
              <a:off x="2889251" y="4119402"/>
              <a:ext cx="57150"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Oval 115"/>
            <p:cNvSpPr>
              <a:spLocks noChangeArrowheads="1"/>
            </p:cNvSpPr>
            <p:nvPr/>
          </p:nvSpPr>
          <p:spPr bwMode="auto">
            <a:xfrm>
              <a:off x="2803526" y="4119402"/>
              <a:ext cx="55563"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 name="Oval 116"/>
            <p:cNvSpPr>
              <a:spLocks noChangeArrowheads="1"/>
            </p:cNvSpPr>
            <p:nvPr/>
          </p:nvSpPr>
          <p:spPr bwMode="auto">
            <a:xfrm>
              <a:off x="2803526" y="4230527"/>
              <a:ext cx="55563"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2" name="Oval 117"/>
            <p:cNvSpPr>
              <a:spLocks noChangeArrowheads="1"/>
            </p:cNvSpPr>
            <p:nvPr/>
          </p:nvSpPr>
          <p:spPr bwMode="auto">
            <a:xfrm>
              <a:off x="2698751" y="4230527"/>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3" name="Oval 118"/>
            <p:cNvSpPr>
              <a:spLocks noChangeArrowheads="1"/>
            </p:cNvSpPr>
            <p:nvPr/>
          </p:nvSpPr>
          <p:spPr bwMode="auto">
            <a:xfrm>
              <a:off x="2614614" y="4230527"/>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 name="Oval 119"/>
            <p:cNvSpPr>
              <a:spLocks noChangeArrowheads="1"/>
            </p:cNvSpPr>
            <p:nvPr/>
          </p:nvSpPr>
          <p:spPr bwMode="auto">
            <a:xfrm>
              <a:off x="2519364" y="4230527"/>
              <a:ext cx="55563"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Oval 120"/>
            <p:cNvSpPr>
              <a:spLocks noChangeArrowheads="1"/>
            </p:cNvSpPr>
            <p:nvPr/>
          </p:nvSpPr>
          <p:spPr bwMode="auto">
            <a:xfrm>
              <a:off x="2519364" y="4335302"/>
              <a:ext cx="55563"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Oval 121"/>
            <p:cNvSpPr>
              <a:spLocks noChangeArrowheads="1"/>
            </p:cNvSpPr>
            <p:nvPr/>
          </p:nvSpPr>
          <p:spPr bwMode="auto">
            <a:xfrm>
              <a:off x="2425701" y="4335302"/>
              <a:ext cx="57150"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Oval 122"/>
            <p:cNvSpPr>
              <a:spLocks noChangeArrowheads="1"/>
            </p:cNvSpPr>
            <p:nvPr/>
          </p:nvSpPr>
          <p:spPr bwMode="auto">
            <a:xfrm>
              <a:off x="2341564" y="4335302"/>
              <a:ext cx="57150"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8" name="Oval 123"/>
            <p:cNvSpPr>
              <a:spLocks noChangeArrowheads="1"/>
            </p:cNvSpPr>
            <p:nvPr/>
          </p:nvSpPr>
          <p:spPr bwMode="auto">
            <a:xfrm>
              <a:off x="2259014" y="4335302"/>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Oval 124"/>
            <p:cNvSpPr>
              <a:spLocks noChangeArrowheads="1"/>
            </p:cNvSpPr>
            <p:nvPr/>
          </p:nvSpPr>
          <p:spPr bwMode="auto">
            <a:xfrm>
              <a:off x="2259014" y="4446427"/>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Oval 125"/>
            <p:cNvSpPr>
              <a:spLocks noChangeArrowheads="1"/>
            </p:cNvSpPr>
            <p:nvPr/>
          </p:nvSpPr>
          <p:spPr bwMode="auto">
            <a:xfrm>
              <a:off x="2189164" y="4446427"/>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Oval 126"/>
            <p:cNvSpPr>
              <a:spLocks noChangeArrowheads="1"/>
            </p:cNvSpPr>
            <p:nvPr/>
          </p:nvSpPr>
          <p:spPr bwMode="auto">
            <a:xfrm>
              <a:off x="2108201" y="4446427"/>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2" name="Oval 127"/>
            <p:cNvSpPr>
              <a:spLocks noChangeArrowheads="1"/>
            </p:cNvSpPr>
            <p:nvPr/>
          </p:nvSpPr>
          <p:spPr bwMode="auto">
            <a:xfrm>
              <a:off x="2025651" y="4446427"/>
              <a:ext cx="57150"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3" name="Oval 128"/>
            <p:cNvSpPr>
              <a:spLocks noChangeArrowheads="1"/>
            </p:cNvSpPr>
            <p:nvPr/>
          </p:nvSpPr>
          <p:spPr bwMode="auto">
            <a:xfrm>
              <a:off x="2025651" y="4552789"/>
              <a:ext cx="57150"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 name="Oval 129"/>
            <p:cNvSpPr>
              <a:spLocks noChangeArrowheads="1"/>
            </p:cNvSpPr>
            <p:nvPr/>
          </p:nvSpPr>
          <p:spPr bwMode="auto">
            <a:xfrm>
              <a:off x="1944689" y="4552789"/>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5" name="Oval 130"/>
            <p:cNvSpPr>
              <a:spLocks noChangeArrowheads="1"/>
            </p:cNvSpPr>
            <p:nvPr/>
          </p:nvSpPr>
          <p:spPr bwMode="auto">
            <a:xfrm>
              <a:off x="1854201" y="4552789"/>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6" name="Oval 131"/>
            <p:cNvSpPr>
              <a:spLocks noChangeArrowheads="1"/>
            </p:cNvSpPr>
            <p:nvPr/>
          </p:nvSpPr>
          <p:spPr bwMode="auto">
            <a:xfrm>
              <a:off x="1854201" y="4660739"/>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7" name="Oval 132"/>
            <p:cNvSpPr>
              <a:spLocks noChangeArrowheads="1"/>
            </p:cNvSpPr>
            <p:nvPr/>
          </p:nvSpPr>
          <p:spPr bwMode="auto">
            <a:xfrm>
              <a:off x="1768476" y="4660739"/>
              <a:ext cx="55563"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8" name="Oval 133"/>
            <p:cNvSpPr>
              <a:spLocks noChangeArrowheads="1"/>
            </p:cNvSpPr>
            <p:nvPr/>
          </p:nvSpPr>
          <p:spPr bwMode="auto">
            <a:xfrm>
              <a:off x="1695451" y="4660739"/>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9" name="Oval 134"/>
            <p:cNvSpPr>
              <a:spLocks noChangeArrowheads="1"/>
            </p:cNvSpPr>
            <p:nvPr/>
          </p:nvSpPr>
          <p:spPr bwMode="auto">
            <a:xfrm>
              <a:off x="1616076" y="4660739"/>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0" name="Oval 135"/>
            <p:cNvSpPr>
              <a:spLocks noChangeArrowheads="1"/>
            </p:cNvSpPr>
            <p:nvPr/>
          </p:nvSpPr>
          <p:spPr bwMode="auto">
            <a:xfrm>
              <a:off x="1616076" y="4765514"/>
              <a:ext cx="53975"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1" name="Oval 136"/>
            <p:cNvSpPr>
              <a:spLocks noChangeArrowheads="1"/>
            </p:cNvSpPr>
            <p:nvPr/>
          </p:nvSpPr>
          <p:spPr bwMode="auto">
            <a:xfrm>
              <a:off x="1525589" y="4765514"/>
              <a:ext cx="57150"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2" name="Oval 137"/>
            <p:cNvSpPr>
              <a:spLocks noChangeArrowheads="1"/>
            </p:cNvSpPr>
            <p:nvPr/>
          </p:nvSpPr>
          <p:spPr bwMode="auto">
            <a:xfrm>
              <a:off x="1450976" y="4765514"/>
              <a:ext cx="53975"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3" name="Oval 138"/>
            <p:cNvSpPr>
              <a:spLocks noChangeArrowheads="1"/>
            </p:cNvSpPr>
            <p:nvPr/>
          </p:nvSpPr>
          <p:spPr bwMode="auto">
            <a:xfrm>
              <a:off x="1450976" y="4873464"/>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4" name="Oval 139"/>
            <p:cNvSpPr>
              <a:spLocks noChangeArrowheads="1"/>
            </p:cNvSpPr>
            <p:nvPr/>
          </p:nvSpPr>
          <p:spPr bwMode="auto">
            <a:xfrm>
              <a:off x="1376364" y="4873464"/>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5" name="Oval 140"/>
            <p:cNvSpPr>
              <a:spLocks noChangeArrowheads="1"/>
            </p:cNvSpPr>
            <p:nvPr/>
          </p:nvSpPr>
          <p:spPr bwMode="auto">
            <a:xfrm>
              <a:off x="1282701" y="4873464"/>
              <a:ext cx="57150"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6" name="Oval 141"/>
            <p:cNvSpPr>
              <a:spLocks noChangeArrowheads="1"/>
            </p:cNvSpPr>
            <p:nvPr/>
          </p:nvSpPr>
          <p:spPr bwMode="auto">
            <a:xfrm>
              <a:off x="1282701" y="4978239"/>
              <a:ext cx="57150"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7" name="Oval 142"/>
            <p:cNvSpPr>
              <a:spLocks noChangeArrowheads="1"/>
            </p:cNvSpPr>
            <p:nvPr/>
          </p:nvSpPr>
          <p:spPr bwMode="auto">
            <a:xfrm>
              <a:off x="1196976" y="4978239"/>
              <a:ext cx="53975"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8" name="Oval 143"/>
            <p:cNvSpPr>
              <a:spLocks noChangeArrowheads="1"/>
            </p:cNvSpPr>
            <p:nvPr/>
          </p:nvSpPr>
          <p:spPr bwMode="auto">
            <a:xfrm>
              <a:off x="1085851" y="4978239"/>
              <a:ext cx="57150"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9" name="Oval 144"/>
            <p:cNvSpPr>
              <a:spLocks noChangeArrowheads="1"/>
            </p:cNvSpPr>
            <p:nvPr/>
          </p:nvSpPr>
          <p:spPr bwMode="auto">
            <a:xfrm>
              <a:off x="1085851" y="5089364"/>
              <a:ext cx="57150"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0" name="Oval 145"/>
            <p:cNvSpPr>
              <a:spLocks noChangeArrowheads="1"/>
            </p:cNvSpPr>
            <p:nvPr/>
          </p:nvSpPr>
          <p:spPr bwMode="auto">
            <a:xfrm>
              <a:off x="1014414" y="5089364"/>
              <a:ext cx="53975"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1" name="Oval 146"/>
            <p:cNvSpPr>
              <a:spLocks noChangeArrowheads="1"/>
            </p:cNvSpPr>
            <p:nvPr/>
          </p:nvSpPr>
          <p:spPr bwMode="auto">
            <a:xfrm>
              <a:off x="922339" y="5089364"/>
              <a:ext cx="52388" cy="53975"/>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2" name="Oval 147"/>
            <p:cNvSpPr>
              <a:spLocks noChangeArrowheads="1"/>
            </p:cNvSpPr>
            <p:nvPr/>
          </p:nvSpPr>
          <p:spPr bwMode="auto">
            <a:xfrm>
              <a:off x="922339" y="5197314"/>
              <a:ext cx="52388"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3" name="Oval 148"/>
            <p:cNvSpPr>
              <a:spLocks noChangeArrowheads="1"/>
            </p:cNvSpPr>
            <p:nvPr/>
          </p:nvSpPr>
          <p:spPr bwMode="auto">
            <a:xfrm>
              <a:off x="838201" y="5197314"/>
              <a:ext cx="57150" cy="57150"/>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4" name="Freeform 149"/>
            <p:cNvSpPr>
              <a:spLocks/>
            </p:cNvSpPr>
            <p:nvPr/>
          </p:nvSpPr>
          <p:spPr bwMode="auto">
            <a:xfrm>
              <a:off x="1085851" y="4862352"/>
              <a:ext cx="57150" cy="53975"/>
            </a:xfrm>
            <a:custGeom>
              <a:avLst/>
              <a:gdLst>
                <a:gd name="T0" fmla="*/ 0 w 36"/>
                <a:gd name="T1" fmla="*/ 34 h 34"/>
                <a:gd name="T2" fmla="*/ 17 w 36"/>
                <a:gd name="T3" fmla="*/ 0 h 34"/>
                <a:gd name="T4" fmla="*/ 36 w 36"/>
                <a:gd name="T5" fmla="*/ 34 h 34"/>
                <a:gd name="T6" fmla="*/ 0 w 36"/>
                <a:gd name="T7" fmla="*/ 34 h 34"/>
              </a:gdLst>
              <a:ahLst/>
              <a:cxnLst>
                <a:cxn ang="0">
                  <a:pos x="T0" y="T1"/>
                </a:cxn>
                <a:cxn ang="0">
                  <a:pos x="T2" y="T3"/>
                </a:cxn>
                <a:cxn ang="0">
                  <a:pos x="T4" y="T5"/>
                </a:cxn>
                <a:cxn ang="0">
                  <a:pos x="T6" y="T7"/>
                </a:cxn>
              </a:cxnLst>
              <a:rect l="0" t="0" r="r" b="b"/>
              <a:pathLst>
                <a:path w="36" h="34">
                  <a:moveTo>
                    <a:pt x="0" y="34"/>
                  </a:moveTo>
                  <a:lnTo>
                    <a:pt x="17" y="0"/>
                  </a:lnTo>
                  <a:lnTo>
                    <a:pt x="36" y="34"/>
                  </a:lnTo>
                  <a:lnTo>
                    <a:pt x="0" y="34"/>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5" name="Freeform 150"/>
            <p:cNvSpPr>
              <a:spLocks/>
            </p:cNvSpPr>
            <p:nvPr/>
          </p:nvSpPr>
          <p:spPr bwMode="auto">
            <a:xfrm>
              <a:off x="1190626" y="4862352"/>
              <a:ext cx="57150" cy="53975"/>
            </a:xfrm>
            <a:custGeom>
              <a:avLst/>
              <a:gdLst>
                <a:gd name="T0" fmla="*/ 0 w 36"/>
                <a:gd name="T1" fmla="*/ 34 h 34"/>
                <a:gd name="T2" fmla="*/ 17 w 36"/>
                <a:gd name="T3" fmla="*/ 0 h 34"/>
                <a:gd name="T4" fmla="*/ 36 w 36"/>
                <a:gd name="T5" fmla="*/ 34 h 34"/>
                <a:gd name="T6" fmla="*/ 0 w 36"/>
                <a:gd name="T7" fmla="*/ 34 h 34"/>
              </a:gdLst>
              <a:ahLst/>
              <a:cxnLst>
                <a:cxn ang="0">
                  <a:pos x="T0" y="T1"/>
                </a:cxn>
                <a:cxn ang="0">
                  <a:pos x="T2" y="T3"/>
                </a:cxn>
                <a:cxn ang="0">
                  <a:pos x="T4" y="T5"/>
                </a:cxn>
                <a:cxn ang="0">
                  <a:pos x="T6" y="T7"/>
                </a:cxn>
              </a:cxnLst>
              <a:rect l="0" t="0" r="r" b="b"/>
              <a:pathLst>
                <a:path w="36" h="34">
                  <a:moveTo>
                    <a:pt x="0" y="34"/>
                  </a:moveTo>
                  <a:lnTo>
                    <a:pt x="17" y="0"/>
                  </a:lnTo>
                  <a:lnTo>
                    <a:pt x="36" y="34"/>
                  </a:lnTo>
                  <a:lnTo>
                    <a:pt x="0" y="34"/>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6" name="Freeform 151"/>
            <p:cNvSpPr>
              <a:spLocks/>
            </p:cNvSpPr>
            <p:nvPr/>
          </p:nvSpPr>
          <p:spPr bwMode="auto">
            <a:xfrm>
              <a:off x="1011239" y="4970302"/>
              <a:ext cx="57150" cy="57150"/>
            </a:xfrm>
            <a:custGeom>
              <a:avLst/>
              <a:gdLst>
                <a:gd name="T0" fmla="*/ 0 w 36"/>
                <a:gd name="T1" fmla="*/ 36 h 36"/>
                <a:gd name="T2" fmla="*/ 17 w 36"/>
                <a:gd name="T3" fmla="*/ 0 h 36"/>
                <a:gd name="T4" fmla="*/ 36 w 36"/>
                <a:gd name="T5" fmla="*/ 36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152"/>
            <p:cNvSpPr>
              <a:spLocks/>
            </p:cNvSpPr>
            <p:nvPr/>
          </p:nvSpPr>
          <p:spPr bwMode="auto">
            <a:xfrm>
              <a:off x="1001714" y="4973477"/>
              <a:ext cx="57150" cy="55562"/>
            </a:xfrm>
            <a:custGeom>
              <a:avLst/>
              <a:gdLst>
                <a:gd name="T0" fmla="*/ 0 w 36"/>
                <a:gd name="T1" fmla="*/ 35 h 35"/>
                <a:gd name="T2" fmla="*/ 19 w 36"/>
                <a:gd name="T3" fmla="*/ 0 h 35"/>
                <a:gd name="T4" fmla="*/ 36 w 36"/>
                <a:gd name="T5" fmla="*/ 35 h 35"/>
                <a:gd name="T6" fmla="*/ 0 w 36"/>
                <a:gd name="T7" fmla="*/ 35 h 35"/>
              </a:gdLst>
              <a:ahLst/>
              <a:cxnLst>
                <a:cxn ang="0">
                  <a:pos x="T0" y="T1"/>
                </a:cxn>
                <a:cxn ang="0">
                  <a:pos x="T2" y="T3"/>
                </a:cxn>
                <a:cxn ang="0">
                  <a:pos x="T4" y="T5"/>
                </a:cxn>
                <a:cxn ang="0">
                  <a:pos x="T6" y="T7"/>
                </a:cxn>
              </a:cxnLst>
              <a:rect l="0" t="0" r="r" b="b"/>
              <a:pathLst>
                <a:path w="36" h="35">
                  <a:moveTo>
                    <a:pt x="0" y="35"/>
                  </a:moveTo>
                  <a:lnTo>
                    <a:pt x="19" y="0"/>
                  </a:lnTo>
                  <a:lnTo>
                    <a:pt x="36" y="35"/>
                  </a:lnTo>
                  <a:lnTo>
                    <a:pt x="0" y="35"/>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153"/>
            <p:cNvSpPr>
              <a:spLocks/>
            </p:cNvSpPr>
            <p:nvPr/>
          </p:nvSpPr>
          <p:spPr bwMode="auto">
            <a:xfrm>
              <a:off x="923926" y="4973477"/>
              <a:ext cx="57150" cy="55562"/>
            </a:xfrm>
            <a:custGeom>
              <a:avLst/>
              <a:gdLst>
                <a:gd name="T0" fmla="*/ 0 w 36"/>
                <a:gd name="T1" fmla="*/ 35 h 35"/>
                <a:gd name="T2" fmla="*/ 17 w 36"/>
                <a:gd name="T3" fmla="*/ 0 h 35"/>
                <a:gd name="T4" fmla="*/ 36 w 36"/>
                <a:gd name="T5" fmla="*/ 35 h 35"/>
                <a:gd name="T6" fmla="*/ 0 w 36"/>
                <a:gd name="T7" fmla="*/ 35 h 35"/>
              </a:gdLst>
              <a:ahLst/>
              <a:cxnLst>
                <a:cxn ang="0">
                  <a:pos x="T0" y="T1"/>
                </a:cxn>
                <a:cxn ang="0">
                  <a:pos x="T2" y="T3"/>
                </a:cxn>
                <a:cxn ang="0">
                  <a:pos x="T4" y="T5"/>
                </a:cxn>
                <a:cxn ang="0">
                  <a:pos x="T6" y="T7"/>
                </a:cxn>
              </a:cxnLst>
              <a:rect l="0" t="0" r="r" b="b"/>
              <a:pathLst>
                <a:path w="36" h="35">
                  <a:moveTo>
                    <a:pt x="0" y="35"/>
                  </a:moveTo>
                  <a:lnTo>
                    <a:pt x="17" y="0"/>
                  </a:lnTo>
                  <a:lnTo>
                    <a:pt x="36" y="35"/>
                  </a:lnTo>
                  <a:lnTo>
                    <a:pt x="0" y="35"/>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9" name="Freeform 154"/>
            <p:cNvSpPr>
              <a:spLocks/>
            </p:cNvSpPr>
            <p:nvPr/>
          </p:nvSpPr>
          <p:spPr bwMode="auto">
            <a:xfrm>
              <a:off x="831851" y="5078252"/>
              <a:ext cx="57150" cy="57150"/>
            </a:xfrm>
            <a:custGeom>
              <a:avLst/>
              <a:gdLst>
                <a:gd name="T0" fmla="*/ 0 w 36"/>
                <a:gd name="T1" fmla="*/ 36 h 36"/>
                <a:gd name="T2" fmla="*/ 17 w 36"/>
                <a:gd name="T3" fmla="*/ 0 h 36"/>
                <a:gd name="T4" fmla="*/ 36 w 36"/>
                <a:gd name="T5" fmla="*/ 36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0" name="Freeform 155"/>
            <p:cNvSpPr>
              <a:spLocks/>
            </p:cNvSpPr>
            <p:nvPr/>
          </p:nvSpPr>
          <p:spPr bwMode="auto">
            <a:xfrm>
              <a:off x="923926" y="5078252"/>
              <a:ext cx="53975" cy="57150"/>
            </a:xfrm>
            <a:custGeom>
              <a:avLst/>
              <a:gdLst>
                <a:gd name="T0" fmla="*/ 0 w 34"/>
                <a:gd name="T1" fmla="*/ 36 h 36"/>
                <a:gd name="T2" fmla="*/ 17 w 34"/>
                <a:gd name="T3" fmla="*/ 0 h 36"/>
                <a:gd name="T4" fmla="*/ 34 w 34"/>
                <a:gd name="T5" fmla="*/ 36 h 36"/>
                <a:gd name="T6" fmla="*/ 0 w 34"/>
                <a:gd name="T7" fmla="*/ 36 h 36"/>
              </a:gdLst>
              <a:ahLst/>
              <a:cxnLst>
                <a:cxn ang="0">
                  <a:pos x="T0" y="T1"/>
                </a:cxn>
                <a:cxn ang="0">
                  <a:pos x="T2" y="T3"/>
                </a:cxn>
                <a:cxn ang="0">
                  <a:pos x="T4" y="T5"/>
                </a:cxn>
                <a:cxn ang="0">
                  <a:pos x="T6" y="T7"/>
                </a:cxn>
              </a:cxnLst>
              <a:rect l="0" t="0" r="r" b="b"/>
              <a:pathLst>
                <a:path w="34" h="36">
                  <a:moveTo>
                    <a:pt x="0" y="36"/>
                  </a:moveTo>
                  <a:lnTo>
                    <a:pt x="17" y="0"/>
                  </a:lnTo>
                  <a:lnTo>
                    <a:pt x="34"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1" name="Freeform 156"/>
            <p:cNvSpPr>
              <a:spLocks/>
            </p:cNvSpPr>
            <p:nvPr/>
          </p:nvSpPr>
          <p:spPr bwMode="auto">
            <a:xfrm>
              <a:off x="1281114" y="4748052"/>
              <a:ext cx="55563" cy="57150"/>
            </a:xfrm>
            <a:custGeom>
              <a:avLst/>
              <a:gdLst>
                <a:gd name="T0" fmla="*/ 0 w 35"/>
                <a:gd name="T1" fmla="*/ 36 h 36"/>
                <a:gd name="T2" fmla="*/ 17 w 35"/>
                <a:gd name="T3" fmla="*/ 0 h 36"/>
                <a:gd name="T4" fmla="*/ 35 w 35"/>
                <a:gd name="T5" fmla="*/ 36 h 36"/>
                <a:gd name="T6" fmla="*/ 0 w 35"/>
                <a:gd name="T7" fmla="*/ 36 h 36"/>
              </a:gdLst>
              <a:ahLst/>
              <a:cxnLst>
                <a:cxn ang="0">
                  <a:pos x="T0" y="T1"/>
                </a:cxn>
                <a:cxn ang="0">
                  <a:pos x="T2" y="T3"/>
                </a:cxn>
                <a:cxn ang="0">
                  <a:pos x="T4" y="T5"/>
                </a:cxn>
                <a:cxn ang="0">
                  <a:pos x="T6" y="T7"/>
                </a:cxn>
              </a:cxnLst>
              <a:rect l="0" t="0" r="r" b="b"/>
              <a:pathLst>
                <a:path w="35" h="36">
                  <a:moveTo>
                    <a:pt x="0" y="36"/>
                  </a:moveTo>
                  <a:lnTo>
                    <a:pt x="17" y="0"/>
                  </a:lnTo>
                  <a:lnTo>
                    <a:pt x="35"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2" name="Freeform 157"/>
            <p:cNvSpPr>
              <a:spLocks/>
            </p:cNvSpPr>
            <p:nvPr/>
          </p:nvSpPr>
          <p:spPr bwMode="auto">
            <a:xfrm>
              <a:off x="1370014" y="4748052"/>
              <a:ext cx="57150" cy="57150"/>
            </a:xfrm>
            <a:custGeom>
              <a:avLst/>
              <a:gdLst>
                <a:gd name="T0" fmla="*/ 0 w 36"/>
                <a:gd name="T1" fmla="*/ 36 h 36"/>
                <a:gd name="T2" fmla="*/ 17 w 36"/>
                <a:gd name="T3" fmla="*/ 0 h 36"/>
                <a:gd name="T4" fmla="*/ 36 w 36"/>
                <a:gd name="T5" fmla="*/ 36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3" name="Freeform 158"/>
            <p:cNvSpPr>
              <a:spLocks/>
            </p:cNvSpPr>
            <p:nvPr/>
          </p:nvSpPr>
          <p:spPr bwMode="auto">
            <a:xfrm>
              <a:off x="1454151" y="4646452"/>
              <a:ext cx="57150" cy="57150"/>
            </a:xfrm>
            <a:custGeom>
              <a:avLst/>
              <a:gdLst>
                <a:gd name="T0" fmla="*/ 0 w 36"/>
                <a:gd name="T1" fmla="*/ 36 h 36"/>
                <a:gd name="T2" fmla="*/ 17 w 36"/>
                <a:gd name="T3" fmla="*/ 0 h 36"/>
                <a:gd name="T4" fmla="*/ 36 w 36"/>
                <a:gd name="T5" fmla="*/ 36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159"/>
            <p:cNvSpPr>
              <a:spLocks/>
            </p:cNvSpPr>
            <p:nvPr/>
          </p:nvSpPr>
          <p:spPr bwMode="auto">
            <a:xfrm>
              <a:off x="1531939" y="4646452"/>
              <a:ext cx="53975" cy="57150"/>
            </a:xfrm>
            <a:custGeom>
              <a:avLst/>
              <a:gdLst>
                <a:gd name="T0" fmla="*/ 0 w 34"/>
                <a:gd name="T1" fmla="*/ 36 h 36"/>
                <a:gd name="T2" fmla="*/ 17 w 34"/>
                <a:gd name="T3" fmla="*/ 0 h 36"/>
                <a:gd name="T4" fmla="*/ 34 w 34"/>
                <a:gd name="T5" fmla="*/ 36 h 36"/>
                <a:gd name="T6" fmla="*/ 0 w 34"/>
                <a:gd name="T7" fmla="*/ 36 h 36"/>
              </a:gdLst>
              <a:ahLst/>
              <a:cxnLst>
                <a:cxn ang="0">
                  <a:pos x="T0" y="T1"/>
                </a:cxn>
                <a:cxn ang="0">
                  <a:pos x="T2" y="T3"/>
                </a:cxn>
                <a:cxn ang="0">
                  <a:pos x="T4" y="T5"/>
                </a:cxn>
                <a:cxn ang="0">
                  <a:pos x="T6" y="T7"/>
                </a:cxn>
              </a:cxnLst>
              <a:rect l="0" t="0" r="r" b="b"/>
              <a:pathLst>
                <a:path w="34" h="36">
                  <a:moveTo>
                    <a:pt x="0" y="36"/>
                  </a:moveTo>
                  <a:lnTo>
                    <a:pt x="17" y="0"/>
                  </a:lnTo>
                  <a:lnTo>
                    <a:pt x="34"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160"/>
            <p:cNvSpPr>
              <a:spLocks/>
            </p:cNvSpPr>
            <p:nvPr/>
          </p:nvSpPr>
          <p:spPr bwMode="auto">
            <a:xfrm>
              <a:off x="1616076" y="4538502"/>
              <a:ext cx="55563" cy="57150"/>
            </a:xfrm>
            <a:custGeom>
              <a:avLst/>
              <a:gdLst>
                <a:gd name="T0" fmla="*/ 0 w 35"/>
                <a:gd name="T1" fmla="*/ 36 h 36"/>
                <a:gd name="T2" fmla="*/ 17 w 35"/>
                <a:gd name="T3" fmla="*/ 0 h 36"/>
                <a:gd name="T4" fmla="*/ 35 w 35"/>
                <a:gd name="T5" fmla="*/ 34 h 36"/>
                <a:gd name="T6" fmla="*/ 0 w 35"/>
                <a:gd name="T7" fmla="*/ 36 h 36"/>
              </a:gdLst>
              <a:ahLst/>
              <a:cxnLst>
                <a:cxn ang="0">
                  <a:pos x="T0" y="T1"/>
                </a:cxn>
                <a:cxn ang="0">
                  <a:pos x="T2" y="T3"/>
                </a:cxn>
                <a:cxn ang="0">
                  <a:pos x="T4" y="T5"/>
                </a:cxn>
                <a:cxn ang="0">
                  <a:pos x="T6" y="T7"/>
                </a:cxn>
              </a:cxnLst>
              <a:rect l="0" t="0" r="r" b="b"/>
              <a:pathLst>
                <a:path w="35" h="36">
                  <a:moveTo>
                    <a:pt x="0" y="36"/>
                  </a:moveTo>
                  <a:lnTo>
                    <a:pt x="17" y="0"/>
                  </a:lnTo>
                  <a:lnTo>
                    <a:pt x="35" y="34"/>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6" name="Freeform 161"/>
            <p:cNvSpPr>
              <a:spLocks/>
            </p:cNvSpPr>
            <p:nvPr/>
          </p:nvSpPr>
          <p:spPr bwMode="auto">
            <a:xfrm>
              <a:off x="1693864" y="4535327"/>
              <a:ext cx="55563" cy="57150"/>
            </a:xfrm>
            <a:custGeom>
              <a:avLst/>
              <a:gdLst>
                <a:gd name="T0" fmla="*/ 0 w 35"/>
                <a:gd name="T1" fmla="*/ 36 h 36"/>
                <a:gd name="T2" fmla="*/ 17 w 35"/>
                <a:gd name="T3" fmla="*/ 0 h 36"/>
                <a:gd name="T4" fmla="*/ 35 w 35"/>
                <a:gd name="T5" fmla="*/ 36 h 36"/>
                <a:gd name="T6" fmla="*/ 0 w 35"/>
                <a:gd name="T7" fmla="*/ 36 h 36"/>
              </a:gdLst>
              <a:ahLst/>
              <a:cxnLst>
                <a:cxn ang="0">
                  <a:pos x="T0" y="T1"/>
                </a:cxn>
                <a:cxn ang="0">
                  <a:pos x="T2" y="T3"/>
                </a:cxn>
                <a:cxn ang="0">
                  <a:pos x="T4" y="T5"/>
                </a:cxn>
                <a:cxn ang="0">
                  <a:pos x="T6" y="T7"/>
                </a:cxn>
              </a:cxnLst>
              <a:rect l="0" t="0" r="r" b="b"/>
              <a:pathLst>
                <a:path w="35" h="36">
                  <a:moveTo>
                    <a:pt x="0" y="36"/>
                  </a:moveTo>
                  <a:lnTo>
                    <a:pt x="17" y="0"/>
                  </a:lnTo>
                  <a:lnTo>
                    <a:pt x="35"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7" name="Freeform 162"/>
            <p:cNvSpPr>
              <a:spLocks/>
            </p:cNvSpPr>
            <p:nvPr/>
          </p:nvSpPr>
          <p:spPr bwMode="auto">
            <a:xfrm>
              <a:off x="1687514" y="4433727"/>
              <a:ext cx="57150" cy="57150"/>
            </a:xfrm>
            <a:custGeom>
              <a:avLst/>
              <a:gdLst>
                <a:gd name="T0" fmla="*/ 0 w 36"/>
                <a:gd name="T1" fmla="*/ 36 h 36"/>
                <a:gd name="T2" fmla="*/ 17 w 36"/>
                <a:gd name="T3" fmla="*/ 0 h 36"/>
                <a:gd name="T4" fmla="*/ 36 w 36"/>
                <a:gd name="T5" fmla="*/ 34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4"/>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8" name="Freeform 163"/>
            <p:cNvSpPr>
              <a:spLocks/>
            </p:cNvSpPr>
            <p:nvPr/>
          </p:nvSpPr>
          <p:spPr bwMode="auto">
            <a:xfrm>
              <a:off x="1762126" y="4430552"/>
              <a:ext cx="57150" cy="57150"/>
            </a:xfrm>
            <a:custGeom>
              <a:avLst/>
              <a:gdLst>
                <a:gd name="T0" fmla="*/ 0 w 36"/>
                <a:gd name="T1" fmla="*/ 36 h 36"/>
                <a:gd name="T2" fmla="*/ 17 w 36"/>
                <a:gd name="T3" fmla="*/ 0 h 36"/>
                <a:gd name="T4" fmla="*/ 36 w 36"/>
                <a:gd name="T5" fmla="*/ 36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9" name="Freeform 164"/>
            <p:cNvSpPr>
              <a:spLocks/>
            </p:cNvSpPr>
            <p:nvPr/>
          </p:nvSpPr>
          <p:spPr bwMode="auto">
            <a:xfrm>
              <a:off x="1782764" y="4325777"/>
              <a:ext cx="57150" cy="57150"/>
            </a:xfrm>
            <a:custGeom>
              <a:avLst/>
              <a:gdLst>
                <a:gd name="T0" fmla="*/ 0 w 36"/>
                <a:gd name="T1" fmla="*/ 36 h 36"/>
                <a:gd name="T2" fmla="*/ 17 w 36"/>
                <a:gd name="T3" fmla="*/ 0 h 36"/>
                <a:gd name="T4" fmla="*/ 36 w 36"/>
                <a:gd name="T5" fmla="*/ 36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0" name="Freeform 165"/>
            <p:cNvSpPr>
              <a:spLocks/>
            </p:cNvSpPr>
            <p:nvPr/>
          </p:nvSpPr>
          <p:spPr bwMode="auto">
            <a:xfrm>
              <a:off x="1857376" y="4322602"/>
              <a:ext cx="57150" cy="60325"/>
            </a:xfrm>
            <a:custGeom>
              <a:avLst/>
              <a:gdLst>
                <a:gd name="T0" fmla="*/ 0 w 36"/>
                <a:gd name="T1" fmla="*/ 38 h 38"/>
                <a:gd name="T2" fmla="*/ 17 w 36"/>
                <a:gd name="T3" fmla="*/ 0 h 38"/>
                <a:gd name="T4" fmla="*/ 36 w 36"/>
                <a:gd name="T5" fmla="*/ 36 h 38"/>
                <a:gd name="T6" fmla="*/ 0 w 36"/>
                <a:gd name="T7" fmla="*/ 38 h 38"/>
              </a:gdLst>
              <a:ahLst/>
              <a:cxnLst>
                <a:cxn ang="0">
                  <a:pos x="T0" y="T1"/>
                </a:cxn>
                <a:cxn ang="0">
                  <a:pos x="T2" y="T3"/>
                </a:cxn>
                <a:cxn ang="0">
                  <a:pos x="T4" y="T5"/>
                </a:cxn>
                <a:cxn ang="0">
                  <a:pos x="T6" y="T7"/>
                </a:cxn>
              </a:cxnLst>
              <a:rect l="0" t="0" r="r" b="b"/>
              <a:pathLst>
                <a:path w="36" h="38">
                  <a:moveTo>
                    <a:pt x="0" y="38"/>
                  </a:moveTo>
                  <a:lnTo>
                    <a:pt x="17" y="0"/>
                  </a:lnTo>
                  <a:lnTo>
                    <a:pt x="36" y="36"/>
                  </a:lnTo>
                  <a:lnTo>
                    <a:pt x="0" y="38"/>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1" name="Freeform 166"/>
            <p:cNvSpPr>
              <a:spLocks/>
            </p:cNvSpPr>
            <p:nvPr/>
          </p:nvSpPr>
          <p:spPr bwMode="auto">
            <a:xfrm>
              <a:off x="1870076" y="4217827"/>
              <a:ext cx="57150" cy="57150"/>
            </a:xfrm>
            <a:custGeom>
              <a:avLst/>
              <a:gdLst>
                <a:gd name="T0" fmla="*/ 0 w 36"/>
                <a:gd name="T1" fmla="*/ 36 h 36"/>
                <a:gd name="T2" fmla="*/ 17 w 36"/>
                <a:gd name="T3" fmla="*/ 0 h 36"/>
                <a:gd name="T4" fmla="*/ 36 w 36"/>
                <a:gd name="T5" fmla="*/ 36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167"/>
            <p:cNvSpPr>
              <a:spLocks/>
            </p:cNvSpPr>
            <p:nvPr/>
          </p:nvSpPr>
          <p:spPr bwMode="auto">
            <a:xfrm>
              <a:off x="1947864" y="4214652"/>
              <a:ext cx="57150" cy="60325"/>
            </a:xfrm>
            <a:custGeom>
              <a:avLst/>
              <a:gdLst>
                <a:gd name="T0" fmla="*/ 0 w 36"/>
                <a:gd name="T1" fmla="*/ 38 h 38"/>
                <a:gd name="T2" fmla="*/ 17 w 36"/>
                <a:gd name="T3" fmla="*/ 0 h 38"/>
                <a:gd name="T4" fmla="*/ 36 w 36"/>
                <a:gd name="T5" fmla="*/ 36 h 38"/>
                <a:gd name="T6" fmla="*/ 0 w 36"/>
                <a:gd name="T7" fmla="*/ 38 h 38"/>
              </a:gdLst>
              <a:ahLst/>
              <a:cxnLst>
                <a:cxn ang="0">
                  <a:pos x="T0" y="T1"/>
                </a:cxn>
                <a:cxn ang="0">
                  <a:pos x="T2" y="T3"/>
                </a:cxn>
                <a:cxn ang="0">
                  <a:pos x="T4" y="T5"/>
                </a:cxn>
                <a:cxn ang="0">
                  <a:pos x="T6" y="T7"/>
                </a:cxn>
              </a:cxnLst>
              <a:rect l="0" t="0" r="r" b="b"/>
              <a:pathLst>
                <a:path w="36" h="38">
                  <a:moveTo>
                    <a:pt x="0" y="38"/>
                  </a:moveTo>
                  <a:lnTo>
                    <a:pt x="17" y="0"/>
                  </a:lnTo>
                  <a:lnTo>
                    <a:pt x="36" y="36"/>
                  </a:lnTo>
                  <a:lnTo>
                    <a:pt x="0" y="38"/>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Freeform 168"/>
            <p:cNvSpPr>
              <a:spLocks/>
            </p:cNvSpPr>
            <p:nvPr/>
          </p:nvSpPr>
          <p:spPr bwMode="auto">
            <a:xfrm>
              <a:off x="1944689" y="4103527"/>
              <a:ext cx="53975" cy="57150"/>
            </a:xfrm>
            <a:custGeom>
              <a:avLst/>
              <a:gdLst>
                <a:gd name="T0" fmla="*/ 0 w 34"/>
                <a:gd name="T1" fmla="*/ 36 h 36"/>
                <a:gd name="T2" fmla="*/ 15 w 34"/>
                <a:gd name="T3" fmla="*/ 0 h 36"/>
                <a:gd name="T4" fmla="*/ 34 w 34"/>
                <a:gd name="T5" fmla="*/ 36 h 36"/>
                <a:gd name="T6" fmla="*/ 0 w 34"/>
                <a:gd name="T7" fmla="*/ 36 h 36"/>
              </a:gdLst>
              <a:ahLst/>
              <a:cxnLst>
                <a:cxn ang="0">
                  <a:pos x="T0" y="T1"/>
                </a:cxn>
                <a:cxn ang="0">
                  <a:pos x="T2" y="T3"/>
                </a:cxn>
                <a:cxn ang="0">
                  <a:pos x="T4" y="T5"/>
                </a:cxn>
                <a:cxn ang="0">
                  <a:pos x="T6" y="T7"/>
                </a:cxn>
              </a:cxnLst>
              <a:rect l="0" t="0" r="r" b="b"/>
              <a:pathLst>
                <a:path w="34" h="36">
                  <a:moveTo>
                    <a:pt x="0" y="36"/>
                  </a:moveTo>
                  <a:lnTo>
                    <a:pt x="15" y="0"/>
                  </a:lnTo>
                  <a:lnTo>
                    <a:pt x="34"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4" name="Freeform 169"/>
            <p:cNvSpPr>
              <a:spLocks/>
            </p:cNvSpPr>
            <p:nvPr/>
          </p:nvSpPr>
          <p:spPr bwMode="auto">
            <a:xfrm>
              <a:off x="2019301" y="4103527"/>
              <a:ext cx="57150" cy="57150"/>
            </a:xfrm>
            <a:custGeom>
              <a:avLst/>
              <a:gdLst>
                <a:gd name="T0" fmla="*/ 0 w 36"/>
                <a:gd name="T1" fmla="*/ 36 h 36"/>
                <a:gd name="T2" fmla="*/ 17 w 36"/>
                <a:gd name="T3" fmla="*/ 0 h 36"/>
                <a:gd name="T4" fmla="*/ 36 w 36"/>
                <a:gd name="T5" fmla="*/ 34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4"/>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70"/>
            <p:cNvSpPr>
              <a:spLocks/>
            </p:cNvSpPr>
            <p:nvPr/>
          </p:nvSpPr>
          <p:spPr bwMode="auto">
            <a:xfrm>
              <a:off x="2030414" y="3997164"/>
              <a:ext cx="57150" cy="55562"/>
            </a:xfrm>
            <a:custGeom>
              <a:avLst/>
              <a:gdLst>
                <a:gd name="T0" fmla="*/ 0 w 36"/>
                <a:gd name="T1" fmla="*/ 35 h 35"/>
                <a:gd name="T2" fmla="*/ 17 w 36"/>
                <a:gd name="T3" fmla="*/ 0 h 35"/>
                <a:gd name="T4" fmla="*/ 36 w 36"/>
                <a:gd name="T5" fmla="*/ 35 h 35"/>
                <a:gd name="T6" fmla="*/ 0 w 36"/>
                <a:gd name="T7" fmla="*/ 35 h 35"/>
              </a:gdLst>
              <a:ahLst/>
              <a:cxnLst>
                <a:cxn ang="0">
                  <a:pos x="T0" y="T1"/>
                </a:cxn>
                <a:cxn ang="0">
                  <a:pos x="T2" y="T3"/>
                </a:cxn>
                <a:cxn ang="0">
                  <a:pos x="T4" y="T5"/>
                </a:cxn>
                <a:cxn ang="0">
                  <a:pos x="T6" y="T7"/>
                </a:cxn>
              </a:cxnLst>
              <a:rect l="0" t="0" r="r" b="b"/>
              <a:pathLst>
                <a:path w="36" h="35">
                  <a:moveTo>
                    <a:pt x="0" y="35"/>
                  </a:moveTo>
                  <a:lnTo>
                    <a:pt x="17" y="0"/>
                  </a:lnTo>
                  <a:lnTo>
                    <a:pt x="36" y="35"/>
                  </a:lnTo>
                  <a:lnTo>
                    <a:pt x="0" y="35"/>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71"/>
            <p:cNvSpPr>
              <a:spLocks/>
            </p:cNvSpPr>
            <p:nvPr/>
          </p:nvSpPr>
          <p:spPr bwMode="auto">
            <a:xfrm>
              <a:off x="2106614" y="3997164"/>
              <a:ext cx="55563" cy="55562"/>
            </a:xfrm>
            <a:custGeom>
              <a:avLst/>
              <a:gdLst>
                <a:gd name="T0" fmla="*/ 0 w 35"/>
                <a:gd name="T1" fmla="*/ 35 h 35"/>
                <a:gd name="T2" fmla="*/ 17 w 35"/>
                <a:gd name="T3" fmla="*/ 0 h 35"/>
                <a:gd name="T4" fmla="*/ 35 w 35"/>
                <a:gd name="T5" fmla="*/ 33 h 35"/>
                <a:gd name="T6" fmla="*/ 0 w 35"/>
                <a:gd name="T7" fmla="*/ 35 h 35"/>
              </a:gdLst>
              <a:ahLst/>
              <a:cxnLst>
                <a:cxn ang="0">
                  <a:pos x="T0" y="T1"/>
                </a:cxn>
                <a:cxn ang="0">
                  <a:pos x="T2" y="T3"/>
                </a:cxn>
                <a:cxn ang="0">
                  <a:pos x="T4" y="T5"/>
                </a:cxn>
                <a:cxn ang="0">
                  <a:pos x="T6" y="T7"/>
                </a:cxn>
              </a:cxnLst>
              <a:rect l="0" t="0" r="r" b="b"/>
              <a:pathLst>
                <a:path w="35" h="35">
                  <a:moveTo>
                    <a:pt x="0" y="35"/>
                  </a:moveTo>
                  <a:lnTo>
                    <a:pt x="17" y="0"/>
                  </a:lnTo>
                  <a:lnTo>
                    <a:pt x="35" y="33"/>
                  </a:lnTo>
                  <a:lnTo>
                    <a:pt x="0" y="35"/>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7" name="Freeform 172"/>
            <p:cNvSpPr>
              <a:spLocks/>
            </p:cNvSpPr>
            <p:nvPr/>
          </p:nvSpPr>
          <p:spPr bwMode="auto">
            <a:xfrm>
              <a:off x="2205039" y="3997164"/>
              <a:ext cx="57150" cy="55562"/>
            </a:xfrm>
            <a:custGeom>
              <a:avLst/>
              <a:gdLst>
                <a:gd name="T0" fmla="*/ 0 w 36"/>
                <a:gd name="T1" fmla="*/ 35 h 35"/>
                <a:gd name="T2" fmla="*/ 17 w 36"/>
                <a:gd name="T3" fmla="*/ 0 h 35"/>
                <a:gd name="T4" fmla="*/ 36 w 36"/>
                <a:gd name="T5" fmla="*/ 35 h 35"/>
                <a:gd name="T6" fmla="*/ 0 w 36"/>
                <a:gd name="T7" fmla="*/ 35 h 35"/>
              </a:gdLst>
              <a:ahLst/>
              <a:cxnLst>
                <a:cxn ang="0">
                  <a:pos x="T0" y="T1"/>
                </a:cxn>
                <a:cxn ang="0">
                  <a:pos x="T2" y="T3"/>
                </a:cxn>
                <a:cxn ang="0">
                  <a:pos x="T4" y="T5"/>
                </a:cxn>
                <a:cxn ang="0">
                  <a:pos x="T6" y="T7"/>
                </a:cxn>
              </a:cxnLst>
              <a:rect l="0" t="0" r="r" b="b"/>
              <a:pathLst>
                <a:path w="36" h="35">
                  <a:moveTo>
                    <a:pt x="0" y="35"/>
                  </a:moveTo>
                  <a:lnTo>
                    <a:pt x="17" y="0"/>
                  </a:lnTo>
                  <a:lnTo>
                    <a:pt x="36" y="35"/>
                  </a:lnTo>
                  <a:lnTo>
                    <a:pt x="0" y="35"/>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8" name="Freeform 173"/>
            <p:cNvSpPr>
              <a:spLocks/>
            </p:cNvSpPr>
            <p:nvPr/>
          </p:nvSpPr>
          <p:spPr bwMode="auto">
            <a:xfrm>
              <a:off x="2279651" y="3997164"/>
              <a:ext cx="57150" cy="55562"/>
            </a:xfrm>
            <a:custGeom>
              <a:avLst/>
              <a:gdLst>
                <a:gd name="T0" fmla="*/ 0 w 36"/>
                <a:gd name="T1" fmla="*/ 35 h 35"/>
                <a:gd name="T2" fmla="*/ 17 w 36"/>
                <a:gd name="T3" fmla="*/ 0 h 35"/>
                <a:gd name="T4" fmla="*/ 36 w 36"/>
                <a:gd name="T5" fmla="*/ 33 h 35"/>
                <a:gd name="T6" fmla="*/ 0 w 36"/>
                <a:gd name="T7" fmla="*/ 35 h 35"/>
              </a:gdLst>
              <a:ahLst/>
              <a:cxnLst>
                <a:cxn ang="0">
                  <a:pos x="T0" y="T1"/>
                </a:cxn>
                <a:cxn ang="0">
                  <a:pos x="T2" y="T3"/>
                </a:cxn>
                <a:cxn ang="0">
                  <a:pos x="T4" y="T5"/>
                </a:cxn>
                <a:cxn ang="0">
                  <a:pos x="T6" y="T7"/>
                </a:cxn>
              </a:cxnLst>
              <a:rect l="0" t="0" r="r" b="b"/>
              <a:pathLst>
                <a:path w="36" h="35">
                  <a:moveTo>
                    <a:pt x="0" y="35"/>
                  </a:moveTo>
                  <a:lnTo>
                    <a:pt x="17" y="0"/>
                  </a:lnTo>
                  <a:lnTo>
                    <a:pt x="36" y="33"/>
                  </a:lnTo>
                  <a:lnTo>
                    <a:pt x="0" y="35"/>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9" name="Freeform 174"/>
            <p:cNvSpPr>
              <a:spLocks/>
            </p:cNvSpPr>
            <p:nvPr/>
          </p:nvSpPr>
          <p:spPr bwMode="auto">
            <a:xfrm>
              <a:off x="2289176" y="3890802"/>
              <a:ext cx="55563" cy="57150"/>
            </a:xfrm>
            <a:custGeom>
              <a:avLst/>
              <a:gdLst>
                <a:gd name="T0" fmla="*/ 0 w 35"/>
                <a:gd name="T1" fmla="*/ 36 h 36"/>
                <a:gd name="T2" fmla="*/ 16 w 35"/>
                <a:gd name="T3" fmla="*/ 0 h 36"/>
                <a:gd name="T4" fmla="*/ 35 w 35"/>
                <a:gd name="T5" fmla="*/ 34 h 36"/>
                <a:gd name="T6" fmla="*/ 0 w 35"/>
                <a:gd name="T7" fmla="*/ 36 h 36"/>
              </a:gdLst>
              <a:ahLst/>
              <a:cxnLst>
                <a:cxn ang="0">
                  <a:pos x="T0" y="T1"/>
                </a:cxn>
                <a:cxn ang="0">
                  <a:pos x="T2" y="T3"/>
                </a:cxn>
                <a:cxn ang="0">
                  <a:pos x="T4" y="T5"/>
                </a:cxn>
                <a:cxn ang="0">
                  <a:pos x="T6" y="T7"/>
                </a:cxn>
              </a:cxnLst>
              <a:rect l="0" t="0" r="r" b="b"/>
              <a:pathLst>
                <a:path w="35" h="36">
                  <a:moveTo>
                    <a:pt x="0" y="36"/>
                  </a:moveTo>
                  <a:lnTo>
                    <a:pt x="16" y="0"/>
                  </a:lnTo>
                  <a:lnTo>
                    <a:pt x="35" y="34"/>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0" name="Freeform 175"/>
            <p:cNvSpPr>
              <a:spLocks/>
            </p:cNvSpPr>
            <p:nvPr/>
          </p:nvSpPr>
          <p:spPr bwMode="auto">
            <a:xfrm>
              <a:off x="2366964" y="3889214"/>
              <a:ext cx="55563" cy="55562"/>
            </a:xfrm>
            <a:custGeom>
              <a:avLst/>
              <a:gdLst>
                <a:gd name="T0" fmla="*/ 0 w 35"/>
                <a:gd name="T1" fmla="*/ 35 h 35"/>
                <a:gd name="T2" fmla="*/ 16 w 35"/>
                <a:gd name="T3" fmla="*/ 0 h 35"/>
                <a:gd name="T4" fmla="*/ 35 w 35"/>
                <a:gd name="T5" fmla="*/ 35 h 35"/>
                <a:gd name="T6" fmla="*/ 0 w 35"/>
                <a:gd name="T7" fmla="*/ 35 h 35"/>
              </a:gdLst>
              <a:ahLst/>
              <a:cxnLst>
                <a:cxn ang="0">
                  <a:pos x="T0" y="T1"/>
                </a:cxn>
                <a:cxn ang="0">
                  <a:pos x="T2" y="T3"/>
                </a:cxn>
                <a:cxn ang="0">
                  <a:pos x="T4" y="T5"/>
                </a:cxn>
                <a:cxn ang="0">
                  <a:pos x="T6" y="T7"/>
                </a:cxn>
              </a:cxnLst>
              <a:rect l="0" t="0" r="r" b="b"/>
              <a:pathLst>
                <a:path w="35" h="35">
                  <a:moveTo>
                    <a:pt x="0" y="35"/>
                  </a:moveTo>
                  <a:lnTo>
                    <a:pt x="16" y="0"/>
                  </a:lnTo>
                  <a:lnTo>
                    <a:pt x="35" y="35"/>
                  </a:lnTo>
                  <a:lnTo>
                    <a:pt x="0" y="35"/>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1" name="Freeform 176"/>
            <p:cNvSpPr>
              <a:spLocks/>
            </p:cNvSpPr>
            <p:nvPr/>
          </p:nvSpPr>
          <p:spPr bwMode="auto">
            <a:xfrm>
              <a:off x="2470151" y="3792377"/>
              <a:ext cx="57150" cy="57150"/>
            </a:xfrm>
            <a:custGeom>
              <a:avLst/>
              <a:gdLst>
                <a:gd name="T0" fmla="*/ 0 w 36"/>
                <a:gd name="T1" fmla="*/ 36 h 36"/>
                <a:gd name="T2" fmla="*/ 17 w 36"/>
                <a:gd name="T3" fmla="*/ 0 h 36"/>
                <a:gd name="T4" fmla="*/ 36 w 36"/>
                <a:gd name="T5" fmla="*/ 36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Freeform 177"/>
            <p:cNvSpPr>
              <a:spLocks/>
            </p:cNvSpPr>
            <p:nvPr/>
          </p:nvSpPr>
          <p:spPr bwMode="auto">
            <a:xfrm>
              <a:off x="2547939" y="3789202"/>
              <a:ext cx="57150" cy="57150"/>
            </a:xfrm>
            <a:custGeom>
              <a:avLst/>
              <a:gdLst>
                <a:gd name="T0" fmla="*/ 0 w 36"/>
                <a:gd name="T1" fmla="*/ 36 h 36"/>
                <a:gd name="T2" fmla="*/ 17 w 36"/>
                <a:gd name="T3" fmla="*/ 0 h 36"/>
                <a:gd name="T4" fmla="*/ 36 w 36"/>
                <a:gd name="T5" fmla="*/ 36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3" name="Freeform 178"/>
            <p:cNvSpPr>
              <a:spLocks/>
            </p:cNvSpPr>
            <p:nvPr/>
          </p:nvSpPr>
          <p:spPr bwMode="auto">
            <a:xfrm>
              <a:off x="2611439" y="3789202"/>
              <a:ext cx="57150" cy="57150"/>
            </a:xfrm>
            <a:custGeom>
              <a:avLst/>
              <a:gdLst>
                <a:gd name="T0" fmla="*/ 0 w 36"/>
                <a:gd name="T1" fmla="*/ 36 h 36"/>
                <a:gd name="T2" fmla="*/ 17 w 36"/>
                <a:gd name="T3" fmla="*/ 0 h 36"/>
                <a:gd name="T4" fmla="*/ 36 w 36"/>
                <a:gd name="T5" fmla="*/ 36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6"/>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4" name="Freeform 179"/>
            <p:cNvSpPr>
              <a:spLocks/>
            </p:cNvSpPr>
            <p:nvPr/>
          </p:nvSpPr>
          <p:spPr bwMode="auto">
            <a:xfrm>
              <a:off x="2963864" y="3568539"/>
              <a:ext cx="57150" cy="57150"/>
            </a:xfrm>
            <a:custGeom>
              <a:avLst/>
              <a:gdLst>
                <a:gd name="T0" fmla="*/ 36 w 36"/>
                <a:gd name="T1" fmla="*/ 0 h 36"/>
                <a:gd name="T2" fmla="*/ 19 w 36"/>
                <a:gd name="T3" fmla="*/ 36 h 36"/>
                <a:gd name="T4" fmla="*/ 0 w 36"/>
                <a:gd name="T5" fmla="*/ 0 h 36"/>
                <a:gd name="T6" fmla="*/ 36 w 36"/>
                <a:gd name="T7" fmla="*/ 0 h 36"/>
              </a:gdLst>
              <a:ahLst/>
              <a:cxnLst>
                <a:cxn ang="0">
                  <a:pos x="T0" y="T1"/>
                </a:cxn>
                <a:cxn ang="0">
                  <a:pos x="T2" y="T3"/>
                </a:cxn>
                <a:cxn ang="0">
                  <a:pos x="T4" y="T5"/>
                </a:cxn>
                <a:cxn ang="0">
                  <a:pos x="T6" y="T7"/>
                </a:cxn>
              </a:cxnLst>
              <a:rect l="0" t="0" r="r" b="b"/>
              <a:pathLst>
                <a:path w="36" h="36">
                  <a:moveTo>
                    <a:pt x="36" y="0"/>
                  </a:moveTo>
                  <a:lnTo>
                    <a:pt x="19" y="36"/>
                  </a:lnTo>
                  <a:lnTo>
                    <a:pt x="0" y="0"/>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 name="Freeform 180"/>
            <p:cNvSpPr>
              <a:spLocks/>
            </p:cNvSpPr>
            <p:nvPr/>
          </p:nvSpPr>
          <p:spPr bwMode="auto">
            <a:xfrm>
              <a:off x="2905126" y="3568539"/>
              <a:ext cx="55563" cy="57150"/>
            </a:xfrm>
            <a:custGeom>
              <a:avLst/>
              <a:gdLst>
                <a:gd name="T0" fmla="*/ 35 w 35"/>
                <a:gd name="T1" fmla="*/ 0 h 36"/>
                <a:gd name="T2" fmla="*/ 18 w 35"/>
                <a:gd name="T3" fmla="*/ 36 h 36"/>
                <a:gd name="T4" fmla="*/ 0 w 35"/>
                <a:gd name="T5" fmla="*/ 0 h 36"/>
                <a:gd name="T6" fmla="*/ 35 w 35"/>
                <a:gd name="T7" fmla="*/ 0 h 36"/>
              </a:gdLst>
              <a:ahLst/>
              <a:cxnLst>
                <a:cxn ang="0">
                  <a:pos x="T0" y="T1"/>
                </a:cxn>
                <a:cxn ang="0">
                  <a:pos x="T2" y="T3"/>
                </a:cxn>
                <a:cxn ang="0">
                  <a:pos x="T4" y="T5"/>
                </a:cxn>
                <a:cxn ang="0">
                  <a:pos x="T6" y="T7"/>
                </a:cxn>
              </a:cxnLst>
              <a:rect l="0" t="0" r="r" b="b"/>
              <a:pathLst>
                <a:path w="35" h="36">
                  <a:moveTo>
                    <a:pt x="35" y="0"/>
                  </a:moveTo>
                  <a:lnTo>
                    <a:pt x="18" y="36"/>
                  </a:lnTo>
                  <a:lnTo>
                    <a:pt x="0" y="0"/>
                  </a:lnTo>
                  <a:lnTo>
                    <a:pt x="35"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 name="Freeform 181"/>
            <p:cNvSpPr>
              <a:spLocks/>
            </p:cNvSpPr>
            <p:nvPr/>
          </p:nvSpPr>
          <p:spPr bwMode="auto">
            <a:xfrm>
              <a:off x="2862264" y="3568539"/>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 name="Freeform 182"/>
            <p:cNvSpPr>
              <a:spLocks/>
            </p:cNvSpPr>
            <p:nvPr/>
          </p:nvSpPr>
          <p:spPr bwMode="auto">
            <a:xfrm>
              <a:off x="2779714" y="3568539"/>
              <a:ext cx="52388" cy="57150"/>
            </a:xfrm>
            <a:custGeom>
              <a:avLst/>
              <a:gdLst>
                <a:gd name="T0" fmla="*/ 33 w 33"/>
                <a:gd name="T1" fmla="*/ 0 h 36"/>
                <a:gd name="T2" fmla="*/ 18 w 33"/>
                <a:gd name="T3" fmla="*/ 36 h 36"/>
                <a:gd name="T4" fmla="*/ 0 w 33"/>
                <a:gd name="T5" fmla="*/ 0 h 36"/>
                <a:gd name="T6" fmla="*/ 33 w 33"/>
                <a:gd name="T7" fmla="*/ 0 h 36"/>
              </a:gdLst>
              <a:ahLst/>
              <a:cxnLst>
                <a:cxn ang="0">
                  <a:pos x="T0" y="T1"/>
                </a:cxn>
                <a:cxn ang="0">
                  <a:pos x="T2" y="T3"/>
                </a:cxn>
                <a:cxn ang="0">
                  <a:pos x="T4" y="T5"/>
                </a:cxn>
                <a:cxn ang="0">
                  <a:pos x="T6" y="T7"/>
                </a:cxn>
              </a:cxnLst>
              <a:rect l="0" t="0" r="r" b="b"/>
              <a:pathLst>
                <a:path w="33" h="36">
                  <a:moveTo>
                    <a:pt x="33" y="0"/>
                  </a:moveTo>
                  <a:lnTo>
                    <a:pt x="18" y="36"/>
                  </a:lnTo>
                  <a:lnTo>
                    <a:pt x="0" y="0"/>
                  </a:lnTo>
                  <a:lnTo>
                    <a:pt x="33"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 name="Freeform 183"/>
            <p:cNvSpPr>
              <a:spLocks/>
            </p:cNvSpPr>
            <p:nvPr/>
          </p:nvSpPr>
          <p:spPr bwMode="auto">
            <a:xfrm>
              <a:off x="2698751" y="3568539"/>
              <a:ext cx="53975" cy="57150"/>
            </a:xfrm>
            <a:custGeom>
              <a:avLst/>
              <a:gdLst>
                <a:gd name="T0" fmla="*/ 34 w 34"/>
                <a:gd name="T1" fmla="*/ 0 h 36"/>
                <a:gd name="T2" fmla="*/ 18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8"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 name="Freeform 184"/>
            <p:cNvSpPr>
              <a:spLocks/>
            </p:cNvSpPr>
            <p:nvPr/>
          </p:nvSpPr>
          <p:spPr bwMode="auto">
            <a:xfrm>
              <a:off x="2676526" y="3678077"/>
              <a:ext cx="57150" cy="57150"/>
            </a:xfrm>
            <a:custGeom>
              <a:avLst/>
              <a:gdLst>
                <a:gd name="T0" fmla="*/ 36 w 36"/>
                <a:gd name="T1" fmla="*/ 0 h 36"/>
                <a:gd name="T2" fmla="*/ 19 w 36"/>
                <a:gd name="T3" fmla="*/ 36 h 36"/>
                <a:gd name="T4" fmla="*/ 0 w 36"/>
                <a:gd name="T5" fmla="*/ 2 h 36"/>
                <a:gd name="T6" fmla="*/ 36 w 36"/>
                <a:gd name="T7" fmla="*/ 0 h 36"/>
              </a:gdLst>
              <a:ahLst/>
              <a:cxnLst>
                <a:cxn ang="0">
                  <a:pos x="T0" y="T1"/>
                </a:cxn>
                <a:cxn ang="0">
                  <a:pos x="T2" y="T3"/>
                </a:cxn>
                <a:cxn ang="0">
                  <a:pos x="T4" y="T5"/>
                </a:cxn>
                <a:cxn ang="0">
                  <a:pos x="T6" y="T7"/>
                </a:cxn>
              </a:cxnLst>
              <a:rect l="0" t="0" r="r" b="b"/>
              <a:pathLst>
                <a:path w="36" h="36">
                  <a:moveTo>
                    <a:pt x="36" y="0"/>
                  </a:moveTo>
                  <a:lnTo>
                    <a:pt x="19" y="36"/>
                  </a:lnTo>
                  <a:lnTo>
                    <a:pt x="0" y="2"/>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 name="Freeform 185"/>
            <p:cNvSpPr>
              <a:spLocks/>
            </p:cNvSpPr>
            <p:nvPr/>
          </p:nvSpPr>
          <p:spPr bwMode="auto">
            <a:xfrm>
              <a:off x="2597151" y="3678077"/>
              <a:ext cx="55563" cy="57150"/>
            </a:xfrm>
            <a:custGeom>
              <a:avLst/>
              <a:gdLst>
                <a:gd name="T0" fmla="*/ 35 w 35"/>
                <a:gd name="T1" fmla="*/ 0 h 36"/>
                <a:gd name="T2" fmla="*/ 18 w 35"/>
                <a:gd name="T3" fmla="*/ 36 h 36"/>
                <a:gd name="T4" fmla="*/ 0 w 35"/>
                <a:gd name="T5" fmla="*/ 2 h 36"/>
                <a:gd name="T6" fmla="*/ 35 w 35"/>
                <a:gd name="T7" fmla="*/ 0 h 36"/>
              </a:gdLst>
              <a:ahLst/>
              <a:cxnLst>
                <a:cxn ang="0">
                  <a:pos x="T0" y="T1"/>
                </a:cxn>
                <a:cxn ang="0">
                  <a:pos x="T2" y="T3"/>
                </a:cxn>
                <a:cxn ang="0">
                  <a:pos x="T4" y="T5"/>
                </a:cxn>
                <a:cxn ang="0">
                  <a:pos x="T6" y="T7"/>
                </a:cxn>
              </a:cxnLst>
              <a:rect l="0" t="0" r="r" b="b"/>
              <a:pathLst>
                <a:path w="35" h="36">
                  <a:moveTo>
                    <a:pt x="35" y="0"/>
                  </a:moveTo>
                  <a:lnTo>
                    <a:pt x="18" y="36"/>
                  </a:lnTo>
                  <a:lnTo>
                    <a:pt x="0" y="2"/>
                  </a:lnTo>
                  <a:lnTo>
                    <a:pt x="35"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 name="Freeform 186"/>
            <p:cNvSpPr>
              <a:spLocks/>
            </p:cNvSpPr>
            <p:nvPr/>
          </p:nvSpPr>
          <p:spPr bwMode="auto">
            <a:xfrm>
              <a:off x="2500314" y="3678077"/>
              <a:ext cx="57150" cy="57150"/>
            </a:xfrm>
            <a:custGeom>
              <a:avLst/>
              <a:gdLst>
                <a:gd name="T0" fmla="*/ 36 w 36"/>
                <a:gd name="T1" fmla="*/ 0 h 36"/>
                <a:gd name="T2" fmla="*/ 19 w 36"/>
                <a:gd name="T3" fmla="*/ 36 h 36"/>
                <a:gd name="T4" fmla="*/ 0 w 36"/>
                <a:gd name="T5" fmla="*/ 2 h 36"/>
                <a:gd name="T6" fmla="*/ 36 w 36"/>
                <a:gd name="T7" fmla="*/ 0 h 36"/>
              </a:gdLst>
              <a:ahLst/>
              <a:cxnLst>
                <a:cxn ang="0">
                  <a:pos x="T0" y="T1"/>
                </a:cxn>
                <a:cxn ang="0">
                  <a:pos x="T2" y="T3"/>
                </a:cxn>
                <a:cxn ang="0">
                  <a:pos x="T4" y="T5"/>
                </a:cxn>
                <a:cxn ang="0">
                  <a:pos x="T6" y="T7"/>
                </a:cxn>
              </a:cxnLst>
              <a:rect l="0" t="0" r="r" b="b"/>
              <a:pathLst>
                <a:path w="36" h="36">
                  <a:moveTo>
                    <a:pt x="36" y="0"/>
                  </a:moveTo>
                  <a:lnTo>
                    <a:pt x="19" y="36"/>
                  </a:lnTo>
                  <a:lnTo>
                    <a:pt x="0" y="2"/>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 name="Freeform 187"/>
            <p:cNvSpPr>
              <a:spLocks/>
            </p:cNvSpPr>
            <p:nvPr/>
          </p:nvSpPr>
          <p:spPr bwMode="auto">
            <a:xfrm>
              <a:off x="2419351" y="3678077"/>
              <a:ext cx="57150" cy="57150"/>
            </a:xfrm>
            <a:custGeom>
              <a:avLst/>
              <a:gdLst>
                <a:gd name="T0" fmla="*/ 36 w 36"/>
                <a:gd name="T1" fmla="*/ 0 h 36"/>
                <a:gd name="T2" fmla="*/ 19 w 36"/>
                <a:gd name="T3" fmla="*/ 36 h 36"/>
                <a:gd name="T4" fmla="*/ 0 w 36"/>
                <a:gd name="T5" fmla="*/ 2 h 36"/>
                <a:gd name="T6" fmla="*/ 36 w 36"/>
                <a:gd name="T7" fmla="*/ 0 h 36"/>
              </a:gdLst>
              <a:ahLst/>
              <a:cxnLst>
                <a:cxn ang="0">
                  <a:pos x="T0" y="T1"/>
                </a:cxn>
                <a:cxn ang="0">
                  <a:pos x="T2" y="T3"/>
                </a:cxn>
                <a:cxn ang="0">
                  <a:pos x="T4" y="T5"/>
                </a:cxn>
                <a:cxn ang="0">
                  <a:pos x="T6" y="T7"/>
                </a:cxn>
              </a:cxnLst>
              <a:rect l="0" t="0" r="r" b="b"/>
              <a:pathLst>
                <a:path w="36" h="36">
                  <a:moveTo>
                    <a:pt x="36" y="0"/>
                  </a:moveTo>
                  <a:lnTo>
                    <a:pt x="19" y="36"/>
                  </a:lnTo>
                  <a:lnTo>
                    <a:pt x="0" y="2"/>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 name="Freeform 188"/>
            <p:cNvSpPr>
              <a:spLocks/>
            </p:cNvSpPr>
            <p:nvPr/>
          </p:nvSpPr>
          <p:spPr bwMode="auto">
            <a:xfrm>
              <a:off x="2330451" y="3678077"/>
              <a:ext cx="53975" cy="57150"/>
            </a:xfrm>
            <a:custGeom>
              <a:avLst/>
              <a:gdLst>
                <a:gd name="T0" fmla="*/ 34 w 34"/>
                <a:gd name="T1" fmla="*/ 0 h 36"/>
                <a:gd name="T2" fmla="*/ 19 w 34"/>
                <a:gd name="T3" fmla="*/ 36 h 36"/>
                <a:gd name="T4" fmla="*/ 0 w 34"/>
                <a:gd name="T5" fmla="*/ 2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2"/>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 name="Freeform 189"/>
            <p:cNvSpPr>
              <a:spLocks/>
            </p:cNvSpPr>
            <p:nvPr/>
          </p:nvSpPr>
          <p:spPr bwMode="auto">
            <a:xfrm>
              <a:off x="2330451" y="3781264"/>
              <a:ext cx="53975" cy="57150"/>
            </a:xfrm>
            <a:custGeom>
              <a:avLst/>
              <a:gdLst>
                <a:gd name="T0" fmla="*/ 34 w 34"/>
                <a:gd name="T1" fmla="*/ 0 h 36"/>
                <a:gd name="T2" fmla="*/ 19 w 34"/>
                <a:gd name="T3" fmla="*/ 36 h 36"/>
                <a:gd name="T4" fmla="*/ 0 w 34"/>
                <a:gd name="T5" fmla="*/ 2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2"/>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 name="Freeform 190"/>
            <p:cNvSpPr>
              <a:spLocks/>
            </p:cNvSpPr>
            <p:nvPr/>
          </p:nvSpPr>
          <p:spPr bwMode="auto">
            <a:xfrm>
              <a:off x="2147889" y="3889214"/>
              <a:ext cx="53975" cy="55562"/>
            </a:xfrm>
            <a:custGeom>
              <a:avLst/>
              <a:gdLst>
                <a:gd name="T0" fmla="*/ 34 w 34"/>
                <a:gd name="T1" fmla="*/ 0 h 35"/>
                <a:gd name="T2" fmla="*/ 19 w 34"/>
                <a:gd name="T3" fmla="*/ 35 h 35"/>
                <a:gd name="T4" fmla="*/ 0 w 34"/>
                <a:gd name="T5" fmla="*/ 0 h 35"/>
                <a:gd name="T6" fmla="*/ 34 w 34"/>
                <a:gd name="T7" fmla="*/ 0 h 35"/>
              </a:gdLst>
              <a:ahLst/>
              <a:cxnLst>
                <a:cxn ang="0">
                  <a:pos x="T0" y="T1"/>
                </a:cxn>
                <a:cxn ang="0">
                  <a:pos x="T2" y="T3"/>
                </a:cxn>
                <a:cxn ang="0">
                  <a:pos x="T4" y="T5"/>
                </a:cxn>
                <a:cxn ang="0">
                  <a:pos x="T6" y="T7"/>
                </a:cxn>
              </a:cxnLst>
              <a:rect l="0" t="0" r="r" b="b"/>
              <a:pathLst>
                <a:path w="34" h="35">
                  <a:moveTo>
                    <a:pt x="34" y="0"/>
                  </a:moveTo>
                  <a:lnTo>
                    <a:pt x="19" y="35"/>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 name="Freeform 191"/>
            <p:cNvSpPr>
              <a:spLocks/>
            </p:cNvSpPr>
            <p:nvPr/>
          </p:nvSpPr>
          <p:spPr bwMode="auto">
            <a:xfrm>
              <a:off x="2073276" y="3889214"/>
              <a:ext cx="57150" cy="55562"/>
            </a:xfrm>
            <a:custGeom>
              <a:avLst/>
              <a:gdLst>
                <a:gd name="T0" fmla="*/ 36 w 36"/>
                <a:gd name="T1" fmla="*/ 0 h 35"/>
                <a:gd name="T2" fmla="*/ 19 w 36"/>
                <a:gd name="T3" fmla="*/ 35 h 35"/>
                <a:gd name="T4" fmla="*/ 0 w 36"/>
                <a:gd name="T5" fmla="*/ 0 h 35"/>
                <a:gd name="T6" fmla="*/ 36 w 36"/>
                <a:gd name="T7" fmla="*/ 0 h 35"/>
              </a:gdLst>
              <a:ahLst/>
              <a:cxnLst>
                <a:cxn ang="0">
                  <a:pos x="T0" y="T1"/>
                </a:cxn>
                <a:cxn ang="0">
                  <a:pos x="T2" y="T3"/>
                </a:cxn>
                <a:cxn ang="0">
                  <a:pos x="T4" y="T5"/>
                </a:cxn>
                <a:cxn ang="0">
                  <a:pos x="T6" y="T7"/>
                </a:cxn>
              </a:cxnLst>
              <a:rect l="0" t="0" r="r" b="b"/>
              <a:pathLst>
                <a:path w="36" h="35">
                  <a:moveTo>
                    <a:pt x="36" y="0"/>
                  </a:moveTo>
                  <a:lnTo>
                    <a:pt x="19" y="35"/>
                  </a:lnTo>
                  <a:lnTo>
                    <a:pt x="0" y="0"/>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 name="Freeform 192"/>
            <p:cNvSpPr>
              <a:spLocks/>
            </p:cNvSpPr>
            <p:nvPr/>
          </p:nvSpPr>
          <p:spPr bwMode="auto">
            <a:xfrm>
              <a:off x="1989139" y="3889214"/>
              <a:ext cx="53975" cy="55562"/>
            </a:xfrm>
            <a:custGeom>
              <a:avLst/>
              <a:gdLst>
                <a:gd name="T0" fmla="*/ 34 w 34"/>
                <a:gd name="T1" fmla="*/ 0 h 35"/>
                <a:gd name="T2" fmla="*/ 19 w 34"/>
                <a:gd name="T3" fmla="*/ 35 h 35"/>
                <a:gd name="T4" fmla="*/ 0 w 34"/>
                <a:gd name="T5" fmla="*/ 0 h 35"/>
                <a:gd name="T6" fmla="*/ 34 w 34"/>
                <a:gd name="T7" fmla="*/ 0 h 35"/>
              </a:gdLst>
              <a:ahLst/>
              <a:cxnLst>
                <a:cxn ang="0">
                  <a:pos x="T0" y="T1"/>
                </a:cxn>
                <a:cxn ang="0">
                  <a:pos x="T2" y="T3"/>
                </a:cxn>
                <a:cxn ang="0">
                  <a:pos x="T4" y="T5"/>
                </a:cxn>
                <a:cxn ang="0">
                  <a:pos x="T6" y="T7"/>
                </a:cxn>
              </a:cxnLst>
              <a:rect l="0" t="0" r="r" b="b"/>
              <a:pathLst>
                <a:path w="34" h="35">
                  <a:moveTo>
                    <a:pt x="34" y="0"/>
                  </a:moveTo>
                  <a:lnTo>
                    <a:pt x="19" y="35"/>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 name="Freeform 193"/>
            <p:cNvSpPr>
              <a:spLocks/>
            </p:cNvSpPr>
            <p:nvPr/>
          </p:nvSpPr>
          <p:spPr bwMode="auto">
            <a:xfrm>
              <a:off x="1992314" y="4001927"/>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9" name="Freeform 194"/>
            <p:cNvSpPr>
              <a:spLocks/>
            </p:cNvSpPr>
            <p:nvPr/>
          </p:nvSpPr>
          <p:spPr bwMode="auto">
            <a:xfrm>
              <a:off x="1947864" y="4001927"/>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0" name="Freeform 195"/>
            <p:cNvSpPr>
              <a:spLocks/>
            </p:cNvSpPr>
            <p:nvPr/>
          </p:nvSpPr>
          <p:spPr bwMode="auto">
            <a:xfrm>
              <a:off x="1870076" y="4001927"/>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 name="Freeform 196"/>
            <p:cNvSpPr>
              <a:spLocks/>
            </p:cNvSpPr>
            <p:nvPr/>
          </p:nvSpPr>
          <p:spPr bwMode="auto">
            <a:xfrm>
              <a:off x="1870076" y="4106702"/>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 name="Freeform 197"/>
            <p:cNvSpPr>
              <a:spLocks/>
            </p:cNvSpPr>
            <p:nvPr/>
          </p:nvSpPr>
          <p:spPr bwMode="auto">
            <a:xfrm>
              <a:off x="1785939" y="4106702"/>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3" name="Freeform 198"/>
            <p:cNvSpPr>
              <a:spLocks/>
            </p:cNvSpPr>
            <p:nvPr/>
          </p:nvSpPr>
          <p:spPr bwMode="auto">
            <a:xfrm>
              <a:off x="1785939" y="4214652"/>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 name="Freeform 199"/>
            <p:cNvSpPr>
              <a:spLocks/>
            </p:cNvSpPr>
            <p:nvPr/>
          </p:nvSpPr>
          <p:spPr bwMode="auto">
            <a:xfrm>
              <a:off x="1693864" y="4214652"/>
              <a:ext cx="55563" cy="57150"/>
            </a:xfrm>
            <a:custGeom>
              <a:avLst/>
              <a:gdLst>
                <a:gd name="T0" fmla="*/ 35 w 35"/>
                <a:gd name="T1" fmla="*/ 0 h 36"/>
                <a:gd name="T2" fmla="*/ 18 w 35"/>
                <a:gd name="T3" fmla="*/ 36 h 36"/>
                <a:gd name="T4" fmla="*/ 0 w 35"/>
                <a:gd name="T5" fmla="*/ 0 h 36"/>
                <a:gd name="T6" fmla="*/ 35 w 35"/>
                <a:gd name="T7" fmla="*/ 0 h 36"/>
              </a:gdLst>
              <a:ahLst/>
              <a:cxnLst>
                <a:cxn ang="0">
                  <a:pos x="T0" y="T1"/>
                </a:cxn>
                <a:cxn ang="0">
                  <a:pos x="T2" y="T3"/>
                </a:cxn>
                <a:cxn ang="0">
                  <a:pos x="T4" y="T5"/>
                </a:cxn>
                <a:cxn ang="0">
                  <a:pos x="T6" y="T7"/>
                </a:cxn>
              </a:cxnLst>
              <a:rect l="0" t="0" r="r" b="b"/>
              <a:pathLst>
                <a:path w="35" h="36">
                  <a:moveTo>
                    <a:pt x="35" y="0"/>
                  </a:moveTo>
                  <a:lnTo>
                    <a:pt x="18" y="36"/>
                  </a:lnTo>
                  <a:lnTo>
                    <a:pt x="0" y="0"/>
                  </a:lnTo>
                  <a:lnTo>
                    <a:pt x="35"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 name="Freeform 200"/>
            <p:cNvSpPr>
              <a:spLocks/>
            </p:cNvSpPr>
            <p:nvPr/>
          </p:nvSpPr>
          <p:spPr bwMode="auto">
            <a:xfrm>
              <a:off x="1693864" y="4322602"/>
              <a:ext cx="55563" cy="57150"/>
            </a:xfrm>
            <a:custGeom>
              <a:avLst/>
              <a:gdLst>
                <a:gd name="T0" fmla="*/ 35 w 35"/>
                <a:gd name="T1" fmla="*/ 0 h 36"/>
                <a:gd name="T2" fmla="*/ 18 w 35"/>
                <a:gd name="T3" fmla="*/ 36 h 36"/>
                <a:gd name="T4" fmla="*/ 0 w 35"/>
                <a:gd name="T5" fmla="*/ 0 h 36"/>
                <a:gd name="T6" fmla="*/ 35 w 35"/>
                <a:gd name="T7" fmla="*/ 0 h 36"/>
              </a:gdLst>
              <a:ahLst/>
              <a:cxnLst>
                <a:cxn ang="0">
                  <a:pos x="T0" y="T1"/>
                </a:cxn>
                <a:cxn ang="0">
                  <a:pos x="T2" y="T3"/>
                </a:cxn>
                <a:cxn ang="0">
                  <a:pos x="T4" y="T5"/>
                </a:cxn>
                <a:cxn ang="0">
                  <a:pos x="T6" y="T7"/>
                </a:cxn>
              </a:cxnLst>
              <a:rect l="0" t="0" r="r" b="b"/>
              <a:pathLst>
                <a:path w="35" h="36">
                  <a:moveTo>
                    <a:pt x="35" y="0"/>
                  </a:moveTo>
                  <a:lnTo>
                    <a:pt x="18" y="36"/>
                  </a:lnTo>
                  <a:lnTo>
                    <a:pt x="0" y="0"/>
                  </a:lnTo>
                  <a:lnTo>
                    <a:pt x="35"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 name="Freeform 201"/>
            <p:cNvSpPr>
              <a:spLocks/>
            </p:cNvSpPr>
            <p:nvPr/>
          </p:nvSpPr>
          <p:spPr bwMode="auto">
            <a:xfrm>
              <a:off x="1616076" y="4322602"/>
              <a:ext cx="53975" cy="57150"/>
            </a:xfrm>
            <a:custGeom>
              <a:avLst/>
              <a:gdLst>
                <a:gd name="T0" fmla="*/ 34 w 34"/>
                <a:gd name="T1" fmla="*/ 0 h 36"/>
                <a:gd name="T2" fmla="*/ 18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8"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 name="Freeform 202"/>
            <p:cNvSpPr>
              <a:spLocks/>
            </p:cNvSpPr>
            <p:nvPr/>
          </p:nvSpPr>
          <p:spPr bwMode="auto">
            <a:xfrm>
              <a:off x="1616076" y="4427377"/>
              <a:ext cx="53975" cy="57150"/>
            </a:xfrm>
            <a:custGeom>
              <a:avLst/>
              <a:gdLst>
                <a:gd name="T0" fmla="*/ 34 w 34"/>
                <a:gd name="T1" fmla="*/ 0 h 36"/>
                <a:gd name="T2" fmla="*/ 18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8"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 name="Freeform 203"/>
            <p:cNvSpPr>
              <a:spLocks/>
            </p:cNvSpPr>
            <p:nvPr/>
          </p:nvSpPr>
          <p:spPr bwMode="auto">
            <a:xfrm>
              <a:off x="1528764" y="4427377"/>
              <a:ext cx="57150" cy="57150"/>
            </a:xfrm>
            <a:custGeom>
              <a:avLst/>
              <a:gdLst>
                <a:gd name="T0" fmla="*/ 36 w 36"/>
                <a:gd name="T1" fmla="*/ 0 h 36"/>
                <a:gd name="T2" fmla="*/ 19 w 36"/>
                <a:gd name="T3" fmla="*/ 36 h 36"/>
                <a:gd name="T4" fmla="*/ 0 w 36"/>
                <a:gd name="T5" fmla="*/ 0 h 36"/>
                <a:gd name="T6" fmla="*/ 36 w 36"/>
                <a:gd name="T7" fmla="*/ 0 h 36"/>
              </a:gdLst>
              <a:ahLst/>
              <a:cxnLst>
                <a:cxn ang="0">
                  <a:pos x="T0" y="T1"/>
                </a:cxn>
                <a:cxn ang="0">
                  <a:pos x="T2" y="T3"/>
                </a:cxn>
                <a:cxn ang="0">
                  <a:pos x="T4" y="T5"/>
                </a:cxn>
                <a:cxn ang="0">
                  <a:pos x="T6" y="T7"/>
                </a:cxn>
              </a:cxnLst>
              <a:rect l="0" t="0" r="r" b="b"/>
              <a:pathLst>
                <a:path w="36" h="36">
                  <a:moveTo>
                    <a:pt x="36" y="0"/>
                  </a:moveTo>
                  <a:lnTo>
                    <a:pt x="19" y="36"/>
                  </a:lnTo>
                  <a:lnTo>
                    <a:pt x="0" y="0"/>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9" name="Freeform 204"/>
            <p:cNvSpPr>
              <a:spLocks/>
            </p:cNvSpPr>
            <p:nvPr/>
          </p:nvSpPr>
          <p:spPr bwMode="auto">
            <a:xfrm>
              <a:off x="1450976" y="4427377"/>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206"/>
            <p:cNvSpPr>
              <a:spLocks/>
            </p:cNvSpPr>
            <p:nvPr/>
          </p:nvSpPr>
          <p:spPr bwMode="auto">
            <a:xfrm>
              <a:off x="1450976" y="4535327"/>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207"/>
            <p:cNvSpPr>
              <a:spLocks/>
            </p:cNvSpPr>
            <p:nvPr/>
          </p:nvSpPr>
          <p:spPr bwMode="auto">
            <a:xfrm>
              <a:off x="1376364" y="4535327"/>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208"/>
            <p:cNvSpPr>
              <a:spLocks/>
            </p:cNvSpPr>
            <p:nvPr/>
          </p:nvSpPr>
          <p:spPr bwMode="auto">
            <a:xfrm>
              <a:off x="1277939" y="4535327"/>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209"/>
            <p:cNvSpPr>
              <a:spLocks/>
            </p:cNvSpPr>
            <p:nvPr/>
          </p:nvSpPr>
          <p:spPr bwMode="auto">
            <a:xfrm>
              <a:off x="1277939" y="4646452"/>
              <a:ext cx="57150" cy="57150"/>
            </a:xfrm>
            <a:custGeom>
              <a:avLst/>
              <a:gdLst>
                <a:gd name="T0" fmla="*/ 36 w 36"/>
                <a:gd name="T1" fmla="*/ 0 h 36"/>
                <a:gd name="T2" fmla="*/ 19 w 36"/>
                <a:gd name="T3" fmla="*/ 36 h 36"/>
                <a:gd name="T4" fmla="*/ 0 w 36"/>
                <a:gd name="T5" fmla="*/ 2 h 36"/>
                <a:gd name="T6" fmla="*/ 36 w 36"/>
                <a:gd name="T7" fmla="*/ 0 h 36"/>
              </a:gdLst>
              <a:ahLst/>
              <a:cxnLst>
                <a:cxn ang="0">
                  <a:pos x="T0" y="T1"/>
                </a:cxn>
                <a:cxn ang="0">
                  <a:pos x="T2" y="T3"/>
                </a:cxn>
                <a:cxn ang="0">
                  <a:pos x="T4" y="T5"/>
                </a:cxn>
                <a:cxn ang="0">
                  <a:pos x="T6" y="T7"/>
                </a:cxn>
              </a:cxnLst>
              <a:rect l="0" t="0" r="r" b="b"/>
              <a:pathLst>
                <a:path w="36" h="36">
                  <a:moveTo>
                    <a:pt x="36" y="0"/>
                  </a:moveTo>
                  <a:lnTo>
                    <a:pt x="19" y="36"/>
                  </a:lnTo>
                  <a:lnTo>
                    <a:pt x="0" y="2"/>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210"/>
            <p:cNvSpPr>
              <a:spLocks/>
            </p:cNvSpPr>
            <p:nvPr/>
          </p:nvSpPr>
          <p:spPr bwMode="auto">
            <a:xfrm>
              <a:off x="1203326" y="4646452"/>
              <a:ext cx="55563" cy="57150"/>
            </a:xfrm>
            <a:custGeom>
              <a:avLst/>
              <a:gdLst>
                <a:gd name="T0" fmla="*/ 35 w 35"/>
                <a:gd name="T1" fmla="*/ 0 h 36"/>
                <a:gd name="T2" fmla="*/ 18 w 35"/>
                <a:gd name="T3" fmla="*/ 36 h 36"/>
                <a:gd name="T4" fmla="*/ 0 w 35"/>
                <a:gd name="T5" fmla="*/ 2 h 36"/>
                <a:gd name="T6" fmla="*/ 35 w 35"/>
                <a:gd name="T7" fmla="*/ 0 h 36"/>
              </a:gdLst>
              <a:ahLst/>
              <a:cxnLst>
                <a:cxn ang="0">
                  <a:pos x="T0" y="T1"/>
                </a:cxn>
                <a:cxn ang="0">
                  <a:pos x="T2" y="T3"/>
                </a:cxn>
                <a:cxn ang="0">
                  <a:pos x="T4" y="T5"/>
                </a:cxn>
                <a:cxn ang="0">
                  <a:pos x="T6" y="T7"/>
                </a:cxn>
              </a:cxnLst>
              <a:rect l="0" t="0" r="r" b="b"/>
              <a:pathLst>
                <a:path w="35" h="36">
                  <a:moveTo>
                    <a:pt x="35" y="0"/>
                  </a:moveTo>
                  <a:lnTo>
                    <a:pt x="18" y="36"/>
                  </a:lnTo>
                  <a:lnTo>
                    <a:pt x="0" y="2"/>
                  </a:lnTo>
                  <a:lnTo>
                    <a:pt x="35"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211"/>
            <p:cNvSpPr>
              <a:spLocks/>
            </p:cNvSpPr>
            <p:nvPr/>
          </p:nvSpPr>
          <p:spPr bwMode="auto">
            <a:xfrm>
              <a:off x="1085851" y="4646452"/>
              <a:ext cx="57150" cy="57150"/>
            </a:xfrm>
            <a:custGeom>
              <a:avLst/>
              <a:gdLst>
                <a:gd name="T0" fmla="*/ 36 w 36"/>
                <a:gd name="T1" fmla="*/ 0 h 36"/>
                <a:gd name="T2" fmla="*/ 19 w 36"/>
                <a:gd name="T3" fmla="*/ 36 h 36"/>
                <a:gd name="T4" fmla="*/ 0 w 36"/>
                <a:gd name="T5" fmla="*/ 2 h 36"/>
                <a:gd name="T6" fmla="*/ 36 w 36"/>
                <a:gd name="T7" fmla="*/ 0 h 36"/>
              </a:gdLst>
              <a:ahLst/>
              <a:cxnLst>
                <a:cxn ang="0">
                  <a:pos x="T0" y="T1"/>
                </a:cxn>
                <a:cxn ang="0">
                  <a:pos x="T2" y="T3"/>
                </a:cxn>
                <a:cxn ang="0">
                  <a:pos x="T4" y="T5"/>
                </a:cxn>
                <a:cxn ang="0">
                  <a:pos x="T6" y="T7"/>
                </a:cxn>
              </a:cxnLst>
              <a:rect l="0" t="0" r="r" b="b"/>
              <a:pathLst>
                <a:path w="36" h="36">
                  <a:moveTo>
                    <a:pt x="36" y="0"/>
                  </a:moveTo>
                  <a:lnTo>
                    <a:pt x="19" y="36"/>
                  </a:lnTo>
                  <a:lnTo>
                    <a:pt x="0" y="2"/>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212"/>
            <p:cNvSpPr>
              <a:spLocks/>
            </p:cNvSpPr>
            <p:nvPr/>
          </p:nvSpPr>
          <p:spPr bwMode="auto">
            <a:xfrm>
              <a:off x="1085851" y="4748052"/>
              <a:ext cx="57150" cy="57150"/>
            </a:xfrm>
            <a:custGeom>
              <a:avLst/>
              <a:gdLst>
                <a:gd name="T0" fmla="*/ 36 w 36"/>
                <a:gd name="T1" fmla="*/ 0 h 36"/>
                <a:gd name="T2" fmla="*/ 19 w 36"/>
                <a:gd name="T3" fmla="*/ 36 h 36"/>
                <a:gd name="T4" fmla="*/ 0 w 36"/>
                <a:gd name="T5" fmla="*/ 0 h 36"/>
                <a:gd name="T6" fmla="*/ 36 w 36"/>
                <a:gd name="T7" fmla="*/ 0 h 36"/>
              </a:gdLst>
              <a:ahLst/>
              <a:cxnLst>
                <a:cxn ang="0">
                  <a:pos x="T0" y="T1"/>
                </a:cxn>
                <a:cxn ang="0">
                  <a:pos x="T2" y="T3"/>
                </a:cxn>
                <a:cxn ang="0">
                  <a:pos x="T4" y="T5"/>
                </a:cxn>
                <a:cxn ang="0">
                  <a:pos x="T6" y="T7"/>
                </a:cxn>
              </a:cxnLst>
              <a:rect l="0" t="0" r="r" b="b"/>
              <a:pathLst>
                <a:path w="36" h="36">
                  <a:moveTo>
                    <a:pt x="36" y="0"/>
                  </a:moveTo>
                  <a:lnTo>
                    <a:pt x="19" y="36"/>
                  </a:lnTo>
                  <a:lnTo>
                    <a:pt x="0" y="0"/>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213"/>
            <p:cNvSpPr>
              <a:spLocks/>
            </p:cNvSpPr>
            <p:nvPr/>
          </p:nvSpPr>
          <p:spPr bwMode="auto">
            <a:xfrm>
              <a:off x="1011239" y="4748052"/>
              <a:ext cx="57150" cy="57150"/>
            </a:xfrm>
            <a:custGeom>
              <a:avLst/>
              <a:gdLst>
                <a:gd name="T0" fmla="*/ 36 w 36"/>
                <a:gd name="T1" fmla="*/ 0 h 36"/>
                <a:gd name="T2" fmla="*/ 19 w 36"/>
                <a:gd name="T3" fmla="*/ 36 h 36"/>
                <a:gd name="T4" fmla="*/ 0 w 36"/>
                <a:gd name="T5" fmla="*/ 0 h 36"/>
                <a:gd name="T6" fmla="*/ 36 w 36"/>
                <a:gd name="T7" fmla="*/ 0 h 36"/>
              </a:gdLst>
              <a:ahLst/>
              <a:cxnLst>
                <a:cxn ang="0">
                  <a:pos x="T0" y="T1"/>
                </a:cxn>
                <a:cxn ang="0">
                  <a:pos x="T2" y="T3"/>
                </a:cxn>
                <a:cxn ang="0">
                  <a:pos x="T4" y="T5"/>
                </a:cxn>
                <a:cxn ang="0">
                  <a:pos x="T6" y="T7"/>
                </a:cxn>
              </a:cxnLst>
              <a:rect l="0" t="0" r="r" b="b"/>
              <a:pathLst>
                <a:path w="36" h="36">
                  <a:moveTo>
                    <a:pt x="36" y="0"/>
                  </a:moveTo>
                  <a:lnTo>
                    <a:pt x="19" y="36"/>
                  </a:lnTo>
                  <a:lnTo>
                    <a:pt x="0" y="0"/>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14"/>
            <p:cNvSpPr>
              <a:spLocks/>
            </p:cNvSpPr>
            <p:nvPr/>
          </p:nvSpPr>
          <p:spPr bwMode="auto">
            <a:xfrm>
              <a:off x="922339" y="4748052"/>
              <a:ext cx="52388" cy="57150"/>
            </a:xfrm>
            <a:custGeom>
              <a:avLst/>
              <a:gdLst>
                <a:gd name="T0" fmla="*/ 33 w 33"/>
                <a:gd name="T1" fmla="*/ 0 h 36"/>
                <a:gd name="T2" fmla="*/ 18 w 33"/>
                <a:gd name="T3" fmla="*/ 36 h 36"/>
                <a:gd name="T4" fmla="*/ 0 w 33"/>
                <a:gd name="T5" fmla="*/ 0 h 36"/>
                <a:gd name="T6" fmla="*/ 33 w 33"/>
                <a:gd name="T7" fmla="*/ 0 h 36"/>
              </a:gdLst>
              <a:ahLst/>
              <a:cxnLst>
                <a:cxn ang="0">
                  <a:pos x="T0" y="T1"/>
                </a:cxn>
                <a:cxn ang="0">
                  <a:pos x="T2" y="T3"/>
                </a:cxn>
                <a:cxn ang="0">
                  <a:pos x="T4" y="T5"/>
                </a:cxn>
                <a:cxn ang="0">
                  <a:pos x="T6" y="T7"/>
                </a:cxn>
              </a:cxnLst>
              <a:rect l="0" t="0" r="r" b="b"/>
              <a:pathLst>
                <a:path w="33" h="36">
                  <a:moveTo>
                    <a:pt x="33" y="0"/>
                  </a:moveTo>
                  <a:lnTo>
                    <a:pt x="18" y="36"/>
                  </a:lnTo>
                  <a:lnTo>
                    <a:pt x="0" y="0"/>
                  </a:lnTo>
                  <a:lnTo>
                    <a:pt x="33"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15"/>
            <p:cNvSpPr>
              <a:spLocks/>
            </p:cNvSpPr>
            <p:nvPr/>
          </p:nvSpPr>
          <p:spPr bwMode="auto">
            <a:xfrm>
              <a:off x="922339" y="4868702"/>
              <a:ext cx="52388" cy="58737"/>
            </a:xfrm>
            <a:custGeom>
              <a:avLst/>
              <a:gdLst>
                <a:gd name="T0" fmla="*/ 33 w 33"/>
                <a:gd name="T1" fmla="*/ 0 h 37"/>
                <a:gd name="T2" fmla="*/ 18 w 33"/>
                <a:gd name="T3" fmla="*/ 37 h 37"/>
                <a:gd name="T4" fmla="*/ 0 w 33"/>
                <a:gd name="T5" fmla="*/ 1 h 37"/>
                <a:gd name="T6" fmla="*/ 33 w 33"/>
                <a:gd name="T7" fmla="*/ 0 h 37"/>
              </a:gdLst>
              <a:ahLst/>
              <a:cxnLst>
                <a:cxn ang="0">
                  <a:pos x="T0" y="T1"/>
                </a:cxn>
                <a:cxn ang="0">
                  <a:pos x="T2" y="T3"/>
                </a:cxn>
                <a:cxn ang="0">
                  <a:pos x="T4" y="T5"/>
                </a:cxn>
                <a:cxn ang="0">
                  <a:pos x="T6" y="T7"/>
                </a:cxn>
              </a:cxnLst>
              <a:rect l="0" t="0" r="r" b="b"/>
              <a:pathLst>
                <a:path w="33" h="37">
                  <a:moveTo>
                    <a:pt x="33" y="0"/>
                  </a:moveTo>
                  <a:lnTo>
                    <a:pt x="18" y="37"/>
                  </a:lnTo>
                  <a:lnTo>
                    <a:pt x="0" y="1"/>
                  </a:lnTo>
                  <a:lnTo>
                    <a:pt x="33"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16"/>
            <p:cNvSpPr>
              <a:spLocks/>
            </p:cNvSpPr>
            <p:nvPr/>
          </p:nvSpPr>
          <p:spPr bwMode="auto">
            <a:xfrm>
              <a:off x="828676" y="4868702"/>
              <a:ext cx="57150" cy="58737"/>
            </a:xfrm>
            <a:custGeom>
              <a:avLst/>
              <a:gdLst>
                <a:gd name="T0" fmla="*/ 36 w 36"/>
                <a:gd name="T1" fmla="*/ 0 h 37"/>
                <a:gd name="T2" fmla="*/ 19 w 36"/>
                <a:gd name="T3" fmla="*/ 37 h 37"/>
                <a:gd name="T4" fmla="*/ 0 w 36"/>
                <a:gd name="T5" fmla="*/ 1 h 37"/>
                <a:gd name="T6" fmla="*/ 36 w 36"/>
                <a:gd name="T7" fmla="*/ 0 h 37"/>
              </a:gdLst>
              <a:ahLst/>
              <a:cxnLst>
                <a:cxn ang="0">
                  <a:pos x="T0" y="T1"/>
                </a:cxn>
                <a:cxn ang="0">
                  <a:pos x="T2" y="T3"/>
                </a:cxn>
                <a:cxn ang="0">
                  <a:pos x="T4" y="T5"/>
                </a:cxn>
                <a:cxn ang="0">
                  <a:pos x="T6" y="T7"/>
                </a:cxn>
              </a:cxnLst>
              <a:rect l="0" t="0" r="r" b="b"/>
              <a:pathLst>
                <a:path w="36" h="37">
                  <a:moveTo>
                    <a:pt x="36" y="0"/>
                  </a:moveTo>
                  <a:lnTo>
                    <a:pt x="19" y="37"/>
                  </a:lnTo>
                  <a:lnTo>
                    <a:pt x="0" y="1"/>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17"/>
            <p:cNvSpPr>
              <a:spLocks/>
            </p:cNvSpPr>
            <p:nvPr/>
          </p:nvSpPr>
          <p:spPr bwMode="auto">
            <a:xfrm>
              <a:off x="2222501" y="3786027"/>
              <a:ext cx="57150" cy="57150"/>
            </a:xfrm>
            <a:custGeom>
              <a:avLst/>
              <a:gdLst>
                <a:gd name="T0" fmla="*/ 36 w 36"/>
                <a:gd name="T1" fmla="*/ 0 h 36"/>
                <a:gd name="T2" fmla="*/ 19 w 36"/>
                <a:gd name="T3" fmla="*/ 36 h 36"/>
                <a:gd name="T4" fmla="*/ 0 w 36"/>
                <a:gd name="T5" fmla="*/ 0 h 36"/>
                <a:gd name="T6" fmla="*/ 36 w 36"/>
                <a:gd name="T7" fmla="*/ 0 h 36"/>
              </a:gdLst>
              <a:ahLst/>
              <a:cxnLst>
                <a:cxn ang="0">
                  <a:pos x="T0" y="T1"/>
                </a:cxn>
                <a:cxn ang="0">
                  <a:pos x="T2" y="T3"/>
                </a:cxn>
                <a:cxn ang="0">
                  <a:pos x="T4" y="T5"/>
                </a:cxn>
                <a:cxn ang="0">
                  <a:pos x="T6" y="T7"/>
                </a:cxn>
              </a:cxnLst>
              <a:rect l="0" t="0" r="r" b="b"/>
              <a:pathLst>
                <a:path w="36" h="36">
                  <a:moveTo>
                    <a:pt x="36" y="0"/>
                  </a:moveTo>
                  <a:lnTo>
                    <a:pt x="19" y="36"/>
                  </a:lnTo>
                  <a:lnTo>
                    <a:pt x="0" y="0"/>
                  </a:lnTo>
                  <a:lnTo>
                    <a:pt x="36"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18"/>
            <p:cNvSpPr>
              <a:spLocks/>
            </p:cNvSpPr>
            <p:nvPr/>
          </p:nvSpPr>
          <p:spPr bwMode="auto">
            <a:xfrm>
              <a:off x="2141539" y="3786027"/>
              <a:ext cx="53975" cy="57150"/>
            </a:xfrm>
            <a:custGeom>
              <a:avLst/>
              <a:gdLst>
                <a:gd name="T0" fmla="*/ 34 w 34"/>
                <a:gd name="T1" fmla="*/ 0 h 36"/>
                <a:gd name="T2" fmla="*/ 19 w 34"/>
                <a:gd name="T3" fmla="*/ 36 h 36"/>
                <a:gd name="T4" fmla="*/ 0 w 34"/>
                <a:gd name="T5" fmla="*/ 0 h 36"/>
                <a:gd name="T6" fmla="*/ 34 w 34"/>
                <a:gd name="T7" fmla="*/ 0 h 36"/>
              </a:gdLst>
              <a:ahLst/>
              <a:cxnLst>
                <a:cxn ang="0">
                  <a:pos x="T0" y="T1"/>
                </a:cxn>
                <a:cxn ang="0">
                  <a:pos x="T2" y="T3"/>
                </a:cxn>
                <a:cxn ang="0">
                  <a:pos x="T4" y="T5"/>
                </a:cxn>
                <a:cxn ang="0">
                  <a:pos x="T6" y="T7"/>
                </a:cxn>
              </a:cxnLst>
              <a:rect l="0" t="0" r="r" b="b"/>
              <a:pathLst>
                <a:path w="34" h="36">
                  <a:moveTo>
                    <a:pt x="34" y="0"/>
                  </a:moveTo>
                  <a:lnTo>
                    <a:pt x="19" y="36"/>
                  </a:lnTo>
                  <a:lnTo>
                    <a:pt x="0" y="0"/>
                  </a:lnTo>
                  <a:lnTo>
                    <a:pt x="34"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19"/>
            <p:cNvSpPr>
              <a:spLocks/>
            </p:cNvSpPr>
            <p:nvPr/>
          </p:nvSpPr>
          <p:spPr bwMode="auto">
            <a:xfrm>
              <a:off x="2473326" y="3893977"/>
              <a:ext cx="57150" cy="57150"/>
            </a:xfrm>
            <a:custGeom>
              <a:avLst/>
              <a:gdLst>
                <a:gd name="T0" fmla="*/ 0 w 36"/>
                <a:gd name="T1" fmla="*/ 36 h 36"/>
                <a:gd name="T2" fmla="*/ 17 w 36"/>
                <a:gd name="T3" fmla="*/ 0 h 36"/>
                <a:gd name="T4" fmla="*/ 36 w 36"/>
                <a:gd name="T5" fmla="*/ 34 h 36"/>
                <a:gd name="T6" fmla="*/ 0 w 36"/>
                <a:gd name="T7" fmla="*/ 36 h 36"/>
              </a:gdLst>
              <a:ahLst/>
              <a:cxnLst>
                <a:cxn ang="0">
                  <a:pos x="T0" y="T1"/>
                </a:cxn>
                <a:cxn ang="0">
                  <a:pos x="T2" y="T3"/>
                </a:cxn>
                <a:cxn ang="0">
                  <a:pos x="T4" y="T5"/>
                </a:cxn>
                <a:cxn ang="0">
                  <a:pos x="T6" y="T7"/>
                </a:cxn>
              </a:cxnLst>
              <a:rect l="0" t="0" r="r" b="b"/>
              <a:pathLst>
                <a:path w="36" h="36">
                  <a:moveTo>
                    <a:pt x="0" y="36"/>
                  </a:moveTo>
                  <a:lnTo>
                    <a:pt x="17" y="0"/>
                  </a:lnTo>
                  <a:lnTo>
                    <a:pt x="36" y="34"/>
                  </a:lnTo>
                  <a:lnTo>
                    <a:pt x="0" y="36"/>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0" name="ZoneTexte 229"/>
            <p:cNvSpPr txBox="1"/>
            <p:nvPr/>
          </p:nvSpPr>
          <p:spPr>
            <a:xfrm>
              <a:off x="714604" y="5602126"/>
              <a:ext cx="263214" cy="261610"/>
            </a:xfrm>
            <a:prstGeom prst="rect">
              <a:avLst/>
            </a:prstGeom>
            <a:noFill/>
          </p:spPr>
          <p:txBody>
            <a:bodyPr wrap="none" rtlCol="0">
              <a:spAutoFit/>
            </a:bodyPr>
            <a:lstStyle/>
            <a:p>
              <a:pPr algn="ctr"/>
              <a:r>
                <a:rPr lang="fr-FR" sz="1100"/>
                <a:t>0</a:t>
              </a:r>
            </a:p>
          </p:txBody>
        </p:sp>
        <p:sp>
          <p:nvSpPr>
            <p:cNvPr id="231" name="ZoneTexte 230"/>
            <p:cNvSpPr txBox="1"/>
            <p:nvPr/>
          </p:nvSpPr>
          <p:spPr>
            <a:xfrm>
              <a:off x="1335088" y="5602126"/>
              <a:ext cx="341760" cy="261610"/>
            </a:xfrm>
            <a:prstGeom prst="rect">
              <a:avLst/>
            </a:prstGeom>
            <a:noFill/>
          </p:spPr>
          <p:txBody>
            <a:bodyPr wrap="none" rtlCol="0">
              <a:spAutoFit/>
            </a:bodyPr>
            <a:lstStyle/>
            <a:p>
              <a:pPr algn="ctr"/>
              <a:r>
                <a:rPr lang="fr-FR" sz="1100"/>
                <a:t>50</a:t>
              </a:r>
            </a:p>
          </p:txBody>
        </p:sp>
        <p:sp>
          <p:nvSpPr>
            <p:cNvPr id="232" name="ZoneTexte 231"/>
            <p:cNvSpPr txBox="1"/>
            <p:nvPr/>
          </p:nvSpPr>
          <p:spPr>
            <a:xfrm>
              <a:off x="1932421" y="5602126"/>
              <a:ext cx="420308" cy="261610"/>
            </a:xfrm>
            <a:prstGeom prst="rect">
              <a:avLst/>
            </a:prstGeom>
            <a:noFill/>
          </p:spPr>
          <p:txBody>
            <a:bodyPr wrap="none" rtlCol="0">
              <a:spAutoFit/>
            </a:bodyPr>
            <a:lstStyle/>
            <a:p>
              <a:pPr algn="ctr"/>
              <a:r>
                <a:rPr lang="fr-FR" sz="1100"/>
                <a:t>100</a:t>
              </a:r>
            </a:p>
          </p:txBody>
        </p:sp>
        <p:sp>
          <p:nvSpPr>
            <p:cNvPr id="233" name="ZoneTexte 232"/>
            <p:cNvSpPr txBox="1"/>
            <p:nvPr/>
          </p:nvSpPr>
          <p:spPr>
            <a:xfrm>
              <a:off x="2592178" y="5602126"/>
              <a:ext cx="420308" cy="261610"/>
            </a:xfrm>
            <a:prstGeom prst="rect">
              <a:avLst/>
            </a:prstGeom>
            <a:noFill/>
          </p:spPr>
          <p:txBody>
            <a:bodyPr wrap="none" rtlCol="0">
              <a:spAutoFit/>
            </a:bodyPr>
            <a:lstStyle/>
            <a:p>
              <a:pPr algn="ctr"/>
              <a:r>
                <a:rPr lang="fr-FR" sz="1100"/>
                <a:t>150</a:t>
              </a:r>
            </a:p>
          </p:txBody>
        </p:sp>
        <p:sp>
          <p:nvSpPr>
            <p:cNvPr id="234" name="ZoneTexte 233"/>
            <p:cNvSpPr txBox="1"/>
            <p:nvPr/>
          </p:nvSpPr>
          <p:spPr>
            <a:xfrm>
              <a:off x="3194062" y="5602126"/>
              <a:ext cx="420308" cy="261610"/>
            </a:xfrm>
            <a:prstGeom prst="rect">
              <a:avLst/>
            </a:prstGeom>
            <a:noFill/>
          </p:spPr>
          <p:txBody>
            <a:bodyPr wrap="none" rtlCol="0">
              <a:spAutoFit/>
            </a:bodyPr>
            <a:lstStyle/>
            <a:p>
              <a:pPr algn="ctr"/>
              <a:r>
                <a:rPr lang="fr-FR" sz="1100"/>
                <a:t>200</a:t>
              </a:r>
            </a:p>
          </p:txBody>
        </p:sp>
        <p:sp>
          <p:nvSpPr>
            <p:cNvPr id="235" name="ZoneTexte 234"/>
            <p:cNvSpPr txBox="1"/>
            <p:nvPr/>
          </p:nvSpPr>
          <p:spPr>
            <a:xfrm>
              <a:off x="3878235" y="5602126"/>
              <a:ext cx="420308" cy="261610"/>
            </a:xfrm>
            <a:prstGeom prst="rect">
              <a:avLst/>
            </a:prstGeom>
            <a:noFill/>
          </p:spPr>
          <p:txBody>
            <a:bodyPr wrap="none" rtlCol="0">
              <a:spAutoFit/>
            </a:bodyPr>
            <a:lstStyle/>
            <a:p>
              <a:pPr algn="ctr"/>
              <a:r>
                <a:rPr lang="fr-FR" sz="1100"/>
                <a:t>250</a:t>
              </a:r>
            </a:p>
          </p:txBody>
        </p:sp>
        <p:sp>
          <p:nvSpPr>
            <p:cNvPr id="237" name="ZoneTexte 236"/>
            <p:cNvSpPr txBox="1"/>
            <p:nvPr/>
          </p:nvSpPr>
          <p:spPr>
            <a:xfrm>
              <a:off x="444333" y="5405357"/>
              <a:ext cx="380232" cy="261610"/>
            </a:xfrm>
            <a:prstGeom prst="rect">
              <a:avLst/>
            </a:prstGeom>
            <a:noFill/>
          </p:spPr>
          <p:txBody>
            <a:bodyPr wrap="none" rtlCol="0">
              <a:spAutoFit/>
            </a:bodyPr>
            <a:lstStyle/>
            <a:p>
              <a:pPr algn="r"/>
              <a:r>
                <a:rPr lang="fr-FR" sz="1100" dirty="0"/>
                <a:t>0,1</a:t>
              </a:r>
            </a:p>
          </p:txBody>
        </p:sp>
        <p:sp>
          <p:nvSpPr>
            <p:cNvPr id="238" name="ZoneTexte 237"/>
            <p:cNvSpPr txBox="1"/>
            <p:nvPr/>
          </p:nvSpPr>
          <p:spPr>
            <a:xfrm>
              <a:off x="561352" y="5046542"/>
              <a:ext cx="263213" cy="261610"/>
            </a:xfrm>
            <a:prstGeom prst="rect">
              <a:avLst/>
            </a:prstGeom>
            <a:noFill/>
          </p:spPr>
          <p:txBody>
            <a:bodyPr wrap="none" rtlCol="0">
              <a:spAutoFit/>
            </a:bodyPr>
            <a:lstStyle/>
            <a:p>
              <a:pPr algn="r"/>
              <a:r>
                <a:rPr lang="fr-FR" sz="1100"/>
                <a:t>1</a:t>
              </a:r>
            </a:p>
          </p:txBody>
        </p:sp>
        <p:sp>
          <p:nvSpPr>
            <p:cNvPr id="239" name="ZoneTexte 238"/>
            <p:cNvSpPr txBox="1"/>
            <p:nvPr/>
          </p:nvSpPr>
          <p:spPr>
            <a:xfrm>
              <a:off x="482805" y="4699301"/>
              <a:ext cx="341760" cy="261610"/>
            </a:xfrm>
            <a:prstGeom prst="rect">
              <a:avLst/>
            </a:prstGeom>
            <a:noFill/>
          </p:spPr>
          <p:txBody>
            <a:bodyPr wrap="none" rtlCol="0">
              <a:spAutoFit/>
            </a:bodyPr>
            <a:lstStyle/>
            <a:p>
              <a:pPr algn="r"/>
              <a:r>
                <a:rPr lang="fr-FR" sz="1100"/>
                <a:t>10</a:t>
              </a:r>
            </a:p>
          </p:txBody>
        </p:sp>
        <p:sp>
          <p:nvSpPr>
            <p:cNvPr id="240" name="ZoneTexte 239"/>
            <p:cNvSpPr txBox="1"/>
            <p:nvPr/>
          </p:nvSpPr>
          <p:spPr>
            <a:xfrm>
              <a:off x="404257" y="4305762"/>
              <a:ext cx="420308" cy="261610"/>
            </a:xfrm>
            <a:prstGeom prst="rect">
              <a:avLst/>
            </a:prstGeom>
            <a:noFill/>
          </p:spPr>
          <p:txBody>
            <a:bodyPr wrap="none" rtlCol="0">
              <a:spAutoFit/>
            </a:bodyPr>
            <a:lstStyle/>
            <a:p>
              <a:pPr algn="r"/>
              <a:r>
                <a:rPr lang="fr-FR" sz="1100"/>
                <a:t>100</a:t>
              </a:r>
            </a:p>
          </p:txBody>
        </p:sp>
        <p:sp>
          <p:nvSpPr>
            <p:cNvPr id="241" name="ZoneTexte 240"/>
            <p:cNvSpPr txBox="1"/>
            <p:nvPr/>
          </p:nvSpPr>
          <p:spPr>
            <a:xfrm>
              <a:off x="287237" y="3958521"/>
              <a:ext cx="537328" cy="261610"/>
            </a:xfrm>
            <a:prstGeom prst="rect">
              <a:avLst/>
            </a:prstGeom>
            <a:noFill/>
          </p:spPr>
          <p:txBody>
            <a:bodyPr wrap="none" rtlCol="0">
              <a:spAutoFit/>
            </a:bodyPr>
            <a:lstStyle/>
            <a:p>
              <a:pPr algn="r"/>
              <a:r>
                <a:rPr lang="fr-FR" sz="1100"/>
                <a:t>1 000</a:t>
              </a:r>
            </a:p>
          </p:txBody>
        </p:sp>
        <p:sp>
          <p:nvSpPr>
            <p:cNvPr id="242" name="ZoneTexte 241"/>
            <p:cNvSpPr txBox="1"/>
            <p:nvPr/>
          </p:nvSpPr>
          <p:spPr>
            <a:xfrm>
              <a:off x="208691" y="3599707"/>
              <a:ext cx="615874" cy="261610"/>
            </a:xfrm>
            <a:prstGeom prst="rect">
              <a:avLst/>
            </a:prstGeom>
            <a:noFill/>
          </p:spPr>
          <p:txBody>
            <a:bodyPr wrap="none" rtlCol="0">
              <a:spAutoFit/>
            </a:bodyPr>
            <a:lstStyle/>
            <a:p>
              <a:pPr algn="r"/>
              <a:r>
                <a:rPr lang="fr-FR" sz="1100"/>
                <a:t>10 000</a:t>
              </a:r>
            </a:p>
          </p:txBody>
        </p:sp>
        <p:sp>
          <p:nvSpPr>
            <p:cNvPr id="243" name="ZoneTexte 242"/>
            <p:cNvSpPr txBox="1"/>
            <p:nvPr/>
          </p:nvSpPr>
          <p:spPr>
            <a:xfrm>
              <a:off x="130143" y="3252466"/>
              <a:ext cx="694422" cy="261610"/>
            </a:xfrm>
            <a:prstGeom prst="rect">
              <a:avLst/>
            </a:prstGeom>
            <a:noFill/>
          </p:spPr>
          <p:txBody>
            <a:bodyPr wrap="none" rtlCol="0">
              <a:spAutoFit/>
            </a:bodyPr>
            <a:lstStyle/>
            <a:p>
              <a:pPr algn="r"/>
              <a:r>
                <a:rPr lang="fr-FR" sz="1100"/>
                <a:t>100 000</a:t>
              </a:r>
            </a:p>
          </p:txBody>
        </p:sp>
        <p:sp>
          <p:nvSpPr>
            <p:cNvPr id="244" name="ZoneTexte 243"/>
            <p:cNvSpPr txBox="1"/>
            <p:nvPr/>
          </p:nvSpPr>
          <p:spPr>
            <a:xfrm>
              <a:off x="305855" y="3040210"/>
              <a:ext cx="1098379" cy="261610"/>
            </a:xfrm>
            <a:prstGeom prst="rect">
              <a:avLst/>
            </a:prstGeom>
            <a:noFill/>
          </p:spPr>
          <p:txBody>
            <a:bodyPr wrap="none" rtlCol="0">
              <a:spAutoFit/>
            </a:bodyPr>
            <a:lstStyle/>
            <a:p>
              <a:pPr algn="ctr"/>
              <a:r>
                <a:rPr lang="fr-FR" sz="1100" b="1" dirty="0"/>
                <a:t>Conc INI (</a:t>
              </a:r>
              <a:r>
                <a:rPr lang="fr-FR" sz="1100" b="1" dirty="0" err="1"/>
                <a:t>nM</a:t>
              </a:r>
              <a:r>
                <a:rPr lang="fr-FR" sz="1100" b="1" dirty="0"/>
                <a:t>)</a:t>
              </a:r>
            </a:p>
          </p:txBody>
        </p:sp>
      </p:grpSp>
      <p:grpSp>
        <p:nvGrpSpPr>
          <p:cNvPr id="4" name="Grouper 3"/>
          <p:cNvGrpSpPr/>
          <p:nvPr/>
        </p:nvGrpSpPr>
        <p:grpSpPr>
          <a:xfrm>
            <a:off x="2135189" y="4847232"/>
            <a:ext cx="2098544" cy="862089"/>
            <a:chOff x="1465542" y="5998764"/>
            <a:chExt cx="2098544" cy="862089"/>
          </a:xfrm>
        </p:grpSpPr>
        <p:sp>
          <p:nvSpPr>
            <p:cNvPr id="245" name="ZoneTexte 244"/>
            <p:cNvSpPr txBox="1"/>
            <p:nvPr/>
          </p:nvSpPr>
          <p:spPr>
            <a:xfrm>
              <a:off x="1555203" y="5998764"/>
              <a:ext cx="1954381" cy="261610"/>
            </a:xfrm>
            <a:prstGeom prst="rect">
              <a:avLst/>
            </a:prstGeom>
            <a:noFill/>
          </p:spPr>
          <p:txBody>
            <a:bodyPr wrap="none" rtlCol="0">
              <a:spAutoFit/>
            </a:bodyPr>
            <a:lstStyle/>
            <a:p>
              <a:r>
                <a:rPr lang="fr-FR" sz="1100" b="1" dirty="0"/>
                <a:t>BIC (final = P13, 207 jours)</a:t>
              </a:r>
            </a:p>
          </p:txBody>
        </p:sp>
        <p:sp>
          <p:nvSpPr>
            <p:cNvPr id="246" name="ZoneTexte 245"/>
            <p:cNvSpPr txBox="1"/>
            <p:nvPr/>
          </p:nvSpPr>
          <p:spPr>
            <a:xfrm>
              <a:off x="1555203" y="6198924"/>
              <a:ext cx="2008883" cy="261610"/>
            </a:xfrm>
            <a:prstGeom prst="rect">
              <a:avLst/>
            </a:prstGeom>
            <a:noFill/>
          </p:spPr>
          <p:txBody>
            <a:bodyPr wrap="none" rtlCol="0">
              <a:spAutoFit/>
            </a:bodyPr>
            <a:lstStyle/>
            <a:p>
              <a:r>
                <a:rPr lang="fr-FR" sz="1100" b="1"/>
                <a:t>DTG (final = P13, 229 jours)</a:t>
              </a:r>
            </a:p>
          </p:txBody>
        </p:sp>
        <p:sp>
          <p:nvSpPr>
            <p:cNvPr id="247" name="ZoneTexte 246"/>
            <p:cNvSpPr txBox="1"/>
            <p:nvPr/>
          </p:nvSpPr>
          <p:spPr>
            <a:xfrm>
              <a:off x="1555203" y="6399084"/>
              <a:ext cx="2008883" cy="261610"/>
            </a:xfrm>
            <a:prstGeom prst="rect">
              <a:avLst/>
            </a:prstGeom>
            <a:noFill/>
          </p:spPr>
          <p:txBody>
            <a:bodyPr wrap="none" rtlCol="0">
              <a:spAutoFit/>
            </a:bodyPr>
            <a:lstStyle/>
            <a:p>
              <a:r>
                <a:rPr lang="fr-FR" sz="1100" b="1"/>
                <a:t>EVG (final = P13, 138 jours)</a:t>
              </a:r>
            </a:p>
          </p:txBody>
        </p:sp>
        <p:sp>
          <p:nvSpPr>
            <p:cNvPr id="248" name="ZoneTexte 247"/>
            <p:cNvSpPr txBox="1"/>
            <p:nvPr/>
          </p:nvSpPr>
          <p:spPr>
            <a:xfrm>
              <a:off x="1555203" y="6599243"/>
              <a:ext cx="2002471" cy="261610"/>
            </a:xfrm>
            <a:prstGeom prst="rect">
              <a:avLst/>
            </a:prstGeom>
            <a:noFill/>
          </p:spPr>
          <p:txBody>
            <a:bodyPr wrap="none" rtlCol="0">
              <a:spAutoFit/>
            </a:bodyPr>
            <a:lstStyle/>
            <a:p>
              <a:r>
                <a:rPr lang="fr-FR" sz="1100" b="1"/>
                <a:t>RAL (final = P13, 166 jours)</a:t>
              </a:r>
            </a:p>
          </p:txBody>
        </p:sp>
        <p:grpSp>
          <p:nvGrpSpPr>
            <p:cNvPr id="249" name="Groupe 257"/>
            <p:cNvGrpSpPr/>
            <p:nvPr/>
          </p:nvGrpSpPr>
          <p:grpSpPr>
            <a:xfrm>
              <a:off x="1465542" y="6101659"/>
              <a:ext cx="157163" cy="684213"/>
              <a:chOff x="2420938" y="4781550"/>
              <a:chExt cx="157163" cy="684213"/>
            </a:xfrm>
          </p:grpSpPr>
          <p:sp>
            <p:nvSpPr>
              <p:cNvPr id="250" name="Oval 223"/>
              <p:cNvSpPr>
                <a:spLocks noChangeArrowheads="1"/>
              </p:cNvSpPr>
              <p:nvPr/>
            </p:nvSpPr>
            <p:spPr bwMode="auto">
              <a:xfrm>
                <a:off x="2460625" y="4983163"/>
                <a:ext cx="77788" cy="7778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51" name="Oval 224"/>
              <p:cNvSpPr>
                <a:spLocks noChangeArrowheads="1"/>
              </p:cNvSpPr>
              <p:nvPr/>
            </p:nvSpPr>
            <p:spPr bwMode="auto">
              <a:xfrm>
                <a:off x="2460625" y="4781550"/>
                <a:ext cx="77788" cy="77788"/>
              </a:xfrm>
              <a:prstGeom prst="ellipse">
                <a:avLst/>
              </a:prstGeom>
              <a:solidFill>
                <a:srgbClr val="235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52" name="Freeform 225"/>
              <p:cNvSpPr>
                <a:spLocks/>
              </p:cNvSpPr>
              <p:nvPr/>
            </p:nvSpPr>
            <p:spPr bwMode="auto">
              <a:xfrm>
                <a:off x="2460625" y="5172075"/>
                <a:ext cx="77788" cy="82550"/>
              </a:xfrm>
              <a:custGeom>
                <a:avLst/>
                <a:gdLst>
                  <a:gd name="T0" fmla="*/ 0 w 49"/>
                  <a:gd name="T1" fmla="*/ 52 h 52"/>
                  <a:gd name="T2" fmla="*/ 22 w 49"/>
                  <a:gd name="T3" fmla="*/ 0 h 52"/>
                  <a:gd name="T4" fmla="*/ 49 w 49"/>
                  <a:gd name="T5" fmla="*/ 50 h 52"/>
                  <a:gd name="T6" fmla="*/ 0 w 49"/>
                  <a:gd name="T7" fmla="*/ 52 h 52"/>
                </a:gdLst>
                <a:ahLst/>
                <a:cxnLst>
                  <a:cxn ang="0">
                    <a:pos x="T0" y="T1"/>
                  </a:cxn>
                  <a:cxn ang="0">
                    <a:pos x="T2" y="T3"/>
                  </a:cxn>
                  <a:cxn ang="0">
                    <a:pos x="T4" y="T5"/>
                  </a:cxn>
                  <a:cxn ang="0">
                    <a:pos x="T6" y="T7"/>
                  </a:cxn>
                </a:cxnLst>
                <a:rect l="0" t="0" r="r" b="b"/>
                <a:pathLst>
                  <a:path w="49" h="52">
                    <a:moveTo>
                      <a:pt x="0" y="52"/>
                    </a:moveTo>
                    <a:lnTo>
                      <a:pt x="22" y="0"/>
                    </a:lnTo>
                    <a:lnTo>
                      <a:pt x="49" y="50"/>
                    </a:lnTo>
                    <a:lnTo>
                      <a:pt x="0" y="52"/>
                    </a:lnTo>
                    <a:close/>
                  </a:path>
                </a:pathLst>
              </a:custGeom>
              <a:solidFill>
                <a:srgbClr val="DA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53" name="Freeform 226"/>
              <p:cNvSpPr>
                <a:spLocks/>
              </p:cNvSpPr>
              <p:nvPr/>
            </p:nvSpPr>
            <p:spPr bwMode="auto">
              <a:xfrm>
                <a:off x="2460625" y="5386388"/>
                <a:ext cx="77788" cy="79375"/>
              </a:xfrm>
              <a:custGeom>
                <a:avLst/>
                <a:gdLst>
                  <a:gd name="T0" fmla="*/ 49 w 49"/>
                  <a:gd name="T1" fmla="*/ 0 h 50"/>
                  <a:gd name="T2" fmla="*/ 27 w 49"/>
                  <a:gd name="T3" fmla="*/ 50 h 50"/>
                  <a:gd name="T4" fmla="*/ 0 w 49"/>
                  <a:gd name="T5" fmla="*/ 3 h 50"/>
                  <a:gd name="T6" fmla="*/ 49 w 49"/>
                  <a:gd name="T7" fmla="*/ 0 h 50"/>
                </a:gdLst>
                <a:ahLst/>
                <a:cxnLst>
                  <a:cxn ang="0">
                    <a:pos x="T0" y="T1"/>
                  </a:cxn>
                  <a:cxn ang="0">
                    <a:pos x="T2" y="T3"/>
                  </a:cxn>
                  <a:cxn ang="0">
                    <a:pos x="T4" y="T5"/>
                  </a:cxn>
                  <a:cxn ang="0">
                    <a:pos x="T6" y="T7"/>
                  </a:cxn>
                </a:cxnLst>
                <a:rect l="0" t="0" r="r" b="b"/>
                <a:pathLst>
                  <a:path w="49" h="50">
                    <a:moveTo>
                      <a:pt x="49" y="0"/>
                    </a:moveTo>
                    <a:lnTo>
                      <a:pt x="27" y="50"/>
                    </a:lnTo>
                    <a:lnTo>
                      <a:pt x="0" y="3"/>
                    </a:lnTo>
                    <a:lnTo>
                      <a:pt x="49" y="0"/>
                    </a:lnTo>
                    <a:close/>
                  </a:path>
                </a:pathLst>
              </a:custGeom>
              <a:solidFill>
                <a:srgbClr val="00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54" name="Line 227"/>
              <p:cNvSpPr>
                <a:spLocks noChangeShapeType="1"/>
              </p:cNvSpPr>
              <p:nvPr/>
            </p:nvSpPr>
            <p:spPr bwMode="auto">
              <a:xfrm>
                <a:off x="2420938" y="4818063"/>
                <a:ext cx="157163" cy="0"/>
              </a:xfrm>
              <a:prstGeom prst="line">
                <a:avLst/>
              </a:prstGeom>
              <a:noFill/>
              <a:ln w="17463" cap="flat">
                <a:solidFill>
                  <a:srgbClr val="2357A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55" name="Line 228"/>
              <p:cNvSpPr>
                <a:spLocks noChangeShapeType="1"/>
              </p:cNvSpPr>
              <p:nvPr/>
            </p:nvSpPr>
            <p:spPr bwMode="auto">
              <a:xfrm>
                <a:off x="2420938" y="5024438"/>
                <a:ext cx="157163" cy="0"/>
              </a:xfrm>
              <a:prstGeom prst="line">
                <a:avLst/>
              </a:prstGeom>
              <a:noFill/>
              <a:ln w="17463"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56" name="Line 229"/>
              <p:cNvSpPr>
                <a:spLocks noChangeShapeType="1"/>
              </p:cNvSpPr>
              <p:nvPr/>
            </p:nvSpPr>
            <p:spPr bwMode="auto">
              <a:xfrm>
                <a:off x="2420938" y="5213350"/>
                <a:ext cx="157163" cy="0"/>
              </a:xfrm>
              <a:prstGeom prst="line">
                <a:avLst/>
              </a:prstGeom>
              <a:noFill/>
              <a:ln w="17463" cap="flat">
                <a:solidFill>
                  <a:srgbClr val="DA1F2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57" name="Line 230"/>
              <p:cNvSpPr>
                <a:spLocks noChangeShapeType="1"/>
              </p:cNvSpPr>
              <p:nvPr/>
            </p:nvSpPr>
            <p:spPr bwMode="auto">
              <a:xfrm>
                <a:off x="2420938" y="5419725"/>
                <a:ext cx="157163" cy="0"/>
              </a:xfrm>
              <a:prstGeom prst="line">
                <a:avLst/>
              </a:prstGeom>
              <a:noFill/>
              <a:ln w="17463" cap="flat">
                <a:solidFill>
                  <a:srgbClr val="00FF9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grpSp>
      </p:grpSp>
      <p:graphicFrame>
        <p:nvGraphicFramePr>
          <p:cNvPr id="258" name="Tableau 257"/>
          <p:cNvGraphicFramePr>
            <a:graphicFrameLocks noGrp="1"/>
          </p:cNvGraphicFramePr>
          <p:nvPr>
            <p:extLst/>
          </p:nvPr>
        </p:nvGraphicFramePr>
        <p:xfrm>
          <a:off x="4221287" y="3360464"/>
          <a:ext cx="4875418" cy="2564820"/>
        </p:xfrm>
        <a:graphic>
          <a:graphicData uri="http://schemas.openxmlformats.org/drawingml/2006/table">
            <a:tbl>
              <a:tblPr firstRow="1" bandRow="1">
                <a:tableStyleId>{5C22544A-7EE6-4342-B048-85BDC9FD1C3A}</a:tableStyleId>
              </a:tblPr>
              <a:tblGrid>
                <a:gridCol w="913323">
                  <a:extLst>
                    <a:ext uri="{9D8B030D-6E8A-4147-A177-3AD203B41FA5}">
                      <a16:colId xmlns:a16="http://schemas.microsoft.com/office/drawing/2014/main" xmlns="" val="20000"/>
                    </a:ext>
                  </a:extLst>
                </a:gridCol>
                <a:gridCol w="1367157">
                  <a:extLst>
                    <a:ext uri="{9D8B030D-6E8A-4147-A177-3AD203B41FA5}">
                      <a16:colId xmlns:a16="http://schemas.microsoft.com/office/drawing/2014/main" xmlns="" val="20001"/>
                    </a:ext>
                  </a:extLst>
                </a:gridCol>
                <a:gridCol w="438660">
                  <a:extLst>
                    <a:ext uri="{9D8B030D-6E8A-4147-A177-3AD203B41FA5}">
                      <a16:colId xmlns:a16="http://schemas.microsoft.com/office/drawing/2014/main" xmlns="" val="20002"/>
                    </a:ext>
                  </a:extLst>
                </a:gridCol>
                <a:gridCol w="498985">
                  <a:extLst>
                    <a:ext uri="{9D8B030D-6E8A-4147-A177-3AD203B41FA5}">
                      <a16:colId xmlns:a16="http://schemas.microsoft.com/office/drawing/2014/main" xmlns="" val="20004"/>
                    </a:ext>
                  </a:extLst>
                </a:gridCol>
                <a:gridCol w="560898">
                  <a:extLst>
                    <a:ext uri="{9D8B030D-6E8A-4147-A177-3AD203B41FA5}">
                      <a16:colId xmlns:a16="http://schemas.microsoft.com/office/drawing/2014/main" xmlns="" val="20005"/>
                    </a:ext>
                  </a:extLst>
                </a:gridCol>
                <a:gridCol w="489460">
                  <a:extLst>
                    <a:ext uri="{9D8B030D-6E8A-4147-A177-3AD203B41FA5}">
                      <a16:colId xmlns:a16="http://schemas.microsoft.com/office/drawing/2014/main" xmlns="" val="20006"/>
                    </a:ext>
                  </a:extLst>
                </a:gridCol>
                <a:gridCol w="606935">
                  <a:extLst>
                    <a:ext uri="{9D8B030D-6E8A-4147-A177-3AD203B41FA5}">
                      <a16:colId xmlns:a16="http://schemas.microsoft.com/office/drawing/2014/main" xmlns="" val="20003"/>
                    </a:ext>
                  </a:extLst>
                </a:gridCol>
              </a:tblGrid>
              <a:tr h="239205">
                <a:tc rowSpan="2">
                  <a:txBody>
                    <a:bodyPr/>
                    <a:lstStyle/>
                    <a:p>
                      <a:endParaRPr lang="fr-FR" sz="1200" dirty="0">
                        <a:solidFill>
                          <a:srgbClr val="000066"/>
                        </a:solidFill>
                      </a:endParaRPr>
                    </a:p>
                  </a:txBody>
                  <a:tcPr marL="66930" marR="66930" marT="33465" marB="3346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dirty="0">
                          <a:ln>
                            <a:noFill/>
                          </a:ln>
                          <a:solidFill>
                            <a:srgbClr val="000066"/>
                          </a:solidFill>
                          <a:effectLst/>
                        </a:rPr>
                        <a:t>Mutations </a:t>
                      </a:r>
                      <a:br>
                        <a:rPr kumimoji="0" lang="fr-FR" sz="1200" u="none" strike="noStrike" cap="none" normalizeH="0" baseline="0" dirty="0">
                          <a:ln>
                            <a:noFill/>
                          </a:ln>
                          <a:solidFill>
                            <a:srgbClr val="000066"/>
                          </a:solidFill>
                          <a:effectLst/>
                        </a:rPr>
                      </a:br>
                      <a:r>
                        <a:rPr kumimoji="0" lang="fr-FR" sz="1200" u="none" strike="noStrike" cap="none" normalizeH="0" baseline="0" dirty="0">
                          <a:ln>
                            <a:noFill/>
                          </a:ln>
                          <a:solidFill>
                            <a:srgbClr val="000066"/>
                          </a:solidFill>
                          <a:effectLst/>
                        </a:rPr>
                        <a:t>intégrase </a:t>
                      </a:r>
                      <a:br>
                        <a:rPr kumimoji="0" lang="fr-FR" sz="1200" u="none" strike="noStrike" cap="none" normalizeH="0" baseline="0" dirty="0">
                          <a:ln>
                            <a:noFill/>
                          </a:ln>
                          <a:solidFill>
                            <a:srgbClr val="000066"/>
                          </a:solidFill>
                          <a:effectLst/>
                        </a:rPr>
                      </a:br>
                      <a:r>
                        <a:rPr kumimoji="0" lang="fr-FR" sz="1200" u="none" strike="noStrike" cap="none" normalizeH="0" baseline="0" dirty="0">
                          <a:ln>
                            <a:noFill/>
                          </a:ln>
                          <a:solidFill>
                            <a:srgbClr val="000066"/>
                          </a:solidFill>
                          <a:effectLst/>
                        </a:rPr>
                        <a:t>(Sanger)</a:t>
                      </a:r>
                      <a:endParaRPr kumimoji="0" lang="fr-FR" sz="1200" b="1" i="0" u="none" strike="noStrike" cap="none" normalizeH="0" baseline="0" dirty="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err="1">
                          <a:ln>
                            <a:noFill/>
                          </a:ln>
                          <a:solidFill>
                            <a:srgbClr val="000066"/>
                          </a:solidFill>
                          <a:effectLst/>
                        </a:rPr>
                        <a:t>Fold</a:t>
                      </a:r>
                      <a:r>
                        <a:rPr kumimoji="0" lang="fr-FR" sz="1200" u="none" strike="noStrike" cap="none" normalizeH="0" baseline="0">
                          <a:ln>
                            <a:noFill/>
                          </a:ln>
                          <a:solidFill>
                            <a:srgbClr val="000066"/>
                          </a:solidFill>
                          <a:effectLst/>
                        </a:rPr>
                        <a:t>-change</a:t>
                      </a:r>
                      <a:endParaRPr kumimoji="0" lang="fr-FR" sz="1200" b="1"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dirty="0">
                          <a:ln>
                            <a:noFill/>
                          </a:ln>
                          <a:solidFill>
                            <a:srgbClr val="000066"/>
                          </a:solidFill>
                          <a:effectLst/>
                        </a:rPr>
                        <a:t>CR</a:t>
                      </a:r>
                      <a:endParaRPr kumimoji="0" lang="fr-FR" sz="1200" b="1" i="0" u="none" strike="noStrike" cap="none" normalizeH="0" baseline="0" dirty="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39205">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1" i="0" u="none" strike="noStrike" cap="none" normalizeH="0" baseline="0">
                          <a:ln>
                            <a:noFill/>
                          </a:ln>
                          <a:solidFill>
                            <a:srgbClr val="000066"/>
                          </a:solidFill>
                          <a:effectLst/>
                          <a:latin typeface="Arial" charset="0"/>
                        </a:rPr>
                        <a:t>BIC</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1" i="0" u="none" strike="noStrike" cap="none" normalizeH="0" baseline="0">
                          <a:ln>
                            <a:noFill/>
                          </a:ln>
                          <a:solidFill>
                            <a:srgbClr val="000066"/>
                          </a:solidFill>
                          <a:effectLst/>
                          <a:latin typeface="Arial" charset="0"/>
                        </a:rPr>
                        <a:t>DTG</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1" i="0" u="none" strike="noStrike" cap="none" normalizeH="0" baseline="0">
                          <a:ln>
                            <a:noFill/>
                          </a:ln>
                          <a:solidFill>
                            <a:srgbClr val="000066"/>
                          </a:solidFill>
                          <a:effectLst/>
                          <a:latin typeface="Arial" charset="0"/>
                        </a:rPr>
                        <a:t>EVG</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1" i="0" u="none" strike="noStrike" cap="none" normalizeH="0" baseline="0">
                          <a:ln>
                            <a:noFill/>
                          </a:ln>
                          <a:solidFill>
                            <a:srgbClr val="000066"/>
                          </a:solidFill>
                          <a:effectLst/>
                          <a:latin typeface="Arial" charset="0"/>
                        </a:rPr>
                        <a:t>RAL</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vMerge="1">
                  <a:txBody>
                    <a:bodyPr/>
                    <a:lstStyle/>
                    <a:p>
                      <a:endParaRPr lang="fr-FR"/>
                    </a:p>
                  </a:txBody>
                  <a:tcPr/>
                </a:tc>
                <a:extLst>
                  <a:ext uri="{0D108BD9-81ED-4DB2-BD59-A6C34878D82A}">
                    <a16:rowId xmlns:a16="http://schemas.microsoft.com/office/drawing/2014/main" xmlns="" val="10005"/>
                  </a:ext>
                </a:extLst>
              </a:tr>
              <a:tr h="379140">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Début (P0)</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dirty="0">
                          <a:ln>
                            <a:noFill/>
                          </a:ln>
                          <a:solidFill>
                            <a:srgbClr val="000066"/>
                          </a:solidFill>
                          <a:effectLst/>
                          <a:latin typeface="+mn-lt"/>
                        </a:rPr>
                        <a:t>Sauvage</a:t>
                      </a:r>
                      <a:endParaRPr kumimoji="0" lang="fr-FR" sz="1200" b="0" i="0" u="none" strike="noStrike" cap="none" normalizeH="0" baseline="0" dirty="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1,0</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1,1</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1,5</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1,3</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102 %</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9140">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BIC (P13)</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S24S/G, S153F</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1,4</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1,7</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2,8</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1,4</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15 %</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9140">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DTG (P13)</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S153Y, L234F</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mn-lt"/>
                        </a:rPr>
                        <a:t>2,0</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1,9</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2,9</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1,4</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7,2 %</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9140">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EVG (P13)</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dirty="0">
                          <a:ln>
                            <a:noFill/>
                          </a:ln>
                          <a:solidFill>
                            <a:srgbClr val="000066"/>
                          </a:solidFill>
                          <a:effectLst/>
                        </a:rPr>
                        <a:t>T66T/I, E138E/K,</a:t>
                      </a:r>
                      <a:br>
                        <a:rPr kumimoji="0" lang="fr-FR" sz="1200" u="none" strike="noStrike" cap="none" normalizeH="0" baseline="0" dirty="0">
                          <a:ln>
                            <a:noFill/>
                          </a:ln>
                          <a:solidFill>
                            <a:srgbClr val="000066"/>
                          </a:solidFill>
                          <a:effectLst/>
                        </a:rPr>
                      </a:br>
                      <a:r>
                        <a:rPr kumimoji="0" lang="fr-FR" sz="1200" u="none" strike="noStrike" cap="none" normalizeH="0" baseline="0" dirty="0">
                          <a:ln>
                            <a:noFill/>
                          </a:ln>
                          <a:solidFill>
                            <a:srgbClr val="000066"/>
                          </a:solidFill>
                          <a:effectLst/>
                        </a:rPr>
                        <a:t>Q148Q/RK</a:t>
                      </a:r>
                      <a:endParaRPr kumimoji="0" lang="fr-FR" sz="1200" b="0" i="0" u="none" strike="noStrike" cap="none" normalizeH="0" baseline="0" dirty="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2,9</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3,3</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&gt; 145</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61</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u="none" strike="noStrike" cap="none" normalizeH="0" baseline="0">
                          <a:ln>
                            <a:noFill/>
                          </a:ln>
                          <a:solidFill>
                            <a:srgbClr val="000066"/>
                          </a:solidFill>
                          <a:effectLst/>
                        </a:rPr>
                        <a:t>12 %</a:t>
                      </a:r>
                      <a:endParaRPr kumimoji="0" lang="fr-FR" sz="1200" b="0" i="0" u="none" strike="noStrike" cap="none" normalizeH="0" baseline="0">
                        <a:ln>
                          <a:noFill/>
                        </a:ln>
                        <a:solidFill>
                          <a:srgbClr val="000066"/>
                        </a:solidFill>
                        <a:effectLst/>
                        <a:latin typeface="Arial" charset="0"/>
                      </a:endParaRP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9140">
                <a:tc>
                  <a:txBody>
                    <a:bodyPr/>
                    <a:lstStyle/>
                    <a:p>
                      <a:pPr marL="0" marR="0" lvl="0" indent="0" algn="l"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RAL (P13)</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G118G/D, Q148K</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0,8</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0,8</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71</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a:ln>
                            <a:noFill/>
                          </a:ln>
                          <a:solidFill>
                            <a:srgbClr val="000066"/>
                          </a:solidFill>
                          <a:effectLst/>
                          <a:latin typeface="Arial" charset="0"/>
                        </a:rPr>
                        <a:t>47</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ts val="600"/>
                        </a:spcAft>
                        <a:buClrTx/>
                        <a:buSzTx/>
                        <a:buFont typeface="Wingdings" pitchFamily="2" charset="2"/>
                        <a:buNone/>
                        <a:tabLst/>
                      </a:pPr>
                      <a:r>
                        <a:rPr kumimoji="0" lang="fr-FR" sz="1200" b="0" i="0" u="none" strike="noStrike" cap="none" normalizeH="0" baseline="0" dirty="0">
                          <a:ln>
                            <a:noFill/>
                          </a:ln>
                          <a:solidFill>
                            <a:srgbClr val="000066"/>
                          </a:solidFill>
                          <a:effectLst/>
                          <a:latin typeface="Arial" charset="0"/>
                        </a:rPr>
                        <a:t>3,3 %</a:t>
                      </a:r>
                    </a:p>
                  </a:txBody>
                  <a:tcPr marL="66930" marR="66930" marT="33465" marB="334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259" name="Rectangle 258"/>
          <p:cNvSpPr/>
          <p:nvPr/>
        </p:nvSpPr>
        <p:spPr>
          <a:xfrm>
            <a:off x="4171543" y="5936131"/>
            <a:ext cx="2509020" cy="253916"/>
          </a:xfrm>
          <a:prstGeom prst="rect">
            <a:avLst/>
          </a:prstGeom>
        </p:spPr>
        <p:txBody>
          <a:bodyPr wrap="none">
            <a:spAutoFit/>
          </a:bodyPr>
          <a:lstStyle/>
          <a:p>
            <a:r>
              <a:rPr lang="fr-FR" sz="1050" dirty="0"/>
              <a:t>P = passage, CR = capacité réplicative</a:t>
            </a:r>
            <a:endParaRPr lang="fr-FR" sz="2400" dirty="0"/>
          </a:p>
        </p:txBody>
      </p:sp>
      <p:sp>
        <p:nvSpPr>
          <p:cNvPr id="260" name="ZoneTexte 259">
            <a:extLst>
              <a:ext uri="{FF2B5EF4-FFF2-40B4-BE49-F238E27FC236}">
                <a16:creationId xmlns:a16="http://schemas.microsoft.com/office/drawing/2014/main" xmlns="" id="{128372A3-871A-4CF3-A183-0CFBC58D6E12}"/>
              </a:ext>
            </a:extLst>
          </p:cNvPr>
          <p:cNvSpPr txBox="1"/>
          <p:nvPr/>
        </p:nvSpPr>
        <p:spPr>
          <a:xfrm>
            <a:off x="8784311" y="32575"/>
            <a:ext cx="325731" cy="246221"/>
          </a:xfrm>
          <a:prstGeom prst="rect">
            <a:avLst/>
          </a:prstGeom>
          <a:noFill/>
        </p:spPr>
        <p:txBody>
          <a:bodyPr wrap="none" rtlCol="0">
            <a:spAutoFit/>
          </a:bodyPr>
          <a:lstStyle/>
          <a:p>
            <a:pPr algn="r"/>
            <a:r>
              <a:rPr lang="fr-FR" sz="1000" b="1" dirty="0">
                <a:solidFill>
                  <a:srgbClr val="FFFFFF"/>
                </a:solidFill>
              </a:rPr>
              <a:t>21</a:t>
            </a:r>
          </a:p>
        </p:txBody>
      </p:sp>
    </p:spTree>
    <p:extLst>
      <p:ext uri="{BB962C8B-B14F-4D97-AF65-F5344CB8AC3E}">
        <p14:creationId xmlns:p14="http://schemas.microsoft.com/office/powerpoint/2010/main" val="62666250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E47C96A-B929-C641-B68F-0F43D7D3452E}"/>
              </a:ext>
            </a:extLst>
          </p:cNvPr>
          <p:cNvSpPr>
            <a:spLocks noGrp="1"/>
          </p:cNvSpPr>
          <p:nvPr>
            <p:ph type="title"/>
          </p:nvPr>
        </p:nvSpPr>
        <p:spPr/>
        <p:txBody>
          <a:bodyPr/>
          <a:lstStyle/>
          <a:p>
            <a:r>
              <a:rPr lang="fr-FR" dirty="0"/>
              <a:t>Quelle attitude adopter aujourd’hui chez les patients sous TFV/FTC + X ? </a:t>
            </a:r>
            <a:br>
              <a:rPr lang="fr-FR" dirty="0"/>
            </a:br>
            <a:r>
              <a:rPr lang="fr-FR" dirty="0"/>
              <a:t>Quid de l’abacavir</a:t>
            </a:r>
          </a:p>
        </p:txBody>
      </p:sp>
      <p:sp>
        <p:nvSpPr>
          <p:cNvPr id="3" name="Espace réservé du texte 2">
            <a:extLst>
              <a:ext uri="{FF2B5EF4-FFF2-40B4-BE49-F238E27FC236}">
                <a16:creationId xmlns="" xmlns:a16="http://schemas.microsoft.com/office/drawing/2014/main" id="{5830F618-72BB-194D-AA45-5ADC0F38CB7A}"/>
              </a:ext>
            </a:extLst>
          </p:cNvPr>
          <p:cNvSpPr>
            <a:spLocks noGrp="1"/>
          </p:cNvSpPr>
          <p:nvPr>
            <p:ph type="body" idx="1"/>
          </p:nvPr>
        </p:nvSpPr>
        <p:spPr/>
        <p:txBody>
          <a:bodyPr/>
          <a:lstStyle/>
          <a:p>
            <a:r>
              <a:rPr lang="fr-FR" dirty="0"/>
              <a:t>Ou en pratique, comment arbitre-t-on le duel entre TAF et générique de TDF</a:t>
            </a:r>
          </a:p>
        </p:txBody>
      </p:sp>
      <p:pic>
        <p:nvPicPr>
          <p:cNvPr id="4" name="Image 3">
            <a:extLst>
              <a:ext uri="{FF2B5EF4-FFF2-40B4-BE49-F238E27FC236}">
                <a16:creationId xmlns="" xmlns:a16="http://schemas.microsoft.com/office/drawing/2014/main" id="{D0A5870C-4D8C-4145-BCD5-7402C0CDF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91" y="239987"/>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82703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E661F06D-7317-7148-9090-FAB3B68F6868}"/>
              </a:ext>
            </a:extLst>
          </p:cNvPr>
          <p:cNvSpPr>
            <a:spLocks noGrp="1"/>
          </p:cNvSpPr>
          <p:nvPr>
            <p:ph type="title"/>
          </p:nvPr>
        </p:nvSpPr>
        <p:spPr/>
        <p:txBody>
          <a:bodyPr/>
          <a:lstStyle/>
          <a:p>
            <a:r>
              <a:rPr lang="fr-FR" dirty="0"/>
              <a:t>La situation aujourd’hui</a:t>
            </a:r>
          </a:p>
        </p:txBody>
      </p:sp>
      <p:sp>
        <p:nvSpPr>
          <p:cNvPr id="5" name="Espace réservé du contenu 4">
            <a:extLst>
              <a:ext uri="{FF2B5EF4-FFF2-40B4-BE49-F238E27FC236}">
                <a16:creationId xmlns="" xmlns:a16="http://schemas.microsoft.com/office/drawing/2014/main" id="{18A29205-1607-2646-845F-8412A47CCFFE}"/>
              </a:ext>
            </a:extLst>
          </p:cNvPr>
          <p:cNvSpPr>
            <a:spLocks noGrp="1"/>
          </p:cNvSpPr>
          <p:nvPr>
            <p:ph idx="1"/>
          </p:nvPr>
        </p:nvSpPr>
        <p:spPr>
          <a:xfrm>
            <a:off x="628650" y="1235947"/>
            <a:ext cx="7886700" cy="5365820"/>
          </a:xfrm>
        </p:spPr>
        <p:txBody>
          <a:bodyPr>
            <a:normAutofit lnSpcReduction="10000"/>
          </a:bodyPr>
          <a:lstStyle/>
          <a:p>
            <a:r>
              <a:rPr lang="fr-FR" dirty="0"/>
              <a:t>Eviplera® versus Edurant® + emtricitabine/ténofovir générique</a:t>
            </a:r>
          </a:p>
          <a:p>
            <a:pPr lvl="1"/>
            <a:r>
              <a:rPr lang="fr-FR" dirty="0"/>
              <a:t>184,42 € de différence par mois = 2 213 € par an</a:t>
            </a:r>
          </a:p>
          <a:p>
            <a:pPr lvl="1"/>
            <a:r>
              <a:rPr lang="fr-FR" dirty="0"/>
              <a:t>21 patients passés sous générique = un poste d’infirmière</a:t>
            </a:r>
          </a:p>
          <a:p>
            <a:pPr lvl="2"/>
            <a:r>
              <a:rPr lang="fr-FR" u="sng" dirty="0"/>
              <a:t>19 postes d’IDE en Bretagne</a:t>
            </a:r>
          </a:p>
          <a:p>
            <a:pPr lvl="2"/>
            <a:endParaRPr lang="fr-FR" u="sng" dirty="0"/>
          </a:p>
          <a:p>
            <a:r>
              <a:rPr lang="fr-FR" dirty="0"/>
              <a:t>Analyse de deux essais randomisés de changement Eviplera® ou Atripla® vers Odefsey®</a:t>
            </a:r>
          </a:p>
          <a:p>
            <a:pPr lvl="1"/>
            <a:r>
              <a:rPr lang="fr-FR" dirty="0"/>
              <a:t>Aucune différence d’efficacité</a:t>
            </a:r>
          </a:p>
          <a:p>
            <a:pPr lvl="1"/>
            <a:r>
              <a:rPr lang="fr-FR" dirty="0"/>
              <a:t>Amélioration des </a:t>
            </a:r>
            <a:r>
              <a:rPr lang="fr-FR" u="sng" dirty="0"/>
              <a:t>biomarqueurs</a:t>
            </a:r>
            <a:r>
              <a:rPr lang="fr-FR" dirty="0"/>
              <a:t> tubulaires et de la </a:t>
            </a:r>
            <a:r>
              <a:rPr lang="fr-FR" u="sng" dirty="0"/>
              <a:t>densité minérale osseuse</a:t>
            </a:r>
            <a:r>
              <a:rPr lang="fr-FR" dirty="0"/>
              <a:t>  dans les bras RPV/FTC/TAF</a:t>
            </a:r>
          </a:p>
          <a:p>
            <a:pPr>
              <a:buFont typeface="Wingdings" pitchFamily="2" charset="2"/>
              <a:buChar char="à"/>
            </a:pPr>
            <a:r>
              <a:rPr lang="fr-FR" dirty="0">
                <a:sym typeface="Wingdings" pitchFamily="2" charset="2"/>
              </a:rPr>
              <a:t>manque l’analyse intéressante : est-ce que cela change quelque chose pour le patient ? Quid du long terme ?</a:t>
            </a:r>
          </a:p>
          <a:p>
            <a:pPr marL="0" indent="0">
              <a:buNone/>
            </a:pPr>
            <a:endParaRPr lang="fr-FR" dirty="0">
              <a:sym typeface="Wingdings" pitchFamily="2" charset="2"/>
            </a:endParaRPr>
          </a:p>
          <a:p>
            <a:r>
              <a:rPr lang="fr-FR" dirty="0">
                <a:sym typeface="Wingdings" pitchFamily="2" charset="2"/>
              </a:rPr>
              <a:t>ABACAVIR et risque cardiovasculaire  : le serpent de mer</a:t>
            </a:r>
          </a:p>
          <a:p>
            <a:pPr lvl="1"/>
            <a:r>
              <a:rPr lang="fr-FR" dirty="0">
                <a:sym typeface="Wingdings" pitchFamily="2" charset="2"/>
              </a:rPr>
              <a:t>Données de modélisation (à partir de cohortes)</a:t>
            </a:r>
          </a:p>
          <a:p>
            <a:pPr lvl="1"/>
            <a:r>
              <a:rPr lang="fr-FR" dirty="0">
                <a:sym typeface="Wingdings" pitchFamily="2" charset="2"/>
              </a:rPr>
              <a:t>Données concernant l’activité plaquettaire et les plaques carotidiennes/Coronariennes</a:t>
            </a:r>
          </a:p>
          <a:p>
            <a:pPr lvl="1"/>
            <a:r>
              <a:rPr lang="fr-FR" dirty="0">
                <a:sym typeface="Wingdings" pitchFamily="2" charset="2"/>
              </a:rPr>
              <a:t>Mais toujours rien dans les essais prospectifs !!</a:t>
            </a:r>
            <a:endParaRPr lang="fr-FR" dirty="0"/>
          </a:p>
          <a:p>
            <a:endParaRPr lang="fr-FR" dirty="0"/>
          </a:p>
        </p:txBody>
      </p:sp>
      <p:sp>
        <p:nvSpPr>
          <p:cNvPr id="6" name="Text Box 3">
            <a:extLst>
              <a:ext uri="{FF2B5EF4-FFF2-40B4-BE49-F238E27FC236}">
                <a16:creationId xmlns="" xmlns:a16="http://schemas.microsoft.com/office/drawing/2014/main" id="{D93FE519-9C8D-E140-AC49-2B814075BF35}"/>
              </a:ext>
            </a:extLst>
          </p:cNvPr>
          <p:cNvSpPr txBox="1">
            <a:spLocks noChangeArrowheads="1"/>
          </p:cNvSpPr>
          <p:nvPr/>
        </p:nvSpPr>
        <p:spPr bwMode="auto">
          <a:xfrm>
            <a:off x="6021388" y="3135012"/>
            <a:ext cx="2808287" cy="261610"/>
          </a:xfrm>
          <a:prstGeom prst="rect">
            <a:avLst/>
          </a:prstGeom>
          <a:noFill/>
          <a:ln w="9525">
            <a:noFill/>
            <a:miter lim="800000"/>
            <a:headEnd/>
            <a:tailEnd/>
          </a:ln>
        </p:spPr>
        <p:txBody>
          <a:bodyPr>
            <a:spAutoFit/>
          </a:bodyPr>
          <a:lstStyle/>
          <a:p>
            <a:pPr algn="r" eaLnBrk="0" hangingPunct="0"/>
            <a:r>
              <a:rPr lang="en-GB" sz="1100" i="1" dirty="0">
                <a:solidFill>
                  <a:srgbClr val="0070C0"/>
                </a:solidFill>
              </a:rPr>
              <a:t>Mills A, CROI 2018, Abs. 504</a:t>
            </a:r>
          </a:p>
        </p:txBody>
      </p:sp>
      <p:sp>
        <p:nvSpPr>
          <p:cNvPr id="2" name="Rectangle 1">
            <a:extLst>
              <a:ext uri="{FF2B5EF4-FFF2-40B4-BE49-F238E27FC236}">
                <a16:creationId xmlns="" xmlns:a16="http://schemas.microsoft.com/office/drawing/2014/main" id="{6BC8EB71-27EF-7345-8077-26DFCF7C515C}"/>
              </a:ext>
            </a:extLst>
          </p:cNvPr>
          <p:cNvSpPr/>
          <p:nvPr/>
        </p:nvSpPr>
        <p:spPr>
          <a:xfrm>
            <a:off x="5616550" y="5245820"/>
            <a:ext cx="1914307" cy="261610"/>
          </a:xfrm>
          <a:prstGeom prst="rect">
            <a:avLst/>
          </a:prstGeom>
        </p:spPr>
        <p:txBody>
          <a:bodyPr wrap="none">
            <a:spAutoFit/>
          </a:bodyPr>
          <a:lstStyle/>
          <a:p>
            <a:pPr lvl="1"/>
            <a:r>
              <a:rPr lang="fr-FR" sz="1100" i="1" dirty="0" err="1">
                <a:solidFill>
                  <a:srgbClr val="0070C0"/>
                </a:solidFill>
                <a:sym typeface="Wingdings" pitchFamily="2" charset="2"/>
              </a:rPr>
              <a:t>Hsue</a:t>
            </a:r>
            <a:r>
              <a:rPr lang="fr-FR" sz="1100" i="1" dirty="0">
                <a:solidFill>
                  <a:srgbClr val="0070C0"/>
                </a:solidFill>
                <a:sym typeface="Wingdings" pitchFamily="2" charset="2"/>
              </a:rPr>
              <a:t> et al, Abs. 692</a:t>
            </a:r>
          </a:p>
        </p:txBody>
      </p:sp>
      <p:sp>
        <p:nvSpPr>
          <p:cNvPr id="3" name="Rectangle 2">
            <a:extLst>
              <a:ext uri="{FF2B5EF4-FFF2-40B4-BE49-F238E27FC236}">
                <a16:creationId xmlns="" xmlns:a16="http://schemas.microsoft.com/office/drawing/2014/main" id="{F92606B2-0DB0-F948-BE70-7E6DF7665B1F}"/>
              </a:ext>
            </a:extLst>
          </p:cNvPr>
          <p:cNvSpPr/>
          <p:nvPr/>
        </p:nvSpPr>
        <p:spPr>
          <a:xfrm>
            <a:off x="6022496" y="5725436"/>
            <a:ext cx="2807179" cy="261610"/>
          </a:xfrm>
          <a:prstGeom prst="rect">
            <a:avLst/>
          </a:prstGeom>
        </p:spPr>
        <p:txBody>
          <a:bodyPr wrap="none">
            <a:spAutoFit/>
          </a:bodyPr>
          <a:lstStyle/>
          <a:p>
            <a:r>
              <a:rPr lang="fr-FR" sz="1100" i="1" dirty="0" err="1">
                <a:solidFill>
                  <a:srgbClr val="0070C0"/>
                </a:solidFill>
                <a:sym typeface="Wingdings" pitchFamily="2" charset="2"/>
              </a:rPr>
              <a:t>Mallone</a:t>
            </a:r>
            <a:r>
              <a:rPr lang="fr-FR" sz="1100" i="1" dirty="0">
                <a:solidFill>
                  <a:srgbClr val="0070C0"/>
                </a:solidFill>
                <a:sym typeface="Wingdings" pitchFamily="2" charset="2"/>
              </a:rPr>
              <a:t> al, Abs. 677LB, Taylor et al. 674)</a:t>
            </a:r>
            <a:endParaRPr lang="fr-FR" sz="1100" dirty="0"/>
          </a:p>
        </p:txBody>
      </p:sp>
    </p:spTree>
    <p:extLst>
      <p:ext uri="{BB962C8B-B14F-4D97-AF65-F5344CB8AC3E}">
        <p14:creationId xmlns:p14="http://schemas.microsoft.com/office/powerpoint/2010/main" val="25072141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41B8D03-529F-4349-A8E3-88FE37AF16C8}"/>
              </a:ext>
            </a:extLst>
          </p:cNvPr>
          <p:cNvSpPr>
            <a:spLocks noGrp="1"/>
          </p:cNvSpPr>
          <p:nvPr>
            <p:ph type="title"/>
          </p:nvPr>
        </p:nvSpPr>
        <p:spPr/>
        <p:txBody>
          <a:bodyPr/>
          <a:lstStyle/>
          <a:p>
            <a:r>
              <a:rPr lang="fr-FR" dirty="0"/>
              <a:t>A partir des données D:A:D</a:t>
            </a:r>
          </a:p>
        </p:txBody>
      </p:sp>
      <p:sp>
        <p:nvSpPr>
          <p:cNvPr id="3" name="Espace réservé du contenu 2">
            <a:extLst>
              <a:ext uri="{FF2B5EF4-FFF2-40B4-BE49-F238E27FC236}">
                <a16:creationId xmlns="" xmlns:a16="http://schemas.microsoft.com/office/drawing/2014/main" id="{571AE41C-568C-4747-BE9F-F31AB312220B}"/>
              </a:ext>
            </a:extLst>
          </p:cNvPr>
          <p:cNvSpPr>
            <a:spLocks noGrp="1"/>
          </p:cNvSpPr>
          <p:nvPr>
            <p:ph idx="1"/>
          </p:nvPr>
        </p:nvSpPr>
        <p:spPr>
          <a:xfrm>
            <a:off x="628650" y="1201479"/>
            <a:ext cx="7886700" cy="4975484"/>
          </a:xfrm>
        </p:spPr>
        <p:txBody>
          <a:bodyPr/>
          <a:lstStyle/>
          <a:p>
            <a:r>
              <a:rPr lang="fr-FR" sz="2400" dirty="0"/>
              <a:t>Modélisation à partir de données de la littérature : homme VIH+, 50 ans, sous ABC, fumeur, avec HTA </a:t>
            </a:r>
            <a:br>
              <a:rPr lang="fr-FR" sz="2400" dirty="0"/>
            </a:br>
            <a:r>
              <a:rPr lang="fr-FR" sz="2400" dirty="0"/>
              <a:t>et hypercholestérolémie</a:t>
            </a:r>
            <a:endParaRPr lang="fr-FR" dirty="0"/>
          </a:p>
        </p:txBody>
      </p:sp>
      <p:sp>
        <p:nvSpPr>
          <p:cNvPr id="4" name="Text Box 2">
            <a:extLst>
              <a:ext uri="{FF2B5EF4-FFF2-40B4-BE49-F238E27FC236}">
                <a16:creationId xmlns="" xmlns:a16="http://schemas.microsoft.com/office/drawing/2014/main" id="{CDF05B61-C5B4-2142-8414-3B5FE375577A}"/>
              </a:ext>
            </a:extLst>
          </p:cNvPr>
          <p:cNvSpPr txBox="1">
            <a:spLocks noChangeArrowheads="1"/>
          </p:cNvSpPr>
          <p:nvPr/>
        </p:nvSpPr>
        <p:spPr bwMode="auto">
          <a:xfrm>
            <a:off x="2026421" y="2353915"/>
            <a:ext cx="6936440" cy="584775"/>
          </a:xfrm>
          <a:prstGeom prst="rect">
            <a:avLst/>
          </a:prstGeom>
          <a:noFill/>
          <a:ln w="9525">
            <a:noFill/>
            <a:miter lim="800000"/>
            <a:headEnd/>
            <a:tailEnd/>
          </a:ln>
        </p:spPr>
        <p:txBody>
          <a:bodyPr wrap="square">
            <a:spAutoFit/>
          </a:bodyPr>
          <a:lstStyle/>
          <a:p>
            <a:pPr algn="ctr"/>
            <a:r>
              <a:rPr lang="fr-FR" sz="1600" b="1" dirty="0">
                <a:solidFill>
                  <a:srgbClr val="0070C0"/>
                </a:solidFill>
                <a:latin typeface="Calibri" pitchFamily="34" charset="0"/>
                <a:ea typeface="ＭＳ Ｐゴシック" pitchFamily="34" charset="-128"/>
              </a:rPr>
              <a:t>Réduction de l’incidence d’IDM selon l’intervention</a:t>
            </a:r>
          </a:p>
          <a:p>
            <a:pPr algn="ctr"/>
            <a:r>
              <a:rPr lang="fr-FR" sz="1600" b="1" dirty="0">
                <a:solidFill>
                  <a:srgbClr val="0070C0"/>
                </a:solidFill>
                <a:latin typeface="Calibri" pitchFamily="34" charset="0"/>
                <a:ea typeface="ＭＳ Ｐゴシック" pitchFamily="34" charset="-128"/>
              </a:rPr>
              <a:t>(incidence à 10 ans sans intervention : 14/1 000 patient-ans)</a:t>
            </a:r>
          </a:p>
        </p:txBody>
      </p:sp>
      <p:grpSp>
        <p:nvGrpSpPr>
          <p:cNvPr id="5" name="Groupe 4">
            <a:extLst>
              <a:ext uri="{FF2B5EF4-FFF2-40B4-BE49-F238E27FC236}">
                <a16:creationId xmlns="" xmlns:a16="http://schemas.microsoft.com/office/drawing/2014/main" id="{9CF0DC18-B0C0-BE47-A92F-078BBA1E3671}"/>
              </a:ext>
            </a:extLst>
          </p:cNvPr>
          <p:cNvGrpSpPr/>
          <p:nvPr/>
        </p:nvGrpSpPr>
        <p:grpSpPr>
          <a:xfrm>
            <a:off x="754912" y="2945092"/>
            <a:ext cx="7123953" cy="2282239"/>
            <a:chOff x="457200" y="4359222"/>
            <a:chExt cx="7123953" cy="2282239"/>
          </a:xfrm>
        </p:grpSpPr>
        <p:sp>
          <p:nvSpPr>
            <p:cNvPr id="6" name="Espace réservé du contenu 3">
              <a:extLst>
                <a:ext uri="{FF2B5EF4-FFF2-40B4-BE49-F238E27FC236}">
                  <a16:creationId xmlns="" xmlns:a16="http://schemas.microsoft.com/office/drawing/2014/main" id="{26EFFD52-502D-7C43-982A-F0808BFF5723}"/>
                </a:ext>
              </a:extLst>
            </p:cNvPr>
            <p:cNvSpPr txBox="1">
              <a:spLocks/>
            </p:cNvSpPr>
            <p:nvPr/>
          </p:nvSpPr>
          <p:spPr bwMode="auto">
            <a:xfrm>
              <a:off x="836017" y="6364462"/>
              <a:ext cx="2376000" cy="276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r">
                <a:buFontTx/>
                <a:buNone/>
              </a:pPr>
              <a:r>
                <a:rPr lang="fr-FR" sz="1100" b="1" dirty="0">
                  <a:cs typeface="Calibri"/>
                </a:rPr>
                <a:t>Incidence/1 000 pt-ans</a:t>
              </a:r>
            </a:p>
          </p:txBody>
        </p:sp>
        <p:sp>
          <p:nvSpPr>
            <p:cNvPr id="7" name="Espace réservé du contenu 3">
              <a:extLst>
                <a:ext uri="{FF2B5EF4-FFF2-40B4-BE49-F238E27FC236}">
                  <a16:creationId xmlns="" xmlns:a16="http://schemas.microsoft.com/office/drawing/2014/main" id="{C5C920FE-15A9-474B-816C-E135ADF06109}"/>
                </a:ext>
              </a:extLst>
            </p:cNvPr>
            <p:cNvSpPr txBox="1">
              <a:spLocks/>
            </p:cNvSpPr>
            <p:nvPr/>
          </p:nvSpPr>
          <p:spPr bwMode="auto">
            <a:xfrm>
              <a:off x="3470106" y="6364461"/>
              <a:ext cx="540000" cy="27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ctr">
                <a:buFontTx/>
                <a:buNone/>
              </a:pPr>
              <a:r>
                <a:rPr lang="fr-FR" sz="1100" b="1" dirty="0">
                  <a:cs typeface="Calibri"/>
                </a:rPr>
                <a:t>7,7</a:t>
              </a:r>
            </a:p>
          </p:txBody>
        </p:sp>
        <p:sp>
          <p:nvSpPr>
            <p:cNvPr id="8" name="Espace réservé du contenu 3">
              <a:extLst>
                <a:ext uri="{FF2B5EF4-FFF2-40B4-BE49-F238E27FC236}">
                  <a16:creationId xmlns="" xmlns:a16="http://schemas.microsoft.com/office/drawing/2014/main" id="{FBB239E2-2BE2-9C4E-B5F9-61E041120AD6}"/>
                </a:ext>
              </a:extLst>
            </p:cNvPr>
            <p:cNvSpPr txBox="1">
              <a:spLocks/>
            </p:cNvSpPr>
            <p:nvPr/>
          </p:nvSpPr>
          <p:spPr bwMode="auto">
            <a:xfrm>
              <a:off x="4576084" y="6364461"/>
              <a:ext cx="540000" cy="27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ctr">
                <a:buFontTx/>
                <a:buNone/>
              </a:pPr>
              <a:r>
                <a:rPr lang="fr-FR" sz="1100" b="1" dirty="0">
                  <a:cs typeface="Calibri"/>
                </a:rPr>
                <a:t>9,8</a:t>
              </a:r>
            </a:p>
          </p:txBody>
        </p:sp>
        <p:sp>
          <p:nvSpPr>
            <p:cNvPr id="9" name="Espace réservé du contenu 3">
              <a:extLst>
                <a:ext uri="{FF2B5EF4-FFF2-40B4-BE49-F238E27FC236}">
                  <a16:creationId xmlns="" xmlns:a16="http://schemas.microsoft.com/office/drawing/2014/main" id="{8DC346BB-1FC5-504E-9E09-C041A2865548}"/>
                </a:ext>
              </a:extLst>
            </p:cNvPr>
            <p:cNvSpPr txBox="1">
              <a:spLocks/>
            </p:cNvSpPr>
            <p:nvPr/>
          </p:nvSpPr>
          <p:spPr bwMode="auto">
            <a:xfrm>
              <a:off x="5651593" y="6364461"/>
              <a:ext cx="648000" cy="27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ctr">
                <a:buFontTx/>
                <a:buNone/>
              </a:pPr>
              <a:r>
                <a:rPr lang="fr-FR" sz="1100" b="1" dirty="0">
                  <a:cs typeface="Calibri"/>
                </a:rPr>
                <a:t>11,6</a:t>
              </a:r>
            </a:p>
          </p:txBody>
        </p:sp>
        <p:sp>
          <p:nvSpPr>
            <p:cNvPr id="10" name="Espace réservé du contenu 3">
              <a:extLst>
                <a:ext uri="{FF2B5EF4-FFF2-40B4-BE49-F238E27FC236}">
                  <a16:creationId xmlns="" xmlns:a16="http://schemas.microsoft.com/office/drawing/2014/main" id="{874CD496-50F4-5044-B71E-2E12E8715D95}"/>
                </a:ext>
              </a:extLst>
            </p:cNvPr>
            <p:cNvSpPr txBox="1">
              <a:spLocks/>
            </p:cNvSpPr>
            <p:nvPr/>
          </p:nvSpPr>
          <p:spPr bwMode="auto">
            <a:xfrm>
              <a:off x="6815771" y="6364461"/>
              <a:ext cx="648000" cy="27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ctr">
                <a:buFontTx/>
                <a:buNone/>
              </a:pPr>
              <a:r>
                <a:rPr lang="fr-FR" sz="1100" b="1" dirty="0">
                  <a:cs typeface="Calibri"/>
                </a:rPr>
                <a:t>12,7</a:t>
              </a:r>
            </a:p>
          </p:txBody>
        </p:sp>
        <p:sp>
          <p:nvSpPr>
            <p:cNvPr id="11" name="Freeform 5">
              <a:extLst>
                <a:ext uri="{FF2B5EF4-FFF2-40B4-BE49-F238E27FC236}">
                  <a16:creationId xmlns="" xmlns:a16="http://schemas.microsoft.com/office/drawing/2014/main" id="{B4F922F7-AA31-3644-83D1-62DEED862E78}"/>
                </a:ext>
              </a:extLst>
            </p:cNvPr>
            <p:cNvSpPr>
              <a:spLocks/>
            </p:cNvSpPr>
            <p:nvPr/>
          </p:nvSpPr>
          <p:spPr bwMode="auto">
            <a:xfrm>
              <a:off x="3175841" y="4359222"/>
              <a:ext cx="4405312" cy="1958621"/>
            </a:xfrm>
            <a:custGeom>
              <a:avLst/>
              <a:gdLst>
                <a:gd name="T0" fmla="*/ 0 w 2775"/>
                <a:gd name="T1" fmla="*/ 1912 h 1912"/>
                <a:gd name="T2" fmla="*/ 0 w 2775"/>
                <a:gd name="T3" fmla="*/ 0 h 1912"/>
                <a:gd name="T4" fmla="*/ 2775 w 2775"/>
                <a:gd name="T5" fmla="*/ 0 h 1912"/>
              </a:gdLst>
              <a:ahLst/>
              <a:cxnLst>
                <a:cxn ang="0">
                  <a:pos x="T0" y="T1"/>
                </a:cxn>
                <a:cxn ang="0">
                  <a:pos x="T2" y="T3"/>
                </a:cxn>
                <a:cxn ang="0">
                  <a:pos x="T4" y="T5"/>
                </a:cxn>
              </a:cxnLst>
              <a:rect l="0" t="0" r="r" b="b"/>
              <a:pathLst>
                <a:path w="2775" h="1912">
                  <a:moveTo>
                    <a:pt x="0" y="1912"/>
                  </a:moveTo>
                  <a:lnTo>
                    <a:pt x="0" y="0"/>
                  </a:lnTo>
                  <a:lnTo>
                    <a:pt x="2775" y="0"/>
                  </a:lnTo>
                </a:path>
              </a:pathLst>
            </a:custGeom>
            <a:noFill/>
            <a:ln w="12700" cap="rnd"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 name="Line 6">
              <a:extLst>
                <a:ext uri="{FF2B5EF4-FFF2-40B4-BE49-F238E27FC236}">
                  <a16:creationId xmlns="" xmlns:a16="http://schemas.microsoft.com/office/drawing/2014/main" id="{B5899443-4FA0-DE45-924F-44F4B4672478}"/>
                </a:ext>
              </a:extLst>
            </p:cNvPr>
            <p:cNvSpPr>
              <a:spLocks noChangeShapeType="1"/>
            </p:cNvSpPr>
            <p:nvPr/>
          </p:nvSpPr>
          <p:spPr bwMode="auto">
            <a:xfrm>
              <a:off x="3086941" y="4695542"/>
              <a:ext cx="88900" cy="0"/>
            </a:xfrm>
            <a:prstGeom prst="line">
              <a:avLst/>
            </a:prstGeom>
            <a:noFill/>
            <a:ln w="11113"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 name="Line 7">
              <a:extLst>
                <a:ext uri="{FF2B5EF4-FFF2-40B4-BE49-F238E27FC236}">
                  <a16:creationId xmlns="" xmlns:a16="http://schemas.microsoft.com/office/drawing/2014/main" id="{BBDD5C31-491D-E14C-BDF2-DC579B549B37}"/>
                </a:ext>
              </a:extLst>
            </p:cNvPr>
            <p:cNvSpPr>
              <a:spLocks noChangeShapeType="1"/>
            </p:cNvSpPr>
            <p:nvPr/>
          </p:nvSpPr>
          <p:spPr bwMode="auto">
            <a:xfrm>
              <a:off x="3086941" y="5054939"/>
              <a:ext cx="88900" cy="0"/>
            </a:xfrm>
            <a:prstGeom prst="line">
              <a:avLst/>
            </a:prstGeom>
            <a:noFill/>
            <a:ln w="11113"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 name="Line 8">
              <a:extLst>
                <a:ext uri="{FF2B5EF4-FFF2-40B4-BE49-F238E27FC236}">
                  <a16:creationId xmlns="" xmlns:a16="http://schemas.microsoft.com/office/drawing/2014/main" id="{EA3363B8-5607-3344-BE1C-6D8B71B95F39}"/>
                </a:ext>
              </a:extLst>
            </p:cNvPr>
            <p:cNvSpPr>
              <a:spLocks noChangeShapeType="1"/>
            </p:cNvSpPr>
            <p:nvPr/>
          </p:nvSpPr>
          <p:spPr bwMode="auto">
            <a:xfrm>
              <a:off x="3086941" y="5777848"/>
              <a:ext cx="88900" cy="0"/>
            </a:xfrm>
            <a:prstGeom prst="line">
              <a:avLst/>
            </a:prstGeom>
            <a:noFill/>
            <a:ln w="11113"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 name="Line 9">
              <a:extLst>
                <a:ext uri="{FF2B5EF4-FFF2-40B4-BE49-F238E27FC236}">
                  <a16:creationId xmlns="" xmlns:a16="http://schemas.microsoft.com/office/drawing/2014/main" id="{EE448BEF-26CA-AE41-97E0-66E4781A7DD2}"/>
                </a:ext>
              </a:extLst>
            </p:cNvPr>
            <p:cNvSpPr>
              <a:spLocks noChangeShapeType="1"/>
            </p:cNvSpPr>
            <p:nvPr/>
          </p:nvSpPr>
          <p:spPr bwMode="auto">
            <a:xfrm>
              <a:off x="3086941" y="5418451"/>
              <a:ext cx="88900" cy="0"/>
            </a:xfrm>
            <a:prstGeom prst="line">
              <a:avLst/>
            </a:prstGeom>
            <a:noFill/>
            <a:ln w="11113"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 name="Line 10">
              <a:extLst>
                <a:ext uri="{FF2B5EF4-FFF2-40B4-BE49-F238E27FC236}">
                  <a16:creationId xmlns="" xmlns:a16="http://schemas.microsoft.com/office/drawing/2014/main" id="{EAD6D0A0-A556-1443-8977-253F426D1F0C}"/>
                </a:ext>
              </a:extLst>
            </p:cNvPr>
            <p:cNvSpPr>
              <a:spLocks noChangeShapeType="1"/>
            </p:cNvSpPr>
            <p:nvPr/>
          </p:nvSpPr>
          <p:spPr bwMode="auto">
            <a:xfrm>
              <a:off x="3086941" y="6139989"/>
              <a:ext cx="88900" cy="0"/>
            </a:xfrm>
            <a:prstGeom prst="line">
              <a:avLst/>
            </a:prstGeom>
            <a:noFill/>
            <a:ln w="11113"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 name="Freeform 14">
              <a:extLst>
                <a:ext uri="{FF2B5EF4-FFF2-40B4-BE49-F238E27FC236}">
                  <a16:creationId xmlns="" xmlns:a16="http://schemas.microsoft.com/office/drawing/2014/main" id="{43852453-894B-4C4E-9605-D32DAD08CA5E}"/>
                </a:ext>
              </a:extLst>
            </p:cNvPr>
            <p:cNvSpPr>
              <a:spLocks/>
            </p:cNvSpPr>
            <p:nvPr/>
          </p:nvSpPr>
          <p:spPr bwMode="auto">
            <a:xfrm>
              <a:off x="3372691" y="4359222"/>
              <a:ext cx="725487" cy="1889810"/>
            </a:xfrm>
            <a:custGeom>
              <a:avLst/>
              <a:gdLst>
                <a:gd name="T0" fmla="*/ 457 w 457"/>
                <a:gd name="T1" fmla="*/ 0 h 824"/>
                <a:gd name="T2" fmla="*/ 0 w 457"/>
                <a:gd name="T3" fmla="*/ 0 h 824"/>
                <a:gd name="T4" fmla="*/ 0 w 457"/>
                <a:gd name="T5" fmla="*/ 824 h 824"/>
                <a:gd name="T6" fmla="*/ 457 w 457"/>
                <a:gd name="T7" fmla="*/ 824 h 824"/>
                <a:gd name="T8" fmla="*/ 457 w 457"/>
                <a:gd name="T9" fmla="*/ 0 h 824"/>
                <a:gd name="T10" fmla="*/ 457 w 457"/>
                <a:gd name="T11" fmla="*/ 0 h 824"/>
              </a:gdLst>
              <a:ahLst/>
              <a:cxnLst>
                <a:cxn ang="0">
                  <a:pos x="T0" y="T1"/>
                </a:cxn>
                <a:cxn ang="0">
                  <a:pos x="T2" y="T3"/>
                </a:cxn>
                <a:cxn ang="0">
                  <a:pos x="T4" y="T5"/>
                </a:cxn>
                <a:cxn ang="0">
                  <a:pos x="T6" y="T7"/>
                </a:cxn>
                <a:cxn ang="0">
                  <a:pos x="T8" y="T9"/>
                </a:cxn>
                <a:cxn ang="0">
                  <a:pos x="T10" y="T11"/>
                </a:cxn>
              </a:cxnLst>
              <a:rect l="0" t="0" r="r" b="b"/>
              <a:pathLst>
                <a:path w="457" h="824">
                  <a:moveTo>
                    <a:pt x="457" y="0"/>
                  </a:moveTo>
                  <a:lnTo>
                    <a:pt x="0" y="0"/>
                  </a:lnTo>
                  <a:lnTo>
                    <a:pt x="0" y="824"/>
                  </a:lnTo>
                  <a:lnTo>
                    <a:pt x="457" y="824"/>
                  </a:lnTo>
                  <a:lnTo>
                    <a:pt x="457" y="0"/>
                  </a:lnTo>
                  <a:lnTo>
                    <a:pt x="457" y="0"/>
                  </a:lnTo>
                  <a:close/>
                </a:path>
              </a:pathLst>
            </a:custGeom>
            <a:solidFill>
              <a:srgbClr val="FF66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dirty="0"/>
            </a:p>
          </p:txBody>
        </p:sp>
        <p:sp>
          <p:nvSpPr>
            <p:cNvPr id="18" name="Freeform 15">
              <a:extLst>
                <a:ext uri="{FF2B5EF4-FFF2-40B4-BE49-F238E27FC236}">
                  <a16:creationId xmlns="" xmlns:a16="http://schemas.microsoft.com/office/drawing/2014/main" id="{7D583995-35A7-114F-81E0-5EA8B92E3BF9}"/>
                </a:ext>
              </a:extLst>
            </p:cNvPr>
            <p:cNvSpPr>
              <a:spLocks/>
            </p:cNvSpPr>
            <p:nvPr/>
          </p:nvSpPr>
          <p:spPr bwMode="auto">
            <a:xfrm>
              <a:off x="4495054" y="4359222"/>
              <a:ext cx="727075" cy="1261402"/>
            </a:xfrm>
            <a:custGeom>
              <a:avLst/>
              <a:gdLst>
                <a:gd name="T0" fmla="*/ 458 w 458"/>
                <a:gd name="T1" fmla="*/ 550 h 550"/>
                <a:gd name="T2" fmla="*/ 458 w 458"/>
                <a:gd name="T3" fmla="*/ 0 h 550"/>
                <a:gd name="T4" fmla="*/ 0 w 458"/>
                <a:gd name="T5" fmla="*/ 0 h 550"/>
                <a:gd name="T6" fmla="*/ 0 w 458"/>
                <a:gd name="T7" fmla="*/ 550 h 550"/>
                <a:gd name="T8" fmla="*/ 458 w 458"/>
                <a:gd name="T9" fmla="*/ 550 h 550"/>
                <a:gd name="T10" fmla="*/ 458 w 458"/>
                <a:gd name="T11" fmla="*/ 550 h 550"/>
              </a:gdLst>
              <a:ahLst/>
              <a:cxnLst>
                <a:cxn ang="0">
                  <a:pos x="T0" y="T1"/>
                </a:cxn>
                <a:cxn ang="0">
                  <a:pos x="T2" y="T3"/>
                </a:cxn>
                <a:cxn ang="0">
                  <a:pos x="T4" y="T5"/>
                </a:cxn>
                <a:cxn ang="0">
                  <a:pos x="T6" y="T7"/>
                </a:cxn>
                <a:cxn ang="0">
                  <a:pos x="T8" y="T9"/>
                </a:cxn>
                <a:cxn ang="0">
                  <a:pos x="T10" y="T11"/>
                </a:cxn>
              </a:cxnLst>
              <a:rect l="0" t="0" r="r" b="b"/>
              <a:pathLst>
                <a:path w="458" h="550">
                  <a:moveTo>
                    <a:pt x="458" y="550"/>
                  </a:moveTo>
                  <a:lnTo>
                    <a:pt x="458" y="0"/>
                  </a:lnTo>
                  <a:lnTo>
                    <a:pt x="0" y="0"/>
                  </a:lnTo>
                  <a:lnTo>
                    <a:pt x="0" y="550"/>
                  </a:lnTo>
                  <a:lnTo>
                    <a:pt x="458" y="550"/>
                  </a:lnTo>
                  <a:lnTo>
                    <a:pt x="458" y="550"/>
                  </a:lnTo>
                  <a:close/>
                </a:path>
              </a:pathLst>
            </a:custGeom>
            <a:solidFill>
              <a:srgbClr val="FF66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9" name="Freeform 16">
              <a:extLst>
                <a:ext uri="{FF2B5EF4-FFF2-40B4-BE49-F238E27FC236}">
                  <a16:creationId xmlns="" xmlns:a16="http://schemas.microsoft.com/office/drawing/2014/main" id="{E5356BF6-6795-9241-B256-BBF2694F87AB}"/>
                </a:ext>
              </a:extLst>
            </p:cNvPr>
            <p:cNvSpPr>
              <a:spLocks/>
            </p:cNvSpPr>
            <p:nvPr/>
          </p:nvSpPr>
          <p:spPr bwMode="auto">
            <a:xfrm>
              <a:off x="5619004" y="4359222"/>
              <a:ext cx="723900" cy="708678"/>
            </a:xfrm>
            <a:custGeom>
              <a:avLst/>
              <a:gdLst>
                <a:gd name="T0" fmla="*/ 456 w 456"/>
                <a:gd name="T1" fmla="*/ 0 h 309"/>
                <a:gd name="T2" fmla="*/ 0 w 456"/>
                <a:gd name="T3" fmla="*/ 0 h 309"/>
                <a:gd name="T4" fmla="*/ 0 w 456"/>
                <a:gd name="T5" fmla="*/ 309 h 309"/>
                <a:gd name="T6" fmla="*/ 456 w 456"/>
                <a:gd name="T7" fmla="*/ 309 h 309"/>
                <a:gd name="T8" fmla="*/ 456 w 456"/>
                <a:gd name="T9" fmla="*/ 0 h 309"/>
                <a:gd name="T10" fmla="*/ 456 w 456"/>
                <a:gd name="T11" fmla="*/ 0 h 309"/>
              </a:gdLst>
              <a:ahLst/>
              <a:cxnLst>
                <a:cxn ang="0">
                  <a:pos x="T0" y="T1"/>
                </a:cxn>
                <a:cxn ang="0">
                  <a:pos x="T2" y="T3"/>
                </a:cxn>
                <a:cxn ang="0">
                  <a:pos x="T4" y="T5"/>
                </a:cxn>
                <a:cxn ang="0">
                  <a:pos x="T6" y="T7"/>
                </a:cxn>
                <a:cxn ang="0">
                  <a:pos x="T8" y="T9"/>
                </a:cxn>
                <a:cxn ang="0">
                  <a:pos x="T10" y="T11"/>
                </a:cxn>
              </a:cxnLst>
              <a:rect l="0" t="0" r="r" b="b"/>
              <a:pathLst>
                <a:path w="456" h="309">
                  <a:moveTo>
                    <a:pt x="456" y="0"/>
                  </a:moveTo>
                  <a:lnTo>
                    <a:pt x="0" y="0"/>
                  </a:lnTo>
                  <a:lnTo>
                    <a:pt x="0" y="309"/>
                  </a:lnTo>
                  <a:lnTo>
                    <a:pt x="456" y="309"/>
                  </a:lnTo>
                  <a:lnTo>
                    <a:pt x="456" y="0"/>
                  </a:lnTo>
                  <a:lnTo>
                    <a:pt x="456" y="0"/>
                  </a:lnTo>
                  <a:close/>
                </a:path>
              </a:pathLst>
            </a:custGeom>
            <a:solidFill>
              <a:srgbClr val="FF66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0" name="Freeform 17">
              <a:extLst>
                <a:ext uri="{FF2B5EF4-FFF2-40B4-BE49-F238E27FC236}">
                  <a16:creationId xmlns="" xmlns:a16="http://schemas.microsoft.com/office/drawing/2014/main" id="{05D4F901-64E1-8842-A7B6-9EF9A53F3D27}"/>
                </a:ext>
              </a:extLst>
            </p:cNvPr>
            <p:cNvSpPr>
              <a:spLocks/>
            </p:cNvSpPr>
            <p:nvPr/>
          </p:nvSpPr>
          <p:spPr bwMode="auto">
            <a:xfrm>
              <a:off x="6747716" y="4359222"/>
              <a:ext cx="725487" cy="371540"/>
            </a:xfrm>
            <a:custGeom>
              <a:avLst/>
              <a:gdLst>
                <a:gd name="T0" fmla="*/ 457 w 457"/>
                <a:gd name="T1" fmla="*/ 162 h 162"/>
                <a:gd name="T2" fmla="*/ 457 w 457"/>
                <a:gd name="T3" fmla="*/ 0 h 162"/>
                <a:gd name="T4" fmla="*/ 0 w 457"/>
                <a:gd name="T5" fmla="*/ 0 h 162"/>
                <a:gd name="T6" fmla="*/ 0 w 457"/>
                <a:gd name="T7" fmla="*/ 162 h 162"/>
                <a:gd name="T8" fmla="*/ 457 w 457"/>
                <a:gd name="T9" fmla="*/ 162 h 162"/>
                <a:gd name="T10" fmla="*/ 457 w 457"/>
                <a:gd name="T11" fmla="*/ 162 h 162"/>
              </a:gdLst>
              <a:ahLst/>
              <a:cxnLst>
                <a:cxn ang="0">
                  <a:pos x="T0" y="T1"/>
                </a:cxn>
                <a:cxn ang="0">
                  <a:pos x="T2" y="T3"/>
                </a:cxn>
                <a:cxn ang="0">
                  <a:pos x="T4" y="T5"/>
                </a:cxn>
                <a:cxn ang="0">
                  <a:pos x="T6" y="T7"/>
                </a:cxn>
                <a:cxn ang="0">
                  <a:pos x="T8" y="T9"/>
                </a:cxn>
                <a:cxn ang="0">
                  <a:pos x="T10" y="T11"/>
                </a:cxn>
              </a:cxnLst>
              <a:rect l="0" t="0" r="r" b="b"/>
              <a:pathLst>
                <a:path w="457" h="162">
                  <a:moveTo>
                    <a:pt x="457" y="162"/>
                  </a:moveTo>
                  <a:lnTo>
                    <a:pt x="457" y="0"/>
                  </a:lnTo>
                  <a:lnTo>
                    <a:pt x="0" y="0"/>
                  </a:lnTo>
                  <a:lnTo>
                    <a:pt x="0" y="162"/>
                  </a:lnTo>
                  <a:lnTo>
                    <a:pt x="457" y="162"/>
                  </a:lnTo>
                  <a:lnTo>
                    <a:pt x="457" y="162"/>
                  </a:lnTo>
                  <a:close/>
                </a:path>
              </a:pathLst>
            </a:custGeom>
            <a:solidFill>
              <a:srgbClr val="FF66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1" name="ZoneTexte 20">
              <a:extLst>
                <a:ext uri="{FF2B5EF4-FFF2-40B4-BE49-F238E27FC236}">
                  <a16:creationId xmlns="" xmlns:a16="http://schemas.microsoft.com/office/drawing/2014/main" id="{E9ACB5F4-6168-EB49-AF48-7B52CC55ADEB}"/>
                </a:ext>
              </a:extLst>
            </p:cNvPr>
            <p:cNvSpPr txBox="1"/>
            <p:nvPr/>
          </p:nvSpPr>
          <p:spPr>
            <a:xfrm>
              <a:off x="3603827" y="4362640"/>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prstClr val="white"/>
                  </a:solidFill>
                </a:rPr>
                <a:t>4</a:t>
              </a:r>
            </a:p>
          </p:txBody>
        </p:sp>
        <p:sp>
          <p:nvSpPr>
            <p:cNvPr id="22" name="ZoneTexte 21">
              <a:extLst>
                <a:ext uri="{FF2B5EF4-FFF2-40B4-BE49-F238E27FC236}">
                  <a16:creationId xmlns="" xmlns:a16="http://schemas.microsoft.com/office/drawing/2014/main" id="{E5DBCC3A-816D-C248-A5FB-85A2FA6B71F3}"/>
                </a:ext>
              </a:extLst>
            </p:cNvPr>
            <p:cNvSpPr txBox="1"/>
            <p:nvPr/>
          </p:nvSpPr>
          <p:spPr>
            <a:xfrm>
              <a:off x="4730673" y="4362640"/>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prstClr val="white"/>
                  </a:solidFill>
                </a:rPr>
                <a:t>3</a:t>
              </a:r>
            </a:p>
          </p:txBody>
        </p:sp>
        <p:sp>
          <p:nvSpPr>
            <p:cNvPr id="23" name="ZoneTexte 22">
              <a:extLst>
                <a:ext uri="{FF2B5EF4-FFF2-40B4-BE49-F238E27FC236}">
                  <a16:creationId xmlns="" xmlns:a16="http://schemas.microsoft.com/office/drawing/2014/main" id="{9F3F82B8-19A9-894D-99A4-43AAF8A7CC93}"/>
                </a:ext>
              </a:extLst>
            </p:cNvPr>
            <p:cNvSpPr txBox="1"/>
            <p:nvPr/>
          </p:nvSpPr>
          <p:spPr>
            <a:xfrm>
              <a:off x="5857519" y="4362640"/>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prstClr val="white"/>
                  </a:solidFill>
                </a:rPr>
                <a:t>2</a:t>
              </a:r>
            </a:p>
          </p:txBody>
        </p:sp>
        <p:sp>
          <p:nvSpPr>
            <p:cNvPr id="24" name="ZoneTexte 23">
              <a:extLst>
                <a:ext uri="{FF2B5EF4-FFF2-40B4-BE49-F238E27FC236}">
                  <a16:creationId xmlns="" xmlns:a16="http://schemas.microsoft.com/office/drawing/2014/main" id="{2B509137-A26F-5B41-8453-898F17506D38}"/>
                </a:ext>
              </a:extLst>
            </p:cNvPr>
            <p:cNvSpPr txBox="1"/>
            <p:nvPr/>
          </p:nvSpPr>
          <p:spPr>
            <a:xfrm>
              <a:off x="6984365" y="4362640"/>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prstClr val="white"/>
                  </a:solidFill>
                </a:rPr>
                <a:t>1</a:t>
              </a:r>
            </a:p>
          </p:txBody>
        </p:sp>
        <p:sp>
          <p:nvSpPr>
            <p:cNvPr id="25" name="ZoneTexte 24">
              <a:extLst>
                <a:ext uri="{FF2B5EF4-FFF2-40B4-BE49-F238E27FC236}">
                  <a16:creationId xmlns="" xmlns:a16="http://schemas.microsoft.com/office/drawing/2014/main" id="{92A9BEB2-5FF0-0949-9EC2-7915D9BC0C0C}"/>
                </a:ext>
              </a:extLst>
            </p:cNvPr>
            <p:cNvSpPr txBox="1"/>
            <p:nvPr/>
          </p:nvSpPr>
          <p:spPr>
            <a:xfrm>
              <a:off x="4556005" y="5319211"/>
              <a:ext cx="628697" cy="276999"/>
            </a:xfrm>
            <a:prstGeom prst="rect">
              <a:avLst/>
            </a:prstGeom>
            <a:noFill/>
          </p:spPr>
          <p:txBody>
            <a:bodyPr wrap="none" rtlCol="0">
              <a:spAutoFit/>
            </a:bodyPr>
            <a:lstStyle/>
            <a:p>
              <a:pPr algn="ctr"/>
              <a:r>
                <a:rPr lang="fr-FR" sz="1200" b="1" dirty="0"/>
                <a:t>- 31 %</a:t>
              </a:r>
            </a:p>
          </p:txBody>
        </p:sp>
        <p:sp>
          <p:nvSpPr>
            <p:cNvPr id="26" name="ZoneTexte 25">
              <a:extLst>
                <a:ext uri="{FF2B5EF4-FFF2-40B4-BE49-F238E27FC236}">
                  <a16:creationId xmlns="" xmlns:a16="http://schemas.microsoft.com/office/drawing/2014/main" id="{FB14D9C9-B43D-9142-BFC3-8BC3E4D34159}"/>
                </a:ext>
              </a:extLst>
            </p:cNvPr>
            <p:cNvSpPr txBox="1"/>
            <p:nvPr/>
          </p:nvSpPr>
          <p:spPr>
            <a:xfrm>
              <a:off x="5674779" y="4737859"/>
              <a:ext cx="628697" cy="276999"/>
            </a:xfrm>
            <a:prstGeom prst="rect">
              <a:avLst/>
            </a:prstGeom>
            <a:noFill/>
          </p:spPr>
          <p:txBody>
            <a:bodyPr wrap="none" rtlCol="0">
              <a:spAutoFit/>
            </a:bodyPr>
            <a:lstStyle/>
            <a:p>
              <a:pPr algn="ctr"/>
              <a:r>
                <a:rPr lang="fr-FR" sz="1200" b="1" dirty="0"/>
                <a:t>- 19 %</a:t>
              </a:r>
            </a:p>
          </p:txBody>
        </p:sp>
        <p:sp>
          <p:nvSpPr>
            <p:cNvPr id="27" name="ZoneTexte 26">
              <a:extLst>
                <a:ext uri="{FF2B5EF4-FFF2-40B4-BE49-F238E27FC236}">
                  <a16:creationId xmlns="" xmlns:a16="http://schemas.microsoft.com/office/drawing/2014/main" id="{D4E1B5BD-0A23-9A46-B5CF-10BD1B5B6986}"/>
                </a:ext>
              </a:extLst>
            </p:cNvPr>
            <p:cNvSpPr txBox="1"/>
            <p:nvPr/>
          </p:nvSpPr>
          <p:spPr>
            <a:xfrm>
              <a:off x="6793822" y="4712729"/>
              <a:ext cx="620234" cy="276999"/>
            </a:xfrm>
            <a:prstGeom prst="rect">
              <a:avLst/>
            </a:prstGeom>
            <a:noFill/>
          </p:spPr>
          <p:txBody>
            <a:bodyPr wrap="none" rtlCol="0">
              <a:spAutoFit/>
            </a:bodyPr>
            <a:lstStyle/>
            <a:p>
              <a:pPr algn="ctr"/>
              <a:r>
                <a:rPr lang="fr-FR" sz="1200" b="1" dirty="0"/>
                <a:t>- 11 %</a:t>
              </a:r>
            </a:p>
          </p:txBody>
        </p:sp>
        <p:sp>
          <p:nvSpPr>
            <p:cNvPr id="28" name="ZoneTexte 27">
              <a:extLst>
                <a:ext uri="{FF2B5EF4-FFF2-40B4-BE49-F238E27FC236}">
                  <a16:creationId xmlns="" xmlns:a16="http://schemas.microsoft.com/office/drawing/2014/main" id="{8C74EECA-5EC2-D444-A13D-59EFCF4B5B9C}"/>
                </a:ext>
              </a:extLst>
            </p:cNvPr>
            <p:cNvSpPr txBox="1"/>
            <p:nvPr/>
          </p:nvSpPr>
          <p:spPr>
            <a:xfrm>
              <a:off x="2778374" y="4562730"/>
              <a:ext cx="354584" cy="276999"/>
            </a:xfrm>
            <a:prstGeom prst="rect">
              <a:avLst/>
            </a:prstGeom>
            <a:noFill/>
          </p:spPr>
          <p:txBody>
            <a:bodyPr wrap="none" rtlCol="0">
              <a:spAutoFit/>
            </a:bodyPr>
            <a:lstStyle/>
            <a:p>
              <a:pPr algn="r"/>
              <a:r>
                <a:rPr lang="fr-FR" sz="1200" dirty="0"/>
                <a:t>10</a:t>
              </a:r>
            </a:p>
          </p:txBody>
        </p:sp>
        <p:sp>
          <p:nvSpPr>
            <p:cNvPr id="29" name="ZoneTexte 28">
              <a:extLst>
                <a:ext uri="{FF2B5EF4-FFF2-40B4-BE49-F238E27FC236}">
                  <a16:creationId xmlns="" xmlns:a16="http://schemas.microsoft.com/office/drawing/2014/main" id="{51F79E1B-563D-E445-97B2-FEC2E0900401}"/>
                </a:ext>
              </a:extLst>
            </p:cNvPr>
            <p:cNvSpPr txBox="1"/>
            <p:nvPr/>
          </p:nvSpPr>
          <p:spPr>
            <a:xfrm>
              <a:off x="2778374" y="4915055"/>
              <a:ext cx="354584" cy="276999"/>
            </a:xfrm>
            <a:prstGeom prst="rect">
              <a:avLst/>
            </a:prstGeom>
            <a:noFill/>
          </p:spPr>
          <p:txBody>
            <a:bodyPr wrap="none" rtlCol="0">
              <a:spAutoFit/>
            </a:bodyPr>
            <a:lstStyle/>
            <a:p>
              <a:pPr algn="r"/>
              <a:r>
                <a:rPr lang="fr-FR" sz="1200" dirty="0"/>
                <a:t>20</a:t>
              </a:r>
            </a:p>
          </p:txBody>
        </p:sp>
        <p:sp>
          <p:nvSpPr>
            <p:cNvPr id="30" name="ZoneTexte 29">
              <a:extLst>
                <a:ext uri="{FF2B5EF4-FFF2-40B4-BE49-F238E27FC236}">
                  <a16:creationId xmlns="" xmlns:a16="http://schemas.microsoft.com/office/drawing/2014/main" id="{FF22C9E3-5B1E-3040-A87D-4BAFE6D0B103}"/>
                </a:ext>
              </a:extLst>
            </p:cNvPr>
            <p:cNvSpPr txBox="1"/>
            <p:nvPr/>
          </p:nvSpPr>
          <p:spPr>
            <a:xfrm>
              <a:off x="2778374" y="5285137"/>
              <a:ext cx="354584" cy="276999"/>
            </a:xfrm>
            <a:prstGeom prst="rect">
              <a:avLst/>
            </a:prstGeom>
            <a:noFill/>
          </p:spPr>
          <p:txBody>
            <a:bodyPr wrap="none" rtlCol="0">
              <a:spAutoFit/>
            </a:bodyPr>
            <a:lstStyle/>
            <a:p>
              <a:pPr algn="r"/>
              <a:r>
                <a:rPr lang="fr-FR" sz="1200" dirty="0"/>
                <a:t>30</a:t>
              </a:r>
            </a:p>
          </p:txBody>
        </p:sp>
        <p:sp>
          <p:nvSpPr>
            <p:cNvPr id="31" name="ZoneTexte 30">
              <a:extLst>
                <a:ext uri="{FF2B5EF4-FFF2-40B4-BE49-F238E27FC236}">
                  <a16:creationId xmlns="" xmlns:a16="http://schemas.microsoft.com/office/drawing/2014/main" id="{8C8E27E0-E80A-E242-A952-EE2A3B7A83D3}"/>
                </a:ext>
              </a:extLst>
            </p:cNvPr>
            <p:cNvSpPr txBox="1"/>
            <p:nvPr/>
          </p:nvSpPr>
          <p:spPr>
            <a:xfrm>
              <a:off x="2778374" y="5646341"/>
              <a:ext cx="354584" cy="276999"/>
            </a:xfrm>
            <a:prstGeom prst="rect">
              <a:avLst/>
            </a:prstGeom>
            <a:noFill/>
          </p:spPr>
          <p:txBody>
            <a:bodyPr wrap="none" rtlCol="0">
              <a:spAutoFit/>
            </a:bodyPr>
            <a:lstStyle/>
            <a:p>
              <a:pPr algn="r"/>
              <a:r>
                <a:rPr lang="fr-FR" sz="1200" dirty="0"/>
                <a:t>40</a:t>
              </a:r>
            </a:p>
          </p:txBody>
        </p:sp>
        <p:sp>
          <p:nvSpPr>
            <p:cNvPr id="32" name="ZoneTexte 31">
              <a:extLst>
                <a:ext uri="{FF2B5EF4-FFF2-40B4-BE49-F238E27FC236}">
                  <a16:creationId xmlns="" xmlns:a16="http://schemas.microsoft.com/office/drawing/2014/main" id="{22359BEC-C149-A748-8614-F576E11DB176}"/>
                </a:ext>
              </a:extLst>
            </p:cNvPr>
            <p:cNvSpPr txBox="1"/>
            <p:nvPr/>
          </p:nvSpPr>
          <p:spPr>
            <a:xfrm>
              <a:off x="2778374" y="5998667"/>
              <a:ext cx="354584" cy="276999"/>
            </a:xfrm>
            <a:prstGeom prst="rect">
              <a:avLst/>
            </a:prstGeom>
            <a:noFill/>
          </p:spPr>
          <p:txBody>
            <a:bodyPr wrap="none" rtlCol="0">
              <a:spAutoFit/>
            </a:bodyPr>
            <a:lstStyle/>
            <a:p>
              <a:pPr algn="r"/>
              <a:r>
                <a:rPr lang="fr-FR" sz="1200" dirty="0"/>
                <a:t>50</a:t>
              </a:r>
            </a:p>
          </p:txBody>
        </p:sp>
        <p:sp>
          <p:nvSpPr>
            <p:cNvPr id="33" name="ZoneTexte 32">
              <a:extLst>
                <a:ext uri="{FF2B5EF4-FFF2-40B4-BE49-F238E27FC236}">
                  <a16:creationId xmlns="" xmlns:a16="http://schemas.microsoft.com/office/drawing/2014/main" id="{13F268D0-2CFD-BF49-8DA3-B988C310E921}"/>
                </a:ext>
              </a:extLst>
            </p:cNvPr>
            <p:cNvSpPr txBox="1"/>
            <p:nvPr/>
          </p:nvSpPr>
          <p:spPr>
            <a:xfrm>
              <a:off x="692118" y="4447628"/>
              <a:ext cx="1530932" cy="1384995"/>
            </a:xfrm>
            <a:prstGeom prst="rect">
              <a:avLst/>
            </a:prstGeom>
            <a:noFill/>
          </p:spPr>
          <p:txBody>
            <a:bodyPr wrap="none" rtlCol="0">
              <a:spAutoFit/>
            </a:bodyPr>
            <a:lstStyle/>
            <a:p>
              <a:pPr>
                <a:lnSpc>
                  <a:spcPct val="150000"/>
                </a:lnSpc>
              </a:pPr>
              <a:r>
                <a:rPr lang="fr-FR" sz="1400" dirty="0"/>
                <a:t>Arrêt tabac</a:t>
              </a:r>
            </a:p>
            <a:p>
              <a:pPr>
                <a:lnSpc>
                  <a:spcPct val="150000"/>
                </a:lnSpc>
              </a:pPr>
              <a:r>
                <a:rPr lang="fr-FR" sz="1400" dirty="0"/>
                <a:t>Traitement HTA</a:t>
              </a:r>
            </a:p>
            <a:p>
              <a:pPr>
                <a:lnSpc>
                  <a:spcPct val="150000"/>
                </a:lnSpc>
              </a:pPr>
              <a:r>
                <a:rPr lang="fr-FR" sz="1400" dirty="0"/>
                <a:t>Hypolipidémiant</a:t>
              </a:r>
            </a:p>
            <a:p>
              <a:pPr>
                <a:lnSpc>
                  <a:spcPct val="150000"/>
                </a:lnSpc>
              </a:pPr>
              <a:r>
                <a:rPr lang="fr-FR" sz="1400" dirty="0"/>
                <a:t>Substitution ABC</a:t>
              </a:r>
            </a:p>
          </p:txBody>
        </p:sp>
        <p:sp>
          <p:nvSpPr>
            <p:cNvPr id="34" name="ZoneTexte 33">
              <a:extLst>
                <a:ext uri="{FF2B5EF4-FFF2-40B4-BE49-F238E27FC236}">
                  <a16:creationId xmlns="" xmlns:a16="http://schemas.microsoft.com/office/drawing/2014/main" id="{C21FFCB8-38F2-A949-B669-9E587B5D2CD3}"/>
                </a:ext>
              </a:extLst>
            </p:cNvPr>
            <p:cNvSpPr txBox="1"/>
            <p:nvPr/>
          </p:nvSpPr>
          <p:spPr>
            <a:xfrm>
              <a:off x="3418896" y="5923379"/>
              <a:ext cx="628697" cy="276999"/>
            </a:xfrm>
            <a:prstGeom prst="rect">
              <a:avLst/>
            </a:prstGeom>
            <a:noFill/>
          </p:spPr>
          <p:txBody>
            <a:bodyPr wrap="none" rtlCol="0">
              <a:spAutoFit/>
            </a:bodyPr>
            <a:lstStyle/>
            <a:p>
              <a:pPr algn="ctr"/>
              <a:r>
                <a:rPr lang="fr-FR" sz="1200" b="1" dirty="0"/>
                <a:t>- 45 %</a:t>
              </a:r>
            </a:p>
          </p:txBody>
        </p:sp>
        <p:sp>
          <p:nvSpPr>
            <p:cNvPr id="35" name="ZoneTexte 34">
              <a:extLst>
                <a:ext uri="{FF2B5EF4-FFF2-40B4-BE49-F238E27FC236}">
                  <a16:creationId xmlns="" xmlns:a16="http://schemas.microsoft.com/office/drawing/2014/main" id="{8FFDB13F-0DBE-A74F-B4E5-346F63983CEB}"/>
                </a:ext>
              </a:extLst>
            </p:cNvPr>
            <p:cNvSpPr txBox="1"/>
            <p:nvPr/>
          </p:nvSpPr>
          <p:spPr>
            <a:xfrm>
              <a:off x="457200" y="4562730"/>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prstClr val="white"/>
                  </a:solidFill>
                </a:rPr>
                <a:t>1</a:t>
              </a:r>
            </a:p>
          </p:txBody>
        </p:sp>
        <p:sp>
          <p:nvSpPr>
            <p:cNvPr id="36" name="ZoneTexte 35">
              <a:extLst>
                <a:ext uri="{FF2B5EF4-FFF2-40B4-BE49-F238E27FC236}">
                  <a16:creationId xmlns="" xmlns:a16="http://schemas.microsoft.com/office/drawing/2014/main" id="{49718F99-B474-BC45-98E1-33EFB44F8AA0}"/>
                </a:ext>
              </a:extLst>
            </p:cNvPr>
            <p:cNvSpPr txBox="1"/>
            <p:nvPr/>
          </p:nvSpPr>
          <p:spPr>
            <a:xfrm>
              <a:off x="457200" y="4869184"/>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prstClr val="white"/>
                  </a:solidFill>
                </a:rPr>
                <a:t>2</a:t>
              </a:r>
            </a:p>
          </p:txBody>
        </p:sp>
        <p:sp>
          <p:nvSpPr>
            <p:cNvPr id="37" name="ZoneTexte 36">
              <a:extLst>
                <a:ext uri="{FF2B5EF4-FFF2-40B4-BE49-F238E27FC236}">
                  <a16:creationId xmlns="" xmlns:a16="http://schemas.microsoft.com/office/drawing/2014/main" id="{18992A94-DE41-7743-9CFB-49CABAEABF21}"/>
                </a:ext>
              </a:extLst>
            </p:cNvPr>
            <p:cNvSpPr txBox="1"/>
            <p:nvPr/>
          </p:nvSpPr>
          <p:spPr>
            <a:xfrm>
              <a:off x="457200" y="5175638"/>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prstClr val="white"/>
                  </a:solidFill>
                </a:rPr>
                <a:t>3</a:t>
              </a:r>
            </a:p>
          </p:txBody>
        </p:sp>
        <p:sp>
          <p:nvSpPr>
            <p:cNvPr id="38" name="ZoneTexte 37">
              <a:extLst>
                <a:ext uri="{FF2B5EF4-FFF2-40B4-BE49-F238E27FC236}">
                  <a16:creationId xmlns="" xmlns:a16="http://schemas.microsoft.com/office/drawing/2014/main" id="{29502465-18D6-1A4C-877F-79931F6F722A}"/>
                </a:ext>
              </a:extLst>
            </p:cNvPr>
            <p:cNvSpPr txBox="1"/>
            <p:nvPr/>
          </p:nvSpPr>
          <p:spPr>
            <a:xfrm>
              <a:off x="457200" y="5482092"/>
              <a:ext cx="263214" cy="261610"/>
            </a:xfrm>
            <a:prstGeom prst="rect">
              <a:avLst/>
            </a:prstGeom>
            <a:solidFill>
              <a:srgbClr val="00006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fr-FR" sz="1100" dirty="0">
                  <a:solidFill>
                    <a:prstClr val="white"/>
                  </a:solidFill>
                </a:rPr>
                <a:t>4</a:t>
              </a:r>
            </a:p>
          </p:txBody>
        </p:sp>
      </p:grpSp>
      <p:sp>
        <p:nvSpPr>
          <p:cNvPr id="39" name="Text Box 3">
            <a:extLst>
              <a:ext uri="{FF2B5EF4-FFF2-40B4-BE49-F238E27FC236}">
                <a16:creationId xmlns="" xmlns:a16="http://schemas.microsoft.com/office/drawing/2014/main" id="{787FE572-2912-2F49-A8B5-98C262BC4504}"/>
              </a:ext>
            </a:extLst>
          </p:cNvPr>
          <p:cNvSpPr txBox="1">
            <a:spLocks noChangeArrowheads="1"/>
          </p:cNvSpPr>
          <p:nvPr/>
        </p:nvSpPr>
        <p:spPr bwMode="auto">
          <a:xfrm>
            <a:off x="5937505" y="6583363"/>
            <a:ext cx="3206496" cy="276999"/>
          </a:xfrm>
          <a:prstGeom prst="rect">
            <a:avLst/>
          </a:prstGeom>
          <a:noFill/>
          <a:ln w="9525">
            <a:noFill/>
            <a:miter lim="800000"/>
            <a:headEnd/>
            <a:tailEnd/>
          </a:ln>
        </p:spPr>
        <p:txBody>
          <a:bodyPr wrap="square">
            <a:spAutoFit/>
          </a:bodyPr>
          <a:lstStyle/>
          <a:p>
            <a:pPr algn="r" eaLnBrk="0" hangingPunct="0"/>
            <a:r>
              <a:rPr lang="en-GB" sz="1200" i="1" dirty="0" err="1">
                <a:solidFill>
                  <a:srgbClr val="0070C0"/>
                </a:solidFill>
              </a:rPr>
              <a:t>Hsue</a:t>
            </a:r>
            <a:r>
              <a:rPr lang="en-GB" sz="1200" i="1" dirty="0">
                <a:solidFill>
                  <a:srgbClr val="0070C0"/>
                </a:solidFill>
              </a:rPr>
              <a:t> P, CROI 2018, Abs. 692</a:t>
            </a:r>
          </a:p>
        </p:txBody>
      </p:sp>
    </p:spTree>
    <p:extLst>
      <p:ext uri="{BB962C8B-B14F-4D97-AF65-F5344CB8AC3E}">
        <p14:creationId xmlns:p14="http://schemas.microsoft.com/office/powerpoint/2010/main" val="39018656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05617CB-5E1A-7A45-9F63-156A2920519B}"/>
              </a:ext>
            </a:extLst>
          </p:cNvPr>
          <p:cNvSpPr>
            <a:spLocks noGrp="1"/>
          </p:cNvSpPr>
          <p:nvPr>
            <p:ph type="title"/>
          </p:nvPr>
        </p:nvSpPr>
        <p:spPr/>
        <p:txBody>
          <a:bodyPr/>
          <a:lstStyle/>
          <a:p>
            <a:r>
              <a:rPr lang="fr-FR" dirty="0"/>
              <a:t>Peut-on faire mieux en terme de traitement antirétroviral pendant la grossesse ?</a:t>
            </a:r>
          </a:p>
        </p:txBody>
      </p:sp>
      <p:sp>
        <p:nvSpPr>
          <p:cNvPr id="3" name="Espace réservé du texte 2">
            <a:extLst>
              <a:ext uri="{FF2B5EF4-FFF2-40B4-BE49-F238E27FC236}">
                <a16:creationId xmlns="" xmlns:a16="http://schemas.microsoft.com/office/drawing/2014/main" id="{B8DE59CE-F7B6-7542-9BE7-3BEC6BA8406F}"/>
              </a:ext>
            </a:extLst>
          </p:cNvPr>
          <p:cNvSpPr>
            <a:spLocks noGrp="1"/>
          </p:cNvSpPr>
          <p:nvPr>
            <p:ph type="body" idx="1"/>
          </p:nvPr>
        </p:nvSpPr>
        <p:spPr/>
        <p:txBody>
          <a:bodyPr/>
          <a:lstStyle/>
          <a:p>
            <a:endParaRPr lang="fr-FR"/>
          </a:p>
        </p:txBody>
      </p:sp>
      <p:pic>
        <p:nvPicPr>
          <p:cNvPr id="4" name="Image 3">
            <a:extLst>
              <a:ext uri="{FF2B5EF4-FFF2-40B4-BE49-F238E27FC236}">
                <a16:creationId xmlns="" xmlns:a16="http://schemas.microsoft.com/office/drawing/2014/main" id="{27AA538E-C090-9448-B2C6-F3A5A2F1B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91" y="239987"/>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21135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773938" y="458769"/>
            <a:ext cx="7383780" cy="811530"/>
          </a:xfrm>
        </p:spPr>
        <p:txBody>
          <a:bodyPr>
            <a:noAutofit/>
          </a:bodyPr>
          <a:lstStyle/>
          <a:p>
            <a:r>
              <a:rPr lang="fr-FR" altLang="x-none" sz="2800" dirty="0"/>
              <a:t>Un des meilleurs exemples de </a:t>
            </a:r>
            <a:r>
              <a:rPr lang="fr-FR" altLang="x-none" sz="2800" dirty="0" err="1"/>
              <a:t>TasP</a:t>
            </a:r>
            <a:r>
              <a:rPr lang="fr-FR" altLang="x-none" sz="2800" dirty="0"/>
              <a:t> : la prévention de la transmission mère enfant</a:t>
            </a:r>
          </a:p>
        </p:txBody>
      </p:sp>
      <p:sp>
        <p:nvSpPr>
          <p:cNvPr id="68610" name="Espace réservé du contenu 3"/>
          <p:cNvSpPr>
            <a:spLocks noGrp="1"/>
          </p:cNvSpPr>
          <p:nvPr>
            <p:ph sz="half" idx="1"/>
          </p:nvPr>
        </p:nvSpPr>
        <p:spPr>
          <a:xfrm>
            <a:off x="4710590" y="5761832"/>
            <a:ext cx="3903345" cy="648653"/>
          </a:xfrm>
          <a:ln>
            <a:solidFill>
              <a:srgbClr val="222268"/>
            </a:solidFill>
            <a:miter lim="800000"/>
            <a:headEnd/>
            <a:tailEnd/>
          </a:ln>
        </p:spPr>
        <p:txBody>
          <a:bodyPr/>
          <a:lstStyle/>
          <a:p>
            <a:pPr marL="0" indent="0" algn="ctr">
              <a:buNone/>
            </a:pPr>
            <a:r>
              <a:rPr lang="fr-FR" altLang="fr-FR" sz="1530" dirty="0"/>
              <a:t>ARV débutés avant conception et CV &lt;50 : TME = </a:t>
            </a:r>
            <a:r>
              <a:rPr lang="fr-FR" altLang="fr-FR" sz="1530" b="1" dirty="0"/>
              <a:t>0</a:t>
            </a:r>
            <a:r>
              <a:rPr lang="fr-FR" altLang="fr-FR" sz="1530" dirty="0"/>
              <a:t>% [0.0 - 0.1]</a:t>
            </a:r>
          </a:p>
        </p:txBody>
      </p:sp>
      <p:grpSp>
        <p:nvGrpSpPr>
          <p:cNvPr id="68611" name="Group 69"/>
          <p:cNvGrpSpPr>
            <a:grpSpLocks/>
          </p:cNvGrpSpPr>
          <p:nvPr/>
        </p:nvGrpSpPr>
        <p:grpSpPr bwMode="auto">
          <a:xfrm>
            <a:off x="7825255" y="1472709"/>
            <a:ext cx="664926" cy="845722"/>
            <a:chOff x="4913" y="737"/>
            <a:chExt cx="435" cy="544"/>
          </a:xfrm>
        </p:grpSpPr>
        <p:pic>
          <p:nvPicPr>
            <p:cNvPr id="37904" name="Picture 70" descr="anrs9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15" y="911"/>
              <a:ext cx="383" cy="1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5" name="Rectangle 71"/>
            <p:cNvSpPr>
              <a:spLocks noChangeArrowheads="1"/>
            </p:cNvSpPr>
            <p:nvPr/>
          </p:nvSpPr>
          <p:spPr bwMode="auto">
            <a:xfrm>
              <a:off x="4913" y="1079"/>
              <a:ext cx="43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x-none" sz="720" b="1" i="1" dirty="0">
                  <a:solidFill>
                    <a:srgbClr val="020202"/>
                  </a:solidFill>
                </a:rPr>
                <a:t>INSERM</a:t>
              </a:r>
            </a:p>
            <a:p>
              <a:pPr algn="ctr"/>
              <a:r>
                <a:rPr lang="fr-FR" altLang="x-none" sz="720" b="1" i="1" dirty="0">
                  <a:solidFill>
                    <a:srgbClr val="020202"/>
                  </a:solidFill>
                </a:rPr>
                <a:t>CESP 1018</a:t>
              </a:r>
            </a:p>
          </p:txBody>
        </p:sp>
        <p:sp>
          <p:nvSpPr>
            <p:cNvPr id="68626" name="Rectangle 72"/>
            <p:cNvSpPr>
              <a:spLocks noChangeArrowheads="1"/>
            </p:cNvSpPr>
            <p:nvPr/>
          </p:nvSpPr>
          <p:spPr bwMode="auto">
            <a:xfrm>
              <a:off x="4963" y="737"/>
              <a:ext cx="2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x-none" sz="900" b="1" i="1">
                  <a:solidFill>
                    <a:srgbClr val="020202"/>
                  </a:solidFill>
                </a:rPr>
                <a:t>EPF</a:t>
              </a:r>
              <a:endParaRPr lang="fr-FR" altLang="x-none" sz="810" b="1" i="1">
                <a:solidFill>
                  <a:srgbClr val="020202"/>
                </a:solidFill>
              </a:endParaRPr>
            </a:p>
          </p:txBody>
        </p:sp>
      </p:grpSp>
      <p:sp>
        <p:nvSpPr>
          <p:cNvPr id="68612" name="ZoneTexte 1"/>
          <p:cNvSpPr txBox="1">
            <a:spLocks noChangeArrowheads="1"/>
          </p:cNvSpPr>
          <p:nvPr/>
        </p:nvSpPr>
        <p:spPr bwMode="auto">
          <a:xfrm>
            <a:off x="76515" y="6511833"/>
            <a:ext cx="1490551" cy="21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318" tIns="35659" rIns="71318" bIns="35659">
            <a:spAutoFit/>
          </a:bodyPr>
          <a:lstStyle>
            <a:lvl1pPr>
              <a:spcBef>
                <a:spcPct val="20000"/>
              </a:spcBef>
              <a:buChar char="•"/>
              <a:defRPr sz="28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100">
                <a:solidFill>
                  <a:schemeClr val="tx1"/>
                </a:solidFill>
                <a:latin typeface="Arial" charset="0"/>
                <a:ea typeface="ＭＳ Ｐゴシック" charset="-128"/>
              </a:defRPr>
            </a:lvl3pPr>
            <a:lvl4pPr marL="1600200" indent="-228600">
              <a:spcBef>
                <a:spcPct val="20000"/>
              </a:spcBef>
              <a:buChar char="–"/>
              <a:defRPr sz="1700">
                <a:solidFill>
                  <a:schemeClr val="tx1"/>
                </a:solidFill>
                <a:latin typeface="Arial" charset="0"/>
                <a:ea typeface="ＭＳ Ｐゴシック" charset="-128"/>
              </a:defRPr>
            </a:lvl4pPr>
            <a:lvl5pPr marL="2057400" indent="-228600">
              <a:spcBef>
                <a:spcPct val="20000"/>
              </a:spcBef>
              <a:buChar char="»"/>
              <a:defRPr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700">
                <a:solidFill>
                  <a:schemeClr val="tx1"/>
                </a:solidFill>
                <a:latin typeface="Arial" charset="0"/>
                <a:ea typeface="ＭＳ Ｐゴシック" charset="-128"/>
              </a:defRPr>
            </a:lvl9pPr>
          </a:lstStyle>
          <a:p>
            <a:pPr>
              <a:spcBef>
                <a:spcPct val="0"/>
              </a:spcBef>
              <a:buFontTx/>
              <a:buNone/>
            </a:pPr>
            <a:r>
              <a:rPr lang="fr-FR" altLang="x-none" sz="900" i="1" dirty="0">
                <a:solidFill>
                  <a:srgbClr val="000000"/>
                </a:solidFill>
              </a:rPr>
              <a:t>Mandelbrot et </a:t>
            </a:r>
            <a:r>
              <a:rPr lang="fr-FR" altLang="x-none" sz="900" i="1" dirty="0" err="1">
                <a:solidFill>
                  <a:srgbClr val="000000"/>
                </a:solidFill>
              </a:rPr>
              <a:t>al.CID</a:t>
            </a:r>
            <a:r>
              <a:rPr lang="fr-FR" altLang="x-none" sz="900" i="1" dirty="0">
                <a:solidFill>
                  <a:srgbClr val="000000"/>
                </a:solidFill>
              </a:rPr>
              <a:t> 2015</a:t>
            </a:r>
          </a:p>
        </p:txBody>
      </p:sp>
      <p:grpSp>
        <p:nvGrpSpPr>
          <p:cNvPr id="68613" name="Grouper 12"/>
          <p:cNvGrpSpPr>
            <a:grpSpLocks/>
          </p:cNvGrpSpPr>
          <p:nvPr/>
        </p:nvGrpSpPr>
        <p:grpSpPr bwMode="auto">
          <a:xfrm>
            <a:off x="242081" y="2318431"/>
            <a:ext cx="7426643" cy="2376011"/>
            <a:chOff x="2051720" y="1844824"/>
            <a:chExt cx="6192688" cy="3384376"/>
          </a:xfrm>
        </p:grpSpPr>
        <p:grpSp>
          <p:nvGrpSpPr>
            <p:cNvPr id="68620" name="Grouper 13"/>
            <p:cNvGrpSpPr>
              <a:grpSpLocks/>
            </p:cNvGrpSpPr>
            <p:nvPr/>
          </p:nvGrpSpPr>
          <p:grpSpPr bwMode="auto">
            <a:xfrm>
              <a:off x="2700338" y="2636838"/>
              <a:ext cx="1008062" cy="1729479"/>
              <a:chOff x="2700338" y="2636838"/>
              <a:chExt cx="1008062" cy="1729479"/>
            </a:xfrm>
          </p:grpSpPr>
          <p:sp>
            <p:nvSpPr>
              <p:cNvPr id="68622" name="ZoneTexte 11"/>
              <p:cNvSpPr txBox="1">
                <a:spLocks noChangeArrowheads="1"/>
              </p:cNvSpPr>
              <p:nvPr/>
            </p:nvSpPr>
            <p:spPr bwMode="auto">
              <a:xfrm>
                <a:off x="2700338" y="2636838"/>
                <a:ext cx="1008062" cy="407707"/>
              </a:xfrm>
              <a:prstGeom prst="rect">
                <a:avLst/>
              </a:prstGeom>
              <a:solidFill>
                <a:srgbClr val="FFF3E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100">
                    <a:solidFill>
                      <a:schemeClr val="tx1"/>
                    </a:solidFill>
                    <a:latin typeface="Arial" charset="0"/>
                    <a:ea typeface="ＭＳ Ｐゴシック" charset="-128"/>
                  </a:defRPr>
                </a:lvl3pPr>
                <a:lvl4pPr marL="1600200" indent="-228600">
                  <a:spcBef>
                    <a:spcPct val="20000"/>
                  </a:spcBef>
                  <a:buChar char="–"/>
                  <a:defRPr sz="1700">
                    <a:solidFill>
                      <a:schemeClr val="tx1"/>
                    </a:solidFill>
                    <a:latin typeface="Arial" charset="0"/>
                    <a:ea typeface="ＭＳ Ｐゴシック" charset="-128"/>
                  </a:defRPr>
                </a:lvl4pPr>
                <a:lvl5pPr marL="2057400" indent="-228600">
                  <a:spcBef>
                    <a:spcPct val="20000"/>
                  </a:spcBef>
                  <a:buChar char="»"/>
                  <a:defRPr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700">
                    <a:solidFill>
                      <a:schemeClr val="tx1"/>
                    </a:solidFill>
                    <a:latin typeface="Arial" charset="0"/>
                    <a:ea typeface="ＭＳ Ｐゴシック" charset="-128"/>
                  </a:defRPr>
                </a:lvl9pPr>
              </a:lstStyle>
              <a:p>
                <a:pPr>
                  <a:spcBef>
                    <a:spcPct val="0"/>
                  </a:spcBef>
                  <a:buFontTx/>
                  <a:buNone/>
                </a:pPr>
                <a:r>
                  <a:rPr lang="fr-FR" altLang="x-none" sz="1260" b="1" i="1">
                    <a:solidFill>
                      <a:srgbClr val="FF0000"/>
                    </a:solidFill>
                    <a:latin typeface="Calibri" charset="0"/>
                  </a:rPr>
                  <a:t>N=2676</a:t>
                </a:r>
              </a:p>
            </p:txBody>
          </p:sp>
          <p:cxnSp>
            <p:nvCxnSpPr>
              <p:cNvPr id="68623" name="Connecteur droit avec flèche 6"/>
              <p:cNvCxnSpPr>
                <a:cxnSpLocks noChangeShapeType="1"/>
              </p:cNvCxnSpPr>
              <p:nvPr/>
            </p:nvCxnSpPr>
            <p:spPr bwMode="auto">
              <a:xfrm>
                <a:off x="3059582" y="2996693"/>
                <a:ext cx="0" cy="1369624"/>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aphicFrame>
          <p:nvGraphicFramePr>
            <p:cNvPr id="16" name="Espace réservé du contenu 17"/>
            <p:cNvGraphicFramePr>
              <a:graphicFrameLocks/>
            </p:cNvGraphicFramePr>
            <p:nvPr>
              <p:extLst/>
            </p:nvPr>
          </p:nvGraphicFramePr>
          <p:xfrm>
            <a:off x="2051720" y="1844824"/>
            <a:ext cx="6192688" cy="3384376"/>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5" name="Connecteur droit avec flèche 4"/>
          <p:cNvCxnSpPr>
            <a:cxnSpLocks noChangeShapeType="1"/>
          </p:cNvCxnSpPr>
          <p:nvPr/>
        </p:nvCxnSpPr>
        <p:spPr bwMode="auto">
          <a:xfrm>
            <a:off x="4063365" y="4913472"/>
            <a:ext cx="647225"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Connecteur droit avec flèche 19"/>
          <p:cNvCxnSpPr>
            <a:cxnSpLocks noChangeShapeType="1"/>
          </p:cNvCxnSpPr>
          <p:nvPr/>
        </p:nvCxnSpPr>
        <p:spPr bwMode="auto">
          <a:xfrm flipV="1">
            <a:off x="7173228" y="2905507"/>
            <a:ext cx="0" cy="64865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616" name="Rectangle 6"/>
          <p:cNvSpPr>
            <a:spLocks noChangeArrowheads="1"/>
          </p:cNvSpPr>
          <p:nvPr/>
        </p:nvSpPr>
        <p:spPr bwMode="auto">
          <a:xfrm>
            <a:off x="2014538" y="4752023"/>
            <a:ext cx="2141697" cy="29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18" tIns="35659" rIns="71318" bIns="35659">
            <a:spAutoFit/>
          </a:bodyPr>
          <a:lstStyle>
            <a:lvl1pPr>
              <a:spcBef>
                <a:spcPct val="20000"/>
              </a:spcBef>
              <a:buChar char="•"/>
              <a:defRPr sz="28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100">
                <a:solidFill>
                  <a:schemeClr val="tx1"/>
                </a:solidFill>
                <a:latin typeface="Arial" charset="0"/>
                <a:ea typeface="ＭＳ Ｐゴシック" charset="-128"/>
              </a:defRPr>
            </a:lvl3pPr>
            <a:lvl4pPr marL="1600200" indent="-228600">
              <a:spcBef>
                <a:spcPct val="20000"/>
              </a:spcBef>
              <a:buChar char="–"/>
              <a:defRPr sz="1700">
                <a:solidFill>
                  <a:schemeClr val="tx1"/>
                </a:solidFill>
                <a:latin typeface="Arial" charset="0"/>
                <a:ea typeface="ＭＳ Ｐゴシック" charset="-128"/>
              </a:defRPr>
            </a:lvl4pPr>
            <a:lvl5pPr marL="2057400" indent="-228600">
              <a:spcBef>
                <a:spcPct val="20000"/>
              </a:spcBef>
              <a:buChar char="»"/>
              <a:defRPr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700">
                <a:solidFill>
                  <a:schemeClr val="tx1"/>
                </a:solidFill>
                <a:latin typeface="Arial" charset="0"/>
                <a:ea typeface="ＭＳ Ｐゴシック" charset="-128"/>
              </a:defRPr>
            </a:lvl9pPr>
          </a:lstStyle>
          <a:p>
            <a:pPr>
              <a:buFontTx/>
              <a:buNone/>
            </a:pPr>
            <a:r>
              <a:rPr lang="fr-FR" altLang="x-none" sz="1440" i="1">
                <a:solidFill>
                  <a:srgbClr val="000000"/>
                </a:solidFill>
                <a:latin typeface="Calibri" charset="0"/>
              </a:rPr>
              <a:t>Effet délai de traitement</a:t>
            </a:r>
          </a:p>
        </p:txBody>
      </p:sp>
      <p:sp>
        <p:nvSpPr>
          <p:cNvPr id="68617" name="Rectangle 7"/>
          <p:cNvSpPr>
            <a:spLocks noChangeArrowheads="1"/>
          </p:cNvSpPr>
          <p:nvPr/>
        </p:nvSpPr>
        <p:spPr bwMode="auto">
          <a:xfrm>
            <a:off x="7163227" y="3581306"/>
            <a:ext cx="1492860" cy="29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318" tIns="35659" rIns="71318" bIns="35659">
            <a:spAutoFit/>
          </a:bodyPr>
          <a:lstStyle>
            <a:lvl1pPr marL="177800" indent="-177800">
              <a:spcBef>
                <a:spcPct val="20000"/>
              </a:spcBef>
              <a:buChar char="•"/>
              <a:defRPr sz="28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100">
                <a:solidFill>
                  <a:schemeClr val="tx1"/>
                </a:solidFill>
                <a:latin typeface="Arial" charset="0"/>
                <a:ea typeface="ＭＳ Ｐゴシック" charset="-128"/>
              </a:defRPr>
            </a:lvl3pPr>
            <a:lvl4pPr marL="1600200" indent="-228600">
              <a:spcBef>
                <a:spcPct val="20000"/>
              </a:spcBef>
              <a:buChar char="–"/>
              <a:defRPr sz="1700">
                <a:solidFill>
                  <a:schemeClr val="tx1"/>
                </a:solidFill>
                <a:latin typeface="Arial" charset="0"/>
                <a:ea typeface="ＭＳ Ｐゴシック" charset="-128"/>
              </a:defRPr>
            </a:lvl4pPr>
            <a:lvl5pPr marL="2057400" indent="-228600">
              <a:spcBef>
                <a:spcPct val="20000"/>
              </a:spcBef>
              <a:buChar char="»"/>
              <a:defRPr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700">
                <a:solidFill>
                  <a:schemeClr val="tx1"/>
                </a:solidFill>
                <a:latin typeface="Arial" charset="0"/>
                <a:ea typeface="ＭＳ Ｐゴシック" charset="-128"/>
              </a:defRPr>
            </a:lvl9pPr>
          </a:lstStyle>
          <a:p>
            <a:pPr>
              <a:spcBef>
                <a:spcPct val="0"/>
              </a:spcBef>
              <a:buFontTx/>
              <a:buNone/>
            </a:pPr>
            <a:r>
              <a:rPr lang="fr-FR" altLang="x-none" sz="1440" i="1">
                <a:solidFill>
                  <a:prstClr val="black"/>
                </a:solidFill>
                <a:latin typeface="Calibri" charset="0"/>
              </a:rPr>
              <a:t>Effet charge virale</a:t>
            </a:r>
          </a:p>
        </p:txBody>
      </p:sp>
      <p:sp>
        <p:nvSpPr>
          <p:cNvPr id="68618" name="Rectangle 9"/>
          <p:cNvSpPr>
            <a:spLocks noChangeArrowheads="1"/>
          </p:cNvSpPr>
          <p:nvPr/>
        </p:nvSpPr>
        <p:spPr bwMode="auto">
          <a:xfrm>
            <a:off x="1291591" y="2267427"/>
            <a:ext cx="275475" cy="29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318" tIns="35659" rIns="71318" bIns="35659">
            <a:spAutoFit/>
          </a:bodyPr>
          <a:lstStyle>
            <a:lvl1pPr>
              <a:spcBef>
                <a:spcPct val="20000"/>
              </a:spcBef>
              <a:buChar char="•"/>
              <a:defRPr sz="28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100">
                <a:solidFill>
                  <a:schemeClr val="tx1"/>
                </a:solidFill>
                <a:latin typeface="Arial" charset="0"/>
                <a:ea typeface="ＭＳ Ｐゴシック" charset="-128"/>
              </a:defRPr>
            </a:lvl3pPr>
            <a:lvl4pPr marL="1600200" indent="-228600">
              <a:spcBef>
                <a:spcPct val="20000"/>
              </a:spcBef>
              <a:buChar char="–"/>
              <a:defRPr sz="1700">
                <a:solidFill>
                  <a:schemeClr val="tx1"/>
                </a:solidFill>
                <a:latin typeface="Arial" charset="0"/>
                <a:ea typeface="ＭＳ Ｐゴシック" charset="-128"/>
              </a:defRPr>
            </a:lvl4pPr>
            <a:lvl5pPr marL="2057400" indent="-228600">
              <a:spcBef>
                <a:spcPct val="20000"/>
              </a:spcBef>
              <a:buChar char="»"/>
              <a:defRPr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700">
                <a:solidFill>
                  <a:schemeClr val="tx1"/>
                </a:solidFill>
                <a:latin typeface="Arial" charset="0"/>
                <a:ea typeface="ＭＳ Ｐゴシック" charset="-128"/>
              </a:defRPr>
            </a:lvl9pPr>
          </a:lstStyle>
          <a:p>
            <a:pPr>
              <a:spcBef>
                <a:spcPct val="0"/>
              </a:spcBef>
              <a:buFontTx/>
              <a:buNone/>
            </a:pPr>
            <a:r>
              <a:rPr lang="fr-FR" altLang="x-none" sz="1440" i="1">
                <a:solidFill>
                  <a:prstClr val="black"/>
                </a:solidFill>
                <a:latin typeface="Calibri" charset="0"/>
              </a:rPr>
              <a:t>%</a:t>
            </a:r>
            <a:endParaRPr lang="fr-FR" altLang="x-none" sz="1440">
              <a:solidFill>
                <a:prstClr val="black"/>
              </a:solidFill>
            </a:endParaRPr>
          </a:p>
        </p:txBody>
      </p:sp>
      <p:sp>
        <p:nvSpPr>
          <p:cNvPr id="21" name="ZoneTexte 20"/>
          <p:cNvSpPr txBox="1">
            <a:spLocks noChangeArrowheads="1"/>
          </p:cNvSpPr>
          <p:nvPr/>
        </p:nvSpPr>
        <p:spPr bwMode="auto">
          <a:xfrm rot="16200000">
            <a:off x="931910" y="2809862"/>
            <a:ext cx="1384995" cy="1370300"/>
          </a:xfrm>
          <a:prstGeom prst="rect">
            <a:avLst/>
          </a:prstGeom>
          <a:solidFill>
            <a:srgbClr val="FF0000"/>
          </a:solidFill>
          <a:ln w="9525">
            <a:solidFill>
              <a:srgbClr val="000000"/>
            </a:solidFill>
            <a:miter lim="800000"/>
            <a:headEnd/>
            <a:tailEnd/>
          </a:ln>
          <a:extLst/>
        </p:spPr>
        <p:txBody>
          <a:bodyPr vert="vert" wrap="square">
            <a:spAutoFit/>
          </a:bodyPr>
          <a:lstStyle/>
          <a:p>
            <a:pPr algn="ctr"/>
            <a:r>
              <a:rPr lang="fr-FR" altLang="x-none" sz="1200" b="1" dirty="0">
                <a:solidFill>
                  <a:prstClr val="white"/>
                </a:solidFill>
              </a:rPr>
              <a:t>ZERO TRANSMISSION</a:t>
            </a:r>
          </a:p>
          <a:p>
            <a:pPr algn="ctr"/>
            <a:r>
              <a:rPr lang="fr-FR" altLang="x-none" sz="1080" dirty="0">
                <a:solidFill>
                  <a:prstClr val="white"/>
                </a:solidFill>
              </a:rPr>
              <a:t>Si la CV est indétectable à la conception et le reste jusqu’à l’accouchement</a:t>
            </a:r>
          </a:p>
        </p:txBody>
      </p:sp>
    </p:spTree>
    <p:custDataLst>
      <p:tags r:id="rId1"/>
    </p:custDataLst>
    <p:extLst>
      <p:ext uri="{BB962C8B-B14F-4D97-AF65-F5344CB8AC3E}">
        <p14:creationId xmlns:p14="http://schemas.microsoft.com/office/powerpoint/2010/main" val="2046270146"/>
      </p:ext>
    </p:extLst>
  </p:cSld>
  <p:clrMapOvr>
    <a:masterClrMapping/>
  </p:clrMapOvr>
  <mc:AlternateContent xmlns:mc="http://schemas.openxmlformats.org/markup-compatibility/2006" xmlns:p14="http://schemas.microsoft.com/office/powerpoint/2010/main">
    <mc:Choice Requires="p14">
      <p:transition spd="med" p14:dur="700" advTm="31939">
        <p:fade/>
      </p:transition>
    </mc:Choice>
    <mc:Fallback xmlns="">
      <p:transition spd="med" advTm="3193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 xmlns:a16="http://schemas.microsoft.com/office/drawing/2014/main" id="{A8910836-9088-724D-8712-9F106B2B7B42}"/>
              </a:ext>
            </a:extLst>
          </p:cNvPr>
          <p:cNvSpPr>
            <a:spLocks noGrp="1"/>
          </p:cNvSpPr>
          <p:nvPr>
            <p:ph type="title"/>
          </p:nvPr>
        </p:nvSpPr>
        <p:spPr/>
        <p:txBody>
          <a:bodyPr/>
          <a:lstStyle/>
          <a:p>
            <a:r>
              <a:rPr lang="fr-FR" dirty="0"/>
              <a:t>Meilleur traitement pendant la grossesse ?</a:t>
            </a:r>
          </a:p>
        </p:txBody>
      </p:sp>
      <p:sp>
        <p:nvSpPr>
          <p:cNvPr id="6" name="Espace réservé du contenu 5">
            <a:extLst>
              <a:ext uri="{FF2B5EF4-FFF2-40B4-BE49-F238E27FC236}">
                <a16:creationId xmlns="" xmlns:a16="http://schemas.microsoft.com/office/drawing/2014/main" id="{E17B3BD3-EDEC-9341-8EA6-E6D94E498508}"/>
              </a:ext>
            </a:extLst>
          </p:cNvPr>
          <p:cNvSpPr>
            <a:spLocks noGrp="1"/>
          </p:cNvSpPr>
          <p:nvPr>
            <p:ph idx="1"/>
          </p:nvPr>
        </p:nvSpPr>
        <p:spPr>
          <a:xfrm>
            <a:off x="616688" y="1618593"/>
            <a:ext cx="7886700" cy="4558370"/>
          </a:xfrm>
        </p:spPr>
        <p:txBody>
          <a:bodyPr>
            <a:normAutofit lnSpcReduction="10000"/>
          </a:bodyPr>
          <a:lstStyle/>
          <a:p>
            <a:r>
              <a:rPr lang="fr-FR" dirty="0"/>
              <a:t>Cohorte EPF, analyse 2005-2015</a:t>
            </a:r>
          </a:p>
          <a:p>
            <a:pPr lvl="1"/>
            <a:r>
              <a:rPr lang="fr-FR" dirty="0"/>
              <a:t>Pas de différence et terme d’efficacité ou de toxicité entre 4 régimes à base de lopinavir, atazanavir, darunavir ou raltegravir</a:t>
            </a:r>
          </a:p>
          <a:p>
            <a:pPr lvl="2"/>
            <a:r>
              <a:rPr lang="fr-FR" dirty="0"/>
              <a:t>Mais peu de patiente sous raltegravir (103)</a:t>
            </a:r>
          </a:p>
          <a:p>
            <a:r>
              <a:rPr lang="fr-FR" dirty="0"/>
              <a:t>Cohorte anglaise</a:t>
            </a:r>
          </a:p>
          <a:p>
            <a:pPr lvl="1"/>
            <a:r>
              <a:rPr lang="fr-FR" dirty="0"/>
              <a:t>Augmentation progressive de l’utilisation du raltegravir</a:t>
            </a:r>
          </a:p>
          <a:p>
            <a:pPr lvl="1"/>
            <a:r>
              <a:rPr lang="fr-FR" dirty="0"/>
              <a:t>Données rassurantes, y compris au 1</a:t>
            </a:r>
            <a:r>
              <a:rPr lang="fr-FR" baseline="30000" dirty="0"/>
              <a:t>er</a:t>
            </a:r>
            <a:r>
              <a:rPr lang="fr-FR" dirty="0"/>
              <a:t> trimestre</a:t>
            </a:r>
          </a:p>
          <a:p>
            <a:pPr lvl="2"/>
            <a:r>
              <a:rPr lang="fr-FR" dirty="0"/>
              <a:t>22 anomalies, variées, pour 709 expositions</a:t>
            </a:r>
          </a:p>
          <a:p>
            <a:r>
              <a:rPr lang="fr-FR" dirty="0"/>
              <a:t>Il faudra peut être doubler les doses de dolutegravir</a:t>
            </a:r>
            <a:br>
              <a:rPr lang="fr-FR" dirty="0"/>
            </a:br>
            <a:r>
              <a:rPr lang="fr-FR" dirty="0"/>
              <a:t>au 3</a:t>
            </a:r>
            <a:r>
              <a:rPr lang="fr-FR" baseline="30000" dirty="0"/>
              <a:t>ème</a:t>
            </a:r>
            <a:r>
              <a:rPr lang="fr-FR" dirty="0"/>
              <a:t> trimestre</a:t>
            </a:r>
          </a:p>
          <a:p>
            <a:pPr marL="342900" lvl="1" indent="0">
              <a:buNone/>
            </a:pPr>
            <a:endParaRPr lang="fr-FR" dirty="0"/>
          </a:p>
          <a:p>
            <a:r>
              <a:rPr lang="fr-FR" dirty="0"/>
              <a:t>Par contre chez le nouveau-né non infecté, le lopinavir/r a une toxicité mitochondriale inattendue</a:t>
            </a:r>
          </a:p>
          <a:p>
            <a:pPr lvl="1"/>
            <a:r>
              <a:rPr lang="fr-FR" dirty="0"/>
              <a:t>PROMISE : LPV/r versus 3TC chez les nouveau-nés non-infectés pendant les 6 mois d’allaitement (mères VIH+ non traitées), avec CD4 &gt; 350 c/mm</a:t>
            </a:r>
            <a:r>
              <a:rPr lang="fr-FR" baseline="30000" dirty="0"/>
              <a:t>3</a:t>
            </a:r>
            <a:endParaRPr lang="fr-FR" dirty="0"/>
          </a:p>
        </p:txBody>
      </p:sp>
      <p:sp>
        <p:nvSpPr>
          <p:cNvPr id="7" name="Text Box 3">
            <a:extLst>
              <a:ext uri="{FF2B5EF4-FFF2-40B4-BE49-F238E27FC236}">
                <a16:creationId xmlns="" xmlns:a16="http://schemas.microsoft.com/office/drawing/2014/main" id="{61610EC5-9E23-EE4A-A0A2-651412725581}"/>
              </a:ext>
            </a:extLst>
          </p:cNvPr>
          <p:cNvSpPr txBox="1">
            <a:spLocks noChangeArrowheads="1"/>
          </p:cNvSpPr>
          <p:nvPr/>
        </p:nvSpPr>
        <p:spPr bwMode="auto">
          <a:xfrm>
            <a:off x="6101796" y="5899964"/>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Monnin</a:t>
            </a:r>
            <a:r>
              <a:rPr lang="en-GB" sz="1200" i="1" dirty="0">
                <a:solidFill>
                  <a:srgbClr val="0070C0"/>
                </a:solidFill>
              </a:rPr>
              <a:t> A, CROI 2018, Abs. 878</a:t>
            </a:r>
          </a:p>
        </p:txBody>
      </p:sp>
      <p:sp>
        <p:nvSpPr>
          <p:cNvPr id="8" name="Text Box 3">
            <a:extLst>
              <a:ext uri="{FF2B5EF4-FFF2-40B4-BE49-F238E27FC236}">
                <a16:creationId xmlns="" xmlns:a16="http://schemas.microsoft.com/office/drawing/2014/main" id="{FDBCF807-94FC-9B4F-B23B-C5F138550D74}"/>
              </a:ext>
            </a:extLst>
          </p:cNvPr>
          <p:cNvSpPr txBox="1">
            <a:spLocks noChangeArrowheads="1"/>
          </p:cNvSpPr>
          <p:nvPr/>
        </p:nvSpPr>
        <p:spPr bwMode="auto">
          <a:xfrm>
            <a:off x="5904429" y="2477275"/>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Sibiude</a:t>
            </a:r>
            <a:r>
              <a:rPr lang="en-GB" sz="1200" i="1" dirty="0">
                <a:solidFill>
                  <a:srgbClr val="0070C0"/>
                </a:solidFill>
              </a:rPr>
              <a:t> J, CROI 2018, Abs. 805</a:t>
            </a:r>
          </a:p>
        </p:txBody>
      </p:sp>
      <p:sp>
        <p:nvSpPr>
          <p:cNvPr id="9" name="Text Box 3">
            <a:extLst>
              <a:ext uri="{FF2B5EF4-FFF2-40B4-BE49-F238E27FC236}">
                <a16:creationId xmlns="" xmlns:a16="http://schemas.microsoft.com/office/drawing/2014/main" id="{08CD74E8-E63F-9B44-83CD-599602B18A8F}"/>
              </a:ext>
            </a:extLst>
          </p:cNvPr>
          <p:cNvSpPr txBox="1">
            <a:spLocks noChangeArrowheads="1"/>
          </p:cNvSpPr>
          <p:nvPr/>
        </p:nvSpPr>
        <p:spPr bwMode="auto">
          <a:xfrm>
            <a:off x="6016735" y="3612956"/>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Sconza</a:t>
            </a:r>
            <a:r>
              <a:rPr lang="en-GB" sz="1200" i="1" dirty="0">
                <a:solidFill>
                  <a:srgbClr val="0070C0"/>
                </a:solidFill>
              </a:rPr>
              <a:t> R, CROI 2018, Abs. 806</a:t>
            </a:r>
          </a:p>
        </p:txBody>
      </p:sp>
      <p:sp>
        <p:nvSpPr>
          <p:cNvPr id="10" name="Text Box 3">
            <a:extLst>
              <a:ext uri="{FF2B5EF4-FFF2-40B4-BE49-F238E27FC236}">
                <a16:creationId xmlns="" xmlns:a16="http://schemas.microsoft.com/office/drawing/2014/main" id="{000BFEEB-F8C0-D140-AAB9-5F834D616AFA}"/>
              </a:ext>
            </a:extLst>
          </p:cNvPr>
          <p:cNvSpPr txBox="1">
            <a:spLocks noChangeArrowheads="1"/>
          </p:cNvSpPr>
          <p:nvPr/>
        </p:nvSpPr>
        <p:spPr bwMode="auto">
          <a:xfrm>
            <a:off x="5881835" y="4188619"/>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Khoo</a:t>
            </a:r>
            <a:r>
              <a:rPr lang="en-GB" sz="1200" i="1" dirty="0">
                <a:solidFill>
                  <a:srgbClr val="0070C0"/>
                </a:solidFill>
              </a:rPr>
              <a:t> S, CROI 2018, Abs. 807</a:t>
            </a:r>
          </a:p>
        </p:txBody>
      </p:sp>
    </p:spTree>
    <p:extLst>
      <p:ext uri="{BB962C8B-B14F-4D97-AF65-F5344CB8AC3E}">
        <p14:creationId xmlns:p14="http://schemas.microsoft.com/office/powerpoint/2010/main" val="31280695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335713" y="6583363"/>
            <a:ext cx="2808287" cy="276999"/>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Monnin</a:t>
            </a:r>
            <a:r>
              <a:rPr lang="en-GB" sz="1200" i="1" dirty="0">
                <a:solidFill>
                  <a:srgbClr val="0070C0"/>
                </a:solidFill>
              </a:rPr>
              <a:t> A, CROI 2018, Abs. 878</a:t>
            </a:r>
          </a:p>
        </p:txBody>
      </p:sp>
      <p:grpSp>
        <p:nvGrpSpPr>
          <p:cNvPr id="3" name="Groupe 2">
            <a:extLst>
              <a:ext uri="{FF2B5EF4-FFF2-40B4-BE49-F238E27FC236}">
                <a16:creationId xmlns="" xmlns:a16="http://schemas.microsoft.com/office/drawing/2014/main" id="{ACF1E206-189C-4604-8D21-86ED25C5AD6F}"/>
              </a:ext>
            </a:extLst>
          </p:cNvPr>
          <p:cNvGrpSpPr/>
          <p:nvPr/>
        </p:nvGrpSpPr>
        <p:grpSpPr>
          <a:xfrm>
            <a:off x="1732521" y="2508132"/>
            <a:ext cx="6087104" cy="3034771"/>
            <a:chOff x="1732521" y="2508132"/>
            <a:chExt cx="6087104" cy="3034771"/>
          </a:xfrm>
        </p:grpSpPr>
        <p:sp>
          <p:nvSpPr>
            <p:cNvPr id="43" name="ZoneTexte 42"/>
            <p:cNvSpPr txBox="1"/>
            <p:nvPr/>
          </p:nvSpPr>
          <p:spPr>
            <a:xfrm>
              <a:off x="2572494" y="5019683"/>
              <a:ext cx="914033" cy="523220"/>
            </a:xfrm>
            <a:prstGeom prst="rect">
              <a:avLst/>
            </a:prstGeom>
            <a:noFill/>
          </p:spPr>
          <p:txBody>
            <a:bodyPr wrap="none" rtlCol="0">
              <a:spAutoFit/>
            </a:bodyPr>
            <a:lstStyle/>
            <a:p>
              <a:pPr algn="ctr"/>
              <a:r>
                <a:rPr lang="fr-FR" sz="1400" b="1" dirty="0"/>
                <a:t>Tous</a:t>
              </a:r>
              <a:br>
                <a:rPr lang="fr-FR" sz="1400" b="1" dirty="0"/>
              </a:br>
              <a:r>
                <a:rPr lang="fr-FR" sz="1400" dirty="0"/>
                <a:t>(n = 201)</a:t>
              </a:r>
            </a:p>
          </p:txBody>
        </p:sp>
        <p:sp>
          <p:nvSpPr>
            <p:cNvPr id="44" name="ZoneTexte 43"/>
            <p:cNvSpPr txBox="1"/>
            <p:nvPr/>
          </p:nvSpPr>
          <p:spPr>
            <a:xfrm>
              <a:off x="4056145" y="5019683"/>
              <a:ext cx="814647" cy="523220"/>
            </a:xfrm>
            <a:prstGeom prst="rect">
              <a:avLst/>
            </a:prstGeom>
            <a:noFill/>
          </p:spPr>
          <p:txBody>
            <a:bodyPr wrap="none" rtlCol="0">
              <a:spAutoFit/>
            </a:bodyPr>
            <a:lstStyle/>
            <a:p>
              <a:pPr algn="ctr"/>
              <a:r>
                <a:rPr lang="fr-FR" sz="1400" b="1" dirty="0"/>
                <a:t>LPV/r</a:t>
              </a:r>
              <a:br>
                <a:rPr lang="fr-FR" sz="1400" b="1" dirty="0"/>
              </a:br>
              <a:r>
                <a:rPr lang="fr-FR" sz="1400" dirty="0"/>
                <a:t>(n = 97)</a:t>
              </a:r>
            </a:p>
          </p:txBody>
        </p:sp>
        <p:sp>
          <p:nvSpPr>
            <p:cNvPr id="45" name="ZoneTexte 44"/>
            <p:cNvSpPr txBox="1"/>
            <p:nvPr/>
          </p:nvSpPr>
          <p:spPr>
            <a:xfrm>
              <a:off x="5413095" y="5019683"/>
              <a:ext cx="914033" cy="523220"/>
            </a:xfrm>
            <a:prstGeom prst="rect">
              <a:avLst/>
            </a:prstGeom>
            <a:noFill/>
          </p:spPr>
          <p:txBody>
            <a:bodyPr wrap="none" rtlCol="0">
              <a:spAutoFit/>
            </a:bodyPr>
            <a:lstStyle/>
            <a:p>
              <a:pPr algn="ctr"/>
              <a:r>
                <a:rPr lang="fr-FR" sz="1400" b="1" dirty="0"/>
                <a:t>3TC</a:t>
              </a:r>
              <a:br>
                <a:rPr lang="fr-FR" sz="1400" b="1" dirty="0"/>
              </a:br>
              <a:r>
                <a:rPr lang="fr-FR" sz="1400" dirty="0"/>
                <a:t>(n = 104)</a:t>
              </a:r>
            </a:p>
          </p:txBody>
        </p:sp>
        <p:grpSp>
          <p:nvGrpSpPr>
            <p:cNvPr id="9" name="Grouper 8"/>
            <p:cNvGrpSpPr/>
            <p:nvPr/>
          </p:nvGrpSpPr>
          <p:grpSpPr>
            <a:xfrm>
              <a:off x="1732521" y="2508132"/>
              <a:ext cx="6087104" cy="2582108"/>
              <a:chOff x="1230546" y="2728607"/>
              <a:chExt cx="6988988" cy="3176567"/>
            </a:xfrm>
          </p:grpSpPr>
          <p:grpSp>
            <p:nvGrpSpPr>
              <p:cNvPr id="38" name="Groupe 37"/>
              <p:cNvGrpSpPr/>
              <p:nvPr/>
            </p:nvGrpSpPr>
            <p:grpSpPr>
              <a:xfrm>
                <a:off x="1872522" y="2905243"/>
                <a:ext cx="4917712" cy="2886075"/>
                <a:chOff x="1911351" y="1885950"/>
                <a:chExt cx="4322761" cy="2886075"/>
              </a:xfrm>
            </p:grpSpPr>
            <p:sp>
              <p:nvSpPr>
                <p:cNvPr id="10" name="Line 5"/>
                <p:cNvSpPr>
                  <a:spLocks noChangeShapeType="1"/>
                </p:cNvSpPr>
                <p:nvPr/>
              </p:nvSpPr>
              <p:spPr bwMode="auto">
                <a:xfrm>
                  <a:off x="1990725" y="4692650"/>
                  <a:ext cx="4243387"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 name="Line 6"/>
                <p:cNvSpPr>
                  <a:spLocks noChangeShapeType="1"/>
                </p:cNvSpPr>
                <p:nvPr/>
              </p:nvSpPr>
              <p:spPr bwMode="auto">
                <a:xfrm flipV="1">
                  <a:off x="1990725" y="1885950"/>
                  <a:ext cx="0" cy="280670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 name="Line 7"/>
                <p:cNvSpPr>
                  <a:spLocks noChangeShapeType="1"/>
                </p:cNvSpPr>
                <p:nvPr/>
              </p:nvSpPr>
              <p:spPr bwMode="auto">
                <a:xfrm>
                  <a:off x="1911351" y="1885950"/>
                  <a:ext cx="79375"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 name="Line 8"/>
                <p:cNvSpPr>
                  <a:spLocks noChangeShapeType="1"/>
                </p:cNvSpPr>
                <p:nvPr/>
              </p:nvSpPr>
              <p:spPr bwMode="auto">
                <a:xfrm>
                  <a:off x="1911351" y="2819400"/>
                  <a:ext cx="79375"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 name="Line 9"/>
                <p:cNvSpPr>
                  <a:spLocks noChangeShapeType="1"/>
                </p:cNvSpPr>
                <p:nvPr/>
              </p:nvSpPr>
              <p:spPr bwMode="auto">
                <a:xfrm>
                  <a:off x="1911351" y="3759200"/>
                  <a:ext cx="79375"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5" name="Line 10"/>
                <p:cNvSpPr>
                  <a:spLocks noChangeShapeType="1"/>
                </p:cNvSpPr>
                <p:nvPr/>
              </p:nvSpPr>
              <p:spPr bwMode="auto">
                <a:xfrm>
                  <a:off x="1911351" y="4692650"/>
                  <a:ext cx="79375"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6" name="Line 11"/>
                <p:cNvSpPr>
                  <a:spLocks noChangeShapeType="1"/>
                </p:cNvSpPr>
                <p:nvPr/>
              </p:nvSpPr>
              <p:spPr bwMode="auto">
                <a:xfrm flipV="1">
                  <a:off x="2671763" y="4692650"/>
                  <a:ext cx="0" cy="79375"/>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7" name="Line 12"/>
                <p:cNvSpPr>
                  <a:spLocks noChangeShapeType="1"/>
                </p:cNvSpPr>
                <p:nvPr/>
              </p:nvSpPr>
              <p:spPr bwMode="auto">
                <a:xfrm flipV="1">
                  <a:off x="4111625" y="4692650"/>
                  <a:ext cx="0" cy="79375"/>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8" name="Line 13"/>
                <p:cNvSpPr>
                  <a:spLocks noChangeShapeType="1"/>
                </p:cNvSpPr>
                <p:nvPr/>
              </p:nvSpPr>
              <p:spPr bwMode="auto">
                <a:xfrm flipV="1">
                  <a:off x="5527675" y="4692650"/>
                  <a:ext cx="0" cy="79375"/>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9" name="Rectangle 14"/>
                <p:cNvSpPr>
                  <a:spLocks noChangeArrowheads="1"/>
                </p:cNvSpPr>
                <p:nvPr/>
              </p:nvSpPr>
              <p:spPr bwMode="auto">
                <a:xfrm>
                  <a:off x="2260600" y="2968625"/>
                  <a:ext cx="411162" cy="1724025"/>
                </a:xfrm>
                <a:prstGeom prst="rect">
                  <a:avLst/>
                </a:prstGeom>
                <a:solidFill>
                  <a:srgbClr val="00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0" name="Rectangle 15"/>
                <p:cNvSpPr>
                  <a:spLocks noChangeArrowheads="1"/>
                </p:cNvSpPr>
                <p:nvPr/>
              </p:nvSpPr>
              <p:spPr bwMode="auto">
                <a:xfrm>
                  <a:off x="2671763" y="3590925"/>
                  <a:ext cx="414337" cy="1101725"/>
                </a:xfrm>
                <a:prstGeom prst="rect">
                  <a:avLst/>
                </a:prstGeom>
                <a:solidFill>
                  <a:schemeClr val="accent1">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1" name="Rectangle 16"/>
                <p:cNvSpPr>
                  <a:spLocks noChangeArrowheads="1"/>
                </p:cNvSpPr>
                <p:nvPr/>
              </p:nvSpPr>
              <p:spPr bwMode="auto">
                <a:xfrm>
                  <a:off x="3702050" y="2874963"/>
                  <a:ext cx="409575" cy="1812925"/>
                </a:xfrm>
                <a:prstGeom prst="rect">
                  <a:avLst/>
                </a:prstGeom>
                <a:solidFill>
                  <a:srgbClr val="00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2" name="Rectangle 17"/>
                <p:cNvSpPr>
                  <a:spLocks noChangeArrowheads="1"/>
                </p:cNvSpPr>
                <p:nvPr/>
              </p:nvSpPr>
              <p:spPr bwMode="auto">
                <a:xfrm>
                  <a:off x="4111625" y="3482975"/>
                  <a:ext cx="409575" cy="1204912"/>
                </a:xfrm>
                <a:prstGeom prst="rect">
                  <a:avLst/>
                </a:prstGeom>
                <a:solidFill>
                  <a:schemeClr val="accent1">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3" name="Rectangle 18"/>
                <p:cNvSpPr>
                  <a:spLocks noChangeArrowheads="1"/>
                </p:cNvSpPr>
                <p:nvPr/>
              </p:nvSpPr>
              <p:spPr bwMode="auto">
                <a:xfrm>
                  <a:off x="5118100" y="3013075"/>
                  <a:ext cx="409575" cy="1674812"/>
                </a:xfrm>
                <a:prstGeom prst="rect">
                  <a:avLst/>
                </a:prstGeom>
                <a:solidFill>
                  <a:srgbClr val="00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4" name="Rectangle 19"/>
                <p:cNvSpPr>
                  <a:spLocks noChangeArrowheads="1"/>
                </p:cNvSpPr>
                <p:nvPr/>
              </p:nvSpPr>
              <p:spPr bwMode="auto">
                <a:xfrm>
                  <a:off x="5527675" y="3586163"/>
                  <a:ext cx="409575" cy="1101725"/>
                </a:xfrm>
                <a:prstGeom prst="rect">
                  <a:avLst/>
                </a:prstGeom>
                <a:solidFill>
                  <a:schemeClr val="accent1">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5" name="Line 20"/>
                <p:cNvSpPr>
                  <a:spLocks noChangeShapeType="1"/>
                </p:cNvSpPr>
                <p:nvPr/>
              </p:nvSpPr>
              <p:spPr bwMode="auto">
                <a:xfrm>
                  <a:off x="3430588" y="1885950"/>
                  <a:ext cx="0" cy="2806700"/>
                </a:xfrm>
                <a:prstGeom prst="line">
                  <a:avLst/>
                </a:prstGeom>
                <a:noFill/>
                <a:ln w="12700" cap="flat">
                  <a:solidFill>
                    <a:srgbClr val="000000"/>
                  </a:solidFill>
                  <a:prstDash val="dash"/>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6" name="Line 21"/>
                <p:cNvSpPr>
                  <a:spLocks noChangeShapeType="1"/>
                </p:cNvSpPr>
                <p:nvPr/>
              </p:nvSpPr>
              <p:spPr bwMode="auto">
                <a:xfrm>
                  <a:off x="2335213" y="2424112"/>
                  <a:ext cx="261937"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7" name="Line 22"/>
                <p:cNvSpPr>
                  <a:spLocks noChangeShapeType="1"/>
                </p:cNvSpPr>
                <p:nvPr/>
              </p:nvSpPr>
              <p:spPr bwMode="auto">
                <a:xfrm>
                  <a:off x="2468563" y="2424112"/>
                  <a:ext cx="0" cy="568325"/>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8" name="Line 23"/>
                <p:cNvSpPr>
                  <a:spLocks noChangeShapeType="1"/>
                </p:cNvSpPr>
                <p:nvPr/>
              </p:nvSpPr>
              <p:spPr bwMode="auto">
                <a:xfrm>
                  <a:off x="2749550" y="2711450"/>
                  <a:ext cx="261937"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9" name="Line 24"/>
                <p:cNvSpPr>
                  <a:spLocks noChangeShapeType="1"/>
                </p:cNvSpPr>
                <p:nvPr/>
              </p:nvSpPr>
              <p:spPr bwMode="auto">
                <a:xfrm>
                  <a:off x="2878138" y="2711450"/>
                  <a:ext cx="0" cy="884237"/>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0" name="Line 25"/>
                <p:cNvSpPr>
                  <a:spLocks noChangeShapeType="1"/>
                </p:cNvSpPr>
                <p:nvPr/>
              </p:nvSpPr>
              <p:spPr bwMode="auto">
                <a:xfrm>
                  <a:off x="4186238" y="2676525"/>
                  <a:ext cx="261937"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1" name="Line 26"/>
                <p:cNvSpPr>
                  <a:spLocks noChangeShapeType="1"/>
                </p:cNvSpPr>
                <p:nvPr/>
              </p:nvSpPr>
              <p:spPr bwMode="auto">
                <a:xfrm>
                  <a:off x="4319588" y="2676525"/>
                  <a:ext cx="0" cy="830262"/>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2" name="Line 27"/>
                <p:cNvSpPr>
                  <a:spLocks noChangeShapeType="1"/>
                </p:cNvSpPr>
                <p:nvPr/>
              </p:nvSpPr>
              <p:spPr bwMode="auto">
                <a:xfrm>
                  <a:off x="3776663" y="2201862"/>
                  <a:ext cx="261937"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3" name="Line 28"/>
                <p:cNvSpPr>
                  <a:spLocks noChangeShapeType="1"/>
                </p:cNvSpPr>
                <p:nvPr/>
              </p:nvSpPr>
              <p:spPr bwMode="auto">
                <a:xfrm>
                  <a:off x="3905250" y="2201862"/>
                  <a:ext cx="0" cy="677862"/>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4" name="Line 29"/>
                <p:cNvSpPr>
                  <a:spLocks noChangeShapeType="1"/>
                </p:cNvSpPr>
                <p:nvPr/>
              </p:nvSpPr>
              <p:spPr bwMode="auto">
                <a:xfrm>
                  <a:off x="5192713" y="2568575"/>
                  <a:ext cx="261937"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5" name="Line 30"/>
                <p:cNvSpPr>
                  <a:spLocks noChangeShapeType="1"/>
                </p:cNvSpPr>
                <p:nvPr/>
              </p:nvSpPr>
              <p:spPr bwMode="auto">
                <a:xfrm>
                  <a:off x="5321300" y="2568575"/>
                  <a:ext cx="0" cy="449262"/>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6" name="Line 31"/>
                <p:cNvSpPr>
                  <a:spLocks noChangeShapeType="1"/>
                </p:cNvSpPr>
                <p:nvPr/>
              </p:nvSpPr>
              <p:spPr bwMode="auto">
                <a:xfrm>
                  <a:off x="5602288" y="2676525"/>
                  <a:ext cx="261937" cy="0"/>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7" name="Line 32"/>
                <p:cNvSpPr>
                  <a:spLocks noChangeShapeType="1"/>
                </p:cNvSpPr>
                <p:nvPr/>
              </p:nvSpPr>
              <p:spPr bwMode="auto">
                <a:xfrm>
                  <a:off x="5735638" y="2676525"/>
                  <a:ext cx="0" cy="919162"/>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39" name="ZoneTexte 38"/>
              <p:cNvSpPr txBox="1"/>
              <p:nvPr/>
            </p:nvSpPr>
            <p:spPr>
              <a:xfrm>
                <a:off x="1572879" y="5564404"/>
                <a:ext cx="309575" cy="340770"/>
              </a:xfrm>
              <a:prstGeom prst="rect">
                <a:avLst/>
              </a:prstGeom>
              <a:noFill/>
            </p:spPr>
            <p:txBody>
              <a:bodyPr wrap="none" rtlCol="0">
                <a:spAutoFit/>
              </a:bodyPr>
              <a:lstStyle/>
              <a:p>
                <a:pPr algn="r"/>
                <a:r>
                  <a:rPr lang="fr-FR" sz="1200" dirty="0"/>
                  <a:t>0</a:t>
                </a:r>
              </a:p>
            </p:txBody>
          </p:sp>
          <p:sp>
            <p:nvSpPr>
              <p:cNvPr id="40" name="ZoneTexte 39"/>
              <p:cNvSpPr txBox="1"/>
              <p:nvPr/>
            </p:nvSpPr>
            <p:spPr>
              <a:xfrm>
                <a:off x="1377786" y="4615280"/>
                <a:ext cx="504668" cy="340770"/>
              </a:xfrm>
              <a:prstGeom prst="rect">
                <a:avLst/>
              </a:prstGeom>
              <a:noFill/>
            </p:spPr>
            <p:txBody>
              <a:bodyPr wrap="none" rtlCol="0">
                <a:spAutoFit/>
              </a:bodyPr>
              <a:lstStyle/>
              <a:p>
                <a:pPr algn="r"/>
                <a:r>
                  <a:rPr lang="fr-FR" sz="1200" dirty="0"/>
                  <a:t>500</a:t>
                </a:r>
              </a:p>
            </p:txBody>
          </p:sp>
          <p:sp>
            <p:nvSpPr>
              <p:cNvPr id="41" name="ZoneTexte 40"/>
              <p:cNvSpPr txBox="1"/>
              <p:nvPr/>
            </p:nvSpPr>
            <p:spPr>
              <a:xfrm>
                <a:off x="1230546" y="3677731"/>
                <a:ext cx="651907" cy="340770"/>
              </a:xfrm>
              <a:prstGeom prst="rect">
                <a:avLst/>
              </a:prstGeom>
              <a:noFill/>
            </p:spPr>
            <p:txBody>
              <a:bodyPr wrap="none" rtlCol="0">
                <a:spAutoFit/>
              </a:bodyPr>
              <a:lstStyle/>
              <a:p>
                <a:pPr algn="r"/>
                <a:r>
                  <a:rPr lang="fr-FR" sz="1200" dirty="0"/>
                  <a:t>1 000</a:t>
                </a:r>
              </a:p>
            </p:txBody>
          </p:sp>
          <p:sp>
            <p:nvSpPr>
              <p:cNvPr id="42" name="ZoneTexte 41"/>
              <p:cNvSpPr txBox="1"/>
              <p:nvPr/>
            </p:nvSpPr>
            <p:spPr>
              <a:xfrm>
                <a:off x="1230546" y="2728607"/>
                <a:ext cx="651907" cy="340770"/>
              </a:xfrm>
              <a:prstGeom prst="rect">
                <a:avLst/>
              </a:prstGeom>
              <a:noFill/>
            </p:spPr>
            <p:txBody>
              <a:bodyPr wrap="none" rtlCol="0">
                <a:spAutoFit/>
              </a:bodyPr>
              <a:lstStyle/>
              <a:p>
                <a:pPr algn="r"/>
                <a:r>
                  <a:rPr lang="fr-FR" sz="1200" dirty="0"/>
                  <a:t>1 500</a:t>
                </a:r>
              </a:p>
            </p:txBody>
          </p:sp>
          <p:sp>
            <p:nvSpPr>
              <p:cNvPr id="46" name="ZoneTexte 45"/>
              <p:cNvSpPr txBox="1"/>
              <p:nvPr/>
            </p:nvSpPr>
            <p:spPr>
              <a:xfrm>
                <a:off x="2264708" y="3618802"/>
                <a:ext cx="504668" cy="340770"/>
              </a:xfrm>
              <a:prstGeom prst="rect">
                <a:avLst/>
              </a:prstGeom>
              <a:solidFill>
                <a:schemeClr val="bg1"/>
              </a:solidFill>
            </p:spPr>
            <p:txBody>
              <a:bodyPr wrap="none" rtlCol="0">
                <a:spAutoFit/>
              </a:bodyPr>
              <a:lstStyle/>
              <a:p>
                <a:pPr algn="ctr"/>
                <a:r>
                  <a:rPr lang="fr-FR" sz="1200" b="1" dirty="0"/>
                  <a:t>904</a:t>
                </a:r>
              </a:p>
            </p:txBody>
          </p:sp>
          <p:sp>
            <p:nvSpPr>
              <p:cNvPr id="47" name="ZoneTexte 46"/>
              <p:cNvSpPr txBox="1"/>
              <p:nvPr/>
            </p:nvSpPr>
            <p:spPr>
              <a:xfrm>
                <a:off x="2739763" y="4230258"/>
                <a:ext cx="504668" cy="340770"/>
              </a:xfrm>
              <a:prstGeom prst="rect">
                <a:avLst/>
              </a:prstGeom>
              <a:solidFill>
                <a:schemeClr val="bg1"/>
              </a:solidFill>
            </p:spPr>
            <p:txBody>
              <a:bodyPr wrap="none" rtlCol="0">
                <a:spAutoFit/>
              </a:bodyPr>
              <a:lstStyle/>
              <a:p>
                <a:pPr algn="ctr"/>
                <a:r>
                  <a:rPr lang="fr-FR" sz="1200" b="1" dirty="0"/>
                  <a:t>571</a:t>
                </a:r>
              </a:p>
            </p:txBody>
          </p:sp>
          <p:sp>
            <p:nvSpPr>
              <p:cNvPr id="48" name="ZoneTexte 47"/>
              <p:cNvSpPr txBox="1"/>
              <p:nvPr/>
            </p:nvSpPr>
            <p:spPr>
              <a:xfrm>
                <a:off x="3879987" y="3500271"/>
                <a:ext cx="504668" cy="340770"/>
              </a:xfrm>
              <a:prstGeom prst="rect">
                <a:avLst/>
              </a:prstGeom>
              <a:solidFill>
                <a:schemeClr val="bg1"/>
              </a:solidFill>
            </p:spPr>
            <p:txBody>
              <a:bodyPr wrap="none" rtlCol="0">
                <a:spAutoFit/>
              </a:bodyPr>
              <a:lstStyle/>
              <a:p>
                <a:pPr algn="ctr"/>
                <a:r>
                  <a:rPr lang="fr-FR" sz="1200" b="1" dirty="0"/>
                  <a:t>947</a:t>
                </a:r>
              </a:p>
            </p:txBody>
          </p:sp>
          <p:sp>
            <p:nvSpPr>
              <p:cNvPr id="49" name="ZoneTexte 48"/>
              <p:cNvSpPr txBox="1"/>
              <p:nvPr/>
            </p:nvSpPr>
            <p:spPr>
              <a:xfrm>
                <a:off x="4387542" y="4124072"/>
                <a:ext cx="504668" cy="340770"/>
              </a:xfrm>
              <a:prstGeom prst="rect">
                <a:avLst/>
              </a:prstGeom>
              <a:solidFill>
                <a:schemeClr val="bg1"/>
              </a:solidFill>
            </p:spPr>
            <p:txBody>
              <a:bodyPr wrap="none" rtlCol="0">
                <a:spAutoFit/>
              </a:bodyPr>
              <a:lstStyle/>
              <a:p>
                <a:pPr algn="ctr"/>
                <a:r>
                  <a:rPr lang="fr-FR" sz="1200" b="1" dirty="0"/>
                  <a:t>622</a:t>
                </a:r>
              </a:p>
            </p:txBody>
          </p:sp>
          <p:sp>
            <p:nvSpPr>
              <p:cNvPr id="50" name="ZoneTexte 49"/>
              <p:cNvSpPr txBox="1"/>
              <p:nvPr/>
            </p:nvSpPr>
            <p:spPr>
              <a:xfrm>
                <a:off x="5506122" y="3657016"/>
                <a:ext cx="504668" cy="340770"/>
              </a:xfrm>
              <a:prstGeom prst="rect">
                <a:avLst/>
              </a:prstGeom>
              <a:solidFill>
                <a:schemeClr val="bg1"/>
              </a:solidFill>
            </p:spPr>
            <p:txBody>
              <a:bodyPr wrap="none" rtlCol="0">
                <a:spAutoFit/>
              </a:bodyPr>
              <a:lstStyle/>
              <a:p>
                <a:pPr algn="ctr"/>
                <a:r>
                  <a:rPr lang="fr-FR" sz="1200" b="1" dirty="0"/>
                  <a:t>868</a:t>
                </a:r>
              </a:p>
            </p:txBody>
          </p:sp>
          <p:sp>
            <p:nvSpPr>
              <p:cNvPr id="51" name="ZoneTexte 50"/>
              <p:cNvSpPr txBox="1"/>
              <p:nvPr/>
            </p:nvSpPr>
            <p:spPr>
              <a:xfrm>
                <a:off x="6001236" y="4230104"/>
                <a:ext cx="504668" cy="340770"/>
              </a:xfrm>
              <a:prstGeom prst="rect">
                <a:avLst/>
              </a:prstGeom>
              <a:solidFill>
                <a:schemeClr val="bg1"/>
              </a:solidFill>
            </p:spPr>
            <p:txBody>
              <a:bodyPr wrap="none" rtlCol="0">
                <a:spAutoFit/>
              </a:bodyPr>
              <a:lstStyle/>
              <a:p>
                <a:pPr algn="ctr"/>
                <a:r>
                  <a:rPr lang="fr-FR" sz="1200" b="1" dirty="0"/>
                  <a:t>555</a:t>
                </a:r>
              </a:p>
            </p:txBody>
          </p:sp>
          <p:sp>
            <p:nvSpPr>
              <p:cNvPr id="52" name="ZoneTexte 51"/>
              <p:cNvSpPr txBox="1"/>
              <p:nvPr/>
            </p:nvSpPr>
            <p:spPr>
              <a:xfrm>
                <a:off x="5510662" y="2780814"/>
                <a:ext cx="854364" cy="340770"/>
              </a:xfrm>
              <a:prstGeom prst="rect">
                <a:avLst/>
              </a:prstGeom>
              <a:noFill/>
            </p:spPr>
            <p:txBody>
              <a:bodyPr wrap="none" rtlCol="0">
                <a:spAutoFit/>
              </a:bodyPr>
              <a:lstStyle/>
              <a:p>
                <a:pPr algn="ctr"/>
                <a:r>
                  <a:rPr lang="fr-FR" sz="1200" dirty="0"/>
                  <a:t>p = 0,27</a:t>
                </a:r>
              </a:p>
            </p:txBody>
          </p:sp>
          <p:sp>
            <p:nvSpPr>
              <p:cNvPr id="53" name="ZoneTexte 52"/>
              <p:cNvSpPr txBox="1"/>
              <p:nvPr/>
            </p:nvSpPr>
            <p:spPr>
              <a:xfrm>
                <a:off x="3987588" y="2780814"/>
                <a:ext cx="854364" cy="340770"/>
              </a:xfrm>
              <a:prstGeom prst="rect">
                <a:avLst/>
              </a:prstGeom>
              <a:noFill/>
            </p:spPr>
            <p:txBody>
              <a:bodyPr wrap="none" rtlCol="0">
                <a:spAutoFit/>
              </a:bodyPr>
              <a:lstStyle/>
              <a:p>
                <a:pPr algn="ctr"/>
                <a:r>
                  <a:rPr lang="fr-FR" sz="1200" dirty="0"/>
                  <a:t>p &lt; 0,01</a:t>
                </a:r>
              </a:p>
            </p:txBody>
          </p:sp>
          <p:sp>
            <p:nvSpPr>
              <p:cNvPr id="54" name="ZoneTexte 53"/>
              <p:cNvSpPr txBox="1"/>
              <p:nvPr/>
            </p:nvSpPr>
            <p:spPr>
              <a:xfrm>
                <a:off x="2316044" y="2780814"/>
                <a:ext cx="854364" cy="340770"/>
              </a:xfrm>
              <a:prstGeom prst="rect">
                <a:avLst/>
              </a:prstGeom>
              <a:noFill/>
            </p:spPr>
            <p:txBody>
              <a:bodyPr wrap="none" rtlCol="0">
                <a:spAutoFit/>
              </a:bodyPr>
              <a:lstStyle/>
              <a:p>
                <a:pPr algn="ctr"/>
                <a:r>
                  <a:rPr lang="fr-FR" sz="1200" dirty="0"/>
                  <a:t>p &lt; 0,01</a:t>
                </a:r>
              </a:p>
            </p:txBody>
          </p:sp>
          <p:cxnSp>
            <p:nvCxnSpPr>
              <p:cNvPr id="56" name="Connecteur droit 55"/>
              <p:cNvCxnSpPr/>
              <p:nvPr/>
            </p:nvCxnSpPr>
            <p:spPr bwMode="auto">
              <a:xfrm>
                <a:off x="5723573" y="3121540"/>
                <a:ext cx="4867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Connecteur droit 56"/>
              <p:cNvCxnSpPr/>
              <p:nvPr/>
            </p:nvCxnSpPr>
            <p:spPr bwMode="auto">
              <a:xfrm>
                <a:off x="4137841" y="3121540"/>
                <a:ext cx="4867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Connecteur droit 57"/>
              <p:cNvCxnSpPr/>
              <p:nvPr/>
            </p:nvCxnSpPr>
            <p:spPr bwMode="auto">
              <a:xfrm>
                <a:off x="2482662" y="3121540"/>
                <a:ext cx="4867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Rectangle 58"/>
              <p:cNvSpPr/>
              <p:nvPr/>
            </p:nvSpPr>
            <p:spPr bwMode="auto">
              <a:xfrm>
                <a:off x="7361499" y="3976091"/>
                <a:ext cx="378357" cy="196770"/>
              </a:xfrm>
              <a:prstGeom prst="rect">
                <a:avLst/>
              </a:prstGeom>
              <a:solidFill>
                <a:srgbClr val="00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0" name="Rectangle 59"/>
              <p:cNvSpPr/>
              <p:nvPr/>
            </p:nvSpPr>
            <p:spPr bwMode="auto">
              <a:xfrm>
                <a:off x="7361499" y="4335641"/>
                <a:ext cx="378357" cy="196770"/>
              </a:xfrm>
              <a:prstGeom prst="rect">
                <a:avLst/>
              </a:prstGeom>
              <a:solidFill>
                <a:schemeClr val="accent1">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1" name="ZoneTexte 60"/>
              <p:cNvSpPr txBox="1"/>
              <p:nvPr/>
            </p:nvSpPr>
            <p:spPr>
              <a:xfrm>
                <a:off x="7694621" y="3873223"/>
                <a:ext cx="407120" cy="340770"/>
              </a:xfrm>
              <a:prstGeom prst="rect">
                <a:avLst/>
              </a:prstGeom>
              <a:noFill/>
            </p:spPr>
            <p:txBody>
              <a:bodyPr wrap="none" rtlCol="0">
                <a:spAutoFit/>
              </a:bodyPr>
              <a:lstStyle/>
              <a:p>
                <a:r>
                  <a:rPr lang="fr-FR" sz="1200" b="1" dirty="0"/>
                  <a:t>J7</a:t>
                </a:r>
              </a:p>
            </p:txBody>
          </p:sp>
          <p:sp>
            <p:nvSpPr>
              <p:cNvPr id="62" name="ZoneTexte 61"/>
              <p:cNvSpPr txBox="1"/>
              <p:nvPr/>
            </p:nvSpPr>
            <p:spPr>
              <a:xfrm>
                <a:off x="7694621" y="4268295"/>
                <a:ext cx="524913" cy="340770"/>
              </a:xfrm>
              <a:prstGeom prst="rect">
                <a:avLst/>
              </a:prstGeom>
              <a:noFill/>
            </p:spPr>
            <p:txBody>
              <a:bodyPr wrap="none" rtlCol="0">
                <a:spAutoFit/>
              </a:bodyPr>
              <a:lstStyle/>
              <a:p>
                <a:r>
                  <a:rPr lang="fr-FR" sz="1200" b="1" dirty="0"/>
                  <a:t>S50</a:t>
                </a:r>
              </a:p>
            </p:txBody>
          </p:sp>
        </p:grpSp>
      </p:grpSp>
      <p:sp>
        <p:nvSpPr>
          <p:cNvPr id="2" name="ZoneTexte 1"/>
          <p:cNvSpPr txBox="1"/>
          <p:nvPr/>
        </p:nvSpPr>
        <p:spPr>
          <a:xfrm>
            <a:off x="230100" y="1202269"/>
            <a:ext cx="8638863" cy="923330"/>
          </a:xfrm>
          <a:prstGeom prst="rect">
            <a:avLst/>
          </a:prstGeom>
          <a:noFill/>
        </p:spPr>
        <p:txBody>
          <a:bodyPr wrap="square" rtlCol="0">
            <a:spAutoFit/>
          </a:bodyPr>
          <a:lstStyle/>
          <a:p>
            <a:pPr marL="342900" indent="-342900">
              <a:spcBef>
                <a:spcPts val="600"/>
              </a:spcBef>
              <a:buClr>
                <a:srgbClr val="0070C0"/>
              </a:buClr>
              <a:buFont typeface="Arial" panose="020B0604020202020204" pitchFamily="34" charset="0"/>
              <a:buChar char="•"/>
            </a:pPr>
            <a:r>
              <a:rPr lang="fr-FR" dirty="0"/>
              <a:t>Etude ANRS Promise : prophylaxie par LPV/r versus 3TC chez les nouveau-nés non-infectés pendant les 6 mois d’allaitement (mères VIH+ non traitées), avec CD4 &gt; 350 c/mm</a:t>
            </a:r>
            <a:r>
              <a:rPr lang="fr-FR" baseline="30000" dirty="0"/>
              <a:t>3</a:t>
            </a:r>
            <a:endParaRPr lang="fr-FR" b="1" baseline="30000" dirty="0">
              <a:solidFill>
                <a:srgbClr val="3366FF"/>
              </a:solidFill>
            </a:endParaRPr>
          </a:p>
        </p:txBody>
      </p:sp>
      <p:sp>
        <p:nvSpPr>
          <p:cNvPr id="4" name="ZoneTexte 3"/>
          <p:cNvSpPr txBox="1"/>
          <p:nvPr/>
        </p:nvSpPr>
        <p:spPr>
          <a:xfrm>
            <a:off x="230100" y="5428428"/>
            <a:ext cx="8855075" cy="1231106"/>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fr-FR" sz="2000" b="1" dirty="0">
                <a:solidFill>
                  <a:srgbClr val="0070C0"/>
                </a:solidFill>
                <a:latin typeface="Calibri" panose="020F0502020204030204" pitchFamily="34" charset="0"/>
                <a:cs typeface="Calibri" panose="020F0502020204030204" pitchFamily="34" charset="0"/>
              </a:rPr>
              <a:t>Conclusions</a:t>
            </a:r>
            <a:r>
              <a:rPr lang="fr-FR" b="1" dirty="0"/>
              <a:t> </a:t>
            </a:r>
          </a:p>
          <a:p>
            <a:pPr marL="742950" lvl="1" indent="-285750">
              <a:buClr>
                <a:srgbClr val="0070C0"/>
              </a:buClr>
              <a:buFont typeface="Arial" panose="020B0604020202020204" pitchFamily="34" charset="0"/>
              <a:buChar char="‒"/>
            </a:pPr>
            <a:r>
              <a:rPr lang="fr-FR" dirty="0"/>
              <a:t>Déplétion en ADNmt chez les enfants non-infectés traités par LPV/r, persistante jusqu’à 6 mois après l’arrêt de l’exposition</a:t>
            </a:r>
          </a:p>
          <a:p>
            <a:pPr marL="742950" lvl="1" indent="-285750">
              <a:buClr>
                <a:srgbClr val="0070C0"/>
              </a:buClr>
              <a:buFont typeface="Arial" panose="020B0604020202020204" pitchFamily="34" charset="0"/>
              <a:buChar char="‒"/>
            </a:pPr>
            <a:r>
              <a:rPr lang="fr-FR" dirty="0"/>
              <a:t>Toxicité mitochondriale inattendue de LPV/r, supérieure à celle de 3TC </a:t>
            </a:r>
          </a:p>
        </p:txBody>
      </p:sp>
      <p:sp>
        <p:nvSpPr>
          <p:cNvPr id="6" name="Rectangle 5"/>
          <p:cNvSpPr/>
          <p:nvPr/>
        </p:nvSpPr>
        <p:spPr>
          <a:xfrm>
            <a:off x="690163" y="2139380"/>
            <a:ext cx="8178800" cy="369332"/>
          </a:xfrm>
          <a:prstGeom prst="rect">
            <a:avLst/>
          </a:prstGeom>
        </p:spPr>
        <p:txBody>
          <a:bodyPr wrap="square">
            <a:spAutoFit/>
          </a:bodyPr>
          <a:lstStyle/>
          <a:p>
            <a:pPr algn="ctr"/>
            <a:r>
              <a:rPr lang="fr-FR" b="1" dirty="0" err="1">
                <a:solidFill>
                  <a:srgbClr val="0070C0"/>
                </a:solidFill>
                <a:latin typeface="Calibri" panose="020F0502020204030204" pitchFamily="34" charset="0"/>
                <a:cs typeface="Calibri" panose="020F0502020204030204" pitchFamily="34" charset="0"/>
              </a:rPr>
              <a:t>ADNmt</a:t>
            </a:r>
            <a:r>
              <a:rPr lang="fr-FR" b="1" dirty="0">
                <a:solidFill>
                  <a:srgbClr val="0070C0"/>
                </a:solidFill>
                <a:latin typeface="Calibri" panose="020F0502020204030204" pitchFamily="34" charset="0"/>
                <a:cs typeface="Calibri" panose="020F0502020204030204" pitchFamily="34" charset="0"/>
              </a:rPr>
              <a:t> (n copies/cellules, médiane [IQR]) à J7 de vie et à la semaine 50</a:t>
            </a:r>
          </a:p>
        </p:txBody>
      </p:sp>
      <p:sp>
        <p:nvSpPr>
          <p:cNvPr id="7" name="Titre 6">
            <a:extLst>
              <a:ext uri="{FF2B5EF4-FFF2-40B4-BE49-F238E27FC236}">
                <a16:creationId xmlns="" xmlns:a16="http://schemas.microsoft.com/office/drawing/2014/main" id="{109D6F06-FB6F-47BE-B3E7-13C772CFEF3E}"/>
              </a:ext>
            </a:extLst>
          </p:cNvPr>
          <p:cNvSpPr>
            <a:spLocks noGrp="1"/>
          </p:cNvSpPr>
          <p:nvPr>
            <p:ph type="title"/>
          </p:nvPr>
        </p:nvSpPr>
        <p:spPr/>
        <p:txBody>
          <a:bodyPr>
            <a:normAutofit fontScale="90000"/>
          </a:bodyPr>
          <a:lstStyle/>
          <a:p>
            <a:r>
              <a:rPr lang="fr-FR" sz="2600" dirty="0"/>
              <a:t>Etude ANRS 12174 Promise : toxicité mitochondriale inattendue de LPV/r </a:t>
            </a:r>
            <a:br>
              <a:rPr lang="fr-FR" sz="2600" dirty="0"/>
            </a:br>
            <a:r>
              <a:rPr lang="fr-FR" sz="2600" dirty="0"/>
              <a:t>chez les nouveau-nés traités non-infectés</a:t>
            </a:r>
          </a:p>
        </p:txBody>
      </p:sp>
      <p:sp>
        <p:nvSpPr>
          <p:cNvPr id="63" name="ZoneTexte 62">
            <a:extLst>
              <a:ext uri="{FF2B5EF4-FFF2-40B4-BE49-F238E27FC236}">
                <a16:creationId xmlns="" xmlns:a16="http://schemas.microsoft.com/office/drawing/2014/main" id="{3EF44571-FAF5-47A1-BB7D-12D0056EA457}"/>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130</a:t>
            </a:r>
          </a:p>
        </p:txBody>
      </p:sp>
    </p:spTree>
    <p:extLst>
      <p:ext uri="{BB962C8B-B14F-4D97-AF65-F5344CB8AC3E}">
        <p14:creationId xmlns:p14="http://schemas.microsoft.com/office/powerpoint/2010/main" val="210772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r-FR" dirty="0"/>
              <a:t>Traitement ARV et allaitement maternel</a:t>
            </a:r>
          </a:p>
        </p:txBody>
      </p:sp>
      <p:sp>
        <p:nvSpPr>
          <p:cNvPr id="5123" name="Rectangle 3"/>
          <p:cNvSpPr>
            <a:spLocks noGrp="1" noChangeArrowheads="1"/>
          </p:cNvSpPr>
          <p:nvPr>
            <p:ph idx="1"/>
          </p:nvPr>
        </p:nvSpPr>
        <p:spPr>
          <a:xfrm>
            <a:off x="457201" y="1440945"/>
            <a:ext cx="5543549" cy="5277355"/>
          </a:xfrm>
        </p:spPr>
        <p:txBody>
          <a:bodyPr/>
          <a:lstStyle/>
          <a:p>
            <a:pPr eaLnBrk="1" hangingPunct="1"/>
            <a:r>
              <a:rPr lang="fr-FR" sz="1800" b="1" dirty="0"/>
              <a:t>Objectifs</a:t>
            </a:r>
          </a:p>
          <a:p>
            <a:pPr lvl="1" eaLnBrk="1" hangingPunct="1"/>
            <a:r>
              <a:rPr lang="fr-FR" sz="1800" dirty="0"/>
              <a:t>Synthèse de la littérature sur les données </a:t>
            </a:r>
            <a:br>
              <a:rPr lang="fr-FR" sz="1800" dirty="0"/>
            </a:br>
            <a:r>
              <a:rPr lang="fr-FR" sz="1800" dirty="0"/>
              <a:t>PK dans le lait maternel </a:t>
            </a:r>
          </a:p>
          <a:p>
            <a:pPr marL="0" indent="0" eaLnBrk="1" hangingPunct="1">
              <a:buNone/>
            </a:pPr>
            <a:endParaRPr lang="fr-FR" sz="1600" dirty="0"/>
          </a:p>
          <a:p>
            <a:pPr eaLnBrk="1" hangingPunct="1"/>
            <a:r>
              <a:rPr lang="fr-FR" sz="2000" b="1" dirty="0">
                <a:cs typeface="Calibri" panose="020F0502020204030204" pitchFamily="34" charset="0"/>
              </a:rPr>
              <a:t>Diffusion selon la classe d’ARV :</a:t>
            </a:r>
          </a:p>
          <a:p>
            <a:pPr lvl="1" eaLnBrk="1" hangingPunct="1"/>
            <a:r>
              <a:rPr lang="fr-FR" sz="1800" b="1" dirty="0"/>
              <a:t>INNTI </a:t>
            </a:r>
            <a:r>
              <a:rPr lang="fr-FR" sz="1800" dirty="0"/>
              <a:t>: moins concentrés dans le lait maternel que dans le plasma (excepté ETR)</a:t>
            </a:r>
          </a:p>
          <a:p>
            <a:pPr lvl="1" eaLnBrk="1" hangingPunct="1"/>
            <a:r>
              <a:rPr lang="fr-FR" sz="1800" b="1" dirty="0"/>
              <a:t>IP : </a:t>
            </a:r>
            <a:r>
              <a:rPr lang="fr-FR" sz="1800" dirty="0"/>
              <a:t>très faible diffusion dans le lait maternel, probablement en raison de leur forte fixation protéique plasmatique</a:t>
            </a:r>
          </a:p>
          <a:p>
            <a:pPr lvl="1" eaLnBrk="1" hangingPunct="1"/>
            <a:r>
              <a:rPr lang="fr-FR" sz="1800" b="1" dirty="0"/>
              <a:t>INTI : </a:t>
            </a:r>
            <a:r>
              <a:rPr lang="fr-FR" sz="1800" dirty="0"/>
              <a:t>expositions très variables dans le lait maternel mais peuvent s’accumuler dans ce compartiment (excepté TFV qui est ionisé dans le plasma maternel)</a:t>
            </a:r>
          </a:p>
          <a:p>
            <a:pPr lvl="2" eaLnBrk="1" hangingPunct="1"/>
            <a:r>
              <a:rPr lang="fr-FR" sz="1600" dirty="0"/>
              <a:t>TFV n’est donc jamais détectable chez les enfants allaités en raison aussi de sa faible biodisponibilité orale lorsqu’il n’est pas sous forme de pro-drogue</a:t>
            </a:r>
          </a:p>
        </p:txBody>
      </p:sp>
      <p:sp>
        <p:nvSpPr>
          <p:cNvPr id="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eaLnBrk="0" hangingPunct="0"/>
            <a:r>
              <a:rPr lang="en-GB" sz="1200" i="1" dirty="0" err="1">
                <a:solidFill>
                  <a:srgbClr val="0070C0"/>
                </a:solidFill>
              </a:rPr>
              <a:t>Waitt</a:t>
            </a:r>
            <a:r>
              <a:rPr lang="en-GB" sz="1200" i="1" dirty="0">
                <a:solidFill>
                  <a:srgbClr val="0070C0"/>
                </a:solidFill>
              </a:rPr>
              <a:t> C, CROI 2018, Abs. 55</a:t>
            </a:r>
          </a:p>
        </p:txBody>
      </p:sp>
      <p:sp>
        <p:nvSpPr>
          <p:cNvPr id="6" name="Text Box 2"/>
          <p:cNvSpPr txBox="1">
            <a:spLocks noChangeArrowheads="1"/>
          </p:cNvSpPr>
          <p:nvPr/>
        </p:nvSpPr>
        <p:spPr bwMode="auto">
          <a:xfrm>
            <a:off x="5854308" y="1559006"/>
            <a:ext cx="3254374" cy="584775"/>
          </a:xfrm>
          <a:prstGeom prst="rect">
            <a:avLst/>
          </a:prstGeom>
          <a:noFill/>
          <a:ln w="9525">
            <a:noFill/>
            <a:miter lim="800000"/>
            <a:headEnd/>
            <a:tailEnd/>
          </a:ln>
        </p:spPr>
        <p:txBody>
          <a:bodyPr wrap="square">
            <a:spAutoFit/>
          </a:bodyPr>
          <a:lstStyle/>
          <a:p>
            <a:pPr algn="ctr"/>
            <a:r>
              <a:rPr lang="fr-FR" sz="1600" b="1" dirty="0">
                <a:solidFill>
                  <a:srgbClr val="0070C0"/>
                </a:solidFill>
                <a:latin typeface="Calibri" pitchFamily="34" charset="0"/>
                <a:ea typeface="ＭＳ Ｐゴシック" pitchFamily="34" charset="-128"/>
              </a:rPr>
              <a:t>Rapport des expositions lait/plasma maternel des ARV (médiane, IQR)</a:t>
            </a:r>
          </a:p>
        </p:txBody>
      </p:sp>
      <p:graphicFrame>
        <p:nvGraphicFramePr>
          <p:cNvPr id="7" name="Tableau 6"/>
          <p:cNvGraphicFramePr>
            <a:graphicFrameLocks noGrp="1"/>
          </p:cNvGraphicFramePr>
          <p:nvPr>
            <p:extLst/>
          </p:nvPr>
        </p:nvGraphicFramePr>
        <p:xfrm>
          <a:off x="6131718" y="2173991"/>
          <a:ext cx="2808287" cy="4064032"/>
        </p:xfrm>
        <a:graphic>
          <a:graphicData uri="http://schemas.openxmlformats.org/drawingml/2006/table">
            <a:tbl>
              <a:tblPr firstRow="1" bandRow="1">
                <a:tableStyleId>{5C22544A-7EE6-4342-B048-85BDC9FD1C3A}</a:tableStyleId>
              </a:tblPr>
              <a:tblGrid>
                <a:gridCol w="555356">
                  <a:extLst>
                    <a:ext uri="{9D8B030D-6E8A-4147-A177-3AD203B41FA5}">
                      <a16:colId xmlns="" xmlns:a16="http://schemas.microsoft.com/office/drawing/2014/main" val="20000"/>
                    </a:ext>
                  </a:extLst>
                </a:gridCol>
                <a:gridCol w="1332858">
                  <a:extLst>
                    <a:ext uri="{9D8B030D-6E8A-4147-A177-3AD203B41FA5}">
                      <a16:colId xmlns="" xmlns:a16="http://schemas.microsoft.com/office/drawing/2014/main" val="20001"/>
                    </a:ext>
                  </a:extLst>
                </a:gridCol>
                <a:gridCol w="920073">
                  <a:extLst>
                    <a:ext uri="{9D8B030D-6E8A-4147-A177-3AD203B41FA5}">
                      <a16:colId xmlns="" xmlns:a16="http://schemas.microsoft.com/office/drawing/2014/main" val="20002"/>
                    </a:ext>
                  </a:extLst>
                </a:gridCol>
              </a:tblGrid>
              <a:tr h="290288">
                <a:tc>
                  <a:txBody>
                    <a:bodyPr/>
                    <a:lstStyle/>
                    <a:p>
                      <a:pPr algn="ctr" fontAlgn="b"/>
                      <a:r>
                        <a:rPr lang="fr-FR" sz="1400" b="1" i="0" u="none" strike="noStrike" dirty="0">
                          <a:solidFill>
                            <a:srgbClr val="000066"/>
                          </a:solidFill>
                          <a:effectLst/>
                          <a:latin typeface="+mj-lt"/>
                        </a:rPr>
                        <a:t>ARV</a:t>
                      </a:r>
                    </a:p>
                  </a:txBody>
                  <a:tcPr marL="12700" marR="12700" marT="12700" marB="0" anchor="ctr"/>
                </a:tc>
                <a:tc>
                  <a:txBody>
                    <a:bodyPr/>
                    <a:lstStyle/>
                    <a:p>
                      <a:pPr algn="ctr" fontAlgn="b"/>
                      <a:r>
                        <a:rPr lang="fr-FR" sz="1400" b="1" i="0" u="none" strike="noStrike" dirty="0">
                          <a:solidFill>
                            <a:srgbClr val="000066"/>
                          </a:solidFill>
                          <a:effectLst/>
                          <a:latin typeface="+mj-lt"/>
                        </a:rPr>
                        <a:t>Transfert (%)</a:t>
                      </a:r>
                    </a:p>
                  </a:txBody>
                  <a:tcPr marL="12700" marR="12700" marT="12700" marB="0" anchor="ctr"/>
                </a:tc>
                <a:tc>
                  <a:txBody>
                    <a:bodyPr/>
                    <a:lstStyle/>
                    <a:p>
                      <a:pPr algn="ctr" fontAlgn="b"/>
                      <a:r>
                        <a:rPr lang="fr-FR" sz="1400" b="1" i="0" u="none" strike="noStrike" dirty="0">
                          <a:solidFill>
                            <a:srgbClr val="000066"/>
                          </a:solidFill>
                          <a:effectLst/>
                          <a:latin typeface="+mj-lt"/>
                        </a:rPr>
                        <a:t>N études</a:t>
                      </a:r>
                      <a:endParaRPr lang="mr-IN" sz="1400" b="1"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00"/>
                  </a:ext>
                </a:extLst>
              </a:tr>
              <a:tr h="290288">
                <a:tc>
                  <a:txBody>
                    <a:bodyPr/>
                    <a:lstStyle/>
                    <a:p>
                      <a:pPr algn="ctr" fontAlgn="b"/>
                      <a:r>
                        <a:rPr lang="fr-FR" sz="1400" b="1" i="0" u="none" strike="noStrike" dirty="0">
                          <a:solidFill>
                            <a:srgbClr val="000066"/>
                          </a:solidFill>
                          <a:effectLst/>
                          <a:latin typeface="+mj-lt"/>
                        </a:rPr>
                        <a:t>NVP</a:t>
                      </a:r>
                    </a:p>
                  </a:txBody>
                  <a:tcPr marL="12700" marR="12700" marT="12700" marB="0" anchor="ctr"/>
                </a:tc>
                <a:tc>
                  <a:txBody>
                    <a:bodyPr/>
                    <a:lstStyle/>
                    <a:p>
                      <a:pPr algn="ctr" fontAlgn="b"/>
                      <a:r>
                        <a:rPr lang="mr-IN" sz="1400" b="0" i="0" u="none" strike="noStrike" dirty="0">
                          <a:solidFill>
                            <a:srgbClr val="000066"/>
                          </a:solidFill>
                          <a:effectLst/>
                          <a:latin typeface="+mj-lt"/>
                        </a:rPr>
                        <a:t>59</a:t>
                      </a:r>
                      <a:r>
                        <a:rPr lang="fr-FR" sz="1400" b="0" i="0" u="none" strike="noStrike" dirty="0">
                          <a:solidFill>
                            <a:srgbClr val="000066"/>
                          </a:solidFill>
                          <a:effectLst/>
                          <a:latin typeface="+mj-lt"/>
                        </a:rPr>
                        <a:t> (54 - 71)</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17</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01"/>
                  </a:ext>
                </a:extLst>
              </a:tr>
              <a:tr h="290288">
                <a:tc>
                  <a:txBody>
                    <a:bodyPr/>
                    <a:lstStyle/>
                    <a:p>
                      <a:pPr algn="ctr" fontAlgn="b"/>
                      <a:r>
                        <a:rPr lang="fr-FR" sz="1400" b="1" i="0" u="none" strike="noStrike" dirty="0">
                          <a:solidFill>
                            <a:srgbClr val="000066"/>
                          </a:solidFill>
                          <a:effectLst/>
                          <a:latin typeface="+mj-lt"/>
                        </a:rPr>
                        <a:t>EFV</a:t>
                      </a:r>
                    </a:p>
                  </a:txBody>
                  <a:tcPr marL="12700" marR="12700" marT="12700" marB="0" anchor="ctr"/>
                </a:tc>
                <a:tc>
                  <a:txBody>
                    <a:bodyPr/>
                    <a:lstStyle/>
                    <a:p>
                      <a:pPr algn="ctr" fontAlgn="b"/>
                      <a:r>
                        <a:rPr lang="mr-IN" sz="1400" b="0" i="0" u="none" strike="noStrike" dirty="0">
                          <a:solidFill>
                            <a:srgbClr val="000066"/>
                          </a:solidFill>
                          <a:effectLst/>
                          <a:latin typeface="+mj-lt"/>
                        </a:rPr>
                        <a:t>78</a:t>
                      </a:r>
                      <a:r>
                        <a:rPr lang="fr-FR" sz="1400" b="0" i="0" u="none" strike="noStrike" baseline="0" dirty="0">
                          <a:solidFill>
                            <a:srgbClr val="000066"/>
                          </a:solidFill>
                          <a:effectLst/>
                          <a:latin typeface="+mj-lt"/>
                        </a:rPr>
                        <a:t> (68 - 88)</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2</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02"/>
                  </a:ext>
                </a:extLst>
              </a:tr>
              <a:tr h="290288">
                <a:tc>
                  <a:txBody>
                    <a:bodyPr/>
                    <a:lstStyle/>
                    <a:p>
                      <a:pPr algn="ctr" fontAlgn="b"/>
                      <a:r>
                        <a:rPr lang="fr-FR" sz="1400" b="1" i="0" u="none" strike="noStrike" dirty="0">
                          <a:solidFill>
                            <a:srgbClr val="000066"/>
                          </a:solidFill>
                          <a:effectLst/>
                          <a:latin typeface="+mj-lt"/>
                        </a:rPr>
                        <a:t>ETR</a:t>
                      </a:r>
                    </a:p>
                  </a:txBody>
                  <a:tcPr marL="12700" marR="12700" marT="12700" marB="0" anchor="ctr"/>
                </a:tc>
                <a:tc>
                  <a:txBody>
                    <a:bodyPr/>
                    <a:lstStyle/>
                    <a:p>
                      <a:pPr algn="ctr" fontAlgn="b"/>
                      <a:r>
                        <a:rPr lang="is-IS" sz="1400" b="0" i="0" u="none" strike="noStrike" dirty="0">
                          <a:solidFill>
                            <a:srgbClr val="000066"/>
                          </a:solidFill>
                          <a:effectLst/>
                          <a:latin typeface="+mj-lt"/>
                        </a:rPr>
                        <a:t>244</a:t>
                      </a:r>
                      <a:r>
                        <a:rPr lang="is-IS" sz="1400" b="0" i="0" u="none" strike="noStrike" baseline="0" dirty="0">
                          <a:solidFill>
                            <a:srgbClr val="000066"/>
                          </a:solidFill>
                          <a:effectLst/>
                          <a:latin typeface="+mj-lt"/>
                        </a:rPr>
                        <a:t> (162 - 325)</a:t>
                      </a:r>
                      <a:endParaRPr lang="is-IS"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2</a:t>
                      </a:r>
                    </a:p>
                  </a:txBody>
                  <a:tcPr marL="12700" marR="12700" marT="12700" marB="0" anchor="ctr"/>
                </a:tc>
                <a:extLst>
                  <a:ext uri="{0D108BD9-81ED-4DB2-BD59-A6C34878D82A}">
                    <a16:rowId xmlns="" xmlns:a16="http://schemas.microsoft.com/office/drawing/2014/main" val="10003"/>
                  </a:ext>
                </a:extLst>
              </a:tr>
              <a:tr h="290288">
                <a:tc>
                  <a:txBody>
                    <a:bodyPr/>
                    <a:lstStyle/>
                    <a:p>
                      <a:pPr algn="ctr" fontAlgn="b"/>
                      <a:r>
                        <a:rPr lang="fr-FR" sz="1400" b="1" i="0" u="none" strike="noStrike" dirty="0">
                          <a:solidFill>
                            <a:srgbClr val="000066"/>
                          </a:solidFill>
                          <a:effectLst/>
                          <a:latin typeface="+mj-lt"/>
                        </a:rPr>
                        <a:t>LPV</a:t>
                      </a:r>
                    </a:p>
                  </a:txBody>
                  <a:tcPr marL="12700" marR="12700" marT="12700" marB="0" anchor="ctr"/>
                </a:tc>
                <a:tc>
                  <a:txBody>
                    <a:bodyPr/>
                    <a:lstStyle/>
                    <a:p>
                      <a:pPr algn="ctr" fontAlgn="b"/>
                      <a:r>
                        <a:rPr lang="mr-IN" sz="1400" b="0" i="0" u="none" strike="noStrike" dirty="0">
                          <a:solidFill>
                            <a:srgbClr val="000066"/>
                          </a:solidFill>
                          <a:effectLst/>
                          <a:latin typeface="+mj-lt"/>
                        </a:rPr>
                        <a:t>22</a:t>
                      </a:r>
                      <a:r>
                        <a:rPr lang="fr-FR" sz="1400" b="0" i="0" u="none" strike="noStrike" baseline="0" dirty="0">
                          <a:solidFill>
                            <a:srgbClr val="000066"/>
                          </a:solidFill>
                          <a:effectLst/>
                          <a:latin typeface="+mj-lt"/>
                        </a:rPr>
                        <a:t> (17 - 35)</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6</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04"/>
                  </a:ext>
                </a:extLst>
              </a:tr>
              <a:tr h="290288">
                <a:tc>
                  <a:txBody>
                    <a:bodyPr/>
                    <a:lstStyle/>
                    <a:p>
                      <a:pPr algn="ctr" fontAlgn="b"/>
                      <a:r>
                        <a:rPr lang="fr-FR" sz="1400" b="1" i="0" u="none" strike="noStrike" dirty="0">
                          <a:solidFill>
                            <a:srgbClr val="000066"/>
                          </a:solidFill>
                          <a:effectLst/>
                          <a:latin typeface="+mj-lt"/>
                        </a:rPr>
                        <a:t>NFV</a:t>
                      </a:r>
                    </a:p>
                  </a:txBody>
                  <a:tcPr marL="12700" marR="12700" marT="12700" marB="0" anchor="ctr"/>
                </a:tc>
                <a:tc>
                  <a:txBody>
                    <a:bodyPr/>
                    <a:lstStyle/>
                    <a:p>
                      <a:pPr algn="ctr" fontAlgn="b"/>
                      <a:r>
                        <a:rPr lang="mr-IN" sz="1400" b="0" i="0" u="none" strike="noStrike" dirty="0">
                          <a:solidFill>
                            <a:srgbClr val="000066"/>
                          </a:solidFill>
                          <a:effectLst/>
                          <a:latin typeface="+mj-lt"/>
                        </a:rPr>
                        <a:t>10</a:t>
                      </a:r>
                      <a:r>
                        <a:rPr lang="fr-FR" sz="1400" b="0" i="0" u="none" strike="noStrike" baseline="0" dirty="0">
                          <a:solidFill>
                            <a:srgbClr val="000066"/>
                          </a:solidFill>
                          <a:effectLst/>
                          <a:latin typeface="+mj-lt"/>
                        </a:rPr>
                        <a:t> (8 - 12)</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mr-IN" sz="1400" b="0" i="0" u="none" strike="noStrike" dirty="0">
                          <a:solidFill>
                            <a:srgbClr val="000066"/>
                          </a:solidFill>
                          <a:effectLst/>
                          <a:latin typeface="+mj-lt"/>
                        </a:rPr>
                        <a:t>8</a:t>
                      </a:r>
                      <a:endParaRPr lang="fr-FR"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05"/>
                  </a:ext>
                </a:extLst>
              </a:tr>
              <a:tr h="290288">
                <a:tc>
                  <a:txBody>
                    <a:bodyPr/>
                    <a:lstStyle/>
                    <a:p>
                      <a:pPr algn="ctr" fontAlgn="b"/>
                      <a:r>
                        <a:rPr lang="fr-FR" sz="1400" b="1" i="0" u="none" strike="noStrike" dirty="0">
                          <a:solidFill>
                            <a:srgbClr val="000066"/>
                          </a:solidFill>
                          <a:effectLst/>
                          <a:latin typeface="+mj-lt"/>
                        </a:rPr>
                        <a:t>RTV</a:t>
                      </a:r>
                    </a:p>
                  </a:txBody>
                  <a:tcPr marL="12700" marR="12700" marT="12700" marB="0" anchor="ctr"/>
                </a:tc>
                <a:tc>
                  <a:txBody>
                    <a:bodyPr/>
                    <a:lstStyle/>
                    <a:p>
                      <a:pPr algn="ctr" fontAlgn="b"/>
                      <a:r>
                        <a:rPr lang="mr-IN" sz="1400" b="0" i="0" u="none" strike="noStrike" dirty="0">
                          <a:solidFill>
                            <a:srgbClr val="000066"/>
                          </a:solidFill>
                          <a:effectLst/>
                          <a:latin typeface="+mj-lt"/>
                        </a:rPr>
                        <a:t>20</a:t>
                      </a:r>
                      <a:r>
                        <a:rPr lang="fr-FR" sz="1400" b="0" i="0" u="none" strike="noStrike" baseline="0" dirty="0">
                          <a:solidFill>
                            <a:srgbClr val="000066"/>
                          </a:solidFill>
                          <a:effectLst/>
                          <a:latin typeface="+mj-lt"/>
                        </a:rPr>
                        <a:t> (10 - 22)</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5</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06"/>
                  </a:ext>
                </a:extLst>
              </a:tr>
              <a:tr h="290288">
                <a:tc>
                  <a:txBody>
                    <a:bodyPr/>
                    <a:lstStyle/>
                    <a:p>
                      <a:pPr algn="ctr" fontAlgn="b"/>
                      <a:r>
                        <a:rPr lang="fr-FR" sz="1400" b="1" i="0" u="none" strike="noStrike" dirty="0">
                          <a:solidFill>
                            <a:srgbClr val="000066"/>
                          </a:solidFill>
                          <a:effectLst/>
                          <a:latin typeface="+mj-lt"/>
                        </a:rPr>
                        <a:t>ATV</a:t>
                      </a:r>
                    </a:p>
                  </a:txBody>
                  <a:tcPr marL="12700" marR="12700" marT="12700" marB="0" anchor="ctr"/>
                </a:tc>
                <a:tc>
                  <a:txBody>
                    <a:bodyPr/>
                    <a:lstStyle/>
                    <a:p>
                      <a:pPr algn="ctr" fontAlgn="b"/>
                      <a:r>
                        <a:rPr lang="mr-IN" sz="1400" b="0" i="0" u="none" strike="noStrike" dirty="0">
                          <a:solidFill>
                            <a:srgbClr val="000066"/>
                          </a:solidFill>
                          <a:effectLst/>
                          <a:latin typeface="+mj-lt"/>
                        </a:rPr>
                        <a:t>14</a:t>
                      </a:r>
                      <a:r>
                        <a:rPr lang="fr-FR" sz="1400" b="0" i="0" u="none" strike="noStrike" baseline="0" dirty="0">
                          <a:solidFill>
                            <a:srgbClr val="000066"/>
                          </a:solidFill>
                          <a:effectLst/>
                          <a:latin typeface="+mj-lt"/>
                        </a:rPr>
                        <a:t> (14 - 15)</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2</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07"/>
                  </a:ext>
                </a:extLst>
              </a:tr>
              <a:tr h="290288">
                <a:tc>
                  <a:txBody>
                    <a:bodyPr/>
                    <a:lstStyle/>
                    <a:p>
                      <a:pPr algn="ctr" fontAlgn="b"/>
                      <a:r>
                        <a:rPr lang="pt-BR" sz="1400" b="1" i="0" u="none" strike="noStrike" dirty="0">
                          <a:solidFill>
                            <a:srgbClr val="000066"/>
                          </a:solidFill>
                          <a:effectLst/>
                          <a:latin typeface="+mj-lt"/>
                        </a:rPr>
                        <a:t>3TC</a:t>
                      </a:r>
                    </a:p>
                  </a:txBody>
                  <a:tcPr marL="12700" marR="12700" marT="12700" marB="0" anchor="ctr"/>
                </a:tc>
                <a:tc>
                  <a:txBody>
                    <a:bodyPr/>
                    <a:lstStyle/>
                    <a:p>
                      <a:pPr algn="ctr" fontAlgn="b"/>
                      <a:r>
                        <a:rPr lang="mr-IN" sz="1400" b="0" i="0" u="none" strike="noStrike" dirty="0">
                          <a:solidFill>
                            <a:srgbClr val="000066"/>
                          </a:solidFill>
                          <a:effectLst/>
                          <a:latin typeface="+mj-lt"/>
                        </a:rPr>
                        <a:t>158</a:t>
                      </a:r>
                      <a:r>
                        <a:rPr lang="fr-FR" sz="1400" b="0" i="0" u="none" strike="noStrike" baseline="0" dirty="0">
                          <a:solidFill>
                            <a:srgbClr val="000066"/>
                          </a:solidFill>
                          <a:effectLst/>
                          <a:latin typeface="+mj-lt"/>
                        </a:rPr>
                        <a:t> (72 - 264)</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14</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08"/>
                  </a:ext>
                </a:extLst>
              </a:tr>
              <a:tr h="290288">
                <a:tc>
                  <a:txBody>
                    <a:bodyPr/>
                    <a:lstStyle/>
                    <a:p>
                      <a:pPr algn="ctr" fontAlgn="b"/>
                      <a:r>
                        <a:rPr lang="fr-FR" sz="1400" b="1" i="0" u="none" strike="noStrike" dirty="0">
                          <a:solidFill>
                            <a:srgbClr val="000066"/>
                          </a:solidFill>
                          <a:effectLst/>
                          <a:latin typeface="+mj-lt"/>
                        </a:rPr>
                        <a:t>ZDV</a:t>
                      </a:r>
                    </a:p>
                  </a:txBody>
                  <a:tcPr marL="12700" marR="12700" marT="12700" marB="0" anchor="ctr"/>
                </a:tc>
                <a:tc>
                  <a:txBody>
                    <a:bodyPr/>
                    <a:lstStyle/>
                    <a:p>
                      <a:pPr algn="ctr" fontAlgn="b"/>
                      <a:r>
                        <a:rPr lang="mr-IN" sz="1400" b="0" i="0" u="none" strike="noStrike" dirty="0">
                          <a:solidFill>
                            <a:srgbClr val="000066"/>
                          </a:solidFill>
                          <a:effectLst/>
                          <a:latin typeface="+mj-lt"/>
                        </a:rPr>
                        <a:t>51</a:t>
                      </a:r>
                      <a:r>
                        <a:rPr lang="fr-FR" sz="1400" b="0" i="0" u="none" strike="noStrike" baseline="0" dirty="0">
                          <a:solidFill>
                            <a:srgbClr val="000066"/>
                          </a:solidFill>
                          <a:effectLst/>
                          <a:latin typeface="+mj-lt"/>
                        </a:rPr>
                        <a:t> (39 - 92)</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9</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09"/>
                  </a:ext>
                </a:extLst>
              </a:tr>
              <a:tr h="290288">
                <a:tc>
                  <a:txBody>
                    <a:bodyPr/>
                    <a:lstStyle/>
                    <a:p>
                      <a:pPr algn="ctr" fontAlgn="b"/>
                      <a:r>
                        <a:rPr lang="fr-FR" sz="1400" b="1" i="0" u="none" strike="noStrike" dirty="0">
                          <a:solidFill>
                            <a:srgbClr val="000066"/>
                          </a:solidFill>
                          <a:effectLst/>
                          <a:latin typeface="+mj-lt"/>
                        </a:rPr>
                        <a:t>ABC</a:t>
                      </a:r>
                    </a:p>
                  </a:txBody>
                  <a:tcPr marL="12700" marR="12700" marT="12700" marB="0" anchor="ctr"/>
                </a:tc>
                <a:tc>
                  <a:txBody>
                    <a:bodyPr/>
                    <a:lstStyle/>
                    <a:p>
                      <a:pPr algn="ctr" fontAlgn="b"/>
                      <a:r>
                        <a:rPr lang="fr-FR" sz="1400" b="0" i="0" u="none" strike="noStrike" dirty="0">
                          <a:solidFill>
                            <a:srgbClr val="000066"/>
                          </a:solidFill>
                          <a:effectLst/>
                          <a:latin typeface="+mj-lt"/>
                        </a:rPr>
                        <a:t>85</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1</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10"/>
                  </a:ext>
                </a:extLst>
              </a:tr>
              <a:tr h="290288">
                <a:tc>
                  <a:txBody>
                    <a:bodyPr/>
                    <a:lstStyle/>
                    <a:p>
                      <a:pPr algn="ctr" fontAlgn="b"/>
                      <a:r>
                        <a:rPr lang="fr-FR" sz="1400" b="1" i="0" u="none" strike="noStrike" dirty="0">
                          <a:solidFill>
                            <a:srgbClr val="000066"/>
                          </a:solidFill>
                          <a:effectLst/>
                          <a:latin typeface="+mj-lt"/>
                        </a:rPr>
                        <a:t>d4T</a:t>
                      </a:r>
                    </a:p>
                  </a:txBody>
                  <a:tcPr marL="12700" marR="12700" marT="12700" marB="0" anchor="ctr"/>
                </a:tc>
                <a:tc>
                  <a:txBody>
                    <a:bodyPr/>
                    <a:lstStyle/>
                    <a:p>
                      <a:pPr algn="ctr" fontAlgn="b"/>
                      <a:r>
                        <a:rPr lang="mr-IN" sz="1400" b="0" i="0" u="none" strike="noStrike" dirty="0">
                          <a:solidFill>
                            <a:srgbClr val="000066"/>
                          </a:solidFill>
                          <a:effectLst/>
                          <a:latin typeface="+mj-lt"/>
                        </a:rPr>
                        <a:t>98</a:t>
                      </a:r>
                      <a:r>
                        <a:rPr lang="fr-FR" sz="1400" b="0" i="0" u="none" strike="noStrike" baseline="0" dirty="0">
                          <a:solidFill>
                            <a:srgbClr val="000066"/>
                          </a:solidFill>
                          <a:effectLst/>
                          <a:latin typeface="+mj-lt"/>
                        </a:rPr>
                        <a:t> (97 - 108)</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5</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11"/>
                  </a:ext>
                </a:extLst>
              </a:tr>
              <a:tr h="290288">
                <a:tc>
                  <a:txBody>
                    <a:bodyPr/>
                    <a:lstStyle/>
                    <a:p>
                      <a:pPr algn="ctr" fontAlgn="b"/>
                      <a:r>
                        <a:rPr lang="fr-FR" sz="1400" b="1" i="0" u="none" strike="noStrike" dirty="0">
                          <a:solidFill>
                            <a:srgbClr val="000066"/>
                          </a:solidFill>
                          <a:effectLst/>
                          <a:latin typeface="+mj-lt"/>
                        </a:rPr>
                        <a:t>FTC</a:t>
                      </a:r>
                    </a:p>
                  </a:txBody>
                  <a:tcPr marL="12700" marR="12700" marT="12700" marB="0" anchor="ctr"/>
                </a:tc>
                <a:tc>
                  <a:txBody>
                    <a:bodyPr/>
                    <a:lstStyle/>
                    <a:p>
                      <a:pPr algn="ctr" fontAlgn="b"/>
                      <a:r>
                        <a:rPr lang="mr-IN" sz="1400" b="0" i="0" u="none" strike="noStrike" dirty="0">
                          <a:solidFill>
                            <a:srgbClr val="000066"/>
                          </a:solidFill>
                          <a:effectLst/>
                          <a:latin typeface="+mj-lt"/>
                        </a:rPr>
                        <a:t>88</a:t>
                      </a:r>
                      <a:r>
                        <a:rPr lang="fr-FR" sz="1400" b="0" i="0" u="none" strike="noStrike" baseline="0" dirty="0">
                          <a:solidFill>
                            <a:srgbClr val="000066"/>
                          </a:solidFill>
                          <a:effectLst/>
                          <a:latin typeface="+mj-lt"/>
                        </a:rPr>
                        <a:t> (64 - 154)</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3</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12"/>
                  </a:ext>
                </a:extLst>
              </a:tr>
              <a:tr h="290288">
                <a:tc>
                  <a:txBody>
                    <a:bodyPr/>
                    <a:lstStyle/>
                    <a:p>
                      <a:pPr algn="ctr" fontAlgn="b"/>
                      <a:r>
                        <a:rPr lang="fr-FR" sz="1400" b="1" i="0" u="none" strike="noStrike" dirty="0">
                          <a:solidFill>
                            <a:srgbClr val="000066"/>
                          </a:solidFill>
                          <a:effectLst/>
                          <a:latin typeface="+mj-lt"/>
                        </a:rPr>
                        <a:t>TFV</a:t>
                      </a:r>
                    </a:p>
                  </a:txBody>
                  <a:tcPr marL="12700" marR="12700" marT="12700" marB="0" anchor="ctr"/>
                </a:tc>
                <a:tc>
                  <a:txBody>
                    <a:bodyPr/>
                    <a:lstStyle/>
                    <a:p>
                      <a:pPr algn="ctr" fontAlgn="b"/>
                      <a:r>
                        <a:rPr lang="mr-IN" sz="1400" b="0" i="0" u="none" strike="noStrike" dirty="0">
                          <a:solidFill>
                            <a:srgbClr val="000066"/>
                          </a:solidFill>
                          <a:effectLst/>
                          <a:latin typeface="+mj-lt"/>
                        </a:rPr>
                        <a:t>3</a:t>
                      </a:r>
                      <a:r>
                        <a:rPr lang="fr-FR" sz="1400" b="0" i="0" u="none" strike="noStrike" baseline="0" dirty="0">
                          <a:solidFill>
                            <a:srgbClr val="000066"/>
                          </a:solidFill>
                          <a:effectLst/>
                          <a:latin typeface="+mj-lt"/>
                        </a:rPr>
                        <a:t> (2 - 3)</a:t>
                      </a:r>
                      <a:endParaRPr lang="mr-IN" sz="1400" b="0" i="0" u="none" strike="noStrike" dirty="0">
                        <a:solidFill>
                          <a:srgbClr val="000066"/>
                        </a:solidFill>
                        <a:effectLst/>
                        <a:latin typeface="+mj-lt"/>
                      </a:endParaRPr>
                    </a:p>
                  </a:txBody>
                  <a:tcPr marL="12700" marR="12700" marT="12700" marB="0" anchor="ctr"/>
                </a:tc>
                <a:tc>
                  <a:txBody>
                    <a:bodyPr/>
                    <a:lstStyle/>
                    <a:p>
                      <a:pPr algn="ctr" fontAlgn="b"/>
                      <a:r>
                        <a:rPr lang="fr-FR" sz="1400" b="0" i="0" u="none" strike="noStrike" dirty="0">
                          <a:solidFill>
                            <a:srgbClr val="000066"/>
                          </a:solidFill>
                          <a:effectLst/>
                          <a:latin typeface="+mj-lt"/>
                        </a:rPr>
                        <a:t>5</a:t>
                      </a:r>
                      <a:endParaRPr lang="mr-IN" sz="1400" b="0" i="0" u="none" strike="noStrike" dirty="0">
                        <a:solidFill>
                          <a:srgbClr val="000066"/>
                        </a:solidFill>
                        <a:effectLst/>
                        <a:latin typeface="+mj-lt"/>
                      </a:endParaRPr>
                    </a:p>
                  </a:txBody>
                  <a:tcPr marL="12700" marR="12700" marT="12700" marB="0" anchor="ctr"/>
                </a:tc>
                <a:extLst>
                  <a:ext uri="{0D108BD9-81ED-4DB2-BD59-A6C34878D82A}">
                    <a16:rowId xmlns="" xmlns:a16="http://schemas.microsoft.com/office/drawing/2014/main" val="10013"/>
                  </a:ext>
                </a:extLst>
              </a:tr>
            </a:tbl>
          </a:graphicData>
        </a:graphic>
      </p:graphicFrame>
      <p:sp>
        <p:nvSpPr>
          <p:cNvPr id="8" name="ZoneTexte 7">
            <a:extLst>
              <a:ext uri="{FF2B5EF4-FFF2-40B4-BE49-F238E27FC236}">
                <a16:creationId xmlns="" xmlns:a16="http://schemas.microsoft.com/office/drawing/2014/main" id="{DA7C748D-A76C-41F2-9B4E-87BC508CA7A3}"/>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120</a:t>
            </a:r>
          </a:p>
        </p:txBody>
      </p:sp>
    </p:spTree>
    <p:extLst>
      <p:ext uri="{BB962C8B-B14F-4D97-AF65-F5344CB8AC3E}">
        <p14:creationId xmlns:p14="http://schemas.microsoft.com/office/powerpoint/2010/main" val="3221950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91EA3CB-133C-464E-ADB2-45F2A9A0376F}"/>
              </a:ext>
            </a:extLst>
          </p:cNvPr>
          <p:cNvSpPr>
            <a:spLocks noGrp="1"/>
          </p:cNvSpPr>
          <p:nvPr>
            <p:ph type="title"/>
          </p:nvPr>
        </p:nvSpPr>
        <p:spPr/>
        <p:txBody>
          <a:bodyPr>
            <a:normAutofit/>
          </a:bodyPr>
          <a:lstStyle/>
          <a:p>
            <a:r>
              <a:rPr lang="fr-FR" dirty="0"/>
              <a:t>Existe-t-il des stratégie d’amélioration de la prise en charge dans les zones à très haute prévalence ?</a:t>
            </a:r>
          </a:p>
        </p:txBody>
      </p:sp>
      <p:sp>
        <p:nvSpPr>
          <p:cNvPr id="3" name="Espace réservé du texte 2">
            <a:extLst>
              <a:ext uri="{FF2B5EF4-FFF2-40B4-BE49-F238E27FC236}">
                <a16:creationId xmlns="" xmlns:a16="http://schemas.microsoft.com/office/drawing/2014/main" id="{3C1818D7-DBAA-2642-A0BF-65EBDE256A4D}"/>
              </a:ext>
            </a:extLst>
          </p:cNvPr>
          <p:cNvSpPr>
            <a:spLocks noGrp="1"/>
          </p:cNvSpPr>
          <p:nvPr>
            <p:ph type="body" idx="1"/>
          </p:nvPr>
        </p:nvSpPr>
        <p:spPr/>
        <p:txBody>
          <a:bodyPr/>
          <a:lstStyle/>
          <a:p>
            <a:r>
              <a:rPr lang="fr-FR" dirty="0"/>
              <a:t>Test and </a:t>
            </a:r>
            <a:r>
              <a:rPr lang="fr-FR" dirty="0" err="1"/>
              <a:t>Treat</a:t>
            </a:r>
            <a:r>
              <a:rPr lang="fr-FR" dirty="0"/>
              <a:t> : la question se pose en France également…</a:t>
            </a:r>
          </a:p>
        </p:txBody>
      </p:sp>
      <p:pic>
        <p:nvPicPr>
          <p:cNvPr id="5" name="Image 4">
            <a:extLst>
              <a:ext uri="{FF2B5EF4-FFF2-40B4-BE49-F238E27FC236}">
                <a16:creationId xmlns="" xmlns:a16="http://schemas.microsoft.com/office/drawing/2014/main" id="{B141FBC1-9C6B-1341-99DA-7AB3864DE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91" y="334581"/>
            <a:ext cx="1869672" cy="118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1400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Essai CASCADE : Test and </a:t>
            </a:r>
            <a:r>
              <a:rPr lang="fr-FR" dirty="0" err="1"/>
              <a:t>Treat</a:t>
            </a:r>
            <a:r>
              <a:rPr lang="fr-FR" dirty="0"/>
              <a:t> le même jour (Lesotho) (1)</a:t>
            </a:r>
          </a:p>
        </p:txBody>
      </p:sp>
      <p:sp>
        <p:nvSpPr>
          <p:cNvPr id="4" name="Espace réservé du contenu 3"/>
          <p:cNvSpPr>
            <a:spLocks noGrp="1"/>
          </p:cNvSpPr>
          <p:nvPr>
            <p:ph idx="1"/>
          </p:nvPr>
        </p:nvSpPr>
        <p:spPr>
          <a:xfrm>
            <a:off x="457200" y="1148931"/>
            <a:ext cx="8613775" cy="5111750"/>
          </a:xfrm>
        </p:spPr>
        <p:txBody>
          <a:bodyPr>
            <a:noAutofit/>
          </a:bodyPr>
          <a:lstStyle/>
          <a:p>
            <a:pPr>
              <a:lnSpc>
                <a:spcPts val="1900"/>
              </a:lnSpc>
            </a:pPr>
            <a:r>
              <a:rPr lang="fr-FR" sz="1800" dirty="0"/>
              <a:t>Essai randomisé, multicentrique (Lesotho), sans insu</a:t>
            </a:r>
          </a:p>
          <a:p>
            <a:pPr>
              <a:lnSpc>
                <a:spcPts val="1900"/>
              </a:lnSpc>
            </a:pPr>
            <a:r>
              <a:rPr lang="fr-FR" sz="1800" dirty="0"/>
              <a:t>Réalisation du dépistage VIH à domicile</a:t>
            </a:r>
          </a:p>
          <a:p>
            <a:pPr>
              <a:lnSpc>
                <a:spcPts val="1900"/>
              </a:lnSpc>
            </a:pPr>
            <a:r>
              <a:rPr lang="fr-FR" sz="1800" dirty="0"/>
              <a:t>Inclusion si VIH+, ≥ 18 ans, résidant dans la région, absence de maladie chronique, Ag </a:t>
            </a:r>
            <a:r>
              <a:rPr lang="fr-FR" sz="1800" dirty="0" err="1"/>
              <a:t>cryptocoque</a:t>
            </a:r>
            <a:r>
              <a:rPr lang="fr-FR" sz="1800" dirty="0"/>
              <a:t> négatif</a:t>
            </a:r>
          </a:p>
          <a:p>
            <a:pPr>
              <a:lnSpc>
                <a:spcPts val="1900"/>
              </a:lnSpc>
            </a:pPr>
            <a:r>
              <a:rPr lang="fr-FR" sz="1800" dirty="0"/>
              <a:t>Randomisation 1 :1</a:t>
            </a:r>
          </a:p>
          <a:p>
            <a:pPr lvl="1">
              <a:lnSpc>
                <a:spcPts val="1900"/>
              </a:lnSpc>
            </a:pPr>
            <a:r>
              <a:rPr lang="fr-FR" sz="1600" dirty="0"/>
              <a:t>Suivi usuel : patient adressé à l’hôpital, évaluation à l’hôpital, initiation traitement ARV, suivi mensuel</a:t>
            </a:r>
          </a:p>
          <a:p>
            <a:pPr lvl="1">
              <a:lnSpc>
                <a:spcPts val="1900"/>
              </a:lnSpc>
            </a:pPr>
            <a:r>
              <a:rPr lang="fr-FR" sz="1600" dirty="0"/>
              <a:t>Traitement ARV initié le même jour que le diagnostic (remise de traitement </a:t>
            </a:r>
            <a:br>
              <a:rPr lang="fr-FR" sz="1600" dirty="0"/>
            </a:br>
            <a:r>
              <a:rPr lang="fr-FR" sz="1600" dirty="0"/>
              <a:t>pour 1 mois), programmation de suivi à l’hôpital avec visites espacées</a:t>
            </a:r>
          </a:p>
          <a:p>
            <a:pPr>
              <a:lnSpc>
                <a:spcPts val="1900"/>
              </a:lnSpc>
            </a:pPr>
            <a:r>
              <a:rPr lang="fr-FR" sz="1800" dirty="0"/>
              <a:t>Critères de jugement</a:t>
            </a:r>
          </a:p>
          <a:p>
            <a:pPr lvl="1">
              <a:lnSpc>
                <a:spcPts val="1900"/>
              </a:lnSpc>
            </a:pPr>
            <a:r>
              <a:rPr lang="fr-FR" sz="1600" dirty="0"/>
              <a:t>Vu à l’hôpital dans les 90 jours après le diagnostic</a:t>
            </a:r>
          </a:p>
          <a:p>
            <a:pPr lvl="1">
              <a:lnSpc>
                <a:spcPts val="1900"/>
              </a:lnSpc>
            </a:pPr>
            <a:r>
              <a:rPr lang="fr-FR" sz="1600" dirty="0"/>
              <a:t>CV &lt; 100 c/ml à M12</a:t>
            </a:r>
          </a:p>
          <a:p>
            <a:pPr>
              <a:lnSpc>
                <a:spcPts val="1900"/>
              </a:lnSpc>
            </a:pPr>
            <a:r>
              <a:rPr lang="fr-FR" sz="1800" dirty="0"/>
              <a:t>Campagne de dépistage VIH réalisée dans 60 villages et 17 centres urbains </a:t>
            </a:r>
            <a:br>
              <a:rPr lang="fr-FR" sz="1800" dirty="0"/>
            </a:br>
            <a:r>
              <a:rPr lang="fr-FR" sz="1800" dirty="0"/>
              <a:t>(6 660 foyers) : </a:t>
            </a:r>
          </a:p>
          <a:p>
            <a:pPr lvl="1">
              <a:lnSpc>
                <a:spcPts val="1900"/>
              </a:lnSpc>
            </a:pPr>
            <a:r>
              <a:rPr lang="fr-FR" sz="1600" dirty="0"/>
              <a:t>441 découvertes VIH au sein de 420 foyers, 278 randomisés</a:t>
            </a:r>
          </a:p>
          <a:p>
            <a:pPr lvl="1">
              <a:lnSpc>
                <a:spcPts val="1900"/>
              </a:lnSpc>
            </a:pPr>
            <a:r>
              <a:rPr lang="fr-FR" sz="1600" dirty="0"/>
              <a:t>274 inclus dans l’analyse : 76 % femmes, âge médian : 39 ans, éloignement médian de la clinique : 1 heure ; médiane CD4 : 378/mm</a:t>
            </a:r>
            <a:r>
              <a:rPr lang="fr-FR" sz="1600" baseline="30000" dirty="0"/>
              <a:t>3</a:t>
            </a:r>
            <a:r>
              <a:rPr lang="fr-FR" sz="1600" dirty="0"/>
              <a:t> </a:t>
            </a:r>
          </a:p>
        </p:txBody>
      </p:sp>
      <p:sp>
        <p:nvSpPr>
          <p:cNvPr id="6" name="Text Box 3"/>
          <p:cNvSpPr txBox="1">
            <a:spLocks noChangeArrowheads="1"/>
          </p:cNvSpPr>
          <p:nvPr/>
        </p:nvSpPr>
        <p:spPr bwMode="auto">
          <a:xfrm>
            <a:off x="2525059" y="6583363"/>
            <a:ext cx="6618942" cy="276999"/>
          </a:xfrm>
          <a:prstGeom prst="rect">
            <a:avLst/>
          </a:prstGeom>
          <a:noFill/>
          <a:ln w="9525">
            <a:noFill/>
            <a:miter lim="800000"/>
            <a:headEnd/>
            <a:tailEnd/>
          </a:ln>
        </p:spPr>
        <p:txBody>
          <a:bodyPr wrap="square">
            <a:spAutoFit/>
          </a:bodyPr>
          <a:lstStyle/>
          <a:p>
            <a:pPr algn="r" eaLnBrk="0" hangingPunct="0"/>
            <a:r>
              <a:rPr lang="en-GB" sz="1200" i="1" dirty="0" err="1">
                <a:solidFill>
                  <a:srgbClr val="0070C0"/>
                </a:solidFill>
              </a:rPr>
              <a:t>Labhardt</a:t>
            </a:r>
            <a:r>
              <a:rPr lang="en-GB" sz="1200" i="1" dirty="0">
                <a:solidFill>
                  <a:srgbClr val="0070C0"/>
                </a:solidFill>
              </a:rPr>
              <a:t> ND, CROI 2018, Abs. 94 ; </a:t>
            </a:r>
            <a:r>
              <a:rPr lang="en-GB" sz="1200" i="1" dirty="0" err="1">
                <a:solidFill>
                  <a:srgbClr val="0070C0"/>
                </a:solidFill>
              </a:rPr>
              <a:t>Labhardt</a:t>
            </a:r>
            <a:r>
              <a:rPr lang="en-GB" sz="1200" i="1" dirty="0">
                <a:solidFill>
                  <a:srgbClr val="0070C0"/>
                </a:solidFill>
              </a:rPr>
              <a:t> ND. JAMA 2018; 6 Mars (</a:t>
            </a:r>
            <a:r>
              <a:rPr lang="en-GB" sz="1200" i="1" dirty="0" err="1">
                <a:solidFill>
                  <a:srgbClr val="0070C0"/>
                </a:solidFill>
              </a:rPr>
              <a:t>Epub</a:t>
            </a:r>
            <a:r>
              <a:rPr lang="en-GB" sz="1200" i="1" dirty="0">
                <a:solidFill>
                  <a:srgbClr val="0070C0"/>
                </a:solidFill>
              </a:rPr>
              <a:t> ahead of print) </a:t>
            </a:r>
          </a:p>
        </p:txBody>
      </p:sp>
      <p:sp>
        <p:nvSpPr>
          <p:cNvPr id="5" name="ZoneTexte 4">
            <a:extLst>
              <a:ext uri="{FF2B5EF4-FFF2-40B4-BE49-F238E27FC236}">
                <a16:creationId xmlns="" xmlns:a16="http://schemas.microsoft.com/office/drawing/2014/main" id="{6BCCC0FE-F913-47B0-B829-2395AEAA6C83}"/>
              </a:ext>
            </a:extLst>
          </p:cNvPr>
          <p:cNvSpPr txBox="1"/>
          <p:nvPr/>
        </p:nvSpPr>
        <p:spPr>
          <a:xfrm>
            <a:off x="8713779" y="32575"/>
            <a:ext cx="396263" cy="246221"/>
          </a:xfrm>
          <a:prstGeom prst="rect">
            <a:avLst/>
          </a:prstGeom>
          <a:noFill/>
        </p:spPr>
        <p:txBody>
          <a:bodyPr wrap="none" rtlCol="0">
            <a:spAutoFit/>
          </a:bodyPr>
          <a:lstStyle/>
          <a:p>
            <a:pPr algn="r"/>
            <a:r>
              <a:rPr lang="fr-FR" sz="1000" b="1" dirty="0">
                <a:solidFill>
                  <a:prstClr val="white"/>
                </a:solidFill>
              </a:rPr>
              <a:t>214</a:t>
            </a:r>
          </a:p>
        </p:txBody>
      </p:sp>
      <p:pic>
        <p:nvPicPr>
          <p:cNvPr id="2" name="Image 1">
            <a:extLst>
              <a:ext uri="{FF2B5EF4-FFF2-40B4-BE49-F238E27FC236}">
                <a16:creationId xmlns="" xmlns:a16="http://schemas.microsoft.com/office/drawing/2014/main" id="{1BE11B28-841A-BD49-9D93-1BB913E84FEE}"/>
              </a:ext>
            </a:extLst>
          </p:cNvPr>
          <p:cNvPicPr>
            <a:picLocks noChangeAspect="1"/>
          </p:cNvPicPr>
          <p:nvPr/>
        </p:nvPicPr>
        <p:blipFill>
          <a:blip r:embed="rId3"/>
          <a:stretch>
            <a:fillRect/>
          </a:stretch>
        </p:blipFill>
        <p:spPr>
          <a:xfrm>
            <a:off x="2451100" y="1803400"/>
            <a:ext cx="4241800" cy="325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039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03/08/2005 15:03:22&quot;&gt;&lt;Slide id=&quot;258&quot; dur=&quot;.922&quot;/&gt;&lt;Slide id=&quot;280&quot; dur=&quot;.563&quot;/&gt;&lt;Slide id=&quot;281&quot; dur=&quot;.343&quot;/&gt;&lt;Slide id=&quot;282&quot; dur=&quot;.266&quot;/&gt;&lt;Slide id=&quot;283&quot; dur=&quot;.328&quot;/&gt;&lt;Slide id=&quot;282&quot; dur=&quot;.141&quot;/&gt;&lt;Slide id=&quot;281&quot; dur=&quot;.078&quot;/&gt;&lt;Slide id=&quot;280&quot; dur=&quot;.187&quot;/&gt;&lt;Slide id=&quot;258&quot; dur=&quot;.454&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IMING" val="|15.9"/>
</p:tagLst>
</file>

<file path=ppt/theme/theme1.xml><?xml version="1.0" encoding="utf-8"?>
<a:theme xmlns:a="http://schemas.openxmlformats.org/drawingml/2006/main" name="Meilleur CROI 2018">
  <a:themeElements>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ACS 2007">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lnDef>
  </a:objectDefaults>
  <a:extraClrSchemeLst>
    <a:extraClrScheme>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C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C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C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C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C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C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C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C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C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C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C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eilleur CROI 2018">
  <a:themeElements>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ACS 2007">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lnDef>
  </a:objectDefaults>
  <a:extraClrSchemeLst>
    <a:extraClrScheme>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C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C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C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C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C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C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C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C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C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C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C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602</TotalTime>
  <Words>11249</Words>
  <Application>Microsoft Office PowerPoint</Application>
  <PresentationFormat>Affichage à l'écran (4:3)</PresentationFormat>
  <Paragraphs>2948</Paragraphs>
  <Slides>114</Slides>
  <Notes>91</Notes>
  <HiddenSlides>3</HiddenSlides>
  <MMClips>0</MMClips>
  <ScaleCrop>false</ScaleCrop>
  <HeadingPairs>
    <vt:vector size="8" baseType="variant">
      <vt:variant>
        <vt:lpstr>Polices utilisées</vt:lpstr>
      </vt:variant>
      <vt:variant>
        <vt:i4>15</vt:i4>
      </vt:variant>
      <vt:variant>
        <vt:lpstr>Thème</vt:lpstr>
      </vt:variant>
      <vt:variant>
        <vt:i4>6</vt:i4>
      </vt:variant>
      <vt:variant>
        <vt:lpstr>Serveurs OLE incorporés</vt:lpstr>
      </vt:variant>
      <vt:variant>
        <vt:i4>1</vt:i4>
      </vt:variant>
      <vt:variant>
        <vt:lpstr>Titres des diapositives</vt:lpstr>
      </vt:variant>
      <vt:variant>
        <vt:i4>114</vt:i4>
      </vt:variant>
    </vt:vector>
  </HeadingPairs>
  <TitlesOfParts>
    <vt:vector size="136" baseType="lpstr">
      <vt:lpstr>Arial Unicode MS</vt:lpstr>
      <vt:lpstr>MS Mincho</vt:lpstr>
      <vt:lpstr>ＭＳ Ｐゴシック</vt:lpstr>
      <vt:lpstr>ＭＳ Ｐゴシック</vt:lpstr>
      <vt:lpstr>Arial</vt:lpstr>
      <vt:lpstr>Arial Narrow</vt:lpstr>
      <vt:lpstr>Calibri</vt:lpstr>
      <vt:lpstr>Calibri Light</vt:lpstr>
      <vt:lpstr>Gill Sans MT</vt:lpstr>
      <vt:lpstr>Mangal</vt:lpstr>
      <vt:lpstr>Nunito ExtraBold</vt:lpstr>
      <vt:lpstr>Symbol</vt:lpstr>
      <vt:lpstr>Trebuchet MS</vt:lpstr>
      <vt:lpstr>Wingdings</vt:lpstr>
      <vt:lpstr>Wingdings 3</vt:lpstr>
      <vt:lpstr>Meilleur CROI 2018</vt:lpstr>
      <vt:lpstr>1_Meilleur CROI 2018</vt:lpstr>
      <vt:lpstr>1_Custom Design</vt:lpstr>
      <vt:lpstr>Thème Office</vt:lpstr>
      <vt:lpstr>3_Thème Office</vt:lpstr>
      <vt:lpstr>1_Thème Office</vt:lpstr>
      <vt:lpstr>Document Flash</vt:lpstr>
      <vt:lpstr>Présentation PowerPoint</vt:lpstr>
      <vt:lpstr>Présentation PowerPoint</vt:lpstr>
      <vt:lpstr>Réunion post CROI – Rennes Virologie</vt:lpstr>
      <vt:lpstr>Cohorte ANRS PRIMO : prévalence 2014 - 2016 de la transmission de résistance (1)</vt:lpstr>
      <vt:lpstr>Cohorte ANRS PRIMO : prévalence 2014 - 2016 de la transmission de résistance (2)</vt:lpstr>
      <vt:lpstr>Polymorphisme E157Q dans l’intégrase : phénotype et réponse au traitement (1) </vt:lpstr>
      <vt:lpstr>Polymorphisme E157Q dans l’intégrase : phénotype et réponse au traitement (2) </vt:lpstr>
      <vt:lpstr>Polymorphisme E157Q dans l’intégrase : phénotype et réponse au traitement (3) </vt:lpstr>
      <vt:lpstr>Sélection de résistance in vitro avec les INI BIC vs DTG</vt:lpstr>
      <vt:lpstr>Sélection de résistance in vitro avec les INI BIC vs DTG</vt:lpstr>
      <vt:lpstr>Impact of M184V on Virologic Efficacy of Switch to 3TC-Based Dual ART</vt:lpstr>
      <vt:lpstr>M184V and Switch to 3TC-Based Dual ART: More Blips But No Greater Risk of Virologic Failure</vt:lpstr>
      <vt:lpstr>Présence et persistance d’ARN viral dans  les ganglions lymphatiques malgré un traitement ARV précoce (1)</vt:lpstr>
      <vt:lpstr>Présentation PowerPoint</vt:lpstr>
      <vt:lpstr>Présence et persistance d’ARN viral dans  les ganglions lymphatiques malgré un traitement ARV précoce (1)</vt:lpstr>
      <vt:lpstr>Présence et persistance d’ARN viral dans  les ganglions lymphatiques malgré un traitement ARV précoce (1)</vt:lpstr>
      <vt:lpstr>L’association d’un Ac neutralisant (PGT121) et  d’un agoniste du TLR-7 (GS-9620) retarde le rebond virologique à l’arrêt des ARV chez le macaque (1)</vt:lpstr>
      <vt:lpstr>L’association d’un Ac neutralisant (PGT121) et  d’un agoniste du TLR-7 (GS-9620) retarde le rebond virologique à l’arrêt des ARV chez le macaque (2)</vt:lpstr>
      <vt:lpstr>L’association d’un Ac neutralisant (PGT121) et  d’un agoniste du TLR-7 (GS-9620) retarde le rebond virologique à l’arrêt des ARV chez le macaque (3)</vt:lpstr>
      <vt:lpstr>Présentation PowerPoint</vt:lpstr>
      <vt:lpstr>Réservoir : CD4+ CD32+ (1)</vt:lpstr>
      <vt:lpstr>Réservoir : cellules CD4+ CD32+ (4)</vt:lpstr>
      <vt:lpstr>Présentation PowerPoint</vt:lpstr>
      <vt:lpstr>Présentation PowerPoint</vt:lpstr>
      <vt:lpstr>PK et tolérance de MK-8591 (EFdA)  en doses répétées quotidiennes (1)</vt:lpstr>
      <vt:lpstr>PK et tolérance de MK-8591 (EFdA)  en doses répétées quotidiennes (2)</vt:lpstr>
      <vt:lpstr>PK et tolérance de MK-8591 (EFdA)  en doses répétées quotidiennes (3)</vt:lpstr>
      <vt:lpstr>PK et tolérance de MK-8591 (EFdA)  en doses répétées quotidiennes (4)</vt:lpstr>
      <vt:lpstr>Polymorphisme génétique et PK de DTG (1)</vt:lpstr>
      <vt:lpstr>Polymorphisme génétique et PK de DTG (2)</vt:lpstr>
      <vt:lpstr>Polymorphisme génétique et PK de DTG (3)</vt:lpstr>
      <vt:lpstr>Interaction PK entre DTG et DRV/c (1)</vt:lpstr>
      <vt:lpstr>Interaction PK entre DTG et DRV/c (2)</vt:lpstr>
      <vt:lpstr>Interactions PK entre RAL et antiacides  ou complexes multi-vitaminés (1)</vt:lpstr>
      <vt:lpstr>Interactions PK entre RAL et antiacides  ou complexes multi-vitaminés (2)</vt:lpstr>
      <vt:lpstr>Interaction PK entre BIC bid et rifampicine (1)</vt:lpstr>
      <vt:lpstr>Interaction PK entre BIC bid et rifampicine (2)</vt:lpstr>
      <vt:lpstr>Essai HIRIF : rifampicine à forte dose  pour le traitement de la tuberculose pulmonaire</vt:lpstr>
      <vt:lpstr>Essai HIRIF : rifampicine à forte dose  pour le traitement de la tuberculose pulmonaire</vt:lpstr>
      <vt:lpstr>Essai HIRIF : rifampicine à forte dose  pour le traitement de la tuberculose pulmonaire</vt:lpstr>
      <vt:lpstr>Présentation PowerPoint</vt:lpstr>
      <vt:lpstr>Présentation PowerPoint</vt:lpstr>
      <vt:lpstr>Présentation PowerPoint</vt:lpstr>
      <vt:lpstr>Essai STATIS : traitement anti-tuberculeux systématique vs guidé sur tests chez les patients VIH avec CD4 &lt; 100/mm3 (1)</vt:lpstr>
      <vt:lpstr>Essai STATIS : traitement anti-tuberculeux systématique vs guidé sur tests chez les patients VIH avec CD4 &lt; 100/mm3 (2)</vt:lpstr>
      <vt:lpstr>Essai STATIS : traitement anti-tuberculeux systématique vs guidé sur tests chez les patients VIH avec CD4 &lt; 100/mm3 (3)</vt:lpstr>
      <vt:lpstr>Essai STATIS : traitement anti-tuberculeux systématique vs guidé sur tests chez les patients VIH avec CD4 &lt; 100/mm3 (4)</vt:lpstr>
      <vt:lpstr>Essai INSPIRING : DTG pour le traitement  de la tuberculose (1)</vt:lpstr>
      <vt:lpstr>Présentation PowerPoint</vt:lpstr>
      <vt:lpstr>Présentation PowerPoint</vt:lpstr>
      <vt:lpstr>L’incidence de l’infection VHC chez les HSH VIH continue d’augmenter</vt:lpstr>
      <vt:lpstr>Incidence de l’infection VHC chez les HSH VIH et les HSH utilisateurs de PrEP</vt:lpstr>
      <vt:lpstr>Incidence de la réinfection VHC chez les HSH  à l’ère des antiviraux directs (1)</vt:lpstr>
      <vt:lpstr>Incidence de la réinfection VHC chez les HSH  à l’ère des antiviraux directs (2)</vt:lpstr>
      <vt:lpstr>Etude Swiss HCVree : TASP VHC  chez les HSH VIH+ suisses (1)</vt:lpstr>
      <vt:lpstr>Etude Swiss HCVree : TASP VHC  chez les HSH VIH+ suisses (2)</vt:lpstr>
      <vt:lpstr>Etude Swiss HCVree : TASP VHC  chez les HSH VIH+ suisses (3)</vt:lpstr>
      <vt:lpstr>Présentation PowerPoint</vt:lpstr>
      <vt:lpstr>Atteinte coronarienne infra-clinique et exposition aux ARV (Swiss HIV Cohort Study) (1)</vt:lpstr>
      <vt:lpstr>Réduction du risque d’IDM chez les patients VIH : comparaison de différentes stratégies</vt:lpstr>
      <vt:lpstr>Présentation PowerPoint</vt:lpstr>
      <vt:lpstr>PrEP orale par FTC/TAF pour prévenir l’infection  par voie vaginale chez le macaque (1)</vt:lpstr>
      <vt:lpstr>PrEP orale par FTC/TAF pour prévenir l’infection  par voie vaginale chez le macaque (2)</vt:lpstr>
      <vt:lpstr>Sept mauvaises idées reçues sur la PrEP orale par FTC/TDF (1)</vt:lpstr>
      <vt:lpstr>Sept mauvaises idées reçues sur la PrEP orale par FTC/TDF (2)</vt:lpstr>
      <vt:lpstr>Chemsex dans IPERGAY (1)</vt:lpstr>
      <vt:lpstr>Chemsex dans IPERGAY (2)</vt:lpstr>
      <vt:lpstr>Chemsex dans IPERGAY (3)</vt:lpstr>
      <vt:lpstr>Chemsex dans IPERGAY (4)</vt:lpstr>
      <vt:lpstr>Chemsex dans IPERGAY (5)</vt:lpstr>
      <vt:lpstr>Pas d’augmentation de l’incidence des IST bactériennes sous PrEP à Amsterdam</vt:lpstr>
      <vt:lpstr>Taux élevé de séroconversion VIH chez les HSH qui arrêtent la PrEP (1)</vt:lpstr>
      <vt:lpstr>Taux élevé de séroconversion VIH chez les HSH qui arrêtent la PrEP (2)</vt:lpstr>
      <vt:lpstr>Augmentation des IST aux Etats-Unis : la PrEP n’est pas le seul facteur</vt:lpstr>
      <vt:lpstr>Présentation PowerPoint</vt:lpstr>
      <vt:lpstr>Présentation PowerPoint</vt:lpstr>
      <vt:lpstr>Aspects thérapeutiques et résumé global…</vt:lpstr>
      <vt:lpstr>Peut-on se passer de la trithérapie en première ligne ?</vt:lpstr>
      <vt:lpstr>Essai ANDES : bithérapie DRV/r + 3TC  en 1ère ligne – Résultats à S48</vt:lpstr>
      <vt:lpstr>Peut-on « alléger » jusqu’à la monothérapie ?</vt:lpstr>
      <vt:lpstr>Essai DOMONO : facteurs prédictifs  de l’échec de la monothérapie de DTG</vt:lpstr>
      <vt:lpstr>Est-ce qu’il y a un « risque » à débuter avec un inhibiteur d’intégrase à un stade avancé de maladie ?</vt:lpstr>
      <vt:lpstr>Essai OPTIMAL</vt:lpstr>
      <vt:lpstr>Essai REALITY</vt:lpstr>
      <vt:lpstr>Quelles stratégies de traitement ARV se dessinent ?</vt:lpstr>
      <vt:lpstr>Constats</vt:lpstr>
      <vt:lpstr>Dawning</vt:lpstr>
      <vt:lpstr>Présentation PowerPoint</vt:lpstr>
      <vt:lpstr>Première prescription en 2016 en Bretagne (en nombre de patients) : les médecins bretons ont toujours très confiance dans les antiprotéases !</vt:lpstr>
      <vt:lpstr>Quelle attitude adopter aujourd’hui chez les patients sous TFV/FTC + X ?  Quid de l’abacavir</vt:lpstr>
      <vt:lpstr>La situation aujourd’hui</vt:lpstr>
      <vt:lpstr>A partir des données D:A:D</vt:lpstr>
      <vt:lpstr>Peut-on faire mieux en terme de traitement antirétroviral pendant la grossesse ?</vt:lpstr>
      <vt:lpstr>Un des meilleurs exemples de TasP : la prévention de la transmission mère enfant</vt:lpstr>
      <vt:lpstr>Meilleur traitement pendant la grossesse ?</vt:lpstr>
      <vt:lpstr>Etude ANRS 12174 Promise : toxicité mitochondriale inattendue de LPV/r  chez les nouveau-nés traités non-infectés</vt:lpstr>
      <vt:lpstr>Traitement ARV et allaitement maternel</vt:lpstr>
      <vt:lpstr>Existe-t-il des stratégie d’amélioration de la prise en charge dans les zones à très haute prévalence ?</vt:lpstr>
      <vt:lpstr>Essai CASCADE : Test and Treat le même jour (Lesotho) (1)</vt:lpstr>
      <vt:lpstr>Essai CASCADE : Test and Treat le même jour (Lesotho) (2)</vt:lpstr>
      <vt:lpstr>Stratégie combinée de prévention pour réduire l’incidence du VIH en zone de forte prévalence </vt:lpstr>
      <vt:lpstr>Phase ouverte des essais RING et ASPIRE</vt:lpstr>
      <vt:lpstr>Risque élevé d’acquisition du VIH  en fin de grossesse et en post-partum</vt:lpstr>
      <vt:lpstr>Que sait-on de plus sur la PrEP ?</vt:lpstr>
      <vt:lpstr>Les australiens champions du monde de la PrEP express !</vt:lpstr>
      <vt:lpstr>Augmentation des IST aux Etats-Unis : la PrEP n’est pas le seul facteur</vt:lpstr>
      <vt:lpstr>Sept mauvaises idées reçues sur la PrEP orale par FTC/TDF (1)</vt:lpstr>
      <vt:lpstr>Sept mauvaises idées reçues sur la PrEP orale par FTC/TDF (2)</vt:lpstr>
      <vt:lpstr>Avant d’aller picoler !</vt:lpstr>
      <vt:lpstr>Présentation PowerPoint</vt:lpstr>
      <vt:lpstr>Présentation PowerPoint</vt:lpstr>
      <vt:lpstr>Prochain RDV médicaux COREVIH</vt:lpstr>
      <vt:lpstr>Présentation PowerPoint</vt:lpstr>
      <vt:lpstr>Mentions légales</vt:lpstr>
    </vt:vector>
  </TitlesOfParts>
  <Company>AEI - www.aei.fr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Meilleur de la CROI 2018</dc:title>
  <dc:creator>C. Charpentier - J. Ghosn - G. Peytavin - F. Raffi - J. Reynes</dc:creator>
  <cp:keywords>version 26mars</cp:keywords>
  <cp:lastModifiedBy>Ludo</cp:lastModifiedBy>
  <cp:revision>711</cp:revision>
  <cp:lastPrinted>2018-03-14T17:32:14Z</cp:lastPrinted>
  <dcterms:created xsi:type="dcterms:W3CDTF">2005-01-17T22:37:16Z</dcterms:created>
  <dcterms:modified xsi:type="dcterms:W3CDTF">2018-04-18T17:02:53Z</dcterms:modified>
</cp:coreProperties>
</file>