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3" r:id="rId1"/>
    <p:sldMasterId id="2147483922" r:id="rId2"/>
  </p:sldMasterIdLst>
  <p:notesMasterIdLst>
    <p:notesMasterId r:id="rId46"/>
  </p:notesMasterIdLst>
  <p:handoutMasterIdLst>
    <p:handoutMasterId r:id="rId47"/>
  </p:handoutMasterIdLst>
  <p:sldIdLst>
    <p:sldId id="1018" r:id="rId3"/>
    <p:sldId id="1019" r:id="rId4"/>
    <p:sldId id="1960" r:id="rId5"/>
    <p:sldId id="1959" r:id="rId6"/>
    <p:sldId id="1943" r:id="rId7"/>
    <p:sldId id="1942" r:id="rId8"/>
    <p:sldId id="562" r:id="rId9"/>
    <p:sldId id="1945" r:id="rId10"/>
    <p:sldId id="299" r:id="rId11"/>
    <p:sldId id="297" r:id="rId12"/>
    <p:sldId id="266" r:id="rId13"/>
    <p:sldId id="267" r:id="rId14"/>
    <p:sldId id="298" r:id="rId15"/>
    <p:sldId id="269" r:id="rId16"/>
    <p:sldId id="1944" r:id="rId17"/>
    <p:sldId id="277" r:id="rId18"/>
    <p:sldId id="1683" r:id="rId19"/>
    <p:sldId id="566" r:id="rId20"/>
    <p:sldId id="1948" r:id="rId21"/>
    <p:sldId id="523" r:id="rId22"/>
    <p:sldId id="762" r:id="rId23"/>
    <p:sldId id="593" r:id="rId24"/>
    <p:sldId id="342" r:id="rId25"/>
    <p:sldId id="349" r:id="rId26"/>
    <p:sldId id="350" r:id="rId27"/>
    <p:sldId id="351" r:id="rId28"/>
    <p:sldId id="281" r:id="rId29"/>
    <p:sldId id="1946" r:id="rId30"/>
    <p:sldId id="1950" r:id="rId31"/>
    <p:sldId id="1714" r:id="rId32"/>
    <p:sldId id="1955" r:id="rId33"/>
    <p:sldId id="1843" r:id="rId34"/>
    <p:sldId id="1844" r:id="rId35"/>
    <p:sldId id="1897" r:id="rId36"/>
    <p:sldId id="1898" r:id="rId37"/>
    <p:sldId id="1715" r:id="rId38"/>
    <p:sldId id="1952" r:id="rId39"/>
    <p:sldId id="1953" r:id="rId40"/>
    <p:sldId id="1752" r:id="rId41"/>
    <p:sldId id="1951" r:id="rId42"/>
    <p:sldId id="1947" r:id="rId43"/>
    <p:sldId id="1954" r:id="rId44"/>
    <p:sldId id="634" r:id="rId45"/>
  </p:sldIdLst>
  <p:sldSz cx="10287000" cy="6858000" type="35mm"/>
  <p:notesSz cx="9874250" cy="6797675"/>
  <p:defaultTextStyle>
    <a:defPPr>
      <a:defRPr lang="fr-FR"/>
    </a:defPPr>
    <a:lvl1pPr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2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12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12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1200" b="1"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id="{59FD6DB2-B59B-1A4D-A05C-5DEE19775705}">
          <p14:sldIdLst>
            <p14:sldId id="1018"/>
            <p14:sldId id="1019"/>
            <p14:sldId id="1960"/>
          </p14:sldIdLst>
        </p14:section>
        <p14:section name="Contexte actuel" id="{1CCF6093-F8A9-F441-906E-3B80B0F69923}">
          <p14:sldIdLst>
            <p14:sldId id="1959"/>
            <p14:sldId id="1943"/>
            <p14:sldId id="1942"/>
            <p14:sldId id="562"/>
          </p14:sldIdLst>
        </p14:section>
        <p14:section name="Contexte social et discrimination" id="{7451E8B0-293A-C341-8BB3-1743015EF99B}">
          <p14:sldIdLst>
            <p14:sldId id="1945"/>
            <p14:sldId id="299"/>
            <p14:sldId id="297"/>
            <p14:sldId id="266"/>
            <p14:sldId id="267"/>
            <p14:sldId id="298"/>
            <p14:sldId id="269"/>
          </p14:sldIdLst>
        </p14:section>
        <p14:section name="Mortalité et espérance de vie" id="{5E13AC5D-8215-3148-8FF1-A7FED4AA93CA}">
          <p14:sldIdLst>
            <p14:sldId id="1944"/>
            <p14:sldId id="277"/>
            <p14:sldId id="1683"/>
          </p14:sldIdLst>
        </p14:section>
        <p14:section name="Comorbidités" id="{B6AE9E9F-DAC9-9540-94B3-BC8DD6B22F06}">
          <p14:sldIdLst>
            <p14:sldId id="566"/>
            <p14:sldId id="1948"/>
            <p14:sldId id="523"/>
            <p14:sldId id="762"/>
            <p14:sldId id="593"/>
            <p14:sldId id="342"/>
            <p14:sldId id="349"/>
            <p14:sldId id="350"/>
            <p14:sldId id="351"/>
            <p14:sldId id="281"/>
            <p14:sldId id="1946"/>
            <p14:sldId id="1950"/>
            <p14:sldId id="1714"/>
            <p14:sldId id="1955"/>
            <p14:sldId id="1843"/>
            <p14:sldId id="1844"/>
            <p14:sldId id="1897"/>
            <p14:sldId id="1898"/>
            <p14:sldId id="1715"/>
            <p14:sldId id="1952"/>
            <p14:sldId id="1953"/>
            <p14:sldId id="1752"/>
            <p14:sldId id="1951"/>
            <p14:sldId id="1947"/>
            <p14:sldId id="1954"/>
            <p14:sldId id="634"/>
          </p14:sldIdLst>
        </p14:section>
      </p14:sectionLst>
    </p:ext>
    <p:ext uri="{EFAFB233-063F-42B5-8137-9DF3F51BA10A}">
      <p15:sldGuideLst xmlns:p15="http://schemas.microsoft.com/office/powerpoint/2012/main">
        <p15:guide id="1" orient="horz" pos="3809">
          <p15:clr>
            <a:srgbClr val="A4A3A4"/>
          </p15:clr>
        </p15:guide>
        <p15:guide id="2" orient="horz" pos="4319">
          <p15:clr>
            <a:srgbClr val="A4A3A4"/>
          </p15:clr>
        </p15:guide>
        <p15:guide id="3" orient="horz">
          <p15:clr>
            <a:srgbClr val="A4A3A4"/>
          </p15:clr>
        </p15:guide>
        <p15:guide id="4" pos="6479">
          <p15:clr>
            <a:srgbClr val="A4A3A4"/>
          </p15:clr>
        </p15:guide>
        <p15:guide id="5">
          <p15:clr>
            <a:srgbClr val="A4A3A4"/>
          </p15:clr>
        </p15:guide>
        <p15:guide id="6" pos="6306">
          <p15:clr>
            <a:srgbClr val="A4A3A4"/>
          </p15:clr>
        </p15:guide>
        <p15:guide id="7" pos="3707">
          <p15:clr>
            <a:srgbClr val="A4A3A4"/>
          </p15:clr>
        </p15:guide>
        <p15:guide id="8" pos="4563">
          <p15:clr>
            <a:srgbClr val="A4A3A4"/>
          </p15:clr>
        </p15:guide>
      </p15:sldGuideLst>
    </p:ext>
    <p:ext uri="{2D200454-40CA-4A62-9FC3-DE9A4176ACB9}">
      <p15:notesGuideLst xmlns:p15="http://schemas.microsoft.com/office/powerpoint/2012/main">
        <p15:guide id="1" orient="horz" pos="2141">
          <p15:clr>
            <a:srgbClr val="A4A3A4"/>
          </p15:clr>
        </p15:guide>
        <p15:guide id="2" pos="31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dric Arvieux" initials="" lastIdx="1" clrIdx="0"/>
  <p:cmAuthor id="1" name="Cédric Arvieux" initials="" lastIdx="2" clrIdx="1"/>
  <p:cmAuthor id="2" name="Cedric Arvieux" initials="CA" lastIdx="1" clrIdx="2">
    <p:extLst>
      <p:ext uri="{19B8F6BF-5375-455C-9EA6-DF929625EA0E}">
        <p15:presenceInfo xmlns:p15="http://schemas.microsoft.com/office/powerpoint/2012/main" userId="218325c88a5a48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D699"/>
    <a:srgbClr val="FF9999"/>
    <a:srgbClr val="993300"/>
    <a:srgbClr val="4576F1"/>
    <a:srgbClr val="5B86F3"/>
    <a:srgbClr val="CC33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89" autoAdjust="0"/>
    <p:restoredTop sz="88007" autoAdjust="0"/>
  </p:normalViewPr>
  <p:slideViewPr>
    <p:cSldViewPr snapToGrid="0">
      <p:cViewPr varScale="1">
        <p:scale>
          <a:sx n="237" d="100"/>
          <a:sy n="237" d="100"/>
        </p:scale>
        <p:origin x="2896" y="192"/>
      </p:cViewPr>
      <p:guideLst>
        <p:guide orient="horz" pos="3809"/>
        <p:guide orient="horz" pos="4319"/>
        <p:guide orient="horz"/>
        <p:guide pos="6479"/>
        <p:guide/>
        <p:guide pos="6306"/>
        <p:guide pos="3707"/>
        <p:guide pos="4563"/>
      </p:guideLst>
    </p:cSldViewPr>
  </p:slideViewPr>
  <p:outlineViewPr>
    <p:cViewPr>
      <p:scale>
        <a:sx n="33" d="100"/>
        <a:sy n="33" d="100"/>
      </p:scale>
      <p:origin x="0" y="-35120"/>
    </p:cViewPr>
  </p:outlineViewPr>
  <p:notesTextViewPr>
    <p:cViewPr>
      <p:scale>
        <a:sx n="100" d="100"/>
        <a:sy n="100" d="100"/>
      </p:scale>
      <p:origin x="0" y="0"/>
    </p:cViewPr>
  </p:notesTextViewPr>
  <p:sorterViewPr>
    <p:cViewPr>
      <p:scale>
        <a:sx n="179" d="100"/>
        <a:sy n="179" d="100"/>
      </p:scale>
      <p:origin x="0" y="7984"/>
    </p:cViewPr>
  </p:sorterViewPr>
  <p:notesViewPr>
    <p:cSldViewPr snapToGrid="0">
      <p:cViewPr varScale="1">
        <p:scale>
          <a:sx n="45" d="100"/>
          <a:sy n="45" d="100"/>
        </p:scale>
        <p:origin x="-1896" y="-108"/>
      </p:cViewPr>
      <p:guideLst>
        <p:guide orient="horz" pos="2141"/>
        <p:guide pos="310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9154" name="Rectangle 2"/>
          <p:cNvSpPr>
            <a:spLocks noGrp="1" noChangeArrowheads="1"/>
          </p:cNvSpPr>
          <p:nvPr>
            <p:ph type="hdr" sz="quarter"/>
          </p:nvPr>
        </p:nvSpPr>
        <p:spPr bwMode="auto">
          <a:xfrm>
            <a:off x="0" y="0"/>
            <a:ext cx="4276725" cy="339725"/>
          </a:xfrm>
          <a:prstGeom prst="rect">
            <a:avLst/>
          </a:prstGeom>
          <a:noFill/>
          <a:ln>
            <a:noFill/>
          </a:ln>
          <a:effectLst/>
        </p:spPr>
        <p:txBody>
          <a:bodyPr vert="horz" wrap="square" lIns="91916" tIns="45958" rIns="91916" bIns="45958" numCol="1" anchor="t" anchorCtr="0" compatLnSpc="1">
            <a:prstTxWarp prst="textNoShape">
              <a:avLst/>
            </a:prstTxWarp>
          </a:bodyPr>
          <a:lstStyle>
            <a:lvl1pPr defTabSz="919163">
              <a:defRPr b="0">
                <a:ea typeface="ＭＳ Ｐゴシック" charset="0"/>
                <a:cs typeface="+mn-cs"/>
              </a:defRPr>
            </a:lvl1pPr>
          </a:lstStyle>
          <a:p>
            <a:pPr>
              <a:defRPr/>
            </a:pPr>
            <a:endParaRPr lang="fr-FR"/>
          </a:p>
        </p:txBody>
      </p:sp>
      <p:sp>
        <p:nvSpPr>
          <p:cNvPr id="1329155" name="Rectangle 3"/>
          <p:cNvSpPr>
            <a:spLocks noGrp="1" noChangeArrowheads="1"/>
          </p:cNvSpPr>
          <p:nvPr>
            <p:ph type="dt" sz="quarter" idx="1"/>
          </p:nvPr>
        </p:nvSpPr>
        <p:spPr bwMode="auto">
          <a:xfrm>
            <a:off x="5594350" y="0"/>
            <a:ext cx="4278313" cy="339725"/>
          </a:xfrm>
          <a:prstGeom prst="rect">
            <a:avLst/>
          </a:prstGeom>
          <a:noFill/>
          <a:ln>
            <a:noFill/>
          </a:ln>
          <a:effectLst/>
        </p:spPr>
        <p:txBody>
          <a:bodyPr vert="horz" wrap="square" lIns="91916" tIns="45958" rIns="91916" bIns="45958" numCol="1" anchor="t" anchorCtr="0" compatLnSpc="1">
            <a:prstTxWarp prst="textNoShape">
              <a:avLst/>
            </a:prstTxWarp>
          </a:bodyPr>
          <a:lstStyle>
            <a:lvl1pPr algn="r" defTabSz="919163">
              <a:defRPr b="0">
                <a:ea typeface="ＭＳ Ｐゴシック" charset="0"/>
                <a:cs typeface="+mn-cs"/>
              </a:defRPr>
            </a:lvl1pPr>
          </a:lstStyle>
          <a:p>
            <a:pPr>
              <a:defRPr/>
            </a:pPr>
            <a:endParaRPr lang="fr-FR"/>
          </a:p>
        </p:txBody>
      </p:sp>
      <p:sp>
        <p:nvSpPr>
          <p:cNvPr id="1329156" name="Rectangle 4"/>
          <p:cNvSpPr>
            <a:spLocks noGrp="1" noChangeArrowheads="1"/>
          </p:cNvSpPr>
          <p:nvPr>
            <p:ph type="ftr" sz="quarter" idx="2"/>
          </p:nvPr>
        </p:nvSpPr>
        <p:spPr bwMode="auto">
          <a:xfrm>
            <a:off x="0" y="6456363"/>
            <a:ext cx="4276725" cy="339725"/>
          </a:xfrm>
          <a:prstGeom prst="rect">
            <a:avLst/>
          </a:prstGeom>
          <a:noFill/>
          <a:ln>
            <a:noFill/>
          </a:ln>
          <a:effectLst/>
        </p:spPr>
        <p:txBody>
          <a:bodyPr vert="horz" wrap="square" lIns="91916" tIns="45958" rIns="91916" bIns="45958" numCol="1" anchor="b" anchorCtr="0" compatLnSpc="1">
            <a:prstTxWarp prst="textNoShape">
              <a:avLst/>
            </a:prstTxWarp>
          </a:bodyPr>
          <a:lstStyle>
            <a:lvl1pPr defTabSz="919163">
              <a:defRPr b="0">
                <a:ea typeface="ＭＳ Ｐゴシック" charset="0"/>
                <a:cs typeface="+mn-cs"/>
              </a:defRPr>
            </a:lvl1pPr>
          </a:lstStyle>
          <a:p>
            <a:pPr>
              <a:defRPr/>
            </a:pPr>
            <a:endParaRPr lang="fr-FR"/>
          </a:p>
        </p:txBody>
      </p:sp>
      <p:sp>
        <p:nvSpPr>
          <p:cNvPr id="1329157" name="Rectangle 5"/>
          <p:cNvSpPr>
            <a:spLocks noGrp="1" noChangeArrowheads="1"/>
          </p:cNvSpPr>
          <p:nvPr>
            <p:ph type="sldNum" sz="quarter" idx="3"/>
          </p:nvPr>
        </p:nvSpPr>
        <p:spPr bwMode="auto">
          <a:xfrm>
            <a:off x="5594350" y="6456363"/>
            <a:ext cx="4278313" cy="339725"/>
          </a:xfrm>
          <a:prstGeom prst="rect">
            <a:avLst/>
          </a:prstGeom>
          <a:noFill/>
          <a:ln>
            <a:noFill/>
          </a:ln>
          <a:effectLst/>
        </p:spPr>
        <p:txBody>
          <a:bodyPr vert="horz" wrap="square" lIns="91916" tIns="45958" rIns="91916" bIns="45958" numCol="1" anchor="b" anchorCtr="0" compatLnSpc="1">
            <a:prstTxWarp prst="textNoShape">
              <a:avLst/>
            </a:prstTxWarp>
          </a:bodyPr>
          <a:lstStyle>
            <a:lvl1pPr algn="r" defTabSz="919163">
              <a:defRPr b="0"/>
            </a:lvl1pPr>
          </a:lstStyle>
          <a:p>
            <a:fld id="{14A272BF-E1ED-B34E-BD74-96FAC3D0CF53}" type="slidenum">
              <a:rPr lang="fr-FR"/>
              <a:pPr/>
              <a:t>‹N°›</a:t>
            </a:fld>
            <a:endParaRPr lang="fr-FR"/>
          </a:p>
        </p:txBody>
      </p:sp>
    </p:spTree>
    <p:extLst>
      <p:ext uri="{BB962C8B-B14F-4D97-AF65-F5344CB8AC3E}">
        <p14:creationId xmlns:p14="http://schemas.microsoft.com/office/powerpoint/2010/main" val="476929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4276725" cy="339725"/>
          </a:xfrm>
          <a:prstGeom prst="rect">
            <a:avLst/>
          </a:prstGeom>
          <a:noFill/>
          <a:ln>
            <a:noFill/>
          </a:ln>
          <a:effectLst/>
        </p:spPr>
        <p:txBody>
          <a:bodyPr vert="horz" wrap="square" lIns="91916" tIns="45958" rIns="91916" bIns="45958" numCol="1" anchor="t" anchorCtr="0" compatLnSpc="1">
            <a:prstTxWarp prst="textNoShape">
              <a:avLst/>
            </a:prstTxWarp>
          </a:bodyPr>
          <a:lstStyle>
            <a:lvl1pPr defTabSz="919163">
              <a:defRPr b="0">
                <a:ea typeface="ＭＳ Ｐゴシック" charset="0"/>
                <a:cs typeface="+mn-cs"/>
              </a:defRPr>
            </a:lvl1pPr>
          </a:lstStyle>
          <a:p>
            <a:pPr>
              <a:defRPr/>
            </a:pPr>
            <a:endParaRPr lang="fr-FR"/>
          </a:p>
        </p:txBody>
      </p:sp>
      <p:sp>
        <p:nvSpPr>
          <p:cNvPr id="125955" name="Rectangle 3"/>
          <p:cNvSpPr>
            <a:spLocks noGrp="1" noChangeArrowheads="1"/>
          </p:cNvSpPr>
          <p:nvPr>
            <p:ph type="dt" idx="1"/>
          </p:nvPr>
        </p:nvSpPr>
        <p:spPr bwMode="auto">
          <a:xfrm>
            <a:off x="5594350" y="0"/>
            <a:ext cx="4278313" cy="339725"/>
          </a:xfrm>
          <a:prstGeom prst="rect">
            <a:avLst/>
          </a:prstGeom>
          <a:noFill/>
          <a:ln>
            <a:noFill/>
          </a:ln>
          <a:effectLst/>
        </p:spPr>
        <p:txBody>
          <a:bodyPr vert="horz" wrap="square" lIns="91916" tIns="45958" rIns="91916" bIns="45958" numCol="1" anchor="t" anchorCtr="0" compatLnSpc="1">
            <a:prstTxWarp prst="textNoShape">
              <a:avLst/>
            </a:prstTxWarp>
          </a:bodyPr>
          <a:lstStyle>
            <a:lvl1pPr algn="r" defTabSz="919163">
              <a:defRPr b="0">
                <a:ea typeface="ＭＳ Ｐゴシック" charset="0"/>
                <a:cs typeface="+mn-cs"/>
              </a:defRPr>
            </a:lvl1pPr>
          </a:lstStyle>
          <a:p>
            <a:pPr>
              <a:defRPr/>
            </a:pPr>
            <a:endParaRPr lang="fr-FR"/>
          </a:p>
        </p:txBody>
      </p:sp>
      <p:sp>
        <p:nvSpPr>
          <p:cNvPr id="63492" name="Rectangle 4"/>
          <p:cNvSpPr>
            <a:spLocks noGrp="1" noRot="1" noChangeAspect="1" noChangeArrowheads="1" noTextEdit="1"/>
          </p:cNvSpPr>
          <p:nvPr>
            <p:ph type="sldImg" idx="2"/>
          </p:nvPr>
        </p:nvSpPr>
        <p:spPr bwMode="auto">
          <a:xfrm>
            <a:off x="3028950" y="508000"/>
            <a:ext cx="3824288" cy="2551113"/>
          </a:xfrm>
          <a:prstGeom prst="rect">
            <a:avLst/>
          </a:prstGeom>
          <a:noFill/>
          <a:ln w="9525">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25957" name="Rectangle 5"/>
          <p:cNvSpPr>
            <a:spLocks noGrp="1" noChangeArrowheads="1"/>
          </p:cNvSpPr>
          <p:nvPr>
            <p:ph type="body" sz="quarter" idx="3"/>
          </p:nvPr>
        </p:nvSpPr>
        <p:spPr bwMode="auto">
          <a:xfrm>
            <a:off x="982663" y="3230563"/>
            <a:ext cx="7908925" cy="3059112"/>
          </a:xfrm>
          <a:prstGeom prst="rect">
            <a:avLst/>
          </a:prstGeom>
          <a:noFill/>
          <a:ln>
            <a:noFill/>
          </a:ln>
          <a:effectLst/>
        </p:spPr>
        <p:txBody>
          <a:bodyPr vert="horz" wrap="square" lIns="91916" tIns="45958" rIns="91916" bIns="45958"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25958" name="Rectangle 6"/>
          <p:cNvSpPr>
            <a:spLocks noGrp="1" noChangeArrowheads="1"/>
          </p:cNvSpPr>
          <p:nvPr>
            <p:ph type="ftr" sz="quarter" idx="4"/>
          </p:nvPr>
        </p:nvSpPr>
        <p:spPr bwMode="auto">
          <a:xfrm>
            <a:off x="0" y="6456363"/>
            <a:ext cx="4276725" cy="339725"/>
          </a:xfrm>
          <a:prstGeom prst="rect">
            <a:avLst/>
          </a:prstGeom>
          <a:noFill/>
          <a:ln>
            <a:noFill/>
          </a:ln>
          <a:effectLst/>
        </p:spPr>
        <p:txBody>
          <a:bodyPr vert="horz" wrap="square" lIns="91916" tIns="45958" rIns="91916" bIns="45958" numCol="1" anchor="b" anchorCtr="0" compatLnSpc="1">
            <a:prstTxWarp prst="textNoShape">
              <a:avLst/>
            </a:prstTxWarp>
          </a:bodyPr>
          <a:lstStyle>
            <a:lvl1pPr defTabSz="919163">
              <a:defRPr b="0">
                <a:ea typeface="ＭＳ Ｐゴシック" charset="0"/>
                <a:cs typeface="+mn-cs"/>
              </a:defRPr>
            </a:lvl1pPr>
          </a:lstStyle>
          <a:p>
            <a:pPr>
              <a:defRPr/>
            </a:pPr>
            <a:endParaRPr lang="fr-FR"/>
          </a:p>
        </p:txBody>
      </p:sp>
      <p:sp>
        <p:nvSpPr>
          <p:cNvPr id="125959" name="Rectangle 7"/>
          <p:cNvSpPr>
            <a:spLocks noGrp="1" noChangeArrowheads="1"/>
          </p:cNvSpPr>
          <p:nvPr>
            <p:ph type="sldNum" sz="quarter" idx="5"/>
          </p:nvPr>
        </p:nvSpPr>
        <p:spPr bwMode="auto">
          <a:xfrm>
            <a:off x="5594350" y="6456363"/>
            <a:ext cx="4278313" cy="339725"/>
          </a:xfrm>
          <a:prstGeom prst="rect">
            <a:avLst/>
          </a:prstGeom>
          <a:noFill/>
          <a:ln>
            <a:noFill/>
          </a:ln>
          <a:effectLst/>
        </p:spPr>
        <p:txBody>
          <a:bodyPr vert="horz" wrap="square" lIns="91916" tIns="45958" rIns="91916" bIns="45958" numCol="1" anchor="b" anchorCtr="0" compatLnSpc="1">
            <a:prstTxWarp prst="textNoShape">
              <a:avLst/>
            </a:prstTxWarp>
          </a:bodyPr>
          <a:lstStyle>
            <a:lvl1pPr algn="r" defTabSz="919163">
              <a:defRPr b="0"/>
            </a:lvl1pPr>
          </a:lstStyle>
          <a:p>
            <a:fld id="{0FC69BD0-9404-1745-B473-A173F11FDEA9}" type="slidenum">
              <a:rPr lang="fr-FR"/>
              <a:pPr/>
              <a:t>‹N°›</a:t>
            </a:fld>
            <a:endParaRPr lang="fr-FR"/>
          </a:p>
        </p:txBody>
      </p:sp>
    </p:spTree>
    <p:extLst>
      <p:ext uri="{BB962C8B-B14F-4D97-AF65-F5344CB8AC3E}">
        <p14:creationId xmlns:p14="http://schemas.microsoft.com/office/powerpoint/2010/main" val="11706746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defRPr sz="1200" b="1">
                <a:solidFill>
                  <a:schemeClr val="tx1"/>
                </a:solidFill>
                <a:latin typeface="Arial" charset="0"/>
                <a:ea typeface="ＭＳ Ｐゴシック" charset="0"/>
                <a:cs typeface="ＭＳ Ｐゴシック" charset="0"/>
              </a:defRPr>
            </a:lvl1pPr>
            <a:lvl2pPr marL="742950" indent="-285750" defTabSz="919163">
              <a:defRPr sz="1200" b="1">
                <a:solidFill>
                  <a:schemeClr val="tx1"/>
                </a:solidFill>
                <a:latin typeface="Arial" charset="0"/>
                <a:ea typeface="ＭＳ Ｐゴシック" charset="0"/>
              </a:defRPr>
            </a:lvl2pPr>
            <a:lvl3pPr marL="1143000" indent="-228600" defTabSz="919163">
              <a:defRPr sz="1200" b="1">
                <a:solidFill>
                  <a:schemeClr val="tx1"/>
                </a:solidFill>
                <a:latin typeface="Arial" charset="0"/>
                <a:ea typeface="ＭＳ Ｐゴシック" charset="0"/>
              </a:defRPr>
            </a:lvl3pPr>
            <a:lvl4pPr marL="1600200" indent="-228600" defTabSz="919163">
              <a:defRPr sz="1200" b="1">
                <a:solidFill>
                  <a:schemeClr val="tx1"/>
                </a:solidFill>
                <a:latin typeface="Arial" charset="0"/>
                <a:ea typeface="ＭＳ Ｐゴシック" charset="0"/>
              </a:defRPr>
            </a:lvl4pPr>
            <a:lvl5pPr marL="2057400" indent="-228600" defTabSz="919163">
              <a:defRPr sz="1200" b="1">
                <a:solidFill>
                  <a:schemeClr val="tx1"/>
                </a:solidFill>
                <a:latin typeface="Arial" charset="0"/>
                <a:ea typeface="ＭＳ Ｐゴシック" charset="0"/>
              </a:defRPr>
            </a:lvl5pPr>
            <a:lvl6pPr marL="2514600" indent="-228600" defTabSz="919163" fontAlgn="base">
              <a:spcBef>
                <a:spcPct val="0"/>
              </a:spcBef>
              <a:spcAft>
                <a:spcPct val="0"/>
              </a:spcAft>
              <a:defRPr sz="1200" b="1">
                <a:solidFill>
                  <a:schemeClr val="tx1"/>
                </a:solidFill>
                <a:latin typeface="Arial" charset="0"/>
                <a:ea typeface="ＭＳ Ｐゴシック" charset="0"/>
              </a:defRPr>
            </a:lvl6pPr>
            <a:lvl7pPr marL="2971800" indent="-228600" defTabSz="919163" fontAlgn="base">
              <a:spcBef>
                <a:spcPct val="0"/>
              </a:spcBef>
              <a:spcAft>
                <a:spcPct val="0"/>
              </a:spcAft>
              <a:defRPr sz="1200" b="1">
                <a:solidFill>
                  <a:schemeClr val="tx1"/>
                </a:solidFill>
                <a:latin typeface="Arial" charset="0"/>
                <a:ea typeface="ＭＳ Ｐゴシック" charset="0"/>
              </a:defRPr>
            </a:lvl7pPr>
            <a:lvl8pPr marL="3429000" indent="-228600" defTabSz="919163" fontAlgn="base">
              <a:spcBef>
                <a:spcPct val="0"/>
              </a:spcBef>
              <a:spcAft>
                <a:spcPct val="0"/>
              </a:spcAft>
              <a:defRPr sz="1200" b="1">
                <a:solidFill>
                  <a:schemeClr val="tx1"/>
                </a:solidFill>
                <a:latin typeface="Arial" charset="0"/>
                <a:ea typeface="ＭＳ Ｐゴシック" charset="0"/>
              </a:defRPr>
            </a:lvl8pPr>
            <a:lvl9pPr marL="3886200" indent="-228600" defTabSz="919163" fontAlgn="base">
              <a:spcBef>
                <a:spcPct val="0"/>
              </a:spcBef>
              <a:spcAft>
                <a:spcPct val="0"/>
              </a:spcAft>
              <a:defRPr sz="1200" b="1">
                <a:solidFill>
                  <a:schemeClr val="tx1"/>
                </a:solidFill>
                <a:latin typeface="Arial" charset="0"/>
                <a:ea typeface="ＭＳ Ｐゴシック" charset="0"/>
              </a:defRPr>
            </a:lvl9pPr>
          </a:lstStyle>
          <a:p>
            <a:fld id="{8322E843-05E0-9741-9B48-050A3907E181}" type="slidenum">
              <a:rPr lang="fr-FR" b="0"/>
              <a:pPr/>
              <a:t>1</a:t>
            </a:fld>
            <a:endParaRPr lang="fr-FR" b="0"/>
          </a:p>
        </p:txBody>
      </p:sp>
      <p:sp>
        <p:nvSpPr>
          <p:cNvPr id="66562" name="Rectangle 2"/>
          <p:cNvSpPr>
            <a:spLocks noGrp="1" noRot="1" noChangeAspect="1" noChangeArrowheads="1" noTextEdit="1"/>
          </p:cNvSpPr>
          <p:nvPr>
            <p:ph type="sldImg"/>
          </p:nvPr>
        </p:nvSpPr>
        <p:spPr>
          <a:ln/>
        </p:spPr>
      </p:sp>
      <p:sp>
        <p:nvSpPr>
          <p:cNvPr id="3240963" name="Rectangle 3"/>
          <p:cNvSpPr>
            <a:spLocks noGrp="1" noChangeArrowheads="1"/>
          </p:cNvSpPr>
          <p:nvPr>
            <p:ph type="body" idx="1"/>
          </p:nvPr>
        </p:nvSpPr>
        <p:spPr/>
        <p:txBody>
          <a:bodyPr/>
          <a:lstStyle/>
          <a:p>
            <a:pPr eaLnBrk="1" hangingPunct="1">
              <a:defRPr/>
            </a:pPr>
            <a:endParaRPr lang="en-US" dirty="0">
              <a:cs typeface="+mn-cs"/>
            </a:endParaRPr>
          </a:p>
          <a:p>
            <a:pPr eaLnBrk="1" hangingPunct="1">
              <a:defRPr/>
            </a:pPr>
            <a:endParaRPr lang="en-US" dirty="0">
              <a:cs typeface="+mn-cs"/>
            </a:endParaRPr>
          </a:p>
          <a:p>
            <a:pPr eaLnBrk="1" hangingPunct="1">
              <a:defRPr/>
            </a:pPr>
            <a:endParaRPr lang="en-US" dirty="0">
              <a:cs typeface="+mn-cs"/>
            </a:endParaRPr>
          </a:p>
        </p:txBody>
      </p:sp>
    </p:spTree>
    <p:extLst>
      <p:ext uri="{BB962C8B-B14F-4D97-AF65-F5344CB8AC3E}">
        <p14:creationId xmlns:p14="http://schemas.microsoft.com/office/powerpoint/2010/main" val="2085054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73A3A0AC-BF94-3C4D-B60C-EC5EF2812F7F}"/>
              </a:ext>
            </a:extLst>
          </p:cNvPr>
          <p:cNvSpPr txBox="1">
            <a:spLocks noGrp="1" noChangeArrowheads="1"/>
          </p:cNvSpPr>
          <p:nvPr/>
        </p:nvSpPr>
        <p:spPr bwMode="auto">
          <a:xfrm>
            <a:off x="3851275" y="9410700"/>
            <a:ext cx="294322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063" tIns="44531" rIns="89063" bIns="44531" anchor="b"/>
          <a:lstStyle>
            <a:lvl1pPr defTabSz="890588">
              <a:defRPr sz="500">
                <a:solidFill>
                  <a:schemeClr val="tx1"/>
                </a:solidFill>
                <a:latin typeface="Arial" panose="020B0604020202020204" pitchFamily="34" charset="0"/>
                <a:ea typeface="ＭＳ Ｐゴシック" panose="020B0600070205080204" pitchFamily="34" charset="-128"/>
              </a:defRPr>
            </a:lvl1pPr>
            <a:lvl2pPr marL="742950" indent="-285750" defTabSz="890588">
              <a:defRPr sz="500">
                <a:solidFill>
                  <a:schemeClr val="tx1"/>
                </a:solidFill>
                <a:latin typeface="Arial" panose="020B0604020202020204" pitchFamily="34" charset="0"/>
                <a:ea typeface="ＭＳ Ｐゴシック" panose="020B0600070205080204" pitchFamily="34" charset="-128"/>
              </a:defRPr>
            </a:lvl2pPr>
            <a:lvl3pPr marL="1143000" indent="-228600" defTabSz="890588">
              <a:defRPr sz="500">
                <a:solidFill>
                  <a:schemeClr val="tx1"/>
                </a:solidFill>
                <a:latin typeface="Arial" panose="020B0604020202020204" pitchFamily="34" charset="0"/>
                <a:ea typeface="ＭＳ Ｐゴシック" panose="020B0600070205080204" pitchFamily="34" charset="-128"/>
              </a:defRPr>
            </a:lvl3pPr>
            <a:lvl4pPr marL="1600200" indent="-228600" defTabSz="890588">
              <a:defRPr sz="500">
                <a:solidFill>
                  <a:schemeClr val="tx1"/>
                </a:solidFill>
                <a:latin typeface="Arial" panose="020B0604020202020204" pitchFamily="34" charset="0"/>
                <a:ea typeface="ＭＳ Ｐゴシック" panose="020B0600070205080204" pitchFamily="34" charset="-128"/>
              </a:defRPr>
            </a:lvl4pPr>
            <a:lvl5pPr marL="2057400" indent="-228600" defTabSz="890588">
              <a:defRPr sz="500">
                <a:solidFill>
                  <a:schemeClr val="tx1"/>
                </a:solidFill>
                <a:latin typeface="Arial" panose="020B0604020202020204" pitchFamily="34" charset="0"/>
                <a:ea typeface="ＭＳ Ｐゴシック" panose="020B0600070205080204" pitchFamily="34" charset="-128"/>
              </a:defRPr>
            </a:lvl5pPr>
            <a:lvl6pPr marL="2514600" indent="-228600" defTabSz="890588"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890588"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890588"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890588"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algn="r"/>
            <a:fld id="{2B83EDF1-94DD-4640-8794-371D67AB9D0A}" type="slidenum">
              <a:rPr lang="fr-FR" altLang="fr-FR" sz="1200">
                <a:latin typeface="Times New Roman" panose="02020603050405020304" pitchFamily="18" charset="0"/>
              </a:rPr>
              <a:pPr algn="r"/>
              <a:t>18</a:t>
            </a:fld>
            <a:endParaRPr lang="fr-FR" altLang="fr-FR" sz="1200">
              <a:latin typeface="Times New Roman" panose="02020603050405020304" pitchFamily="18" charset="0"/>
            </a:endParaRPr>
          </a:p>
        </p:txBody>
      </p:sp>
      <p:sp>
        <p:nvSpPr>
          <p:cNvPr id="25602" name="Rectangle 2">
            <a:extLst>
              <a:ext uri="{FF2B5EF4-FFF2-40B4-BE49-F238E27FC236}">
                <a16:creationId xmlns:a16="http://schemas.microsoft.com/office/drawing/2014/main" id="{B45FA549-5290-D946-A737-2658AE71C801}"/>
              </a:ext>
            </a:extLst>
          </p:cNvPr>
          <p:cNvSpPr>
            <a:spLocks noGrp="1" noRot="1" noChangeAspect="1" noChangeArrowheads="1" noTextEdit="1"/>
          </p:cNvSpPr>
          <p:nvPr>
            <p:ph type="sldImg"/>
          </p:nvPr>
        </p:nvSpPr>
        <p:spPr>
          <a:solidFill>
            <a:srgbClr val="FFFFFF"/>
          </a:solidFill>
          <a:ln/>
        </p:spPr>
      </p:sp>
      <p:sp>
        <p:nvSpPr>
          <p:cNvPr id="25603" name="Rectangle 3">
            <a:extLst>
              <a:ext uri="{FF2B5EF4-FFF2-40B4-BE49-F238E27FC236}">
                <a16:creationId xmlns:a16="http://schemas.microsoft.com/office/drawing/2014/main" id="{ADC636D5-2B4E-3640-92F0-83A689A071A0}"/>
              </a:ext>
            </a:extLst>
          </p:cNvPr>
          <p:cNvSpPr>
            <a:spLocks noGrp="1" noChangeArrowheads="1"/>
          </p:cNvSpPr>
          <p:nvPr>
            <p:ph type="body" idx="1"/>
          </p:nvPr>
        </p:nvSpPr>
        <p:spPr>
          <a:solidFill>
            <a:srgbClr val="FFFFFF"/>
          </a:solidFill>
          <a:ln>
            <a:solidFill>
              <a:srgbClr val="000000"/>
            </a:solidFill>
          </a:ln>
        </p:spPr>
        <p:txBody>
          <a:bodyPr lIns="89063" tIns="44531" rIns="89063" bIns="44531"/>
          <a:lstStyle/>
          <a:p>
            <a:pPr defTabSz="914400"/>
            <a:endParaRPr lang="fr-FR" altLang="fr-FR">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152053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C69BD0-9404-1745-B473-A173F11FDEA9}" type="slidenum">
              <a:rPr lang="fr-FR" smtClean="0"/>
              <a:pPr/>
              <a:t>19</a:t>
            </a:fld>
            <a:endParaRPr lang="fr-FR"/>
          </a:p>
        </p:txBody>
      </p:sp>
    </p:spTree>
    <p:extLst>
      <p:ext uri="{BB962C8B-B14F-4D97-AF65-F5344CB8AC3E}">
        <p14:creationId xmlns:p14="http://schemas.microsoft.com/office/powerpoint/2010/main" val="296893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mn-ea"/>
                <a:cs typeface="+mn-cs"/>
              </a:rPr>
              <a:t>Then why is this happening? If it is not more rapid aging, what is causing this increased risk? It is probably a combination of many factors. One is the virus. The HIV infection itself is associated with persistent inflammation, and that might be associated with some of the events discussed in the previous slide.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There is also the fact that often patients with HIV are diagnosed late, when they have advanced disease, and they are not engaged in care. Late diagnosis is associated with increased rates of complications, which is particularly true for AIDS-associated cancers, for example. In the absence of antiretroviral therapy, ongoing inflammation predisposes individuals to adverse health outcomes.</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Treatment for HIV may also be a factor. Some antiretroviral medications have been associated with toxicities that might contribute to this increased risk of events in patients with HIV infection. </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Lastly are patient-specific and social factors. Some studies have demonstrated a higher rate of traditional risk factors, for example, cardiovascular disease risk factors such as smoking, dyslipidemia, hypertension, or diabetes, among patients living with HIV infection. Renal disease is more common in patients with HIV as is poverty. HIV is not distributed equally across different socioeconomic strata, and many of these complications are more frequent among disadvantaged groups such as those living in poverty and who lack sufficient access to medical care.</a:t>
            </a:r>
          </a:p>
          <a:p>
            <a:r>
              <a:rPr lang="en-US" sz="1200" kern="1200" dirty="0">
                <a:solidFill>
                  <a:schemeClr val="tx1"/>
                </a:solidFill>
                <a:effectLst/>
                <a:latin typeface="Arial" charset="0"/>
                <a:ea typeface="+mn-ea"/>
                <a:cs typeface="+mn-cs"/>
              </a:rPr>
              <a:t> </a:t>
            </a:r>
          </a:p>
          <a:p>
            <a:r>
              <a:rPr lang="en-US" sz="1200" kern="1200" dirty="0">
                <a:solidFill>
                  <a:schemeClr val="tx1"/>
                </a:solidFill>
                <a:effectLst/>
                <a:latin typeface="Arial" charset="0"/>
                <a:ea typeface="+mn-ea"/>
                <a:cs typeface="+mn-cs"/>
              </a:rPr>
              <a:t>The goal then is to fix this mortality gap, this decreased life expectancy in patients with HIV, by addressing all these different factors so that we can close the gap between patients living with HIV infection and patients who do not have HIV infection.</a:t>
            </a:r>
          </a:p>
          <a:p>
            <a:endParaRPr lang="en-US" dirty="0"/>
          </a:p>
        </p:txBody>
      </p:sp>
      <p:sp>
        <p:nvSpPr>
          <p:cNvPr id="4" name="Slide Number Placeholder 3"/>
          <p:cNvSpPr>
            <a:spLocks noGrp="1"/>
          </p:cNvSpPr>
          <p:nvPr>
            <p:ph type="sldNum" sz="quarter" idx="10"/>
          </p:nvPr>
        </p:nvSpPr>
        <p:spPr/>
        <p:txBody>
          <a:bodyPr/>
          <a:lstStyle/>
          <a:p>
            <a:pPr>
              <a:defRPr/>
            </a:pPr>
            <a:fld id="{D842BCF4-3B9D-4704-8324-3FF7FB3111F0}" type="slidenum">
              <a:rPr lang="en-US" altLang="en-US" smtClean="0"/>
              <a:pPr>
                <a:defRPr/>
              </a:pPr>
              <a:t>21</a:t>
            </a:fld>
            <a:endParaRPr lang="en-US" altLang="en-US" dirty="0"/>
          </a:p>
        </p:txBody>
      </p:sp>
    </p:spTree>
    <p:extLst>
      <p:ext uri="{BB962C8B-B14F-4D97-AF65-F5344CB8AC3E}">
        <p14:creationId xmlns:p14="http://schemas.microsoft.com/office/powerpoint/2010/main" val="40743383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C69BD0-9404-1745-B473-A173F11FDEA9}" type="slidenum">
              <a:rPr lang="fr-FR" smtClean="0"/>
              <a:pPr/>
              <a:t>24</a:t>
            </a:fld>
            <a:endParaRPr lang="fr-FR"/>
          </a:p>
        </p:txBody>
      </p:sp>
    </p:spTree>
    <p:extLst>
      <p:ext uri="{BB962C8B-B14F-4D97-AF65-F5344CB8AC3E}">
        <p14:creationId xmlns:p14="http://schemas.microsoft.com/office/powerpoint/2010/main" val="36110033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tLang="fr-FR">
              <a:latin typeface="Calibri" charset="0"/>
              <a:ea typeface="ＭＳ Ｐゴシック" charset="-128"/>
            </a:endParaRPr>
          </a:p>
        </p:txBody>
      </p:sp>
      <p:sp>
        <p:nvSpPr>
          <p:cNvPr id="266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72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72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72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7200"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17B00FD8-9050-4849-9916-5C343456D2B6}" type="slidenum">
              <a:rPr lang="en-US" altLang="fr-FR">
                <a:latin typeface="Arial" charset="0"/>
              </a:rPr>
              <a:pPr>
                <a:spcBef>
                  <a:spcPct val="0"/>
                </a:spcBef>
              </a:pPr>
              <a:t>27</a:t>
            </a:fld>
            <a:endParaRPr lang="en-US" altLang="fr-FR">
              <a:latin typeface="Arial" charset="0"/>
            </a:endParaRPr>
          </a:p>
        </p:txBody>
      </p:sp>
    </p:spTree>
    <p:extLst>
      <p:ext uri="{BB962C8B-B14F-4D97-AF65-F5344CB8AC3E}">
        <p14:creationId xmlns:p14="http://schemas.microsoft.com/office/powerpoint/2010/main" val="205053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FC69BD0-9404-1745-B473-A173F11FDEA9}" type="slidenum">
              <a:rPr lang="fr-FR" smtClean="0"/>
              <a:pPr/>
              <a:t>30</a:t>
            </a:fld>
            <a:endParaRPr lang="fr-FR"/>
          </a:p>
        </p:txBody>
      </p:sp>
    </p:spTree>
    <p:extLst>
      <p:ext uri="{BB962C8B-B14F-4D97-AF65-F5344CB8AC3E}">
        <p14:creationId xmlns:p14="http://schemas.microsoft.com/office/powerpoint/2010/main" val="1762243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9163">
              <a:defRPr sz="1200" b="1">
                <a:solidFill>
                  <a:schemeClr val="tx1"/>
                </a:solidFill>
                <a:latin typeface="Arial" charset="0"/>
                <a:ea typeface="ＭＳ Ｐゴシック" charset="0"/>
                <a:cs typeface="ＭＳ Ｐゴシック" charset="0"/>
              </a:defRPr>
            </a:lvl1pPr>
            <a:lvl2pPr marL="742950" indent="-285750" defTabSz="919163">
              <a:defRPr sz="1200" b="1">
                <a:solidFill>
                  <a:schemeClr val="tx1"/>
                </a:solidFill>
                <a:latin typeface="Arial" charset="0"/>
                <a:ea typeface="ＭＳ Ｐゴシック" charset="0"/>
              </a:defRPr>
            </a:lvl2pPr>
            <a:lvl3pPr marL="1143000" indent="-228600" defTabSz="919163">
              <a:defRPr sz="1200" b="1">
                <a:solidFill>
                  <a:schemeClr val="tx1"/>
                </a:solidFill>
                <a:latin typeface="Arial" charset="0"/>
                <a:ea typeface="ＭＳ Ｐゴシック" charset="0"/>
              </a:defRPr>
            </a:lvl3pPr>
            <a:lvl4pPr marL="1600200" indent="-228600" defTabSz="919163">
              <a:defRPr sz="1200" b="1">
                <a:solidFill>
                  <a:schemeClr val="tx1"/>
                </a:solidFill>
                <a:latin typeface="Arial" charset="0"/>
                <a:ea typeface="ＭＳ Ｐゴシック" charset="0"/>
              </a:defRPr>
            </a:lvl4pPr>
            <a:lvl5pPr marL="2057400" indent="-228600" defTabSz="919163">
              <a:defRPr sz="1200" b="1">
                <a:solidFill>
                  <a:schemeClr val="tx1"/>
                </a:solidFill>
                <a:latin typeface="Arial" charset="0"/>
                <a:ea typeface="ＭＳ Ｐゴシック" charset="0"/>
              </a:defRPr>
            </a:lvl5pPr>
            <a:lvl6pPr marL="2514600" indent="-228600" defTabSz="919163" fontAlgn="base">
              <a:spcBef>
                <a:spcPct val="0"/>
              </a:spcBef>
              <a:spcAft>
                <a:spcPct val="0"/>
              </a:spcAft>
              <a:defRPr sz="1200" b="1">
                <a:solidFill>
                  <a:schemeClr val="tx1"/>
                </a:solidFill>
                <a:latin typeface="Arial" charset="0"/>
                <a:ea typeface="ＭＳ Ｐゴシック" charset="0"/>
              </a:defRPr>
            </a:lvl6pPr>
            <a:lvl7pPr marL="2971800" indent="-228600" defTabSz="919163" fontAlgn="base">
              <a:spcBef>
                <a:spcPct val="0"/>
              </a:spcBef>
              <a:spcAft>
                <a:spcPct val="0"/>
              </a:spcAft>
              <a:defRPr sz="1200" b="1">
                <a:solidFill>
                  <a:schemeClr val="tx1"/>
                </a:solidFill>
                <a:latin typeface="Arial" charset="0"/>
                <a:ea typeface="ＭＳ Ｐゴシック" charset="0"/>
              </a:defRPr>
            </a:lvl7pPr>
            <a:lvl8pPr marL="3429000" indent="-228600" defTabSz="919163" fontAlgn="base">
              <a:spcBef>
                <a:spcPct val="0"/>
              </a:spcBef>
              <a:spcAft>
                <a:spcPct val="0"/>
              </a:spcAft>
              <a:defRPr sz="1200" b="1">
                <a:solidFill>
                  <a:schemeClr val="tx1"/>
                </a:solidFill>
                <a:latin typeface="Arial" charset="0"/>
                <a:ea typeface="ＭＳ Ｐゴシック" charset="0"/>
              </a:defRPr>
            </a:lvl8pPr>
            <a:lvl9pPr marL="3886200" indent="-228600" defTabSz="919163" fontAlgn="base">
              <a:spcBef>
                <a:spcPct val="0"/>
              </a:spcBef>
              <a:spcAft>
                <a:spcPct val="0"/>
              </a:spcAft>
              <a:defRPr sz="1200" b="1">
                <a:solidFill>
                  <a:schemeClr val="tx1"/>
                </a:solidFill>
                <a:latin typeface="Arial" charset="0"/>
                <a:ea typeface="ＭＳ Ｐゴシック" charset="0"/>
              </a:defRPr>
            </a:lvl9pPr>
          </a:lstStyle>
          <a:p>
            <a:fld id="{F075F6F7-423B-AD45-AA94-371A18BD5DFD}" type="slidenum">
              <a:rPr lang="fr-FR" b="0"/>
              <a:pPr/>
              <a:t>39</a:t>
            </a:fld>
            <a:endParaRPr lang="fr-FR" b="0"/>
          </a:p>
        </p:txBody>
      </p:sp>
      <p:sp>
        <p:nvSpPr>
          <p:cNvPr id="181250" name="Rectangle 2"/>
          <p:cNvSpPr>
            <a:spLocks noGrp="1" noRot="1" noChangeAspect="1" noChangeArrowheads="1" noTextEdit="1"/>
          </p:cNvSpPr>
          <p:nvPr>
            <p:ph type="sldImg"/>
          </p:nvPr>
        </p:nvSpPr>
        <p:spPr>
          <a:xfrm>
            <a:off x="3030538" y="508000"/>
            <a:ext cx="3824287" cy="2551113"/>
          </a:xfrm>
          <a:ln/>
        </p:spPr>
      </p:sp>
      <p:sp>
        <p:nvSpPr>
          <p:cNvPr id="3057667" name="Rectangle 3"/>
          <p:cNvSpPr>
            <a:spLocks noGrp="1" noChangeArrowheads="1"/>
          </p:cNvSpPr>
          <p:nvPr>
            <p:ph type="body" idx="1"/>
          </p:nvPr>
        </p:nvSpPr>
        <p:spPr>
          <a:xfrm>
            <a:off x="1316038" y="3230563"/>
            <a:ext cx="7242175" cy="3059112"/>
          </a:xfrm>
        </p:spPr>
        <p:txBody>
          <a:bodyPr/>
          <a:lstStyle/>
          <a:p>
            <a:pPr eaLnBrk="1" hangingPunct="1">
              <a:defRPr/>
            </a:pPr>
            <a:endParaRPr lang="fr-FR" dirty="0">
              <a:cs typeface="+mn-cs"/>
            </a:endParaRPr>
          </a:p>
        </p:txBody>
      </p:sp>
    </p:spTree>
    <p:extLst>
      <p:ext uri="{BB962C8B-B14F-4D97-AF65-F5344CB8AC3E}">
        <p14:creationId xmlns:p14="http://schemas.microsoft.com/office/powerpoint/2010/main" val="1650322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C69BD0-9404-1745-B473-A173F11FDEA9}" type="slidenum">
              <a:rPr lang="fr-FR" smtClean="0"/>
              <a:pPr/>
              <a:t>42</a:t>
            </a:fld>
            <a:endParaRPr lang="fr-FR"/>
          </a:p>
        </p:txBody>
      </p:sp>
    </p:spTree>
    <p:extLst>
      <p:ext uri="{BB962C8B-B14F-4D97-AF65-F5344CB8AC3E}">
        <p14:creationId xmlns:p14="http://schemas.microsoft.com/office/powerpoint/2010/main" val="3943586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FC69BD0-9404-1745-B473-A173F11FDEA9}" type="slidenum">
              <a:rPr lang="fr-FR" smtClean="0"/>
              <a:pPr/>
              <a:t>43</a:t>
            </a:fld>
            <a:endParaRPr lang="fr-FR"/>
          </a:p>
        </p:txBody>
      </p:sp>
    </p:spTree>
    <p:extLst>
      <p:ext uri="{BB962C8B-B14F-4D97-AF65-F5344CB8AC3E}">
        <p14:creationId xmlns:p14="http://schemas.microsoft.com/office/powerpoint/2010/main" val="243115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FC69BD0-9404-1745-B473-A173F11FDEA9}" type="slidenum">
              <a:rPr lang="fr-FR" smtClean="0"/>
              <a:pPr/>
              <a:t>3</a:t>
            </a:fld>
            <a:endParaRPr lang="fr-FR"/>
          </a:p>
        </p:txBody>
      </p:sp>
    </p:spTree>
    <p:extLst>
      <p:ext uri="{BB962C8B-B14F-4D97-AF65-F5344CB8AC3E}">
        <p14:creationId xmlns:p14="http://schemas.microsoft.com/office/powerpoint/2010/main" val="4269079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50886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Les résultats du sondage CSA montrent des évolutions encourageantes. 87 % des </a:t>
            </a:r>
            <a:r>
              <a:rPr lang="fr-FR" sz="1200" kern="1200" dirty="0" err="1">
                <a:solidFill>
                  <a:schemeClr val="tx1"/>
                </a:solidFill>
                <a:effectLst/>
                <a:latin typeface="+mn-lt"/>
                <a:ea typeface="+mn-ea"/>
                <a:cs typeface="+mn-cs"/>
              </a:rPr>
              <a:t>Français-es</a:t>
            </a:r>
            <a:r>
              <a:rPr lang="fr-FR" sz="1200" kern="1200" dirty="0">
                <a:solidFill>
                  <a:schemeClr val="tx1"/>
                </a:solidFill>
                <a:effectLst/>
                <a:latin typeface="+mn-lt"/>
                <a:ea typeface="+mn-ea"/>
                <a:cs typeface="+mn-cs"/>
              </a:rPr>
              <a:t> considèrent ainsi que les personnes séropositives et sous traitement peuvent vivre comme tout le monde.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66887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Les questions qui engagent un degré de proximité ou d’implication personnelle plus important avec les personnes séropositives traduisent une défiance, voire un rejet persistant, à l’égard de cette population. Ainsi, une part non négligeable des </a:t>
            </a:r>
            <a:r>
              <a:rPr lang="fr-FR" sz="1200" kern="1200" err="1">
                <a:solidFill>
                  <a:schemeClr val="tx1"/>
                </a:solidFill>
                <a:effectLst/>
                <a:latin typeface="+mn-lt"/>
                <a:ea typeface="+mn-ea"/>
                <a:cs typeface="+mn-cs"/>
              </a:rPr>
              <a:t>Français-es</a:t>
            </a:r>
            <a:r>
              <a:rPr lang="fr-FR" sz="1200" kern="1200">
                <a:solidFill>
                  <a:schemeClr val="tx1"/>
                </a:solidFill>
                <a:effectLst/>
                <a:latin typeface="+mn-lt"/>
                <a:ea typeface="+mn-ea"/>
                <a:cs typeface="+mn-cs"/>
              </a:rPr>
              <a:t> reste encore mal à l’aise à la simple idée de côtoyer une personne séropositive dans leur quotidien : 21 % des parents (soit plus d’un sur cinq !) se sentiraient mal à l’aise à l'idée que l’</a:t>
            </a:r>
            <a:r>
              <a:rPr lang="fr-FR" sz="1200" kern="1200" err="1">
                <a:solidFill>
                  <a:schemeClr val="tx1"/>
                </a:solidFill>
                <a:effectLst/>
                <a:latin typeface="+mn-lt"/>
                <a:ea typeface="+mn-ea"/>
                <a:cs typeface="+mn-cs"/>
              </a:rPr>
              <a:t>enseignant-e</a:t>
            </a:r>
            <a:r>
              <a:rPr lang="fr-FR" sz="1200" kern="1200">
                <a:solidFill>
                  <a:schemeClr val="tx1"/>
                </a:solidFill>
                <a:effectLst/>
                <a:latin typeface="+mn-lt"/>
                <a:ea typeface="+mn-ea"/>
                <a:cs typeface="+mn-cs"/>
              </a:rPr>
              <a:t> de leur enfant soit séropositif-</a:t>
            </a:r>
            <a:r>
              <a:rPr lang="fr-FR" sz="1200" kern="1200" err="1">
                <a:solidFill>
                  <a:schemeClr val="tx1"/>
                </a:solidFill>
                <a:effectLst/>
                <a:latin typeface="+mn-lt"/>
                <a:ea typeface="+mn-ea"/>
                <a:cs typeface="+mn-cs"/>
              </a:rPr>
              <a:t>ve</a:t>
            </a:r>
            <a:r>
              <a:rPr lang="fr-FR" sz="1200" kern="1200">
                <a:solidFill>
                  <a:schemeClr val="tx1"/>
                </a:solidFill>
                <a:effectLst/>
                <a:latin typeface="+mn-lt"/>
                <a:ea typeface="+mn-ea"/>
                <a:cs typeface="+mn-cs"/>
              </a:rPr>
              <a:t>. Chez les moins de 35 ans, un parent sur trois exprime cette défiance.</a:t>
            </a:r>
          </a:p>
          <a:p>
            <a:endParaRPr lang="fr-FR"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Le constat se vérifie également à travers les questions qui abordent des mises en situation professionnelles ou médicales : 16 % des répondants-es en activité se sentiraient également mal à l’aise à l’idée de travailler avec </a:t>
            </a:r>
            <a:r>
              <a:rPr lang="fr-FR" sz="1200" kern="1200" err="1">
                <a:solidFill>
                  <a:schemeClr val="tx1"/>
                </a:solidFill>
                <a:effectLst/>
                <a:latin typeface="+mn-lt"/>
                <a:ea typeface="+mn-ea"/>
                <a:cs typeface="+mn-cs"/>
              </a:rPr>
              <a:t>un-e</a:t>
            </a:r>
            <a:r>
              <a:rPr lang="fr-FR" sz="1200" kern="1200">
                <a:solidFill>
                  <a:schemeClr val="tx1"/>
                </a:solidFill>
                <a:effectLst/>
                <a:latin typeface="+mn-lt"/>
                <a:ea typeface="+mn-ea"/>
                <a:cs typeface="+mn-cs"/>
              </a:rPr>
              <a:t> collègue séropositif-</a:t>
            </a:r>
            <a:r>
              <a:rPr lang="fr-FR" sz="1200" kern="1200" err="1">
                <a:solidFill>
                  <a:schemeClr val="tx1"/>
                </a:solidFill>
                <a:effectLst/>
                <a:latin typeface="+mn-lt"/>
                <a:ea typeface="+mn-ea"/>
                <a:cs typeface="+mn-cs"/>
              </a:rPr>
              <a:t>ve</a:t>
            </a:r>
            <a:r>
              <a:rPr lang="fr-FR" sz="1200" kern="1200">
                <a:solidFill>
                  <a:schemeClr val="tx1"/>
                </a:solidFill>
                <a:effectLst/>
                <a:latin typeface="+mn-lt"/>
                <a:ea typeface="+mn-ea"/>
                <a:cs typeface="+mn-cs"/>
              </a:rPr>
              <a:t>, et 10 % des répondants-es préféreraient ne pas fréquenter le même cabinet médical qu’une personne vivant avec le VIH. Chez les 18-24 ans, cette proportion s’élève respectivement à 30 % et 15 %. </a:t>
            </a:r>
          </a:p>
          <a:p>
            <a:endParaRPr lang="fr-FR" sz="1200" kern="1200">
              <a:solidFill>
                <a:schemeClr val="tx1"/>
              </a:solidFill>
              <a:effectLst/>
              <a:latin typeface="+mn-lt"/>
              <a:ea typeface="+mn-ea"/>
              <a:cs typeface="+mn-cs"/>
            </a:endParaRPr>
          </a:p>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99059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Ce malaise est principalement nourri par la peur des risques de contamination, qui est avancée comme justification par 49 % de ces répondants-es. Cela témoigne de la persistance d’une ignorance et de préjugés importants en matière de transmission du VIH.</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Il est donc nécessaire de continuer à marteler ce message : le VIH peut être transmis par voie sexuelle, sanguine ou de la mère à l’enfant, mais il n’est en aucun cas contagieux, c’est-à-dire qu’il ne se transmet pas par le simple fait d’être à proximité d’une personne porteuse du virus. Il n’y a donc aucun risque à côtoyer une personne séropositive, contrairement à ce que laissent penser des clichés tenaces.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57013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La perception générale sur la capacité des personnes séropositives à effectuer des activités « comme tout le monde » s’effrite également dès lors qu’on s’intéresse à des situations plus concrètes. Ainsi les restrictions d’accès à certaines professions, qui touchent toujours les personnes séropositives, apparaissent comme légitimes pour une part non négligeable de </a:t>
            </a:r>
            <a:r>
              <a:rPr lang="fr-FR" sz="1200" kern="1200" err="1">
                <a:solidFill>
                  <a:schemeClr val="tx1"/>
                </a:solidFill>
                <a:effectLst/>
                <a:latin typeface="+mn-lt"/>
                <a:ea typeface="+mn-ea"/>
                <a:cs typeface="+mn-cs"/>
              </a:rPr>
              <a:t>Français-es</a:t>
            </a:r>
            <a:r>
              <a:rPr lang="fr-FR" sz="1200" kern="1200">
                <a:solidFill>
                  <a:schemeClr val="tx1"/>
                </a:solidFill>
                <a:effectLst/>
                <a:latin typeface="+mn-lt"/>
                <a:ea typeface="+mn-ea"/>
                <a:cs typeface="+mn-cs"/>
              </a:rPr>
              <a:t>. 31% des répondants-es estiment qu’il est normal que les personnes séropositives soient considérées comme inaptes à exercer certains métiers, comme policier, gendarme, pompier ou militaire. </a:t>
            </a:r>
          </a:p>
          <a:p>
            <a:endParaRPr lang="fr-FR"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L’acceptation de principe concernant la capacité des personnes séropositives sous traitement à travailler, largement partagée, trouve donc des limites quand on s’intéresse à des pratiques plus précises, mobilisant une perception individuelle du risque par les répondants-es. </a:t>
            </a:r>
          </a:p>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66341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a:solidFill>
                  <a:schemeClr val="tx1"/>
                </a:solidFill>
                <a:effectLst/>
                <a:latin typeface="+mn-lt"/>
                <a:ea typeface="+mn-ea"/>
                <a:cs typeface="+mn-cs"/>
              </a:rPr>
              <a:t>La défiance, voire le rejet, à l’encontre des personnes séropositives s’enracine dans une ignorance généralisée des avancées thérapeutiques et du rôle préventif des traitements. </a:t>
            </a:r>
          </a:p>
          <a:p>
            <a:endParaRPr lang="fr-FR" sz="1200" kern="1200">
              <a:solidFill>
                <a:schemeClr val="tx1"/>
              </a:solidFill>
              <a:effectLst/>
              <a:latin typeface="+mn-lt"/>
              <a:ea typeface="+mn-ea"/>
              <a:cs typeface="+mn-cs"/>
            </a:endParaRPr>
          </a:p>
          <a:p>
            <a:r>
              <a:rPr lang="fr-FR" sz="1200" kern="1200">
                <a:solidFill>
                  <a:schemeClr val="tx1"/>
                </a:solidFill>
                <a:effectLst/>
                <a:latin typeface="+mn-lt"/>
                <a:ea typeface="+mn-ea"/>
                <a:cs typeface="+mn-cs"/>
              </a:rPr>
              <a:t>87 % des </a:t>
            </a:r>
            <a:r>
              <a:rPr lang="fr-FR" sz="1200" kern="1200" err="1">
                <a:solidFill>
                  <a:schemeClr val="tx1"/>
                </a:solidFill>
                <a:effectLst/>
                <a:latin typeface="+mn-lt"/>
                <a:ea typeface="+mn-ea"/>
                <a:cs typeface="+mn-cs"/>
              </a:rPr>
              <a:t>Français-es</a:t>
            </a:r>
            <a:r>
              <a:rPr lang="fr-FR" sz="1200" kern="1200">
                <a:solidFill>
                  <a:schemeClr val="tx1"/>
                </a:solidFill>
                <a:effectLst/>
                <a:latin typeface="+mn-lt"/>
                <a:ea typeface="+mn-ea"/>
                <a:cs typeface="+mn-cs"/>
              </a:rPr>
              <a:t> considèrent ainsi qu’avoir un rapport sexuel sans préservatif avec une personne séropositive sous traitement constitue un risque élevé, voire très élevé de contamination. On mesure ici l’ampleur de l’écart entre le niveau de connaissance actuel sur le VIH/sida et la perception qu’en a le grand public. En effet, toutes les études scientifiques menées ces dernières années l’ont démontré : une personne séropositive qui prend correctement son traitement et dont la charge virale est dite « indétectable » depuis plus de six mois, ne peut pas transmettre le virus, même lors d’un rapport sexuel sans préservatif. C’est ce que l’on appelle la stratégie du </a:t>
            </a:r>
            <a:r>
              <a:rPr lang="fr-FR" sz="1200" kern="1200" err="1">
                <a:solidFill>
                  <a:schemeClr val="tx1"/>
                </a:solidFill>
                <a:effectLst/>
                <a:latin typeface="+mn-lt"/>
                <a:ea typeface="+mn-ea"/>
                <a:cs typeface="+mn-cs"/>
              </a:rPr>
              <a:t>Tasp</a:t>
            </a:r>
            <a:r>
              <a:rPr lang="fr-FR" sz="1200" kern="1200">
                <a:solidFill>
                  <a:schemeClr val="tx1"/>
                </a:solidFill>
                <a:effectLst/>
                <a:latin typeface="+mn-lt"/>
                <a:ea typeface="+mn-ea"/>
                <a:cs typeface="+mn-cs"/>
              </a:rPr>
              <a:t>, pour </a:t>
            </a:r>
            <a:r>
              <a:rPr lang="fr-FR" sz="1200" kern="1200" err="1">
                <a:solidFill>
                  <a:schemeClr val="tx1"/>
                </a:solidFill>
                <a:effectLst/>
                <a:latin typeface="+mn-lt"/>
                <a:ea typeface="+mn-ea"/>
                <a:cs typeface="+mn-cs"/>
              </a:rPr>
              <a:t>treatment</a:t>
            </a:r>
            <a:r>
              <a:rPr lang="fr-FR" sz="1200" kern="1200">
                <a:solidFill>
                  <a:schemeClr val="tx1"/>
                </a:solidFill>
                <a:effectLst/>
                <a:latin typeface="+mn-lt"/>
                <a:ea typeface="+mn-ea"/>
                <a:cs typeface="+mn-cs"/>
              </a:rPr>
              <a:t> as </a:t>
            </a:r>
            <a:r>
              <a:rPr lang="fr-FR" sz="1200" kern="1200" err="1">
                <a:solidFill>
                  <a:schemeClr val="tx1"/>
                </a:solidFill>
                <a:effectLst/>
                <a:latin typeface="+mn-lt"/>
                <a:ea typeface="+mn-ea"/>
                <a:cs typeface="+mn-cs"/>
              </a:rPr>
              <a:t>prevention</a:t>
            </a:r>
            <a:r>
              <a:rPr lang="fr-FR" sz="1200" kern="1200">
                <a:solidFill>
                  <a:schemeClr val="tx1"/>
                </a:solidFill>
                <a:effectLst/>
                <a:latin typeface="+mn-lt"/>
                <a:ea typeface="+mn-ea"/>
                <a:cs typeface="+mn-cs"/>
              </a:rPr>
              <a:t>. Or selon cette enquête, seuls-es 2 % des répondants-es ont intégré cette information pourtant capitale. </a:t>
            </a:r>
          </a:p>
          <a:p>
            <a:r>
              <a:rPr lang="fr-FR" sz="1200" kern="1200">
                <a:solidFill>
                  <a:schemeClr val="tx1"/>
                </a:solidFill>
                <a:effectLst/>
                <a:latin typeface="+mn-lt"/>
                <a:ea typeface="+mn-ea"/>
                <a:cs typeface="+mn-cs"/>
              </a:rPr>
              <a:t> </a:t>
            </a:r>
          </a:p>
          <a:p>
            <a:r>
              <a:rPr lang="fr-FR" sz="1200" kern="1200">
                <a:solidFill>
                  <a:schemeClr val="tx1"/>
                </a:solidFill>
                <a:effectLst/>
                <a:latin typeface="+mn-lt"/>
                <a:ea typeface="+mn-ea"/>
                <a:cs typeface="+mn-cs"/>
              </a:rPr>
              <a:t>Cette méconnaissance concerne également la transmission du VIH d’une femme enceinte à son enfant à naître : 71 % des </a:t>
            </a:r>
            <a:r>
              <a:rPr lang="fr-FR" sz="1200" kern="1200" err="1">
                <a:solidFill>
                  <a:schemeClr val="tx1"/>
                </a:solidFill>
                <a:effectLst/>
                <a:latin typeface="+mn-lt"/>
                <a:ea typeface="+mn-ea"/>
                <a:cs typeface="+mn-cs"/>
              </a:rPr>
              <a:t>Français-es</a:t>
            </a:r>
            <a:r>
              <a:rPr lang="fr-FR" sz="1200" kern="1200">
                <a:solidFill>
                  <a:schemeClr val="tx1"/>
                </a:solidFill>
                <a:effectLst/>
                <a:latin typeface="+mn-lt"/>
                <a:ea typeface="+mn-ea"/>
                <a:cs typeface="+mn-cs"/>
              </a:rPr>
              <a:t> pensent que le niveau de risque de transmission mère-enfant pour une femme séropositive sous traitement est élevé. Là encore, le déficit d’information est frappant. En effet, la prise d’un traitement antirétroviral pendant la grossesse, puis par l’enfant, permet de réduire considérablement le risque de transmission du VIH : c’est ce que l’on appelle communément la stratégie de prévention de la transmission de la mère à l’enfant (PTME). Là encore, seuls-es 6 % des répondants-es ont intégré cette information. </a:t>
            </a:r>
          </a:p>
          <a:p>
            <a:r>
              <a:rPr lang="fr-FR" sz="1200" kern="1200">
                <a:solidFill>
                  <a:schemeClr val="tx1"/>
                </a:solidFill>
                <a:effectLst/>
                <a:latin typeface="+mn-lt"/>
                <a:ea typeface="+mn-ea"/>
                <a:cs typeface="+mn-cs"/>
              </a:rPr>
              <a:t> </a:t>
            </a:r>
          </a:p>
          <a:p>
            <a:endParaRPr lang="fr-F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6726BD87-4DF9-4FD9-A490-714B7945A36E}" type="slidenum">
              <a:rPr kumimoji="0" lang="fr-FR"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476102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xfrm>
            <a:off x="3024188" y="509588"/>
            <a:ext cx="3825875" cy="2549525"/>
          </a:xfrm>
          <a:ln/>
        </p:spPr>
      </p:sp>
      <p:sp>
        <p:nvSpPr>
          <p:cNvPr id="2099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dirty="0"/>
              <a:t>L</a:t>
            </a:r>
            <a:r>
              <a:rPr lang="ja-JP" altLang="fr-FR" dirty="0"/>
              <a:t>’</a:t>
            </a:r>
            <a:r>
              <a:rPr lang="fr-FR" altLang="ja-JP" dirty="0"/>
              <a:t>enquête MORTALITE 2010 étudie les cas de décès chez les patients VIH+ dans un échantillon représentatif de centres cliniques. Les résultats sont comparés à ceux des enquêtes MORTALITE 2005 et MORTALITE 2000.</a:t>
            </a:r>
          </a:p>
          <a:p>
            <a:r>
              <a:rPr lang="fr-FR" dirty="0"/>
              <a:t>Parmi les 728 cas de décès le dernier taux de CD4 était </a:t>
            </a:r>
            <a:r>
              <a:rPr lang="fr-FR" u="sng" dirty="0"/>
              <a:t>&gt;</a:t>
            </a:r>
            <a:r>
              <a:rPr lang="fr-FR" dirty="0"/>
              <a:t> 500/mm</a:t>
            </a:r>
            <a:r>
              <a:rPr lang="fr-FR" baseline="30000" dirty="0"/>
              <a:t>3</a:t>
            </a:r>
            <a:r>
              <a:rPr lang="fr-FR" dirty="0"/>
              <a:t> chez 20 % </a:t>
            </a:r>
            <a:br>
              <a:rPr lang="fr-FR" dirty="0"/>
            </a:br>
            <a:r>
              <a:rPr lang="fr-FR" dirty="0"/>
              <a:t>(médiane : 243/mm</a:t>
            </a:r>
            <a:r>
              <a:rPr lang="fr-FR" baseline="30000" dirty="0"/>
              <a:t>3</a:t>
            </a:r>
            <a:r>
              <a:rPr lang="fr-FR" dirty="0"/>
              <a:t>), le CV &lt; 50 c/ml chez 56 %.</a:t>
            </a:r>
          </a:p>
          <a:p>
            <a:r>
              <a:rPr lang="fr-FR" dirty="0"/>
              <a:t>Outre tabagisme et alcoolisme, on retrouvait fréquemment d</a:t>
            </a:r>
            <a:r>
              <a:rPr lang="ja-JP" altLang="fr-FR" dirty="0"/>
              <a:t>’</a:t>
            </a:r>
            <a:r>
              <a:rPr lang="fr-FR" altLang="ja-JP" dirty="0"/>
              <a:t>autres facteurs de risque dont HTA (17 %), hyperlipidémie (14 %) ou diabète (10 %).</a:t>
            </a:r>
          </a:p>
          <a:p>
            <a:endParaRPr lang="fr-FR" dirty="0"/>
          </a:p>
          <a:p>
            <a:r>
              <a:rPr lang="fr-FR" dirty="0"/>
              <a:t>Les principaux cancers non-sida non-hépatiques étaient broncho-pulmonaires (38 %).</a:t>
            </a:r>
          </a:p>
        </p:txBody>
      </p:sp>
      <p:sp>
        <p:nvSpPr>
          <p:cNvPr id="209924" name="Rectangle 7"/>
          <p:cNvSpPr txBox="1">
            <a:spLocks noGrp="1" noChangeArrowheads="1"/>
          </p:cNvSpPr>
          <p:nvPr/>
        </p:nvSpPr>
        <p:spPr bwMode="auto">
          <a:xfrm>
            <a:off x="5204296" y="6263098"/>
            <a:ext cx="4274720" cy="3405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61" tIns="46030" rIns="92061" bIns="46030" anchor="b"/>
          <a:lstStyle>
            <a:lvl1pPr defTabSz="922338" eaLnBrk="0" hangingPunct="0">
              <a:defRPr>
                <a:solidFill>
                  <a:schemeClr val="bg1"/>
                </a:solidFill>
                <a:latin typeface="Arial" charset="0"/>
                <a:ea typeface="ＭＳ Ｐゴシック" charset="0"/>
                <a:cs typeface="ＭＳ Ｐゴシック" charset="0"/>
              </a:defRPr>
            </a:lvl1pPr>
            <a:lvl2pPr marL="742950" indent="-285750" defTabSz="922338" eaLnBrk="0" hangingPunct="0">
              <a:defRPr>
                <a:solidFill>
                  <a:schemeClr val="bg1"/>
                </a:solidFill>
                <a:latin typeface="Arial" charset="0"/>
                <a:ea typeface="ＭＳ Ｐゴシック" charset="0"/>
              </a:defRPr>
            </a:lvl2pPr>
            <a:lvl3pPr marL="1143000" indent="-228600" defTabSz="922338" eaLnBrk="0" hangingPunct="0">
              <a:defRPr>
                <a:solidFill>
                  <a:schemeClr val="bg1"/>
                </a:solidFill>
                <a:latin typeface="Arial" charset="0"/>
                <a:ea typeface="ＭＳ Ｐゴシック" charset="0"/>
              </a:defRPr>
            </a:lvl3pPr>
            <a:lvl4pPr marL="1600200" indent="-228600" defTabSz="922338" eaLnBrk="0" hangingPunct="0">
              <a:defRPr>
                <a:solidFill>
                  <a:schemeClr val="bg1"/>
                </a:solidFill>
                <a:latin typeface="Arial" charset="0"/>
                <a:ea typeface="ＭＳ Ｐゴシック" charset="0"/>
              </a:defRPr>
            </a:lvl4pPr>
            <a:lvl5pPr marL="2057400" indent="-228600" defTabSz="922338" eaLnBrk="0" hangingPunct="0">
              <a:defRPr>
                <a:solidFill>
                  <a:schemeClr val="bg1"/>
                </a:solidFill>
                <a:latin typeface="Arial" charset="0"/>
                <a:ea typeface="ＭＳ Ｐゴシック" charset="0"/>
              </a:defRPr>
            </a:lvl5pPr>
            <a:lvl6pPr marL="2514600" indent="-228600" defTabSz="922338" eaLnBrk="0" fontAlgn="base" hangingPunct="0">
              <a:spcBef>
                <a:spcPct val="0"/>
              </a:spcBef>
              <a:spcAft>
                <a:spcPct val="0"/>
              </a:spcAft>
              <a:defRPr>
                <a:solidFill>
                  <a:schemeClr val="bg1"/>
                </a:solidFill>
                <a:latin typeface="Arial" charset="0"/>
                <a:ea typeface="ＭＳ Ｐゴシック" charset="0"/>
              </a:defRPr>
            </a:lvl6pPr>
            <a:lvl7pPr marL="2971800" indent="-228600" defTabSz="922338" eaLnBrk="0" fontAlgn="base" hangingPunct="0">
              <a:spcBef>
                <a:spcPct val="0"/>
              </a:spcBef>
              <a:spcAft>
                <a:spcPct val="0"/>
              </a:spcAft>
              <a:defRPr>
                <a:solidFill>
                  <a:schemeClr val="bg1"/>
                </a:solidFill>
                <a:latin typeface="Arial" charset="0"/>
                <a:ea typeface="ＭＳ Ｐゴシック" charset="0"/>
              </a:defRPr>
            </a:lvl7pPr>
            <a:lvl8pPr marL="3429000" indent="-228600" defTabSz="922338" eaLnBrk="0" fontAlgn="base" hangingPunct="0">
              <a:spcBef>
                <a:spcPct val="0"/>
              </a:spcBef>
              <a:spcAft>
                <a:spcPct val="0"/>
              </a:spcAft>
              <a:defRPr>
                <a:solidFill>
                  <a:schemeClr val="bg1"/>
                </a:solidFill>
                <a:latin typeface="Arial" charset="0"/>
                <a:ea typeface="ＭＳ Ｐゴシック" charset="0"/>
              </a:defRPr>
            </a:lvl8pPr>
            <a:lvl9pPr marL="3886200" indent="-228600" defTabSz="922338"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fld id="{EB20170C-E848-7241-8586-7670BB9170D7}" type="slidenum">
              <a:rPr lang="fr-FR" sz="1300" b="0" smtClean="0">
                <a:solidFill>
                  <a:prstClr val="black"/>
                </a:solidFill>
              </a:rPr>
              <a:pPr algn="r" eaLnBrk="1" hangingPunct="1"/>
              <a:t>17</a:t>
            </a:fld>
            <a:endParaRPr lang="fr-FR" sz="1300" b="0">
              <a:solidFill>
                <a:prstClr val="black"/>
              </a:solidFill>
            </a:endParaRPr>
          </a:p>
        </p:txBody>
      </p:sp>
    </p:spTree>
    <p:extLst>
      <p:ext uri="{BB962C8B-B14F-4D97-AF65-F5344CB8AC3E}">
        <p14:creationId xmlns:p14="http://schemas.microsoft.com/office/powerpoint/2010/main" val="413840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ChangeArrowheads="1"/>
          </p:cNvSpPr>
          <p:nvPr/>
        </p:nvSpPr>
        <p:spPr bwMode="auto">
          <a:xfrm>
            <a:off x="66675" y="0"/>
            <a:ext cx="447675" cy="6858000"/>
          </a:xfrm>
          <a:prstGeom prst="rect">
            <a:avLst/>
          </a:prstGeom>
          <a:gradFill rotWithShape="0">
            <a:gsLst>
              <a:gs pos="0">
                <a:srgbClr val="0099CC"/>
              </a:gs>
              <a:gs pos="100000">
                <a:srgbClr val="FFFFFF"/>
              </a:gs>
            </a:gsLst>
            <a:lin ang="5400000" scaled="1"/>
          </a:gradFill>
          <a:ln>
            <a:noFill/>
          </a:ln>
          <a:effectLst/>
        </p:spPr>
        <p:txBody>
          <a:bodyPr wrap="none" anchor="ctr"/>
          <a:lstStyle/>
          <a:p>
            <a:pPr>
              <a:defRPr/>
            </a:pPr>
            <a:endParaRPr lang="en-US" b="0">
              <a:cs typeface="+mn-cs"/>
            </a:endParaRPr>
          </a:p>
        </p:txBody>
      </p:sp>
      <p:sp>
        <p:nvSpPr>
          <p:cNvPr id="3" name="Rectangle 3"/>
          <p:cNvSpPr>
            <a:spLocks noChangeArrowheads="1"/>
          </p:cNvSpPr>
          <p:nvPr/>
        </p:nvSpPr>
        <p:spPr bwMode="auto">
          <a:xfrm>
            <a:off x="0" y="0"/>
            <a:ext cx="447675" cy="6858000"/>
          </a:xfrm>
          <a:prstGeom prst="rect">
            <a:avLst/>
          </a:prstGeom>
          <a:solidFill>
            <a:srgbClr val="0099CC"/>
          </a:solidFill>
          <a:ln>
            <a:noFill/>
          </a:ln>
          <a:effectLst/>
        </p:spPr>
        <p:txBody>
          <a:bodyPr wrap="none" anchor="ctr"/>
          <a:lstStyle/>
          <a:p>
            <a:pPr>
              <a:defRPr/>
            </a:pPr>
            <a:endParaRPr lang="en-US" b="0">
              <a:cs typeface="+mn-cs"/>
            </a:endParaRPr>
          </a:p>
        </p:txBody>
      </p:sp>
      <p:sp>
        <p:nvSpPr>
          <p:cNvPr id="4" name="Text Box 6"/>
          <p:cNvSpPr txBox="1">
            <a:spLocks noChangeArrowheads="1"/>
          </p:cNvSpPr>
          <p:nvPr userDrawn="1"/>
        </p:nvSpPr>
        <p:spPr bwMode="auto">
          <a:xfrm rot="16200000">
            <a:off x="-2234528" y="3244334"/>
            <a:ext cx="4916731" cy="369332"/>
          </a:xfrm>
          <a:prstGeom prst="rect">
            <a:avLst/>
          </a:prstGeom>
          <a:noFill/>
          <a:ln>
            <a:noFill/>
          </a:ln>
          <a:effec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spcBef>
                <a:spcPct val="50000"/>
              </a:spcBef>
              <a:defRPr/>
            </a:pPr>
            <a:r>
              <a:rPr lang="fr-FR" sz="1800" dirty="0">
                <a:solidFill>
                  <a:schemeClr val="bg1"/>
                </a:solidFill>
              </a:rPr>
              <a:t>Infection par le VIH, une maladie chronique</a:t>
            </a:r>
          </a:p>
        </p:txBody>
      </p:sp>
    </p:spTree>
    <p:extLst>
      <p:ext uri="{BB962C8B-B14F-4D97-AF65-F5344CB8AC3E}">
        <p14:creationId xmlns:p14="http://schemas.microsoft.com/office/powerpoint/2010/main" val="337616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41362"/>
          </a:xfrm>
          <a:prstGeom prst="rect">
            <a:avLst/>
          </a:prstGeom>
        </p:spPr>
        <p:txBody>
          <a:body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Vertical Text Placeholder 2"/>
          <p:cNvSpPr>
            <a:spLocks noGrp="1"/>
          </p:cNvSpPr>
          <p:nvPr>
            <p:ph type="body" orient="vert" idx="1"/>
          </p:nvPr>
        </p:nvSpPr>
        <p:spPr>
          <a:xfrm>
            <a:off x="514350" y="1600200"/>
            <a:ext cx="9258300" cy="4525963"/>
          </a:xfrm>
          <a:prstGeom prst="rect">
            <a:avLst/>
          </a:prstGeo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Tree>
    <p:extLst>
      <p:ext uri="{BB962C8B-B14F-4D97-AF65-F5344CB8AC3E}">
        <p14:creationId xmlns:p14="http://schemas.microsoft.com/office/powerpoint/2010/main" val="3256524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a:prstGeom prst="rect">
            <a:avLst/>
          </a:prstGeom>
        </p:spPr>
        <p:txBody>
          <a:bodyPr vert="eaVert"/>
          <a:lstStyle/>
          <a:p>
            <a:r>
              <a:rPr lang="fr-FR"/>
              <a:t>Click to edit Master title style</a:t>
            </a:r>
            <a:endParaRPr lang="en-US"/>
          </a:p>
        </p:txBody>
      </p:sp>
      <p:sp>
        <p:nvSpPr>
          <p:cNvPr id="3" name="Vertical Text Placeholder 2"/>
          <p:cNvSpPr>
            <a:spLocks noGrp="1"/>
          </p:cNvSpPr>
          <p:nvPr>
            <p:ph type="body" orient="vert" idx="1"/>
          </p:nvPr>
        </p:nvSpPr>
        <p:spPr>
          <a:xfrm>
            <a:off x="514350" y="274638"/>
            <a:ext cx="6791325" cy="5851525"/>
          </a:xfrm>
          <a:prstGeom prst="rect">
            <a:avLst/>
          </a:prstGeom>
        </p:spPr>
        <p:txBody>
          <a:bodyPr vert="eaVert"/>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Tree>
    <p:extLst>
      <p:ext uri="{BB962C8B-B14F-4D97-AF65-F5344CB8AC3E}">
        <p14:creationId xmlns:p14="http://schemas.microsoft.com/office/powerpoint/2010/main" val="2180193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a:prstGeom prst="rect">
            <a:avLst/>
          </a:prstGeom>
        </p:spPr>
        <p:txBody>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Tree>
    <p:extLst>
      <p:ext uri="{BB962C8B-B14F-4D97-AF65-F5344CB8AC3E}">
        <p14:creationId xmlns:p14="http://schemas.microsoft.com/office/powerpoint/2010/main" val="4279237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741362"/>
          </a:xfrm>
          <a:prstGeom prst="rect">
            <a:avLst/>
          </a:prstGeom>
        </p:spPr>
        <p:txBody>
          <a:body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Table Placeholder 2"/>
          <p:cNvSpPr>
            <a:spLocks noGrp="1"/>
          </p:cNvSpPr>
          <p:nvPr>
            <p:ph type="tbl" idx="1"/>
          </p:nvPr>
        </p:nvSpPr>
        <p:spPr>
          <a:xfrm>
            <a:off x="514350" y="1600200"/>
            <a:ext cx="9258300" cy="4525963"/>
          </a:xfrm>
          <a:prstGeom prst="rect">
            <a:avLst/>
          </a:prstGeom>
        </p:spPr>
        <p:txBody>
          <a:bodyPr/>
          <a:lstStyle/>
          <a:p>
            <a:pPr lvl="0"/>
            <a:endParaRPr lang="en-US" noProof="0"/>
          </a:p>
        </p:txBody>
      </p:sp>
    </p:spTree>
    <p:extLst>
      <p:ext uri="{BB962C8B-B14F-4D97-AF65-F5344CB8AC3E}">
        <p14:creationId xmlns:p14="http://schemas.microsoft.com/office/powerpoint/2010/main" val="3721363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4863" y="101600"/>
            <a:ext cx="8763000" cy="960438"/>
          </a:xfrm>
        </p:spPr>
        <p:txBody>
          <a:bodyPr/>
          <a:lstStyle/>
          <a:p>
            <a:r>
              <a:rPr lang="fr-FR"/>
              <a:t>Click to edit Master title style</a:t>
            </a:r>
            <a:endParaRPr lang="en-US"/>
          </a:p>
        </p:txBody>
      </p:sp>
      <p:sp>
        <p:nvSpPr>
          <p:cNvPr id="3" name="Chart Placeholder 2"/>
          <p:cNvSpPr>
            <a:spLocks noGrp="1"/>
          </p:cNvSpPr>
          <p:nvPr>
            <p:ph type="chart" idx="1"/>
          </p:nvPr>
        </p:nvSpPr>
        <p:spPr>
          <a:xfrm>
            <a:off x="762000" y="1484313"/>
            <a:ext cx="8763000" cy="4611687"/>
          </a:xfrm>
        </p:spPr>
        <p:txBody>
          <a:bodyPr/>
          <a:lstStyle/>
          <a:p>
            <a:pPr lvl="0"/>
            <a:endParaRPr lang="en-US" noProof="0"/>
          </a:p>
        </p:txBody>
      </p:sp>
    </p:spTree>
    <p:extLst>
      <p:ext uri="{BB962C8B-B14F-4D97-AF65-F5344CB8AC3E}">
        <p14:creationId xmlns:p14="http://schemas.microsoft.com/office/powerpoint/2010/main" val="2305870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lide Number Placeholder 3"/>
          <p:cNvSpPr>
            <a:spLocks noGrp="1"/>
          </p:cNvSpPr>
          <p:nvPr>
            <p:ph type="sldNum" idx="10"/>
          </p:nvPr>
        </p:nvSpPr>
        <p:spPr>
          <a:xfrm>
            <a:off x="0" y="1272540"/>
            <a:ext cx="600075" cy="243840"/>
          </a:xfrm>
          <a:prstGeom prst="rect">
            <a:avLst/>
          </a:prstGeom>
        </p:spPr>
        <p:txBody>
          <a:bodyPr/>
          <a:lstStyle>
            <a:lvl1pPr>
              <a:defRPr/>
            </a:lvl1pPr>
          </a:lstStyle>
          <a:p>
            <a:pPr>
              <a:defRPr/>
            </a:pPr>
            <a:fld id="{0F070D6C-55A8-FF47-B67D-352EF8529C4C}" type="slidenum">
              <a:rPr lang="fr-FR">
                <a:latin typeface="Tw Cen MT"/>
              </a:rPr>
              <a:pPr>
                <a:defRPr/>
              </a:pPr>
              <a:t>‹N°›</a:t>
            </a:fld>
            <a:endParaRPr lang="fr-FR">
              <a:latin typeface="Tw Cen MT"/>
            </a:endParaRPr>
          </a:p>
        </p:txBody>
      </p:sp>
    </p:spTree>
    <p:extLst>
      <p:ext uri="{BB962C8B-B14F-4D97-AF65-F5344CB8AC3E}">
        <p14:creationId xmlns:p14="http://schemas.microsoft.com/office/powerpoint/2010/main" val="2783884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46216143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de la présentation">
    <p:spTree>
      <p:nvGrpSpPr>
        <p:cNvPr id="1" name=""/>
        <p:cNvGrpSpPr/>
        <p:nvPr/>
      </p:nvGrpSpPr>
      <p:grpSpPr>
        <a:xfrm>
          <a:off x="0" y="0"/>
          <a:ext cx="0" cy="0"/>
          <a:chOff x="0" y="0"/>
          <a:chExt cx="0" cy="0"/>
        </a:xfrm>
      </p:grpSpPr>
      <p:sp>
        <p:nvSpPr>
          <p:cNvPr id="5" name="Rectangle 4"/>
          <p:cNvSpPr/>
          <p:nvPr/>
        </p:nvSpPr>
        <p:spPr>
          <a:xfrm>
            <a:off x="1" y="0"/>
            <a:ext cx="10306646" cy="5475288"/>
          </a:xfrm>
          <a:prstGeom prst="rect">
            <a:avLst/>
          </a:prstGeom>
          <a:solidFill>
            <a:srgbClr val="D90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pic>
        <p:nvPicPr>
          <p:cNvPr id="6" name="Picture 4" descr="aides-horizontal-pant-fla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8151" y="5837239"/>
            <a:ext cx="1960959" cy="765175"/>
          </a:xfrm>
          <a:prstGeom prst="rect">
            <a:avLst/>
          </a:prstGeom>
          <a:noFill/>
          <a:ln w="9525">
            <a:noFill/>
            <a:miter lim="800000"/>
            <a:headEnd/>
            <a:tailEnd/>
          </a:ln>
        </p:spPr>
      </p:pic>
      <p:sp>
        <p:nvSpPr>
          <p:cNvPr id="2" name="Title 1"/>
          <p:cNvSpPr>
            <a:spLocks noGrp="1"/>
          </p:cNvSpPr>
          <p:nvPr>
            <p:ph type="ctrTitle"/>
          </p:nvPr>
        </p:nvSpPr>
        <p:spPr>
          <a:xfrm>
            <a:off x="539982" y="610833"/>
            <a:ext cx="9128124" cy="1908215"/>
          </a:xfrm>
        </p:spPr>
        <p:txBody>
          <a:bodyPr>
            <a:noAutofit/>
          </a:bodyPr>
          <a:lstStyle>
            <a:lvl1pPr algn="l">
              <a:defRPr sz="6000" b="1" i="0">
                <a:solidFill>
                  <a:schemeClr val="bg1"/>
                </a:solidFill>
                <a:latin typeface="Arial"/>
                <a:cs typeface="Arial"/>
              </a:defRPr>
            </a:lvl1pPr>
          </a:lstStyle>
          <a:p>
            <a:r>
              <a:rPr lang="fr-FR"/>
              <a:t>Cliquez pour modifier le style du titre</a:t>
            </a:r>
            <a:endParaRPr lang="en-US" dirty="0"/>
          </a:p>
        </p:txBody>
      </p:sp>
      <p:sp>
        <p:nvSpPr>
          <p:cNvPr id="3" name="Subtitle 2"/>
          <p:cNvSpPr>
            <a:spLocks noGrp="1"/>
          </p:cNvSpPr>
          <p:nvPr>
            <p:ph type="subTitle" idx="1"/>
          </p:nvPr>
        </p:nvSpPr>
        <p:spPr>
          <a:xfrm>
            <a:off x="539982" y="2739971"/>
            <a:ext cx="7200900" cy="307777"/>
          </a:xfrm>
        </p:spPr>
        <p:txBody>
          <a:bodyPr>
            <a:noAutofit/>
          </a:bodyPr>
          <a:lstStyle>
            <a:lvl1pPr marL="0" indent="0" algn="l">
              <a:buNone/>
              <a:defRPr sz="200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en-US" dirty="0"/>
          </a:p>
        </p:txBody>
      </p:sp>
      <p:sp>
        <p:nvSpPr>
          <p:cNvPr id="21" name="Content Placeholder 20"/>
          <p:cNvSpPr>
            <a:spLocks noGrp="1"/>
          </p:cNvSpPr>
          <p:nvPr>
            <p:ph sz="quarter" idx="10"/>
          </p:nvPr>
        </p:nvSpPr>
        <p:spPr>
          <a:xfrm>
            <a:off x="539982" y="6080165"/>
            <a:ext cx="3143250" cy="325437"/>
          </a:xfrm>
        </p:spPr>
        <p:txBody>
          <a:bodyPr/>
          <a:lstStyle>
            <a:lvl1pPr>
              <a:defRPr sz="1200" b="1" i="0">
                <a:latin typeface="Arial"/>
                <a:cs typeface="Arial"/>
              </a:defRPr>
            </a:lvl1pPr>
          </a:lstStyle>
          <a:p>
            <a:pPr lvl="0"/>
            <a:r>
              <a:rPr lang="fr-FR"/>
              <a:t>Cliquez pour modifier les styles du texte du masque</a:t>
            </a:r>
          </a:p>
        </p:txBody>
      </p:sp>
    </p:spTree>
    <p:extLst>
      <p:ext uri="{BB962C8B-B14F-4D97-AF65-F5344CB8AC3E}">
        <p14:creationId xmlns:p14="http://schemas.microsoft.com/office/powerpoint/2010/main" val="3762813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6" name="Rectangle 5"/>
          <p:cNvSpPr/>
          <p:nvPr/>
        </p:nvSpPr>
        <p:spPr>
          <a:xfrm>
            <a:off x="1" y="0"/>
            <a:ext cx="10306646" cy="5475288"/>
          </a:xfrm>
          <a:prstGeom prst="rect">
            <a:avLst/>
          </a:prstGeom>
          <a:solidFill>
            <a:srgbClr val="2323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pic>
        <p:nvPicPr>
          <p:cNvPr id="7" name="Picture 4" descr="aides-horizontal-pant-fla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8151" y="5837239"/>
            <a:ext cx="1960959" cy="765175"/>
          </a:xfrm>
          <a:prstGeom prst="rect">
            <a:avLst/>
          </a:prstGeom>
          <a:noFill/>
          <a:ln w="9525">
            <a:noFill/>
            <a:miter lim="800000"/>
            <a:headEnd/>
            <a:tailEnd/>
          </a:ln>
        </p:spPr>
      </p:pic>
      <p:sp>
        <p:nvSpPr>
          <p:cNvPr id="2" name="Title 1"/>
          <p:cNvSpPr>
            <a:spLocks noGrp="1"/>
          </p:cNvSpPr>
          <p:nvPr>
            <p:ph type="title"/>
          </p:nvPr>
        </p:nvSpPr>
        <p:spPr>
          <a:xfrm>
            <a:off x="526850" y="542472"/>
            <a:ext cx="8743950" cy="1198541"/>
          </a:xfrm>
        </p:spPr>
        <p:txBody>
          <a:bodyPr>
            <a:noAutofit/>
          </a:bodyPr>
          <a:lstStyle>
            <a:lvl1pPr algn="l">
              <a:defRPr sz="3700" b="1" cap="all">
                <a:solidFill>
                  <a:schemeClr val="bg1"/>
                </a:solidFill>
              </a:defRPr>
            </a:lvl1pPr>
          </a:lstStyle>
          <a:p>
            <a:r>
              <a:rPr lang="fr-FR"/>
              <a:t>Cliquez pour modifier le style du titre</a:t>
            </a:r>
            <a:endParaRPr lang="en-US" dirty="0"/>
          </a:p>
        </p:txBody>
      </p:sp>
      <p:sp>
        <p:nvSpPr>
          <p:cNvPr id="10" name="Text Placeholder 9"/>
          <p:cNvSpPr>
            <a:spLocks noGrp="1"/>
          </p:cNvSpPr>
          <p:nvPr>
            <p:ph type="body" sz="quarter" idx="12"/>
          </p:nvPr>
        </p:nvSpPr>
        <p:spPr>
          <a:xfrm>
            <a:off x="526850" y="1741013"/>
            <a:ext cx="8743950" cy="507546"/>
          </a:xfrm>
        </p:spPr>
        <p:txBody>
          <a:bodyPr>
            <a:noAutofit/>
          </a:bodyPr>
          <a:lstStyle>
            <a:lvl1pPr marL="0" indent="0">
              <a:buNone/>
              <a:defRPr sz="2000" b="0" i="0">
                <a:solidFill>
                  <a:srgbClr val="FFFFFF"/>
                </a:solidFill>
                <a:latin typeface="Arial"/>
                <a:cs typeface="Arial"/>
              </a:defRPr>
            </a:lvl1pPr>
            <a:lvl2pPr>
              <a:defRPr sz="2000">
                <a:solidFill>
                  <a:srgbClr val="FFFFFF"/>
                </a:solidFill>
                <a:latin typeface="Robot light"/>
                <a:cs typeface="Robot light"/>
              </a:defRPr>
            </a:lvl2pPr>
            <a:lvl3pPr>
              <a:defRPr sz="2000">
                <a:solidFill>
                  <a:srgbClr val="FFFFFF"/>
                </a:solidFill>
                <a:latin typeface="Robot light"/>
                <a:cs typeface="Robot light"/>
              </a:defRPr>
            </a:lvl3pPr>
            <a:lvl4pPr>
              <a:defRPr sz="2000">
                <a:solidFill>
                  <a:srgbClr val="FFFFFF"/>
                </a:solidFill>
                <a:latin typeface="Robot light"/>
                <a:cs typeface="Robot light"/>
              </a:defRPr>
            </a:lvl4pPr>
            <a:lvl5pPr>
              <a:defRPr sz="2000">
                <a:solidFill>
                  <a:srgbClr val="FFFFFF"/>
                </a:solidFill>
                <a:latin typeface="Robot light"/>
                <a:cs typeface="Robot light"/>
              </a:defRPr>
            </a:lvl5pPr>
          </a:lstStyle>
          <a:p>
            <a:pPr lvl="0"/>
            <a:r>
              <a:rPr lang="fr-FR"/>
              <a:t>Cliquez pour modifier les styles du texte du masque</a:t>
            </a:r>
          </a:p>
        </p:txBody>
      </p:sp>
      <p:sp>
        <p:nvSpPr>
          <p:cNvPr id="11" name="Text Placeholder 9"/>
          <p:cNvSpPr>
            <a:spLocks noGrp="1"/>
          </p:cNvSpPr>
          <p:nvPr>
            <p:ph type="body" sz="quarter" idx="13"/>
          </p:nvPr>
        </p:nvSpPr>
        <p:spPr>
          <a:xfrm>
            <a:off x="526850" y="3218997"/>
            <a:ext cx="8743950" cy="507546"/>
          </a:xfrm>
        </p:spPr>
        <p:txBody>
          <a:bodyPr>
            <a:noAutofit/>
          </a:bodyPr>
          <a:lstStyle>
            <a:lvl1pPr marL="457200" indent="-457200">
              <a:buFont typeface="+mj-lt"/>
              <a:buAutoNum type="arabicPeriod"/>
              <a:defRPr sz="1700" b="1" i="0">
                <a:solidFill>
                  <a:srgbClr val="FFFFFF"/>
                </a:solidFill>
                <a:latin typeface="Arial"/>
                <a:cs typeface="Arial"/>
              </a:defRPr>
            </a:lvl1pPr>
            <a:lvl2pPr>
              <a:defRPr sz="2000">
                <a:solidFill>
                  <a:srgbClr val="FFFFFF"/>
                </a:solidFill>
                <a:latin typeface="Robot light"/>
                <a:cs typeface="Robot light"/>
              </a:defRPr>
            </a:lvl2pPr>
            <a:lvl3pPr>
              <a:defRPr sz="2000">
                <a:solidFill>
                  <a:srgbClr val="FFFFFF"/>
                </a:solidFill>
                <a:latin typeface="Robot light"/>
                <a:cs typeface="Robot light"/>
              </a:defRPr>
            </a:lvl3pPr>
            <a:lvl4pPr>
              <a:defRPr sz="2000">
                <a:solidFill>
                  <a:srgbClr val="FFFFFF"/>
                </a:solidFill>
                <a:latin typeface="Robot light"/>
                <a:cs typeface="Robot light"/>
              </a:defRPr>
            </a:lvl4pPr>
            <a:lvl5pPr>
              <a:defRPr sz="2000">
                <a:solidFill>
                  <a:srgbClr val="FFFFFF"/>
                </a:solidFill>
                <a:latin typeface="Robot light"/>
                <a:cs typeface="Robot light"/>
              </a:defRPr>
            </a:lvl5pPr>
          </a:lstStyle>
          <a:p>
            <a:pPr lvl="0"/>
            <a:r>
              <a:rPr lang="fr-FR"/>
              <a:t>Cliquez pour modifier les styles du texte du masque</a:t>
            </a:r>
          </a:p>
        </p:txBody>
      </p:sp>
      <p:sp>
        <p:nvSpPr>
          <p:cNvPr id="17" name="Text Placeholder 16"/>
          <p:cNvSpPr>
            <a:spLocks noGrp="1"/>
          </p:cNvSpPr>
          <p:nvPr>
            <p:ph type="body" sz="quarter" idx="14"/>
          </p:nvPr>
        </p:nvSpPr>
        <p:spPr>
          <a:xfrm>
            <a:off x="514350" y="6021881"/>
            <a:ext cx="5325666" cy="422275"/>
          </a:xfrm>
        </p:spPr>
        <p:txBody>
          <a:bodyPr/>
          <a:lstStyle>
            <a:lvl1pPr>
              <a:defRPr sz="1600" b="1" i="0">
                <a:solidFill>
                  <a:srgbClr val="D90011"/>
                </a:solidFill>
                <a:latin typeface="Arial"/>
                <a:cs typeface="Arial"/>
              </a:defRPr>
            </a:lvl1pPr>
          </a:lstStyle>
          <a:p>
            <a:pPr lvl="0"/>
            <a:r>
              <a:rPr lang="fr-FR"/>
              <a:t>Cliquez pour modifier les styles du texte du masque</a:t>
            </a:r>
          </a:p>
        </p:txBody>
      </p:sp>
    </p:spTree>
    <p:extLst>
      <p:ext uri="{BB962C8B-B14F-4D97-AF65-F5344CB8AC3E}">
        <p14:creationId xmlns:p14="http://schemas.microsoft.com/office/powerpoint/2010/main" val="1062799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p:spTree>
      <p:nvGrpSpPr>
        <p:cNvPr id="1" name=""/>
        <p:cNvGrpSpPr/>
        <p:nvPr/>
      </p:nvGrpSpPr>
      <p:grpSpPr>
        <a:xfrm>
          <a:off x="0" y="0"/>
          <a:ext cx="0" cy="0"/>
          <a:chOff x="0" y="0"/>
          <a:chExt cx="0" cy="0"/>
        </a:xfrm>
      </p:grpSpPr>
      <p:cxnSp>
        <p:nvCxnSpPr>
          <p:cNvPr id="8" name="Straight Connector 3"/>
          <p:cNvCxnSpPr/>
          <p:nvPr/>
        </p:nvCxnSpPr>
        <p:spPr>
          <a:xfrm>
            <a:off x="0" y="6245225"/>
            <a:ext cx="10287000" cy="0"/>
          </a:xfrm>
          <a:prstGeom prst="line">
            <a:avLst/>
          </a:prstGeom>
          <a:ln>
            <a:solidFill>
              <a:srgbClr val="D90011"/>
            </a:solidFill>
          </a:ln>
          <a:effectLst/>
        </p:spPr>
        <p:style>
          <a:lnRef idx="2">
            <a:schemeClr val="accent1"/>
          </a:lnRef>
          <a:fillRef idx="0">
            <a:schemeClr val="accent1"/>
          </a:fillRef>
          <a:effectRef idx="1">
            <a:schemeClr val="accent1"/>
          </a:effectRef>
          <a:fontRef idx="minor">
            <a:schemeClr val="tx1"/>
          </a:fontRef>
        </p:style>
      </p:cxnSp>
      <p:pic>
        <p:nvPicPr>
          <p:cNvPr id="9" name="Picture 4" descr="RubanRouge_LogoAIDES2016.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8569" y="6269039"/>
            <a:ext cx="446484" cy="536575"/>
          </a:xfrm>
          <a:prstGeom prst="rect">
            <a:avLst/>
          </a:prstGeom>
          <a:noFill/>
          <a:ln w="9525">
            <a:noFill/>
            <a:miter lim="800000"/>
            <a:headEnd/>
            <a:tailEnd/>
          </a:ln>
        </p:spPr>
      </p:pic>
      <p:sp>
        <p:nvSpPr>
          <p:cNvPr id="10" name="TextBox 5"/>
          <p:cNvSpPr txBox="1">
            <a:spLocks noChangeArrowheads="1"/>
          </p:cNvSpPr>
          <p:nvPr/>
        </p:nvSpPr>
        <p:spPr bwMode="auto">
          <a:xfrm>
            <a:off x="-642938" y="2444750"/>
            <a:ext cx="10287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endParaRPr lang="en-US" sz="1200"/>
          </a:p>
        </p:txBody>
      </p:sp>
      <p:sp>
        <p:nvSpPr>
          <p:cNvPr id="2" name="Title 1"/>
          <p:cNvSpPr>
            <a:spLocks noGrp="1"/>
          </p:cNvSpPr>
          <p:nvPr>
            <p:ph type="title"/>
          </p:nvPr>
        </p:nvSpPr>
        <p:spPr>
          <a:xfrm>
            <a:off x="514350" y="527614"/>
            <a:ext cx="9258300" cy="461665"/>
          </a:xfrm>
        </p:spPr>
        <p:txBody>
          <a:bodyPr>
            <a:noAutofit/>
          </a:bodyPr>
          <a:lstStyle>
            <a:lvl1pPr algn="l">
              <a:defRPr sz="3000" b="1" i="0">
                <a:solidFill>
                  <a:srgbClr val="D90011"/>
                </a:solidFill>
                <a:latin typeface="Arial"/>
                <a:cs typeface="Arial"/>
              </a:defRPr>
            </a:lvl1pPr>
          </a:lstStyle>
          <a:p>
            <a:r>
              <a:rPr lang="fr-FR"/>
              <a:t>Cliquez pour modifier le style du titre</a:t>
            </a:r>
            <a:endParaRPr lang="en-US" dirty="0"/>
          </a:p>
        </p:txBody>
      </p:sp>
      <p:sp>
        <p:nvSpPr>
          <p:cNvPr id="15" name="Text Placeholder 14"/>
          <p:cNvSpPr>
            <a:spLocks noGrp="1"/>
          </p:cNvSpPr>
          <p:nvPr>
            <p:ph type="body" sz="quarter" idx="13"/>
          </p:nvPr>
        </p:nvSpPr>
        <p:spPr>
          <a:xfrm>
            <a:off x="514351" y="1849879"/>
            <a:ext cx="5772151" cy="307777"/>
          </a:xfrm>
        </p:spPr>
        <p:txBody>
          <a:bodyPr>
            <a:noAutofit/>
          </a:bodyPr>
          <a:lstStyle>
            <a:lvl1pPr marL="0" indent="0">
              <a:buNone/>
              <a:defRPr sz="2000" b="0" i="0">
                <a:latin typeface="Arial"/>
                <a:cs typeface="Arial"/>
              </a:defRPr>
            </a:lvl1pPr>
          </a:lstStyle>
          <a:p>
            <a:pPr lvl="0"/>
            <a:r>
              <a:rPr lang="fr-FR"/>
              <a:t>Cliquez pour modifier les styles du texte du masque</a:t>
            </a:r>
          </a:p>
        </p:txBody>
      </p:sp>
      <p:sp>
        <p:nvSpPr>
          <p:cNvPr id="17" name="Text Placeholder 16"/>
          <p:cNvSpPr>
            <a:spLocks noGrp="1"/>
          </p:cNvSpPr>
          <p:nvPr>
            <p:ph type="body" sz="quarter" idx="14"/>
          </p:nvPr>
        </p:nvSpPr>
        <p:spPr>
          <a:xfrm>
            <a:off x="514351" y="2515452"/>
            <a:ext cx="5772151" cy="2981834"/>
          </a:xfrm>
        </p:spPr>
        <p:txBody>
          <a:bodyPr>
            <a:noAutofit/>
          </a:bodyPr>
          <a:lstStyle>
            <a:lvl1pPr marL="0" indent="0">
              <a:buNone/>
              <a:defRPr sz="1200" b="0" i="0">
                <a:latin typeface="Arial"/>
                <a:cs typeface="Arial"/>
              </a:defRPr>
            </a:lvl1pPr>
            <a:lvl2pPr>
              <a:defRPr sz="1200" b="0" i="0">
                <a:latin typeface="Arial"/>
                <a:cs typeface="Arial"/>
              </a:defRPr>
            </a:lvl2pPr>
            <a:lvl3pPr>
              <a:defRPr sz="1200">
                <a:latin typeface="Robot light"/>
                <a:cs typeface="Robot light"/>
              </a:defRPr>
            </a:lvl3pPr>
            <a:lvl4pPr>
              <a:defRPr sz="1200">
                <a:latin typeface="Robot light"/>
                <a:cs typeface="Robot light"/>
              </a:defRPr>
            </a:lvl4pPr>
            <a:lvl5pPr>
              <a:defRPr sz="1200">
                <a:latin typeface="Robot light"/>
                <a:cs typeface="Robot light"/>
              </a:defRPr>
            </a:lvl5pPr>
          </a:lstStyle>
          <a:p>
            <a:pPr lvl="0"/>
            <a:r>
              <a:rPr lang="fr-FR"/>
              <a:t>Cliquez pour modifier les styles du texte du masque</a:t>
            </a:r>
          </a:p>
          <a:p>
            <a:pPr lvl="1"/>
            <a:r>
              <a:rPr lang="fr-FR"/>
              <a:t>Deuxième niveau</a:t>
            </a:r>
          </a:p>
        </p:txBody>
      </p:sp>
      <p:sp>
        <p:nvSpPr>
          <p:cNvPr id="19" name="Text Placeholder 18"/>
          <p:cNvSpPr>
            <a:spLocks noGrp="1"/>
          </p:cNvSpPr>
          <p:nvPr>
            <p:ph type="body" sz="quarter" idx="15"/>
          </p:nvPr>
        </p:nvSpPr>
        <p:spPr>
          <a:xfrm>
            <a:off x="514351" y="1315571"/>
            <a:ext cx="5772150" cy="415498"/>
          </a:xfrm>
        </p:spPr>
        <p:txBody>
          <a:bodyPr>
            <a:noAutofit/>
          </a:bodyPr>
          <a:lstStyle>
            <a:lvl1pPr marL="0" indent="0">
              <a:buNone/>
              <a:defRPr sz="2600" b="1" i="0">
                <a:latin typeface="Arial"/>
                <a:cs typeface="Arial"/>
              </a:defRPr>
            </a:lvl1pPr>
            <a:lvl2pPr>
              <a:defRPr sz="2700">
                <a:latin typeface="Roboto Bold"/>
                <a:cs typeface="Roboto Bold"/>
              </a:defRPr>
            </a:lvl2pPr>
            <a:lvl3pPr>
              <a:defRPr sz="2700">
                <a:latin typeface="Roboto Bold"/>
                <a:cs typeface="Roboto Bold"/>
              </a:defRPr>
            </a:lvl3pPr>
            <a:lvl4pPr>
              <a:defRPr sz="2700">
                <a:latin typeface="Roboto Bold"/>
                <a:cs typeface="Roboto Bold"/>
              </a:defRPr>
            </a:lvl4pPr>
            <a:lvl5pPr>
              <a:defRPr sz="2700">
                <a:latin typeface="Roboto Bold"/>
                <a:cs typeface="Roboto Bold"/>
              </a:defRPr>
            </a:lvl5pPr>
          </a:lstStyle>
          <a:p>
            <a:pPr lvl="0"/>
            <a:r>
              <a:rPr lang="fr-FR"/>
              <a:t>Cliquez pour modifier les styles du texte du masque</a:t>
            </a:r>
          </a:p>
        </p:txBody>
      </p:sp>
      <p:sp>
        <p:nvSpPr>
          <p:cNvPr id="21" name="Picture Placeholder 20"/>
          <p:cNvSpPr>
            <a:spLocks noGrp="1"/>
          </p:cNvSpPr>
          <p:nvPr>
            <p:ph type="pic" sz="quarter" idx="16"/>
          </p:nvPr>
        </p:nvSpPr>
        <p:spPr>
          <a:xfrm>
            <a:off x="6437781" y="1316038"/>
            <a:ext cx="3334870" cy="4181248"/>
          </a:xfrm>
        </p:spPr>
        <p:txBody>
          <a:bodyPr rtlCol="0">
            <a:noAutofit/>
          </a:bodyPr>
          <a:lstStyle/>
          <a:p>
            <a:pPr lvl="0"/>
            <a:r>
              <a:rPr lang="fr-FR" noProof="0"/>
              <a:t>Cliquez sur l'icône pour ajouter une image</a:t>
            </a:r>
            <a:endParaRPr lang="en-US" noProof="0"/>
          </a:p>
        </p:txBody>
      </p:sp>
      <p:sp>
        <p:nvSpPr>
          <p:cNvPr id="26" name="Text Placeholder 25"/>
          <p:cNvSpPr>
            <a:spLocks noGrp="1"/>
          </p:cNvSpPr>
          <p:nvPr>
            <p:ph type="body" sz="quarter" idx="17"/>
          </p:nvPr>
        </p:nvSpPr>
        <p:spPr>
          <a:xfrm>
            <a:off x="514350" y="6465835"/>
            <a:ext cx="4373762" cy="254000"/>
          </a:xfrm>
        </p:spPr>
        <p:txBody>
          <a:bodyPr/>
          <a:lstStyle>
            <a:lvl1pPr>
              <a:defRPr sz="1200" b="1" i="0">
                <a:latin typeface="Arial"/>
                <a:cs typeface="Arial"/>
              </a:defRPr>
            </a:lvl1pPr>
          </a:lstStyle>
          <a:p>
            <a:pPr lvl="0"/>
            <a:r>
              <a:rPr lang="fr-FR"/>
              <a:t>Cliquez pour modifier les styles du texte du masque</a:t>
            </a:r>
          </a:p>
        </p:txBody>
      </p:sp>
      <p:sp>
        <p:nvSpPr>
          <p:cNvPr id="11" name="Slide Number Placeholder 5"/>
          <p:cNvSpPr>
            <a:spLocks noGrp="1"/>
          </p:cNvSpPr>
          <p:nvPr>
            <p:ph type="sldNum" sz="quarter" idx="18"/>
          </p:nvPr>
        </p:nvSpPr>
        <p:spPr>
          <a:xfrm>
            <a:off x="9068991" y="6465889"/>
            <a:ext cx="1005483" cy="153987"/>
          </a:xfrm>
          <a:prstGeom prst="rect">
            <a:avLst/>
          </a:prstGeom>
        </p:spPr>
        <p:txBody>
          <a:bodyPr vert="horz" wrap="square" lIns="0" tIns="0" rIns="0" bIns="0" numCol="1" anchor="t" anchorCtr="0" compatLnSpc="1">
            <a:prstTxWarp prst="textNoShape">
              <a:avLst/>
            </a:prstTxWarp>
            <a:noAutofit/>
          </a:bodyPr>
          <a:lstStyle>
            <a:lvl1pPr>
              <a:defRPr sz="1000">
                <a:solidFill>
                  <a:srgbClr val="000000"/>
                </a:solidFill>
                <a:latin typeface="Arial" pitchFamily="34" charset="0"/>
                <a:cs typeface="Arial" pitchFamily="34" charset="0"/>
              </a:defRPr>
            </a:lvl1pPr>
          </a:lstStyle>
          <a:p>
            <a:r>
              <a:rPr lang="en-US"/>
              <a:t>PAGE </a:t>
            </a:r>
            <a:fld id="{E00D6E79-9504-436E-B87C-2C7C65A37BB5}" type="slidenum">
              <a:rPr lang="en-US"/>
              <a:pPr/>
              <a:t>‹N°›</a:t>
            </a:fld>
            <a:endParaRPr lang="en-US"/>
          </a:p>
        </p:txBody>
      </p:sp>
    </p:spTree>
    <p:extLst>
      <p:ext uri="{BB962C8B-B14F-4D97-AF65-F5344CB8AC3E}">
        <p14:creationId xmlns:p14="http://schemas.microsoft.com/office/powerpoint/2010/main" val="2404024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141115"/>
            <a:ext cx="9258300" cy="826539"/>
          </a:xfrm>
          <a:prstGeom prst="rect">
            <a:avLst/>
          </a:prstGeom>
        </p:spPr>
        <p:txBody>
          <a:body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Content Placeholder 2"/>
          <p:cNvSpPr>
            <a:spLocks noGrp="1"/>
          </p:cNvSpPr>
          <p:nvPr>
            <p:ph idx="1"/>
          </p:nvPr>
        </p:nvSpPr>
        <p:spPr>
          <a:xfrm>
            <a:off x="853944" y="1600200"/>
            <a:ext cx="8918706" cy="4525963"/>
          </a:xfrm>
          <a:prstGeom prst="rect">
            <a:avLst/>
          </a:prstGeom>
        </p:spPr>
        <p:txBody>
          <a:body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Tree>
    <p:extLst>
      <p:ext uri="{BB962C8B-B14F-4D97-AF65-F5344CB8AC3E}">
        <p14:creationId xmlns:p14="http://schemas.microsoft.com/office/powerpoint/2010/main" val="1030909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cxnSp>
        <p:nvCxnSpPr>
          <p:cNvPr id="7" name="Straight Connector 3"/>
          <p:cNvCxnSpPr/>
          <p:nvPr/>
        </p:nvCxnSpPr>
        <p:spPr>
          <a:xfrm>
            <a:off x="0" y="6245225"/>
            <a:ext cx="10287000" cy="0"/>
          </a:xfrm>
          <a:prstGeom prst="line">
            <a:avLst/>
          </a:prstGeom>
          <a:ln>
            <a:solidFill>
              <a:srgbClr val="D90011"/>
            </a:solidFill>
          </a:ln>
          <a:effectLst/>
        </p:spPr>
        <p:style>
          <a:lnRef idx="2">
            <a:schemeClr val="accent1"/>
          </a:lnRef>
          <a:fillRef idx="0">
            <a:schemeClr val="accent1"/>
          </a:fillRef>
          <a:effectRef idx="1">
            <a:schemeClr val="accent1"/>
          </a:effectRef>
          <a:fontRef idx="minor">
            <a:schemeClr val="tx1"/>
          </a:fontRef>
        </p:style>
      </p:cxnSp>
      <p:pic>
        <p:nvPicPr>
          <p:cNvPr id="8" name="Picture 4" descr="RubanRouge_LogoAIDES2016.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538569" y="6269039"/>
            <a:ext cx="446484" cy="536575"/>
          </a:xfrm>
          <a:prstGeom prst="rect">
            <a:avLst/>
          </a:prstGeom>
          <a:noFill/>
          <a:ln w="9525">
            <a:noFill/>
            <a:miter lim="800000"/>
            <a:headEnd/>
            <a:tailEnd/>
          </a:ln>
        </p:spPr>
      </p:pic>
      <p:sp>
        <p:nvSpPr>
          <p:cNvPr id="10" name="Text Placeholder 9"/>
          <p:cNvSpPr>
            <a:spLocks noGrp="1"/>
          </p:cNvSpPr>
          <p:nvPr>
            <p:ph type="body" sz="quarter" idx="13"/>
          </p:nvPr>
        </p:nvSpPr>
        <p:spPr>
          <a:xfrm>
            <a:off x="514350" y="4209143"/>
            <a:ext cx="9258300" cy="1342572"/>
          </a:xfrm>
        </p:spPr>
        <p:txBody>
          <a:bodyPr>
            <a:normAutofit/>
          </a:bodyPr>
          <a:lstStyle>
            <a:lvl1pPr>
              <a:defRPr sz="3500" b="0" i="0">
                <a:latin typeface="Arial"/>
                <a:cs typeface="Arial"/>
              </a:defRPr>
            </a:lvl1pPr>
            <a:lvl2pPr>
              <a:defRPr>
                <a:latin typeface="Roboto Thin"/>
                <a:cs typeface="Roboto Thin"/>
              </a:defRPr>
            </a:lvl2pPr>
            <a:lvl3pPr>
              <a:defRPr>
                <a:latin typeface="Roboto Thin"/>
                <a:cs typeface="Roboto Thin"/>
              </a:defRPr>
            </a:lvl3pPr>
            <a:lvl4pPr>
              <a:defRPr>
                <a:latin typeface="Roboto Thin"/>
                <a:cs typeface="Roboto Thin"/>
              </a:defRPr>
            </a:lvl4pPr>
            <a:lvl5pPr>
              <a:defRPr>
                <a:latin typeface="Roboto Thin"/>
                <a:cs typeface="Roboto Thin"/>
              </a:defRPr>
            </a:lvl5pPr>
          </a:lstStyle>
          <a:p>
            <a:pPr lvl="0"/>
            <a:r>
              <a:rPr lang="fr-FR"/>
              <a:t>Cliquez pour modifier les styles du texte du masque</a:t>
            </a:r>
          </a:p>
        </p:txBody>
      </p:sp>
      <p:sp>
        <p:nvSpPr>
          <p:cNvPr id="12" name="Text Placeholder 11"/>
          <p:cNvSpPr>
            <a:spLocks noGrp="1"/>
          </p:cNvSpPr>
          <p:nvPr>
            <p:ph type="body" sz="quarter" idx="14"/>
          </p:nvPr>
        </p:nvSpPr>
        <p:spPr>
          <a:xfrm>
            <a:off x="514351" y="5678488"/>
            <a:ext cx="5918597" cy="254226"/>
          </a:xfrm>
        </p:spPr>
        <p:txBody>
          <a:bodyPr/>
          <a:lstStyle>
            <a:lvl1pPr>
              <a:defRPr sz="1200" b="1" i="0">
                <a:latin typeface="Arial"/>
                <a:cs typeface="Arial"/>
              </a:defRPr>
            </a:lvl1pPr>
          </a:lstStyle>
          <a:p>
            <a:pPr lvl="0"/>
            <a:r>
              <a:rPr lang="fr-FR"/>
              <a:t>Cliquez pour modifier les styles du texte du masque</a:t>
            </a:r>
          </a:p>
        </p:txBody>
      </p:sp>
      <p:sp>
        <p:nvSpPr>
          <p:cNvPr id="17" name="Title 1"/>
          <p:cNvSpPr>
            <a:spLocks noGrp="1"/>
          </p:cNvSpPr>
          <p:nvPr>
            <p:ph type="title"/>
          </p:nvPr>
        </p:nvSpPr>
        <p:spPr>
          <a:xfrm>
            <a:off x="514350" y="527614"/>
            <a:ext cx="9258300" cy="461665"/>
          </a:xfrm>
        </p:spPr>
        <p:txBody>
          <a:bodyPr>
            <a:noAutofit/>
          </a:bodyPr>
          <a:lstStyle>
            <a:lvl1pPr algn="l">
              <a:defRPr sz="3000" b="1" i="0">
                <a:solidFill>
                  <a:srgbClr val="D90011"/>
                </a:solidFill>
                <a:latin typeface="Arial"/>
                <a:cs typeface="Arial"/>
              </a:defRPr>
            </a:lvl1pPr>
          </a:lstStyle>
          <a:p>
            <a:r>
              <a:rPr lang="fr-FR"/>
              <a:t>Cliquez pour modifier le style du titre</a:t>
            </a:r>
            <a:endParaRPr lang="en-US" dirty="0"/>
          </a:p>
        </p:txBody>
      </p:sp>
      <p:sp>
        <p:nvSpPr>
          <p:cNvPr id="19" name="Picture Placeholder 18"/>
          <p:cNvSpPr>
            <a:spLocks noGrp="1"/>
          </p:cNvSpPr>
          <p:nvPr>
            <p:ph type="pic" sz="quarter" idx="15"/>
          </p:nvPr>
        </p:nvSpPr>
        <p:spPr>
          <a:xfrm>
            <a:off x="514350" y="1306513"/>
            <a:ext cx="9258300" cy="2774950"/>
          </a:xfrm>
        </p:spPr>
        <p:txBody>
          <a:bodyPr rtlCol="0">
            <a:noAutofit/>
          </a:bodyPr>
          <a:lstStyle/>
          <a:p>
            <a:pPr lvl="0"/>
            <a:r>
              <a:rPr lang="fr-FR" noProof="0"/>
              <a:t>Cliquez sur l'icône pour ajouter une image</a:t>
            </a:r>
            <a:endParaRPr lang="en-US" noProof="0"/>
          </a:p>
        </p:txBody>
      </p:sp>
      <p:sp>
        <p:nvSpPr>
          <p:cNvPr id="22" name="Text Placeholder 21"/>
          <p:cNvSpPr>
            <a:spLocks noGrp="1"/>
          </p:cNvSpPr>
          <p:nvPr>
            <p:ph type="body" sz="quarter" idx="18"/>
          </p:nvPr>
        </p:nvSpPr>
        <p:spPr>
          <a:xfrm>
            <a:off x="514350" y="6468317"/>
            <a:ext cx="7276097" cy="336550"/>
          </a:xfrm>
        </p:spPr>
        <p:txBody>
          <a:bodyPr/>
          <a:lstStyle>
            <a:lvl1pPr>
              <a:defRPr sz="1200" b="1" i="0">
                <a:latin typeface="Arial"/>
                <a:cs typeface="Arial"/>
              </a:defRPr>
            </a:lvl1pPr>
          </a:lstStyle>
          <a:p>
            <a:pPr lvl="0"/>
            <a:r>
              <a:rPr lang="fr-FR"/>
              <a:t>Cliquez pour modifier les styles du texte du masque</a:t>
            </a:r>
          </a:p>
        </p:txBody>
      </p:sp>
      <p:sp>
        <p:nvSpPr>
          <p:cNvPr id="9" name="Slide Number Placeholder 5"/>
          <p:cNvSpPr>
            <a:spLocks noGrp="1"/>
          </p:cNvSpPr>
          <p:nvPr>
            <p:ph type="sldNum" sz="quarter" idx="19"/>
          </p:nvPr>
        </p:nvSpPr>
        <p:spPr>
          <a:xfrm>
            <a:off x="9068991" y="6465889"/>
            <a:ext cx="1005483" cy="153987"/>
          </a:xfrm>
          <a:prstGeom prst="rect">
            <a:avLst/>
          </a:prstGeom>
        </p:spPr>
        <p:txBody>
          <a:bodyPr vert="horz" wrap="square" lIns="0" tIns="0" rIns="0" bIns="0" numCol="1" anchor="t" anchorCtr="0" compatLnSpc="1">
            <a:prstTxWarp prst="textNoShape">
              <a:avLst/>
            </a:prstTxWarp>
            <a:noAutofit/>
          </a:bodyPr>
          <a:lstStyle>
            <a:lvl1pPr>
              <a:defRPr sz="1000">
                <a:solidFill>
                  <a:srgbClr val="000000"/>
                </a:solidFill>
                <a:latin typeface="Arial" pitchFamily="34" charset="0"/>
                <a:cs typeface="Arial" pitchFamily="34" charset="0"/>
              </a:defRPr>
            </a:lvl1pPr>
          </a:lstStyle>
          <a:p>
            <a:r>
              <a:rPr lang="en-US"/>
              <a:t>PAGE </a:t>
            </a:r>
            <a:fld id="{E8D62953-0626-4A0D-A761-16EF47B4D8EB}" type="slidenum">
              <a:rPr lang="en-US"/>
              <a:pPr/>
              <a:t>‹N°›</a:t>
            </a:fld>
            <a:endParaRPr lang="en-US"/>
          </a:p>
        </p:txBody>
      </p:sp>
    </p:spTree>
    <p:extLst>
      <p:ext uri="{BB962C8B-B14F-4D97-AF65-F5344CB8AC3E}">
        <p14:creationId xmlns:p14="http://schemas.microsoft.com/office/powerpoint/2010/main" val="3883149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uverture fin">
    <p:spTree>
      <p:nvGrpSpPr>
        <p:cNvPr id="1" name=""/>
        <p:cNvGrpSpPr/>
        <p:nvPr/>
      </p:nvGrpSpPr>
      <p:grpSpPr>
        <a:xfrm>
          <a:off x="0" y="0"/>
          <a:ext cx="0" cy="0"/>
          <a:chOff x="0" y="0"/>
          <a:chExt cx="0" cy="0"/>
        </a:xfrm>
      </p:grpSpPr>
      <p:sp>
        <p:nvSpPr>
          <p:cNvPr id="2" name="Rectangle 1"/>
          <p:cNvSpPr/>
          <p:nvPr/>
        </p:nvSpPr>
        <p:spPr>
          <a:xfrm>
            <a:off x="1" y="0"/>
            <a:ext cx="10306646" cy="5475288"/>
          </a:xfrm>
          <a:prstGeom prst="rect">
            <a:avLst/>
          </a:prstGeom>
          <a:solidFill>
            <a:srgbClr val="D9001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pic>
        <p:nvPicPr>
          <p:cNvPr id="3" name="Picture 4" descr="aides-horizontal-pant-flat.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58151" y="5837239"/>
            <a:ext cx="1960959" cy="765175"/>
          </a:xfrm>
          <a:prstGeom prst="rect">
            <a:avLst/>
          </a:prstGeom>
          <a:noFill/>
          <a:ln w="9525">
            <a:noFill/>
            <a:miter lim="800000"/>
            <a:headEnd/>
            <a:tailEnd/>
          </a:ln>
        </p:spPr>
      </p:pic>
      <p:sp>
        <p:nvSpPr>
          <p:cNvPr id="5" name="TextBox 6"/>
          <p:cNvSpPr txBox="1">
            <a:spLocks noChangeArrowheads="1"/>
          </p:cNvSpPr>
          <p:nvPr/>
        </p:nvSpPr>
        <p:spPr bwMode="auto">
          <a:xfrm>
            <a:off x="514351" y="2687639"/>
            <a:ext cx="2791421" cy="122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endParaRPr lang="en-US" sz="1200"/>
          </a:p>
        </p:txBody>
      </p:sp>
      <p:sp>
        <p:nvSpPr>
          <p:cNvPr id="6" name="TextBox 7"/>
          <p:cNvSpPr txBox="1">
            <a:spLocks noChangeArrowheads="1"/>
          </p:cNvSpPr>
          <p:nvPr/>
        </p:nvSpPr>
        <p:spPr bwMode="auto">
          <a:xfrm>
            <a:off x="514351" y="4090989"/>
            <a:ext cx="2561034" cy="103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fr-FR" sz="1200">
                <a:solidFill>
                  <a:schemeClr val="bg1"/>
                </a:solidFill>
                <a:latin typeface="Arial"/>
                <a:cs typeface="Arial"/>
              </a:rPr>
              <a:t>NOUS RENCONTRER</a:t>
            </a:r>
          </a:p>
          <a:p>
            <a:pPr>
              <a:defRPr/>
            </a:pPr>
            <a:endParaRPr lang="fr-FR" sz="1200">
              <a:solidFill>
                <a:schemeClr val="bg1"/>
              </a:solidFill>
              <a:latin typeface="Arial"/>
              <a:cs typeface="Arial"/>
            </a:endParaRPr>
          </a:p>
          <a:p>
            <a:pPr>
              <a:defRPr/>
            </a:pPr>
            <a:r>
              <a:rPr lang="fr-FR" sz="1200">
                <a:solidFill>
                  <a:schemeClr val="bg1"/>
                </a:solidFill>
                <a:latin typeface="Arial"/>
                <a:cs typeface="Arial"/>
              </a:rPr>
              <a:t>Tour Essor</a:t>
            </a:r>
          </a:p>
          <a:p>
            <a:pPr>
              <a:defRPr/>
            </a:pPr>
            <a:r>
              <a:rPr lang="fr-FR" sz="1200">
                <a:solidFill>
                  <a:schemeClr val="bg1"/>
                </a:solidFill>
                <a:latin typeface="Arial"/>
                <a:cs typeface="Arial"/>
              </a:rPr>
              <a:t>14 rue </a:t>
            </a:r>
            <a:r>
              <a:rPr lang="fr-FR" sz="1200" err="1">
                <a:solidFill>
                  <a:schemeClr val="bg1"/>
                </a:solidFill>
                <a:latin typeface="Arial"/>
                <a:cs typeface="Arial"/>
              </a:rPr>
              <a:t>Scandicci</a:t>
            </a:r>
            <a:endParaRPr lang="fr-FR" sz="1200">
              <a:solidFill>
                <a:schemeClr val="bg1"/>
              </a:solidFill>
              <a:latin typeface="Arial"/>
              <a:cs typeface="Arial"/>
            </a:endParaRPr>
          </a:p>
          <a:p>
            <a:pPr>
              <a:defRPr/>
            </a:pPr>
            <a:r>
              <a:rPr lang="fr-FR" sz="1200">
                <a:solidFill>
                  <a:schemeClr val="bg1"/>
                </a:solidFill>
                <a:latin typeface="Arial"/>
                <a:cs typeface="Arial"/>
              </a:rPr>
              <a:t>93508 Pantin CEDEX</a:t>
            </a:r>
            <a:endParaRPr lang="en-US" sz="1200">
              <a:solidFill>
                <a:schemeClr val="bg1"/>
              </a:solidFill>
              <a:latin typeface="Arial"/>
              <a:cs typeface="Arial"/>
            </a:endParaRPr>
          </a:p>
        </p:txBody>
      </p:sp>
      <p:sp>
        <p:nvSpPr>
          <p:cNvPr id="7" name="TextBox 8"/>
          <p:cNvSpPr txBox="1">
            <a:spLocks noChangeArrowheads="1"/>
          </p:cNvSpPr>
          <p:nvPr/>
        </p:nvSpPr>
        <p:spPr bwMode="auto">
          <a:xfrm>
            <a:off x="3305771" y="4090989"/>
            <a:ext cx="2314575" cy="103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r>
              <a:rPr lang="fr-FR" sz="1200">
                <a:solidFill>
                  <a:schemeClr val="bg1"/>
                </a:solidFill>
                <a:latin typeface="Arial" pitchFamily="34" charset="0"/>
                <a:cs typeface="Arial" pitchFamily="34" charset="0"/>
              </a:rPr>
              <a:t>NOUS CONTACTER</a:t>
            </a:r>
          </a:p>
          <a:p>
            <a:endParaRPr lang="fr-FR" sz="1200">
              <a:solidFill>
                <a:schemeClr val="bg1"/>
              </a:solidFill>
              <a:latin typeface="Arial" pitchFamily="34" charset="0"/>
              <a:cs typeface="Arial" pitchFamily="34" charset="0"/>
            </a:endParaRPr>
          </a:p>
          <a:p>
            <a:r>
              <a:rPr lang="fr-FR" sz="1200">
                <a:solidFill>
                  <a:schemeClr val="bg1"/>
                </a:solidFill>
                <a:latin typeface="Arial" pitchFamily="34" charset="0"/>
                <a:cs typeface="Arial" pitchFamily="34" charset="0"/>
              </a:rPr>
              <a:t>0801 160 011 </a:t>
            </a:r>
            <a:br>
              <a:rPr lang="fr-FR" sz="1200">
                <a:solidFill>
                  <a:schemeClr val="bg1"/>
                </a:solidFill>
                <a:latin typeface="Arial" pitchFamily="34" charset="0"/>
                <a:cs typeface="Arial" pitchFamily="34" charset="0"/>
              </a:rPr>
            </a:br>
            <a:r>
              <a:rPr lang="fr-FR" sz="1200">
                <a:solidFill>
                  <a:schemeClr val="bg1"/>
                </a:solidFill>
                <a:latin typeface="Arial" pitchFamily="34" charset="0"/>
                <a:cs typeface="Arial" pitchFamily="34" charset="0"/>
              </a:rPr>
              <a:t>(gratuit depuis un fixe)</a:t>
            </a:r>
          </a:p>
        </p:txBody>
      </p:sp>
      <p:sp>
        <p:nvSpPr>
          <p:cNvPr id="8" name="TextBox 9"/>
          <p:cNvSpPr txBox="1">
            <a:spLocks noChangeArrowheads="1"/>
          </p:cNvSpPr>
          <p:nvPr/>
        </p:nvSpPr>
        <p:spPr bwMode="auto">
          <a:xfrm>
            <a:off x="6056114" y="4070351"/>
            <a:ext cx="2198489" cy="963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fr-FR" sz="1200">
                <a:solidFill>
                  <a:schemeClr val="bg1"/>
                </a:solidFill>
                <a:latin typeface="Arial"/>
                <a:cs typeface="Arial"/>
              </a:rPr>
              <a:t>NOUS SUIVRE</a:t>
            </a:r>
          </a:p>
          <a:p>
            <a:pPr>
              <a:defRPr/>
            </a:pPr>
            <a:endParaRPr lang="fr-FR" sz="1200">
              <a:solidFill>
                <a:schemeClr val="bg1"/>
              </a:solidFill>
              <a:latin typeface="Arial"/>
              <a:cs typeface="Arial"/>
            </a:endParaRPr>
          </a:p>
          <a:p>
            <a:pPr>
              <a:defRPr/>
            </a:pPr>
            <a:r>
              <a:rPr lang="fr-FR" sz="1200">
                <a:solidFill>
                  <a:schemeClr val="bg1"/>
                </a:solidFill>
                <a:latin typeface="Arial"/>
                <a:cs typeface="Arial"/>
              </a:rPr>
              <a:t>FB : aides</a:t>
            </a:r>
          </a:p>
          <a:p>
            <a:pPr>
              <a:defRPr/>
            </a:pPr>
            <a:r>
              <a:rPr lang="fr-FR" sz="1200">
                <a:solidFill>
                  <a:schemeClr val="bg1"/>
                </a:solidFill>
                <a:latin typeface="Arial"/>
                <a:cs typeface="Arial"/>
              </a:rPr>
              <a:t>TW : @</a:t>
            </a:r>
            <a:r>
              <a:rPr lang="fr-FR" sz="1200" err="1">
                <a:solidFill>
                  <a:schemeClr val="bg1"/>
                </a:solidFill>
                <a:latin typeface="Arial"/>
                <a:cs typeface="Arial"/>
              </a:rPr>
              <a:t>assoAIDES</a:t>
            </a:r>
            <a:endParaRPr lang="fr-FR" sz="1200">
              <a:solidFill>
                <a:schemeClr val="bg1"/>
              </a:solidFill>
              <a:latin typeface="Arial"/>
              <a:cs typeface="Arial"/>
            </a:endParaRPr>
          </a:p>
        </p:txBody>
      </p:sp>
      <p:pic>
        <p:nvPicPr>
          <p:cNvPr id="9" name="Image 8" descr="AIDES_URL_aides.org_souligne_roug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6222" y="6140704"/>
            <a:ext cx="1515621" cy="234696"/>
          </a:xfrm>
          <a:prstGeom prst="rect">
            <a:avLst/>
          </a:prstGeom>
        </p:spPr>
      </p:pic>
    </p:spTree>
    <p:extLst>
      <p:ext uri="{BB962C8B-B14F-4D97-AF65-F5344CB8AC3E}">
        <p14:creationId xmlns:p14="http://schemas.microsoft.com/office/powerpoint/2010/main" val="855803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C7614-15A9-43A8-9E98-106A33ED6C41}" type="datetimeFigureOut">
              <a:rPr lang="en-US" smtClean="0">
                <a:solidFill>
                  <a:prstClr val="black">
                    <a:tint val="75000"/>
                  </a:prstClr>
                </a:solidFill>
              </a:rPr>
              <a:pPr/>
              <a:t>11/28/19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ED3CB9-049B-4F4F-82D1-8A95299C975C}"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70405750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708572" y="2505075"/>
            <a:ext cx="4351883"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5207794" y="2505075"/>
            <a:ext cx="4373315"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8B36F43-F435-40C3-8801-87F74D9C5409}" type="datetimeFigureOut">
              <a:rPr lang="fr-FR" smtClean="0"/>
              <a:t>28/11/2019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549F784-F0C4-457E-B107-BBDD72D57E66}" type="slidenum">
              <a:rPr lang="fr-FR" smtClean="0"/>
              <a:t>‹N°›</a:t>
            </a:fld>
            <a:endParaRPr lang="fr-FR"/>
          </a:p>
        </p:txBody>
      </p:sp>
    </p:spTree>
    <p:extLst>
      <p:ext uri="{BB962C8B-B14F-4D97-AF65-F5344CB8AC3E}">
        <p14:creationId xmlns:p14="http://schemas.microsoft.com/office/powerpoint/2010/main" val="2976393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a:prstGeom prst="rect">
            <a:avLst/>
          </a:prstGeom>
        </p:spPr>
        <p:txBody>
          <a:bodyPr anchor="t"/>
          <a:lstStyle>
            <a:lvl1pPr algn="l">
              <a:defRPr sz="4000" b="1" cap="all"/>
            </a:lvl1pPr>
          </a:lstStyle>
          <a:p>
            <a:r>
              <a:rPr lang="fr-FR"/>
              <a:t>Click to edit Master title style</a:t>
            </a:r>
            <a:endParaRPr lang="en-US"/>
          </a:p>
        </p:txBody>
      </p:sp>
      <p:sp>
        <p:nvSpPr>
          <p:cNvPr id="3" name="Text Placeholder 2"/>
          <p:cNvSpPr>
            <a:spLocks noGrp="1"/>
          </p:cNvSpPr>
          <p:nvPr>
            <p:ph type="body" idx="1"/>
          </p:nvPr>
        </p:nvSpPr>
        <p:spPr>
          <a:xfrm>
            <a:off x="812800" y="2906713"/>
            <a:ext cx="87439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Click to edit Master text styles</a:t>
            </a:r>
          </a:p>
        </p:txBody>
      </p:sp>
    </p:spTree>
    <p:extLst>
      <p:ext uri="{BB962C8B-B14F-4D97-AF65-F5344CB8AC3E}">
        <p14:creationId xmlns:p14="http://schemas.microsoft.com/office/powerpoint/2010/main" val="903324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596219"/>
          </a:xfrm>
          <a:prstGeom prst="rect">
            <a:avLst/>
          </a:prstGeom>
        </p:spPr>
        <p:txBody>
          <a:body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Content Placeholder 2"/>
          <p:cNvSpPr>
            <a:spLocks noGrp="1"/>
          </p:cNvSpPr>
          <p:nvPr>
            <p:ph sz="half" idx="1"/>
          </p:nvPr>
        </p:nvSpPr>
        <p:spPr>
          <a:xfrm>
            <a:off x="687688" y="1600200"/>
            <a:ext cx="437961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Content Placeholder 3"/>
          <p:cNvSpPr>
            <a:spLocks noGrp="1"/>
          </p:cNvSpPr>
          <p:nvPr>
            <p:ph sz="half" idx="2"/>
          </p:nvPr>
        </p:nvSpPr>
        <p:spPr>
          <a:xfrm>
            <a:off x="5388158" y="1600200"/>
            <a:ext cx="438449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a:t>Click to </a:t>
            </a:r>
            <a:r>
              <a:rPr lang="fr-FR" dirty="0" err="1"/>
              <a:t>edit</a:t>
            </a:r>
            <a:r>
              <a:rPr lang="fr-FR" dirty="0"/>
              <a:t> Master </a:t>
            </a:r>
            <a:r>
              <a:rPr lang="fr-FR" dirty="0" err="1"/>
              <a:t>text</a:t>
            </a:r>
            <a:r>
              <a:rPr lang="fr-FR" dirty="0"/>
              <a:t> styles</a:t>
            </a:r>
          </a:p>
          <a:p>
            <a:pPr lvl="1"/>
            <a:r>
              <a:rPr lang="fr-FR" dirty="0"/>
              <a:t>Second </a:t>
            </a:r>
            <a:r>
              <a:rPr lang="fr-FR" dirty="0" err="1"/>
              <a:t>level</a:t>
            </a:r>
            <a:endParaRPr lang="fr-FR" dirty="0"/>
          </a:p>
          <a:p>
            <a:pPr lvl="2"/>
            <a:r>
              <a:rPr lang="fr-FR" dirty="0" err="1"/>
              <a:t>Third</a:t>
            </a:r>
            <a:r>
              <a:rPr lang="fr-FR" dirty="0"/>
              <a:t> </a:t>
            </a:r>
            <a:r>
              <a:rPr lang="fr-FR" dirty="0" err="1"/>
              <a:t>level</a:t>
            </a:r>
            <a:endParaRPr lang="fr-FR" dirty="0"/>
          </a:p>
          <a:p>
            <a:pPr lvl="3"/>
            <a:r>
              <a:rPr lang="fr-FR" dirty="0" err="1"/>
              <a:t>Fourth</a:t>
            </a:r>
            <a:r>
              <a:rPr lang="fr-FR" dirty="0"/>
              <a:t> </a:t>
            </a:r>
            <a:r>
              <a:rPr lang="fr-FR" dirty="0" err="1"/>
              <a:t>level</a:t>
            </a:r>
            <a:endParaRPr lang="fr-FR" dirty="0"/>
          </a:p>
          <a:p>
            <a:pPr lvl="4"/>
            <a:r>
              <a:rPr lang="fr-FR" dirty="0" err="1"/>
              <a:t>Fifth</a:t>
            </a:r>
            <a:r>
              <a:rPr lang="fr-FR" dirty="0"/>
              <a:t> </a:t>
            </a:r>
            <a:r>
              <a:rPr lang="fr-FR" dirty="0" err="1"/>
              <a:t>level</a:t>
            </a:r>
            <a:endParaRPr lang="en-US" dirty="0"/>
          </a:p>
        </p:txBody>
      </p:sp>
    </p:spTree>
    <p:extLst>
      <p:ext uri="{BB962C8B-B14F-4D97-AF65-F5344CB8AC3E}">
        <p14:creationId xmlns:p14="http://schemas.microsoft.com/office/powerpoint/2010/main" val="4226397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596219"/>
          </a:xfrm>
          <a:prstGeom prst="rect">
            <a:avLst/>
          </a:prstGeom>
        </p:spPr>
        <p:txBody>
          <a:bodyPr/>
          <a:lstStyle>
            <a:lvl1pPr>
              <a:defRPr/>
            </a:lvl1p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Text Placeholder 2"/>
          <p:cNvSpPr>
            <a:spLocks noGrp="1"/>
          </p:cNvSpPr>
          <p:nvPr>
            <p:ph type="body" idx="1"/>
          </p:nvPr>
        </p:nvSpPr>
        <p:spPr>
          <a:xfrm>
            <a:off x="770817" y="1535113"/>
            <a:ext cx="428854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Click to </a:t>
            </a:r>
            <a:r>
              <a:rPr lang="fr-FR" dirty="0" err="1"/>
              <a:t>edit</a:t>
            </a:r>
            <a:r>
              <a:rPr lang="fr-FR" dirty="0"/>
              <a:t> Master </a:t>
            </a:r>
            <a:r>
              <a:rPr lang="fr-FR" dirty="0" err="1"/>
              <a:t>text</a:t>
            </a:r>
            <a:r>
              <a:rPr lang="fr-FR" dirty="0"/>
              <a:t> styles</a:t>
            </a:r>
          </a:p>
        </p:txBody>
      </p:sp>
      <p:sp>
        <p:nvSpPr>
          <p:cNvPr id="4" name="Content Placeholder 3"/>
          <p:cNvSpPr>
            <a:spLocks noGrp="1"/>
          </p:cNvSpPr>
          <p:nvPr>
            <p:ph sz="half" idx="2"/>
          </p:nvPr>
        </p:nvSpPr>
        <p:spPr>
          <a:xfrm>
            <a:off x="770817" y="2174875"/>
            <a:ext cx="428854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5" name="Text Placeholder 4"/>
          <p:cNvSpPr>
            <a:spLocks noGrp="1"/>
          </p:cNvSpPr>
          <p:nvPr>
            <p:ph type="body" sz="quarter" idx="3"/>
          </p:nvPr>
        </p:nvSpPr>
        <p:spPr>
          <a:xfrm>
            <a:off x="5456172" y="1535113"/>
            <a:ext cx="431647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Click to </a:t>
            </a:r>
            <a:r>
              <a:rPr lang="fr-FR" dirty="0" err="1"/>
              <a:t>edit</a:t>
            </a:r>
            <a:r>
              <a:rPr lang="fr-FR" dirty="0"/>
              <a:t> Master </a:t>
            </a:r>
            <a:r>
              <a:rPr lang="fr-FR" dirty="0" err="1"/>
              <a:t>text</a:t>
            </a:r>
            <a:r>
              <a:rPr lang="fr-FR" dirty="0"/>
              <a:t> styles</a:t>
            </a:r>
          </a:p>
        </p:txBody>
      </p:sp>
      <p:sp>
        <p:nvSpPr>
          <p:cNvPr id="6" name="Content Placeholder 5"/>
          <p:cNvSpPr>
            <a:spLocks noGrp="1"/>
          </p:cNvSpPr>
          <p:nvPr>
            <p:ph sz="quarter" idx="4"/>
          </p:nvPr>
        </p:nvSpPr>
        <p:spPr>
          <a:xfrm>
            <a:off x="5456172" y="2174875"/>
            <a:ext cx="431647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Tree>
    <p:extLst>
      <p:ext uri="{BB962C8B-B14F-4D97-AF65-F5344CB8AC3E}">
        <p14:creationId xmlns:p14="http://schemas.microsoft.com/office/powerpoint/2010/main" val="636507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511552"/>
          </a:xfrm>
          <a:prstGeom prst="rect">
            <a:avLst/>
          </a:prstGeom>
        </p:spPr>
        <p:txBody>
          <a:bodyPr/>
          <a:lstStyle/>
          <a:p>
            <a:r>
              <a:rPr lang="fr-FR" dirty="0"/>
              <a:t>Click to </a:t>
            </a:r>
            <a:r>
              <a:rPr lang="fr-FR" dirty="0" err="1"/>
              <a:t>edit</a:t>
            </a:r>
            <a:r>
              <a:rPr lang="fr-FR" dirty="0"/>
              <a:t> Master </a:t>
            </a:r>
            <a:r>
              <a:rPr lang="fr-FR" dirty="0" err="1"/>
              <a:t>title</a:t>
            </a:r>
            <a:r>
              <a:rPr lang="fr-FR" dirty="0"/>
              <a:t> style</a:t>
            </a:r>
            <a:endParaRPr lang="en-US" dirty="0"/>
          </a:p>
        </p:txBody>
      </p:sp>
    </p:spTree>
    <p:extLst>
      <p:ext uri="{BB962C8B-B14F-4D97-AF65-F5344CB8AC3E}">
        <p14:creationId xmlns:p14="http://schemas.microsoft.com/office/powerpoint/2010/main" val="252502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880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49"/>
            <a:ext cx="3384550" cy="694569"/>
          </a:xfrm>
          <a:prstGeom prst="rect">
            <a:avLst/>
          </a:prstGeom>
        </p:spPr>
        <p:txBody>
          <a:bodyPr anchor="b"/>
          <a:lstStyle>
            <a:lvl1pPr algn="l">
              <a:defRPr sz="2000" b="1"/>
            </a:lvl1pPr>
          </a:lstStyle>
          <a:p>
            <a:r>
              <a:rPr lang="fr-FR" dirty="0"/>
              <a:t>Click to </a:t>
            </a:r>
            <a:r>
              <a:rPr lang="fr-FR" dirty="0" err="1"/>
              <a:t>edit</a:t>
            </a:r>
            <a:r>
              <a:rPr lang="fr-FR" dirty="0"/>
              <a:t> Master </a:t>
            </a:r>
            <a:r>
              <a:rPr lang="fr-FR" dirty="0" err="1"/>
              <a:t>title</a:t>
            </a:r>
            <a:r>
              <a:rPr lang="fr-FR" dirty="0"/>
              <a:t> style</a:t>
            </a:r>
            <a:endParaRPr lang="en-US" dirty="0"/>
          </a:p>
        </p:txBody>
      </p:sp>
      <p:sp>
        <p:nvSpPr>
          <p:cNvPr id="3" name="Content Placeholder 2"/>
          <p:cNvSpPr>
            <a:spLocks noGrp="1"/>
          </p:cNvSpPr>
          <p:nvPr>
            <p:ph idx="1"/>
          </p:nvPr>
        </p:nvSpPr>
        <p:spPr>
          <a:xfrm>
            <a:off x="4022725" y="273050"/>
            <a:ext cx="574992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en-US"/>
          </a:p>
        </p:txBody>
      </p:sp>
      <p:sp>
        <p:nvSpPr>
          <p:cNvPr id="4" name="Text Placeholder 3"/>
          <p:cNvSpPr>
            <a:spLocks noGrp="1"/>
          </p:cNvSpPr>
          <p:nvPr>
            <p:ph type="body" sz="half" idx="2"/>
          </p:nvPr>
        </p:nvSpPr>
        <p:spPr>
          <a:xfrm>
            <a:off x="514350" y="1435100"/>
            <a:ext cx="338455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Tree>
    <p:extLst>
      <p:ext uri="{BB962C8B-B14F-4D97-AF65-F5344CB8AC3E}">
        <p14:creationId xmlns:p14="http://schemas.microsoft.com/office/powerpoint/2010/main" val="254621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a:prstGeom prst="rect">
            <a:avLst/>
          </a:prstGeom>
        </p:spPr>
        <p:txBody>
          <a:bodyPr anchor="b"/>
          <a:lstStyle>
            <a:lvl1pPr algn="l">
              <a:defRPr sz="2000" b="1"/>
            </a:lvl1pPr>
          </a:lstStyle>
          <a:p>
            <a:r>
              <a:rPr lang="fr-FR"/>
              <a:t>Click to edit Master title style</a:t>
            </a:r>
            <a:endParaRPr lang="en-US"/>
          </a:p>
        </p:txBody>
      </p:sp>
      <p:sp>
        <p:nvSpPr>
          <p:cNvPr id="3" name="Picture Placeholder 2"/>
          <p:cNvSpPr>
            <a:spLocks noGrp="1"/>
          </p:cNvSpPr>
          <p:nvPr>
            <p:ph type="pic" idx="1"/>
          </p:nvPr>
        </p:nvSpPr>
        <p:spPr>
          <a:xfrm>
            <a:off x="2016125" y="612775"/>
            <a:ext cx="6172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Click to edit Master text styles</a:t>
            </a:r>
          </a:p>
        </p:txBody>
      </p:sp>
    </p:spTree>
    <p:extLst>
      <p:ext uri="{BB962C8B-B14F-4D97-AF65-F5344CB8AC3E}">
        <p14:creationId xmlns:p14="http://schemas.microsoft.com/office/powerpoint/2010/main" val="1665728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84642" name="Rectangle 2"/>
          <p:cNvSpPr>
            <a:spLocks noChangeArrowheads="1"/>
          </p:cNvSpPr>
          <p:nvPr/>
        </p:nvSpPr>
        <p:spPr bwMode="auto">
          <a:xfrm rot="10800000" flipH="1" flipV="1">
            <a:off x="0" y="1069975"/>
            <a:ext cx="10287000" cy="73025"/>
          </a:xfrm>
          <a:prstGeom prst="rect">
            <a:avLst/>
          </a:prstGeom>
          <a:gradFill rotWithShape="0">
            <a:gsLst>
              <a:gs pos="0">
                <a:srgbClr val="0099CC"/>
              </a:gs>
              <a:gs pos="100000">
                <a:srgbClr val="0099CC">
                  <a:gamma/>
                  <a:tint val="0"/>
                  <a:invGamma/>
                </a:srgbClr>
              </a:gs>
            </a:gsLst>
            <a:lin ang="0" scaled="1"/>
          </a:gradFill>
          <a:ln>
            <a:noFill/>
          </a:ln>
          <a:effectLst/>
        </p:spPr>
        <p:txBody>
          <a:bodyPr wrap="none" anchor="ctr"/>
          <a:lstStyle/>
          <a:p>
            <a:pPr>
              <a:defRPr/>
            </a:pPr>
            <a:endParaRPr lang="en-US" b="0">
              <a:cs typeface="+mn-cs"/>
            </a:endParaRPr>
          </a:p>
        </p:txBody>
      </p:sp>
      <p:sp>
        <p:nvSpPr>
          <p:cNvPr id="3184643" name="Rectangle 3"/>
          <p:cNvSpPr>
            <a:spLocks noChangeArrowheads="1"/>
          </p:cNvSpPr>
          <p:nvPr/>
        </p:nvSpPr>
        <p:spPr bwMode="auto">
          <a:xfrm>
            <a:off x="66675" y="0"/>
            <a:ext cx="447675" cy="6858000"/>
          </a:xfrm>
          <a:prstGeom prst="rect">
            <a:avLst/>
          </a:prstGeom>
          <a:gradFill rotWithShape="0">
            <a:gsLst>
              <a:gs pos="0">
                <a:srgbClr val="0099CC"/>
              </a:gs>
              <a:gs pos="100000">
                <a:srgbClr val="FFFFFF"/>
              </a:gs>
            </a:gsLst>
            <a:lin ang="5400000" scaled="1"/>
          </a:gradFill>
          <a:ln>
            <a:noFill/>
          </a:ln>
          <a:effectLst/>
        </p:spPr>
        <p:txBody>
          <a:bodyPr wrap="none" anchor="ctr"/>
          <a:lstStyle/>
          <a:p>
            <a:pPr>
              <a:defRPr/>
            </a:pPr>
            <a:endParaRPr lang="en-US" b="0">
              <a:cs typeface="+mn-cs"/>
            </a:endParaRPr>
          </a:p>
        </p:txBody>
      </p:sp>
      <p:sp>
        <p:nvSpPr>
          <p:cNvPr id="3184644" name="Rectangle 4"/>
          <p:cNvSpPr>
            <a:spLocks noChangeArrowheads="1"/>
          </p:cNvSpPr>
          <p:nvPr/>
        </p:nvSpPr>
        <p:spPr bwMode="auto">
          <a:xfrm>
            <a:off x="0" y="0"/>
            <a:ext cx="447675" cy="6858000"/>
          </a:xfrm>
          <a:prstGeom prst="rect">
            <a:avLst/>
          </a:prstGeom>
          <a:solidFill>
            <a:srgbClr val="0099CC"/>
          </a:solidFill>
          <a:ln>
            <a:noFill/>
          </a:ln>
          <a:effectLst/>
        </p:spPr>
        <p:txBody>
          <a:bodyPr wrap="none" anchor="ctr"/>
          <a:lstStyle/>
          <a:p>
            <a:pPr>
              <a:defRPr/>
            </a:pPr>
            <a:endParaRPr lang="en-US" b="0">
              <a:cs typeface="+mn-cs"/>
            </a:endParaRPr>
          </a:p>
        </p:txBody>
      </p:sp>
      <p:sp>
        <p:nvSpPr>
          <p:cNvPr id="3184646" name="Text Box 6"/>
          <p:cNvSpPr txBox="1">
            <a:spLocks noChangeArrowheads="1"/>
          </p:cNvSpPr>
          <p:nvPr/>
        </p:nvSpPr>
        <p:spPr bwMode="auto">
          <a:xfrm rot="-5400000">
            <a:off x="-2234766" y="3107016"/>
            <a:ext cx="4916732" cy="369332"/>
          </a:xfrm>
          <a:prstGeom prst="rect">
            <a:avLst/>
          </a:prstGeom>
          <a:noFill/>
          <a:ln>
            <a:noFill/>
          </a:ln>
          <a:effectLst/>
        </p:spPr>
        <p:txBody>
          <a:bodyPr wrap="none">
            <a:spAutoFit/>
          </a:bodyPr>
          <a:lstStyle>
            <a:lvl1pPr eaLnBrk="0" hangingPunct="0">
              <a:defRPr sz="1200">
                <a:solidFill>
                  <a:schemeClr val="tx1"/>
                </a:solidFill>
                <a:latin typeface="Arial" charset="0"/>
                <a:ea typeface="ＭＳ Ｐゴシック" charset="0"/>
                <a:cs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eaLnBrk="0" fontAlgn="base" hangingPunct="0">
              <a:spcBef>
                <a:spcPct val="0"/>
              </a:spcBef>
              <a:spcAft>
                <a:spcPct val="0"/>
              </a:spcAft>
              <a:defRPr sz="1200">
                <a:solidFill>
                  <a:schemeClr val="tx1"/>
                </a:solidFill>
                <a:latin typeface="Arial" charset="0"/>
                <a:ea typeface="ＭＳ Ｐゴシック" charset="0"/>
              </a:defRPr>
            </a:lvl6pPr>
            <a:lvl7pPr marL="2971800" indent="-228600" eaLnBrk="0" fontAlgn="base" hangingPunct="0">
              <a:spcBef>
                <a:spcPct val="0"/>
              </a:spcBef>
              <a:spcAft>
                <a:spcPct val="0"/>
              </a:spcAft>
              <a:defRPr sz="1200">
                <a:solidFill>
                  <a:schemeClr val="tx1"/>
                </a:solidFill>
                <a:latin typeface="Arial" charset="0"/>
                <a:ea typeface="ＭＳ Ｐゴシック" charset="0"/>
              </a:defRPr>
            </a:lvl7pPr>
            <a:lvl8pPr marL="3429000" indent="-228600" eaLnBrk="0" fontAlgn="base" hangingPunct="0">
              <a:spcBef>
                <a:spcPct val="0"/>
              </a:spcBef>
              <a:spcAft>
                <a:spcPct val="0"/>
              </a:spcAft>
              <a:defRPr sz="1200">
                <a:solidFill>
                  <a:schemeClr val="tx1"/>
                </a:solidFill>
                <a:latin typeface="Arial" charset="0"/>
                <a:ea typeface="ＭＳ Ｐゴシック" charset="0"/>
              </a:defRPr>
            </a:lvl8pPr>
            <a:lvl9pPr marL="3886200" indent="-228600" eaLnBrk="0" fontAlgn="base" hangingPunct="0">
              <a:spcBef>
                <a:spcPct val="0"/>
              </a:spcBef>
              <a:spcAft>
                <a:spcPct val="0"/>
              </a:spcAft>
              <a:defRPr sz="1200">
                <a:solidFill>
                  <a:schemeClr val="tx1"/>
                </a:solidFill>
                <a:latin typeface="Arial" charset="0"/>
                <a:ea typeface="ＭＳ Ｐゴシック" charset="0"/>
              </a:defRPr>
            </a:lvl9pPr>
          </a:lstStyle>
          <a:p>
            <a:pPr algn="ctr" eaLnBrk="1" hangingPunct="1">
              <a:spcBef>
                <a:spcPct val="50000"/>
              </a:spcBef>
              <a:defRPr/>
            </a:pPr>
            <a:r>
              <a:rPr lang="fr-FR" sz="1800" dirty="0">
                <a:solidFill>
                  <a:schemeClr val="bg1"/>
                </a:solidFill>
              </a:rPr>
              <a:t>Infection par le VIH, une maladie chronique</a:t>
            </a:r>
          </a:p>
        </p:txBody>
      </p:sp>
      <p:sp>
        <p:nvSpPr>
          <p:cNvPr id="3184648" name="Text Box 8"/>
          <p:cNvSpPr txBox="1">
            <a:spLocks noChangeArrowheads="1"/>
          </p:cNvSpPr>
          <p:nvPr userDrawn="1"/>
        </p:nvSpPr>
        <p:spPr bwMode="auto">
          <a:xfrm>
            <a:off x="-1" y="6583363"/>
            <a:ext cx="580101" cy="276999"/>
          </a:xfrm>
          <a:prstGeom prst="rect">
            <a:avLst/>
          </a:prstGeom>
          <a:noFill/>
          <a:ln>
            <a:noFill/>
          </a:ln>
          <a:effectLst/>
        </p:spPr>
        <p:txBody>
          <a:bodyPr wrap="square">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spcBef>
                <a:spcPct val="50000"/>
              </a:spcBef>
            </a:pPr>
            <a:fld id="{5CF98E5F-7B76-0844-9671-A35744858BD0}" type="slidenum">
              <a:rPr lang="fr-FR" b="0">
                <a:solidFill>
                  <a:schemeClr val="bg1"/>
                </a:solidFill>
              </a:rPr>
              <a:pPr>
                <a:spcBef>
                  <a:spcPct val="50000"/>
                </a:spcBef>
              </a:pPr>
              <a:t>‹N°›</a:t>
            </a:fld>
            <a:endParaRPr lang="fr-FR" b="0" dirty="0">
              <a:solidFill>
                <a:schemeClr val="bg1"/>
              </a:solidFill>
            </a:endParaRPr>
          </a:p>
        </p:txBody>
      </p:sp>
      <p:sp>
        <p:nvSpPr>
          <p:cNvPr id="7176" name="Rectangle 8"/>
          <p:cNvSpPr>
            <a:spLocks noGrp="1" noChangeArrowheads="1"/>
          </p:cNvSpPr>
          <p:nvPr>
            <p:ph type="title"/>
          </p:nvPr>
        </p:nvSpPr>
        <p:spPr bwMode="auto">
          <a:xfrm>
            <a:off x="804863" y="101600"/>
            <a:ext cx="8763000" cy="960438"/>
          </a:xfrm>
          <a:prstGeom prst="rect">
            <a:avLst/>
          </a:prstGeom>
          <a:noFill/>
          <a:ln>
            <a:noFill/>
          </a:ln>
          <a:effectLst>
            <a:prstShdw prst="shdw17" dist="17961" dir="2700000">
              <a:schemeClr val="accent1">
                <a:gamma/>
                <a:shade val="60000"/>
                <a:invGamma/>
                <a:alpha val="74998"/>
              </a:schemeClr>
            </a:prstShdw>
          </a:effectLst>
        </p:spPr>
        <p:txBody>
          <a:bodyPr vert="horz" wrap="square" lIns="91440" tIns="45720" rIns="91440" bIns="45720" numCol="1" anchor="ctr" anchorCtr="0" compatLnSpc="1">
            <a:prstTxWarp prst="textNoShape">
              <a:avLst/>
            </a:prstTxWarp>
          </a:bodyPr>
          <a:lstStyle/>
          <a:p>
            <a:pPr lvl="0"/>
            <a:r>
              <a:rPr lang="fr-FR"/>
              <a:t>Cliquez et modifiez le titre</a:t>
            </a:r>
          </a:p>
        </p:txBody>
      </p:sp>
      <p:sp>
        <p:nvSpPr>
          <p:cNvPr id="7177" name="Rectangle 9"/>
          <p:cNvSpPr>
            <a:spLocks noGrp="1" noChangeArrowheads="1"/>
          </p:cNvSpPr>
          <p:nvPr>
            <p:ph type="body" idx="1"/>
          </p:nvPr>
        </p:nvSpPr>
        <p:spPr bwMode="auto">
          <a:xfrm>
            <a:off x="762000" y="1484313"/>
            <a:ext cx="8763000" cy="4611687"/>
          </a:xfrm>
          <a:prstGeom prst="rect">
            <a:avLst/>
          </a:prstGeom>
          <a:noFill/>
          <a:ln>
            <a:noFill/>
          </a:ln>
          <a:effectLst>
            <a:prstShdw prst="shdw17" dist="17961" dir="2700000">
              <a:schemeClr val="accent1">
                <a:gamma/>
                <a:shade val="60000"/>
                <a:invGamma/>
                <a:alpha val="74998"/>
              </a:schemeClr>
            </a:prstShdw>
          </a:effec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cSld>
  <p:clrMap bg1="lt1" tx1="dk1" bg2="lt2" tx2="dk2" accent1="accent1" accent2="accent2" accent3="accent3" accent4="accent4" accent5="accent5" accent6="accent6" hlink="hlink" folHlink="folHlink"/>
  <p:sldLayoutIdLst>
    <p:sldLayoutId id="2147483869"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921" r:id="rId15"/>
    <p:sldLayoutId id="2147483930" r:id="rId16"/>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14350" y="460376"/>
            <a:ext cx="9258300" cy="460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t>Cliquez pour modifier le style du titre</a:t>
            </a:r>
            <a:endParaRPr lang="en-US"/>
          </a:p>
        </p:txBody>
      </p:sp>
      <p:sp>
        <p:nvSpPr>
          <p:cNvPr id="1027" name="Text Placeholder 2"/>
          <p:cNvSpPr>
            <a:spLocks noGrp="1"/>
          </p:cNvSpPr>
          <p:nvPr>
            <p:ph type="body" idx="1"/>
          </p:nvPr>
        </p:nvSpPr>
        <p:spPr bwMode="auto">
          <a:xfrm>
            <a:off x="514350" y="1600200"/>
            <a:ext cx="9258300" cy="7381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fr-FR"/>
              <a:t>Click to edit Master text styles</a:t>
            </a:r>
          </a:p>
          <a:p>
            <a:pPr lvl="1"/>
            <a:r>
              <a:rPr lang="fr-FR"/>
              <a:t>Second level</a:t>
            </a:r>
          </a:p>
        </p:txBody>
      </p:sp>
    </p:spTree>
    <p:extLst>
      <p:ext uri="{BB962C8B-B14F-4D97-AF65-F5344CB8AC3E}">
        <p14:creationId xmlns:p14="http://schemas.microsoft.com/office/powerpoint/2010/main" val="4157283459"/>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Lst>
  <p:hf hdr="0" ftr="0" dt="0"/>
  <p:txStyles>
    <p:titleStyle>
      <a:lvl1pPr algn="l" defTabSz="457200" rtl="0" eaLnBrk="1" fontAlgn="base" hangingPunct="1">
        <a:spcBef>
          <a:spcPct val="0"/>
        </a:spcBef>
        <a:spcAft>
          <a:spcPct val="0"/>
        </a:spcAft>
        <a:defRPr sz="3000" b="1" kern="1200">
          <a:solidFill>
            <a:schemeClr val="tx1"/>
          </a:solidFill>
          <a:latin typeface="Arial"/>
          <a:ea typeface="MS PGothic" pitchFamily="34" charset="-128"/>
          <a:cs typeface="Arial"/>
        </a:defRPr>
      </a:lvl1pPr>
      <a:lvl2pPr algn="l" defTabSz="457200" rtl="0" eaLnBrk="1" fontAlgn="base" hangingPunct="1">
        <a:spcBef>
          <a:spcPct val="0"/>
        </a:spcBef>
        <a:spcAft>
          <a:spcPct val="0"/>
        </a:spcAft>
        <a:defRPr sz="3000" b="1">
          <a:solidFill>
            <a:schemeClr val="tx1"/>
          </a:solidFill>
          <a:latin typeface="Arial" charset="0"/>
          <a:ea typeface="MS PGothic" pitchFamily="34" charset="-128"/>
        </a:defRPr>
      </a:lvl2pPr>
      <a:lvl3pPr algn="l" defTabSz="457200" rtl="0" eaLnBrk="1" fontAlgn="base" hangingPunct="1">
        <a:spcBef>
          <a:spcPct val="0"/>
        </a:spcBef>
        <a:spcAft>
          <a:spcPct val="0"/>
        </a:spcAft>
        <a:defRPr sz="3000" b="1">
          <a:solidFill>
            <a:schemeClr val="tx1"/>
          </a:solidFill>
          <a:latin typeface="Arial" charset="0"/>
          <a:ea typeface="MS PGothic" pitchFamily="34" charset="-128"/>
        </a:defRPr>
      </a:lvl3pPr>
      <a:lvl4pPr algn="l" defTabSz="457200" rtl="0" eaLnBrk="1" fontAlgn="base" hangingPunct="1">
        <a:spcBef>
          <a:spcPct val="0"/>
        </a:spcBef>
        <a:spcAft>
          <a:spcPct val="0"/>
        </a:spcAft>
        <a:defRPr sz="3000" b="1">
          <a:solidFill>
            <a:schemeClr val="tx1"/>
          </a:solidFill>
          <a:latin typeface="Arial" charset="0"/>
          <a:ea typeface="MS PGothic" pitchFamily="34" charset="-128"/>
        </a:defRPr>
      </a:lvl4pPr>
      <a:lvl5pPr algn="l" defTabSz="457200" rtl="0" eaLnBrk="1" fontAlgn="base" hangingPunct="1">
        <a:spcBef>
          <a:spcPct val="0"/>
        </a:spcBef>
        <a:spcAft>
          <a:spcPct val="0"/>
        </a:spcAft>
        <a:defRPr sz="3000" b="1">
          <a:solidFill>
            <a:schemeClr val="tx1"/>
          </a:solidFill>
          <a:latin typeface="Arial" charset="0"/>
          <a:ea typeface="MS PGothic" pitchFamily="34" charset="-128"/>
        </a:defRPr>
      </a:lvl5pPr>
      <a:lvl6pPr marL="457200" algn="l" defTabSz="457200" rtl="0" eaLnBrk="1" fontAlgn="base" hangingPunct="1">
        <a:spcBef>
          <a:spcPct val="0"/>
        </a:spcBef>
        <a:spcAft>
          <a:spcPct val="0"/>
        </a:spcAft>
        <a:defRPr sz="3000">
          <a:solidFill>
            <a:schemeClr val="tx1"/>
          </a:solidFill>
          <a:latin typeface="Panorama Black" charset="0"/>
          <a:ea typeface="ＭＳ Ｐゴシック" charset="0"/>
        </a:defRPr>
      </a:lvl6pPr>
      <a:lvl7pPr marL="914400" algn="l" defTabSz="457200" rtl="0" eaLnBrk="1" fontAlgn="base" hangingPunct="1">
        <a:spcBef>
          <a:spcPct val="0"/>
        </a:spcBef>
        <a:spcAft>
          <a:spcPct val="0"/>
        </a:spcAft>
        <a:defRPr sz="3000">
          <a:solidFill>
            <a:schemeClr val="tx1"/>
          </a:solidFill>
          <a:latin typeface="Panorama Black" charset="0"/>
          <a:ea typeface="ＭＳ Ｐゴシック" charset="0"/>
        </a:defRPr>
      </a:lvl7pPr>
      <a:lvl8pPr marL="1371600" algn="l" defTabSz="457200" rtl="0" eaLnBrk="1" fontAlgn="base" hangingPunct="1">
        <a:spcBef>
          <a:spcPct val="0"/>
        </a:spcBef>
        <a:spcAft>
          <a:spcPct val="0"/>
        </a:spcAft>
        <a:defRPr sz="3000">
          <a:solidFill>
            <a:schemeClr val="tx1"/>
          </a:solidFill>
          <a:latin typeface="Panorama Black" charset="0"/>
          <a:ea typeface="ＭＳ Ｐゴシック" charset="0"/>
        </a:defRPr>
      </a:lvl8pPr>
      <a:lvl9pPr marL="1828800" algn="l" defTabSz="457200" rtl="0" eaLnBrk="1" fontAlgn="base" hangingPunct="1">
        <a:spcBef>
          <a:spcPct val="0"/>
        </a:spcBef>
        <a:spcAft>
          <a:spcPct val="0"/>
        </a:spcAft>
        <a:defRPr sz="3000">
          <a:solidFill>
            <a:schemeClr val="tx1"/>
          </a:solidFill>
          <a:latin typeface="Panorama Black" charset="0"/>
          <a:ea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defRPr sz="2400" kern="1200">
          <a:solidFill>
            <a:schemeClr val="tx1"/>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pitchFamily="34" charset="0"/>
        <a:buChar char="–"/>
        <a:defRPr sz="2000" kern="1200">
          <a:solidFill>
            <a:schemeClr val="tx1"/>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pitchFamily="34" charset="0"/>
        <a:buChar char="•"/>
        <a:defRPr kern="1200">
          <a:solidFill>
            <a:schemeClr val="tx1"/>
          </a:solidFill>
          <a:latin typeface="Roboto regular"/>
          <a:ea typeface="MS PGothic" pitchFamily="34" charset="-128"/>
          <a:cs typeface="Roboto regular"/>
        </a:defRPr>
      </a:lvl3pPr>
      <a:lvl4pPr marL="1600200" indent="-228600" algn="l" defTabSz="457200" rtl="0" eaLnBrk="1" fontAlgn="base" hangingPunct="1">
        <a:spcBef>
          <a:spcPct val="20000"/>
        </a:spcBef>
        <a:spcAft>
          <a:spcPct val="0"/>
        </a:spcAft>
        <a:buFont typeface="Arial" pitchFamily="34" charset="0"/>
        <a:buChar char="–"/>
        <a:defRPr sz="1600" kern="1200">
          <a:solidFill>
            <a:schemeClr val="tx1"/>
          </a:solidFill>
          <a:latin typeface="Roboto regular"/>
          <a:ea typeface="Roboto regular" charset="0"/>
          <a:cs typeface="Roboto regular"/>
        </a:defRPr>
      </a:lvl4pPr>
      <a:lvl5pPr marL="2057400" indent="-228600" algn="l" defTabSz="457200" rtl="0" eaLnBrk="1" fontAlgn="base" hangingPunct="1">
        <a:spcBef>
          <a:spcPct val="20000"/>
        </a:spcBef>
        <a:spcAft>
          <a:spcPct val="0"/>
        </a:spcAft>
        <a:buFont typeface="Arial" pitchFamily="34" charset="0"/>
        <a:buChar char="»"/>
        <a:defRPr sz="1600" kern="1200">
          <a:solidFill>
            <a:schemeClr val="tx1"/>
          </a:solidFill>
          <a:latin typeface="Roboto regular"/>
          <a:ea typeface="Roboto regular" charset="0"/>
          <a:cs typeface="Robo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28.png"/><Relationship Id="rId5" Type="http://schemas.openxmlformats.org/officeDocument/2006/relationships/image" Target="../media/image25.jpe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clinicaloptions.com/hiv"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ext Box 11"/>
          <p:cNvSpPr txBox="1">
            <a:spLocks noChangeArrowheads="1"/>
          </p:cNvSpPr>
          <p:nvPr/>
        </p:nvSpPr>
        <p:spPr bwMode="auto">
          <a:xfrm>
            <a:off x="889722" y="2482964"/>
            <a:ext cx="5608059"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spcBef>
                <a:spcPct val="50000"/>
              </a:spcBef>
            </a:pPr>
            <a:r>
              <a:rPr lang="fr-FR" sz="3600" b="0" dirty="0"/>
              <a:t>Un exemple de maladie aigue devenue chronique : l’infection par le VIH</a:t>
            </a:r>
          </a:p>
          <a:p>
            <a:pPr>
              <a:spcBef>
                <a:spcPct val="50000"/>
              </a:spcBef>
            </a:pPr>
            <a:endParaRPr lang="fr-FR" sz="3600" b="0" dirty="0"/>
          </a:p>
          <a:p>
            <a:pPr>
              <a:spcBef>
                <a:spcPct val="50000"/>
              </a:spcBef>
            </a:pPr>
            <a:endParaRPr lang="fr-FR" sz="3600" b="0" dirty="0"/>
          </a:p>
          <a:p>
            <a:pPr>
              <a:spcBef>
                <a:spcPct val="50000"/>
              </a:spcBef>
            </a:pPr>
            <a:r>
              <a:rPr lang="fr-FR" b="0" i="1" dirty="0"/>
              <a:t>28 novembre 2019</a:t>
            </a:r>
          </a:p>
        </p:txBody>
      </p:sp>
      <p:sp>
        <p:nvSpPr>
          <p:cNvPr id="65539" name="Text Box 14"/>
          <p:cNvSpPr txBox="1">
            <a:spLocks noChangeArrowheads="1"/>
          </p:cNvSpPr>
          <p:nvPr/>
        </p:nvSpPr>
        <p:spPr bwMode="auto">
          <a:xfrm>
            <a:off x="771959" y="6517788"/>
            <a:ext cx="529747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spcBef>
                <a:spcPct val="50000"/>
              </a:spcBef>
            </a:pPr>
            <a:r>
              <a:rPr lang="fr-FR" i="1" dirty="0"/>
              <a:t>Dr C. Arvieux, CHU de Rennes – UE Pathologies chroniques</a:t>
            </a:r>
          </a:p>
        </p:txBody>
      </p:sp>
      <p:pic>
        <p:nvPicPr>
          <p:cNvPr id="65540" name="Picture 4" descr="LogoCoreVIH"/>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7213" y="144463"/>
            <a:ext cx="1400175" cy="88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Image 3">
            <a:extLst>
              <a:ext uri="{FF2B5EF4-FFF2-40B4-BE49-F238E27FC236}">
                <a16:creationId xmlns:a16="http://schemas.microsoft.com/office/drawing/2014/main" id="{AD5819CE-CB42-8D46-A1ED-F6CAF88D9CC6}"/>
              </a:ext>
            </a:extLst>
          </p:cNvPr>
          <p:cNvPicPr>
            <a:picLocks noChangeAspect="1"/>
          </p:cNvPicPr>
          <p:nvPr/>
        </p:nvPicPr>
        <p:blipFill>
          <a:blip r:embed="rId4"/>
          <a:stretch>
            <a:fillRect/>
          </a:stretch>
        </p:blipFill>
        <p:spPr>
          <a:xfrm>
            <a:off x="7476111" y="252382"/>
            <a:ext cx="2433174" cy="2988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97192" y="2563529"/>
            <a:ext cx="6722026" cy="2988733"/>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8475" y="581638"/>
            <a:ext cx="2205117" cy="985437"/>
          </a:xfrm>
          <a:prstGeom prst="rect">
            <a:avLst/>
          </a:prstGeom>
        </p:spPr>
      </p:pic>
      <p:sp>
        <p:nvSpPr>
          <p:cNvPr id="8" name="Titre 7"/>
          <p:cNvSpPr>
            <a:spLocks noGrp="1"/>
          </p:cNvSpPr>
          <p:nvPr>
            <p:ph type="title"/>
          </p:nvPr>
        </p:nvSpPr>
        <p:spPr>
          <a:xfrm>
            <a:off x="3077891" y="581638"/>
            <a:ext cx="6490092" cy="859447"/>
          </a:xfrm>
        </p:spPr>
        <p:txBody>
          <a:bodyPr>
            <a:normAutofit fontScale="90000"/>
          </a:bodyPr>
          <a:lstStyle/>
          <a:p>
            <a:r>
              <a:rPr lang="fr-FR" dirty="0"/>
              <a:t>Une perception générale plutôt </a:t>
            </a:r>
            <a:r>
              <a:rPr lang="fr-FR" dirty="0">
                <a:solidFill>
                  <a:srgbClr val="E42313"/>
                </a:solidFill>
              </a:rPr>
              <a:t>bienveillante</a:t>
            </a:r>
            <a:br>
              <a:rPr lang="fr-FR" dirty="0"/>
            </a:br>
            <a:endParaRPr lang="fr-FR" dirty="0"/>
          </a:p>
        </p:txBody>
      </p:sp>
      <p:pic>
        <p:nvPicPr>
          <p:cNvPr id="6" name="Image 5">
            <a:extLst>
              <a:ext uri="{FF2B5EF4-FFF2-40B4-BE49-F238E27FC236}">
                <a16:creationId xmlns:a16="http://schemas.microsoft.com/office/drawing/2014/main" id="{2F0BB571-D1F1-40FF-B3F1-BD9E9C0730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1500" y="2786064"/>
            <a:ext cx="2084538" cy="1749524"/>
          </a:xfrm>
          <a:prstGeom prst="rect">
            <a:avLst/>
          </a:prstGeom>
        </p:spPr>
      </p:pic>
      <p:sp>
        <p:nvSpPr>
          <p:cNvPr id="9" name="ZoneTexte 8">
            <a:extLst>
              <a:ext uri="{FF2B5EF4-FFF2-40B4-BE49-F238E27FC236}">
                <a16:creationId xmlns:a16="http://schemas.microsoft.com/office/drawing/2014/main" id="{3CD91EC7-09D8-46D9-ACE3-90CCC549BF36}"/>
              </a:ext>
            </a:extLst>
          </p:cNvPr>
          <p:cNvSpPr txBox="1"/>
          <p:nvPr/>
        </p:nvSpPr>
        <p:spPr>
          <a:xfrm>
            <a:off x="1014423" y="1817640"/>
            <a:ext cx="6030861" cy="369332"/>
          </a:xfrm>
          <a:prstGeom prst="rect">
            <a:avLst/>
          </a:prstGeom>
          <a:noFill/>
        </p:spPr>
        <p:txBody>
          <a:bodyPr wrap="square" rtlCol="0">
            <a:spAutoFit/>
          </a:bodyPr>
          <a:lstStyle/>
          <a:p>
            <a:pPr defTabSz="457200"/>
            <a:r>
              <a:rPr lang="fr-FR" sz="1800" b="0" dirty="0">
                <a:solidFill>
                  <a:prstClr val="black"/>
                </a:solidFill>
                <a:latin typeface="Calibri" pitchFamily="34" charset="0"/>
                <a:ea typeface="MS PGothic" pitchFamily="34" charset="-128"/>
                <a:cs typeface="+mn-cs"/>
              </a:rPr>
              <a:t>La tendance à la </a:t>
            </a:r>
            <a:r>
              <a:rPr lang="fr-FR" sz="1800" b="0" dirty="0">
                <a:solidFill>
                  <a:srgbClr val="E42313"/>
                </a:solidFill>
                <a:latin typeface="Calibri" pitchFamily="34" charset="0"/>
                <a:ea typeface="MS PGothic" pitchFamily="34" charset="-128"/>
                <a:cs typeface="+mn-cs"/>
              </a:rPr>
              <a:t>banalisation</a:t>
            </a:r>
            <a:r>
              <a:rPr lang="fr-FR" sz="1800" b="0" dirty="0">
                <a:solidFill>
                  <a:prstClr val="black"/>
                </a:solidFill>
                <a:latin typeface="Calibri" pitchFamily="34" charset="0"/>
                <a:ea typeface="MS PGothic" pitchFamily="34" charset="-128"/>
                <a:cs typeface="+mn-cs"/>
              </a:rPr>
              <a:t> de la séropositivité se confirme</a:t>
            </a:r>
          </a:p>
        </p:txBody>
      </p:sp>
    </p:spTree>
    <p:extLst>
      <p:ext uri="{BB962C8B-B14F-4D97-AF65-F5344CB8AC3E}">
        <p14:creationId xmlns:p14="http://schemas.microsoft.com/office/powerpoint/2010/main" val="56029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11349" y="2708724"/>
            <a:ext cx="5188213" cy="658353"/>
          </a:xfrm>
          <a:prstGeom prst="rect">
            <a:avLst/>
          </a:prstGeom>
        </p:spPr>
      </p:pic>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4133" y="3540725"/>
            <a:ext cx="3084311" cy="1426564"/>
          </a:xfrm>
          <a:prstGeom prst="rect">
            <a:avLst/>
          </a:prstGeom>
        </p:spPr>
      </p:pic>
      <p:pic>
        <p:nvPicPr>
          <p:cNvPr id="9" name="Imag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1675" y="4254342"/>
            <a:ext cx="2899676" cy="1478951"/>
          </a:xfrm>
          <a:prstGeom prst="rect">
            <a:avLst/>
          </a:prstGeom>
        </p:spPr>
      </p:pic>
      <p:pic>
        <p:nvPicPr>
          <p:cNvPr id="10" name="Imag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2043" y="3436725"/>
            <a:ext cx="3355037" cy="1412033"/>
          </a:xfrm>
          <a:prstGeom prst="rect">
            <a:avLst/>
          </a:prstGeom>
        </p:spPr>
      </p:pic>
      <p:pic>
        <p:nvPicPr>
          <p:cNvPr id="25" name="Image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4502" y="712240"/>
            <a:ext cx="2269262" cy="1014103"/>
          </a:xfrm>
          <a:prstGeom prst="rect">
            <a:avLst/>
          </a:prstGeom>
        </p:spPr>
      </p:pic>
      <p:sp>
        <p:nvSpPr>
          <p:cNvPr id="11" name="Titre 10"/>
          <p:cNvSpPr>
            <a:spLocks noGrp="1"/>
          </p:cNvSpPr>
          <p:nvPr>
            <p:ph type="title"/>
          </p:nvPr>
        </p:nvSpPr>
        <p:spPr>
          <a:xfrm>
            <a:off x="3184664" y="809126"/>
            <a:ext cx="6130495" cy="994172"/>
          </a:xfrm>
        </p:spPr>
        <p:txBody>
          <a:bodyPr>
            <a:normAutofit fontScale="90000"/>
          </a:bodyPr>
          <a:lstStyle/>
          <a:p>
            <a:pPr algn="ctr"/>
            <a:r>
              <a:rPr lang="fr-FR" b="0" dirty="0"/>
              <a:t>MAIS des </a:t>
            </a:r>
            <a:r>
              <a:rPr lang="fr-FR" b="0" dirty="0">
                <a:solidFill>
                  <a:srgbClr val="E42313"/>
                </a:solidFill>
              </a:rPr>
              <a:t>représentations erronées </a:t>
            </a:r>
            <a:r>
              <a:rPr lang="fr-FR" b="0" dirty="0"/>
              <a:t>qui alimentent la </a:t>
            </a:r>
            <a:r>
              <a:rPr lang="fr-FR" b="0" dirty="0">
                <a:solidFill>
                  <a:srgbClr val="E42313"/>
                </a:solidFill>
              </a:rPr>
              <a:t>défiance</a:t>
            </a:r>
            <a:r>
              <a:rPr lang="fr-FR" b="0" dirty="0"/>
              <a:t> et le </a:t>
            </a:r>
            <a:r>
              <a:rPr lang="fr-FR" b="0" dirty="0">
                <a:solidFill>
                  <a:srgbClr val="E42313"/>
                </a:solidFill>
              </a:rPr>
              <a:t>rejet </a:t>
            </a:r>
            <a:r>
              <a:rPr lang="fr-FR" b="0" dirty="0"/>
              <a:t>(1/3)</a:t>
            </a:r>
            <a:br>
              <a:rPr lang="fr-FR" b="0" dirty="0"/>
            </a:br>
            <a:endParaRPr lang="fr-FR" b="0" dirty="0"/>
          </a:p>
        </p:txBody>
      </p:sp>
      <p:sp>
        <p:nvSpPr>
          <p:cNvPr id="2" name="ZoneTexte 1">
            <a:extLst>
              <a:ext uri="{FF2B5EF4-FFF2-40B4-BE49-F238E27FC236}">
                <a16:creationId xmlns:a16="http://schemas.microsoft.com/office/drawing/2014/main" id="{03EA1E9D-A5A5-47AD-92C3-2D498DF5031F}"/>
              </a:ext>
            </a:extLst>
          </p:cNvPr>
          <p:cNvSpPr txBox="1"/>
          <p:nvPr/>
        </p:nvSpPr>
        <p:spPr>
          <a:xfrm>
            <a:off x="902199" y="1992745"/>
            <a:ext cx="7125371" cy="646331"/>
          </a:xfrm>
          <a:prstGeom prst="rect">
            <a:avLst/>
          </a:prstGeom>
          <a:noFill/>
        </p:spPr>
        <p:txBody>
          <a:bodyPr wrap="square" rtlCol="0">
            <a:spAutoFit/>
          </a:bodyPr>
          <a:lstStyle/>
          <a:p>
            <a:pPr defTabSz="457200"/>
            <a:r>
              <a:rPr lang="fr-FR" sz="1800" b="0" dirty="0">
                <a:solidFill>
                  <a:prstClr val="black"/>
                </a:solidFill>
                <a:latin typeface="Calibri" pitchFamily="34" charset="0"/>
                <a:ea typeface="MS PGothic" pitchFamily="34" charset="-128"/>
                <a:cs typeface="+mn-cs"/>
              </a:rPr>
              <a:t>Un </a:t>
            </a:r>
            <a:r>
              <a:rPr lang="fr-FR" sz="1800" b="0" dirty="0">
                <a:solidFill>
                  <a:srgbClr val="E42313"/>
                </a:solidFill>
                <a:latin typeface="Calibri" pitchFamily="34" charset="0"/>
                <a:ea typeface="MS PGothic" pitchFamily="34" charset="-128"/>
                <a:cs typeface="+mn-cs"/>
              </a:rPr>
              <a:t>malaise persistant </a:t>
            </a:r>
            <a:r>
              <a:rPr lang="fr-FR" sz="1800" b="0" dirty="0">
                <a:solidFill>
                  <a:prstClr val="black"/>
                </a:solidFill>
                <a:latin typeface="Calibri" pitchFamily="34" charset="0"/>
                <a:ea typeface="MS PGothic" pitchFamily="34" charset="-128"/>
                <a:cs typeface="+mn-cs"/>
              </a:rPr>
              <a:t>à </a:t>
            </a:r>
            <a:r>
              <a:rPr lang="fr-FR" sz="1800" b="0" dirty="0">
                <a:solidFill>
                  <a:srgbClr val="E42313"/>
                </a:solidFill>
                <a:latin typeface="Calibri" pitchFamily="34" charset="0"/>
                <a:ea typeface="MS PGothic" pitchFamily="34" charset="-128"/>
                <a:cs typeface="+mn-cs"/>
              </a:rPr>
              <a:t>côtoyer</a:t>
            </a:r>
            <a:r>
              <a:rPr lang="fr-FR" sz="1800" b="0" dirty="0">
                <a:solidFill>
                  <a:prstClr val="black"/>
                </a:solidFill>
                <a:latin typeface="Calibri" pitchFamily="34" charset="0"/>
                <a:ea typeface="MS PGothic" pitchFamily="34" charset="-128"/>
                <a:cs typeface="+mn-cs"/>
              </a:rPr>
              <a:t> des personnes séropositives dans des </a:t>
            </a:r>
            <a:r>
              <a:rPr lang="fr-FR" sz="1800" b="0" dirty="0">
                <a:solidFill>
                  <a:srgbClr val="E42313"/>
                </a:solidFill>
                <a:latin typeface="Calibri" pitchFamily="34" charset="0"/>
                <a:ea typeface="MS PGothic" pitchFamily="34" charset="-128"/>
                <a:cs typeface="+mn-cs"/>
              </a:rPr>
              <a:t>situations quotidiennes</a:t>
            </a:r>
          </a:p>
        </p:txBody>
      </p:sp>
      <p:pic>
        <p:nvPicPr>
          <p:cNvPr id="7" name="Image 6">
            <a:extLst>
              <a:ext uri="{FF2B5EF4-FFF2-40B4-BE49-F238E27FC236}">
                <a16:creationId xmlns:a16="http://schemas.microsoft.com/office/drawing/2014/main" id="{87E64204-B941-4EB5-AB6B-57D5FB75D04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7149" y="5116069"/>
            <a:ext cx="1514829" cy="1098994"/>
          </a:xfrm>
          <a:prstGeom prst="rect">
            <a:avLst/>
          </a:prstGeom>
        </p:spPr>
      </p:pic>
      <p:sp>
        <p:nvSpPr>
          <p:cNvPr id="8" name="Rectangle 7">
            <a:extLst>
              <a:ext uri="{FF2B5EF4-FFF2-40B4-BE49-F238E27FC236}">
                <a16:creationId xmlns:a16="http://schemas.microsoft.com/office/drawing/2014/main" id="{F85AEA0F-5155-4508-9D32-14DDFA837161}"/>
              </a:ext>
            </a:extLst>
          </p:cNvPr>
          <p:cNvSpPr/>
          <p:nvPr/>
        </p:nvSpPr>
        <p:spPr>
          <a:xfrm>
            <a:off x="3712743" y="3956781"/>
            <a:ext cx="2537168" cy="297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800" b="0">
              <a:solidFill>
                <a:prstClr val="white"/>
              </a:solidFill>
              <a:latin typeface="Calibri"/>
            </a:endParaRPr>
          </a:p>
        </p:txBody>
      </p:sp>
    </p:spTree>
    <p:extLst>
      <p:ext uri="{BB962C8B-B14F-4D97-AF65-F5344CB8AC3E}">
        <p14:creationId xmlns:p14="http://schemas.microsoft.com/office/powerpoint/2010/main" val="3086466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16813" y="2315851"/>
            <a:ext cx="4423973" cy="3610198"/>
          </a:xfrm>
          <a:prstGeom prst="rect">
            <a:avLst/>
          </a:prstGeom>
        </p:spPr>
      </p:pic>
      <p:pic>
        <p:nvPicPr>
          <p:cNvPr id="13" name="Imag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 y="957642"/>
            <a:ext cx="2269262" cy="1014103"/>
          </a:xfrm>
          <a:prstGeom prst="rect">
            <a:avLst/>
          </a:prstGeom>
        </p:spPr>
      </p:pic>
      <p:sp>
        <p:nvSpPr>
          <p:cNvPr id="2" name="ZoneTexte 1">
            <a:extLst>
              <a:ext uri="{FF2B5EF4-FFF2-40B4-BE49-F238E27FC236}">
                <a16:creationId xmlns:a16="http://schemas.microsoft.com/office/drawing/2014/main" id="{F677B35B-F5F6-464D-BD35-A4AD7A46231B}"/>
              </a:ext>
            </a:extLst>
          </p:cNvPr>
          <p:cNvSpPr txBox="1"/>
          <p:nvPr/>
        </p:nvSpPr>
        <p:spPr>
          <a:xfrm>
            <a:off x="895686" y="2614960"/>
            <a:ext cx="4021127" cy="923330"/>
          </a:xfrm>
          <a:prstGeom prst="rect">
            <a:avLst/>
          </a:prstGeom>
          <a:noFill/>
        </p:spPr>
        <p:txBody>
          <a:bodyPr wrap="square" rtlCol="0">
            <a:spAutoFit/>
          </a:bodyPr>
          <a:lstStyle/>
          <a:p>
            <a:pPr defTabSz="457200"/>
            <a:r>
              <a:rPr lang="fr-FR" sz="1800" b="0" dirty="0">
                <a:solidFill>
                  <a:prstClr val="black"/>
                </a:solidFill>
                <a:latin typeface="Calibri" pitchFamily="34" charset="0"/>
                <a:ea typeface="MS PGothic" pitchFamily="34" charset="-128"/>
                <a:cs typeface="+mn-cs"/>
              </a:rPr>
              <a:t>Une </a:t>
            </a:r>
            <a:r>
              <a:rPr lang="fr-FR" sz="1800" b="0" dirty="0">
                <a:solidFill>
                  <a:srgbClr val="E42313"/>
                </a:solidFill>
                <a:latin typeface="Calibri" pitchFamily="34" charset="0"/>
                <a:ea typeface="MS PGothic" pitchFamily="34" charset="-128"/>
                <a:cs typeface="+mn-cs"/>
              </a:rPr>
              <a:t>gêne</a:t>
            </a:r>
            <a:r>
              <a:rPr lang="fr-FR" sz="1800" b="0" dirty="0">
                <a:solidFill>
                  <a:prstClr val="black"/>
                </a:solidFill>
                <a:latin typeface="Calibri" pitchFamily="34" charset="0"/>
                <a:ea typeface="MS PGothic" pitchFamily="34" charset="-128"/>
                <a:cs typeface="+mn-cs"/>
              </a:rPr>
              <a:t> à l’égard des personnes séropositives principalement nourrie par la </a:t>
            </a:r>
            <a:r>
              <a:rPr lang="fr-FR" sz="1800" b="0" dirty="0">
                <a:solidFill>
                  <a:srgbClr val="E42313"/>
                </a:solidFill>
                <a:latin typeface="Calibri" pitchFamily="34" charset="0"/>
                <a:ea typeface="MS PGothic" pitchFamily="34" charset="-128"/>
                <a:cs typeface="+mn-cs"/>
              </a:rPr>
              <a:t>peur de la contamination</a:t>
            </a:r>
          </a:p>
        </p:txBody>
      </p:sp>
      <p:sp>
        <p:nvSpPr>
          <p:cNvPr id="10" name="Titre 1">
            <a:extLst>
              <a:ext uri="{FF2B5EF4-FFF2-40B4-BE49-F238E27FC236}">
                <a16:creationId xmlns:a16="http://schemas.microsoft.com/office/drawing/2014/main" id="{6A0FAA65-6600-48D8-A271-73FCAD8CB65E}"/>
              </a:ext>
            </a:extLst>
          </p:cNvPr>
          <p:cNvSpPr txBox="1">
            <a:spLocks/>
          </p:cNvSpPr>
          <p:nvPr/>
        </p:nvSpPr>
        <p:spPr>
          <a:xfrm>
            <a:off x="2840763" y="957642"/>
            <a:ext cx="6231471" cy="11502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700" b="0" dirty="0">
                <a:solidFill>
                  <a:prstClr val="black"/>
                </a:solidFill>
                <a:latin typeface="Calibri"/>
              </a:rPr>
              <a:t>MAIS des </a:t>
            </a:r>
            <a:r>
              <a:rPr lang="fr-FR" sz="2700" b="0" dirty="0">
                <a:solidFill>
                  <a:srgbClr val="E42313"/>
                </a:solidFill>
                <a:latin typeface="Calibri"/>
              </a:rPr>
              <a:t>représentations erronées </a:t>
            </a:r>
            <a:r>
              <a:rPr lang="fr-FR" sz="2700" b="0" dirty="0">
                <a:solidFill>
                  <a:prstClr val="black"/>
                </a:solidFill>
                <a:latin typeface="Calibri"/>
              </a:rPr>
              <a:t>qui alimentent la </a:t>
            </a:r>
            <a:r>
              <a:rPr lang="fr-FR" sz="2700" b="0" dirty="0">
                <a:solidFill>
                  <a:srgbClr val="E42313"/>
                </a:solidFill>
                <a:latin typeface="Calibri"/>
              </a:rPr>
              <a:t>défiance</a:t>
            </a:r>
            <a:r>
              <a:rPr lang="fr-FR" sz="2700" b="0" dirty="0">
                <a:solidFill>
                  <a:prstClr val="black"/>
                </a:solidFill>
                <a:latin typeface="Calibri"/>
              </a:rPr>
              <a:t> et le </a:t>
            </a:r>
            <a:r>
              <a:rPr lang="fr-FR" sz="2700" b="0" dirty="0">
                <a:solidFill>
                  <a:srgbClr val="E42313"/>
                </a:solidFill>
                <a:latin typeface="Calibri"/>
              </a:rPr>
              <a:t>rejet </a:t>
            </a:r>
            <a:r>
              <a:rPr lang="fr-FR" sz="2700" b="0" dirty="0">
                <a:solidFill>
                  <a:prstClr val="black"/>
                </a:solidFill>
                <a:latin typeface="Calibri"/>
              </a:rPr>
              <a:t>(2/3)</a:t>
            </a:r>
          </a:p>
        </p:txBody>
      </p:sp>
      <p:sp>
        <p:nvSpPr>
          <p:cNvPr id="11" name="ZoneTexte 10">
            <a:extLst>
              <a:ext uri="{FF2B5EF4-FFF2-40B4-BE49-F238E27FC236}">
                <a16:creationId xmlns:a16="http://schemas.microsoft.com/office/drawing/2014/main" id="{96E61ABE-9183-BB40-8CB5-1BAF8056BD01}"/>
              </a:ext>
            </a:extLst>
          </p:cNvPr>
          <p:cNvSpPr txBox="1"/>
          <p:nvPr/>
        </p:nvSpPr>
        <p:spPr>
          <a:xfrm>
            <a:off x="1101586" y="3949149"/>
            <a:ext cx="3299792" cy="1152463"/>
          </a:xfrm>
          <a:prstGeom prst="rect">
            <a:avLst/>
          </a:prstGeom>
        </p:spPr>
        <p:txBody>
          <a:bodyPr vert="horz" wrap="square" lIns="0" tIns="0" rIns="0" bIns="0" rtlCol="0" anchor="t" anchorCtr="0">
            <a:noAutofit/>
          </a:bodyPr>
          <a:lstStyle/>
          <a:p>
            <a:pPr defTabSz="457200"/>
            <a:r>
              <a:rPr lang="fr-FR" b="0" dirty="0">
                <a:solidFill>
                  <a:prstClr val="black"/>
                </a:solidFill>
                <a:latin typeface="Calibri" pitchFamily="34" charset="0"/>
                <a:ea typeface="MS PGothic" pitchFamily="34" charset="-128"/>
                <a:cs typeface="+mn-cs"/>
              </a:rPr>
              <a:t>Base : aux personnes qui se sentiraient mal à l’aise si elles apprenaient qu’</a:t>
            </a:r>
            <a:r>
              <a:rPr lang="fr-FR" b="0" dirty="0" err="1">
                <a:solidFill>
                  <a:prstClr val="black"/>
                </a:solidFill>
                <a:latin typeface="Calibri" pitchFamily="34" charset="0"/>
                <a:ea typeface="MS PGothic" pitchFamily="34" charset="-128"/>
                <a:cs typeface="+mn-cs"/>
              </a:rPr>
              <a:t>un-e</a:t>
            </a:r>
            <a:r>
              <a:rPr lang="fr-FR" b="0" dirty="0">
                <a:solidFill>
                  <a:prstClr val="black"/>
                </a:solidFill>
                <a:latin typeface="Calibri" pitchFamily="34" charset="0"/>
                <a:ea typeface="MS PGothic" pitchFamily="34" charset="-128"/>
                <a:cs typeface="+mn-cs"/>
              </a:rPr>
              <a:t> </a:t>
            </a:r>
            <a:r>
              <a:rPr lang="fr-FR" b="0" dirty="0" err="1">
                <a:solidFill>
                  <a:prstClr val="black"/>
                </a:solidFill>
                <a:latin typeface="Calibri" pitchFamily="34" charset="0"/>
                <a:ea typeface="MS PGothic" pitchFamily="34" charset="-128"/>
                <a:cs typeface="+mn-cs"/>
              </a:rPr>
              <a:t>enseignant-e</a:t>
            </a:r>
            <a:r>
              <a:rPr lang="fr-FR" b="0" dirty="0">
                <a:solidFill>
                  <a:prstClr val="black"/>
                </a:solidFill>
                <a:latin typeface="Calibri" pitchFamily="34" charset="0"/>
                <a:ea typeface="MS PGothic" pitchFamily="34" charset="-128"/>
                <a:cs typeface="+mn-cs"/>
              </a:rPr>
              <a:t> de leur enfant ou qu’</a:t>
            </a:r>
            <a:r>
              <a:rPr lang="fr-FR" b="0" dirty="0" err="1">
                <a:solidFill>
                  <a:prstClr val="black"/>
                </a:solidFill>
                <a:latin typeface="Calibri" pitchFamily="34" charset="0"/>
                <a:ea typeface="MS PGothic" pitchFamily="34" charset="-128"/>
                <a:cs typeface="+mn-cs"/>
              </a:rPr>
              <a:t>un-e</a:t>
            </a:r>
            <a:r>
              <a:rPr lang="fr-FR" b="0" dirty="0">
                <a:solidFill>
                  <a:prstClr val="black"/>
                </a:solidFill>
                <a:latin typeface="Calibri" pitchFamily="34" charset="0"/>
                <a:ea typeface="MS PGothic" pitchFamily="34" charset="-128"/>
                <a:cs typeface="+mn-cs"/>
              </a:rPr>
              <a:t> de leur collègue est séropositif-</a:t>
            </a:r>
            <a:r>
              <a:rPr lang="fr-FR" b="0" dirty="0" err="1">
                <a:solidFill>
                  <a:prstClr val="black"/>
                </a:solidFill>
                <a:latin typeface="Calibri" pitchFamily="34" charset="0"/>
                <a:ea typeface="MS PGothic" pitchFamily="34" charset="-128"/>
                <a:cs typeface="+mn-cs"/>
              </a:rPr>
              <a:t>ve</a:t>
            </a:r>
            <a:endParaRPr lang="fr-FR" b="0" dirty="0">
              <a:solidFill>
                <a:prstClr val="black"/>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262956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0046" y="1070117"/>
            <a:ext cx="2269262" cy="1014103"/>
          </a:xfrm>
          <a:prstGeom prst="rect">
            <a:avLst/>
          </a:prstGeom>
          <a:ln>
            <a:solidFill>
              <a:srgbClr val="FDFDFD"/>
            </a:solidFill>
          </a:ln>
        </p:spPr>
      </p:pic>
      <p:sp>
        <p:nvSpPr>
          <p:cNvPr id="3" name="Titre 1"/>
          <p:cNvSpPr txBox="1">
            <a:spLocks/>
          </p:cNvSpPr>
          <p:nvPr/>
        </p:nvSpPr>
        <p:spPr>
          <a:xfrm>
            <a:off x="3430606" y="1201016"/>
            <a:ext cx="4190785" cy="1150283"/>
          </a:xfrm>
          <a:prstGeom prst="rect">
            <a:avLst/>
          </a:prstGeom>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700" b="0" dirty="0">
                <a:solidFill>
                  <a:prstClr val="black"/>
                </a:solidFill>
                <a:latin typeface="Calibri"/>
              </a:rPr>
              <a:t>MAIS des</a:t>
            </a:r>
            <a:r>
              <a:rPr lang="fr-FR" sz="2700" b="0" dirty="0">
                <a:solidFill>
                  <a:srgbClr val="E42313"/>
                </a:solidFill>
                <a:latin typeface="Calibri"/>
              </a:rPr>
              <a:t> représentations erronées </a:t>
            </a:r>
            <a:r>
              <a:rPr lang="fr-FR" sz="2700" b="0" dirty="0">
                <a:solidFill>
                  <a:prstClr val="black"/>
                </a:solidFill>
                <a:latin typeface="Calibri"/>
              </a:rPr>
              <a:t>qui alimentent la </a:t>
            </a:r>
            <a:r>
              <a:rPr lang="fr-FR" sz="2700" b="0" dirty="0">
                <a:solidFill>
                  <a:srgbClr val="E42313"/>
                </a:solidFill>
                <a:latin typeface="Calibri"/>
              </a:rPr>
              <a:t>défiance</a:t>
            </a:r>
            <a:r>
              <a:rPr lang="fr-FR" sz="2700" b="0" dirty="0">
                <a:solidFill>
                  <a:prstClr val="black"/>
                </a:solidFill>
                <a:latin typeface="Calibri"/>
              </a:rPr>
              <a:t> et le </a:t>
            </a:r>
            <a:r>
              <a:rPr lang="fr-FR" sz="2700" b="0" dirty="0">
                <a:solidFill>
                  <a:srgbClr val="E42313"/>
                </a:solidFill>
                <a:latin typeface="Calibri"/>
              </a:rPr>
              <a:t>rejet </a:t>
            </a:r>
            <a:r>
              <a:rPr lang="fr-FR" sz="2700" b="0" dirty="0">
                <a:solidFill>
                  <a:prstClr val="black"/>
                </a:solidFill>
                <a:latin typeface="Calibri"/>
              </a:rPr>
              <a:t>(3/3)</a:t>
            </a:r>
          </a:p>
        </p:txBody>
      </p:sp>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01512" y="2497610"/>
            <a:ext cx="5026367" cy="3021804"/>
          </a:xfrm>
          <a:prstGeom prst="rect">
            <a:avLst/>
          </a:prstGeom>
        </p:spPr>
      </p:pic>
      <p:pic>
        <p:nvPicPr>
          <p:cNvPr id="6" name="Espace réservé du contenu 6">
            <a:extLst>
              <a:ext uri="{FF2B5EF4-FFF2-40B4-BE49-F238E27FC236}">
                <a16:creationId xmlns:a16="http://schemas.microsoft.com/office/drawing/2014/main" id="{63114F24-43AC-4991-945F-AE099B41E72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5031" y="980024"/>
            <a:ext cx="1381925" cy="1771200"/>
          </a:xfrm>
          <a:prstGeom prst="rect">
            <a:avLst/>
          </a:prstGeom>
        </p:spPr>
      </p:pic>
      <p:pic>
        <p:nvPicPr>
          <p:cNvPr id="8" name="Image 7">
            <a:extLst>
              <a:ext uri="{FF2B5EF4-FFF2-40B4-BE49-F238E27FC236}">
                <a16:creationId xmlns:a16="http://schemas.microsoft.com/office/drawing/2014/main" id="{EBFE10E3-1636-4577-9DD6-6C9C3EDFC6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06070" y="4462390"/>
            <a:ext cx="1128870" cy="978830"/>
          </a:xfrm>
          <a:prstGeom prst="rect">
            <a:avLst/>
          </a:prstGeom>
        </p:spPr>
      </p:pic>
      <p:sp>
        <p:nvSpPr>
          <p:cNvPr id="9" name="ZoneTexte 8">
            <a:extLst>
              <a:ext uri="{FF2B5EF4-FFF2-40B4-BE49-F238E27FC236}">
                <a16:creationId xmlns:a16="http://schemas.microsoft.com/office/drawing/2014/main" id="{4572BC5D-0A02-4988-81A4-4E44D6B3AA05}"/>
              </a:ext>
            </a:extLst>
          </p:cNvPr>
          <p:cNvSpPr txBox="1"/>
          <p:nvPr/>
        </p:nvSpPr>
        <p:spPr>
          <a:xfrm>
            <a:off x="813046" y="2751224"/>
            <a:ext cx="1899262" cy="2031325"/>
          </a:xfrm>
          <a:prstGeom prst="rect">
            <a:avLst/>
          </a:prstGeom>
          <a:noFill/>
        </p:spPr>
        <p:txBody>
          <a:bodyPr wrap="square" rtlCol="0">
            <a:spAutoFit/>
          </a:bodyPr>
          <a:lstStyle/>
          <a:p>
            <a:pPr defTabSz="457200"/>
            <a:r>
              <a:rPr lang="fr-FR" sz="1800" b="0" dirty="0">
                <a:solidFill>
                  <a:prstClr val="black"/>
                </a:solidFill>
                <a:latin typeface="Calibri" pitchFamily="34" charset="0"/>
                <a:ea typeface="MS PGothic" pitchFamily="34" charset="-128"/>
                <a:cs typeface="+mn-cs"/>
              </a:rPr>
              <a:t>Des </a:t>
            </a:r>
            <a:r>
              <a:rPr lang="fr-FR" sz="1800" b="0" dirty="0">
                <a:solidFill>
                  <a:srgbClr val="E42313"/>
                </a:solidFill>
                <a:latin typeface="Calibri" pitchFamily="34" charset="0"/>
                <a:ea typeface="MS PGothic" pitchFamily="34" charset="-128"/>
                <a:cs typeface="+mn-cs"/>
              </a:rPr>
              <a:t>pratiques professionnelles discriminatoires </a:t>
            </a:r>
            <a:r>
              <a:rPr lang="fr-FR" sz="1800" b="0" dirty="0">
                <a:solidFill>
                  <a:prstClr val="black"/>
                </a:solidFill>
                <a:latin typeface="Calibri" pitchFamily="34" charset="0"/>
                <a:ea typeface="MS PGothic" pitchFamily="34" charset="-128"/>
                <a:cs typeface="+mn-cs"/>
              </a:rPr>
              <a:t>considérées comme </a:t>
            </a:r>
            <a:r>
              <a:rPr lang="fr-FR" sz="1800" b="0" dirty="0">
                <a:solidFill>
                  <a:srgbClr val="E42313"/>
                </a:solidFill>
                <a:latin typeface="Calibri" pitchFamily="34" charset="0"/>
                <a:ea typeface="MS PGothic" pitchFamily="34" charset="-128"/>
                <a:cs typeface="+mn-cs"/>
              </a:rPr>
              <a:t>justifiées </a:t>
            </a:r>
            <a:r>
              <a:rPr lang="fr-FR" sz="1800" b="0" dirty="0">
                <a:solidFill>
                  <a:prstClr val="black"/>
                </a:solidFill>
                <a:latin typeface="Calibri" pitchFamily="34" charset="0"/>
                <a:ea typeface="MS PGothic" pitchFamily="34" charset="-128"/>
                <a:cs typeface="+mn-cs"/>
              </a:rPr>
              <a:t>par </a:t>
            </a:r>
            <a:r>
              <a:rPr lang="fr-FR" sz="1800" b="0" dirty="0">
                <a:solidFill>
                  <a:srgbClr val="E42313"/>
                </a:solidFill>
                <a:latin typeface="Calibri" pitchFamily="34" charset="0"/>
                <a:ea typeface="MS PGothic" pitchFamily="34" charset="-128"/>
                <a:cs typeface="+mn-cs"/>
              </a:rPr>
              <a:t>près d’un tiers des </a:t>
            </a:r>
            <a:r>
              <a:rPr lang="fr-FR" sz="1800" b="0" dirty="0" err="1">
                <a:solidFill>
                  <a:srgbClr val="E42313"/>
                </a:solidFill>
                <a:latin typeface="Calibri" pitchFamily="34" charset="0"/>
                <a:ea typeface="MS PGothic" pitchFamily="34" charset="-128"/>
                <a:cs typeface="+mn-cs"/>
              </a:rPr>
              <a:t>Français-es</a:t>
            </a:r>
            <a:endParaRPr lang="fr-FR" sz="1800" b="0">
              <a:solidFill>
                <a:srgbClr val="E42313"/>
              </a:solidFill>
              <a:latin typeface="Calibri" pitchFamily="34" charset="0"/>
              <a:ea typeface="MS PGothic" pitchFamily="34" charset="-128"/>
              <a:cs typeface="+mn-cs"/>
            </a:endParaRPr>
          </a:p>
        </p:txBody>
      </p:sp>
    </p:spTree>
    <p:extLst>
      <p:ext uri="{BB962C8B-B14F-4D97-AF65-F5344CB8AC3E}">
        <p14:creationId xmlns:p14="http://schemas.microsoft.com/office/powerpoint/2010/main" val="16572634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1102" y="1049398"/>
            <a:ext cx="2269262" cy="1014103"/>
          </a:xfrm>
          <a:prstGeom prst="rect">
            <a:avLst/>
          </a:prstGeom>
        </p:spPr>
      </p:pic>
      <p:sp>
        <p:nvSpPr>
          <p:cNvPr id="2" name="Titre 1"/>
          <p:cNvSpPr txBox="1">
            <a:spLocks/>
          </p:cNvSpPr>
          <p:nvPr/>
        </p:nvSpPr>
        <p:spPr>
          <a:xfrm>
            <a:off x="3239868" y="1149365"/>
            <a:ext cx="5541967" cy="115028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700" b="0" dirty="0">
                <a:solidFill>
                  <a:prstClr val="black"/>
                </a:solidFill>
                <a:latin typeface="Calibri"/>
              </a:rPr>
              <a:t>Une </a:t>
            </a:r>
            <a:r>
              <a:rPr lang="fr-FR" sz="2700" b="0" dirty="0">
                <a:solidFill>
                  <a:srgbClr val="E42313"/>
                </a:solidFill>
                <a:latin typeface="Calibri"/>
              </a:rPr>
              <a:t>ignorance</a:t>
            </a:r>
            <a:r>
              <a:rPr lang="fr-FR" sz="2700" b="0" dirty="0">
                <a:solidFill>
                  <a:prstClr val="black"/>
                </a:solidFill>
                <a:latin typeface="Calibri"/>
              </a:rPr>
              <a:t> généralisée des avancées thérapeutiques</a:t>
            </a:r>
          </a:p>
        </p:txBody>
      </p:sp>
      <p:pic>
        <p:nvPicPr>
          <p:cNvPr id="5" name="Imag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59838" y="2633497"/>
            <a:ext cx="5541967" cy="3244480"/>
          </a:xfrm>
          <a:prstGeom prst="rect">
            <a:avLst/>
          </a:prstGeom>
        </p:spPr>
      </p:pic>
      <p:pic>
        <p:nvPicPr>
          <p:cNvPr id="6" name="Espace réservé du contenu 6">
            <a:extLst>
              <a:ext uri="{FF2B5EF4-FFF2-40B4-BE49-F238E27FC236}">
                <a16:creationId xmlns:a16="http://schemas.microsoft.com/office/drawing/2014/main" id="{BBDB508A-6C41-4623-94F8-A3C0EB92A0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5031" y="980024"/>
            <a:ext cx="1381925" cy="1771200"/>
          </a:xfrm>
          <a:prstGeom prst="rect">
            <a:avLst/>
          </a:prstGeom>
        </p:spPr>
      </p:pic>
      <p:sp>
        <p:nvSpPr>
          <p:cNvPr id="7" name="ZoneTexte 6">
            <a:extLst>
              <a:ext uri="{FF2B5EF4-FFF2-40B4-BE49-F238E27FC236}">
                <a16:creationId xmlns:a16="http://schemas.microsoft.com/office/drawing/2014/main" id="{DAD45F46-21BD-4F97-B030-C7E36CEA4397}"/>
              </a:ext>
            </a:extLst>
          </p:cNvPr>
          <p:cNvSpPr txBox="1"/>
          <p:nvPr/>
        </p:nvSpPr>
        <p:spPr>
          <a:xfrm>
            <a:off x="985198" y="2978877"/>
            <a:ext cx="2539651" cy="923330"/>
          </a:xfrm>
          <a:prstGeom prst="rect">
            <a:avLst/>
          </a:prstGeom>
          <a:noFill/>
        </p:spPr>
        <p:txBody>
          <a:bodyPr wrap="square" rtlCol="0">
            <a:spAutoFit/>
          </a:bodyPr>
          <a:lstStyle/>
          <a:p>
            <a:pPr defTabSz="457200"/>
            <a:r>
              <a:rPr lang="fr-FR" sz="1800" b="0">
                <a:solidFill>
                  <a:srgbClr val="E42313"/>
                </a:solidFill>
                <a:latin typeface="Calibri" pitchFamily="34" charset="0"/>
                <a:ea typeface="MS PGothic" pitchFamily="34" charset="-128"/>
                <a:cs typeface="+mn-cs"/>
              </a:rPr>
              <a:t>Modes de transmission </a:t>
            </a:r>
            <a:r>
              <a:rPr lang="fr-FR" sz="1800" b="0">
                <a:solidFill>
                  <a:prstClr val="black"/>
                </a:solidFill>
                <a:latin typeface="Calibri" pitchFamily="34" charset="0"/>
                <a:ea typeface="MS PGothic" pitchFamily="34" charset="-128"/>
                <a:cs typeface="+mn-cs"/>
              </a:rPr>
              <a:t>du VIH : des </a:t>
            </a:r>
            <a:r>
              <a:rPr lang="fr-FR" sz="1800" b="0">
                <a:solidFill>
                  <a:srgbClr val="E42313"/>
                </a:solidFill>
                <a:latin typeface="Calibri" pitchFamily="34" charset="0"/>
                <a:ea typeface="MS PGothic" pitchFamily="34" charset="-128"/>
                <a:cs typeface="+mn-cs"/>
              </a:rPr>
              <a:t>préjugés</a:t>
            </a:r>
            <a:r>
              <a:rPr lang="fr-FR" sz="1800" b="0">
                <a:solidFill>
                  <a:prstClr val="black"/>
                </a:solidFill>
                <a:latin typeface="Calibri" pitchFamily="34" charset="0"/>
                <a:ea typeface="MS PGothic" pitchFamily="34" charset="-128"/>
                <a:cs typeface="+mn-cs"/>
              </a:rPr>
              <a:t> encore marqués</a:t>
            </a:r>
          </a:p>
        </p:txBody>
      </p:sp>
      <p:pic>
        <p:nvPicPr>
          <p:cNvPr id="9" name="Image 8">
            <a:extLst>
              <a:ext uri="{FF2B5EF4-FFF2-40B4-BE49-F238E27FC236}">
                <a16:creationId xmlns:a16="http://schemas.microsoft.com/office/drawing/2014/main" id="{C637C1C6-AB1D-4888-8FFC-24F11A417E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8495" y="4808340"/>
            <a:ext cx="1450384" cy="1000265"/>
          </a:xfrm>
          <a:prstGeom prst="rect">
            <a:avLst/>
          </a:prstGeom>
        </p:spPr>
      </p:pic>
    </p:spTree>
    <p:extLst>
      <p:ext uri="{BB962C8B-B14F-4D97-AF65-F5344CB8AC3E}">
        <p14:creationId xmlns:p14="http://schemas.microsoft.com/office/powerpoint/2010/main" val="52421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37663B-9101-CE4D-B72D-14A31BE408A7}"/>
              </a:ext>
            </a:extLst>
          </p:cNvPr>
          <p:cNvSpPr>
            <a:spLocks noGrp="1"/>
          </p:cNvSpPr>
          <p:nvPr>
            <p:ph type="title"/>
          </p:nvPr>
        </p:nvSpPr>
        <p:spPr/>
        <p:txBody>
          <a:bodyPr/>
          <a:lstStyle/>
          <a:p>
            <a:r>
              <a:rPr lang="fr-FR" dirty="0"/>
              <a:t>Mortalité et espérance de vie</a:t>
            </a:r>
          </a:p>
        </p:txBody>
      </p:sp>
      <p:sp>
        <p:nvSpPr>
          <p:cNvPr id="3" name="Espace réservé du texte 2">
            <a:extLst>
              <a:ext uri="{FF2B5EF4-FFF2-40B4-BE49-F238E27FC236}">
                <a16:creationId xmlns:a16="http://schemas.microsoft.com/office/drawing/2014/main" id="{785D5250-5693-DB48-B801-D085DE8106E6}"/>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1709840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2" descr="legartg fig1.tiff"/>
          <p:cNvPicPr>
            <a:picLocks noChangeAspect="1"/>
          </p:cNvPicPr>
          <p:nvPr/>
        </p:nvPicPr>
        <p:blipFill>
          <a:blip r:embed="rId2">
            <a:extLst>
              <a:ext uri="{28A0092B-C50C-407E-A947-70E740481C1C}">
                <a14:useLocalDpi xmlns:a14="http://schemas.microsoft.com/office/drawing/2010/main" val="0"/>
              </a:ext>
            </a:extLst>
          </a:blip>
          <a:srcRect l="3203" t="4037" r="3523" b="3209"/>
          <a:stretch>
            <a:fillRect/>
          </a:stretch>
        </p:blipFill>
        <p:spPr bwMode="auto">
          <a:xfrm>
            <a:off x="2822229" y="1264444"/>
            <a:ext cx="6028878" cy="507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458" name="Image 3" descr="RA legarth JAIDS2016.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00377" y="197446"/>
            <a:ext cx="7715250"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59" name="ZoneTexte 4"/>
          <p:cNvSpPr txBox="1">
            <a:spLocks noChangeArrowheads="1"/>
          </p:cNvSpPr>
          <p:nvPr/>
        </p:nvSpPr>
        <p:spPr bwMode="auto">
          <a:xfrm>
            <a:off x="720372" y="2639220"/>
            <a:ext cx="1655564" cy="10272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2025" dirty="0"/>
              <a:t>2440 HIV+</a:t>
            </a:r>
          </a:p>
          <a:p>
            <a:pPr eaLnBrk="1" hangingPunct="1">
              <a:spcBef>
                <a:spcPct val="0"/>
              </a:spcBef>
              <a:buFontTx/>
              <a:buNone/>
            </a:pPr>
            <a:r>
              <a:rPr lang="fr-FR" altLang="fr-FR" sz="2025" dirty="0"/>
              <a:t>14 588 HIV-</a:t>
            </a:r>
          </a:p>
          <a:p>
            <a:pPr eaLnBrk="1" hangingPunct="1">
              <a:spcBef>
                <a:spcPct val="0"/>
              </a:spcBef>
              <a:buFontTx/>
              <a:buNone/>
            </a:pPr>
            <a:r>
              <a:rPr lang="fr-FR" altLang="fr-FR" sz="2025" dirty="0" err="1"/>
              <a:t>Denmark</a:t>
            </a:r>
            <a:endParaRPr lang="fr-FR" altLang="fr-FR" sz="2025" dirty="0"/>
          </a:p>
        </p:txBody>
      </p:sp>
      <p:sp>
        <p:nvSpPr>
          <p:cNvPr id="19460" name="ZoneTexte 5"/>
          <p:cNvSpPr txBox="1">
            <a:spLocks noChangeArrowheads="1"/>
          </p:cNvSpPr>
          <p:nvPr/>
        </p:nvSpPr>
        <p:spPr bwMode="auto">
          <a:xfrm>
            <a:off x="7873305" y="2007841"/>
            <a:ext cx="679994" cy="3520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688"/>
              <a:t>HIV -</a:t>
            </a:r>
          </a:p>
        </p:txBody>
      </p:sp>
      <p:sp>
        <p:nvSpPr>
          <p:cNvPr id="19461" name="ZoneTexte 1"/>
          <p:cNvSpPr txBox="1">
            <a:spLocks noChangeArrowheads="1"/>
          </p:cNvSpPr>
          <p:nvPr/>
        </p:nvSpPr>
        <p:spPr bwMode="auto">
          <a:xfrm>
            <a:off x="720372" y="6339632"/>
            <a:ext cx="2101857"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350" i="1" dirty="0"/>
              <a:t>RA </a:t>
            </a:r>
            <a:r>
              <a:rPr lang="fr-FR" altLang="fr-FR" sz="1350" i="1" dirty="0" err="1"/>
              <a:t>Legarth</a:t>
            </a:r>
            <a:r>
              <a:rPr lang="fr-FR" altLang="fr-FR" sz="1350" i="1" dirty="0"/>
              <a:t> JAIDS 2016</a:t>
            </a:r>
          </a:p>
        </p:txBody>
      </p:sp>
      <p:sp>
        <p:nvSpPr>
          <p:cNvPr id="19462" name="ZoneTexte 1"/>
          <p:cNvSpPr txBox="1">
            <a:spLocks noChangeArrowheads="1"/>
          </p:cNvSpPr>
          <p:nvPr/>
        </p:nvSpPr>
        <p:spPr bwMode="auto">
          <a:xfrm>
            <a:off x="8215901" y="4056852"/>
            <a:ext cx="1449436"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350" dirty="0"/>
              <a:t>1996-1999 HIV+</a:t>
            </a:r>
            <a:endParaRPr lang="fr-FR" altLang="fr-FR" sz="1181" dirty="0"/>
          </a:p>
        </p:txBody>
      </p:sp>
      <p:sp>
        <p:nvSpPr>
          <p:cNvPr id="19463" name="ZoneTexte 7"/>
          <p:cNvSpPr txBox="1">
            <a:spLocks noChangeArrowheads="1"/>
          </p:cNvSpPr>
          <p:nvPr/>
        </p:nvSpPr>
        <p:spPr bwMode="auto">
          <a:xfrm>
            <a:off x="8290909" y="3516383"/>
            <a:ext cx="1449436"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350" dirty="0"/>
              <a:t>2000-2005 HIV+</a:t>
            </a:r>
            <a:endParaRPr lang="fr-FR" altLang="fr-FR" sz="1181" dirty="0"/>
          </a:p>
        </p:txBody>
      </p:sp>
      <p:sp>
        <p:nvSpPr>
          <p:cNvPr id="19464" name="ZoneTexte 8"/>
          <p:cNvSpPr txBox="1">
            <a:spLocks noChangeArrowheads="1"/>
          </p:cNvSpPr>
          <p:nvPr/>
        </p:nvSpPr>
        <p:spPr bwMode="auto">
          <a:xfrm>
            <a:off x="8215902" y="2975914"/>
            <a:ext cx="1449436"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350" dirty="0">
                <a:solidFill>
                  <a:srgbClr val="FF0000"/>
                </a:solidFill>
              </a:rPr>
              <a:t>2006-2014 HIV+</a:t>
            </a:r>
            <a:endParaRPr lang="fr-FR" altLang="fr-FR" sz="1181" dirty="0">
              <a:solidFill>
                <a:srgbClr val="FF0000"/>
              </a:solidFill>
            </a:endParaRPr>
          </a:p>
        </p:txBody>
      </p:sp>
    </p:spTree>
    <p:extLst>
      <p:ext uri="{BB962C8B-B14F-4D97-AF65-F5344CB8AC3E}">
        <p14:creationId xmlns:p14="http://schemas.microsoft.com/office/powerpoint/2010/main" val="330958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fr-FR" sz="3600" dirty="0">
                <a:latin typeface="Arial" charset="0"/>
                <a:cs typeface="Arial" charset="0"/>
              </a:rPr>
              <a:t>Causes de mortalité en 2000, 2005 &amp; 2010</a:t>
            </a:r>
          </a:p>
        </p:txBody>
      </p:sp>
      <p:sp>
        <p:nvSpPr>
          <p:cNvPr id="2" name="Rectangle 1">
            <a:extLst>
              <a:ext uri="{FF2B5EF4-FFF2-40B4-BE49-F238E27FC236}">
                <a16:creationId xmlns:a16="http://schemas.microsoft.com/office/drawing/2014/main" id="{8DA4756B-96A1-994B-8F4D-6699C006810D}"/>
              </a:ext>
            </a:extLst>
          </p:cNvPr>
          <p:cNvSpPr/>
          <p:nvPr/>
        </p:nvSpPr>
        <p:spPr bwMode="auto">
          <a:xfrm>
            <a:off x="552904" y="1198127"/>
            <a:ext cx="9671590" cy="5581047"/>
          </a:xfrm>
          <a:prstGeom prst="rect">
            <a:avLst/>
          </a:prstGeom>
          <a:solidFill>
            <a:schemeClr val="accent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rgbClr val="000000"/>
              </a:solidFill>
              <a:effectLst/>
              <a:latin typeface="Arial" charset="0"/>
              <a:ea typeface="ＭＳ Ｐゴシック" charset="0"/>
            </a:endParaRPr>
          </a:p>
        </p:txBody>
      </p:sp>
      <p:grpSp>
        <p:nvGrpSpPr>
          <p:cNvPr id="7172" name="Groupe 109"/>
          <p:cNvGrpSpPr>
            <a:grpSpLocks/>
          </p:cNvGrpSpPr>
          <p:nvPr/>
        </p:nvGrpSpPr>
        <p:grpSpPr bwMode="auto">
          <a:xfrm>
            <a:off x="521372" y="1198127"/>
            <a:ext cx="9690665" cy="5377636"/>
            <a:chOff x="267243" y="1135063"/>
            <a:chExt cx="8613924" cy="5377636"/>
          </a:xfrm>
        </p:grpSpPr>
        <p:grpSp>
          <p:nvGrpSpPr>
            <p:cNvPr id="7174" name="Groupe 22544"/>
            <p:cNvGrpSpPr>
              <a:grpSpLocks/>
            </p:cNvGrpSpPr>
            <p:nvPr/>
          </p:nvGrpSpPr>
          <p:grpSpPr bwMode="auto">
            <a:xfrm>
              <a:off x="2525713" y="1284288"/>
              <a:ext cx="5776912" cy="4924425"/>
              <a:chOff x="2526171" y="1284969"/>
              <a:chExt cx="5775994" cy="4923603"/>
            </a:xfrm>
          </p:grpSpPr>
          <p:sp>
            <p:nvSpPr>
              <p:cNvPr id="7216" name="Line 11"/>
              <p:cNvSpPr>
                <a:spLocks noChangeShapeType="1"/>
              </p:cNvSpPr>
              <p:nvPr/>
            </p:nvSpPr>
            <p:spPr bwMode="auto">
              <a:xfrm flipV="1">
                <a:off x="3733513"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17" name="Line 12"/>
              <p:cNvSpPr>
                <a:spLocks noChangeShapeType="1"/>
              </p:cNvSpPr>
              <p:nvPr/>
            </p:nvSpPr>
            <p:spPr bwMode="auto">
              <a:xfrm flipV="1">
                <a:off x="2592662"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18" name="Line 13"/>
              <p:cNvSpPr>
                <a:spLocks noChangeShapeType="1"/>
              </p:cNvSpPr>
              <p:nvPr/>
            </p:nvSpPr>
            <p:spPr bwMode="auto">
              <a:xfrm>
                <a:off x="2526171" y="6153883"/>
                <a:ext cx="66491"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19" name="Line 14"/>
              <p:cNvSpPr>
                <a:spLocks noChangeShapeType="1"/>
              </p:cNvSpPr>
              <p:nvPr/>
            </p:nvSpPr>
            <p:spPr bwMode="auto">
              <a:xfrm>
                <a:off x="2592662" y="6153883"/>
                <a:ext cx="1140850"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20" name="Line 15"/>
              <p:cNvSpPr>
                <a:spLocks noChangeShapeType="1"/>
              </p:cNvSpPr>
              <p:nvPr/>
            </p:nvSpPr>
            <p:spPr bwMode="auto">
              <a:xfrm flipV="1">
                <a:off x="7156065"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21" name="Line 16"/>
              <p:cNvSpPr>
                <a:spLocks noChangeShapeType="1"/>
              </p:cNvSpPr>
              <p:nvPr/>
            </p:nvSpPr>
            <p:spPr bwMode="auto">
              <a:xfrm flipV="1">
                <a:off x="6015214"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22" name="Line 17"/>
              <p:cNvSpPr>
                <a:spLocks noChangeShapeType="1"/>
              </p:cNvSpPr>
              <p:nvPr/>
            </p:nvSpPr>
            <p:spPr bwMode="auto">
              <a:xfrm flipV="1">
                <a:off x="4872614"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23" name="Line 18"/>
              <p:cNvSpPr>
                <a:spLocks noChangeShapeType="1"/>
              </p:cNvSpPr>
              <p:nvPr/>
            </p:nvSpPr>
            <p:spPr bwMode="auto">
              <a:xfrm>
                <a:off x="4872614" y="6153883"/>
                <a:ext cx="1142601"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24" name="Line 19"/>
              <p:cNvSpPr>
                <a:spLocks noChangeShapeType="1"/>
              </p:cNvSpPr>
              <p:nvPr/>
            </p:nvSpPr>
            <p:spPr bwMode="auto">
              <a:xfrm>
                <a:off x="6015214" y="6153883"/>
                <a:ext cx="1140850"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25" name="Line 20"/>
              <p:cNvSpPr>
                <a:spLocks noChangeShapeType="1"/>
              </p:cNvSpPr>
              <p:nvPr/>
            </p:nvSpPr>
            <p:spPr bwMode="auto">
              <a:xfrm>
                <a:off x="3733513" y="6153883"/>
                <a:ext cx="1139101"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26" name="Line 21"/>
              <p:cNvSpPr>
                <a:spLocks noChangeShapeType="1"/>
              </p:cNvSpPr>
              <p:nvPr/>
            </p:nvSpPr>
            <p:spPr bwMode="auto">
              <a:xfrm flipV="1">
                <a:off x="8296915" y="6153883"/>
                <a:ext cx="0" cy="54689"/>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27" name="Line 22"/>
              <p:cNvSpPr>
                <a:spLocks noChangeShapeType="1"/>
              </p:cNvSpPr>
              <p:nvPr/>
            </p:nvSpPr>
            <p:spPr bwMode="auto">
              <a:xfrm>
                <a:off x="8296915" y="6153883"/>
                <a:ext cx="5250"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28" name="Line 23"/>
              <p:cNvSpPr>
                <a:spLocks noChangeShapeType="1"/>
              </p:cNvSpPr>
              <p:nvPr/>
            </p:nvSpPr>
            <p:spPr bwMode="auto">
              <a:xfrm>
                <a:off x="7156065" y="6153883"/>
                <a:ext cx="1140850" cy="0"/>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29" name="Line 24"/>
              <p:cNvSpPr>
                <a:spLocks noChangeShapeType="1"/>
              </p:cNvSpPr>
              <p:nvPr/>
            </p:nvSpPr>
            <p:spPr bwMode="auto">
              <a:xfrm flipV="1">
                <a:off x="2592662" y="1284969"/>
                <a:ext cx="0" cy="4868914"/>
              </a:xfrm>
              <a:prstGeom prst="line">
                <a:avLst/>
              </a:prstGeom>
              <a:noFill/>
              <a:ln w="5">
                <a:solidFill>
                  <a:srgbClr val="FFFFFF"/>
                </a:solidFill>
                <a:round/>
                <a:headEnd/>
                <a:tailEnd/>
              </a:ln>
              <a:extLst>
                <a:ext uri="{909E8E84-426E-40dd-AFC4-6F175D3DCCD1}">
                  <a14:hiddenFill xmlns:a14="http://schemas.microsoft.com/office/drawing/2010/main" xmlns="">
                    <a:noFill/>
                  </a14:hiddenFill>
                </a:ext>
              </a:extLst>
            </p:spPr>
            <p:txBody>
              <a:bodyPr/>
              <a:lstStyle/>
              <a:p>
                <a:endParaRPr lang="fr-FR" sz="1800" b="0">
                  <a:solidFill>
                    <a:srgbClr val="FFFFFF"/>
                  </a:solidFill>
                </a:endParaRPr>
              </a:p>
            </p:txBody>
          </p:sp>
          <p:sp>
            <p:nvSpPr>
              <p:cNvPr id="7230" name="Rectangle 25"/>
              <p:cNvSpPr>
                <a:spLocks noChangeArrowheads="1"/>
              </p:cNvSpPr>
              <p:nvPr/>
            </p:nvSpPr>
            <p:spPr bwMode="auto">
              <a:xfrm>
                <a:off x="2592662" y="1334686"/>
                <a:ext cx="2867874" cy="54689"/>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31" name="Rectangle 26"/>
              <p:cNvSpPr>
                <a:spLocks noChangeArrowheads="1"/>
              </p:cNvSpPr>
              <p:nvPr/>
            </p:nvSpPr>
            <p:spPr bwMode="auto">
              <a:xfrm>
                <a:off x="2592662" y="1412576"/>
                <a:ext cx="4106712" cy="56346"/>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32" name="Rectangle 27"/>
              <p:cNvSpPr>
                <a:spLocks noChangeArrowheads="1"/>
              </p:cNvSpPr>
              <p:nvPr/>
            </p:nvSpPr>
            <p:spPr bwMode="auto">
              <a:xfrm>
                <a:off x="2592662" y="1488808"/>
                <a:ext cx="5412041" cy="58003"/>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33" name="Rectangle 28"/>
              <p:cNvSpPr>
                <a:spLocks noChangeArrowheads="1"/>
              </p:cNvSpPr>
              <p:nvPr/>
            </p:nvSpPr>
            <p:spPr bwMode="auto">
              <a:xfrm>
                <a:off x="2592662" y="1619728"/>
                <a:ext cx="2535418" cy="54689"/>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34" name="Rectangle 29"/>
              <p:cNvSpPr>
                <a:spLocks noChangeArrowheads="1"/>
              </p:cNvSpPr>
              <p:nvPr/>
            </p:nvSpPr>
            <p:spPr bwMode="auto">
              <a:xfrm>
                <a:off x="2592662" y="1694303"/>
                <a:ext cx="1909000" cy="58003"/>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35" name="Rectangle 30"/>
              <p:cNvSpPr>
                <a:spLocks noChangeArrowheads="1"/>
              </p:cNvSpPr>
              <p:nvPr/>
            </p:nvSpPr>
            <p:spPr bwMode="auto">
              <a:xfrm>
                <a:off x="2592662" y="1773850"/>
                <a:ext cx="1244087" cy="58003"/>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36" name="Rectangle 31"/>
              <p:cNvSpPr>
                <a:spLocks noChangeArrowheads="1"/>
              </p:cNvSpPr>
              <p:nvPr/>
            </p:nvSpPr>
            <p:spPr bwMode="auto">
              <a:xfrm>
                <a:off x="2592662" y="1982659"/>
                <a:ext cx="1709526" cy="54689"/>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37" name="Rectangle 32"/>
              <p:cNvSpPr>
                <a:spLocks noChangeArrowheads="1"/>
              </p:cNvSpPr>
              <p:nvPr/>
            </p:nvSpPr>
            <p:spPr bwMode="auto">
              <a:xfrm>
                <a:off x="2592662" y="1903113"/>
                <a:ext cx="1210841" cy="56346"/>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38" name="Rectangle 33"/>
              <p:cNvSpPr>
                <a:spLocks noChangeArrowheads="1"/>
              </p:cNvSpPr>
              <p:nvPr/>
            </p:nvSpPr>
            <p:spPr bwMode="auto">
              <a:xfrm>
                <a:off x="2592662" y="2060548"/>
                <a:ext cx="1468058" cy="54689"/>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39" name="Rectangle 34"/>
              <p:cNvSpPr>
                <a:spLocks noChangeArrowheads="1"/>
              </p:cNvSpPr>
              <p:nvPr/>
            </p:nvSpPr>
            <p:spPr bwMode="auto">
              <a:xfrm>
                <a:off x="2592662" y="2188155"/>
                <a:ext cx="1177596" cy="54689"/>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40" name="Rectangle 35"/>
              <p:cNvSpPr>
                <a:spLocks noChangeArrowheads="1"/>
              </p:cNvSpPr>
              <p:nvPr/>
            </p:nvSpPr>
            <p:spPr bwMode="auto">
              <a:xfrm>
                <a:off x="2592662" y="2266044"/>
                <a:ext cx="958874" cy="56346"/>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41" name="Freeform 36"/>
              <p:cNvSpPr>
                <a:spLocks/>
              </p:cNvSpPr>
              <p:nvPr/>
            </p:nvSpPr>
            <p:spPr bwMode="auto">
              <a:xfrm>
                <a:off x="2592662" y="2342276"/>
                <a:ext cx="815393" cy="58003"/>
              </a:xfrm>
              <a:custGeom>
                <a:avLst/>
                <a:gdLst>
                  <a:gd name="T0" fmla="*/ 2147483647 w 466"/>
                  <a:gd name="T1" fmla="*/ 2147483647 h 35"/>
                  <a:gd name="T2" fmla="*/ 2147483647 w 466"/>
                  <a:gd name="T3" fmla="*/ 0 h 35"/>
                  <a:gd name="T4" fmla="*/ 0 w 466"/>
                  <a:gd name="T5" fmla="*/ 0 h 35"/>
                  <a:gd name="T6" fmla="*/ 0 w 466"/>
                  <a:gd name="T7" fmla="*/ 2147483647 h 35"/>
                  <a:gd name="T8" fmla="*/ 2147483647 w 466"/>
                  <a:gd name="T9" fmla="*/ 2147483647 h 35"/>
                  <a:gd name="T10" fmla="*/ 2147483647 w 466"/>
                  <a:gd name="T11" fmla="*/ 2147483647 h 35"/>
                  <a:gd name="T12" fmla="*/ 0 60000 65536"/>
                  <a:gd name="T13" fmla="*/ 0 60000 65536"/>
                  <a:gd name="T14" fmla="*/ 0 60000 65536"/>
                  <a:gd name="T15" fmla="*/ 0 60000 65536"/>
                  <a:gd name="T16" fmla="*/ 0 60000 65536"/>
                  <a:gd name="T17" fmla="*/ 0 60000 65536"/>
                  <a:gd name="T18" fmla="*/ 0 w 466"/>
                  <a:gd name="T19" fmla="*/ 0 h 35"/>
                  <a:gd name="T20" fmla="*/ 466 w 46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66" h="35">
                    <a:moveTo>
                      <a:pt x="466" y="35"/>
                    </a:moveTo>
                    <a:lnTo>
                      <a:pt x="466" y="0"/>
                    </a:lnTo>
                    <a:lnTo>
                      <a:pt x="0" y="0"/>
                    </a:lnTo>
                    <a:lnTo>
                      <a:pt x="0" y="35"/>
                    </a:lnTo>
                    <a:lnTo>
                      <a:pt x="466"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42" name="Rectangle 37"/>
              <p:cNvSpPr>
                <a:spLocks noChangeArrowheads="1"/>
              </p:cNvSpPr>
              <p:nvPr/>
            </p:nvSpPr>
            <p:spPr bwMode="auto">
              <a:xfrm>
                <a:off x="2592662" y="2473197"/>
                <a:ext cx="1093607" cy="54689"/>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43" name="Rectangle 38"/>
              <p:cNvSpPr>
                <a:spLocks noChangeArrowheads="1"/>
              </p:cNvSpPr>
              <p:nvPr/>
            </p:nvSpPr>
            <p:spPr bwMode="auto">
              <a:xfrm>
                <a:off x="2592662" y="2551086"/>
                <a:ext cx="509184" cy="54689"/>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44" name="Freeform 39"/>
              <p:cNvSpPr>
                <a:spLocks/>
              </p:cNvSpPr>
              <p:nvPr/>
            </p:nvSpPr>
            <p:spPr bwMode="auto">
              <a:xfrm>
                <a:off x="2592662" y="2627318"/>
                <a:ext cx="790896" cy="58003"/>
              </a:xfrm>
              <a:custGeom>
                <a:avLst/>
                <a:gdLst>
                  <a:gd name="T0" fmla="*/ 2147483647 w 452"/>
                  <a:gd name="T1" fmla="*/ 2147483647 h 35"/>
                  <a:gd name="T2" fmla="*/ 2147483647 w 452"/>
                  <a:gd name="T3" fmla="*/ 0 h 35"/>
                  <a:gd name="T4" fmla="*/ 0 w 452"/>
                  <a:gd name="T5" fmla="*/ 0 h 35"/>
                  <a:gd name="T6" fmla="*/ 0 w 452"/>
                  <a:gd name="T7" fmla="*/ 2147483647 h 35"/>
                  <a:gd name="T8" fmla="*/ 2147483647 w 452"/>
                  <a:gd name="T9" fmla="*/ 2147483647 h 35"/>
                  <a:gd name="T10" fmla="*/ 2147483647 w 452"/>
                  <a:gd name="T11" fmla="*/ 2147483647 h 35"/>
                  <a:gd name="T12" fmla="*/ 0 60000 65536"/>
                  <a:gd name="T13" fmla="*/ 0 60000 65536"/>
                  <a:gd name="T14" fmla="*/ 0 60000 65536"/>
                  <a:gd name="T15" fmla="*/ 0 60000 65536"/>
                  <a:gd name="T16" fmla="*/ 0 60000 65536"/>
                  <a:gd name="T17" fmla="*/ 0 60000 65536"/>
                  <a:gd name="T18" fmla="*/ 0 w 452"/>
                  <a:gd name="T19" fmla="*/ 0 h 35"/>
                  <a:gd name="T20" fmla="*/ 452 w 452"/>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52" h="35">
                    <a:moveTo>
                      <a:pt x="452" y="35"/>
                    </a:moveTo>
                    <a:lnTo>
                      <a:pt x="452" y="0"/>
                    </a:lnTo>
                    <a:lnTo>
                      <a:pt x="0" y="0"/>
                    </a:lnTo>
                    <a:lnTo>
                      <a:pt x="0" y="35"/>
                    </a:lnTo>
                    <a:lnTo>
                      <a:pt x="452"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45" name="Freeform 40"/>
              <p:cNvSpPr>
                <a:spLocks/>
              </p:cNvSpPr>
              <p:nvPr/>
            </p:nvSpPr>
            <p:spPr bwMode="auto">
              <a:xfrm>
                <a:off x="2592662" y="2756581"/>
                <a:ext cx="549428" cy="56346"/>
              </a:xfrm>
              <a:custGeom>
                <a:avLst/>
                <a:gdLst>
                  <a:gd name="T0" fmla="*/ 2147483647 w 314"/>
                  <a:gd name="T1" fmla="*/ 2147483647 h 34"/>
                  <a:gd name="T2" fmla="*/ 2147483647 w 314"/>
                  <a:gd name="T3" fmla="*/ 0 h 34"/>
                  <a:gd name="T4" fmla="*/ 0 w 314"/>
                  <a:gd name="T5" fmla="*/ 0 h 34"/>
                  <a:gd name="T6" fmla="*/ 0 w 314"/>
                  <a:gd name="T7" fmla="*/ 2147483647 h 34"/>
                  <a:gd name="T8" fmla="*/ 2147483647 w 314"/>
                  <a:gd name="T9" fmla="*/ 2147483647 h 34"/>
                  <a:gd name="T10" fmla="*/ 2147483647 w 314"/>
                  <a:gd name="T11" fmla="*/ 2147483647 h 34"/>
                  <a:gd name="T12" fmla="*/ 0 60000 65536"/>
                  <a:gd name="T13" fmla="*/ 0 60000 65536"/>
                  <a:gd name="T14" fmla="*/ 0 60000 65536"/>
                  <a:gd name="T15" fmla="*/ 0 60000 65536"/>
                  <a:gd name="T16" fmla="*/ 0 60000 65536"/>
                  <a:gd name="T17" fmla="*/ 0 60000 65536"/>
                  <a:gd name="T18" fmla="*/ 0 w 314"/>
                  <a:gd name="T19" fmla="*/ 0 h 34"/>
                  <a:gd name="T20" fmla="*/ 314 w 314"/>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314" h="34">
                    <a:moveTo>
                      <a:pt x="314" y="34"/>
                    </a:moveTo>
                    <a:lnTo>
                      <a:pt x="314" y="0"/>
                    </a:lnTo>
                    <a:lnTo>
                      <a:pt x="0" y="0"/>
                    </a:lnTo>
                    <a:lnTo>
                      <a:pt x="0" y="34"/>
                    </a:lnTo>
                    <a:lnTo>
                      <a:pt x="314" y="34"/>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46" name="Rectangle 41"/>
              <p:cNvSpPr>
                <a:spLocks noChangeArrowheads="1"/>
              </p:cNvSpPr>
              <p:nvPr/>
            </p:nvSpPr>
            <p:spPr bwMode="auto">
              <a:xfrm>
                <a:off x="2592662" y="2836128"/>
                <a:ext cx="573925" cy="54689"/>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47" name="Freeform 42"/>
              <p:cNvSpPr>
                <a:spLocks/>
              </p:cNvSpPr>
              <p:nvPr/>
            </p:nvSpPr>
            <p:spPr bwMode="auto">
              <a:xfrm>
                <a:off x="2592662" y="2910703"/>
                <a:ext cx="465439" cy="58003"/>
              </a:xfrm>
              <a:custGeom>
                <a:avLst/>
                <a:gdLst>
                  <a:gd name="T0" fmla="*/ 2147483647 w 266"/>
                  <a:gd name="T1" fmla="*/ 2147483647 h 35"/>
                  <a:gd name="T2" fmla="*/ 2147483647 w 266"/>
                  <a:gd name="T3" fmla="*/ 0 h 35"/>
                  <a:gd name="T4" fmla="*/ 0 w 266"/>
                  <a:gd name="T5" fmla="*/ 0 h 35"/>
                  <a:gd name="T6" fmla="*/ 0 w 266"/>
                  <a:gd name="T7" fmla="*/ 2147483647 h 35"/>
                  <a:gd name="T8" fmla="*/ 2147483647 w 266"/>
                  <a:gd name="T9" fmla="*/ 2147483647 h 35"/>
                  <a:gd name="T10" fmla="*/ 2147483647 w 266"/>
                  <a:gd name="T11" fmla="*/ 2147483647 h 35"/>
                  <a:gd name="T12" fmla="*/ 0 60000 65536"/>
                  <a:gd name="T13" fmla="*/ 0 60000 65536"/>
                  <a:gd name="T14" fmla="*/ 0 60000 65536"/>
                  <a:gd name="T15" fmla="*/ 0 60000 65536"/>
                  <a:gd name="T16" fmla="*/ 0 60000 65536"/>
                  <a:gd name="T17" fmla="*/ 0 60000 65536"/>
                  <a:gd name="T18" fmla="*/ 0 w 266"/>
                  <a:gd name="T19" fmla="*/ 0 h 35"/>
                  <a:gd name="T20" fmla="*/ 266 w 26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266" h="35">
                    <a:moveTo>
                      <a:pt x="266" y="35"/>
                    </a:moveTo>
                    <a:lnTo>
                      <a:pt x="266" y="0"/>
                    </a:lnTo>
                    <a:lnTo>
                      <a:pt x="0" y="0"/>
                    </a:lnTo>
                    <a:lnTo>
                      <a:pt x="0" y="35"/>
                    </a:lnTo>
                    <a:lnTo>
                      <a:pt x="266"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48" name="Freeform 43"/>
              <p:cNvSpPr>
                <a:spLocks/>
              </p:cNvSpPr>
              <p:nvPr/>
            </p:nvSpPr>
            <p:spPr bwMode="auto">
              <a:xfrm>
                <a:off x="2592662" y="3041623"/>
                <a:ext cx="276464" cy="54689"/>
              </a:xfrm>
              <a:custGeom>
                <a:avLst/>
                <a:gdLst>
                  <a:gd name="T0" fmla="*/ 2147483647 w 158"/>
                  <a:gd name="T1" fmla="*/ 2147483647 h 33"/>
                  <a:gd name="T2" fmla="*/ 2147483647 w 158"/>
                  <a:gd name="T3" fmla="*/ 0 h 33"/>
                  <a:gd name="T4" fmla="*/ 0 w 158"/>
                  <a:gd name="T5" fmla="*/ 0 h 33"/>
                  <a:gd name="T6" fmla="*/ 0 w 158"/>
                  <a:gd name="T7" fmla="*/ 2147483647 h 33"/>
                  <a:gd name="T8" fmla="*/ 2147483647 w 158"/>
                  <a:gd name="T9" fmla="*/ 2147483647 h 33"/>
                  <a:gd name="T10" fmla="*/ 2147483647 w 158"/>
                  <a:gd name="T11" fmla="*/ 2147483647 h 33"/>
                  <a:gd name="T12" fmla="*/ 0 60000 65536"/>
                  <a:gd name="T13" fmla="*/ 0 60000 65536"/>
                  <a:gd name="T14" fmla="*/ 0 60000 65536"/>
                  <a:gd name="T15" fmla="*/ 0 60000 65536"/>
                  <a:gd name="T16" fmla="*/ 0 60000 65536"/>
                  <a:gd name="T17" fmla="*/ 0 60000 65536"/>
                  <a:gd name="T18" fmla="*/ 0 w 158"/>
                  <a:gd name="T19" fmla="*/ 0 h 33"/>
                  <a:gd name="T20" fmla="*/ 158 w 158"/>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58" h="33">
                    <a:moveTo>
                      <a:pt x="158" y="33"/>
                    </a:moveTo>
                    <a:lnTo>
                      <a:pt x="158" y="0"/>
                    </a:lnTo>
                    <a:lnTo>
                      <a:pt x="0" y="0"/>
                    </a:lnTo>
                    <a:lnTo>
                      <a:pt x="0" y="33"/>
                    </a:lnTo>
                    <a:lnTo>
                      <a:pt x="158" y="33"/>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49" name="Rectangle 44"/>
              <p:cNvSpPr>
                <a:spLocks noChangeArrowheads="1"/>
              </p:cNvSpPr>
              <p:nvPr/>
            </p:nvSpPr>
            <p:spPr bwMode="auto">
              <a:xfrm>
                <a:off x="2592662" y="3195745"/>
                <a:ext cx="216972" cy="58003"/>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50" name="Freeform 45"/>
              <p:cNvSpPr>
                <a:spLocks/>
              </p:cNvSpPr>
              <p:nvPr/>
            </p:nvSpPr>
            <p:spPr bwMode="auto">
              <a:xfrm>
                <a:off x="2592662" y="3117855"/>
                <a:ext cx="342955" cy="58003"/>
              </a:xfrm>
              <a:custGeom>
                <a:avLst/>
                <a:gdLst>
                  <a:gd name="T0" fmla="*/ 2147483647 w 196"/>
                  <a:gd name="T1" fmla="*/ 2147483647 h 35"/>
                  <a:gd name="T2" fmla="*/ 2147483647 w 196"/>
                  <a:gd name="T3" fmla="*/ 0 h 35"/>
                  <a:gd name="T4" fmla="*/ 0 w 196"/>
                  <a:gd name="T5" fmla="*/ 0 h 35"/>
                  <a:gd name="T6" fmla="*/ 0 w 196"/>
                  <a:gd name="T7" fmla="*/ 2147483647 h 35"/>
                  <a:gd name="T8" fmla="*/ 2147483647 w 196"/>
                  <a:gd name="T9" fmla="*/ 2147483647 h 35"/>
                  <a:gd name="T10" fmla="*/ 2147483647 w 196"/>
                  <a:gd name="T11" fmla="*/ 2147483647 h 35"/>
                  <a:gd name="T12" fmla="*/ 0 60000 65536"/>
                  <a:gd name="T13" fmla="*/ 0 60000 65536"/>
                  <a:gd name="T14" fmla="*/ 0 60000 65536"/>
                  <a:gd name="T15" fmla="*/ 0 60000 65536"/>
                  <a:gd name="T16" fmla="*/ 0 60000 65536"/>
                  <a:gd name="T17" fmla="*/ 0 60000 65536"/>
                  <a:gd name="T18" fmla="*/ 0 w 196"/>
                  <a:gd name="T19" fmla="*/ 0 h 35"/>
                  <a:gd name="T20" fmla="*/ 196 w 19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196" h="35">
                    <a:moveTo>
                      <a:pt x="196" y="35"/>
                    </a:moveTo>
                    <a:lnTo>
                      <a:pt x="196" y="0"/>
                    </a:lnTo>
                    <a:lnTo>
                      <a:pt x="0" y="0"/>
                    </a:lnTo>
                    <a:lnTo>
                      <a:pt x="0" y="35"/>
                    </a:lnTo>
                    <a:lnTo>
                      <a:pt x="196"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51" name="Rectangle 46"/>
              <p:cNvSpPr>
                <a:spLocks noChangeArrowheads="1"/>
              </p:cNvSpPr>
              <p:nvPr/>
            </p:nvSpPr>
            <p:spPr bwMode="auto">
              <a:xfrm>
                <a:off x="2592662" y="3326665"/>
                <a:ext cx="190726" cy="54689"/>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52" name="Freeform 47"/>
              <p:cNvSpPr>
                <a:spLocks/>
              </p:cNvSpPr>
              <p:nvPr/>
            </p:nvSpPr>
            <p:spPr bwMode="auto">
              <a:xfrm>
                <a:off x="2592662" y="3401240"/>
                <a:ext cx="141732" cy="58003"/>
              </a:xfrm>
              <a:custGeom>
                <a:avLst/>
                <a:gdLst>
                  <a:gd name="T0" fmla="*/ 2147483647 w 81"/>
                  <a:gd name="T1" fmla="*/ 2147483647 h 35"/>
                  <a:gd name="T2" fmla="*/ 2147483647 w 81"/>
                  <a:gd name="T3" fmla="*/ 0 h 35"/>
                  <a:gd name="T4" fmla="*/ 0 w 81"/>
                  <a:gd name="T5" fmla="*/ 0 h 35"/>
                  <a:gd name="T6" fmla="*/ 0 w 81"/>
                  <a:gd name="T7" fmla="*/ 2147483647 h 35"/>
                  <a:gd name="T8" fmla="*/ 2147483647 w 81"/>
                  <a:gd name="T9" fmla="*/ 2147483647 h 35"/>
                  <a:gd name="T10" fmla="*/ 2147483647 w 81"/>
                  <a:gd name="T11" fmla="*/ 2147483647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81" y="35"/>
                    </a:moveTo>
                    <a:lnTo>
                      <a:pt x="81" y="0"/>
                    </a:lnTo>
                    <a:lnTo>
                      <a:pt x="0" y="0"/>
                    </a:lnTo>
                    <a:lnTo>
                      <a:pt x="0" y="35"/>
                    </a:lnTo>
                    <a:lnTo>
                      <a:pt x="81"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53" name="Freeform 48"/>
              <p:cNvSpPr>
                <a:spLocks/>
              </p:cNvSpPr>
              <p:nvPr/>
            </p:nvSpPr>
            <p:spPr bwMode="auto">
              <a:xfrm>
                <a:off x="2592662" y="3480787"/>
                <a:ext cx="80489" cy="58003"/>
              </a:xfrm>
              <a:custGeom>
                <a:avLst/>
                <a:gdLst>
                  <a:gd name="T0" fmla="*/ 2147483647 w 46"/>
                  <a:gd name="T1" fmla="*/ 2147483647 h 35"/>
                  <a:gd name="T2" fmla="*/ 2147483647 w 46"/>
                  <a:gd name="T3" fmla="*/ 0 h 35"/>
                  <a:gd name="T4" fmla="*/ 0 w 46"/>
                  <a:gd name="T5" fmla="*/ 0 h 35"/>
                  <a:gd name="T6" fmla="*/ 0 w 46"/>
                  <a:gd name="T7" fmla="*/ 2147483647 h 35"/>
                  <a:gd name="T8" fmla="*/ 2147483647 w 46"/>
                  <a:gd name="T9" fmla="*/ 2147483647 h 35"/>
                  <a:gd name="T10" fmla="*/ 2147483647 w 46"/>
                  <a:gd name="T11" fmla="*/ 2147483647 h 35"/>
                  <a:gd name="T12" fmla="*/ 0 60000 65536"/>
                  <a:gd name="T13" fmla="*/ 0 60000 65536"/>
                  <a:gd name="T14" fmla="*/ 0 60000 65536"/>
                  <a:gd name="T15" fmla="*/ 0 60000 65536"/>
                  <a:gd name="T16" fmla="*/ 0 60000 65536"/>
                  <a:gd name="T17" fmla="*/ 0 60000 65536"/>
                  <a:gd name="T18" fmla="*/ 0 w 46"/>
                  <a:gd name="T19" fmla="*/ 0 h 35"/>
                  <a:gd name="T20" fmla="*/ 46 w 46"/>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6" h="35">
                    <a:moveTo>
                      <a:pt x="46" y="35"/>
                    </a:moveTo>
                    <a:lnTo>
                      <a:pt x="46" y="0"/>
                    </a:lnTo>
                    <a:lnTo>
                      <a:pt x="0" y="0"/>
                    </a:lnTo>
                    <a:lnTo>
                      <a:pt x="0" y="35"/>
                    </a:lnTo>
                    <a:lnTo>
                      <a:pt x="46"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54" name="Rectangle 49"/>
              <p:cNvSpPr>
                <a:spLocks noChangeArrowheads="1"/>
              </p:cNvSpPr>
              <p:nvPr/>
            </p:nvSpPr>
            <p:spPr bwMode="auto">
              <a:xfrm>
                <a:off x="2592662" y="4332598"/>
                <a:ext cx="229220" cy="59660"/>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55" name="Freeform 50"/>
              <p:cNvSpPr>
                <a:spLocks/>
              </p:cNvSpPr>
              <p:nvPr/>
            </p:nvSpPr>
            <p:spPr bwMode="auto">
              <a:xfrm>
                <a:off x="2592662" y="3610050"/>
                <a:ext cx="122484" cy="56346"/>
              </a:xfrm>
              <a:custGeom>
                <a:avLst/>
                <a:gdLst>
                  <a:gd name="T0" fmla="*/ 2147483647 w 70"/>
                  <a:gd name="T1" fmla="*/ 0 h 34"/>
                  <a:gd name="T2" fmla="*/ 0 w 70"/>
                  <a:gd name="T3" fmla="*/ 0 h 34"/>
                  <a:gd name="T4" fmla="*/ 0 w 70"/>
                  <a:gd name="T5" fmla="*/ 2147483647 h 34"/>
                  <a:gd name="T6" fmla="*/ 2147483647 w 70"/>
                  <a:gd name="T7" fmla="*/ 2147483647 h 34"/>
                  <a:gd name="T8" fmla="*/ 2147483647 w 70"/>
                  <a:gd name="T9" fmla="*/ 0 h 34"/>
                  <a:gd name="T10" fmla="*/ 2147483647 w 70"/>
                  <a:gd name="T11" fmla="*/ 0 h 34"/>
                  <a:gd name="T12" fmla="*/ 0 60000 65536"/>
                  <a:gd name="T13" fmla="*/ 0 60000 65536"/>
                  <a:gd name="T14" fmla="*/ 0 60000 65536"/>
                  <a:gd name="T15" fmla="*/ 0 60000 65536"/>
                  <a:gd name="T16" fmla="*/ 0 60000 65536"/>
                  <a:gd name="T17" fmla="*/ 0 60000 65536"/>
                  <a:gd name="T18" fmla="*/ 0 w 70"/>
                  <a:gd name="T19" fmla="*/ 0 h 34"/>
                  <a:gd name="T20" fmla="*/ 70 w 7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70" h="34">
                    <a:moveTo>
                      <a:pt x="70" y="0"/>
                    </a:moveTo>
                    <a:lnTo>
                      <a:pt x="0" y="0"/>
                    </a:lnTo>
                    <a:lnTo>
                      <a:pt x="0" y="34"/>
                    </a:lnTo>
                    <a:lnTo>
                      <a:pt x="70" y="34"/>
                    </a:lnTo>
                    <a:lnTo>
                      <a:pt x="70" y="0"/>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56" name="Freeform 51"/>
              <p:cNvSpPr>
                <a:spLocks/>
              </p:cNvSpPr>
              <p:nvPr/>
            </p:nvSpPr>
            <p:spPr bwMode="auto">
              <a:xfrm>
                <a:off x="2592662" y="3686282"/>
                <a:ext cx="122484" cy="58003"/>
              </a:xfrm>
              <a:custGeom>
                <a:avLst/>
                <a:gdLst>
                  <a:gd name="T0" fmla="*/ 0 w 70"/>
                  <a:gd name="T1" fmla="*/ 2147483647 h 35"/>
                  <a:gd name="T2" fmla="*/ 2147483647 w 70"/>
                  <a:gd name="T3" fmla="*/ 2147483647 h 35"/>
                  <a:gd name="T4" fmla="*/ 2147483647 w 70"/>
                  <a:gd name="T5" fmla="*/ 0 h 35"/>
                  <a:gd name="T6" fmla="*/ 0 w 70"/>
                  <a:gd name="T7" fmla="*/ 0 h 35"/>
                  <a:gd name="T8" fmla="*/ 0 w 70"/>
                  <a:gd name="T9" fmla="*/ 2147483647 h 35"/>
                  <a:gd name="T10" fmla="*/ 0 w 70"/>
                  <a:gd name="T11" fmla="*/ 2147483647 h 35"/>
                  <a:gd name="T12" fmla="*/ 0 60000 65536"/>
                  <a:gd name="T13" fmla="*/ 0 60000 65536"/>
                  <a:gd name="T14" fmla="*/ 0 60000 65536"/>
                  <a:gd name="T15" fmla="*/ 0 60000 65536"/>
                  <a:gd name="T16" fmla="*/ 0 60000 65536"/>
                  <a:gd name="T17" fmla="*/ 0 60000 65536"/>
                  <a:gd name="T18" fmla="*/ 0 w 70"/>
                  <a:gd name="T19" fmla="*/ 0 h 35"/>
                  <a:gd name="T20" fmla="*/ 70 w 7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0" h="35">
                    <a:moveTo>
                      <a:pt x="0" y="35"/>
                    </a:moveTo>
                    <a:lnTo>
                      <a:pt x="70" y="35"/>
                    </a:lnTo>
                    <a:lnTo>
                      <a:pt x="70" y="0"/>
                    </a:lnTo>
                    <a:lnTo>
                      <a:pt x="0" y="0"/>
                    </a:lnTo>
                    <a:lnTo>
                      <a:pt x="0"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57" name="Freeform 52"/>
              <p:cNvSpPr>
                <a:spLocks/>
              </p:cNvSpPr>
              <p:nvPr/>
            </p:nvSpPr>
            <p:spPr bwMode="auto">
              <a:xfrm>
                <a:off x="2592662" y="3891778"/>
                <a:ext cx="113736" cy="58003"/>
              </a:xfrm>
              <a:custGeom>
                <a:avLst/>
                <a:gdLst>
                  <a:gd name="T0" fmla="*/ 0 w 65"/>
                  <a:gd name="T1" fmla="*/ 2147483647 h 35"/>
                  <a:gd name="T2" fmla="*/ 2147483647 w 65"/>
                  <a:gd name="T3" fmla="*/ 2147483647 h 35"/>
                  <a:gd name="T4" fmla="*/ 2147483647 w 65"/>
                  <a:gd name="T5" fmla="*/ 0 h 35"/>
                  <a:gd name="T6" fmla="*/ 0 w 65"/>
                  <a:gd name="T7" fmla="*/ 0 h 35"/>
                  <a:gd name="T8" fmla="*/ 0 w 65"/>
                  <a:gd name="T9" fmla="*/ 2147483647 h 35"/>
                  <a:gd name="T10" fmla="*/ 0 w 65"/>
                  <a:gd name="T11" fmla="*/ 2147483647 h 35"/>
                  <a:gd name="T12" fmla="*/ 0 60000 65536"/>
                  <a:gd name="T13" fmla="*/ 0 60000 65536"/>
                  <a:gd name="T14" fmla="*/ 0 60000 65536"/>
                  <a:gd name="T15" fmla="*/ 0 60000 65536"/>
                  <a:gd name="T16" fmla="*/ 0 60000 65536"/>
                  <a:gd name="T17" fmla="*/ 0 60000 65536"/>
                  <a:gd name="T18" fmla="*/ 0 w 65"/>
                  <a:gd name="T19" fmla="*/ 0 h 35"/>
                  <a:gd name="T20" fmla="*/ 65 w 65"/>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65" h="35">
                    <a:moveTo>
                      <a:pt x="0" y="35"/>
                    </a:moveTo>
                    <a:lnTo>
                      <a:pt x="65" y="35"/>
                    </a:lnTo>
                    <a:lnTo>
                      <a:pt x="65" y="0"/>
                    </a:lnTo>
                    <a:lnTo>
                      <a:pt x="0" y="0"/>
                    </a:lnTo>
                    <a:lnTo>
                      <a:pt x="0" y="35"/>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58" name="Freeform 53"/>
              <p:cNvSpPr>
                <a:spLocks/>
              </p:cNvSpPr>
              <p:nvPr/>
            </p:nvSpPr>
            <p:spPr bwMode="auto">
              <a:xfrm>
                <a:off x="2592662" y="3971324"/>
                <a:ext cx="85739" cy="58003"/>
              </a:xfrm>
              <a:custGeom>
                <a:avLst/>
                <a:gdLst>
                  <a:gd name="T0" fmla="*/ 2147483647 w 49"/>
                  <a:gd name="T1" fmla="*/ 2147483647 h 35"/>
                  <a:gd name="T2" fmla="*/ 2147483647 w 49"/>
                  <a:gd name="T3" fmla="*/ 0 h 35"/>
                  <a:gd name="T4" fmla="*/ 0 w 49"/>
                  <a:gd name="T5" fmla="*/ 0 h 35"/>
                  <a:gd name="T6" fmla="*/ 0 w 49"/>
                  <a:gd name="T7" fmla="*/ 2147483647 h 35"/>
                  <a:gd name="T8" fmla="*/ 2147483647 w 49"/>
                  <a:gd name="T9" fmla="*/ 2147483647 h 35"/>
                  <a:gd name="T10" fmla="*/ 2147483647 w 49"/>
                  <a:gd name="T11" fmla="*/ 2147483647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49" y="35"/>
                    </a:moveTo>
                    <a:lnTo>
                      <a:pt x="49" y="0"/>
                    </a:lnTo>
                    <a:lnTo>
                      <a:pt x="0" y="0"/>
                    </a:lnTo>
                    <a:lnTo>
                      <a:pt x="0" y="35"/>
                    </a:lnTo>
                    <a:lnTo>
                      <a:pt x="49"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59" name="Freeform 54"/>
              <p:cNvSpPr>
                <a:spLocks/>
              </p:cNvSpPr>
              <p:nvPr/>
            </p:nvSpPr>
            <p:spPr bwMode="auto">
              <a:xfrm>
                <a:off x="2592662" y="4049213"/>
                <a:ext cx="85739" cy="58003"/>
              </a:xfrm>
              <a:custGeom>
                <a:avLst/>
                <a:gdLst>
                  <a:gd name="T0" fmla="*/ 0 w 49"/>
                  <a:gd name="T1" fmla="*/ 0 h 35"/>
                  <a:gd name="T2" fmla="*/ 0 w 49"/>
                  <a:gd name="T3" fmla="*/ 2147483647 h 35"/>
                  <a:gd name="T4" fmla="*/ 2147483647 w 49"/>
                  <a:gd name="T5" fmla="*/ 2147483647 h 35"/>
                  <a:gd name="T6" fmla="*/ 2147483647 w 49"/>
                  <a:gd name="T7" fmla="*/ 0 h 35"/>
                  <a:gd name="T8" fmla="*/ 0 w 49"/>
                  <a:gd name="T9" fmla="*/ 0 h 35"/>
                  <a:gd name="T10" fmla="*/ 0 w 49"/>
                  <a:gd name="T11" fmla="*/ 0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0" y="0"/>
                    </a:moveTo>
                    <a:lnTo>
                      <a:pt x="0" y="35"/>
                    </a:lnTo>
                    <a:lnTo>
                      <a:pt x="49" y="35"/>
                    </a:lnTo>
                    <a:lnTo>
                      <a:pt x="49" y="0"/>
                    </a:lnTo>
                    <a:lnTo>
                      <a:pt x="0" y="0"/>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60" name="Freeform 55"/>
              <p:cNvSpPr>
                <a:spLocks/>
              </p:cNvSpPr>
              <p:nvPr/>
            </p:nvSpPr>
            <p:spPr bwMode="auto">
              <a:xfrm>
                <a:off x="2592662" y="4176820"/>
                <a:ext cx="85739" cy="58003"/>
              </a:xfrm>
              <a:custGeom>
                <a:avLst/>
                <a:gdLst>
                  <a:gd name="T0" fmla="*/ 0 w 49"/>
                  <a:gd name="T1" fmla="*/ 2147483647 h 35"/>
                  <a:gd name="T2" fmla="*/ 2147483647 w 49"/>
                  <a:gd name="T3" fmla="*/ 2147483647 h 35"/>
                  <a:gd name="T4" fmla="*/ 2147483647 w 49"/>
                  <a:gd name="T5" fmla="*/ 0 h 35"/>
                  <a:gd name="T6" fmla="*/ 0 w 49"/>
                  <a:gd name="T7" fmla="*/ 0 h 35"/>
                  <a:gd name="T8" fmla="*/ 0 w 49"/>
                  <a:gd name="T9" fmla="*/ 2147483647 h 35"/>
                  <a:gd name="T10" fmla="*/ 0 w 49"/>
                  <a:gd name="T11" fmla="*/ 2147483647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0" y="35"/>
                    </a:moveTo>
                    <a:lnTo>
                      <a:pt x="49" y="35"/>
                    </a:lnTo>
                    <a:lnTo>
                      <a:pt x="49" y="0"/>
                    </a:lnTo>
                    <a:lnTo>
                      <a:pt x="0" y="0"/>
                    </a:lnTo>
                    <a:lnTo>
                      <a:pt x="0" y="35"/>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61" name="Freeform 56"/>
              <p:cNvSpPr>
                <a:spLocks/>
              </p:cNvSpPr>
              <p:nvPr/>
            </p:nvSpPr>
            <p:spPr bwMode="auto">
              <a:xfrm>
                <a:off x="2592662" y="4254708"/>
                <a:ext cx="141732" cy="58003"/>
              </a:xfrm>
              <a:custGeom>
                <a:avLst/>
                <a:gdLst>
                  <a:gd name="T0" fmla="*/ 0 w 81"/>
                  <a:gd name="T1" fmla="*/ 0 h 35"/>
                  <a:gd name="T2" fmla="*/ 0 w 81"/>
                  <a:gd name="T3" fmla="*/ 2147483647 h 35"/>
                  <a:gd name="T4" fmla="*/ 2147483647 w 81"/>
                  <a:gd name="T5" fmla="*/ 2147483647 h 35"/>
                  <a:gd name="T6" fmla="*/ 2147483647 w 81"/>
                  <a:gd name="T7" fmla="*/ 0 h 35"/>
                  <a:gd name="T8" fmla="*/ 0 w 81"/>
                  <a:gd name="T9" fmla="*/ 0 h 35"/>
                  <a:gd name="T10" fmla="*/ 0 w 81"/>
                  <a:gd name="T11" fmla="*/ 0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0" y="0"/>
                    </a:moveTo>
                    <a:lnTo>
                      <a:pt x="0" y="35"/>
                    </a:lnTo>
                    <a:lnTo>
                      <a:pt x="81" y="35"/>
                    </a:lnTo>
                    <a:lnTo>
                      <a:pt x="81" y="0"/>
                    </a:lnTo>
                    <a:lnTo>
                      <a:pt x="0" y="0"/>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62" name="Freeform 57"/>
              <p:cNvSpPr>
                <a:spLocks/>
              </p:cNvSpPr>
              <p:nvPr/>
            </p:nvSpPr>
            <p:spPr bwMode="auto">
              <a:xfrm>
                <a:off x="2592662" y="4461861"/>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63" name="Freeform 58"/>
              <p:cNvSpPr>
                <a:spLocks/>
              </p:cNvSpPr>
              <p:nvPr/>
            </p:nvSpPr>
            <p:spPr bwMode="auto">
              <a:xfrm>
                <a:off x="2592662" y="4539750"/>
                <a:ext cx="122484" cy="58003"/>
              </a:xfrm>
              <a:custGeom>
                <a:avLst/>
                <a:gdLst>
                  <a:gd name="T0" fmla="*/ 0 w 70"/>
                  <a:gd name="T1" fmla="*/ 2147483647 h 35"/>
                  <a:gd name="T2" fmla="*/ 2147483647 w 70"/>
                  <a:gd name="T3" fmla="*/ 2147483647 h 35"/>
                  <a:gd name="T4" fmla="*/ 2147483647 w 70"/>
                  <a:gd name="T5" fmla="*/ 0 h 35"/>
                  <a:gd name="T6" fmla="*/ 0 w 70"/>
                  <a:gd name="T7" fmla="*/ 0 h 35"/>
                  <a:gd name="T8" fmla="*/ 0 w 70"/>
                  <a:gd name="T9" fmla="*/ 2147483647 h 35"/>
                  <a:gd name="T10" fmla="*/ 0 w 70"/>
                  <a:gd name="T11" fmla="*/ 2147483647 h 35"/>
                  <a:gd name="T12" fmla="*/ 0 60000 65536"/>
                  <a:gd name="T13" fmla="*/ 0 60000 65536"/>
                  <a:gd name="T14" fmla="*/ 0 60000 65536"/>
                  <a:gd name="T15" fmla="*/ 0 60000 65536"/>
                  <a:gd name="T16" fmla="*/ 0 60000 65536"/>
                  <a:gd name="T17" fmla="*/ 0 60000 65536"/>
                  <a:gd name="T18" fmla="*/ 0 w 70"/>
                  <a:gd name="T19" fmla="*/ 0 h 35"/>
                  <a:gd name="T20" fmla="*/ 70 w 7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70" h="35">
                    <a:moveTo>
                      <a:pt x="0" y="35"/>
                    </a:moveTo>
                    <a:lnTo>
                      <a:pt x="70" y="35"/>
                    </a:lnTo>
                    <a:lnTo>
                      <a:pt x="70" y="0"/>
                    </a:lnTo>
                    <a:lnTo>
                      <a:pt x="0" y="0"/>
                    </a:lnTo>
                    <a:lnTo>
                      <a:pt x="0"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64" name="Freeform 59"/>
              <p:cNvSpPr>
                <a:spLocks/>
              </p:cNvSpPr>
              <p:nvPr/>
            </p:nvSpPr>
            <p:spPr bwMode="auto">
              <a:xfrm>
                <a:off x="2592662" y="4617640"/>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65" name="Freeform 60"/>
              <p:cNvSpPr>
                <a:spLocks/>
              </p:cNvSpPr>
              <p:nvPr/>
            </p:nvSpPr>
            <p:spPr bwMode="auto">
              <a:xfrm>
                <a:off x="2592662" y="4745246"/>
                <a:ext cx="94488" cy="58003"/>
              </a:xfrm>
              <a:custGeom>
                <a:avLst/>
                <a:gdLst>
                  <a:gd name="T0" fmla="*/ 0 w 54"/>
                  <a:gd name="T1" fmla="*/ 2147483647 h 35"/>
                  <a:gd name="T2" fmla="*/ 2147483647 w 54"/>
                  <a:gd name="T3" fmla="*/ 2147483647 h 35"/>
                  <a:gd name="T4" fmla="*/ 2147483647 w 54"/>
                  <a:gd name="T5" fmla="*/ 0 h 35"/>
                  <a:gd name="T6" fmla="*/ 0 w 54"/>
                  <a:gd name="T7" fmla="*/ 0 h 35"/>
                  <a:gd name="T8" fmla="*/ 0 w 54"/>
                  <a:gd name="T9" fmla="*/ 2147483647 h 35"/>
                  <a:gd name="T10" fmla="*/ 0 w 54"/>
                  <a:gd name="T11" fmla="*/ 2147483647 h 35"/>
                  <a:gd name="T12" fmla="*/ 0 60000 65536"/>
                  <a:gd name="T13" fmla="*/ 0 60000 65536"/>
                  <a:gd name="T14" fmla="*/ 0 60000 65536"/>
                  <a:gd name="T15" fmla="*/ 0 60000 65536"/>
                  <a:gd name="T16" fmla="*/ 0 60000 65536"/>
                  <a:gd name="T17" fmla="*/ 0 60000 65536"/>
                  <a:gd name="T18" fmla="*/ 0 w 54"/>
                  <a:gd name="T19" fmla="*/ 0 h 35"/>
                  <a:gd name="T20" fmla="*/ 54 w 54"/>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4" h="35">
                    <a:moveTo>
                      <a:pt x="0" y="35"/>
                    </a:moveTo>
                    <a:lnTo>
                      <a:pt x="54" y="35"/>
                    </a:lnTo>
                    <a:lnTo>
                      <a:pt x="54" y="0"/>
                    </a:lnTo>
                    <a:lnTo>
                      <a:pt x="0" y="0"/>
                    </a:lnTo>
                    <a:lnTo>
                      <a:pt x="0" y="35"/>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66" name="Freeform 61"/>
              <p:cNvSpPr>
                <a:spLocks/>
              </p:cNvSpPr>
              <p:nvPr/>
            </p:nvSpPr>
            <p:spPr bwMode="auto">
              <a:xfrm>
                <a:off x="2592662" y="4824792"/>
                <a:ext cx="101487" cy="58003"/>
              </a:xfrm>
              <a:custGeom>
                <a:avLst/>
                <a:gdLst>
                  <a:gd name="T0" fmla="*/ 2147483647 w 58"/>
                  <a:gd name="T1" fmla="*/ 0 h 35"/>
                  <a:gd name="T2" fmla="*/ 0 w 58"/>
                  <a:gd name="T3" fmla="*/ 0 h 35"/>
                  <a:gd name="T4" fmla="*/ 0 w 58"/>
                  <a:gd name="T5" fmla="*/ 2147483647 h 35"/>
                  <a:gd name="T6" fmla="*/ 2147483647 w 58"/>
                  <a:gd name="T7" fmla="*/ 2147483647 h 35"/>
                  <a:gd name="T8" fmla="*/ 2147483647 w 58"/>
                  <a:gd name="T9" fmla="*/ 0 h 35"/>
                  <a:gd name="T10" fmla="*/ 2147483647 w 58"/>
                  <a:gd name="T11" fmla="*/ 0 h 35"/>
                  <a:gd name="T12" fmla="*/ 0 60000 65536"/>
                  <a:gd name="T13" fmla="*/ 0 60000 65536"/>
                  <a:gd name="T14" fmla="*/ 0 60000 65536"/>
                  <a:gd name="T15" fmla="*/ 0 60000 65536"/>
                  <a:gd name="T16" fmla="*/ 0 60000 65536"/>
                  <a:gd name="T17" fmla="*/ 0 60000 65536"/>
                  <a:gd name="T18" fmla="*/ 0 w 58"/>
                  <a:gd name="T19" fmla="*/ 0 h 35"/>
                  <a:gd name="T20" fmla="*/ 58 w 5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8" h="35">
                    <a:moveTo>
                      <a:pt x="58" y="0"/>
                    </a:moveTo>
                    <a:lnTo>
                      <a:pt x="0" y="0"/>
                    </a:lnTo>
                    <a:lnTo>
                      <a:pt x="0" y="35"/>
                    </a:lnTo>
                    <a:lnTo>
                      <a:pt x="58" y="35"/>
                    </a:lnTo>
                    <a:lnTo>
                      <a:pt x="58" y="0"/>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67" name="Freeform 62"/>
              <p:cNvSpPr>
                <a:spLocks/>
              </p:cNvSpPr>
              <p:nvPr/>
            </p:nvSpPr>
            <p:spPr bwMode="auto">
              <a:xfrm>
                <a:off x="2592662" y="4902682"/>
                <a:ext cx="68242" cy="58003"/>
              </a:xfrm>
              <a:custGeom>
                <a:avLst/>
                <a:gdLst>
                  <a:gd name="T0" fmla="*/ 0 w 39"/>
                  <a:gd name="T1" fmla="*/ 2147483647 h 35"/>
                  <a:gd name="T2" fmla="*/ 2147483647 w 39"/>
                  <a:gd name="T3" fmla="*/ 2147483647 h 35"/>
                  <a:gd name="T4" fmla="*/ 2147483647 w 39"/>
                  <a:gd name="T5" fmla="*/ 0 h 35"/>
                  <a:gd name="T6" fmla="*/ 0 w 39"/>
                  <a:gd name="T7" fmla="*/ 0 h 35"/>
                  <a:gd name="T8" fmla="*/ 0 w 39"/>
                  <a:gd name="T9" fmla="*/ 2147483647 h 35"/>
                  <a:gd name="T10" fmla="*/ 0 w 39"/>
                  <a:gd name="T11" fmla="*/ 2147483647 h 35"/>
                  <a:gd name="T12" fmla="*/ 0 60000 65536"/>
                  <a:gd name="T13" fmla="*/ 0 60000 65536"/>
                  <a:gd name="T14" fmla="*/ 0 60000 65536"/>
                  <a:gd name="T15" fmla="*/ 0 60000 65536"/>
                  <a:gd name="T16" fmla="*/ 0 60000 65536"/>
                  <a:gd name="T17" fmla="*/ 0 60000 65536"/>
                  <a:gd name="T18" fmla="*/ 0 w 39"/>
                  <a:gd name="T19" fmla="*/ 0 h 35"/>
                  <a:gd name="T20" fmla="*/ 39 w 3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9" h="35">
                    <a:moveTo>
                      <a:pt x="0" y="35"/>
                    </a:moveTo>
                    <a:lnTo>
                      <a:pt x="39" y="35"/>
                    </a:lnTo>
                    <a:lnTo>
                      <a:pt x="39" y="0"/>
                    </a:lnTo>
                    <a:lnTo>
                      <a:pt x="0" y="0"/>
                    </a:lnTo>
                    <a:lnTo>
                      <a:pt x="0" y="35"/>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68" name="Freeform 63"/>
              <p:cNvSpPr>
                <a:spLocks/>
              </p:cNvSpPr>
              <p:nvPr/>
            </p:nvSpPr>
            <p:spPr bwMode="auto">
              <a:xfrm>
                <a:off x="2592662" y="5030288"/>
                <a:ext cx="57743" cy="58003"/>
              </a:xfrm>
              <a:custGeom>
                <a:avLst/>
                <a:gdLst>
                  <a:gd name="T0" fmla="*/ 0 w 33"/>
                  <a:gd name="T1" fmla="*/ 0 h 35"/>
                  <a:gd name="T2" fmla="*/ 0 w 33"/>
                  <a:gd name="T3" fmla="*/ 2147483647 h 35"/>
                  <a:gd name="T4" fmla="*/ 2147483647 w 33"/>
                  <a:gd name="T5" fmla="*/ 2147483647 h 35"/>
                  <a:gd name="T6" fmla="*/ 2147483647 w 33"/>
                  <a:gd name="T7" fmla="*/ 0 h 35"/>
                  <a:gd name="T8" fmla="*/ 0 w 33"/>
                  <a:gd name="T9" fmla="*/ 0 h 35"/>
                  <a:gd name="T10" fmla="*/ 0 w 33"/>
                  <a:gd name="T11" fmla="*/ 0 h 35"/>
                  <a:gd name="T12" fmla="*/ 0 60000 65536"/>
                  <a:gd name="T13" fmla="*/ 0 60000 65536"/>
                  <a:gd name="T14" fmla="*/ 0 60000 65536"/>
                  <a:gd name="T15" fmla="*/ 0 60000 65536"/>
                  <a:gd name="T16" fmla="*/ 0 60000 65536"/>
                  <a:gd name="T17" fmla="*/ 0 60000 65536"/>
                  <a:gd name="T18" fmla="*/ 0 w 33"/>
                  <a:gd name="T19" fmla="*/ 0 h 35"/>
                  <a:gd name="T20" fmla="*/ 33 w 33"/>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3" h="35">
                    <a:moveTo>
                      <a:pt x="0" y="0"/>
                    </a:moveTo>
                    <a:lnTo>
                      <a:pt x="0" y="35"/>
                    </a:lnTo>
                    <a:lnTo>
                      <a:pt x="33" y="35"/>
                    </a:lnTo>
                    <a:lnTo>
                      <a:pt x="33" y="0"/>
                    </a:lnTo>
                    <a:lnTo>
                      <a:pt x="0" y="0"/>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69" name="Freeform 64"/>
              <p:cNvSpPr>
                <a:spLocks/>
              </p:cNvSpPr>
              <p:nvPr/>
            </p:nvSpPr>
            <p:spPr bwMode="auto">
              <a:xfrm>
                <a:off x="2592662" y="5108178"/>
                <a:ext cx="101487" cy="58003"/>
              </a:xfrm>
              <a:custGeom>
                <a:avLst/>
                <a:gdLst>
                  <a:gd name="T0" fmla="*/ 2147483647 w 58"/>
                  <a:gd name="T1" fmla="*/ 0 h 35"/>
                  <a:gd name="T2" fmla="*/ 0 w 58"/>
                  <a:gd name="T3" fmla="*/ 0 h 35"/>
                  <a:gd name="T4" fmla="*/ 0 w 58"/>
                  <a:gd name="T5" fmla="*/ 2147483647 h 35"/>
                  <a:gd name="T6" fmla="*/ 2147483647 w 58"/>
                  <a:gd name="T7" fmla="*/ 2147483647 h 35"/>
                  <a:gd name="T8" fmla="*/ 2147483647 w 58"/>
                  <a:gd name="T9" fmla="*/ 0 h 35"/>
                  <a:gd name="T10" fmla="*/ 2147483647 w 58"/>
                  <a:gd name="T11" fmla="*/ 0 h 35"/>
                  <a:gd name="T12" fmla="*/ 0 60000 65536"/>
                  <a:gd name="T13" fmla="*/ 0 60000 65536"/>
                  <a:gd name="T14" fmla="*/ 0 60000 65536"/>
                  <a:gd name="T15" fmla="*/ 0 60000 65536"/>
                  <a:gd name="T16" fmla="*/ 0 60000 65536"/>
                  <a:gd name="T17" fmla="*/ 0 60000 65536"/>
                  <a:gd name="T18" fmla="*/ 0 w 58"/>
                  <a:gd name="T19" fmla="*/ 0 h 35"/>
                  <a:gd name="T20" fmla="*/ 58 w 58"/>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58" h="35">
                    <a:moveTo>
                      <a:pt x="58" y="0"/>
                    </a:moveTo>
                    <a:lnTo>
                      <a:pt x="0" y="0"/>
                    </a:lnTo>
                    <a:lnTo>
                      <a:pt x="0" y="35"/>
                    </a:lnTo>
                    <a:lnTo>
                      <a:pt x="58" y="35"/>
                    </a:lnTo>
                    <a:lnTo>
                      <a:pt x="58" y="0"/>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70" name="Rectangle 65"/>
              <p:cNvSpPr>
                <a:spLocks noChangeArrowheads="1"/>
              </p:cNvSpPr>
              <p:nvPr/>
            </p:nvSpPr>
            <p:spPr bwMode="auto">
              <a:xfrm>
                <a:off x="2592662" y="5186066"/>
                <a:ext cx="190726" cy="58003"/>
              </a:xfrm>
              <a:prstGeom prst="rect">
                <a:avLst/>
              </a:prstGeom>
              <a:solidFill>
                <a:srgbClr val="00CCFF"/>
              </a:solidFill>
              <a:ln w="0">
                <a:solidFill>
                  <a:srgbClr val="00CCFF"/>
                </a:solidFill>
                <a:miter lim="800000"/>
                <a:headEnd/>
                <a:tailEnd/>
              </a:ln>
            </p:spPr>
            <p:txBody>
              <a:bodyPr/>
              <a:lstStyle/>
              <a:p>
                <a:endParaRPr lang="fr-FR" sz="1800" b="0">
                  <a:solidFill>
                    <a:srgbClr val="FFFFFF"/>
                  </a:solidFill>
                </a:endParaRPr>
              </a:p>
            </p:txBody>
          </p:sp>
          <p:sp>
            <p:nvSpPr>
              <p:cNvPr id="7271" name="Freeform 66"/>
              <p:cNvSpPr>
                <a:spLocks/>
              </p:cNvSpPr>
              <p:nvPr/>
            </p:nvSpPr>
            <p:spPr bwMode="auto">
              <a:xfrm>
                <a:off x="2592662" y="5393219"/>
                <a:ext cx="52493" cy="58003"/>
              </a:xfrm>
              <a:custGeom>
                <a:avLst/>
                <a:gdLst>
                  <a:gd name="T0" fmla="*/ 0 w 30"/>
                  <a:gd name="T1" fmla="*/ 2147483647 h 35"/>
                  <a:gd name="T2" fmla="*/ 2147483647 w 30"/>
                  <a:gd name="T3" fmla="*/ 2147483647 h 35"/>
                  <a:gd name="T4" fmla="*/ 2147483647 w 30"/>
                  <a:gd name="T5" fmla="*/ 0 h 35"/>
                  <a:gd name="T6" fmla="*/ 0 w 30"/>
                  <a:gd name="T7" fmla="*/ 0 h 35"/>
                  <a:gd name="T8" fmla="*/ 0 w 30"/>
                  <a:gd name="T9" fmla="*/ 2147483647 h 35"/>
                  <a:gd name="T10" fmla="*/ 0 w 30"/>
                  <a:gd name="T11" fmla="*/ 2147483647 h 35"/>
                  <a:gd name="T12" fmla="*/ 0 60000 65536"/>
                  <a:gd name="T13" fmla="*/ 0 60000 65536"/>
                  <a:gd name="T14" fmla="*/ 0 60000 65536"/>
                  <a:gd name="T15" fmla="*/ 0 60000 65536"/>
                  <a:gd name="T16" fmla="*/ 0 60000 65536"/>
                  <a:gd name="T17" fmla="*/ 0 60000 65536"/>
                  <a:gd name="T18" fmla="*/ 0 w 30"/>
                  <a:gd name="T19" fmla="*/ 0 h 35"/>
                  <a:gd name="T20" fmla="*/ 30 w 30"/>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0" h="35">
                    <a:moveTo>
                      <a:pt x="0" y="35"/>
                    </a:moveTo>
                    <a:lnTo>
                      <a:pt x="30" y="35"/>
                    </a:lnTo>
                    <a:lnTo>
                      <a:pt x="30" y="0"/>
                    </a:lnTo>
                    <a:lnTo>
                      <a:pt x="0" y="0"/>
                    </a:lnTo>
                    <a:lnTo>
                      <a:pt x="0" y="35"/>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72" name="Freeform 67"/>
              <p:cNvSpPr>
                <a:spLocks/>
              </p:cNvSpPr>
              <p:nvPr/>
            </p:nvSpPr>
            <p:spPr bwMode="auto">
              <a:xfrm>
                <a:off x="2592662" y="5471108"/>
                <a:ext cx="85739" cy="58003"/>
              </a:xfrm>
              <a:custGeom>
                <a:avLst/>
                <a:gdLst>
                  <a:gd name="T0" fmla="*/ 2147483647 w 49"/>
                  <a:gd name="T1" fmla="*/ 0 h 35"/>
                  <a:gd name="T2" fmla="*/ 0 w 49"/>
                  <a:gd name="T3" fmla="*/ 0 h 35"/>
                  <a:gd name="T4" fmla="*/ 0 w 49"/>
                  <a:gd name="T5" fmla="*/ 2147483647 h 35"/>
                  <a:gd name="T6" fmla="*/ 2147483647 w 49"/>
                  <a:gd name="T7" fmla="*/ 2147483647 h 35"/>
                  <a:gd name="T8" fmla="*/ 2147483647 w 49"/>
                  <a:gd name="T9" fmla="*/ 0 h 35"/>
                  <a:gd name="T10" fmla="*/ 2147483647 w 49"/>
                  <a:gd name="T11" fmla="*/ 0 h 35"/>
                  <a:gd name="T12" fmla="*/ 0 60000 65536"/>
                  <a:gd name="T13" fmla="*/ 0 60000 65536"/>
                  <a:gd name="T14" fmla="*/ 0 60000 65536"/>
                  <a:gd name="T15" fmla="*/ 0 60000 65536"/>
                  <a:gd name="T16" fmla="*/ 0 60000 65536"/>
                  <a:gd name="T17" fmla="*/ 0 60000 65536"/>
                  <a:gd name="T18" fmla="*/ 0 w 49"/>
                  <a:gd name="T19" fmla="*/ 0 h 35"/>
                  <a:gd name="T20" fmla="*/ 49 w 4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49" h="35">
                    <a:moveTo>
                      <a:pt x="49" y="0"/>
                    </a:moveTo>
                    <a:lnTo>
                      <a:pt x="0" y="0"/>
                    </a:lnTo>
                    <a:lnTo>
                      <a:pt x="0" y="35"/>
                    </a:lnTo>
                    <a:lnTo>
                      <a:pt x="49" y="35"/>
                    </a:lnTo>
                    <a:lnTo>
                      <a:pt x="49" y="0"/>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73" name="Freeform 68"/>
              <p:cNvSpPr>
                <a:spLocks/>
              </p:cNvSpPr>
              <p:nvPr/>
            </p:nvSpPr>
            <p:spPr bwMode="auto">
              <a:xfrm>
                <a:off x="2592662" y="5598715"/>
                <a:ext cx="141732" cy="58003"/>
              </a:xfrm>
              <a:custGeom>
                <a:avLst/>
                <a:gdLst>
                  <a:gd name="T0" fmla="*/ 0 w 81"/>
                  <a:gd name="T1" fmla="*/ 0 h 35"/>
                  <a:gd name="T2" fmla="*/ 0 w 81"/>
                  <a:gd name="T3" fmla="*/ 2147483647 h 35"/>
                  <a:gd name="T4" fmla="*/ 2147483647 w 81"/>
                  <a:gd name="T5" fmla="*/ 2147483647 h 35"/>
                  <a:gd name="T6" fmla="*/ 2147483647 w 81"/>
                  <a:gd name="T7" fmla="*/ 0 h 35"/>
                  <a:gd name="T8" fmla="*/ 0 w 81"/>
                  <a:gd name="T9" fmla="*/ 0 h 35"/>
                  <a:gd name="T10" fmla="*/ 0 w 81"/>
                  <a:gd name="T11" fmla="*/ 0 h 35"/>
                  <a:gd name="T12" fmla="*/ 0 60000 65536"/>
                  <a:gd name="T13" fmla="*/ 0 60000 65536"/>
                  <a:gd name="T14" fmla="*/ 0 60000 65536"/>
                  <a:gd name="T15" fmla="*/ 0 60000 65536"/>
                  <a:gd name="T16" fmla="*/ 0 60000 65536"/>
                  <a:gd name="T17" fmla="*/ 0 60000 65536"/>
                  <a:gd name="T18" fmla="*/ 0 w 81"/>
                  <a:gd name="T19" fmla="*/ 0 h 35"/>
                  <a:gd name="T20" fmla="*/ 81 w 81"/>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81" h="35">
                    <a:moveTo>
                      <a:pt x="0" y="0"/>
                    </a:moveTo>
                    <a:lnTo>
                      <a:pt x="0" y="35"/>
                    </a:lnTo>
                    <a:lnTo>
                      <a:pt x="81" y="35"/>
                    </a:lnTo>
                    <a:lnTo>
                      <a:pt x="81" y="0"/>
                    </a:lnTo>
                    <a:lnTo>
                      <a:pt x="0" y="0"/>
                    </a:lnTo>
                    <a:close/>
                  </a:path>
                </a:pathLst>
              </a:custGeom>
              <a:solidFill>
                <a:srgbClr val="FF9900"/>
              </a:solidFill>
              <a:ln w="0">
                <a:solidFill>
                  <a:srgbClr val="FF9900"/>
                </a:solidFill>
                <a:round/>
                <a:headEnd/>
                <a:tailEnd/>
              </a:ln>
            </p:spPr>
            <p:txBody>
              <a:bodyPr/>
              <a:lstStyle/>
              <a:p>
                <a:endParaRPr lang="fr-FR" sz="1800" b="0">
                  <a:solidFill>
                    <a:srgbClr val="FFFFFF"/>
                  </a:solidFill>
                </a:endParaRPr>
              </a:p>
            </p:txBody>
          </p:sp>
          <p:sp>
            <p:nvSpPr>
              <p:cNvPr id="7274" name="Freeform 69"/>
              <p:cNvSpPr>
                <a:spLocks/>
              </p:cNvSpPr>
              <p:nvPr/>
            </p:nvSpPr>
            <p:spPr bwMode="auto">
              <a:xfrm>
                <a:off x="2592662" y="5676604"/>
                <a:ext cx="52493" cy="59660"/>
              </a:xfrm>
              <a:custGeom>
                <a:avLst/>
                <a:gdLst>
                  <a:gd name="T0" fmla="*/ 2147483647 w 30"/>
                  <a:gd name="T1" fmla="*/ 0 h 36"/>
                  <a:gd name="T2" fmla="*/ 0 w 30"/>
                  <a:gd name="T3" fmla="*/ 0 h 36"/>
                  <a:gd name="T4" fmla="*/ 0 w 30"/>
                  <a:gd name="T5" fmla="*/ 2147483647 h 36"/>
                  <a:gd name="T6" fmla="*/ 2147483647 w 30"/>
                  <a:gd name="T7" fmla="*/ 2147483647 h 36"/>
                  <a:gd name="T8" fmla="*/ 2147483647 w 30"/>
                  <a:gd name="T9" fmla="*/ 0 h 36"/>
                  <a:gd name="T10" fmla="*/ 2147483647 w 30"/>
                  <a:gd name="T11" fmla="*/ 0 h 36"/>
                  <a:gd name="T12" fmla="*/ 0 60000 65536"/>
                  <a:gd name="T13" fmla="*/ 0 60000 65536"/>
                  <a:gd name="T14" fmla="*/ 0 60000 65536"/>
                  <a:gd name="T15" fmla="*/ 0 60000 65536"/>
                  <a:gd name="T16" fmla="*/ 0 60000 65536"/>
                  <a:gd name="T17" fmla="*/ 0 60000 65536"/>
                  <a:gd name="T18" fmla="*/ 0 w 30"/>
                  <a:gd name="T19" fmla="*/ 0 h 36"/>
                  <a:gd name="T20" fmla="*/ 30 w 30"/>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30" h="36">
                    <a:moveTo>
                      <a:pt x="30" y="0"/>
                    </a:moveTo>
                    <a:lnTo>
                      <a:pt x="0" y="0"/>
                    </a:lnTo>
                    <a:lnTo>
                      <a:pt x="0" y="36"/>
                    </a:lnTo>
                    <a:lnTo>
                      <a:pt x="30" y="36"/>
                    </a:lnTo>
                    <a:lnTo>
                      <a:pt x="30" y="0"/>
                    </a:lnTo>
                    <a:close/>
                  </a:path>
                </a:pathLst>
              </a:custGeom>
              <a:solidFill>
                <a:srgbClr val="00FF00"/>
              </a:solidFill>
              <a:ln w="0">
                <a:solidFill>
                  <a:srgbClr val="00FF00"/>
                </a:solidFill>
                <a:round/>
                <a:headEnd/>
                <a:tailEnd/>
              </a:ln>
            </p:spPr>
            <p:txBody>
              <a:bodyPr/>
              <a:lstStyle/>
              <a:p>
                <a:endParaRPr lang="fr-FR" sz="1800" b="0">
                  <a:solidFill>
                    <a:srgbClr val="FFFFFF"/>
                  </a:solidFill>
                </a:endParaRPr>
              </a:p>
            </p:txBody>
          </p:sp>
          <p:sp>
            <p:nvSpPr>
              <p:cNvPr id="7275" name="Freeform 70"/>
              <p:cNvSpPr>
                <a:spLocks/>
              </p:cNvSpPr>
              <p:nvPr/>
            </p:nvSpPr>
            <p:spPr bwMode="auto">
              <a:xfrm>
                <a:off x="2592662" y="5756150"/>
                <a:ext cx="68242" cy="58003"/>
              </a:xfrm>
              <a:custGeom>
                <a:avLst/>
                <a:gdLst>
                  <a:gd name="T0" fmla="*/ 0 w 39"/>
                  <a:gd name="T1" fmla="*/ 0 h 35"/>
                  <a:gd name="T2" fmla="*/ 0 w 39"/>
                  <a:gd name="T3" fmla="*/ 2147483647 h 35"/>
                  <a:gd name="T4" fmla="*/ 2147483647 w 39"/>
                  <a:gd name="T5" fmla="*/ 2147483647 h 35"/>
                  <a:gd name="T6" fmla="*/ 2147483647 w 39"/>
                  <a:gd name="T7" fmla="*/ 0 h 35"/>
                  <a:gd name="T8" fmla="*/ 0 w 39"/>
                  <a:gd name="T9" fmla="*/ 0 h 35"/>
                  <a:gd name="T10" fmla="*/ 0 w 39"/>
                  <a:gd name="T11" fmla="*/ 0 h 35"/>
                  <a:gd name="T12" fmla="*/ 0 60000 65536"/>
                  <a:gd name="T13" fmla="*/ 0 60000 65536"/>
                  <a:gd name="T14" fmla="*/ 0 60000 65536"/>
                  <a:gd name="T15" fmla="*/ 0 60000 65536"/>
                  <a:gd name="T16" fmla="*/ 0 60000 65536"/>
                  <a:gd name="T17" fmla="*/ 0 60000 65536"/>
                  <a:gd name="T18" fmla="*/ 0 w 39"/>
                  <a:gd name="T19" fmla="*/ 0 h 35"/>
                  <a:gd name="T20" fmla="*/ 39 w 3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39" h="35">
                    <a:moveTo>
                      <a:pt x="0" y="0"/>
                    </a:moveTo>
                    <a:lnTo>
                      <a:pt x="0" y="35"/>
                    </a:lnTo>
                    <a:lnTo>
                      <a:pt x="39" y="35"/>
                    </a:lnTo>
                    <a:lnTo>
                      <a:pt x="39" y="0"/>
                    </a:lnTo>
                    <a:lnTo>
                      <a:pt x="0" y="0"/>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sp>
            <p:nvSpPr>
              <p:cNvPr id="7276" name="Rectangle 71"/>
              <p:cNvSpPr>
                <a:spLocks noChangeArrowheads="1"/>
              </p:cNvSpPr>
              <p:nvPr/>
            </p:nvSpPr>
            <p:spPr bwMode="auto">
              <a:xfrm>
                <a:off x="2592662" y="5888728"/>
                <a:ext cx="934377" cy="58003"/>
              </a:xfrm>
              <a:prstGeom prst="rect">
                <a:avLst/>
              </a:prstGeom>
              <a:solidFill>
                <a:srgbClr val="FF9900"/>
              </a:solidFill>
              <a:ln w="0">
                <a:solidFill>
                  <a:srgbClr val="FF9900"/>
                </a:solidFill>
                <a:miter lim="800000"/>
                <a:headEnd/>
                <a:tailEnd/>
              </a:ln>
            </p:spPr>
            <p:txBody>
              <a:bodyPr/>
              <a:lstStyle/>
              <a:p>
                <a:endParaRPr lang="fr-FR" sz="1800" b="0">
                  <a:solidFill>
                    <a:srgbClr val="FFFFFF"/>
                  </a:solidFill>
                </a:endParaRPr>
              </a:p>
            </p:txBody>
          </p:sp>
          <p:sp>
            <p:nvSpPr>
              <p:cNvPr id="7277" name="Rectangle 72"/>
              <p:cNvSpPr>
                <a:spLocks noChangeArrowheads="1"/>
              </p:cNvSpPr>
              <p:nvPr/>
            </p:nvSpPr>
            <p:spPr bwMode="auto">
              <a:xfrm>
                <a:off x="2592662" y="5968274"/>
                <a:ext cx="598422" cy="58003"/>
              </a:xfrm>
              <a:prstGeom prst="rect">
                <a:avLst/>
              </a:prstGeom>
              <a:solidFill>
                <a:srgbClr val="00FF00"/>
              </a:solidFill>
              <a:ln w="0">
                <a:solidFill>
                  <a:srgbClr val="00FF00"/>
                </a:solidFill>
                <a:miter lim="800000"/>
                <a:headEnd/>
                <a:tailEnd/>
              </a:ln>
            </p:spPr>
            <p:txBody>
              <a:bodyPr/>
              <a:lstStyle/>
              <a:p>
                <a:endParaRPr lang="fr-FR" sz="1800" b="0">
                  <a:solidFill>
                    <a:srgbClr val="FFFFFF"/>
                  </a:solidFill>
                </a:endParaRPr>
              </a:p>
            </p:txBody>
          </p:sp>
          <p:sp>
            <p:nvSpPr>
              <p:cNvPr id="7278" name="Freeform 73"/>
              <p:cNvSpPr>
                <a:spLocks/>
              </p:cNvSpPr>
              <p:nvPr/>
            </p:nvSpPr>
            <p:spPr bwMode="auto">
              <a:xfrm>
                <a:off x="2592662" y="6046164"/>
                <a:ext cx="379701" cy="54689"/>
              </a:xfrm>
              <a:custGeom>
                <a:avLst/>
                <a:gdLst>
                  <a:gd name="T0" fmla="*/ 2147483647 w 217"/>
                  <a:gd name="T1" fmla="*/ 2147483647 h 33"/>
                  <a:gd name="T2" fmla="*/ 2147483647 w 217"/>
                  <a:gd name="T3" fmla="*/ 0 h 33"/>
                  <a:gd name="T4" fmla="*/ 0 w 217"/>
                  <a:gd name="T5" fmla="*/ 0 h 33"/>
                  <a:gd name="T6" fmla="*/ 0 w 217"/>
                  <a:gd name="T7" fmla="*/ 2147483647 h 33"/>
                  <a:gd name="T8" fmla="*/ 2147483647 w 217"/>
                  <a:gd name="T9" fmla="*/ 2147483647 h 33"/>
                  <a:gd name="T10" fmla="*/ 2147483647 w 217"/>
                  <a:gd name="T11" fmla="*/ 2147483647 h 33"/>
                  <a:gd name="T12" fmla="*/ 0 60000 65536"/>
                  <a:gd name="T13" fmla="*/ 0 60000 65536"/>
                  <a:gd name="T14" fmla="*/ 0 60000 65536"/>
                  <a:gd name="T15" fmla="*/ 0 60000 65536"/>
                  <a:gd name="T16" fmla="*/ 0 60000 65536"/>
                  <a:gd name="T17" fmla="*/ 0 60000 65536"/>
                  <a:gd name="T18" fmla="*/ 0 w 217"/>
                  <a:gd name="T19" fmla="*/ 0 h 33"/>
                  <a:gd name="T20" fmla="*/ 217 w 217"/>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217" h="33">
                    <a:moveTo>
                      <a:pt x="217" y="33"/>
                    </a:moveTo>
                    <a:lnTo>
                      <a:pt x="217" y="0"/>
                    </a:lnTo>
                    <a:lnTo>
                      <a:pt x="0" y="0"/>
                    </a:lnTo>
                    <a:lnTo>
                      <a:pt x="0" y="33"/>
                    </a:lnTo>
                    <a:lnTo>
                      <a:pt x="217" y="33"/>
                    </a:lnTo>
                    <a:close/>
                  </a:path>
                </a:pathLst>
              </a:custGeom>
              <a:solidFill>
                <a:srgbClr val="00CCFF"/>
              </a:solidFill>
              <a:ln w="0">
                <a:solidFill>
                  <a:srgbClr val="00CCFF"/>
                </a:solidFill>
                <a:round/>
                <a:headEnd/>
                <a:tailEnd/>
              </a:ln>
            </p:spPr>
            <p:txBody>
              <a:bodyPr/>
              <a:lstStyle/>
              <a:p>
                <a:endParaRPr lang="fr-FR" sz="1800" b="0">
                  <a:solidFill>
                    <a:srgbClr val="FFFFFF"/>
                  </a:solidFill>
                </a:endParaRPr>
              </a:p>
            </p:txBody>
          </p:sp>
        </p:grpSp>
        <p:sp>
          <p:nvSpPr>
            <p:cNvPr id="7175" name="ZoneTexte 22541"/>
            <p:cNvSpPr txBox="1">
              <a:spLocks noChangeArrowheads="1"/>
            </p:cNvSpPr>
            <p:nvPr/>
          </p:nvSpPr>
          <p:spPr bwMode="auto">
            <a:xfrm>
              <a:off x="2407541" y="6235700"/>
              <a:ext cx="3998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0 %</a:t>
              </a:r>
            </a:p>
          </p:txBody>
        </p:sp>
        <p:sp>
          <p:nvSpPr>
            <p:cNvPr id="7176" name="ZoneTexte 78"/>
            <p:cNvSpPr txBox="1">
              <a:spLocks noChangeArrowheads="1"/>
            </p:cNvSpPr>
            <p:nvPr/>
          </p:nvSpPr>
          <p:spPr bwMode="auto">
            <a:xfrm>
              <a:off x="3508535" y="6235700"/>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10 %</a:t>
              </a:r>
            </a:p>
          </p:txBody>
        </p:sp>
        <p:sp>
          <p:nvSpPr>
            <p:cNvPr id="7177" name="ZoneTexte 79"/>
            <p:cNvSpPr txBox="1">
              <a:spLocks noChangeArrowheads="1"/>
            </p:cNvSpPr>
            <p:nvPr/>
          </p:nvSpPr>
          <p:spPr bwMode="auto">
            <a:xfrm>
              <a:off x="4648360" y="6235700"/>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20 %</a:t>
              </a:r>
            </a:p>
          </p:txBody>
        </p:sp>
        <p:sp>
          <p:nvSpPr>
            <p:cNvPr id="7178" name="ZoneTexte 80"/>
            <p:cNvSpPr txBox="1">
              <a:spLocks noChangeArrowheads="1"/>
            </p:cNvSpPr>
            <p:nvPr/>
          </p:nvSpPr>
          <p:spPr bwMode="auto">
            <a:xfrm>
              <a:off x="5788185" y="6235700"/>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30 %</a:t>
              </a:r>
            </a:p>
          </p:txBody>
        </p:sp>
        <p:sp>
          <p:nvSpPr>
            <p:cNvPr id="7179" name="ZoneTexte 81"/>
            <p:cNvSpPr txBox="1">
              <a:spLocks noChangeArrowheads="1"/>
            </p:cNvSpPr>
            <p:nvPr/>
          </p:nvSpPr>
          <p:spPr bwMode="auto">
            <a:xfrm>
              <a:off x="6928010" y="6235700"/>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40 %</a:t>
              </a:r>
            </a:p>
          </p:txBody>
        </p:sp>
        <p:sp>
          <p:nvSpPr>
            <p:cNvPr id="7180" name="ZoneTexte 82"/>
            <p:cNvSpPr txBox="1">
              <a:spLocks noChangeArrowheads="1"/>
            </p:cNvSpPr>
            <p:nvPr/>
          </p:nvSpPr>
          <p:spPr bwMode="auto">
            <a:xfrm>
              <a:off x="8067835" y="6235700"/>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ctr" eaLnBrk="1" hangingPunct="1"/>
              <a:r>
                <a:rPr lang="fr-FR" b="0">
                  <a:solidFill>
                    <a:srgbClr val="FFFFFF"/>
                  </a:solidFill>
                </a:rPr>
                <a:t>50 %</a:t>
              </a:r>
            </a:p>
          </p:txBody>
        </p:sp>
        <p:sp>
          <p:nvSpPr>
            <p:cNvPr id="7181" name="ZoneTexte 83"/>
            <p:cNvSpPr txBox="1">
              <a:spLocks noChangeArrowheads="1"/>
            </p:cNvSpPr>
            <p:nvPr/>
          </p:nvSpPr>
          <p:spPr bwMode="auto">
            <a:xfrm>
              <a:off x="2103660" y="1314450"/>
              <a:ext cx="43792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Sida</a:t>
              </a:r>
            </a:p>
          </p:txBody>
        </p:sp>
        <p:sp>
          <p:nvSpPr>
            <p:cNvPr id="7182" name="ZoneTexte 84"/>
            <p:cNvSpPr txBox="1">
              <a:spLocks noChangeArrowheads="1"/>
            </p:cNvSpPr>
            <p:nvPr/>
          </p:nvSpPr>
          <p:spPr bwMode="auto">
            <a:xfrm>
              <a:off x="461050" y="1603375"/>
              <a:ext cx="208053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Cancer non-sida non-hépatique</a:t>
              </a:r>
            </a:p>
          </p:txBody>
        </p:sp>
        <p:sp>
          <p:nvSpPr>
            <p:cNvPr id="7183" name="ZoneTexte 85"/>
            <p:cNvSpPr txBox="1">
              <a:spLocks noChangeArrowheads="1"/>
            </p:cNvSpPr>
            <p:nvPr/>
          </p:nvSpPr>
          <p:spPr bwMode="auto">
            <a:xfrm>
              <a:off x="1259479" y="1884363"/>
              <a:ext cx="128210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Maladie hépatique</a:t>
              </a:r>
            </a:p>
          </p:txBody>
        </p:sp>
        <p:sp>
          <p:nvSpPr>
            <p:cNvPr id="7184" name="ZoneTexte 86"/>
            <p:cNvSpPr txBox="1">
              <a:spLocks noChangeArrowheads="1"/>
            </p:cNvSpPr>
            <p:nvPr/>
          </p:nvSpPr>
          <p:spPr bwMode="auto">
            <a:xfrm>
              <a:off x="830231" y="2170113"/>
              <a:ext cx="171135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cardio-vasculaire</a:t>
              </a:r>
            </a:p>
          </p:txBody>
        </p:sp>
        <p:sp>
          <p:nvSpPr>
            <p:cNvPr id="7185" name="ZoneTexte 87"/>
            <p:cNvSpPr txBox="1">
              <a:spLocks noChangeArrowheads="1"/>
            </p:cNvSpPr>
            <p:nvPr/>
          </p:nvSpPr>
          <p:spPr bwMode="auto">
            <a:xfrm>
              <a:off x="1297618" y="2454275"/>
              <a:ext cx="124397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Infection non-sida</a:t>
              </a:r>
            </a:p>
          </p:txBody>
        </p:sp>
        <p:sp>
          <p:nvSpPr>
            <p:cNvPr id="7186" name="ZoneTexte 88"/>
            <p:cNvSpPr txBox="1">
              <a:spLocks noChangeArrowheads="1"/>
            </p:cNvSpPr>
            <p:nvPr/>
          </p:nvSpPr>
          <p:spPr bwMode="auto">
            <a:xfrm>
              <a:off x="1928802" y="2740025"/>
              <a:ext cx="61278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Suicide</a:t>
              </a:r>
            </a:p>
          </p:txBody>
        </p:sp>
        <p:sp>
          <p:nvSpPr>
            <p:cNvPr id="7187" name="ZoneTexte 89"/>
            <p:cNvSpPr txBox="1">
              <a:spLocks noChangeArrowheads="1"/>
            </p:cNvSpPr>
            <p:nvPr/>
          </p:nvSpPr>
          <p:spPr bwMode="auto">
            <a:xfrm>
              <a:off x="1841390" y="3024188"/>
              <a:ext cx="70019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Accident</a:t>
              </a:r>
            </a:p>
          </p:txBody>
        </p:sp>
        <p:sp>
          <p:nvSpPr>
            <p:cNvPr id="7188" name="ZoneTexte 90"/>
            <p:cNvSpPr txBox="1">
              <a:spLocks noChangeArrowheads="1"/>
            </p:cNvSpPr>
            <p:nvPr/>
          </p:nvSpPr>
          <p:spPr bwMode="auto">
            <a:xfrm>
              <a:off x="1073154" y="3309938"/>
              <a:ext cx="146843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neurologique</a:t>
              </a:r>
            </a:p>
          </p:txBody>
        </p:sp>
        <p:sp>
          <p:nvSpPr>
            <p:cNvPr id="7189" name="ZoneTexte 91"/>
            <p:cNvSpPr txBox="1">
              <a:spLocks noChangeArrowheads="1"/>
            </p:cNvSpPr>
            <p:nvPr/>
          </p:nvSpPr>
          <p:spPr bwMode="auto">
            <a:xfrm>
              <a:off x="647554" y="3594100"/>
              <a:ext cx="1894033"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broncho-pulmonaire</a:t>
              </a:r>
            </a:p>
          </p:txBody>
        </p:sp>
        <p:sp>
          <p:nvSpPr>
            <p:cNvPr id="7190" name="ZoneTexte 92"/>
            <p:cNvSpPr txBox="1">
              <a:spLocks noChangeArrowheads="1"/>
            </p:cNvSpPr>
            <p:nvPr/>
          </p:nvSpPr>
          <p:spPr bwMode="auto">
            <a:xfrm>
              <a:off x="1135447" y="3878263"/>
              <a:ext cx="14061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Trouble métabolique</a:t>
              </a:r>
            </a:p>
          </p:txBody>
        </p:sp>
        <p:sp>
          <p:nvSpPr>
            <p:cNvPr id="7191" name="ZoneTexte 93"/>
            <p:cNvSpPr txBox="1">
              <a:spLocks noChangeArrowheads="1"/>
            </p:cNvSpPr>
            <p:nvPr/>
          </p:nvSpPr>
          <p:spPr bwMode="auto">
            <a:xfrm>
              <a:off x="267243" y="4164013"/>
              <a:ext cx="227434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Abus drogue/overdose/intoxication</a:t>
              </a:r>
            </a:p>
          </p:txBody>
        </p:sp>
        <p:sp>
          <p:nvSpPr>
            <p:cNvPr id="7192" name="ZoneTexte 94"/>
            <p:cNvSpPr txBox="1">
              <a:spLocks noChangeArrowheads="1"/>
            </p:cNvSpPr>
            <p:nvPr/>
          </p:nvSpPr>
          <p:spPr bwMode="auto">
            <a:xfrm>
              <a:off x="1483922" y="4448175"/>
              <a:ext cx="105766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rénale</a:t>
              </a:r>
            </a:p>
          </p:txBody>
        </p:sp>
        <p:sp>
          <p:nvSpPr>
            <p:cNvPr id="7193" name="ZoneTexte 95"/>
            <p:cNvSpPr txBox="1">
              <a:spLocks noChangeArrowheads="1"/>
            </p:cNvSpPr>
            <p:nvPr/>
          </p:nvSpPr>
          <p:spPr bwMode="auto">
            <a:xfrm>
              <a:off x="1324290" y="4733925"/>
              <a:ext cx="121729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digestive</a:t>
              </a:r>
            </a:p>
          </p:txBody>
        </p:sp>
        <p:sp>
          <p:nvSpPr>
            <p:cNvPr id="7194" name="ZoneTexte 96"/>
            <p:cNvSpPr txBox="1">
              <a:spLocks noChangeArrowheads="1"/>
            </p:cNvSpPr>
            <p:nvPr/>
          </p:nvSpPr>
          <p:spPr bwMode="auto">
            <a:xfrm>
              <a:off x="1769034" y="5018088"/>
              <a:ext cx="7725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Iatrogénie</a:t>
              </a:r>
            </a:p>
          </p:txBody>
        </p:sp>
        <p:sp>
          <p:nvSpPr>
            <p:cNvPr id="7195" name="ZoneTexte 97"/>
            <p:cNvSpPr txBox="1">
              <a:spLocks noChangeArrowheads="1"/>
            </p:cNvSpPr>
            <p:nvPr/>
          </p:nvSpPr>
          <p:spPr bwMode="auto">
            <a:xfrm>
              <a:off x="1058192" y="5303838"/>
              <a:ext cx="148339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Atteinte psychiatrique</a:t>
              </a:r>
            </a:p>
          </p:txBody>
        </p:sp>
        <p:sp>
          <p:nvSpPr>
            <p:cNvPr id="7196" name="ZoneTexte 98"/>
            <p:cNvSpPr txBox="1">
              <a:spLocks noChangeArrowheads="1"/>
            </p:cNvSpPr>
            <p:nvPr/>
          </p:nvSpPr>
          <p:spPr bwMode="auto">
            <a:xfrm>
              <a:off x="2039094" y="5578475"/>
              <a:ext cx="50249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Autre</a:t>
              </a:r>
            </a:p>
          </p:txBody>
        </p:sp>
        <p:sp>
          <p:nvSpPr>
            <p:cNvPr id="7197" name="ZoneTexte 99"/>
            <p:cNvSpPr txBox="1">
              <a:spLocks noChangeArrowheads="1"/>
            </p:cNvSpPr>
            <p:nvPr/>
          </p:nvSpPr>
          <p:spPr bwMode="auto">
            <a:xfrm>
              <a:off x="316446" y="5800725"/>
              <a:ext cx="22251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b="0">
                  <a:solidFill>
                    <a:srgbClr val="FFFFFF"/>
                  </a:solidFill>
                </a:rPr>
                <a:t>Inconnu/décès soudain/inexpliqué</a:t>
              </a:r>
            </a:p>
          </p:txBody>
        </p:sp>
        <p:sp>
          <p:nvSpPr>
            <p:cNvPr id="7198" name="Rectangle 74"/>
            <p:cNvSpPr>
              <a:spLocks noChangeArrowheads="1"/>
            </p:cNvSpPr>
            <p:nvPr/>
          </p:nvSpPr>
          <p:spPr bwMode="auto">
            <a:xfrm>
              <a:off x="4567238" y="2341563"/>
              <a:ext cx="125412" cy="119062"/>
            </a:xfrm>
            <a:prstGeom prst="rect">
              <a:avLst/>
            </a:prstGeom>
            <a:solidFill>
              <a:srgbClr val="FF9900"/>
            </a:solidFill>
            <a:ln w="0">
              <a:solidFill>
                <a:srgbClr val="FF9900"/>
              </a:solidFill>
              <a:miter lim="800000"/>
              <a:headEnd/>
              <a:tailEnd/>
            </a:ln>
          </p:spPr>
          <p:txBody>
            <a:bodyPr/>
            <a:lstStyle/>
            <a:p>
              <a:endParaRPr lang="fr-FR" sz="2000" b="0">
                <a:solidFill>
                  <a:srgbClr val="FFFFFF"/>
                </a:solidFill>
              </a:endParaRPr>
            </a:p>
          </p:txBody>
        </p:sp>
        <p:sp>
          <p:nvSpPr>
            <p:cNvPr id="7199" name="Rectangle 75"/>
            <p:cNvSpPr>
              <a:spLocks noChangeArrowheads="1"/>
            </p:cNvSpPr>
            <p:nvPr/>
          </p:nvSpPr>
          <p:spPr bwMode="auto">
            <a:xfrm>
              <a:off x="6081713" y="2341563"/>
              <a:ext cx="125412" cy="119062"/>
            </a:xfrm>
            <a:prstGeom prst="rect">
              <a:avLst/>
            </a:prstGeom>
            <a:solidFill>
              <a:srgbClr val="00FF00"/>
            </a:solidFill>
            <a:ln w="0">
              <a:solidFill>
                <a:srgbClr val="00FF00"/>
              </a:solidFill>
              <a:miter lim="800000"/>
              <a:headEnd/>
              <a:tailEnd/>
            </a:ln>
          </p:spPr>
          <p:txBody>
            <a:bodyPr/>
            <a:lstStyle/>
            <a:p>
              <a:endParaRPr lang="fr-FR" sz="2000" b="0">
                <a:solidFill>
                  <a:srgbClr val="FFFFFF"/>
                </a:solidFill>
              </a:endParaRPr>
            </a:p>
          </p:txBody>
        </p:sp>
        <p:sp>
          <p:nvSpPr>
            <p:cNvPr id="7200" name="Rectangle 76"/>
            <p:cNvSpPr>
              <a:spLocks noChangeArrowheads="1"/>
            </p:cNvSpPr>
            <p:nvPr/>
          </p:nvSpPr>
          <p:spPr bwMode="auto">
            <a:xfrm>
              <a:off x="7580313" y="2341563"/>
              <a:ext cx="125412" cy="119062"/>
            </a:xfrm>
            <a:prstGeom prst="rect">
              <a:avLst/>
            </a:prstGeom>
            <a:solidFill>
              <a:srgbClr val="00CCFF"/>
            </a:solidFill>
            <a:ln w="0">
              <a:solidFill>
                <a:srgbClr val="00CCFF"/>
              </a:solidFill>
              <a:miter lim="800000"/>
              <a:headEnd/>
              <a:tailEnd/>
            </a:ln>
          </p:spPr>
          <p:txBody>
            <a:bodyPr/>
            <a:lstStyle/>
            <a:p>
              <a:endParaRPr lang="fr-FR" sz="2000" b="0">
                <a:solidFill>
                  <a:srgbClr val="FFFFFF"/>
                </a:solidFill>
              </a:endParaRPr>
            </a:p>
          </p:txBody>
        </p:sp>
        <p:sp>
          <p:nvSpPr>
            <p:cNvPr id="7201" name="ZoneTexte 100"/>
            <p:cNvSpPr txBox="1">
              <a:spLocks noChangeArrowheads="1"/>
            </p:cNvSpPr>
            <p:nvPr/>
          </p:nvSpPr>
          <p:spPr bwMode="auto">
            <a:xfrm>
              <a:off x="7705725" y="2247900"/>
              <a:ext cx="11754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sz="1400" b="0">
                  <a:solidFill>
                    <a:srgbClr val="FFFFFF"/>
                  </a:solidFill>
                </a:rPr>
                <a:t>Mortalité 2000</a:t>
              </a:r>
            </a:p>
          </p:txBody>
        </p:sp>
        <p:sp>
          <p:nvSpPr>
            <p:cNvPr id="7202" name="ZoneTexte 101"/>
            <p:cNvSpPr txBox="1">
              <a:spLocks noChangeArrowheads="1"/>
            </p:cNvSpPr>
            <p:nvPr/>
          </p:nvSpPr>
          <p:spPr bwMode="auto">
            <a:xfrm>
              <a:off x="6207125" y="2247900"/>
              <a:ext cx="11754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sz="1400" b="0">
                  <a:solidFill>
                    <a:srgbClr val="FFFFFF"/>
                  </a:solidFill>
                </a:rPr>
                <a:t>Mortalité 2005</a:t>
              </a:r>
            </a:p>
          </p:txBody>
        </p:sp>
        <p:sp>
          <p:nvSpPr>
            <p:cNvPr id="7203" name="ZoneTexte 102"/>
            <p:cNvSpPr txBox="1">
              <a:spLocks noChangeArrowheads="1"/>
            </p:cNvSpPr>
            <p:nvPr/>
          </p:nvSpPr>
          <p:spPr bwMode="auto">
            <a:xfrm>
              <a:off x="4692650" y="2247900"/>
              <a:ext cx="117544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sz="1400" b="0">
                  <a:solidFill>
                    <a:srgbClr val="FFFFFF"/>
                  </a:solidFill>
                </a:rPr>
                <a:t>Mortalité 2010</a:t>
              </a:r>
            </a:p>
          </p:txBody>
        </p:sp>
        <p:sp>
          <p:nvSpPr>
            <p:cNvPr id="7204" name="ZoneTexte 98"/>
            <p:cNvSpPr txBox="1">
              <a:spLocks noChangeArrowheads="1"/>
            </p:cNvSpPr>
            <p:nvPr/>
          </p:nvSpPr>
          <p:spPr bwMode="auto">
            <a:xfrm>
              <a:off x="7988300" y="1362075"/>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47 %</a:t>
              </a:r>
            </a:p>
          </p:txBody>
        </p:sp>
        <p:sp>
          <p:nvSpPr>
            <p:cNvPr id="7205" name="ZoneTexte 99"/>
            <p:cNvSpPr txBox="1">
              <a:spLocks noChangeArrowheads="1"/>
            </p:cNvSpPr>
            <p:nvPr/>
          </p:nvSpPr>
          <p:spPr bwMode="auto">
            <a:xfrm>
              <a:off x="5440363" y="1135063"/>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25 %</a:t>
              </a:r>
            </a:p>
          </p:txBody>
        </p:sp>
        <p:sp>
          <p:nvSpPr>
            <p:cNvPr id="7206" name="ZoneTexte 100"/>
            <p:cNvSpPr txBox="1">
              <a:spLocks noChangeArrowheads="1"/>
            </p:cNvSpPr>
            <p:nvPr/>
          </p:nvSpPr>
          <p:spPr bwMode="auto">
            <a:xfrm>
              <a:off x="6699250" y="1222375"/>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36 %</a:t>
              </a:r>
            </a:p>
          </p:txBody>
        </p:sp>
        <p:sp>
          <p:nvSpPr>
            <p:cNvPr id="7207" name="ZoneTexte 102"/>
            <p:cNvSpPr txBox="1">
              <a:spLocks noChangeArrowheads="1"/>
            </p:cNvSpPr>
            <p:nvPr/>
          </p:nvSpPr>
          <p:spPr bwMode="auto">
            <a:xfrm>
              <a:off x="5153025" y="1497013"/>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22 %</a:t>
              </a:r>
            </a:p>
          </p:txBody>
        </p:sp>
        <p:sp>
          <p:nvSpPr>
            <p:cNvPr id="7208" name="ZoneTexte 103"/>
            <p:cNvSpPr txBox="1">
              <a:spLocks noChangeArrowheads="1"/>
            </p:cNvSpPr>
            <p:nvPr/>
          </p:nvSpPr>
          <p:spPr bwMode="auto">
            <a:xfrm>
              <a:off x="3803650" y="1695450"/>
              <a:ext cx="4657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11 %</a:t>
              </a:r>
            </a:p>
          </p:txBody>
        </p:sp>
        <p:sp>
          <p:nvSpPr>
            <p:cNvPr id="7209" name="ZoneTexte 104"/>
            <p:cNvSpPr txBox="1">
              <a:spLocks noChangeArrowheads="1"/>
            </p:cNvSpPr>
            <p:nvPr/>
          </p:nvSpPr>
          <p:spPr bwMode="auto">
            <a:xfrm>
              <a:off x="4502150" y="1638300"/>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17 %</a:t>
              </a:r>
            </a:p>
          </p:txBody>
        </p:sp>
        <p:sp>
          <p:nvSpPr>
            <p:cNvPr id="7210" name="ZoneTexte 105"/>
            <p:cNvSpPr txBox="1">
              <a:spLocks noChangeArrowheads="1"/>
            </p:cNvSpPr>
            <p:nvPr/>
          </p:nvSpPr>
          <p:spPr bwMode="auto">
            <a:xfrm>
              <a:off x="3992563" y="1965325"/>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13 %</a:t>
              </a:r>
            </a:p>
          </p:txBody>
        </p:sp>
        <p:sp>
          <p:nvSpPr>
            <p:cNvPr id="7211" name="ZoneTexte 106"/>
            <p:cNvSpPr txBox="1">
              <a:spLocks noChangeArrowheads="1"/>
            </p:cNvSpPr>
            <p:nvPr/>
          </p:nvSpPr>
          <p:spPr bwMode="auto">
            <a:xfrm>
              <a:off x="4251325" y="1863725"/>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15 %</a:t>
              </a:r>
            </a:p>
          </p:txBody>
        </p:sp>
        <p:sp>
          <p:nvSpPr>
            <p:cNvPr id="7212" name="ZoneTexte 107"/>
            <p:cNvSpPr txBox="1">
              <a:spLocks noChangeArrowheads="1"/>
            </p:cNvSpPr>
            <p:nvPr/>
          </p:nvSpPr>
          <p:spPr bwMode="auto">
            <a:xfrm>
              <a:off x="3704009" y="2071946"/>
              <a:ext cx="4759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dirty="0">
                  <a:solidFill>
                    <a:srgbClr val="FFFFFF"/>
                  </a:solidFill>
                </a:rPr>
                <a:t>10 %</a:t>
              </a:r>
            </a:p>
          </p:txBody>
        </p:sp>
        <p:sp>
          <p:nvSpPr>
            <p:cNvPr id="7214" name="ZoneTexte 109"/>
            <p:cNvSpPr txBox="1">
              <a:spLocks noChangeArrowheads="1"/>
            </p:cNvSpPr>
            <p:nvPr/>
          </p:nvSpPr>
          <p:spPr bwMode="auto">
            <a:xfrm>
              <a:off x="3472810" y="2232025"/>
              <a:ext cx="399856"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eaLnBrk="1" hangingPunct="1"/>
              <a:r>
                <a:rPr lang="fr-FR" b="0">
                  <a:solidFill>
                    <a:srgbClr val="FFFFFF"/>
                  </a:solidFill>
                </a:rPr>
                <a:t>7 %</a:t>
              </a:r>
            </a:p>
          </p:txBody>
        </p:sp>
        <p:sp>
          <p:nvSpPr>
            <p:cNvPr id="7215" name="ZoneTexte 110"/>
            <p:cNvSpPr txBox="1">
              <a:spLocks noChangeArrowheads="1"/>
            </p:cNvSpPr>
            <p:nvPr/>
          </p:nvSpPr>
          <p:spPr bwMode="auto">
            <a:xfrm>
              <a:off x="4260850" y="4093545"/>
              <a:ext cx="2288404" cy="640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buClr>
                  <a:srgbClr val="FFFF00"/>
                </a:buClr>
                <a:buFontTx/>
                <a:buChar char="•"/>
              </a:pPr>
              <a:r>
                <a:rPr lang="fr-FR" sz="1600" b="0" dirty="0">
                  <a:solidFill>
                    <a:srgbClr val="FFFFFF"/>
                  </a:solidFill>
                </a:rPr>
                <a:t>Fumeurs = 71 %</a:t>
              </a:r>
            </a:p>
            <a:p>
              <a:pPr>
                <a:buClr>
                  <a:srgbClr val="FFFF00"/>
                </a:buClr>
                <a:buFontTx/>
                <a:buChar char="•"/>
              </a:pPr>
              <a:r>
                <a:rPr lang="fr-FR" sz="1600" b="0" dirty="0">
                  <a:solidFill>
                    <a:srgbClr val="FFFFFF"/>
                  </a:solidFill>
                </a:rPr>
                <a:t>Alcooliques = 25 %</a:t>
              </a:r>
            </a:p>
            <a:p>
              <a:pPr>
                <a:buClr>
                  <a:srgbClr val="FFFF00"/>
                </a:buClr>
                <a:buFontTx/>
                <a:buChar char="•"/>
              </a:pPr>
              <a:r>
                <a:rPr lang="fr-FR" sz="1600" b="0" dirty="0">
                  <a:solidFill>
                    <a:srgbClr val="FFFFFF"/>
                  </a:solidFill>
                </a:rPr>
                <a:t>CD4 &gt; 500 : 20%</a:t>
              </a:r>
            </a:p>
            <a:p>
              <a:pPr>
                <a:buClr>
                  <a:srgbClr val="FFFF00"/>
                </a:buClr>
                <a:buFontTx/>
                <a:buChar char="•"/>
              </a:pPr>
              <a:r>
                <a:rPr lang="fr-FR" sz="1600" b="0" dirty="0">
                  <a:solidFill>
                    <a:srgbClr val="FFFFFF"/>
                  </a:solidFill>
                </a:rPr>
                <a:t>CV &lt; 50 cop/ml : 56%</a:t>
              </a:r>
            </a:p>
          </p:txBody>
        </p:sp>
      </p:grpSp>
      <p:sp>
        <p:nvSpPr>
          <p:cNvPr id="7173" name="Text Box 5"/>
          <p:cNvSpPr txBox="1">
            <a:spLocks noChangeArrowheads="1"/>
          </p:cNvSpPr>
          <p:nvPr/>
        </p:nvSpPr>
        <p:spPr bwMode="auto">
          <a:xfrm>
            <a:off x="9968507" y="46041"/>
            <a:ext cx="25598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bg1"/>
                </a:solidFill>
                <a:latin typeface="Arial" charset="0"/>
                <a:ea typeface="ＭＳ Ｐゴシック" charset="0"/>
                <a:cs typeface="ＭＳ Ｐゴシック" charset="0"/>
              </a:defRPr>
            </a:lvl1pPr>
            <a:lvl2pPr marL="742950" indent="-285750" eaLnBrk="0" hangingPunct="0">
              <a:defRPr>
                <a:solidFill>
                  <a:schemeClr val="bg1"/>
                </a:solidFill>
                <a:latin typeface="Arial" charset="0"/>
                <a:ea typeface="ＭＳ Ｐゴシック" charset="0"/>
              </a:defRPr>
            </a:lvl2pPr>
            <a:lvl3pPr marL="1143000" indent="-228600" eaLnBrk="0" hangingPunct="0">
              <a:defRPr>
                <a:solidFill>
                  <a:schemeClr val="bg1"/>
                </a:solidFill>
                <a:latin typeface="Arial" charset="0"/>
                <a:ea typeface="ＭＳ Ｐゴシック" charset="0"/>
              </a:defRPr>
            </a:lvl3pPr>
            <a:lvl4pPr marL="1600200" indent="-228600" eaLnBrk="0" hangingPunct="0">
              <a:defRPr>
                <a:solidFill>
                  <a:schemeClr val="bg1"/>
                </a:solidFill>
                <a:latin typeface="Arial" charset="0"/>
                <a:ea typeface="ＭＳ Ｐゴシック" charset="0"/>
              </a:defRPr>
            </a:lvl4pPr>
            <a:lvl5pPr marL="2057400" indent="-228600" eaLnBrk="0" hangingPunct="0">
              <a:defRPr>
                <a:solidFill>
                  <a:schemeClr val="bg1"/>
                </a:solidFill>
                <a:latin typeface="Arial" charset="0"/>
                <a:ea typeface="ＭＳ Ｐゴシック" charset="0"/>
              </a:defRPr>
            </a:lvl5pPr>
            <a:lvl6pPr marL="2514600" indent="-228600" eaLnBrk="0" fontAlgn="base" hangingPunct="0">
              <a:spcBef>
                <a:spcPct val="0"/>
              </a:spcBef>
              <a:spcAft>
                <a:spcPct val="0"/>
              </a:spcAft>
              <a:defRPr>
                <a:solidFill>
                  <a:schemeClr val="bg1"/>
                </a:solidFill>
                <a:latin typeface="Arial" charset="0"/>
                <a:ea typeface="ＭＳ Ｐゴシック" charset="0"/>
              </a:defRPr>
            </a:lvl6pPr>
            <a:lvl7pPr marL="2971800" indent="-228600" eaLnBrk="0" fontAlgn="base" hangingPunct="0">
              <a:spcBef>
                <a:spcPct val="0"/>
              </a:spcBef>
              <a:spcAft>
                <a:spcPct val="0"/>
              </a:spcAft>
              <a:defRPr>
                <a:solidFill>
                  <a:schemeClr val="bg1"/>
                </a:solidFill>
                <a:latin typeface="Arial" charset="0"/>
                <a:ea typeface="ＭＳ Ｐゴシック" charset="0"/>
              </a:defRPr>
            </a:lvl7pPr>
            <a:lvl8pPr marL="3429000" indent="-228600" eaLnBrk="0" fontAlgn="base" hangingPunct="0">
              <a:spcBef>
                <a:spcPct val="0"/>
              </a:spcBef>
              <a:spcAft>
                <a:spcPct val="0"/>
              </a:spcAft>
              <a:defRPr>
                <a:solidFill>
                  <a:schemeClr val="bg1"/>
                </a:solidFill>
                <a:latin typeface="Arial" charset="0"/>
                <a:ea typeface="ＭＳ Ｐゴシック" charset="0"/>
              </a:defRPr>
            </a:lvl8pPr>
            <a:lvl9pPr marL="3886200" indent="-228600" eaLnBrk="0" fontAlgn="base" hangingPunct="0">
              <a:spcBef>
                <a:spcPct val="0"/>
              </a:spcBef>
              <a:spcAft>
                <a:spcPct val="0"/>
              </a:spcAft>
              <a:defRPr>
                <a:solidFill>
                  <a:schemeClr val="bg1"/>
                </a:solidFill>
                <a:latin typeface="Arial" charset="0"/>
                <a:ea typeface="ＭＳ Ｐゴシック" charset="0"/>
              </a:defRPr>
            </a:lvl9pPr>
          </a:lstStyle>
          <a:p>
            <a:pPr algn="r" eaLnBrk="1" hangingPunct="1"/>
            <a:r>
              <a:rPr lang="fr-FR" sz="1000" b="0">
                <a:solidFill>
                  <a:srgbClr val="FFFFFF"/>
                </a:solidFill>
                <a:cs typeface="Arial" charset="0"/>
              </a:rPr>
              <a:t>3</a:t>
            </a:r>
          </a:p>
        </p:txBody>
      </p:sp>
    </p:spTree>
    <p:extLst>
      <p:ext uri="{BB962C8B-B14F-4D97-AF65-F5344CB8AC3E}">
        <p14:creationId xmlns:p14="http://schemas.microsoft.com/office/powerpoint/2010/main" val="3657902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8249176F-833C-0F4D-A2F7-A32E278019E7}"/>
              </a:ext>
            </a:extLst>
          </p:cNvPr>
          <p:cNvSpPr>
            <a:spLocks noGrp="1" noChangeArrowheads="1"/>
          </p:cNvSpPr>
          <p:nvPr>
            <p:ph type="body" idx="4294967295"/>
          </p:nvPr>
        </p:nvSpPr>
        <p:spPr>
          <a:xfrm>
            <a:off x="503582" y="1476353"/>
            <a:ext cx="6063704" cy="3777258"/>
          </a:xfrm>
        </p:spPr>
        <p:txBody>
          <a:bodyPr>
            <a:noAutofit/>
          </a:bodyPr>
          <a:lstStyle/>
          <a:p>
            <a:pPr>
              <a:buFont typeface="Arial" panose="020B0604020202020204" pitchFamily="34" charset="0"/>
              <a:buChar char="•"/>
            </a:pPr>
            <a:r>
              <a:rPr lang="fr-FR" altLang="fr-FR" sz="2400" dirty="0">
                <a:latin typeface="Calibri" panose="020F0502020204030204" pitchFamily="34" charset="0"/>
                <a:ea typeface="ＭＳ Ｐゴシック" panose="020B0600070205080204" pitchFamily="34" charset="-128"/>
                <a:cs typeface="Calibri" panose="020F0502020204030204" pitchFamily="34" charset="0"/>
              </a:rPr>
              <a:t>Maladies cardio-vasculaires et hypertension</a:t>
            </a:r>
          </a:p>
          <a:p>
            <a:pPr>
              <a:buFont typeface="Arial" panose="020B0604020202020204" pitchFamily="34" charset="0"/>
              <a:buChar char="•"/>
            </a:pP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Cancers non-</a:t>
            </a:r>
            <a:r>
              <a:rPr lang="fr-FR" altLang="ja-JP" sz="2400" dirty="0" err="1">
                <a:latin typeface="Calibri" panose="020F0502020204030204" pitchFamily="34" charset="0"/>
                <a:ea typeface="ＭＳ Ｐゴシック" panose="020B0600070205080204" pitchFamily="34" charset="-128"/>
                <a:cs typeface="Calibri" panose="020F0502020204030204" pitchFamily="34" charset="0"/>
              </a:rPr>
              <a:t>classants</a:t>
            </a: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 SIDA (HPV, HBV, HCV, EBV, tabac): foie, poumon, marge anale</a:t>
            </a:r>
          </a:p>
          <a:p>
            <a:pPr>
              <a:buFont typeface="Arial" panose="020B0604020202020204" pitchFamily="34" charset="0"/>
              <a:buChar char="•"/>
            </a:pPr>
            <a:r>
              <a:rPr lang="fr-FR" altLang="fr-FR" sz="2400" dirty="0">
                <a:latin typeface="Calibri" panose="020F0502020204030204" pitchFamily="34" charset="0"/>
                <a:ea typeface="ＭＳ Ｐゴシック" panose="020B0600070205080204" pitchFamily="34" charset="-128"/>
                <a:cs typeface="Calibri" panose="020F0502020204030204" pitchFamily="34" charset="0"/>
              </a:rPr>
              <a:t>Ostéoporose</a:t>
            </a:r>
          </a:p>
          <a:p>
            <a:pPr>
              <a:buFont typeface="Arial" panose="020B0604020202020204" pitchFamily="34" charset="0"/>
              <a:buChar char="•"/>
            </a:pPr>
            <a:r>
              <a:rPr lang="fr-FR" altLang="fr-FR" sz="2400" dirty="0">
                <a:latin typeface="Calibri" panose="020F0502020204030204" pitchFamily="34" charset="0"/>
                <a:ea typeface="ＭＳ Ｐゴシック" panose="020B0600070205080204" pitchFamily="34" charset="-128"/>
                <a:cs typeface="Calibri" panose="020F0502020204030204" pitchFamily="34" charset="0"/>
              </a:rPr>
              <a:t>Déficit neurocognitif </a:t>
            </a:r>
          </a:p>
          <a:p>
            <a:pPr>
              <a:buFont typeface="Arial" panose="020B0604020202020204" pitchFamily="34" charset="0"/>
              <a:buChar char="•"/>
            </a:pPr>
            <a:r>
              <a:rPr lang="fr-FR" altLang="fr-FR" sz="2400" dirty="0" err="1">
                <a:latin typeface="Calibri" panose="020F0502020204030204" pitchFamily="34" charset="0"/>
                <a:ea typeface="ＭＳ Ｐゴシック" panose="020B0600070205080204" pitchFamily="34" charset="-128"/>
                <a:cs typeface="Calibri" panose="020F0502020204030204" pitchFamily="34" charset="0"/>
              </a:rPr>
              <a:t>Sarcopénie</a:t>
            </a:r>
            <a:endParaRPr lang="fr-FR" altLang="fr-FR" sz="2400" dirty="0">
              <a:latin typeface="Calibri" panose="020F0502020204030204" pitchFamily="34" charset="0"/>
              <a:ea typeface="ＭＳ Ｐゴシック" panose="020B0600070205080204" pitchFamily="34" charset="-128"/>
              <a:cs typeface="Calibri" panose="020F0502020204030204" pitchFamily="34" charset="0"/>
            </a:endParaRPr>
          </a:p>
          <a:p>
            <a:pPr>
              <a:buFont typeface="Arial" panose="020B0604020202020204" pitchFamily="34" charset="0"/>
              <a:buChar char="•"/>
            </a:pPr>
            <a:r>
              <a:rPr lang="fr-FR" altLang="fr-FR" sz="2400" dirty="0">
                <a:latin typeface="Calibri" panose="020F0502020204030204" pitchFamily="34" charset="0"/>
                <a:ea typeface="ＭＳ Ｐゴシック" panose="020B0600070205080204" pitchFamily="34" charset="-128"/>
                <a:cs typeface="Calibri" panose="020F0502020204030204" pitchFamily="34" charset="0"/>
              </a:rPr>
              <a:t>Fragilité</a:t>
            </a:r>
          </a:p>
          <a:p>
            <a:pPr>
              <a:buFont typeface="Arial" panose="020B0604020202020204" pitchFamily="34" charset="0"/>
              <a:buChar char="•"/>
            </a:pPr>
            <a:r>
              <a:rPr lang="fr-FR" altLang="fr-FR" sz="2400" dirty="0" err="1">
                <a:latin typeface="Calibri" panose="020F0502020204030204" pitchFamily="34" charset="0"/>
                <a:ea typeface="ＭＳ Ｐゴシック" panose="020B0600070205080204" pitchFamily="34" charset="-128"/>
                <a:cs typeface="Calibri" panose="020F0502020204030204" pitchFamily="34" charset="0"/>
              </a:rPr>
              <a:t>Lipodystrophie</a:t>
            </a:r>
            <a:endParaRPr lang="fr-FR" altLang="fr-FR" sz="2400" dirty="0">
              <a:latin typeface="Calibri" panose="020F0502020204030204" pitchFamily="34" charset="0"/>
              <a:ea typeface="ＭＳ Ｐゴシック" panose="020B0600070205080204" pitchFamily="34" charset="-128"/>
              <a:cs typeface="Calibri" panose="020F0502020204030204" pitchFamily="34" charset="0"/>
            </a:endParaRPr>
          </a:p>
          <a:p>
            <a:pPr>
              <a:buFont typeface="Arial" panose="020B0604020202020204" pitchFamily="34" charset="0"/>
              <a:buChar char="•"/>
            </a:pPr>
            <a:r>
              <a:rPr lang="fr-FR" altLang="fr-FR" sz="2400" dirty="0">
                <a:latin typeface="Calibri" panose="020F0502020204030204" pitchFamily="34" charset="0"/>
                <a:ea typeface="ＭＳ Ｐゴシック" panose="020B0600070205080204" pitchFamily="34" charset="-128"/>
                <a:cs typeface="Calibri" panose="020F0502020204030204" pitchFamily="34" charset="0"/>
              </a:rPr>
              <a:t>Résistance à l</a:t>
            </a:r>
            <a:r>
              <a:rPr lang="ja-JP" altLang="fr-FR" sz="2400" dirty="0">
                <a:latin typeface="Calibri" panose="020F0502020204030204" pitchFamily="34" charset="0"/>
                <a:ea typeface="ＭＳ Ｐゴシック" panose="020B0600070205080204" pitchFamily="34" charset="-128"/>
                <a:cs typeface="Calibri" panose="020F0502020204030204" pitchFamily="34" charset="0"/>
              </a:rPr>
              <a:t>’</a:t>
            </a: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insuline, diabète et dyslipidémie,</a:t>
            </a:r>
          </a:p>
          <a:p>
            <a:pPr>
              <a:buFont typeface="Arial" panose="020B0604020202020204" pitchFamily="34" charset="0"/>
              <a:buChar char="•"/>
            </a:pP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Stéatose et </a:t>
            </a:r>
            <a:r>
              <a:rPr lang="fr-FR" altLang="ja-JP" sz="2400" dirty="0" err="1">
                <a:latin typeface="Calibri" panose="020F0502020204030204" pitchFamily="34" charset="0"/>
                <a:ea typeface="ＭＳ Ｐゴシック" panose="020B0600070205080204" pitchFamily="34" charset="-128"/>
                <a:cs typeface="Calibri" panose="020F0502020204030204" pitchFamily="34" charset="0"/>
              </a:rPr>
              <a:t>stéatohepatite</a:t>
            </a: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 (NAFLD et NASH)</a:t>
            </a:r>
          </a:p>
          <a:p>
            <a:pPr>
              <a:buFont typeface="Arial" panose="020B0604020202020204" pitchFamily="34" charset="0"/>
              <a:buChar char="•"/>
            </a:pPr>
            <a:r>
              <a:rPr lang="fr-FR" altLang="ja-JP" sz="2400" dirty="0">
                <a:latin typeface="Calibri" panose="020F0502020204030204" pitchFamily="34" charset="0"/>
                <a:ea typeface="ＭＳ Ｐゴシック" panose="020B0600070205080204" pitchFamily="34" charset="-128"/>
                <a:cs typeface="Calibri" panose="020F0502020204030204" pitchFamily="34" charset="0"/>
              </a:rPr>
              <a:t>Plus dépression…</a:t>
            </a:r>
          </a:p>
        </p:txBody>
      </p:sp>
      <p:sp>
        <p:nvSpPr>
          <p:cNvPr id="24578" name="Text Box 5">
            <a:extLst>
              <a:ext uri="{FF2B5EF4-FFF2-40B4-BE49-F238E27FC236}">
                <a16:creationId xmlns:a16="http://schemas.microsoft.com/office/drawing/2014/main" id="{E835EA2D-C22E-F44B-A292-216277A31561}"/>
              </a:ext>
            </a:extLst>
          </p:cNvPr>
          <p:cNvSpPr txBox="1">
            <a:spLocks noChangeArrowheads="1"/>
          </p:cNvSpPr>
          <p:nvPr/>
        </p:nvSpPr>
        <p:spPr bwMode="auto">
          <a:xfrm>
            <a:off x="1401283" y="82031"/>
            <a:ext cx="77152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algn="ctr"/>
            <a:r>
              <a:rPr lang="fr-FR" altLang="fr-FR" sz="2700" dirty="0">
                <a:latin typeface="Calibri" panose="020F0502020204030204" pitchFamily="34" charset="0"/>
                <a:cs typeface="Calibri" panose="020F0502020204030204" pitchFamily="34" charset="0"/>
              </a:rPr>
              <a:t>Augmentation de la prévalence de comorbidités </a:t>
            </a:r>
          </a:p>
          <a:p>
            <a:pPr algn="ctr"/>
            <a:r>
              <a:rPr lang="fr-FR" altLang="fr-FR" sz="2700" dirty="0">
                <a:latin typeface="Calibri" panose="020F0502020204030204" pitchFamily="34" charset="0"/>
                <a:cs typeface="Calibri" panose="020F0502020204030204" pitchFamily="34" charset="0"/>
              </a:rPr>
              <a:t>associées au vieillissement</a:t>
            </a:r>
          </a:p>
        </p:txBody>
      </p:sp>
      <p:pic>
        <p:nvPicPr>
          <p:cNvPr id="24579" name="Image 1" descr="LGBT_Resource_Ctr.jpg">
            <a:extLst>
              <a:ext uri="{FF2B5EF4-FFF2-40B4-BE49-F238E27FC236}">
                <a16:creationId xmlns:a16="http://schemas.microsoft.com/office/drawing/2014/main" id="{E290E7DE-28C8-CD46-884B-2744E9B32DF0}"/>
              </a:ext>
            </a:extLst>
          </p:cNvPr>
          <p:cNvPicPr>
            <a:picLocks noChangeAspect="1"/>
          </p:cNvPicPr>
          <p:nvPr/>
        </p:nvPicPr>
        <p:blipFill>
          <a:blip r:embed="rId3">
            <a:extLst>
              <a:ext uri="{28A0092B-C50C-407E-A947-70E740481C1C}">
                <a14:useLocalDpi xmlns:a14="http://schemas.microsoft.com/office/drawing/2010/main" val="0"/>
              </a:ext>
            </a:extLst>
          </a:blip>
          <a:srcRect r="50435" b="19737"/>
          <a:stretch>
            <a:fillRect/>
          </a:stretch>
        </p:blipFill>
        <p:spPr bwMode="auto">
          <a:xfrm>
            <a:off x="6597838" y="2355879"/>
            <a:ext cx="3312467" cy="283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Image 8" descr="LGBT_Resource_Ctr.jpg">
            <a:extLst>
              <a:ext uri="{FF2B5EF4-FFF2-40B4-BE49-F238E27FC236}">
                <a16:creationId xmlns:a16="http://schemas.microsoft.com/office/drawing/2014/main" id="{2FEDCA66-C2DC-7142-BFBC-6AAD5FECBA06}"/>
              </a:ext>
            </a:extLst>
          </p:cNvPr>
          <p:cNvPicPr>
            <a:picLocks noChangeAspect="1"/>
          </p:cNvPicPr>
          <p:nvPr/>
        </p:nvPicPr>
        <p:blipFill>
          <a:blip r:embed="rId3">
            <a:extLst>
              <a:ext uri="{28A0092B-C50C-407E-A947-70E740481C1C}">
                <a14:useLocalDpi xmlns:a14="http://schemas.microsoft.com/office/drawing/2010/main" val="0"/>
              </a:ext>
            </a:extLst>
          </a:blip>
          <a:srcRect t="80592" r="35652"/>
          <a:stretch>
            <a:fillRect/>
          </a:stretch>
        </p:blipFill>
        <p:spPr bwMode="auto">
          <a:xfrm>
            <a:off x="6567030" y="5191501"/>
            <a:ext cx="3343275" cy="53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14733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2C96058-8215-8C47-92F3-15E206E35ED0}"/>
              </a:ext>
            </a:extLst>
          </p:cNvPr>
          <p:cNvSpPr>
            <a:spLocks noGrp="1"/>
          </p:cNvSpPr>
          <p:nvPr>
            <p:ph type="title"/>
          </p:nvPr>
        </p:nvSpPr>
        <p:spPr/>
        <p:txBody>
          <a:bodyPr/>
          <a:lstStyle/>
          <a:p>
            <a:r>
              <a:rPr lang="fr-FR" dirty="0"/>
              <a:t>Facteurs associés aux comorbidités </a:t>
            </a:r>
          </a:p>
        </p:txBody>
      </p:sp>
      <p:sp>
        <p:nvSpPr>
          <p:cNvPr id="4" name="Espace réservé du contenu 3">
            <a:extLst>
              <a:ext uri="{FF2B5EF4-FFF2-40B4-BE49-F238E27FC236}">
                <a16:creationId xmlns:a16="http://schemas.microsoft.com/office/drawing/2014/main" id="{09F83142-6DCF-7A4B-9D5D-8C9825AEF3E2}"/>
              </a:ext>
            </a:extLst>
          </p:cNvPr>
          <p:cNvSpPr>
            <a:spLocks noGrp="1"/>
          </p:cNvSpPr>
          <p:nvPr>
            <p:ph idx="1"/>
          </p:nvPr>
        </p:nvSpPr>
        <p:spPr/>
        <p:txBody>
          <a:bodyPr/>
          <a:lstStyle/>
          <a:p>
            <a:r>
              <a:rPr lang="fr-FR" dirty="0"/>
              <a:t>&gt; 50 ans</a:t>
            </a:r>
          </a:p>
          <a:p>
            <a:r>
              <a:rPr lang="fr-FR" dirty="0"/>
              <a:t>Ancienneté de l’infection </a:t>
            </a:r>
          </a:p>
          <a:p>
            <a:r>
              <a:rPr lang="fr-FR" dirty="0"/>
              <a:t>Traitement avec ARV de 1</a:t>
            </a:r>
            <a:r>
              <a:rPr lang="fr-FR" baseline="30000" dirty="0"/>
              <a:t>ère</a:t>
            </a:r>
            <a:r>
              <a:rPr lang="fr-FR" dirty="0"/>
              <a:t> génération</a:t>
            </a:r>
          </a:p>
          <a:p>
            <a:r>
              <a:rPr lang="fr-FR" dirty="0"/>
              <a:t>Rapport CD4/CD8 bas, CD4 bas</a:t>
            </a:r>
          </a:p>
          <a:p>
            <a:r>
              <a:rPr lang="fr-FR" dirty="0"/>
              <a:t>Nadir de CD4 bas, stade SIDA</a:t>
            </a:r>
          </a:p>
          <a:p>
            <a:r>
              <a:rPr lang="fr-FR" dirty="0"/>
              <a:t>Charge virale détectable</a:t>
            </a:r>
          </a:p>
          <a:p>
            <a:r>
              <a:rPr lang="fr-FR" dirty="0" err="1"/>
              <a:t>Lipodystrophie</a:t>
            </a:r>
            <a:endParaRPr lang="fr-FR" dirty="0"/>
          </a:p>
          <a:p>
            <a:r>
              <a:rPr lang="fr-FR" dirty="0"/>
              <a:t>Mode de vie « à risque »</a:t>
            </a:r>
          </a:p>
          <a:p>
            <a:pPr marL="0" indent="0">
              <a:buNone/>
            </a:pPr>
            <a:endParaRPr lang="fr-FR" dirty="0"/>
          </a:p>
        </p:txBody>
      </p:sp>
    </p:spTree>
    <p:extLst>
      <p:ext uri="{BB962C8B-B14F-4D97-AF65-F5344CB8AC3E}">
        <p14:creationId xmlns:p14="http://schemas.microsoft.com/office/powerpoint/2010/main" val="244903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5E075D-1D82-084E-B9FC-0835F1887B52}"/>
              </a:ext>
            </a:extLst>
          </p:cNvPr>
          <p:cNvSpPr>
            <a:spLocks noGrp="1"/>
          </p:cNvSpPr>
          <p:nvPr>
            <p:ph type="title"/>
          </p:nvPr>
        </p:nvSpPr>
        <p:spPr/>
        <p:txBody>
          <a:bodyPr/>
          <a:lstStyle/>
          <a:p>
            <a:r>
              <a:rPr lang="fr-FR" dirty="0"/>
              <a:t>Plan</a:t>
            </a:r>
          </a:p>
        </p:txBody>
      </p:sp>
      <p:sp>
        <p:nvSpPr>
          <p:cNvPr id="3" name="Espace réservé du contenu 2">
            <a:extLst>
              <a:ext uri="{FF2B5EF4-FFF2-40B4-BE49-F238E27FC236}">
                <a16:creationId xmlns:a16="http://schemas.microsoft.com/office/drawing/2014/main" id="{274FE8FC-2C58-9D4F-99B0-0257574EA90F}"/>
              </a:ext>
            </a:extLst>
          </p:cNvPr>
          <p:cNvSpPr>
            <a:spLocks noGrp="1"/>
          </p:cNvSpPr>
          <p:nvPr>
            <p:ph idx="1"/>
          </p:nvPr>
        </p:nvSpPr>
        <p:spPr/>
        <p:txBody>
          <a:bodyPr/>
          <a:lstStyle/>
          <a:p>
            <a:r>
              <a:rPr lang="fr-FR" dirty="0"/>
              <a:t>Contexte actuel</a:t>
            </a:r>
          </a:p>
          <a:p>
            <a:r>
              <a:rPr lang="fr-FR" dirty="0"/>
              <a:t>Vivre au quotidien avec le VIH : contexte social et discriminations</a:t>
            </a:r>
          </a:p>
          <a:p>
            <a:r>
              <a:rPr lang="fr-FR" dirty="0"/>
              <a:t>Mortalité et espérance de vie</a:t>
            </a:r>
          </a:p>
          <a:p>
            <a:r>
              <a:rPr lang="fr-FR" dirty="0"/>
              <a:t>Comorbidités</a:t>
            </a:r>
          </a:p>
          <a:p>
            <a:r>
              <a:rPr lang="fr-FR" dirty="0"/>
              <a:t>Prévention et prise en charge</a:t>
            </a:r>
          </a:p>
          <a:p>
            <a:pPr marL="0" indent="0">
              <a:buNone/>
            </a:pPr>
            <a:endParaRPr lang="fr-FR" dirty="0"/>
          </a:p>
        </p:txBody>
      </p:sp>
    </p:spTree>
    <p:extLst>
      <p:ext uri="{BB962C8B-B14F-4D97-AF65-F5344CB8AC3E}">
        <p14:creationId xmlns:p14="http://schemas.microsoft.com/office/powerpoint/2010/main" val="2461910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28815" y="362607"/>
            <a:ext cx="9407957" cy="461665"/>
          </a:xfrm>
          <a:prstGeom prst="rect">
            <a:avLst/>
          </a:prstGeom>
          <a:noFill/>
        </p:spPr>
        <p:txBody>
          <a:bodyPr wrap="square">
            <a:spAutoFit/>
          </a:bodyPr>
          <a:lstStyle/>
          <a:p>
            <a:pPr eaLnBrk="1" hangingPunct="1">
              <a:defRPr/>
            </a:pPr>
            <a:r>
              <a:rPr lang="fr-FR" sz="2400" dirty="0"/>
              <a:t>Les mécanismes spécifiques du vieillissement avec le VIH</a:t>
            </a:r>
          </a:p>
        </p:txBody>
      </p:sp>
      <p:sp>
        <p:nvSpPr>
          <p:cNvPr id="86019" name="ZoneTexte 4"/>
          <p:cNvSpPr txBox="1">
            <a:spLocks noChangeArrowheads="1"/>
          </p:cNvSpPr>
          <p:nvPr/>
        </p:nvSpPr>
        <p:spPr bwMode="auto">
          <a:xfrm>
            <a:off x="504496" y="6404733"/>
            <a:ext cx="2141099" cy="326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fr-FR" altLang="fr-FR" sz="1519" i="1" dirty="0"/>
              <a:t>C </a:t>
            </a:r>
            <a:r>
              <a:rPr lang="fr-FR" altLang="fr-FR" sz="1519" i="1" dirty="0" err="1"/>
              <a:t>Lagathu</a:t>
            </a:r>
            <a:r>
              <a:rPr lang="fr-FR" altLang="fr-FR" sz="1519" i="1" dirty="0"/>
              <a:t> AIDS 2017</a:t>
            </a:r>
          </a:p>
        </p:txBody>
      </p:sp>
      <p:pic>
        <p:nvPicPr>
          <p:cNvPr id="4" name="Image 3">
            <a:extLst>
              <a:ext uri="{FF2B5EF4-FFF2-40B4-BE49-F238E27FC236}">
                <a16:creationId xmlns:a16="http://schemas.microsoft.com/office/drawing/2014/main" id="{F106069D-265E-3C4A-9E9F-21368DA99054}"/>
              </a:ext>
            </a:extLst>
          </p:cNvPr>
          <p:cNvPicPr>
            <a:picLocks noChangeAspect="1"/>
          </p:cNvPicPr>
          <p:nvPr/>
        </p:nvPicPr>
        <p:blipFill rotWithShape="1">
          <a:blip r:embed="rId2"/>
          <a:srcRect l="26325" t="18063" r="27411" b="17535"/>
          <a:stretch/>
        </p:blipFill>
        <p:spPr>
          <a:xfrm>
            <a:off x="2469086" y="1212732"/>
            <a:ext cx="5609695" cy="55181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426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Quelle </a:t>
            </a:r>
            <a:r>
              <a:rPr lang="en-US" sz="2800" dirty="0" err="1"/>
              <a:t>est</a:t>
            </a:r>
            <a:r>
              <a:rPr lang="en-US" sz="2800" dirty="0"/>
              <a:t> la cause de </a:t>
            </a:r>
            <a:r>
              <a:rPr lang="en-US" sz="2800" dirty="0" err="1"/>
              <a:t>l’augmentation</a:t>
            </a:r>
            <a:r>
              <a:rPr lang="en-US" sz="2800" dirty="0"/>
              <a:t> du </a:t>
            </a:r>
            <a:r>
              <a:rPr lang="en-US" sz="2800" dirty="0" err="1"/>
              <a:t>risque</a:t>
            </a:r>
            <a:r>
              <a:rPr lang="en-US" sz="2800" dirty="0"/>
              <a:t> de </a:t>
            </a:r>
            <a:r>
              <a:rPr lang="en-US" sz="2800" dirty="0" err="1"/>
              <a:t>comorbidité</a:t>
            </a:r>
            <a:r>
              <a:rPr lang="en-US" sz="2800" dirty="0"/>
              <a:t> chez les </a:t>
            </a:r>
            <a:r>
              <a:rPr lang="en-US" sz="2800" dirty="0" err="1"/>
              <a:t>personnes</a:t>
            </a:r>
            <a:r>
              <a:rPr lang="en-US" sz="2800" dirty="0"/>
              <a:t> vivant avec le VIH ?</a:t>
            </a:r>
          </a:p>
        </p:txBody>
      </p:sp>
      <p:sp>
        <p:nvSpPr>
          <p:cNvPr id="5" name="Content Placeholder 4"/>
          <p:cNvSpPr>
            <a:spLocks noGrp="1"/>
          </p:cNvSpPr>
          <p:nvPr>
            <p:ph sz="half" idx="1"/>
          </p:nvPr>
        </p:nvSpPr>
        <p:spPr/>
        <p:txBody>
          <a:bodyPr/>
          <a:lstStyle/>
          <a:p>
            <a:r>
              <a:rPr lang="en-US" altLang="en-US" sz="2194" b="1" dirty="0">
                <a:solidFill>
                  <a:schemeClr val="accent3"/>
                </a:solidFill>
              </a:rPr>
              <a:t>The virus</a:t>
            </a:r>
          </a:p>
          <a:p>
            <a:pPr lvl="1"/>
            <a:r>
              <a:rPr lang="en-US" altLang="en-US" sz="2026" dirty="0"/>
              <a:t>Le VIH </a:t>
            </a:r>
            <a:r>
              <a:rPr lang="en-US" altLang="en-US" sz="2026" dirty="0" err="1"/>
              <a:t>lui-même</a:t>
            </a:r>
            <a:endParaRPr lang="en-US" altLang="en-US" sz="2026" dirty="0"/>
          </a:p>
          <a:p>
            <a:pPr lvl="1"/>
            <a:r>
              <a:rPr lang="en-US" altLang="en-US" sz="2026" dirty="0"/>
              <a:t>Diagnostic </a:t>
            </a:r>
            <a:r>
              <a:rPr lang="en-US" altLang="en-US" sz="2026" dirty="0" err="1"/>
              <a:t>tardif</a:t>
            </a:r>
            <a:r>
              <a:rPr lang="en-US" altLang="en-US" sz="2026" dirty="0"/>
              <a:t>, </a:t>
            </a:r>
            <a:r>
              <a:rPr lang="en-US" altLang="en-US" sz="2026" dirty="0" err="1"/>
              <a:t>suivi</a:t>
            </a:r>
            <a:r>
              <a:rPr lang="en-US" altLang="en-US" sz="2026" dirty="0"/>
              <a:t> </a:t>
            </a:r>
            <a:r>
              <a:rPr lang="en-US" altLang="en-US" sz="2026" dirty="0" err="1"/>
              <a:t>tardif</a:t>
            </a:r>
            <a:endParaRPr lang="en-US" altLang="en-US" sz="2026" dirty="0"/>
          </a:p>
          <a:p>
            <a:pPr lvl="1"/>
            <a:r>
              <a:rPr lang="en-US" altLang="en-US" sz="2026" dirty="0" err="1"/>
              <a:t>Persistance</a:t>
            </a:r>
            <a:r>
              <a:rPr lang="en-US" altLang="en-US" sz="2026" dirty="0"/>
              <a:t> </a:t>
            </a:r>
            <a:r>
              <a:rPr lang="en-US" altLang="en-US" sz="2026" dirty="0" err="1"/>
              <a:t>d’une</a:t>
            </a:r>
            <a:r>
              <a:rPr lang="en-US" altLang="en-US" sz="2026" dirty="0"/>
              <a:t> inflammation </a:t>
            </a:r>
            <a:r>
              <a:rPr lang="en-US" altLang="en-US" sz="2026" dirty="0" err="1"/>
              <a:t>malgré</a:t>
            </a:r>
            <a:r>
              <a:rPr lang="en-US" altLang="en-US" sz="2026" dirty="0"/>
              <a:t> un </a:t>
            </a:r>
            <a:r>
              <a:rPr lang="en-US" altLang="en-US" sz="2026" dirty="0" err="1"/>
              <a:t>traitement</a:t>
            </a:r>
            <a:r>
              <a:rPr lang="en-US" altLang="en-US" sz="2026" dirty="0"/>
              <a:t> </a:t>
            </a:r>
            <a:r>
              <a:rPr lang="en-US" altLang="en-US" sz="2026" dirty="0" err="1"/>
              <a:t>efficace</a:t>
            </a:r>
            <a:endParaRPr lang="en-US" altLang="en-US" sz="2026" dirty="0"/>
          </a:p>
          <a:p>
            <a:r>
              <a:rPr lang="en-US" sz="2194" b="1" dirty="0">
                <a:solidFill>
                  <a:schemeClr val="accent3"/>
                </a:solidFill>
              </a:rPr>
              <a:t>The treatment</a:t>
            </a:r>
          </a:p>
          <a:p>
            <a:pPr lvl="1"/>
            <a:r>
              <a:rPr lang="en-US" sz="2026" dirty="0" err="1"/>
              <a:t>Toxicité</a:t>
            </a:r>
            <a:r>
              <a:rPr lang="en-US" sz="2026" dirty="0"/>
              <a:t> </a:t>
            </a:r>
            <a:r>
              <a:rPr lang="en-US" sz="2026" dirty="0" err="1"/>
              <a:t>propre</a:t>
            </a:r>
            <a:r>
              <a:rPr lang="en-US" sz="2026" dirty="0"/>
              <a:t> aux ARV</a:t>
            </a:r>
          </a:p>
          <a:p>
            <a:pPr lvl="1"/>
            <a:endParaRPr lang="en-US" altLang="en-US" dirty="0"/>
          </a:p>
        </p:txBody>
      </p:sp>
      <p:sp>
        <p:nvSpPr>
          <p:cNvPr id="6" name="Content Placeholder 5"/>
          <p:cNvSpPr>
            <a:spLocks noGrp="1"/>
          </p:cNvSpPr>
          <p:nvPr>
            <p:ph sz="half" idx="2"/>
          </p:nvPr>
        </p:nvSpPr>
        <p:spPr/>
        <p:txBody>
          <a:bodyPr/>
          <a:lstStyle/>
          <a:p>
            <a:r>
              <a:rPr lang="en-US" sz="2194" b="1" dirty="0">
                <a:solidFill>
                  <a:schemeClr val="accent3"/>
                </a:solidFill>
              </a:rPr>
              <a:t>Patient and social factors</a:t>
            </a:r>
          </a:p>
          <a:p>
            <a:pPr lvl="1"/>
            <a:r>
              <a:rPr lang="en-US" altLang="en-US" sz="2026" dirty="0"/>
              <a:t>Forte prevalence des </a:t>
            </a:r>
            <a:r>
              <a:rPr lang="en-US" altLang="en-US" sz="2026" dirty="0" err="1"/>
              <a:t>risques</a:t>
            </a:r>
            <a:r>
              <a:rPr lang="en-US" altLang="en-US" sz="2026" dirty="0"/>
              <a:t> </a:t>
            </a:r>
            <a:r>
              <a:rPr lang="en-US" altLang="en-US" sz="2026" dirty="0" err="1"/>
              <a:t>traditionnels</a:t>
            </a:r>
            <a:r>
              <a:rPr lang="en-US" altLang="en-US" sz="2026" dirty="0"/>
              <a:t> : </a:t>
            </a:r>
            <a:r>
              <a:rPr lang="en-US" altLang="en-US" sz="2026" dirty="0" err="1"/>
              <a:t>tabac</a:t>
            </a:r>
            <a:r>
              <a:rPr lang="en-US" altLang="en-US" sz="2026" dirty="0"/>
              <a:t>, </a:t>
            </a:r>
            <a:r>
              <a:rPr lang="en-US" altLang="en-US" sz="2026" dirty="0" err="1"/>
              <a:t>dyslipidémie</a:t>
            </a:r>
            <a:r>
              <a:rPr lang="en-US" altLang="en-US" sz="2026" dirty="0"/>
              <a:t>, HTA, </a:t>
            </a:r>
            <a:r>
              <a:rPr lang="en-US" altLang="en-US" sz="2026" dirty="0" err="1"/>
              <a:t>obésité</a:t>
            </a:r>
            <a:r>
              <a:rPr lang="en-US" altLang="en-US" sz="2026" dirty="0"/>
              <a:t>  et </a:t>
            </a:r>
            <a:r>
              <a:rPr lang="en-US" altLang="en-US" sz="2026" dirty="0" err="1"/>
              <a:t>diabète</a:t>
            </a:r>
            <a:endParaRPr lang="en-US" altLang="en-US" sz="2026" dirty="0"/>
          </a:p>
          <a:p>
            <a:pPr lvl="1"/>
            <a:r>
              <a:rPr lang="en-US" altLang="en-US" sz="2026" dirty="0" err="1"/>
              <a:t>Maladie</a:t>
            </a:r>
            <a:r>
              <a:rPr lang="en-US" altLang="en-US" sz="2026" dirty="0"/>
              <a:t> </a:t>
            </a:r>
            <a:r>
              <a:rPr lang="en-US" altLang="en-US" sz="2026" dirty="0" err="1"/>
              <a:t>rénale</a:t>
            </a:r>
            <a:endParaRPr lang="en-US" altLang="en-US" sz="2026" dirty="0"/>
          </a:p>
          <a:p>
            <a:pPr lvl="1"/>
            <a:r>
              <a:rPr lang="en-US" altLang="en-US" sz="2026" dirty="0" err="1"/>
              <a:t>Pauvreté</a:t>
            </a:r>
            <a:endParaRPr lang="en-US" altLang="en-US" sz="2026" dirty="0"/>
          </a:p>
        </p:txBody>
      </p:sp>
      <p:grpSp>
        <p:nvGrpSpPr>
          <p:cNvPr id="9" name="Group 1">
            <a:extLst>
              <a:ext uri="{FF2B5EF4-FFF2-40B4-BE49-F238E27FC236}">
                <a16:creationId xmlns:a16="http://schemas.microsoft.com/office/drawing/2014/main" id="{65C5EDD6-43C5-43BF-AE4B-F7C30F13A39F}"/>
              </a:ext>
            </a:extLst>
          </p:cNvPr>
          <p:cNvGrpSpPr>
            <a:grpSpLocks/>
          </p:cNvGrpSpPr>
          <p:nvPr/>
        </p:nvGrpSpPr>
        <p:grpSpPr bwMode="auto">
          <a:xfrm>
            <a:off x="7867400" y="6369274"/>
            <a:ext cx="2292615" cy="397375"/>
            <a:chOff x="6294438" y="6212112"/>
            <a:chExt cx="2716465" cy="470609"/>
          </a:xfrm>
        </p:grpSpPr>
        <p:pic>
          <p:nvPicPr>
            <p:cNvPr id="10" name="Picture 10">
              <a:extLst>
                <a:ext uri="{FF2B5EF4-FFF2-40B4-BE49-F238E27FC236}">
                  <a16:creationId xmlns:a16="http://schemas.microsoft.com/office/drawing/2014/main" id="{A61B7A77-7299-478B-A010-FC47425A8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225" y="6212112"/>
              <a:ext cx="569913" cy="1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8">
              <a:extLst>
                <a:ext uri="{FF2B5EF4-FFF2-40B4-BE49-F238E27FC236}">
                  <a16:creationId xmlns:a16="http://schemas.microsoft.com/office/drawing/2014/main" id="{D12C4A71-88FC-4D20-AB09-ED1D6306099F}"/>
                </a:ext>
              </a:extLst>
            </p:cNvPr>
            <p:cNvSpPr>
              <a:spLocks noChangeArrowheads="1"/>
            </p:cNvSpPr>
            <p:nvPr/>
          </p:nvSpPr>
          <p:spPr bwMode="auto">
            <a:xfrm>
              <a:off x="6294438" y="6357938"/>
              <a:ext cx="2716465" cy="32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6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182" b="0" dirty="0">
                  <a:solidFill>
                    <a:schemeClr val="bg2"/>
                  </a:solidFill>
                </a:rPr>
                <a:t>Slide credit: </a:t>
              </a:r>
              <a:r>
                <a:rPr lang="en-US" altLang="en-US" sz="1182" b="0" dirty="0">
                  <a:solidFill>
                    <a:schemeClr val="bg2"/>
                  </a:solidFill>
                  <a:hlinkClick r:id="rId4"/>
                </a:rPr>
                <a:t>clinicaloptions.com</a:t>
              </a:r>
              <a:endParaRPr lang="en-US" altLang="en-US" sz="1182" b="0" dirty="0">
                <a:solidFill>
                  <a:schemeClr val="bg2"/>
                </a:solidFill>
              </a:endParaRPr>
            </a:p>
          </p:txBody>
        </p:sp>
      </p:grpSp>
      <p:sp>
        <p:nvSpPr>
          <p:cNvPr id="8" name="Rectangle 7">
            <a:extLst>
              <a:ext uri="{FF2B5EF4-FFF2-40B4-BE49-F238E27FC236}">
                <a16:creationId xmlns:a16="http://schemas.microsoft.com/office/drawing/2014/main" id="{D0E97124-AC02-4663-BB84-D9BA721CD309}"/>
              </a:ext>
            </a:extLst>
          </p:cNvPr>
          <p:cNvSpPr/>
          <p:nvPr/>
        </p:nvSpPr>
        <p:spPr>
          <a:xfrm>
            <a:off x="1925308" y="5186065"/>
            <a:ext cx="5329152" cy="1183209"/>
          </a:xfrm>
          <a:prstGeom prst="rect">
            <a:avLst/>
          </a:prstGeom>
          <a:solidFill>
            <a:schemeClr val="accent5">
              <a:lumMod val="40000"/>
              <a:lumOff val="60000"/>
            </a:schemeClr>
          </a:solidFill>
        </p:spPr>
        <p:txBody>
          <a:bodyPr wrap="square">
            <a:spAutoFit/>
          </a:bodyPr>
          <a:lstStyle/>
          <a:p>
            <a:pPr algn="ctr"/>
            <a:r>
              <a:rPr lang="en-US" sz="2363" dirty="0">
                <a:solidFill>
                  <a:schemeClr val="bg2">
                    <a:lumMod val="10000"/>
                  </a:schemeClr>
                </a:solidFill>
              </a:rPr>
              <a:t>Pour </a:t>
            </a:r>
            <a:r>
              <a:rPr lang="en-US" sz="2363" dirty="0" err="1">
                <a:solidFill>
                  <a:schemeClr val="bg2">
                    <a:lumMod val="10000"/>
                  </a:schemeClr>
                </a:solidFill>
              </a:rPr>
              <a:t>améliorer</a:t>
            </a:r>
            <a:r>
              <a:rPr lang="en-US" sz="2363" dirty="0">
                <a:solidFill>
                  <a:schemeClr val="bg2">
                    <a:lumMod val="10000"/>
                  </a:schemeClr>
                </a:solidFill>
              </a:rPr>
              <a:t> la </a:t>
            </a:r>
            <a:r>
              <a:rPr lang="en-US" sz="2363" dirty="0" err="1">
                <a:solidFill>
                  <a:schemeClr val="bg2">
                    <a:lumMod val="10000"/>
                  </a:schemeClr>
                </a:solidFill>
              </a:rPr>
              <a:t>qualité</a:t>
            </a:r>
            <a:r>
              <a:rPr lang="en-US" sz="2363" dirty="0">
                <a:solidFill>
                  <a:schemeClr val="bg2">
                    <a:lumMod val="10000"/>
                  </a:schemeClr>
                </a:solidFill>
              </a:rPr>
              <a:t> de vie des </a:t>
            </a:r>
            <a:r>
              <a:rPr lang="en-US" sz="2363" dirty="0" err="1">
                <a:solidFill>
                  <a:schemeClr val="bg2">
                    <a:lumMod val="10000"/>
                  </a:schemeClr>
                </a:solidFill>
              </a:rPr>
              <a:t>personnes</a:t>
            </a:r>
            <a:r>
              <a:rPr lang="en-US" sz="2363" dirty="0">
                <a:solidFill>
                  <a:schemeClr val="bg2">
                    <a:lumMod val="10000"/>
                  </a:schemeClr>
                </a:solidFill>
              </a:rPr>
              <a:t> vivant avec le VIH, </a:t>
            </a:r>
            <a:r>
              <a:rPr lang="en-US" sz="2363" dirty="0" err="1">
                <a:solidFill>
                  <a:schemeClr val="bg2">
                    <a:lumMod val="10000"/>
                  </a:schemeClr>
                </a:solidFill>
              </a:rPr>
              <a:t>il</a:t>
            </a:r>
            <a:r>
              <a:rPr lang="en-US" sz="2363" dirty="0">
                <a:solidFill>
                  <a:schemeClr val="bg2">
                    <a:lumMod val="10000"/>
                  </a:schemeClr>
                </a:solidFill>
              </a:rPr>
              <a:t> </a:t>
            </a:r>
            <a:r>
              <a:rPr lang="en-US" sz="2363" dirty="0" err="1">
                <a:solidFill>
                  <a:schemeClr val="bg2">
                    <a:lumMod val="10000"/>
                  </a:schemeClr>
                </a:solidFill>
              </a:rPr>
              <a:t>faut</a:t>
            </a:r>
            <a:r>
              <a:rPr lang="en-US" sz="2363" dirty="0">
                <a:solidFill>
                  <a:schemeClr val="bg2">
                    <a:lumMod val="10000"/>
                  </a:schemeClr>
                </a:solidFill>
              </a:rPr>
              <a:t> </a:t>
            </a:r>
            <a:r>
              <a:rPr lang="en-US" sz="2363" dirty="0" err="1">
                <a:solidFill>
                  <a:schemeClr val="bg2">
                    <a:lumMod val="10000"/>
                  </a:schemeClr>
                </a:solidFill>
              </a:rPr>
              <a:t>corriger</a:t>
            </a:r>
            <a:r>
              <a:rPr lang="en-US" sz="2363" dirty="0">
                <a:solidFill>
                  <a:schemeClr val="bg2">
                    <a:lumMod val="10000"/>
                  </a:schemeClr>
                </a:solidFill>
              </a:rPr>
              <a:t> </a:t>
            </a:r>
            <a:r>
              <a:rPr lang="en-US" sz="2363" dirty="0" err="1">
                <a:solidFill>
                  <a:schemeClr val="bg2">
                    <a:lumMod val="10000"/>
                  </a:schemeClr>
                </a:solidFill>
              </a:rPr>
              <a:t>ces</a:t>
            </a:r>
            <a:r>
              <a:rPr lang="en-US" sz="2363" dirty="0">
                <a:solidFill>
                  <a:schemeClr val="bg2">
                    <a:lumMod val="10000"/>
                  </a:schemeClr>
                </a:solidFill>
              </a:rPr>
              <a:t> </a:t>
            </a:r>
            <a:r>
              <a:rPr lang="en-US" sz="2363" dirty="0" err="1">
                <a:solidFill>
                  <a:schemeClr val="bg2">
                    <a:lumMod val="10000"/>
                  </a:schemeClr>
                </a:solidFill>
              </a:rPr>
              <a:t>facteurs</a:t>
            </a:r>
            <a:endParaRPr lang="en-US" sz="2363" dirty="0">
              <a:solidFill>
                <a:schemeClr val="bg2">
                  <a:lumMod val="10000"/>
                </a:schemeClr>
              </a:solidFill>
            </a:endParaRPr>
          </a:p>
        </p:txBody>
      </p:sp>
    </p:spTree>
    <p:extLst>
      <p:ext uri="{BB962C8B-B14F-4D97-AF65-F5344CB8AC3E}">
        <p14:creationId xmlns:p14="http://schemas.microsoft.com/office/powerpoint/2010/main" val="3520560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Image 1" descr="helleberg CID.tiff">
            <a:extLst>
              <a:ext uri="{FF2B5EF4-FFF2-40B4-BE49-F238E27FC236}">
                <a16:creationId xmlns:a16="http://schemas.microsoft.com/office/drawing/2014/main" id="{7DF10DF7-5EF5-9749-89C2-AAF4D5C1415C}"/>
              </a:ext>
            </a:extLst>
          </p:cNvPr>
          <p:cNvPicPr>
            <a:picLocks noChangeAspect="1"/>
          </p:cNvPicPr>
          <p:nvPr/>
        </p:nvPicPr>
        <p:blipFill>
          <a:blip r:embed="rId2">
            <a:extLst>
              <a:ext uri="{28A0092B-C50C-407E-A947-70E740481C1C}">
                <a14:useLocalDpi xmlns:a14="http://schemas.microsoft.com/office/drawing/2010/main" val="0"/>
              </a:ext>
            </a:extLst>
          </a:blip>
          <a:srcRect l="8974" t="4565" r="18422" b="24460"/>
          <a:stretch>
            <a:fillRect/>
          </a:stretch>
        </p:blipFill>
        <p:spPr bwMode="auto">
          <a:xfrm>
            <a:off x="3647198" y="2721049"/>
            <a:ext cx="6000750" cy="3970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2" name="ZoneTexte 1">
            <a:extLst>
              <a:ext uri="{FF2B5EF4-FFF2-40B4-BE49-F238E27FC236}">
                <a16:creationId xmlns:a16="http://schemas.microsoft.com/office/drawing/2014/main" id="{9809E571-6409-A24D-AC36-B823B9E3F22C}"/>
              </a:ext>
            </a:extLst>
          </p:cNvPr>
          <p:cNvSpPr txBox="1">
            <a:spLocks noChangeArrowheads="1"/>
          </p:cNvSpPr>
          <p:nvPr/>
        </p:nvSpPr>
        <p:spPr bwMode="auto">
          <a:xfrm>
            <a:off x="652218" y="6391106"/>
            <a:ext cx="1944763"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350" i="1" dirty="0"/>
              <a:t>M </a:t>
            </a:r>
            <a:r>
              <a:rPr lang="fr-FR" altLang="fr-FR" sz="1350" i="1" dirty="0" err="1"/>
              <a:t>Helleberg</a:t>
            </a:r>
            <a:r>
              <a:rPr lang="fr-FR" altLang="fr-FR" sz="1350" i="1" dirty="0"/>
              <a:t> CID 2013</a:t>
            </a:r>
          </a:p>
        </p:txBody>
      </p:sp>
      <p:sp>
        <p:nvSpPr>
          <p:cNvPr id="97283" name="ZoneTexte 2">
            <a:extLst>
              <a:ext uri="{FF2B5EF4-FFF2-40B4-BE49-F238E27FC236}">
                <a16:creationId xmlns:a16="http://schemas.microsoft.com/office/drawing/2014/main" id="{73D75D87-B84D-E04E-9941-D2DCC1FF2622}"/>
              </a:ext>
            </a:extLst>
          </p:cNvPr>
          <p:cNvSpPr txBox="1">
            <a:spLocks noChangeArrowheads="1"/>
          </p:cNvSpPr>
          <p:nvPr/>
        </p:nvSpPr>
        <p:spPr bwMode="auto">
          <a:xfrm>
            <a:off x="770022" y="136286"/>
            <a:ext cx="903230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700" dirty="0">
                <a:latin typeface="Calibri" panose="020F0502020204030204" pitchFamily="34" charset="0"/>
                <a:cs typeface="Calibri" panose="020F0502020204030204" pitchFamily="34" charset="0"/>
              </a:rPr>
              <a:t>La mortalité attribuable au tabagisme chez les sujets infectés par le VIH</a:t>
            </a:r>
          </a:p>
        </p:txBody>
      </p:sp>
      <p:sp>
        <p:nvSpPr>
          <p:cNvPr id="97284" name="ZoneTexte 3">
            <a:extLst>
              <a:ext uri="{FF2B5EF4-FFF2-40B4-BE49-F238E27FC236}">
                <a16:creationId xmlns:a16="http://schemas.microsoft.com/office/drawing/2014/main" id="{CECA5E1F-B522-DE43-93D0-ED6F6A1600FB}"/>
              </a:ext>
            </a:extLst>
          </p:cNvPr>
          <p:cNvSpPr txBox="1">
            <a:spLocks noChangeArrowheads="1"/>
          </p:cNvSpPr>
          <p:nvPr/>
        </p:nvSpPr>
        <p:spPr bwMode="auto">
          <a:xfrm>
            <a:off x="898358" y="1236315"/>
            <a:ext cx="8903966" cy="35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688" dirty="0"/>
              <a:t>Cohorte de Copenhague</a:t>
            </a:r>
          </a:p>
        </p:txBody>
      </p:sp>
    </p:spTree>
    <p:extLst>
      <p:ext uri="{BB962C8B-B14F-4D97-AF65-F5344CB8AC3E}">
        <p14:creationId xmlns:p14="http://schemas.microsoft.com/office/powerpoint/2010/main" val="1713449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6D351B2E-0578-4741-8FFD-36DDF830A3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00"/>
          <a:stretch/>
        </p:blipFill>
        <p:spPr bwMode="auto">
          <a:xfrm>
            <a:off x="551573" y="1749972"/>
            <a:ext cx="9748567" cy="332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59" name="Rectangle 3">
            <a:extLst>
              <a:ext uri="{FF2B5EF4-FFF2-40B4-BE49-F238E27FC236}">
                <a16:creationId xmlns:a16="http://schemas.microsoft.com/office/drawing/2014/main" id="{F6728C0E-187D-C345-8AA9-DF3FC0527249}"/>
              </a:ext>
            </a:extLst>
          </p:cNvPr>
          <p:cNvSpPr>
            <a:spLocks noChangeArrowheads="1"/>
          </p:cNvSpPr>
          <p:nvPr/>
        </p:nvSpPr>
        <p:spPr bwMode="auto">
          <a:xfrm>
            <a:off x="966788" y="55290"/>
            <a:ext cx="80645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800" dirty="0"/>
              <a:t>Le traitement est (théoriquement) simple :</a:t>
            </a:r>
          </a:p>
          <a:p>
            <a:pPr algn="ctr" eaLnBrk="1" hangingPunct="1"/>
            <a:r>
              <a:rPr lang="fr-FR" altLang="fr-FR" sz="2800" dirty="0"/>
              <a:t>arrêt total et définitif du tabac !</a:t>
            </a:r>
          </a:p>
        </p:txBody>
      </p:sp>
      <p:sp>
        <p:nvSpPr>
          <p:cNvPr id="45060" name="Rectangle 4">
            <a:extLst>
              <a:ext uri="{FF2B5EF4-FFF2-40B4-BE49-F238E27FC236}">
                <a16:creationId xmlns:a16="http://schemas.microsoft.com/office/drawing/2014/main" id="{F1673AB5-DBA2-B048-8A72-8D0B0CA7C933}"/>
              </a:ext>
            </a:extLst>
          </p:cNvPr>
          <p:cNvSpPr>
            <a:spLocks noChangeArrowheads="1"/>
          </p:cNvSpPr>
          <p:nvPr/>
        </p:nvSpPr>
        <p:spPr bwMode="auto">
          <a:xfrm>
            <a:off x="630403" y="5317522"/>
            <a:ext cx="87487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dirty="0"/>
              <a:t>L’arrêt du tabac, si intervient à l’âge de 35-44 ans (= après 20 ans de tabagisme)</a:t>
            </a:r>
          </a:p>
          <a:p>
            <a:pPr eaLnBrk="1" hangingPunct="1"/>
            <a:r>
              <a:rPr lang="fr-FR" altLang="fr-FR" dirty="0"/>
              <a:t>permet de retrouver une espérance de vie comparable à celle des non fumeurs.</a:t>
            </a:r>
          </a:p>
          <a:p>
            <a:pPr eaLnBrk="1" hangingPunct="1"/>
            <a:r>
              <a:rPr lang="fr-FR" altLang="fr-FR" dirty="0"/>
              <a:t>Si l’arrêt intervient plus tard (45-54 ans), l’espérance de vie est augmentée, mais pas normalisée.</a:t>
            </a:r>
          </a:p>
        </p:txBody>
      </p:sp>
      <p:sp>
        <p:nvSpPr>
          <p:cNvPr id="45061" name="Rectangle 5">
            <a:extLst>
              <a:ext uri="{FF2B5EF4-FFF2-40B4-BE49-F238E27FC236}">
                <a16:creationId xmlns:a16="http://schemas.microsoft.com/office/drawing/2014/main" id="{5AF1733B-B762-4B40-9571-832D4A2F0CC2}"/>
              </a:ext>
            </a:extLst>
          </p:cNvPr>
          <p:cNvSpPr>
            <a:spLocks noChangeArrowheads="1"/>
          </p:cNvSpPr>
          <p:nvPr/>
        </p:nvSpPr>
        <p:spPr bwMode="auto">
          <a:xfrm>
            <a:off x="630403" y="6351151"/>
            <a:ext cx="34718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i="1" dirty="0"/>
              <a:t>Yusuf, JAMA 2004, </a:t>
            </a:r>
            <a:r>
              <a:rPr lang="fr-FR" altLang="fr-FR" sz="1400" i="1" dirty="0" err="1"/>
              <a:t>Interheart</a:t>
            </a:r>
            <a:r>
              <a:rPr lang="fr-FR" altLang="fr-FR" sz="1400" i="1" dirty="0"/>
              <a:t> </a:t>
            </a:r>
            <a:r>
              <a:rPr lang="fr-FR" altLang="fr-FR" sz="1400" i="1" dirty="0" err="1"/>
              <a:t>study</a:t>
            </a:r>
            <a:r>
              <a:rPr lang="fr-FR" altLang="fr-FR" sz="1400" i="1" dirty="0"/>
              <a:t>      </a:t>
            </a:r>
          </a:p>
        </p:txBody>
      </p:sp>
    </p:spTree>
    <p:extLst>
      <p:ext uri="{BB962C8B-B14F-4D97-AF65-F5344CB8AC3E}">
        <p14:creationId xmlns:p14="http://schemas.microsoft.com/office/powerpoint/2010/main" val="36654665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a:extLst>
              <a:ext uri="{FF2B5EF4-FFF2-40B4-BE49-F238E27FC236}">
                <a16:creationId xmlns:a16="http://schemas.microsoft.com/office/drawing/2014/main" id="{734DEB81-83E8-9441-97F7-22FF9526BDD8}"/>
              </a:ext>
            </a:extLst>
          </p:cNvPr>
          <p:cNvSpPr>
            <a:spLocks noChangeShapeType="1"/>
          </p:cNvSpPr>
          <p:nvPr/>
        </p:nvSpPr>
        <p:spPr bwMode="auto">
          <a:xfrm>
            <a:off x="8745539" y="2178051"/>
            <a:ext cx="60325" cy="38465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0" tIns="0" rIns="0"/>
          <a:lstStyle/>
          <a:p>
            <a:endParaRPr lang="fr-FR"/>
          </a:p>
        </p:txBody>
      </p:sp>
      <p:sp>
        <p:nvSpPr>
          <p:cNvPr id="3" name="Titre 6">
            <a:extLst>
              <a:ext uri="{FF2B5EF4-FFF2-40B4-BE49-F238E27FC236}">
                <a16:creationId xmlns:a16="http://schemas.microsoft.com/office/drawing/2014/main" id="{6451DF03-69D0-004A-9AA7-662AF3DB7927}"/>
              </a:ext>
            </a:extLst>
          </p:cNvPr>
          <p:cNvSpPr txBox="1">
            <a:spLocks/>
          </p:cNvSpPr>
          <p:nvPr/>
        </p:nvSpPr>
        <p:spPr>
          <a:xfrm>
            <a:off x="752476" y="53237"/>
            <a:ext cx="9368986" cy="7778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kern="0" dirty="0" err="1">
                <a:ea typeface="ＭＳ Ｐゴシック" pitchFamily="34" charset="-128"/>
              </a:rPr>
              <a:t>Comorbidités</a:t>
            </a:r>
            <a:r>
              <a:rPr lang="en-US" sz="3200" kern="0" dirty="0">
                <a:ea typeface="ＭＳ Ｐゴシック" pitchFamily="34" charset="-128"/>
              </a:rPr>
              <a:t> et </a:t>
            </a:r>
            <a:r>
              <a:rPr lang="en-US" sz="3200" kern="0" dirty="0" err="1">
                <a:ea typeface="ＭＳ Ｐゴシック" pitchFamily="34" charset="-128"/>
              </a:rPr>
              <a:t>vieillissement</a:t>
            </a:r>
            <a:r>
              <a:rPr lang="en-US" sz="3200" kern="0" dirty="0">
                <a:ea typeface="ＭＳ Ｐゴシック" pitchFamily="34" charset="-128"/>
              </a:rPr>
              <a:t> chez les </a:t>
            </a:r>
            <a:r>
              <a:rPr lang="en-US" sz="3200" kern="0" dirty="0" err="1">
                <a:ea typeface="ＭＳ Ｐゴシック" pitchFamily="34" charset="-128"/>
              </a:rPr>
              <a:t>personnes</a:t>
            </a:r>
            <a:r>
              <a:rPr lang="en-US" sz="3200" kern="0" dirty="0">
                <a:ea typeface="ＭＳ Ｐゴシック" pitchFamily="34" charset="-128"/>
              </a:rPr>
              <a:t> vivant avec le VIH</a:t>
            </a:r>
            <a:endParaRPr lang="fr-FR" sz="3200" kern="0" dirty="0">
              <a:ea typeface="ＭＳ Ｐゴシック" pitchFamily="34" charset="-128"/>
            </a:endParaRPr>
          </a:p>
        </p:txBody>
      </p:sp>
      <p:sp>
        <p:nvSpPr>
          <p:cNvPr id="4" name="Espace réservé du contenu 2">
            <a:extLst>
              <a:ext uri="{FF2B5EF4-FFF2-40B4-BE49-F238E27FC236}">
                <a16:creationId xmlns:a16="http://schemas.microsoft.com/office/drawing/2014/main" id="{0FABE3C9-1671-E44D-949D-62F3EEFCAC43}"/>
              </a:ext>
            </a:extLst>
          </p:cNvPr>
          <p:cNvSpPr txBox="1">
            <a:spLocks/>
          </p:cNvSpPr>
          <p:nvPr/>
        </p:nvSpPr>
        <p:spPr>
          <a:xfrm>
            <a:off x="610587" y="2351335"/>
            <a:ext cx="9368986" cy="28543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fr-FR" sz="2400" kern="0" dirty="0">
                <a:ea typeface="ＭＳ Ｐゴシック" pitchFamily="34" charset="-128"/>
              </a:rPr>
              <a:t>Cohorte prospective comparative </a:t>
            </a:r>
          </a:p>
          <a:p>
            <a:pPr lvl="1">
              <a:defRPr/>
            </a:pPr>
            <a:r>
              <a:rPr lang="fr-FR" sz="2400" kern="0" dirty="0">
                <a:ea typeface="ＭＳ Ｐゴシック" pitchFamily="34" charset="-128"/>
                <a:cs typeface="+mn-cs"/>
              </a:rPr>
              <a:t>débutée en octobre 2010 à Amsterdam</a:t>
            </a:r>
          </a:p>
          <a:p>
            <a:pPr lvl="1">
              <a:defRPr/>
            </a:pPr>
            <a:r>
              <a:rPr lang="fr-FR" sz="2400" kern="0" dirty="0">
                <a:ea typeface="ＭＳ Ｐゴシック" pitchFamily="34" charset="-128"/>
                <a:cs typeface="+mn-cs"/>
              </a:rPr>
              <a:t>chez des patients VIH et non VIH </a:t>
            </a:r>
            <a:r>
              <a:rPr lang="fr-FR" sz="2400" u="sng" kern="0" dirty="0">
                <a:ea typeface="ＭＳ Ｐゴシック" pitchFamily="34" charset="-128"/>
                <a:cs typeface="+mn-cs"/>
              </a:rPr>
              <a:t>de plus de 45 ans</a:t>
            </a:r>
          </a:p>
          <a:p>
            <a:pPr>
              <a:defRPr/>
            </a:pPr>
            <a:endParaRPr lang="fr-FR" sz="2400" u="sng" kern="0" dirty="0">
              <a:ea typeface="ＭＳ Ｐゴシック" pitchFamily="34" charset="-128"/>
            </a:endParaRPr>
          </a:p>
          <a:p>
            <a:pPr>
              <a:defRPr/>
            </a:pPr>
            <a:r>
              <a:rPr lang="fr-FR" sz="2400" kern="0" dirty="0">
                <a:ea typeface="ＭＳ Ｐゴシック" pitchFamily="34" charset="-128"/>
              </a:rPr>
              <a:t>Etude de la prévalence et de l’incidence des comorbidités liées à l’âge et leurs facteurs de risque</a:t>
            </a:r>
          </a:p>
          <a:p>
            <a:pPr>
              <a:defRPr/>
            </a:pPr>
            <a:r>
              <a:rPr lang="fr-FR" sz="2400" kern="0" dirty="0">
                <a:ea typeface="ＭＳ Ｐゴシック" pitchFamily="34" charset="-128"/>
              </a:rPr>
              <a:t>Comparaison de 489 patients VIH et de 452 patients non-VIH</a:t>
            </a:r>
          </a:p>
          <a:p>
            <a:pPr>
              <a:defRPr/>
            </a:pPr>
            <a:endParaRPr lang="fr-FR" sz="2400" kern="0" dirty="0">
              <a:ea typeface="ＭＳ Ｐゴシック" pitchFamily="34" charset="-128"/>
            </a:endParaRPr>
          </a:p>
        </p:txBody>
      </p:sp>
      <p:pic>
        <p:nvPicPr>
          <p:cNvPr id="20485" name="Picture 5" descr="ageIV-study">
            <a:extLst>
              <a:ext uri="{FF2B5EF4-FFF2-40B4-BE49-F238E27FC236}">
                <a16:creationId xmlns:a16="http://schemas.microsoft.com/office/drawing/2014/main" id="{6426B5C1-9F58-A045-B09B-EC5829AC51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399" y="1368425"/>
            <a:ext cx="1822276" cy="80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ZoneTexte 6">
            <a:extLst>
              <a:ext uri="{FF2B5EF4-FFF2-40B4-BE49-F238E27FC236}">
                <a16:creationId xmlns:a16="http://schemas.microsoft.com/office/drawing/2014/main" id="{537E4935-D867-264E-818A-6E2768C43138}"/>
              </a:ext>
            </a:extLst>
          </p:cNvPr>
          <p:cNvSpPr txBox="1">
            <a:spLocks noChangeArrowheads="1"/>
          </p:cNvSpPr>
          <p:nvPr/>
        </p:nvSpPr>
        <p:spPr bwMode="auto">
          <a:xfrm>
            <a:off x="752476" y="6504446"/>
            <a:ext cx="17075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i="1" dirty="0" err="1">
                <a:solidFill>
                  <a:srgbClr val="002060"/>
                </a:solidFill>
                <a:ea typeface="ＭＳ Ｐゴシック" panose="020B0600070205080204" pitchFamily="34" charset="-128"/>
              </a:rPr>
              <a:t>Schouten</a:t>
            </a:r>
            <a:r>
              <a:rPr lang="fr-FR" altLang="fr-FR" i="1" dirty="0">
                <a:solidFill>
                  <a:srgbClr val="002060"/>
                </a:solidFill>
                <a:ea typeface="ＭＳ Ｐゴシック" panose="020B0600070205080204" pitchFamily="34" charset="-128"/>
              </a:rPr>
              <a:t> et al., 2012</a:t>
            </a:r>
          </a:p>
        </p:txBody>
      </p:sp>
    </p:spTree>
    <p:extLst>
      <p:ext uri="{BB962C8B-B14F-4D97-AF65-F5344CB8AC3E}">
        <p14:creationId xmlns:p14="http://schemas.microsoft.com/office/powerpoint/2010/main" val="230807699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
            <a:extLst>
              <a:ext uri="{FF2B5EF4-FFF2-40B4-BE49-F238E27FC236}">
                <a16:creationId xmlns:a16="http://schemas.microsoft.com/office/drawing/2014/main" id="{846CA6D1-1649-B24C-8F7A-930B0D600B5C}"/>
              </a:ext>
            </a:extLst>
          </p:cNvPr>
          <p:cNvSpPr>
            <a:spLocks noChangeShapeType="1"/>
          </p:cNvSpPr>
          <p:nvPr/>
        </p:nvSpPr>
        <p:spPr bwMode="auto">
          <a:xfrm>
            <a:off x="8750300" y="2176463"/>
            <a:ext cx="58738" cy="384651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lIns="0" tIns="0" rIns="0"/>
          <a:lstStyle/>
          <a:p>
            <a:endParaRPr lang="fr-FR"/>
          </a:p>
        </p:txBody>
      </p:sp>
      <p:sp>
        <p:nvSpPr>
          <p:cNvPr id="3" name="Titre 1">
            <a:extLst>
              <a:ext uri="{FF2B5EF4-FFF2-40B4-BE49-F238E27FC236}">
                <a16:creationId xmlns:a16="http://schemas.microsoft.com/office/drawing/2014/main" id="{3DEA65E6-A2F5-1C41-881F-5C63F0E3CB55}"/>
              </a:ext>
            </a:extLst>
          </p:cNvPr>
          <p:cNvSpPr txBox="1">
            <a:spLocks/>
          </p:cNvSpPr>
          <p:nvPr/>
        </p:nvSpPr>
        <p:spPr>
          <a:xfrm>
            <a:off x="1398589" y="203201"/>
            <a:ext cx="8137525" cy="5619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nl-NL" sz="2800" kern="0" dirty="0" err="1">
                <a:ea typeface="ＭＳ Ｐゴシック" pitchFamily="34" charset="-128"/>
                <a:cs typeface="Arial" charset="0"/>
              </a:rPr>
              <a:t>Données</a:t>
            </a:r>
            <a:r>
              <a:rPr lang="nl-NL" sz="2800" kern="0" dirty="0">
                <a:ea typeface="ＭＳ Ｐゴシック" pitchFamily="34" charset="-128"/>
                <a:cs typeface="Arial" charset="0"/>
              </a:rPr>
              <a:t> </a:t>
            </a:r>
            <a:r>
              <a:rPr lang="nl-NL" sz="2800" kern="0" dirty="0" err="1">
                <a:ea typeface="ＭＳ Ｐゴシック" pitchFamily="34" charset="-128"/>
                <a:cs typeface="Arial" charset="0"/>
              </a:rPr>
              <a:t>démographiques</a:t>
            </a:r>
            <a:endParaRPr lang="fr-FR" sz="2800" kern="0" dirty="0">
              <a:ea typeface="ＭＳ Ｐゴシック" pitchFamily="34" charset="-128"/>
            </a:endParaRPr>
          </a:p>
        </p:txBody>
      </p:sp>
      <p:sp>
        <p:nvSpPr>
          <p:cNvPr id="21508" name="Text Box 138">
            <a:extLst>
              <a:ext uri="{FF2B5EF4-FFF2-40B4-BE49-F238E27FC236}">
                <a16:creationId xmlns:a16="http://schemas.microsoft.com/office/drawing/2014/main" id="{CBACC19C-055D-E046-966E-28E6DC3BF333}"/>
              </a:ext>
            </a:extLst>
          </p:cNvPr>
          <p:cNvSpPr txBox="1">
            <a:spLocks noChangeArrowheads="1"/>
          </p:cNvSpPr>
          <p:nvPr/>
        </p:nvSpPr>
        <p:spPr bwMode="auto">
          <a:xfrm>
            <a:off x="1471614" y="6453189"/>
            <a:ext cx="30956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nl-NL" altLang="fr-FR" i="1">
                <a:solidFill>
                  <a:srgbClr val="000066"/>
                </a:solidFill>
                <a:ea typeface="ＭＳ Ｐゴシック" panose="020B0600070205080204" pitchFamily="34" charset="-128"/>
              </a:rPr>
              <a:t>Data : mediane (IQR) ou percentage</a:t>
            </a:r>
          </a:p>
        </p:txBody>
      </p:sp>
      <p:graphicFrame>
        <p:nvGraphicFramePr>
          <p:cNvPr id="5" name="Group 71">
            <a:extLst>
              <a:ext uri="{FF2B5EF4-FFF2-40B4-BE49-F238E27FC236}">
                <a16:creationId xmlns:a16="http://schemas.microsoft.com/office/drawing/2014/main" id="{DA42AA0A-4329-634E-B5FE-25FFBE6A37ED}"/>
              </a:ext>
            </a:extLst>
          </p:cNvPr>
          <p:cNvGraphicFramePr>
            <a:graphicFrameLocks noGrp="1"/>
          </p:cNvGraphicFramePr>
          <p:nvPr/>
        </p:nvGraphicFramePr>
        <p:xfrm>
          <a:off x="1614488" y="830263"/>
          <a:ext cx="7796212" cy="5496020"/>
        </p:xfrm>
        <a:graphic>
          <a:graphicData uri="http://schemas.openxmlformats.org/drawingml/2006/table">
            <a:tbl>
              <a:tblPr/>
              <a:tblGrid>
                <a:gridCol w="3979862">
                  <a:extLst>
                    <a:ext uri="{9D8B030D-6E8A-4147-A177-3AD203B41FA5}">
                      <a16:colId xmlns:a16="http://schemas.microsoft.com/office/drawing/2014/main" val="20000"/>
                    </a:ext>
                  </a:extLst>
                </a:gridCol>
                <a:gridCol w="1582738">
                  <a:extLst>
                    <a:ext uri="{9D8B030D-6E8A-4147-A177-3AD203B41FA5}">
                      <a16:colId xmlns:a16="http://schemas.microsoft.com/office/drawing/2014/main" val="20001"/>
                    </a:ext>
                  </a:extLst>
                </a:gridCol>
                <a:gridCol w="1177925">
                  <a:extLst>
                    <a:ext uri="{9D8B030D-6E8A-4147-A177-3AD203B41FA5}">
                      <a16:colId xmlns:a16="http://schemas.microsoft.com/office/drawing/2014/main" val="20002"/>
                    </a:ext>
                  </a:extLst>
                </a:gridCol>
                <a:gridCol w="1055687">
                  <a:extLst>
                    <a:ext uri="{9D8B030D-6E8A-4147-A177-3AD203B41FA5}">
                      <a16:colId xmlns:a16="http://schemas.microsoft.com/office/drawing/2014/main" val="20003"/>
                    </a:ext>
                  </a:extLst>
                </a:gridCol>
              </a:tblGrid>
              <a:tr h="64003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bg1"/>
                        </a:solidFill>
                        <a:effectLst/>
                        <a:latin typeface="Calibri" pitchFamily="34"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1"/>
                          </a:solidFill>
                          <a:effectLst/>
                          <a:latin typeface="Calibri" pitchFamily="34" charset="0"/>
                          <a:ea typeface="ＭＳ Ｐゴシック" pitchFamily="34" charset="-128"/>
                        </a:rPr>
                        <a:t>VIH-</a:t>
                      </a:r>
                      <a:br>
                        <a:rPr kumimoji="0" lang="fr-FR" sz="1800" b="1" i="0" u="none" strike="noStrike" cap="none" normalizeH="0" baseline="0">
                          <a:ln>
                            <a:noFill/>
                          </a:ln>
                          <a:solidFill>
                            <a:schemeClr val="bg1"/>
                          </a:solidFill>
                          <a:effectLst/>
                          <a:latin typeface="Calibri" pitchFamily="34" charset="0"/>
                          <a:ea typeface="ＭＳ Ｐゴシック" pitchFamily="34" charset="-128"/>
                        </a:rPr>
                      </a:br>
                      <a:r>
                        <a:rPr kumimoji="0" lang="fr-FR" sz="1800" b="1" i="0" u="none" strike="noStrike" cap="none" normalizeH="0" baseline="0">
                          <a:ln>
                            <a:noFill/>
                          </a:ln>
                          <a:solidFill>
                            <a:schemeClr val="bg1"/>
                          </a:solidFill>
                          <a:effectLst/>
                          <a:latin typeface="Calibri" pitchFamily="34" charset="0"/>
                          <a:ea typeface="ＭＳ Ｐゴシック" pitchFamily="34" charset="-128"/>
                        </a:rPr>
                        <a:t>(n = 452)</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1"/>
                          </a:solidFill>
                          <a:effectLst/>
                          <a:latin typeface="Calibri" pitchFamily="34" charset="0"/>
                          <a:ea typeface="ＭＳ Ｐゴシック" pitchFamily="34" charset="-128"/>
                        </a:rPr>
                        <a:t>VIH+</a:t>
                      </a:r>
                      <a:br>
                        <a:rPr kumimoji="0" lang="fr-FR" sz="1800" b="1" i="0" u="none" strike="noStrike" cap="none" normalizeH="0" baseline="0">
                          <a:ln>
                            <a:noFill/>
                          </a:ln>
                          <a:solidFill>
                            <a:schemeClr val="bg1"/>
                          </a:solidFill>
                          <a:effectLst/>
                          <a:latin typeface="Calibri" pitchFamily="34" charset="0"/>
                          <a:ea typeface="ＭＳ Ｐゴシック" pitchFamily="34" charset="-128"/>
                        </a:rPr>
                      </a:br>
                      <a:r>
                        <a:rPr kumimoji="0" lang="fr-FR" sz="1800" b="1" i="0" u="none" strike="noStrike" cap="none" normalizeH="0" baseline="0">
                          <a:ln>
                            <a:noFill/>
                          </a:ln>
                          <a:solidFill>
                            <a:schemeClr val="bg1"/>
                          </a:solidFill>
                          <a:effectLst/>
                          <a:latin typeface="Calibri" pitchFamily="34" charset="0"/>
                          <a:ea typeface="ＭＳ Ｐゴシック" pitchFamily="34" charset="-128"/>
                        </a:rPr>
                        <a:t>(n = 489)</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00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a:ln>
                            <a:noFill/>
                          </a:ln>
                          <a:solidFill>
                            <a:schemeClr val="bg1"/>
                          </a:solidFill>
                          <a:effectLst/>
                          <a:latin typeface="Calibri" pitchFamily="34" charset="0"/>
                          <a:ea typeface="ＭＳ Ｐゴシック" pitchFamily="34" charset="-128"/>
                        </a:rPr>
                        <a:t>p</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0066"/>
                    </a:solidFill>
                  </a:tcPr>
                </a:tc>
                <a:extLst>
                  <a:ext uri="{0D108BD9-81ED-4DB2-BD59-A6C34878D82A}">
                    <a16:rowId xmlns:a16="http://schemas.microsoft.com/office/drawing/2014/main" val="10000"/>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66"/>
                          </a:solidFill>
                          <a:effectLst/>
                          <a:latin typeface="Arial" charset="0"/>
                          <a:ea typeface="ＭＳ Ｐゴシック" pitchFamily="34" charset="-128"/>
                        </a:rPr>
                        <a:t>Age </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51,5 </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(47,5 - 57,6)</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52,9</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(48,1 - 59,8)</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0,009</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54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Sexe masculin</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83,8 %</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89,4 %</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0,013</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durée seropositivité connue (années)</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12,2</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(6,5 - 17,3)</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CD4 (dans année précédant inclusion: /mm</a:t>
                      </a:r>
                      <a:r>
                        <a:rPr kumimoji="0" lang="fr-FR" sz="1400" b="1" i="0" u="none" strike="noStrike" cap="none" normalizeH="0" baseline="30000">
                          <a:ln>
                            <a:noFill/>
                          </a:ln>
                          <a:solidFill>
                            <a:srgbClr val="000066"/>
                          </a:solidFill>
                          <a:effectLst/>
                          <a:latin typeface="Arial" charset="0"/>
                          <a:ea typeface="ＭＳ Ｐゴシック" pitchFamily="34" charset="-128"/>
                        </a:rPr>
                        <a:t>3</a:t>
                      </a:r>
                      <a:r>
                        <a:rPr kumimoji="0" lang="fr-FR" sz="1400" b="1" i="0" u="none" strike="noStrike" cap="none" normalizeH="0" baseline="0">
                          <a:ln>
                            <a:noFill/>
                          </a:ln>
                          <a:solidFill>
                            <a:srgbClr val="000066"/>
                          </a:solidFill>
                          <a:effectLst/>
                          <a:latin typeface="Arial" charset="0"/>
                          <a:ea typeface="ＭＳ Ｐゴシック" pitchFamily="34" charset="-128"/>
                        </a:rPr>
                        <a:t>)</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573 </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(436 - 748)</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Nadir CD4</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210</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(130 - 310)</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CV indetectable dans année précédant inclusion</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85,0 %</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54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Sous ART</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91,2 %</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Durée ART (années)</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11,2</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(5,5 - 14,9)</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a:ln>
                          <a:noFill/>
                        </a:ln>
                        <a:solidFill>
                          <a:srgbClr val="000066"/>
                        </a:solidFill>
                        <a:effectLst/>
                        <a:latin typeface="Arial" charset="0"/>
                        <a:ea typeface="ＭＳ Ｐゴシック" pitchFamily="34" charset="-128"/>
                      </a:endParaRP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Tabagisme (paquets/années)</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3,0 </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(0,0 - 18,5)</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7,6</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(0,0 - 31,0)</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&lt; 0,001</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IMC (kg/m²)</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24,5</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(22,9 - 27,0)</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a:ln>
                            <a:noFill/>
                          </a:ln>
                          <a:solidFill>
                            <a:srgbClr val="000066"/>
                          </a:solidFill>
                          <a:effectLst/>
                          <a:latin typeface="Arial" charset="0"/>
                          <a:ea typeface="ＭＳ Ｐゴシック" pitchFamily="34" charset="-128"/>
                        </a:rPr>
                        <a:t>24,1</a:t>
                      </a:r>
                      <a:br>
                        <a:rPr kumimoji="0" lang="fr-FR" sz="1400" b="1" i="0" u="none" strike="noStrike" cap="none" normalizeH="0" baseline="0">
                          <a:ln>
                            <a:noFill/>
                          </a:ln>
                          <a:solidFill>
                            <a:srgbClr val="000066"/>
                          </a:solidFill>
                          <a:effectLst/>
                          <a:latin typeface="Arial" charset="0"/>
                          <a:ea typeface="ＭＳ Ｐゴシック" pitchFamily="34" charset="-128"/>
                        </a:rPr>
                      </a:br>
                      <a:r>
                        <a:rPr kumimoji="0" lang="fr-FR" sz="1400" b="1" i="0" u="none" strike="noStrike" cap="none" normalizeH="0" baseline="0">
                          <a:ln>
                            <a:noFill/>
                          </a:ln>
                          <a:solidFill>
                            <a:srgbClr val="000066"/>
                          </a:solidFill>
                          <a:effectLst/>
                          <a:latin typeface="Arial" charset="0"/>
                          <a:ea typeface="ＭＳ Ｐゴシック" pitchFamily="34" charset="-128"/>
                        </a:rPr>
                        <a:t>(22,3 - 26,7)</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a:ln>
                            <a:noFill/>
                          </a:ln>
                          <a:solidFill>
                            <a:srgbClr val="000066"/>
                          </a:solidFill>
                          <a:effectLst/>
                          <a:latin typeface="Arial" charset="0"/>
                          <a:ea typeface="ＭＳ Ｐゴシック" pitchFamily="34" charset="-128"/>
                        </a:rPr>
                        <a:t>0,021</a:t>
                      </a:r>
                    </a:p>
                  </a:txBody>
                  <a:tcPr marL="91450" marR="91450" marT="45704" marB="45704" anchor="ctr"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21571" name="ZoneTexte 6">
            <a:extLst>
              <a:ext uri="{FF2B5EF4-FFF2-40B4-BE49-F238E27FC236}">
                <a16:creationId xmlns:a16="http://schemas.microsoft.com/office/drawing/2014/main" id="{5F1D1EF4-AC9C-D546-8288-E6D894D05A09}"/>
              </a:ext>
            </a:extLst>
          </p:cNvPr>
          <p:cNvSpPr txBox="1">
            <a:spLocks noChangeArrowheads="1"/>
          </p:cNvSpPr>
          <p:nvPr/>
        </p:nvSpPr>
        <p:spPr bwMode="auto">
          <a:xfrm>
            <a:off x="8250870" y="6453189"/>
            <a:ext cx="886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i="1">
                <a:solidFill>
                  <a:srgbClr val="002060"/>
                </a:solidFill>
                <a:ea typeface="ＭＳ Ｐゴシック" panose="020B0600070205080204" pitchFamily="34" charset="-128"/>
              </a:rPr>
              <a:t>Schouten</a:t>
            </a:r>
          </a:p>
        </p:txBody>
      </p:sp>
    </p:spTree>
    <p:extLst>
      <p:ext uri="{BB962C8B-B14F-4D97-AF65-F5344CB8AC3E}">
        <p14:creationId xmlns:p14="http://schemas.microsoft.com/office/powerpoint/2010/main" val="48342168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1C7700-E05C-FF43-A312-F2D4649CA265}"/>
              </a:ext>
            </a:extLst>
          </p:cNvPr>
          <p:cNvSpPr txBox="1">
            <a:spLocks/>
          </p:cNvSpPr>
          <p:nvPr/>
        </p:nvSpPr>
        <p:spPr>
          <a:xfrm>
            <a:off x="1398589" y="203201"/>
            <a:ext cx="8137525" cy="7778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nl-NL" sz="3200" kern="0" dirty="0" err="1">
                <a:ea typeface="ＭＳ Ｐゴシック" pitchFamily="34" charset="-128"/>
                <a:cs typeface="Arial" charset="0"/>
              </a:rPr>
              <a:t>Comorbidité</a:t>
            </a:r>
            <a:r>
              <a:rPr lang="nl-NL" sz="3200" kern="0" dirty="0">
                <a:ea typeface="ＭＳ Ｐゴシック" pitchFamily="34" charset="-128"/>
                <a:cs typeface="Arial" charset="0"/>
              </a:rPr>
              <a:t> et </a:t>
            </a:r>
            <a:r>
              <a:rPr lang="nl-NL" sz="3200" kern="0" dirty="0" err="1">
                <a:ea typeface="ＭＳ Ｐゴシック" pitchFamily="34" charset="-128"/>
                <a:cs typeface="Arial" charset="0"/>
              </a:rPr>
              <a:t>âge</a:t>
            </a:r>
            <a:endParaRPr lang="fr-FR" sz="3200" kern="0" dirty="0">
              <a:ea typeface="ＭＳ Ｐゴシック" pitchFamily="34" charset="-128"/>
            </a:endParaRPr>
          </a:p>
        </p:txBody>
      </p:sp>
      <p:grpSp>
        <p:nvGrpSpPr>
          <p:cNvPr id="22531" name="Groupe 15456">
            <a:extLst>
              <a:ext uri="{FF2B5EF4-FFF2-40B4-BE49-F238E27FC236}">
                <a16:creationId xmlns:a16="http://schemas.microsoft.com/office/drawing/2014/main" id="{63356AB0-9BE6-764E-8428-7A824CF44449}"/>
              </a:ext>
            </a:extLst>
          </p:cNvPr>
          <p:cNvGrpSpPr>
            <a:grpSpLocks/>
          </p:cNvGrpSpPr>
          <p:nvPr/>
        </p:nvGrpSpPr>
        <p:grpSpPr bwMode="auto">
          <a:xfrm>
            <a:off x="2767013" y="1700213"/>
            <a:ext cx="5626100" cy="3446462"/>
            <a:chOff x="2741613" y="1782763"/>
            <a:chExt cx="5299075" cy="3246438"/>
          </a:xfrm>
        </p:grpSpPr>
        <p:sp>
          <p:nvSpPr>
            <p:cNvPr id="22578" name="Line 8">
              <a:extLst>
                <a:ext uri="{FF2B5EF4-FFF2-40B4-BE49-F238E27FC236}">
                  <a16:creationId xmlns:a16="http://schemas.microsoft.com/office/drawing/2014/main" id="{929929BF-9A00-5C4A-ABE3-2A4E6AD16B8F}"/>
                </a:ext>
              </a:extLst>
            </p:cNvPr>
            <p:cNvSpPr>
              <a:spLocks noChangeShapeType="1"/>
            </p:cNvSpPr>
            <p:nvPr/>
          </p:nvSpPr>
          <p:spPr bwMode="auto">
            <a:xfrm>
              <a:off x="2741613" y="1838326"/>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79" name="Line 9">
              <a:extLst>
                <a:ext uri="{FF2B5EF4-FFF2-40B4-BE49-F238E27FC236}">
                  <a16:creationId xmlns:a16="http://schemas.microsoft.com/office/drawing/2014/main" id="{90B02F11-E6A3-2A4F-B823-D0B937ACB0AF}"/>
                </a:ext>
              </a:extLst>
            </p:cNvPr>
            <p:cNvSpPr>
              <a:spLocks noChangeShapeType="1"/>
            </p:cNvSpPr>
            <p:nvPr/>
          </p:nvSpPr>
          <p:spPr bwMode="auto">
            <a:xfrm flipV="1">
              <a:off x="2806701" y="1782763"/>
              <a:ext cx="0" cy="555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0" name="Line 10">
              <a:extLst>
                <a:ext uri="{FF2B5EF4-FFF2-40B4-BE49-F238E27FC236}">
                  <a16:creationId xmlns:a16="http://schemas.microsoft.com/office/drawing/2014/main" id="{D1AA66EC-4C4B-934F-BD3B-A338D1B20C8D}"/>
                </a:ext>
              </a:extLst>
            </p:cNvPr>
            <p:cNvSpPr>
              <a:spLocks noChangeShapeType="1"/>
            </p:cNvSpPr>
            <p:nvPr/>
          </p:nvSpPr>
          <p:spPr bwMode="auto">
            <a:xfrm>
              <a:off x="2741613" y="2476501"/>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1" name="Line 11">
              <a:extLst>
                <a:ext uri="{FF2B5EF4-FFF2-40B4-BE49-F238E27FC236}">
                  <a16:creationId xmlns:a16="http://schemas.microsoft.com/office/drawing/2014/main" id="{F1E3C56D-D342-0244-84A5-3BE83EE9354C}"/>
                </a:ext>
              </a:extLst>
            </p:cNvPr>
            <p:cNvSpPr>
              <a:spLocks noChangeShapeType="1"/>
            </p:cNvSpPr>
            <p:nvPr/>
          </p:nvSpPr>
          <p:spPr bwMode="auto">
            <a:xfrm>
              <a:off x="2741613" y="3106738"/>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2" name="Line 12">
              <a:extLst>
                <a:ext uri="{FF2B5EF4-FFF2-40B4-BE49-F238E27FC236}">
                  <a16:creationId xmlns:a16="http://schemas.microsoft.com/office/drawing/2014/main" id="{FEFBF30E-2C25-C74B-B849-8B0978621DE4}"/>
                </a:ext>
              </a:extLst>
            </p:cNvPr>
            <p:cNvSpPr>
              <a:spLocks noChangeShapeType="1"/>
            </p:cNvSpPr>
            <p:nvPr/>
          </p:nvSpPr>
          <p:spPr bwMode="auto">
            <a:xfrm>
              <a:off x="2741613" y="3744913"/>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3" name="Line 13">
              <a:extLst>
                <a:ext uri="{FF2B5EF4-FFF2-40B4-BE49-F238E27FC236}">
                  <a16:creationId xmlns:a16="http://schemas.microsoft.com/office/drawing/2014/main" id="{0D6B283A-D9D7-734E-AD2B-CF28C3C715AA}"/>
                </a:ext>
              </a:extLst>
            </p:cNvPr>
            <p:cNvSpPr>
              <a:spLocks noChangeShapeType="1"/>
            </p:cNvSpPr>
            <p:nvPr/>
          </p:nvSpPr>
          <p:spPr bwMode="auto">
            <a:xfrm flipV="1">
              <a:off x="2806701" y="3106738"/>
              <a:ext cx="0" cy="63817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4" name="Line 14">
              <a:extLst>
                <a:ext uri="{FF2B5EF4-FFF2-40B4-BE49-F238E27FC236}">
                  <a16:creationId xmlns:a16="http://schemas.microsoft.com/office/drawing/2014/main" id="{FD995EBF-4F68-A240-B850-0FC643258698}"/>
                </a:ext>
              </a:extLst>
            </p:cNvPr>
            <p:cNvSpPr>
              <a:spLocks noChangeShapeType="1"/>
            </p:cNvSpPr>
            <p:nvPr/>
          </p:nvSpPr>
          <p:spPr bwMode="auto">
            <a:xfrm flipV="1">
              <a:off x="2806701" y="2476501"/>
              <a:ext cx="0" cy="6302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5" name="Line 15">
              <a:extLst>
                <a:ext uri="{FF2B5EF4-FFF2-40B4-BE49-F238E27FC236}">
                  <a16:creationId xmlns:a16="http://schemas.microsoft.com/office/drawing/2014/main" id="{50DDB313-3567-7A40-846C-74C85815B971}"/>
                </a:ext>
              </a:extLst>
            </p:cNvPr>
            <p:cNvSpPr>
              <a:spLocks noChangeShapeType="1"/>
            </p:cNvSpPr>
            <p:nvPr/>
          </p:nvSpPr>
          <p:spPr bwMode="auto">
            <a:xfrm>
              <a:off x="2741613" y="4391026"/>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6" name="Line 16">
              <a:extLst>
                <a:ext uri="{FF2B5EF4-FFF2-40B4-BE49-F238E27FC236}">
                  <a16:creationId xmlns:a16="http://schemas.microsoft.com/office/drawing/2014/main" id="{CFA52E31-903A-4E4C-9D2D-CF26ACC90A65}"/>
                </a:ext>
              </a:extLst>
            </p:cNvPr>
            <p:cNvSpPr>
              <a:spLocks noChangeShapeType="1"/>
            </p:cNvSpPr>
            <p:nvPr/>
          </p:nvSpPr>
          <p:spPr bwMode="auto">
            <a:xfrm>
              <a:off x="2741613" y="5029201"/>
              <a:ext cx="650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7" name="Line 17">
              <a:extLst>
                <a:ext uri="{FF2B5EF4-FFF2-40B4-BE49-F238E27FC236}">
                  <a16:creationId xmlns:a16="http://schemas.microsoft.com/office/drawing/2014/main" id="{1AECBD25-2E5F-2445-841F-7B818090975E}"/>
                </a:ext>
              </a:extLst>
            </p:cNvPr>
            <p:cNvSpPr>
              <a:spLocks noChangeShapeType="1"/>
            </p:cNvSpPr>
            <p:nvPr/>
          </p:nvSpPr>
          <p:spPr bwMode="auto">
            <a:xfrm flipV="1">
              <a:off x="2806701" y="4391026"/>
              <a:ext cx="0" cy="63817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8" name="Line 18">
              <a:extLst>
                <a:ext uri="{FF2B5EF4-FFF2-40B4-BE49-F238E27FC236}">
                  <a16:creationId xmlns:a16="http://schemas.microsoft.com/office/drawing/2014/main" id="{E4A0F9E7-5C22-D94E-B699-FC616129DCB1}"/>
                </a:ext>
              </a:extLst>
            </p:cNvPr>
            <p:cNvSpPr>
              <a:spLocks noChangeShapeType="1"/>
            </p:cNvSpPr>
            <p:nvPr/>
          </p:nvSpPr>
          <p:spPr bwMode="auto">
            <a:xfrm flipV="1">
              <a:off x="2806701" y="3744913"/>
              <a:ext cx="0" cy="6461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89" name="Line 19">
              <a:extLst>
                <a:ext uri="{FF2B5EF4-FFF2-40B4-BE49-F238E27FC236}">
                  <a16:creationId xmlns:a16="http://schemas.microsoft.com/office/drawing/2014/main" id="{F774B046-988E-A04F-9816-FEEDCCAF4537}"/>
                </a:ext>
              </a:extLst>
            </p:cNvPr>
            <p:cNvSpPr>
              <a:spLocks noChangeShapeType="1"/>
            </p:cNvSpPr>
            <p:nvPr/>
          </p:nvSpPr>
          <p:spPr bwMode="auto">
            <a:xfrm>
              <a:off x="2806701" y="5029201"/>
              <a:ext cx="48291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90" name="Line 20">
              <a:extLst>
                <a:ext uri="{FF2B5EF4-FFF2-40B4-BE49-F238E27FC236}">
                  <a16:creationId xmlns:a16="http://schemas.microsoft.com/office/drawing/2014/main" id="{79B61B9F-6984-2C42-9A6D-46C402F1B4D6}"/>
                </a:ext>
              </a:extLst>
            </p:cNvPr>
            <p:cNvSpPr>
              <a:spLocks noChangeShapeType="1"/>
            </p:cNvSpPr>
            <p:nvPr/>
          </p:nvSpPr>
          <p:spPr bwMode="auto">
            <a:xfrm flipV="1">
              <a:off x="2806701" y="1838326"/>
              <a:ext cx="0" cy="63817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591" name="Rectangle 21">
              <a:extLst>
                <a:ext uri="{FF2B5EF4-FFF2-40B4-BE49-F238E27FC236}">
                  <a16:creationId xmlns:a16="http://schemas.microsoft.com/office/drawing/2014/main" id="{AA6C70A2-122D-C14C-8F41-B3F1E538A284}"/>
                </a:ext>
              </a:extLst>
            </p:cNvPr>
            <p:cNvSpPr>
              <a:spLocks noChangeArrowheads="1"/>
            </p:cNvSpPr>
            <p:nvPr/>
          </p:nvSpPr>
          <p:spPr bwMode="auto">
            <a:xfrm>
              <a:off x="3016251" y="1830388"/>
              <a:ext cx="334963" cy="69850"/>
            </a:xfrm>
            <a:prstGeom prst="rect">
              <a:avLst/>
            </a:prstGeom>
            <a:solidFill>
              <a:srgbClr val="FF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592" name="Freeform 22">
              <a:extLst>
                <a:ext uri="{FF2B5EF4-FFF2-40B4-BE49-F238E27FC236}">
                  <a16:creationId xmlns:a16="http://schemas.microsoft.com/office/drawing/2014/main" id="{0D65644B-E4BF-E84E-9E22-E4109AB44748}"/>
                </a:ext>
              </a:extLst>
            </p:cNvPr>
            <p:cNvSpPr>
              <a:spLocks/>
            </p:cNvSpPr>
            <p:nvPr/>
          </p:nvSpPr>
          <p:spPr bwMode="auto">
            <a:xfrm>
              <a:off x="3016251" y="1900238"/>
              <a:ext cx="334963" cy="458788"/>
            </a:xfrm>
            <a:custGeom>
              <a:avLst/>
              <a:gdLst>
                <a:gd name="T0" fmla="*/ 2147483647 w 211"/>
                <a:gd name="T1" fmla="*/ 0 h 289"/>
                <a:gd name="T2" fmla="*/ 0 w 211"/>
                <a:gd name="T3" fmla="*/ 0 h 289"/>
                <a:gd name="T4" fmla="*/ 0 w 211"/>
                <a:gd name="T5" fmla="*/ 2147483647 h 289"/>
                <a:gd name="T6" fmla="*/ 2147483647 w 211"/>
                <a:gd name="T7" fmla="*/ 2147483647 h 289"/>
                <a:gd name="T8" fmla="*/ 2147483647 w 211"/>
                <a:gd name="T9" fmla="*/ 0 h 289"/>
                <a:gd name="T10" fmla="*/ 2147483647 w 211"/>
                <a:gd name="T11" fmla="*/ 0 h 289"/>
                <a:gd name="T12" fmla="*/ 0 60000 65536"/>
                <a:gd name="T13" fmla="*/ 0 60000 65536"/>
                <a:gd name="T14" fmla="*/ 0 60000 65536"/>
                <a:gd name="T15" fmla="*/ 0 60000 65536"/>
                <a:gd name="T16" fmla="*/ 0 60000 65536"/>
                <a:gd name="T17" fmla="*/ 0 60000 65536"/>
                <a:gd name="T18" fmla="*/ 0 w 211"/>
                <a:gd name="T19" fmla="*/ 0 h 289"/>
                <a:gd name="T20" fmla="*/ 211 w 211"/>
                <a:gd name="T21" fmla="*/ 289 h 289"/>
              </a:gdLst>
              <a:ahLst/>
              <a:cxnLst>
                <a:cxn ang="T12">
                  <a:pos x="T0" y="T1"/>
                </a:cxn>
                <a:cxn ang="T13">
                  <a:pos x="T2" y="T3"/>
                </a:cxn>
                <a:cxn ang="T14">
                  <a:pos x="T4" y="T5"/>
                </a:cxn>
                <a:cxn ang="T15">
                  <a:pos x="T6" y="T7"/>
                </a:cxn>
                <a:cxn ang="T16">
                  <a:pos x="T8" y="T9"/>
                </a:cxn>
                <a:cxn ang="T17">
                  <a:pos x="T10" y="T11"/>
                </a:cxn>
              </a:cxnLst>
              <a:rect l="T18" t="T19" r="T20" b="T21"/>
              <a:pathLst>
                <a:path w="211" h="289">
                  <a:moveTo>
                    <a:pt x="211" y="0"/>
                  </a:moveTo>
                  <a:lnTo>
                    <a:pt x="0" y="0"/>
                  </a:lnTo>
                  <a:lnTo>
                    <a:pt x="0" y="289"/>
                  </a:lnTo>
                  <a:lnTo>
                    <a:pt x="211" y="289"/>
                  </a:lnTo>
                  <a:lnTo>
                    <a:pt x="211" y="0"/>
                  </a:lnTo>
                  <a:close/>
                </a:path>
              </a:pathLst>
            </a:custGeom>
            <a:solidFill>
              <a:srgbClr val="FF7F00"/>
            </a:solidFill>
            <a:ln w="0">
              <a:solidFill>
                <a:srgbClr val="FF7F00"/>
              </a:solidFill>
              <a:prstDash val="solid"/>
              <a:round/>
              <a:headEnd/>
              <a:tailEnd/>
            </a:ln>
          </p:spPr>
          <p:txBody>
            <a:bodyPr/>
            <a:lstStyle/>
            <a:p>
              <a:endParaRPr lang="fr-FR"/>
            </a:p>
          </p:txBody>
        </p:sp>
        <p:sp>
          <p:nvSpPr>
            <p:cNvPr id="22593" name="Freeform 23">
              <a:extLst>
                <a:ext uri="{FF2B5EF4-FFF2-40B4-BE49-F238E27FC236}">
                  <a16:creationId xmlns:a16="http://schemas.microsoft.com/office/drawing/2014/main" id="{18C36F5A-3145-B045-BA29-38E25029F949}"/>
                </a:ext>
              </a:extLst>
            </p:cNvPr>
            <p:cNvSpPr>
              <a:spLocks/>
            </p:cNvSpPr>
            <p:nvPr/>
          </p:nvSpPr>
          <p:spPr bwMode="auto">
            <a:xfrm>
              <a:off x="3016251" y="2359026"/>
              <a:ext cx="334963" cy="1079500"/>
            </a:xfrm>
            <a:custGeom>
              <a:avLst/>
              <a:gdLst>
                <a:gd name="T0" fmla="*/ 0 w 211"/>
                <a:gd name="T1" fmla="*/ 2147483647 h 680"/>
                <a:gd name="T2" fmla="*/ 2147483647 w 211"/>
                <a:gd name="T3" fmla="*/ 2147483647 h 680"/>
                <a:gd name="T4" fmla="*/ 2147483647 w 211"/>
                <a:gd name="T5" fmla="*/ 0 h 680"/>
                <a:gd name="T6" fmla="*/ 0 w 211"/>
                <a:gd name="T7" fmla="*/ 0 h 680"/>
                <a:gd name="T8" fmla="*/ 0 w 211"/>
                <a:gd name="T9" fmla="*/ 2147483647 h 680"/>
                <a:gd name="T10" fmla="*/ 0 w 211"/>
                <a:gd name="T11" fmla="*/ 2147483647 h 680"/>
                <a:gd name="T12" fmla="*/ 0 60000 65536"/>
                <a:gd name="T13" fmla="*/ 0 60000 65536"/>
                <a:gd name="T14" fmla="*/ 0 60000 65536"/>
                <a:gd name="T15" fmla="*/ 0 60000 65536"/>
                <a:gd name="T16" fmla="*/ 0 60000 65536"/>
                <a:gd name="T17" fmla="*/ 0 60000 65536"/>
                <a:gd name="T18" fmla="*/ 0 w 211"/>
                <a:gd name="T19" fmla="*/ 0 h 680"/>
                <a:gd name="T20" fmla="*/ 211 w 211"/>
                <a:gd name="T21" fmla="*/ 680 h 680"/>
              </a:gdLst>
              <a:ahLst/>
              <a:cxnLst>
                <a:cxn ang="T12">
                  <a:pos x="T0" y="T1"/>
                </a:cxn>
                <a:cxn ang="T13">
                  <a:pos x="T2" y="T3"/>
                </a:cxn>
                <a:cxn ang="T14">
                  <a:pos x="T4" y="T5"/>
                </a:cxn>
                <a:cxn ang="T15">
                  <a:pos x="T6" y="T7"/>
                </a:cxn>
                <a:cxn ang="T16">
                  <a:pos x="T8" y="T9"/>
                </a:cxn>
                <a:cxn ang="T17">
                  <a:pos x="T10" y="T11"/>
                </a:cxn>
              </a:cxnLst>
              <a:rect l="T18" t="T19" r="T20" b="T21"/>
              <a:pathLst>
                <a:path w="211" h="680">
                  <a:moveTo>
                    <a:pt x="0" y="680"/>
                  </a:moveTo>
                  <a:lnTo>
                    <a:pt x="211" y="680"/>
                  </a:lnTo>
                  <a:lnTo>
                    <a:pt x="211" y="0"/>
                  </a:lnTo>
                  <a:lnTo>
                    <a:pt x="0" y="0"/>
                  </a:lnTo>
                  <a:lnTo>
                    <a:pt x="0" y="680"/>
                  </a:lnTo>
                  <a:close/>
                </a:path>
              </a:pathLst>
            </a:custGeom>
            <a:solidFill>
              <a:srgbClr val="FFCC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594" name="Freeform 24">
              <a:extLst>
                <a:ext uri="{FF2B5EF4-FFF2-40B4-BE49-F238E27FC236}">
                  <a16:creationId xmlns:a16="http://schemas.microsoft.com/office/drawing/2014/main" id="{D907323F-0F74-F742-947E-165F2E58FC4C}"/>
                </a:ext>
              </a:extLst>
            </p:cNvPr>
            <p:cNvSpPr>
              <a:spLocks/>
            </p:cNvSpPr>
            <p:nvPr/>
          </p:nvSpPr>
          <p:spPr bwMode="auto">
            <a:xfrm>
              <a:off x="3016251" y="3438526"/>
              <a:ext cx="334963" cy="1590675"/>
            </a:xfrm>
            <a:custGeom>
              <a:avLst/>
              <a:gdLst>
                <a:gd name="T0" fmla="*/ 2147483647 w 211"/>
                <a:gd name="T1" fmla="*/ 0 h 1002"/>
                <a:gd name="T2" fmla="*/ 0 w 211"/>
                <a:gd name="T3" fmla="*/ 0 h 1002"/>
                <a:gd name="T4" fmla="*/ 0 w 211"/>
                <a:gd name="T5" fmla="*/ 2147483647 h 1002"/>
                <a:gd name="T6" fmla="*/ 2147483647 w 211"/>
                <a:gd name="T7" fmla="*/ 2147483647 h 1002"/>
                <a:gd name="T8" fmla="*/ 2147483647 w 211"/>
                <a:gd name="T9" fmla="*/ 0 h 1002"/>
                <a:gd name="T10" fmla="*/ 2147483647 w 211"/>
                <a:gd name="T11" fmla="*/ 0 h 1002"/>
                <a:gd name="T12" fmla="*/ 0 60000 65536"/>
                <a:gd name="T13" fmla="*/ 0 60000 65536"/>
                <a:gd name="T14" fmla="*/ 0 60000 65536"/>
                <a:gd name="T15" fmla="*/ 0 60000 65536"/>
                <a:gd name="T16" fmla="*/ 0 60000 65536"/>
                <a:gd name="T17" fmla="*/ 0 60000 65536"/>
                <a:gd name="T18" fmla="*/ 0 w 211"/>
                <a:gd name="T19" fmla="*/ 0 h 1002"/>
                <a:gd name="T20" fmla="*/ 211 w 211"/>
                <a:gd name="T21" fmla="*/ 1002 h 1002"/>
              </a:gdLst>
              <a:ahLst/>
              <a:cxnLst>
                <a:cxn ang="T12">
                  <a:pos x="T0" y="T1"/>
                </a:cxn>
                <a:cxn ang="T13">
                  <a:pos x="T2" y="T3"/>
                </a:cxn>
                <a:cxn ang="T14">
                  <a:pos x="T4" y="T5"/>
                </a:cxn>
                <a:cxn ang="T15">
                  <a:pos x="T6" y="T7"/>
                </a:cxn>
                <a:cxn ang="T16">
                  <a:pos x="T8" y="T9"/>
                </a:cxn>
                <a:cxn ang="T17">
                  <a:pos x="T10" y="T11"/>
                </a:cxn>
              </a:cxnLst>
              <a:rect l="T18" t="T19" r="T20" b="T21"/>
              <a:pathLst>
                <a:path w="211" h="1002">
                  <a:moveTo>
                    <a:pt x="211" y="0"/>
                  </a:moveTo>
                  <a:lnTo>
                    <a:pt x="0" y="0"/>
                  </a:lnTo>
                  <a:lnTo>
                    <a:pt x="0" y="1002"/>
                  </a:lnTo>
                  <a:lnTo>
                    <a:pt x="211" y="1002"/>
                  </a:lnTo>
                  <a:lnTo>
                    <a:pt x="211" y="0"/>
                  </a:lnTo>
                  <a:close/>
                </a:path>
              </a:pathLst>
            </a:custGeom>
            <a:solidFill>
              <a:srgbClr val="00B05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595" name="Rectangle 25">
              <a:extLst>
                <a:ext uri="{FF2B5EF4-FFF2-40B4-BE49-F238E27FC236}">
                  <a16:creationId xmlns:a16="http://schemas.microsoft.com/office/drawing/2014/main" id="{73193C1A-7A96-6644-B1B3-370677965CBA}"/>
                </a:ext>
              </a:extLst>
            </p:cNvPr>
            <p:cNvSpPr>
              <a:spLocks noChangeArrowheads="1"/>
            </p:cNvSpPr>
            <p:nvPr/>
          </p:nvSpPr>
          <p:spPr bwMode="auto">
            <a:xfrm>
              <a:off x="3436938" y="1830388"/>
              <a:ext cx="333375" cy="85725"/>
            </a:xfrm>
            <a:prstGeom prst="rect">
              <a:avLst/>
            </a:prstGeom>
            <a:solidFill>
              <a:srgbClr val="FF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596" name="Rectangle 26">
              <a:extLst>
                <a:ext uri="{FF2B5EF4-FFF2-40B4-BE49-F238E27FC236}">
                  <a16:creationId xmlns:a16="http://schemas.microsoft.com/office/drawing/2014/main" id="{8C95C8B5-A95B-DF4D-ADCA-5068A07BE54B}"/>
                </a:ext>
              </a:extLst>
            </p:cNvPr>
            <p:cNvSpPr>
              <a:spLocks noChangeArrowheads="1"/>
            </p:cNvSpPr>
            <p:nvPr/>
          </p:nvSpPr>
          <p:spPr bwMode="auto">
            <a:xfrm>
              <a:off x="3436938" y="1916113"/>
              <a:ext cx="333375" cy="519113"/>
            </a:xfrm>
            <a:prstGeom prst="rect">
              <a:avLst/>
            </a:prstGeom>
            <a:solidFill>
              <a:srgbClr val="FF7F00"/>
            </a:solidFill>
            <a:ln w="0">
              <a:solidFill>
                <a:srgbClr val="FF7F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597" name="Rectangle 27">
              <a:extLst>
                <a:ext uri="{FF2B5EF4-FFF2-40B4-BE49-F238E27FC236}">
                  <a16:creationId xmlns:a16="http://schemas.microsoft.com/office/drawing/2014/main" id="{562B7732-5C1C-934E-893D-3C557EE8536F}"/>
                </a:ext>
              </a:extLst>
            </p:cNvPr>
            <p:cNvSpPr>
              <a:spLocks noChangeArrowheads="1"/>
            </p:cNvSpPr>
            <p:nvPr/>
          </p:nvSpPr>
          <p:spPr bwMode="auto">
            <a:xfrm>
              <a:off x="3436938" y="2435226"/>
              <a:ext cx="333375" cy="127158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598" name="Rectangle 28">
              <a:extLst>
                <a:ext uri="{FF2B5EF4-FFF2-40B4-BE49-F238E27FC236}">
                  <a16:creationId xmlns:a16="http://schemas.microsoft.com/office/drawing/2014/main" id="{3429A7A2-56C8-C54D-8B83-1348F9F454E2}"/>
                </a:ext>
              </a:extLst>
            </p:cNvPr>
            <p:cNvSpPr>
              <a:spLocks noChangeArrowheads="1"/>
            </p:cNvSpPr>
            <p:nvPr/>
          </p:nvSpPr>
          <p:spPr bwMode="auto">
            <a:xfrm>
              <a:off x="3436938" y="3706813"/>
              <a:ext cx="333375" cy="1322388"/>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599" name="Freeform 29">
              <a:extLst>
                <a:ext uri="{FF2B5EF4-FFF2-40B4-BE49-F238E27FC236}">
                  <a16:creationId xmlns:a16="http://schemas.microsoft.com/office/drawing/2014/main" id="{A643CD3E-0EC5-1148-AD32-03FF769A9A47}"/>
                </a:ext>
              </a:extLst>
            </p:cNvPr>
            <p:cNvSpPr>
              <a:spLocks/>
            </p:cNvSpPr>
            <p:nvPr/>
          </p:nvSpPr>
          <p:spPr bwMode="auto">
            <a:xfrm>
              <a:off x="3856038" y="1830388"/>
              <a:ext cx="333375" cy="276225"/>
            </a:xfrm>
            <a:custGeom>
              <a:avLst/>
              <a:gdLst>
                <a:gd name="T0" fmla="*/ 2147483647 w 210"/>
                <a:gd name="T1" fmla="*/ 0 h 174"/>
                <a:gd name="T2" fmla="*/ 0 w 210"/>
                <a:gd name="T3" fmla="*/ 0 h 174"/>
                <a:gd name="T4" fmla="*/ 0 w 210"/>
                <a:gd name="T5" fmla="*/ 2147483647 h 174"/>
                <a:gd name="T6" fmla="*/ 2147483647 w 210"/>
                <a:gd name="T7" fmla="*/ 2147483647 h 174"/>
                <a:gd name="T8" fmla="*/ 2147483647 w 210"/>
                <a:gd name="T9" fmla="*/ 0 h 174"/>
                <a:gd name="T10" fmla="*/ 2147483647 w 210"/>
                <a:gd name="T11" fmla="*/ 0 h 174"/>
                <a:gd name="T12" fmla="*/ 0 60000 65536"/>
                <a:gd name="T13" fmla="*/ 0 60000 65536"/>
                <a:gd name="T14" fmla="*/ 0 60000 65536"/>
                <a:gd name="T15" fmla="*/ 0 60000 65536"/>
                <a:gd name="T16" fmla="*/ 0 60000 65536"/>
                <a:gd name="T17" fmla="*/ 0 60000 65536"/>
                <a:gd name="T18" fmla="*/ 0 w 210"/>
                <a:gd name="T19" fmla="*/ 0 h 174"/>
                <a:gd name="T20" fmla="*/ 210 w 210"/>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210" h="174">
                  <a:moveTo>
                    <a:pt x="210" y="0"/>
                  </a:moveTo>
                  <a:lnTo>
                    <a:pt x="0" y="0"/>
                  </a:lnTo>
                  <a:lnTo>
                    <a:pt x="0" y="174"/>
                  </a:lnTo>
                  <a:lnTo>
                    <a:pt x="210" y="174"/>
                  </a:lnTo>
                  <a:lnTo>
                    <a:pt x="210" y="0"/>
                  </a:lnTo>
                  <a:close/>
                </a:path>
              </a:pathLst>
            </a:custGeom>
            <a:solidFill>
              <a:srgbClr val="C00000"/>
            </a:solidFill>
            <a:ln w="0">
              <a:solidFill>
                <a:srgbClr val="FF0000"/>
              </a:solidFill>
              <a:prstDash val="solid"/>
              <a:round/>
              <a:headEnd/>
              <a:tailEnd/>
            </a:ln>
          </p:spPr>
          <p:txBody>
            <a:bodyPr/>
            <a:lstStyle/>
            <a:p>
              <a:endParaRPr lang="fr-FR"/>
            </a:p>
          </p:txBody>
        </p:sp>
        <p:sp>
          <p:nvSpPr>
            <p:cNvPr id="22600" name="Rectangle 30">
              <a:extLst>
                <a:ext uri="{FF2B5EF4-FFF2-40B4-BE49-F238E27FC236}">
                  <a16:creationId xmlns:a16="http://schemas.microsoft.com/office/drawing/2014/main" id="{0D5E93F0-41FC-E24B-8339-7900ED355953}"/>
                </a:ext>
              </a:extLst>
            </p:cNvPr>
            <p:cNvSpPr>
              <a:spLocks noChangeArrowheads="1"/>
            </p:cNvSpPr>
            <p:nvPr/>
          </p:nvSpPr>
          <p:spPr bwMode="auto">
            <a:xfrm>
              <a:off x="3856038" y="2106613"/>
              <a:ext cx="333375" cy="641350"/>
            </a:xfrm>
            <a:prstGeom prst="rect">
              <a:avLst/>
            </a:prstGeom>
            <a:solidFill>
              <a:srgbClr val="FF7F00"/>
            </a:solidFill>
            <a:ln w="0">
              <a:solidFill>
                <a:srgbClr val="FF7F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1" name="Rectangle 31">
              <a:extLst>
                <a:ext uri="{FF2B5EF4-FFF2-40B4-BE49-F238E27FC236}">
                  <a16:creationId xmlns:a16="http://schemas.microsoft.com/office/drawing/2014/main" id="{9C864625-5F47-6E4E-B3E7-1FFA4DAD00CF}"/>
                </a:ext>
              </a:extLst>
            </p:cNvPr>
            <p:cNvSpPr>
              <a:spLocks noChangeArrowheads="1"/>
            </p:cNvSpPr>
            <p:nvPr/>
          </p:nvSpPr>
          <p:spPr bwMode="auto">
            <a:xfrm>
              <a:off x="3856038" y="3940176"/>
              <a:ext cx="333375" cy="1089025"/>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2" name="Rectangle 32">
              <a:extLst>
                <a:ext uri="{FF2B5EF4-FFF2-40B4-BE49-F238E27FC236}">
                  <a16:creationId xmlns:a16="http://schemas.microsoft.com/office/drawing/2014/main" id="{BD2DB49E-73C8-0F40-B057-029ED2709A5F}"/>
                </a:ext>
              </a:extLst>
            </p:cNvPr>
            <p:cNvSpPr>
              <a:spLocks noChangeArrowheads="1"/>
            </p:cNvSpPr>
            <p:nvPr/>
          </p:nvSpPr>
          <p:spPr bwMode="auto">
            <a:xfrm>
              <a:off x="3856038" y="2747963"/>
              <a:ext cx="333375" cy="1192213"/>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3" name="Rectangle 33">
              <a:extLst>
                <a:ext uri="{FF2B5EF4-FFF2-40B4-BE49-F238E27FC236}">
                  <a16:creationId xmlns:a16="http://schemas.microsoft.com/office/drawing/2014/main" id="{F8E6562F-8D3F-BC42-9040-D17FDA2C8171}"/>
                </a:ext>
              </a:extLst>
            </p:cNvPr>
            <p:cNvSpPr>
              <a:spLocks noChangeArrowheads="1"/>
            </p:cNvSpPr>
            <p:nvPr/>
          </p:nvSpPr>
          <p:spPr bwMode="auto">
            <a:xfrm>
              <a:off x="7131051" y="4787901"/>
              <a:ext cx="333375" cy="241300"/>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4" name="Rectangle 34">
              <a:extLst>
                <a:ext uri="{FF2B5EF4-FFF2-40B4-BE49-F238E27FC236}">
                  <a16:creationId xmlns:a16="http://schemas.microsoft.com/office/drawing/2014/main" id="{C5615E07-3B47-1443-8C23-6421DA596A65}"/>
                </a:ext>
              </a:extLst>
            </p:cNvPr>
            <p:cNvSpPr>
              <a:spLocks noChangeArrowheads="1"/>
            </p:cNvSpPr>
            <p:nvPr/>
          </p:nvSpPr>
          <p:spPr bwMode="auto">
            <a:xfrm>
              <a:off x="7131051" y="1830388"/>
              <a:ext cx="333375" cy="1243013"/>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5" name="Rectangle 35">
              <a:extLst>
                <a:ext uri="{FF2B5EF4-FFF2-40B4-BE49-F238E27FC236}">
                  <a16:creationId xmlns:a16="http://schemas.microsoft.com/office/drawing/2014/main" id="{13AC854D-C362-6542-A974-315FC7C048EA}"/>
                </a:ext>
              </a:extLst>
            </p:cNvPr>
            <p:cNvSpPr>
              <a:spLocks noChangeArrowheads="1"/>
            </p:cNvSpPr>
            <p:nvPr/>
          </p:nvSpPr>
          <p:spPr bwMode="auto">
            <a:xfrm>
              <a:off x="7131051" y="4173538"/>
              <a:ext cx="333375" cy="614363"/>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6" name="Rectangle 36">
              <a:extLst>
                <a:ext uri="{FF2B5EF4-FFF2-40B4-BE49-F238E27FC236}">
                  <a16:creationId xmlns:a16="http://schemas.microsoft.com/office/drawing/2014/main" id="{797A18C0-686B-6F4B-A092-F3D8C7503518}"/>
                </a:ext>
              </a:extLst>
            </p:cNvPr>
            <p:cNvSpPr>
              <a:spLocks noChangeArrowheads="1"/>
            </p:cNvSpPr>
            <p:nvPr/>
          </p:nvSpPr>
          <p:spPr bwMode="auto">
            <a:xfrm>
              <a:off x="7131051" y="3073401"/>
              <a:ext cx="333375" cy="1100138"/>
            </a:xfrm>
            <a:prstGeom prst="rect">
              <a:avLst/>
            </a:prstGeom>
            <a:solidFill>
              <a:srgbClr val="FF7F00"/>
            </a:solidFill>
            <a:ln w="0">
              <a:solidFill>
                <a:srgbClr val="FF7F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7" name="Rectangle 37">
              <a:extLst>
                <a:ext uri="{FF2B5EF4-FFF2-40B4-BE49-F238E27FC236}">
                  <a16:creationId xmlns:a16="http://schemas.microsoft.com/office/drawing/2014/main" id="{B195F128-AE18-574C-AA80-100443E559FD}"/>
                </a:ext>
              </a:extLst>
            </p:cNvPr>
            <p:cNvSpPr>
              <a:spLocks noChangeArrowheads="1"/>
            </p:cNvSpPr>
            <p:nvPr/>
          </p:nvSpPr>
          <p:spPr bwMode="auto">
            <a:xfrm>
              <a:off x="6711951" y="4519613"/>
              <a:ext cx="331788" cy="509588"/>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8" name="Rectangle 38">
              <a:extLst>
                <a:ext uri="{FF2B5EF4-FFF2-40B4-BE49-F238E27FC236}">
                  <a16:creationId xmlns:a16="http://schemas.microsoft.com/office/drawing/2014/main" id="{903ACEB3-F730-344E-B302-8F388EF27A9B}"/>
                </a:ext>
              </a:extLst>
            </p:cNvPr>
            <p:cNvSpPr>
              <a:spLocks noChangeArrowheads="1"/>
            </p:cNvSpPr>
            <p:nvPr/>
          </p:nvSpPr>
          <p:spPr bwMode="auto">
            <a:xfrm>
              <a:off x="6711951" y="1830388"/>
              <a:ext cx="331788" cy="827088"/>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09" name="Rectangle 39">
              <a:extLst>
                <a:ext uri="{FF2B5EF4-FFF2-40B4-BE49-F238E27FC236}">
                  <a16:creationId xmlns:a16="http://schemas.microsoft.com/office/drawing/2014/main" id="{BDAD977A-9D24-4342-A54E-B99486779896}"/>
                </a:ext>
              </a:extLst>
            </p:cNvPr>
            <p:cNvSpPr>
              <a:spLocks noChangeArrowheads="1"/>
            </p:cNvSpPr>
            <p:nvPr/>
          </p:nvSpPr>
          <p:spPr bwMode="auto">
            <a:xfrm>
              <a:off x="6711951" y="2657476"/>
              <a:ext cx="331788" cy="938213"/>
            </a:xfrm>
            <a:prstGeom prst="rect">
              <a:avLst/>
            </a:prstGeom>
            <a:solidFill>
              <a:srgbClr val="FF7F00"/>
            </a:solidFill>
            <a:ln w="0">
              <a:solidFill>
                <a:srgbClr val="FF7F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10" name="Rectangle 40">
              <a:extLst>
                <a:ext uri="{FF2B5EF4-FFF2-40B4-BE49-F238E27FC236}">
                  <a16:creationId xmlns:a16="http://schemas.microsoft.com/office/drawing/2014/main" id="{404929E5-3ADD-8C43-A7A2-7B65BE9FBA73}"/>
                </a:ext>
              </a:extLst>
            </p:cNvPr>
            <p:cNvSpPr>
              <a:spLocks noChangeArrowheads="1"/>
            </p:cNvSpPr>
            <p:nvPr/>
          </p:nvSpPr>
          <p:spPr bwMode="auto">
            <a:xfrm>
              <a:off x="6711951" y="3595688"/>
              <a:ext cx="331788" cy="923925"/>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11" name="Freeform 41">
              <a:extLst>
                <a:ext uri="{FF2B5EF4-FFF2-40B4-BE49-F238E27FC236}">
                  <a16:creationId xmlns:a16="http://schemas.microsoft.com/office/drawing/2014/main" id="{FC4014CD-8DC5-3D44-9C8E-82F4369DB37C}"/>
                </a:ext>
              </a:extLst>
            </p:cNvPr>
            <p:cNvSpPr>
              <a:spLocks/>
            </p:cNvSpPr>
            <p:nvPr/>
          </p:nvSpPr>
          <p:spPr bwMode="auto">
            <a:xfrm>
              <a:off x="6292851" y="4395788"/>
              <a:ext cx="331788" cy="633413"/>
            </a:xfrm>
            <a:custGeom>
              <a:avLst/>
              <a:gdLst>
                <a:gd name="T0" fmla="*/ 2147483647 w 209"/>
                <a:gd name="T1" fmla="*/ 0 h 399"/>
                <a:gd name="T2" fmla="*/ 0 w 209"/>
                <a:gd name="T3" fmla="*/ 0 h 399"/>
                <a:gd name="T4" fmla="*/ 0 w 209"/>
                <a:gd name="T5" fmla="*/ 2147483647 h 399"/>
                <a:gd name="T6" fmla="*/ 2147483647 w 209"/>
                <a:gd name="T7" fmla="*/ 2147483647 h 399"/>
                <a:gd name="T8" fmla="*/ 2147483647 w 209"/>
                <a:gd name="T9" fmla="*/ 0 h 399"/>
                <a:gd name="T10" fmla="*/ 2147483647 w 209"/>
                <a:gd name="T11" fmla="*/ 0 h 399"/>
                <a:gd name="T12" fmla="*/ 0 60000 65536"/>
                <a:gd name="T13" fmla="*/ 0 60000 65536"/>
                <a:gd name="T14" fmla="*/ 0 60000 65536"/>
                <a:gd name="T15" fmla="*/ 0 60000 65536"/>
                <a:gd name="T16" fmla="*/ 0 60000 65536"/>
                <a:gd name="T17" fmla="*/ 0 60000 65536"/>
                <a:gd name="T18" fmla="*/ 0 w 209"/>
                <a:gd name="T19" fmla="*/ 0 h 399"/>
                <a:gd name="T20" fmla="*/ 209 w 209"/>
                <a:gd name="T21" fmla="*/ 399 h 399"/>
              </a:gdLst>
              <a:ahLst/>
              <a:cxnLst>
                <a:cxn ang="T12">
                  <a:pos x="T0" y="T1"/>
                </a:cxn>
                <a:cxn ang="T13">
                  <a:pos x="T2" y="T3"/>
                </a:cxn>
                <a:cxn ang="T14">
                  <a:pos x="T4" y="T5"/>
                </a:cxn>
                <a:cxn ang="T15">
                  <a:pos x="T6" y="T7"/>
                </a:cxn>
                <a:cxn ang="T16">
                  <a:pos x="T8" y="T9"/>
                </a:cxn>
                <a:cxn ang="T17">
                  <a:pos x="T10" y="T11"/>
                </a:cxn>
              </a:cxnLst>
              <a:rect l="T18" t="T19" r="T20" b="T21"/>
              <a:pathLst>
                <a:path w="209" h="399">
                  <a:moveTo>
                    <a:pt x="209" y="0"/>
                  </a:moveTo>
                  <a:lnTo>
                    <a:pt x="0" y="0"/>
                  </a:lnTo>
                  <a:lnTo>
                    <a:pt x="0" y="399"/>
                  </a:lnTo>
                  <a:lnTo>
                    <a:pt x="209" y="399"/>
                  </a:lnTo>
                  <a:lnTo>
                    <a:pt x="209" y="0"/>
                  </a:lnTo>
                  <a:close/>
                </a:path>
              </a:pathLst>
            </a:custGeom>
            <a:solidFill>
              <a:srgbClr val="00B05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612" name="Freeform 42">
              <a:extLst>
                <a:ext uri="{FF2B5EF4-FFF2-40B4-BE49-F238E27FC236}">
                  <a16:creationId xmlns:a16="http://schemas.microsoft.com/office/drawing/2014/main" id="{3211A135-D299-4E40-8AF1-A9121CC11A70}"/>
                </a:ext>
              </a:extLst>
            </p:cNvPr>
            <p:cNvSpPr>
              <a:spLocks/>
            </p:cNvSpPr>
            <p:nvPr/>
          </p:nvSpPr>
          <p:spPr bwMode="auto">
            <a:xfrm>
              <a:off x="6292851" y="1830388"/>
              <a:ext cx="331788" cy="638175"/>
            </a:xfrm>
            <a:custGeom>
              <a:avLst/>
              <a:gdLst>
                <a:gd name="T0" fmla="*/ 2147483647 w 209"/>
                <a:gd name="T1" fmla="*/ 0 h 402"/>
                <a:gd name="T2" fmla="*/ 0 w 209"/>
                <a:gd name="T3" fmla="*/ 0 h 402"/>
                <a:gd name="T4" fmla="*/ 0 w 209"/>
                <a:gd name="T5" fmla="*/ 2147483647 h 402"/>
                <a:gd name="T6" fmla="*/ 2147483647 w 209"/>
                <a:gd name="T7" fmla="*/ 2147483647 h 402"/>
                <a:gd name="T8" fmla="*/ 2147483647 w 209"/>
                <a:gd name="T9" fmla="*/ 0 h 402"/>
                <a:gd name="T10" fmla="*/ 2147483647 w 209"/>
                <a:gd name="T11" fmla="*/ 0 h 402"/>
                <a:gd name="T12" fmla="*/ 0 60000 65536"/>
                <a:gd name="T13" fmla="*/ 0 60000 65536"/>
                <a:gd name="T14" fmla="*/ 0 60000 65536"/>
                <a:gd name="T15" fmla="*/ 0 60000 65536"/>
                <a:gd name="T16" fmla="*/ 0 60000 65536"/>
                <a:gd name="T17" fmla="*/ 0 60000 65536"/>
                <a:gd name="T18" fmla="*/ 0 w 209"/>
                <a:gd name="T19" fmla="*/ 0 h 402"/>
                <a:gd name="T20" fmla="*/ 209 w 209"/>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209" h="402">
                  <a:moveTo>
                    <a:pt x="209" y="0"/>
                  </a:moveTo>
                  <a:lnTo>
                    <a:pt x="0" y="0"/>
                  </a:lnTo>
                  <a:lnTo>
                    <a:pt x="0" y="402"/>
                  </a:lnTo>
                  <a:lnTo>
                    <a:pt x="209" y="402"/>
                  </a:lnTo>
                  <a:lnTo>
                    <a:pt x="209" y="0"/>
                  </a:lnTo>
                  <a:close/>
                </a:path>
              </a:pathLst>
            </a:custGeom>
            <a:solidFill>
              <a:srgbClr val="C00000"/>
            </a:solidFill>
            <a:ln w="0">
              <a:solidFill>
                <a:srgbClr val="FF0000"/>
              </a:solidFill>
              <a:prstDash val="solid"/>
              <a:round/>
              <a:headEnd/>
              <a:tailEnd/>
            </a:ln>
          </p:spPr>
          <p:txBody>
            <a:bodyPr/>
            <a:lstStyle/>
            <a:p>
              <a:endParaRPr lang="fr-FR"/>
            </a:p>
          </p:txBody>
        </p:sp>
        <p:sp>
          <p:nvSpPr>
            <p:cNvPr id="22613" name="Freeform 43">
              <a:extLst>
                <a:ext uri="{FF2B5EF4-FFF2-40B4-BE49-F238E27FC236}">
                  <a16:creationId xmlns:a16="http://schemas.microsoft.com/office/drawing/2014/main" id="{BA515BE0-FA32-EB4C-B1BE-7FA95C646574}"/>
                </a:ext>
              </a:extLst>
            </p:cNvPr>
            <p:cNvSpPr>
              <a:spLocks/>
            </p:cNvSpPr>
            <p:nvPr/>
          </p:nvSpPr>
          <p:spPr bwMode="auto">
            <a:xfrm>
              <a:off x="6292851" y="2468563"/>
              <a:ext cx="331788" cy="1033463"/>
            </a:xfrm>
            <a:custGeom>
              <a:avLst/>
              <a:gdLst>
                <a:gd name="T0" fmla="*/ 2147483647 w 209"/>
                <a:gd name="T1" fmla="*/ 0 h 651"/>
                <a:gd name="T2" fmla="*/ 0 w 209"/>
                <a:gd name="T3" fmla="*/ 0 h 651"/>
                <a:gd name="T4" fmla="*/ 0 w 209"/>
                <a:gd name="T5" fmla="*/ 2147483647 h 651"/>
                <a:gd name="T6" fmla="*/ 2147483647 w 209"/>
                <a:gd name="T7" fmla="*/ 2147483647 h 651"/>
                <a:gd name="T8" fmla="*/ 2147483647 w 209"/>
                <a:gd name="T9" fmla="*/ 0 h 651"/>
                <a:gd name="T10" fmla="*/ 2147483647 w 209"/>
                <a:gd name="T11" fmla="*/ 0 h 651"/>
                <a:gd name="T12" fmla="*/ 0 60000 65536"/>
                <a:gd name="T13" fmla="*/ 0 60000 65536"/>
                <a:gd name="T14" fmla="*/ 0 60000 65536"/>
                <a:gd name="T15" fmla="*/ 0 60000 65536"/>
                <a:gd name="T16" fmla="*/ 0 60000 65536"/>
                <a:gd name="T17" fmla="*/ 0 60000 65536"/>
                <a:gd name="T18" fmla="*/ 0 w 209"/>
                <a:gd name="T19" fmla="*/ 0 h 651"/>
                <a:gd name="T20" fmla="*/ 209 w 209"/>
                <a:gd name="T21" fmla="*/ 651 h 651"/>
              </a:gdLst>
              <a:ahLst/>
              <a:cxnLst>
                <a:cxn ang="T12">
                  <a:pos x="T0" y="T1"/>
                </a:cxn>
                <a:cxn ang="T13">
                  <a:pos x="T2" y="T3"/>
                </a:cxn>
                <a:cxn ang="T14">
                  <a:pos x="T4" y="T5"/>
                </a:cxn>
                <a:cxn ang="T15">
                  <a:pos x="T6" y="T7"/>
                </a:cxn>
                <a:cxn ang="T16">
                  <a:pos x="T8" y="T9"/>
                </a:cxn>
                <a:cxn ang="T17">
                  <a:pos x="T10" y="T11"/>
                </a:cxn>
              </a:cxnLst>
              <a:rect l="T18" t="T19" r="T20" b="T21"/>
              <a:pathLst>
                <a:path w="209" h="651">
                  <a:moveTo>
                    <a:pt x="209" y="0"/>
                  </a:moveTo>
                  <a:lnTo>
                    <a:pt x="0" y="0"/>
                  </a:lnTo>
                  <a:lnTo>
                    <a:pt x="0" y="651"/>
                  </a:lnTo>
                  <a:lnTo>
                    <a:pt x="209" y="651"/>
                  </a:lnTo>
                  <a:lnTo>
                    <a:pt x="209" y="0"/>
                  </a:lnTo>
                  <a:close/>
                </a:path>
              </a:pathLst>
            </a:custGeom>
            <a:solidFill>
              <a:srgbClr val="FF7F00"/>
            </a:solidFill>
            <a:ln w="0">
              <a:solidFill>
                <a:srgbClr val="FF7F00"/>
              </a:solidFill>
              <a:prstDash val="solid"/>
              <a:round/>
              <a:headEnd/>
              <a:tailEnd/>
            </a:ln>
          </p:spPr>
          <p:txBody>
            <a:bodyPr/>
            <a:lstStyle/>
            <a:p>
              <a:endParaRPr lang="fr-FR"/>
            </a:p>
          </p:txBody>
        </p:sp>
        <p:sp>
          <p:nvSpPr>
            <p:cNvPr id="22614" name="Freeform 44">
              <a:extLst>
                <a:ext uri="{FF2B5EF4-FFF2-40B4-BE49-F238E27FC236}">
                  <a16:creationId xmlns:a16="http://schemas.microsoft.com/office/drawing/2014/main" id="{7A4A27F6-6483-DB4E-8A8C-625D4622130A}"/>
                </a:ext>
              </a:extLst>
            </p:cNvPr>
            <p:cNvSpPr>
              <a:spLocks/>
            </p:cNvSpPr>
            <p:nvPr/>
          </p:nvSpPr>
          <p:spPr bwMode="auto">
            <a:xfrm>
              <a:off x="6292851" y="3502026"/>
              <a:ext cx="331788" cy="893763"/>
            </a:xfrm>
            <a:custGeom>
              <a:avLst/>
              <a:gdLst>
                <a:gd name="T0" fmla="*/ 2147483647 w 209"/>
                <a:gd name="T1" fmla="*/ 0 h 563"/>
                <a:gd name="T2" fmla="*/ 0 w 209"/>
                <a:gd name="T3" fmla="*/ 0 h 563"/>
                <a:gd name="T4" fmla="*/ 0 w 209"/>
                <a:gd name="T5" fmla="*/ 2147483647 h 563"/>
                <a:gd name="T6" fmla="*/ 2147483647 w 209"/>
                <a:gd name="T7" fmla="*/ 2147483647 h 563"/>
                <a:gd name="T8" fmla="*/ 2147483647 w 209"/>
                <a:gd name="T9" fmla="*/ 0 h 563"/>
                <a:gd name="T10" fmla="*/ 2147483647 w 209"/>
                <a:gd name="T11" fmla="*/ 0 h 563"/>
                <a:gd name="T12" fmla="*/ 0 60000 65536"/>
                <a:gd name="T13" fmla="*/ 0 60000 65536"/>
                <a:gd name="T14" fmla="*/ 0 60000 65536"/>
                <a:gd name="T15" fmla="*/ 0 60000 65536"/>
                <a:gd name="T16" fmla="*/ 0 60000 65536"/>
                <a:gd name="T17" fmla="*/ 0 60000 65536"/>
                <a:gd name="T18" fmla="*/ 0 w 209"/>
                <a:gd name="T19" fmla="*/ 0 h 563"/>
                <a:gd name="T20" fmla="*/ 209 w 209"/>
                <a:gd name="T21" fmla="*/ 563 h 563"/>
              </a:gdLst>
              <a:ahLst/>
              <a:cxnLst>
                <a:cxn ang="T12">
                  <a:pos x="T0" y="T1"/>
                </a:cxn>
                <a:cxn ang="T13">
                  <a:pos x="T2" y="T3"/>
                </a:cxn>
                <a:cxn ang="T14">
                  <a:pos x="T4" y="T5"/>
                </a:cxn>
                <a:cxn ang="T15">
                  <a:pos x="T6" y="T7"/>
                </a:cxn>
                <a:cxn ang="T16">
                  <a:pos x="T8" y="T9"/>
                </a:cxn>
                <a:cxn ang="T17">
                  <a:pos x="T10" y="T11"/>
                </a:cxn>
              </a:cxnLst>
              <a:rect l="T18" t="T19" r="T20" b="T21"/>
              <a:pathLst>
                <a:path w="209" h="563">
                  <a:moveTo>
                    <a:pt x="209" y="0"/>
                  </a:moveTo>
                  <a:lnTo>
                    <a:pt x="0" y="0"/>
                  </a:lnTo>
                  <a:lnTo>
                    <a:pt x="0" y="563"/>
                  </a:lnTo>
                  <a:lnTo>
                    <a:pt x="209" y="563"/>
                  </a:lnTo>
                  <a:lnTo>
                    <a:pt x="209" y="0"/>
                  </a:lnTo>
                  <a:close/>
                </a:path>
              </a:pathLst>
            </a:custGeom>
            <a:solidFill>
              <a:srgbClr val="FFCC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615" name="Rectangle 45">
              <a:extLst>
                <a:ext uri="{FF2B5EF4-FFF2-40B4-BE49-F238E27FC236}">
                  <a16:creationId xmlns:a16="http://schemas.microsoft.com/office/drawing/2014/main" id="{C270359B-7A6E-734C-9738-87FE24BBB39D}"/>
                </a:ext>
              </a:extLst>
            </p:cNvPr>
            <p:cNvSpPr>
              <a:spLocks noChangeArrowheads="1"/>
            </p:cNvSpPr>
            <p:nvPr/>
          </p:nvSpPr>
          <p:spPr bwMode="auto">
            <a:xfrm>
              <a:off x="5873751" y="4306888"/>
              <a:ext cx="333375" cy="722313"/>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16" name="Rectangle 46">
              <a:extLst>
                <a:ext uri="{FF2B5EF4-FFF2-40B4-BE49-F238E27FC236}">
                  <a16:creationId xmlns:a16="http://schemas.microsoft.com/office/drawing/2014/main" id="{4220088C-9994-324B-8F87-A4C7AEBC8352}"/>
                </a:ext>
              </a:extLst>
            </p:cNvPr>
            <p:cNvSpPr>
              <a:spLocks noChangeArrowheads="1"/>
            </p:cNvSpPr>
            <p:nvPr/>
          </p:nvSpPr>
          <p:spPr bwMode="auto">
            <a:xfrm>
              <a:off x="5873751" y="1830388"/>
              <a:ext cx="333375" cy="552450"/>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17" name="Freeform 47">
              <a:extLst>
                <a:ext uri="{FF2B5EF4-FFF2-40B4-BE49-F238E27FC236}">
                  <a16:creationId xmlns:a16="http://schemas.microsoft.com/office/drawing/2014/main" id="{C15B3456-D407-9043-92CC-E867EEDA37D9}"/>
                </a:ext>
              </a:extLst>
            </p:cNvPr>
            <p:cNvSpPr>
              <a:spLocks/>
            </p:cNvSpPr>
            <p:nvPr/>
          </p:nvSpPr>
          <p:spPr bwMode="auto">
            <a:xfrm>
              <a:off x="5873751" y="2382838"/>
              <a:ext cx="333375" cy="747713"/>
            </a:xfrm>
            <a:custGeom>
              <a:avLst/>
              <a:gdLst>
                <a:gd name="T0" fmla="*/ 2147483647 w 210"/>
                <a:gd name="T1" fmla="*/ 0 h 471"/>
                <a:gd name="T2" fmla="*/ 0 w 210"/>
                <a:gd name="T3" fmla="*/ 0 h 471"/>
                <a:gd name="T4" fmla="*/ 0 w 210"/>
                <a:gd name="T5" fmla="*/ 2147483647 h 471"/>
                <a:gd name="T6" fmla="*/ 2147483647 w 210"/>
                <a:gd name="T7" fmla="*/ 2147483647 h 471"/>
                <a:gd name="T8" fmla="*/ 2147483647 w 210"/>
                <a:gd name="T9" fmla="*/ 0 h 471"/>
                <a:gd name="T10" fmla="*/ 2147483647 w 210"/>
                <a:gd name="T11" fmla="*/ 0 h 471"/>
                <a:gd name="T12" fmla="*/ 0 60000 65536"/>
                <a:gd name="T13" fmla="*/ 0 60000 65536"/>
                <a:gd name="T14" fmla="*/ 0 60000 65536"/>
                <a:gd name="T15" fmla="*/ 0 60000 65536"/>
                <a:gd name="T16" fmla="*/ 0 60000 65536"/>
                <a:gd name="T17" fmla="*/ 0 60000 65536"/>
                <a:gd name="T18" fmla="*/ 0 w 210"/>
                <a:gd name="T19" fmla="*/ 0 h 471"/>
                <a:gd name="T20" fmla="*/ 210 w 210"/>
                <a:gd name="T21" fmla="*/ 471 h 471"/>
              </a:gdLst>
              <a:ahLst/>
              <a:cxnLst>
                <a:cxn ang="T12">
                  <a:pos x="T0" y="T1"/>
                </a:cxn>
                <a:cxn ang="T13">
                  <a:pos x="T2" y="T3"/>
                </a:cxn>
                <a:cxn ang="T14">
                  <a:pos x="T4" y="T5"/>
                </a:cxn>
                <a:cxn ang="T15">
                  <a:pos x="T6" y="T7"/>
                </a:cxn>
                <a:cxn ang="T16">
                  <a:pos x="T8" y="T9"/>
                </a:cxn>
                <a:cxn ang="T17">
                  <a:pos x="T10" y="T11"/>
                </a:cxn>
              </a:cxnLst>
              <a:rect l="T18" t="T19" r="T20" b="T21"/>
              <a:pathLst>
                <a:path w="210" h="471">
                  <a:moveTo>
                    <a:pt x="210" y="0"/>
                  </a:moveTo>
                  <a:lnTo>
                    <a:pt x="0" y="0"/>
                  </a:lnTo>
                  <a:lnTo>
                    <a:pt x="0" y="471"/>
                  </a:lnTo>
                  <a:lnTo>
                    <a:pt x="210" y="471"/>
                  </a:lnTo>
                  <a:lnTo>
                    <a:pt x="210" y="0"/>
                  </a:lnTo>
                  <a:close/>
                </a:path>
              </a:pathLst>
            </a:custGeom>
            <a:solidFill>
              <a:srgbClr val="FF7F00"/>
            </a:solidFill>
            <a:ln w="0">
              <a:solidFill>
                <a:srgbClr val="FF7F00"/>
              </a:solidFill>
              <a:prstDash val="solid"/>
              <a:round/>
              <a:headEnd/>
              <a:tailEnd/>
            </a:ln>
          </p:spPr>
          <p:txBody>
            <a:bodyPr/>
            <a:lstStyle/>
            <a:p>
              <a:endParaRPr lang="fr-FR"/>
            </a:p>
          </p:txBody>
        </p:sp>
        <p:sp>
          <p:nvSpPr>
            <p:cNvPr id="22618" name="Rectangle 48">
              <a:extLst>
                <a:ext uri="{FF2B5EF4-FFF2-40B4-BE49-F238E27FC236}">
                  <a16:creationId xmlns:a16="http://schemas.microsoft.com/office/drawing/2014/main" id="{AE194FCF-CAE2-AC40-8688-DE890AF77343}"/>
                </a:ext>
              </a:extLst>
            </p:cNvPr>
            <p:cNvSpPr>
              <a:spLocks noChangeArrowheads="1"/>
            </p:cNvSpPr>
            <p:nvPr/>
          </p:nvSpPr>
          <p:spPr bwMode="auto">
            <a:xfrm>
              <a:off x="5873751" y="3130551"/>
              <a:ext cx="333375" cy="117633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19" name="Rectangle 49">
              <a:extLst>
                <a:ext uri="{FF2B5EF4-FFF2-40B4-BE49-F238E27FC236}">
                  <a16:creationId xmlns:a16="http://schemas.microsoft.com/office/drawing/2014/main" id="{0C492CA3-51C1-7E43-A030-08FE943539DC}"/>
                </a:ext>
              </a:extLst>
            </p:cNvPr>
            <p:cNvSpPr>
              <a:spLocks noChangeArrowheads="1"/>
            </p:cNvSpPr>
            <p:nvPr/>
          </p:nvSpPr>
          <p:spPr bwMode="auto">
            <a:xfrm>
              <a:off x="5454651" y="3748088"/>
              <a:ext cx="333375" cy="1281113"/>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0" name="Rectangle 50">
              <a:extLst>
                <a:ext uri="{FF2B5EF4-FFF2-40B4-BE49-F238E27FC236}">
                  <a16:creationId xmlns:a16="http://schemas.microsoft.com/office/drawing/2014/main" id="{3E0ED8CC-F10B-E64A-9D8C-71B3E07C2476}"/>
                </a:ext>
              </a:extLst>
            </p:cNvPr>
            <p:cNvSpPr>
              <a:spLocks noChangeArrowheads="1"/>
            </p:cNvSpPr>
            <p:nvPr/>
          </p:nvSpPr>
          <p:spPr bwMode="auto">
            <a:xfrm>
              <a:off x="5454651" y="1830388"/>
              <a:ext cx="333375" cy="179388"/>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1" name="Freeform 51">
              <a:extLst>
                <a:ext uri="{FF2B5EF4-FFF2-40B4-BE49-F238E27FC236}">
                  <a16:creationId xmlns:a16="http://schemas.microsoft.com/office/drawing/2014/main" id="{2F4C46FD-D285-0A41-AA0B-EF4E5F8CA6FB}"/>
                </a:ext>
              </a:extLst>
            </p:cNvPr>
            <p:cNvSpPr>
              <a:spLocks/>
            </p:cNvSpPr>
            <p:nvPr/>
          </p:nvSpPr>
          <p:spPr bwMode="auto">
            <a:xfrm>
              <a:off x="5454651" y="2009776"/>
              <a:ext cx="333375" cy="568325"/>
            </a:xfrm>
            <a:custGeom>
              <a:avLst/>
              <a:gdLst>
                <a:gd name="T0" fmla="*/ 2147483647 w 210"/>
                <a:gd name="T1" fmla="*/ 2147483647 h 358"/>
                <a:gd name="T2" fmla="*/ 2147483647 w 210"/>
                <a:gd name="T3" fmla="*/ 0 h 358"/>
                <a:gd name="T4" fmla="*/ 0 w 210"/>
                <a:gd name="T5" fmla="*/ 0 h 358"/>
                <a:gd name="T6" fmla="*/ 0 w 210"/>
                <a:gd name="T7" fmla="*/ 2147483647 h 358"/>
                <a:gd name="T8" fmla="*/ 2147483647 w 210"/>
                <a:gd name="T9" fmla="*/ 2147483647 h 358"/>
                <a:gd name="T10" fmla="*/ 2147483647 w 210"/>
                <a:gd name="T11" fmla="*/ 2147483647 h 358"/>
                <a:gd name="T12" fmla="*/ 0 60000 65536"/>
                <a:gd name="T13" fmla="*/ 0 60000 65536"/>
                <a:gd name="T14" fmla="*/ 0 60000 65536"/>
                <a:gd name="T15" fmla="*/ 0 60000 65536"/>
                <a:gd name="T16" fmla="*/ 0 60000 65536"/>
                <a:gd name="T17" fmla="*/ 0 60000 65536"/>
                <a:gd name="T18" fmla="*/ 0 w 210"/>
                <a:gd name="T19" fmla="*/ 0 h 358"/>
                <a:gd name="T20" fmla="*/ 210 w 210"/>
                <a:gd name="T21" fmla="*/ 358 h 358"/>
              </a:gdLst>
              <a:ahLst/>
              <a:cxnLst>
                <a:cxn ang="T12">
                  <a:pos x="T0" y="T1"/>
                </a:cxn>
                <a:cxn ang="T13">
                  <a:pos x="T2" y="T3"/>
                </a:cxn>
                <a:cxn ang="T14">
                  <a:pos x="T4" y="T5"/>
                </a:cxn>
                <a:cxn ang="T15">
                  <a:pos x="T6" y="T7"/>
                </a:cxn>
                <a:cxn ang="T16">
                  <a:pos x="T8" y="T9"/>
                </a:cxn>
                <a:cxn ang="T17">
                  <a:pos x="T10" y="T11"/>
                </a:cxn>
              </a:cxnLst>
              <a:rect l="T18" t="T19" r="T20" b="T21"/>
              <a:pathLst>
                <a:path w="210" h="358">
                  <a:moveTo>
                    <a:pt x="210" y="358"/>
                  </a:moveTo>
                  <a:lnTo>
                    <a:pt x="210" y="0"/>
                  </a:lnTo>
                  <a:lnTo>
                    <a:pt x="0" y="0"/>
                  </a:lnTo>
                  <a:lnTo>
                    <a:pt x="0" y="358"/>
                  </a:lnTo>
                  <a:lnTo>
                    <a:pt x="210" y="358"/>
                  </a:lnTo>
                  <a:close/>
                </a:path>
              </a:pathLst>
            </a:custGeom>
            <a:solidFill>
              <a:srgbClr val="FF7F00"/>
            </a:solidFill>
            <a:ln w="0">
              <a:solidFill>
                <a:srgbClr val="FF7F00"/>
              </a:solidFill>
              <a:prstDash val="solid"/>
              <a:round/>
              <a:headEnd/>
              <a:tailEnd/>
            </a:ln>
          </p:spPr>
          <p:txBody>
            <a:bodyPr/>
            <a:lstStyle/>
            <a:p>
              <a:endParaRPr lang="fr-FR"/>
            </a:p>
          </p:txBody>
        </p:sp>
        <p:sp>
          <p:nvSpPr>
            <p:cNvPr id="22622" name="Rectangle 52">
              <a:extLst>
                <a:ext uri="{FF2B5EF4-FFF2-40B4-BE49-F238E27FC236}">
                  <a16:creationId xmlns:a16="http://schemas.microsoft.com/office/drawing/2014/main" id="{0D0E5AAB-E758-DD45-8C08-A760272E1697}"/>
                </a:ext>
              </a:extLst>
            </p:cNvPr>
            <p:cNvSpPr>
              <a:spLocks noChangeArrowheads="1"/>
            </p:cNvSpPr>
            <p:nvPr/>
          </p:nvSpPr>
          <p:spPr bwMode="auto">
            <a:xfrm>
              <a:off x="5454651" y="2578101"/>
              <a:ext cx="333375" cy="116998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3" name="Rectangle 53">
              <a:extLst>
                <a:ext uri="{FF2B5EF4-FFF2-40B4-BE49-F238E27FC236}">
                  <a16:creationId xmlns:a16="http://schemas.microsoft.com/office/drawing/2014/main" id="{97FEAF4D-1712-3140-923A-9477904556E5}"/>
                </a:ext>
              </a:extLst>
            </p:cNvPr>
            <p:cNvSpPr>
              <a:spLocks noChangeArrowheads="1"/>
            </p:cNvSpPr>
            <p:nvPr/>
          </p:nvSpPr>
          <p:spPr bwMode="auto">
            <a:xfrm>
              <a:off x="4694238" y="4367213"/>
              <a:ext cx="331788" cy="661988"/>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4" name="Rectangle 54">
              <a:extLst>
                <a:ext uri="{FF2B5EF4-FFF2-40B4-BE49-F238E27FC236}">
                  <a16:creationId xmlns:a16="http://schemas.microsoft.com/office/drawing/2014/main" id="{4228CFE6-D598-E349-AA22-91938E12A226}"/>
                </a:ext>
              </a:extLst>
            </p:cNvPr>
            <p:cNvSpPr>
              <a:spLocks noChangeArrowheads="1"/>
            </p:cNvSpPr>
            <p:nvPr/>
          </p:nvSpPr>
          <p:spPr bwMode="auto">
            <a:xfrm>
              <a:off x="4694238" y="1830388"/>
              <a:ext cx="331788" cy="762000"/>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5" name="Rectangle 55">
              <a:extLst>
                <a:ext uri="{FF2B5EF4-FFF2-40B4-BE49-F238E27FC236}">
                  <a16:creationId xmlns:a16="http://schemas.microsoft.com/office/drawing/2014/main" id="{8B515850-9E9A-D040-87CD-564333A48E36}"/>
                </a:ext>
              </a:extLst>
            </p:cNvPr>
            <p:cNvSpPr>
              <a:spLocks noChangeArrowheads="1"/>
            </p:cNvSpPr>
            <p:nvPr/>
          </p:nvSpPr>
          <p:spPr bwMode="auto">
            <a:xfrm>
              <a:off x="4694238" y="2592388"/>
              <a:ext cx="331788" cy="657225"/>
            </a:xfrm>
            <a:prstGeom prst="rect">
              <a:avLst/>
            </a:prstGeom>
            <a:solidFill>
              <a:srgbClr val="FF7F00"/>
            </a:solidFill>
            <a:ln w="0">
              <a:solidFill>
                <a:srgbClr val="FF7F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6" name="Rectangle 56">
              <a:extLst>
                <a:ext uri="{FF2B5EF4-FFF2-40B4-BE49-F238E27FC236}">
                  <a16:creationId xmlns:a16="http://schemas.microsoft.com/office/drawing/2014/main" id="{239EE82D-F5D1-0A46-AC2B-1611825564D8}"/>
                </a:ext>
              </a:extLst>
            </p:cNvPr>
            <p:cNvSpPr>
              <a:spLocks noChangeArrowheads="1"/>
            </p:cNvSpPr>
            <p:nvPr/>
          </p:nvSpPr>
          <p:spPr bwMode="auto">
            <a:xfrm>
              <a:off x="4694238" y="3249613"/>
              <a:ext cx="331788" cy="1117600"/>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7" name="Rectangle 57">
              <a:extLst>
                <a:ext uri="{FF2B5EF4-FFF2-40B4-BE49-F238E27FC236}">
                  <a16:creationId xmlns:a16="http://schemas.microsoft.com/office/drawing/2014/main" id="{1FAF391E-A944-2D4B-8F81-9FC1D1ED6597}"/>
                </a:ext>
              </a:extLst>
            </p:cNvPr>
            <p:cNvSpPr>
              <a:spLocks noChangeArrowheads="1"/>
            </p:cNvSpPr>
            <p:nvPr/>
          </p:nvSpPr>
          <p:spPr bwMode="auto">
            <a:xfrm>
              <a:off x="4275138" y="4130676"/>
              <a:ext cx="333375" cy="898525"/>
            </a:xfrm>
            <a:prstGeom prst="rect">
              <a:avLst/>
            </a:prstGeom>
            <a:solidFill>
              <a:srgbClr val="00B05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8" name="Rectangle 58">
              <a:extLst>
                <a:ext uri="{FF2B5EF4-FFF2-40B4-BE49-F238E27FC236}">
                  <a16:creationId xmlns:a16="http://schemas.microsoft.com/office/drawing/2014/main" id="{CC870226-4536-2748-819A-203D1C912A14}"/>
                </a:ext>
              </a:extLst>
            </p:cNvPr>
            <p:cNvSpPr>
              <a:spLocks noChangeArrowheads="1"/>
            </p:cNvSpPr>
            <p:nvPr/>
          </p:nvSpPr>
          <p:spPr bwMode="auto">
            <a:xfrm>
              <a:off x="4275138" y="1830388"/>
              <a:ext cx="333375" cy="304800"/>
            </a:xfrm>
            <a:prstGeom prst="rect">
              <a:avLst/>
            </a:prstGeom>
            <a:solidFill>
              <a:srgbClr val="C00000"/>
            </a:solidFill>
            <a:ln w="0">
              <a:solidFill>
                <a:srgbClr val="FF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29" name="Freeform 59">
              <a:extLst>
                <a:ext uri="{FF2B5EF4-FFF2-40B4-BE49-F238E27FC236}">
                  <a16:creationId xmlns:a16="http://schemas.microsoft.com/office/drawing/2014/main" id="{08D0AC72-44AF-C346-8FF0-674F7296365E}"/>
                </a:ext>
              </a:extLst>
            </p:cNvPr>
            <p:cNvSpPr>
              <a:spLocks/>
            </p:cNvSpPr>
            <p:nvPr/>
          </p:nvSpPr>
          <p:spPr bwMode="auto">
            <a:xfrm>
              <a:off x="4275138" y="2135188"/>
              <a:ext cx="333375" cy="781050"/>
            </a:xfrm>
            <a:custGeom>
              <a:avLst/>
              <a:gdLst>
                <a:gd name="T0" fmla="*/ 2147483647 w 210"/>
                <a:gd name="T1" fmla="*/ 0 h 492"/>
                <a:gd name="T2" fmla="*/ 0 w 210"/>
                <a:gd name="T3" fmla="*/ 0 h 492"/>
                <a:gd name="T4" fmla="*/ 0 w 210"/>
                <a:gd name="T5" fmla="*/ 2147483647 h 492"/>
                <a:gd name="T6" fmla="*/ 2147483647 w 210"/>
                <a:gd name="T7" fmla="*/ 2147483647 h 492"/>
                <a:gd name="T8" fmla="*/ 2147483647 w 210"/>
                <a:gd name="T9" fmla="*/ 0 h 492"/>
                <a:gd name="T10" fmla="*/ 2147483647 w 210"/>
                <a:gd name="T11" fmla="*/ 0 h 492"/>
                <a:gd name="T12" fmla="*/ 0 60000 65536"/>
                <a:gd name="T13" fmla="*/ 0 60000 65536"/>
                <a:gd name="T14" fmla="*/ 0 60000 65536"/>
                <a:gd name="T15" fmla="*/ 0 60000 65536"/>
                <a:gd name="T16" fmla="*/ 0 60000 65536"/>
                <a:gd name="T17" fmla="*/ 0 60000 65536"/>
                <a:gd name="T18" fmla="*/ 0 w 210"/>
                <a:gd name="T19" fmla="*/ 0 h 492"/>
                <a:gd name="T20" fmla="*/ 210 w 210"/>
                <a:gd name="T21" fmla="*/ 492 h 492"/>
              </a:gdLst>
              <a:ahLst/>
              <a:cxnLst>
                <a:cxn ang="T12">
                  <a:pos x="T0" y="T1"/>
                </a:cxn>
                <a:cxn ang="T13">
                  <a:pos x="T2" y="T3"/>
                </a:cxn>
                <a:cxn ang="T14">
                  <a:pos x="T4" y="T5"/>
                </a:cxn>
                <a:cxn ang="T15">
                  <a:pos x="T6" y="T7"/>
                </a:cxn>
                <a:cxn ang="T16">
                  <a:pos x="T8" y="T9"/>
                </a:cxn>
                <a:cxn ang="T17">
                  <a:pos x="T10" y="T11"/>
                </a:cxn>
              </a:cxnLst>
              <a:rect l="T18" t="T19" r="T20" b="T21"/>
              <a:pathLst>
                <a:path w="210" h="492">
                  <a:moveTo>
                    <a:pt x="210" y="0"/>
                  </a:moveTo>
                  <a:lnTo>
                    <a:pt x="0" y="0"/>
                  </a:lnTo>
                  <a:lnTo>
                    <a:pt x="0" y="492"/>
                  </a:lnTo>
                  <a:lnTo>
                    <a:pt x="210" y="492"/>
                  </a:lnTo>
                  <a:lnTo>
                    <a:pt x="210" y="0"/>
                  </a:lnTo>
                  <a:close/>
                </a:path>
              </a:pathLst>
            </a:custGeom>
            <a:solidFill>
              <a:srgbClr val="FF7F00"/>
            </a:solidFill>
            <a:ln w="0">
              <a:solidFill>
                <a:srgbClr val="FF7F00"/>
              </a:solidFill>
              <a:prstDash val="solid"/>
              <a:round/>
              <a:headEnd/>
              <a:tailEnd/>
            </a:ln>
          </p:spPr>
          <p:txBody>
            <a:bodyPr/>
            <a:lstStyle/>
            <a:p>
              <a:endParaRPr lang="fr-FR"/>
            </a:p>
          </p:txBody>
        </p:sp>
        <p:sp>
          <p:nvSpPr>
            <p:cNvPr id="22630" name="Rectangle 60">
              <a:extLst>
                <a:ext uri="{FF2B5EF4-FFF2-40B4-BE49-F238E27FC236}">
                  <a16:creationId xmlns:a16="http://schemas.microsoft.com/office/drawing/2014/main" id="{B710F516-EA22-7042-BAF2-EBFCA0F806CA}"/>
                </a:ext>
              </a:extLst>
            </p:cNvPr>
            <p:cNvSpPr>
              <a:spLocks noChangeArrowheads="1"/>
            </p:cNvSpPr>
            <p:nvPr/>
          </p:nvSpPr>
          <p:spPr bwMode="auto">
            <a:xfrm>
              <a:off x="4275138" y="2916238"/>
              <a:ext cx="333375" cy="1214438"/>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31" name="Freeform 61">
              <a:extLst>
                <a:ext uri="{FF2B5EF4-FFF2-40B4-BE49-F238E27FC236}">
                  <a16:creationId xmlns:a16="http://schemas.microsoft.com/office/drawing/2014/main" id="{A3070987-B7DE-EE47-B295-2A7A7C83A890}"/>
                </a:ext>
              </a:extLst>
            </p:cNvPr>
            <p:cNvSpPr>
              <a:spLocks/>
            </p:cNvSpPr>
            <p:nvPr/>
          </p:nvSpPr>
          <p:spPr bwMode="auto">
            <a:xfrm>
              <a:off x="7754938" y="1920876"/>
              <a:ext cx="285750" cy="128588"/>
            </a:xfrm>
            <a:custGeom>
              <a:avLst/>
              <a:gdLst>
                <a:gd name="T0" fmla="*/ 2147483647 w 180"/>
                <a:gd name="T1" fmla="*/ 0 h 81"/>
                <a:gd name="T2" fmla="*/ 0 w 180"/>
                <a:gd name="T3" fmla="*/ 0 h 81"/>
                <a:gd name="T4" fmla="*/ 0 w 180"/>
                <a:gd name="T5" fmla="*/ 2147483647 h 81"/>
                <a:gd name="T6" fmla="*/ 2147483647 w 180"/>
                <a:gd name="T7" fmla="*/ 2147483647 h 81"/>
                <a:gd name="T8" fmla="*/ 2147483647 w 180"/>
                <a:gd name="T9" fmla="*/ 0 h 81"/>
                <a:gd name="T10" fmla="*/ 2147483647 w 180"/>
                <a:gd name="T11" fmla="*/ 0 h 81"/>
                <a:gd name="T12" fmla="*/ 0 60000 65536"/>
                <a:gd name="T13" fmla="*/ 0 60000 65536"/>
                <a:gd name="T14" fmla="*/ 0 60000 65536"/>
                <a:gd name="T15" fmla="*/ 0 60000 65536"/>
                <a:gd name="T16" fmla="*/ 0 60000 65536"/>
                <a:gd name="T17" fmla="*/ 0 60000 65536"/>
                <a:gd name="T18" fmla="*/ 0 w 180"/>
                <a:gd name="T19" fmla="*/ 0 h 81"/>
                <a:gd name="T20" fmla="*/ 180 w 1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0" h="81">
                  <a:moveTo>
                    <a:pt x="180" y="0"/>
                  </a:moveTo>
                  <a:lnTo>
                    <a:pt x="0" y="0"/>
                  </a:lnTo>
                  <a:lnTo>
                    <a:pt x="0" y="81"/>
                  </a:lnTo>
                  <a:lnTo>
                    <a:pt x="180" y="81"/>
                  </a:lnTo>
                  <a:lnTo>
                    <a:pt x="180" y="0"/>
                  </a:lnTo>
                  <a:close/>
                </a:path>
              </a:pathLst>
            </a:custGeom>
            <a:solidFill>
              <a:srgbClr val="C0000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632" name="Freeform 62">
              <a:extLst>
                <a:ext uri="{FF2B5EF4-FFF2-40B4-BE49-F238E27FC236}">
                  <a16:creationId xmlns:a16="http://schemas.microsoft.com/office/drawing/2014/main" id="{8BAA7EAD-CB52-C94E-BB71-96305C456595}"/>
                </a:ext>
              </a:extLst>
            </p:cNvPr>
            <p:cNvSpPr>
              <a:spLocks/>
            </p:cNvSpPr>
            <p:nvPr/>
          </p:nvSpPr>
          <p:spPr bwMode="auto">
            <a:xfrm>
              <a:off x="7754938" y="2143126"/>
              <a:ext cx="285750" cy="130175"/>
            </a:xfrm>
            <a:custGeom>
              <a:avLst/>
              <a:gdLst>
                <a:gd name="T0" fmla="*/ 2147483647 w 180"/>
                <a:gd name="T1" fmla="*/ 2147483647 h 82"/>
                <a:gd name="T2" fmla="*/ 2147483647 w 180"/>
                <a:gd name="T3" fmla="*/ 0 h 82"/>
                <a:gd name="T4" fmla="*/ 0 w 180"/>
                <a:gd name="T5" fmla="*/ 0 h 82"/>
                <a:gd name="T6" fmla="*/ 0 w 180"/>
                <a:gd name="T7" fmla="*/ 2147483647 h 82"/>
                <a:gd name="T8" fmla="*/ 2147483647 w 180"/>
                <a:gd name="T9" fmla="*/ 2147483647 h 82"/>
                <a:gd name="T10" fmla="*/ 2147483647 w 180"/>
                <a:gd name="T11" fmla="*/ 2147483647 h 82"/>
                <a:gd name="T12" fmla="*/ 0 60000 65536"/>
                <a:gd name="T13" fmla="*/ 0 60000 65536"/>
                <a:gd name="T14" fmla="*/ 0 60000 65536"/>
                <a:gd name="T15" fmla="*/ 0 60000 65536"/>
                <a:gd name="T16" fmla="*/ 0 60000 65536"/>
                <a:gd name="T17" fmla="*/ 0 60000 65536"/>
                <a:gd name="T18" fmla="*/ 0 w 180"/>
                <a:gd name="T19" fmla="*/ 0 h 82"/>
                <a:gd name="T20" fmla="*/ 180 w 180"/>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80" h="82">
                  <a:moveTo>
                    <a:pt x="180" y="82"/>
                  </a:moveTo>
                  <a:lnTo>
                    <a:pt x="180" y="0"/>
                  </a:lnTo>
                  <a:lnTo>
                    <a:pt x="0" y="0"/>
                  </a:lnTo>
                  <a:lnTo>
                    <a:pt x="0" y="82"/>
                  </a:lnTo>
                  <a:lnTo>
                    <a:pt x="180" y="82"/>
                  </a:lnTo>
                  <a:close/>
                </a:path>
              </a:pathLst>
            </a:custGeom>
            <a:solidFill>
              <a:srgbClr val="FF7F00"/>
            </a:solidFill>
            <a:ln w="0">
              <a:solidFill>
                <a:srgbClr val="FF7F00"/>
              </a:solidFill>
              <a:prstDash val="solid"/>
              <a:round/>
              <a:headEnd/>
              <a:tailEnd/>
            </a:ln>
          </p:spPr>
          <p:txBody>
            <a:bodyPr/>
            <a:lstStyle/>
            <a:p>
              <a:endParaRPr lang="fr-FR"/>
            </a:p>
          </p:txBody>
        </p:sp>
        <p:sp>
          <p:nvSpPr>
            <p:cNvPr id="22633" name="Rectangle 63">
              <a:extLst>
                <a:ext uri="{FF2B5EF4-FFF2-40B4-BE49-F238E27FC236}">
                  <a16:creationId xmlns:a16="http://schemas.microsoft.com/office/drawing/2014/main" id="{49977CF6-AE4E-A543-9448-5F6BFF017EEE}"/>
                </a:ext>
              </a:extLst>
            </p:cNvPr>
            <p:cNvSpPr>
              <a:spLocks noChangeArrowheads="1"/>
            </p:cNvSpPr>
            <p:nvPr/>
          </p:nvSpPr>
          <p:spPr bwMode="auto">
            <a:xfrm>
              <a:off x="7754938" y="2378076"/>
              <a:ext cx="285750" cy="127000"/>
            </a:xfrm>
            <a:prstGeom prst="rect">
              <a:avLst/>
            </a:prstGeom>
            <a:solidFill>
              <a:srgbClr val="FFCC00"/>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22634" name="Freeform 64">
              <a:extLst>
                <a:ext uri="{FF2B5EF4-FFF2-40B4-BE49-F238E27FC236}">
                  <a16:creationId xmlns:a16="http://schemas.microsoft.com/office/drawing/2014/main" id="{712C5954-59A9-A144-85F6-C694468CC98B}"/>
                </a:ext>
              </a:extLst>
            </p:cNvPr>
            <p:cNvSpPr>
              <a:spLocks/>
            </p:cNvSpPr>
            <p:nvPr/>
          </p:nvSpPr>
          <p:spPr bwMode="auto">
            <a:xfrm>
              <a:off x="7754938" y="2601913"/>
              <a:ext cx="285750" cy="128588"/>
            </a:xfrm>
            <a:custGeom>
              <a:avLst/>
              <a:gdLst>
                <a:gd name="T0" fmla="*/ 2147483647 w 180"/>
                <a:gd name="T1" fmla="*/ 2147483647 h 81"/>
                <a:gd name="T2" fmla="*/ 2147483647 w 180"/>
                <a:gd name="T3" fmla="*/ 0 h 81"/>
                <a:gd name="T4" fmla="*/ 0 w 180"/>
                <a:gd name="T5" fmla="*/ 0 h 81"/>
                <a:gd name="T6" fmla="*/ 0 w 180"/>
                <a:gd name="T7" fmla="*/ 2147483647 h 81"/>
                <a:gd name="T8" fmla="*/ 2147483647 w 180"/>
                <a:gd name="T9" fmla="*/ 2147483647 h 81"/>
                <a:gd name="T10" fmla="*/ 2147483647 w 180"/>
                <a:gd name="T11" fmla="*/ 2147483647 h 81"/>
                <a:gd name="T12" fmla="*/ 0 60000 65536"/>
                <a:gd name="T13" fmla="*/ 0 60000 65536"/>
                <a:gd name="T14" fmla="*/ 0 60000 65536"/>
                <a:gd name="T15" fmla="*/ 0 60000 65536"/>
                <a:gd name="T16" fmla="*/ 0 60000 65536"/>
                <a:gd name="T17" fmla="*/ 0 60000 65536"/>
                <a:gd name="T18" fmla="*/ 0 w 180"/>
                <a:gd name="T19" fmla="*/ 0 h 81"/>
                <a:gd name="T20" fmla="*/ 180 w 18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0" h="81">
                  <a:moveTo>
                    <a:pt x="180" y="81"/>
                  </a:moveTo>
                  <a:lnTo>
                    <a:pt x="180" y="0"/>
                  </a:lnTo>
                  <a:lnTo>
                    <a:pt x="0" y="0"/>
                  </a:lnTo>
                  <a:lnTo>
                    <a:pt x="0" y="81"/>
                  </a:lnTo>
                  <a:lnTo>
                    <a:pt x="180" y="81"/>
                  </a:lnTo>
                  <a:close/>
                </a:path>
              </a:pathLst>
            </a:custGeom>
            <a:solidFill>
              <a:srgbClr val="00B050"/>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a:p>
          </p:txBody>
        </p:sp>
        <p:sp>
          <p:nvSpPr>
            <p:cNvPr id="22635" name="Freeform 65">
              <a:extLst>
                <a:ext uri="{FF2B5EF4-FFF2-40B4-BE49-F238E27FC236}">
                  <a16:creationId xmlns:a16="http://schemas.microsoft.com/office/drawing/2014/main" id="{96DE77A1-06FE-EA4F-ACC1-499D3EB5C5D4}"/>
                </a:ext>
              </a:extLst>
            </p:cNvPr>
            <p:cNvSpPr>
              <a:spLocks/>
            </p:cNvSpPr>
            <p:nvPr/>
          </p:nvSpPr>
          <p:spPr bwMode="auto">
            <a:xfrm>
              <a:off x="3016251" y="1830388"/>
              <a:ext cx="334963" cy="69850"/>
            </a:xfrm>
            <a:custGeom>
              <a:avLst/>
              <a:gdLst>
                <a:gd name="T0" fmla="*/ 2147483647 w 211"/>
                <a:gd name="T1" fmla="*/ 2147483647 h 44"/>
                <a:gd name="T2" fmla="*/ 2147483647 w 211"/>
                <a:gd name="T3" fmla="*/ 0 h 44"/>
                <a:gd name="T4" fmla="*/ 0 w 211"/>
                <a:gd name="T5" fmla="*/ 0 h 44"/>
                <a:gd name="T6" fmla="*/ 0 w 211"/>
                <a:gd name="T7" fmla="*/ 2147483647 h 44"/>
                <a:gd name="T8" fmla="*/ 0 60000 65536"/>
                <a:gd name="T9" fmla="*/ 0 60000 65536"/>
                <a:gd name="T10" fmla="*/ 0 60000 65536"/>
                <a:gd name="T11" fmla="*/ 0 60000 65536"/>
                <a:gd name="T12" fmla="*/ 0 w 211"/>
                <a:gd name="T13" fmla="*/ 0 h 44"/>
                <a:gd name="T14" fmla="*/ 211 w 211"/>
                <a:gd name="T15" fmla="*/ 44 h 44"/>
              </a:gdLst>
              <a:ahLst/>
              <a:cxnLst>
                <a:cxn ang="T8">
                  <a:pos x="T0" y="T1"/>
                </a:cxn>
                <a:cxn ang="T9">
                  <a:pos x="T2" y="T3"/>
                </a:cxn>
                <a:cxn ang="T10">
                  <a:pos x="T4" y="T5"/>
                </a:cxn>
                <a:cxn ang="T11">
                  <a:pos x="T6" y="T7"/>
                </a:cxn>
              </a:cxnLst>
              <a:rect l="T12" t="T13" r="T14" b="T15"/>
              <a:pathLst>
                <a:path w="211" h="44">
                  <a:moveTo>
                    <a:pt x="211" y="44"/>
                  </a:moveTo>
                  <a:lnTo>
                    <a:pt x="211" y="0"/>
                  </a:lnTo>
                  <a:lnTo>
                    <a:pt x="0" y="0"/>
                  </a:lnTo>
                  <a:lnTo>
                    <a:pt x="0" y="44"/>
                  </a:lnTo>
                </a:path>
              </a:pathLst>
            </a:custGeom>
            <a:solidFill>
              <a:srgbClr val="C00000"/>
            </a:solidFill>
            <a:ln w="6">
              <a:solidFill>
                <a:srgbClr val="000000"/>
              </a:solidFill>
              <a:prstDash val="solid"/>
              <a:round/>
              <a:headEnd/>
              <a:tailEnd/>
            </a:ln>
          </p:spPr>
          <p:txBody>
            <a:bodyPr/>
            <a:lstStyle/>
            <a:p>
              <a:endParaRPr lang="fr-FR"/>
            </a:p>
          </p:txBody>
        </p:sp>
        <p:sp>
          <p:nvSpPr>
            <p:cNvPr id="22636" name="Freeform 66">
              <a:extLst>
                <a:ext uri="{FF2B5EF4-FFF2-40B4-BE49-F238E27FC236}">
                  <a16:creationId xmlns:a16="http://schemas.microsoft.com/office/drawing/2014/main" id="{E9DA8411-F5E4-6F42-B300-728D6DFB8E4B}"/>
                </a:ext>
              </a:extLst>
            </p:cNvPr>
            <p:cNvSpPr>
              <a:spLocks/>
            </p:cNvSpPr>
            <p:nvPr/>
          </p:nvSpPr>
          <p:spPr bwMode="auto">
            <a:xfrm>
              <a:off x="3436938" y="1830388"/>
              <a:ext cx="333375" cy="85725"/>
            </a:xfrm>
            <a:custGeom>
              <a:avLst/>
              <a:gdLst>
                <a:gd name="T0" fmla="*/ 2147483647 w 210"/>
                <a:gd name="T1" fmla="*/ 2147483647 h 54"/>
                <a:gd name="T2" fmla="*/ 2147483647 w 210"/>
                <a:gd name="T3" fmla="*/ 0 h 54"/>
                <a:gd name="T4" fmla="*/ 0 w 210"/>
                <a:gd name="T5" fmla="*/ 0 h 54"/>
                <a:gd name="T6" fmla="*/ 0 w 210"/>
                <a:gd name="T7" fmla="*/ 2147483647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54"/>
                  </a:moveTo>
                  <a:lnTo>
                    <a:pt x="210" y="0"/>
                  </a:lnTo>
                  <a:lnTo>
                    <a:pt x="0" y="0"/>
                  </a:lnTo>
                  <a:lnTo>
                    <a:pt x="0" y="54"/>
                  </a:lnTo>
                </a:path>
              </a:pathLst>
            </a:custGeom>
            <a:solidFill>
              <a:srgbClr val="C00000"/>
            </a:solidFill>
            <a:ln w="6">
              <a:solidFill>
                <a:srgbClr val="000000"/>
              </a:solidFill>
              <a:prstDash val="solid"/>
              <a:round/>
              <a:headEnd/>
              <a:tailEnd/>
            </a:ln>
          </p:spPr>
          <p:txBody>
            <a:bodyPr/>
            <a:lstStyle/>
            <a:p>
              <a:endParaRPr lang="fr-FR"/>
            </a:p>
          </p:txBody>
        </p:sp>
        <p:sp>
          <p:nvSpPr>
            <p:cNvPr id="22637" name="Line 67">
              <a:extLst>
                <a:ext uri="{FF2B5EF4-FFF2-40B4-BE49-F238E27FC236}">
                  <a16:creationId xmlns:a16="http://schemas.microsoft.com/office/drawing/2014/main" id="{C39968DB-E36A-D347-A4ED-4D3749C14A71}"/>
                </a:ext>
              </a:extLst>
            </p:cNvPr>
            <p:cNvSpPr>
              <a:spLocks noChangeShapeType="1"/>
            </p:cNvSpPr>
            <p:nvPr/>
          </p:nvSpPr>
          <p:spPr bwMode="auto">
            <a:xfrm flipH="1">
              <a:off x="3436938" y="1916113"/>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38" name="Line 68">
              <a:extLst>
                <a:ext uri="{FF2B5EF4-FFF2-40B4-BE49-F238E27FC236}">
                  <a16:creationId xmlns:a16="http://schemas.microsoft.com/office/drawing/2014/main" id="{D2DD3AB0-F45D-FD4F-854F-260B90EAA542}"/>
                </a:ext>
              </a:extLst>
            </p:cNvPr>
            <p:cNvSpPr>
              <a:spLocks noChangeShapeType="1"/>
            </p:cNvSpPr>
            <p:nvPr/>
          </p:nvSpPr>
          <p:spPr bwMode="auto">
            <a:xfrm flipH="1">
              <a:off x="3016251" y="1900238"/>
              <a:ext cx="334963"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39" name="Freeform 69">
              <a:extLst>
                <a:ext uri="{FF2B5EF4-FFF2-40B4-BE49-F238E27FC236}">
                  <a16:creationId xmlns:a16="http://schemas.microsoft.com/office/drawing/2014/main" id="{215DF352-B781-6C4B-9C1B-727851F6B64A}"/>
                </a:ext>
              </a:extLst>
            </p:cNvPr>
            <p:cNvSpPr>
              <a:spLocks/>
            </p:cNvSpPr>
            <p:nvPr/>
          </p:nvSpPr>
          <p:spPr bwMode="auto">
            <a:xfrm>
              <a:off x="4275138" y="1830388"/>
              <a:ext cx="333375" cy="304800"/>
            </a:xfrm>
            <a:custGeom>
              <a:avLst/>
              <a:gdLst>
                <a:gd name="T0" fmla="*/ 2147483647 w 210"/>
                <a:gd name="T1" fmla="*/ 2147483647 h 192"/>
                <a:gd name="T2" fmla="*/ 2147483647 w 210"/>
                <a:gd name="T3" fmla="*/ 0 h 192"/>
                <a:gd name="T4" fmla="*/ 0 w 210"/>
                <a:gd name="T5" fmla="*/ 0 h 192"/>
                <a:gd name="T6" fmla="*/ 0 w 210"/>
                <a:gd name="T7" fmla="*/ 2147483647 h 192"/>
                <a:gd name="T8" fmla="*/ 0 60000 65536"/>
                <a:gd name="T9" fmla="*/ 0 60000 65536"/>
                <a:gd name="T10" fmla="*/ 0 60000 65536"/>
                <a:gd name="T11" fmla="*/ 0 60000 65536"/>
                <a:gd name="T12" fmla="*/ 0 w 210"/>
                <a:gd name="T13" fmla="*/ 0 h 192"/>
                <a:gd name="T14" fmla="*/ 210 w 210"/>
                <a:gd name="T15" fmla="*/ 192 h 192"/>
              </a:gdLst>
              <a:ahLst/>
              <a:cxnLst>
                <a:cxn ang="T8">
                  <a:pos x="T0" y="T1"/>
                </a:cxn>
                <a:cxn ang="T9">
                  <a:pos x="T2" y="T3"/>
                </a:cxn>
                <a:cxn ang="T10">
                  <a:pos x="T4" y="T5"/>
                </a:cxn>
                <a:cxn ang="T11">
                  <a:pos x="T6" y="T7"/>
                </a:cxn>
              </a:cxnLst>
              <a:rect l="T12" t="T13" r="T14" b="T15"/>
              <a:pathLst>
                <a:path w="210" h="192">
                  <a:moveTo>
                    <a:pt x="210" y="192"/>
                  </a:moveTo>
                  <a:lnTo>
                    <a:pt x="210" y="0"/>
                  </a:lnTo>
                  <a:lnTo>
                    <a:pt x="0" y="0"/>
                  </a:lnTo>
                  <a:lnTo>
                    <a:pt x="0" y="192"/>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0" name="Freeform 70">
              <a:extLst>
                <a:ext uri="{FF2B5EF4-FFF2-40B4-BE49-F238E27FC236}">
                  <a16:creationId xmlns:a16="http://schemas.microsoft.com/office/drawing/2014/main" id="{200CC2C0-0202-D54A-99F9-E3B0EF2949AA}"/>
                </a:ext>
              </a:extLst>
            </p:cNvPr>
            <p:cNvSpPr>
              <a:spLocks/>
            </p:cNvSpPr>
            <p:nvPr/>
          </p:nvSpPr>
          <p:spPr bwMode="auto">
            <a:xfrm>
              <a:off x="4694238" y="1830388"/>
              <a:ext cx="331788" cy="762000"/>
            </a:xfrm>
            <a:custGeom>
              <a:avLst/>
              <a:gdLst>
                <a:gd name="T0" fmla="*/ 2147483647 w 209"/>
                <a:gd name="T1" fmla="*/ 2147483647 h 480"/>
                <a:gd name="T2" fmla="*/ 2147483647 w 209"/>
                <a:gd name="T3" fmla="*/ 0 h 480"/>
                <a:gd name="T4" fmla="*/ 0 w 209"/>
                <a:gd name="T5" fmla="*/ 0 h 480"/>
                <a:gd name="T6" fmla="*/ 0 w 209"/>
                <a:gd name="T7" fmla="*/ 2147483647 h 480"/>
                <a:gd name="T8" fmla="*/ 0 60000 65536"/>
                <a:gd name="T9" fmla="*/ 0 60000 65536"/>
                <a:gd name="T10" fmla="*/ 0 60000 65536"/>
                <a:gd name="T11" fmla="*/ 0 60000 65536"/>
                <a:gd name="T12" fmla="*/ 0 w 209"/>
                <a:gd name="T13" fmla="*/ 0 h 480"/>
                <a:gd name="T14" fmla="*/ 209 w 209"/>
                <a:gd name="T15" fmla="*/ 480 h 480"/>
              </a:gdLst>
              <a:ahLst/>
              <a:cxnLst>
                <a:cxn ang="T8">
                  <a:pos x="T0" y="T1"/>
                </a:cxn>
                <a:cxn ang="T9">
                  <a:pos x="T2" y="T3"/>
                </a:cxn>
                <a:cxn ang="T10">
                  <a:pos x="T4" y="T5"/>
                </a:cxn>
                <a:cxn ang="T11">
                  <a:pos x="T6" y="T7"/>
                </a:cxn>
              </a:cxnLst>
              <a:rect l="T12" t="T13" r="T14" b="T15"/>
              <a:pathLst>
                <a:path w="209" h="480">
                  <a:moveTo>
                    <a:pt x="209" y="480"/>
                  </a:moveTo>
                  <a:lnTo>
                    <a:pt x="209" y="0"/>
                  </a:lnTo>
                  <a:lnTo>
                    <a:pt x="0" y="0"/>
                  </a:lnTo>
                  <a:lnTo>
                    <a:pt x="0" y="48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1" name="Freeform 71">
              <a:extLst>
                <a:ext uri="{FF2B5EF4-FFF2-40B4-BE49-F238E27FC236}">
                  <a16:creationId xmlns:a16="http://schemas.microsoft.com/office/drawing/2014/main" id="{E308AA52-6B01-9142-B7B2-EBBD1AB8651C}"/>
                </a:ext>
              </a:extLst>
            </p:cNvPr>
            <p:cNvSpPr>
              <a:spLocks/>
            </p:cNvSpPr>
            <p:nvPr/>
          </p:nvSpPr>
          <p:spPr bwMode="auto">
            <a:xfrm>
              <a:off x="3856038" y="1830388"/>
              <a:ext cx="333375" cy="276225"/>
            </a:xfrm>
            <a:custGeom>
              <a:avLst/>
              <a:gdLst>
                <a:gd name="T0" fmla="*/ 2147483647 w 210"/>
                <a:gd name="T1" fmla="*/ 2147483647 h 174"/>
                <a:gd name="T2" fmla="*/ 2147483647 w 210"/>
                <a:gd name="T3" fmla="*/ 0 h 174"/>
                <a:gd name="T4" fmla="*/ 0 w 210"/>
                <a:gd name="T5" fmla="*/ 0 h 174"/>
                <a:gd name="T6" fmla="*/ 0 w 210"/>
                <a:gd name="T7" fmla="*/ 2147483647 h 174"/>
                <a:gd name="T8" fmla="*/ 0 60000 65536"/>
                <a:gd name="T9" fmla="*/ 0 60000 65536"/>
                <a:gd name="T10" fmla="*/ 0 60000 65536"/>
                <a:gd name="T11" fmla="*/ 0 60000 65536"/>
                <a:gd name="T12" fmla="*/ 0 w 210"/>
                <a:gd name="T13" fmla="*/ 0 h 174"/>
                <a:gd name="T14" fmla="*/ 210 w 210"/>
                <a:gd name="T15" fmla="*/ 174 h 174"/>
              </a:gdLst>
              <a:ahLst/>
              <a:cxnLst>
                <a:cxn ang="T8">
                  <a:pos x="T0" y="T1"/>
                </a:cxn>
                <a:cxn ang="T9">
                  <a:pos x="T2" y="T3"/>
                </a:cxn>
                <a:cxn ang="T10">
                  <a:pos x="T4" y="T5"/>
                </a:cxn>
                <a:cxn ang="T11">
                  <a:pos x="T6" y="T7"/>
                </a:cxn>
              </a:cxnLst>
              <a:rect l="T12" t="T13" r="T14" b="T15"/>
              <a:pathLst>
                <a:path w="210" h="174">
                  <a:moveTo>
                    <a:pt x="210" y="174"/>
                  </a:moveTo>
                  <a:lnTo>
                    <a:pt x="210" y="0"/>
                  </a:lnTo>
                  <a:lnTo>
                    <a:pt x="0" y="0"/>
                  </a:lnTo>
                  <a:lnTo>
                    <a:pt x="0" y="174"/>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2" name="Freeform 72">
              <a:extLst>
                <a:ext uri="{FF2B5EF4-FFF2-40B4-BE49-F238E27FC236}">
                  <a16:creationId xmlns:a16="http://schemas.microsoft.com/office/drawing/2014/main" id="{CB02A0C5-E7D8-8943-BACD-B6C253571BE5}"/>
                </a:ext>
              </a:extLst>
            </p:cNvPr>
            <p:cNvSpPr>
              <a:spLocks/>
            </p:cNvSpPr>
            <p:nvPr/>
          </p:nvSpPr>
          <p:spPr bwMode="auto">
            <a:xfrm>
              <a:off x="5873751" y="1830388"/>
              <a:ext cx="333375" cy="552450"/>
            </a:xfrm>
            <a:custGeom>
              <a:avLst/>
              <a:gdLst>
                <a:gd name="T0" fmla="*/ 2147483647 w 210"/>
                <a:gd name="T1" fmla="*/ 2147483647 h 348"/>
                <a:gd name="T2" fmla="*/ 2147483647 w 210"/>
                <a:gd name="T3" fmla="*/ 0 h 348"/>
                <a:gd name="T4" fmla="*/ 0 w 210"/>
                <a:gd name="T5" fmla="*/ 0 h 348"/>
                <a:gd name="T6" fmla="*/ 0 w 210"/>
                <a:gd name="T7" fmla="*/ 2147483647 h 348"/>
                <a:gd name="T8" fmla="*/ 0 60000 65536"/>
                <a:gd name="T9" fmla="*/ 0 60000 65536"/>
                <a:gd name="T10" fmla="*/ 0 60000 65536"/>
                <a:gd name="T11" fmla="*/ 0 60000 65536"/>
                <a:gd name="T12" fmla="*/ 0 w 210"/>
                <a:gd name="T13" fmla="*/ 0 h 348"/>
                <a:gd name="T14" fmla="*/ 210 w 210"/>
                <a:gd name="T15" fmla="*/ 348 h 348"/>
              </a:gdLst>
              <a:ahLst/>
              <a:cxnLst>
                <a:cxn ang="T8">
                  <a:pos x="T0" y="T1"/>
                </a:cxn>
                <a:cxn ang="T9">
                  <a:pos x="T2" y="T3"/>
                </a:cxn>
                <a:cxn ang="T10">
                  <a:pos x="T4" y="T5"/>
                </a:cxn>
                <a:cxn ang="T11">
                  <a:pos x="T6" y="T7"/>
                </a:cxn>
              </a:cxnLst>
              <a:rect l="T12" t="T13" r="T14" b="T15"/>
              <a:pathLst>
                <a:path w="210" h="348">
                  <a:moveTo>
                    <a:pt x="210" y="348"/>
                  </a:moveTo>
                  <a:lnTo>
                    <a:pt x="210" y="0"/>
                  </a:lnTo>
                  <a:lnTo>
                    <a:pt x="0" y="0"/>
                  </a:lnTo>
                  <a:lnTo>
                    <a:pt x="0" y="348"/>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3" name="Freeform 73">
              <a:extLst>
                <a:ext uri="{FF2B5EF4-FFF2-40B4-BE49-F238E27FC236}">
                  <a16:creationId xmlns:a16="http://schemas.microsoft.com/office/drawing/2014/main" id="{B5D04CBD-BE67-4041-8280-2028A1D883E1}"/>
                </a:ext>
              </a:extLst>
            </p:cNvPr>
            <p:cNvSpPr>
              <a:spLocks/>
            </p:cNvSpPr>
            <p:nvPr/>
          </p:nvSpPr>
          <p:spPr bwMode="auto">
            <a:xfrm>
              <a:off x="6711951" y="1830388"/>
              <a:ext cx="331788" cy="827088"/>
            </a:xfrm>
            <a:custGeom>
              <a:avLst/>
              <a:gdLst>
                <a:gd name="T0" fmla="*/ 2147483647 w 209"/>
                <a:gd name="T1" fmla="*/ 2147483647 h 521"/>
                <a:gd name="T2" fmla="*/ 2147483647 w 209"/>
                <a:gd name="T3" fmla="*/ 0 h 521"/>
                <a:gd name="T4" fmla="*/ 0 w 209"/>
                <a:gd name="T5" fmla="*/ 0 h 521"/>
                <a:gd name="T6" fmla="*/ 0 w 209"/>
                <a:gd name="T7" fmla="*/ 2147483647 h 521"/>
                <a:gd name="T8" fmla="*/ 0 60000 65536"/>
                <a:gd name="T9" fmla="*/ 0 60000 65536"/>
                <a:gd name="T10" fmla="*/ 0 60000 65536"/>
                <a:gd name="T11" fmla="*/ 0 60000 65536"/>
                <a:gd name="T12" fmla="*/ 0 w 209"/>
                <a:gd name="T13" fmla="*/ 0 h 521"/>
                <a:gd name="T14" fmla="*/ 209 w 209"/>
                <a:gd name="T15" fmla="*/ 521 h 521"/>
              </a:gdLst>
              <a:ahLst/>
              <a:cxnLst>
                <a:cxn ang="T8">
                  <a:pos x="T0" y="T1"/>
                </a:cxn>
                <a:cxn ang="T9">
                  <a:pos x="T2" y="T3"/>
                </a:cxn>
                <a:cxn ang="T10">
                  <a:pos x="T4" y="T5"/>
                </a:cxn>
                <a:cxn ang="T11">
                  <a:pos x="T6" y="T7"/>
                </a:cxn>
              </a:cxnLst>
              <a:rect l="T12" t="T13" r="T14" b="T15"/>
              <a:pathLst>
                <a:path w="209" h="521">
                  <a:moveTo>
                    <a:pt x="209" y="521"/>
                  </a:moveTo>
                  <a:lnTo>
                    <a:pt x="209" y="0"/>
                  </a:lnTo>
                  <a:lnTo>
                    <a:pt x="0" y="0"/>
                  </a:lnTo>
                  <a:lnTo>
                    <a:pt x="0" y="521"/>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4" name="Freeform 74">
              <a:extLst>
                <a:ext uri="{FF2B5EF4-FFF2-40B4-BE49-F238E27FC236}">
                  <a16:creationId xmlns:a16="http://schemas.microsoft.com/office/drawing/2014/main" id="{F914F395-F1A0-B847-A7AA-61BC3871AB38}"/>
                </a:ext>
              </a:extLst>
            </p:cNvPr>
            <p:cNvSpPr>
              <a:spLocks/>
            </p:cNvSpPr>
            <p:nvPr/>
          </p:nvSpPr>
          <p:spPr bwMode="auto">
            <a:xfrm>
              <a:off x="6292851" y="1830388"/>
              <a:ext cx="331788" cy="638175"/>
            </a:xfrm>
            <a:custGeom>
              <a:avLst/>
              <a:gdLst>
                <a:gd name="T0" fmla="*/ 2147483647 w 209"/>
                <a:gd name="T1" fmla="*/ 2147483647 h 402"/>
                <a:gd name="T2" fmla="*/ 2147483647 w 209"/>
                <a:gd name="T3" fmla="*/ 0 h 402"/>
                <a:gd name="T4" fmla="*/ 0 w 209"/>
                <a:gd name="T5" fmla="*/ 0 h 402"/>
                <a:gd name="T6" fmla="*/ 0 w 209"/>
                <a:gd name="T7" fmla="*/ 2147483647 h 402"/>
                <a:gd name="T8" fmla="*/ 0 60000 65536"/>
                <a:gd name="T9" fmla="*/ 0 60000 65536"/>
                <a:gd name="T10" fmla="*/ 0 60000 65536"/>
                <a:gd name="T11" fmla="*/ 0 60000 65536"/>
                <a:gd name="T12" fmla="*/ 0 w 209"/>
                <a:gd name="T13" fmla="*/ 0 h 402"/>
                <a:gd name="T14" fmla="*/ 209 w 209"/>
                <a:gd name="T15" fmla="*/ 402 h 402"/>
              </a:gdLst>
              <a:ahLst/>
              <a:cxnLst>
                <a:cxn ang="T8">
                  <a:pos x="T0" y="T1"/>
                </a:cxn>
                <a:cxn ang="T9">
                  <a:pos x="T2" y="T3"/>
                </a:cxn>
                <a:cxn ang="T10">
                  <a:pos x="T4" y="T5"/>
                </a:cxn>
                <a:cxn ang="T11">
                  <a:pos x="T6" y="T7"/>
                </a:cxn>
              </a:cxnLst>
              <a:rect l="T12" t="T13" r="T14" b="T15"/>
              <a:pathLst>
                <a:path w="209" h="402">
                  <a:moveTo>
                    <a:pt x="209" y="402"/>
                  </a:moveTo>
                  <a:lnTo>
                    <a:pt x="209" y="0"/>
                  </a:lnTo>
                  <a:lnTo>
                    <a:pt x="0" y="0"/>
                  </a:lnTo>
                  <a:lnTo>
                    <a:pt x="0" y="402"/>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5" name="Freeform 75">
              <a:extLst>
                <a:ext uri="{FF2B5EF4-FFF2-40B4-BE49-F238E27FC236}">
                  <a16:creationId xmlns:a16="http://schemas.microsoft.com/office/drawing/2014/main" id="{C89A7695-3923-C643-ABB1-3B8E7FCBA591}"/>
                </a:ext>
              </a:extLst>
            </p:cNvPr>
            <p:cNvSpPr>
              <a:spLocks/>
            </p:cNvSpPr>
            <p:nvPr/>
          </p:nvSpPr>
          <p:spPr bwMode="auto">
            <a:xfrm>
              <a:off x="7131051" y="1830388"/>
              <a:ext cx="333375" cy="1243013"/>
            </a:xfrm>
            <a:custGeom>
              <a:avLst/>
              <a:gdLst>
                <a:gd name="T0" fmla="*/ 2147483647 w 210"/>
                <a:gd name="T1" fmla="*/ 2147483647 h 783"/>
                <a:gd name="T2" fmla="*/ 2147483647 w 210"/>
                <a:gd name="T3" fmla="*/ 0 h 783"/>
                <a:gd name="T4" fmla="*/ 0 w 210"/>
                <a:gd name="T5" fmla="*/ 0 h 783"/>
                <a:gd name="T6" fmla="*/ 0 w 210"/>
                <a:gd name="T7" fmla="*/ 2147483647 h 783"/>
                <a:gd name="T8" fmla="*/ 0 60000 65536"/>
                <a:gd name="T9" fmla="*/ 0 60000 65536"/>
                <a:gd name="T10" fmla="*/ 0 60000 65536"/>
                <a:gd name="T11" fmla="*/ 0 60000 65536"/>
                <a:gd name="T12" fmla="*/ 0 w 210"/>
                <a:gd name="T13" fmla="*/ 0 h 783"/>
                <a:gd name="T14" fmla="*/ 210 w 210"/>
                <a:gd name="T15" fmla="*/ 783 h 783"/>
              </a:gdLst>
              <a:ahLst/>
              <a:cxnLst>
                <a:cxn ang="T8">
                  <a:pos x="T0" y="T1"/>
                </a:cxn>
                <a:cxn ang="T9">
                  <a:pos x="T2" y="T3"/>
                </a:cxn>
                <a:cxn ang="T10">
                  <a:pos x="T4" y="T5"/>
                </a:cxn>
                <a:cxn ang="T11">
                  <a:pos x="T6" y="T7"/>
                </a:cxn>
              </a:cxnLst>
              <a:rect l="T12" t="T13" r="T14" b="T15"/>
              <a:pathLst>
                <a:path w="210" h="783">
                  <a:moveTo>
                    <a:pt x="210" y="783"/>
                  </a:moveTo>
                  <a:lnTo>
                    <a:pt x="210" y="0"/>
                  </a:lnTo>
                  <a:lnTo>
                    <a:pt x="0" y="0"/>
                  </a:lnTo>
                  <a:lnTo>
                    <a:pt x="0" y="783"/>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6" name="Freeform 76">
              <a:extLst>
                <a:ext uri="{FF2B5EF4-FFF2-40B4-BE49-F238E27FC236}">
                  <a16:creationId xmlns:a16="http://schemas.microsoft.com/office/drawing/2014/main" id="{BF4134F5-1D3D-2E46-9585-741846E148C3}"/>
                </a:ext>
              </a:extLst>
            </p:cNvPr>
            <p:cNvSpPr>
              <a:spLocks/>
            </p:cNvSpPr>
            <p:nvPr/>
          </p:nvSpPr>
          <p:spPr bwMode="auto">
            <a:xfrm>
              <a:off x="5454651" y="1830388"/>
              <a:ext cx="333375" cy="179388"/>
            </a:xfrm>
            <a:custGeom>
              <a:avLst/>
              <a:gdLst>
                <a:gd name="T0" fmla="*/ 2147483647 w 210"/>
                <a:gd name="T1" fmla="*/ 2147483647 h 113"/>
                <a:gd name="T2" fmla="*/ 2147483647 w 210"/>
                <a:gd name="T3" fmla="*/ 0 h 113"/>
                <a:gd name="T4" fmla="*/ 0 w 210"/>
                <a:gd name="T5" fmla="*/ 0 h 113"/>
                <a:gd name="T6" fmla="*/ 0 w 210"/>
                <a:gd name="T7" fmla="*/ 2147483647 h 113"/>
                <a:gd name="T8" fmla="*/ 0 60000 65536"/>
                <a:gd name="T9" fmla="*/ 0 60000 65536"/>
                <a:gd name="T10" fmla="*/ 0 60000 65536"/>
                <a:gd name="T11" fmla="*/ 0 60000 65536"/>
                <a:gd name="T12" fmla="*/ 0 w 210"/>
                <a:gd name="T13" fmla="*/ 0 h 113"/>
                <a:gd name="T14" fmla="*/ 210 w 210"/>
                <a:gd name="T15" fmla="*/ 113 h 113"/>
              </a:gdLst>
              <a:ahLst/>
              <a:cxnLst>
                <a:cxn ang="T8">
                  <a:pos x="T0" y="T1"/>
                </a:cxn>
                <a:cxn ang="T9">
                  <a:pos x="T2" y="T3"/>
                </a:cxn>
                <a:cxn ang="T10">
                  <a:pos x="T4" y="T5"/>
                </a:cxn>
                <a:cxn ang="T11">
                  <a:pos x="T6" y="T7"/>
                </a:cxn>
              </a:cxnLst>
              <a:rect l="T12" t="T13" r="T14" b="T15"/>
              <a:pathLst>
                <a:path w="210" h="113">
                  <a:moveTo>
                    <a:pt x="210" y="113"/>
                  </a:moveTo>
                  <a:lnTo>
                    <a:pt x="210" y="0"/>
                  </a:lnTo>
                  <a:lnTo>
                    <a:pt x="0" y="0"/>
                  </a:lnTo>
                  <a:lnTo>
                    <a:pt x="0" y="113"/>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47" name="Line 77">
              <a:extLst>
                <a:ext uri="{FF2B5EF4-FFF2-40B4-BE49-F238E27FC236}">
                  <a16:creationId xmlns:a16="http://schemas.microsoft.com/office/drawing/2014/main" id="{2C1A918C-22E9-9A40-ADA3-85C3A5D2B980}"/>
                </a:ext>
              </a:extLst>
            </p:cNvPr>
            <p:cNvSpPr>
              <a:spLocks noChangeShapeType="1"/>
            </p:cNvSpPr>
            <p:nvPr/>
          </p:nvSpPr>
          <p:spPr bwMode="auto">
            <a:xfrm>
              <a:off x="6711951" y="2657476"/>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48" name="Line 78">
              <a:extLst>
                <a:ext uri="{FF2B5EF4-FFF2-40B4-BE49-F238E27FC236}">
                  <a16:creationId xmlns:a16="http://schemas.microsoft.com/office/drawing/2014/main" id="{ABB54054-385B-5048-A793-27720CCA07E1}"/>
                </a:ext>
              </a:extLst>
            </p:cNvPr>
            <p:cNvSpPr>
              <a:spLocks noChangeShapeType="1"/>
            </p:cNvSpPr>
            <p:nvPr/>
          </p:nvSpPr>
          <p:spPr bwMode="auto">
            <a:xfrm flipV="1">
              <a:off x="5788026" y="2009776"/>
              <a:ext cx="0" cy="5683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49" name="Line 79">
              <a:extLst>
                <a:ext uri="{FF2B5EF4-FFF2-40B4-BE49-F238E27FC236}">
                  <a16:creationId xmlns:a16="http://schemas.microsoft.com/office/drawing/2014/main" id="{18E9A7FB-6BF0-764A-845D-86EBF3D191B3}"/>
                </a:ext>
              </a:extLst>
            </p:cNvPr>
            <p:cNvSpPr>
              <a:spLocks noChangeShapeType="1"/>
            </p:cNvSpPr>
            <p:nvPr/>
          </p:nvSpPr>
          <p:spPr bwMode="auto">
            <a:xfrm>
              <a:off x="5873751" y="238283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0" name="Line 80">
              <a:extLst>
                <a:ext uri="{FF2B5EF4-FFF2-40B4-BE49-F238E27FC236}">
                  <a16:creationId xmlns:a16="http://schemas.microsoft.com/office/drawing/2014/main" id="{20F48BAD-C5B5-DD43-9C92-9AA0A2E905FC}"/>
                </a:ext>
              </a:extLst>
            </p:cNvPr>
            <p:cNvSpPr>
              <a:spLocks noChangeShapeType="1"/>
            </p:cNvSpPr>
            <p:nvPr/>
          </p:nvSpPr>
          <p:spPr bwMode="auto">
            <a:xfrm>
              <a:off x="5873751" y="3130551"/>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1" name="Line 81">
              <a:extLst>
                <a:ext uri="{FF2B5EF4-FFF2-40B4-BE49-F238E27FC236}">
                  <a16:creationId xmlns:a16="http://schemas.microsoft.com/office/drawing/2014/main" id="{B4EF5B49-E5E5-DB49-9797-35B1D626F72B}"/>
                </a:ext>
              </a:extLst>
            </p:cNvPr>
            <p:cNvSpPr>
              <a:spLocks noChangeShapeType="1"/>
            </p:cNvSpPr>
            <p:nvPr/>
          </p:nvSpPr>
          <p:spPr bwMode="auto">
            <a:xfrm>
              <a:off x="6711951" y="3595688"/>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2" name="Line 82">
              <a:extLst>
                <a:ext uri="{FF2B5EF4-FFF2-40B4-BE49-F238E27FC236}">
                  <a16:creationId xmlns:a16="http://schemas.microsoft.com/office/drawing/2014/main" id="{E542CEB6-CF71-5242-9AFC-AE4235330701}"/>
                </a:ext>
              </a:extLst>
            </p:cNvPr>
            <p:cNvSpPr>
              <a:spLocks noChangeShapeType="1"/>
            </p:cNvSpPr>
            <p:nvPr/>
          </p:nvSpPr>
          <p:spPr bwMode="auto">
            <a:xfrm>
              <a:off x="5873751" y="2382838"/>
              <a:ext cx="0" cy="7477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3" name="Line 83">
              <a:extLst>
                <a:ext uri="{FF2B5EF4-FFF2-40B4-BE49-F238E27FC236}">
                  <a16:creationId xmlns:a16="http://schemas.microsoft.com/office/drawing/2014/main" id="{DA98B893-2E8C-9547-B1FD-26D0A86DFAD2}"/>
                </a:ext>
              </a:extLst>
            </p:cNvPr>
            <p:cNvSpPr>
              <a:spLocks noChangeShapeType="1"/>
            </p:cNvSpPr>
            <p:nvPr/>
          </p:nvSpPr>
          <p:spPr bwMode="auto">
            <a:xfrm flipV="1">
              <a:off x="6207126" y="2382838"/>
              <a:ext cx="0" cy="7477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4" name="Line 84">
              <a:extLst>
                <a:ext uri="{FF2B5EF4-FFF2-40B4-BE49-F238E27FC236}">
                  <a16:creationId xmlns:a16="http://schemas.microsoft.com/office/drawing/2014/main" id="{7DF05D50-A29A-0449-BDCB-833D7FA889B7}"/>
                </a:ext>
              </a:extLst>
            </p:cNvPr>
            <p:cNvSpPr>
              <a:spLocks noChangeShapeType="1"/>
            </p:cNvSpPr>
            <p:nvPr/>
          </p:nvSpPr>
          <p:spPr bwMode="auto">
            <a:xfrm>
              <a:off x="6292851" y="2468563"/>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5" name="Line 85">
              <a:extLst>
                <a:ext uri="{FF2B5EF4-FFF2-40B4-BE49-F238E27FC236}">
                  <a16:creationId xmlns:a16="http://schemas.microsoft.com/office/drawing/2014/main" id="{3BD084FE-1D3A-5C48-84C3-FE88EA6FECBF}"/>
                </a:ext>
              </a:extLst>
            </p:cNvPr>
            <p:cNvSpPr>
              <a:spLocks noChangeShapeType="1"/>
            </p:cNvSpPr>
            <p:nvPr/>
          </p:nvSpPr>
          <p:spPr bwMode="auto">
            <a:xfrm>
              <a:off x="6292851" y="2468563"/>
              <a:ext cx="0" cy="10334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6" name="Line 86">
              <a:extLst>
                <a:ext uri="{FF2B5EF4-FFF2-40B4-BE49-F238E27FC236}">
                  <a16:creationId xmlns:a16="http://schemas.microsoft.com/office/drawing/2014/main" id="{7E63161C-38FE-C840-9B42-C583B6F6DF08}"/>
                </a:ext>
              </a:extLst>
            </p:cNvPr>
            <p:cNvSpPr>
              <a:spLocks noChangeShapeType="1"/>
            </p:cNvSpPr>
            <p:nvPr/>
          </p:nvSpPr>
          <p:spPr bwMode="auto">
            <a:xfrm flipV="1">
              <a:off x="6624638" y="2468563"/>
              <a:ext cx="0" cy="10334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7" name="Line 87">
              <a:extLst>
                <a:ext uri="{FF2B5EF4-FFF2-40B4-BE49-F238E27FC236}">
                  <a16:creationId xmlns:a16="http://schemas.microsoft.com/office/drawing/2014/main" id="{84F6FF72-5CFC-C94D-AA10-2AC39C0F895F}"/>
                </a:ext>
              </a:extLst>
            </p:cNvPr>
            <p:cNvSpPr>
              <a:spLocks noChangeShapeType="1"/>
            </p:cNvSpPr>
            <p:nvPr/>
          </p:nvSpPr>
          <p:spPr bwMode="auto">
            <a:xfrm flipV="1">
              <a:off x="7043738" y="2657476"/>
              <a:ext cx="0" cy="9382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8" name="Line 88">
              <a:extLst>
                <a:ext uri="{FF2B5EF4-FFF2-40B4-BE49-F238E27FC236}">
                  <a16:creationId xmlns:a16="http://schemas.microsoft.com/office/drawing/2014/main" id="{82D61582-C484-2045-8E90-312D6821E5ED}"/>
                </a:ext>
              </a:extLst>
            </p:cNvPr>
            <p:cNvSpPr>
              <a:spLocks noChangeShapeType="1"/>
            </p:cNvSpPr>
            <p:nvPr/>
          </p:nvSpPr>
          <p:spPr bwMode="auto">
            <a:xfrm>
              <a:off x="6711951" y="2657476"/>
              <a:ext cx="0" cy="9382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59" name="Line 89">
              <a:extLst>
                <a:ext uri="{FF2B5EF4-FFF2-40B4-BE49-F238E27FC236}">
                  <a16:creationId xmlns:a16="http://schemas.microsoft.com/office/drawing/2014/main" id="{FAA34138-F393-4F44-8E50-3C21B41E8886}"/>
                </a:ext>
              </a:extLst>
            </p:cNvPr>
            <p:cNvSpPr>
              <a:spLocks noChangeShapeType="1"/>
            </p:cNvSpPr>
            <p:nvPr/>
          </p:nvSpPr>
          <p:spPr bwMode="auto">
            <a:xfrm flipV="1">
              <a:off x="5788026" y="2578101"/>
              <a:ext cx="0" cy="11699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0" name="Line 90">
              <a:extLst>
                <a:ext uri="{FF2B5EF4-FFF2-40B4-BE49-F238E27FC236}">
                  <a16:creationId xmlns:a16="http://schemas.microsoft.com/office/drawing/2014/main" id="{F0653CFD-092F-704C-B50C-C095A66E1E8F}"/>
                </a:ext>
              </a:extLst>
            </p:cNvPr>
            <p:cNvSpPr>
              <a:spLocks noChangeShapeType="1"/>
            </p:cNvSpPr>
            <p:nvPr/>
          </p:nvSpPr>
          <p:spPr bwMode="auto">
            <a:xfrm>
              <a:off x="6292851" y="3502026"/>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1" name="Line 91">
              <a:extLst>
                <a:ext uri="{FF2B5EF4-FFF2-40B4-BE49-F238E27FC236}">
                  <a16:creationId xmlns:a16="http://schemas.microsoft.com/office/drawing/2014/main" id="{7679652B-DFBD-C047-8DFE-12A2F341AA62}"/>
                </a:ext>
              </a:extLst>
            </p:cNvPr>
            <p:cNvSpPr>
              <a:spLocks noChangeShapeType="1"/>
            </p:cNvSpPr>
            <p:nvPr/>
          </p:nvSpPr>
          <p:spPr bwMode="auto">
            <a:xfrm>
              <a:off x="6711951" y="4519613"/>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2" name="Line 92">
              <a:extLst>
                <a:ext uri="{FF2B5EF4-FFF2-40B4-BE49-F238E27FC236}">
                  <a16:creationId xmlns:a16="http://schemas.microsoft.com/office/drawing/2014/main" id="{ADBA9F50-1C07-B34C-AE47-54D7D9EF69F8}"/>
                </a:ext>
              </a:extLst>
            </p:cNvPr>
            <p:cNvSpPr>
              <a:spLocks noChangeShapeType="1"/>
            </p:cNvSpPr>
            <p:nvPr/>
          </p:nvSpPr>
          <p:spPr bwMode="auto">
            <a:xfrm>
              <a:off x="5873751" y="430688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3" name="Freeform 93">
              <a:extLst>
                <a:ext uri="{FF2B5EF4-FFF2-40B4-BE49-F238E27FC236}">
                  <a16:creationId xmlns:a16="http://schemas.microsoft.com/office/drawing/2014/main" id="{427EFECA-8D9B-384D-B889-D1F718C15201}"/>
                </a:ext>
              </a:extLst>
            </p:cNvPr>
            <p:cNvSpPr>
              <a:spLocks/>
            </p:cNvSpPr>
            <p:nvPr/>
          </p:nvSpPr>
          <p:spPr bwMode="auto">
            <a:xfrm>
              <a:off x="5873751" y="4306888"/>
              <a:ext cx="333375" cy="722313"/>
            </a:xfrm>
            <a:custGeom>
              <a:avLst/>
              <a:gdLst>
                <a:gd name="T0" fmla="*/ 0 w 210"/>
                <a:gd name="T1" fmla="*/ 0 h 455"/>
                <a:gd name="T2" fmla="*/ 0 w 210"/>
                <a:gd name="T3" fmla="*/ 2147483647 h 455"/>
                <a:gd name="T4" fmla="*/ 2147483647 w 210"/>
                <a:gd name="T5" fmla="*/ 2147483647 h 455"/>
                <a:gd name="T6" fmla="*/ 2147483647 w 210"/>
                <a:gd name="T7" fmla="*/ 0 h 455"/>
                <a:gd name="T8" fmla="*/ 0 60000 65536"/>
                <a:gd name="T9" fmla="*/ 0 60000 65536"/>
                <a:gd name="T10" fmla="*/ 0 60000 65536"/>
                <a:gd name="T11" fmla="*/ 0 60000 65536"/>
                <a:gd name="T12" fmla="*/ 0 w 210"/>
                <a:gd name="T13" fmla="*/ 0 h 455"/>
                <a:gd name="T14" fmla="*/ 210 w 210"/>
                <a:gd name="T15" fmla="*/ 455 h 455"/>
              </a:gdLst>
              <a:ahLst/>
              <a:cxnLst>
                <a:cxn ang="T8">
                  <a:pos x="T0" y="T1"/>
                </a:cxn>
                <a:cxn ang="T9">
                  <a:pos x="T2" y="T3"/>
                </a:cxn>
                <a:cxn ang="T10">
                  <a:pos x="T4" y="T5"/>
                </a:cxn>
                <a:cxn ang="T11">
                  <a:pos x="T6" y="T7"/>
                </a:cxn>
              </a:cxnLst>
              <a:rect l="T12" t="T13" r="T14" b="T15"/>
              <a:pathLst>
                <a:path w="210" h="455">
                  <a:moveTo>
                    <a:pt x="0" y="0"/>
                  </a:moveTo>
                  <a:lnTo>
                    <a:pt x="0" y="455"/>
                  </a:lnTo>
                  <a:lnTo>
                    <a:pt x="210" y="455"/>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64" name="Freeform 94">
              <a:extLst>
                <a:ext uri="{FF2B5EF4-FFF2-40B4-BE49-F238E27FC236}">
                  <a16:creationId xmlns:a16="http://schemas.microsoft.com/office/drawing/2014/main" id="{E1F581D1-7349-3148-9FBA-16767AEA1CC3}"/>
                </a:ext>
              </a:extLst>
            </p:cNvPr>
            <p:cNvSpPr>
              <a:spLocks/>
            </p:cNvSpPr>
            <p:nvPr/>
          </p:nvSpPr>
          <p:spPr bwMode="auto">
            <a:xfrm>
              <a:off x="7131051" y="4787901"/>
              <a:ext cx="333375" cy="241300"/>
            </a:xfrm>
            <a:custGeom>
              <a:avLst/>
              <a:gdLst>
                <a:gd name="T0" fmla="*/ 0 w 210"/>
                <a:gd name="T1" fmla="*/ 0 h 152"/>
                <a:gd name="T2" fmla="*/ 0 w 210"/>
                <a:gd name="T3" fmla="*/ 2147483647 h 152"/>
                <a:gd name="T4" fmla="*/ 2147483647 w 210"/>
                <a:gd name="T5" fmla="*/ 2147483647 h 152"/>
                <a:gd name="T6" fmla="*/ 2147483647 w 210"/>
                <a:gd name="T7" fmla="*/ 0 h 152"/>
                <a:gd name="T8" fmla="*/ 0 60000 65536"/>
                <a:gd name="T9" fmla="*/ 0 60000 65536"/>
                <a:gd name="T10" fmla="*/ 0 60000 65536"/>
                <a:gd name="T11" fmla="*/ 0 60000 65536"/>
                <a:gd name="T12" fmla="*/ 0 w 210"/>
                <a:gd name="T13" fmla="*/ 0 h 152"/>
                <a:gd name="T14" fmla="*/ 210 w 210"/>
                <a:gd name="T15" fmla="*/ 152 h 152"/>
              </a:gdLst>
              <a:ahLst/>
              <a:cxnLst>
                <a:cxn ang="T8">
                  <a:pos x="T0" y="T1"/>
                </a:cxn>
                <a:cxn ang="T9">
                  <a:pos x="T2" y="T3"/>
                </a:cxn>
                <a:cxn ang="T10">
                  <a:pos x="T4" y="T5"/>
                </a:cxn>
                <a:cxn ang="T11">
                  <a:pos x="T6" y="T7"/>
                </a:cxn>
              </a:cxnLst>
              <a:rect l="T12" t="T13" r="T14" b="T15"/>
              <a:pathLst>
                <a:path w="210" h="152">
                  <a:moveTo>
                    <a:pt x="0" y="0"/>
                  </a:moveTo>
                  <a:lnTo>
                    <a:pt x="0" y="152"/>
                  </a:lnTo>
                  <a:lnTo>
                    <a:pt x="210" y="152"/>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65" name="Freeform 95">
              <a:extLst>
                <a:ext uri="{FF2B5EF4-FFF2-40B4-BE49-F238E27FC236}">
                  <a16:creationId xmlns:a16="http://schemas.microsoft.com/office/drawing/2014/main" id="{4A085B55-656E-D347-B2FC-08437EB97D5B}"/>
                </a:ext>
              </a:extLst>
            </p:cNvPr>
            <p:cNvSpPr>
              <a:spLocks/>
            </p:cNvSpPr>
            <p:nvPr/>
          </p:nvSpPr>
          <p:spPr bwMode="auto">
            <a:xfrm>
              <a:off x="6711951" y="4519613"/>
              <a:ext cx="331788" cy="509588"/>
            </a:xfrm>
            <a:custGeom>
              <a:avLst/>
              <a:gdLst>
                <a:gd name="T0" fmla="*/ 0 w 209"/>
                <a:gd name="T1" fmla="*/ 0 h 321"/>
                <a:gd name="T2" fmla="*/ 0 w 209"/>
                <a:gd name="T3" fmla="*/ 2147483647 h 321"/>
                <a:gd name="T4" fmla="*/ 2147483647 w 209"/>
                <a:gd name="T5" fmla="*/ 2147483647 h 321"/>
                <a:gd name="T6" fmla="*/ 2147483647 w 209"/>
                <a:gd name="T7" fmla="*/ 0 h 321"/>
                <a:gd name="T8" fmla="*/ 0 60000 65536"/>
                <a:gd name="T9" fmla="*/ 0 60000 65536"/>
                <a:gd name="T10" fmla="*/ 0 60000 65536"/>
                <a:gd name="T11" fmla="*/ 0 60000 65536"/>
                <a:gd name="T12" fmla="*/ 0 w 209"/>
                <a:gd name="T13" fmla="*/ 0 h 321"/>
                <a:gd name="T14" fmla="*/ 209 w 209"/>
                <a:gd name="T15" fmla="*/ 321 h 321"/>
              </a:gdLst>
              <a:ahLst/>
              <a:cxnLst>
                <a:cxn ang="T8">
                  <a:pos x="T0" y="T1"/>
                </a:cxn>
                <a:cxn ang="T9">
                  <a:pos x="T2" y="T3"/>
                </a:cxn>
                <a:cxn ang="T10">
                  <a:pos x="T4" y="T5"/>
                </a:cxn>
                <a:cxn ang="T11">
                  <a:pos x="T6" y="T7"/>
                </a:cxn>
              </a:cxnLst>
              <a:rect l="T12" t="T13" r="T14" b="T15"/>
              <a:pathLst>
                <a:path w="209" h="321">
                  <a:moveTo>
                    <a:pt x="0" y="0"/>
                  </a:moveTo>
                  <a:lnTo>
                    <a:pt x="0" y="321"/>
                  </a:lnTo>
                  <a:lnTo>
                    <a:pt x="209" y="321"/>
                  </a:lnTo>
                  <a:lnTo>
                    <a:pt x="209"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66" name="Line 96">
              <a:extLst>
                <a:ext uri="{FF2B5EF4-FFF2-40B4-BE49-F238E27FC236}">
                  <a16:creationId xmlns:a16="http://schemas.microsoft.com/office/drawing/2014/main" id="{78EC1432-64A7-5448-91D5-472498F25FD2}"/>
                </a:ext>
              </a:extLst>
            </p:cNvPr>
            <p:cNvSpPr>
              <a:spLocks noChangeShapeType="1"/>
            </p:cNvSpPr>
            <p:nvPr/>
          </p:nvSpPr>
          <p:spPr bwMode="auto">
            <a:xfrm>
              <a:off x="7131051" y="4173538"/>
              <a:ext cx="0" cy="6143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7" name="Line 97">
              <a:extLst>
                <a:ext uri="{FF2B5EF4-FFF2-40B4-BE49-F238E27FC236}">
                  <a16:creationId xmlns:a16="http://schemas.microsoft.com/office/drawing/2014/main" id="{2A005FF4-242E-6541-933C-D9190648C713}"/>
                </a:ext>
              </a:extLst>
            </p:cNvPr>
            <p:cNvSpPr>
              <a:spLocks noChangeShapeType="1"/>
            </p:cNvSpPr>
            <p:nvPr/>
          </p:nvSpPr>
          <p:spPr bwMode="auto">
            <a:xfrm>
              <a:off x="6292851" y="4395788"/>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68" name="Freeform 98">
              <a:extLst>
                <a:ext uri="{FF2B5EF4-FFF2-40B4-BE49-F238E27FC236}">
                  <a16:creationId xmlns:a16="http://schemas.microsoft.com/office/drawing/2014/main" id="{D167A51B-B293-8945-A107-4F07ABAA5327}"/>
                </a:ext>
              </a:extLst>
            </p:cNvPr>
            <p:cNvSpPr>
              <a:spLocks/>
            </p:cNvSpPr>
            <p:nvPr/>
          </p:nvSpPr>
          <p:spPr bwMode="auto">
            <a:xfrm>
              <a:off x="6292851" y="4395788"/>
              <a:ext cx="331788" cy="633413"/>
            </a:xfrm>
            <a:custGeom>
              <a:avLst/>
              <a:gdLst>
                <a:gd name="T0" fmla="*/ 0 w 209"/>
                <a:gd name="T1" fmla="*/ 0 h 399"/>
                <a:gd name="T2" fmla="*/ 0 w 209"/>
                <a:gd name="T3" fmla="*/ 2147483647 h 399"/>
                <a:gd name="T4" fmla="*/ 2147483647 w 209"/>
                <a:gd name="T5" fmla="*/ 2147483647 h 399"/>
                <a:gd name="T6" fmla="*/ 2147483647 w 209"/>
                <a:gd name="T7" fmla="*/ 0 h 399"/>
                <a:gd name="T8" fmla="*/ 0 60000 65536"/>
                <a:gd name="T9" fmla="*/ 0 60000 65536"/>
                <a:gd name="T10" fmla="*/ 0 60000 65536"/>
                <a:gd name="T11" fmla="*/ 0 60000 65536"/>
                <a:gd name="T12" fmla="*/ 0 w 209"/>
                <a:gd name="T13" fmla="*/ 0 h 399"/>
                <a:gd name="T14" fmla="*/ 209 w 209"/>
                <a:gd name="T15" fmla="*/ 399 h 399"/>
              </a:gdLst>
              <a:ahLst/>
              <a:cxnLst>
                <a:cxn ang="T8">
                  <a:pos x="T0" y="T1"/>
                </a:cxn>
                <a:cxn ang="T9">
                  <a:pos x="T2" y="T3"/>
                </a:cxn>
                <a:cxn ang="T10">
                  <a:pos x="T4" y="T5"/>
                </a:cxn>
                <a:cxn ang="T11">
                  <a:pos x="T6" y="T7"/>
                </a:cxn>
              </a:cxnLst>
              <a:rect l="T12" t="T13" r="T14" b="T15"/>
              <a:pathLst>
                <a:path w="209" h="399">
                  <a:moveTo>
                    <a:pt x="0" y="0"/>
                  </a:moveTo>
                  <a:lnTo>
                    <a:pt x="0" y="399"/>
                  </a:lnTo>
                  <a:lnTo>
                    <a:pt x="209" y="399"/>
                  </a:lnTo>
                  <a:lnTo>
                    <a:pt x="209"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69" name="Line 99">
              <a:extLst>
                <a:ext uri="{FF2B5EF4-FFF2-40B4-BE49-F238E27FC236}">
                  <a16:creationId xmlns:a16="http://schemas.microsoft.com/office/drawing/2014/main" id="{53B5B4BA-E937-0A46-8FB9-0101035F72D4}"/>
                </a:ext>
              </a:extLst>
            </p:cNvPr>
            <p:cNvSpPr>
              <a:spLocks noChangeShapeType="1"/>
            </p:cNvSpPr>
            <p:nvPr/>
          </p:nvSpPr>
          <p:spPr bwMode="auto">
            <a:xfrm flipV="1">
              <a:off x="7464426" y="4173538"/>
              <a:ext cx="0" cy="6143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0" name="Line 100">
              <a:extLst>
                <a:ext uri="{FF2B5EF4-FFF2-40B4-BE49-F238E27FC236}">
                  <a16:creationId xmlns:a16="http://schemas.microsoft.com/office/drawing/2014/main" id="{0A13B48E-B725-B84A-999B-F5FF3D651644}"/>
                </a:ext>
              </a:extLst>
            </p:cNvPr>
            <p:cNvSpPr>
              <a:spLocks noChangeShapeType="1"/>
            </p:cNvSpPr>
            <p:nvPr/>
          </p:nvSpPr>
          <p:spPr bwMode="auto">
            <a:xfrm>
              <a:off x="7131051" y="3073401"/>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1" name="Line 101">
              <a:extLst>
                <a:ext uri="{FF2B5EF4-FFF2-40B4-BE49-F238E27FC236}">
                  <a16:creationId xmlns:a16="http://schemas.microsoft.com/office/drawing/2014/main" id="{D8B6D155-E16B-CD4E-84F6-22C938738B8E}"/>
                </a:ext>
              </a:extLst>
            </p:cNvPr>
            <p:cNvSpPr>
              <a:spLocks noChangeShapeType="1"/>
            </p:cNvSpPr>
            <p:nvPr/>
          </p:nvSpPr>
          <p:spPr bwMode="auto">
            <a:xfrm>
              <a:off x="7131051" y="3073401"/>
              <a:ext cx="0" cy="11001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2" name="Line 102">
              <a:extLst>
                <a:ext uri="{FF2B5EF4-FFF2-40B4-BE49-F238E27FC236}">
                  <a16:creationId xmlns:a16="http://schemas.microsoft.com/office/drawing/2014/main" id="{87D8FF4B-2CCD-5D42-903F-9D6BEE54FE5B}"/>
                </a:ext>
              </a:extLst>
            </p:cNvPr>
            <p:cNvSpPr>
              <a:spLocks noChangeShapeType="1"/>
            </p:cNvSpPr>
            <p:nvPr/>
          </p:nvSpPr>
          <p:spPr bwMode="auto">
            <a:xfrm flipV="1">
              <a:off x="7464426" y="3073401"/>
              <a:ext cx="0" cy="11001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3" name="Line 103">
              <a:extLst>
                <a:ext uri="{FF2B5EF4-FFF2-40B4-BE49-F238E27FC236}">
                  <a16:creationId xmlns:a16="http://schemas.microsoft.com/office/drawing/2014/main" id="{62B07D19-BF14-924F-B34A-26EDC7329934}"/>
                </a:ext>
              </a:extLst>
            </p:cNvPr>
            <p:cNvSpPr>
              <a:spLocks noChangeShapeType="1"/>
            </p:cNvSpPr>
            <p:nvPr/>
          </p:nvSpPr>
          <p:spPr bwMode="auto">
            <a:xfrm flipV="1">
              <a:off x="6207126" y="3130551"/>
              <a:ext cx="0" cy="11763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4" name="Line 104">
              <a:extLst>
                <a:ext uri="{FF2B5EF4-FFF2-40B4-BE49-F238E27FC236}">
                  <a16:creationId xmlns:a16="http://schemas.microsoft.com/office/drawing/2014/main" id="{7CEBB473-1E5E-0C48-B0D5-6155B837B1F0}"/>
                </a:ext>
              </a:extLst>
            </p:cNvPr>
            <p:cNvSpPr>
              <a:spLocks noChangeShapeType="1"/>
            </p:cNvSpPr>
            <p:nvPr/>
          </p:nvSpPr>
          <p:spPr bwMode="auto">
            <a:xfrm>
              <a:off x="5873751" y="3130551"/>
              <a:ext cx="0" cy="11763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5" name="Line 105">
              <a:extLst>
                <a:ext uri="{FF2B5EF4-FFF2-40B4-BE49-F238E27FC236}">
                  <a16:creationId xmlns:a16="http://schemas.microsoft.com/office/drawing/2014/main" id="{6B3D51BA-D4C3-DE4A-97A7-9A35C72898CD}"/>
                </a:ext>
              </a:extLst>
            </p:cNvPr>
            <p:cNvSpPr>
              <a:spLocks noChangeShapeType="1"/>
            </p:cNvSpPr>
            <p:nvPr/>
          </p:nvSpPr>
          <p:spPr bwMode="auto">
            <a:xfrm flipV="1">
              <a:off x="6624638" y="3502026"/>
              <a:ext cx="0" cy="8937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6" name="Line 106">
              <a:extLst>
                <a:ext uri="{FF2B5EF4-FFF2-40B4-BE49-F238E27FC236}">
                  <a16:creationId xmlns:a16="http://schemas.microsoft.com/office/drawing/2014/main" id="{0A57D27B-D9C1-1145-9F03-67CD97DE2E43}"/>
                </a:ext>
              </a:extLst>
            </p:cNvPr>
            <p:cNvSpPr>
              <a:spLocks noChangeShapeType="1"/>
            </p:cNvSpPr>
            <p:nvPr/>
          </p:nvSpPr>
          <p:spPr bwMode="auto">
            <a:xfrm>
              <a:off x="6292851" y="3502026"/>
              <a:ext cx="0" cy="89376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7" name="Line 107">
              <a:extLst>
                <a:ext uri="{FF2B5EF4-FFF2-40B4-BE49-F238E27FC236}">
                  <a16:creationId xmlns:a16="http://schemas.microsoft.com/office/drawing/2014/main" id="{FE5B374E-8884-9D4F-B5FA-309DF2BA1627}"/>
                </a:ext>
              </a:extLst>
            </p:cNvPr>
            <p:cNvSpPr>
              <a:spLocks noChangeShapeType="1"/>
            </p:cNvSpPr>
            <p:nvPr/>
          </p:nvSpPr>
          <p:spPr bwMode="auto">
            <a:xfrm>
              <a:off x="6711951" y="3595688"/>
              <a:ext cx="0" cy="9239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8" name="Line 108">
              <a:extLst>
                <a:ext uri="{FF2B5EF4-FFF2-40B4-BE49-F238E27FC236}">
                  <a16:creationId xmlns:a16="http://schemas.microsoft.com/office/drawing/2014/main" id="{CE5643AC-FF81-1846-8211-90C14E62D4EB}"/>
                </a:ext>
              </a:extLst>
            </p:cNvPr>
            <p:cNvSpPr>
              <a:spLocks noChangeShapeType="1"/>
            </p:cNvSpPr>
            <p:nvPr/>
          </p:nvSpPr>
          <p:spPr bwMode="auto">
            <a:xfrm flipV="1">
              <a:off x="7043738" y="3595688"/>
              <a:ext cx="0" cy="9239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79" name="Line 109">
              <a:extLst>
                <a:ext uri="{FF2B5EF4-FFF2-40B4-BE49-F238E27FC236}">
                  <a16:creationId xmlns:a16="http://schemas.microsoft.com/office/drawing/2014/main" id="{9D13C779-8F31-2644-AE53-B0A4A840EFED}"/>
                </a:ext>
              </a:extLst>
            </p:cNvPr>
            <p:cNvSpPr>
              <a:spLocks noChangeShapeType="1"/>
            </p:cNvSpPr>
            <p:nvPr/>
          </p:nvSpPr>
          <p:spPr bwMode="auto">
            <a:xfrm>
              <a:off x="7131051" y="417353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0" name="Line 110">
              <a:extLst>
                <a:ext uri="{FF2B5EF4-FFF2-40B4-BE49-F238E27FC236}">
                  <a16:creationId xmlns:a16="http://schemas.microsoft.com/office/drawing/2014/main" id="{129020FE-97F8-0B47-8E3A-DD1E8DC84E93}"/>
                </a:ext>
              </a:extLst>
            </p:cNvPr>
            <p:cNvSpPr>
              <a:spLocks noChangeShapeType="1"/>
            </p:cNvSpPr>
            <p:nvPr/>
          </p:nvSpPr>
          <p:spPr bwMode="auto">
            <a:xfrm>
              <a:off x="7131051" y="4787901"/>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1" name="Freeform 111">
              <a:extLst>
                <a:ext uri="{FF2B5EF4-FFF2-40B4-BE49-F238E27FC236}">
                  <a16:creationId xmlns:a16="http://schemas.microsoft.com/office/drawing/2014/main" id="{6E396E3A-FC60-F242-8320-2BDC3AE0A50E}"/>
                </a:ext>
              </a:extLst>
            </p:cNvPr>
            <p:cNvSpPr>
              <a:spLocks/>
            </p:cNvSpPr>
            <p:nvPr/>
          </p:nvSpPr>
          <p:spPr bwMode="auto">
            <a:xfrm>
              <a:off x="5454651" y="3748088"/>
              <a:ext cx="333375" cy="1281113"/>
            </a:xfrm>
            <a:custGeom>
              <a:avLst/>
              <a:gdLst>
                <a:gd name="T0" fmla="*/ 0 w 210"/>
                <a:gd name="T1" fmla="*/ 0 h 807"/>
                <a:gd name="T2" fmla="*/ 0 w 210"/>
                <a:gd name="T3" fmla="*/ 2147483647 h 807"/>
                <a:gd name="T4" fmla="*/ 2147483647 w 210"/>
                <a:gd name="T5" fmla="*/ 2147483647 h 807"/>
                <a:gd name="T6" fmla="*/ 2147483647 w 210"/>
                <a:gd name="T7" fmla="*/ 0 h 807"/>
                <a:gd name="T8" fmla="*/ 0 60000 65536"/>
                <a:gd name="T9" fmla="*/ 0 60000 65536"/>
                <a:gd name="T10" fmla="*/ 0 60000 65536"/>
                <a:gd name="T11" fmla="*/ 0 60000 65536"/>
                <a:gd name="T12" fmla="*/ 0 w 210"/>
                <a:gd name="T13" fmla="*/ 0 h 807"/>
                <a:gd name="T14" fmla="*/ 210 w 210"/>
                <a:gd name="T15" fmla="*/ 807 h 807"/>
              </a:gdLst>
              <a:ahLst/>
              <a:cxnLst>
                <a:cxn ang="T8">
                  <a:pos x="T0" y="T1"/>
                </a:cxn>
                <a:cxn ang="T9">
                  <a:pos x="T2" y="T3"/>
                </a:cxn>
                <a:cxn ang="T10">
                  <a:pos x="T4" y="T5"/>
                </a:cxn>
                <a:cxn ang="T11">
                  <a:pos x="T6" y="T7"/>
                </a:cxn>
              </a:cxnLst>
              <a:rect l="T12" t="T13" r="T14" b="T15"/>
              <a:pathLst>
                <a:path w="210" h="807">
                  <a:moveTo>
                    <a:pt x="0" y="0"/>
                  </a:moveTo>
                  <a:lnTo>
                    <a:pt x="0" y="807"/>
                  </a:lnTo>
                  <a:lnTo>
                    <a:pt x="210" y="807"/>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682" name="Line 112">
              <a:extLst>
                <a:ext uri="{FF2B5EF4-FFF2-40B4-BE49-F238E27FC236}">
                  <a16:creationId xmlns:a16="http://schemas.microsoft.com/office/drawing/2014/main" id="{D1A082CB-2E35-6B42-A123-195DE72487E1}"/>
                </a:ext>
              </a:extLst>
            </p:cNvPr>
            <p:cNvSpPr>
              <a:spLocks noChangeShapeType="1"/>
            </p:cNvSpPr>
            <p:nvPr/>
          </p:nvSpPr>
          <p:spPr bwMode="auto">
            <a:xfrm>
              <a:off x="5454651" y="2009776"/>
              <a:ext cx="0" cy="5683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3" name="Line 113">
              <a:extLst>
                <a:ext uri="{FF2B5EF4-FFF2-40B4-BE49-F238E27FC236}">
                  <a16:creationId xmlns:a16="http://schemas.microsoft.com/office/drawing/2014/main" id="{8762AAAB-2B8E-D746-BB88-8E5764A0B01F}"/>
                </a:ext>
              </a:extLst>
            </p:cNvPr>
            <p:cNvSpPr>
              <a:spLocks noChangeShapeType="1"/>
            </p:cNvSpPr>
            <p:nvPr/>
          </p:nvSpPr>
          <p:spPr bwMode="auto">
            <a:xfrm>
              <a:off x="4275138" y="213518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4" name="Line 114">
              <a:extLst>
                <a:ext uri="{FF2B5EF4-FFF2-40B4-BE49-F238E27FC236}">
                  <a16:creationId xmlns:a16="http://schemas.microsoft.com/office/drawing/2014/main" id="{77333BD6-3069-FF4B-A1B3-6334B2B4B4B2}"/>
                </a:ext>
              </a:extLst>
            </p:cNvPr>
            <p:cNvSpPr>
              <a:spLocks noChangeShapeType="1"/>
            </p:cNvSpPr>
            <p:nvPr/>
          </p:nvSpPr>
          <p:spPr bwMode="auto">
            <a:xfrm flipV="1">
              <a:off x="4189413" y="2106613"/>
              <a:ext cx="0" cy="64135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5" name="Line 115">
              <a:extLst>
                <a:ext uri="{FF2B5EF4-FFF2-40B4-BE49-F238E27FC236}">
                  <a16:creationId xmlns:a16="http://schemas.microsoft.com/office/drawing/2014/main" id="{F2AD1905-1E2F-7E46-8A71-CB508C3465EB}"/>
                </a:ext>
              </a:extLst>
            </p:cNvPr>
            <p:cNvSpPr>
              <a:spLocks noChangeShapeType="1"/>
            </p:cNvSpPr>
            <p:nvPr/>
          </p:nvSpPr>
          <p:spPr bwMode="auto">
            <a:xfrm>
              <a:off x="4275138" y="291623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6" name="Line 116">
              <a:extLst>
                <a:ext uri="{FF2B5EF4-FFF2-40B4-BE49-F238E27FC236}">
                  <a16:creationId xmlns:a16="http://schemas.microsoft.com/office/drawing/2014/main" id="{54372DA0-469F-2342-B76A-A859E68CD42E}"/>
                </a:ext>
              </a:extLst>
            </p:cNvPr>
            <p:cNvSpPr>
              <a:spLocks noChangeShapeType="1"/>
            </p:cNvSpPr>
            <p:nvPr/>
          </p:nvSpPr>
          <p:spPr bwMode="auto">
            <a:xfrm flipV="1">
              <a:off x="4608513" y="2135188"/>
              <a:ext cx="0" cy="78105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7" name="Line 117">
              <a:extLst>
                <a:ext uri="{FF2B5EF4-FFF2-40B4-BE49-F238E27FC236}">
                  <a16:creationId xmlns:a16="http://schemas.microsoft.com/office/drawing/2014/main" id="{04A77E9B-B4EF-2C48-BCC3-1036334F2037}"/>
                </a:ext>
              </a:extLst>
            </p:cNvPr>
            <p:cNvSpPr>
              <a:spLocks noChangeShapeType="1"/>
            </p:cNvSpPr>
            <p:nvPr/>
          </p:nvSpPr>
          <p:spPr bwMode="auto">
            <a:xfrm>
              <a:off x="4275138" y="2135188"/>
              <a:ext cx="0" cy="78105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8" name="Line 118">
              <a:extLst>
                <a:ext uri="{FF2B5EF4-FFF2-40B4-BE49-F238E27FC236}">
                  <a16:creationId xmlns:a16="http://schemas.microsoft.com/office/drawing/2014/main" id="{D64E4B81-9635-D042-8ED7-30BBE14D9EC8}"/>
                </a:ext>
              </a:extLst>
            </p:cNvPr>
            <p:cNvSpPr>
              <a:spLocks noChangeShapeType="1"/>
            </p:cNvSpPr>
            <p:nvPr/>
          </p:nvSpPr>
          <p:spPr bwMode="auto">
            <a:xfrm>
              <a:off x="4694238" y="2592388"/>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89" name="Line 119">
              <a:extLst>
                <a:ext uri="{FF2B5EF4-FFF2-40B4-BE49-F238E27FC236}">
                  <a16:creationId xmlns:a16="http://schemas.microsoft.com/office/drawing/2014/main" id="{3CFEA17F-717C-A546-B581-561D4E84DBCE}"/>
                </a:ext>
              </a:extLst>
            </p:cNvPr>
            <p:cNvSpPr>
              <a:spLocks noChangeShapeType="1"/>
            </p:cNvSpPr>
            <p:nvPr/>
          </p:nvSpPr>
          <p:spPr bwMode="auto">
            <a:xfrm>
              <a:off x="4694238" y="2592388"/>
              <a:ext cx="0" cy="6572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0" name="Line 120">
              <a:extLst>
                <a:ext uri="{FF2B5EF4-FFF2-40B4-BE49-F238E27FC236}">
                  <a16:creationId xmlns:a16="http://schemas.microsoft.com/office/drawing/2014/main" id="{AA53AF56-B04C-1A40-843A-6C8C11900481}"/>
                </a:ext>
              </a:extLst>
            </p:cNvPr>
            <p:cNvSpPr>
              <a:spLocks noChangeShapeType="1"/>
            </p:cNvSpPr>
            <p:nvPr/>
          </p:nvSpPr>
          <p:spPr bwMode="auto">
            <a:xfrm flipV="1">
              <a:off x="5026026" y="2592388"/>
              <a:ext cx="0" cy="657225"/>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1" name="Line 121">
              <a:extLst>
                <a:ext uri="{FF2B5EF4-FFF2-40B4-BE49-F238E27FC236}">
                  <a16:creationId xmlns:a16="http://schemas.microsoft.com/office/drawing/2014/main" id="{C7BB006C-00E8-2746-95B5-9E84FB7CAA75}"/>
                </a:ext>
              </a:extLst>
            </p:cNvPr>
            <p:cNvSpPr>
              <a:spLocks noChangeShapeType="1"/>
            </p:cNvSpPr>
            <p:nvPr/>
          </p:nvSpPr>
          <p:spPr bwMode="auto">
            <a:xfrm>
              <a:off x="4694238" y="3249613"/>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2" name="Line 122">
              <a:extLst>
                <a:ext uri="{FF2B5EF4-FFF2-40B4-BE49-F238E27FC236}">
                  <a16:creationId xmlns:a16="http://schemas.microsoft.com/office/drawing/2014/main" id="{100B8F0F-3056-324D-A9DA-DF679F3B76C4}"/>
                </a:ext>
              </a:extLst>
            </p:cNvPr>
            <p:cNvSpPr>
              <a:spLocks noChangeShapeType="1"/>
            </p:cNvSpPr>
            <p:nvPr/>
          </p:nvSpPr>
          <p:spPr bwMode="auto">
            <a:xfrm>
              <a:off x="5454651" y="2578101"/>
              <a:ext cx="0" cy="11699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3" name="Line 123">
              <a:extLst>
                <a:ext uri="{FF2B5EF4-FFF2-40B4-BE49-F238E27FC236}">
                  <a16:creationId xmlns:a16="http://schemas.microsoft.com/office/drawing/2014/main" id="{36416CF2-22EF-2443-997F-26251E2BB6F1}"/>
                </a:ext>
              </a:extLst>
            </p:cNvPr>
            <p:cNvSpPr>
              <a:spLocks noChangeShapeType="1"/>
            </p:cNvSpPr>
            <p:nvPr/>
          </p:nvSpPr>
          <p:spPr bwMode="auto">
            <a:xfrm>
              <a:off x="3856038" y="2106613"/>
              <a:ext cx="0" cy="64135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4" name="Line 124">
              <a:extLst>
                <a:ext uri="{FF2B5EF4-FFF2-40B4-BE49-F238E27FC236}">
                  <a16:creationId xmlns:a16="http://schemas.microsoft.com/office/drawing/2014/main" id="{3FB3AB2C-FBD9-0448-98E6-88E1E6F4B7A9}"/>
                </a:ext>
              </a:extLst>
            </p:cNvPr>
            <p:cNvSpPr>
              <a:spLocks noChangeShapeType="1"/>
            </p:cNvSpPr>
            <p:nvPr/>
          </p:nvSpPr>
          <p:spPr bwMode="auto">
            <a:xfrm flipH="1">
              <a:off x="3436938" y="2435226"/>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5" name="Line 125">
              <a:extLst>
                <a:ext uri="{FF2B5EF4-FFF2-40B4-BE49-F238E27FC236}">
                  <a16:creationId xmlns:a16="http://schemas.microsoft.com/office/drawing/2014/main" id="{8FB497D8-5286-A846-B3AC-D113C4A28A4A}"/>
                </a:ext>
              </a:extLst>
            </p:cNvPr>
            <p:cNvSpPr>
              <a:spLocks noChangeShapeType="1"/>
            </p:cNvSpPr>
            <p:nvPr/>
          </p:nvSpPr>
          <p:spPr bwMode="auto">
            <a:xfrm flipH="1">
              <a:off x="3436938" y="3706813"/>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6" name="Line 126">
              <a:extLst>
                <a:ext uri="{FF2B5EF4-FFF2-40B4-BE49-F238E27FC236}">
                  <a16:creationId xmlns:a16="http://schemas.microsoft.com/office/drawing/2014/main" id="{1BB046DA-6B2A-9D4C-8570-6691C03D6718}"/>
                </a:ext>
              </a:extLst>
            </p:cNvPr>
            <p:cNvSpPr>
              <a:spLocks noChangeShapeType="1"/>
            </p:cNvSpPr>
            <p:nvPr/>
          </p:nvSpPr>
          <p:spPr bwMode="auto">
            <a:xfrm>
              <a:off x="3436938" y="2435226"/>
              <a:ext cx="0" cy="12715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7" name="Line 127">
              <a:extLst>
                <a:ext uri="{FF2B5EF4-FFF2-40B4-BE49-F238E27FC236}">
                  <a16:creationId xmlns:a16="http://schemas.microsoft.com/office/drawing/2014/main" id="{8492AAE2-A0C6-0240-AAEC-EBF4824BFA16}"/>
                </a:ext>
              </a:extLst>
            </p:cNvPr>
            <p:cNvSpPr>
              <a:spLocks noChangeShapeType="1"/>
            </p:cNvSpPr>
            <p:nvPr/>
          </p:nvSpPr>
          <p:spPr bwMode="auto">
            <a:xfrm flipV="1">
              <a:off x="3770313" y="2435226"/>
              <a:ext cx="0" cy="12715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8" name="Line 128">
              <a:extLst>
                <a:ext uri="{FF2B5EF4-FFF2-40B4-BE49-F238E27FC236}">
                  <a16:creationId xmlns:a16="http://schemas.microsoft.com/office/drawing/2014/main" id="{4757BD5E-DA85-7547-8464-649C16D5AD03}"/>
                </a:ext>
              </a:extLst>
            </p:cNvPr>
            <p:cNvSpPr>
              <a:spLocks noChangeShapeType="1"/>
            </p:cNvSpPr>
            <p:nvPr/>
          </p:nvSpPr>
          <p:spPr bwMode="auto">
            <a:xfrm flipH="1">
              <a:off x="3016251" y="3438526"/>
              <a:ext cx="334963"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699" name="Line 129">
              <a:extLst>
                <a:ext uri="{FF2B5EF4-FFF2-40B4-BE49-F238E27FC236}">
                  <a16:creationId xmlns:a16="http://schemas.microsoft.com/office/drawing/2014/main" id="{C20C4CEF-6800-D74F-A876-F636C9C8AA2C}"/>
                </a:ext>
              </a:extLst>
            </p:cNvPr>
            <p:cNvSpPr>
              <a:spLocks noChangeShapeType="1"/>
            </p:cNvSpPr>
            <p:nvPr/>
          </p:nvSpPr>
          <p:spPr bwMode="auto">
            <a:xfrm>
              <a:off x="3016251" y="2359026"/>
              <a:ext cx="0" cy="10795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00" name="Line 130">
              <a:extLst>
                <a:ext uri="{FF2B5EF4-FFF2-40B4-BE49-F238E27FC236}">
                  <a16:creationId xmlns:a16="http://schemas.microsoft.com/office/drawing/2014/main" id="{D887059E-D434-524A-AC17-AD2D6776B8B3}"/>
                </a:ext>
              </a:extLst>
            </p:cNvPr>
            <p:cNvSpPr>
              <a:spLocks noChangeShapeType="1"/>
            </p:cNvSpPr>
            <p:nvPr/>
          </p:nvSpPr>
          <p:spPr bwMode="auto">
            <a:xfrm flipV="1">
              <a:off x="3351213" y="2359026"/>
              <a:ext cx="0" cy="10795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01" name="Line 131">
              <a:extLst>
                <a:ext uri="{FF2B5EF4-FFF2-40B4-BE49-F238E27FC236}">
                  <a16:creationId xmlns:a16="http://schemas.microsoft.com/office/drawing/2014/main" id="{FCDDB0F4-B61E-3C46-B320-252371BC2A2C}"/>
                </a:ext>
              </a:extLst>
            </p:cNvPr>
            <p:cNvSpPr>
              <a:spLocks noChangeShapeType="1"/>
            </p:cNvSpPr>
            <p:nvPr/>
          </p:nvSpPr>
          <p:spPr bwMode="auto">
            <a:xfrm flipH="1">
              <a:off x="3016251" y="2359026"/>
              <a:ext cx="334963"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02" name="Freeform 132">
              <a:extLst>
                <a:ext uri="{FF2B5EF4-FFF2-40B4-BE49-F238E27FC236}">
                  <a16:creationId xmlns:a16="http://schemas.microsoft.com/office/drawing/2014/main" id="{A761DE08-4E89-1B44-BEDF-3D4F463DBD36}"/>
                </a:ext>
              </a:extLst>
            </p:cNvPr>
            <p:cNvSpPr>
              <a:spLocks/>
            </p:cNvSpPr>
            <p:nvPr/>
          </p:nvSpPr>
          <p:spPr bwMode="auto">
            <a:xfrm>
              <a:off x="3436938" y="3706813"/>
              <a:ext cx="333375" cy="1322388"/>
            </a:xfrm>
            <a:custGeom>
              <a:avLst/>
              <a:gdLst>
                <a:gd name="T0" fmla="*/ 0 w 210"/>
                <a:gd name="T1" fmla="*/ 0 h 833"/>
                <a:gd name="T2" fmla="*/ 0 w 210"/>
                <a:gd name="T3" fmla="*/ 2147483647 h 833"/>
                <a:gd name="T4" fmla="*/ 2147483647 w 210"/>
                <a:gd name="T5" fmla="*/ 2147483647 h 833"/>
                <a:gd name="T6" fmla="*/ 2147483647 w 210"/>
                <a:gd name="T7" fmla="*/ 0 h 833"/>
                <a:gd name="T8" fmla="*/ 0 60000 65536"/>
                <a:gd name="T9" fmla="*/ 0 60000 65536"/>
                <a:gd name="T10" fmla="*/ 0 60000 65536"/>
                <a:gd name="T11" fmla="*/ 0 60000 65536"/>
                <a:gd name="T12" fmla="*/ 0 w 210"/>
                <a:gd name="T13" fmla="*/ 0 h 833"/>
                <a:gd name="T14" fmla="*/ 210 w 210"/>
                <a:gd name="T15" fmla="*/ 833 h 833"/>
              </a:gdLst>
              <a:ahLst/>
              <a:cxnLst>
                <a:cxn ang="T8">
                  <a:pos x="T0" y="T1"/>
                </a:cxn>
                <a:cxn ang="T9">
                  <a:pos x="T2" y="T3"/>
                </a:cxn>
                <a:cxn ang="T10">
                  <a:pos x="T4" y="T5"/>
                </a:cxn>
                <a:cxn ang="T11">
                  <a:pos x="T6" y="T7"/>
                </a:cxn>
              </a:cxnLst>
              <a:rect l="T12" t="T13" r="T14" b="T15"/>
              <a:pathLst>
                <a:path w="210" h="833">
                  <a:moveTo>
                    <a:pt x="0" y="0"/>
                  </a:moveTo>
                  <a:lnTo>
                    <a:pt x="0" y="833"/>
                  </a:lnTo>
                  <a:lnTo>
                    <a:pt x="210" y="833"/>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03" name="Freeform 133">
              <a:extLst>
                <a:ext uri="{FF2B5EF4-FFF2-40B4-BE49-F238E27FC236}">
                  <a16:creationId xmlns:a16="http://schemas.microsoft.com/office/drawing/2014/main" id="{F7D713FA-D24F-4E49-B931-7E560A98375D}"/>
                </a:ext>
              </a:extLst>
            </p:cNvPr>
            <p:cNvSpPr>
              <a:spLocks/>
            </p:cNvSpPr>
            <p:nvPr/>
          </p:nvSpPr>
          <p:spPr bwMode="auto">
            <a:xfrm>
              <a:off x="3856038" y="3940176"/>
              <a:ext cx="333375" cy="1089025"/>
            </a:xfrm>
            <a:custGeom>
              <a:avLst/>
              <a:gdLst>
                <a:gd name="T0" fmla="*/ 0 w 210"/>
                <a:gd name="T1" fmla="*/ 0 h 686"/>
                <a:gd name="T2" fmla="*/ 0 w 210"/>
                <a:gd name="T3" fmla="*/ 2147483647 h 686"/>
                <a:gd name="T4" fmla="*/ 2147483647 w 210"/>
                <a:gd name="T5" fmla="*/ 2147483647 h 686"/>
                <a:gd name="T6" fmla="*/ 2147483647 w 210"/>
                <a:gd name="T7" fmla="*/ 0 h 686"/>
                <a:gd name="T8" fmla="*/ 0 60000 65536"/>
                <a:gd name="T9" fmla="*/ 0 60000 65536"/>
                <a:gd name="T10" fmla="*/ 0 60000 65536"/>
                <a:gd name="T11" fmla="*/ 0 60000 65536"/>
                <a:gd name="T12" fmla="*/ 0 w 210"/>
                <a:gd name="T13" fmla="*/ 0 h 686"/>
                <a:gd name="T14" fmla="*/ 210 w 210"/>
                <a:gd name="T15" fmla="*/ 686 h 686"/>
              </a:gdLst>
              <a:ahLst/>
              <a:cxnLst>
                <a:cxn ang="T8">
                  <a:pos x="T0" y="T1"/>
                </a:cxn>
                <a:cxn ang="T9">
                  <a:pos x="T2" y="T3"/>
                </a:cxn>
                <a:cxn ang="T10">
                  <a:pos x="T4" y="T5"/>
                </a:cxn>
                <a:cxn ang="T11">
                  <a:pos x="T6" y="T7"/>
                </a:cxn>
              </a:cxnLst>
              <a:rect l="T12" t="T13" r="T14" b="T15"/>
              <a:pathLst>
                <a:path w="210" h="686">
                  <a:moveTo>
                    <a:pt x="0" y="0"/>
                  </a:moveTo>
                  <a:lnTo>
                    <a:pt x="0" y="686"/>
                  </a:lnTo>
                  <a:lnTo>
                    <a:pt x="210" y="686"/>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04" name="Freeform 134">
              <a:extLst>
                <a:ext uri="{FF2B5EF4-FFF2-40B4-BE49-F238E27FC236}">
                  <a16:creationId xmlns:a16="http://schemas.microsoft.com/office/drawing/2014/main" id="{A03CAE17-BE58-374C-B1A7-A0B6646D029A}"/>
                </a:ext>
              </a:extLst>
            </p:cNvPr>
            <p:cNvSpPr>
              <a:spLocks/>
            </p:cNvSpPr>
            <p:nvPr/>
          </p:nvSpPr>
          <p:spPr bwMode="auto">
            <a:xfrm>
              <a:off x="3016251" y="3438526"/>
              <a:ext cx="334963" cy="1590675"/>
            </a:xfrm>
            <a:custGeom>
              <a:avLst/>
              <a:gdLst>
                <a:gd name="T0" fmla="*/ 0 w 211"/>
                <a:gd name="T1" fmla="*/ 0 h 1002"/>
                <a:gd name="T2" fmla="*/ 0 w 211"/>
                <a:gd name="T3" fmla="*/ 2147483647 h 1002"/>
                <a:gd name="T4" fmla="*/ 2147483647 w 211"/>
                <a:gd name="T5" fmla="*/ 2147483647 h 1002"/>
                <a:gd name="T6" fmla="*/ 2147483647 w 211"/>
                <a:gd name="T7" fmla="*/ 0 h 1002"/>
                <a:gd name="T8" fmla="*/ 0 60000 65536"/>
                <a:gd name="T9" fmla="*/ 0 60000 65536"/>
                <a:gd name="T10" fmla="*/ 0 60000 65536"/>
                <a:gd name="T11" fmla="*/ 0 60000 65536"/>
                <a:gd name="T12" fmla="*/ 0 w 211"/>
                <a:gd name="T13" fmla="*/ 0 h 1002"/>
                <a:gd name="T14" fmla="*/ 211 w 211"/>
                <a:gd name="T15" fmla="*/ 1002 h 1002"/>
              </a:gdLst>
              <a:ahLst/>
              <a:cxnLst>
                <a:cxn ang="T8">
                  <a:pos x="T0" y="T1"/>
                </a:cxn>
                <a:cxn ang="T9">
                  <a:pos x="T2" y="T3"/>
                </a:cxn>
                <a:cxn ang="T10">
                  <a:pos x="T4" y="T5"/>
                </a:cxn>
                <a:cxn ang="T11">
                  <a:pos x="T6" y="T7"/>
                </a:cxn>
              </a:cxnLst>
              <a:rect l="T12" t="T13" r="T14" b="T15"/>
              <a:pathLst>
                <a:path w="211" h="1002">
                  <a:moveTo>
                    <a:pt x="0" y="0"/>
                  </a:moveTo>
                  <a:lnTo>
                    <a:pt x="0" y="1002"/>
                  </a:lnTo>
                  <a:lnTo>
                    <a:pt x="211" y="1002"/>
                  </a:lnTo>
                  <a:lnTo>
                    <a:pt x="211"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05" name="Line 135">
              <a:extLst>
                <a:ext uri="{FF2B5EF4-FFF2-40B4-BE49-F238E27FC236}">
                  <a16:creationId xmlns:a16="http://schemas.microsoft.com/office/drawing/2014/main" id="{098F9C2B-28EF-CF43-8523-004C8D6043C9}"/>
                </a:ext>
              </a:extLst>
            </p:cNvPr>
            <p:cNvSpPr>
              <a:spLocks noChangeShapeType="1"/>
            </p:cNvSpPr>
            <p:nvPr/>
          </p:nvSpPr>
          <p:spPr bwMode="auto">
            <a:xfrm>
              <a:off x="4275138" y="4130676"/>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06" name="Freeform 136">
              <a:extLst>
                <a:ext uri="{FF2B5EF4-FFF2-40B4-BE49-F238E27FC236}">
                  <a16:creationId xmlns:a16="http://schemas.microsoft.com/office/drawing/2014/main" id="{685649A1-8D3E-0F47-BC93-40B36C3F55A0}"/>
                </a:ext>
              </a:extLst>
            </p:cNvPr>
            <p:cNvSpPr>
              <a:spLocks/>
            </p:cNvSpPr>
            <p:nvPr/>
          </p:nvSpPr>
          <p:spPr bwMode="auto">
            <a:xfrm>
              <a:off x="4275138" y="4130676"/>
              <a:ext cx="333375" cy="898525"/>
            </a:xfrm>
            <a:custGeom>
              <a:avLst/>
              <a:gdLst>
                <a:gd name="T0" fmla="*/ 0 w 210"/>
                <a:gd name="T1" fmla="*/ 0 h 566"/>
                <a:gd name="T2" fmla="*/ 0 w 210"/>
                <a:gd name="T3" fmla="*/ 2147483647 h 566"/>
                <a:gd name="T4" fmla="*/ 2147483647 w 210"/>
                <a:gd name="T5" fmla="*/ 2147483647 h 566"/>
                <a:gd name="T6" fmla="*/ 2147483647 w 210"/>
                <a:gd name="T7" fmla="*/ 0 h 566"/>
                <a:gd name="T8" fmla="*/ 0 60000 65536"/>
                <a:gd name="T9" fmla="*/ 0 60000 65536"/>
                <a:gd name="T10" fmla="*/ 0 60000 65536"/>
                <a:gd name="T11" fmla="*/ 0 60000 65536"/>
                <a:gd name="T12" fmla="*/ 0 w 210"/>
                <a:gd name="T13" fmla="*/ 0 h 566"/>
                <a:gd name="T14" fmla="*/ 210 w 210"/>
                <a:gd name="T15" fmla="*/ 566 h 566"/>
              </a:gdLst>
              <a:ahLst/>
              <a:cxnLst>
                <a:cxn ang="T8">
                  <a:pos x="T0" y="T1"/>
                </a:cxn>
                <a:cxn ang="T9">
                  <a:pos x="T2" y="T3"/>
                </a:cxn>
                <a:cxn ang="T10">
                  <a:pos x="T4" y="T5"/>
                </a:cxn>
                <a:cxn ang="T11">
                  <a:pos x="T6" y="T7"/>
                </a:cxn>
              </a:cxnLst>
              <a:rect l="T12" t="T13" r="T14" b="T15"/>
              <a:pathLst>
                <a:path w="210" h="566">
                  <a:moveTo>
                    <a:pt x="0" y="0"/>
                  </a:moveTo>
                  <a:lnTo>
                    <a:pt x="0" y="566"/>
                  </a:lnTo>
                  <a:lnTo>
                    <a:pt x="210" y="566"/>
                  </a:lnTo>
                  <a:lnTo>
                    <a:pt x="210"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07" name="Line 137">
              <a:extLst>
                <a:ext uri="{FF2B5EF4-FFF2-40B4-BE49-F238E27FC236}">
                  <a16:creationId xmlns:a16="http://schemas.microsoft.com/office/drawing/2014/main" id="{B33EAB2D-6E7B-8548-8EA5-A537BB7DEC44}"/>
                </a:ext>
              </a:extLst>
            </p:cNvPr>
            <p:cNvSpPr>
              <a:spLocks noChangeShapeType="1"/>
            </p:cNvSpPr>
            <p:nvPr/>
          </p:nvSpPr>
          <p:spPr bwMode="auto">
            <a:xfrm>
              <a:off x="4694238" y="4367213"/>
              <a:ext cx="331788"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08" name="Freeform 138">
              <a:extLst>
                <a:ext uri="{FF2B5EF4-FFF2-40B4-BE49-F238E27FC236}">
                  <a16:creationId xmlns:a16="http://schemas.microsoft.com/office/drawing/2014/main" id="{A6C041B5-8AC8-374C-8CE6-66F1E2E5E311}"/>
                </a:ext>
              </a:extLst>
            </p:cNvPr>
            <p:cNvSpPr>
              <a:spLocks/>
            </p:cNvSpPr>
            <p:nvPr/>
          </p:nvSpPr>
          <p:spPr bwMode="auto">
            <a:xfrm>
              <a:off x="4694238" y="4367213"/>
              <a:ext cx="331788" cy="661988"/>
            </a:xfrm>
            <a:custGeom>
              <a:avLst/>
              <a:gdLst>
                <a:gd name="T0" fmla="*/ 0 w 209"/>
                <a:gd name="T1" fmla="*/ 0 h 417"/>
                <a:gd name="T2" fmla="*/ 0 w 209"/>
                <a:gd name="T3" fmla="*/ 2147483647 h 417"/>
                <a:gd name="T4" fmla="*/ 2147483647 w 209"/>
                <a:gd name="T5" fmla="*/ 2147483647 h 417"/>
                <a:gd name="T6" fmla="*/ 2147483647 w 209"/>
                <a:gd name="T7" fmla="*/ 0 h 417"/>
                <a:gd name="T8" fmla="*/ 0 60000 65536"/>
                <a:gd name="T9" fmla="*/ 0 60000 65536"/>
                <a:gd name="T10" fmla="*/ 0 60000 65536"/>
                <a:gd name="T11" fmla="*/ 0 60000 65536"/>
                <a:gd name="T12" fmla="*/ 0 w 209"/>
                <a:gd name="T13" fmla="*/ 0 h 417"/>
                <a:gd name="T14" fmla="*/ 209 w 209"/>
                <a:gd name="T15" fmla="*/ 417 h 417"/>
              </a:gdLst>
              <a:ahLst/>
              <a:cxnLst>
                <a:cxn ang="T8">
                  <a:pos x="T0" y="T1"/>
                </a:cxn>
                <a:cxn ang="T9">
                  <a:pos x="T2" y="T3"/>
                </a:cxn>
                <a:cxn ang="T10">
                  <a:pos x="T4" y="T5"/>
                </a:cxn>
                <a:cxn ang="T11">
                  <a:pos x="T6" y="T7"/>
                </a:cxn>
              </a:cxnLst>
              <a:rect l="T12" t="T13" r="T14" b="T15"/>
              <a:pathLst>
                <a:path w="209" h="417">
                  <a:moveTo>
                    <a:pt x="0" y="0"/>
                  </a:moveTo>
                  <a:lnTo>
                    <a:pt x="0" y="417"/>
                  </a:lnTo>
                  <a:lnTo>
                    <a:pt x="209" y="417"/>
                  </a:lnTo>
                  <a:lnTo>
                    <a:pt x="209" y="0"/>
                  </a:lnTo>
                </a:path>
              </a:pathLst>
            </a:custGeom>
            <a:noFill/>
            <a:ln w="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22709" name="Line 139">
              <a:extLst>
                <a:ext uri="{FF2B5EF4-FFF2-40B4-BE49-F238E27FC236}">
                  <a16:creationId xmlns:a16="http://schemas.microsoft.com/office/drawing/2014/main" id="{95D3DA3E-04BB-6A40-AF83-B42CCE5008E1}"/>
                </a:ext>
              </a:extLst>
            </p:cNvPr>
            <p:cNvSpPr>
              <a:spLocks noChangeShapeType="1"/>
            </p:cNvSpPr>
            <p:nvPr/>
          </p:nvSpPr>
          <p:spPr bwMode="auto">
            <a:xfrm flipV="1">
              <a:off x="4608513" y="2916238"/>
              <a:ext cx="0" cy="12144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0" name="Line 140">
              <a:extLst>
                <a:ext uri="{FF2B5EF4-FFF2-40B4-BE49-F238E27FC236}">
                  <a16:creationId xmlns:a16="http://schemas.microsoft.com/office/drawing/2014/main" id="{C913EFBD-680E-1B47-9430-E2ADEFEB10AC}"/>
                </a:ext>
              </a:extLst>
            </p:cNvPr>
            <p:cNvSpPr>
              <a:spLocks noChangeShapeType="1"/>
            </p:cNvSpPr>
            <p:nvPr/>
          </p:nvSpPr>
          <p:spPr bwMode="auto">
            <a:xfrm>
              <a:off x="4275138" y="2916238"/>
              <a:ext cx="0" cy="121443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1" name="Line 141">
              <a:extLst>
                <a:ext uri="{FF2B5EF4-FFF2-40B4-BE49-F238E27FC236}">
                  <a16:creationId xmlns:a16="http://schemas.microsoft.com/office/drawing/2014/main" id="{AE8DAF47-E544-7440-BF59-E6D87ACE8AD8}"/>
                </a:ext>
              </a:extLst>
            </p:cNvPr>
            <p:cNvSpPr>
              <a:spLocks noChangeShapeType="1"/>
            </p:cNvSpPr>
            <p:nvPr/>
          </p:nvSpPr>
          <p:spPr bwMode="auto">
            <a:xfrm flipV="1">
              <a:off x="5026026" y="3249613"/>
              <a:ext cx="0" cy="11176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2" name="Line 142">
              <a:extLst>
                <a:ext uri="{FF2B5EF4-FFF2-40B4-BE49-F238E27FC236}">
                  <a16:creationId xmlns:a16="http://schemas.microsoft.com/office/drawing/2014/main" id="{75B46414-412A-1E43-AF50-59E6878FBE90}"/>
                </a:ext>
              </a:extLst>
            </p:cNvPr>
            <p:cNvSpPr>
              <a:spLocks noChangeShapeType="1"/>
            </p:cNvSpPr>
            <p:nvPr/>
          </p:nvSpPr>
          <p:spPr bwMode="auto">
            <a:xfrm>
              <a:off x="4694238" y="3249613"/>
              <a:ext cx="0" cy="111760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3" name="Line 143">
              <a:extLst>
                <a:ext uri="{FF2B5EF4-FFF2-40B4-BE49-F238E27FC236}">
                  <a16:creationId xmlns:a16="http://schemas.microsoft.com/office/drawing/2014/main" id="{9D573B0C-A136-DF4A-8E70-23A9DA4BA0E6}"/>
                </a:ext>
              </a:extLst>
            </p:cNvPr>
            <p:cNvSpPr>
              <a:spLocks noChangeShapeType="1"/>
            </p:cNvSpPr>
            <p:nvPr/>
          </p:nvSpPr>
          <p:spPr bwMode="auto">
            <a:xfrm>
              <a:off x="3856038" y="3940176"/>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4" name="Line 144">
              <a:extLst>
                <a:ext uri="{FF2B5EF4-FFF2-40B4-BE49-F238E27FC236}">
                  <a16:creationId xmlns:a16="http://schemas.microsoft.com/office/drawing/2014/main" id="{E3F9582C-366B-BE4D-AB55-1C80F8093F50}"/>
                </a:ext>
              </a:extLst>
            </p:cNvPr>
            <p:cNvSpPr>
              <a:spLocks noChangeShapeType="1"/>
            </p:cNvSpPr>
            <p:nvPr/>
          </p:nvSpPr>
          <p:spPr bwMode="auto">
            <a:xfrm>
              <a:off x="3856038" y="2747963"/>
              <a:ext cx="0" cy="11922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5" name="Line 145">
              <a:extLst>
                <a:ext uri="{FF2B5EF4-FFF2-40B4-BE49-F238E27FC236}">
                  <a16:creationId xmlns:a16="http://schemas.microsoft.com/office/drawing/2014/main" id="{98DC0C1C-589A-F742-9738-58E7C765805A}"/>
                </a:ext>
              </a:extLst>
            </p:cNvPr>
            <p:cNvSpPr>
              <a:spLocks noChangeShapeType="1"/>
            </p:cNvSpPr>
            <p:nvPr/>
          </p:nvSpPr>
          <p:spPr bwMode="auto">
            <a:xfrm flipV="1">
              <a:off x="4189413" y="2747963"/>
              <a:ext cx="0" cy="119221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6">
                  <a:solidFill>
                    <a:srgbClr val="000000"/>
                  </a:solidFill>
                  <a:round/>
                  <a:headEnd/>
                  <a:tailEnd/>
                </a14:hiddenLine>
              </a:ext>
            </a:extLst>
          </p:spPr>
          <p:txBody>
            <a:bodyPr/>
            <a:lstStyle/>
            <a:p>
              <a:endParaRPr lang="fr-FR"/>
            </a:p>
          </p:txBody>
        </p:sp>
        <p:sp>
          <p:nvSpPr>
            <p:cNvPr id="22716" name="Line 146">
              <a:extLst>
                <a:ext uri="{FF2B5EF4-FFF2-40B4-BE49-F238E27FC236}">
                  <a16:creationId xmlns:a16="http://schemas.microsoft.com/office/drawing/2014/main" id="{451329AF-D521-FE4F-AE47-EDF46FF33903}"/>
                </a:ext>
              </a:extLst>
            </p:cNvPr>
            <p:cNvSpPr>
              <a:spLocks noChangeShapeType="1"/>
            </p:cNvSpPr>
            <p:nvPr/>
          </p:nvSpPr>
          <p:spPr bwMode="auto">
            <a:xfrm>
              <a:off x="3856038" y="2747963"/>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7" name="Line 147">
              <a:extLst>
                <a:ext uri="{FF2B5EF4-FFF2-40B4-BE49-F238E27FC236}">
                  <a16:creationId xmlns:a16="http://schemas.microsoft.com/office/drawing/2014/main" id="{5CD96530-4B87-2147-9426-C8194FC43B9E}"/>
                </a:ext>
              </a:extLst>
            </p:cNvPr>
            <p:cNvSpPr>
              <a:spLocks noChangeShapeType="1"/>
            </p:cNvSpPr>
            <p:nvPr/>
          </p:nvSpPr>
          <p:spPr bwMode="auto">
            <a:xfrm>
              <a:off x="3856038" y="2106613"/>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8" name="Line 148">
              <a:extLst>
                <a:ext uri="{FF2B5EF4-FFF2-40B4-BE49-F238E27FC236}">
                  <a16:creationId xmlns:a16="http://schemas.microsoft.com/office/drawing/2014/main" id="{5B83737C-3341-0940-BB6C-811783B892EF}"/>
                </a:ext>
              </a:extLst>
            </p:cNvPr>
            <p:cNvSpPr>
              <a:spLocks noChangeShapeType="1"/>
            </p:cNvSpPr>
            <p:nvPr/>
          </p:nvSpPr>
          <p:spPr bwMode="auto">
            <a:xfrm>
              <a:off x="5454651" y="2009776"/>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19" name="Line 149">
              <a:extLst>
                <a:ext uri="{FF2B5EF4-FFF2-40B4-BE49-F238E27FC236}">
                  <a16:creationId xmlns:a16="http://schemas.microsoft.com/office/drawing/2014/main" id="{531471AA-CD83-864F-AE31-3387B7C9E20D}"/>
                </a:ext>
              </a:extLst>
            </p:cNvPr>
            <p:cNvSpPr>
              <a:spLocks noChangeShapeType="1"/>
            </p:cNvSpPr>
            <p:nvPr/>
          </p:nvSpPr>
          <p:spPr bwMode="auto">
            <a:xfrm>
              <a:off x="5454651" y="2578101"/>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20" name="Line 150">
              <a:extLst>
                <a:ext uri="{FF2B5EF4-FFF2-40B4-BE49-F238E27FC236}">
                  <a16:creationId xmlns:a16="http://schemas.microsoft.com/office/drawing/2014/main" id="{0271FC19-4EED-DE4B-A9AF-9E4E630CF232}"/>
                </a:ext>
              </a:extLst>
            </p:cNvPr>
            <p:cNvSpPr>
              <a:spLocks noChangeShapeType="1"/>
            </p:cNvSpPr>
            <p:nvPr/>
          </p:nvSpPr>
          <p:spPr bwMode="auto">
            <a:xfrm>
              <a:off x="5454651" y="3748088"/>
              <a:ext cx="333375" cy="0"/>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21" name="Line 151">
              <a:extLst>
                <a:ext uri="{FF2B5EF4-FFF2-40B4-BE49-F238E27FC236}">
                  <a16:creationId xmlns:a16="http://schemas.microsoft.com/office/drawing/2014/main" id="{1ECF540D-904D-AC47-BB19-8749F91D13A5}"/>
                </a:ext>
              </a:extLst>
            </p:cNvPr>
            <p:cNvSpPr>
              <a:spLocks noChangeShapeType="1"/>
            </p:cNvSpPr>
            <p:nvPr/>
          </p:nvSpPr>
          <p:spPr bwMode="auto">
            <a:xfrm flipV="1">
              <a:off x="3770313" y="1916113"/>
              <a:ext cx="0" cy="5191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22" name="Line 152">
              <a:extLst>
                <a:ext uri="{FF2B5EF4-FFF2-40B4-BE49-F238E27FC236}">
                  <a16:creationId xmlns:a16="http://schemas.microsoft.com/office/drawing/2014/main" id="{6C9B0D03-6C6C-3A48-BEC9-677D680AFF6B}"/>
                </a:ext>
              </a:extLst>
            </p:cNvPr>
            <p:cNvSpPr>
              <a:spLocks noChangeShapeType="1"/>
            </p:cNvSpPr>
            <p:nvPr/>
          </p:nvSpPr>
          <p:spPr bwMode="auto">
            <a:xfrm>
              <a:off x="3436938" y="1916113"/>
              <a:ext cx="0" cy="519113"/>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23" name="Line 153">
              <a:extLst>
                <a:ext uri="{FF2B5EF4-FFF2-40B4-BE49-F238E27FC236}">
                  <a16:creationId xmlns:a16="http://schemas.microsoft.com/office/drawing/2014/main" id="{88AEF98A-0E56-734E-AB2B-A78301786C5A}"/>
                </a:ext>
              </a:extLst>
            </p:cNvPr>
            <p:cNvSpPr>
              <a:spLocks noChangeShapeType="1"/>
            </p:cNvSpPr>
            <p:nvPr/>
          </p:nvSpPr>
          <p:spPr bwMode="auto">
            <a:xfrm flipV="1">
              <a:off x="3351213" y="1900238"/>
              <a:ext cx="0" cy="4587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22724" name="Line 154">
              <a:extLst>
                <a:ext uri="{FF2B5EF4-FFF2-40B4-BE49-F238E27FC236}">
                  <a16:creationId xmlns:a16="http://schemas.microsoft.com/office/drawing/2014/main" id="{D8F70E94-B2C3-D144-9B44-64E70225E604}"/>
                </a:ext>
              </a:extLst>
            </p:cNvPr>
            <p:cNvSpPr>
              <a:spLocks noChangeShapeType="1"/>
            </p:cNvSpPr>
            <p:nvPr/>
          </p:nvSpPr>
          <p:spPr bwMode="auto">
            <a:xfrm>
              <a:off x="3016251" y="1900238"/>
              <a:ext cx="0" cy="458788"/>
            </a:xfrm>
            <a:prstGeom prst="line">
              <a:avLst/>
            </a:prstGeom>
            <a:noFill/>
            <a:ln w="6">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22532" name="ZoneTexte 15457">
            <a:extLst>
              <a:ext uri="{FF2B5EF4-FFF2-40B4-BE49-F238E27FC236}">
                <a16:creationId xmlns:a16="http://schemas.microsoft.com/office/drawing/2014/main" id="{E205E5EC-46AF-4B4E-82D4-45E4E1DEC258}"/>
              </a:ext>
            </a:extLst>
          </p:cNvPr>
          <p:cNvSpPr txBox="1">
            <a:spLocks noChangeArrowheads="1"/>
          </p:cNvSpPr>
          <p:nvPr/>
        </p:nvSpPr>
        <p:spPr bwMode="auto">
          <a:xfrm>
            <a:off x="2387600" y="1628776"/>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100</a:t>
            </a:r>
          </a:p>
        </p:txBody>
      </p:sp>
      <p:sp>
        <p:nvSpPr>
          <p:cNvPr id="22533" name="ZoneTexte 162">
            <a:extLst>
              <a:ext uri="{FF2B5EF4-FFF2-40B4-BE49-F238E27FC236}">
                <a16:creationId xmlns:a16="http://schemas.microsoft.com/office/drawing/2014/main" id="{A85A177F-9DBA-3743-AB1E-DB6D1D85FBA8}"/>
              </a:ext>
            </a:extLst>
          </p:cNvPr>
          <p:cNvSpPr txBox="1">
            <a:spLocks noChangeArrowheads="1"/>
          </p:cNvSpPr>
          <p:nvPr/>
        </p:nvSpPr>
        <p:spPr bwMode="auto">
          <a:xfrm>
            <a:off x="8456614" y="1728789"/>
            <a:ext cx="388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a:solidFill>
                  <a:srgbClr val="002060"/>
                </a:solidFill>
                <a:ea typeface="ＭＳ Ｐゴシック" panose="020B0600070205080204" pitchFamily="34" charset="-128"/>
              </a:rPr>
              <a:t>3+</a:t>
            </a:r>
          </a:p>
        </p:txBody>
      </p:sp>
      <p:sp>
        <p:nvSpPr>
          <p:cNvPr id="22534" name="ZoneTexte 163">
            <a:extLst>
              <a:ext uri="{FF2B5EF4-FFF2-40B4-BE49-F238E27FC236}">
                <a16:creationId xmlns:a16="http://schemas.microsoft.com/office/drawing/2014/main" id="{FCEECD9B-6214-F846-A6AC-117E8252F940}"/>
              </a:ext>
            </a:extLst>
          </p:cNvPr>
          <p:cNvSpPr txBox="1">
            <a:spLocks noChangeArrowheads="1"/>
          </p:cNvSpPr>
          <p:nvPr/>
        </p:nvSpPr>
        <p:spPr bwMode="auto">
          <a:xfrm>
            <a:off x="2471738" y="2305051"/>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80</a:t>
            </a:r>
          </a:p>
        </p:txBody>
      </p:sp>
      <p:sp>
        <p:nvSpPr>
          <p:cNvPr id="22535" name="ZoneTexte 164">
            <a:extLst>
              <a:ext uri="{FF2B5EF4-FFF2-40B4-BE49-F238E27FC236}">
                <a16:creationId xmlns:a16="http://schemas.microsoft.com/office/drawing/2014/main" id="{4D71D9DA-FFEE-D74F-A88E-D55D46D5BD09}"/>
              </a:ext>
            </a:extLst>
          </p:cNvPr>
          <p:cNvSpPr txBox="1">
            <a:spLocks noChangeArrowheads="1"/>
          </p:cNvSpPr>
          <p:nvPr/>
        </p:nvSpPr>
        <p:spPr bwMode="auto">
          <a:xfrm>
            <a:off x="2471738" y="2979738"/>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60</a:t>
            </a:r>
          </a:p>
        </p:txBody>
      </p:sp>
      <p:sp>
        <p:nvSpPr>
          <p:cNvPr id="22536" name="ZoneTexte 165">
            <a:extLst>
              <a:ext uri="{FF2B5EF4-FFF2-40B4-BE49-F238E27FC236}">
                <a16:creationId xmlns:a16="http://schemas.microsoft.com/office/drawing/2014/main" id="{7C0F3735-D245-B24A-8F96-A7BD5D264A72}"/>
              </a:ext>
            </a:extLst>
          </p:cNvPr>
          <p:cNvSpPr txBox="1">
            <a:spLocks noChangeArrowheads="1"/>
          </p:cNvSpPr>
          <p:nvPr/>
        </p:nvSpPr>
        <p:spPr bwMode="auto">
          <a:xfrm>
            <a:off x="2471738" y="3656013"/>
            <a:ext cx="3540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40</a:t>
            </a:r>
          </a:p>
        </p:txBody>
      </p:sp>
      <p:sp>
        <p:nvSpPr>
          <p:cNvPr id="22537" name="ZoneTexte 166">
            <a:extLst>
              <a:ext uri="{FF2B5EF4-FFF2-40B4-BE49-F238E27FC236}">
                <a16:creationId xmlns:a16="http://schemas.microsoft.com/office/drawing/2014/main" id="{E63BD1A3-E45C-4F46-BF22-568E2B3367BB}"/>
              </a:ext>
            </a:extLst>
          </p:cNvPr>
          <p:cNvSpPr txBox="1">
            <a:spLocks noChangeArrowheads="1"/>
          </p:cNvSpPr>
          <p:nvPr/>
        </p:nvSpPr>
        <p:spPr bwMode="auto">
          <a:xfrm>
            <a:off x="2471738" y="4332289"/>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20</a:t>
            </a:r>
          </a:p>
        </p:txBody>
      </p:sp>
      <p:sp>
        <p:nvSpPr>
          <p:cNvPr id="22538" name="ZoneTexte 167">
            <a:extLst>
              <a:ext uri="{FF2B5EF4-FFF2-40B4-BE49-F238E27FC236}">
                <a16:creationId xmlns:a16="http://schemas.microsoft.com/office/drawing/2014/main" id="{F782BAFC-B66C-BB4E-A7DF-E2AB90AAFCD3}"/>
              </a:ext>
            </a:extLst>
          </p:cNvPr>
          <p:cNvSpPr txBox="1">
            <a:spLocks noChangeArrowheads="1"/>
          </p:cNvSpPr>
          <p:nvPr/>
        </p:nvSpPr>
        <p:spPr bwMode="auto">
          <a:xfrm>
            <a:off x="2557464" y="5008564"/>
            <a:ext cx="2682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0</a:t>
            </a:r>
          </a:p>
        </p:txBody>
      </p:sp>
      <p:sp>
        <p:nvSpPr>
          <p:cNvPr id="22539" name="ZoneTexte 168">
            <a:extLst>
              <a:ext uri="{FF2B5EF4-FFF2-40B4-BE49-F238E27FC236}">
                <a16:creationId xmlns:a16="http://schemas.microsoft.com/office/drawing/2014/main" id="{4600303A-87F5-EC4E-BC48-9F25026F5966}"/>
              </a:ext>
            </a:extLst>
          </p:cNvPr>
          <p:cNvSpPr txBox="1">
            <a:spLocks noChangeArrowheads="1"/>
          </p:cNvSpPr>
          <p:nvPr/>
        </p:nvSpPr>
        <p:spPr bwMode="auto">
          <a:xfrm>
            <a:off x="2022476" y="3130551"/>
            <a:ext cx="32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a:solidFill>
                  <a:srgbClr val="002060"/>
                </a:solidFill>
                <a:ea typeface="ＭＳ Ｐゴシック" panose="020B0600070205080204" pitchFamily="34" charset="-128"/>
              </a:rPr>
              <a:t>%</a:t>
            </a:r>
          </a:p>
        </p:txBody>
      </p:sp>
      <p:sp>
        <p:nvSpPr>
          <p:cNvPr id="22540" name="ZoneTexte 169">
            <a:extLst>
              <a:ext uri="{FF2B5EF4-FFF2-40B4-BE49-F238E27FC236}">
                <a16:creationId xmlns:a16="http://schemas.microsoft.com/office/drawing/2014/main" id="{94F16583-A6E1-AA4A-B230-13FD62234845}"/>
              </a:ext>
            </a:extLst>
          </p:cNvPr>
          <p:cNvSpPr txBox="1">
            <a:spLocks noChangeArrowheads="1"/>
          </p:cNvSpPr>
          <p:nvPr/>
        </p:nvSpPr>
        <p:spPr bwMode="auto">
          <a:xfrm>
            <a:off x="3800475" y="1268414"/>
            <a:ext cx="641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a:solidFill>
                  <a:srgbClr val="0070C0"/>
                </a:solidFill>
                <a:latin typeface="Calibri" panose="020F0502020204030204" pitchFamily="34" charset="0"/>
                <a:ea typeface="ＭＳ Ｐゴシック" panose="020B0600070205080204" pitchFamily="34" charset="-128"/>
              </a:rPr>
              <a:t>VIH-</a:t>
            </a:r>
          </a:p>
        </p:txBody>
      </p:sp>
      <p:sp>
        <p:nvSpPr>
          <p:cNvPr id="22541" name="ZoneTexte 170">
            <a:extLst>
              <a:ext uri="{FF2B5EF4-FFF2-40B4-BE49-F238E27FC236}">
                <a16:creationId xmlns:a16="http://schemas.microsoft.com/office/drawing/2014/main" id="{0681FECE-0745-054E-8C69-E8A93CA418AA}"/>
              </a:ext>
            </a:extLst>
          </p:cNvPr>
          <p:cNvSpPr txBox="1">
            <a:spLocks noChangeArrowheads="1"/>
          </p:cNvSpPr>
          <p:nvPr/>
        </p:nvSpPr>
        <p:spPr bwMode="auto">
          <a:xfrm>
            <a:off x="6367463" y="1268414"/>
            <a:ext cx="6905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2000">
                <a:solidFill>
                  <a:srgbClr val="0070C0"/>
                </a:solidFill>
                <a:latin typeface="Calibri" panose="020F0502020204030204" pitchFamily="34" charset="0"/>
                <a:ea typeface="ＭＳ Ｐゴシック" panose="020B0600070205080204" pitchFamily="34" charset="-128"/>
              </a:rPr>
              <a:t>VIH+</a:t>
            </a:r>
          </a:p>
        </p:txBody>
      </p:sp>
      <p:sp>
        <p:nvSpPr>
          <p:cNvPr id="22542" name="ZoneTexte 171">
            <a:extLst>
              <a:ext uri="{FF2B5EF4-FFF2-40B4-BE49-F238E27FC236}">
                <a16:creationId xmlns:a16="http://schemas.microsoft.com/office/drawing/2014/main" id="{7C3D4252-4FB1-DA44-A6A5-98946451F566}"/>
              </a:ext>
            </a:extLst>
          </p:cNvPr>
          <p:cNvSpPr txBox="1">
            <a:spLocks noChangeArrowheads="1"/>
          </p:cNvSpPr>
          <p:nvPr/>
        </p:nvSpPr>
        <p:spPr bwMode="auto">
          <a:xfrm>
            <a:off x="2981325" y="518636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45-50</a:t>
            </a:r>
          </a:p>
        </p:txBody>
      </p:sp>
      <p:sp>
        <p:nvSpPr>
          <p:cNvPr id="22543" name="ZoneTexte 172">
            <a:extLst>
              <a:ext uri="{FF2B5EF4-FFF2-40B4-BE49-F238E27FC236}">
                <a16:creationId xmlns:a16="http://schemas.microsoft.com/office/drawing/2014/main" id="{DF07427D-B98F-714B-9465-EB5687B5EC2C}"/>
              </a:ext>
            </a:extLst>
          </p:cNvPr>
          <p:cNvSpPr txBox="1">
            <a:spLocks noChangeArrowheads="1"/>
          </p:cNvSpPr>
          <p:nvPr/>
        </p:nvSpPr>
        <p:spPr bwMode="auto">
          <a:xfrm>
            <a:off x="3397250" y="5186364"/>
            <a:ext cx="571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a:solidFill>
                  <a:srgbClr val="002060"/>
                </a:solidFill>
                <a:ea typeface="ＭＳ Ｐゴシック" panose="020B0600070205080204" pitchFamily="34" charset="-128"/>
              </a:rPr>
              <a:t>50-55</a:t>
            </a:r>
          </a:p>
        </p:txBody>
      </p:sp>
      <p:sp>
        <p:nvSpPr>
          <p:cNvPr id="22544" name="ZoneTexte 173">
            <a:extLst>
              <a:ext uri="{FF2B5EF4-FFF2-40B4-BE49-F238E27FC236}">
                <a16:creationId xmlns:a16="http://schemas.microsoft.com/office/drawing/2014/main" id="{291A51CD-D5EE-9D4A-8925-FF382DEA4B78}"/>
              </a:ext>
            </a:extLst>
          </p:cNvPr>
          <p:cNvSpPr txBox="1">
            <a:spLocks noChangeArrowheads="1"/>
          </p:cNvSpPr>
          <p:nvPr/>
        </p:nvSpPr>
        <p:spPr bwMode="auto">
          <a:xfrm>
            <a:off x="3867150" y="518636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55-60</a:t>
            </a:r>
          </a:p>
        </p:txBody>
      </p:sp>
      <p:sp>
        <p:nvSpPr>
          <p:cNvPr id="22545" name="ZoneTexte 174">
            <a:extLst>
              <a:ext uri="{FF2B5EF4-FFF2-40B4-BE49-F238E27FC236}">
                <a16:creationId xmlns:a16="http://schemas.microsoft.com/office/drawing/2014/main" id="{7A66CA2F-1D38-DF4D-AA06-13837CC421AD}"/>
              </a:ext>
            </a:extLst>
          </p:cNvPr>
          <p:cNvSpPr txBox="1">
            <a:spLocks noChangeArrowheads="1"/>
          </p:cNvSpPr>
          <p:nvPr/>
        </p:nvSpPr>
        <p:spPr bwMode="auto">
          <a:xfrm>
            <a:off x="4337050" y="5186363"/>
            <a:ext cx="5095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60-65</a:t>
            </a:r>
          </a:p>
        </p:txBody>
      </p:sp>
      <p:sp>
        <p:nvSpPr>
          <p:cNvPr id="22546" name="ZoneTexte 175">
            <a:extLst>
              <a:ext uri="{FF2B5EF4-FFF2-40B4-BE49-F238E27FC236}">
                <a16:creationId xmlns:a16="http://schemas.microsoft.com/office/drawing/2014/main" id="{66AEF8C3-ACF0-504E-9FBE-F3869B5B6941}"/>
              </a:ext>
            </a:extLst>
          </p:cNvPr>
          <p:cNvSpPr txBox="1">
            <a:spLocks noChangeArrowheads="1"/>
          </p:cNvSpPr>
          <p:nvPr/>
        </p:nvSpPr>
        <p:spPr bwMode="auto">
          <a:xfrm>
            <a:off x="4816476" y="5186364"/>
            <a:ext cx="441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a:solidFill>
                  <a:srgbClr val="002060"/>
                </a:solidFill>
                <a:ea typeface="ＭＳ Ｐゴシック" panose="020B0600070205080204" pitchFamily="34" charset="-128"/>
              </a:rPr>
              <a:t>65+</a:t>
            </a:r>
          </a:p>
        </p:txBody>
      </p:sp>
      <p:sp>
        <p:nvSpPr>
          <p:cNvPr id="22547" name="ZoneTexte 176">
            <a:extLst>
              <a:ext uri="{FF2B5EF4-FFF2-40B4-BE49-F238E27FC236}">
                <a16:creationId xmlns:a16="http://schemas.microsoft.com/office/drawing/2014/main" id="{C66E5445-727F-C047-A8F9-51531FE823F1}"/>
              </a:ext>
            </a:extLst>
          </p:cNvPr>
          <p:cNvSpPr txBox="1">
            <a:spLocks noChangeArrowheads="1"/>
          </p:cNvSpPr>
          <p:nvPr/>
        </p:nvSpPr>
        <p:spPr bwMode="auto">
          <a:xfrm>
            <a:off x="5549900" y="5186364"/>
            <a:ext cx="571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a:solidFill>
                  <a:srgbClr val="002060"/>
                </a:solidFill>
                <a:ea typeface="ＭＳ Ｐゴシック" panose="020B0600070205080204" pitchFamily="34" charset="-128"/>
              </a:rPr>
              <a:t>45-50</a:t>
            </a:r>
          </a:p>
        </p:txBody>
      </p:sp>
      <p:sp>
        <p:nvSpPr>
          <p:cNvPr id="22548" name="ZoneTexte 177">
            <a:extLst>
              <a:ext uri="{FF2B5EF4-FFF2-40B4-BE49-F238E27FC236}">
                <a16:creationId xmlns:a16="http://schemas.microsoft.com/office/drawing/2014/main" id="{D4866159-516A-654C-AF8B-7085B46FD46B}"/>
              </a:ext>
            </a:extLst>
          </p:cNvPr>
          <p:cNvSpPr txBox="1">
            <a:spLocks noChangeArrowheads="1"/>
          </p:cNvSpPr>
          <p:nvPr/>
        </p:nvSpPr>
        <p:spPr bwMode="auto">
          <a:xfrm>
            <a:off x="5995988" y="5186364"/>
            <a:ext cx="571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a:solidFill>
                  <a:srgbClr val="002060"/>
                </a:solidFill>
                <a:ea typeface="ＭＳ Ｐゴシック" panose="020B0600070205080204" pitchFamily="34" charset="-128"/>
              </a:rPr>
              <a:t>50-55</a:t>
            </a:r>
          </a:p>
        </p:txBody>
      </p:sp>
      <p:sp>
        <p:nvSpPr>
          <p:cNvPr id="22549" name="ZoneTexte 178">
            <a:extLst>
              <a:ext uri="{FF2B5EF4-FFF2-40B4-BE49-F238E27FC236}">
                <a16:creationId xmlns:a16="http://schemas.microsoft.com/office/drawing/2014/main" id="{929D31D8-9B39-3346-A807-D00083CA66E5}"/>
              </a:ext>
            </a:extLst>
          </p:cNvPr>
          <p:cNvSpPr txBox="1">
            <a:spLocks noChangeArrowheads="1"/>
          </p:cNvSpPr>
          <p:nvPr/>
        </p:nvSpPr>
        <p:spPr bwMode="auto">
          <a:xfrm>
            <a:off x="6465889" y="5186363"/>
            <a:ext cx="5095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55-60</a:t>
            </a:r>
          </a:p>
        </p:txBody>
      </p:sp>
      <p:sp>
        <p:nvSpPr>
          <p:cNvPr id="22550" name="ZoneTexte 179">
            <a:extLst>
              <a:ext uri="{FF2B5EF4-FFF2-40B4-BE49-F238E27FC236}">
                <a16:creationId xmlns:a16="http://schemas.microsoft.com/office/drawing/2014/main" id="{8DEA7B16-836E-F44E-AA67-8F5310FAF1F9}"/>
              </a:ext>
            </a:extLst>
          </p:cNvPr>
          <p:cNvSpPr txBox="1">
            <a:spLocks noChangeArrowheads="1"/>
          </p:cNvSpPr>
          <p:nvPr/>
        </p:nvSpPr>
        <p:spPr bwMode="auto">
          <a:xfrm>
            <a:off x="6935789" y="5186363"/>
            <a:ext cx="511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60-65</a:t>
            </a:r>
          </a:p>
        </p:txBody>
      </p:sp>
      <p:sp>
        <p:nvSpPr>
          <p:cNvPr id="22551" name="ZoneTexte 180">
            <a:extLst>
              <a:ext uri="{FF2B5EF4-FFF2-40B4-BE49-F238E27FC236}">
                <a16:creationId xmlns:a16="http://schemas.microsoft.com/office/drawing/2014/main" id="{50CC8133-8CB0-C640-8995-3969B3F985D8}"/>
              </a:ext>
            </a:extLst>
          </p:cNvPr>
          <p:cNvSpPr txBox="1">
            <a:spLocks noChangeArrowheads="1"/>
          </p:cNvSpPr>
          <p:nvPr/>
        </p:nvSpPr>
        <p:spPr bwMode="auto">
          <a:xfrm>
            <a:off x="7435850" y="5186363"/>
            <a:ext cx="4000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65+</a:t>
            </a:r>
          </a:p>
        </p:txBody>
      </p:sp>
      <p:sp>
        <p:nvSpPr>
          <p:cNvPr id="22552" name="ZoneTexte 181">
            <a:extLst>
              <a:ext uri="{FF2B5EF4-FFF2-40B4-BE49-F238E27FC236}">
                <a16:creationId xmlns:a16="http://schemas.microsoft.com/office/drawing/2014/main" id="{9A1F51C0-8EBC-2248-9A03-5A70C2296D7E}"/>
              </a:ext>
            </a:extLst>
          </p:cNvPr>
          <p:cNvSpPr txBox="1">
            <a:spLocks noChangeArrowheads="1"/>
          </p:cNvSpPr>
          <p:nvPr/>
        </p:nvSpPr>
        <p:spPr bwMode="auto">
          <a:xfrm>
            <a:off x="2973389" y="571658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0,68</a:t>
            </a:r>
          </a:p>
        </p:txBody>
      </p:sp>
      <p:sp>
        <p:nvSpPr>
          <p:cNvPr id="22553" name="ZoneTexte 182">
            <a:extLst>
              <a:ext uri="{FF2B5EF4-FFF2-40B4-BE49-F238E27FC236}">
                <a16:creationId xmlns:a16="http://schemas.microsoft.com/office/drawing/2014/main" id="{458DDFC1-566D-3B43-837F-3C7CAE92FF01}"/>
              </a:ext>
            </a:extLst>
          </p:cNvPr>
          <p:cNvSpPr txBox="1">
            <a:spLocks noChangeArrowheads="1"/>
          </p:cNvSpPr>
          <p:nvPr/>
        </p:nvSpPr>
        <p:spPr bwMode="auto">
          <a:xfrm>
            <a:off x="3419475"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0,80</a:t>
            </a:r>
          </a:p>
        </p:txBody>
      </p:sp>
      <p:sp>
        <p:nvSpPr>
          <p:cNvPr id="22554" name="ZoneTexte 183">
            <a:extLst>
              <a:ext uri="{FF2B5EF4-FFF2-40B4-BE49-F238E27FC236}">
                <a16:creationId xmlns:a16="http://schemas.microsoft.com/office/drawing/2014/main" id="{181500CC-F0D2-4548-9E7B-1E192180D461}"/>
              </a:ext>
            </a:extLst>
          </p:cNvPr>
          <p:cNvSpPr txBox="1">
            <a:spLocks noChangeArrowheads="1"/>
          </p:cNvSpPr>
          <p:nvPr/>
        </p:nvSpPr>
        <p:spPr bwMode="auto">
          <a:xfrm>
            <a:off x="3857625"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1,03</a:t>
            </a:r>
          </a:p>
        </p:txBody>
      </p:sp>
      <p:sp>
        <p:nvSpPr>
          <p:cNvPr id="22555" name="ZoneTexte 184">
            <a:extLst>
              <a:ext uri="{FF2B5EF4-FFF2-40B4-BE49-F238E27FC236}">
                <a16:creationId xmlns:a16="http://schemas.microsoft.com/office/drawing/2014/main" id="{2BA6DC68-1B7F-A941-801F-98254D123622}"/>
              </a:ext>
            </a:extLst>
          </p:cNvPr>
          <p:cNvSpPr txBox="1">
            <a:spLocks noChangeArrowheads="1"/>
          </p:cNvSpPr>
          <p:nvPr/>
        </p:nvSpPr>
        <p:spPr bwMode="auto">
          <a:xfrm>
            <a:off x="4329114" y="571658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1,15</a:t>
            </a:r>
          </a:p>
        </p:txBody>
      </p:sp>
      <p:sp>
        <p:nvSpPr>
          <p:cNvPr id="22556" name="ZoneTexte 185">
            <a:extLst>
              <a:ext uri="{FF2B5EF4-FFF2-40B4-BE49-F238E27FC236}">
                <a16:creationId xmlns:a16="http://schemas.microsoft.com/office/drawing/2014/main" id="{D4FCA985-B41D-1B41-B928-5E59036BE141}"/>
              </a:ext>
            </a:extLst>
          </p:cNvPr>
          <p:cNvSpPr txBox="1">
            <a:spLocks noChangeArrowheads="1"/>
          </p:cNvSpPr>
          <p:nvPr/>
        </p:nvSpPr>
        <p:spPr bwMode="auto">
          <a:xfrm>
            <a:off x="4773614" y="571658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1,47</a:t>
            </a:r>
          </a:p>
        </p:txBody>
      </p:sp>
      <p:sp>
        <p:nvSpPr>
          <p:cNvPr id="22557" name="ZoneTexte 186">
            <a:extLst>
              <a:ext uri="{FF2B5EF4-FFF2-40B4-BE49-F238E27FC236}">
                <a16:creationId xmlns:a16="http://schemas.microsoft.com/office/drawing/2014/main" id="{7FDF4E3D-84D2-2B40-90BD-0F26D913FF18}"/>
              </a:ext>
            </a:extLst>
          </p:cNvPr>
          <p:cNvSpPr txBox="1">
            <a:spLocks noChangeArrowheads="1"/>
          </p:cNvSpPr>
          <p:nvPr/>
        </p:nvSpPr>
        <p:spPr bwMode="auto">
          <a:xfrm>
            <a:off x="5572125"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0,89</a:t>
            </a:r>
          </a:p>
        </p:txBody>
      </p:sp>
      <p:sp>
        <p:nvSpPr>
          <p:cNvPr id="22558" name="ZoneTexte 187">
            <a:extLst>
              <a:ext uri="{FF2B5EF4-FFF2-40B4-BE49-F238E27FC236}">
                <a16:creationId xmlns:a16="http://schemas.microsoft.com/office/drawing/2014/main" id="{B6CEF4D7-7A07-724B-B4AE-938CD32CF70A}"/>
              </a:ext>
            </a:extLst>
          </p:cNvPr>
          <p:cNvSpPr txBox="1">
            <a:spLocks noChangeArrowheads="1"/>
          </p:cNvSpPr>
          <p:nvPr/>
        </p:nvSpPr>
        <p:spPr bwMode="auto">
          <a:xfrm>
            <a:off x="6018214" y="5716588"/>
            <a:ext cx="528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1,35</a:t>
            </a:r>
          </a:p>
        </p:txBody>
      </p:sp>
      <p:sp>
        <p:nvSpPr>
          <p:cNvPr id="22559" name="ZoneTexte 188">
            <a:extLst>
              <a:ext uri="{FF2B5EF4-FFF2-40B4-BE49-F238E27FC236}">
                <a16:creationId xmlns:a16="http://schemas.microsoft.com/office/drawing/2014/main" id="{417660A7-760D-1E44-B5B5-985B12B5F1E9}"/>
              </a:ext>
            </a:extLst>
          </p:cNvPr>
          <p:cNvSpPr txBox="1">
            <a:spLocks noChangeArrowheads="1"/>
          </p:cNvSpPr>
          <p:nvPr/>
        </p:nvSpPr>
        <p:spPr bwMode="auto">
          <a:xfrm>
            <a:off x="6457950"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1,52</a:t>
            </a:r>
          </a:p>
        </p:txBody>
      </p:sp>
      <p:sp>
        <p:nvSpPr>
          <p:cNvPr id="22560" name="ZoneTexte 189">
            <a:extLst>
              <a:ext uri="{FF2B5EF4-FFF2-40B4-BE49-F238E27FC236}">
                <a16:creationId xmlns:a16="http://schemas.microsoft.com/office/drawing/2014/main" id="{EDF90B82-38CC-574F-9DDC-55625849BCC4}"/>
              </a:ext>
            </a:extLst>
          </p:cNvPr>
          <p:cNvSpPr txBox="1">
            <a:spLocks noChangeArrowheads="1"/>
          </p:cNvSpPr>
          <p:nvPr/>
        </p:nvSpPr>
        <p:spPr bwMode="auto">
          <a:xfrm>
            <a:off x="6927850"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1,65</a:t>
            </a:r>
          </a:p>
        </p:txBody>
      </p:sp>
      <p:sp>
        <p:nvSpPr>
          <p:cNvPr id="22561" name="ZoneTexte 190">
            <a:extLst>
              <a:ext uri="{FF2B5EF4-FFF2-40B4-BE49-F238E27FC236}">
                <a16:creationId xmlns:a16="http://schemas.microsoft.com/office/drawing/2014/main" id="{0126AD60-A1B6-484D-93CF-4FC059F222F4}"/>
              </a:ext>
            </a:extLst>
          </p:cNvPr>
          <p:cNvSpPr txBox="1">
            <a:spLocks noChangeArrowheads="1"/>
          </p:cNvSpPr>
          <p:nvPr/>
        </p:nvSpPr>
        <p:spPr bwMode="auto">
          <a:xfrm>
            <a:off x="7372350" y="5716588"/>
            <a:ext cx="528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400">
                <a:solidFill>
                  <a:srgbClr val="002060"/>
                </a:solidFill>
                <a:ea typeface="ＭＳ Ｐゴシック" panose="020B0600070205080204" pitchFamily="34" charset="-128"/>
              </a:rPr>
              <a:t>2,04</a:t>
            </a:r>
          </a:p>
        </p:txBody>
      </p:sp>
      <p:sp>
        <p:nvSpPr>
          <p:cNvPr id="22562" name="ZoneTexte 191">
            <a:extLst>
              <a:ext uri="{FF2B5EF4-FFF2-40B4-BE49-F238E27FC236}">
                <a16:creationId xmlns:a16="http://schemas.microsoft.com/office/drawing/2014/main" id="{7C2B3001-219B-3B4D-BED2-541BA02D279C}"/>
              </a:ext>
            </a:extLst>
          </p:cNvPr>
          <p:cNvSpPr txBox="1">
            <a:spLocks noChangeArrowheads="1"/>
          </p:cNvSpPr>
          <p:nvPr/>
        </p:nvSpPr>
        <p:spPr bwMode="auto">
          <a:xfrm>
            <a:off x="3038476" y="6237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166</a:t>
            </a:r>
          </a:p>
        </p:txBody>
      </p:sp>
      <p:sp>
        <p:nvSpPr>
          <p:cNvPr id="22563" name="ZoneTexte 192">
            <a:extLst>
              <a:ext uri="{FF2B5EF4-FFF2-40B4-BE49-F238E27FC236}">
                <a16:creationId xmlns:a16="http://schemas.microsoft.com/office/drawing/2014/main" id="{4D69B3EF-574E-EC41-B041-103383ADA011}"/>
              </a:ext>
            </a:extLst>
          </p:cNvPr>
          <p:cNvSpPr txBox="1">
            <a:spLocks noChangeArrowheads="1"/>
          </p:cNvSpPr>
          <p:nvPr/>
        </p:nvSpPr>
        <p:spPr bwMode="auto">
          <a:xfrm>
            <a:off x="3484564" y="6237288"/>
            <a:ext cx="39528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108</a:t>
            </a:r>
          </a:p>
        </p:txBody>
      </p:sp>
      <p:sp>
        <p:nvSpPr>
          <p:cNvPr id="22564" name="ZoneTexte 193">
            <a:extLst>
              <a:ext uri="{FF2B5EF4-FFF2-40B4-BE49-F238E27FC236}">
                <a16:creationId xmlns:a16="http://schemas.microsoft.com/office/drawing/2014/main" id="{811F0F01-B996-674D-8750-26DD36600C68}"/>
              </a:ext>
            </a:extLst>
          </p:cNvPr>
          <p:cNvSpPr txBox="1">
            <a:spLocks noChangeArrowheads="1"/>
          </p:cNvSpPr>
          <p:nvPr/>
        </p:nvSpPr>
        <p:spPr bwMode="auto">
          <a:xfrm>
            <a:off x="3959225" y="6237288"/>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70</a:t>
            </a:r>
          </a:p>
        </p:txBody>
      </p:sp>
      <p:sp>
        <p:nvSpPr>
          <p:cNvPr id="22565" name="ZoneTexte 194">
            <a:extLst>
              <a:ext uri="{FF2B5EF4-FFF2-40B4-BE49-F238E27FC236}">
                <a16:creationId xmlns:a16="http://schemas.microsoft.com/office/drawing/2014/main" id="{CBD04F70-5C33-F046-BDDA-1BC63010FF90}"/>
              </a:ext>
            </a:extLst>
          </p:cNvPr>
          <p:cNvSpPr txBox="1">
            <a:spLocks noChangeArrowheads="1"/>
          </p:cNvSpPr>
          <p:nvPr/>
        </p:nvSpPr>
        <p:spPr bwMode="auto">
          <a:xfrm>
            <a:off x="4429125" y="6237288"/>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53</a:t>
            </a:r>
          </a:p>
        </p:txBody>
      </p:sp>
      <p:sp>
        <p:nvSpPr>
          <p:cNvPr id="22566" name="ZoneTexte 195">
            <a:extLst>
              <a:ext uri="{FF2B5EF4-FFF2-40B4-BE49-F238E27FC236}">
                <a16:creationId xmlns:a16="http://schemas.microsoft.com/office/drawing/2014/main" id="{7737E6B4-D262-D147-B516-7F950EAD1CD7}"/>
              </a:ext>
            </a:extLst>
          </p:cNvPr>
          <p:cNvSpPr txBox="1">
            <a:spLocks noChangeArrowheads="1"/>
          </p:cNvSpPr>
          <p:nvPr/>
        </p:nvSpPr>
        <p:spPr bwMode="auto">
          <a:xfrm>
            <a:off x="4873626" y="6237288"/>
            <a:ext cx="3270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34</a:t>
            </a:r>
          </a:p>
        </p:txBody>
      </p:sp>
      <p:sp>
        <p:nvSpPr>
          <p:cNvPr id="22567" name="ZoneTexte 196">
            <a:extLst>
              <a:ext uri="{FF2B5EF4-FFF2-40B4-BE49-F238E27FC236}">
                <a16:creationId xmlns:a16="http://schemas.microsoft.com/office/drawing/2014/main" id="{3700CFC7-D591-6741-96DC-626C7ACF1AE1}"/>
              </a:ext>
            </a:extLst>
          </p:cNvPr>
          <p:cNvSpPr txBox="1">
            <a:spLocks noChangeArrowheads="1"/>
          </p:cNvSpPr>
          <p:nvPr/>
        </p:nvSpPr>
        <p:spPr bwMode="auto">
          <a:xfrm>
            <a:off x="5637214" y="6237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159</a:t>
            </a:r>
          </a:p>
        </p:txBody>
      </p:sp>
      <p:sp>
        <p:nvSpPr>
          <p:cNvPr id="22568" name="ZoneTexte 197">
            <a:extLst>
              <a:ext uri="{FF2B5EF4-FFF2-40B4-BE49-F238E27FC236}">
                <a16:creationId xmlns:a16="http://schemas.microsoft.com/office/drawing/2014/main" id="{52E3659A-50ED-BF48-842B-C52E7DE941E0}"/>
              </a:ext>
            </a:extLst>
          </p:cNvPr>
          <p:cNvSpPr txBox="1">
            <a:spLocks noChangeArrowheads="1"/>
          </p:cNvSpPr>
          <p:nvPr/>
        </p:nvSpPr>
        <p:spPr bwMode="auto">
          <a:xfrm>
            <a:off x="6083301" y="6237288"/>
            <a:ext cx="3968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111</a:t>
            </a:r>
          </a:p>
        </p:txBody>
      </p:sp>
      <p:sp>
        <p:nvSpPr>
          <p:cNvPr id="22569" name="ZoneTexte 198">
            <a:extLst>
              <a:ext uri="{FF2B5EF4-FFF2-40B4-BE49-F238E27FC236}">
                <a16:creationId xmlns:a16="http://schemas.microsoft.com/office/drawing/2014/main" id="{5C3ABC63-9E5C-6549-B537-2B86742A2044}"/>
              </a:ext>
            </a:extLst>
          </p:cNvPr>
          <p:cNvSpPr txBox="1">
            <a:spLocks noChangeArrowheads="1"/>
          </p:cNvSpPr>
          <p:nvPr/>
        </p:nvSpPr>
        <p:spPr bwMode="auto">
          <a:xfrm>
            <a:off x="6557964" y="6237288"/>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86</a:t>
            </a:r>
          </a:p>
        </p:txBody>
      </p:sp>
      <p:sp>
        <p:nvSpPr>
          <p:cNvPr id="22570" name="ZoneTexte 199">
            <a:extLst>
              <a:ext uri="{FF2B5EF4-FFF2-40B4-BE49-F238E27FC236}">
                <a16:creationId xmlns:a16="http://schemas.microsoft.com/office/drawing/2014/main" id="{D8DFA713-3404-FF40-BB67-0F350207A85A}"/>
              </a:ext>
            </a:extLst>
          </p:cNvPr>
          <p:cNvSpPr txBox="1">
            <a:spLocks noChangeArrowheads="1"/>
          </p:cNvSpPr>
          <p:nvPr/>
        </p:nvSpPr>
        <p:spPr bwMode="auto">
          <a:xfrm>
            <a:off x="7027864" y="6237288"/>
            <a:ext cx="3254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62</a:t>
            </a:r>
          </a:p>
        </p:txBody>
      </p:sp>
      <p:sp>
        <p:nvSpPr>
          <p:cNvPr id="22571" name="ZoneTexte 200">
            <a:extLst>
              <a:ext uri="{FF2B5EF4-FFF2-40B4-BE49-F238E27FC236}">
                <a16:creationId xmlns:a16="http://schemas.microsoft.com/office/drawing/2014/main" id="{60263125-8E94-934C-B3B1-8812D5506434}"/>
              </a:ext>
            </a:extLst>
          </p:cNvPr>
          <p:cNvSpPr txBox="1">
            <a:spLocks noChangeArrowheads="1"/>
          </p:cNvSpPr>
          <p:nvPr/>
        </p:nvSpPr>
        <p:spPr bwMode="auto">
          <a:xfrm>
            <a:off x="7473950" y="6237288"/>
            <a:ext cx="3254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fr-FR" altLang="fr-FR" sz="1000">
                <a:solidFill>
                  <a:srgbClr val="002060"/>
                </a:solidFill>
                <a:ea typeface="ＭＳ Ｐゴシック" panose="020B0600070205080204" pitchFamily="34" charset="-128"/>
              </a:rPr>
              <a:t>52</a:t>
            </a:r>
          </a:p>
        </p:txBody>
      </p:sp>
      <p:sp>
        <p:nvSpPr>
          <p:cNvPr id="22572" name="ZoneTexte 201">
            <a:extLst>
              <a:ext uri="{FF2B5EF4-FFF2-40B4-BE49-F238E27FC236}">
                <a16:creationId xmlns:a16="http://schemas.microsoft.com/office/drawing/2014/main" id="{FF1F8D14-6205-2340-B55A-DAF14D8321C6}"/>
              </a:ext>
            </a:extLst>
          </p:cNvPr>
          <p:cNvSpPr txBox="1">
            <a:spLocks noChangeArrowheads="1"/>
          </p:cNvSpPr>
          <p:nvPr/>
        </p:nvSpPr>
        <p:spPr bwMode="auto">
          <a:xfrm>
            <a:off x="8456613" y="1968501"/>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a:solidFill>
                  <a:srgbClr val="002060"/>
                </a:solidFill>
                <a:ea typeface="ＭＳ Ｐゴシック" panose="020B0600070205080204" pitchFamily="34" charset="-128"/>
              </a:rPr>
              <a:t>2</a:t>
            </a:r>
          </a:p>
        </p:txBody>
      </p:sp>
      <p:sp>
        <p:nvSpPr>
          <p:cNvPr id="22573" name="ZoneTexte 202">
            <a:extLst>
              <a:ext uri="{FF2B5EF4-FFF2-40B4-BE49-F238E27FC236}">
                <a16:creationId xmlns:a16="http://schemas.microsoft.com/office/drawing/2014/main" id="{538E3C2D-7CD3-2D4B-9C10-F1BF04B2A26E}"/>
              </a:ext>
            </a:extLst>
          </p:cNvPr>
          <p:cNvSpPr txBox="1">
            <a:spLocks noChangeArrowheads="1"/>
          </p:cNvSpPr>
          <p:nvPr/>
        </p:nvSpPr>
        <p:spPr bwMode="auto">
          <a:xfrm>
            <a:off x="8456613" y="2216151"/>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a:solidFill>
                  <a:srgbClr val="002060"/>
                </a:solidFill>
                <a:ea typeface="ＭＳ Ｐゴシック" panose="020B0600070205080204" pitchFamily="34" charset="-128"/>
              </a:rPr>
              <a:t>1</a:t>
            </a:r>
          </a:p>
        </p:txBody>
      </p:sp>
      <p:sp>
        <p:nvSpPr>
          <p:cNvPr id="22574" name="ZoneTexte 203">
            <a:extLst>
              <a:ext uri="{FF2B5EF4-FFF2-40B4-BE49-F238E27FC236}">
                <a16:creationId xmlns:a16="http://schemas.microsoft.com/office/drawing/2014/main" id="{D493C127-C9FE-3443-8B55-DB9B1908FA1C}"/>
              </a:ext>
            </a:extLst>
          </p:cNvPr>
          <p:cNvSpPr txBox="1">
            <a:spLocks noChangeArrowheads="1"/>
          </p:cNvSpPr>
          <p:nvPr/>
        </p:nvSpPr>
        <p:spPr bwMode="auto">
          <a:xfrm>
            <a:off x="8456613" y="2492376"/>
            <a:ext cx="284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a:solidFill>
                  <a:srgbClr val="002060"/>
                </a:solidFill>
                <a:ea typeface="ＭＳ Ｐゴシック" panose="020B0600070205080204" pitchFamily="34" charset="-128"/>
              </a:rPr>
              <a:t>0</a:t>
            </a:r>
          </a:p>
        </p:txBody>
      </p:sp>
      <p:sp>
        <p:nvSpPr>
          <p:cNvPr id="22575" name="ZoneTexte 204">
            <a:extLst>
              <a:ext uri="{FF2B5EF4-FFF2-40B4-BE49-F238E27FC236}">
                <a16:creationId xmlns:a16="http://schemas.microsoft.com/office/drawing/2014/main" id="{DC8DD770-EA92-374A-A741-52AF28C7BA0A}"/>
              </a:ext>
            </a:extLst>
          </p:cNvPr>
          <p:cNvSpPr txBox="1">
            <a:spLocks noChangeArrowheads="1"/>
          </p:cNvSpPr>
          <p:nvPr/>
        </p:nvSpPr>
        <p:spPr bwMode="auto">
          <a:xfrm>
            <a:off x="2582863" y="5432425"/>
            <a:ext cx="3357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600">
                <a:solidFill>
                  <a:srgbClr val="002060"/>
                </a:solidFill>
                <a:ea typeface="ＭＳ Ｐゴシック" panose="020B0600070205080204" pitchFamily="34" charset="-128"/>
              </a:rPr>
              <a:t>Nombre moyen de co-morbidités</a:t>
            </a:r>
          </a:p>
        </p:txBody>
      </p:sp>
      <p:sp>
        <p:nvSpPr>
          <p:cNvPr id="22576" name="ZoneTexte 205">
            <a:extLst>
              <a:ext uri="{FF2B5EF4-FFF2-40B4-BE49-F238E27FC236}">
                <a16:creationId xmlns:a16="http://schemas.microsoft.com/office/drawing/2014/main" id="{C1A1B1D5-2E12-0849-BFA2-62BA99B8EE6F}"/>
              </a:ext>
            </a:extLst>
          </p:cNvPr>
          <p:cNvSpPr txBox="1">
            <a:spLocks noChangeArrowheads="1"/>
          </p:cNvSpPr>
          <p:nvPr/>
        </p:nvSpPr>
        <p:spPr bwMode="auto">
          <a:xfrm>
            <a:off x="2582864" y="6003925"/>
            <a:ext cx="1838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fr-FR" sz="1400">
                <a:solidFill>
                  <a:srgbClr val="002060"/>
                </a:solidFill>
                <a:ea typeface="ＭＳ Ｐゴシック" panose="020B0600070205080204" pitchFamily="34" charset="-128"/>
              </a:rPr>
              <a:t>Nombre de patients</a:t>
            </a:r>
          </a:p>
        </p:txBody>
      </p:sp>
      <p:sp>
        <p:nvSpPr>
          <p:cNvPr id="22577" name="ZoneTexte 6">
            <a:extLst>
              <a:ext uri="{FF2B5EF4-FFF2-40B4-BE49-F238E27FC236}">
                <a16:creationId xmlns:a16="http://schemas.microsoft.com/office/drawing/2014/main" id="{36FE8879-CEF9-B644-A0E9-C14976F045CF}"/>
              </a:ext>
            </a:extLst>
          </p:cNvPr>
          <p:cNvSpPr txBox="1">
            <a:spLocks noChangeArrowheads="1"/>
          </p:cNvSpPr>
          <p:nvPr/>
        </p:nvSpPr>
        <p:spPr bwMode="auto">
          <a:xfrm>
            <a:off x="8322308" y="6381751"/>
            <a:ext cx="886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fr-FR" altLang="fr-FR" i="1">
                <a:solidFill>
                  <a:srgbClr val="002060"/>
                </a:solidFill>
                <a:ea typeface="ＭＳ Ｐゴシック" panose="020B0600070205080204" pitchFamily="34" charset="-128"/>
              </a:rPr>
              <a:t>Schouten</a:t>
            </a:r>
          </a:p>
        </p:txBody>
      </p:sp>
      <p:pic>
        <p:nvPicPr>
          <p:cNvPr id="197" name="Picture 19" descr="ageIV-study">
            <a:extLst>
              <a:ext uri="{FF2B5EF4-FFF2-40B4-BE49-F238E27FC236}">
                <a16:creationId xmlns:a16="http://schemas.microsoft.com/office/drawing/2014/main" id="{E3DAA03D-9D4C-304F-9A44-61CCD5DA5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0" y="5370047"/>
            <a:ext cx="1930152" cy="855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91444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504496" y="252116"/>
            <a:ext cx="9487125" cy="715072"/>
          </a:xfrm>
        </p:spPr>
        <p:txBody>
          <a:bodyPr>
            <a:noAutofit/>
          </a:bodyPr>
          <a:lstStyle/>
          <a:p>
            <a:pPr algn="ctr"/>
            <a:r>
              <a:rPr lang="en-GB" altLang="fr-FR" sz="2400" dirty="0">
                <a:latin typeface="Calibri" charset="0"/>
                <a:ea typeface="Calibri" charset="0"/>
                <a:cs typeface="Calibri" charset="0"/>
              </a:rPr>
              <a:t>Maladies </a:t>
            </a:r>
            <a:r>
              <a:rPr lang="en-GB" altLang="fr-FR" sz="2400" dirty="0" err="1">
                <a:latin typeface="Calibri" charset="0"/>
                <a:ea typeface="Calibri" charset="0"/>
                <a:cs typeface="Calibri" charset="0"/>
              </a:rPr>
              <a:t>cardiovasculaires</a:t>
            </a:r>
            <a:r>
              <a:rPr lang="en-GB" altLang="fr-FR" sz="2400" dirty="0">
                <a:latin typeface="Calibri" charset="0"/>
                <a:ea typeface="Calibri" charset="0"/>
                <a:cs typeface="Calibri" charset="0"/>
              </a:rPr>
              <a:t>, HTA, </a:t>
            </a:r>
            <a:r>
              <a:rPr lang="en-GB" altLang="fr-FR" sz="2400" dirty="0" err="1">
                <a:latin typeface="Calibri" charset="0"/>
                <a:ea typeface="Calibri" charset="0"/>
                <a:cs typeface="Calibri" charset="0"/>
              </a:rPr>
              <a:t>diabète</a:t>
            </a:r>
            <a:r>
              <a:rPr lang="en-GB" altLang="fr-FR" sz="2400" dirty="0">
                <a:latin typeface="Calibri" charset="0"/>
                <a:ea typeface="Calibri" charset="0"/>
                <a:cs typeface="Calibri" charset="0"/>
              </a:rPr>
              <a:t>, </a:t>
            </a:r>
            <a:r>
              <a:rPr lang="en-GB" altLang="fr-FR" sz="2400" dirty="0" err="1">
                <a:latin typeface="Calibri" charset="0"/>
                <a:ea typeface="Calibri" charset="0"/>
                <a:cs typeface="Calibri" charset="0"/>
              </a:rPr>
              <a:t>altération</a:t>
            </a:r>
            <a:r>
              <a:rPr lang="en-GB" altLang="fr-FR" sz="2400" dirty="0">
                <a:latin typeface="Calibri" charset="0"/>
                <a:ea typeface="Calibri" charset="0"/>
                <a:cs typeface="Calibri" charset="0"/>
              </a:rPr>
              <a:t> de la </a:t>
            </a:r>
            <a:r>
              <a:rPr lang="en-GB" altLang="fr-FR" sz="2400" dirty="0" err="1">
                <a:latin typeface="Calibri" charset="0"/>
                <a:ea typeface="Calibri" charset="0"/>
                <a:cs typeface="Calibri" charset="0"/>
              </a:rPr>
              <a:t>fonction</a:t>
            </a:r>
            <a:r>
              <a:rPr lang="en-GB" altLang="fr-FR" sz="2400" dirty="0">
                <a:latin typeface="Calibri" charset="0"/>
                <a:ea typeface="Calibri" charset="0"/>
                <a:cs typeface="Calibri" charset="0"/>
              </a:rPr>
              <a:t> </a:t>
            </a:r>
            <a:r>
              <a:rPr lang="en-GB" altLang="fr-FR" sz="2400" dirty="0" err="1">
                <a:latin typeface="Calibri" charset="0"/>
                <a:ea typeface="Calibri" charset="0"/>
                <a:cs typeface="Calibri" charset="0"/>
              </a:rPr>
              <a:t>rénale</a:t>
            </a:r>
            <a:r>
              <a:rPr lang="en-GB" altLang="fr-FR" sz="2400" dirty="0">
                <a:latin typeface="Calibri" charset="0"/>
                <a:ea typeface="Calibri" charset="0"/>
                <a:cs typeface="Calibri" charset="0"/>
              </a:rPr>
              <a:t> </a:t>
            </a:r>
            <a:r>
              <a:rPr lang="en-GB" altLang="fr-FR" sz="2400" dirty="0" err="1">
                <a:latin typeface="Calibri" charset="0"/>
                <a:ea typeface="Calibri" charset="0"/>
                <a:cs typeface="Calibri" charset="0"/>
              </a:rPr>
              <a:t>sont</a:t>
            </a:r>
            <a:r>
              <a:rPr lang="en-GB" altLang="fr-FR" sz="2400" dirty="0">
                <a:latin typeface="Calibri" charset="0"/>
                <a:ea typeface="Calibri" charset="0"/>
                <a:cs typeface="Calibri" charset="0"/>
              </a:rPr>
              <a:t> plus frequents chez les </a:t>
            </a:r>
            <a:r>
              <a:rPr lang="en-GB" altLang="fr-FR" sz="2400" dirty="0" err="1">
                <a:latin typeface="Calibri" charset="0"/>
                <a:ea typeface="Calibri" charset="0"/>
                <a:cs typeface="Calibri" charset="0"/>
              </a:rPr>
              <a:t>personnes</a:t>
            </a:r>
            <a:r>
              <a:rPr lang="en-GB" altLang="fr-FR" sz="2400" dirty="0">
                <a:latin typeface="Calibri" charset="0"/>
                <a:ea typeface="Calibri" charset="0"/>
                <a:cs typeface="Calibri" charset="0"/>
              </a:rPr>
              <a:t> vivant avec le VIH</a:t>
            </a:r>
            <a:endParaRPr lang="en-US" altLang="fr-FR" sz="900" dirty="0">
              <a:latin typeface="Calibri" charset="0"/>
              <a:ea typeface="Calibri" charset="0"/>
              <a:cs typeface="Calibri" charset="0"/>
            </a:endParaRPr>
          </a:p>
        </p:txBody>
      </p:sp>
      <p:pic>
        <p:nvPicPr>
          <p:cNvPr id="25602" name="Afbeelding 19"/>
          <p:cNvPicPr>
            <a:picLocks noChangeAspect="1"/>
          </p:cNvPicPr>
          <p:nvPr/>
        </p:nvPicPr>
        <p:blipFill>
          <a:blip r:embed="rId3">
            <a:extLst>
              <a:ext uri="{28A0092B-C50C-407E-A947-70E740481C1C}">
                <a14:useLocalDpi xmlns:a14="http://schemas.microsoft.com/office/drawing/2010/main" val="0"/>
              </a:ext>
            </a:extLst>
          </a:blip>
          <a:srcRect t="3358" b="2870"/>
          <a:stretch>
            <a:fillRect/>
          </a:stretch>
        </p:blipFill>
        <p:spPr bwMode="auto">
          <a:xfrm>
            <a:off x="2162081" y="1441252"/>
            <a:ext cx="6434733" cy="4848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3" name="Rectangle 1"/>
          <p:cNvSpPr>
            <a:spLocks noChangeArrowheads="1"/>
          </p:cNvSpPr>
          <p:nvPr/>
        </p:nvSpPr>
        <p:spPr bwMode="auto">
          <a:xfrm>
            <a:off x="504496" y="6438021"/>
            <a:ext cx="3857625" cy="3261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2400">
                <a:solidFill>
                  <a:schemeClr val="tx1"/>
                </a:solidFill>
                <a:latin typeface="Arial" charset="0"/>
                <a:ea typeface="ＭＳ Ｐゴシック" charset="-128"/>
                <a:cs typeface="ＭＳ Ｐゴシック" charset="-128"/>
              </a:defRPr>
            </a:lvl1pPr>
            <a:lvl2pPr marL="742950" indent="-285750">
              <a:spcBef>
                <a:spcPct val="20000"/>
              </a:spcBef>
              <a:buFont typeface="Arial" charset="0"/>
              <a:buChar char="–"/>
              <a:defRPr sz="2400">
                <a:solidFill>
                  <a:schemeClr val="tx1"/>
                </a:solidFill>
                <a:latin typeface="Arial" charset="0"/>
                <a:ea typeface="ＭＳ Ｐゴシック" charset="-128"/>
                <a:cs typeface="Arial" charset="0"/>
              </a:defRPr>
            </a:lvl2pPr>
            <a:lvl3pPr marL="1143000" indent="-228600">
              <a:spcBef>
                <a:spcPct val="20000"/>
              </a:spcBef>
              <a:buFont typeface="Arial" charset="0"/>
              <a:buChar char="•"/>
              <a:defRPr sz="2400">
                <a:solidFill>
                  <a:schemeClr val="tx1"/>
                </a:solidFill>
                <a:latin typeface="Arial" charset="0"/>
                <a:ea typeface="Arial" charset="0"/>
                <a:cs typeface="Arial" charset="0"/>
              </a:defRPr>
            </a:lvl3pPr>
            <a:lvl4pPr marL="1600200" indent="-228600">
              <a:spcBef>
                <a:spcPct val="20000"/>
              </a:spcBef>
              <a:buFont typeface="Arial" charset="0"/>
              <a:buChar char="–"/>
              <a:defRPr sz="2400">
                <a:solidFill>
                  <a:schemeClr val="tx1"/>
                </a:solidFill>
                <a:latin typeface="Arial" charset="0"/>
                <a:ea typeface="Arial" charset="0"/>
                <a:cs typeface="Arial" charset="0"/>
              </a:defRPr>
            </a:lvl4pPr>
            <a:lvl5pPr marL="2057400" indent="-228600">
              <a:spcBef>
                <a:spcPct val="20000"/>
              </a:spcBef>
              <a:buFont typeface="Arial" charset="0"/>
              <a:buChar char="»"/>
              <a:defRPr sz="2400">
                <a:solidFill>
                  <a:schemeClr val="tx1"/>
                </a:solidFill>
                <a:latin typeface="Arial" charset="0"/>
                <a:ea typeface="Arial" charset="0"/>
                <a:cs typeface="Arial" charset="0"/>
              </a:defRPr>
            </a:lvl5pPr>
            <a:lvl6pPr marL="25146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6pPr>
            <a:lvl7pPr marL="29718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7pPr>
            <a:lvl8pPr marL="34290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8pPr>
            <a:lvl9pPr marL="3886200" indent="-228600" defTabSz="457200" eaLnBrk="0" fontAlgn="base" hangingPunct="0">
              <a:spcBef>
                <a:spcPct val="20000"/>
              </a:spcBef>
              <a:spcAft>
                <a:spcPct val="0"/>
              </a:spcAft>
              <a:buFont typeface="Arial" charset="0"/>
              <a:buChar char="»"/>
              <a:defRPr sz="2400">
                <a:solidFill>
                  <a:schemeClr val="tx1"/>
                </a:solidFill>
                <a:latin typeface="Arial" charset="0"/>
                <a:ea typeface="Arial" charset="0"/>
                <a:cs typeface="Arial" charset="0"/>
              </a:defRPr>
            </a:lvl9pPr>
          </a:lstStyle>
          <a:p>
            <a:pPr eaLnBrk="1" hangingPunct="1">
              <a:spcBef>
                <a:spcPct val="0"/>
              </a:spcBef>
              <a:buFontTx/>
              <a:buNone/>
            </a:pPr>
            <a:r>
              <a:rPr lang="en-US" altLang="fr-FR" sz="1519" i="1" dirty="0"/>
              <a:t>Schouten J et al. </a:t>
            </a:r>
            <a:r>
              <a:rPr lang="en-US" altLang="fr-FR" sz="1519" i="1" dirty="0" err="1"/>
              <a:t>Clin</a:t>
            </a:r>
            <a:r>
              <a:rPr lang="en-US" altLang="fr-FR" sz="1519" i="1" dirty="0"/>
              <a:t> Infect Dis 2014</a:t>
            </a:r>
          </a:p>
        </p:txBody>
      </p:sp>
      <p:pic>
        <p:nvPicPr>
          <p:cNvPr id="5" name="Picture 19" descr="ageIV-study">
            <a:extLst>
              <a:ext uri="{FF2B5EF4-FFF2-40B4-BE49-F238E27FC236}">
                <a16:creationId xmlns:a16="http://schemas.microsoft.com/office/drawing/2014/main" id="{02649CE9-FCA3-2045-B9CF-2D9F3BE06C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1995" y="5745228"/>
            <a:ext cx="1930152" cy="855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74CC24F8-C770-8449-8432-04C12296D518}"/>
              </a:ext>
            </a:extLst>
          </p:cNvPr>
          <p:cNvSpPr txBox="1"/>
          <p:nvPr/>
        </p:nvSpPr>
        <p:spPr>
          <a:xfrm>
            <a:off x="696463" y="4127060"/>
            <a:ext cx="1457450" cy="819583"/>
          </a:xfrm>
          <a:prstGeom prst="rect">
            <a:avLst/>
          </a:prstGeom>
          <a:noFill/>
        </p:spPr>
        <p:txBody>
          <a:bodyPr wrap="none" rtlCol="0">
            <a:spAutoFit/>
          </a:bodyPr>
          <a:lstStyle/>
          <a:p>
            <a:r>
              <a:rPr lang="fr-FR" sz="2363" dirty="0"/>
              <a:t>524 HIV-</a:t>
            </a:r>
          </a:p>
          <a:p>
            <a:r>
              <a:rPr lang="fr-FR" sz="2363" dirty="0"/>
              <a:t>540 HIV+</a:t>
            </a:r>
          </a:p>
        </p:txBody>
      </p:sp>
    </p:spTree>
    <p:extLst>
      <p:ext uri="{BB962C8B-B14F-4D97-AF65-F5344CB8AC3E}">
        <p14:creationId xmlns:p14="http://schemas.microsoft.com/office/powerpoint/2010/main" val="1492885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B1AC1BFD-5A9C-F045-B95A-05BC503DF9E9}"/>
              </a:ext>
            </a:extLst>
          </p:cNvPr>
          <p:cNvSpPr>
            <a:spLocks noGrp="1"/>
          </p:cNvSpPr>
          <p:nvPr>
            <p:ph type="title"/>
          </p:nvPr>
        </p:nvSpPr>
        <p:spPr/>
        <p:txBody>
          <a:bodyPr/>
          <a:lstStyle/>
          <a:p>
            <a:r>
              <a:rPr lang="fr-FR" dirty="0"/>
              <a:t>Prévention et prise en charge</a:t>
            </a:r>
          </a:p>
        </p:txBody>
      </p:sp>
      <p:sp>
        <p:nvSpPr>
          <p:cNvPr id="5" name="Espace réservé du texte 4">
            <a:extLst>
              <a:ext uri="{FF2B5EF4-FFF2-40B4-BE49-F238E27FC236}">
                <a16:creationId xmlns:a16="http://schemas.microsoft.com/office/drawing/2014/main" id="{DE9FFB4F-A88A-A147-93B2-7EA4ADEE8FC9}"/>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838330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E34420-6E0F-6846-89AB-AF91059747FB}"/>
              </a:ext>
            </a:extLst>
          </p:cNvPr>
          <p:cNvSpPr>
            <a:spLocks noGrp="1"/>
          </p:cNvSpPr>
          <p:nvPr>
            <p:ph type="title"/>
          </p:nvPr>
        </p:nvSpPr>
        <p:spPr/>
        <p:txBody>
          <a:bodyPr/>
          <a:lstStyle/>
          <a:p>
            <a:r>
              <a:rPr lang="fr-FR" dirty="0"/>
              <a:t>André</a:t>
            </a:r>
          </a:p>
        </p:txBody>
      </p:sp>
      <p:sp>
        <p:nvSpPr>
          <p:cNvPr id="3" name="Espace réservé du contenu 2">
            <a:extLst>
              <a:ext uri="{FF2B5EF4-FFF2-40B4-BE49-F238E27FC236}">
                <a16:creationId xmlns:a16="http://schemas.microsoft.com/office/drawing/2014/main" id="{E826A0CF-995F-A34D-AFBD-55C63397EE36}"/>
              </a:ext>
            </a:extLst>
          </p:cNvPr>
          <p:cNvSpPr>
            <a:spLocks noGrp="1"/>
          </p:cNvSpPr>
          <p:nvPr>
            <p:ph idx="1"/>
          </p:nvPr>
        </p:nvSpPr>
        <p:spPr/>
        <p:txBody>
          <a:bodyPr/>
          <a:lstStyle/>
          <a:p>
            <a:r>
              <a:rPr lang="fr-FR" dirty="0"/>
              <a:t>André a découvert son infection par le VIH l’âge de 45 ans, suite à des relations sexuelles avec d’autres hommes.</a:t>
            </a:r>
          </a:p>
          <a:p>
            <a:r>
              <a:rPr lang="fr-FR" dirty="0"/>
              <a:t>Les CD4 étaient à 400/mm</a:t>
            </a:r>
            <a:r>
              <a:rPr lang="fr-FR" baseline="30000" dirty="0"/>
              <a:t>3</a:t>
            </a:r>
            <a:r>
              <a:rPr lang="fr-FR" dirty="0"/>
              <a:t> et la charge virale à 100 000 cop/mL</a:t>
            </a:r>
          </a:p>
          <a:p>
            <a:r>
              <a:rPr lang="fr-FR" dirty="0"/>
              <a:t>Il a été mis sous traitement rapidement</a:t>
            </a:r>
          </a:p>
        </p:txBody>
      </p:sp>
    </p:spTree>
    <p:extLst>
      <p:ext uri="{BB962C8B-B14F-4D97-AF65-F5344CB8AC3E}">
        <p14:creationId xmlns:p14="http://schemas.microsoft.com/office/powerpoint/2010/main" val="349285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1350EE-40C3-B649-8040-DED89DBEF210}"/>
              </a:ext>
            </a:extLst>
          </p:cNvPr>
          <p:cNvSpPr>
            <a:spLocks noGrp="1"/>
          </p:cNvSpPr>
          <p:nvPr>
            <p:ph type="title"/>
          </p:nvPr>
        </p:nvSpPr>
        <p:spPr/>
        <p:txBody>
          <a:bodyPr/>
          <a:lstStyle/>
          <a:p>
            <a:r>
              <a:rPr lang="fr-FR" dirty="0"/>
              <a:t>En 2019</a:t>
            </a:r>
          </a:p>
        </p:txBody>
      </p:sp>
      <p:sp>
        <p:nvSpPr>
          <p:cNvPr id="3" name="Espace réservé du contenu 2">
            <a:extLst>
              <a:ext uri="{FF2B5EF4-FFF2-40B4-BE49-F238E27FC236}">
                <a16:creationId xmlns:a16="http://schemas.microsoft.com/office/drawing/2014/main" id="{6CF8709E-6FBA-2344-8E51-B4BB287F356F}"/>
              </a:ext>
            </a:extLst>
          </p:cNvPr>
          <p:cNvSpPr>
            <a:spLocks noGrp="1"/>
          </p:cNvSpPr>
          <p:nvPr>
            <p:ph idx="1"/>
          </p:nvPr>
        </p:nvSpPr>
        <p:spPr/>
        <p:txBody>
          <a:bodyPr/>
          <a:lstStyle/>
          <a:p>
            <a:r>
              <a:rPr lang="fr-FR" dirty="0"/>
              <a:t>Quel rôle voyez-vous pour le médecin généraliste ?</a:t>
            </a:r>
          </a:p>
          <a:p>
            <a:pPr lvl="1"/>
            <a:r>
              <a:rPr lang="fr-FR" dirty="0"/>
              <a:t>Dans le domaine de la prévention du VIH</a:t>
            </a:r>
          </a:p>
          <a:p>
            <a:pPr lvl="1"/>
            <a:r>
              <a:rPr lang="fr-FR" dirty="0"/>
              <a:t>Dans le domaine de la prise en charge des personnes vivant avec le VIH</a:t>
            </a:r>
          </a:p>
        </p:txBody>
      </p:sp>
    </p:spTree>
    <p:extLst>
      <p:ext uri="{BB962C8B-B14F-4D97-AF65-F5344CB8AC3E}">
        <p14:creationId xmlns:p14="http://schemas.microsoft.com/office/powerpoint/2010/main" val="1736999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André</a:t>
            </a:r>
          </a:p>
        </p:txBody>
      </p:sp>
      <p:sp>
        <p:nvSpPr>
          <p:cNvPr id="3" name="Espace réservé du contenu 2"/>
          <p:cNvSpPr>
            <a:spLocks noGrp="1"/>
          </p:cNvSpPr>
          <p:nvPr>
            <p:ph idx="1"/>
          </p:nvPr>
        </p:nvSpPr>
        <p:spPr>
          <a:xfrm>
            <a:off x="568960" y="1600200"/>
            <a:ext cx="9580880" cy="4525963"/>
          </a:xfrm>
        </p:spPr>
        <p:txBody>
          <a:bodyPr/>
          <a:lstStyle/>
          <a:p>
            <a:r>
              <a:rPr lang="fr-FR" dirty="0"/>
              <a:t>Après 2 ans avec la même trithérapie, André allait très bien</a:t>
            </a:r>
          </a:p>
          <a:p>
            <a:pPr lvl="1"/>
            <a:r>
              <a:rPr lang="fr-FR" dirty="0"/>
              <a:t>la charge virale était indétectable</a:t>
            </a:r>
          </a:p>
          <a:p>
            <a:pPr lvl="1"/>
            <a:r>
              <a:rPr lang="fr-FR" dirty="0"/>
              <a:t>les CD4 étaient à 700/mm</a:t>
            </a:r>
            <a:r>
              <a:rPr lang="fr-FR" baseline="30000" dirty="0"/>
              <a:t>3</a:t>
            </a:r>
            <a:r>
              <a:rPr lang="fr-FR" dirty="0"/>
              <a:t>.</a:t>
            </a:r>
          </a:p>
          <a:p>
            <a:r>
              <a:rPr lang="fr-FR" dirty="0"/>
              <a:t>On est 13 ans plus tard, André a 60 ans</a:t>
            </a:r>
          </a:p>
          <a:p>
            <a:pPr lvl="1"/>
            <a:r>
              <a:rPr lang="fr-FR" dirty="0"/>
              <a:t>La charge virale a toujours été indétectable sous traitement</a:t>
            </a:r>
          </a:p>
          <a:p>
            <a:pPr lvl="1"/>
            <a:r>
              <a:rPr lang="fr-FR" dirty="0"/>
              <a:t>Les CD4 sont stables à 1000/mm</a:t>
            </a:r>
            <a:r>
              <a:rPr lang="fr-FR" baseline="30000" dirty="0"/>
              <a:t>3</a:t>
            </a:r>
            <a:r>
              <a:rPr lang="fr-FR" dirty="0"/>
              <a:t> (rapport CD4/CD8=0,7)</a:t>
            </a:r>
          </a:p>
          <a:p>
            <a:pPr lvl="1"/>
            <a:r>
              <a:rPr lang="fr-FR" dirty="0"/>
              <a:t>Il fume ½ paquet par jour (35 PA)</a:t>
            </a:r>
          </a:p>
        </p:txBody>
      </p:sp>
    </p:spTree>
    <p:extLst>
      <p:ext uri="{BB962C8B-B14F-4D97-AF65-F5344CB8AC3E}">
        <p14:creationId xmlns:p14="http://schemas.microsoft.com/office/powerpoint/2010/main" val="3232657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D528C2-F550-F446-B357-3AE8AFA830EB}"/>
              </a:ext>
            </a:extLst>
          </p:cNvPr>
          <p:cNvSpPr>
            <a:spLocks noGrp="1"/>
          </p:cNvSpPr>
          <p:nvPr>
            <p:ph type="title"/>
          </p:nvPr>
        </p:nvSpPr>
        <p:spPr/>
        <p:txBody>
          <a:bodyPr/>
          <a:lstStyle/>
          <a:p>
            <a:r>
              <a:rPr lang="fr-FR" sz="3200" dirty="0"/>
              <a:t>Quel facteurs de risque associés aux morbidités va-ton spécifiquement rechercher ?</a:t>
            </a:r>
          </a:p>
        </p:txBody>
      </p:sp>
      <p:sp>
        <p:nvSpPr>
          <p:cNvPr id="3" name="Espace réservé du contenu 2">
            <a:extLst>
              <a:ext uri="{FF2B5EF4-FFF2-40B4-BE49-F238E27FC236}">
                <a16:creationId xmlns:a16="http://schemas.microsoft.com/office/drawing/2014/main" id="{4721076C-6743-FB4B-BFF8-00BCB90B3E53}"/>
              </a:ext>
            </a:extLst>
          </p:cNvPr>
          <p:cNvSpPr>
            <a:spLocks noGrp="1"/>
          </p:cNvSpPr>
          <p:nvPr>
            <p:ph idx="1"/>
          </p:nvPr>
        </p:nvSpPr>
        <p:spPr>
          <a:xfrm>
            <a:off x="853944" y="2133600"/>
            <a:ext cx="8918706" cy="3992563"/>
          </a:xfrm>
        </p:spPr>
        <p:txBody>
          <a:bodyPr/>
          <a:lstStyle/>
          <a:p>
            <a:r>
              <a:rPr lang="fr-FR" dirty="0"/>
              <a:t>Tabac</a:t>
            </a:r>
          </a:p>
          <a:p>
            <a:r>
              <a:rPr lang="fr-FR" dirty="0"/>
              <a:t>Obésité et syndrome métabolique</a:t>
            </a:r>
          </a:p>
          <a:p>
            <a:r>
              <a:rPr lang="fr-FR" dirty="0"/>
              <a:t>Sédentarité</a:t>
            </a:r>
          </a:p>
          <a:p>
            <a:r>
              <a:rPr lang="fr-FR" dirty="0"/>
              <a:t>Ostéoporose</a:t>
            </a:r>
          </a:p>
          <a:p>
            <a:r>
              <a:rPr lang="fr-FR" dirty="0"/>
              <a:t>Troubles cognitifs</a:t>
            </a:r>
          </a:p>
          <a:p>
            <a:r>
              <a:rPr lang="fr-FR" dirty="0"/>
              <a:t>Atteinte rénale</a:t>
            </a:r>
          </a:p>
          <a:p>
            <a:endParaRPr lang="fr-FR" dirty="0"/>
          </a:p>
        </p:txBody>
      </p:sp>
    </p:spTree>
    <p:extLst>
      <p:ext uri="{BB962C8B-B14F-4D97-AF65-F5344CB8AC3E}">
        <p14:creationId xmlns:p14="http://schemas.microsoft.com/office/powerpoint/2010/main" val="164999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50" y="274638"/>
            <a:ext cx="9258300" cy="477998"/>
          </a:xfrm>
        </p:spPr>
        <p:txBody>
          <a:bodyPr/>
          <a:lstStyle/>
          <a:p>
            <a:r>
              <a:rPr lang="fr-FR" dirty="0"/>
              <a:t>Prévention</a:t>
            </a:r>
          </a:p>
        </p:txBody>
      </p:sp>
      <p:sp>
        <p:nvSpPr>
          <p:cNvPr id="3" name="Espace réservé du contenu 2"/>
          <p:cNvSpPr>
            <a:spLocks noGrp="1"/>
          </p:cNvSpPr>
          <p:nvPr>
            <p:ph idx="1"/>
          </p:nvPr>
        </p:nvSpPr>
        <p:spPr>
          <a:xfrm>
            <a:off x="514350" y="1959989"/>
            <a:ext cx="9258300" cy="4166174"/>
          </a:xfrm>
        </p:spPr>
        <p:txBody>
          <a:bodyPr/>
          <a:lstStyle/>
          <a:p>
            <a:pPr marL="514350" indent="-514350">
              <a:buFont typeface="+mj-lt"/>
              <a:buAutoNum type="arabicPeriod"/>
            </a:pPr>
            <a:r>
              <a:rPr lang="fr-FR" sz="2800" dirty="0"/>
              <a:t>Frottis anal pour dépistage du cancer du canal anal</a:t>
            </a:r>
          </a:p>
          <a:p>
            <a:pPr marL="514350" indent="-514350">
              <a:buFont typeface="+mj-lt"/>
              <a:buAutoNum type="arabicPeriod"/>
            </a:pPr>
            <a:r>
              <a:rPr lang="fr-FR" sz="2800" dirty="0"/>
              <a:t>Fibroscopie haute pour dépistage des cancers ORL</a:t>
            </a:r>
          </a:p>
          <a:p>
            <a:pPr marL="514350" indent="-514350">
              <a:buFont typeface="+mj-lt"/>
              <a:buAutoNum type="arabicPeriod"/>
            </a:pPr>
            <a:r>
              <a:rPr lang="fr-FR" sz="2800" dirty="0"/>
              <a:t>Biopsie hépatique pour dépistage du cancer du foie</a:t>
            </a:r>
          </a:p>
          <a:p>
            <a:pPr marL="514350" indent="-514350">
              <a:buFont typeface="+mj-lt"/>
              <a:buAutoNum type="arabicPeriod"/>
            </a:pPr>
            <a:r>
              <a:rPr lang="fr-FR" sz="2800" dirty="0"/>
              <a:t>Bilan mnésique systématique avec neuropsychologue</a:t>
            </a:r>
          </a:p>
          <a:p>
            <a:pPr marL="514350" indent="-514350">
              <a:buFont typeface="+mj-lt"/>
              <a:buAutoNum type="arabicPeriod"/>
            </a:pPr>
            <a:r>
              <a:rPr lang="fr-FR" sz="2800" dirty="0"/>
              <a:t>Consultation de </a:t>
            </a:r>
            <a:r>
              <a:rPr lang="fr-FR" sz="2800" dirty="0" err="1"/>
              <a:t>tabacologie</a:t>
            </a:r>
            <a:endParaRPr lang="fr-FR" sz="2800" dirty="0"/>
          </a:p>
        </p:txBody>
      </p:sp>
    </p:spTree>
    <p:extLst>
      <p:ext uri="{BB962C8B-B14F-4D97-AF65-F5344CB8AC3E}">
        <p14:creationId xmlns:p14="http://schemas.microsoft.com/office/powerpoint/2010/main" val="1297132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50" y="274638"/>
            <a:ext cx="9258300" cy="477998"/>
          </a:xfrm>
        </p:spPr>
        <p:txBody>
          <a:bodyPr/>
          <a:lstStyle/>
          <a:p>
            <a:r>
              <a:rPr lang="fr-FR" dirty="0"/>
              <a:t>Prévention</a:t>
            </a:r>
          </a:p>
        </p:txBody>
      </p:sp>
      <p:sp>
        <p:nvSpPr>
          <p:cNvPr id="3" name="Espace réservé du contenu 2"/>
          <p:cNvSpPr>
            <a:spLocks noGrp="1"/>
          </p:cNvSpPr>
          <p:nvPr>
            <p:ph idx="1"/>
          </p:nvPr>
        </p:nvSpPr>
        <p:spPr>
          <a:xfrm>
            <a:off x="514350" y="1959989"/>
            <a:ext cx="9258300" cy="4166174"/>
          </a:xfrm>
        </p:spPr>
        <p:txBody>
          <a:bodyPr/>
          <a:lstStyle/>
          <a:p>
            <a:pPr marL="514350" indent="-514350">
              <a:buFont typeface="+mj-lt"/>
              <a:buAutoNum type="arabicPeriod"/>
            </a:pPr>
            <a:r>
              <a:rPr lang="fr-FR" sz="2800" dirty="0"/>
              <a:t>Frottis anal pour dépistage du cancer du canal anal</a:t>
            </a:r>
          </a:p>
          <a:p>
            <a:pPr marL="514350" indent="-514350">
              <a:buFont typeface="+mj-lt"/>
              <a:buAutoNum type="arabicPeriod"/>
            </a:pPr>
            <a:r>
              <a:rPr lang="fr-FR" sz="2800" dirty="0">
                <a:solidFill>
                  <a:schemeClr val="bg2">
                    <a:lumMod val="60000"/>
                    <a:lumOff val="40000"/>
                  </a:schemeClr>
                </a:solidFill>
              </a:rPr>
              <a:t>Fibroscopie haute pour dépistage des cancers ORL</a:t>
            </a:r>
          </a:p>
          <a:p>
            <a:pPr marL="514350" indent="-514350">
              <a:buFont typeface="+mj-lt"/>
              <a:buAutoNum type="arabicPeriod"/>
            </a:pPr>
            <a:r>
              <a:rPr lang="fr-FR" sz="2800" dirty="0">
                <a:solidFill>
                  <a:srgbClr val="B3B3B3"/>
                </a:solidFill>
              </a:rPr>
              <a:t>Biopsie hépatique pour dépistage du cancer du foie</a:t>
            </a:r>
          </a:p>
          <a:p>
            <a:pPr marL="514350" indent="-514350">
              <a:buFont typeface="+mj-lt"/>
              <a:buAutoNum type="arabicPeriod"/>
            </a:pPr>
            <a:r>
              <a:rPr lang="fr-FR" sz="2800" dirty="0">
                <a:solidFill>
                  <a:srgbClr val="B3B3B3"/>
                </a:solidFill>
              </a:rPr>
              <a:t>Bilan mnésique systématique avec neuro-</a:t>
            </a:r>
            <a:r>
              <a:rPr lang="fr-FR" sz="2800" dirty="0" err="1">
                <a:solidFill>
                  <a:srgbClr val="B3B3B3"/>
                </a:solidFill>
              </a:rPr>
              <a:t>psycologue</a:t>
            </a:r>
            <a:endParaRPr lang="fr-FR" sz="2800" dirty="0">
              <a:solidFill>
                <a:srgbClr val="B3B3B3"/>
              </a:solidFill>
            </a:endParaRPr>
          </a:p>
          <a:p>
            <a:pPr marL="514350" indent="-514350">
              <a:buFont typeface="+mj-lt"/>
              <a:buAutoNum type="arabicPeriod"/>
            </a:pPr>
            <a:r>
              <a:rPr lang="fr-FR" sz="2800" dirty="0"/>
              <a:t>Consultation de </a:t>
            </a:r>
            <a:r>
              <a:rPr lang="fr-FR" sz="2800" dirty="0" err="1"/>
              <a:t>tabacologie</a:t>
            </a:r>
            <a:r>
              <a:rPr lang="fr-FR" sz="2800" dirty="0"/>
              <a:t> </a:t>
            </a:r>
          </a:p>
          <a:p>
            <a:pPr marL="0" indent="0">
              <a:buNone/>
            </a:pPr>
            <a:endParaRPr lang="fr-FR" sz="2800" dirty="0"/>
          </a:p>
        </p:txBody>
      </p:sp>
    </p:spTree>
    <p:extLst>
      <p:ext uri="{BB962C8B-B14F-4D97-AF65-F5344CB8AC3E}">
        <p14:creationId xmlns:p14="http://schemas.microsoft.com/office/powerpoint/2010/main" val="1923606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Prévention médicamenteuse</a:t>
            </a:r>
          </a:p>
        </p:txBody>
      </p:sp>
      <p:sp>
        <p:nvSpPr>
          <p:cNvPr id="3" name="Espace réservé du contenu 2"/>
          <p:cNvSpPr>
            <a:spLocks noGrp="1"/>
          </p:cNvSpPr>
          <p:nvPr>
            <p:ph idx="1"/>
          </p:nvPr>
        </p:nvSpPr>
        <p:spPr/>
        <p:txBody>
          <a:bodyPr/>
          <a:lstStyle/>
          <a:p>
            <a:r>
              <a:rPr lang="fr-FR" dirty="0"/>
              <a:t>Sur les éléments dont vous disposez, chez Timothée, il y a une indication à:</a:t>
            </a:r>
          </a:p>
          <a:p>
            <a:pPr marL="514350" indent="-514350">
              <a:buFont typeface="+mj-lt"/>
              <a:buAutoNum type="arabicPeriod"/>
            </a:pPr>
            <a:r>
              <a:rPr lang="fr-FR" dirty="0"/>
              <a:t>Une prévention primaire par cotrimoxazole</a:t>
            </a:r>
          </a:p>
          <a:p>
            <a:pPr marL="514350" indent="-514350">
              <a:buFont typeface="+mj-lt"/>
              <a:buAutoNum type="arabicPeriod"/>
            </a:pPr>
            <a:r>
              <a:rPr lang="fr-FR" dirty="0"/>
              <a:t>Une prévention primaire par statines</a:t>
            </a:r>
          </a:p>
          <a:p>
            <a:pPr marL="514350" indent="-514350">
              <a:buFont typeface="+mj-lt"/>
              <a:buAutoNum type="arabicPeriod"/>
            </a:pPr>
            <a:r>
              <a:rPr lang="fr-FR" dirty="0"/>
              <a:t>Une prévention primaire par aspirine</a:t>
            </a:r>
          </a:p>
          <a:p>
            <a:pPr marL="514350" indent="-514350">
              <a:buFont typeface="+mj-lt"/>
              <a:buAutoNum type="arabicPeriod"/>
            </a:pPr>
            <a:r>
              <a:rPr lang="fr-FR" dirty="0"/>
              <a:t>Aucune prévention primaire médicamenteuse</a:t>
            </a:r>
          </a:p>
        </p:txBody>
      </p:sp>
    </p:spTree>
    <p:extLst>
      <p:ext uri="{BB962C8B-B14F-4D97-AF65-F5344CB8AC3E}">
        <p14:creationId xmlns:p14="http://schemas.microsoft.com/office/powerpoint/2010/main" val="749241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Prévention médicamenteuse</a:t>
            </a:r>
          </a:p>
        </p:txBody>
      </p:sp>
      <p:sp>
        <p:nvSpPr>
          <p:cNvPr id="3" name="Espace réservé du contenu 2"/>
          <p:cNvSpPr>
            <a:spLocks noGrp="1"/>
          </p:cNvSpPr>
          <p:nvPr>
            <p:ph idx="1"/>
          </p:nvPr>
        </p:nvSpPr>
        <p:spPr/>
        <p:txBody>
          <a:bodyPr/>
          <a:lstStyle/>
          <a:p>
            <a:r>
              <a:rPr lang="fr-FR" dirty="0"/>
              <a:t>Sur les éléments dont vous disposez, chez André, il y a une indication à:</a:t>
            </a:r>
          </a:p>
          <a:p>
            <a:pPr marL="514350" indent="-514350">
              <a:buFont typeface="+mj-lt"/>
              <a:buAutoNum type="arabicPeriod"/>
            </a:pPr>
            <a:r>
              <a:rPr lang="fr-FR" dirty="0">
                <a:solidFill>
                  <a:schemeClr val="bg1">
                    <a:lumMod val="75000"/>
                  </a:schemeClr>
                </a:solidFill>
              </a:rPr>
              <a:t>Une prévention primaire par cotrimoxazole</a:t>
            </a:r>
          </a:p>
          <a:p>
            <a:pPr marL="514350" indent="-514350">
              <a:buFont typeface="+mj-lt"/>
              <a:buAutoNum type="arabicPeriod"/>
            </a:pPr>
            <a:r>
              <a:rPr lang="fr-FR" dirty="0">
                <a:solidFill>
                  <a:schemeClr val="bg1">
                    <a:lumMod val="75000"/>
                  </a:schemeClr>
                </a:solidFill>
              </a:rPr>
              <a:t>Une prévention primaire par statines</a:t>
            </a:r>
          </a:p>
          <a:p>
            <a:pPr marL="514350" indent="-514350">
              <a:buFont typeface="+mj-lt"/>
              <a:buAutoNum type="arabicPeriod"/>
            </a:pPr>
            <a:r>
              <a:rPr lang="fr-FR" dirty="0">
                <a:solidFill>
                  <a:schemeClr val="bg1">
                    <a:lumMod val="75000"/>
                  </a:schemeClr>
                </a:solidFill>
              </a:rPr>
              <a:t>Une prévention primaire par aspirine</a:t>
            </a:r>
          </a:p>
          <a:p>
            <a:pPr marL="514350" indent="-514350">
              <a:buFont typeface="+mj-lt"/>
              <a:buAutoNum type="arabicPeriod"/>
            </a:pPr>
            <a:r>
              <a:rPr lang="fr-FR" dirty="0"/>
              <a:t>Aucune prévention primaire médicamenteuse</a:t>
            </a:r>
          </a:p>
        </p:txBody>
      </p:sp>
    </p:spTree>
    <p:extLst>
      <p:ext uri="{BB962C8B-B14F-4D97-AF65-F5344CB8AC3E}">
        <p14:creationId xmlns:p14="http://schemas.microsoft.com/office/powerpoint/2010/main" val="2702667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50" y="274638"/>
            <a:ext cx="9258300" cy="841902"/>
          </a:xfrm>
        </p:spPr>
        <p:txBody>
          <a:bodyPr/>
          <a:lstStyle/>
          <a:p>
            <a:r>
              <a:rPr lang="fr-FR" dirty="0"/>
              <a:t>Prévention</a:t>
            </a:r>
          </a:p>
        </p:txBody>
      </p:sp>
      <p:sp>
        <p:nvSpPr>
          <p:cNvPr id="3" name="Espace réservé du contenu 2"/>
          <p:cNvSpPr>
            <a:spLocks noGrp="1"/>
          </p:cNvSpPr>
          <p:nvPr>
            <p:ph idx="1"/>
          </p:nvPr>
        </p:nvSpPr>
        <p:spPr>
          <a:xfrm>
            <a:off x="853943" y="1474072"/>
            <a:ext cx="9157159" cy="4525963"/>
          </a:xfrm>
        </p:spPr>
        <p:txBody>
          <a:bodyPr/>
          <a:lstStyle/>
          <a:p>
            <a:r>
              <a:rPr lang="fr-FR" sz="2400" dirty="0"/>
              <a:t>Réduire la mortalité/morbidité cardio-vasculaire</a:t>
            </a:r>
          </a:p>
          <a:p>
            <a:pPr lvl="1"/>
            <a:r>
              <a:rPr lang="fr-FR" sz="2000" dirty="0"/>
              <a:t>Diététique</a:t>
            </a:r>
          </a:p>
          <a:p>
            <a:pPr lvl="1"/>
            <a:r>
              <a:rPr lang="fr-FR" sz="2000" dirty="0"/>
              <a:t>Lutter efficacement contre le tabagisme</a:t>
            </a:r>
          </a:p>
          <a:p>
            <a:pPr lvl="1"/>
            <a:r>
              <a:rPr lang="fr-FR" sz="2000" dirty="0"/>
              <a:t>Activité sportive</a:t>
            </a:r>
          </a:p>
          <a:p>
            <a:pPr lvl="1"/>
            <a:r>
              <a:rPr lang="fr-FR" sz="2000" dirty="0"/>
              <a:t>Traitement médicamenteux si nécessaire</a:t>
            </a:r>
          </a:p>
          <a:p>
            <a:pPr lvl="2"/>
            <a:r>
              <a:rPr lang="fr-FR" sz="1600" dirty="0"/>
              <a:t>Anti-HTA</a:t>
            </a:r>
          </a:p>
          <a:p>
            <a:pPr lvl="2"/>
            <a:r>
              <a:rPr lang="fr-FR" sz="1600" dirty="0"/>
              <a:t>Statines</a:t>
            </a:r>
            <a:endParaRPr lang="en-GB" sz="1600" dirty="0"/>
          </a:p>
          <a:p>
            <a:r>
              <a:rPr lang="fr-FR" sz="2400" dirty="0"/>
              <a:t>Réduire la mortalité par cancer associé</a:t>
            </a:r>
          </a:p>
          <a:p>
            <a:pPr lvl="1"/>
            <a:r>
              <a:rPr lang="fr-FR" sz="2000" dirty="0"/>
              <a:t>Tabac…</a:t>
            </a:r>
          </a:p>
          <a:p>
            <a:pPr lvl="1"/>
            <a:r>
              <a:rPr lang="fr-FR" sz="2000" dirty="0"/>
              <a:t>Cancers HPV induits</a:t>
            </a:r>
          </a:p>
          <a:p>
            <a:pPr lvl="2"/>
            <a:r>
              <a:rPr lang="fr-FR" sz="1600" dirty="0"/>
              <a:t>Dépistage cancer du col chez la femme</a:t>
            </a:r>
          </a:p>
          <a:p>
            <a:pPr lvl="2"/>
            <a:r>
              <a:rPr lang="fr-FR" sz="1600" dirty="0"/>
              <a:t>Dépistage cancer du canal anal chez l’homme et la femme, canal anal</a:t>
            </a:r>
          </a:p>
          <a:p>
            <a:pPr lvl="1"/>
            <a:r>
              <a:rPr lang="fr-FR" sz="2000" dirty="0"/>
              <a:t>Cancers du foie liés aux hépatites</a:t>
            </a:r>
          </a:p>
          <a:p>
            <a:pPr lvl="1"/>
            <a:r>
              <a:rPr lang="fr-FR" sz="2000" dirty="0"/>
              <a:t>Ne pas oublier le dépistage des cancers de « droit commun » : prostate, sein, colon…</a:t>
            </a:r>
            <a:endParaRPr lang="en-GB" sz="2000" dirty="0"/>
          </a:p>
          <a:p>
            <a:pPr marL="0" indent="0">
              <a:buNone/>
            </a:pPr>
            <a:endParaRPr lang="fr-FR" sz="2400" dirty="0"/>
          </a:p>
        </p:txBody>
      </p:sp>
    </p:spTree>
    <p:extLst>
      <p:ext uri="{BB962C8B-B14F-4D97-AF65-F5344CB8AC3E}">
        <p14:creationId xmlns:p14="http://schemas.microsoft.com/office/powerpoint/2010/main" val="18637324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F7EF7-4F53-D045-9E87-0CF116131AED}"/>
              </a:ext>
            </a:extLst>
          </p:cNvPr>
          <p:cNvSpPr>
            <a:spLocks noGrp="1"/>
          </p:cNvSpPr>
          <p:nvPr>
            <p:ph type="title"/>
          </p:nvPr>
        </p:nvSpPr>
        <p:spPr/>
        <p:txBody>
          <a:bodyPr/>
          <a:lstStyle/>
          <a:p>
            <a:r>
              <a:rPr lang="fr-FR" dirty="0"/>
              <a:t>Prévention (2)</a:t>
            </a:r>
          </a:p>
        </p:txBody>
      </p:sp>
      <p:sp>
        <p:nvSpPr>
          <p:cNvPr id="3" name="Espace réservé du contenu 2">
            <a:extLst>
              <a:ext uri="{FF2B5EF4-FFF2-40B4-BE49-F238E27FC236}">
                <a16:creationId xmlns:a16="http://schemas.microsoft.com/office/drawing/2014/main" id="{2777F6CB-C444-6649-94B4-05A7EA2368DB}"/>
              </a:ext>
            </a:extLst>
          </p:cNvPr>
          <p:cNvSpPr>
            <a:spLocks noGrp="1"/>
          </p:cNvSpPr>
          <p:nvPr>
            <p:ph idx="1"/>
          </p:nvPr>
        </p:nvSpPr>
        <p:spPr>
          <a:xfrm>
            <a:off x="853944" y="1600200"/>
            <a:ext cx="9433056" cy="4525963"/>
          </a:xfrm>
        </p:spPr>
        <p:txBody>
          <a:bodyPr/>
          <a:lstStyle/>
          <a:p>
            <a:r>
              <a:rPr lang="fr-FR" dirty="0"/>
              <a:t>Réduire le risque d’ostéoporose et de fracture</a:t>
            </a:r>
          </a:p>
          <a:p>
            <a:pPr lvl="1"/>
            <a:r>
              <a:rPr lang="fr-FR" dirty="0"/>
              <a:t>Activité physique</a:t>
            </a:r>
          </a:p>
          <a:p>
            <a:pPr lvl="1"/>
            <a:r>
              <a:rPr lang="fr-FR" dirty="0"/>
              <a:t>Apports calciques corrects</a:t>
            </a:r>
          </a:p>
          <a:p>
            <a:pPr lvl="1"/>
            <a:r>
              <a:rPr lang="fr-FR" dirty="0"/>
              <a:t>Apports en vitamine D précoce et maintenus</a:t>
            </a:r>
          </a:p>
          <a:p>
            <a:r>
              <a:rPr lang="fr-FR" dirty="0"/>
              <a:t>Réduire le risque rénal</a:t>
            </a:r>
          </a:p>
          <a:p>
            <a:pPr lvl="1"/>
            <a:r>
              <a:rPr lang="fr-FR" dirty="0"/>
              <a:t>Surveiller la fonction rénale</a:t>
            </a:r>
          </a:p>
          <a:p>
            <a:pPr lvl="1"/>
            <a:r>
              <a:rPr lang="fr-FR" dirty="0"/>
              <a:t>Eviter les associations d’ARV néphrotoxiques</a:t>
            </a:r>
          </a:p>
          <a:p>
            <a:pPr lvl="1"/>
            <a:r>
              <a:rPr lang="fr-FR" dirty="0"/>
              <a:t>Eviter les comédications néphrotoxiques : AINS +++</a:t>
            </a:r>
          </a:p>
        </p:txBody>
      </p:sp>
    </p:spTree>
    <p:extLst>
      <p:ext uri="{BB962C8B-B14F-4D97-AF65-F5344CB8AC3E}">
        <p14:creationId xmlns:p14="http://schemas.microsoft.com/office/powerpoint/2010/main" val="1907553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71EF29-9090-D847-9548-5385EBF78569}"/>
              </a:ext>
            </a:extLst>
          </p:cNvPr>
          <p:cNvSpPr>
            <a:spLocks noGrp="1"/>
          </p:cNvSpPr>
          <p:nvPr>
            <p:ph type="title"/>
          </p:nvPr>
        </p:nvSpPr>
        <p:spPr/>
        <p:txBody>
          <a:bodyPr/>
          <a:lstStyle/>
          <a:p>
            <a:r>
              <a:rPr lang="fr-FR" dirty="0"/>
              <a:t>Prévention (3)</a:t>
            </a:r>
          </a:p>
        </p:txBody>
      </p:sp>
      <p:sp>
        <p:nvSpPr>
          <p:cNvPr id="3" name="Espace réservé du contenu 2">
            <a:extLst>
              <a:ext uri="{FF2B5EF4-FFF2-40B4-BE49-F238E27FC236}">
                <a16:creationId xmlns:a16="http://schemas.microsoft.com/office/drawing/2014/main" id="{FF2C2177-7FB0-E949-AC8F-59A45DF40B4C}"/>
              </a:ext>
            </a:extLst>
          </p:cNvPr>
          <p:cNvSpPr>
            <a:spLocks noGrp="1"/>
          </p:cNvSpPr>
          <p:nvPr>
            <p:ph idx="1"/>
          </p:nvPr>
        </p:nvSpPr>
        <p:spPr>
          <a:xfrm>
            <a:off x="853944" y="1600200"/>
            <a:ext cx="9188690" cy="4525963"/>
          </a:xfrm>
        </p:spPr>
        <p:txBody>
          <a:bodyPr/>
          <a:lstStyle/>
          <a:p>
            <a:r>
              <a:rPr lang="fr-FR" dirty="0"/>
              <a:t>Diminuer l’impact du VIH sur la cognition</a:t>
            </a:r>
          </a:p>
          <a:p>
            <a:pPr lvl="1"/>
            <a:r>
              <a:rPr lang="fr-FR" dirty="0"/>
              <a:t>Relations sociales ++, éviter l’isolement</a:t>
            </a:r>
          </a:p>
          <a:p>
            <a:pPr lvl="1"/>
            <a:r>
              <a:rPr lang="fr-FR" dirty="0"/>
              <a:t>Lutter contre la pauvreté</a:t>
            </a:r>
          </a:p>
          <a:p>
            <a:pPr lvl="1"/>
            <a:r>
              <a:rPr lang="fr-FR" dirty="0"/>
              <a:t>Entretenir la mémoire</a:t>
            </a:r>
          </a:p>
          <a:p>
            <a:r>
              <a:rPr lang="fr-FR" dirty="0"/>
              <a:t>Lutter contre l’obésité et le syndrome métabolique</a:t>
            </a:r>
          </a:p>
          <a:p>
            <a:pPr lvl="1"/>
            <a:r>
              <a:rPr lang="fr-FR" dirty="0"/>
              <a:t>Exercice physique</a:t>
            </a:r>
          </a:p>
          <a:p>
            <a:pPr lvl="1"/>
            <a:r>
              <a:rPr lang="fr-FR" dirty="0"/>
              <a:t>Contrôle des apports en hydrates de carbone</a:t>
            </a:r>
          </a:p>
          <a:p>
            <a:pPr lvl="1"/>
            <a:r>
              <a:rPr lang="fr-FR" dirty="0"/>
              <a:t>Eviter les ARV inducteurs de </a:t>
            </a:r>
            <a:r>
              <a:rPr lang="fr-FR" dirty="0" err="1"/>
              <a:t>lipodystrophie</a:t>
            </a:r>
            <a:endParaRPr lang="fr-FR" dirty="0"/>
          </a:p>
          <a:p>
            <a:pPr lvl="1"/>
            <a:r>
              <a:rPr lang="fr-FR" dirty="0"/>
              <a:t>Surveiller la stéatose hépatique</a:t>
            </a:r>
          </a:p>
        </p:txBody>
      </p:sp>
    </p:spTree>
    <p:extLst>
      <p:ext uri="{BB962C8B-B14F-4D97-AF65-F5344CB8AC3E}">
        <p14:creationId xmlns:p14="http://schemas.microsoft.com/office/powerpoint/2010/main" val="3830773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5" name="Picture 3" descr="Lipoatrophie visage copie copi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8525" y="1234470"/>
            <a:ext cx="3976687" cy="4778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6" name="Rectangle 4"/>
          <p:cNvSpPr>
            <a:spLocks noChangeArrowheads="1"/>
          </p:cNvSpPr>
          <p:nvPr/>
        </p:nvSpPr>
        <p:spPr bwMode="auto">
          <a:xfrm>
            <a:off x="1979612" y="2834670"/>
            <a:ext cx="2309813" cy="419100"/>
          </a:xfrm>
          <a:prstGeom prst="rect">
            <a:avLst/>
          </a:prstGeom>
          <a:solidFill>
            <a:schemeClr val="tx2"/>
          </a:solidFill>
          <a:ln w="9525">
            <a:solidFill>
              <a:schemeClr val="tx2"/>
            </a:solidFill>
            <a:miter lim="800000"/>
            <a:headEnd/>
            <a:tailEnd/>
          </a:ln>
        </p:spPr>
        <p:txBody>
          <a:bodyPr wrap="none" anchor="ctr"/>
          <a:lstStyle/>
          <a:p>
            <a:pPr algn="ctr" eaLnBrk="0" hangingPunct="0"/>
            <a:endParaRPr lang="en-US" sz="2400" b="0">
              <a:solidFill>
                <a:schemeClr val="tx2"/>
              </a:solidFill>
            </a:endParaRPr>
          </a:p>
        </p:txBody>
      </p:sp>
      <p:sp>
        <p:nvSpPr>
          <p:cNvPr id="180227" name="Text Box 5"/>
          <p:cNvSpPr txBox="1">
            <a:spLocks noChangeArrowheads="1"/>
          </p:cNvSpPr>
          <p:nvPr/>
        </p:nvSpPr>
        <p:spPr bwMode="auto">
          <a:xfrm>
            <a:off x="908050" y="6064250"/>
            <a:ext cx="36861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lgn="ctr" eaLnBrk="0" hangingPunct="0">
              <a:spcBef>
                <a:spcPct val="50000"/>
              </a:spcBef>
            </a:pPr>
            <a:r>
              <a:rPr lang="fr-FR" sz="2000"/>
              <a:t>Lipoatrophie du visage  </a:t>
            </a:r>
          </a:p>
        </p:txBody>
      </p:sp>
      <p:pic>
        <p:nvPicPr>
          <p:cNvPr id="180228" name="Picture 6" descr="Lipo atrophie + hypertrophi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65775" y="1234470"/>
            <a:ext cx="4110037" cy="474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0229" name="Text Box 7"/>
          <p:cNvSpPr txBox="1">
            <a:spLocks noChangeArrowheads="1"/>
          </p:cNvSpPr>
          <p:nvPr/>
        </p:nvSpPr>
        <p:spPr bwMode="auto">
          <a:xfrm>
            <a:off x="5343525" y="6064250"/>
            <a:ext cx="442912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200" b="1">
                <a:solidFill>
                  <a:schemeClr val="tx1"/>
                </a:solidFill>
                <a:latin typeface="Arial" charset="0"/>
                <a:ea typeface="ＭＳ Ｐゴシック" charset="0"/>
                <a:cs typeface="ＭＳ Ｐゴシック" charset="0"/>
              </a:defRPr>
            </a:lvl1pPr>
            <a:lvl2pPr marL="742950" indent="-285750">
              <a:defRPr sz="1200" b="1">
                <a:solidFill>
                  <a:schemeClr val="tx1"/>
                </a:solidFill>
                <a:latin typeface="Arial" charset="0"/>
                <a:ea typeface="ＭＳ Ｐゴシック" charset="0"/>
              </a:defRPr>
            </a:lvl2pPr>
            <a:lvl3pPr marL="1143000" indent="-228600">
              <a:defRPr sz="1200" b="1">
                <a:solidFill>
                  <a:schemeClr val="tx1"/>
                </a:solidFill>
                <a:latin typeface="Arial" charset="0"/>
                <a:ea typeface="ＭＳ Ｐゴシック" charset="0"/>
              </a:defRPr>
            </a:lvl3pPr>
            <a:lvl4pPr marL="1600200" indent="-228600">
              <a:defRPr sz="1200" b="1">
                <a:solidFill>
                  <a:schemeClr val="tx1"/>
                </a:solidFill>
                <a:latin typeface="Arial" charset="0"/>
                <a:ea typeface="ＭＳ Ｐゴシック" charset="0"/>
              </a:defRPr>
            </a:lvl4pPr>
            <a:lvl5pPr marL="2057400" indent="-228600">
              <a:defRPr sz="1200" b="1">
                <a:solidFill>
                  <a:schemeClr val="tx1"/>
                </a:solidFill>
                <a:latin typeface="Arial" charset="0"/>
                <a:ea typeface="ＭＳ Ｐゴシック" charset="0"/>
              </a:defRPr>
            </a:lvl5pPr>
            <a:lvl6pPr marL="2514600" indent="-228600" fontAlgn="base">
              <a:spcBef>
                <a:spcPct val="0"/>
              </a:spcBef>
              <a:spcAft>
                <a:spcPct val="0"/>
              </a:spcAft>
              <a:defRPr sz="1200" b="1">
                <a:solidFill>
                  <a:schemeClr val="tx1"/>
                </a:solidFill>
                <a:latin typeface="Arial" charset="0"/>
                <a:ea typeface="ＭＳ Ｐゴシック" charset="0"/>
              </a:defRPr>
            </a:lvl6pPr>
            <a:lvl7pPr marL="2971800" indent="-228600" fontAlgn="base">
              <a:spcBef>
                <a:spcPct val="0"/>
              </a:spcBef>
              <a:spcAft>
                <a:spcPct val="0"/>
              </a:spcAft>
              <a:defRPr sz="1200" b="1">
                <a:solidFill>
                  <a:schemeClr val="tx1"/>
                </a:solidFill>
                <a:latin typeface="Arial" charset="0"/>
                <a:ea typeface="ＭＳ Ｐゴシック" charset="0"/>
              </a:defRPr>
            </a:lvl7pPr>
            <a:lvl8pPr marL="3429000" indent="-228600" fontAlgn="base">
              <a:spcBef>
                <a:spcPct val="0"/>
              </a:spcBef>
              <a:spcAft>
                <a:spcPct val="0"/>
              </a:spcAft>
              <a:defRPr sz="1200" b="1">
                <a:solidFill>
                  <a:schemeClr val="tx1"/>
                </a:solidFill>
                <a:latin typeface="Arial" charset="0"/>
                <a:ea typeface="ＭＳ Ｐゴシック" charset="0"/>
              </a:defRPr>
            </a:lvl8pPr>
            <a:lvl9pPr marL="3886200" indent="-228600" fontAlgn="base">
              <a:spcBef>
                <a:spcPct val="0"/>
              </a:spcBef>
              <a:spcAft>
                <a:spcPct val="0"/>
              </a:spcAft>
              <a:defRPr sz="1200" b="1">
                <a:solidFill>
                  <a:schemeClr val="tx1"/>
                </a:solidFill>
                <a:latin typeface="Arial" charset="0"/>
                <a:ea typeface="ＭＳ Ｐゴシック" charset="0"/>
              </a:defRPr>
            </a:lvl9pPr>
          </a:lstStyle>
          <a:p>
            <a:pPr algn="ctr" eaLnBrk="0" hangingPunct="0">
              <a:spcBef>
                <a:spcPct val="50000"/>
              </a:spcBef>
            </a:pPr>
            <a:r>
              <a:rPr lang="fr-FR" sz="2000"/>
              <a:t>Augmentation du tour de taille  </a:t>
            </a:r>
          </a:p>
        </p:txBody>
      </p:sp>
      <p:sp>
        <p:nvSpPr>
          <p:cNvPr id="3056648" name="Rectangle 8"/>
          <p:cNvSpPr>
            <a:spLocks noGrp="1" noChangeArrowheads="1"/>
          </p:cNvSpPr>
          <p:nvPr>
            <p:ph type="title"/>
          </p:nvPr>
        </p:nvSpPr>
        <p:spPr/>
        <p:txBody>
          <a:bodyPr/>
          <a:lstStyle/>
          <a:p>
            <a:pPr eaLnBrk="1" hangingPunct="1">
              <a:defRPr/>
            </a:pPr>
            <a:r>
              <a:rPr lang="fr-FR">
                <a:cs typeface="+mj-cs"/>
              </a:rPr>
              <a:t>Lipodystrophie : forme mixte</a:t>
            </a:r>
          </a:p>
        </p:txBody>
      </p:sp>
      <p:sp>
        <p:nvSpPr>
          <p:cNvPr id="2" name="ZoneTexte 1">
            <a:extLst>
              <a:ext uri="{FF2B5EF4-FFF2-40B4-BE49-F238E27FC236}">
                <a16:creationId xmlns:a16="http://schemas.microsoft.com/office/drawing/2014/main" id="{715461FC-1920-354E-A46F-6286F5F025A3}"/>
              </a:ext>
            </a:extLst>
          </p:cNvPr>
          <p:cNvSpPr txBox="1"/>
          <p:nvPr/>
        </p:nvSpPr>
        <p:spPr>
          <a:xfrm>
            <a:off x="514350" y="6512530"/>
            <a:ext cx="2027093" cy="276999"/>
          </a:xfrm>
          <a:prstGeom prst="rect">
            <a:avLst/>
          </a:prstGeom>
          <a:noFill/>
        </p:spPr>
        <p:txBody>
          <a:bodyPr wrap="none" rtlCol="0">
            <a:spAutoFit/>
          </a:bodyPr>
          <a:lstStyle/>
          <a:p>
            <a:r>
              <a:rPr lang="fr-FR" i="1" dirty="0">
                <a:solidFill>
                  <a:schemeClr val="tx1">
                    <a:lumMod val="50000"/>
                    <a:lumOff val="50000"/>
                  </a:schemeClr>
                </a:solidFill>
              </a:rPr>
              <a:t>Crédit photo Dr F. </a:t>
            </a:r>
            <a:r>
              <a:rPr lang="fr-FR" i="1" dirty="0" err="1">
                <a:solidFill>
                  <a:schemeClr val="tx1">
                    <a:lumMod val="50000"/>
                    <a:lumOff val="50000"/>
                  </a:schemeClr>
                </a:solidFill>
              </a:rPr>
              <a:t>Souala</a:t>
            </a:r>
            <a:endParaRPr lang="fr-FR" i="1" dirty="0">
              <a:solidFill>
                <a:schemeClr val="tx1">
                  <a:lumMod val="50000"/>
                  <a:lumOff val="50000"/>
                </a:schemeClr>
              </a:solidFill>
            </a:endParaRPr>
          </a:p>
        </p:txBody>
      </p:sp>
    </p:spTree>
    <p:extLst>
      <p:ext uri="{BB962C8B-B14F-4D97-AF65-F5344CB8AC3E}">
        <p14:creationId xmlns:p14="http://schemas.microsoft.com/office/powerpoint/2010/main" val="55600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EEB26E-D477-4949-9FB3-58B475B5E31C}"/>
              </a:ext>
            </a:extLst>
          </p:cNvPr>
          <p:cNvSpPr>
            <a:spLocks noGrp="1"/>
          </p:cNvSpPr>
          <p:nvPr>
            <p:ph type="title"/>
          </p:nvPr>
        </p:nvSpPr>
        <p:spPr/>
        <p:txBody>
          <a:bodyPr/>
          <a:lstStyle/>
          <a:p>
            <a:r>
              <a:rPr lang="fr-FR" sz="3600" dirty="0"/>
              <a:t>Plus de 6000 découvertes annuelles, mais une première année de baisse !</a:t>
            </a:r>
          </a:p>
        </p:txBody>
      </p:sp>
      <p:sp>
        <p:nvSpPr>
          <p:cNvPr id="5" name="Text Box 10">
            <a:extLst>
              <a:ext uri="{FF2B5EF4-FFF2-40B4-BE49-F238E27FC236}">
                <a16:creationId xmlns:a16="http://schemas.microsoft.com/office/drawing/2014/main" id="{CF30E6C0-88CC-914D-BFB4-73A05CF1DC1F}"/>
              </a:ext>
            </a:extLst>
          </p:cNvPr>
          <p:cNvSpPr txBox="1">
            <a:spLocks noChangeArrowheads="1"/>
          </p:cNvSpPr>
          <p:nvPr/>
        </p:nvSpPr>
        <p:spPr bwMode="auto">
          <a:xfrm>
            <a:off x="522288" y="6432109"/>
            <a:ext cx="6983909" cy="245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9008" tIns="44504" rIns="89008" bIns="44504">
            <a:spAutoFit/>
          </a:bodyPr>
          <a:lstStyle>
            <a:lvl1pPr>
              <a:defRPr sz="2400" b="1">
                <a:solidFill>
                  <a:schemeClr val="tx1"/>
                </a:solidFill>
                <a:latin typeface="Arial Narrow" charset="0"/>
                <a:ea typeface="ＭＳ Ｐゴシック" charset="-128"/>
              </a:defRPr>
            </a:lvl1pPr>
            <a:lvl2pPr marL="742950" indent="-285750">
              <a:defRPr sz="2400" b="1">
                <a:solidFill>
                  <a:schemeClr val="tx1"/>
                </a:solidFill>
                <a:latin typeface="Arial Narrow" charset="0"/>
                <a:ea typeface="ＭＳ Ｐゴシック" charset="-128"/>
              </a:defRPr>
            </a:lvl2pPr>
            <a:lvl3pPr marL="1143000" indent="-228600">
              <a:defRPr sz="2400" b="1">
                <a:solidFill>
                  <a:schemeClr val="tx1"/>
                </a:solidFill>
                <a:latin typeface="Arial Narrow" charset="0"/>
                <a:ea typeface="ＭＳ Ｐゴシック" charset="-128"/>
              </a:defRPr>
            </a:lvl3pPr>
            <a:lvl4pPr marL="1600200" indent="-228600">
              <a:defRPr sz="2400" b="1">
                <a:solidFill>
                  <a:schemeClr val="tx1"/>
                </a:solidFill>
                <a:latin typeface="Arial Narrow" charset="0"/>
                <a:ea typeface="ＭＳ Ｐゴシック" charset="-128"/>
              </a:defRPr>
            </a:lvl4pPr>
            <a:lvl5pPr marL="2057400" indent="-228600">
              <a:defRPr sz="2400" b="1">
                <a:solidFill>
                  <a:schemeClr val="tx1"/>
                </a:solidFill>
                <a:latin typeface="Arial Narrow" charset="0"/>
                <a:ea typeface="ＭＳ Ｐゴシック" charset="-128"/>
              </a:defRPr>
            </a:lvl5pPr>
            <a:lvl6pPr marL="2514600" indent="-228600" eaLnBrk="0" fontAlgn="base" hangingPunct="0">
              <a:spcBef>
                <a:spcPct val="0"/>
              </a:spcBef>
              <a:spcAft>
                <a:spcPct val="0"/>
              </a:spcAft>
              <a:defRPr sz="2400" b="1">
                <a:solidFill>
                  <a:schemeClr val="tx1"/>
                </a:solidFill>
                <a:latin typeface="Arial Narrow" charset="0"/>
                <a:ea typeface="ＭＳ Ｐゴシック" charset="-128"/>
              </a:defRPr>
            </a:lvl6pPr>
            <a:lvl7pPr marL="2971800" indent="-228600" eaLnBrk="0" fontAlgn="base" hangingPunct="0">
              <a:spcBef>
                <a:spcPct val="0"/>
              </a:spcBef>
              <a:spcAft>
                <a:spcPct val="0"/>
              </a:spcAft>
              <a:defRPr sz="2400" b="1">
                <a:solidFill>
                  <a:schemeClr val="tx1"/>
                </a:solidFill>
                <a:latin typeface="Arial Narrow" charset="0"/>
                <a:ea typeface="ＭＳ Ｐゴシック" charset="-128"/>
              </a:defRPr>
            </a:lvl7pPr>
            <a:lvl8pPr marL="3429000" indent="-228600" eaLnBrk="0" fontAlgn="base" hangingPunct="0">
              <a:spcBef>
                <a:spcPct val="0"/>
              </a:spcBef>
              <a:spcAft>
                <a:spcPct val="0"/>
              </a:spcAft>
              <a:defRPr sz="2400" b="1">
                <a:solidFill>
                  <a:schemeClr val="tx1"/>
                </a:solidFill>
                <a:latin typeface="Arial Narrow" charset="0"/>
                <a:ea typeface="ＭＳ Ｐゴシック" charset="-128"/>
              </a:defRPr>
            </a:lvl8pPr>
            <a:lvl9pPr marL="3886200" indent="-228600" eaLnBrk="0" fontAlgn="base" hangingPunct="0">
              <a:spcBef>
                <a:spcPct val="0"/>
              </a:spcBef>
              <a:spcAft>
                <a:spcPct val="0"/>
              </a:spcAft>
              <a:defRPr sz="2400" b="1">
                <a:solidFill>
                  <a:schemeClr val="tx1"/>
                </a:solidFill>
                <a:latin typeface="Arial Narrow" charset="0"/>
                <a:ea typeface="ＭＳ Ｐゴシック" charset="-128"/>
              </a:defRPr>
            </a:lvl9pPr>
          </a:lstStyle>
          <a:p>
            <a:pPr>
              <a:defRPr/>
            </a:pPr>
            <a:r>
              <a:rPr lang="fr-FR" sz="1013" kern="0" dirty="0">
                <a:solidFill>
                  <a:srgbClr val="000000"/>
                </a:solidFill>
              </a:rPr>
              <a:t>Source : </a:t>
            </a:r>
            <a:r>
              <a:rPr lang="fr-FR" sz="1013" b="0" kern="0" dirty="0">
                <a:solidFill>
                  <a:srgbClr val="000000"/>
                </a:solidFill>
              </a:rPr>
              <a:t>Santé publique France</a:t>
            </a:r>
            <a:r>
              <a:rPr lang="fr-FR" sz="1013" kern="0" dirty="0">
                <a:solidFill>
                  <a:srgbClr val="000000"/>
                </a:solidFill>
              </a:rPr>
              <a:t> </a:t>
            </a:r>
            <a:r>
              <a:rPr lang="fr-FR" sz="1013" b="0" kern="0" dirty="0">
                <a:solidFill>
                  <a:srgbClr val="000000"/>
                </a:solidFill>
              </a:rPr>
              <a:t>données DO VIH corrigées au 31/03/2019</a:t>
            </a:r>
          </a:p>
        </p:txBody>
      </p:sp>
      <p:pic>
        <p:nvPicPr>
          <p:cNvPr id="3" name="Image 2">
            <a:extLst>
              <a:ext uri="{FF2B5EF4-FFF2-40B4-BE49-F238E27FC236}">
                <a16:creationId xmlns:a16="http://schemas.microsoft.com/office/drawing/2014/main" id="{2488F750-9922-4245-A628-BBE64BF98AD7}"/>
              </a:ext>
            </a:extLst>
          </p:cNvPr>
          <p:cNvPicPr>
            <a:picLocks noChangeAspect="1"/>
          </p:cNvPicPr>
          <p:nvPr/>
        </p:nvPicPr>
        <p:blipFill rotWithShape="1">
          <a:blip r:embed="rId2"/>
          <a:srcRect l="3278" t="1841" r="28472" b="14474"/>
          <a:stretch/>
        </p:blipFill>
        <p:spPr>
          <a:xfrm>
            <a:off x="1130968" y="1383633"/>
            <a:ext cx="5101390" cy="4608094"/>
          </a:xfrm>
          <a:prstGeom prst="rect">
            <a:avLst/>
          </a:prstGeom>
        </p:spPr>
      </p:pic>
      <p:cxnSp>
        <p:nvCxnSpPr>
          <p:cNvPr id="8" name="Connecteur droit avec flèche 7">
            <a:extLst>
              <a:ext uri="{FF2B5EF4-FFF2-40B4-BE49-F238E27FC236}">
                <a16:creationId xmlns:a16="http://schemas.microsoft.com/office/drawing/2014/main" id="{B0EF8FD1-FACF-2D4B-B162-E9687914E5D7}"/>
              </a:ext>
            </a:extLst>
          </p:cNvPr>
          <p:cNvCxnSpPr/>
          <p:nvPr/>
        </p:nvCxnSpPr>
        <p:spPr bwMode="auto">
          <a:xfrm>
            <a:off x="6358690" y="2057400"/>
            <a:ext cx="0" cy="415089"/>
          </a:xfrm>
          <a:prstGeom prst="straightConnector1">
            <a:avLst/>
          </a:prstGeom>
          <a:solidFill>
            <a:schemeClr val="accent1"/>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9" name="ZoneTexte 8">
            <a:extLst>
              <a:ext uri="{FF2B5EF4-FFF2-40B4-BE49-F238E27FC236}">
                <a16:creationId xmlns:a16="http://schemas.microsoft.com/office/drawing/2014/main" id="{E0094C7B-485D-3A4C-82A3-A5F9E70F0CAF}"/>
              </a:ext>
            </a:extLst>
          </p:cNvPr>
          <p:cNvSpPr txBox="1"/>
          <p:nvPr/>
        </p:nvSpPr>
        <p:spPr>
          <a:xfrm>
            <a:off x="6388768" y="2099511"/>
            <a:ext cx="2370221" cy="276999"/>
          </a:xfrm>
          <a:prstGeom prst="rect">
            <a:avLst/>
          </a:prstGeom>
          <a:noFill/>
        </p:spPr>
        <p:txBody>
          <a:bodyPr wrap="square" rtlCol="0">
            <a:spAutoFit/>
          </a:bodyPr>
          <a:lstStyle/>
          <a:p>
            <a:r>
              <a:rPr lang="fr-FR" dirty="0"/>
              <a:t>-7% entre 2017 et 2018</a:t>
            </a:r>
          </a:p>
        </p:txBody>
      </p:sp>
    </p:spTree>
    <p:extLst>
      <p:ext uri="{BB962C8B-B14F-4D97-AF65-F5344CB8AC3E}">
        <p14:creationId xmlns:p14="http://schemas.microsoft.com/office/powerpoint/2010/main" val="2180071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4FA061-51E6-EC46-9104-C465D87A5783}"/>
              </a:ext>
            </a:extLst>
          </p:cNvPr>
          <p:cNvSpPr>
            <a:spLocks noGrp="1"/>
          </p:cNvSpPr>
          <p:nvPr>
            <p:ph type="title"/>
          </p:nvPr>
        </p:nvSpPr>
        <p:spPr/>
        <p:txBody>
          <a:bodyPr/>
          <a:lstStyle/>
          <a:p>
            <a:r>
              <a:rPr lang="fr-FR" dirty="0"/>
              <a:t>Prévention (4)</a:t>
            </a:r>
          </a:p>
        </p:txBody>
      </p:sp>
      <p:sp>
        <p:nvSpPr>
          <p:cNvPr id="3" name="Espace réservé du contenu 2">
            <a:extLst>
              <a:ext uri="{FF2B5EF4-FFF2-40B4-BE49-F238E27FC236}">
                <a16:creationId xmlns:a16="http://schemas.microsoft.com/office/drawing/2014/main" id="{BF8A2A79-E266-0E4F-964C-20AB5A7CF7EF}"/>
              </a:ext>
            </a:extLst>
          </p:cNvPr>
          <p:cNvSpPr>
            <a:spLocks noGrp="1"/>
          </p:cNvSpPr>
          <p:nvPr>
            <p:ph idx="1"/>
          </p:nvPr>
        </p:nvSpPr>
        <p:spPr>
          <a:xfrm>
            <a:off x="853944" y="1505607"/>
            <a:ext cx="8918706" cy="4942490"/>
          </a:xfrm>
        </p:spPr>
        <p:txBody>
          <a:bodyPr/>
          <a:lstStyle/>
          <a:p>
            <a:r>
              <a:rPr lang="fr-FR" sz="2800" dirty="0"/>
              <a:t>Vaccination : classique, mais certains schéma renforcés</a:t>
            </a:r>
          </a:p>
          <a:p>
            <a:pPr lvl="1"/>
            <a:r>
              <a:rPr lang="fr-FR" sz="2400" dirty="0"/>
              <a:t>VHB : 4x double dose (M0, M1, M2, M6)</a:t>
            </a:r>
          </a:p>
          <a:p>
            <a:pPr lvl="1"/>
            <a:r>
              <a:rPr lang="fr-FR" sz="2400" dirty="0"/>
              <a:t>DTP : tous les 10 ans</a:t>
            </a:r>
          </a:p>
          <a:p>
            <a:pPr lvl="1"/>
            <a:r>
              <a:rPr lang="fr-FR" sz="2400" dirty="0"/>
              <a:t>Pneumocoque : </a:t>
            </a:r>
            <a:r>
              <a:rPr lang="fr-FR" sz="2400" dirty="0" err="1"/>
              <a:t>Prevenar</a:t>
            </a:r>
            <a:r>
              <a:rPr lang="fr-FR" sz="2400" dirty="0"/>
              <a:t> J0 + Pneumo 23 à M2</a:t>
            </a:r>
          </a:p>
          <a:p>
            <a:pPr lvl="1"/>
            <a:r>
              <a:rPr lang="fr-FR" sz="2400" dirty="0"/>
              <a:t>Grippe saisonnière</a:t>
            </a:r>
          </a:p>
          <a:p>
            <a:pPr lvl="1"/>
            <a:r>
              <a:rPr lang="fr-FR" sz="2400" dirty="0"/>
              <a:t>Autres vaccins : idem population générale</a:t>
            </a:r>
          </a:p>
          <a:p>
            <a:pPr lvl="2"/>
            <a:r>
              <a:rPr lang="fr-FR" sz="1800" dirty="0"/>
              <a:t>Sauf vaccins vivant chez les immunodéprimés &lt; 200 CD4</a:t>
            </a:r>
          </a:p>
          <a:p>
            <a:r>
              <a:rPr lang="fr-FR" sz="2800" dirty="0"/>
              <a:t>Traitement ARV : Observance = prévention de l’échec (phénomène dynamique), prévention des interactions médicamenteuses.</a:t>
            </a:r>
            <a:endParaRPr lang="en-GB" sz="2800" dirty="0"/>
          </a:p>
          <a:p>
            <a:endParaRPr lang="fr-FR" sz="3600" dirty="0"/>
          </a:p>
        </p:txBody>
      </p:sp>
    </p:spTree>
    <p:extLst>
      <p:ext uri="{BB962C8B-B14F-4D97-AF65-F5344CB8AC3E}">
        <p14:creationId xmlns:p14="http://schemas.microsoft.com/office/powerpoint/2010/main" val="25243826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25B3653-8740-FD42-AC74-D67C426BC6E9}"/>
              </a:ext>
            </a:extLst>
          </p:cNvPr>
          <p:cNvSpPr>
            <a:spLocks noGrp="1"/>
          </p:cNvSpPr>
          <p:nvPr>
            <p:ph type="title"/>
          </p:nvPr>
        </p:nvSpPr>
        <p:spPr/>
        <p:txBody>
          <a:bodyPr/>
          <a:lstStyle/>
          <a:p>
            <a:r>
              <a:rPr lang="fr-FR" sz="3200" dirty="0"/>
              <a:t>La non-maitrise de l’infection est une des premières causes d’altération de la santé</a:t>
            </a:r>
          </a:p>
        </p:txBody>
      </p:sp>
      <p:pic>
        <p:nvPicPr>
          <p:cNvPr id="6" name="Espace réservé du contenu 4">
            <a:extLst>
              <a:ext uri="{FF2B5EF4-FFF2-40B4-BE49-F238E27FC236}">
                <a16:creationId xmlns:a16="http://schemas.microsoft.com/office/drawing/2014/main" id="{0F3EA8E7-73F8-EC4F-BAA2-E68DE0726FC7}"/>
              </a:ext>
            </a:extLst>
          </p:cNvPr>
          <p:cNvPicPr>
            <a:picLocks noGrp="1" noChangeAspect="1"/>
          </p:cNvPicPr>
          <p:nvPr>
            <p:ph idx="1"/>
          </p:nvPr>
        </p:nvPicPr>
        <p:blipFill>
          <a:blip r:embed="rId2"/>
          <a:stretch>
            <a:fillRect/>
          </a:stretch>
        </p:blipFill>
        <p:spPr>
          <a:xfrm>
            <a:off x="666198" y="1307866"/>
            <a:ext cx="4116117" cy="881222"/>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6A2384D3-3BC3-EA41-A7C6-9125388E7C16}"/>
              </a:ext>
            </a:extLst>
          </p:cNvPr>
          <p:cNvSpPr txBox="1"/>
          <p:nvPr/>
        </p:nvSpPr>
        <p:spPr>
          <a:xfrm>
            <a:off x="513349" y="6557918"/>
            <a:ext cx="4063933" cy="300082"/>
          </a:xfrm>
          <a:prstGeom prst="rect">
            <a:avLst/>
          </a:prstGeom>
          <a:noFill/>
        </p:spPr>
        <p:txBody>
          <a:bodyPr wrap="square" rtlCol="0">
            <a:spAutoFit/>
          </a:bodyPr>
          <a:lstStyle/>
          <a:p>
            <a:r>
              <a:rPr lang="fr-FR" sz="1350" i="1" dirty="0"/>
              <a:t>Z de </a:t>
            </a:r>
            <a:r>
              <a:rPr lang="fr-FR" sz="1350" i="1" dirty="0" err="1"/>
              <a:t>Coninck</a:t>
            </a:r>
            <a:r>
              <a:rPr lang="fr-FR" sz="1350" i="1" dirty="0"/>
              <a:t> AIDS Patient Care and </a:t>
            </a:r>
            <a:r>
              <a:rPr lang="fr-FR" sz="1350" i="1" dirty="0" err="1"/>
              <a:t>STDs</a:t>
            </a:r>
            <a:r>
              <a:rPr lang="fr-FR" sz="1350" i="1" dirty="0"/>
              <a:t> 2018</a:t>
            </a:r>
          </a:p>
        </p:txBody>
      </p:sp>
      <p:pic>
        <p:nvPicPr>
          <p:cNvPr id="8" name="Image 7">
            <a:extLst>
              <a:ext uri="{FF2B5EF4-FFF2-40B4-BE49-F238E27FC236}">
                <a16:creationId xmlns:a16="http://schemas.microsoft.com/office/drawing/2014/main" id="{A3B60A33-4F52-5145-A306-F0B4508C9AC7}"/>
              </a:ext>
            </a:extLst>
          </p:cNvPr>
          <p:cNvPicPr>
            <a:picLocks noChangeAspect="1"/>
          </p:cNvPicPr>
          <p:nvPr/>
        </p:nvPicPr>
        <p:blipFill rotWithShape="1">
          <a:blip r:embed="rId3"/>
          <a:srcRect l="37019" t="4685" r="2884" b="3573"/>
          <a:stretch/>
        </p:blipFill>
        <p:spPr>
          <a:xfrm>
            <a:off x="666198" y="2827448"/>
            <a:ext cx="4920326" cy="3243479"/>
          </a:xfrm>
          <a:prstGeom prst="rect">
            <a:avLst/>
          </a:prstGeom>
          <a:ln>
            <a:noFill/>
          </a:ln>
          <a:effectLst>
            <a:outerShdw blurRad="292100" dist="139700" dir="2700000" algn="tl" rotWithShape="0">
              <a:srgbClr val="333333">
                <a:alpha val="65000"/>
              </a:srgbClr>
            </a:outerShdw>
          </a:effectLst>
        </p:spPr>
      </p:pic>
      <p:sp>
        <p:nvSpPr>
          <p:cNvPr id="9" name="ZoneTexte 8">
            <a:extLst>
              <a:ext uri="{FF2B5EF4-FFF2-40B4-BE49-F238E27FC236}">
                <a16:creationId xmlns:a16="http://schemas.microsoft.com/office/drawing/2014/main" id="{46962683-6C6A-8A4E-B32F-1528BFDEAE3D}"/>
              </a:ext>
            </a:extLst>
          </p:cNvPr>
          <p:cNvSpPr txBox="1"/>
          <p:nvPr/>
        </p:nvSpPr>
        <p:spPr>
          <a:xfrm>
            <a:off x="2146808" y="2432583"/>
            <a:ext cx="2430474" cy="352084"/>
          </a:xfrm>
          <a:prstGeom prst="rect">
            <a:avLst/>
          </a:prstGeom>
          <a:noFill/>
        </p:spPr>
        <p:txBody>
          <a:bodyPr wrap="square" rtlCol="0">
            <a:spAutoFit/>
          </a:bodyPr>
          <a:lstStyle/>
          <a:p>
            <a:r>
              <a:rPr lang="fr-FR" sz="1688" dirty="0"/>
              <a:t>Succès thérapeutique</a:t>
            </a:r>
          </a:p>
        </p:txBody>
      </p:sp>
      <p:pic>
        <p:nvPicPr>
          <p:cNvPr id="10" name="Image 9">
            <a:extLst>
              <a:ext uri="{FF2B5EF4-FFF2-40B4-BE49-F238E27FC236}">
                <a16:creationId xmlns:a16="http://schemas.microsoft.com/office/drawing/2014/main" id="{CD1F76F5-85E0-E74A-B976-1970C75A57E2}"/>
              </a:ext>
            </a:extLst>
          </p:cNvPr>
          <p:cNvPicPr>
            <a:picLocks noChangeAspect="1"/>
          </p:cNvPicPr>
          <p:nvPr/>
        </p:nvPicPr>
        <p:blipFill rotWithShape="1">
          <a:blip r:embed="rId4"/>
          <a:srcRect l="36250" t="3145" r="2500" b="3329"/>
          <a:stretch/>
        </p:blipFill>
        <p:spPr>
          <a:xfrm>
            <a:off x="5954900" y="2103946"/>
            <a:ext cx="4044420" cy="3238075"/>
          </a:xfrm>
          <a:prstGeom prst="rect">
            <a:avLst/>
          </a:prstGeom>
          <a:ln>
            <a:noFill/>
          </a:ln>
          <a:effectLst>
            <a:outerShdw blurRad="292100" dist="139700" dir="2700000" algn="tl" rotWithShape="0">
              <a:srgbClr val="333333">
                <a:alpha val="65000"/>
              </a:srgbClr>
            </a:outerShdw>
          </a:effectLst>
        </p:spPr>
      </p:pic>
      <p:sp>
        <p:nvSpPr>
          <p:cNvPr id="11" name="ZoneTexte 10">
            <a:extLst>
              <a:ext uri="{FF2B5EF4-FFF2-40B4-BE49-F238E27FC236}">
                <a16:creationId xmlns:a16="http://schemas.microsoft.com/office/drawing/2014/main" id="{1450F462-CA5E-F946-86FF-07B0E7C2EE90}"/>
              </a:ext>
            </a:extLst>
          </p:cNvPr>
          <p:cNvSpPr txBox="1"/>
          <p:nvPr/>
        </p:nvSpPr>
        <p:spPr>
          <a:xfrm>
            <a:off x="6665452" y="1721509"/>
            <a:ext cx="3012363" cy="352084"/>
          </a:xfrm>
          <a:prstGeom prst="rect">
            <a:avLst/>
          </a:prstGeom>
          <a:noFill/>
        </p:spPr>
        <p:txBody>
          <a:bodyPr wrap="square" rtlCol="0">
            <a:spAutoFit/>
          </a:bodyPr>
          <a:lstStyle/>
          <a:p>
            <a:r>
              <a:rPr lang="fr-FR" sz="1688" dirty="0"/>
              <a:t>Charge virale au diagnostic</a:t>
            </a:r>
          </a:p>
        </p:txBody>
      </p:sp>
    </p:spTree>
    <p:extLst>
      <p:ext uri="{BB962C8B-B14F-4D97-AF65-F5344CB8AC3E}">
        <p14:creationId xmlns:p14="http://schemas.microsoft.com/office/powerpoint/2010/main" val="22901658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AB6F9E-A429-FF4D-9D54-AA669D88B046}"/>
              </a:ext>
            </a:extLst>
          </p:cNvPr>
          <p:cNvSpPr>
            <a:spLocks noGrp="1"/>
          </p:cNvSpPr>
          <p:nvPr>
            <p:ph type="title"/>
          </p:nvPr>
        </p:nvSpPr>
        <p:spPr/>
        <p:txBody>
          <a:bodyPr/>
          <a:lstStyle/>
          <a:p>
            <a:r>
              <a:rPr lang="fr-FR" dirty="0"/>
              <a:t>En conclusion</a:t>
            </a:r>
          </a:p>
        </p:txBody>
      </p:sp>
      <p:sp>
        <p:nvSpPr>
          <p:cNvPr id="3" name="Espace réservé du contenu 2">
            <a:extLst>
              <a:ext uri="{FF2B5EF4-FFF2-40B4-BE49-F238E27FC236}">
                <a16:creationId xmlns:a16="http://schemas.microsoft.com/office/drawing/2014/main" id="{D16B62B5-C8EF-6845-ACA1-71CBC4D5FD05}"/>
              </a:ext>
            </a:extLst>
          </p:cNvPr>
          <p:cNvSpPr>
            <a:spLocks noGrp="1"/>
          </p:cNvSpPr>
          <p:nvPr>
            <p:ph idx="1"/>
          </p:nvPr>
        </p:nvSpPr>
        <p:spPr/>
        <p:txBody>
          <a:bodyPr/>
          <a:lstStyle/>
          <a:p>
            <a:r>
              <a:rPr lang="fr-FR" sz="2000" dirty="0"/>
              <a:t>L’infection par le VIH est devenue une maladie chronique</a:t>
            </a:r>
          </a:p>
          <a:p>
            <a:pPr lvl="1"/>
            <a:r>
              <a:rPr lang="fr-FR" sz="1600" dirty="0"/>
              <a:t>Pour qu’elle le reste : </a:t>
            </a:r>
            <a:r>
              <a:rPr lang="fr-FR" sz="1600" b="1" dirty="0"/>
              <a:t>dépister précocement et traiter tôt !</a:t>
            </a:r>
          </a:p>
          <a:p>
            <a:r>
              <a:rPr lang="fr-FR" sz="2000" dirty="0"/>
              <a:t>La maladie VIH entraine un état d’inflammation chronique responsable d’une aggravation des phénomènes de vieillissement</a:t>
            </a:r>
          </a:p>
          <a:p>
            <a:r>
              <a:rPr lang="fr-FR" sz="2000" dirty="0"/>
              <a:t>Les personnes infectées par le VIH ont intrinsèquement plus de comorbidités</a:t>
            </a:r>
          </a:p>
          <a:p>
            <a:r>
              <a:rPr lang="fr-FR" sz="2000" dirty="0"/>
              <a:t>Les programmes de prévention doivent être intensifiés et adaptés</a:t>
            </a:r>
          </a:p>
          <a:p>
            <a:r>
              <a:rPr lang="fr-FR" sz="2000" dirty="0"/>
              <a:t>Lutter contre le tabagisme est probablement un des actes les plus efficaces</a:t>
            </a:r>
          </a:p>
          <a:p>
            <a:r>
              <a:rPr lang="fr-FR" sz="2000" dirty="0"/>
              <a:t>Ne pas oublier que l’infection par le VIH entraine une souffrance sociale et un isolement, qui peuvent générer des troubles cognitifs : </a:t>
            </a:r>
            <a:r>
              <a:rPr lang="fr-FR" sz="2000" b="1" dirty="0"/>
              <a:t>lutter contre les discriminations !</a:t>
            </a:r>
            <a:endParaRPr lang="fr-FR" sz="2000" dirty="0"/>
          </a:p>
        </p:txBody>
      </p:sp>
    </p:spTree>
    <p:extLst>
      <p:ext uri="{BB962C8B-B14F-4D97-AF65-F5344CB8AC3E}">
        <p14:creationId xmlns:p14="http://schemas.microsoft.com/office/powerpoint/2010/main" val="2291859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4CD1CF4-147C-9347-B087-BFC4D524793D}"/>
              </a:ext>
            </a:extLst>
          </p:cNvPr>
          <p:cNvSpPr>
            <a:spLocks noGrp="1"/>
          </p:cNvSpPr>
          <p:nvPr>
            <p:ph type="title"/>
          </p:nvPr>
        </p:nvSpPr>
        <p:spPr/>
        <p:txBody>
          <a:bodyPr/>
          <a:lstStyle/>
          <a:p>
            <a:r>
              <a:rPr lang="fr-FR" dirty="0"/>
              <a:t>Remerciement</a:t>
            </a:r>
          </a:p>
        </p:txBody>
      </p:sp>
      <p:sp>
        <p:nvSpPr>
          <p:cNvPr id="4" name="Espace réservé du contenu 3">
            <a:extLst>
              <a:ext uri="{FF2B5EF4-FFF2-40B4-BE49-F238E27FC236}">
                <a16:creationId xmlns:a16="http://schemas.microsoft.com/office/drawing/2014/main" id="{4CBBF5CD-709B-444E-8EDA-9289CC0203A5}"/>
              </a:ext>
            </a:extLst>
          </p:cNvPr>
          <p:cNvSpPr>
            <a:spLocks noGrp="1"/>
          </p:cNvSpPr>
          <p:nvPr>
            <p:ph idx="1"/>
          </p:nvPr>
        </p:nvSpPr>
        <p:spPr>
          <a:xfrm>
            <a:off x="514350" y="1892808"/>
            <a:ext cx="9433056" cy="4525963"/>
          </a:xfrm>
        </p:spPr>
        <p:txBody>
          <a:bodyPr/>
          <a:lstStyle/>
          <a:p>
            <a:r>
              <a:rPr lang="fr-FR" dirty="0"/>
              <a:t>Dr Pascale Leclercq, Grenoble</a:t>
            </a:r>
          </a:p>
          <a:p>
            <a:r>
              <a:rPr lang="fr-FR" dirty="0"/>
              <a:t>Pr Jacqueline </a:t>
            </a:r>
            <a:r>
              <a:rPr lang="fr-FR" dirty="0" err="1"/>
              <a:t>Capeau</a:t>
            </a:r>
            <a:r>
              <a:rPr lang="fr-FR" dirty="0"/>
              <a:t>, INSERM, Paris Sorbonne </a:t>
            </a:r>
          </a:p>
          <a:p>
            <a:r>
              <a:rPr lang="fr-FR" dirty="0"/>
              <a:t>Equipe </a:t>
            </a:r>
            <a:r>
              <a:rPr lang="fr-FR" dirty="0" err="1"/>
              <a:t>Clinical</a:t>
            </a:r>
            <a:r>
              <a:rPr lang="fr-FR" dirty="0"/>
              <a:t> care Options</a:t>
            </a:r>
          </a:p>
        </p:txBody>
      </p:sp>
    </p:spTree>
    <p:extLst>
      <p:ext uri="{BB962C8B-B14F-4D97-AF65-F5344CB8AC3E}">
        <p14:creationId xmlns:p14="http://schemas.microsoft.com/office/powerpoint/2010/main" val="120046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61A7E4-9466-8845-A72A-D73734B3116E}"/>
              </a:ext>
            </a:extLst>
          </p:cNvPr>
          <p:cNvSpPr>
            <a:spLocks noGrp="1"/>
          </p:cNvSpPr>
          <p:nvPr>
            <p:ph type="title"/>
          </p:nvPr>
        </p:nvSpPr>
        <p:spPr/>
        <p:txBody>
          <a:bodyPr/>
          <a:lstStyle/>
          <a:p>
            <a:r>
              <a:rPr lang="fr-FR" sz="2800" dirty="0"/>
              <a:t>… mais quasiment plus personne ne meurt du SIDA</a:t>
            </a:r>
          </a:p>
        </p:txBody>
      </p:sp>
      <p:pic>
        <p:nvPicPr>
          <p:cNvPr id="4" name="Image 3">
            <a:extLst>
              <a:ext uri="{FF2B5EF4-FFF2-40B4-BE49-F238E27FC236}">
                <a16:creationId xmlns:a16="http://schemas.microsoft.com/office/drawing/2014/main" id="{6ABF3AB5-CC3F-5F40-8151-2B7DA13EE585}"/>
              </a:ext>
            </a:extLst>
          </p:cNvPr>
          <p:cNvPicPr>
            <a:picLocks noChangeAspect="1"/>
          </p:cNvPicPr>
          <p:nvPr/>
        </p:nvPicPr>
        <p:blipFill>
          <a:blip r:embed="rId2"/>
          <a:stretch>
            <a:fillRect/>
          </a:stretch>
        </p:blipFill>
        <p:spPr>
          <a:xfrm>
            <a:off x="1864088" y="1410432"/>
            <a:ext cx="6558824" cy="51729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1341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41AA13-902C-2940-863E-AF6B1E692707}"/>
              </a:ext>
            </a:extLst>
          </p:cNvPr>
          <p:cNvSpPr>
            <a:spLocks noGrp="1"/>
          </p:cNvSpPr>
          <p:nvPr>
            <p:ph type="title"/>
          </p:nvPr>
        </p:nvSpPr>
        <p:spPr/>
        <p:txBody>
          <a:bodyPr/>
          <a:lstStyle/>
          <a:p>
            <a:r>
              <a:rPr lang="fr-FR" dirty="0"/>
              <a:t>Evolution de la pyramide des âges</a:t>
            </a:r>
          </a:p>
        </p:txBody>
      </p:sp>
      <p:pic>
        <p:nvPicPr>
          <p:cNvPr id="4" name="Image 3">
            <a:extLst>
              <a:ext uri="{FF2B5EF4-FFF2-40B4-BE49-F238E27FC236}">
                <a16:creationId xmlns:a16="http://schemas.microsoft.com/office/drawing/2014/main" id="{0DB0D5B4-517F-7F4E-91B0-68F820C64A9E}"/>
              </a:ext>
            </a:extLst>
          </p:cNvPr>
          <p:cNvPicPr>
            <a:picLocks noChangeAspect="1"/>
          </p:cNvPicPr>
          <p:nvPr/>
        </p:nvPicPr>
        <p:blipFill>
          <a:blip r:embed="rId2"/>
          <a:stretch>
            <a:fillRect/>
          </a:stretch>
        </p:blipFill>
        <p:spPr>
          <a:xfrm>
            <a:off x="1227817" y="1875404"/>
            <a:ext cx="8257450" cy="38330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482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Image 1" descr="smit lancet.tiff">
            <a:extLst>
              <a:ext uri="{FF2B5EF4-FFF2-40B4-BE49-F238E27FC236}">
                <a16:creationId xmlns:a16="http://schemas.microsoft.com/office/drawing/2014/main" id="{A41CA2D6-17FA-8E4A-BE35-9A06D052B87E}"/>
              </a:ext>
            </a:extLst>
          </p:cNvPr>
          <p:cNvPicPr>
            <a:picLocks noChangeAspect="1"/>
          </p:cNvPicPr>
          <p:nvPr/>
        </p:nvPicPr>
        <p:blipFill>
          <a:blip r:embed="rId2">
            <a:extLst>
              <a:ext uri="{28A0092B-C50C-407E-A947-70E740481C1C}">
                <a14:useLocalDpi xmlns:a14="http://schemas.microsoft.com/office/drawing/2010/main" val="0"/>
              </a:ext>
            </a:extLst>
          </a:blip>
          <a:srcRect l="6313" t="-2" r="2377" b="2675"/>
          <a:stretch>
            <a:fillRect/>
          </a:stretch>
        </p:blipFill>
        <p:spPr bwMode="auto">
          <a:xfrm>
            <a:off x="5144550" y="535781"/>
            <a:ext cx="4697463"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ZoneTexte 2">
            <a:extLst>
              <a:ext uri="{FF2B5EF4-FFF2-40B4-BE49-F238E27FC236}">
                <a16:creationId xmlns:a16="http://schemas.microsoft.com/office/drawing/2014/main" id="{DB1C6438-CC59-B545-915F-8FF2054E9C90}"/>
              </a:ext>
            </a:extLst>
          </p:cNvPr>
          <p:cNvSpPr txBox="1">
            <a:spLocks noChangeArrowheads="1"/>
          </p:cNvSpPr>
          <p:nvPr/>
        </p:nvSpPr>
        <p:spPr bwMode="auto">
          <a:xfrm>
            <a:off x="848645" y="130821"/>
            <a:ext cx="408286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700" dirty="0">
                <a:latin typeface="Calibri" panose="020F0502020204030204" pitchFamily="34" charset="0"/>
                <a:cs typeface="Calibri" panose="020F0502020204030204" pitchFamily="34" charset="0"/>
              </a:rPr>
              <a:t>Les personnes vivant avec le VIH vieillissent</a:t>
            </a:r>
          </a:p>
        </p:txBody>
      </p:sp>
      <p:sp>
        <p:nvSpPr>
          <p:cNvPr id="19459" name="ZoneTexte 3">
            <a:extLst>
              <a:ext uri="{FF2B5EF4-FFF2-40B4-BE49-F238E27FC236}">
                <a16:creationId xmlns:a16="http://schemas.microsoft.com/office/drawing/2014/main" id="{52909D87-14B8-BB4E-9AE3-970B66D98905}"/>
              </a:ext>
            </a:extLst>
          </p:cNvPr>
          <p:cNvSpPr txBox="1">
            <a:spLocks noChangeArrowheads="1"/>
          </p:cNvSpPr>
          <p:nvPr/>
        </p:nvSpPr>
        <p:spPr bwMode="auto">
          <a:xfrm>
            <a:off x="6532049" y="6543505"/>
            <a:ext cx="217559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1350" i="1" dirty="0"/>
              <a:t>Smit Lancet </a:t>
            </a:r>
            <a:r>
              <a:rPr lang="fr-FR" altLang="fr-FR" sz="1350" i="1" dirty="0" err="1"/>
              <a:t>Inf</a:t>
            </a:r>
            <a:r>
              <a:rPr lang="fr-FR" altLang="fr-FR" sz="1350" i="1" dirty="0"/>
              <a:t> Dis 2015</a:t>
            </a:r>
          </a:p>
        </p:txBody>
      </p:sp>
      <p:sp>
        <p:nvSpPr>
          <p:cNvPr id="5" name="ZoneTexte 4">
            <a:extLst>
              <a:ext uri="{FF2B5EF4-FFF2-40B4-BE49-F238E27FC236}">
                <a16:creationId xmlns:a16="http://schemas.microsoft.com/office/drawing/2014/main" id="{FB7C17C7-3281-384B-8F46-2BECF34CB9C9}"/>
              </a:ext>
            </a:extLst>
          </p:cNvPr>
          <p:cNvSpPr txBox="1">
            <a:spLocks noChangeArrowheads="1"/>
          </p:cNvSpPr>
          <p:nvPr/>
        </p:nvSpPr>
        <p:spPr bwMode="auto">
          <a:xfrm>
            <a:off x="848645" y="2655583"/>
            <a:ext cx="3798276" cy="1546834"/>
          </a:xfrm>
          <a:prstGeom prst="rect">
            <a:avLst/>
          </a:prstGeom>
          <a:ln>
            <a:solidFill>
              <a:srgbClr val="FF0000"/>
            </a:solidFill>
            <a:headEnd/>
            <a:tailEnd/>
          </a:ln>
        </p:spPr>
        <p:style>
          <a:lnRef idx="2">
            <a:schemeClr val="dk1"/>
          </a:lnRef>
          <a:fillRef idx="1">
            <a:schemeClr val="lt1"/>
          </a:fillRef>
          <a:effectRef idx="0">
            <a:schemeClr val="dk1"/>
          </a:effectRef>
          <a:fontRef idx="minor">
            <a:schemeClr val="dk1"/>
          </a:fontRef>
        </p:style>
        <p:txBody>
          <a:bodyPr wrap="squar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r-FR" altLang="fr-FR" sz="2363" dirty="0">
                <a:solidFill>
                  <a:srgbClr val="000000"/>
                </a:solidFill>
                <a:latin typeface="Calibri" panose="020F0502020204030204" pitchFamily="34" charset="0"/>
                <a:cs typeface="Calibri" panose="020F0502020204030204" pitchFamily="34" charset="0"/>
              </a:rPr>
              <a:t>En France en 2017 : la moitié des hommes et le tiers des femmes vivant avec le VIH ont plus de 50 ans</a:t>
            </a:r>
          </a:p>
        </p:txBody>
      </p:sp>
      <p:sp>
        <p:nvSpPr>
          <p:cNvPr id="19461" name="ZoneTexte 1">
            <a:extLst>
              <a:ext uri="{FF2B5EF4-FFF2-40B4-BE49-F238E27FC236}">
                <a16:creationId xmlns:a16="http://schemas.microsoft.com/office/drawing/2014/main" id="{276A40A9-E9DD-0746-900E-FFFBB8B81CC6}"/>
              </a:ext>
            </a:extLst>
          </p:cNvPr>
          <p:cNvSpPr txBox="1">
            <a:spLocks noChangeArrowheads="1"/>
          </p:cNvSpPr>
          <p:nvPr/>
        </p:nvSpPr>
        <p:spPr bwMode="auto">
          <a:xfrm>
            <a:off x="9649481" y="3995590"/>
            <a:ext cx="3770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r>
              <a:rPr lang="fr-FR" altLang="fr-FR" sz="1350"/>
              <a:t>40</a:t>
            </a:r>
          </a:p>
        </p:txBody>
      </p:sp>
      <p:sp>
        <p:nvSpPr>
          <p:cNvPr id="19462" name="ZoneTexte 6">
            <a:extLst>
              <a:ext uri="{FF2B5EF4-FFF2-40B4-BE49-F238E27FC236}">
                <a16:creationId xmlns:a16="http://schemas.microsoft.com/office/drawing/2014/main" id="{7CD7FFCE-26AE-1D46-952B-28167A87F1DA}"/>
              </a:ext>
            </a:extLst>
          </p:cNvPr>
          <p:cNvSpPr txBox="1">
            <a:spLocks noChangeArrowheads="1"/>
          </p:cNvSpPr>
          <p:nvPr/>
        </p:nvSpPr>
        <p:spPr bwMode="auto">
          <a:xfrm>
            <a:off x="9645463" y="3236119"/>
            <a:ext cx="3770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r>
              <a:rPr lang="fr-FR" altLang="fr-FR" sz="1350"/>
              <a:t>50</a:t>
            </a:r>
          </a:p>
        </p:txBody>
      </p:sp>
      <p:sp>
        <p:nvSpPr>
          <p:cNvPr id="19463" name="ZoneTexte 7">
            <a:extLst>
              <a:ext uri="{FF2B5EF4-FFF2-40B4-BE49-F238E27FC236}">
                <a16:creationId xmlns:a16="http://schemas.microsoft.com/office/drawing/2014/main" id="{34C1A348-0060-864E-94A4-428423CDFFB7}"/>
              </a:ext>
            </a:extLst>
          </p:cNvPr>
          <p:cNvSpPr txBox="1">
            <a:spLocks noChangeArrowheads="1"/>
          </p:cNvSpPr>
          <p:nvPr/>
        </p:nvSpPr>
        <p:spPr bwMode="auto">
          <a:xfrm>
            <a:off x="9640104" y="2029273"/>
            <a:ext cx="3770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r>
              <a:rPr lang="fr-FR" altLang="fr-FR" sz="1350"/>
              <a:t>60</a:t>
            </a:r>
          </a:p>
        </p:txBody>
      </p:sp>
      <p:sp>
        <p:nvSpPr>
          <p:cNvPr id="19464" name="ZoneTexte 8">
            <a:extLst>
              <a:ext uri="{FF2B5EF4-FFF2-40B4-BE49-F238E27FC236}">
                <a16:creationId xmlns:a16="http://schemas.microsoft.com/office/drawing/2014/main" id="{76507793-7E7D-F447-B6F4-92D0F5155B37}"/>
              </a:ext>
            </a:extLst>
          </p:cNvPr>
          <p:cNvSpPr txBox="1">
            <a:spLocks noChangeArrowheads="1"/>
          </p:cNvSpPr>
          <p:nvPr/>
        </p:nvSpPr>
        <p:spPr bwMode="auto">
          <a:xfrm>
            <a:off x="9653500" y="1054151"/>
            <a:ext cx="37702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Arial" panose="020B0604020202020204" pitchFamily="34" charset="0"/>
                <a:ea typeface="ＭＳ Ｐゴシック" panose="020B0600070205080204" pitchFamily="34" charset="-128"/>
              </a:defRPr>
            </a:lvl1pPr>
            <a:lvl2pPr marL="742950" indent="-285750">
              <a:defRPr sz="500">
                <a:solidFill>
                  <a:schemeClr val="tx1"/>
                </a:solidFill>
                <a:latin typeface="Arial" panose="020B0604020202020204" pitchFamily="34" charset="0"/>
                <a:ea typeface="ＭＳ Ｐゴシック" panose="020B0600070205080204" pitchFamily="34" charset="-128"/>
              </a:defRPr>
            </a:lvl2pPr>
            <a:lvl3pPr marL="1143000" indent="-228600">
              <a:defRPr sz="500">
                <a:solidFill>
                  <a:schemeClr val="tx1"/>
                </a:solidFill>
                <a:latin typeface="Arial" panose="020B0604020202020204" pitchFamily="34" charset="0"/>
                <a:ea typeface="ＭＳ Ｐゴシック" panose="020B0600070205080204" pitchFamily="34" charset="-128"/>
              </a:defRPr>
            </a:lvl3pPr>
            <a:lvl4pPr marL="1600200" indent="-228600">
              <a:defRPr sz="500">
                <a:solidFill>
                  <a:schemeClr val="tx1"/>
                </a:solidFill>
                <a:latin typeface="Arial" panose="020B0604020202020204" pitchFamily="34" charset="0"/>
                <a:ea typeface="ＭＳ Ｐゴシック" panose="020B0600070205080204" pitchFamily="34" charset="-128"/>
              </a:defRPr>
            </a:lvl4pPr>
            <a:lvl5pPr marL="2057400" indent="-228600">
              <a:defRPr sz="5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500">
                <a:solidFill>
                  <a:schemeClr val="tx1"/>
                </a:solidFill>
                <a:latin typeface="Arial" panose="020B0604020202020204" pitchFamily="34" charset="0"/>
                <a:ea typeface="ＭＳ Ｐゴシック" panose="020B0600070205080204" pitchFamily="34" charset="-128"/>
              </a:defRPr>
            </a:lvl9pPr>
          </a:lstStyle>
          <a:p>
            <a:r>
              <a:rPr lang="fr-FR" altLang="fr-FR" sz="1350"/>
              <a:t>70</a:t>
            </a:r>
          </a:p>
        </p:txBody>
      </p:sp>
    </p:spTree>
    <p:extLst>
      <p:ext uri="{BB962C8B-B14F-4D97-AF65-F5344CB8AC3E}">
        <p14:creationId xmlns:p14="http://schemas.microsoft.com/office/powerpoint/2010/main" val="240752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C8DEB2-D1A0-ED48-A3C7-EC88647098EB}"/>
              </a:ext>
            </a:extLst>
          </p:cNvPr>
          <p:cNvSpPr>
            <a:spLocks noGrp="1"/>
          </p:cNvSpPr>
          <p:nvPr>
            <p:ph type="title"/>
          </p:nvPr>
        </p:nvSpPr>
        <p:spPr/>
        <p:txBody>
          <a:bodyPr/>
          <a:lstStyle/>
          <a:p>
            <a:r>
              <a:rPr lang="fr-FR" dirty="0"/>
              <a:t>Contexte social et discrimination</a:t>
            </a:r>
          </a:p>
        </p:txBody>
      </p:sp>
      <p:sp>
        <p:nvSpPr>
          <p:cNvPr id="3" name="Espace réservé du texte 2">
            <a:extLst>
              <a:ext uri="{FF2B5EF4-FFF2-40B4-BE49-F238E27FC236}">
                <a16:creationId xmlns:a16="http://schemas.microsoft.com/office/drawing/2014/main" id="{2D30A18C-CDA2-9645-8670-0A150C1B47A3}"/>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50564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919722" y="4442772"/>
            <a:ext cx="8516541" cy="1587838"/>
          </a:xfrm>
          <a:prstGeom prst="rect">
            <a:avLst/>
          </a:prstGeom>
          <a:solidFill>
            <a:schemeClr val="bg1"/>
          </a:solidFill>
          <a:ln>
            <a:solidFill>
              <a:srgbClr val="E423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fr-FR" sz="1800" b="0">
              <a:solidFill>
                <a:prstClr val="white"/>
              </a:solidFill>
              <a:latin typeface="Calibri"/>
            </a:endParaRPr>
          </a:p>
        </p:txBody>
      </p:sp>
      <p:sp>
        <p:nvSpPr>
          <p:cNvPr id="2" name="Titre 1"/>
          <p:cNvSpPr>
            <a:spLocks noGrp="1"/>
          </p:cNvSpPr>
          <p:nvPr>
            <p:ph type="title"/>
          </p:nvPr>
        </p:nvSpPr>
        <p:spPr>
          <a:xfrm>
            <a:off x="1656076" y="1060908"/>
            <a:ext cx="6360450" cy="1260872"/>
          </a:xfrm>
        </p:spPr>
        <p:txBody>
          <a:bodyPr>
            <a:normAutofit fontScale="90000"/>
          </a:bodyPr>
          <a:lstStyle/>
          <a:p>
            <a:pPr algn="ctr"/>
            <a:br>
              <a:rPr lang="fr-FR" dirty="0"/>
            </a:br>
            <a:r>
              <a:rPr lang="fr-FR" dirty="0">
                <a:latin typeface="+mn-lt"/>
              </a:rPr>
              <a:t>Enquête d’opinion CSA pour AIDES. </a:t>
            </a:r>
            <a:r>
              <a:rPr lang="fr-FR" sz="3675" dirty="0">
                <a:latin typeface="+mn-lt"/>
              </a:rPr>
              <a:t>      </a:t>
            </a:r>
            <a:br>
              <a:rPr lang="fr-FR" sz="3675" dirty="0">
                <a:latin typeface="+mn-lt"/>
              </a:rPr>
            </a:br>
            <a:br>
              <a:rPr lang="fr-FR" sz="3675" dirty="0">
                <a:solidFill>
                  <a:srgbClr val="E42313"/>
                </a:solidFill>
                <a:latin typeface="+mn-lt"/>
              </a:rPr>
            </a:br>
            <a:endParaRPr lang="fr-FR" sz="3675" dirty="0">
              <a:solidFill>
                <a:srgbClr val="E42313"/>
              </a:solidFill>
              <a:latin typeface="+mn-lt"/>
            </a:endParaRPr>
          </a:p>
        </p:txBody>
      </p:sp>
      <p:sp>
        <p:nvSpPr>
          <p:cNvPr id="6" name="Espace réservé du contenu 5"/>
          <p:cNvSpPr>
            <a:spLocks noGrp="1"/>
          </p:cNvSpPr>
          <p:nvPr>
            <p:ph sz="quarter" idx="4"/>
          </p:nvPr>
        </p:nvSpPr>
        <p:spPr>
          <a:xfrm>
            <a:off x="1784596" y="2173443"/>
            <a:ext cx="6540285" cy="1924632"/>
          </a:xfrm>
        </p:spPr>
        <p:txBody>
          <a:bodyPr>
            <a:normAutofit lnSpcReduction="10000"/>
          </a:bodyPr>
          <a:lstStyle/>
          <a:p>
            <a:pPr>
              <a:buFontTx/>
              <a:buChar char="-"/>
            </a:pPr>
            <a:r>
              <a:rPr lang="fr-FR" sz="1800" dirty="0"/>
              <a:t>Présentation des résultats d’un </a:t>
            </a:r>
            <a:r>
              <a:rPr lang="fr-FR" sz="1800" dirty="0">
                <a:solidFill>
                  <a:srgbClr val="E42313"/>
                </a:solidFill>
              </a:rPr>
              <a:t>sondage </a:t>
            </a:r>
            <a:r>
              <a:rPr lang="fr-FR" sz="1800" dirty="0"/>
              <a:t>réalisé par l’Institut CSA pour AIDES en octobre 2017 ;</a:t>
            </a:r>
          </a:p>
          <a:p>
            <a:pPr>
              <a:buFontTx/>
              <a:buChar char="-"/>
            </a:pPr>
            <a:r>
              <a:rPr lang="fr-FR" sz="1800" dirty="0"/>
              <a:t>Concerne </a:t>
            </a:r>
            <a:r>
              <a:rPr lang="fr-FR" sz="1800" dirty="0">
                <a:solidFill>
                  <a:srgbClr val="E42313"/>
                </a:solidFill>
              </a:rPr>
              <a:t>la perception du VIH et des personnes séropositives </a:t>
            </a:r>
            <a:r>
              <a:rPr lang="fr-FR" sz="1800" dirty="0"/>
              <a:t>par la </a:t>
            </a:r>
            <a:r>
              <a:rPr lang="fr-FR" sz="1800" dirty="0">
                <a:solidFill>
                  <a:srgbClr val="E42313"/>
                </a:solidFill>
              </a:rPr>
              <a:t>population française</a:t>
            </a:r>
            <a:r>
              <a:rPr lang="fr-FR" sz="1800" dirty="0"/>
              <a:t> ;</a:t>
            </a:r>
          </a:p>
          <a:p>
            <a:pPr>
              <a:buFontTx/>
              <a:buChar char="-"/>
            </a:pPr>
            <a:r>
              <a:rPr lang="fr-FR" sz="1800" dirty="0"/>
              <a:t>Des résultats qui frappent par leurs </a:t>
            </a:r>
            <a:r>
              <a:rPr lang="fr-FR" sz="1800" dirty="0">
                <a:solidFill>
                  <a:srgbClr val="E42313"/>
                </a:solidFill>
              </a:rPr>
              <a:t>paradoxes apparents, </a:t>
            </a:r>
            <a:r>
              <a:rPr lang="fr-FR" sz="1800" dirty="0"/>
              <a:t>mais dont l’analyse approfondie permet de mettre en évidence </a:t>
            </a:r>
            <a:r>
              <a:rPr lang="fr-FR" sz="1800" dirty="0">
                <a:solidFill>
                  <a:srgbClr val="E42313"/>
                </a:solidFill>
              </a:rPr>
              <a:t>la mécanique des discriminations</a:t>
            </a:r>
            <a:r>
              <a:rPr lang="fr-FR" sz="1800" dirty="0"/>
              <a:t>.</a:t>
            </a:r>
          </a:p>
        </p:txBody>
      </p:sp>
      <p:sp>
        <p:nvSpPr>
          <p:cNvPr id="15" name="ZoneTexte 14"/>
          <p:cNvSpPr txBox="1"/>
          <p:nvPr/>
        </p:nvSpPr>
        <p:spPr>
          <a:xfrm>
            <a:off x="1169855" y="4923920"/>
            <a:ext cx="2156091" cy="369332"/>
          </a:xfrm>
          <a:prstGeom prst="rect">
            <a:avLst/>
          </a:prstGeom>
          <a:noFill/>
        </p:spPr>
        <p:txBody>
          <a:bodyPr wrap="square" rtlCol="0">
            <a:spAutoFit/>
          </a:bodyPr>
          <a:lstStyle/>
          <a:p>
            <a:pPr defTabSz="457200"/>
            <a:r>
              <a:rPr lang="fr-FR" sz="1800">
                <a:solidFill>
                  <a:srgbClr val="E42313"/>
                </a:solidFill>
                <a:latin typeface="Calibri" pitchFamily="34" charset="0"/>
                <a:ea typeface="MS PGothic" pitchFamily="34" charset="-128"/>
                <a:cs typeface="+mn-cs"/>
              </a:rPr>
              <a:t>Méthodologie</a:t>
            </a:r>
          </a:p>
        </p:txBody>
      </p:sp>
      <p:pic>
        <p:nvPicPr>
          <p:cNvPr id="17" name="Imag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024" y="4560849"/>
            <a:ext cx="839881" cy="675842"/>
          </a:xfrm>
          <a:prstGeom prst="rect">
            <a:avLst/>
          </a:prstGeom>
        </p:spPr>
      </p:pic>
      <p:sp>
        <p:nvSpPr>
          <p:cNvPr id="20" name="ZoneTexte 19"/>
          <p:cNvSpPr txBox="1"/>
          <p:nvPr/>
        </p:nvSpPr>
        <p:spPr>
          <a:xfrm>
            <a:off x="3067562" y="5378220"/>
            <a:ext cx="1676399" cy="646331"/>
          </a:xfrm>
          <a:prstGeom prst="rect">
            <a:avLst/>
          </a:prstGeom>
          <a:noFill/>
        </p:spPr>
        <p:txBody>
          <a:bodyPr wrap="square" rtlCol="0">
            <a:spAutoFit/>
          </a:bodyPr>
          <a:lstStyle/>
          <a:p>
            <a:pPr algn="ctr" defTabSz="457200"/>
            <a:r>
              <a:rPr lang="fr-FR" b="0" dirty="0">
                <a:solidFill>
                  <a:prstClr val="black"/>
                </a:solidFill>
                <a:latin typeface="Calibri" pitchFamily="34" charset="0"/>
                <a:ea typeface="MS PGothic" pitchFamily="34" charset="-128"/>
                <a:cs typeface="+mn-cs"/>
              </a:rPr>
              <a:t>Questionnaire auto-administré en ligne sur panel</a:t>
            </a:r>
          </a:p>
        </p:txBody>
      </p:sp>
      <p:pic>
        <p:nvPicPr>
          <p:cNvPr id="21" name="Imag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64120" y="4564741"/>
            <a:ext cx="815531" cy="751818"/>
          </a:xfrm>
          <a:prstGeom prst="rect">
            <a:avLst/>
          </a:prstGeom>
        </p:spPr>
      </p:pic>
      <p:sp>
        <p:nvSpPr>
          <p:cNvPr id="22" name="ZoneTexte 21"/>
          <p:cNvSpPr txBox="1"/>
          <p:nvPr/>
        </p:nvSpPr>
        <p:spPr>
          <a:xfrm>
            <a:off x="4853100" y="5406019"/>
            <a:ext cx="1491341" cy="738664"/>
          </a:xfrm>
          <a:prstGeom prst="rect">
            <a:avLst/>
          </a:prstGeom>
          <a:noFill/>
        </p:spPr>
        <p:txBody>
          <a:bodyPr wrap="square" rtlCol="0">
            <a:spAutoFit/>
          </a:bodyPr>
          <a:lstStyle/>
          <a:p>
            <a:pPr algn="ctr" defTabSz="457200"/>
            <a:r>
              <a:rPr lang="fr-FR" b="0" dirty="0">
                <a:solidFill>
                  <a:prstClr val="black"/>
                </a:solidFill>
                <a:latin typeface="Calibri" pitchFamily="34" charset="0"/>
                <a:ea typeface="MS PGothic" pitchFamily="34" charset="-128"/>
                <a:cs typeface="+mn-cs"/>
              </a:rPr>
              <a:t>Du 3 au 9 </a:t>
            </a:r>
            <a:br>
              <a:rPr lang="fr-FR" b="0" dirty="0">
                <a:solidFill>
                  <a:prstClr val="black"/>
                </a:solidFill>
                <a:latin typeface="Calibri" pitchFamily="34" charset="0"/>
                <a:ea typeface="MS PGothic" pitchFamily="34" charset="-128"/>
                <a:cs typeface="+mn-cs"/>
              </a:rPr>
            </a:br>
            <a:r>
              <a:rPr lang="fr-FR" b="0" dirty="0">
                <a:solidFill>
                  <a:prstClr val="black"/>
                </a:solidFill>
                <a:latin typeface="Calibri" pitchFamily="34" charset="0"/>
                <a:ea typeface="MS PGothic" pitchFamily="34" charset="-128"/>
                <a:cs typeface="+mn-cs"/>
              </a:rPr>
              <a:t>octobre 2017</a:t>
            </a:r>
          </a:p>
          <a:p>
            <a:pPr defTabSz="457200"/>
            <a:endParaRPr lang="fr-FR" sz="1800" b="0" dirty="0">
              <a:solidFill>
                <a:prstClr val="black"/>
              </a:solidFill>
              <a:latin typeface="Calibri" pitchFamily="34" charset="0"/>
              <a:ea typeface="MS PGothic" pitchFamily="34" charset="-128"/>
              <a:cs typeface="+mn-cs"/>
            </a:endParaRPr>
          </a:p>
        </p:txBody>
      </p:sp>
      <p:pic>
        <p:nvPicPr>
          <p:cNvPr id="23" name="Imag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4694" y="4571725"/>
            <a:ext cx="768150" cy="664966"/>
          </a:xfrm>
          <a:prstGeom prst="rect">
            <a:avLst/>
          </a:prstGeom>
        </p:spPr>
      </p:pic>
      <p:sp>
        <p:nvSpPr>
          <p:cNvPr id="24" name="ZoneTexte 23"/>
          <p:cNvSpPr txBox="1"/>
          <p:nvPr/>
        </p:nvSpPr>
        <p:spPr>
          <a:xfrm>
            <a:off x="6667520" y="5258445"/>
            <a:ext cx="2823312" cy="830997"/>
          </a:xfrm>
          <a:prstGeom prst="rect">
            <a:avLst/>
          </a:prstGeom>
          <a:noFill/>
        </p:spPr>
        <p:txBody>
          <a:bodyPr wrap="square" rtlCol="0">
            <a:spAutoFit/>
          </a:bodyPr>
          <a:lstStyle/>
          <a:p>
            <a:pPr defTabSz="457200"/>
            <a:r>
              <a:rPr lang="fr-FR" b="0" dirty="0">
                <a:solidFill>
                  <a:prstClr val="black"/>
                </a:solidFill>
                <a:latin typeface="Calibri" pitchFamily="34" charset="0"/>
                <a:ea typeface="MS PGothic" pitchFamily="34" charset="-128"/>
                <a:cs typeface="+mn-cs"/>
              </a:rPr>
              <a:t>Un échantillon national représentatif de 1000 </a:t>
            </a:r>
            <a:r>
              <a:rPr lang="fr-FR" b="0" dirty="0" err="1">
                <a:solidFill>
                  <a:prstClr val="black"/>
                </a:solidFill>
                <a:latin typeface="Calibri" pitchFamily="34" charset="0"/>
                <a:ea typeface="MS PGothic" pitchFamily="34" charset="-128"/>
                <a:cs typeface="+mn-cs"/>
              </a:rPr>
              <a:t>Français-es</a:t>
            </a:r>
            <a:r>
              <a:rPr lang="fr-FR" b="0" dirty="0">
                <a:solidFill>
                  <a:prstClr val="black"/>
                </a:solidFill>
                <a:latin typeface="Calibri" pitchFamily="34" charset="0"/>
                <a:ea typeface="MS PGothic" pitchFamily="34" charset="-128"/>
                <a:cs typeface="+mn-cs"/>
              </a:rPr>
              <a:t>, âgés-es de 18+, construit selon la méthode des quotas</a:t>
            </a:r>
          </a:p>
          <a:p>
            <a:pPr defTabSz="457200"/>
            <a:endParaRPr lang="fr-FR" b="0" dirty="0">
              <a:solidFill>
                <a:prstClr val="black"/>
              </a:solidFill>
              <a:latin typeface="Calibri" pitchFamily="34" charset="0"/>
              <a:ea typeface="MS PGothic" pitchFamily="34" charset="-128"/>
              <a:cs typeface="+mn-cs"/>
            </a:endParaRPr>
          </a:p>
        </p:txBody>
      </p:sp>
      <p:grpSp>
        <p:nvGrpSpPr>
          <p:cNvPr id="13" name="Groupe 12">
            <a:extLst>
              <a:ext uri="{FF2B5EF4-FFF2-40B4-BE49-F238E27FC236}">
                <a16:creationId xmlns:a16="http://schemas.microsoft.com/office/drawing/2014/main" id="{E5ECC6D8-39C2-8145-ACE5-B0D4FED505E6}"/>
              </a:ext>
            </a:extLst>
          </p:cNvPr>
          <p:cNvGrpSpPr/>
          <p:nvPr/>
        </p:nvGrpSpPr>
        <p:grpSpPr>
          <a:xfrm>
            <a:off x="712664" y="-53664"/>
            <a:ext cx="9360024" cy="1475323"/>
            <a:chOff x="-216024" y="-79389"/>
            <a:chExt cx="9360024" cy="1475323"/>
          </a:xfrm>
        </p:grpSpPr>
        <p:grpSp>
          <p:nvGrpSpPr>
            <p:cNvPr id="14" name="Diagram group">
              <a:extLst>
                <a:ext uri="{FF2B5EF4-FFF2-40B4-BE49-F238E27FC236}">
                  <a16:creationId xmlns:a16="http://schemas.microsoft.com/office/drawing/2014/main" id="{630C1E23-EC38-594D-87F2-DF7F9C8C6467}"/>
                </a:ext>
              </a:extLst>
            </p:cNvPr>
            <p:cNvGrpSpPr/>
            <p:nvPr/>
          </p:nvGrpSpPr>
          <p:grpSpPr>
            <a:xfrm>
              <a:off x="-216024" y="-79389"/>
              <a:ext cx="9360024" cy="1475323"/>
              <a:chOff x="0" y="19471"/>
              <a:chExt cx="9144000" cy="2689498"/>
            </a:xfrm>
            <a:scene3d>
              <a:camera prst="perspectiveRelaxedModerately" zoom="92000"/>
              <a:lightRig rig="balanced" dir="t">
                <a:rot lat="0" lon="0" rev="12700000"/>
              </a:lightRig>
            </a:scene3d>
          </p:grpSpPr>
          <p:sp>
            <p:nvSpPr>
              <p:cNvPr id="26" name="Rectangle à coins arrondis 25">
                <a:extLst>
                  <a:ext uri="{FF2B5EF4-FFF2-40B4-BE49-F238E27FC236}">
                    <a16:creationId xmlns:a16="http://schemas.microsoft.com/office/drawing/2014/main" id="{46C2C644-8AF5-8746-A6F2-90826B643ACE}"/>
                  </a:ext>
                </a:extLst>
              </p:cNvPr>
              <p:cNvSpPr/>
              <p:nvPr/>
            </p:nvSpPr>
            <p:spPr>
              <a:xfrm>
                <a:off x="0" y="19471"/>
                <a:ext cx="9144000" cy="2689498"/>
              </a:xfrm>
              <a:prstGeom prst="roundRect">
                <a:avLst>
                  <a:gd name="adj" fmla="val 10000"/>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sp3d prstMaterial="plastic">
                <a:bevelT w="25400" h="25400"/>
                <a:bevelB w="25400" h="25400"/>
              </a:sp3d>
            </p:spPr>
            <p:style>
              <a:lnRef idx="0">
                <a:schemeClr val="accent2">
                  <a:alpha val="90000"/>
                  <a:tint val="40000"/>
                  <a:hueOff val="0"/>
                  <a:satOff val="0"/>
                  <a:lumOff val="0"/>
                  <a:alphaOff val="0"/>
                </a:schemeClr>
              </a:lnRef>
              <a:fillRef idx="1">
                <a:scrgbClr r="0" g="0" b="0"/>
              </a:fillRef>
              <a:effectRef idx="2">
                <a:schemeClr val="accent2">
                  <a:alpha val="90000"/>
                  <a:tint val="40000"/>
                  <a:hueOff val="0"/>
                  <a:satOff val="0"/>
                  <a:lumOff val="0"/>
                  <a:alphaOff val="0"/>
                </a:schemeClr>
              </a:effectRef>
              <a:fontRef idx="minor">
                <a:schemeClr val="dk1">
                  <a:hueOff val="0"/>
                  <a:satOff val="0"/>
                  <a:lumOff val="0"/>
                  <a:alphaOff val="0"/>
                </a:schemeClr>
              </a:fontRef>
            </p:style>
          </p:sp>
        </p:grpSp>
        <p:pic>
          <p:nvPicPr>
            <p:cNvPr id="18" name="Image 17">
              <a:extLst>
                <a:ext uri="{FF2B5EF4-FFF2-40B4-BE49-F238E27FC236}">
                  <a16:creationId xmlns:a16="http://schemas.microsoft.com/office/drawing/2014/main" id="{97F6A16E-5DD9-6748-8936-893667C784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12360" y="108618"/>
              <a:ext cx="800414" cy="1146746"/>
            </a:xfrm>
            <a:prstGeom prst="rect">
              <a:avLst/>
            </a:prstGeom>
          </p:spPr>
        </p:pic>
        <p:pic>
          <p:nvPicPr>
            <p:cNvPr id="19" name="Image 18">
              <a:extLst>
                <a:ext uri="{FF2B5EF4-FFF2-40B4-BE49-F238E27FC236}">
                  <a16:creationId xmlns:a16="http://schemas.microsoft.com/office/drawing/2014/main" id="{5C324437-FFF9-D243-9509-EA126C9BD2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8622" y="116632"/>
              <a:ext cx="746994" cy="1127962"/>
            </a:xfrm>
            <a:prstGeom prst="rect">
              <a:avLst/>
            </a:prstGeom>
          </p:spPr>
        </p:pic>
        <p:sp>
          <p:nvSpPr>
            <p:cNvPr id="25" name="ZoneTexte 24">
              <a:extLst>
                <a:ext uri="{FF2B5EF4-FFF2-40B4-BE49-F238E27FC236}">
                  <a16:creationId xmlns:a16="http://schemas.microsoft.com/office/drawing/2014/main" id="{DF174417-69D6-DB41-AE0F-FE5D4EB67D2F}"/>
                </a:ext>
              </a:extLst>
            </p:cNvPr>
            <p:cNvSpPr txBox="1"/>
            <p:nvPr/>
          </p:nvSpPr>
          <p:spPr>
            <a:xfrm>
              <a:off x="1435766" y="353474"/>
              <a:ext cx="6468630" cy="830997"/>
            </a:xfrm>
            <a:prstGeom prst="rect">
              <a:avLst/>
            </a:prstGeom>
            <a:noFill/>
          </p:spPr>
          <p:txBody>
            <a:bodyPr wrap="square" rtlCol="0">
              <a:spAutoFit/>
            </a:bodyPr>
            <a:lstStyle/>
            <a:p>
              <a:pPr defTabSz="457200"/>
              <a:r>
                <a:rPr lang="fr-FR" sz="2400" dirty="0">
                  <a:solidFill>
                    <a:srgbClr val="C00000"/>
                  </a:solidFill>
                  <a:latin typeface="Calibri" pitchFamily="34" charset="0"/>
                  <a:ea typeface="MS PGothic" pitchFamily="34" charset="-128"/>
                  <a:cs typeface="+mn-cs"/>
                </a:rPr>
                <a:t>Des discriminations liées à une méconnaissance persistante </a:t>
              </a:r>
            </a:p>
          </p:txBody>
        </p:sp>
      </p:grpSp>
    </p:spTree>
    <p:extLst>
      <p:ext uri="{BB962C8B-B14F-4D97-AF65-F5344CB8AC3E}">
        <p14:creationId xmlns:p14="http://schemas.microsoft.com/office/powerpoint/2010/main" val="2386191876"/>
      </p:ext>
    </p:extLst>
  </p:cSld>
  <p:clrMapOvr>
    <a:masterClrMapping/>
  </p:clrMapOvr>
</p:sld>
</file>

<file path=ppt/theme/theme1.xml><?xml version="1.0" encoding="utf-8"?>
<a:theme xmlns:a="http://schemas.openxmlformats.org/drawingml/2006/main" name="4_Modèle par défaut">
  <a:themeElements>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Modèle par défau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4_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IDES_Template_Powerpoint_A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chor="t" anchorCtr="0">
        <a:noAutofit/>
      </a:bodyPr>
      <a:lstStyle>
        <a:defPPr>
          <a:defRPr sz="1200" dirty="0" smtClean="0"/>
        </a:defPPr>
      </a:lstStyle>
    </a:tx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20392</TotalTime>
  <Words>3007</Words>
  <Application>Microsoft Macintosh PowerPoint</Application>
  <PresentationFormat>Diapositives 35 mm</PresentationFormat>
  <Paragraphs>393</Paragraphs>
  <Slides>43</Slides>
  <Notes>18</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43</vt:i4>
      </vt:variant>
    </vt:vector>
  </HeadingPairs>
  <TitlesOfParts>
    <vt:vector size="55" baseType="lpstr">
      <vt:lpstr>Arial</vt:lpstr>
      <vt:lpstr>Arial Narrow</vt:lpstr>
      <vt:lpstr>Calibri</vt:lpstr>
      <vt:lpstr>Panorama Black</vt:lpstr>
      <vt:lpstr>Robot light</vt:lpstr>
      <vt:lpstr>Roboto Bold</vt:lpstr>
      <vt:lpstr>Roboto regular</vt:lpstr>
      <vt:lpstr>Roboto Thin</vt:lpstr>
      <vt:lpstr>Times New Roman</vt:lpstr>
      <vt:lpstr>Tw Cen MT</vt:lpstr>
      <vt:lpstr>4_Modèle par défaut</vt:lpstr>
      <vt:lpstr>AIDES_Template_Powerpoint_Arial</vt:lpstr>
      <vt:lpstr>Présentation PowerPoint</vt:lpstr>
      <vt:lpstr>Plan</vt:lpstr>
      <vt:lpstr>En 2019</vt:lpstr>
      <vt:lpstr>Plus de 6000 découvertes annuelles, mais une première année de baisse !</vt:lpstr>
      <vt:lpstr>… mais quasiment plus personne ne meurt du SIDA</vt:lpstr>
      <vt:lpstr>Evolution de la pyramide des âges</vt:lpstr>
      <vt:lpstr>Présentation PowerPoint</vt:lpstr>
      <vt:lpstr>Contexte social et discrimination</vt:lpstr>
      <vt:lpstr> Enquête d’opinion CSA pour AIDES.         </vt:lpstr>
      <vt:lpstr>Une perception générale plutôt bienveillante </vt:lpstr>
      <vt:lpstr>MAIS des représentations erronées qui alimentent la défiance et le rejet (1/3) </vt:lpstr>
      <vt:lpstr>Présentation PowerPoint</vt:lpstr>
      <vt:lpstr>Présentation PowerPoint</vt:lpstr>
      <vt:lpstr>Présentation PowerPoint</vt:lpstr>
      <vt:lpstr>Mortalité et espérance de vie</vt:lpstr>
      <vt:lpstr>Présentation PowerPoint</vt:lpstr>
      <vt:lpstr>Causes de mortalité en 2000, 2005 &amp; 2010</vt:lpstr>
      <vt:lpstr>Présentation PowerPoint</vt:lpstr>
      <vt:lpstr>Facteurs associés aux comorbidités </vt:lpstr>
      <vt:lpstr>Présentation PowerPoint</vt:lpstr>
      <vt:lpstr>Quelle est la cause de l’augmentation du risque de comorbidité chez les personnes vivant avec le VIH ?</vt:lpstr>
      <vt:lpstr>Présentation PowerPoint</vt:lpstr>
      <vt:lpstr>Présentation PowerPoint</vt:lpstr>
      <vt:lpstr>Présentation PowerPoint</vt:lpstr>
      <vt:lpstr>Présentation PowerPoint</vt:lpstr>
      <vt:lpstr>Présentation PowerPoint</vt:lpstr>
      <vt:lpstr>Maladies cardiovasculaires, HTA, diabète, altération de la fonction rénale sont plus frequents chez les personnes vivant avec le VIH</vt:lpstr>
      <vt:lpstr>Prévention et prise en charge</vt:lpstr>
      <vt:lpstr>André</vt:lpstr>
      <vt:lpstr>André</vt:lpstr>
      <vt:lpstr>Quel facteurs de risque associés aux morbidités va-ton spécifiquement rechercher ?</vt:lpstr>
      <vt:lpstr>Prévention</vt:lpstr>
      <vt:lpstr>Prévention</vt:lpstr>
      <vt:lpstr>Prévention médicamenteuse</vt:lpstr>
      <vt:lpstr>Prévention médicamenteuse</vt:lpstr>
      <vt:lpstr>Prévention</vt:lpstr>
      <vt:lpstr>Prévention (2)</vt:lpstr>
      <vt:lpstr>Prévention (3)</vt:lpstr>
      <vt:lpstr>Lipodystrophie : forme mixte</vt:lpstr>
      <vt:lpstr>Prévention (4)</vt:lpstr>
      <vt:lpstr>La non-maitrise de l’infection est une des premières causes d’altération de la santé</vt:lpstr>
      <vt:lpstr>En conclusion</vt:lpstr>
      <vt:lpstr>Remerciement</vt:lpstr>
    </vt:vector>
  </TitlesOfParts>
  <Manager/>
  <Company>COREVIH Bretagne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 pour l'UE pathologies chroniques</dc:title>
  <dc:subject>Infection VIH : un exemple de pathologie chronique</dc:subject>
  <dc:creator>Dr C. Arvieux</dc:creator>
  <cp:keywords/>
  <dc:description/>
  <cp:lastModifiedBy>Cedric Arvieux</cp:lastModifiedBy>
  <cp:revision>904</cp:revision>
  <cp:lastPrinted>2004-03-16T11:01:55Z</cp:lastPrinted>
  <dcterms:created xsi:type="dcterms:W3CDTF">2002-11-08T08:18:04Z</dcterms:created>
  <dcterms:modified xsi:type="dcterms:W3CDTF">2019-11-28T15:46:47Z</dcterms:modified>
  <cp:category/>
</cp:coreProperties>
</file>