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12.jpg" ContentType="image/gif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media/image19.jpg" ContentType="image/jpg"/>
  <Override PartName="/ppt/notesSlides/notesSlide5.xml" ContentType="application/vnd.openxmlformats-officedocument.presentationml.notesSlide+xml"/>
  <Override PartName="/ppt/media/image29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  <p:sldMasterId id="2147483775" r:id="rId2"/>
  </p:sldMasterIdLst>
  <p:notesMasterIdLst>
    <p:notesMasterId r:id="rId48"/>
  </p:notesMasterIdLst>
  <p:handoutMasterIdLst>
    <p:handoutMasterId r:id="rId49"/>
  </p:handoutMasterIdLst>
  <p:sldIdLst>
    <p:sldId id="281" r:id="rId3"/>
    <p:sldId id="332" r:id="rId4"/>
    <p:sldId id="333" r:id="rId5"/>
    <p:sldId id="334" r:id="rId6"/>
    <p:sldId id="324" r:id="rId7"/>
    <p:sldId id="310" r:id="rId8"/>
    <p:sldId id="307" r:id="rId9"/>
    <p:sldId id="263" r:id="rId10"/>
    <p:sldId id="264" r:id="rId11"/>
    <p:sldId id="265" r:id="rId12"/>
    <p:sldId id="339" r:id="rId13"/>
    <p:sldId id="311" r:id="rId14"/>
    <p:sldId id="308" r:id="rId15"/>
    <p:sldId id="309" r:id="rId16"/>
    <p:sldId id="273" r:id="rId17"/>
    <p:sldId id="301" r:id="rId18"/>
    <p:sldId id="312" r:id="rId19"/>
    <p:sldId id="292" r:id="rId20"/>
    <p:sldId id="261" r:id="rId21"/>
    <p:sldId id="313" r:id="rId22"/>
    <p:sldId id="314" r:id="rId23"/>
    <p:sldId id="315" r:id="rId24"/>
    <p:sldId id="338" r:id="rId25"/>
    <p:sldId id="323" r:id="rId26"/>
    <p:sldId id="322" r:id="rId27"/>
    <p:sldId id="269" r:id="rId28"/>
    <p:sldId id="316" r:id="rId29"/>
    <p:sldId id="262" r:id="rId30"/>
    <p:sldId id="341" r:id="rId31"/>
    <p:sldId id="319" r:id="rId32"/>
    <p:sldId id="325" r:id="rId33"/>
    <p:sldId id="320" r:id="rId34"/>
    <p:sldId id="327" r:id="rId35"/>
    <p:sldId id="267" r:id="rId36"/>
    <p:sldId id="326" r:id="rId37"/>
    <p:sldId id="328" r:id="rId38"/>
    <p:sldId id="330" r:id="rId39"/>
    <p:sldId id="329" r:id="rId40"/>
    <p:sldId id="331" r:id="rId41"/>
    <p:sldId id="335" r:id="rId42"/>
    <p:sldId id="336" r:id="rId43"/>
    <p:sldId id="271" r:id="rId44"/>
    <p:sldId id="337" r:id="rId45"/>
    <p:sldId id="340" r:id="rId46"/>
    <p:sldId id="306" r:id="rId47"/>
  </p:sldIdLst>
  <p:sldSz cx="10287000" cy="6858000" type="35mm"/>
  <p:notesSz cx="9874250" cy="6797675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FF9999"/>
    <a:srgbClr val="4576F1"/>
    <a:srgbClr val="5B86F3"/>
    <a:srgbClr val="CC3300"/>
    <a:srgbClr val="FF6600"/>
    <a:srgbClr val="9B1513"/>
    <a:srgbClr val="BF4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2" autoAdjust="0"/>
    <p:restoredTop sz="82745" autoAdjust="0"/>
  </p:normalViewPr>
  <p:slideViewPr>
    <p:cSldViewPr snapToGrid="0">
      <p:cViewPr varScale="1">
        <p:scale>
          <a:sx n="222" d="100"/>
          <a:sy n="222" d="100"/>
        </p:scale>
        <p:origin x="1728" y="88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102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21088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Graphique%20dans%20Microsoft%20PowerPoint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913871023932803E-2"/>
          <c:y val="9.6285937777685501E-2"/>
          <c:w val="0.90386904884368102"/>
          <c:h val="0.716280787825877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'[Graphique dans Microsoft PowerPoint]Sheet1'!$A$2</c:f>
              <c:strCache>
                <c:ptCount val="1"/>
                <c:pt idx="0">
                  <c:v>&lt; 50 cp/mL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PowerPoint]Sheet1'!$B$2:$E$2</c:f>
              <c:numCache>
                <c:formatCode>General</c:formatCode>
                <c:ptCount val="4"/>
                <c:pt idx="0">
                  <c:v>0</c:v>
                </c:pt>
                <c:pt idx="1">
                  <c:v>0.2</c:v>
                </c:pt>
                <c:pt idx="2">
                  <c:v>0.5</c:v>
                </c:pt>
                <c:pt idx="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D4-714D-893B-95F9B3C1BEB1}"/>
            </c:ext>
          </c:extLst>
        </c:ser>
        <c:ser>
          <c:idx val="1"/>
          <c:order val="1"/>
          <c:tx>
            <c:strRef>
              <c:f>'[Graphique dans Microsoft PowerPoint]Sheet1'!$A$3</c:f>
              <c:strCache>
                <c:ptCount val="1"/>
                <c:pt idx="0">
                  <c:v>50-400 cp/mL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PowerPoint]Sheet1'!$B$3:$E$3</c:f>
              <c:numCache>
                <c:formatCode>General</c:formatCode>
                <c:ptCount val="4"/>
                <c:pt idx="0">
                  <c:v>0.4</c:v>
                </c:pt>
                <c:pt idx="1">
                  <c:v>1</c:v>
                </c:pt>
                <c:pt idx="2">
                  <c:v>1.1000000000000001</c:v>
                </c:pt>
                <c:pt idx="3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D4-714D-893B-95F9B3C1BEB1}"/>
            </c:ext>
          </c:extLst>
        </c:ser>
        <c:ser>
          <c:idx val="2"/>
          <c:order val="2"/>
          <c:tx>
            <c:strRef>
              <c:f>'[Graphique dans Microsoft PowerPoint]Sheet1'!$A$4</c:f>
              <c:strCache>
                <c:ptCount val="1"/>
                <c:pt idx="0">
                  <c:v>&gt;400 cp/mL</c:v>
                </c:pt>
              </c:strCache>
            </c:strRef>
          </c:tx>
          <c:spPr>
            <a:solidFill>
              <a:srgbClr val="B3D9FF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PowerPoint]Sheet1'!$B$4:$E$4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1.8</c:v>
                </c:pt>
                <c:pt idx="2">
                  <c:v>2.2999999999999998</c:v>
                </c:pt>
                <c:pt idx="3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D4-714D-893B-95F9B3C1BE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46843736"/>
        <c:axId val="2146830152"/>
        <c:axId val="0"/>
      </c:bar3DChart>
      <c:catAx>
        <c:axId val="2146843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2146830152"/>
        <c:crosses val="autoZero"/>
        <c:auto val="1"/>
        <c:lblAlgn val="ctr"/>
        <c:lblOffset val="100"/>
        <c:noMultiLvlLbl val="0"/>
      </c:catAx>
      <c:valAx>
        <c:axId val="214683015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fr-FR"/>
          </a:p>
        </c:txPr>
        <c:crossAx val="2146843736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67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>
            <a:lvl1pPr defTabSz="919163">
              <a:defRPr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2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4350" y="0"/>
            <a:ext cx="42783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>
            <a:lvl1pPr algn="r" defTabSz="919163">
              <a:defRPr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2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2767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6" tIns="45958" rIns="91916" bIns="45958" numCol="1" anchor="b" anchorCtr="0" compatLnSpc="1">
            <a:prstTxWarp prst="textNoShape">
              <a:avLst/>
            </a:prstTxWarp>
          </a:bodyPr>
          <a:lstStyle>
            <a:lvl1pPr defTabSz="919163">
              <a:defRPr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2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4350" y="6456363"/>
            <a:ext cx="42783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6" tIns="45958" rIns="91916" bIns="45958" numCol="1" anchor="b" anchorCtr="0" compatLnSpc="1">
            <a:prstTxWarp prst="textNoShape">
              <a:avLst/>
            </a:prstTxWarp>
          </a:bodyPr>
          <a:lstStyle>
            <a:lvl1pPr algn="r" defTabSz="919163">
              <a:defRPr/>
            </a:lvl1pPr>
          </a:lstStyle>
          <a:p>
            <a:fld id="{B66A34B9-5CC7-8943-9AF8-746D1517883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864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67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>
            <a:lvl1pPr defTabSz="919163">
              <a:defRPr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4350" y="0"/>
            <a:ext cx="42783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>
            <a:lvl1pPr algn="r" defTabSz="919163">
              <a:defRPr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28950" y="508000"/>
            <a:ext cx="3824288" cy="2551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5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2663" y="3230563"/>
            <a:ext cx="7908925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2767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6" tIns="45958" rIns="91916" bIns="45958" numCol="1" anchor="b" anchorCtr="0" compatLnSpc="1">
            <a:prstTxWarp prst="textNoShape">
              <a:avLst/>
            </a:prstTxWarp>
          </a:bodyPr>
          <a:lstStyle>
            <a:lvl1pPr defTabSz="919163">
              <a:defRPr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5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4350" y="6456363"/>
            <a:ext cx="42783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6" tIns="45958" rIns="91916" bIns="45958" numCol="1" anchor="b" anchorCtr="0" compatLnSpc="1">
            <a:prstTxWarp prst="textNoShape">
              <a:avLst/>
            </a:prstTxWarp>
          </a:bodyPr>
          <a:lstStyle>
            <a:lvl1pPr algn="r" defTabSz="919163">
              <a:defRPr/>
            </a:lvl1pPr>
          </a:lstStyle>
          <a:p>
            <a:fld id="{652004B2-E106-794B-AFDE-BEF5795E14F2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7372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Base pour l’allaitement : 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Cette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hypothèse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confirmée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 les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dernières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données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l’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étude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PROMISE [], montrant une TME du VIH de 0,3 % à 6 mois (intervalle de confiance [IC] 95% 0,1–0,6), de 0,5% à 9 mois (IC 95% 0,2–0,8), de 0,6% à 12 mois (IC 95% 0,4–1,1) et de 0,9% à 24 mois (IC 95 % 0,6–1,5) chez 2416 nourrissons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allaités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dont les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mères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vaient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traitement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antirétroviral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Les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données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les charges virales maternelles durant la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période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d’allaitement ne sont pas encore disponibles. Par ailleurs, une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étude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tanzanienne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récente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n’a pas identifié un seul cas de TME du VIH chez les 214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mères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suivant un traite- ment et ayant une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CPv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supprimée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[28].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Promise : Flynn PM,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TE,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Cababasay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M, et al.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vention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HIV-1 Transmission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Breastfeeding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Efficacy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Safety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Mater-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nal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Antiretroviral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Therapy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Versus Infant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Nevi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rapine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Prophylaxis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Duration of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Breast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feeding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HIV-1-Infected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Women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High Cd4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Count (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Impaact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Promise) : A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domized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Open Label,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Trial. </a:t>
            </a:r>
            <a:r>
              <a:rPr lang="fr-F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 </a:t>
            </a:r>
            <a:r>
              <a:rPr lang="fr-F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Acquir</a:t>
            </a:r>
            <a:r>
              <a:rPr lang="fr-F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Immune </a:t>
            </a:r>
            <a:r>
              <a:rPr lang="fr-F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Defic</a:t>
            </a:r>
            <a:r>
              <a:rPr lang="fr-F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Syndr</a:t>
            </a:r>
            <a:r>
              <a:rPr lang="fr-F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2017;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published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online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11. DOI:10.1097/ QAI.0000000000001612.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Tanzanie :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Luoga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Vanobberghen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F, Bircher R, et al. No HIV transmission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virally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suppressed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mothers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breastfeeding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rural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Tanza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nia. </a:t>
            </a:r>
            <a:r>
              <a:rPr lang="fr-F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 </a:t>
            </a:r>
            <a:r>
              <a:rPr lang="fr-F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Acquir</a:t>
            </a:r>
            <a:r>
              <a:rPr lang="fr-F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Immune </a:t>
            </a:r>
            <a:r>
              <a:rPr lang="fr-F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Defic</a:t>
            </a:r>
            <a:r>
              <a:rPr lang="fr-F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Syndr</a:t>
            </a:r>
            <a:r>
              <a:rPr lang="fr-F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1999 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2018;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published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online May 16. </a:t>
            </a:r>
            <a:endParaRPr lang="fr-FR" dirty="0">
              <a:effectLst/>
            </a:endParaRPr>
          </a:p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 :10.1097/QAI.0000000000001758. </a:t>
            </a:r>
            <a:endParaRPr lang="fr-FR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FEFA-21ED-6546-A579-871186CD2AF0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735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6B624F-3D79-C941-8D95-B391A92A369B}" type="slidenum">
              <a:rPr lang="fr-FR"/>
              <a:pPr/>
              <a:t>15</a:t>
            </a:fld>
            <a:endParaRPr lang="fr-FR" dirty="0"/>
          </a:p>
        </p:txBody>
      </p:sp>
      <p:sp>
        <p:nvSpPr>
          <p:cNvPr id="17674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67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2676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8838" y="687388"/>
            <a:ext cx="5141912" cy="3427412"/>
          </a:xfrm>
          <a:ln/>
        </p:spPr>
      </p:sp>
      <p:sp>
        <p:nvSpPr>
          <p:cNvPr id="464898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13309"/>
            <a:r>
              <a:rPr lang="fr-FR" altLang="fr-FR" dirty="0"/>
              <a:t>Interprétation : le calcul de l’IC 95 % indique qu’il y a 2,5 % de probabilité que le risque de transmission intra-couple pour tous rapports soit supérieur à 3,9 %, et pour les rapports anaux supérieur à 9,2 %.</a:t>
            </a:r>
          </a:p>
          <a:p>
            <a:pPr defTabSz="813309"/>
            <a:endParaRPr lang="fr-FR" altLang="fr-FR" dirty="0"/>
          </a:p>
          <a:p>
            <a:pPr defTabSz="813309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557603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7D6101-BA13-4BCF-BBA0-88721D7D45F8}" type="slidenum">
              <a:rPr lang="fr-FR" altLang="fr-FR"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>
                <a:spcBef>
                  <a:spcPct val="0"/>
                </a:spcBef>
              </a:pPr>
              <a:t>18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550649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2431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mother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–  infant pairs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were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enrolled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; 97%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women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were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World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Health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endParaRPr lang="fr-FR" dirty="0"/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Organization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Clinical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Stage I,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median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screening CD4 count 686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cells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/mm3 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Median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infant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gestational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age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/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birth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weight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was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39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weeks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/  2.9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kilograms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. </a:t>
            </a: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Seven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of 1219 (0.57%) and 7 of 1211 (0.58%)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analyzed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infants in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mART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iNVP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arms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respectively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were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HIV-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infected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(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hazard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ratio 1.0, 96%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repeated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confidence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interval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0.3–3.1); infant HIV-free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survival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was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high (97.1%,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mART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and 97.7%,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iNVP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, at 24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months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). There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were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no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significant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differences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between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arms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in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median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time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breastfeeding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cessation (16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months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) or incidence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severe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, life-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threatening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, or fatal adverse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events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for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mothers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or infants (14 and 42 per 100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person-years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respectively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). </a:t>
            </a:r>
            <a:endParaRPr lang="fr-FR" dirty="0"/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Conclusions: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Both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mART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iNVP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prophylaxis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strategies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were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safe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associated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very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low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breastfeeding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HIV-1 transmission and high infant HIV-1–free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survival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at 24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months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. 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004B2-E106-794B-AFDE-BEF5795E14F2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3948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004B2-E106-794B-AFDE-BEF5795E14F2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162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3E431-E29D-D84C-AF17-950E8C7B3781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414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004B2-E106-794B-AFDE-BEF5795E14F2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849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004B2-E106-794B-AFDE-BEF5795E14F2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126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26184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491413" y="168275"/>
            <a:ext cx="2246312" cy="62357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7713" y="168275"/>
            <a:ext cx="6591300" cy="62357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75900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451556" y="959556"/>
            <a:ext cx="9835444" cy="319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3162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600201"/>
            <a:ext cx="9258300" cy="4525963"/>
          </a:xfrm>
          <a:prstGeom prst="rect">
            <a:avLst/>
          </a:prstGeom>
          <a:noFill/>
        </p:spPr>
        <p:txBody>
          <a:bodyPr/>
          <a:lstStyle>
            <a:lvl1pPr marL="347207" indent="-347207">
              <a:buClr>
                <a:srgbClr val="00B0F0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25885" indent="-462942">
              <a:buClr>
                <a:srgbClr val="00B0F0"/>
              </a:buClr>
              <a:buFont typeface="Calibri" panose="020F0502020204030204" pitchFamily="34" charset="0"/>
              <a:buChar char="—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/>
          <a:lstStyle>
            <a:lvl1pPr>
              <a:defRPr b="1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1672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DejaVu Sans"/>
                <a:cs typeface="DejaVu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2/5/20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6499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14350" y="6245225"/>
            <a:ext cx="24003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5225"/>
            <a:ext cx="325755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42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14350" y="6245225"/>
            <a:ext cx="24003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5225"/>
            <a:ext cx="325755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7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10942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0" y="1422400"/>
            <a:ext cx="4411663" cy="4981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26063" y="1422400"/>
            <a:ext cx="4411662" cy="4981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9887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12118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29149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838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32061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5655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30295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42" name="Rectangle 2"/>
          <p:cNvSpPr>
            <a:spLocks noChangeArrowheads="1"/>
          </p:cNvSpPr>
          <p:nvPr/>
        </p:nvSpPr>
        <p:spPr bwMode="auto">
          <a:xfrm rot="10800000" flipH="1" flipV="1">
            <a:off x="0" y="1069975"/>
            <a:ext cx="10287000" cy="73025"/>
          </a:xfrm>
          <a:prstGeom prst="rect">
            <a:avLst/>
          </a:prstGeom>
          <a:gradFill rotWithShape="0">
            <a:gsLst>
              <a:gs pos="0">
                <a:srgbClr val="9B1513"/>
              </a:gs>
              <a:gs pos="100000">
                <a:srgbClr val="9B1513">
                  <a:gamma/>
                  <a:tint val="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latin typeface="Arial" pitchFamily="34" charset="0"/>
              <a:ea typeface="+mn-ea"/>
            </a:endParaRPr>
          </a:p>
        </p:txBody>
      </p:sp>
      <p:sp>
        <p:nvSpPr>
          <p:cNvPr id="3184643" name="Rectangle 3"/>
          <p:cNvSpPr>
            <a:spLocks noChangeArrowheads="1"/>
          </p:cNvSpPr>
          <p:nvPr/>
        </p:nvSpPr>
        <p:spPr bwMode="auto">
          <a:xfrm>
            <a:off x="0" y="0"/>
            <a:ext cx="447675" cy="685800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latin typeface="Arial" pitchFamily="34" charset="0"/>
              <a:ea typeface="+mn-ea"/>
            </a:endParaRPr>
          </a:p>
        </p:txBody>
      </p:sp>
      <p:sp>
        <p:nvSpPr>
          <p:cNvPr id="3184644" name="Rectangle 4"/>
          <p:cNvSpPr>
            <a:spLocks noChangeArrowheads="1"/>
          </p:cNvSpPr>
          <p:nvPr/>
        </p:nvSpPr>
        <p:spPr bwMode="auto">
          <a:xfrm>
            <a:off x="0" y="0"/>
            <a:ext cx="447675" cy="6858000"/>
          </a:xfrm>
          <a:prstGeom prst="rect">
            <a:avLst/>
          </a:prstGeom>
          <a:solidFill>
            <a:srgbClr val="9B151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latin typeface="Arial" pitchFamily="34" charset="0"/>
              <a:ea typeface="+mn-ea"/>
            </a:endParaRPr>
          </a:p>
        </p:txBody>
      </p:sp>
      <p:sp>
        <p:nvSpPr>
          <p:cNvPr id="3184646" name="Text Box 6"/>
          <p:cNvSpPr txBox="1">
            <a:spLocks noChangeArrowheads="1"/>
          </p:cNvSpPr>
          <p:nvPr/>
        </p:nvSpPr>
        <p:spPr bwMode="auto">
          <a:xfrm rot="16200000">
            <a:off x="-1451079" y="3792816"/>
            <a:ext cx="3275256" cy="369332"/>
          </a:xfrm>
          <a:prstGeom prst="rect">
            <a:avLst/>
          </a:prstGeom>
          <a:noFill/>
          <a:ln w="11176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b="1" dirty="0">
                <a:solidFill>
                  <a:schemeClr val="bg1"/>
                </a:solidFill>
              </a:rPr>
              <a:t>DESC </a:t>
            </a:r>
            <a:r>
              <a:rPr lang="fr-FR" sz="1800" b="1" dirty="0" err="1">
                <a:solidFill>
                  <a:schemeClr val="bg1"/>
                </a:solidFill>
              </a:rPr>
              <a:t>Néonat</a:t>
            </a:r>
            <a:r>
              <a:rPr lang="fr-FR" sz="1800" b="1" dirty="0">
                <a:solidFill>
                  <a:schemeClr val="bg1"/>
                </a:solidFill>
              </a:rPr>
              <a:t> – Février 2020</a:t>
            </a:r>
          </a:p>
        </p:txBody>
      </p:sp>
      <p:sp>
        <p:nvSpPr>
          <p:cNvPr id="3184648" name="Text Box 8"/>
          <p:cNvSpPr txBox="1">
            <a:spLocks noChangeArrowheads="1"/>
          </p:cNvSpPr>
          <p:nvPr/>
        </p:nvSpPr>
        <p:spPr bwMode="auto">
          <a:xfrm>
            <a:off x="0" y="6583363"/>
            <a:ext cx="420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DDDAC1CF-1CCA-1846-84AE-E94644D0730E}" type="slidenum">
              <a:rPr lang="fr-FR">
                <a:solidFill>
                  <a:schemeClr val="bg1"/>
                </a:solidFill>
              </a:rPr>
              <a:pPr eaLnBrk="1" hangingPunct="1">
                <a:spcBef>
                  <a:spcPct val="50000"/>
                </a:spcBef>
              </a:pPr>
              <a:t>‹N°›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747713" y="168275"/>
            <a:ext cx="87630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032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22400"/>
            <a:ext cx="897572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33" name="Picture 13" descr="LogoCoreVIH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0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2" r:id="rId2"/>
    <p:sldLayoutId id="2147483771" r:id="rId3"/>
    <p:sldLayoutId id="2147483770" r:id="rId4"/>
    <p:sldLayoutId id="2147483769" r:id="rId5"/>
    <p:sldLayoutId id="2147483768" r:id="rId6"/>
    <p:sldLayoutId id="2147483767" r:id="rId7"/>
    <p:sldLayoutId id="2147483766" r:id="rId8"/>
    <p:sldLayoutId id="2147483765" r:id="rId9"/>
    <p:sldLayoutId id="2147483764" r:id="rId10"/>
    <p:sldLayoutId id="2147483774" r:id="rId11"/>
    <p:sldLayoutId id="2147483778" r:id="rId12"/>
    <p:sldLayoutId id="2147483779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EC5FA6-F002-4AFF-9FEB-A696EDB6F2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305" y="6161744"/>
            <a:ext cx="2208533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43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jp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pngall.com/traffic-light-pn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ngall.com/traffic-light-png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csociety.org/guidelines/eacs-guidelines/eacs-guidelines.html" TargetMode="External"/><Relationship Id="rId7" Type="http://schemas.openxmlformats.org/officeDocument/2006/relationships/image" Target="../media/image43.png"/><Relationship Id="rId2" Type="http://schemas.openxmlformats.org/officeDocument/2006/relationships/hyperlink" Target="https://cns.sante.fr/actualites/prise-en-charge-du-vih-recommandations-du-groupe-dexpert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evih-bretagne.fr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84275" y="3094038"/>
            <a:ext cx="8763000" cy="1143000"/>
          </a:xfrm>
        </p:spPr>
        <p:txBody>
          <a:bodyPr/>
          <a:lstStyle/>
          <a:p>
            <a:r>
              <a:rPr lang="fr-FR" sz="4800" dirty="0">
                <a:latin typeface="Futura" charset="0"/>
                <a:cs typeface="Times New Roman" charset="0"/>
              </a:rPr>
              <a:t>VIH : vers une nouvelle prise en charge des couples mère/bébé </a:t>
            </a:r>
            <a:br>
              <a:rPr lang="fr-FR" sz="4800" dirty="0">
                <a:latin typeface="Futura" charset="0"/>
                <a:cs typeface="Times New Roman" charset="0"/>
              </a:rPr>
            </a:br>
            <a:br>
              <a:rPr lang="fr-FR" sz="3200" dirty="0">
                <a:latin typeface="Futura" charset="0"/>
                <a:cs typeface="Times New Roman" charset="0"/>
              </a:rPr>
            </a:br>
            <a:endParaRPr lang="fr-FR" sz="3200" dirty="0">
              <a:latin typeface="Futura" charset="0"/>
              <a:cs typeface="Times New Roman" charset="0"/>
            </a:endParaRP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559300"/>
            <a:ext cx="9448800" cy="1079500"/>
          </a:xfrm>
        </p:spPr>
        <p:txBody>
          <a:bodyPr/>
          <a:lstStyle/>
          <a:p>
            <a:endParaRPr lang="fr-FR" sz="2000" i="1" dirty="0">
              <a:latin typeface="Futura" charset="0"/>
              <a:cs typeface="Times New Roman" charset="0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615950" y="6284913"/>
            <a:ext cx="93646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i="1" dirty="0"/>
              <a:t>Docteur Cédric Arvieux – CHU de Rennes – COREVIH Bretagne – Société Française de Lutte contre le Sida</a:t>
            </a:r>
          </a:p>
        </p:txBody>
      </p:sp>
      <p:pic>
        <p:nvPicPr>
          <p:cNvPr id="38918" name="Picture 6" descr="LogoCoreVI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358" y="298450"/>
            <a:ext cx="1923492" cy="12215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FD14FCD-E4B2-0B4A-9C8C-DD3AF1D62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7" y="298450"/>
            <a:ext cx="1298980" cy="950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55CEE0D-4DCF-7B42-9962-294A0C75D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92" y="6028936"/>
            <a:ext cx="507521" cy="625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15B6619-95A4-46F1-A105-CF8578188348}"/>
              </a:ext>
            </a:extLst>
          </p:cNvPr>
          <p:cNvGrpSpPr/>
          <p:nvPr/>
        </p:nvGrpSpPr>
        <p:grpSpPr>
          <a:xfrm>
            <a:off x="606425" y="730250"/>
            <a:ext cx="9585325" cy="5425194"/>
            <a:chOff x="606425" y="730250"/>
            <a:chExt cx="9585325" cy="5425194"/>
          </a:xfrm>
        </p:grpSpPr>
        <p:sp>
          <p:nvSpPr>
            <p:cNvPr id="15371" name="Rectangle 37"/>
            <p:cNvSpPr>
              <a:spLocks noChangeArrowheads="1"/>
            </p:cNvSpPr>
            <p:nvPr/>
          </p:nvSpPr>
          <p:spPr bwMode="auto">
            <a:xfrm>
              <a:off x="606425" y="730250"/>
              <a:ext cx="958532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fr-FR" altLang="en-US" sz="2100" dirty="0">
                  <a:latin typeface="Arial Bold" charset="0"/>
                </a:rPr>
                <a:t>Estimation du nombre de décès d’enfants (&lt;15 ans) liés au Sida </a:t>
              </a:r>
              <a:r>
                <a:rPr lang="en-US" altLang="en-US" sz="2200" b="1" dirty="0">
                  <a:solidFill>
                    <a:srgbClr val="E5F4FD"/>
                  </a:solidFill>
                  <a:latin typeface="Arial"/>
                  <a:sym typeface="Webdings" pitchFamily="18" charset="2"/>
                </a:rPr>
                <a:t></a:t>
              </a:r>
              <a:r>
                <a:rPr lang="en-US" altLang="en-US" sz="2100" dirty="0">
                  <a:latin typeface="Arial Bold" charset="0"/>
                </a:rPr>
                <a:t> 2018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C4D03D2-15DB-40AB-8DC1-FCC68997BDBF}"/>
                </a:ext>
              </a:extLst>
            </p:cNvPr>
            <p:cNvGrpSpPr/>
            <p:nvPr/>
          </p:nvGrpSpPr>
          <p:grpSpPr>
            <a:xfrm>
              <a:off x="1183060" y="1440000"/>
              <a:ext cx="8093695" cy="4424363"/>
              <a:chOff x="1183060" y="1504950"/>
              <a:chExt cx="8093695" cy="442436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894" y="1504950"/>
                <a:ext cx="8029861" cy="3878199"/>
              </a:xfrm>
              <a:prstGeom prst="rect">
                <a:avLst/>
              </a:prstGeom>
            </p:spPr>
          </p:pic>
          <p:sp>
            <p:nvSpPr>
              <p:cNvPr id="15363" name="Rectangle 38"/>
              <p:cNvSpPr>
                <a:spLocks noChangeArrowheads="1"/>
              </p:cNvSpPr>
              <p:nvPr/>
            </p:nvSpPr>
            <p:spPr bwMode="auto">
              <a:xfrm>
                <a:off x="1555750" y="5529263"/>
                <a:ext cx="7418388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4184" tIns="47092" rIns="94184" bIns="47092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altLang="en-US" sz="2000" b="1" dirty="0"/>
                  <a:t>Total: 100 000 </a:t>
                </a:r>
                <a:r>
                  <a:rPr lang="en-US" altLang="en-US" dirty="0">
                    <a:solidFill>
                      <a:srgbClr val="4D4D4D"/>
                    </a:solidFill>
                  </a:rPr>
                  <a:t>[64 000–160 000]</a:t>
                </a:r>
              </a:p>
            </p:txBody>
          </p:sp>
          <p:sp>
            <p:nvSpPr>
              <p:cNvPr id="14" name="Rectangle 27"/>
              <p:cNvSpPr>
                <a:spLocks noChangeArrowheads="1"/>
              </p:cNvSpPr>
              <p:nvPr/>
            </p:nvSpPr>
            <p:spPr bwMode="auto">
              <a:xfrm>
                <a:off x="3775349" y="3083360"/>
                <a:ext cx="2754040" cy="4361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fr-FR" altLang="en-US" sz="1200" b="1" dirty="0"/>
                  <a:t>Moyen-Orient et Afrique du Nord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950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[520–1700]</a:t>
                </a:r>
              </a:p>
            </p:txBody>
          </p:sp>
          <p:sp>
            <p:nvSpPr>
              <p:cNvPr id="15" name="Rectangle 28"/>
              <p:cNvSpPr>
                <a:spLocks noChangeArrowheads="1"/>
              </p:cNvSpPr>
              <p:nvPr/>
            </p:nvSpPr>
            <p:spPr bwMode="auto">
              <a:xfrm>
                <a:off x="3775348" y="3637898"/>
                <a:ext cx="2278062" cy="39767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fr-FR" altLang="en-US" sz="1200" b="1" dirty="0"/>
                  <a:t>Afrique de l'Ouest et du Centre </a:t>
                </a:r>
              </a:p>
              <a:p>
                <a:pPr algn="ctr">
                  <a:lnSpc>
                    <a:spcPct val="75000"/>
                  </a:lnSpc>
                </a:pPr>
                <a:r>
                  <a:rPr lang="en-GB" altLang="en-US" sz="1400" b="1" dirty="0"/>
                  <a:t>38 000</a:t>
                </a:r>
                <a:endParaRPr lang="en-US" altLang="en-US" sz="1400" b="1" dirty="0"/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[24 000–57 000]</a:t>
                </a:r>
              </a:p>
            </p:txBody>
          </p:sp>
          <p:sp>
            <p:nvSpPr>
              <p:cNvPr id="16" name="Rectangle 29"/>
              <p:cNvSpPr>
                <a:spLocks noChangeArrowheads="1"/>
              </p:cNvSpPr>
              <p:nvPr/>
            </p:nvSpPr>
            <p:spPr bwMode="auto">
              <a:xfrm>
                <a:off x="5455444" y="2175072"/>
                <a:ext cx="2279277" cy="32618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fr-FR" altLang="en-US" sz="1200" b="1" dirty="0"/>
                  <a:t>Europe de l’Est et Asie centrale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…*</a:t>
                </a:r>
              </a:p>
            </p:txBody>
          </p:sp>
          <p:sp>
            <p:nvSpPr>
              <p:cNvPr id="17" name="Rectangle 30"/>
              <p:cNvSpPr>
                <a:spLocks noChangeArrowheads="1"/>
              </p:cNvSpPr>
              <p:nvPr/>
            </p:nvSpPr>
            <p:spPr bwMode="auto">
              <a:xfrm>
                <a:off x="6765554" y="3841453"/>
                <a:ext cx="2197100" cy="4401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fr-FR" altLang="en-US" sz="1200" b="1" dirty="0"/>
                  <a:t>Asie et Pacifique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6700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[5100–9600]</a:t>
                </a:r>
              </a:p>
            </p:txBody>
          </p:sp>
          <p:sp>
            <p:nvSpPr>
              <p:cNvPr id="18" name="Rectangle 32"/>
              <p:cNvSpPr>
                <a:spLocks noChangeArrowheads="1"/>
              </p:cNvSpPr>
              <p:nvPr/>
            </p:nvSpPr>
            <p:spPr bwMode="auto">
              <a:xfrm>
                <a:off x="1183060" y="2276475"/>
                <a:ext cx="3842965" cy="32618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fr-FR" altLang="en-US" sz="1200" b="1" dirty="0"/>
                  <a:t>Amérique du Nord et Europe occidentale et centrale</a:t>
                </a:r>
              </a:p>
              <a:p>
                <a:pPr algn="ctr" eaLnBrk="1" hangingPunct="1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…*</a:t>
                </a:r>
              </a:p>
            </p:txBody>
          </p:sp>
          <p:sp>
            <p:nvSpPr>
              <p:cNvPr id="19" name="Rectangle 28"/>
              <p:cNvSpPr>
                <a:spLocks noChangeArrowheads="1"/>
              </p:cNvSpPr>
              <p:nvPr/>
            </p:nvSpPr>
            <p:spPr bwMode="auto">
              <a:xfrm>
                <a:off x="4364038" y="4257675"/>
                <a:ext cx="2182812" cy="4401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fr-FR" altLang="en-US" sz="1200" b="1" dirty="0"/>
                  <a:t>Afrique de l'Est et du Sud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GB" altLang="en-US" sz="1400" b="1" dirty="0"/>
                  <a:t>49 000</a:t>
                </a:r>
                <a:endParaRPr lang="en-US" altLang="en-US" sz="1400" b="1" dirty="0"/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[31 000–80 000]</a:t>
                </a:r>
              </a:p>
            </p:txBody>
          </p:sp>
          <p:sp>
            <p:nvSpPr>
              <p:cNvPr id="20" name="Rectangle 33"/>
              <p:cNvSpPr>
                <a:spLocks noChangeArrowheads="1"/>
              </p:cNvSpPr>
              <p:nvPr/>
            </p:nvSpPr>
            <p:spPr bwMode="auto">
              <a:xfrm>
                <a:off x="2373313" y="4150241"/>
                <a:ext cx="1762125" cy="4361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fr-FR" altLang="en-US" sz="1200" b="1" dirty="0"/>
                  <a:t>Amérique latine 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2000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[1400–3100]</a:t>
                </a:r>
              </a:p>
            </p:txBody>
          </p:sp>
          <p:sp>
            <p:nvSpPr>
              <p:cNvPr id="21" name="Rectangle 33"/>
              <p:cNvSpPr>
                <a:spLocks noChangeArrowheads="1"/>
              </p:cNvSpPr>
              <p:nvPr/>
            </p:nvSpPr>
            <p:spPr bwMode="auto">
              <a:xfrm>
                <a:off x="2119164" y="3140968"/>
                <a:ext cx="1762125" cy="4361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fr-FR" altLang="en-US" sz="1200" b="1" dirty="0"/>
                  <a:t>Caraïbes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660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[&lt;500 – 910]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89521B1-535F-4731-9EA5-5C066B4086FF}"/>
                </a:ext>
              </a:extLst>
            </p:cNvPr>
            <p:cNvSpPr txBox="1"/>
            <p:nvPr/>
          </p:nvSpPr>
          <p:spPr>
            <a:xfrm>
              <a:off x="608400" y="5940000"/>
              <a:ext cx="353334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>
                  <a:latin typeface="Arial Narrow" panose="020B0606020202030204" pitchFamily="34" charset="0"/>
                </a:rPr>
                <a:t>*</a:t>
              </a:r>
              <a:r>
                <a:rPr lang="fr-FR" sz="800" dirty="0">
                  <a:latin typeface="Arial Narrow" panose="020B0606020202030204" pitchFamily="34" charset="0"/>
                </a:rPr>
                <a:t> Les estimations du nombre d’enfants ne sont pas publiées en raison des chiffres réduits.</a:t>
              </a:r>
              <a:endParaRPr lang="en-GB" sz="800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977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00E1C44-07EF-5740-8125-906A6A1D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France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999C819-4E9C-0640-B7E9-6EF2CB745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941816"/>
            <a:ext cx="8975725" cy="4462159"/>
          </a:xfrm>
        </p:spPr>
        <p:txBody>
          <a:bodyPr/>
          <a:lstStyle/>
          <a:p>
            <a:r>
              <a:rPr lang="fr-FR" dirty="0"/>
              <a:t>2/1000 grossesses surviennent chez des femmes infectées par le VIH</a:t>
            </a:r>
          </a:p>
          <a:p>
            <a:pPr lvl="1"/>
            <a:r>
              <a:rPr lang="fr-FR" dirty="0"/>
              <a:t>soit 1500 naissances annuelles (2014)</a:t>
            </a:r>
          </a:p>
          <a:p>
            <a:r>
              <a:rPr lang="fr-FR" dirty="0"/>
              <a:t>Environ 1 000 enfants et adolescents infectés par le VIH vivent en France.</a:t>
            </a:r>
          </a:p>
          <a:p>
            <a:r>
              <a:rPr lang="fr-FR" dirty="0"/>
              <a:t>Nouvelles infections pédiatriques</a:t>
            </a:r>
          </a:p>
          <a:p>
            <a:pPr lvl="1"/>
            <a:r>
              <a:rPr lang="fr-FR" dirty="0"/>
              <a:t>9 pour 1 million de naissances et par an</a:t>
            </a:r>
          </a:p>
        </p:txBody>
      </p:sp>
      <p:pic>
        <p:nvPicPr>
          <p:cNvPr id="6" name="Picture 2" descr="Résultat de recherche d'images pour &quot;drapeau francais gif&quot;&quot;">
            <a:extLst>
              <a:ext uri="{FF2B5EF4-FFF2-40B4-BE49-F238E27FC236}">
                <a16:creationId xmlns:a16="http://schemas.microsoft.com/office/drawing/2014/main" id="{9655F1CC-CC9A-6347-8A04-F57FA9B9A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881" y="247864"/>
            <a:ext cx="1507279" cy="160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81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DE864B9-120D-3945-97BC-2FA620E3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question de la conception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3FEB86A-2E0F-9E4D-8BEF-B86684CB37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Penguin GIF - Find &amp; Share on GIPHY.mp4" descr="Penguin GIF - Find &amp; Share on GIPHY.mp4">
            <a:hlinkClick r:id="" action="ppaction://media"/>
            <a:extLst>
              <a:ext uri="{FF2B5EF4-FFF2-40B4-BE49-F238E27FC236}">
                <a16:creationId xmlns:a16="http://schemas.microsoft.com/office/drawing/2014/main" id="{F1E678CA-9A45-1D4F-A224-EF67F9CDBA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8507" y="4406900"/>
            <a:ext cx="2817749" cy="179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1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49A86E2-5BDD-2949-A6B1-EE80A7295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France, une vision évolutive (1)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D4AB38C-2E11-4C44-AF31-1F8D100DA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&lt;1990</a:t>
            </a:r>
          </a:p>
          <a:p>
            <a:pPr lvl="1"/>
            <a:r>
              <a:rPr lang="fr-FR" dirty="0"/>
              <a:t>Risque de TME mal connu</a:t>
            </a:r>
          </a:p>
          <a:p>
            <a:pPr lvl="1"/>
            <a:r>
              <a:rPr lang="fr-FR" dirty="0"/>
              <a:t>Mère VIH+ = condamnée à court terme :</a:t>
            </a:r>
            <a:br>
              <a:rPr lang="fr-FR" dirty="0"/>
            </a:br>
            <a:r>
              <a:rPr lang="fr-FR" dirty="0"/>
              <a:t>pas question d’évoquer la grossesse !</a:t>
            </a:r>
          </a:p>
          <a:p>
            <a:r>
              <a:rPr lang="fr-FR" dirty="0"/>
              <a:t>1994 : 1</a:t>
            </a:r>
            <a:r>
              <a:rPr lang="fr-FR" baseline="30000" dirty="0"/>
              <a:t>er</a:t>
            </a:r>
            <a:r>
              <a:rPr lang="fr-FR" dirty="0"/>
              <a:t> essai de prévention de la prévention de la transmission mère-enfant</a:t>
            </a:r>
          </a:p>
          <a:p>
            <a:pPr lvl="1"/>
            <a:r>
              <a:rPr lang="fr-FR" dirty="0"/>
              <a:t>AZT versus placebo</a:t>
            </a:r>
          </a:p>
          <a:p>
            <a:pPr lvl="2"/>
            <a:r>
              <a:rPr lang="fr-FR" dirty="0"/>
              <a:t>TME : 8.3 versus 25.5%</a:t>
            </a:r>
          </a:p>
          <a:p>
            <a:pPr lvl="1"/>
            <a:r>
              <a:rPr lang="fr-FR" dirty="0">
                <a:sym typeface="Wingdings" pitchFamily="2" charset="2"/>
              </a:rPr>
              <a:t> Conséquences</a:t>
            </a:r>
          </a:p>
          <a:p>
            <a:pPr lvl="2"/>
            <a:r>
              <a:rPr lang="fr-FR" dirty="0">
                <a:sym typeface="Wingdings" pitchFamily="2" charset="2"/>
              </a:rPr>
              <a:t>On en parle, mais on incite pas…</a:t>
            </a:r>
          </a:p>
          <a:p>
            <a:pPr lvl="2"/>
            <a:r>
              <a:rPr lang="fr-FR" dirty="0">
                <a:sym typeface="Wingdings" pitchFamily="2" charset="2"/>
              </a:rPr>
              <a:t>On traite de façon systématique &gt; 14 SA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9169817-D5CA-5944-A032-729E7F438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326" y="1314387"/>
            <a:ext cx="2229071" cy="9814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84EFDB7-F342-7945-9C79-DB2BFC373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388" y="4247369"/>
            <a:ext cx="2393601" cy="118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9281511-357B-2F42-B001-3AC9C7DB3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345" y="3756992"/>
            <a:ext cx="3066679" cy="2805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5056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C59E034-0DEA-9946-A40C-59975D44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France, une vision évolutive (2)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DC91C66-ADE1-DC4A-8BC5-0ECC3F62B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1996</a:t>
            </a:r>
          </a:p>
          <a:p>
            <a:pPr lvl="1"/>
            <a:r>
              <a:rPr lang="fr-FR" dirty="0"/>
              <a:t>Début des traitements efficaces</a:t>
            </a:r>
          </a:p>
          <a:p>
            <a:r>
              <a:rPr lang="fr-FR" dirty="0"/>
              <a:t>2001</a:t>
            </a:r>
          </a:p>
          <a:p>
            <a:pPr lvl="1"/>
            <a:r>
              <a:rPr lang="fr-FR" dirty="0"/>
              <a:t>Amélioration de l’espérance de vie</a:t>
            </a:r>
          </a:p>
          <a:p>
            <a:pPr lvl="1"/>
            <a:r>
              <a:rPr lang="fr-FR" dirty="0"/>
              <a:t>Sécurisation de la conception</a:t>
            </a:r>
          </a:p>
          <a:p>
            <a:pPr lvl="2"/>
            <a:r>
              <a:rPr lang="fr-FR" dirty="0"/>
              <a:t>Homme </a:t>
            </a:r>
            <a:r>
              <a:rPr lang="fr-FR" dirty="0" err="1"/>
              <a:t>séro</a:t>
            </a:r>
            <a:r>
              <a:rPr lang="fr-FR" dirty="0"/>
              <a:t>+ et femme </a:t>
            </a:r>
            <a:r>
              <a:rPr lang="fr-FR" dirty="0" err="1"/>
              <a:t>séro</a:t>
            </a:r>
            <a:r>
              <a:rPr lang="fr-FR" dirty="0"/>
              <a:t>-</a:t>
            </a:r>
          </a:p>
          <a:p>
            <a:pPr lvl="3"/>
            <a:r>
              <a:rPr lang="fr-FR" dirty="0"/>
              <a:t>Accès à la PMA avec lavage de sperme</a:t>
            </a:r>
            <a:br>
              <a:rPr lang="fr-FR" dirty="0"/>
            </a:br>
            <a:r>
              <a:rPr lang="fr-FR" dirty="0"/>
              <a:t>en centres spécifiques</a:t>
            </a:r>
          </a:p>
          <a:p>
            <a:pPr lvl="2"/>
            <a:r>
              <a:rPr lang="fr-FR" dirty="0"/>
              <a:t>Femme </a:t>
            </a:r>
            <a:r>
              <a:rPr lang="fr-FR" dirty="0" err="1"/>
              <a:t>séro</a:t>
            </a:r>
            <a:r>
              <a:rPr lang="fr-FR" dirty="0"/>
              <a:t>+ et homme </a:t>
            </a:r>
            <a:r>
              <a:rPr lang="fr-FR" dirty="0" err="1"/>
              <a:t>séro</a:t>
            </a:r>
            <a:r>
              <a:rPr lang="fr-FR" dirty="0"/>
              <a:t>-</a:t>
            </a:r>
          </a:p>
          <a:p>
            <a:pPr lvl="3"/>
            <a:r>
              <a:rPr lang="fr-FR" dirty="0"/>
              <a:t>Conception sécurisée à domicile</a:t>
            </a:r>
            <a:br>
              <a:rPr lang="fr-FR" dirty="0"/>
            </a:br>
            <a:r>
              <a:rPr lang="fr-FR" dirty="0"/>
              <a:t>(insémination à partir du préservatif)</a:t>
            </a:r>
          </a:p>
          <a:p>
            <a:r>
              <a:rPr lang="fr-FR" dirty="0"/>
              <a:t>2008</a:t>
            </a:r>
          </a:p>
          <a:p>
            <a:pPr lvl="1"/>
            <a:r>
              <a:rPr lang="fr-FR" dirty="0"/>
              <a:t>The </a:t>
            </a:r>
            <a:r>
              <a:rPr lang="fr-FR" dirty="0" err="1"/>
              <a:t>Swiss</a:t>
            </a:r>
            <a:r>
              <a:rPr lang="fr-FR" dirty="0"/>
              <a:t> are </a:t>
            </a:r>
            <a:r>
              <a:rPr lang="fr-FR" dirty="0" err="1"/>
              <a:t>coming</a:t>
            </a:r>
            <a:r>
              <a:rPr lang="fr-FR" dirty="0"/>
              <a:t> !</a:t>
            </a:r>
          </a:p>
        </p:txBody>
      </p:sp>
      <p:pic>
        <p:nvPicPr>
          <p:cNvPr id="6" name="Picture 9" descr="lave-linge-10.jpg">
            <a:extLst>
              <a:ext uri="{FF2B5EF4-FFF2-40B4-BE49-F238E27FC236}">
                <a16:creationId xmlns:a16="http://schemas.microsoft.com/office/drawing/2014/main" id="{8C07575A-3E3E-3545-91A8-4DC69C0C5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918" y="3117904"/>
            <a:ext cx="3109697" cy="23176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7" name="Grouper 2">
            <a:extLst>
              <a:ext uri="{FF2B5EF4-FFF2-40B4-BE49-F238E27FC236}">
                <a16:creationId xmlns:a16="http://schemas.microsoft.com/office/drawing/2014/main" id="{A056FDCD-220C-624C-8E89-C93AD3D3272A}"/>
              </a:ext>
            </a:extLst>
          </p:cNvPr>
          <p:cNvGrpSpPr/>
          <p:nvPr/>
        </p:nvGrpSpPr>
        <p:grpSpPr>
          <a:xfrm>
            <a:off x="6928918" y="2783998"/>
            <a:ext cx="3162441" cy="2985507"/>
            <a:chOff x="1831132" y="836712"/>
            <a:chExt cx="7056784" cy="5472608"/>
          </a:xfrm>
        </p:grpSpPr>
        <p:cxnSp>
          <p:nvCxnSpPr>
            <p:cNvPr id="8" name="Straight Connector 5">
              <a:extLst>
                <a:ext uri="{FF2B5EF4-FFF2-40B4-BE49-F238E27FC236}">
                  <a16:creationId xmlns:a16="http://schemas.microsoft.com/office/drawing/2014/main" id="{36741A94-A246-A446-B769-CD5DB786F3B8}"/>
                </a:ext>
              </a:extLst>
            </p:cNvPr>
            <p:cNvCxnSpPr/>
            <p:nvPr/>
          </p:nvCxnSpPr>
          <p:spPr>
            <a:xfrm flipV="1">
              <a:off x="1831132" y="836712"/>
              <a:ext cx="7056784" cy="5472608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6">
              <a:extLst>
                <a:ext uri="{FF2B5EF4-FFF2-40B4-BE49-F238E27FC236}">
                  <a16:creationId xmlns:a16="http://schemas.microsoft.com/office/drawing/2014/main" id="{C9552090-3E37-4B48-9491-B29BE8F4149C}"/>
                </a:ext>
              </a:extLst>
            </p:cNvPr>
            <p:cNvCxnSpPr/>
            <p:nvPr/>
          </p:nvCxnSpPr>
          <p:spPr>
            <a:xfrm>
              <a:off x="1903140" y="1052736"/>
              <a:ext cx="6696744" cy="5184576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" name="Picture 2" descr="Résultat de recherche d'images pour &quot;drapeau suisse gif&quot;&quot;">
            <a:extLst>
              <a:ext uri="{FF2B5EF4-FFF2-40B4-BE49-F238E27FC236}">
                <a16:creationId xmlns:a16="http://schemas.microsoft.com/office/drawing/2014/main" id="{7494361D-06DE-904E-BEEB-91E6AC060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63" y="5814625"/>
            <a:ext cx="755597" cy="56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366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Conception naturelle</a:t>
            </a:r>
          </a:p>
        </p:txBody>
      </p:sp>
      <p:sp>
        <p:nvSpPr>
          <p:cNvPr id="176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2980" y="1336269"/>
            <a:ext cx="9558338" cy="2565285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fr-FR" sz="2700" dirty="0"/>
              <a:t>Approche la plus fréquente dans la réalité</a:t>
            </a:r>
          </a:p>
          <a:p>
            <a:pPr>
              <a:lnSpc>
                <a:spcPct val="140000"/>
              </a:lnSpc>
            </a:pPr>
            <a:r>
              <a:rPr lang="fr-FR" sz="2700" dirty="0"/>
              <a:t>Cas de transmission décrits avant l’arrivée des ARV</a:t>
            </a:r>
          </a:p>
          <a:p>
            <a:pPr>
              <a:lnSpc>
                <a:spcPct val="140000"/>
              </a:lnSpc>
            </a:pPr>
            <a:r>
              <a:rPr lang="fr-FR" sz="2700" dirty="0"/>
              <a:t>Pas de cas de transmission décrits avec multithérapies</a:t>
            </a:r>
          </a:p>
          <a:p>
            <a:pPr>
              <a:lnSpc>
                <a:spcPct val="140000"/>
              </a:lnSpc>
            </a:pPr>
            <a:endParaRPr lang="fr-FR" sz="2700" dirty="0"/>
          </a:p>
          <a:p>
            <a:pPr>
              <a:lnSpc>
                <a:spcPct val="140000"/>
              </a:lnSpc>
            </a:pPr>
            <a:endParaRPr lang="fr-FR" sz="2700" dirty="0"/>
          </a:p>
          <a:p>
            <a:pPr>
              <a:lnSpc>
                <a:spcPct val="140000"/>
              </a:lnSpc>
            </a:pPr>
            <a:r>
              <a:rPr lang="fr-FR" sz="2700" dirty="0"/>
              <a:t>Débats intenses depuis la publication suisse de 2008, clos par les études PARTNER…</a:t>
            </a:r>
          </a:p>
        </p:txBody>
      </p:sp>
      <p:pic>
        <p:nvPicPr>
          <p:cNvPr id="2" name="Picture 1" descr="Fac similé déclaration suiss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02" y="3306792"/>
            <a:ext cx="3168293" cy="1300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606997" y="6100197"/>
            <a:ext cx="9505056" cy="401771"/>
          </a:xfrm>
          <a:prstGeom prst="rect">
            <a:avLst/>
          </a:prstGeom>
        </p:spPr>
        <p:txBody>
          <a:bodyPr wrap="square" lIns="89147" tIns="44574" rIns="89147" bIns="44574">
            <a:spAutoFit/>
          </a:bodyPr>
          <a:lstStyle/>
          <a:p>
            <a:r>
              <a:rPr lang="fr-FR" sz="1013" dirty="0">
                <a:latin typeface="Arial Narrow"/>
                <a:cs typeface="Arial Narrow"/>
              </a:rPr>
              <a:t>Vernazza, P., B. Hirschel, et al. (2008). "Les personnes séropositives ne souffrant d’aucune autre MST et suivant un traitement antirétroviral efficace ne transmettent pas le VIH par voie sexuelle." </a:t>
            </a:r>
            <a:r>
              <a:rPr lang="fr-FR" sz="1013" u="sng" dirty="0">
                <a:latin typeface="Arial Narrow"/>
                <a:cs typeface="Arial Narrow"/>
              </a:rPr>
              <a:t>Bulletin des médecins suisses</a:t>
            </a:r>
            <a:r>
              <a:rPr lang="fr-FR" sz="1013" dirty="0">
                <a:latin typeface="Arial Narrow"/>
                <a:cs typeface="Arial Narrow"/>
              </a:rPr>
              <a:t> </a:t>
            </a:r>
            <a:r>
              <a:rPr lang="fr-FR" sz="1013" b="1" dirty="0">
                <a:latin typeface="Arial Narrow"/>
                <a:cs typeface="Arial Narrow"/>
              </a:rPr>
              <a:t>89</a:t>
            </a:r>
            <a:r>
              <a:rPr lang="fr-FR" sz="1013" dirty="0">
                <a:latin typeface="Arial Narrow"/>
                <a:cs typeface="Arial Narrow"/>
              </a:rPr>
              <a:t>(5): 165-169.</a:t>
            </a:r>
          </a:p>
        </p:txBody>
      </p:sp>
      <p:pic>
        <p:nvPicPr>
          <p:cNvPr id="6" name="Picture 2" descr="Résultat de recherche d'images pour &quot;drapeau suisse gif&quot;&quot;">
            <a:extLst>
              <a:ext uri="{FF2B5EF4-FFF2-40B4-BE49-F238E27FC236}">
                <a16:creationId xmlns:a16="http://schemas.microsoft.com/office/drawing/2014/main" id="{EFE9CC22-105A-9846-A3B7-C73E6EC69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792" y="236654"/>
            <a:ext cx="755597" cy="56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02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5" name="Titre 1"/>
          <p:cNvSpPr>
            <a:spLocks noGrp="1"/>
          </p:cNvSpPr>
          <p:nvPr>
            <p:ph type="title"/>
          </p:nvPr>
        </p:nvSpPr>
        <p:spPr>
          <a:xfrm>
            <a:off x="3336322" y="191695"/>
            <a:ext cx="3382112" cy="66907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4455" dirty="0">
                <a:cs typeface="Calibri"/>
              </a:rPr>
              <a:t>PARTNER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95379" y="4515049"/>
            <a:ext cx="3981852" cy="653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15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AJ </a:t>
            </a:r>
            <a:r>
              <a:rPr lang="fr-FR" sz="1215" dirty="0" err="1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Rodger</a:t>
            </a:r>
            <a:r>
              <a:rPr lang="fr-FR" sz="1215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et al. </a:t>
            </a:r>
            <a:r>
              <a:rPr lang="en-US" sz="1215" b="1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JAMA </a:t>
            </a:r>
            <a:r>
              <a:rPr lang="en-US" sz="1215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July 12, 2016 Volume 316, Number 2 </a:t>
            </a:r>
            <a:br>
              <a:rPr lang="en-US" sz="1215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endParaRPr lang="en-US" sz="1215" dirty="0">
              <a:solidFill>
                <a:schemeClr val="bg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fr-FR" sz="1215" dirty="0">
              <a:solidFill>
                <a:schemeClr val="bg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392" y="1236325"/>
            <a:ext cx="5941072" cy="5095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dre 5"/>
          <p:cNvSpPr/>
          <p:nvPr/>
        </p:nvSpPr>
        <p:spPr>
          <a:xfrm>
            <a:off x="7523514" y="1943337"/>
            <a:ext cx="691286" cy="4098341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23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665475" y="2031518"/>
            <a:ext cx="407365" cy="40187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645" dirty="0">
                <a:latin typeface="Calibri" charset="0"/>
                <a:ea typeface="Calibri" charset="0"/>
                <a:cs typeface="Calibri" charset="0"/>
              </a:rPr>
              <a:t>Z</a:t>
            </a:r>
          </a:p>
          <a:p>
            <a:endParaRPr lang="fr-FR" sz="3645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fr-FR" sz="3645" dirty="0">
                <a:latin typeface="Calibri" charset="0"/>
                <a:ea typeface="Calibri" charset="0"/>
                <a:cs typeface="Calibri" charset="0"/>
              </a:rPr>
              <a:t>E</a:t>
            </a:r>
          </a:p>
          <a:p>
            <a:endParaRPr lang="fr-FR" sz="3645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fr-FR" sz="3645" dirty="0">
                <a:latin typeface="Calibri" charset="0"/>
                <a:ea typeface="Calibri" charset="0"/>
                <a:cs typeface="Calibri" charset="0"/>
              </a:rPr>
              <a:t>R</a:t>
            </a:r>
          </a:p>
          <a:p>
            <a:endParaRPr lang="fr-FR" sz="3645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fr-FR" sz="3645" dirty="0">
                <a:latin typeface="Calibri" charset="0"/>
                <a:ea typeface="Calibri" charset="0"/>
                <a:cs typeface="Calibri" charset="0"/>
              </a:rPr>
              <a:t>O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29D782E-1A30-BB47-B67E-1F865C72D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79" y="3274578"/>
            <a:ext cx="3637562" cy="1191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905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3A299DA-73A4-474F-B746-AF1BF9EA7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question de la transmission verticale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A8EED8-7A1C-1A4D-81EF-15C9312207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8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26853" y="265538"/>
            <a:ext cx="8742276" cy="555726"/>
          </a:xfrm>
        </p:spPr>
        <p:txBody>
          <a:bodyPr/>
          <a:lstStyle/>
          <a:p>
            <a:pPr eaLnBrk="1" hangingPunct="1"/>
            <a:r>
              <a:rPr lang="fr-FR" altLang="fr-FR" sz="1800" b="1" dirty="0">
                <a:ea typeface="ＭＳ Ｐゴシック" panose="020B0600070205080204" pitchFamily="34" charset="-128"/>
              </a:rPr>
              <a:t>Taux de TME sous </a:t>
            </a:r>
            <a:r>
              <a:rPr lang="fr-FR" altLang="fr-FR" sz="1800" b="1" dirty="0" err="1">
                <a:ea typeface="ＭＳ Ｐゴシック" panose="020B0600070205080204" pitchFamily="34" charset="-128"/>
              </a:rPr>
              <a:t>multithérapie</a:t>
            </a:r>
            <a:r>
              <a:rPr lang="fr-FR" altLang="fr-FR" sz="1800" b="1" dirty="0">
                <a:ea typeface="ＭＳ Ｐゴシック" panose="020B0600070205080204" pitchFamily="34" charset="-128"/>
              </a:rPr>
              <a:t> selon le moment de début de traitement et la charge virale à l</a:t>
            </a:r>
            <a:r>
              <a:rPr lang="fr-FR" altLang="fr-FR" sz="1800" b="1" dirty="0"/>
              <a:t>’</a:t>
            </a:r>
            <a:r>
              <a:rPr lang="fr-FR" altLang="ja-JP" sz="1800" b="1" dirty="0"/>
              <a:t>accouchement, 2000-2010</a:t>
            </a:r>
            <a:endParaRPr lang="fr-FR" altLang="fr-FR" sz="1800" b="1" dirty="0">
              <a:ea typeface="ＭＳ Ｐゴシック" panose="020B0600070205080204" pitchFamily="34" charset="-128"/>
            </a:endParaRPr>
          </a:p>
        </p:txBody>
      </p:sp>
      <p:sp>
        <p:nvSpPr>
          <p:cNvPr id="23554" name="Espace réservé du contenu 3"/>
          <p:cNvSpPr>
            <a:spLocks noGrp="1"/>
          </p:cNvSpPr>
          <p:nvPr>
            <p:ph sz="half" idx="1"/>
          </p:nvPr>
        </p:nvSpPr>
        <p:spPr>
          <a:xfrm>
            <a:off x="5824842" y="6036681"/>
            <a:ext cx="4332684" cy="811114"/>
          </a:xfrm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marL="0" indent="0" algn="ctr">
              <a:buNone/>
              <a:defRPr/>
            </a:pPr>
            <a:r>
              <a:rPr lang="fr-FR" altLang="fr-FR" sz="1913" dirty="0">
                <a:ea typeface="ＭＳ Ｐゴシック" pitchFamily="34" charset="-128"/>
              </a:rPr>
              <a:t>ART débuté avant conception et CV &lt;50 : TME = 0% [0.0 - 0.1]</a:t>
            </a:r>
          </a:p>
        </p:txBody>
      </p:sp>
      <p:grpSp>
        <p:nvGrpSpPr>
          <p:cNvPr id="37892" name="Group 69"/>
          <p:cNvGrpSpPr>
            <a:grpSpLocks/>
          </p:cNvGrpSpPr>
          <p:nvPr/>
        </p:nvGrpSpPr>
        <p:grpSpPr bwMode="auto">
          <a:xfrm>
            <a:off x="651466" y="5894830"/>
            <a:ext cx="782267" cy="736761"/>
            <a:chOff x="4774" y="737"/>
            <a:chExt cx="714" cy="686"/>
          </a:xfrm>
        </p:grpSpPr>
        <p:pic>
          <p:nvPicPr>
            <p:cNvPr id="37904" name="Picture 70" descr="anrs99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" y="912"/>
              <a:ext cx="384" cy="1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3383" name="Rectangle 71"/>
            <p:cNvSpPr>
              <a:spLocks noChangeArrowheads="1"/>
            </p:cNvSpPr>
            <p:nvPr/>
          </p:nvSpPr>
          <p:spPr bwMode="auto">
            <a:xfrm>
              <a:off x="4774" y="1079"/>
              <a:ext cx="714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900" b="1" i="1">
                  <a:solidFill>
                    <a:srgbClr val="020202"/>
                  </a:solidFill>
                </a:rPr>
                <a:t>INSERM</a:t>
              </a:r>
            </a:p>
            <a:p>
              <a:pPr algn="ctr">
                <a:defRPr/>
              </a:pPr>
              <a:r>
                <a:rPr lang="fr-FR" sz="900" b="1" i="1">
                  <a:solidFill>
                    <a:srgbClr val="020202"/>
                  </a:solidFill>
                </a:rPr>
                <a:t>CESP 1018</a:t>
              </a:r>
            </a:p>
          </p:txBody>
        </p:sp>
        <p:sp>
          <p:nvSpPr>
            <p:cNvPr id="653384" name="Rectangle 72"/>
            <p:cNvSpPr>
              <a:spLocks noChangeArrowheads="1"/>
            </p:cNvSpPr>
            <p:nvPr/>
          </p:nvSpPr>
          <p:spPr bwMode="auto">
            <a:xfrm>
              <a:off x="4884" y="737"/>
              <a:ext cx="425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125" b="1" i="1" dirty="0">
                  <a:solidFill>
                    <a:srgbClr val="020202"/>
                  </a:solidFill>
                </a:rPr>
                <a:t>EPF</a:t>
              </a:r>
              <a:endParaRPr lang="fr-FR" sz="1013" b="1" i="1" dirty="0">
                <a:solidFill>
                  <a:srgbClr val="020202"/>
                </a:solidFill>
              </a:endParaRPr>
            </a:p>
          </p:txBody>
        </p:sp>
      </p:grpSp>
      <p:grpSp>
        <p:nvGrpSpPr>
          <p:cNvPr id="37894" name="Grouper 12"/>
          <p:cNvGrpSpPr>
            <a:grpSpLocks/>
          </p:cNvGrpSpPr>
          <p:nvPr/>
        </p:nvGrpSpPr>
        <p:grpSpPr bwMode="auto">
          <a:xfrm>
            <a:off x="1042602" y="2044317"/>
            <a:ext cx="6156127" cy="2970610"/>
            <a:chOff x="2051720" y="1844824"/>
            <a:chExt cx="6192688" cy="3384376"/>
          </a:xfrm>
        </p:grpSpPr>
        <p:grpSp>
          <p:nvGrpSpPr>
            <p:cNvPr id="37900" name="Grouper 13"/>
            <p:cNvGrpSpPr>
              <a:grpSpLocks/>
            </p:cNvGrpSpPr>
            <p:nvPr/>
          </p:nvGrpSpPr>
          <p:grpSpPr bwMode="auto">
            <a:xfrm>
              <a:off x="2700338" y="2636838"/>
              <a:ext cx="1008062" cy="1729312"/>
              <a:chOff x="2700338" y="2636838"/>
              <a:chExt cx="1008062" cy="1729312"/>
            </a:xfrm>
          </p:grpSpPr>
          <p:sp>
            <p:nvSpPr>
              <p:cNvPr id="37902" name="ZoneTexte 11"/>
              <p:cNvSpPr txBox="1">
                <a:spLocks noChangeArrowheads="1"/>
              </p:cNvSpPr>
              <p:nvPr/>
            </p:nvSpPr>
            <p:spPr bwMode="auto">
              <a:xfrm>
                <a:off x="2700338" y="2636838"/>
                <a:ext cx="1008062" cy="381327"/>
              </a:xfrm>
              <a:prstGeom prst="rect">
                <a:avLst/>
              </a:prstGeom>
              <a:solidFill>
                <a:srgbClr val="FFF3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575" b="1" i="1">
                    <a:solidFill>
                      <a:srgbClr val="FF0000"/>
                    </a:solidFill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N=2676</a:t>
                </a:r>
              </a:p>
            </p:txBody>
          </p:sp>
          <p:cxnSp>
            <p:nvCxnSpPr>
              <p:cNvPr id="19" name="Connecteur droit avec flèche 6"/>
              <p:cNvCxnSpPr>
                <a:cxnSpLocks noChangeShapeType="1"/>
              </p:cNvCxnSpPr>
              <p:nvPr/>
            </p:nvCxnSpPr>
            <p:spPr bwMode="auto">
              <a:xfrm>
                <a:off x="3059582" y="2997817"/>
                <a:ext cx="0" cy="136833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aphicFrame>
          <p:nvGraphicFramePr>
            <p:cNvPr id="16" name="Espace réservé du contenu 17"/>
            <p:cNvGraphicFramePr>
              <a:graphicFrameLocks/>
            </p:cNvGraphicFramePr>
            <p:nvPr/>
          </p:nvGraphicFramePr>
          <p:xfrm>
            <a:off x="2051720" y="1844824"/>
            <a:ext cx="6192688" cy="33843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cxnSp>
        <p:nvCxnSpPr>
          <p:cNvPr id="5" name="Connecteur droit avec flèche 4"/>
          <p:cNvCxnSpPr>
            <a:cxnSpLocks noChangeShapeType="1"/>
          </p:cNvCxnSpPr>
          <p:nvPr/>
        </p:nvCxnSpPr>
        <p:spPr bwMode="auto">
          <a:xfrm>
            <a:off x="4508374" y="5284306"/>
            <a:ext cx="809029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" name="Connecteur droit avec flèche 19"/>
          <p:cNvCxnSpPr>
            <a:cxnSpLocks noChangeShapeType="1"/>
          </p:cNvCxnSpPr>
          <p:nvPr/>
        </p:nvCxnSpPr>
        <p:spPr bwMode="auto">
          <a:xfrm flipV="1">
            <a:off x="6994451" y="2652697"/>
            <a:ext cx="0" cy="811114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7897" name="Rectangle 6"/>
          <p:cNvSpPr>
            <a:spLocks noChangeArrowheads="1"/>
          </p:cNvSpPr>
          <p:nvPr/>
        </p:nvSpPr>
        <p:spPr bwMode="auto">
          <a:xfrm>
            <a:off x="1946585" y="5081902"/>
            <a:ext cx="2677088" cy="36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147" tIns="44574" rIns="89147" bIns="44574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fr-FR" altLang="fr-FR" sz="1800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Effet délai de traitement</a:t>
            </a:r>
          </a:p>
        </p:txBody>
      </p:sp>
      <p:sp>
        <p:nvSpPr>
          <p:cNvPr id="37898" name="Rectangle 7"/>
          <p:cNvSpPr>
            <a:spLocks noChangeArrowheads="1"/>
          </p:cNvSpPr>
          <p:nvPr/>
        </p:nvSpPr>
        <p:spPr bwMode="auto">
          <a:xfrm rot="16200000">
            <a:off x="6291801" y="2957161"/>
            <a:ext cx="1866394" cy="36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147" tIns="44574" rIns="89147" bIns="44574">
            <a:spAutoFit/>
          </a:bodyPr>
          <a:lstStyle>
            <a:lvl1pPr marL="177800" indent="-1778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 dirty="0">
                <a:ea typeface="ＭＳ Ｐゴシック" panose="020B0600070205080204" pitchFamily="34" charset="-128"/>
              </a:rPr>
              <a:t>Effet charge virale</a:t>
            </a:r>
          </a:p>
        </p:txBody>
      </p:sp>
      <p:sp>
        <p:nvSpPr>
          <p:cNvPr id="37899" name="Rectangle 9"/>
          <p:cNvSpPr>
            <a:spLocks noChangeArrowheads="1"/>
          </p:cNvSpPr>
          <p:nvPr/>
        </p:nvSpPr>
        <p:spPr bwMode="auto">
          <a:xfrm>
            <a:off x="1042600" y="1977346"/>
            <a:ext cx="345145" cy="36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147" tIns="44574" rIns="89147" bIns="44574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ea typeface="ＭＳ Ｐゴシック" panose="020B0600070205080204" pitchFamily="34" charset="-128"/>
              </a:rPr>
              <a:t>%</a:t>
            </a:r>
            <a:endParaRPr lang="fr-FR" altLang="fr-FR" sz="18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ZoneTexte 2"/>
          <p:cNvSpPr txBox="1"/>
          <p:nvPr/>
        </p:nvSpPr>
        <p:spPr>
          <a:xfrm rot="18557530">
            <a:off x="630532" y="3977982"/>
            <a:ext cx="2212550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ZERO TRANSMISSION !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FE89C94-E1BC-3B4E-9931-40B97A767E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9875" y="1699597"/>
            <a:ext cx="2490197" cy="3315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385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82187" y="1375578"/>
            <a:ext cx="7581928" cy="4716035"/>
          </a:xfrm>
          <a:prstGeom prst="rect">
            <a:avLst/>
          </a:prstGeom>
        </p:spPr>
        <p:txBody>
          <a:bodyPr vert="horz" wrap="square" lIns="0" tIns="159385" rIns="0" bIns="0" rtlCol="0">
            <a:spAutoFit/>
          </a:bodyPr>
          <a:lstStyle/>
          <a:p>
            <a:pPr marL="355600" indent="-342900">
              <a:spcBef>
                <a:spcPts val="1255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spc="-190" dirty="0">
                <a:latin typeface="Calibri" panose="020F0502020204030204" pitchFamily="34" charset="0"/>
                <a:cs typeface="Calibri" panose="020F0502020204030204" pitchFamily="34" charset="0"/>
              </a:rPr>
              <a:t>VIH </a:t>
            </a:r>
            <a:r>
              <a:rPr sz="2400" spc="-95" dirty="0">
                <a:latin typeface="Calibri" panose="020F0502020204030204" pitchFamily="34" charset="0"/>
                <a:cs typeface="Calibri" panose="020F0502020204030204" pitchFamily="34" charset="0"/>
              </a:rPr>
              <a:t>connu </a:t>
            </a:r>
            <a:r>
              <a:rPr sz="2400" spc="-85" dirty="0">
                <a:latin typeface="Calibri" panose="020F0502020204030204" pitchFamily="34" charset="0"/>
                <a:cs typeface="Calibri" panose="020F0502020204030204" pitchFamily="34" charset="0"/>
              </a:rPr>
              <a:t>avant </a:t>
            </a:r>
            <a:r>
              <a:rPr sz="2400" spc="-180" dirty="0">
                <a:latin typeface="Calibri" panose="020F0502020204030204" pitchFamily="34" charset="0"/>
                <a:cs typeface="Calibri" panose="020F0502020204030204" pitchFamily="34" charset="0"/>
              </a:rPr>
              <a:t>grossesse</a:t>
            </a:r>
            <a:r>
              <a:rPr sz="2400" spc="-1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25" dirty="0">
                <a:latin typeface="Calibri" panose="020F0502020204030204" pitchFamily="34" charset="0"/>
                <a:cs typeface="Calibri" panose="020F0502020204030204" pitchFamily="34" charset="0"/>
              </a:rPr>
              <a:t>85%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spcBef>
                <a:spcPts val="1155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spc="-110" dirty="0">
                <a:latin typeface="Calibri" panose="020F0502020204030204" pitchFamily="34" charset="0"/>
                <a:cs typeface="Calibri" panose="020F0502020204030204" pitchFamily="34" charset="0"/>
              </a:rPr>
              <a:t>Traitées </a:t>
            </a:r>
            <a:r>
              <a:rPr sz="2400" spc="-85" dirty="0">
                <a:latin typeface="Calibri" panose="020F0502020204030204" pitchFamily="34" charset="0"/>
                <a:cs typeface="Calibri" panose="020F0502020204030204" pitchFamily="34" charset="0"/>
              </a:rPr>
              <a:t>avant </a:t>
            </a:r>
            <a:r>
              <a:rPr sz="2400" spc="-180" dirty="0">
                <a:latin typeface="Calibri" panose="020F0502020204030204" pitchFamily="34" charset="0"/>
                <a:cs typeface="Calibri" panose="020F0502020204030204" pitchFamily="34" charset="0"/>
              </a:rPr>
              <a:t>grossesse</a:t>
            </a:r>
            <a:r>
              <a:rPr sz="2400" spc="-19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25" dirty="0">
                <a:latin typeface="Calibri" panose="020F0502020204030204" pitchFamily="34" charset="0"/>
                <a:cs typeface="Calibri" panose="020F0502020204030204" pitchFamily="34" charset="0"/>
              </a:rPr>
              <a:t>76%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spcBef>
                <a:spcPts val="1155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spc="-110" dirty="0">
                <a:latin typeface="Calibri" panose="020F0502020204030204" pitchFamily="34" charset="0"/>
                <a:cs typeface="Calibri" panose="020F0502020204030204" pitchFamily="34" charset="0"/>
              </a:rPr>
              <a:t>Traitées </a:t>
            </a:r>
            <a:r>
              <a:rPr sz="2400" spc="-75" dirty="0">
                <a:latin typeface="Calibri" panose="020F0502020204030204" pitchFamily="34" charset="0"/>
                <a:cs typeface="Calibri" panose="020F0502020204030204" pitchFamily="34" charset="0"/>
              </a:rPr>
              <a:t>pendant </a:t>
            </a:r>
            <a:r>
              <a:rPr sz="2400" spc="-85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sz="2400" spc="-180" dirty="0">
                <a:latin typeface="Calibri" panose="020F0502020204030204" pitchFamily="34" charset="0"/>
                <a:cs typeface="Calibri" panose="020F0502020204030204" pitchFamily="34" charset="0"/>
              </a:rPr>
              <a:t>grossesse</a:t>
            </a:r>
            <a:r>
              <a:rPr sz="2400" spc="-2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25" dirty="0">
                <a:latin typeface="Calibri" panose="020F0502020204030204" pitchFamily="34" charset="0"/>
                <a:cs typeface="Calibri" panose="020F0502020204030204" pitchFamily="34" charset="0"/>
              </a:rPr>
              <a:t>99%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spcBef>
                <a:spcPts val="1150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spc="-280" dirty="0">
                <a:latin typeface="Calibri" panose="020F0502020204030204" pitchFamily="34" charset="0"/>
                <a:cs typeface="Calibri" panose="020F0502020204030204" pitchFamily="34" charset="0"/>
              </a:rPr>
              <a:t>CD4 </a:t>
            </a:r>
            <a:r>
              <a:rPr sz="2400" spc="-204" dirty="0"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sz="2400" spc="-60" dirty="0">
                <a:latin typeface="Calibri" panose="020F0502020204030204" pitchFamily="34" charset="0"/>
                <a:cs typeface="Calibri" panose="020F0502020204030204" pitchFamily="34" charset="0"/>
              </a:rPr>
              <a:t>200/mm</a:t>
            </a:r>
            <a:r>
              <a:rPr sz="2400" spc="-6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sz="2400" spc="-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5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sz="2400" spc="-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25" dirty="0">
                <a:latin typeface="Calibri" panose="020F0502020204030204" pitchFamily="34" charset="0"/>
                <a:cs typeface="Calibri" panose="020F0502020204030204" pitchFamily="34" charset="0"/>
              </a:rPr>
              <a:t>95%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spcBef>
                <a:spcPts val="1155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spc="-175" dirty="0">
                <a:latin typeface="Calibri" panose="020F0502020204030204" pitchFamily="34" charset="0"/>
                <a:cs typeface="Calibri" panose="020F0502020204030204" pitchFamily="34" charset="0"/>
              </a:rPr>
              <a:t>Charge </a:t>
            </a:r>
            <a:r>
              <a:rPr sz="2400" spc="-65" dirty="0" err="1">
                <a:latin typeface="Calibri" panose="020F0502020204030204" pitchFamily="34" charset="0"/>
                <a:cs typeface="Calibri" panose="020F0502020204030204" pitchFamily="34" charset="0"/>
              </a:rPr>
              <a:t>virale</a:t>
            </a:r>
            <a:endParaRPr lang="fr-FR" sz="2400" spc="-6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2800" lvl="1" indent="-342900">
              <a:spcBef>
                <a:spcPts val="1155"/>
              </a:spcBef>
              <a:buFontTx/>
              <a:buChar char="•"/>
              <a:tabLst>
                <a:tab pos="355600" algn="l"/>
                <a:tab pos="356235" algn="l"/>
              </a:tabLst>
            </a:pPr>
            <a:r>
              <a:rPr lang="fr-FR" sz="2400" spc="-225" dirty="0">
                <a:latin typeface="Calibri" panose="020F0502020204030204" pitchFamily="34" charset="0"/>
                <a:cs typeface="Calibri" panose="020F0502020204030204" pitchFamily="34" charset="0"/>
              </a:rPr>
              <a:t>97% </a:t>
            </a:r>
            <a:r>
              <a:rPr lang="fr-FR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10" dirty="0">
                <a:latin typeface="Calibri" panose="020F0502020204030204" pitchFamily="34" charset="0"/>
                <a:cs typeface="Calibri" panose="020F0502020204030204" pitchFamily="34" charset="0"/>
              </a:rPr>
              <a:t>&lt; </a:t>
            </a:r>
            <a:r>
              <a:rPr sz="2400" spc="-120" dirty="0">
                <a:latin typeface="Calibri" panose="020F0502020204030204" pitchFamily="34" charset="0"/>
                <a:cs typeface="Calibri" panose="020F0502020204030204" pitchFamily="34" charset="0"/>
              </a:rPr>
              <a:t>400 </a:t>
            </a:r>
            <a:r>
              <a:rPr sz="2400" spc="-15" dirty="0">
                <a:latin typeface="Calibri" panose="020F0502020204030204" pitchFamily="34" charset="0"/>
                <a:cs typeface="Calibri" panose="020F0502020204030204" pitchFamily="34" charset="0"/>
              </a:rPr>
              <a:t>cp/ml</a:t>
            </a:r>
            <a:endParaRPr lang="fr-FR" sz="2400" spc="-1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2800" lvl="1" indent="-342900">
              <a:spcBef>
                <a:spcPts val="1155"/>
              </a:spcBef>
              <a:buFontTx/>
              <a:buChar char="•"/>
              <a:tabLst>
                <a:tab pos="355600" algn="l"/>
                <a:tab pos="356235" algn="l"/>
              </a:tabLst>
            </a:pPr>
            <a:r>
              <a:rPr lang="fr-FR" sz="2400" spc="-225" dirty="0">
                <a:latin typeface="Calibri" panose="020F0502020204030204" pitchFamily="34" charset="0"/>
                <a:cs typeface="Calibri" panose="020F0502020204030204" pitchFamily="34" charset="0"/>
              </a:rPr>
              <a:t>87%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10" dirty="0">
                <a:latin typeface="Calibri" panose="020F0502020204030204" pitchFamily="34" charset="0"/>
                <a:cs typeface="Calibri" panose="020F0502020204030204" pitchFamily="34" charset="0"/>
              </a:rPr>
              <a:t>&lt; </a:t>
            </a:r>
            <a:r>
              <a:rPr sz="2400" spc="-125" dirty="0">
                <a:latin typeface="Calibri" panose="020F0502020204030204" pitchFamily="34" charset="0"/>
                <a:cs typeface="Calibri" panose="020F0502020204030204" pitchFamily="34" charset="0"/>
              </a:rPr>
              <a:t>50 </a:t>
            </a:r>
            <a:r>
              <a:rPr sz="2400" spc="-15" dirty="0">
                <a:latin typeface="Calibri" panose="020F0502020204030204" pitchFamily="34" charset="0"/>
                <a:cs typeface="Calibri" panose="020F0502020204030204" pitchFamily="34" charset="0"/>
              </a:rPr>
              <a:t>cp/ml</a:t>
            </a:r>
            <a:endParaRPr lang="fr-FR" sz="2400" spc="-18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spcBef>
                <a:spcPts val="1155"/>
              </a:spcBef>
              <a:buFontTx/>
              <a:buChar char="•"/>
              <a:tabLst>
                <a:tab pos="355600" algn="l"/>
                <a:tab pos="356235" algn="l"/>
              </a:tabLst>
            </a:pPr>
            <a:r>
              <a:rPr sz="2400" spc="-140" dirty="0">
                <a:latin typeface="Calibri" panose="020F0502020204030204" pitchFamily="34" charset="0"/>
                <a:cs typeface="Calibri" panose="020F0502020204030204" pitchFamily="34" charset="0"/>
              </a:rPr>
              <a:t>Obstacles </a:t>
            </a:r>
            <a:r>
              <a:rPr sz="2400" spc="-25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sz="2400" spc="-130" dirty="0">
                <a:latin typeface="Calibri" panose="020F0502020204030204" pitchFamily="34" charset="0"/>
                <a:cs typeface="Calibri" panose="020F0502020204030204" pitchFamily="34" charset="0"/>
              </a:rPr>
              <a:t>sociaux,</a:t>
            </a:r>
            <a:r>
              <a:rPr sz="2400" spc="-2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60" dirty="0">
                <a:latin typeface="Calibri" panose="020F0502020204030204" pitchFamily="34" charset="0"/>
                <a:cs typeface="Calibri" panose="020F0502020204030204" pitchFamily="34" charset="0"/>
              </a:rPr>
              <a:t>psychologiques…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spcBef>
                <a:spcPts val="1155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spc="-215" dirty="0">
                <a:latin typeface="Calibri" panose="020F0502020204030204" pitchFamily="34" charset="0"/>
                <a:cs typeface="Calibri" panose="020F0502020204030204" pitchFamily="34" charset="0"/>
              </a:rPr>
              <a:t>Echecs </a:t>
            </a:r>
            <a:r>
              <a:rPr sz="2400" spc="-110" dirty="0"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sz="2400" spc="-90" dirty="0">
                <a:latin typeface="Calibri" panose="020F0502020204030204" pitchFamily="34" charset="0"/>
                <a:cs typeface="Calibri" panose="020F0502020204030204" pitchFamily="34" charset="0"/>
              </a:rPr>
              <a:t>prise </a:t>
            </a:r>
            <a:r>
              <a:rPr sz="2400" spc="-110" dirty="0"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sz="2400" spc="-120" dirty="0">
                <a:latin typeface="Calibri" panose="020F0502020204030204" pitchFamily="34" charset="0"/>
                <a:cs typeface="Calibri" panose="020F0502020204030204" pitchFamily="34" charset="0"/>
              </a:rPr>
              <a:t>charge, </a:t>
            </a:r>
            <a:r>
              <a:rPr sz="2400" spc="-165" dirty="0">
                <a:latin typeface="Calibri" panose="020F0502020204030204" pitchFamily="34" charset="0"/>
                <a:cs typeface="Calibri" panose="020F0502020204030204" pitchFamily="34" charset="0"/>
              </a:rPr>
              <a:t>échecs </a:t>
            </a:r>
            <a:r>
              <a:rPr sz="2400" spc="-110" dirty="0"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sz="2400" spc="-1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10" dirty="0">
                <a:latin typeface="Calibri" panose="020F0502020204030204" pitchFamily="34" charset="0"/>
                <a:cs typeface="Calibri" panose="020F0502020204030204" pitchFamily="34" charset="0"/>
              </a:rPr>
              <a:t>dépistage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2B6B170-BC2B-D048-B7B7-A8E53B33E170}"/>
              </a:ext>
            </a:extLst>
          </p:cNvPr>
          <p:cNvGrpSpPr/>
          <p:nvPr/>
        </p:nvGrpSpPr>
        <p:grpSpPr>
          <a:xfrm>
            <a:off x="8667919" y="1375578"/>
            <a:ext cx="1076306" cy="1072464"/>
            <a:chOff x="8472710" y="316051"/>
            <a:chExt cx="1076306" cy="1072464"/>
          </a:xfrm>
        </p:grpSpPr>
        <p:sp>
          <p:nvSpPr>
            <p:cNvPr id="4" name="object 4"/>
            <p:cNvSpPr txBox="1"/>
            <p:nvPr/>
          </p:nvSpPr>
          <p:spPr>
            <a:xfrm>
              <a:off x="8513477" y="1252580"/>
              <a:ext cx="963930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800" b="1" i="1" dirty="0">
                  <a:solidFill>
                    <a:srgbClr val="010101"/>
                  </a:solidFill>
                  <a:latin typeface="Arial-BoldItalicMT"/>
                  <a:cs typeface="Arial-BoldItalicMT"/>
                </a:rPr>
                <a:t>INSERM</a:t>
              </a:r>
              <a:r>
                <a:rPr sz="800" b="1" i="1" spc="-50" dirty="0">
                  <a:solidFill>
                    <a:srgbClr val="010101"/>
                  </a:solidFill>
                  <a:latin typeface="Arial-BoldItalicMT"/>
                  <a:cs typeface="Arial-BoldItalicMT"/>
                </a:rPr>
                <a:t> </a:t>
              </a:r>
              <a:r>
                <a:rPr sz="800" b="1" i="1" spc="5" dirty="0">
                  <a:solidFill>
                    <a:srgbClr val="010101"/>
                  </a:solidFill>
                  <a:latin typeface="Arial-BoldItalicMT"/>
                  <a:cs typeface="Arial-BoldItalicMT"/>
                </a:rPr>
                <a:t>CESP1018</a:t>
              </a:r>
              <a:endParaRPr sz="800">
                <a:latin typeface="Arial-BoldItalicMT"/>
                <a:cs typeface="Arial-BoldItalicMT"/>
              </a:endParaRP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8808614" y="316051"/>
              <a:ext cx="300990" cy="18274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1100" b="1" i="1" spc="10" dirty="0">
                  <a:solidFill>
                    <a:srgbClr val="010101"/>
                  </a:solidFill>
                  <a:latin typeface="Arial-BoldItalicMT"/>
                  <a:cs typeface="Arial-BoldItalicMT"/>
                </a:rPr>
                <a:t>E</a:t>
              </a:r>
              <a:r>
                <a:rPr sz="1100" b="1" i="1" dirty="0">
                  <a:solidFill>
                    <a:srgbClr val="010101"/>
                  </a:solidFill>
                  <a:latin typeface="Arial-BoldItalicMT"/>
                  <a:cs typeface="Arial-BoldItalicMT"/>
                </a:rPr>
                <a:t>PF</a:t>
              </a:r>
              <a:endParaRPr sz="1100">
                <a:latin typeface="Arial-BoldItalicMT"/>
                <a:cs typeface="Arial-BoldItalicMT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8472710" y="571867"/>
              <a:ext cx="1076306" cy="56396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Titre 8">
            <a:extLst>
              <a:ext uri="{FF2B5EF4-FFF2-40B4-BE49-F238E27FC236}">
                <a16:creationId xmlns:a16="http://schemas.microsoft.com/office/drawing/2014/main" id="{C3590DD8-DCDA-0342-A93D-BA2BC620B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-18192"/>
            <a:ext cx="9258300" cy="1143000"/>
          </a:xfrm>
          <a:noFill/>
        </p:spPr>
        <p:txBody>
          <a:bodyPr/>
          <a:lstStyle/>
          <a:p>
            <a:r>
              <a:rPr lang="fr-FR" dirty="0"/>
              <a:t>Grandes tendances dans la cohorte française (Analyse 2016)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E3D137B-C5DB-9140-86C7-C962832F5E15}"/>
              </a:ext>
            </a:extLst>
          </p:cNvPr>
          <p:cNvSpPr txBox="1"/>
          <p:nvPr/>
        </p:nvSpPr>
        <p:spPr>
          <a:xfrm>
            <a:off x="7530957" y="6581001"/>
            <a:ext cx="26645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Diapo </a:t>
            </a:r>
            <a:r>
              <a:rPr lang="fr-FR" i="1" dirty="0" err="1"/>
              <a:t>courtesy</a:t>
            </a:r>
            <a:r>
              <a:rPr lang="fr-FR" i="1" dirty="0"/>
              <a:t> Laurent Mandelbrot</a:t>
            </a:r>
          </a:p>
        </p:txBody>
      </p:sp>
    </p:spTree>
    <p:extLst>
      <p:ext uri="{BB962C8B-B14F-4D97-AF65-F5344CB8AC3E}">
        <p14:creationId xmlns:p14="http://schemas.microsoft.com/office/powerpoint/2010/main" val="406166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7008E1-BC83-3A46-8C23-8D77F0468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d’introduction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14B3486-9E63-6941-B292-2C1687953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7500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32A7A1B-2C8D-5A48-B81E-EFA821AF0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question de l’allaitement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04B4DD35-39A8-1948-AAE9-9F4D7BC085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 descr="Résultat de recherche d'images pour &quot;breastfeeding black&quot;&quot;">
            <a:extLst>
              <a:ext uri="{FF2B5EF4-FFF2-40B4-BE49-F238E27FC236}">
                <a16:creationId xmlns:a16="http://schemas.microsoft.com/office/drawing/2014/main" id="{2A5C3E10-8932-7B48-8D9E-7924DBCFC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929" y="1507216"/>
            <a:ext cx="3746517" cy="2499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0A2B228-B709-8F4D-9E12-E558BE823FCC}"/>
              </a:ext>
            </a:extLst>
          </p:cNvPr>
          <p:cNvSpPr txBox="1"/>
          <p:nvPr/>
        </p:nvSpPr>
        <p:spPr>
          <a:xfrm>
            <a:off x="7777537" y="4129901"/>
            <a:ext cx="719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OU </a:t>
            </a:r>
          </a:p>
        </p:txBody>
      </p:sp>
      <p:pic>
        <p:nvPicPr>
          <p:cNvPr id="1028" name="Picture 4" descr="Résultat de recherche d'images pour &quot;allaitement papa biberon&quot;&quot;">
            <a:extLst>
              <a:ext uri="{FF2B5EF4-FFF2-40B4-BE49-F238E27FC236}">
                <a16:creationId xmlns:a16="http://schemas.microsoft.com/office/drawing/2014/main" id="{C6E10F45-2677-694A-9767-85BCA1EE4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831" y="4807181"/>
            <a:ext cx="2639187" cy="1639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93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4AD630F-C387-3040-A3D6-C19313CF9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Etude BAN (Malawi)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BB652F1E-11AB-FD45-965E-07B7B31F4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/>
              <a:t>Comparaison</a:t>
            </a:r>
          </a:p>
          <a:p>
            <a:pPr lvl="1"/>
            <a:r>
              <a:rPr lang="fr-FR" sz="2000" dirty="0"/>
              <a:t>Trithérapie chez la mère ou monothérapie chez l’enfant ou rien</a:t>
            </a:r>
          </a:p>
          <a:p>
            <a:pPr lvl="1"/>
            <a:r>
              <a:rPr lang="fr-FR" sz="2000" dirty="0"/>
              <a:t>5% de transmission à la naissance (S2)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0B91CBCF-2C5E-B94A-BB87-4474D814FD3C}"/>
              </a:ext>
            </a:extLst>
          </p:cNvPr>
          <p:cNvGrpSpPr/>
          <p:nvPr/>
        </p:nvGrpSpPr>
        <p:grpSpPr>
          <a:xfrm>
            <a:off x="4104846" y="3027111"/>
            <a:ext cx="5955837" cy="3744833"/>
            <a:chOff x="1912093" y="1808159"/>
            <a:chExt cx="5955837" cy="3744833"/>
          </a:xfrm>
        </p:grpSpPr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5C456405-5726-E54E-BD23-235E42AF3141}"/>
                </a:ext>
              </a:extLst>
            </p:cNvPr>
            <p:cNvSpPr txBox="1"/>
            <p:nvPr/>
          </p:nvSpPr>
          <p:spPr>
            <a:xfrm>
              <a:off x="3421025" y="5079144"/>
              <a:ext cx="3308985" cy="473848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37490">
                <a:lnSpc>
                  <a:spcPct val="100000"/>
                </a:lnSpc>
                <a:spcBef>
                  <a:spcPts val="95"/>
                </a:spcBef>
                <a:tabLst>
                  <a:tab pos="770890" algn="l"/>
                  <a:tab pos="1336675" algn="l"/>
                  <a:tab pos="1905635" algn="l"/>
                  <a:tab pos="2479040" algn="l"/>
                  <a:tab pos="3049270" algn="l"/>
                </a:tabLst>
              </a:pPr>
              <a:r>
                <a:rPr sz="1600" spc="-5" dirty="0">
                  <a:latin typeface="Times New Roman"/>
                  <a:cs typeface="Times New Roman"/>
                </a:rPr>
                <a:t>8	</a:t>
              </a:r>
              <a:r>
                <a:rPr sz="1600" dirty="0">
                  <a:solidFill>
                    <a:srgbClr val="00005F"/>
                  </a:solidFill>
                  <a:latin typeface="Times New Roman"/>
                  <a:cs typeface="Times New Roman"/>
                </a:rPr>
                <a:t>12	</a:t>
              </a:r>
              <a:r>
                <a:rPr sz="1600" dirty="0">
                  <a:latin typeface="Times New Roman"/>
                  <a:cs typeface="Times New Roman"/>
                </a:rPr>
                <a:t>16	20	24	28</a:t>
              </a:r>
            </a:p>
            <a:p>
              <a:pPr>
                <a:lnSpc>
                  <a:spcPct val="100000"/>
                </a:lnSpc>
                <a:spcBef>
                  <a:spcPts val="20"/>
                </a:spcBef>
              </a:pPr>
              <a:r>
                <a:rPr lang="fr-F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Chez ceux qui sont HIV- à la naissance</a:t>
              </a:r>
              <a:endParaRPr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9A378210-81CC-FD45-BE8D-9A5FB83B8BAB}"/>
                </a:ext>
              </a:extLst>
            </p:cNvPr>
            <p:cNvGrpSpPr/>
            <p:nvPr/>
          </p:nvGrpSpPr>
          <p:grpSpPr>
            <a:xfrm>
              <a:off x="1912093" y="1808159"/>
              <a:ext cx="5955837" cy="3563390"/>
              <a:chOff x="1912093" y="1808159"/>
              <a:chExt cx="5955837" cy="3563390"/>
            </a:xfrm>
          </p:grpSpPr>
          <p:sp>
            <p:nvSpPr>
              <p:cNvPr id="6" name="object 3">
                <a:extLst>
                  <a:ext uri="{FF2B5EF4-FFF2-40B4-BE49-F238E27FC236}">
                    <a16:creationId xmlns:a16="http://schemas.microsoft.com/office/drawing/2014/main" id="{63C79B67-7E4A-C34B-B542-A5196CBD15B7}"/>
                  </a:ext>
                </a:extLst>
              </p:cNvPr>
              <p:cNvSpPr txBox="1"/>
              <p:nvPr/>
            </p:nvSpPr>
            <p:spPr>
              <a:xfrm>
                <a:off x="6811925" y="5102309"/>
                <a:ext cx="1056005" cy="26924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600" spc="-5" dirty="0">
                    <a:latin typeface="Times New Roman"/>
                    <a:cs typeface="Times New Roman"/>
                  </a:rPr>
                  <a:t>Age</a:t>
                </a:r>
                <a:r>
                  <a:rPr sz="1600" spc="-65" dirty="0">
                    <a:latin typeface="Times New Roman"/>
                    <a:cs typeface="Times New Roman"/>
                  </a:rPr>
                  <a:t> </a:t>
                </a:r>
                <a:r>
                  <a:rPr sz="1600" spc="-5" dirty="0">
                    <a:latin typeface="Times New Roman"/>
                    <a:cs typeface="Times New Roman"/>
                  </a:rPr>
                  <a:t>(weeks)</a:t>
                </a:r>
                <a:endParaRPr sz="1600">
                  <a:latin typeface="Times New Roman"/>
                  <a:cs typeface="Times New Roman"/>
                </a:endParaRPr>
              </a:p>
            </p:txBody>
          </p:sp>
          <p:sp>
            <p:nvSpPr>
              <p:cNvPr id="7" name="object 4">
                <a:extLst>
                  <a:ext uri="{FF2B5EF4-FFF2-40B4-BE49-F238E27FC236}">
                    <a16:creationId xmlns:a16="http://schemas.microsoft.com/office/drawing/2014/main" id="{44F60D44-05DF-6A4B-B942-945EA1705323}"/>
                  </a:ext>
                </a:extLst>
              </p:cNvPr>
              <p:cNvSpPr txBox="1"/>
              <p:nvPr/>
            </p:nvSpPr>
            <p:spPr>
              <a:xfrm>
                <a:off x="1912093" y="1826531"/>
                <a:ext cx="250825" cy="2745740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>
                  <a:lnSpc>
                    <a:spcPts val="1845"/>
                  </a:lnSpc>
                </a:pPr>
                <a:r>
                  <a:rPr sz="1600" spc="-5" dirty="0">
                    <a:latin typeface="Times New Roman"/>
                    <a:cs typeface="Times New Roman"/>
                  </a:rPr>
                  <a:t>probability of being HIV</a:t>
                </a:r>
                <a:r>
                  <a:rPr sz="1600" spc="25" dirty="0">
                    <a:latin typeface="Times New Roman"/>
                    <a:cs typeface="Times New Roman"/>
                  </a:rPr>
                  <a:t> </a:t>
                </a:r>
                <a:r>
                  <a:rPr sz="1600" spc="-5" dirty="0">
                    <a:latin typeface="Times New Roman"/>
                    <a:cs typeface="Times New Roman"/>
                  </a:rPr>
                  <a:t>positive</a:t>
                </a:r>
                <a:endParaRPr sz="1600">
                  <a:latin typeface="Times New Roman"/>
                  <a:cs typeface="Times New Roman"/>
                </a:endParaRPr>
              </a:p>
            </p:txBody>
          </p:sp>
          <p:sp>
            <p:nvSpPr>
              <p:cNvPr id="8" name="object 5">
                <a:extLst>
                  <a:ext uri="{FF2B5EF4-FFF2-40B4-BE49-F238E27FC236}">
                    <a16:creationId xmlns:a16="http://schemas.microsoft.com/office/drawing/2014/main" id="{0A6F0DE8-8F5D-9C49-B3B2-05F12C524B5C}"/>
                  </a:ext>
                </a:extLst>
              </p:cNvPr>
              <p:cNvSpPr/>
              <p:nvPr/>
            </p:nvSpPr>
            <p:spPr>
              <a:xfrm>
                <a:off x="2588032" y="4297079"/>
                <a:ext cx="4130040" cy="645160"/>
              </a:xfrm>
              <a:custGeom>
                <a:avLst/>
                <a:gdLst/>
                <a:ahLst/>
                <a:cxnLst/>
                <a:rect l="l" t="t" r="r" b="b"/>
                <a:pathLst>
                  <a:path w="4130040" h="645160">
                    <a:moveTo>
                      <a:pt x="0" y="644651"/>
                    </a:moveTo>
                    <a:lnTo>
                      <a:pt x="165354" y="644651"/>
                    </a:lnTo>
                    <a:lnTo>
                      <a:pt x="165354" y="598296"/>
                    </a:lnTo>
                    <a:lnTo>
                      <a:pt x="1121664" y="598296"/>
                    </a:lnTo>
                    <a:lnTo>
                      <a:pt x="1121664" y="546607"/>
                    </a:lnTo>
                    <a:lnTo>
                      <a:pt x="1142364" y="546607"/>
                    </a:lnTo>
                    <a:lnTo>
                      <a:pt x="1142364" y="495045"/>
                    </a:lnTo>
                    <a:lnTo>
                      <a:pt x="1509395" y="495045"/>
                    </a:lnTo>
                    <a:lnTo>
                      <a:pt x="1509395" y="443483"/>
                    </a:lnTo>
                    <a:lnTo>
                      <a:pt x="1710944" y="443483"/>
                    </a:lnTo>
                    <a:lnTo>
                      <a:pt x="1710944" y="391921"/>
                    </a:lnTo>
                    <a:lnTo>
                      <a:pt x="2667254" y="391921"/>
                    </a:lnTo>
                    <a:lnTo>
                      <a:pt x="2667254" y="330072"/>
                    </a:lnTo>
                    <a:lnTo>
                      <a:pt x="3442589" y="330072"/>
                    </a:lnTo>
                    <a:lnTo>
                      <a:pt x="3442589" y="273303"/>
                    </a:lnTo>
                    <a:lnTo>
                      <a:pt x="3478784" y="273303"/>
                    </a:lnTo>
                    <a:lnTo>
                      <a:pt x="3478784" y="211454"/>
                    </a:lnTo>
                    <a:lnTo>
                      <a:pt x="3990467" y="211454"/>
                    </a:lnTo>
                    <a:lnTo>
                      <a:pt x="3990467" y="144398"/>
                    </a:lnTo>
                    <a:lnTo>
                      <a:pt x="4011168" y="144398"/>
                    </a:lnTo>
                    <a:lnTo>
                      <a:pt x="4011168" y="77342"/>
                    </a:lnTo>
                    <a:lnTo>
                      <a:pt x="4109339" y="77342"/>
                    </a:lnTo>
                    <a:lnTo>
                      <a:pt x="4109339" y="0"/>
                    </a:lnTo>
                    <a:lnTo>
                      <a:pt x="4130040" y="0"/>
                    </a:lnTo>
                  </a:path>
                </a:pathLst>
              </a:custGeom>
              <a:ln w="25907">
                <a:solidFill>
                  <a:srgbClr val="006FC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6">
                <a:extLst>
                  <a:ext uri="{FF2B5EF4-FFF2-40B4-BE49-F238E27FC236}">
                    <a16:creationId xmlns:a16="http://schemas.microsoft.com/office/drawing/2014/main" id="{7531F861-525A-394A-9B4A-51794CCFF13F}"/>
                  </a:ext>
                </a:extLst>
              </p:cNvPr>
              <p:cNvSpPr/>
              <p:nvPr/>
            </p:nvSpPr>
            <p:spPr>
              <a:xfrm>
                <a:off x="2588032" y="3864262"/>
                <a:ext cx="4130040" cy="1077595"/>
              </a:xfrm>
              <a:custGeom>
                <a:avLst/>
                <a:gdLst/>
                <a:ahLst/>
                <a:cxnLst/>
                <a:rect l="l" t="t" r="r" b="b"/>
                <a:pathLst>
                  <a:path w="4130040" h="1077595">
                    <a:moveTo>
                      <a:pt x="0" y="1077468"/>
                    </a:moveTo>
                    <a:lnTo>
                      <a:pt x="165354" y="1077468"/>
                    </a:lnTo>
                    <a:lnTo>
                      <a:pt x="165354" y="1025906"/>
                    </a:lnTo>
                    <a:lnTo>
                      <a:pt x="289433" y="1025906"/>
                    </a:lnTo>
                    <a:lnTo>
                      <a:pt x="289433" y="979551"/>
                    </a:lnTo>
                    <a:lnTo>
                      <a:pt x="553085" y="979551"/>
                    </a:lnTo>
                    <a:lnTo>
                      <a:pt x="553085" y="876427"/>
                    </a:lnTo>
                    <a:lnTo>
                      <a:pt x="609981" y="876427"/>
                    </a:lnTo>
                    <a:lnTo>
                      <a:pt x="609981" y="773303"/>
                    </a:lnTo>
                    <a:lnTo>
                      <a:pt x="630682" y="773303"/>
                    </a:lnTo>
                    <a:lnTo>
                      <a:pt x="630682" y="721741"/>
                    </a:lnTo>
                    <a:lnTo>
                      <a:pt x="878713" y="721741"/>
                    </a:lnTo>
                    <a:lnTo>
                      <a:pt x="878713" y="618617"/>
                    </a:lnTo>
                    <a:lnTo>
                      <a:pt x="1163066" y="618617"/>
                    </a:lnTo>
                    <a:lnTo>
                      <a:pt x="1163066" y="567055"/>
                    </a:lnTo>
                    <a:lnTo>
                      <a:pt x="1710944" y="567055"/>
                    </a:lnTo>
                    <a:lnTo>
                      <a:pt x="1710944" y="458851"/>
                    </a:lnTo>
                    <a:lnTo>
                      <a:pt x="1752346" y="458851"/>
                    </a:lnTo>
                    <a:lnTo>
                      <a:pt x="1752346" y="402082"/>
                    </a:lnTo>
                    <a:lnTo>
                      <a:pt x="2584450" y="402082"/>
                    </a:lnTo>
                    <a:lnTo>
                      <a:pt x="2584450" y="340233"/>
                    </a:lnTo>
                    <a:lnTo>
                      <a:pt x="2972181" y="340233"/>
                    </a:lnTo>
                    <a:lnTo>
                      <a:pt x="2972181" y="278384"/>
                    </a:lnTo>
                    <a:lnTo>
                      <a:pt x="3401187" y="278384"/>
                    </a:lnTo>
                    <a:lnTo>
                      <a:pt x="3401187" y="216535"/>
                    </a:lnTo>
                    <a:lnTo>
                      <a:pt x="3540760" y="216535"/>
                    </a:lnTo>
                    <a:lnTo>
                      <a:pt x="3540760" y="149479"/>
                    </a:lnTo>
                    <a:lnTo>
                      <a:pt x="4088638" y="149479"/>
                    </a:lnTo>
                    <a:lnTo>
                      <a:pt x="4088638" y="0"/>
                    </a:lnTo>
                    <a:lnTo>
                      <a:pt x="4130040" y="0"/>
                    </a:lnTo>
                  </a:path>
                </a:pathLst>
              </a:custGeom>
              <a:ln w="25908">
                <a:solidFill>
                  <a:srgbClr val="FF006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7">
                <a:extLst>
                  <a:ext uri="{FF2B5EF4-FFF2-40B4-BE49-F238E27FC236}">
                    <a16:creationId xmlns:a16="http://schemas.microsoft.com/office/drawing/2014/main" id="{F090FC23-EB05-374F-AE7E-4D9D37D1FBA2}"/>
                  </a:ext>
                </a:extLst>
              </p:cNvPr>
              <p:cNvSpPr/>
              <p:nvPr/>
            </p:nvSpPr>
            <p:spPr>
              <a:xfrm>
                <a:off x="2588032" y="2593247"/>
                <a:ext cx="4130040" cy="2348865"/>
              </a:xfrm>
              <a:custGeom>
                <a:avLst/>
                <a:gdLst/>
                <a:ahLst/>
                <a:cxnLst/>
                <a:rect l="l" t="t" r="r" b="b"/>
                <a:pathLst>
                  <a:path w="4130040" h="2348865">
                    <a:moveTo>
                      <a:pt x="0" y="2348484"/>
                    </a:moveTo>
                    <a:lnTo>
                      <a:pt x="553085" y="2348484"/>
                    </a:lnTo>
                    <a:lnTo>
                      <a:pt x="553085" y="2276221"/>
                    </a:lnTo>
                    <a:lnTo>
                      <a:pt x="573786" y="2276221"/>
                    </a:lnTo>
                    <a:lnTo>
                      <a:pt x="573786" y="1997456"/>
                    </a:lnTo>
                    <a:lnTo>
                      <a:pt x="594487" y="1997456"/>
                    </a:lnTo>
                    <a:lnTo>
                      <a:pt x="594487" y="1791081"/>
                    </a:lnTo>
                    <a:lnTo>
                      <a:pt x="630682" y="1791081"/>
                    </a:lnTo>
                    <a:lnTo>
                      <a:pt x="630682" y="1723898"/>
                    </a:lnTo>
                    <a:lnTo>
                      <a:pt x="858012" y="1723898"/>
                    </a:lnTo>
                    <a:lnTo>
                      <a:pt x="858012" y="1512316"/>
                    </a:lnTo>
                    <a:lnTo>
                      <a:pt x="878713" y="1512316"/>
                    </a:lnTo>
                    <a:lnTo>
                      <a:pt x="878713" y="1440053"/>
                    </a:lnTo>
                    <a:lnTo>
                      <a:pt x="920114" y="1440053"/>
                    </a:lnTo>
                    <a:lnTo>
                      <a:pt x="920114" y="1367789"/>
                    </a:lnTo>
                    <a:lnTo>
                      <a:pt x="1100963" y="1367789"/>
                    </a:lnTo>
                    <a:lnTo>
                      <a:pt x="1100963" y="1300734"/>
                    </a:lnTo>
                    <a:lnTo>
                      <a:pt x="1121664" y="1300734"/>
                    </a:lnTo>
                    <a:lnTo>
                      <a:pt x="1121664" y="1228470"/>
                    </a:lnTo>
                    <a:lnTo>
                      <a:pt x="1142364" y="1228470"/>
                    </a:lnTo>
                    <a:lnTo>
                      <a:pt x="1142364" y="1083945"/>
                    </a:lnTo>
                    <a:lnTo>
                      <a:pt x="1690243" y="1083945"/>
                    </a:lnTo>
                    <a:lnTo>
                      <a:pt x="1690243" y="1011682"/>
                    </a:lnTo>
                    <a:lnTo>
                      <a:pt x="1710944" y="1011682"/>
                    </a:lnTo>
                    <a:lnTo>
                      <a:pt x="1710944" y="939419"/>
                    </a:lnTo>
                    <a:lnTo>
                      <a:pt x="1731645" y="939419"/>
                    </a:lnTo>
                    <a:lnTo>
                      <a:pt x="1731645" y="784606"/>
                    </a:lnTo>
                    <a:lnTo>
                      <a:pt x="1772920" y="784606"/>
                    </a:lnTo>
                    <a:lnTo>
                      <a:pt x="1772920" y="701929"/>
                    </a:lnTo>
                    <a:lnTo>
                      <a:pt x="1835023" y="701929"/>
                    </a:lnTo>
                    <a:lnTo>
                      <a:pt x="1835023" y="619379"/>
                    </a:lnTo>
                    <a:lnTo>
                      <a:pt x="2584450" y="619379"/>
                    </a:lnTo>
                    <a:lnTo>
                      <a:pt x="2584450" y="443864"/>
                    </a:lnTo>
                    <a:lnTo>
                      <a:pt x="2625852" y="443864"/>
                    </a:lnTo>
                    <a:lnTo>
                      <a:pt x="2625852" y="356108"/>
                    </a:lnTo>
                    <a:lnTo>
                      <a:pt x="2770632" y="356108"/>
                    </a:lnTo>
                    <a:lnTo>
                      <a:pt x="2770632" y="268350"/>
                    </a:lnTo>
                    <a:lnTo>
                      <a:pt x="3401187" y="268350"/>
                    </a:lnTo>
                    <a:lnTo>
                      <a:pt x="3401187" y="180594"/>
                    </a:lnTo>
                    <a:lnTo>
                      <a:pt x="3478784" y="180594"/>
                    </a:lnTo>
                    <a:lnTo>
                      <a:pt x="3478784" y="92963"/>
                    </a:lnTo>
                    <a:lnTo>
                      <a:pt x="3990467" y="92963"/>
                    </a:lnTo>
                    <a:lnTo>
                      <a:pt x="3990467" y="0"/>
                    </a:lnTo>
                    <a:lnTo>
                      <a:pt x="4130040" y="0"/>
                    </a:lnTo>
                  </a:path>
                </a:pathLst>
              </a:custGeom>
              <a:ln w="2590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8">
                <a:extLst>
                  <a:ext uri="{FF2B5EF4-FFF2-40B4-BE49-F238E27FC236}">
                    <a16:creationId xmlns:a16="http://schemas.microsoft.com/office/drawing/2014/main" id="{1C832D48-2B75-E44E-9BCA-917E05847F5B}"/>
                  </a:ext>
                </a:extLst>
              </p:cNvPr>
              <p:cNvSpPr/>
              <p:nvPr/>
            </p:nvSpPr>
            <p:spPr>
              <a:xfrm>
                <a:off x="2423440" y="4950874"/>
                <a:ext cx="42462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246245">
                    <a:moveTo>
                      <a:pt x="0" y="0"/>
                    </a:moveTo>
                    <a:lnTo>
                      <a:pt x="4245864" y="0"/>
                    </a:lnTo>
                  </a:path>
                </a:pathLst>
              </a:custGeom>
              <a:ln w="7620">
                <a:solidFill>
                  <a:srgbClr val="00005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9">
                <a:extLst>
                  <a:ext uri="{FF2B5EF4-FFF2-40B4-BE49-F238E27FC236}">
                    <a16:creationId xmlns:a16="http://schemas.microsoft.com/office/drawing/2014/main" id="{4E303052-A836-1F4E-8B98-B5515097015E}"/>
                  </a:ext>
                </a:extLst>
              </p:cNvPr>
              <p:cNvSpPr txBox="1"/>
              <p:nvPr/>
            </p:nvSpPr>
            <p:spPr>
              <a:xfrm>
                <a:off x="2648612" y="5079144"/>
                <a:ext cx="555625" cy="26924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  <a:tabLst>
                    <a:tab pos="440690" algn="l"/>
                  </a:tabLst>
                </a:pPr>
                <a:r>
                  <a:rPr sz="1600" spc="-5" dirty="0">
                    <a:latin typeface="Times New Roman"/>
                    <a:cs typeface="Times New Roman"/>
                  </a:rPr>
                  <a:t>1	4</a:t>
                </a:r>
                <a:endParaRPr sz="1600">
                  <a:latin typeface="Times New Roman"/>
                  <a:cs typeface="Times New Roman"/>
                </a:endParaRPr>
              </a:p>
            </p:txBody>
          </p:sp>
          <p:sp>
            <p:nvSpPr>
              <p:cNvPr id="14" name="object 11">
                <a:extLst>
                  <a:ext uri="{FF2B5EF4-FFF2-40B4-BE49-F238E27FC236}">
                    <a16:creationId xmlns:a16="http://schemas.microsoft.com/office/drawing/2014/main" id="{C386B9A4-ADAD-2A4E-81B0-6EC4A1292CB6}"/>
                  </a:ext>
                </a:extLst>
              </p:cNvPr>
              <p:cNvSpPr/>
              <p:nvPr/>
            </p:nvSpPr>
            <p:spPr>
              <a:xfrm>
                <a:off x="2423440" y="1863251"/>
                <a:ext cx="7620" cy="3078480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3078479">
                    <a:moveTo>
                      <a:pt x="7619" y="3078480"/>
                    </a:moveTo>
                    <a:lnTo>
                      <a:pt x="0" y="0"/>
                    </a:lnTo>
                  </a:path>
                </a:pathLst>
              </a:custGeom>
              <a:ln w="7619">
                <a:solidFill>
                  <a:srgbClr val="00005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2">
                <a:extLst>
                  <a:ext uri="{FF2B5EF4-FFF2-40B4-BE49-F238E27FC236}">
                    <a16:creationId xmlns:a16="http://schemas.microsoft.com/office/drawing/2014/main" id="{C915F78F-A3EE-6741-9779-4AE16C9E553B}"/>
                  </a:ext>
                </a:extLst>
              </p:cNvPr>
              <p:cNvSpPr/>
              <p:nvPr/>
            </p:nvSpPr>
            <p:spPr>
              <a:xfrm>
                <a:off x="2374672" y="4941730"/>
                <a:ext cx="565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6514">
                    <a:moveTo>
                      <a:pt x="56387" y="0"/>
                    </a:moveTo>
                    <a:lnTo>
                      <a:pt x="0" y="0"/>
                    </a:lnTo>
                  </a:path>
                </a:pathLst>
              </a:custGeom>
              <a:ln w="762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3">
                <a:extLst>
                  <a:ext uri="{FF2B5EF4-FFF2-40B4-BE49-F238E27FC236}">
                    <a16:creationId xmlns:a16="http://schemas.microsoft.com/office/drawing/2014/main" id="{F4A6B9E5-E7AE-4349-805A-A25EBA3C1EAB}"/>
                  </a:ext>
                </a:extLst>
              </p:cNvPr>
              <p:cNvSpPr/>
              <p:nvPr/>
            </p:nvSpPr>
            <p:spPr>
              <a:xfrm>
                <a:off x="2374672" y="4208687"/>
                <a:ext cx="565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6514">
                    <a:moveTo>
                      <a:pt x="56387" y="0"/>
                    </a:moveTo>
                    <a:lnTo>
                      <a:pt x="0" y="0"/>
                    </a:lnTo>
                  </a:path>
                </a:pathLst>
              </a:custGeom>
              <a:ln w="762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4">
                <a:extLst>
                  <a:ext uri="{FF2B5EF4-FFF2-40B4-BE49-F238E27FC236}">
                    <a16:creationId xmlns:a16="http://schemas.microsoft.com/office/drawing/2014/main" id="{5798446A-0FCE-8346-9EEE-4D82DA78A151}"/>
                  </a:ext>
                </a:extLst>
              </p:cNvPr>
              <p:cNvSpPr/>
              <p:nvPr/>
            </p:nvSpPr>
            <p:spPr>
              <a:xfrm>
                <a:off x="2374672" y="3480214"/>
                <a:ext cx="565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6514">
                    <a:moveTo>
                      <a:pt x="56387" y="0"/>
                    </a:moveTo>
                    <a:lnTo>
                      <a:pt x="0" y="0"/>
                    </a:lnTo>
                  </a:path>
                </a:pathLst>
              </a:custGeom>
              <a:ln w="762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5">
                <a:extLst>
                  <a:ext uri="{FF2B5EF4-FFF2-40B4-BE49-F238E27FC236}">
                    <a16:creationId xmlns:a16="http://schemas.microsoft.com/office/drawing/2014/main" id="{023DDFEC-CCEB-4C47-B0D8-6FE7E139B8E0}"/>
                  </a:ext>
                </a:extLst>
              </p:cNvPr>
              <p:cNvSpPr/>
              <p:nvPr/>
            </p:nvSpPr>
            <p:spPr>
              <a:xfrm>
                <a:off x="2374672" y="2748694"/>
                <a:ext cx="565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6514">
                    <a:moveTo>
                      <a:pt x="56387" y="0"/>
                    </a:moveTo>
                    <a:lnTo>
                      <a:pt x="0" y="0"/>
                    </a:lnTo>
                  </a:path>
                </a:pathLst>
              </a:custGeom>
              <a:ln w="762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6">
                <a:extLst>
                  <a:ext uri="{FF2B5EF4-FFF2-40B4-BE49-F238E27FC236}">
                    <a16:creationId xmlns:a16="http://schemas.microsoft.com/office/drawing/2014/main" id="{635C4B29-EDF2-FF42-AF19-582CDF093B79}"/>
                  </a:ext>
                </a:extLst>
              </p:cNvPr>
              <p:cNvSpPr/>
              <p:nvPr/>
            </p:nvSpPr>
            <p:spPr>
              <a:xfrm>
                <a:off x="2374672" y="2020223"/>
                <a:ext cx="565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6514">
                    <a:moveTo>
                      <a:pt x="56387" y="0"/>
                    </a:moveTo>
                    <a:lnTo>
                      <a:pt x="0" y="0"/>
                    </a:lnTo>
                  </a:path>
                </a:pathLst>
              </a:custGeom>
              <a:ln w="762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ED02482D-7B01-2341-BD7D-8D55EF914541}"/>
                  </a:ext>
                </a:extLst>
              </p:cNvPr>
              <p:cNvSpPr txBox="1"/>
              <p:nvPr/>
            </p:nvSpPr>
            <p:spPr>
              <a:xfrm>
                <a:off x="2169667" y="4871118"/>
                <a:ext cx="250190" cy="127000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>
                  <a:lnSpc>
                    <a:spcPts val="1839"/>
                  </a:lnSpc>
                </a:pPr>
                <a:r>
                  <a:rPr sz="1600" dirty="0">
                    <a:latin typeface="Times New Roman"/>
                    <a:cs typeface="Times New Roman"/>
                  </a:rPr>
                  <a:t>0</a:t>
                </a:r>
                <a:endParaRPr sz="1600">
                  <a:latin typeface="Times New Roman"/>
                  <a:cs typeface="Times New Roman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33D1A782-28CD-194F-AF9B-ED81B00DB37D}"/>
                  </a:ext>
                </a:extLst>
              </p:cNvPr>
              <p:cNvSpPr txBox="1"/>
              <p:nvPr/>
            </p:nvSpPr>
            <p:spPr>
              <a:xfrm>
                <a:off x="2170810" y="3999672"/>
                <a:ext cx="250190" cy="381000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>
                  <a:lnSpc>
                    <a:spcPts val="1839"/>
                  </a:lnSpc>
                </a:pPr>
                <a:r>
                  <a:rPr sz="1600" dirty="0">
                    <a:latin typeface="Times New Roman"/>
                    <a:cs typeface="Times New Roman"/>
                  </a:rPr>
                  <a:t>0.02</a:t>
                </a:r>
                <a:endParaRPr sz="1600">
                  <a:latin typeface="Times New Roman"/>
                  <a:cs typeface="Times New Roman"/>
                </a:endParaRPr>
              </a:p>
            </p:txBody>
          </p:sp>
          <p:sp>
            <p:nvSpPr>
              <p:cNvPr id="22" name="object 19">
                <a:extLst>
                  <a:ext uri="{FF2B5EF4-FFF2-40B4-BE49-F238E27FC236}">
                    <a16:creationId xmlns:a16="http://schemas.microsoft.com/office/drawing/2014/main" id="{6505DA87-DD57-C246-A2FB-4BA350B2DB9E}"/>
                  </a:ext>
                </a:extLst>
              </p:cNvPr>
              <p:cNvSpPr txBox="1"/>
              <p:nvPr/>
            </p:nvSpPr>
            <p:spPr>
              <a:xfrm>
                <a:off x="2168143" y="3275772"/>
                <a:ext cx="250190" cy="381000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>
                  <a:lnSpc>
                    <a:spcPts val="1839"/>
                  </a:lnSpc>
                </a:pPr>
                <a:r>
                  <a:rPr sz="1600" dirty="0">
                    <a:latin typeface="Times New Roman"/>
                    <a:cs typeface="Times New Roman"/>
                  </a:rPr>
                  <a:t>0.04</a:t>
                </a:r>
                <a:endParaRPr sz="1600">
                  <a:latin typeface="Times New Roman"/>
                  <a:cs typeface="Times New Roman"/>
                </a:endParaRPr>
              </a:p>
            </p:txBody>
          </p:sp>
          <p:sp>
            <p:nvSpPr>
              <p:cNvPr id="23" name="object 20">
                <a:extLst>
                  <a:ext uri="{FF2B5EF4-FFF2-40B4-BE49-F238E27FC236}">
                    <a16:creationId xmlns:a16="http://schemas.microsoft.com/office/drawing/2014/main" id="{CF2BA4FC-894D-9E46-B539-CCF0888536B5}"/>
                  </a:ext>
                </a:extLst>
              </p:cNvPr>
              <p:cNvSpPr txBox="1"/>
              <p:nvPr/>
            </p:nvSpPr>
            <p:spPr>
              <a:xfrm>
                <a:off x="2170810" y="2531678"/>
                <a:ext cx="250190" cy="381000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>
                  <a:lnSpc>
                    <a:spcPts val="1839"/>
                  </a:lnSpc>
                </a:pPr>
                <a:r>
                  <a:rPr sz="1600" dirty="0">
                    <a:latin typeface="Times New Roman"/>
                    <a:cs typeface="Times New Roman"/>
                  </a:rPr>
                  <a:t>0.06</a:t>
                </a:r>
                <a:endParaRPr sz="1600">
                  <a:latin typeface="Times New Roman"/>
                  <a:cs typeface="Times New Roman"/>
                </a:endParaRPr>
              </a:p>
            </p:txBody>
          </p:sp>
          <p:sp>
            <p:nvSpPr>
              <p:cNvPr id="24" name="object 21">
                <a:extLst>
                  <a:ext uri="{FF2B5EF4-FFF2-40B4-BE49-F238E27FC236}">
                    <a16:creationId xmlns:a16="http://schemas.microsoft.com/office/drawing/2014/main" id="{BE893517-3945-944E-9C8B-4B170E814D3A}"/>
                  </a:ext>
                </a:extLst>
              </p:cNvPr>
              <p:cNvSpPr txBox="1"/>
              <p:nvPr/>
            </p:nvSpPr>
            <p:spPr>
              <a:xfrm>
                <a:off x="2170810" y="1808159"/>
                <a:ext cx="250190" cy="381000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>
                  <a:lnSpc>
                    <a:spcPts val="1839"/>
                  </a:lnSpc>
                </a:pPr>
                <a:r>
                  <a:rPr sz="1600" dirty="0">
                    <a:latin typeface="Times New Roman"/>
                    <a:cs typeface="Times New Roman"/>
                  </a:rPr>
                  <a:t>0.08</a:t>
                </a:r>
                <a:endParaRPr sz="1600">
                  <a:latin typeface="Times New Roman"/>
                  <a:cs typeface="Times New Roman"/>
                </a:endParaRPr>
              </a:p>
            </p:txBody>
          </p:sp>
          <p:sp>
            <p:nvSpPr>
              <p:cNvPr id="25" name="object 22">
                <a:extLst>
                  <a:ext uri="{FF2B5EF4-FFF2-40B4-BE49-F238E27FC236}">
                    <a16:creationId xmlns:a16="http://schemas.microsoft.com/office/drawing/2014/main" id="{2794EEC5-D229-D24A-911C-95491BD13855}"/>
                  </a:ext>
                </a:extLst>
              </p:cNvPr>
              <p:cNvSpPr txBox="1"/>
              <p:nvPr/>
            </p:nvSpPr>
            <p:spPr>
              <a:xfrm>
                <a:off x="6755537" y="2452734"/>
                <a:ext cx="448945" cy="26924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600" spc="-5" dirty="0">
                    <a:solidFill>
                      <a:srgbClr val="00005F"/>
                    </a:solidFill>
                    <a:latin typeface="Times New Roman"/>
                    <a:cs typeface="Times New Roman"/>
                  </a:rPr>
                  <a:t>6.4%</a:t>
                </a:r>
                <a:endParaRPr sz="1600">
                  <a:latin typeface="Times New Roman"/>
                  <a:cs typeface="Times New Roman"/>
                </a:endParaRPr>
              </a:p>
            </p:txBody>
          </p:sp>
          <p:sp>
            <p:nvSpPr>
              <p:cNvPr id="26" name="object 23">
                <a:extLst>
                  <a:ext uri="{FF2B5EF4-FFF2-40B4-BE49-F238E27FC236}">
                    <a16:creationId xmlns:a16="http://schemas.microsoft.com/office/drawing/2014/main" id="{C4B0C686-92DC-F74D-AE5D-1F629CBB0226}"/>
                  </a:ext>
                </a:extLst>
              </p:cNvPr>
              <p:cNvSpPr txBox="1"/>
              <p:nvPr/>
            </p:nvSpPr>
            <p:spPr>
              <a:xfrm>
                <a:off x="4452139" y="2912270"/>
                <a:ext cx="699135" cy="26924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600" b="1" spc="-10" dirty="0">
                    <a:solidFill>
                      <a:srgbClr val="00005F"/>
                    </a:solidFill>
                    <a:latin typeface="Times New Roman"/>
                    <a:cs typeface="Times New Roman"/>
                  </a:rPr>
                  <a:t>Control</a:t>
                </a:r>
                <a:endParaRPr sz="1600">
                  <a:latin typeface="Times New Roman"/>
                  <a:cs typeface="Times New Roman"/>
                </a:endParaRPr>
              </a:p>
            </p:txBody>
          </p:sp>
          <p:sp>
            <p:nvSpPr>
              <p:cNvPr id="27" name="object 24">
                <a:extLst>
                  <a:ext uri="{FF2B5EF4-FFF2-40B4-BE49-F238E27FC236}">
                    <a16:creationId xmlns:a16="http://schemas.microsoft.com/office/drawing/2014/main" id="{DF24374F-3024-1C4A-B325-26FE5D0AD653}"/>
                  </a:ext>
                </a:extLst>
              </p:cNvPr>
              <p:cNvSpPr txBox="1"/>
              <p:nvPr/>
            </p:nvSpPr>
            <p:spPr>
              <a:xfrm>
                <a:off x="4137559" y="3772137"/>
                <a:ext cx="3033395" cy="94361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R="5080" algn="r">
                  <a:lnSpc>
                    <a:spcPts val="1635"/>
                  </a:lnSpc>
                  <a:spcBef>
                    <a:spcPts val="95"/>
                  </a:spcBef>
                </a:pPr>
                <a:r>
                  <a:rPr sz="1600" spc="-5" dirty="0">
                    <a:solidFill>
                      <a:srgbClr val="FF0066"/>
                    </a:solidFill>
                    <a:latin typeface="Times New Roman"/>
                    <a:cs typeface="Times New Roman"/>
                  </a:rPr>
                  <a:t>3.0%</a:t>
                </a:r>
                <a:endParaRPr sz="1600" dirty="0">
                  <a:latin typeface="Times New Roman"/>
                  <a:cs typeface="Times New Roman"/>
                </a:endParaRPr>
              </a:p>
              <a:p>
                <a:pPr marL="12700">
                  <a:lnSpc>
                    <a:spcPts val="1635"/>
                  </a:lnSpc>
                </a:pPr>
                <a:r>
                  <a:rPr sz="1600" b="1" spc="-5" dirty="0">
                    <a:solidFill>
                      <a:srgbClr val="FF0066"/>
                    </a:solidFill>
                    <a:latin typeface="Times New Roman"/>
                    <a:cs typeface="Times New Roman"/>
                  </a:rPr>
                  <a:t>Maternal</a:t>
                </a:r>
                <a:r>
                  <a:rPr sz="1600" b="1" spc="15" dirty="0">
                    <a:solidFill>
                      <a:srgbClr val="FF0066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sz="1600" b="1" spc="-20" dirty="0">
                    <a:solidFill>
                      <a:srgbClr val="FF0066"/>
                    </a:solidFill>
                    <a:latin typeface="Times New Roman"/>
                    <a:cs typeface="Times New Roman"/>
                  </a:rPr>
                  <a:t>HAART</a:t>
                </a:r>
                <a:endParaRPr sz="1600" dirty="0">
                  <a:latin typeface="Times New Roman"/>
                  <a:cs typeface="Times New Roman"/>
                </a:endParaRPr>
              </a:p>
              <a:p>
                <a:pPr marR="5080" algn="r">
                  <a:lnSpc>
                    <a:spcPts val="1880"/>
                  </a:lnSpc>
                  <a:spcBef>
                    <a:spcPts val="200"/>
                  </a:spcBef>
                </a:pPr>
                <a:r>
                  <a:rPr sz="1600" spc="-5" dirty="0">
                    <a:solidFill>
                      <a:srgbClr val="006FC0"/>
                    </a:solidFill>
                    <a:latin typeface="Times New Roman"/>
                    <a:cs typeface="Times New Roman"/>
                  </a:rPr>
                  <a:t>1.8%</a:t>
                </a:r>
                <a:endParaRPr sz="1600" dirty="0">
                  <a:latin typeface="Times New Roman"/>
                  <a:cs typeface="Times New Roman"/>
                </a:endParaRPr>
              </a:p>
              <a:p>
                <a:pPr marL="210185">
                  <a:lnSpc>
                    <a:spcPts val="1880"/>
                  </a:lnSpc>
                </a:pPr>
                <a:r>
                  <a:rPr sz="1600" b="1" spc="-5" dirty="0">
                    <a:solidFill>
                      <a:srgbClr val="006FC0"/>
                    </a:solidFill>
                    <a:latin typeface="Times New Roman"/>
                    <a:cs typeface="Times New Roman"/>
                  </a:rPr>
                  <a:t>Infant</a:t>
                </a:r>
                <a:r>
                  <a:rPr sz="1600" b="1" spc="10" dirty="0">
                    <a:solidFill>
                      <a:srgbClr val="006FC0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sz="1600" b="1" spc="-5" dirty="0">
                    <a:solidFill>
                      <a:srgbClr val="006FC0"/>
                    </a:solidFill>
                    <a:latin typeface="Times New Roman"/>
                    <a:cs typeface="Times New Roman"/>
                  </a:rPr>
                  <a:t>NVP</a:t>
                </a:r>
                <a:endParaRPr sz="1600" dirty="0">
                  <a:latin typeface="Times New Roman"/>
                  <a:cs typeface="Times New Roman"/>
                </a:endParaRPr>
              </a:p>
            </p:txBody>
          </p:sp>
        </p:grp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E0BA1FB8-3FE4-F545-8021-F34F338D7006}"/>
              </a:ext>
            </a:extLst>
          </p:cNvPr>
          <p:cNvSpPr/>
          <p:nvPr/>
        </p:nvSpPr>
        <p:spPr>
          <a:xfrm>
            <a:off x="1085812" y="5622011"/>
            <a:ext cx="21291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NEJM 362;24 </a:t>
            </a:r>
            <a:r>
              <a:rPr lang="fr-FR" dirty="0" err="1"/>
              <a:t>june</a:t>
            </a:r>
            <a:r>
              <a:rPr lang="fr-FR" dirty="0"/>
              <a:t> 17, 2010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5AE4B649-DF22-9E49-A796-B66673FDB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42" y="3200400"/>
            <a:ext cx="3077046" cy="2338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1350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446B14A-E5CB-8442-BC34-BF20E676B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Etude IMPAACT-PROMISE (Multi-pays</a:t>
            </a:r>
            <a:r>
              <a:rPr lang="fr-FR" baseline="30000" dirty="0"/>
              <a:t>1</a:t>
            </a:r>
            <a:r>
              <a:rPr lang="fr-FR" dirty="0"/>
              <a:t>)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344C0F0-8617-AE4F-A160-B6F58C38F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dirty="0"/>
              <a:t>Comparaison chez 2431 couples mère-enfant</a:t>
            </a:r>
          </a:p>
          <a:p>
            <a:pPr lvl="1"/>
            <a:r>
              <a:rPr lang="fr-FR" sz="1800" dirty="0"/>
              <a:t>Trithérapie chez la mère</a:t>
            </a:r>
          </a:p>
          <a:p>
            <a:pPr lvl="1"/>
            <a:r>
              <a:rPr lang="fr-FR" sz="1800" dirty="0"/>
              <a:t>Versus Nevirapine chez l’enfant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4EA6C9-B560-2F40-9732-CD966F18D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118" y="1965960"/>
            <a:ext cx="3095169" cy="1516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C66483-C3D9-C04E-A282-9C97F9F24A9E}"/>
              </a:ext>
            </a:extLst>
          </p:cNvPr>
          <p:cNvSpPr/>
          <p:nvPr/>
        </p:nvSpPr>
        <p:spPr>
          <a:xfrm>
            <a:off x="6345257" y="3577119"/>
            <a:ext cx="32928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latin typeface="AdvPS9785"/>
              </a:rPr>
              <a:t>J </a:t>
            </a:r>
            <a:r>
              <a:rPr lang="fr-FR" dirty="0" err="1">
                <a:latin typeface="AdvPS9785"/>
              </a:rPr>
              <a:t>Acquir</a:t>
            </a:r>
            <a:r>
              <a:rPr lang="fr-FR" dirty="0">
                <a:latin typeface="AdvPS9785"/>
              </a:rPr>
              <a:t> Immune </a:t>
            </a:r>
            <a:r>
              <a:rPr lang="fr-FR" dirty="0" err="1">
                <a:latin typeface="AdvPS9785"/>
              </a:rPr>
              <a:t>Defic</a:t>
            </a:r>
            <a:r>
              <a:rPr lang="fr-FR" dirty="0">
                <a:latin typeface="AdvPS9785"/>
              </a:rPr>
              <a:t> </a:t>
            </a:r>
            <a:r>
              <a:rPr lang="fr-FR" dirty="0" err="1">
                <a:latin typeface="AdvPS9785"/>
              </a:rPr>
              <a:t>Syndr</a:t>
            </a:r>
            <a:r>
              <a:rPr lang="fr-FR" dirty="0">
                <a:latin typeface="AdvPS9785"/>
              </a:rPr>
              <a:t> </a:t>
            </a:r>
            <a:r>
              <a:rPr lang="fr-FR" dirty="0">
                <a:latin typeface="AdvPS9779"/>
              </a:rPr>
              <a:t>77, 4, April 1, 2018 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A82214-A2D1-8744-ADBB-633C5E0D4421}"/>
              </a:ext>
            </a:extLst>
          </p:cNvPr>
          <p:cNvSpPr/>
          <p:nvPr/>
        </p:nvSpPr>
        <p:spPr>
          <a:xfrm>
            <a:off x="588946" y="6481608"/>
            <a:ext cx="74577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AdvOT40514f85"/>
              </a:rPr>
              <a:t>1. </a:t>
            </a:r>
            <a:r>
              <a:rPr lang="fr-FR" dirty="0" err="1">
                <a:latin typeface="AdvOT40514f85"/>
              </a:rPr>
              <a:t>India</a:t>
            </a:r>
            <a:r>
              <a:rPr lang="fr-FR" dirty="0">
                <a:latin typeface="AdvOT40514f85"/>
              </a:rPr>
              <a:t> (1 site), Malawi (2), South </a:t>
            </a:r>
            <a:r>
              <a:rPr lang="fr-FR" dirty="0" err="1">
                <a:latin typeface="AdvOT40514f85"/>
              </a:rPr>
              <a:t>Africa</a:t>
            </a:r>
            <a:r>
              <a:rPr lang="fr-FR" dirty="0">
                <a:latin typeface="AdvOT40514f85"/>
              </a:rPr>
              <a:t> (5), </a:t>
            </a:r>
            <a:r>
              <a:rPr lang="fr-FR" dirty="0" err="1">
                <a:latin typeface="AdvOT40514f85"/>
              </a:rPr>
              <a:t>Tanzania</a:t>
            </a:r>
            <a:r>
              <a:rPr lang="fr-FR" dirty="0">
                <a:latin typeface="AdvOT40514f85"/>
              </a:rPr>
              <a:t> (1), Uganda (1), </a:t>
            </a:r>
            <a:r>
              <a:rPr lang="fr-FR" dirty="0" err="1">
                <a:latin typeface="AdvOT40514f85"/>
              </a:rPr>
              <a:t>Zambia</a:t>
            </a:r>
            <a:r>
              <a:rPr lang="fr-FR" dirty="0">
                <a:latin typeface="AdvOT40514f85"/>
              </a:rPr>
              <a:t> (1), and Zimbabwe (3) 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7434887-BFA5-D848-AF85-F68465DF2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13" y="2900353"/>
            <a:ext cx="4702218" cy="34305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993FFA4-720E-874F-A2DE-875313ECF598}"/>
              </a:ext>
            </a:extLst>
          </p:cNvPr>
          <p:cNvSpPr txBox="1"/>
          <p:nvPr/>
        </p:nvSpPr>
        <p:spPr>
          <a:xfrm>
            <a:off x="6742450" y="4292461"/>
            <a:ext cx="2498504" cy="646331"/>
          </a:xfrm>
          <a:prstGeom prst="rect">
            <a:avLst/>
          </a:prstGeom>
          <a:noFill/>
          <a:ln w="57150">
            <a:solidFill>
              <a:srgbClr val="9933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Transmission après la naissance :</a:t>
            </a:r>
          </a:p>
          <a:p>
            <a:pPr marL="171450" indent="-171450">
              <a:buFontTx/>
              <a:buChar char="-"/>
            </a:pPr>
            <a:r>
              <a:rPr lang="fr-FR" dirty="0"/>
              <a:t>Trithérapie maternelle  : 0,57 %</a:t>
            </a:r>
          </a:p>
          <a:p>
            <a:pPr marL="171450" indent="-171450">
              <a:buFontTx/>
              <a:buChar char="-"/>
            </a:pPr>
            <a:r>
              <a:rPr lang="fr-FR" dirty="0"/>
              <a:t>Névirapine enfant : 0.58%</a:t>
            </a:r>
          </a:p>
        </p:txBody>
      </p:sp>
    </p:spTree>
    <p:extLst>
      <p:ext uri="{BB962C8B-B14F-4D97-AF65-F5344CB8AC3E}">
        <p14:creationId xmlns:p14="http://schemas.microsoft.com/office/powerpoint/2010/main" val="328039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381E41A-E04F-FB4C-BC8D-296F3974A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France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682ECD1-BAA0-5748-85E0-77BD87FDB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49348"/>
            <a:ext cx="8975725" cy="4554627"/>
          </a:xfrm>
        </p:spPr>
        <p:txBody>
          <a:bodyPr/>
          <a:lstStyle/>
          <a:p>
            <a:r>
              <a:rPr lang="fr-FR" dirty="0"/>
              <a:t>Allaitement déconseillé</a:t>
            </a:r>
          </a:p>
          <a:p>
            <a:pPr lvl="1"/>
            <a:r>
              <a:rPr lang="fr-FR" dirty="0"/>
              <a:t>Risque de transmission</a:t>
            </a:r>
          </a:p>
          <a:p>
            <a:pPr lvl="2"/>
            <a:r>
              <a:rPr lang="fr-FR" dirty="0"/>
              <a:t>Plus important en début d’allaitement</a:t>
            </a:r>
          </a:p>
          <a:p>
            <a:pPr lvl="1"/>
            <a:r>
              <a:rPr lang="fr-FR" dirty="0"/>
              <a:t>Risque de surexposition aux antiviraux</a:t>
            </a:r>
          </a:p>
          <a:p>
            <a:r>
              <a:rPr lang="fr-FR" dirty="0"/>
              <a:t>En pratique</a:t>
            </a:r>
          </a:p>
          <a:p>
            <a:pPr lvl="1"/>
            <a:r>
              <a:rPr lang="fr-FR" dirty="0"/>
              <a:t>Se discute au cas par cas quand la charge virale est durablement indétectable</a:t>
            </a:r>
          </a:p>
          <a:p>
            <a:pPr lvl="1"/>
            <a:r>
              <a:rPr lang="fr-FR" dirty="0"/>
              <a:t>Dans tous les cas, éviter l’allaitement mixte</a:t>
            </a:r>
          </a:p>
        </p:txBody>
      </p:sp>
      <p:pic>
        <p:nvPicPr>
          <p:cNvPr id="2050" name="Picture 2" descr="Résultat de recherche d'images pour &quot;drapeau francais gif&quot;&quot;">
            <a:extLst>
              <a:ext uri="{FF2B5EF4-FFF2-40B4-BE49-F238E27FC236}">
                <a16:creationId xmlns:a16="http://schemas.microsoft.com/office/drawing/2014/main" id="{C8E9A3C1-EC74-3846-8736-AA55A38B5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881" y="247864"/>
            <a:ext cx="1507279" cy="160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46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FD7164-3638-3B43-B2E9-3611EFC56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Quelle est la </a:t>
            </a:r>
            <a:r>
              <a:rPr lang="fr-FR" dirty="0" err="1"/>
              <a:t>foetotoxicité</a:t>
            </a:r>
            <a:r>
              <a:rPr lang="fr-FR" dirty="0"/>
              <a:t> des antirétroviraux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AD4BAE-B4EA-3A44-AF76-74BC949DF3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450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B4C0CA7-5C8C-D649-ADFD-6A3139EB0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Registre américain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68D09E9-E1C1-1148-917C-CF430C90B2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8" t="14391" r="10723"/>
          <a:stretch/>
        </p:blipFill>
        <p:spPr>
          <a:xfrm>
            <a:off x="1669321" y="168275"/>
            <a:ext cx="6919783" cy="1290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B492E6C-67CE-474D-B368-5F6016AB7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321" y="1631137"/>
            <a:ext cx="6886977" cy="5004485"/>
          </a:xfrm>
          <a:prstGeom prst="rect">
            <a:avLst/>
          </a:prstGeom>
        </p:spPr>
      </p:pic>
      <p:sp>
        <p:nvSpPr>
          <p:cNvPr id="8" name="Cadre 7">
            <a:extLst>
              <a:ext uri="{FF2B5EF4-FFF2-40B4-BE49-F238E27FC236}">
                <a16:creationId xmlns:a16="http://schemas.microsoft.com/office/drawing/2014/main" id="{B946FC90-ECBE-714F-87C9-7761F3CC2F10}"/>
              </a:ext>
            </a:extLst>
          </p:cNvPr>
          <p:cNvSpPr/>
          <p:nvPr/>
        </p:nvSpPr>
        <p:spPr>
          <a:xfrm>
            <a:off x="2409568" y="3793523"/>
            <a:ext cx="5795318" cy="284207"/>
          </a:xfrm>
          <a:prstGeom prst="fram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BF3F1B-B3D3-694C-96A3-99E41A49ED5C}"/>
              </a:ext>
            </a:extLst>
          </p:cNvPr>
          <p:cNvSpPr txBox="1"/>
          <p:nvPr/>
        </p:nvSpPr>
        <p:spPr>
          <a:xfrm rot="16200000">
            <a:off x="195691" y="3939230"/>
            <a:ext cx="1653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21 000 observations</a:t>
            </a:r>
          </a:p>
        </p:txBody>
      </p:sp>
    </p:spTree>
    <p:extLst>
      <p:ext uri="{BB962C8B-B14F-4D97-AF65-F5344CB8AC3E}">
        <p14:creationId xmlns:p14="http://schemas.microsoft.com/office/powerpoint/2010/main" val="389406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101440-E8F9-8C46-80A6-14735D86E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err="1"/>
              <a:t>Foetotoxicité</a:t>
            </a:r>
            <a:r>
              <a:rPr lang="fr-FR" dirty="0"/>
              <a:t> du dolutégravir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750027-2543-4B4E-B2A0-D9B1BBEAE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137" y="1094024"/>
            <a:ext cx="6434511" cy="2930835"/>
          </a:xfrm>
        </p:spPr>
        <p:txBody>
          <a:bodyPr/>
          <a:lstStyle/>
          <a:p>
            <a:r>
              <a:rPr lang="fr-FR" sz="1800" dirty="0"/>
              <a:t>Enquête nationale prospective de recherche clinique d’anomalie de fermeture du tube neural au Botswana (pour la tolérance fœtale de l’EFV)</a:t>
            </a:r>
          </a:p>
          <a:p>
            <a:r>
              <a:rPr lang="fr-FR" sz="1800" dirty="0"/>
              <a:t>Changement de programme de 1</a:t>
            </a:r>
            <a:r>
              <a:rPr lang="fr-FR" sz="1800" baseline="30000" dirty="0"/>
              <a:t>ère</a:t>
            </a:r>
            <a:r>
              <a:rPr lang="fr-FR" sz="1800" dirty="0"/>
              <a:t> ligne en cours d’enquête : introduction du DTG</a:t>
            </a:r>
          </a:p>
          <a:p>
            <a:r>
              <a:rPr lang="fr-FR" sz="1800" dirty="0"/>
              <a:t>Signalement d’une sur-incidence des anomalies de fermeture du tube neural avec le DTG en 2017 (RR x10)</a:t>
            </a:r>
          </a:p>
          <a:p>
            <a:r>
              <a:rPr lang="fr-FR" sz="1800" dirty="0">
                <a:sym typeface="Wingdings" pitchFamily="2" charset="2"/>
              </a:rPr>
              <a:t> poursuite de l’enquête et extensions des sites de recherche</a:t>
            </a:r>
            <a:endParaRPr lang="fr-FR" sz="1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8D771C2-F6DD-4349-A645-9A308502E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819" y="1443024"/>
            <a:ext cx="3237800" cy="1774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57D99C-B473-E540-AA21-BE5E4E19B8FB}"/>
              </a:ext>
            </a:extLst>
          </p:cNvPr>
          <p:cNvSpPr/>
          <p:nvPr/>
        </p:nvSpPr>
        <p:spPr>
          <a:xfrm>
            <a:off x="7899963" y="3261842"/>
            <a:ext cx="997389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13" dirty="0"/>
              <a:t>July 22, 2019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38D1F10-4F37-9842-A832-3F7061CCF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680" y="3986288"/>
            <a:ext cx="5296680" cy="270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338768F-D1A5-B645-84A2-21748497F552}"/>
              </a:ext>
            </a:extLst>
          </p:cNvPr>
          <p:cNvSpPr txBox="1"/>
          <p:nvPr/>
        </p:nvSpPr>
        <p:spPr>
          <a:xfrm>
            <a:off x="7773182" y="5058025"/>
            <a:ext cx="1912703" cy="5599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013" dirty="0">
                <a:solidFill>
                  <a:srgbClr val="FF0000"/>
                </a:solidFill>
              </a:rPr>
              <a:t>Résultat final : 3‰ versus 1‰</a:t>
            </a:r>
          </a:p>
          <a:p>
            <a:r>
              <a:rPr lang="fr-FR" sz="1013" dirty="0">
                <a:solidFill>
                  <a:srgbClr val="FF0000"/>
                </a:solidFill>
              </a:rPr>
              <a:t>- Global : + 0,2%</a:t>
            </a:r>
          </a:p>
          <a:p>
            <a:r>
              <a:rPr lang="fr-FR" sz="1013" dirty="0">
                <a:solidFill>
                  <a:srgbClr val="FF0000"/>
                </a:solidFill>
              </a:rPr>
              <a:t>- Majeures : + 0,3%</a:t>
            </a:r>
          </a:p>
        </p:txBody>
      </p:sp>
    </p:spTree>
    <p:extLst>
      <p:ext uri="{BB962C8B-B14F-4D97-AF65-F5344CB8AC3E}">
        <p14:creationId xmlns:p14="http://schemas.microsoft.com/office/powerpoint/2010/main" val="3462868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FCB243-46B8-BF45-81F4-7A1196F46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Recommandations de traitement pendant la grossesse en France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585D82-762C-EE4D-B0CB-6DDDF49A6C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Résultat de recherche d'images pour &quot;drapeau francais gif&quot;&quot;">
            <a:extLst>
              <a:ext uri="{FF2B5EF4-FFF2-40B4-BE49-F238E27FC236}">
                <a16:creationId xmlns:a16="http://schemas.microsoft.com/office/drawing/2014/main" id="{7545D8A0-6811-9443-876E-E58311556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158" y="154112"/>
            <a:ext cx="1613647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397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9779" y="5938466"/>
            <a:ext cx="6407221" cy="9811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7107" y="330396"/>
            <a:ext cx="9332786" cy="44307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333625" marR="5080" indent="-2321560">
              <a:spcBef>
                <a:spcPts val="95"/>
              </a:spcBef>
            </a:pPr>
            <a:r>
              <a:rPr sz="2800" spc="-5" dirty="0">
                <a:solidFill>
                  <a:srgbClr val="3986BC"/>
                </a:solidFill>
              </a:rPr>
              <a:t>ARV et grossesse : recommandations  françaises</a:t>
            </a:r>
            <a:endParaRPr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571501" y="1343557"/>
            <a:ext cx="9569092" cy="46249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fr-FR" sz="1800" spc="-8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Premier </a:t>
            </a:r>
            <a:r>
              <a:rPr lang="fr-FR" sz="1800" spc="-8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choix</a:t>
            </a:r>
          </a:p>
          <a:p>
            <a:pPr marL="812800" lvl="2" indent="-342900"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fr-FR" sz="1800" spc="-8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Associer </a:t>
            </a:r>
            <a:r>
              <a:rPr lang="fr-FR" sz="1800" b="1" spc="-8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deux inhibiteurs nucléosidiques et une anti-protéase</a:t>
            </a:r>
          </a:p>
          <a:p>
            <a:pPr marL="1270000" lvl="3" indent="-342900"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fr-FR" sz="1800" b="1" spc="-8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En pratique, le plus courant : (</a:t>
            </a:r>
            <a:r>
              <a:rPr lang="fr-FR" sz="1800" b="1" spc="-85" dirty="0" err="1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Tenovovir</a:t>
            </a:r>
            <a:r>
              <a:rPr lang="fr-FR" sz="1800" b="1" spc="-8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/disoproxyl-Emtricitabine) + (Darunavir 800) + (</a:t>
            </a:r>
            <a:r>
              <a:rPr lang="fr-FR" sz="1800" b="1" spc="-85" dirty="0" err="1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Ritonavir</a:t>
            </a:r>
            <a:r>
              <a:rPr lang="fr-FR" sz="1800" b="1" spc="-8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100)</a:t>
            </a:r>
          </a:p>
          <a:p>
            <a:pPr marL="1727200" lvl="4" indent="-342900"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fr-FR" sz="1800" spc="-8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3 comprimés en une prise T1 et T2</a:t>
            </a:r>
          </a:p>
          <a:p>
            <a:pPr marL="1727200" lvl="4" indent="-342900"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fr-FR" sz="1800" spc="-8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Puis passage du darunavir 600/</a:t>
            </a:r>
            <a:r>
              <a:rPr lang="fr-FR" sz="1800" spc="-85" dirty="0" err="1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ritonavir</a:t>
            </a:r>
            <a:r>
              <a:rPr lang="fr-FR" sz="1800" spc="-8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100 en 2 prises au 3</a:t>
            </a:r>
            <a:r>
              <a:rPr lang="fr-FR" sz="1800" spc="-85" baseline="300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800" spc="-8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trimestre</a:t>
            </a:r>
          </a:p>
          <a:p>
            <a:pPr marL="812800" lvl="2" indent="-342900"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fr-FR" sz="1800" spc="-8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Alternatives :</a:t>
            </a:r>
          </a:p>
          <a:p>
            <a:pPr marL="1270000" lvl="3" indent="-342900"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fr-FR" sz="1800" spc="-8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Efavirenz à partir du 2</a:t>
            </a:r>
            <a:r>
              <a:rPr lang="fr-FR" sz="1800" spc="-85" baseline="300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fr-FR" sz="1800" spc="-8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trimestre</a:t>
            </a:r>
          </a:p>
          <a:p>
            <a:pPr marL="1270000" lvl="3" indent="-342900"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fr-FR" sz="1800" spc="-8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Névirapine (si débuté avant la grossesse)</a:t>
            </a:r>
          </a:p>
          <a:p>
            <a:pPr marL="1270000" lvl="3" indent="-342900"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fr-FR" sz="1800" spc="-8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Raltégravir</a:t>
            </a:r>
          </a:p>
          <a:p>
            <a:pPr marL="355600" indent="-342900"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fr-FR" sz="1800" spc="-8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Femmes déjà sous traitement</a:t>
            </a:r>
          </a:p>
          <a:p>
            <a:pPr marL="812800" lvl="1" indent="-342900"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fr-FR" sz="1800" spc="-8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Privilégier les ARV recommandés ci-dessus.</a:t>
            </a:r>
          </a:p>
          <a:p>
            <a:pPr marL="812800" marR="57785" lvl="2" indent="-342900"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fr-FR" sz="1800" spc="-8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Pas  d’</a:t>
            </a:r>
            <a:r>
              <a:rPr lang="fr-FR" sz="1800" spc="-85" dirty="0" err="1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efavirenz</a:t>
            </a:r>
            <a:r>
              <a:rPr lang="fr-FR" sz="1800" spc="-8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avant 12 SA  (spécificité française !)</a:t>
            </a:r>
          </a:p>
          <a:p>
            <a:pPr marL="355600" indent="-342900"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fr-FR" sz="1800" spc="-8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Plus récemment</a:t>
            </a:r>
          </a:p>
          <a:p>
            <a:pPr marL="812800" lvl="1" indent="-342900"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fr-FR" sz="1800" spc="-8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Pas de dolutégravir à la conception</a:t>
            </a:r>
          </a:p>
          <a:p>
            <a:pPr marL="812800" lvl="1" indent="-342900"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fr-FR" sz="1800" spc="-8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Très prochainement : Feu vert pour Rilpivirine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FA8DBD6-B48F-CC4A-B7F1-386E96FC7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020813" y="5457872"/>
            <a:ext cx="961188" cy="96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6639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DAD217D2-19BB-954F-B094-79567E1A07D1}"/>
              </a:ext>
            </a:extLst>
          </p:cNvPr>
          <p:cNvSpPr/>
          <p:nvPr/>
        </p:nvSpPr>
        <p:spPr>
          <a:xfrm>
            <a:off x="4618008" y="5938466"/>
            <a:ext cx="5668992" cy="9811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F6E9448-EB9E-C449-9BF4-68C2A6E77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713" y="168275"/>
            <a:ext cx="7590445" cy="798513"/>
          </a:xfrm>
        </p:spPr>
        <p:txBody>
          <a:bodyPr/>
          <a:lstStyle/>
          <a:p>
            <a:r>
              <a:rPr lang="fr-FR" sz="2400" dirty="0"/>
              <a:t>ARV et grossesses : recommandations françaises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F154ECB-2E04-AF44-8233-11DCA0103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dirty="0"/>
              <a:t>Premier choix</a:t>
            </a:r>
          </a:p>
          <a:p>
            <a:pPr lvl="1"/>
            <a:r>
              <a:rPr lang="fr-FR" sz="1400" dirty="0"/>
              <a:t>Associer deux inhibiteurs nucléosidiques et une anti-protéase</a:t>
            </a:r>
          </a:p>
          <a:p>
            <a:pPr lvl="1"/>
            <a:r>
              <a:rPr lang="fr-FR" sz="1400" dirty="0"/>
              <a:t>En pratique, le plus courant : (</a:t>
            </a:r>
            <a:r>
              <a:rPr lang="fr-FR" sz="1400" dirty="0" err="1"/>
              <a:t>Tenovovir</a:t>
            </a:r>
            <a:r>
              <a:rPr lang="fr-FR" sz="1400" dirty="0"/>
              <a:t>/disoproxyl-Emtricitabine) + (Darunavir 800) + (</a:t>
            </a:r>
            <a:r>
              <a:rPr lang="fr-FR" sz="1400" dirty="0" err="1"/>
              <a:t>Ritonavir</a:t>
            </a:r>
            <a:r>
              <a:rPr lang="fr-FR" sz="1400" dirty="0"/>
              <a:t> 100)</a:t>
            </a:r>
          </a:p>
          <a:p>
            <a:pPr lvl="1"/>
            <a:r>
              <a:rPr lang="fr-FR" sz="1400" dirty="0"/>
              <a:t>3 comprimés en une prise T1 et T2</a:t>
            </a:r>
          </a:p>
          <a:p>
            <a:pPr lvl="1"/>
            <a:r>
              <a:rPr lang="fr-FR" sz="1400" dirty="0"/>
              <a:t>Puis au 3ème trimestre, passage du darunavir 600/</a:t>
            </a:r>
            <a:r>
              <a:rPr lang="fr-FR" sz="1400" dirty="0" err="1"/>
              <a:t>ritonavir</a:t>
            </a:r>
            <a:r>
              <a:rPr lang="fr-FR" sz="1400" dirty="0"/>
              <a:t> 100 en 2 prises</a:t>
            </a:r>
          </a:p>
          <a:p>
            <a:r>
              <a:rPr lang="fr-FR" sz="2000" dirty="0"/>
              <a:t>Alternatives :</a:t>
            </a:r>
          </a:p>
          <a:p>
            <a:pPr lvl="1"/>
            <a:r>
              <a:rPr lang="fr-FR" sz="1400" dirty="0"/>
              <a:t>Efavirenz à partir du 2nd trimestre</a:t>
            </a:r>
          </a:p>
          <a:p>
            <a:pPr lvl="1"/>
            <a:r>
              <a:rPr lang="fr-FR" sz="1400" dirty="0"/>
              <a:t>Névirapine (si débuté avant la grossesse)</a:t>
            </a:r>
          </a:p>
          <a:p>
            <a:pPr lvl="1"/>
            <a:r>
              <a:rPr lang="fr-FR" sz="1400" dirty="0"/>
              <a:t>Raltégravir</a:t>
            </a:r>
          </a:p>
          <a:p>
            <a:r>
              <a:rPr lang="fr-FR" sz="2000" dirty="0"/>
              <a:t>Femmes déjà sous traitement</a:t>
            </a:r>
          </a:p>
          <a:p>
            <a:pPr lvl="1"/>
            <a:r>
              <a:rPr lang="fr-FR" sz="1400" dirty="0"/>
              <a:t>Privilégier les ARV recommandés ci-dessus.</a:t>
            </a:r>
          </a:p>
          <a:p>
            <a:pPr lvl="1"/>
            <a:r>
              <a:rPr lang="fr-FR" sz="1400" dirty="0"/>
              <a:t>Pas  d’</a:t>
            </a:r>
            <a:r>
              <a:rPr lang="fr-FR" sz="1400" dirty="0" err="1"/>
              <a:t>efavirenz</a:t>
            </a:r>
            <a:r>
              <a:rPr lang="fr-FR" sz="1400" dirty="0"/>
              <a:t> avant 12 SA  (spécificité française !)</a:t>
            </a:r>
          </a:p>
          <a:p>
            <a:r>
              <a:rPr lang="fr-FR" sz="2000" dirty="0"/>
              <a:t>Plus récemment</a:t>
            </a:r>
          </a:p>
          <a:p>
            <a:pPr lvl="1"/>
            <a:r>
              <a:rPr lang="fr-FR" sz="1400" dirty="0"/>
              <a:t>Pas de dolutégravir à la conception</a:t>
            </a:r>
          </a:p>
          <a:p>
            <a:pPr lvl="1"/>
            <a:r>
              <a:rPr lang="fr-FR" sz="1400" dirty="0"/>
              <a:t>Très prochainement : Feu vert pour Rilpivirine</a:t>
            </a:r>
          </a:p>
          <a:p>
            <a:endParaRPr lang="fr-FR" sz="1600" dirty="0"/>
          </a:p>
        </p:txBody>
      </p:sp>
      <p:pic>
        <p:nvPicPr>
          <p:cNvPr id="6" name="Picture 2" descr="Résultat de recherche d'images pour &quot;drapeau francais gif&quot;&quot;">
            <a:extLst>
              <a:ext uri="{FF2B5EF4-FFF2-40B4-BE49-F238E27FC236}">
                <a16:creationId xmlns:a16="http://schemas.microsoft.com/office/drawing/2014/main" id="{4236C5CA-B72B-4A41-96EA-DC578FB2D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158" y="154112"/>
            <a:ext cx="1613647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726C460-BF0C-ED46-B57C-B654F86195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23013" y="5651349"/>
            <a:ext cx="961188" cy="96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710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6742059-8742-6741-B136-487CF7232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Fatima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7908CE2-68CB-0C4C-8350-4BDDE0E89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Fatima, 28 ans, est suivie depuis plusieurs années pour son infection par le VIH.</a:t>
            </a:r>
          </a:p>
          <a:p>
            <a:pPr lvl="1"/>
            <a:r>
              <a:rPr lang="fr-FR" dirty="0"/>
              <a:t>La charge virale est bien contrôlée sous </a:t>
            </a:r>
            <a:r>
              <a:rPr lang="fr-FR" dirty="0" err="1"/>
              <a:t>Eviplera</a:t>
            </a:r>
            <a:r>
              <a:rPr lang="fr-FR" dirty="0"/>
              <a:t>® (</a:t>
            </a:r>
            <a:r>
              <a:rPr lang="fr-FR" dirty="0" err="1"/>
              <a:t>Tenofovir</a:t>
            </a:r>
            <a:r>
              <a:rPr lang="fr-FR" dirty="0"/>
              <a:t>, emtricitabine, rilpivirine)</a:t>
            </a:r>
          </a:p>
          <a:p>
            <a:pPr lvl="1"/>
            <a:r>
              <a:rPr lang="fr-FR" dirty="0"/>
              <a:t>L’observance est bonne (2-3 « oublis » par mois)</a:t>
            </a:r>
          </a:p>
          <a:p>
            <a:r>
              <a:rPr lang="fr-FR" dirty="0"/>
              <a:t>Elle vient vous voir car elle est enceinte de 8 semaines et voudrait savoir « comment cela va se passer pour le bébé »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>
                <a:sym typeface="Wingdings" pitchFamily="2" charset="2"/>
              </a:rPr>
              <a:t> Qu’allez-vous aborder avec Fatima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8788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81D3AF-385B-AC44-B706-02C54BEEC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083" y="168275"/>
            <a:ext cx="6763109" cy="798513"/>
          </a:xfrm>
        </p:spPr>
        <p:txBody>
          <a:bodyPr/>
          <a:lstStyle/>
          <a:p>
            <a:r>
              <a:rPr lang="fr-FR" sz="2400" dirty="0"/>
              <a:t>Recommandations européennes : en pratique, ce qui est déconseillé pendant la grossesse!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C3C8824-90B4-3740-ABA6-B981B966B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901" y="103781"/>
            <a:ext cx="1217847" cy="1726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Résultat de recherche d'images pour &quot;drapeau européén gif&quot;&quot;">
            <a:extLst>
              <a:ext uri="{FF2B5EF4-FFF2-40B4-BE49-F238E27FC236}">
                <a16:creationId xmlns:a16="http://schemas.microsoft.com/office/drawing/2014/main" id="{C3658D87-06DF-F24A-BF55-967A01DF4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435" y="0"/>
            <a:ext cx="1684961" cy="126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F7A2DF0D-EBAE-0A4F-ACB5-831274D77FD5}"/>
              </a:ext>
            </a:extLst>
          </p:cNvPr>
          <p:cNvGrpSpPr/>
          <p:nvPr/>
        </p:nvGrpSpPr>
        <p:grpSpPr>
          <a:xfrm>
            <a:off x="374587" y="1890888"/>
            <a:ext cx="9801161" cy="4257454"/>
            <a:chOff x="374587" y="1609091"/>
            <a:chExt cx="9801161" cy="425745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BE9BAF8-7C7B-694A-BD66-D3EABE1E18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-7668"/>
            <a:stretch/>
          </p:blipFill>
          <p:spPr>
            <a:xfrm>
              <a:off x="1049907" y="1610265"/>
              <a:ext cx="9125841" cy="42562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Accolade ouvrante 8">
              <a:extLst>
                <a:ext uri="{FF2B5EF4-FFF2-40B4-BE49-F238E27FC236}">
                  <a16:creationId xmlns:a16="http://schemas.microsoft.com/office/drawing/2014/main" id="{F01D0A93-3F08-B94F-A457-697B3550729D}"/>
                </a:ext>
              </a:extLst>
            </p:cNvPr>
            <p:cNvSpPr/>
            <p:nvPr/>
          </p:nvSpPr>
          <p:spPr>
            <a:xfrm>
              <a:off x="879838" y="5154666"/>
              <a:ext cx="134653" cy="276585"/>
            </a:xfrm>
            <a:prstGeom prst="lef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013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0CCE86B-A5A4-D240-9E94-2E7FAA902F5D}"/>
                </a:ext>
              </a:extLst>
            </p:cNvPr>
            <p:cNvSpPr txBox="1"/>
            <p:nvPr/>
          </p:nvSpPr>
          <p:spPr>
            <a:xfrm>
              <a:off x="374587" y="5110409"/>
              <a:ext cx="572578" cy="365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591" dirty="0"/>
                <a:t>Non disponible en France</a:t>
              </a: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1AFC7622-2A5C-F248-B0C4-3AB7152FB629}"/>
                </a:ext>
              </a:extLst>
            </p:cNvPr>
            <p:cNvSpPr txBox="1"/>
            <p:nvPr/>
          </p:nvSpPr>
          <p:spPr>
            <a:xfrm>
              <a:off x="1685027" y="3321278"/>
              <a:ext cx="12057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Ténofovir alafénamide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3F13D04-F7E6-3540-A16B-2FB1980FE8A6}"/>
                </a:ext>
              </a:extLst>
            </p:cNvPr>
            <p:cNvSpPr txBox="1"/>
            <p:nvPr/>
          </p:nvSpPr>
          <p:spPr>
            <a:xfrm>
              <a:off x="1685027" y="3726719"/>
              <a:ext cx="1191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Raltégravir </a:t>
              </a:r>
              <a:r>
                <a:rPr lang="fr-FR" sz="800" dirty="0" err="1"/>
                <a:t>monoprise</a:t>
              </a:r>
              <a:endParaRPr lang="fr-FR" sz="800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4F820FB-E749-AE46-9455-11CD31AC93B2}"/>
                </a:ext>
              </a:extLst>
            </p:cNvPr>
            <p:cNvSpPr txBox="1"/>
            <p:nvPr/>
          </p:nvSpPr>
          <p:spPr>
            <a:xfrm>
              <a:off x="1690778" y="3928002"/>
              <a:ext cx="6703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Bictégravir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85BBDDB-C3F1-8348-930D-104491CFD6E1}"/>
                </a:ext>
              </a:extLst>
            </p:cNvPr>
            <p:cNvSpPr txBox="1"/>
            <p:nvPr/>
          </p:nvSpPr>
          <p:spPr>
            <a:xfrm>
              <a:off x="1690778" y="4135036"/>
              <a:ext cx="73930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Dolutégravir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FBEB6E4-755F-D440-9FC7-D8E07068BE20}"/>
                </a:ext>
              </a:extLst>
            </p:cNvPr>
            <p:cNvSpPr txBox="1"/>
            <p:nvPr/>
          </p:nvSpPr>
          <p:spPr>
            <a:xfrm>
              <a:off x="1696529" y="4319067"/>
              <a:ext cx="9156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Elvitégravir-</a:t>
              </a:r>
              <a:r>
                <a:rPr lang="fr-FR" sz="800" dirty="0" err="1"/>
                <a:t>cobi</a:t>
              </a:r>
              <a:endParaRPr lang="fr-FR" sz="800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2C95DDE-C8FA-F747-A067-6903492E5A81}"/>
                </a:ext>
              </a:extLst>
            </p:cNvPr>
            <p:cNvSpPr txBox="1"/>
            <p:nvPr/>
          </p:nvSpPr>
          <p:spPr>
            <a:xfrm>
              <a:off x="1537833" y="3162437"/>
              <a:ext cx="1476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/>
                <a:t>Inhibiteurs Nucléotidiques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0D25D95-6911-F944-83A8-ADF05B8EFD3F}"/>
                </a:ext>
              </a:extLst>
            </p:cNvPr>
            <p:cNvSpPr txBox="1"/>
            <p:nvPr/>
          </p:nvSpPr>
          <p:spPr>
            <a:xfrm>
              <a:off x="1561314" y="3544471"/>
              <a:ext cx="12891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/>
                <a:t>Inhibiteurs d’intégrase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39C2E50-E330-1144-ABA4-ED7D3E06DF83}"/>
                </a:ext>
              </a:extLst>
            </p:cNvPr>
            <p:cNvSpPr txBox="1"/>
            <p:nvPr/>
          </p:nvSpPr>
          <p:spPr>
            <a:xfrm>
              <a:off x="1565732" y="4891286"/>
              <a:ext cx="13179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/>
                <a:t>Inhibiteurs de protéase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7116068A-7321-0E4D-A9FD-5A6A8CC47FFB}"/>
                </a:ext>
              </a:extLst>
            </p:cNvPr>
            <p:cNvSpPr txBox="1"/>
            <p:nvPr/>
          </p:nvSpPr>
          <p:spPr>
            <a:xfrm>
              <a:off x="1537833" y="4506661"/>
              <a:ext cx="17283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/>
                <a:t>Inhibiteurs Non Nucléosidiques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B08BB6D-F53C-DC4D-B155-5FA595C8B631}"/>
                </a:ext>
              </a:extLst>
            </p:cNvPr>
            <p:cNvSpPr txBox="1"/>
            <p:nvPr/>
          </p:nvSpPr>
          <p:spPr>
            <a:xfrm>
              <a:off x="1696529" y="4676019"/>
              <a:ext cx="6527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 err="1"/>
                <a:t>Doravirine</a:t>
              </a:r>
              <a:endParaRPr lang="fr-FR" sz="8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90F4D9-BC54-A641-8E00-5EFF0F508348}"/>
                </a:ext>
              </a:extLst>
            </p:cNvPr>
            <p:cNvSpPr/>
            <p:nvPr/>
          </p:nvSpPr>
          <p:spPr>
            <a:xfrm>
              <a:off x="1004674" y="1609091"/>
              <a:ext cx="625470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b="1" dirty="0">
                  <a:latin typeface="Arial" panose="020B0604020202020204" pitchFamily="34" charset="0"/>
                </a:rPr>
                <a:t>Table 1. </a:t>
              </a:r>
              <a:r>
                <a:rPr lang="fr-FR" sz="1100" b="1" dirty="0" err="1">
                  <a:latin typeface="Arial" panose="020B0604020202020204" pitchFamily="34" charset="0"/>
                </a:rPr>
                <a:t>Antiretroviral</a:t>
              </a:r>
              <a:r>
                <a:rPr lang="fr-FR" sz="1100" b="1" dirty="0">
                  <a:latin typeface="Arial" panose="020B0604020202020204" pitchFamily="34" charset="0"/>
                </a:rPr>
                <a:t> </a:t>
              </a:r>
              <a:r>
                <a:rPr lang="fr-FR" sz="1100" b="1" dirty="0" err="1">
                  <a:latin typeface="Arial" panose="020B0604020202020204" pitchFamily="34" charset="0"/>
                </a:rPr>
                <a:t>drugs</a:t>
              </a:r>
              <a:r>
                <a:rPr lang="fr-FR" sz="1100" b="1" dirty="0">
                  <a:latin typeface="Arial" panose="020B0604020202020204" pitchFamily="34" charset="0"/>
                </a:rPr>
                <a:t> not </a:t>
              </a:r>
              <a:r>
                <a:rPr lang="fr-FR" sz="1100" b="1" dirty="0" err="1">
                  <a:latin typeface="Arial" panose="020B0604020202020204" pitchFamily="34" charset="0"/>
                </a:rPr>
                <a:t>recommended</a:t>
              </a:r>
              <a:r>
                <a:rPr lang="fr-FR" sz="1100" b="1" dirty="0">
                  <a:latin typeface="Arial" panose="020B0604020202020204" pitchFamily="34" charset="0"/>
                </a:rPr>
                <a:t> in </a:t>
              </a:r>
              <a:r>
                <a:rPr lang="fr-FR" sz="1100" b="1" dirty="0" err="1">
                  <a:latin typeface="Arial" panose="020B0604020202020204" pitchFamily="34" charset="0"/>
                </a:rPr>
                <a:t>women</a:t>
              </a:r>
              <a:r>
                <a:rPr lang="fr-FR" sz="1100" b="1" dirty="0">
                  <a:latin typeface="Arial" panose="020B0604020202020204" pitchFamily="34" charset="0"/>
                </a:rPr>
                <a:t> </a:t>
              </a:r>
              <a:r>
                <a:rPr lang="fr-FR" sz="1100" b="1" dirty="0" err="1">
                  <a:latin typeface="Arial" panose="020B0604020202020204" pitchFamily="34" charset="0"/>
                </a:rPr>
                <a:t>who</a:t>
              </a:r>
              <a:r>
                <a:rPr lang="fr-FR" sz="1100" b="1" dirty="0">
                  <a:latin typeface="Arial" panose="020B0604020202020204" pitchFamily="34" charset="0"/>
                </a:rPr>
                <a:t> </a:t>
              </a:r>
              <a:r>
                <a:rPr lang="fr-FR" sz="1100" b="1" dirty="0" err="1">
                  <a:latin typeface="Arial" panose="020B0604020202020204" pitchFamily="34" charset="0"/>
                </a:rPr>
                <a:t>wish</a:t>
              </a:r>
              <a:r>
                <a:rPr lang="fr-FR" sz="1100" b="1" dirty="0">
                  <a:latin typeface="Arial" panose="020B0604020202020204" pitchFamily="34" charset="0"/>
                </a:rPr>
                <a:t> to </a:t>
              </a:r>
              <a:r>
                <a:rPr lang="fr-FR" sz="1100" b="1" dirty="0" err="1">
                  <a:latin typeface="Arial" panose="020B0604020202020204" pitchFamily="34" charset="0"/>
                </a:rPr>
                <a:t>conceive</a:t>
              </a:r>
              <a:endParaRPr lang="fr-FR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8845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641FDE2-A059-9B4E-8562-13386F057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Changer de traitement ARV pour la grossesse n’est pas anodin…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15D59C5-5C11-4D47-8056-483F958A0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56AE1D77-A8EC-D844-9D2F-0ED045D19D26}"/>
              </a:ext>
            </a:extLst>
          </p:cNvPr>
          <p:cNvSpPr/>
          <p:nvPr/>
        </p:nvSpPr>
        <p:spPr>
          <a:xfrm>
            <a:off x="629651" y="1447515"/>
            <a:ext cx="6614002" cy="5163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67047B7-68AF-6D43-A6F6-40EC2AB1B812}"/>
              </a:ext>
            </a:extLst>
          </p:cNvPr>
          <p:cNvSpPr txBox="1"/>
          <p:nvPr/>
        </p:nvSpPr>
        <p:spPr>
          <a:xfrm>
            <a:off x="7504981" y="3451522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Données de la cohorte EPF</a:t>
            </a:r>
          </a:p>
          <a:p>
            <a:r>
              <a:rPr lang="fr-FR" dirty="0"/>
              <a:t>JAC 2020, sous presse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15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40119F-6E7F-3340-88C0-7FC190182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traitement post natal du nouveau-né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B9EDF2-E4C0-2449-A8C8-85CFFF7CA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312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FB83B4A-95AA-B94F-8A51-FA5B34D50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Deux alternatives se discutent si la CV de la mère est &lt; 50 cop/mL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A35AF13-860E-1D42-9AAC-E053636B4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9" y="1422400"/>
            <a:ext cx="9760449" cy="4981575"/>
          </a:xfrm>
        </p:spPr>
        <p:txBody>
          <a:bodyPr/>
          <a:lstStyle/>
          <a:p>
            <a:r>
              <a:rPr lang="fr-FR" dirty="0"/>
              <a:t>Zidovudine</a:t>
            </a:r>
          </a:p>
          <a:p>
            <a:pPr lvl="1"/>
            <a:r>
              <a:rPr lang="fr-FR" dirty="0"/>
              <a:t>2 mg/kg x </a:t>
            </a:r>
            <a:r>
              <a:rPr lang="fr-FR" b="1" dirty="0">
                <a:solidFill>
                  <a:srgbClr val="993300"/>
                </a:solidFill>
              </a:rPr>
              <a:t>2</a:t>
            </a:r>
            <a:r>
              <a:rPr lang="fr-FR" dirty="0"/>
              <a:t>/j pendant 2 semaines</a:t>
            </a:r>
          </a:p>
          <a:p>
            <a:pPr lvl="1"/>
            <a:r>
              <a:rPr lang="fr-FR" dirty="0"/>
              <a:t>Puis 4 mg/kg x 2/j, 2 semaines</a:t>
            </a:r>
          </a:p>
          <a:p>
            <a:pPr marL="457200" lvl="1" indent="0">
              <a:buNone/>
            </a:pPr>
            <a:r>
              <a:rPr lang="fr-FR" dirty="0">
                <a:sym typeface="Wingdings" pitchFamily="2" charset="2"/>
              </a:rPr>
              <a:t> </a:t>
            </a:r>
            <a:r>
              <a:rPr lang="fr-FR" dirty="0"/>
              <a:t>soit </a:t>
            </a:r>
            <a:r>
              <a:rPr lang="fr-FR" b="1" dirty="0">
                <a:solidFill>
                  <a:srgbClr val="993300"/>
                </a:solidFill>
              </a:rPr>
              <a:t>4</a:t>
            </a:r>
            <a:r>
              <a:rPr lang="fr-FR" dirty="0"/>
              <a:t> semaines de traitement, en 2 prises journalières</a:t>
            </a:r>
          </a:p>
          <a:p>
            <a:pPr lvl="1"/>
            <a:endParaRPr lang="fr-FR" dirty="0"/>
          </a:p>
          <a:p>
            <a:r>
              <a:rPr lang="fr-FR" dirty="0"/>
              <a:t>Nevirapine</a:t>
            </a:r>
          </a:p>
          <a:p>
            <a:pPr lvl="1"/>
            <a:r>
              <a:rPr lang="fr-FR" dirty="0"/>
              <a:t>15 mg (PN &gt; 2,5kg), 10 mg (PN 2-2,5kg), 2</a:t>
            </a:r>
            <a:r>
              <a:rPr lang="fr-FR" b="1" spc="-345" dirty="0">
                <a:solidFill>
                  <a:srgbClr val="C00000"/>
                </a:solidFill>
              </a:rPr>
              <a:t> </a:t>
            </a:r>
            <a:r>
              <a:rPr lang="fr-FR" dirty="0"/>
              <a:t>mg/kg (PN &lt; 2kg)</a:t>
            </a:r>
          </a:p>
          <a:p>
            <a:pPr lvl="1"/>
            <a:r>
              <a:rPr lang="fr-FR" b="1" spc="-345" dirty="0">
                <a:solidFill>
                  <a:srgbClr val="C00000"/>
                </a:solidFill>
              </a:rPr>
              <a:t>1</a:t>
            </a:r>
            <a:r>
              <a:rPr lang="fr-FR" dirty="0"/>
              <a:t> seule fois par jour</a:t>
            </a:r>
          </a:p>
          <a:p>
            <a:pPr lvl="1"/>
            <a:r>
              <a:rPr lang="fr-FR" dirty="0"/>
              <a:t>Pendant</a:t>
            </a:r>
            <a:r>
              <a:rPr lang="fr-FR" b="1" spc="-345" dirty="0">
                <a:solidFill>
                  <a:srgbClr val="C00000"/>
                </a:solidFill>
              </a:rPr>
              <a:t> 2</a:t>
            </a:r>
            <a:r>
              <a:rPr lang="fr-FR" dirty="0"/>
              <a:t> semaines</a:t>
            </a:r>
          </a:p>
          <a:p>
            <a:pPr marL="457200" lvl="1" indent="0">
              <a:buNone/>
            </a:pPr>
            <a:r>
              <a:rPr lang="fr-FR" dirty="0">
                <a:sym typeface="Wingdings" pitchFamily="2" charset="2"/>
              </a:rPr>
              <a:t> </a:t>
            </a:r>
            <a:r>
              <a:rPr lang="fr-FR" dirty="0"/>
              <a:t>soit </a:t>
            </a:r>
            <a:r>
              <a:rPr lang="fr-FR" b="1" dirty="0">
                <a:solidFill>
                  <a:srgbClr val="993300"/>
                </a:solidFill>
              </a:rPr>
              <a:t>2</a:t>
            </a:r>
            <a:r>
              <a:rPr lang="fr-FR" dirty="0"/>
              <a:t> semaines de traitement, en </a:t>
            </a:r>
            <a:r>
              <a:rPr lang="fr-FR" b="1" dirty="0">
                <a:solidFill>
                  <a:srgbClr val="993300"/>
                </a:solidFill>
              </a:rPr>
              <a:t>1</a:t>
            </a:r>
            <a:r>
              <a:rPr lang="fr-FR" dirty="0"/>
              <a:t> prise journalière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4778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2006" y="38292"/>
            <a:ext cx="8208645" cy="1010533"/>
          </a:xfrm>
          <a:prstGeom prst="rect">
            <a:avLst/>
          </a:prstGeom>
        </p:spPr>
        <p:txBody>
          <a:bodyPr vert="horz" wrap="square" lIns="0" tIns="2794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065" marR="5080">
              <a:lnSpc>
                <a:spcPts val="2600"/>
              </a:lnSpc>
              <a:spcBef>
                <a:spcPts val="220"/>
              </a:spcBef>
            </a:pPr>
            <a:r>
              <a:rPr sz="2000" dirty="0">
                <a:solidFill>
                  <a:schemeClr val="tx2"/>
                </a:solidFill>
                <a:latin typeface="+mj-lt"/>
                <a:cs typeface="+mj-cs"/>
              </a:rPr>
              <a:t>Comparaison des grades d’anémie à M0,M1,M3 selon prophylaxie par  Névirapine ou AZT chez des bébés de mères n’ayant pas reçu d’AZT  (2016-2017</a:t>
            </a:r>
            <a:r>
              <a:rPr lang="fr-FR" sz="2000" dirty="0">
                <a:solidFill>
                  <a:schemeClr val="tx2"/>
                </a:solidFill>
                <a:latin typeface="+mj-lt"/>
                <a:cs typeface="+mj-cs"/>
              </a:rPr>
              <a:t>, données EPF</a:t>
            </a:r>
            <a:r>
              <a:rPr sz="2000" dirty="0">
                <a:solidFill>
                  <a:schemeClr val="tx2"/>
                </a:solidFill>
                <a:latin typeface="+mj-lt"/>
                <a:cs typeface="+mj-cs"/>
              </a:rPr>
              <a:t>)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749955" y="1562227"/>
            <a:ext cx="7219950" cy="5038725"/>
            <a:chOff x="959291" y="1548532"/>
            <a:chExt cx="7219950" cy="5038725"/>
          </a:xfrm>
        </p:grpSpPr>
        <p:sp>
          <p:nvSpPr>
            <p:cNvPr id="5" name="object 5"/>
            <p:cNvSpPr/>
            <p:nvPr/>
          </p:nvSpPr>
          <p:spPr>
            <a:xfrm>
              <a:off x="959291" y="1548532"/>
              <a:ext cx="7219925" cy="503816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63885" y="1700809"/>
              <a:ext cx="2520315" cy="1512570"/>
            </a:xfrm>
            <a:custGeom>
              <a:avLst/>
              <a:gdLst/>
              <a:ahLst/>
              <a:cxnLst/>
              <a:rect l="l" t="t" r="r" b="b"/>
              <a:pathLst>
                <a:path w="2520315" h="1512570">
                  <a:moveTo>
                    <a:pt x="1260139" y="0"/>
                  </a:moveTo>
                  <a:lnTo>
                    <a:pt x="1319459" y="822"/>
                  </a:lnTo>
                  <a:lnTo>
                    <a:pt x="1378074" y="3267"/>
                  </a:lnTo>
                  <a:lnTo>
                    <a:pt x="1435922" y="7297"/>
                  </a:lnTo>
                  <a:lnTo>
                    <a:pt x="1492943" y="12876"/>
                  </a:lnTo>
                  <a:lnTo>
                    <a:pt x="1549077" y="19968"/>
                  </a:lnTo>
                  <a:lnTo>
                    <a:pt x="1604263" y="28537"/>
                  </a:lnTo>
                  <a:lnTo>
                    <a:pt x="1658440" y="38545"/>
                  </a:lnTo>
                  <a:lnTo>
                    <a:pt x="1711548" y="49958"/>
                  </a:lnTo>
                  <a:lnTo>
                    <a:pt x="1763527" y="62738"/>
                  </a:lnTo>
                  <a:lnTo>
                    <a:pt x="1814316" y="76849"/>
                  </a:lnTo>
                  <a:lnTo>
                    <a:pt x="1863854" y="92255"/>
                  </a:lnTo>
                  <a:lnTo>
                    <a:pt x="1912081" y="108920"/>
                  </a:lnTo>
                  <a:lnTo>
                    <a:pt x="1958937" y="126807"/>
                  </a:lnTo>
                  <a:lnTo>
                    <a:pt x="2004360" y="145880"/>
                  </a:lnTo>
                  <a:lnTo>
                    <a:pt x="2048291" y="166103"/>
                  </a:lnTo>
                  <a:lnTo>
                    <a:pt x="2090669" y="187439"/>
                  </a:lnTo>
                  <a:lnTo>
                    <a:pt x="2131433" y="209852"/>
                  </a:lnTo>
                  <a:lnTo>
                    <a:pt x="2170523" y="233306"/>
                  </a:lnTo>
                  <a:lnTo>
                    <a:pt x="2207879" y="257765"/>
                  </a:lnTo>
                  <a:lnTo>
                    <a:pt x="2243439" y="283192"/>
                  </a:lnTo>
                  <a:lnTo>
                    <a:pt x="2277144" y="309550"/>
                  </a:lnTo>
                  <a:lnTo>
                    <a:pt x="2308932" y="336804"/>
                  </a:lnTo>
                  <a:lnTo>
                    <a:pt x="2338744" y="364918"/>
                  </a:lnTo>
                  <a:lnTo>
                    <a:pt x="2366519" y="393854"/>
                  </a:lnTo>
                  <a:lnTo>
                    <a:pt x="2392196" y="423577"/>
                  </a:lnTo>
                  <a:lnTo>
                    <a:pt x="2415714" y="454050"/>
                  </a:lnTo>
                  <a:lnTo>
                    <a:pt x="2456035" y="517103"/>
                  </a:lnTo>
                  <a:lnTo>
                    <a:pt x="2486997" y="582721"/>
                  </a:lnTo>
                  <a:lnTo>
                    <a:pt x="2508115" y="650614"/>
                  </a:lnTo>
                  <a:lnTo>
                    <a:pt x="2518906" y="720491"/>
                  </a:lnTo>
                  <a:lnTo>
                    <a:pt x="2520278" y="756084"/>
                  </a:lnTo>
                  <a:lnTo>
                    <a:pt x="2518906" y="791676"/>
                  </a:lnTo>
                  <a:lnTo>
                    <a:pt x="2508115" y="861554"/>
                  </a:lnTo>
                  <a:lnTo>
                    <a:pt x="2486997" y="929447"/>
                  </a:lnTo>
                  <a:lnTo>
                    <a:pt x="2456035" y="995065"/>
                  </a:lnTo>
                  <a:lnTo>
                    <a:pt x="2415714" y="1058118"/>
                  </a:lnTo>
                  <a:lnTo>
                    <a:pt x="2392196" y="1088591"/>
                  </a:lnTo>
                  <a:lnTo>
                    <a:pt x="2366519" y="1118314"/>
                  </a:lnTo>
                  <a:lnTo>
                    <a:pt x="2338744" y="1147250"/>
                  </a:lnTo>
                  <a:lnTo>
                    <a:pt x="2308932" y="1175364"/>
                  </a:lnTo>
                  <a:lnTo>
                    <a:pt x="2277144" y="1202618"/>
                  </a:lnTo>
                  <a:lnTo>
                    <a:pt x="2243439" y="1228976"/>
                  </a:lnTo>
                  <a:lnTo>
                    <a:pt x="2207879" y="1254403"/>
                  </a:lnTo>
                  <a:lnTo>
                    <a:pt x="2170523" y="1278862"/>
                  </a:lnTo>
                  <a:lnTo>
                    <a:pt x="2131433" y="1302316"/>
                  </a:lnTo>
                  <a:lnTo>
                    <a:pt x="2090669" y="1324729"/>
                  </a:lnTo>
                  <a:lnTo>
                    <a:pt x="2048291" y="1346065"/>
                  </a:lnTo>
                  <a:lnTo>
                    <a:pt x="2004360" y="1366288"/>
                  </a:lnTo>
                  <a:lnTo>
                    <a:pt x="1958937" y="1385361"/>
                  </a:lnTo>
                  <a:lnTo>
                    <a:pt x="1912081" y="1403248"/>
                  </a:lnTo>
                  <a:lnTo>
                    <a:pt x="1863854" y="1419913"/>
                  </a:lnTo>
                  <a:lnTo>
                    <a:pt x="1814316" y="1435319"/>
                  </a:lnTo>
                  <a:lnTo>
                    <a:pt x="1763527" y="1449430"/>
                  </a:lnTo>
                  <a:lnTo>
                    <a:pt x="1711548" y="1462210"/>
                  </a:lnTo>
                  <a:lnTo>
                    <a:pt x="1658440" y="1473623"/>
                  </a:lnTo>
                  <a:lnTo>
                    <a:pt x="1604263" y="1483631"/>
                  </a:lnTo>
                  <a:lnTo>
                    <a:pt x="1549077" y="1492199"/>
                  </a:lnTo>
                  <a:lnTo>
                    <a:pt x="1492943" y="1499291"/>
                  </a:lnTo>
                  <a:lnTo>
                    <a:pt x="1435922" y="1504870"/>
                  </a:lnTo>
                  <a:lnTo>
                    <a:pt x="1378074" y="1508901"/>
                  </a:lnTo>
                  <a:lnTo>
                    <a:pt x="1319459" y="1511345"/>
                  </a:lnTo>
                  <a:lnTo>
                    <a:pt x="1260139" y="1512168"/>
                  </a:lnTo>
                  <a:lnTo>
                    <a:pt x="1200818" y="1511345"/>
                  </a:lnTo>
                  <a:lnTo>
                    <a:pt x="1142203" y="1508901"/>
                  </a:lnTo>
                  <a:lnTo>
                    <a:pt x="1084354" y="1504870"/>
                  </a:lnTo>
                  <a:lnTo>
                    <a:pt x="1027333" y="1499291"/>
                  </a:lnTo>
                  <a:lnTo>
                    <a:pt x="971199" y="1492199"/>
                  </a:lnTo>
                  <a:lnTo>
                    <a:pt x="916013" y="1483631"/>
                  </a:lnTo>
                  <a:lnTo>
                    <a:pt x="861836" y="1473623"/>
                  </a:lnTo>
                  <a:lnTo>
                    <a:pt x="808727" y="1462210"/>
                  </a:lnTo>
                  <a:lnTo>
                    <a:pt x="756748" y="1449430"/>
                  </a:lnTo>
                  <a:lnTo>
                    <a:pt x="705960" y="1435319"/>
                  </a:lnTo>
                  <a:lnTo>
                    <a:pt x="656421" y="1419913"/>
                  </a:lnTo>
                  <a:lnTo>
                    <a:pt x="608194" y="1403248"/>
                  </a:lnTo>
                  <a:lnTo>
                    <a:pt x="561339" y="1385361"/>
                  </a:lnTo>
                  <a:lnTo>
                    <a:pt x="515915" y="1366288"/>
                  </a:lnTo>
                  <a:lnTo>
                    <a:pt x="471984" y="1346065"/>
                  </a:lnTo>
                  <a:lnTo>
                    <a:pt x="429606" y="1324729"/>
                  </a:lnTo>
                  <a:lnTo>
                    <a:pt x="388842" y="1302316"/>
                  </a:lnTo>
                  <a:lnTo>
                    <a:pt x="349752" y="1278862"/>
                  </a:lnTo>
                  <a:lnTo>
                    <a:pt x="312397" y="1254403"/>
                  </a:lnTo>
                  <a:lnTo>
                    <a:pt x="276837" y="1228976"/>
                  </a:lnTo>
                  <a:lnTo>
                    <a:pt x="243132" y="1202618"/>
                  </a:lnTo>
                  <a:lnTo>
                    <a:pt x="211344" y="1175364"/>
                  </a:lnTo>
                  <a:lnTo>
                    <a:pt x="181532" y="1147250"/>
                  </a:lnTo>
                  <a:lnTo>
                    <a:pt x="153758" y="1118314"/>
                  </a:lnTo>
                  <a:lnTo>
                    <a:pt x="128081" y="1088591"/>
                  </a:lnTo>
                  <a:lnTo>
                    <a:pt x="104562" y="1058118"/>
                  </a:lnTo>
                  <a:lnTo>
                    <a:pt x="64242" y="995065"/>
                  </a:lnTo>
                  <a:lnTo>
                    <a:pt x="33280" y="929447"/>
                  </a:lnTo>
                  <a:lnTo>
                    <a:pt x="12162" y="861554"/>
                  </a:lnTo>
                  <a:lnTo>
                    <a:pt x="1371" y="791676"/>
                  </a:lnTo>
                  <a:lnTo>
                    <a:pt x="0" y="756084"/>
                  </a:lnTo>
                  <a:lnTo>
                    <a:pt x="1371" y="720491"/>
                  </a:lnTo>
                  <a:lnTo>
                    <a:pt x="12162" y="650614"/>
                  </a:lnTo>
                  <a:lnTo>
                    <a:pt x="33280" y="582721"/>
                  </a:lnTo>
                  <a:lnTo>
                    <a:pt x="64242" y="517103"/>
                  </a:lnTo>
                  <a:lnTo>
                    <a:pt x="104562" y="454050"/>
                  </a:lnTo>
                  <a:lnTo>
                    <a:pt x="128081" y="423577"/>
                  </a:lnTo>
                  <a:lnTo>
                    <a:pt x="153758" y="393854"/>
                  </a:lnTo>
                  <a:lnTo>
                    <a:pt x="181532" y="364918"/>
                  </a:lnTo>
                  <a:lnTo>
                    <a:pt x="211344" y="336804"/>
                  </a:lnTo>
                  <a:lnTo>
                    <a:pt x="243132" y="309550"/>
                  </a:lnTo>
                  <a:lnTo>
                    <a:pt x="276837" y="283192"/>
                  </a:lnTo>
                  <a:lnTo>
                    <a:pt x="312397" y="257765"/>
                  </a:lnTo>
                  <a:lnTo>
                    <a:pt x="349752" y="233306"/>
                  </a:lnTo>
                  <a:lnTo>
                    <a:pt x="388842" y="209852"/>
                  </a:lnTo>
                  <a:lnTo>
                    <a:pt x="429606" y="187439"/>
                  </a:lnTo>
                  <a:lnTo>
                    <a:pt x="471984" y="166103"/>
                  </a:lnTo>
                  <a:lnTo>
                    <a:pt x="515915" y="145880"/>
                  </a:lnTo>
                  <a:lnTo>
                    <a:pt x="561339" y="126807"/>
                  </a:lnTo>
                  <a:lnTo>
                    <a:pt x="608194" y="108920"/>
                  </a:lnTo>
                  <a:lnTo>
                    <a:pt x="656421" y="92255"/>
                  </a:lnTo>
                  <a:lnTo>
                    <a:pt x="705960" y="76849"/>
                  </a:lnTo>
                  <a:lnTo>
                    <a:pt x="756748" y="62738"/>
                  </a:lnTo>
                  <a:lnTo>
                    <a:pt x="808727" y="49958"/>
                  </a:lnTo>
                  <a:lnTo>
                    <a:pt x="861836" y="38545"/>
                  </a:lnTo>
                  <a:lnTo>
                    <a:pt x="916013" y="28537"/>
                  </a:lnTo>
                  <a:lnTo>
                    <a:pt x="971199" y="19968"/>
                  </a:lnTo>
                  <a:lnTo>
                    <a:pt x="1027333" y="12876"/>
                  </a:lnTo>
                  <a:lnTo>
                    <a:pt x="1084354" y="7297"/>
                  </a:lnTo>
                  <a:lnTo>
                    <a:pt x="1142203" y="3267"/>
                  </a:lnTo>
                  <a:lnTo>
                    <a:pt x="1200818" y="822"/>
                  </a:lnTo>
                  <a:lnTo>
                    <a:pt x="1260139" y="0"/>
                  </a:lnTo>
                  <a:close/>
                </a:path>
              </a:pathLst>
            </a:custGeom>
            <a:ln w="25399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078222" y="3251518"/>
            <a:ext cx="62674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300" b="1" dirty="0">
                <a:latin typeface="Times New Roman"/>
                <a:cs typeface="Times New Roman"/>
              </a:rPr>
              <a:t>P :</a:t>
            </a:r>
            <a:r>
              <a:rPr sz="1300" b="1" spc="-160" dirty="0">
                <a:latin typeface="Times New Roman"/>
                <a:cs typeface="Times New Roman"/>
              </a:rPr>
              <a:t> </a:t>
            </a:r>
            <a:r>
              <a:rPr sz="1300" b="1" dirty="0">
                <a:latin typeface="Times New Roman"/>
                <a:cs typeface="Times New Roman"/>
              </a:rPr>
              <a:t>0,014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35386" y="1415860"/>
            <a:ext cx="2232660" cy="292735"/>
          </a:xfrm>
          <a:custGeom>
            <a:avLst/>
            <a:gdLst/>
            <a:ahLst/>
            <a:cxnLst/>
            <a:rect l="l" t="t" r="r" b="b"/>
            <a:pathLst>
              <a:path w="2232660" h="292735">
                <a:moveTo>
                  <a:pt x="2232240" y="0"/>
                </a:moveTo>
                <a:lnTo>
                  <a:pt x="0" y="0"/>
                </a:lnTo>
                <a:lnTo>
                  <a:pt x="0" y="292379"/>
                </a:lnTo>
                <a:lnTo>
                  <a:pt x="2232240" y="292379"/>
                </a:lnTo>
                <a:lnTo>
                  <a:pt x="22322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5915CE6-CC6A-554A-8807-E17CD8AF4AA0}"/>
              </a:ext>
            </a:extLst>
          </p:cNvPr>
          <p:cNvSpPr txBox="1"/>
          <p:nvPr/>
        </p:nvSpPr>
        <p:spPr>
          <a:xfrm>
            <a:off x="7810040" y="4184052"/>
            <a:ext cx="2476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Risque d’anémie x 8 avec l’AZT</a:t>
            </a:r>
          </a:p>
        </p:txBody>
      </p:sp>
    </p:spTree>
    <p:extLst>
      <p:ext uri="{BB962C8B-B14F-4D97-AF65-F5344CB8AC3E}">
        <p14:creationId xmlns:p14="http://schemas.microsoft.com/office/powerpoint/2010/main" val="63060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580845" y="1818936"/>
            <a:ext cx="9631667" cy="3796809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fr-FR" sz="2400" dirty="0">
                <a:latin typeface="+mn-lt"/>
              </a:rPr>
              <a:t>N’est pas efficace en cas de VIH-2</a:t>
            </a:r>
          </a:p>
          <a:p>
            <a:pPr marL="342900" marR="5080" indent="-342900">
              <a:lnSpc>
                <a:spcPct val="101099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fr-FR" sz="2400" dirty="0">
                <a:latin typeface="+mn-lt"/>
              </a:rPr>
              <a:t>Expérience encore restreinte pour les prématurés</a:t>
            </a:r>
          </a:p>
          <a:p>
            <a:pPr marL="742950" marR="5080" lvl="1" indent="-285750">
              <a:lnSpc>
                <a:spcPct val="101099"/>
              </a:lnSpc>
              <a:spcBef>
                <a:spcPct val="20000"/>
              </a:spcBef>
              <a:buFont typeface="Arial"/>
              <a:buChar char="–"/>
              <a:tabLst>
                <a:tab pos="354965" algn="l"/>
                <a:tab pos="355600" algn="l"/>
              </a:tabLst>
            </a:pPr>
            <a:r>
              <a:rPr lang="fr-FR" sz="2400" dirty="0">
                <a:latin typeface="+mn-lt"/>
              </a:rPr>
              <a:t>Données non publiées valident la dose  de 2 mg/kg/j chez le prématuré de &gt; 32 semaines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fr-FR" sz="2400" dirty="0">
                <a:latin typeface="+mn-lt"/>
              </a:rPr>
              <a:t>N’existe pas en forme IV</a:t>
            </a:r>
          </a:p>
          <a:p>
            <a:pPr marL="342900" marR="38735" indent="-342900">
              <a:lnSpc>
                <a:spcPct val="999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fr-FR" sz="2400" dirty="0">
                <a:latin typeface="+mn-lt"/>
              </a:rPr>
              <a:t>Que faire en cas de Résistance possible ou prouvée du virus maternel à la Névirapine ?</a:t>
            </a:r>
          </a:p>
          <a:p>
            <a:pPr marL="742950" marR="38735" lvl="1" indent="-285750">
              <a:lnSpc>
                <a:spcPct val="99900"/>
              </a:lnSpc>
              <a:spcBef>
                <a:spcPct val="20000"/>
              </a:spcBef>
              <a:buFont typeface="Arial"/>
              <a:buChar char="–"/>
              <a:tabLst>
                <a:tab pos="354965" algn="l"/>
                <a:tab pos="355600" algn="l"/>
              </a:tabLst>
            </a:pPr>
            <a:r>
              <a:rPr lang="fr-FR" sz="2400" dirty="0">
                <a:latin typeface="+mn-lt"/>
              </a:rPr>
              <a:t>Peut-on la recommander chez l’enfant en cas de CV  maternelle durablement indétectable pendant la  grossesse?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0E4508C-DFC0-C94D-9C9F-9B4DCC7F6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184017"/>
            <a:ext cx="9258300" cy="802302"/>
          </a:xfrm>
          <a:noFill/>
        </p:spPr>
        <p:txBody>
          <a:bodyPr/>
          <a:lstStyle/>
          <a:p>
            <a:r>
              <a:rPr lang="fr-FR" sz="2800" dirty="0">
                <a:solidFill>
                  <a:schemeClr val="tx1"/>
                </a:solidFill>
              </a:rPr>
              <a:t>Limitations de l’utilisation de la névirapine</a:t>
            </a:r>
          </a:p>
        </p:txBody>
      </p:sp>
    </p:spTree>
    <p:extLst>
      <p:ext uri="{BB962C8B-B14F-4D97-AF65-F5344CB8AC3E}">
        <p14:creationId xmlns:p14="http://schemas.microsoft.com/office/powerpoint/2010/main" val="94070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E53485F-3EB8-234A-9437-953B89845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pratique, dans la situation optimale !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0F28451-7CF6-B546-A696-8B89158EF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993187"/>
            <a:ext cx="9368319" cy="4410788"/>
          </a:xfrm>
        </p:spPr>
        <p:txBody>
          <a:bodyPr/>
          <a:lstStyle/>
          <a:p>
            <a:r>
              <a:rPr lang="fr-FR" dirty="0"/>
              <a:t>Traitement présent à la conception</a:t>
            </a:r>
          </a:p>
          <a:p>
            <a:pPr lvl="1"/>
            <a:r>
              <a:rPr lang="fr-FR" dirty="0"/>
              <a:t>Femme en âge de procréer : ARV « conception compatible »</a:t>
            </a:r>
          </a:p>
          <a:p>
            <a:r>
              <a:rPr lang="fr-FR" dirty="0"/>
              <a:t>Pas de changement de traitement</a:t>
            </a:r>
          </a:p>
          <a:p>
            <a:r>
              <a:rPr lang="fr-FR" dirty="0"/>
              <a:t>Pas de césarienne prophylactique</a:t>
            </a:r>
          </a:p>
          <a:p>
            <a:r>
              <a:rPr lang="fr-FR" dirty="0"/>
              <a:t>Névirapine une fois/j x 14 jours pour l’enfant</a:t>
            </a:r>
          </a:p>
          <a:p>
            <a:r>
              <a:rPr lang="fr-FR" dirty="0"/>
              <a:t>Discussion allaitement</a:t>
            </a:r>
          </a:p>
          <a:p>
            <a:pPr lvl="1"/>
            <a:r>
              <a:rPr lang="fr-FR" dirty="0"/>
              <a:t>Possible</a:t>
            </a:r>
          </a:p>
          <a:p>
            <a:pPr lvl="1"/>
            <a:r>
              <a:rPr lang="fr-FR" dirty="0"/>
              <a:t>Niveau de risque faible mais non encore bien déterminé</a:t>
            </a:r>
          </a:p>
          <a:p>
            <a:pPr lvl="2"/>
            <a:r>
              <a:rPr lang="fr-FR" dirty="0"/>
              <a:t>≤ 0,5%</a:t>
            </a:r>
          </a:p>
        </p:txBody>
      </p:sp>
    </p:spTree>
    <p:extLst>
      <p:ext uri="{BB962C8B-B14F-4D97-AF65-F5344CB8AC3E}">
        <p14:creationId xmlns:p14="http://schemas.microsoft.com/office/powerpoint/2010/main" val="2899262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D897F54-154E-4343-B274-18C37C688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Situation pas optimale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8225272-4728-BA42-B3F1-4911ACC94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22400"/>
            <a:ext cx="9273396" cy="4981575"/>
          </a:xfrm>
        </p:spPr>
        <p:txBody>
          <a:bodyPr/>
          <a:lstStyle/>
          <a:p>
            <a:r>
              <a:rPr lang="fr-FR" sz="2400" dirty="0"/>
              <a:t>Début de traitement tardif pendant la grossesse</a:t>
            </a:r>
          </a:p>
          <a:p>
            <a:pPr lvl="1"/>
            <a:r>
              <a:rPr lang="fr-FR" sz="2000" dirty="0"/>
              <a:t>Associer le raltégravir pour faire baisser la charge virale plus vite</a:t>
            </a:r>
          </a:p>
          <a:p>
            <a:pPr lvl="1"/>
            <a:r>
              <a:rPr lang="fr-FR" sz="2000" dirty="0"/>
              <a:t>Césarienne prophylactique à 38-39 SA si CV&gt; 400 cop/mL à 37 SA</a:t>
            </a:r>
          </a:p>
          <a:p>
            <a:pPr lvl="1"/>
            <a:r>
              <a:rPr lang="fr-FR" sz="2000" dirty="0"/>
              <a:t>Perfusion d’AZT : dose de charge de 2 mg/kg en 1 h, puis une dose d’entretien de 1 mg/kg/h pendant le travail ou la </a:t>
            </a:r>
            <a:r>
              <a:rPr lang="fr-FR" sz="2000" dirty="0" err="1"/>
              <a:t>césarienne</a:t>
            </a:r>
            <a:r>
              <a:rPr lang="fr-FR" sz="2000" dirty="0"/>
              <a:t> jusqu’au clampage du cordon</a:t>
            </a:r>
          </a:p>
          <a:p>
            <a:pPr lvl="1"/>
            <a:r>
              <a:rPr lang="fr-FR" sz="2000" dirty="0"/>
              <a:t>Trithérapie chez le nouveau-né</a:t>
            </a:r>
          </a:p>
          <a:p>
            <a:pPr lvl="2"/>
            <a:r>
              <a:rPr lang="fr-FR" sz="1800" dirty="0"/>
              <a:t>AZT + lamivudine 4 semaines + Nevirapine les 2 premières semaines</a:t>
            </a:r>
          </a:p>
          <a:p>
            <a:pPr marL="914400" lvl="2" indent="0">
              <a:buNone/>
            </a:pPr>
            <a:endParaRPr lang="fr-FR" sz="1800" dirty="0"/>
          </a:p>
          <a:p>
            <a:r>
              <a:rPr lang="fr-FR" sz="2400" dirty="0"/>
              <a:t>Prématurité</a:t>
            </a:r>
          </a:p>
          <a:p>
            <a:pPr lvl="1"/>
            <a:r>
              <a:rPr lang="fr-FR" sz="2000" dirty="0"/>
              <a:t>Attention au caractère </a:t>
            </a:r>
            <a:r>
              <a:rPr lang="fr-FR" sz="2000" dirty="0" err="1"/>
              <a:t>hyperosmolaire</a:t>
            </a:r>
            <a:r>
              <a:rPr lang="fr-FR" sz="2000" dirty="0"/>
              <a:t> de la solution d’AZT</a:t>
            </a:r>
          </a:p>
          <a:p>
            <a:pPr lvl="1"/>
            <a:r>
              <a:rPr lang="fr-FR" sz="2000" dirty="0"/>
              <a:t>L’AZT peut être administré IV</a:t>
            </a:r>
          </a:p>
        </p:txBody>
      </p:sp>
    </p:spTree>
    <p:extLst>
      <p:ext uri="{BB962C8B-B14F-4D97-AF65-F5344CB8AC3E}">
        <p14:creationId xmlns:p14="http://schemas.microsoft.com/office/powerpoint/2010/main" val="155972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E1253D-30A3-CA4C-9F4A-D7480D6E0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Suivi du nouveau-né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E9D0C5-79FF-884F-A7C1-5C4026FCF0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113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35A3A32-17F5-294A-9F72-59C90EBBE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surveillance biologique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A44EE6F-9A59-CE4A-99EA-B87B90A9E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3C22BF6-897A-034D-8364-875F0D23C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" t="11713" r="1569" b="1726"/>
          <a:stretch/>
        </p:blipFill>
        <p:spPr>
          <a:xfrm>
            <a:off x="1985320" y="1296079"/>
            <a:ext cx="6287785" cy="523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5628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634881E-44E6-FD41-B78F-5CA3C55C1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Mamie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4BF5D9F-5BCB-A541-A151-AE4261A83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Mamie, 22 ans, originaire de RDC,  vient d’arriver en France par le circuit « Méditerranée » avec ses trois enfants</a:t>
            </a:r>
          </a:p>
          <a:p>
            <a:r>
              <a:rPr lang="fr-FR" dirty="0"/>
              <a:t> Elle arrive à la consultation de gynécologie pour une grossesse à 28 SA. Le dépistage du VIH est positif.</a:t>
            </a:r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dirty="0">
                <a:sym typeface="Wingdings" pitchFamily="2" charset="2"/>
              </a:rPr>
              <a:t> Comment allez-vous organiser la prise en charge de Mamie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9042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FD7EEC1-659A-3947-A783-E665BDAEB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Rassurer les parents !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83D077E-78AE-CE40-85C4-B1AE68E08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969231"/>
            <a:ext cx="8975725" cy="1234709"/>
          </a:xfrm>
          <a:solidFill>
            <a:srgbClr val="FFC000"/>
          </a:solidFill>
          <a:ln>
            <a:solidFill>
              <a:srgbClr val="C0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fr-FR" sz="2400" b="1">
                <a:latin typeface="Calibri" panose="020F0502020204030204" pitchFamily="34" charset="0"/>
                <a:cs typeface="Calibri" panose="020F0502020204030204" pitchFamily="34" charset="0"/>
              </a:rPr>
              <a:t>L’absence de transmission mère-enfant peut être affirmée après deux examens PCR négatifs, dont un réalisé au moins un mois après l’arrêt du traitement prophylactique de l’enfant. </a:t>
            </a:r>
            <a:endParaRPr lang="fr-FR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fr-FR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11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9602A3E-9AEB-5042-8B08-9FDE1B63D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interrogations / Conséquences long terme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FAB94CF-B604-1141-A9DD-BB639C90C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L’utilisation des antiprotéases pendant la grossesse est associé à un sur-risque (modéré) de prématurité</a:t>
            </a:r>
          </a:p>
          <a:p>
            <a:r>
              <a:rPr lang="fr-FR" dirty="0"/>
              <a:t>Majoration du risque de dysfonction mitochondriale (3‰ dans EPF versus 1/10 000)</a:t>
            </a:r>
          </a:p>
          <a:p>
            <a:r>
              <a:rPr lang="fr-FR" dirty="0"/>
              <a:t>Toxicité myocardique de l’AZT</a:t>
            </a:r>
          </a:p>
          <a:p>
            <a:pPr lvl="1"/>
            <a:r>
              <a:rPr lang="fr-FR" dirty="0"/>
              <a:t>Transitoire, uniquement chez les filles, non-cliniquement significative</a:t>
            </a:r>
          </a:p>
          <a:p>
            <a:r>
              <a:rPr lang="fr-FR" dirty="0"/>
              <a:t>Risque oncogène</a:t>
            </a:r>
          </a:p>
          <a:p>
            <a:pPr lvl="1"/>
            <a:r>
              <a:rPr lang="fr-FR" dirty="0"/>
              <a:t>Démontré avec la Didanosine</a:t>
            </a:r>
          </a:p>
          <a:p>
            <a:pPr lvl="1"/>
            <a:r>
              <a:rPr lang="fr-FR" dirty="0"/>
              <a:t>Importance des registres et d’EPF</a:t>
            </a:r>
          </a:p>
        </p:txBody>
      </p:sp>
    </p:spTree>
    <p:extLst>
      <p:ext uri="{BB962C8B-B14F-4D97-AF65-F5344CB8AC3E}">
        <p14:creationId xmlns:p14="http://schemas.microsoft.com/office/powerpoint/2010/main" val="1270126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D182A4-93E2-B74E-9E66-902AD7107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suisses, toujours avant-gardistes !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42D1E90-461D-AA44-92C5-01502AE23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9241" y="1748417"/>
            <a:ext cx="3233057" cy="1469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EE93425-7F52-E24A-A8AE-ABC8A3C9C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81" y="3388725"/>
            <a:ext cx="3343274" cy="1221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7B4822C-0E6B-2242-B316-384DAA7BBAD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041322" y="1869897"/>
            <a:ext cx="5469392" cy="3598669"/>
          </a:xfrm>
        </p:spPr>
        <p:txBody>
          <a:bodyPr>
            <a:noAutofit/>
          </a:bodyPr>
          <a:lstStyle/>
          <a:p>
            <a:r>
              <a:rPr lang="fr-FR" sz="2025" dirty="0"/>
              <a:t>La décision d’allaitement maternel doit être « concertée » (scénario optimal)</a:t>
            </a:r>
          </a:p>
          <a:p>
            <a:r>
              <a:rPr lang="fr-FR" sz="2025" dirty="0"/>
              <a:t>Il ne faut pas donner de TPE au nourrisson quand la charge virale de la mère a toujours été indétectable (scénario optimal) </a:t>
            </a:r>
            <a:r>
              <a:rPr lang="fr-FR" sz="2025" dirty="0">
                <a:sym typeface="Wingdings" pitchFamily="2" charset="2"/>
              </a:rPr>
              <a:t> </a:t>
            </a:r>
            <a:r>
              <a:rPr lang="fr-FR" sz="2025" dirty="0"/>
              <a:t>la prophylaxie post-exposition disparaît:</a:t>
            </a:r>
          </a:p>
          <a:p>
            <a:pPr lvl="1"/>
            <a:r>
              <a:rPr lang="fr-FR" sz="2025" dirty="0"/>
              <a:t>Soit pas de traitement si CV indétectable</a:t>
            </a:r>
          </a:p>
          <a:p>
            <a:pPr lvl="1"/>
            <a:r>
              <a:rPr lang="fr-FR" sz="2025" dirty="0"/>
              <a:t>Soit trithérapie si CV détectable</a:t>
            </a:r>
          </a:p>
          <a:p>
            <a:endParaRPr lang="fr-FR" sz="2025" dirty="0"/>
          </a:p>
          <a:p>
            <a:endParaRPr lang="fr-FR" sz="2025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77C45B9-315C-B54E-8E19-133A50E0E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688" y="966788"/>
            <a:ext cx="7371050" cy="5446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Résultat de recherche d'images pour &quot;drapeau suisse gif&quot;&quot;">
            <a:extLst>
              <a:ext uri="{FF2B5EF4-FFF2-40B4-BE49-F238E27FC236}">
                <a16:creationId xmlns:a16="http://schemas.microsoft.com/office/drawing/2014/main" id="{FC03F0BC-EE36-D945-9F3B-C96BED3B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914" y="282563"/>
            <a:ext cx="755597" cy="56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85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1538941-4047-FF4F-BE2C-93761C3C4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On récapitule</a:t>
            </a:r>
            <a:br>
              <a:rPr lang="fr-FR" dirty="0"/>
            </a:br>
            <a:r>
              <a:rPr lang="fr-FR" dirty="0"/>
              <a:t>Qu’avez-vous retenu d’important  ?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75BACA0-6D9D-9948-A2B1-658FCEA35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dirty="0"/>
              <a:t>En cas de charge virale indétectable dans les couples vivant avec le VIH, </a:t>
            </a:r>
            <a:r>
              <a:rPr lang="fr-FR" sz="2000" b="1" dirty="0"/>
              <a:t>on peut faire des bébés </a:t>
            </a:r>
            <a:r>
              <a:rPr lang="fr-FR" sz="2000" dirty="0"/>
              <a:t>comme tout le monde !</a:t>
            </a:r>
          </a:p>
          <a:p>
            <a:r>
              <a:rPr lang="fr-FR" sz="2000" dirty="0"/>
              <a:t>L’idéal est que la future mère vivant avec le VIH soit traitée </a:t>
            </a:r>
            <a:r>
              <a:rPr lang="fr-FR" sz="2000" b="1" dirty="0"/>
              <a:t>avant la conception</a:t>
            </a:r>
            <a:r>
              <a:rPr lang="fr-FR" sz="2000" dirty="0"/>
              <a:t>.</a:t>
            </a:r>
            <a:endParaRPr lang="fr-FR" sz="2000" b="1" dirty="0"/>
          </a:p>
          <a:p>
            <a:r>
              <a:rPr lang="fr-FR" sz="2000" dirty="0"/>
              <a:t>Il faut bien peser les avantages et les inconvénients de la poursuite ou du </a:t>
            </a:r>
            <a:r>
              <a:rPr lang="fr-FR" sz="2000" b="1" dirty="0"/>
              <a:t>changement de traitement</a:t>
            </a:r>
            <a:r>
              <a:rPr lang="fr-FR" sz="2000" dirty="0"/>
              <a:t> antirétroviral pendant la grossesse : avis d’expert !</a:t>
            </a:r>
          </a:p>
          <a:p>
            <a:r>
              <a:rPr lang="fr-FR" sz="2000" dirty="0"/>
              <a:t>L’allaitement maternel n’est pas indiqué mais peut se discuter.</a:t>
            </a:r>
          </a:p>
          <a:p>
            <a:r>
              <a:rPr lang="fr-FR" sz="2000" dirty="0"/>
              <a:t>Le traitement ARV préférentiel de l’enfant en post exposition est la </a:t>
            </a:r>
            <a:r>
              <a:rPr lang="fr-FR" sz="2000" b="1" dirty="0"/>
              <a:t>névirapine </a:t>
            </a:r>
            <a:r>
              <a:rPr lang="fr-FR" sz="2000" dirty="0"/>
              <a:t>14 jours.</a:t>
            </a:r>
          </a:p>
          <a:p>
            <a:r>
              <a:rPr lang="fr-FR" sz="2000" dirty="0"/>
              <a:t>On peut affirmer l’absence de contamination de l’enfant après une PCR négative un mois après l’arrêt du traitement.</a:t>
            </a:r>
          </a:p>
          <a:p>
            <a:r>
              <a:rPr lang="fr-FR" sz="2000" dirty="0"/>
              <a:t>Le suivi spécialisé de l’enfant doit durer 18 mois et se termine par une sérologie VIH redevenue négative.</a:t>
            </a:r>
          </a:p>
        </p:txBody>
      </p:sp>
    </p:spTree>
    <p:extLst>
      <p:ext uri="{BB962C8B-B14F-4D97-AF65-F5344CB8AC3E}">
        <p14:creationId xmlns:p14="http://schemas.microsoft.com/office/powerpoint/2010/main" val="121786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FE1A85B-8D53-BB40-92B1-41173DBC5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ressources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6BA5EA6-D4BA-C34B-8A97-9805E80E7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/>
              <a:t>Recommandations nationales</a:t>
            </a:r>
          </a:p>
          <a:p>
            <a:pPr lvl="1"/>
            <a:r>
              <a:rPr lang="fr-FR" sz="2000" dirty="0">
                <a:hlinkClick r:id="rId2"/>
              </a:rPr>
              <a:t>https://cns.sante.fr/actualites/prise-en-charge-du-vih-recommandations-du-groupe-dexperts/</a:t>
            </a:r>
            <a:endParaRPr lang="fr-FR" sz="2000" dirty="0"/>
          </a:p>
          <a:p>
            <a:pPr marL="457200" lvl="1" indent="0">
              <a:buNone/>
            </a:pPr>
            <a:endParaRPr lang="fr-FR" sz="2000" dirty="0"/>
          </a:p>
          <a:p>
            <a:r>
              <a:rPr lang="fr-FR" sz="2400" dirty="0"/>
              <a:t>Recommandations européennes</a:t>
            </a:r>
          </a:p>
          <a:p>
            <a:pPr lvl="1"/>
            <a:r>
              <a:rPr lang="fr-FR" sz="2000" dirty="0">
                <a:hlinkClick r:id="rId3"/>
              </a:rPr>
              <a:t>https://www.eacsociety.org/guidelines/eacs-guidelines/eacs-guidelines.html</a:t>
            </a:r>
            <a:endParaRPr lang="fr-FR" sz="2000" dirty="0"/>
          </a:p>
          <a:p>
            <a:pPr marL="457200" lvl="1" indent="0">
              <a:buNone/>
            </a:pPr>
            <a:endParaRPr lang="fr-FR" sz="2000" dirty="0"/>
          </a:p>
          <a:p>
            <a:r>
              <a:rPr lang="fr-FR" sz="2400" dirty="0"/>
              <a:t>Cohortes ANRS</a:t>
            </a:r>
          </a:p>
          <a:p>
            <a:pPr lvl="1"/>
            <a:r>
              <a:rPr lang="fr-FR" sz="1200" b="1" dirty="0"/>
              <a:t>Cohorte ANRS CO1/CO11 : Transmission Mère-Enfant du VIH</a:t>
            </a:r>
          </a:p>
          <a:p>
            <a:pPr lvl="2"/>
            <a:r>
              <a:rPr lang="fr-FR" sz="900" b="1" dirty="0"/>
              <a:t>&gt; 24.000 grossesses de femmes vivant avec le VIH</a:t>
            </a:r>
          </a:p>
          <a:p>
            <a:pPr lvl="1"/>
            <a:r>
              <a:rPr lang="fr-FR" sz="1200" b="1" dirty="0"/>
              <a:t>Cohorte ANRS CO10 : enfants vivant avec le VIH</a:t>
            </a:r>
          </a:p>
          <a:p>
            <a:pPr lvl="2"/>
            <a:r>
              <a:rPr lang="fr-FR" sz="900" b="1" dirty="0"/>
              <a:t>780 enfants inclus</a:t>
            </a:r>
          </a:p>
          <a:p>
            <a:pPr lvl="1"/>
            <a:r>
              <a:rPr lang="fr-FR" sz="1200" b="1" dirty="0"/>
              <a:t>Cohorte CO19 « </a:t>
            </a:r>
            <a:r>
              <a:rPr lang="fr-FR" sz="1200" b="1" dirty="0" err="1"/>
              <a:t>Coverte</a:t>
            </a:r>
            <a:r>
              <a:rPr lang="fr-FR" sz="1200" b="1" dirty="0"/>
              <a:t> »: devenir des jeunes infectés à la naissance</a:t>
            </a:r>
          </a:p>
          <a:p>
            <a:pPr lvl="2"/>
            <a:r>
              <a:rPr lang="fr-FR" sz="900" b="1" dirty="0"/>
              <a:t>388 jeunes vivant avec le VIH depuis la naissance et 60 volontaires non infectés</a:t>
            </a:r>
          </a:p>
          <a:p>
            <a:pPr marL="914400" lvl="2" indent="0">
              <a:buNone/>
            </a:pPr>
            <a:endParaRPr lang="fr-FR" sz="900" b="1" dirty="0"/>
          </a:p>
          <a:p>
            <a:r>
              <a:rPr lang="fr-FR" sz="2400" dirty="0"/>
              <a:t>Ressources locales : les COREVIH</a:t>
            </a:r>
          </a:p>
          <a:p>
            <a:pPr lvl="1"/>
            <a:endParaRPr lang="fr-FR" sz="1200" b="1" dirty="0"/>
          </a:p>
          <a:p>
            <a:pPr lvl="1"/>
            <a:endParaRPr lang="fr-FR" sz="1100" dirty="0"/>
          </a:p>
          <a:p>
            <a:pPr lvl="1"/>
            <a:endParaRPr lang="fr-FR" sz="2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5F20BD-260E-4944-8B8C-895B93169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962" y="2797735"/>
            <a:ext cx="1050264" cy="1561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CDA1570-2E96-0A40-A50F-6E9D16CDE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9437" y="1282932"/>
            <a:ext cx="947055" cy="1338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A991A78-8BF2-6541-A402-09C24EFE3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1480" y="4071065"/>
            <a:ext cx="1102020" cy="575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6253AFC-9D19-6843-BC2A-E74306ADF9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2481" y="4693460"/>
            <a:ext cx="1719418" cy="2081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305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Futura" charset="0"/>
                <a:hlinkClick r:id="rId3"/>
              </a:rPr>
              <a:t>http://www.corevih-bretagne.fr</a:t>
            </a:r>
            <a:r>
              <a:rPr lang="fr-FR">
                <a:latin typeface="Futura" charset="0"/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A3BEDDD-1E9F-3640-A333-08CCC6EED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0" y="1323709"/>
            <a:ext cx="4461194" cy="4599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6C007EA-85C7-EA4F-B9C7-11E8EE3A3896}"/>
              </a:ext>
            </a:extLst>
          </p:cNvPr>
          <p:cNvSpPr txBox="1"/>
          <p:nvPr/>
        </p:nvSpPr>
        <p:spPr>
          <a:xfrm>
            <a:off x="1921221" y="3502025"/>
            <a:ext cx="202651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Merci !</a:t>
            </a:r>
          </a:p>
          <a:p>
            <a:pPr algn="ctr"/>
            <a:r>
              <a:rPr lang="fr-FR" sz="1050" i="1" dirty="0" err="1"/>
              <a:t>cedric.arvieux@chu-rennes.fr</a:t>
            </a:r>
            <a:endParaRPr lang="fr-FR" sz="1050" i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2B24A6C-1EBE-014D-865A-64957A88AF18}"/>
              </a:ext>
            </a:extLst>
          </p:cNvPr>
          <p:cNvSpPr txBox="1"/>
          <p:nvPr/>
        </p:nvSpPr>
        <p:spPr>
          <a:xfrm>
            <a:off x="534928" y="6412726"/>
            <a:ext cx="4520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Merci à Laurent Mandelbrot, Jeanne </a:t>
            </a:r>
            <a:r>
              <a:rPr lang="fr-FR" i="1" dirty="0" err="1"/>
              <a:t>Sibiude</a:t>
            </a:r>
            <a:r>
              <a:rPr lang="fr-FR" i="1" dirty="0"/>
              <a:t> et Catherine </a:t>
            </a:r>
            <a:r>
              <a:rPr lang="fr-FR" i="1" dirty="0" err="1"/>
              <a:t>Dolfus</a:t>
            </a:r>
            <a:endParaRPr lang="fr-FR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FE20AB2-418B-2D48-B008-5BCF84FD4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 pédagogiques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01B8D90-42EB-1748-9F6A-2DE3887D3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/>
              <a:t>Être en capacité de conseiller un couple </a:t>
            </a:r>
            <a:r>
              <a:rPr lang="fr-FR" sz="2400" dirty="0" err="1"/>
              <a:t>séro</a:t>
            </a:r>
            <a:r>
              <a:rPr lang="fr-FR" sz="2400" dirty="0"/>
              <a:t>-différent sur les modalité de conception et d’orienter en cas d’infertilité</a:t>
            </a:r>
          </a:p>
          <a:p>
            <a:r>
              <a:rPr lang="fr-FR" sz="2400" dirty="0"/>
              <a:t>Être en capacité de conseiller un couple vivant avec le VIH concernant la procréation</a:t>
            </a:r>
          </a:p>
          <a:p>
            <a:r>
              <a:rPr lang="fr-FR" sz="2400" dirty="0"/>
              <a:t>Pouvoir déterminer avec les futurs parents le meilleur traitement pendant la grossesse des femmes vivant avec le VIH et la meilleure prise en charge de l’enfant à naitre</a:t>
            </a:r>
          </a:p>
          <a:p>
            <a:pPr lvl="1"/>
            <a:r>
              <a:rPr lang="fr-FR" sz="2000" dirty="0"/>
              <a:t>Traitement</a:t>
            </a:r>
          </a:p>
          <a:p>
            <a:pPr lvl="1"/>
            <a:r>
              <a:rPr lang="fr-FR" sz="2000" dirty="0"/>
              <a:t>Modalités d’accouchement</a:t>
            </a:r>
          </a:p>
          <a:p>
            <a:pPr lvl="1"/>
            <a:r>
              <a:rPr lang="fr-FR" sz="2000" dirty="0"/>
              <a:t>Allaitement</a:t>
            </a:r>
          </a:p>
          <a:p>
            <a:r>
              <a:rPr lang="fr-FR" sz="2400" dirty="0"/>
              <a:t>Savoir prescrire et surveiller un traitement post exposition du nouveau-né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39195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DE864B9-120D-3945-97BC-2FA620E3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pincée d’Histoire et d’épidémiologie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3FEB86A-2E0F-9E4D-8BEF-B86684CB37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0336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066B715-24CD-184A-A532-9C6810CDB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peu d’histoire…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40502EB-D980-CF4E-A99D-6178B2810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751589"/>
            <a:ext cx="8975725" cy="3652386"/>
          </a:xfrm>
        </p:spPr>
        <p:txBody>
          <a:bodyPr/>
          <a:lstStyle/>
          <a:p>
            <a:r>
              <a:rPr lang="fr-FR" dirty="0"/>
              <a:t>Découverte du Sida : 1981</a:t>
            </a:r>
          </a:p>
          <a:p>
            <a:r>
              <a:rPr lang="fr-FR" dirty="0"/>
              <a:t>Découverte du VIH : 1983</a:t>
            </a:r>
          </a:p>
          <a:p>
            <a:r>
              <a:rPr lang="fr-FR" dirty="0"/>
              <a:t>Description de la transmission mère-enfant : 1984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99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32AE43-FAFE-4A86-A6C3-2AB8AB3348A8}"/>
              </a:ext>
            </a:extLst>
          </p:cNvPr>
          <p:cNvGrpSpPr/>
          <p:nvPr/>
        </p:nvGrpSpPr>
        <p:grpSpPr>
          <a:xfrm>
            <a:off x="606425" y="730250"/>
            <a:ext cx="9585325" cy="5425194"/>
            <a:chOff x="606425" y="730250"/>
            <a:chExt cx="9585325" cy="5425194"/>
          </a:xfrm>
        </p:grpSpPr>
        <p:sp>
          <p:nvSpPr>
            <p:cNvPr id="13315" name="Rectangle 37"/>
            <p:cNvSpPr>
              <a:spLocks noChangeArrowheads="1"/>
            </p:cNvSpPr>
            <p:nvPr/>
          </p:nvSpPr>
          <p:spPr bwMode="auto">
            <a:xfrm>
              <a:off x="606425" y="730250"/>
              <a:ext cx="958532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old" panose="020B0704020202020204" pitchFamily="34" charset="0"/>
                  <a:ea typeface="ＭＳ Ｐゴシック" pitchFamily="34" charset="-128"/>
                  <a:cs typeface="+mn-cs"/>
                </a:rPr>
                <a:t>Estimation du nombre d’enfants (&lt;15 ans) vivant avec le VIH </a:t>
              </a:r>
              <a:r>
                <a:rPr kumimoji="0" lang="en-US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E5F4FD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  <a:sym typeface="Webdings" pitchFamily="18" charset="2"/>
                </a:rPr>
                <a:t></a:t>
              </a: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old" panose="020B0704020202020204" pitchFamily="34" charset="0"/>
                  <a:ea typeface="ＭＳ Ｐゴシック" pitchFamily="34" charset="-128"/>
                  <a:cs typeface="Arial Bold" panose="020B0704020202020204" pitchFamily="34" charset="0"/>
                </a:rPr>
                <a:t> 2018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7EA502A-E94C-45DC-B39C-781EE1A89FB0}"/>
                </a:ext>
              </a:extLst>
            </p:cNvPr>
            <p:cNvGrpSpPr/>
            <p:nvPr/>
          </p:nvGrpSpPr>
          <p:grpSpPr>
            <a:xfrm>
              <a:off x="1246894" y="1440000"/>
              <a:ext cx="8029861" cy="4424363"/>
              <a:chOff x="1246894" y="1504950"/>
              <a:chExt cx="8029861" cy="4424363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894" y="1504950"/>
                <a:ext cx="8029861" cy="3878199"/>
              </a:xfrm>
              <a:prstGeom prst="rect">
                <a:avLst/>
              </a:prstGeom>
            </p:spPr>
          </p:pic>
          <p:sp>
            <p:nvSpPr>
              <p:cNvPr id="13316" name="Rectangle 38"/>
              <p:cNvSpPr>
                <a:spLocks noChangeArrowheads="1"/>
              </p:cNvSpPr>
              <p:nvPr/>
            </p:nvSpPr>
            <p:spPr bwMode="auto">
              <a:xfrm>
                <a:off x="1555750" y="5529263"/>
                <a:ext cx="7418388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4184" tIns="47092" rIns="94184" bIns="47092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935038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old" panose="020B0704020202020204" pitchFamily="34" charset="0"/>
                    <a:ea typeface="ＭＳ Ｐゴシック" pitchFamily="34" charset="-128"/>
                    <a:cs typeface="Arial Bold" panose="020B0704020202020204" pitchFamily="34" charset="0"/>
                  </a:rPr>
                  <a:t>Total: 1.7 million 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rPr>
                  <a:t>[1.3 million–2.2 millions]</a:t>
                </a:r>
              </a:p>
            </p:txBody>
          </p:sp>
          <p:sp>
            <p:nvSpPr>
              <p:cNvPr id="13317" name="Rectangle 27"/>
              <p:cNvSpPr>
                <a:spLocks noChangeArrowheads="1"/>
              </p:cNvSpPr>
              <p:nvPr/>
            </p:nvSpPr>
            <p:spPr bwMode="auto">
              <a:xfrm>
                <a:off x="3829311" y="3083360"/>
                <a:ext cx="2700078" cy="4361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935038" rtl="0" eaLnBrk="0" fontAlgn="base" latinLnBrk="0" hangingPunct="0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rPr>
                  <a:t>Moyen-Orient et Afrique du Nord</a:t>
                </a:r>
              </a:p>
              <a:p>
                <a:pPr marL="0" marR="0" lvl="0" indent="0" algn="ctr" defTabSz="935038" rtl="0" eaLnBrk="0" fontAlgn="base" latinLnBrk="0" hangingPunct="0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rPr>
                  <a:t>9900</a:t>
                </a:r>
              </a:p>
              <a:p>
                <a:pPr marL="0" marR="0" lvl="0" indent="0" algn="ctr" defTabSz="935038" rtl="0" eaLnBrk="0" fontAlgn="base" latinLnBrk="0" hangingPunct="0">
                  <a:lnSpc>
                    <a:spcPct val="6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5F5F"/>
                    </a:solidFill>
                    <a:effectLst/>
                    <a:uLnTx/>
                    <a:uFillTx/>
                    <a:latin typeface="Arial Narrow" pitchFamily="34" charset="0"/>
                    <a:ea typeface="ＭＳ Ｐゴシック" pitchFamily="34" charset="-128"/>
                    <a:cs typeface="+mn-cs"/>
                  </a:rPr>
                  <a:t>[6800–14 000]</a:t>
                </a:r>
              </a:p>
            </p:txBody>
          </p:sp>
          <p:sp>
            <p:nvSpPr>
              <p:cNvPr id="13318" name="Rectangle 28"/>
              <p:cNvSpPr>
                <a:spLocks noChangeArrowheads="1"/>
              </p:cNvSpPr>
              <p:nvPr/>
            </p:nvSpPr>
            <p:spPr bwMode="auto">
              <a:xfrm>
                <a:off x="3631332" y="3607672"/>
                <a:ext cx="2322254" cy="4361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935038" rtl="0" eaLnBrk="0" fontAlgn="base" latinLnBrk="0" hangingPunct="0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rPr>
                  <a:t>Afrique de l'Ouest et du Centre</a:t>
                </a:r>
              </a:p>
              <a:p>
                <a:pPr marL="0" marR="0" lvl="0" indent="0" algn="ctr" defTabSz="935038" rtl="0" eaLnBrk="0" fontAlgn="base" latinLnBrk="0" hangingPunct="0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rPr>
                  <a:t>450 000</a:t>
                </a:r>
                <a:endPara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  <a:p>
                <a:pPr marL="0" marR="0" lvl="0" indent="0" algn="ctr" defTabSz="935038" rtl="0" eaLnBrk="0" fontAlgn="base" latinLnBrk="0" hangingPunct="0">
                  <a:lnSpc>
                    <a:spcPct val="6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5F5F"/>
                    </a:solidFill>
                    <a:effectLst/>
                    <a:uLnTx/>
                    <a:uFillTx/>
                    <a:latin typeface="Arial Narrow" pitchFamily="34" charset="0"/>
                    <a:ea typeface="ＭＳ Ｐゴシック" pitchFamily="34" charset="-128"/>
                    <a:cs typeface="+mn-cs"/>
                  </a:rPr>
                  <a:t>[320 000–590 000]</a:t>
                </a:r>
              </a:p>
            </p:txBody>
          </p:sp>
          <p:sp>
            <p:nvSpPr>
              <p:cNvPr id="13319" name="Rectangle 29"/>
              <p:cNvSpPr>
                <a:spLocks noChangeArrowheads="1"/>
              </p:cNvSpPr>
              <p:nvPr/>
            </p:nvSpPr>
            <p:spPr bwMode="auto">
              <a:xfrm>
                <a:off x="5496606" y="2066969"/>
                <a:ext cx="2367490" cy="32618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935038" rtl="0" eaLnBrk="0" fontAlgn="base" latinLnBrk="0" hangingPunct="0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rPr>
                  <a:t>Europe de l’Est et Asie centrale</a:t>
                </a:r>
              </a:p>
              <a:p>
                <a:pPr marL="0" marR="0" lvl="0" indent="0" algn="ctr" defTabSz="935038" rtl="0" eaLnBrk="0" fontAlgn="base" latinLnBrk="0" hangingPunct="0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rPr>
                  <a:t>…*</a:t>
                </a:r>
              </a:p>
            </p:txBody>
          </p:sp>
          <p:sp>
            <p:nvSpPr>
              <p:cNvPr id="13320" name="Rectangle 30"/>
              <p:cNvSpPr>
                <a:spLocks noChangeArrowheads="1"/>
              </p:cNvSpPr>
              <p:nvPr/>
            </p:nvSpPr>
            <p:spPr bwMode="auto">
              <a:xfrm>
                <a:off x="6765546" y="3847630"/>
                <a:ext cx="2197100" cy="4401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935038" rtl="0" eaLnBrk="0" fontAlgn="base" latinLnBrk="0" hangingPunct="0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285750" algn="l"/>
                  </a:tabLst>
                  <a:defRPr/>
                </a:pPr>
                <a:r>
                  <a:rPr kumimoji="0" lang="fr-FR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rPr>
                  <a:t>Asie et Pacifique</a:t>
                </a:r>
              </a:p>
              <a:p>
                <a:pPr marL="0" marR="0" lvl="0" indent="0" algn="ctr" defTabSz="935038" rtl="0" eaLnBrk="0" fontAlgn="base" latinLnBrk="0" hangingPunct="0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>
                    <a:tab pos="285750" algn="l"/>
                  </a:tabLst>
                  <a:defRPr/>
                </a:pP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rPr>
                  <a:t>110 000</a:t>
                </a:r>
              </a:p>
              <a:p>
                <a:pPr marL="0" marR="0" lvl="0" indent="0" algn="ctr" defTabSz="935038" rtl="0" eaLnBrk="0" fontAlgn="base" latinLnBrk="0" hangingPunct="0">
                  <a:lnSpc>
                    <a:spcPct val="6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285750" algn="l"/>
                  </a:tabLst>
                  <a:defRPr/>
                </a:pPr>
                <a:r>
                  <a:rPr kumimoji="0" lang="en-US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5F5F"/>
                    </a:solidFill>
                    <a:effectLst/>
                    <a:uLnTx/>
                    <a:uFillTx/>
                    <a:latin typeface="Arial Narrow" pitchFamily="34" charset="0"/>
                    <a:ea typeface="ＭＳ Ｐゴシック" pitchFamily="34" charset="-128"/>
                    <a:cs typeface="+mn-cs"/>
                  </a:rPr>
                  <a:t>[95 000–160 000]</a:t>
                </a:r>
              </a:p>
            </p:txBody>
          </p:sp>
          <p:sp>
            <p:nvSpPr>
              <p:cNvPr id="13321" name="Rectangle 32"/>
              <p:cNvSpPr>
                <a:spLocks noChangeArrowheads="1"/>
              </p:cNvSpPr>
              <p:nvPr/>
            </p:nvSpPr>
            <p:spPr bwMode="auto">
              <a:xfrm>
                <a:off x="1327150" y="2276475"/>
                <a:ext cx="3960366" cy="32618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935038" rtl="0" eaLnBrk="0" fontAlgn="base" latinLnBrk="0" hangingPunct="0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rPr>
                  <a:t>Amérique du Nord et Europe occidentale et centrale</a:t>
                </a:r>
              </a:p>
              <a:p>
                <a:pPr marL="0" marR="0" lvl="0" indent="0" algn="ctr" defTabSz="935038" rtl="0" eaLnBrk="1" fontAlgn="base" latinLnBrk="0" hangingPunct="1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rPr>
                  <a:t>…*</a:t>
                </a:r>
              </a:p>
            </p:txBody>
          </p:sp>
          <p:sp>
            <p:nvSpPr>
              <p:cNvPr id="13323" name="Rectangle 28"/>
              <p:cNvSpPr>
                <a:spLocks noChangeArrowheads="1"/>
              </p:cNvSpPr>
              <p:nvPr/>
            </p:nvSpPr>
            <p:spPr bwMode="auto">
              <a:xfrm>
                <a:off x="4364038" y="4257675"/>
                <a:ext cx="2182812" cy="4401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935038" rtl="0" eaLnBrk="0" fontAlgn="base" latinLnBrk="0" hangingPunct="0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rPr>
                  <a:t>Afrique de l'Est et du Sud</a:t>
                </a:r>
              </a:p>
              <a:p>
                <a:pPr marL="0" marR="0" lvl="0" indent="0" algn="ctr" defTabSz="935038" rtl="0" eaLnBrk="0" fontAlgn="base" latinLnBrk="0" hangingPunct="0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rPr>
                  <a:t>1.1 million</a:t>
                </a:r>
                <a:endPara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  <a:p>
                <a:pPr marL="0" marR="0" lvl="0" indent="0" algn="ctr" defTabSz="935038" rtl="0" eaLnBrk="0" fontAlgn="base" latinLnBrk="0" hangingPunct="0">
                  <a:lnSpc>
                    <a:spcPct val="6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5F5F"/>
                    </a:solidFill>
                    <a:effectLst/>
                    <a:uLnTx/>
                    <a:uFillTx/>
                    <a:latin typeface="Arial Narrow" pitchFamily="34" charset="0"/>
                    <a:ea typeface="ＭＳ Ｐゴシック" pitchFamily="34" charset="-128"/>
                    <a:cs typeface="+mn-cs"/>
                  </a:rPr>
                  <a:t>[850 000–1.4 million]</a:t>
                </a:r>
              </a:p>
            </p:txBody>
          </p:sp>
          <p:sp>
            <p:nvSpPr>
              <p:cNvPr id="12" name="Rectangle 33"/>
              <p:cNvSpPr>
                <a:spLocks noChangeArrowheads="1"/>
              </p:cNvSpPr>
              <p:nvPr/>
            </p:nvSpPr>
            <p:spPr bwMode="auto">
              <a:xfrm>
                <a:off x="2373313" y="4150241"/>
                <a:ext cx="1762125" cy="4361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935038" rtl="0" eaLnBrk="0" fontAlgn="base" latinLnBrk="0" hangingPunct="0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rPr>
                  <a:t>Amérique latine </a:t>
                </a:r>
              </a:p>
              <a:p>
                <a:pPr marL="0" marR="0" lvl="0" indent="0" algn="ctr" defTabSz="935038" rtl="0" eaLnBrk="0" fontAlgn="base" latinLnBrk="0" hangingPunct="0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rPr>
                  <a:t>31 000</a:t>
                </a:r>
              </a:p>
              <a:p>
                <a:pPr marL="0" marR="0" lvl="0" indent="0" algn="ctr" defTabSz="935038" rtl="0" eaLnBrk="0" fontAlgn="base" latinLnBrk="0" hangingPunct="0">
                  <a:lnSpc>
                    <a:spcPct val="6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5F5F"/>
                    </a:solidFill>
                    <a:effectLst/>
                    <a:uLnTx/>
                    <a:uFillTx/>
                    <a:latin typeface="Arial Narrow" pitchFamily="34" charset="0"/>
                    <a:ea typeface="ＭＳ Ｐゴシック" pitchFamily="34" charset="-128"/>
                    <a:cs typeface="+mn-cs"/>
                  </a:rPr>
                  <a:t>[25 000–40 000]</a:t>
                </a:r>
              </a:p>
            </p:txBody>
          </p:sp>
          <p:sp>
            <p:nvSpPr>
              <p:cNvPr id="13" name="Rectangle 33"/>
              <p:cNvSpPr>
                <a:spLocks noChangeArrowheads="1"/>
              </p:cNvSpPr>
              <p:nvPr/>
            </p:nvSpPr>
            <p:spPr bwMode="auto">
              <a:xfrm>
                <a:off x="2119164" y="3140968"/>
                <a:ext cx="1762125" cy="4361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935038" rtl="0" eaLnBrk="0" fontAlgn="base" latinLnBrk="0" hangingPunct="0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rPr>
                  <a:t>Caraïbes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  <a:p>
                <a:pPr marL="0" marR="0" lvl="0" indent="0" algn="ctr" defTabSz="935038" rtl="0" eaLnBrk="0" fontAlgn="base" latinLnBrk="0" hangingPunct="0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rPr>
                  <a:t>11 000</a:t>
                </a:r>
              </a:p>
              <a:p>
                <a:pPr marL="0" marR="0" lvl="0" indent="0" algn="ctr" defTabSz="935038" rtl="0" eaLnBrk="0" fontAlgn="base" latinLnBrk="0" hangingPunct="0">
                  <a:lnSpc>
                    <a:spcPct val="6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5F5F"/>
                    </a:solidFill>
                    <a:effectLst/>
                    <a:uLnTx/>
                    <a:uFillTx/>
                    <a:latin typeface="Arial Narrow" pitchFamily="34" charset="0"/>
                    <a:ea typeface="ＭＳ Ｐゴシック" pitchFamily="34" charset="-128"/>
                    <a:cs typeface="+mn-cs"/>
                  </a:rPr>
                  <a:t>[9000–13 000]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97451-9567-4A17-B01F-F6DCD373E8E9}"/>
                </a:ext>
              </a:extLst>
            </p:cNvPr>
            <p:cNvSpPr txBox="1"/>
            <p:nvPr/>
          </p:nvSpPr>
          <p:spPr>
            <a:xfrm>
              <a:off x="608400" y="5940000"/>
              <a:ext cx="353334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ＭＳ Ｐゴシック" pitchFamily="34" charset="-128"/>
                  <a:cs typeface="+mn-cs"/>
                </a:rPr>
                <a:t>*</a:t>
              </a: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ＭＳ Ｐゴシック" pitchFamily="34" charset="-128"/>
                  <a:cs typeface="+mn-cs"/>
                </a:rPr>
                <a:t> Les estimations du nombre d’enfants ne sont pas publiées en raison des chiffres réduits.</a:t>
              </a: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899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DE82EDC-1276-4F42-84D4-097791360836}"/>
              </a:ext>
            </a:extLst>
          </p:cNvPr>
          <p:cNvGrpSpPr/>
          <p:nvPr/>
        </p:nvGrpSpPr>
        <p:grpSpPr>
          <a:xfrm>
            <a:off x="606425" y="730250"/>
            <a:ext cx="9585325" cy="5425194"/>
            <a:chOff x="606425" y="730250"/>
            <a:chExt cx="9585325" cy="5425194"/>
          </a:xfrm>
        </p:grpSpPr>
        <p:sp>
          <p:nvSpPr>
            <p:cNvPr id="14339" name="Rectangle 37"/>
            <p:cNvSpPr>
              <a:spLocks noChangeArrowheads="1"/>
            </p:cNvSpPr>
            <p:nvPr/>
          </p:nvSpPr>
          <p:spPr bwMode="auto">
            <a:xfrm>
              <a:off x="606425" y="730250"/>
              <a:ext cx="9585325" cy="75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fr-FR" altLang="en-US" sz="2100" spc="-30" dirty="0">
                  <a:latin typeface="Arial Bold" charset="0"/>
                </a:rPr>
                <a:t>Estimation du nombre d’enfants (&lt;15 ans) nouvellement infectés </a:t>
              </a:r>
            </a:p>
            <a:p>
              <a:pPr eaLnBrk="1" hangingPunct="1">
                <a:defRPr/>
              </a:pPr>
              <a:r>
                <a:rPr lang="fr-FR" altLang="en-US" sz="2100" spc="-30" dirty="0">
                  <a:latin typeface="Arial Bold" charset="0"/>
                </a:rPr>
                <a:t>par le VIH - </a:t>
              </a:r>
              <a:r>
                <a:rPr lang="en-US" altLang="en-US" sz="2100" spc="-30" dirty="0">
                  <a:latin typeface="Arial Bold" charset="0"/>
                </a:rPr>
                <a:t>2018                 </a:t>
              </a:r>
              <a:r>
                <a:rPr lang="en-US" altLang="en-US" sz="2100" b="1" spc="-30" dirty="0">
                  <a:latin typeface="Arial Bold" charset="0"/>
                </a:rPr>
                <a:t>Une incidence </a:t>
              </a:r>
              <a:r>
                <a:rPr lang="en-US" altLang="en-US" sz="2100" b="1" spc="-30" dirty="0" err="1">
                  <a:latin typeface="Arial Bold" charset="0"/>
                </a:rPr>
                <a:t>d’environ</a:t>
              </a:r>
              <a:r>
                <a:rPr lang="en-US" altLang="en-US" sz="2100" b="1" spc="-30" dirty="0">
                  <a:latin typeface="Arial Bold" charset="0"/>
                </a:rPr>
                <a:t> 500 </a:t>
              </a:r>
              <a:r>
                <a:rPr lang="en-US" altLang="en-US" sz="2100" b="1" spc="-30" dirty="0" err="1">
                  <a:latin typeface="Arial Bold" charset="0"/>
                </a:rPr>
                <a:t>cas</a:t>
              </a:r>
              <a:r>
                <a:rPr lang="en-US" altLang="en-US" sz="2100" b="1" spc="-30" dirty="0">
                  <a:latin typeface="Arial Bold" charset="0"/>
                </a:rPr>
                <a:t> par jour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A6EF85E-4FEA-4E02-B2E5-9C1CED633E99}"/>
                </a:ext>
              </a:extLst>
            </p:cNvPr>
            <p:cNvGrpSpPr/>
            <p:nvPr/>
          </p:nvGrpSpPr>
          <p:grpSpPr>
            <a:xfrm>
              <a:off x="1246894" y="1440000"/>
              <a:ext cx="8029861" cy="4424363"/>
              <a:chOff x="1246894" y="1504950"/>
              <a:chExt cx="8029861" cy="442436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894" y="1504950"/>
                <a:ext cx="8029861" cy="3878199"/>
              </a:xfrm>
              <a:prstGeom prst="rect">
                <a:avLst/>
              </a:prstGeom>
            </p:spPr>
          </p:pic>
          <p:sp>
            <p:nvSpPr>
              <p:cNvPr id="14340" name="Rectangle 38"/>
              <p:cNvSpPr>
                <a:spLocks noChangeArrowheads="1"/>
              </p:cNvSpPr>
              <p:nvPr/>
            </p:nvSpPr>
            <p:spPr bwMode="auto">
              <a:xfrm>
                <a:off x="1555750" y="5529263"/>
                <a:ext cx="7418388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4184" tIns="47092" rIns="94184" bIns="47092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altLang="en-US" sz="2000" b="1" dirty="0"/>
                  <a:t>Total: 160 000 </a:t>
                </a:r>
                <a:r>
                  <a:rPr lang="en-US" altLang="en-US" dirty="0">
                    <a:solidFill>
                      <a:srgbClr val="4D4D4D"/>
                    </a:solidFill>
                  </a:rPr>
                  <a:t>[110 000–260 000]</a:t>
                </a:r>
              </a:p>
            </p:txBody>
          </p:sp>
          <p:sp>
            <p:nvSpPr>
              <p:cNvPr id="14" name="Rectangle 27"/>
              <p:cNvSpPr>
                <a:spLocks noChangeArrowheads="1"/>
              </p:cNvSpPr>
              <p:nvPr/>
            </p:nvSpPr>
            <p:spPr bwMode="auto">
              <a:xfrm>
                <a:off x="3881289" y="3083360"/>
                <a:ext cx="2648099" cy="4361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fr-FR" altLang="en-US" sz="1200" b="1" dirty="0"/>
                  <a:t>Moyen-Orient et Afrique du Nord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1500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[710–2800]</a:t>
                </a:r>
              </a:p>
            </p:txBody>
          </p:sp>
          <p:sp>
            <p:nvSpPr>
              <p:cNvPr id="15" name="Rectangle 28"/>
              <p:cNvSpPr>
                <a:spLocks noChangeArrowheads="1"/>
              </p:cNvSpPr>
              <p:nvPr/>
            </p:nvSpPr>
            <p:spPr bwMode="auto">
              <a:xfrm>
                <a:off x="3631332" y="3572321"/>
                <a:ext cx="2394310" cy="39767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fr-FR" altLang="en-US" sz="1200" b="1" dirty="0"/>
                  <a:t>Afrique de l'Ouest et du Centre </a:t>
                </a:r>
              </a:p>
              <a:p>
                <a:pPr algn="ctr">
                  <a:lnSpc>
                    <a:spcPct val="75000"/>
                  </a:lnSpc>
                </a:pPr>
                <a:r>
                  <a:rPr lang="en-GB" altLang="en-US" sz="1400" b="1" dirty="0"/>
                  <a:t>58 000</a:t>
                </a:r>
                <a:endParaRPr lang="en-US" altLang="en-US" sz="1400" b="1" dirty="0"/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[36 000–87 000]</a:t>
                </a:r>
              </a:p>
            </p:txBody>
          </p:sp>
          <p:sp>
            <p:nvSpPr>
              <p:cNvPr id="16" name="Rectangle 29"/>
              <p:cNvSpPr>
                <a:spLocks noChangeArrowheads="1"/>
              </p:cNvSpPr>
              <p:nvPr/>
            </p:nvSpPr>
            <p:spPr bwMode="auto">
              <a:xfrm>
                <a:off x="5371048" y="2167239"/>
                <a:ext cx="2367498" cy="32618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fr-FR" altLang="en-US" sz="1200" b="1" dirty="0"/>
                  <a:t>Europe de l’Est et Asie centrale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…*</a:t>
                </a:r>
              </a:p>
            </p:txBody>
          </p:sp>
          <p:sp>
            <p:nvSpPr>
              <p:cNvPr id="17" name="Rectangle 30"/>
              <p:cNvSpPr>
                <a:spLocks noChangeArrowheads="1"/>
              </p:cNvSpPr>
              <p:nvPr/>
            </p:nvSpPr>
            <p:spPr bwMode="auto">
              <a:xfrm>
                <a:off x="6765538" y="3847630"/>
                <a:ext cx="2197100" cy="4401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fr-FR" altLang="en-US" sz="1200" b="1" dirty="0"/>
                  <a:t>Asie et Pacifique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12 000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[9800–18 000]</a:t>
                </a:r>
              </a:p>
            </p:txBody>
          </p:sp>
          <p:sp>
            <p:nvSpPr>
              <p:cNvPr id="18" name="Rectangle 32"/>
              <p:cNvSpPr>
                <a:spLocks noChangeArrowheads="1"/>
              </p:cNvSpPr>
              <p:nvPr/>
            </p:nvSpPr>
            <p:spPr bwMode="auto">
              <a:xfrm>
                <a:off x="1327150" y="2276475"/>
                <a:ext cx="4032374" cy="32618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fr-FR" altLang="en-US" sz="1200" b="1" dirty="0"/>
                  <a:t>Amérique du Nord et Europe occidentale et centrale</a:t>
                </a:r>
              </a:p>
              <a:p>
                <a:pPr algn="ctr" eaLnBrk="1" hangingPunct="1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…*</a:t>
                </a:r>
              </a:p>
            </p:txBody>
          </p:sp>
          <p:sp>
            <p:nvSpPr>
              <p:cNvPr id="19" name="Rectangle 28"/>
              <p:cNvSpPr>
                <a:spLocks noChangeArrowheads="1"/>
              </p:cNvSpPr>
              <p:nvPr/>
            </p:nvSpPr>
            <p:spPr bwMode="auto">
              <a:xfrm>
                <a:off x="4364038" y="4257675"/>
                <a:ext cx="2182812" cy="4401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fr-FR" altLang="en-US" sz="1200" b="1" dirty="0"/>
                  <a:t>Afrique de l'Est et du Sud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GB" altLang="en-US" sz="1400" b="1" dirty="0"/>
                  <a:t>84 000</a:t>
                </a:r>
                <a:endParaRPr lang="en-US" altLang="en-US" sz="1400" b="1" dirty="0"/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[57 000–140 000]</a:t>
                </a:r>
              </a:p>
            </p:txBody>
          </p:sp>
          <p:sp>
            <p:nvSpPr>
              <p:cNvPr id="20" name="Rectangle 33"/>
              <p:cNvSpPr>
                <a:spLocks noChangeArrowheads="1"/>
              </p:cNvSpPr>
              <p:nvPr/>
            </p:nvSpPr>
            <p:spPr bwMode="auto">
              <a:xfrm>
                <a:off x="2373313" y="4150241"/>
                <a:ext cx="1762125" cy="4361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fr-FR" altLang="en-US" sz="1200" b="1" dirty="0"/>
                  <a:t>Amérique latine 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3100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[2100–4600]</a:t>
                </a:r>
              </a:p>
            </p:txBody>
          </p:sp>
          <p:sp>
            <p:nvSpPr>
              <p:cNvPr id="21" name="Rectangle 33"/>
              <p:cNvSpPr>
                <a:spLocks noChangeArrowheads="1"/>
              </p:cNvSpPr>
              <p:nvPr/>
            </p:nvSpPr>
            <p:spPr bwMode="auto">
              <a:xfrm>
                <a:off x="2119164" y="3140968"/>
                <a:ext cx="1762125" cy="4361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fr-FR" altLang="en-US" sz="1200" b="1" dirty="0"/>
                  <a:t>Caraïbes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1100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[660 – 1500]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D2F4C63-E89C-4A1B-BFCB-62E0E8C7026B}"/>
                </a:ext>
              </a:extLst>
            </p:cNvPr>
            <p:cNvSpPr txBox="1"/>
            <p:nvPr/>
          </p:nvSpPr>
          <p:spPr>
            <a:xfrm>
              <a:off x="608400" y="5940000"/>
              <a:ext cx="353334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>
                  <a:latin typeface="Arial Narrow" panose="020B0606020202030204" pitchFamily="34" charset="0"/>
                </a:rPr>
                <a:t>*</a:t>
              </a:r>
              <a:r>
                <a:rPr lang="fr-FR" sz="800" dirty="0">
                  <a:latin typeface="Arial Narrow" panose="020B0606020202030204" pitchFamily="34" charset="0"/>
                </a:rPr>
                <a:t> Les estimations du nombre d’enfants ne sont pas publiées en raison des chiffres réduits.</a:t>
              </a:r>
              <a:endParaRPr lang="en-GB" sz="800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583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odèle COREVIH1">
  <a:themeElements>
    <a:clrScheme name="Modèle COREVIH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COREVIH1">
      <a:majorFont>
        <a:latin typeface="Futura"/>
        <a:ea typeface=""/>
        <a:cs typeface=""/>
      </a:majorFont>
      <a:minorFont>
        <a:latin typeface="Futu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COREVIH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COREVIH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COREVIH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COREVIH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COREVIH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COREVIH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UNAIDS Ocean">
      <a:dk1>
        <a:sysClr val="windowText" lastClr="000000"/>
      </a:dk1>
      <a:lt1>
        <a:sysClr val="window" lastClr="FFFFFF"/>
      </a:lt1>
      <a:dk2>
        <a:srgbClr val="70C8BE"/>
      </a:dk2>
      <a:lt2>
        <a:srgbClr val="D8D5CF"/>
      </a:lt2>
      <a:accent1>
        <a:srgbClr val="70C8BE"/>
      </a:accent1>
      <a:accent2>
        <a:srgbClr val="E31837"/>
      </a:accent2>
      <a:accent3>
        <a:srgbClr val="00A99A"/>
      </a:accent3>
      <a:accent4>
        <a:srgbClr val="78BCC1"/>
      </a:accent4>
      <a:accent5>
        <a:srgbClr val="63CDF6"/>
      </a:accent5>
      <a:accent6>
        <a:srgbClr val="CDC884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ixel 7">
    <a:dk1>
      <a:srgbClr val="000000"/>
    </a:dk1>
    <a:lt1>
      <a:srgbClr val="FFFFFF"/>
    </a:lt1>
    <a:dk2>
      <a:srgbClr val="000000"/>
    </a:dk2>
    <a:lt2>
      <a:srgbClr val="CC3300"/>
    </a:lt2>
    <a:accent1>
      <a:srgbClr val="FFCC00"/>
    </a:accent1>
    <a:accent2>
      <a:srgbClr val="CC6600"/>
    </a:accent2>
    <a:accent3>
      <a:srgbClr val="FFFFFF"/>
    </a:accent3>
    <a:accent4>
      <a:srgbClr val="000000"/>
    </a:accent4>
    <a:accent5>
      <a:srgbClr val="FFE2AA"/>
    </a:accent5>
    <a:accent6>
      <a:srgbClr val="B95C00"/>
    </a:accent6>
    <a:hlink>
      <a:srgbClr val="663300"/>
    </a:hlink>
    <a:folHlink>
      <a:srgbClr val="CC9900"/>
    </a:folHlink>
  </a:clrScheme>
  <a:fontScheme name="Pixe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Modèle COREVIH1</Template>
  <TotalTime>429</TotalTime>
  <Words>2940</Words>
  <Application>Microsoft Macintosh PowerPoint</Application>
  <PresentationFormat>Diapositives 35 mm</PresentationFormat>
  <Paragraphs>388</Paragraphs>
  <Slides>45</Slides>
  <Notes>11</Notes>
  <HiddenSlides>0</HiddenSlides>
  <MMClips>1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45</vt:i4>
      </vt:variant>
    </vt:vector>
  </HeadingPairs>
  <TitlesOfParts>
    <vt:vector size="59" baseType="lpstr">
      <vt:lpstr>AdvOT40514f85</vt:lpstr>
      <vt:lpstr>AdvPS9779</vt:lpstr>
      <vt:lpstr>AdvPS9785</vt:lpstr>
      <vt:lpstr>Arial</vt:lpstr>
      <vt:lpstr>Arial Bold</vt:lpstr>
      <vt:lpstr>Arial Narrow</vt:lpstr>
      <vt:lpstr>Arial-BoldItalicMT</vt:lpstr>
      <vt:lpstr>Calibri</vt:lpstr>
      <vt:lpstr>DejaVu Sans</vt:lpstr>
      <vt:lpstr>Futura</vt:lpstr>
      <vt:lpstr>Times New Roman</vt:lpstr>
      <vt:lpstr>Wingdings</vt:lpstr>
      <vt:lpstr>Modèle COREVIH1</vt:lpstr>
      <vt:lpstr>Default Design</vt:lpstr>
      <vt:lpstr>VIH : vers une nouvelle prise en charge des couples mère/bébé   </vt:lpstr>
      <vt:lpstr>Cas clinique d’introduction</vt:lpstr>
      <vt:lpstr>Fatima</vt:lpstr>
      <vt:lpstr>Mamie</vt:lpstr>
      <vt:lpstr>Objectifs pédagogiques</vt:lpstr>
      <vt:lpstr>Une pincée d’Histoire et d’épidémiologie</vt:lpstr>
      <vt:lpstr>Un peu d’histoire…</vt:lpstr>
      <vt:lpstr>Présentation PowerPoint</vt:lpstr>
      <vt:lpstr>Présentation PowerPoint</vt:lpstr>
      <vt:lpstr>Présentation PowerPoint</vt:lpstr>
      <vt:lpstr>En France</vt:lpstr>
      <vt:lpstr>La question de la conception</vt:lpstr>
      <vt:lpstr>En France, une vision évolutive (1)</vt:lpstr>
      <vt:lpstr>En France, une vision évolutive (2)</vt:lpstr>
      <vt:lpstr>Conception naturelle</vt:lpstr>
      <vt:lpstr>PARTNER</vt:lpstr>
      <vt:lpstr>La question de la transmission verticale</vt:lpstr>
      <vt:lpstr>Taux de TME sous multithérapie selon le moment de début de traitement et la charge virale à l’accouchement, 2000-2010</vt:lpstr>
      <vt:lpstr>Grandes tendances dans la cohorte française (Analyse 2016)</vt:lpstr>
      <vt:lpstr>La question de l’allaitement</vt:lpstr>
      <vt:lpstr>Etude BAN (Malawi)</vt:lpstr>
      <vt:lpstr>Etude IMPAACT-PROMISE (Multi-pays1)</vt:lpstr>
      <vt:lpstr>En France</vt:lpstr>
      <vt:lpstr>Quelle est la foetotoxicité des antirétroviraux ?</vt:lpstr>
      <vt:lpstr>Registre américain</vt:lpstr>
      <vt:lpstr>Foetotoxicité du dolutégravir</vt:lpstr>
      <vt:lpstr>Recommandations de traitement pendant la grossesse en France</vt:lpstr>
      <vt:lpstr>ARV et grossesse : recommandations  françaises</vt:lpstr>
      <vt:lpstr>ARV et grossesses : recommandations françaises</vt:lpstr>
      <vt:lpstr>Recommandations européennes : en pratique, ce qui est déconseillé pendant la grossesse!</vt:lpstr>
      <vt:lpstr>Changer de traitement ARV pour la grossesse n’est pas anodin…</vt:lpstr>
      <vt:lpstr>Le traitement post natal du nouveau-né</vt:lpstr>
      <vt:lpstr>Deux alternatives se discutent si la CV de la mère est &lt; 50 cop/mL</vt:lpstr>
      <vt:lpstr>Comparaison des grades d’anémie à M0,M1,M3 selon prophylaxie par  Névirapine ou AZT chez des bébés de mères n’ayant pas reçu d’AZT  (2016-2017, données EPF)</vt:lpstr>
      <vt:lpstr>Limitations de l’utilisation de la névirapine</vt:lpstr>
      <vt:lpstr>En pratique, dans la situation optimale !</vt:lpstr>
      <vt:lpstr>Situation pas optimale</vt:lpstr>
      <vt:lpstr>Suivi du nouveau-né</vt:lpstr>
      <vt:lpstr>La surveillance biologique</vt:lpstr>
      <vt:lpstr>Rassurer les parents !</vt:lpstr>
      <vt:lpstr>Les interrogations / Conséquences long terme</vt:lpstr>
      <vt:lpstr>Les suisses, toujours avant-gardistes !</vt:lpstr>
      <vt:lpstr>On récapitule Qu’avez-vous retenu d’important  ?</vt:lpstr>
      <vt:lpstr>Les ressources</vt:lpstr>
      <vt:lpstr>http://www.corevih-bretagne.fr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Diaporamas du COREVIH-Bretagne  </dc:title>
  <dc:creator>Cedric Arvieux</dc:creator>
  <cp:lastModifiedBy>Cedric Arvieux</cp:lastModifiedBy>
  <cp:revision>41</cp:revision>
  <cp:lastPrinted>2004-03-16T11:01:55Z</cp:lastPrinted>
  <dcterms:created xsi:type="dcterms:W3CDTF">2020-01-30T08:13:59Z</dcterms:created>
  <dcterms:modified xsi:type="dcterms:W3CDTF">2020-02-05T12:16:21Z</dcterms:modified>
</cp:coreProperties>
</file>