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m" ContentType="application/vnd.ms-excel.sheet.macroEnabled.12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2.xml" ContentType="application/vnd.openxmlformats-officedocument.drawingml.chart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  <p:sldMasterId id="2147483686" r:id="rId2"/>
    <p:sldMasterId id="2147483700" r:id="rId3"/>
  </p:sldMasterIdLst>
  <p:notesMasterIdLst>
    <p:notesMasterId r:id="rId106"/>
  </p:notesMasterIdLst>
  <p:handoutMasterIdLst>
    <p:handoutMasterId r:id="rId107"/>
  </p:handoutMasterIdLst>
  <p:sldIdLst>
    <p:sldId id="628" r:id="rId4"/>
    <p:sldId id="668" r:id="rId5"/>
    <p:sldId id="667" r:id="rId6"/>
    <p:sldId id="666" r:id="rId7"/>
    <p:sldId id="669" r:id="rId8"/>
    <p:sldId id="295" r:id="rId9"/>
    <p:sldId id="670" r:id="rId10"/>
    <p:sldId id="544" r:id="rId11"/>
    <p:sldId id="671" r:id="rId12"/>
    <p:sldId id="546" r:id="rId13"/>
    <p:sldId id="672" r:id="rId14"/>
    <p:sldId id="550" r:id="rId15"/>
    <p:sldId id="551" r:id="rId16"/>
    <p:sldId id="658" r:id="rId17"/>
    <p:sldId id="659" r:id="rId18"/>
    <p:sldId id="661" r:id="rId19"/>
    <p:sldId id="660" r:id="rId20"/>
    <p:sldId id="662" r:id="rId21"/>
    <p:sldId id="663" r:id="rId22"/>
    <p:sldId id="664" r:id="rId23"/>
    <p:sldId id="665" r:id="rId24"/>
    <p:sldId id="655" r:id="rId25"/>
    <p:sldId id="654" r:id="rId26"/>
    <p:sldId id="630" r:id="rId27"/>
    <p:sldId id="436" r:id="rId28"/>
    <p:sldId id="434" r:id="rId29"/>
    <p:sldId id="483" r:id="rId30"/>
    <p:sldId id="383" r:id="rId31"/>
    <p:sldId id="385" r:id="rId32"/>
    <p:sldId id="409" r:id="rId33"/>
    <p:sldId id="401" r:id="rId34"/>
    <p:sldId id="410" r:id="rId35"/>
    <p:sldId id="522" r:id="rId36"/>
    <p:sldId id="269" r:id="rId37"/>
    <p:sldId id="267" r:id="rId38"/>
    <p:sldId id="523" r:id="rId39"/>
    <p:sldId id="270" r:id="rId40"/>
    <p:sldId id="271" r:id="rId41"/>
    <p:sldId id="656" r:id="rId42"/>
    <p:sldId id="657" r:id="rId43"/>
    <p:sldId id="640" r:id="rId44"/>
    <p:sldId id="524" r:id="rId45"/>
    <p:sldId id="525" r:id="rId46"/>
    <p:sldId id="527" r:id="rId47"/>
    <p:sldId id="530" r:id="rId48"/>
    <p:sldId id="529" r:id="rId49"/>
    <p:sldId id="531" r:id="rId50"/>
    <p:sldId id="532" r:id="rId51"/>
    <p:sldId id="631" r:id="rId52"/>
    <p:sldId id="633" r:id="rId53"/>
    <p:sldId id="536" r:id="rId54"/>
    <p:sldId id="535" r:id="rId55"/>
    <p:sldId id="548" r:id="rId56"/>
    <p:sldId id="537" r:id="rId57"/>
    <p:sldId id="538" r:id="rId58"/>
    <p:sldId id="539" r:id="rId59"/>
    <p:sldId id="540" r:id="rId60"/>
    <p:sldId id="541" r:id="rId61"/>
    <p:sldId id="542" r:id="rId62"/>
    <p:sldId id="543" r:id="rId63"/>
    <p:sldId id="545" r:id="rId64"/>
    <p:sldId id="278" r:id="rId65"/>
    <p:sldId id="567" r:id="rId66"/>
    <p:sldId id="302" r:id="rId67"/>
    <p:sldId id="637" r:id="rId68"/>
    <p:sldId id="634" r:id="rId69"/>
    <p:sldId id="569" r:id="rId70"/>
    <p:sldId id="486" r:id="rId71"/>
    <p:sldId id="447" r:id="rId72"/>
    <p:sldId id="635" r:id="rId73"/>
    <p:sldId id="636" r:id="rId74"/>
    <p:sldId id="638" r:id="rId75"/>
    <p:sldId id="639" r:id="rId76"/>
    <p:sldId id="493" r:id="rId77"/>
    <p:sldId id="562" r:id="rId78"/>
    <p:sldId id="494" r:id="rId79"/>
    <p:sldId id="497" r:id="rId80"/>
    <p:sldId id="643" r:id="rId81"/>
    <p:sldId id="578" r:id="rId82"/>
    <p:sldId id="580" r:id="rId83"/>
    <p:sldId id="641" r:id="rId84"/>
    <p:sldId id="581" r:id="rId85"/>
    <p:sldId id="582" r:id="rId86"/>
    <p:sldId id="605" r:id="rId87"/>
    <p:sldId id="642" r:id="rId88"/>
    <p:sldId id="611" r:id="rId89"/>
    <p:sldId id="612" r:id="rId90"/>
    <p:sldId id="615" r:id="rId91"/>
    <p:sldId id="616" r:id="rId92"/>
    <p:sldId id="617" r:id="rId93"/>
    <p:sldId id="621" r:id="rId94"/>
    <p:sldId id="622" r:id="rId95"/>
    <p:sldId id="644" r:id="rId96"/>
    <p:sldId id="653" r:id="rId97"/>
    <p:sldId id="645" r:id="rId98"/>
    <p:sldId id="646" r:id="rId99"/>
    <p:sldId id="647" r:id="rId100"/>
    <p:sldId id="648" r:id="rId101"/>
    <p:sldId id="649" r:id="rId102"/>
    <p:sldId id="650" r:id="rId103"/>
    <p:sldId id="651" r:id="rId104"/>
    <p:sldId id="652" r:id="rId105"/>
  </p:sldIdLst>
  <p:sldSz cx="9144000" cy="5715000" type="screen16x10"/>
  <p:notesSz cx="9874250" cy="679767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05216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810433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215649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620865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026082" algn="l" defTabSz="405216" rtl="0" eaLnBrk="1" latinLnBrk="0" hangingPunct="1">
      <a:defRPr sz="21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431298" algn="l" defTabSz="405216" rtl="0" eaLnBrk="1" latinLnBrk="0" hangingPunct="1">
      <a:defRPr sz="21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2836515" algn="l" defTabSz="405216" rtl="0" eaLnBrk="1" latinLnBrk="0" hangingPunct="1">
      <a:defRPr sz="21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241731" algn="l" defTabSz="405216" rtl="0" eaLnBrk="1" latinLnBrk="0" hangingPunct="1">
      <a:defRPr sz="21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FF"/>
    <a:srgbClr val="66FF33"/>
    <a:srgbClr val="FF6699"/>
    <a:srgbClr val="000066"/>
    <a:srgbClr val="003366"/>
    <a:srgbClr val="6E653A"/>
    <a:srgbClr val="02040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55"/>
    <p:restoredTop sz="94701"/>
  </p:normalViewPr>
  <p:slideViewPr>
    <p:cSldViewPr>
      <p:cViewPr varScale="1">
        <p:scale>
          <a:sx n="114" d="100"/>
          <a:sy n="114" d="100"/>
        </p:scale>
        <p:origin x="1448" y="16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presProps" Target="pres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viewProps" Target="view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0.xml"/><Relationship Id="rId7" Type="http://schemas.openxmlformats.org/officeDocument/2006/relationships/slide" Target="slides/slide97.xml"/><Relationship Id="rId2" Type="http://schemas.openxmlformats.org/officeDocument/2006/relationships/slide" Target="slides/slide29.xml"/><Relationship Id="rId1" Type="http://schemas.openxmlformats.org/officeDocument/2006/relationships/slide" Target="slides/slide28.xml"/><Relationship Id="rId6" Type="http://schemas.openxmlformats.org/officeDocument/2006/relationships/slide" Target="slides/slide90.xml"/><Relationship Id="rId5" Type="http://schemas.openxmlformats.org/officeDocument/2006/relationships/slide" Target="slides/slide32.xml"/><Relationship Id="rId4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Graphique%20dans%20Microsoft%20PowerPoint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_prenant_en_charge_les_macros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913871023932803E-2"/>
          <c:y val="9.6285937777685501E-2"/>
          <c:w val="0.90386904884368102"/>
          <c:h val="0.71628078782587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'[Graphique dans Microsoft PowerPoint]Sheet1'!$A$2</c:f>
              <c:strCache>
                <c:ptCount val="1"/>
                <c:pt idx="0">
                  <c:v>&lt; 50 cp/mL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PowerPoint]Sheet1'!$B$2:$E$2</c:f>
              <c:numCache>
                <c:formatCode>General</c:formatCode>
                <c:ptCount val="4"/>
                <c:pt idx="0">
                  <c:v>0</c:v>
                </c:pt>
                <c:pt idx="1">
                  <c:v>0.2</c:v>
                </c:pt>
                <c:pt idx="2">
                  <c:v>0.5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5F-FF47-A028-FC8341DF2DBD}"/>
            </c:ext>
          </c:extLst>
        </c:ser>
        <c:ser>
          <c:idx val="1"/>
          <c:order val="1"/>
          <c:tx>
            <c:strRef>
              <c:f>'[Graphique dans Microsoft PowerPoint]Sheet1'!$A$3</c:f>
              <c:strCache>
                <c:ptCount val="1"/>
                <c:pt idx="0">
                  <c:v>50-400 cp/mL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PowerPoint]Sheet1'!$B$3:$E$3</c:f>
              <c:numCache>
                <c:formatCode>General</c:formatCode>
                <c:ptCount val="4"/>
                <c:pt idx="0">
                  <c:v>0.4</c:v>
                </c:pt>
                <c:pt idx="1">
                  <c:v>1</c:v>
                </c:pt>
                <c:pt idx="2">
                  <c:v>1.1000000000000001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5F-FF47-A028-FC8341DF2DBD}"/>
            </c:ext>
          </c:extLst>
        </c:ser>
        <c:ser>
          <c:idx val="2"/>
          <c:order val="2"/>
          <c:tx>
            <c:strRef>
              <c:f>'[Graphique dans Microsoft PowerPoint]Sheet1'!$A$4</c:f>
              <c:strCache>
                <c:ptCount val="1"/>
                <c:pt idx="0">
                  <c:v>&gt;400 cp/mL</c:v>
                </c:pt>
              </c:strCache>
            </c:strRef>
          </c:tx>
          <c:spPr>
            <a:solidFill>
              <a:srgbClr val="B3D9FF"/>
            </a:solidFill>
          </c:spPr>
          <c:invertIfNegative val="0"/>
          <c:cat>
            <c:strRef>
              <c:f>'[Graphique dans Microsoft PowerPoint]Sheet1'!$B$1:$E$1</c:f>
              <c:strCache>
                <c:ptCount val="4"/>
                <c:pt idx="0">
                  <c:v>Depuis la conception</c:v>
                </c:pt>
                <c:pt idx="1">
                  <c:v>1er trimestre</c:v>
                </c:pt>
                <c:pt idx="2">
                  <c:v>2ème trimestre</c:v>
                </c:pt>
                <c:pt idx="3">
                  <c:v>3ème trimestre</c:v>
                </c:pt>
              </c:strCache>
            </c:strRef>
          </c:cat>
          <c:val>
            <c:numRef>
              <c:f>'[Graphique dans Microsoft PowerPoint]Sheet1'!$B$4:$E$4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1.8</c:v>
                </c:pt>
                <c:pt idx="2">
                  <c:v>2.2999999999999998</c:v>
                </c:pt>
                <c:pt idx="3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5F-FF47-A028-FC8341DF2D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74488592"/>
        <c:axId val="-374318208"/>
        <c:axId val="0"/>
      </c:bar3DChart>
      <c:catAx>
        <c:axId val="-274488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-374318208"/>
        <c:crosses val="autoZero"/>
        <c:auto val="1"/>
        <c:lblAlgn val="ctr"/>
        <c:lblOffset val="100"/>
        <c:noMultiLvlLbl val="0"/>
      </c:catAx>
      <c:valAx>
        <c:axId val="-37431820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fr-FR"/>
          </a:p>
        </c:txPr>
        <c:crossAx val="-27448859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1"/>
      <c:rotY val="20"/>
      <c:depthPercent val="100"/>
      <c:rAngAx val="1"/>
    </c:view3D>
    <c:floor>
      <c:thickness val="0"/>
      <c:spPr>
        <a:solidFill>
          <a:srgbClr val="C0C0C0"/>
        </a:solidFill>
        <a:ln w="12700">
          <a:solidFill>
            <a:srgbClr val="FFFFFF"/>
          </a:solidFill>
          <a:prstDash val="solid"/>
        </a:ln>
      </c:spPr>
    </c:floor>
    <c:sideWall>
      <c:thickness val="0"/>
      <c:spPr>
        <a:noFill/>
        <a:ln w="12700">
          <a:solidFill>
            <a:srgbClr val="FFFFFF"/>
          </a:solidFill>
          <a:prstDash val="solid"/>
        </a:ln>
      </c:spPr>
    </c:sideWall>
    <c:backWall>
      <c:thickness val="0"/>
      <c:spPr>
        <a:noFill/>
        <a:ln w="12700">
          <a:solidFill>
            <a:srgbClr val="FFFFFF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3752122241086601"/>
          <c:y val="2.5974025974026E-2"/>
          <c:w val="0.848896434634974"/>
          <c:h val="0.75974025974026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63AAFE"/>
            </a:solidFill>
            <a:ln w="10578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cat>
            <c:strRef>
              <c:f>Sheet1!$B$1:$D$1</c:f>
              <c:strCache>
                <c:ptCount val="3"/>
                <c:pt idx="0">
                  <c:v>HIV -</c:v>
                </c:pt>
                <c:pt idx="1">
                  <c:v>HIV +,  CD4 &gt; 350</c:v>
                </c:pt>
                <c:pt idx="2">
                  <c:v>HIV +,  CD4 &lt; 350,  CTX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90</c:v>
                </c:pt>
                <c:pt idx="1">
                  <c:v>131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A-784C-974E-A4273DF3C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-491435632"/>
        <c:axId val="-491424448"/>
        <c:axId val="0"/>
      </c:bar3DChart>
      <c:catAx>
        <c:axId val="-491435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64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5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fr-FR"/>
          </a:p>
        </c:txPr>
        <c:crossAx val="-4914244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49142444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58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incidence  100 pt.an</a:t>
                </a:r>
              </a:p>
            </c:rich>
          </c:tx>
          <c:layout>
            <c:manualLayout>
              <c:xMode val="edge"/>
              <c:yMode val="edge"/>
              <c:x val="6.1120543293718202E-2"/>
              <c:y val="0.15909090909090901"/>
            </c:manualLayout>
          </c:layout>
          <c:overlay val="0"/>
          <c:spPr>
            <a:noFill/>
            <a:ln w="2115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64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5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fr-FR"/>
          </a:p>
        </c:txPr>
        <c:crossAx val="-491435632"/>
        <c:crosses val="autoZero"/>
        <c:crossBetween val="between"/>
      </c:valAx>
      <c:spPr>
        <a:noFill/>
        <a:ln w="2115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58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376738" y="6475413"/>
            <a:ext cx="11239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639" tIns="45126" rIns="88639" bIns="45126">
            <a:spAutoFit/>
          </a:bodyPr>
          <a:lstStyle/>
          <a:p>
            <a:pPr algn="ctr" defTabSz="881063">
              <a:lnSpc>
                <a:spcPct val="90000"/>
              </a:lnSpc>
            </a:pPr>
            <a:r>
              <a:rPr lang="fr-FR" sz="1200">
                <a:latin typeface="Arial" charset="0"/>
              </a:rPr>
              <a:t>Page </a:t>
            </a:r>
            <a:fld id="{8E605632-FC3A-4C4D-8F1A-B0D05A3E36EB}" type="slidenum">
              <a:rPr lang="fr-FR" sz="1200">
                <a:latin typeface="Arial" charset="0"/>
              </a:rPr>
              <a:pPr algn="ctr" defTabSz="881063">
                <a:lnSpc>
                  <a:spcPct val="90000"/>
                </a:lnSpc>
              </a:pPr>
              <a:t>‹N°›</a:t>
            </a:fld>
            <a:endParaRPr lang="fr-F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874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376738" y="6475413"/>
            <a:ext cx="11239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639" tIns="45126" rIns="88639" bIns="45126">
            <a:spAutoFit/>
          </a:bodyPr>
          <a:lstStyle/>
          <a:p>
            <a:pPr algn="ctr" defTabSz="881063">
              <a:lnSpc>
                <a:spcPct val="90000"/>
              </a:lnSpc>
            </a:pPr>
            <a:r>
              <a:rPr lang="fr-FR" sz="1200">
                <a:latin typeface="Arial" charset="0"/>
              </a:rPr>
              <a:t>Page </a:t>
            </a:r>
            <a:fld id="{1FF1498F-6803-C644-9984-AD4E66451799}" type="slidenum">
              <a:rPr lang="fr-FR" sz="1200">
                <a:latin typeface="Arial" charset="0"/>
              </a:rPr>
              <a:pPr algn="ctr" defTabSz="881063">
                <a:lnSpc>
                  <a:spcPct val="90000"/>
                </a:lnSpc>
              </a:pPr>
              <a:t>‹N°›</a:t>
            </a:fld>
            <a:endParaRPr lang="fr-FR" sz="1200">
              <a:latin typeface="Arial" charset="0"/>
            </a:endParaRP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38475" y="596900"/>
            <a:ext cx="3798888" cy="2374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7625" y="3230563"/>
            <a:ext cx="7239000" cy="286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862" tIns="45126" rIns="91862" bIns="451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Corps du texte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8548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05216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810433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215649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620865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026082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31298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36515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41731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593123" y="6456611"/>
            <a:ext cx="4278842" cy="339884"/>
          </a:xfrm>
          <a:prstGeom prst="rect">
            <a:avLst/>
          </a:prstGeom>
        </p:spPr>
        <p:txBody>
          <a:bodyPr/>
          <a:lstStyle/>
          <a:p>
            <a:fld id="{CA6D41CB-7936-3C4F-B6A6-9B37E266577C}" type="slidenum">
              <a:rPr lang="fr-FR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40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Lancet 2014; 384: 2248–55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Leaving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one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behind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Kevin Watkins</a:t>
            </a:r>
          </a:p>
          <a:p>
            <a:r>
              <a:rPr lang="pl-P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http://ac.els-cdn.com.gate2.inist.fr/S0140673613624216/1-s2.0-S0140673613624216-main.pdf?_tid=38e93732-8f45-11e4-8ada-00000aacb35f&amp;acdnat=1419848999_caa8fcf241ebd05600ec63cfe5073cfc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6D41CB-7936-3C4F-B6A6-9B37E266577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999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7170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9218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11266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1317625" y="3228975"/>
            <a:ext cx="723265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25602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31746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33794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 cap="flat"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323DBB-5372-9C4F-8914-CCDF1E9676AD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102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 cap="flat"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 cap="flat"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 cap="flat"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dirty="0">
                <a:latin typeface="Times New Roman" charset="0"/>
              </a:rPr>
              <a:t>: multifactoriel, présent dans 80 % des cas.</a:t>
            </a:r>
            <a:endParaRPr lang="fr-FR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 cap="flat"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98775" y="509588"/>
            <a:ext cx="4078288" cy="2549525"/>
          </a:xfrm>
          <a:ln/>
        </p:spPr>
      </p:sp>
      <p:sp>
        <p:nvSpPr>
          <p:cNvPr id="49154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987425" y="3228975"/>
            <a:ext cx="789940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  <p:sp>
        <p:nvSpPr>
          <p:cNvPr id="49155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4DE7CC8F-442C-B14A-B7DE-837EA6431771}" type="slidenum">
              <a:rPr lang="fr-FR" sz="1200">
                <a:latin typeface="Calibri" charset="0"/>
              </a:rPr>
              <a:pPr algn="r" eaLnBrk="1" hangingPunct="1"/>
              <a:t>43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98775" y="509588"/>
            <a:ext cx="4078288" cy="2549525"/>
          </a:xfrm>
          <a:ln/>
        </p:spPr>
      </p:sp>
      <p:sp>
        <p:nvSpPr>
          <p:cNvPr id="51202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987425" y="3228975"/>
            <a:ext cx="789940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  <p:sp>
        <p:nvSpPr>
          <p:cNvPr id="51203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513179A7-D2B5-9F4C-B0A7-D9026E6B1657}" type="slidenum">
              <a:rPr lang="fr-FR" sz="1200">
                <a:latin typeface="Calibri" charset="0"/>
              </a:rPr>
              <a:pPr algn="r" eaLnBrk="1" hangingPunct="1"/>
              <a:t>44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98775" y="509588"/>
            <a:ext cx="4078288" cy="2549525"/>
          </a:xfrm>
          <a:ln/>
        </p:spPr>
      </p:sp>
      <p:sp>
        <p:nvSpPr>
          <p:cNvPr id="57346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987425" y="3228975"/>
            <a:ext cx="789940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  <p:sp>
        <p:nvSpPr>
          <p:cNvPr id="57347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734DC536-FE1D-C04E-B490-9A732F34AAD6}" type="slidenum">
              <a:rPr lang="fr-FR" sz="1200">
                <a:latin typeface="Calibri" charset="0"/>
              </a:rPr>
              <a:pPr algn="r" eaLnBrk="1" hangingPunct="1"/>
              <a:t>45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98775" y="509588"/>
            <a:ext cx="4078288" cy="2549525"/>
          </a:xfrm>
          <a:ln/>
        </p:spPr>
      </p:sp>
      <p:sp>
        <p:nvSpPr>
          <p:cNvPr id="55298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987425" y="3228975"/>
            <a:ext cx="789940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  <p:sp>
        <p:nvSpPr>
          <p:cNvPr id="55299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8893C2F9-F040-9D4A-A326-22B9EDBB398B}" type="slidenum">
              <a:rPr lang="fr-FR" sz="1200">
                <a:latin typeface="Calibri" charset="0"/>
              </a:rPr>
              <a:pPr algn="r" eaLnBrk="1" hangingPunct="1"/>
              <a:t>46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98775" y="509588"/>
            <a:ext cx="4078288" cy="2549525"/>
          </a:xfrm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987425" y="3228975"/>
            <a:ext cx="789940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  <p:sp>
        <p:nvSpPr>
          <p:cNvPr id="59395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780B184E-C068-7F49-B219-EF4D8D96FE45}" type="slidenum">
              <a:rPr lang="fr-FR" sz="1200">
                <a:latin typeface="Calibri" charset="0"/>
              </a:rPr>
              <a:pPr algn="r" eaLnBrk="1" hangingPunct="1"/>
              <a:t>47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98775" y="509588"/>
            <a:ext cx="4078288" cy="2549525"/>
          </a:xfrm>
          <a:ln/>
        </p:spPr>
      </p:sp>
      <p:sp>
        <p:nvSpPr>
          <p:cNvPr id="61442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987425" y="3228975"/>
            <a:ext cx="789940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  <p:sp>
        <p:nvSpPr>
          <p:cNvPr id="61443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FB612655-E98A-8044-AFC4-80492A49D4A3}" type="slidenum">
              <a:rPr lang="en-US" sz="1200">
                <a:latin typeface="Calibri" charset="0"/>
              </a:rPr>
              <a:pPr algn="r" eaLnBrk="1" hangingPunct="1"/>
              <a:t>48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0F72B-AE9F-724C-BA51-C7FEB40D1C40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0926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98775" y="509588"/>
            <a:ext cx="4078288" cy="2549525"/>
          </a:xfrm>
          <a:ln/>
        </p:spPr>
      </p:sp>
      <p:sp>
        <p:nvSpPr>
          <p:cNvPr id="69634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987425" y="3228975"/>
            <a:ext cx="789940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  <p:sp>
        <p:nvSpPr>
          <p:cNvPr id="69635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B3E4A106-E064-1A45-8DF6-B32F1670EF3D}" type="slidenum">
              <a:rPr lang="fr-FR" sz="1200">
                <a:latin typeface="Calibri" charset="0"/>
              </a:rPr>
              <a:pPr algn="r" eaLnBrk="1" hangingPunct="1"/>
              <a:t>51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 txBox="1">
            <a:spLocks noGrp="1" noChangeArrowheads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0CA6FF70-FF43-CA43-9590-25B232536CBF}" type="slidenum">
              <a:rPr lang="en-US" sz="1200">
                <a:latin typeface="Calibri" charset="0"/>
              </a:rPr>
              <a:pPr algn="r" eaLnBrk="1" hangingPunct="1"/>
              <a:t>52</a:t>
            </a:fld>
            <a:endParaRPr lang="en-US" sz="1200">
              <a:latin typeface="Calibri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8775" y="509588"/>
            <a:ext cx="4078288" cy="2549525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6038" y="3228975"/>
            <a:ext cx="7242175" cy="3059113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98775" y="509588"/>
            <a:ext cx="4078288" cy="2549525"/>
          </a:xfrm>
          <a:ln/>
        </p:spPr>
      </p:sp>
      <p:sp>
        <p:nvSpPr>
          <p:cNvPr id="74754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987425" y="3228975"/>
            <a:ext cx="789940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  <p:sp>
        <p:nvSpPr>
          <p:cNvPr id="74755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F2CED94A-CF3D-E343-8B53-8E33C6ADD3B3}" type="slidenum">
              <a:rPr lang="fr-FR" sz="1200">
                <a:latin typeface="Calibri" charset="0"/>
              </a:rPr>
              <a:pPr algn="r" eaLnBrk="1" hangingPunct="1"/>
              <a:t>54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 txBox="1">
            <a:spLocks noGrp="1" noChangeArrowheads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84040DDE-B514-ED4A-9E03-F09C0D08173C}" type="slidenum">
              <a:rPr lang="en-US" sz="1200">
                <a:latin typeface="Calibri" charset="0"/>
              </a:rPr>
              <a:pPr algn="r" eaLnBrk="1" hangingPunct="1"/>
              <a:t>55</a:t>
            </a:fld>
            <a:endParaRPr lang="en-US" sz="1200">
              <a:latin typeface="Calibri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8775" y="509588"/>
            <a:ext cx="4078288" cy="2549525"/>
          </a:xfrm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6038" y="3228975"/>
            <a:ext cx="7242175" cy="3059113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98775" y="509588"/>
            <a:ext cx="4078288" cy="2549525"/>
          </a:xfrm>
          <a:ln/>
        </p:spPr>
      </p:sp>
      <p:sp>
        <p:nvSpPr>
          <p:cNvPr id="79874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987425" y="3228975"/>
            <a:ext cx="789940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  <p:sp>
        <p:nvSpPr>
          <p:cNvPr id="79875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B5EDEE9A-1CD2-7246-9624-E63B88723D55}" type="slidenum">
              <a:rPr lang="fr-FR" sz="1200">
                <a:latin typeface="Calibri" charset="0"/>
              </a:rPr>
              <a:pPr algn="r" eaLnBrk="1" hangingPunct="1"/>
              <a:t>56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81922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1317625" y="3228975"/>
            <a:ext cx="723265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charset="0"/>
            </a:endParaRPr>
          </a:p>
        </p:txBody>
      </p:sp>
      <p:sp>
        <p:nvSpPr>
          <p:cNvPr id="81923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0" tIns="46415" rIns="92830" bIns="46415"/>
          <a:lstStyle>
            <a:lvl1pPr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DB662A4-437D-CF4A-9C18-307F39300B3B}" type="slidenum">
              <a:rPr lang="fr-FR"/>
              <a:pPr/>
              <a:t>57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98775" y="509588"/>
            <a:ext cx="4078288" cy="2549525"/>
          </a:xfrm>
          <a:ln/>
        </p:spPr>
      </p:sp>
      <p:sp>
        <p:nvSpPr>
          <p:cNvPr id="83970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987425" y="3228975"/>
            <a:ext cx="789940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  <p:sp>
        <p:nvSpPr>
          <p:cNvPr id="83971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96AEA90F-AA7C-1F41-B2BD-B78FB3D5056C}" type="slidenum">
              <a:rPr lang="fr-FR" sz="1200">
                <a:latin typeface="Calibri" charset="0"/>
              </a:rPr>
              <a:pPr algn="r" eaLnBrk="1" hangingPunct="1"/>
              <a:t>58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87042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1317625" y="3228975"/>
            <a:ext cx="723265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charset="0"/>
            </a:endParaRPr>
          </a:p>
        </p:txBody>
      </p:sp>
      <p:sp>
        <p:nvSpPr>
          <p:cNvPr id="87043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0" tIns="46415" rIns="92830" bIns="46415"/>
          <a:lstStyle>
            <a:lvl1pPr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F72B881-CB83-564F-87CB-8C11A6AF74BD}" type="slidenum">
              <a:rPr lang="fr-FR"/>
              <a:pPr/>
              <a:t>60</a:t>
            </a:fld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91138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1317625" y="3228975"/>
            <a:ext cx="723265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charset="0"/>
            </a:endParaRPr>
          </a:p>
        </p:txBody>
      </p:sp>
      <p:sp>
        <p:nvSpPr>
          <p:cNvPr id="91139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0" tIns="46415" rIns="92830" bIns="46415"/>
          <a:lstStyle>
            <a:lvl1pPr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EBA787-A2F5-8446-9A1E-E808FBB19940}" type="slidenum">
              <a:rPr lang="fr-FR"/>
              <a:pPr/>
              <a:t>61</a:t>
            </a:fld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 cap="flat"/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7D6101-BA13-4BCF-BBA0-88721D7D45F8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93776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104450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111618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1317625" y="3228975"/>
            <a:ext cx="723265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136194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1317625" y="3228975"/>
            <a:ext cx="723265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154626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1317625" y="3228975"/>
            <a:ext cx="7232650" cy="3059113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168962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  <p:sp>
        <p:nvSpPr>
          <p:cNvPr id="168963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D0FEC39-25EF-794F-AA4D-E27F48F925DD}" type="slidenum">
              <a:rPr lang="fr-FR"/>
              <a:pPr/>
              <a:t>79</a:t>
            </a:fld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173058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  <p:sp>
        <p:nvSpPr>
          <p:cNvPr id="173059" name="Espace réservé du numéro de diapositive 3"/>
          <p:cNvSpPr txBox="1">
            <a:spLocks noGrp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4EDF83B-8C67-8141-85CB-AB19E3AB88F7}" type="slidenum">
              <a:rPr lang="fr-FR"/>
              <a:pPr/>
              <a:t>80</a:t>
            </a:fld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 cap="flat"/>
        </p:spPr>
      </p:sp>
      <p:sp>
        <p:nvSpPr>
          <p:cNvPr id="2263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238594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240642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245762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Keywords:</a:t>
            </a:r>
          </a:p>
          <a:p>
            <a:r>
              <a:rPr lang="en-US" dirty="0"/>
              <a:t>thermometer, bullet points, referrals, protesting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A21DDC-EA38-4C1E-9CF8-9A1EF67C36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4543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247810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249858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258050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260098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898775" y="509588"/>
            <a:ext cx="4076700" cy="25495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593123" y="6456611"/>
            <a:ext cx="4278842" cy="339884"/>
          </a:xfrm>
          <a:prstGeom prst="rect">
            <a:avLst/>
          </a:prstGeom>
        </p:spPr>
        <p:txBody>
          <a:bodyPr/>
          <a:lstStyle/>
          <a:p>
            <a:fld id="{34BFCE68-0EFC-4EB1-A29E-3478B22F53AE}" type="slidenum">
              <a:rPr lang="fr-FR" smtClean="0">
                <a:solidFill>
                  <a:prstClr val="black"/>
                </a:solidFill>
                <a:latin typeface="Calibri"/>
              </a:rPr>
              <a:pPr/>
              <a:t>98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0925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38475" y="596900"/>
            <a:ext cx="3798888" cy="2374900"/>
          </a:xfrm>
          <a:ln/>
        </p:spPr>
      </p:sp>
      <p:sp>
        <p:nvSpPr>
          <p:cNvPr id="21506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3CDE3-BD89-4A81-AB1F-25AC205717E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287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</a:t>
            </a:r>
            <a:r>
              <a:rPr lang="fr-FR" baseline="0" dirty="0"/>
              <a:t> 2017, pas eu le temps de faire la partie pognon lors des deux premières heures : transféré sur la seconde partie de l’enseignement.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098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19AB893A-4775-B149-9F34-7C73C9E29083}" type="slidenum">
              <a:rPr lang="fr-FR"/>
              <a:pPr/>
              <a:t>16</a:t>
            </a:fld>
            <a:endParaRPr lang="fr-FR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>
              <a:latin typeface="sans-serif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089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48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Both countries have per-capita GDP around $13,000</a:t>
            </a:r>
          </a:p>
          <a:p>
            <a:r>
              <a:rPr lang="en-GB" dirty="0"/>
              <a:t>Both countries spend about 0.4% of GDP on the AIDS programme</a:t>
            </a:r>
          </a:p>
          <a:p>
            <a:r>
              <a:rPr lang="en-GB" dirty="0"/>
              <a:t>Both countries have prevalence levels at around 1%</a:t>
            </a:r>
          </a:p>
          <a:p>
            <a:endParaRPr lang="en-GB" dirty="0"/>
          </a:p>
          <a:p>
            <a:r>
              <a:rPr lang="en-GB" dirty="0"/>
              <a:t>Data could go back much further,</a:t>
            </a:r>
            <a:r>
              <a:rPr lang="en-GB" baseline="0" dirty="0"/>
              <a:t> but t</a:t>
            </a:r>
            <a:r>
              <a:rPr lang="en-GB" dirty="0"/>
              <a:t>his slide still needs data for 2010 and 2011,</a:t>
            </a:r>
            <a:r>
              <a:rPr lang="en-GB" baseline="0" dirty="0"/>
              <a:t> which should be forthcoming…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D72F4EC-B469-41C9-A06E-9E64DFE6DDD1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0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775360"/>
            <a:ext cx="7772400" cy="122502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0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6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1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D259-4D8A-4704-8B12-63D623CF2AF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15/05/2019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62AF-F9D9-4A98-B3D0-2BD37D3E143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8050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D259-4D8A-4704-8B12-63D623CF2AF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15/05/2019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62AF-F9D9-4A98-B3D0-2BD37D3E143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120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28871"/>
            <a:ext cx="2057400" cy="4876271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71"/>
            <a:ext cx="6019800" cy="4876271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D259-4D8A-4704-8B12-63D623CF2AF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15/05/2019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62AF-F9D9-4A98-B3D0-2BD37D3E143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927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254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095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349500"/>
            <a:ext cx="6400800" cy="14605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155448" y="20167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267200" y="176276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4361688" y="184150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4343400" y="183287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/>
              <a:t>‹N°›</a:t>
            </a:fld>
            <a:endParaRPr lang="en-US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17500"/>
            <a:ext cx="7772400" cy="14605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2" name="ZoneTexte 1"/>
          <p:cNvSpPr txBox="1"/>
          <p:nvPr userDrawn="1"/>
        </p:nvSpPr>
        <p:spPr>
          <a:xfrm>
            <a:off x="8547361" y="5342373"/>
            <a:ext cx="43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BA8E095-9A28-DC4D-BAF9-607F4CF4D75E}" type="slidenum">
              <a:rPr lang="fr-FR" sz="1000" smtClean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sz="1000" dirty="0">
              <a:solidFill>
                <a:prstClr val="white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489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1688" y="855310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/>
              <a:t>‹N°›</a:t>
            </a:fld>
            <a:endParaRPr lang="fr-FR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272540"/>
            <a:ext cx="8503920" cy="3810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</p:spTree>
    <p:extLst>
      <p:ext uri="{BB962C8B-B14F-4D97-AF65-F5344CB8AC3E}">
        <p14:creationId xmlns:p14="http://schemas.microsoft.com/office/powerpoint/2010/main" val="3170339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5875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1905000"/>
            <a:ext cx="8833104" cy="25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18627"/>
            <a:ext cx="8833104" cy="178308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286000"/>
            <a:ext cx="6480174" cy="1394354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152400" y="20320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4267200" y="176276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4361688" y="184150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43400" y="183287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2E1E66F-6B08-4944-BF3D-1543FE9F81F7}" type="slidenum">
              <a:rPr lang="fr-FR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/>
              <a:t>‹N°›</a:t>
            </a:fld>
            <a:endParaRPr lang="fr-FR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4500"/>
            <a:ext cx="7772400" cy="1270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72509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632460"/>
          </a:xfrm>
        </p:spPr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/>
              <a:t>‹N°›</a:t>
            </a:fld>
            <a:endParaRPr lang="fr-FR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4563081" y="1313044"/>
            <a:ext cx="8921" cy="4016298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143000"/>
            <a:ext cx="4038600" cy="3901440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038600" cy="3901440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02154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4572000" y="1833563"/>
            <a:ext cx="0" cy="348996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206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143000"/>
            <a:ext cx="8833104" cy="7620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5326380"/>
            <a:ext cx="8833104" cy="25908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270000"/>
            <a:ext cx="4040188" cy="610812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dirty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1" y="1270000"/>
            <a:ext cx="4041775" cy="60960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>
                <a:latin typeface="Calibri"/>
                <a:cs typeface="Calibri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FA924C5-A3E7-1F4C-8E48-2FD1D5258B6D}" type="datetimeFigureOut">
              <a:rPr lang="fr-FR" sz="18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15/05/2019</a:t>
            </a:fld>
            <a:endParaRPr lang="fr-FR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4800" y="5341620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52400" y="10668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2" y="2059486"/>
            <a:ext cx="4041648" cy="3182003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059486"/>
            <a:ext cx="4038600" cy="318516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796697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4361688" y="875437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343400" y="868680"/>
            <a:ext cx="457200" cy="367771"/>
          </a:xfrm>
        </p:spPr>
        <p:txBody>
          <a:bodyPr/>
          <a:lstStyle>
            <a:lvl1pPr algn="ctr">
              <a:defRPr/>
            </a:lvl1pPr>
          </a:lstStyle>
          <a:p>
            <a:fld id="{C2E1E66F-6B08-4944-BF3D-1543FE9F81F7}" type="slidenum">
              <a:rPr lang="fr-FR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/>
              <a:t>‹N°›</a:t>
            </a:fld>
            <a:endParaRPr lang="fr-FR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1840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343400" y="863350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/>
              <a:t>‹N°›</a:t>
            </a:fld>
            <a:endParaRPr lang="fr-FR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6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</p:spTree>
    <p:extLst>
      <p:ext uri="{BB962C8B-B14F-4D97-AF65-F5344CB8AC3E}">
        <p14:creationId xmlns:p14="http://schemas.microsoft.com/office/powerpoint/2010/main" val="3385625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295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3208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FA924C5-A3E7-1F4C-8E48-2FD1D5258B6D}" type="datetimeFigureOut">
              <a:rPr lang="fr-FR" sz="18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15/05/2019</a:t>
            </a:fld>
            <a:endParaRPr lang="fr-FR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267200" y="5270500"/>
            <a:ext cx="609600" cy="36777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2E1E66F-6B08-4944-BF3D-1543FE9F81F7}" type="slidenum">
              <a:rPr lang="fr-FR" smtClean="0">
                <a:latin typeface="Georgia"/>
              </a:rPr>
              <a:pPr/>
              <a:t>‹N°›</a:t>
            </a:fld>
            <a:endParaRPr lang="fr-FR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16425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27000"/>
            <a:ext cx="8833104" cy="254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990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508000"/>
            <a:ext cx="2743200" cy="48895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2362200" cy="8255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651000"/>
            <a:ext cx="2362200" cy="3454136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152400" y="4445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571500"/>
            <a:ext cx="5638800" cy="45085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19050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1389888" y="26924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26061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/>
              <a:t>‹N°›</a:t>
            </a:fld>
            <a:endParaRPr lang="en-US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</p:spTree>
    <p:extLst>
      <p:ext uri="{BB962C8B-B14F-4D97-AF65-F5344CB8AC3E}">
        <p14:creationId xmlns:p14="http://schemas.microsoft.com/office/powerpoint/2010/main" val="3925610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D259-4D8A-4704-8B12-63D623CF2AF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15/05/2019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820606" y="5296965"/>
            <a:ext cx="2133600" cy="304271"/>
          </a:xfrm>
        </p:spPr>
        <p:txBody>
          <a:bodyPr/>
          <a:lstStyle/>
          <a:p>
            <a:fld id="{0F6A62AF-F9D9-4A98-B3D0-2BD37D3E143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953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152400" y="4445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27000"/>
            <a:ext cx="8833104" cy="25146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508000"/>
            <a:ext cx="2743200" cy="48895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1295400" y="19050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1389888" y="26924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260615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/>
              <a:t>‹N°›</a:t>
            </a:fld>
            <a:endParaRPr lang="fr-FR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4191000"/>
            <a:ext cx="5867400" cy="10160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00375" y="508000"/>
            <a:ext cx="5867400" cy="35560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825500"/>
            <a:ext cx="2438400" cy="43815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88152" y="5337487"/>
            <a:ext cx="3044952" cy="304800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FA924C5-A3E7-1F4C-8E48-2FD1D5258B6D}" type="datetimeFigureOut">
              <a:rPr lang="fr-FR" sz="18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15/05/2019</a:t>
            </a:fld>
            <a:endParaRPr lang="fr-FR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5342373"/>
            <a:ext cx="3584448" cy="3048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295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FA924C5-A3E7-1F4C-8E48-2FD1D5258B6D}" type="datetimeFigureOut">
              <a:rPr lang="fr-FR" sz="18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15/05/2019</a:t>
            </a:fld>
            <a:endParaRPr lang="fr-FR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/>
              <a:t>‹N°›</a:t>
            </a:fld>
            <a:endParaRPr lang="fr-FR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39799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295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4542282" y="2731770"/>
            <a:ext cx="520446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6839712" y="2438136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6934200" y="2516876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15912" y="2508251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>
                <a:solidFill>
                  <a:srgbClr val="8CADAE">
                    <a:shade val="75000"/>
                  </a:srgbClr>
                </a:solidFill>
                <a:latin typeface="Georgia"/>
              </a:rPr>
              <a:pPr/>
              <a:t>‹N°›</a:t>
            </a:fld>
            <a:endParaRPr lang="fr-FR">
              <a:solidFill>
                <a:srgbClr val="8CADAE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254000"/>
            <a:ext cx="6553200" cy="4851138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FA924C5-A3E7-1F4C-8E48-2FD1D5258B6D}" type="datetimeFigureOut">
              <a:rPr lang="fr-FR" sz="18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15/05/2019</a:t>
            </a:fld>
            <a:endParaRPr lang="fr-FR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254001"/>
            <a:ext cx="1447800" cy="4876271"/>
          </a:xfrm>
        </p:spPr>
        <p:txBody>
          <a:bodyPr vert="eaVert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3951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634" y="406136"/>
            <a:ext cx="7666566" cy="736864"/>
          </a:xfrm>
        </p:spPr>
        <p:txBody>
          <a:bodyPr lIns="79242" tIns="39621" rIns="79242" bIns="39621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47067" cy="3619500"/>
          </a:xfrm>
        </p:spPr>
        <p:txBody>
          <a:bodyPr lIns="79242" tIns="39621" rIns="79242" bIns="39621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9733" y="1524000"/>
            <a:ext cx="4047067" cy="3619500"/>
          </a:xfrm>
        </p:spPr>
        <p:txBody>
          <a:bodyPr lIns="79242" tIns="39621" rIns="79242" bIns="39621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422400" y="5495396"/>
            <a:ext cx="6324600" cy="254000"/>
          </a:xfrm>
        </p:spPr>
        <p:txBody>
          <a:bodyPr lIns="79242" tIns="39621" rIns="79242" bIns="39621"/>
          <a:lstStyle>
            <a:lvl1pPr>
              <a:defRPr/>
            </a:lvl1pPr>
          </a:lstStyle>
          <a:p>
            <a:r>
              <a:rPr lang="fr-FR"/>
              <a:t>DIU de la région des grands lacs P5S1 juin 2010- Modes de transmission du VIH et modalités de prévention - Dr C. Arvieux</a:t>
            </a:r>
          </a:p>
        </p:txBody>
      </p:sp>
    </p:spTree>
    <p:extLst>
      <p:ext uri="{BB962C8B-B14F-4D97-AF65-F5344CB8AC3E}">
        <p14:creationId xmlns:p14="http://schemas.microsoft.com/office/powerpoint/2010/main" val="3975216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634" y="406136"/>
            <a:ext cx="7666566" cy="736864"/>
          </a:xfrm>
        </p:spPr>
        <p:txBody>
          <a:bodyPr lIns="79242" tIns="39621" rIns="79242" bIns="39621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57200" y="1524000"/>
            <a:ext cx="8229600" cy="3619500"/>
          </a:xfrm>
        </p:spPr>
        <p:txBody>
          <a:bodyPr lIns="79242" tIns="39621" rIns="79242" bIns="39621"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1422400" y="5495396"/>
            <a:ext cx="6324600" cy="254000"/>
          </a:xfrm>
        </p:spPr>
        <p:txBody>
          <a:bodyPr lIns="79242" tIns="39621" rIns="79242" bIns="39621"/>
          <a:lstStyle>
            <a:lvl1pPr>
              <a:defRPr/>
            </a:lvl1pPr>
          </a:lstStyle>
          <a:p>
            <a:r>
              <a:rPr lang="fr-FR"/>
              <a:t>DIU de la région des grands lacs P5S1 juin 2010- Modes de transmission du VIH et modalités de prévention - Dr C. Arvieux</a:t>
            </a:r>
          </a:p>
        </p:txBody>
      </p:sp>
    </p:spTree>
    <p:extLst>
      <p:ext uri="{BB962C8B-B14F-4D97-AF65-F5344CB8AC3E}">
        <p14:creationId xmlns:p14="http://schemas.microsoft.com/office/powerpoint/2010/main" val="1852599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254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095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349500"/>
            <a:ext cx="6400800" cy="14605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155448" y="20167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176276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184150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4343400" y="183287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17500"/>
            <a:ext cx="7772400" cy="14605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2" name="ZoneTexte 1"/>
          <p:cNvSpPr txBox="1"/>
          <p:nvPr userDrawn="1"/>
        </p:nvSpPr>
        <p:spPr>
          <a:xfrm>
            <a:off x="8547361" y="5342373"/>
            <a:ext cx="43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A8E095-9A28-DC4D-BAF9-607F4CF4D75E}" type="slidenum">
              <a:rPr lang="fr-FR" sz="1000" smtClean="0">
                <a:solidFill>
                  <a:schemeClr val="bg1"/>
                </a:solidFill>
              </a:rPr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34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1688" y="855310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272540"/>
            <a:ext cx="8503920" cy="3810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</p:spTree>
    <p:extLst>
      <p:ext uri="{BB962C8B-B14F-4D97-AF65-F5344CB8AC3E}">
        <p14:creationId xmlns:p14="http://schemas.microsoft.com/office/powerpoint/2010/main" val="653020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5875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1905000"/>
            <a:ext cx="8833104" cy="25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18627"/>
            <a:ext cx="8833104" cy="178308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286000"/>
            <a:ext cx="6480174" cy="1394354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152400" y="20320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176276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184150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43400" y="183287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4500"/>
            <a:ext cx="7772400" cy="1270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24765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632460"/>
          </a:xfrm>
        </p:spPr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4563081" y="1313044"/>
            <a:ext cx="8921" cy="4016298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143000"/>
            <a:ext cx="4038600" cy="3901440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038600" cy="3901440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50354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4572000" y="1833563"/>
            <a:ext cx="0" cy="348996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206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143000"/>
            <a:ext cx="8833104" cy="7620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5326380"/>
            <a:ext cx="8833104" cy="25908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270000"/>
            <a:ext cx="4040188" cy="610812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dirty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1" y="1270000"/>
            <a:ext cx="4041775" cy="60960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>
                <a:latin typeface="Calibri"/>
                <a:cs typeface="Calibri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4800" y="5341620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52400" y="10668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2" y="2059486"/>
            <a:ext cx="4041648" cy="3182003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059486"/>
            <a:ext cx="4038600" cy="318516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796697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875437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343400" y="868680"/>
            <a:ext cx="457200" cy="367771"/>
          </a:xfrm>
        </p:spPr>
        <p:txBody>
          <a:bodyPr/>
          <a:lstStyle>
            <a:lvl1pPr algn="ctr">
              <a:defRPr/>
            </a:lvl1pPr>
          </a:lstStyle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94373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672423"/>
            <a:ext cx="7772400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52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0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15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20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260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31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365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41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D259-4D8A-4704-8B12-63D623CF2AF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15/05/2019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62AF-F9D9-4A98-B3D0-2BD37D3E143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731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343400" y="863350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</p:spTree>
    <p:extLst>
      <p:ext uri="{BB962C8B-B14F-4D97-AF65-F5344CB8AC3E}">
        <p14:creationId xmlns:p14="http://schemas.microsoft.com/office/powerpoint/2010/main" val="4151226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295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3208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267200" y="5270500"/>
            <a:ext cx="609600" cy="36777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523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27000"/>
            <a:ext cx="8833104" cy="254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990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508000"/>
            <a:ext cx="2743200" cy="48895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2362200" cy="8255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651000"/>
            <a:ext cx="2362200" cy="3454136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152400" y="4445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571500"/>
            <a:ext cx="5638800" cy="45085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19050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26924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26061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t>‹N°›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</p:spTree>
    <p:extLst>
      <p:ext uri="{BB962C8B-B14F-4D97-AF65-F5344CB8AC3E}">
        <p14:creationId xmlns:p14="http://schemas.microsoft.com/office/powerpoint/2010/main" val="2743272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152400" y="4445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27000"/>
            <a:ext cx="8833104" cy="25146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508000"/>
            <a:ext cx="2743200" cy="48895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19050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26924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260615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4191000"/>
            <a:ext cx="5867400" cy="10160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00375" y="508000"/>
            <a:ext cx="5867400" cy="35560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825500"/>
            <a:ext cx="2438400" cy="43815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88152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5342373"/>
            <a:ext cx="3584448" cy="3048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3248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261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295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4542282" y="2731770"/>
            <a:ext cx="520446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438136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2516876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15912" y="2508251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254000"/>
            <a:ext cx="6553200" cy="4851138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254001"/>
            <a:ext cx="1447800" cy="4876271"/>
          </a:xfrm>
        </p:spPr>
        <p:txBody>
          <a:bodyPr vert="eaVert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28551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634" y="406136"/>
            <a:ext cx="7666566" cy="736864"/>
          </a:xfrm>
        </p:spPr>
        <p:txBody>
          <a:bodyPr lIns="79242" tIns="39621" rIns="79242" bIns="39621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47067" cy="3619500"/>
          </a:xfrm>
        </p:spPr>
        <p:txBody>
          <a:bodyPr lIns="79242" tIns="39621" rIns="79242" bIns="39621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9733" y="1524000"/>
            <a:ext cx="4047067" cy="3619500"/>
          </a:xfrm>
        </p:spPr>
        <p:txBody>
          <a:bodyPr lIns="79242" tIns="39621" rIns="79242" bIns="39621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422400" y="5495396"/>
            <a:ext cx="6324600" cy="254000"/>
          </a:xfrm>
        </p:spPr>
        <p:txBody>
          <a:bodyPr lIns="79242" tIns="39621" rIns="79242" bIns="39621"/>
          <a:lstStyle>
            <a:lvl1pPr>
              <a:defRPr/>
            </a:lvl1pPr>
          </a:lstStyle>
          <a:p>
            <a:r>
              <a:rPr lang="fr-FR"/>
              <a:t>DIU de la région des grands lacs P5S1 juin 2010- Modes de transmission du VIH et modalités de prévention - Dr C. Arvieux</a:t>
            </a:r>
          </a:p>
        </p:txBody>
      </p:sp>
    </p:spTree>
    <p:extLst>
      <p:ext uri="{BB962C8B-B14F-4D97-AF65-F5344CB8AC3E}">
        <p14:creationId xmlns:p14="http://schemas.microsoft.com/office/powerpoint/2010/main" val="2994528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</p:spPr>
        <p:txBody>
          <a:bodyPr/>
          <a:lstStyle>
            <a:lvl1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-457200">
              <a:buClr>
                <a:srgbClr val="00B0F0"/>
              </a:buClr>
              <a:buFont typeface="Calibri" panose="020F0502020204030204" pitchFamily="34" charset="0"/>
              <a:buChar char="—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0327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333505"/>
            <a:ext cx="4038600" cy="377163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33505"/>
            <a:ext cx="4038600" cy="377163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D259-4D8A-4704-8B12-63D623CF2AF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15/05/2019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62AF-F9D9-4A98-B3D0-2BD37D3E143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447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216" indent="0">
              <a:buNone/>
              <a:defRPr sz="1800" b="1"/>
            </a:lvl2pPr>
            <a:lvl3pPr marL="810433" indent="0">
              <a:buNone/>
              <a:defRPr sz="1600" b="1"/>
            </a:lvl3pPr>
            <a:lvl4pPr marL="1215649" indent="0">
              <a:buNone/>
              <a:defRPr sz="1400" b="1"/>
            </a:lvl4pPr>
            <a:lvl5pPr marL="1620865" indent="0">
              <a:buNone/>
              <a:defRPr sz="1400" b="1"/>
            </a:lvl5pPr>
            <a:lvl6pPr marL="2026082" indent="0">
              <a:buNone/>
              <a:defRPr sz="1400" b="1"/>
            </a:lvl6pPr>
            <a:lvl7pPr marL="2431298" indent="0">
              <a:buNone/>
              <a:defRPr sz="1400" b="1"/>
            </a:lvl7pPr>
            <a:lvl8pPr marL="2836515" indent="0">
              <a:buNone/>
              <a:defRPr sz="1400" b="1"/>
            </a:lvl8pPr>
            <a:lvl9pPr marL="3241731" indent="0">
              <a:buNone/>
              <a:defRPr sz="14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279261"/>
            <a:ext cx="4041775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216" indent="0">
              <a:buNone/>
              <a:defRPr sz="1800" b="1"/>
            </a:lvl2pPr>
            <a:lvl3pPr marL="810433" indent="0">
              <a:buNone/>
              <a:defRPr sz="1600" b="1"/>
            </a:lvl3pPr>
            <a:lvl4pPr marL="1215649" indent="0">
              <a:buNone/>
              <a:defRPr sz="1400" b="1"/>
            </a:lvl4pPr>
            <a:lvl5pPr marL="1620865" indent="0">
              <a:buNone/>
              <a:defRPr sz="1400" b="1"/>
            </a:lvl5pPr>
            <a:lvl6pPr marL="2026082" indent="0">
              <a:buNone/>
              <a:defRPr sz="1400" b="1"/>
            </a:lvl6pPr>
            <a:lvl7pPr marL="2431298" indent="0">
              <a:buNone/>
              <a:defRPr sz="1400" b="1"/>
            </a:lvl7pPr>
            <a:lvl8pPr marL="2836515" indent="0">
              <a:buNone/>
              <a:defRPr sz="1400" b="1"/>
            </a:lvl8pPr>
            <a:lvl9pPr marL="3241731" indent="0">
              <a:buNone/>
              <a:defRPr sz="14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D259-4D8A-4704-8B12-63D623CF2AF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15/05/2019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62AF-F9D9-4A98-B3D0-2BD37D3E143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252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D259-4D8A-4704-8B12-63D623CF2AF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15/05/2019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941370" y="5296965"/>
            <a:ext cx="2133600" cy="304271"/>
          </a:xfrm>
        </p:spPr>
        <p:txBody>
          <a:bodyPr/>
          <a:lstStyle/>
          <a:p>
            <a:fld id="{0F6A62AF-F9D9-4A98-B3D0-2BD37D3E143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622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D259-4D8A-4704-8B12-63D623CF2AF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15/05/2019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62AF-F9D9-4A98-B3D0-2BD37D3E143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908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7542"/>
            <a:ext cx="3008313" cy="96837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27548"/>
            <a:ext cx="5111750" cy="4877594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195920"/>
            <a:ext cx="3008313" cy="3909219"/>
          </a:xfrm>
        </p:spPr>
        <p:txBody>
          <a:bodyPr/>
          <a:lstStyle>
            <a:lvl1pPr marL="0" indent="0">
              <a:buNone/>
              <a:defRPr sz="1200"/>
            </a:lvl1pPr>
            <a:lvl2pPr marL="405216" indent="0">
              <a:buNone/>
              <a:defRPr sz="1100"/>
            </a:lvl2pPr>
            <a:lvl3pPr marL="810433" indent="0">
              <a:buNone/>
              <a:defRPr sz="900"/>
            </a:lvl3pPr>
            <a:lvl4pPr marL="1215649" indent="0">
              <a:buNone/>
              <a:defRPr sz="800"/>
            </a:lvl4pPr>
            <a:lvl5pPr marL="1620865" indent="0">
              <a:buNone/>
              <a:defRPr sz="800"/>
            </a:lvl5pPr>
            <a:lvl6pPr marL="2026082" indent="0">
              <a:buNone/>
              <a:defRPr sz="800"/>
            </a:lvl6pPr>
            <a:lvl7pPr marL="2431298" indent="0">
              <a:buNone/>
              <a:defRPr sz="800"/>
            </a:lvl7pPr>
            <a:lvl8pPr marL="2836515" indent="0">
              <a:buNone/>
              <a:defRPr sz="800"/>
            </a:lvl8pPr>
            <a:lvl9pPr marL="3241731" indent="0">
              <a:buNone/>
              <a:defRPr sz="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D259-4D8A-4704-8B12-63D623CF2AF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15/05/2019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62AF-F9D9-4A98-B3D0-2BD37D3E143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665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800"/>
            </a:lvl1pPr>
            <a:lvl2pPr marL="405216" indent="0">
              <a:buNone/>
              <a:defRPr sz="2500"/>
            </a:lvl2pPr>
            <a:lvl3pPr marL="810433" indent="0">
              <a:buNone/>
              <a:defRPr sz="2100"/>
            </a:lvl3pPr>
            <a:lvl4pPr marL="1215649" indent="0">
              <a:buNone/>
              <a:defRPr sz="1800"/>
            </a:lvl4pPr>
            <a:lvl5pPr marL="1620865" indent="0">
              <a:buNone/>
              <a:defRPr sz="1800"/>
            </a:lvl5pPr>
            <a:lvl6pPr marL="2026082" indent="0">
              <a:buNone/>
              <a:defRPr sz="1800"/>
            </a:lvl6pPr>
            <a:lvl7pPr marL="2431298" indent="0">
              <a:buNone/>
              <a:defRPr sz="1800"/>
            </a:lvl7pPr>
            <a:lvl8pPr marL="2836515" indent="0">
              <a:buNone/>
              <a:defRPr sz="1800"/>
            </a:lvl8pPr>
            <a:lvl9pPr marL="3241731" indent="0">
              <a:buNone/>
              <a:defRPr sz="18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200"/>
            </a:lvl1pPr>
            <a:lvl2pPr marL="405216" indent="0">
              <a:buNone/>
              <a:defRPr sz="1100"/>
            </a:lvl2pPr>
            <a:lvl3pPr marL="810433" indent="0">
              <a:buNone/>
              <a:defRPr sz="900"/>
            </a:lvl3pPr>
            <a:lvl4pPr marL="1215649" indent="0">
              <a:buNone/>
              <a:defRPr sz="800"/>
            </a:lvl4pPr>
            <a:lvl5pPr marL="1620865" indent="0">
              <a:buNone/>
              <a:defRPr sz="800"/>
            </a:lvl5pPr>
            <a:lvl6pPr marL="2026082" indent="0">
              <a:buNone/>
              <a:defRPr sz="800"/>
            </a:lvl6pPr>
            <a:lvl7pPr marL="2431298" indent="0">
              <a:buNone/>
              <a:defRPr sz="800"/>
            </a:lvl7pPr>
            <a:lvl8pPr marL="2836515" indent="0">
              <a:buNone/>
              <a:defRPr sz="800"/>
            </a:lvl8pPr>
            <a:lvl9pPr marL="3241731" indent="0">
              <a:buNone/>
              <a:defRPr sz="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D259-4D8A-4704-8B12-63D623CF2AF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15/05/2019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62AF-F9D9-4A98-B3D0-2BD37D3E143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30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81043" tIns="40522" rIns="81043" bIns="40522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81043" tIns="40522" rIns="81043" bIns="40522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5296965"/>
            <a:ext cx="2133600" cy="304271"/>
          </a:xfrm>
          <a:prstGeom prst="rect">
            <a:avLst/>
          </a:prstGeom>
        </p:spPr>
        <p:txBody>
          <a:bodyPr vert="horz" lIns="81043" tIns="40522" rIns="81043" bIns="4052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1BDD259-4D8A-4704-8B12-63D623CF2AF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15/05/2019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5296965"/>
            <a:ext cx="2895600" cy="304271"/>
          </a:xfrm>
          <a:prstGeom prst="rect">
            <a:avLst/>
          </a:prstGeom>
        </p:spPr>
        <p:txBody>
          <a:bodyPr vert="horz" lIns="81043" tIns="40522" rIns="81043" bIns="4052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5296965"/>
            <a:ext cx="2133600" cy="304271"/>
          </a:xfrm>
          <a:prstGeom prst="rect">
            <a:avLst/>
          </a:prstGeom>
        </p:spPr>
        <p:txBody>
          <a:bodyPr vert="horz" lIns="81043" tIns="40522" rIns="81043" bIns="4052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F6A62AF-F9D9-4A98-B3D0-2BD37D3E143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38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810433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3912" indent="-303912" algn="l" defTabSz="81043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477" indent="-253260" algn="l" defTabSz="810433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3041" indent="-202608" algn="l" defTabSz="81043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18257" indent="-202608" algn="l" defTabSz="810433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74" indent="-202608" algn="l" defTabSz="810433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8690" indent="-202608" algn="l" defTabSz="8104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33906" indent="-202608" algn="l" defTabSz="8104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39123" indent="-202608" algn="l" defTabSz="8104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44339" indent="-202608" algn="l" defTabSz="8104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216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0433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5649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865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6082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1298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36515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1731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6114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2400" y="106395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267200" y="796697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4361688" y="875437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3400" y="866812"/>
            <a:ext cx="457200" cy="367771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2E1E66F-6B08-4944-BF3D-1543FE9F81F7}" type="slidenum">
              <a:rPr lang="fr-FR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6324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dirty="0"/>
              <a:t>Cliquez et modifiez le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301752" y="1270000"/>
            <a:ext cx="8534400" cy="38328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/>
              <a:t>Deuxième niveau</a:t>
            </a:r>
          </a:p>
          <a:p>
            <a:pPr lvl="2" eaLnBrk="1" latinLnBrk="0" hangingPunct="1"/>
            <a:r>
              <a:rPr kumimoji="0" lang="fr-FR" dirty="0"/>
              <a:t>Troisième niveau</a:t>
            </a:r>
          </a:p>
          <a:p>
            <a:pPr lvl="3" eaLnBrk="1" latinLnBrk="0" hangingPunct="1"/>
            <a:r>
              <a:rPr kumimoji="0" lang="fr-FR" dirty="0"/>
              <a:t>Quatrième niveau</a:t>
            </a:r>
          </a:p>
          <a:p>
            <a:pPr lvl="4" eaLnBrk="1" latinLnBrk="0" hangingPunct="1"/>
            <a:r>
              <a:rPr kumimoji="0" lang="fr-FR" dirty="0"/>
              <a:t>Cinquième niveau</a:t>
            </a:r>
            <a:endParaRPr kumimoji="0" lang="en-US" dirty="0"/>
          </a:p>
        </p:txBody>
      </p:sp>
      <p:sp>
        <p:nvSpPr>
          <p:cNvPr id="20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ea typeface="+mn-ea"/>
              </a:rPr>
              <a:t>Epidémiologie et prévention du VIH dans les PED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8547361" y="5342373"/>
            <a:ext cx="43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BA8E095-9A28-DC4D-BAF9-607F4CF4D75E}" type="slidenum">
              <a:rPr lang="fr-FR" sz="1000" smtClean="0">
                <a:solidFill>
                  <a:srgbClr val="FFFFFF"/>
                </a:solidFill>
                <a:latin typeface="Georgia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sz="1000" dirty="0">
              <a:solidFill>
                <a:srgbClr val="FFFFFF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01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Calibri"/>
          <a:ea typeface="+mj-ea"/>
          <a:cs typeface="Calibri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rgbClr val="0D0D0D"/>
          </a:solidFill>
          <a:latin typeface="Calibri"/>
          <a:ea typeface="+mn-ea"/>
          <a:cs typeface="Calibri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rgbClr val="0D0D0D"/>
          </a:solidFill>
          <a:latin typeface="Calibri"/>
          <a:ea typeface="+mn-ea"/>
          <a:cs typeface="Calibri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rgbClr val="0D0D0D"/>
          </a:solidFill>
          <a:latin typeface="Calibri"/>
          <a:ea typeface="+mn-ea"/>
          <a:cs typeface="Calibri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rgbClr val="0D0D0D"/>
          </a:solidFill>
          <a:latin typeface="Calibri"/>
          <a:ea typeface="+mn-ea"/>
          <a:cs typeface="Calibri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rgbClr val="0D0D0D"/>
          </a:solidFill>
          <a:latin typeface="Calibri"/>
          <a:ea typeface="+mn-ea"/>
          <a:cs typeface="Calibri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6114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2400" y="106395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796697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875437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3400" y="866812"/>
            <a:ext cx="457200" cy="367771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6324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dirty="0"/>
              <a:t>Cliquez et modifiez le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301752" y="1270000"/>
            <a:ext cx="8534400" cy="38328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/>
              <a:t>Deuxième niveau</a:t>
            </a:r>
          </a:p>
          <a:p>
            <a:pPr lvl="2" eaLnBrk="1" latinLnBrk="0" hangingPunct="1"/>
            <a:r>
              <a:rPr kumimoji="0" lang="fr-FR" dirty="0"/>
              <a:t>Troisième niveau</a:t>
            </a:r>
          </a:p>
          <a:p>
            <a:pPr lvl="3" eaLnBrk="1" latinLnBrk="0" hangingPunct="1"/>
            <a:r>
              <a:rPr kumimoji="0" lang="fr-FR" dirty="0"/>
              <a:t>Quatrième niveau</a:t>
            </a:r>
          </a:p>
          <a:p>
            <a:pPr lvl="4" eaLnBrk="1" latinLnBrk="0" hangingPunct="1"/>
            <a:r>
              <a:rPr kumimoji="0" lang="fr-FR" dirty="0"/>
              <a:t>Cinquième niveau</a:t>
            </a:r>
            <a:endParaRPr kumimoji="0" lang="en-US" dirty="0"/>
          </a:p>
        </p:txBody>
      </p:sp>
      <p:sp>
        <p:nvSpPr>
          <p:cNvPr id="20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8547361" y="5342373"/>
            <a:ext cx="43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A8E095-9A28-DC4D-BAF9-607F4CF4D75E}" type="slidenum">
              <a:rPr lang="fr-FR" sz="1000" smtClean="0">
                <a:solidFill>
                  <a:srgbClr val="FFFFFF"/>
                </a:solidFill>
              </a:rPr>
              <a:t>‹N°›</a:t>
            </a:fld>
            <a:endParaRPr lang="fr-FR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6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Calibri"/>
          <a:ea typeface="+mj-ea"/>
          <a:cs typeface="Calibri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rgbClr val="0D0D0D"/>
          </a:solidFill>
          <a:latin typeface="Calibri"/>
          <a:ea typeface="+mn-ea"/>
          <a:cs typeface="Calibri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rgbClr val="0D0D0D"/>
          </a:solidFill>
          <a:latin typeface="Calibri"/>
          <a:ea typeface="+mn-ea"/>
          <a:cs typeface="Calibri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rgbClr val="0D0D0D"/>
          </a:solidFill>
          <a:latin typeface="Calibri"/>
          <a:ea typeface="+mn-ea"/>
          <a:cs typeface="Calibri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rgbClr val="0D0D0D"/>
          </a:solidFill>
          <a:latin typeface="Calibri"/>
          <a:ea typeface="+mn-ea"/>
          <a:cs typeface="Calibri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rgbClr val="0D0D0D"/>
          </a:solidFill>
          <a:latin typeface="Calibri"/>
          <a:ea typeface="+mn-ea"/>
          <a:cs typeface="Calibri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9.png"/><Relationship Id="rId4" Type="http://schemas.openxmlformats.org/officeDocument/2006/relationships/oleObject" Target="../embeddings/oleObject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7.bin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3608" y="2929508"/>
            <a:ext cx="5559902" cy="1460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fr-FR" sz="2800" dirty="0"/>
              <a:t>Spécificités en pays à ressources limitées</a:t>
            </a:r>
          </a:p>
          <a:p>
            <a:r>
              <a:rPr lang="fr-FR" sz="2800" dirty="0"/>
              <a:t>(2</a:t>
            </a:r>
            <a:r>
              <a:rPr lang="fr-FR" sz="2800" baseline="30000" dirty="0"/>
              <a:t>nde</a:t>
            </a:r>
            <a:r>
              <a:rPr lang="fr-FR" sz="2800" dirty="0"/>
              <a:t> partie)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4000" dirty="0"/>
              <a:t>Infection par le VIH et SIDA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8994" y="5304311"/>
            <a:ext cx="6780753" cy="307777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white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Dr Cédric Arvieux – Université de Rennes 1</a:t>
            </a:r>
          </a:p>
        </p:txBody>
      </p:sp>
      <p:pic>
        <p:nvPicPr>
          <p:cNvPr id="6" name="Image 5" descr="Université Rennes 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246" y="3688525"/>
            <a:ext cx="1002015" cy="51606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5" name="Image 4" descr="Logo sfls format png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164" y="2620433"/>
            <a:ext cx="1035097" cy="75940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Image 6" descr="LogoCoreVIH Bretagne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164" y="4395784"/>
            <a:ext cx="1118463" cy="71152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4886609" y="5286027"/>
            <a:ext cx="4091139" cy="307777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prstClr val="white"/>
                </a:solidFill>
                <a:latin typeface="Calibri"/>
                <a:cs typeface="Calibri"/>
              </a:rPr>
              <a:t>16 mai 2019 – DU médecine tropicale Rennes</a:t>
            </a:r>
          </a:p>
        </p:txBody>
      </p:sp>
    </p:spTree>
    <p:extLst>
      <p:ext uri="{BB962C8B-B14F-4D97-AF65-F5344CB8AC3E}">
        <p14:creationId xmlns:p14="http://schemas.microsoft.com/office/powerpoint/2010/main" val="6317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794000"/>
            <a:ext cx="6480174" cy="886354"/>
          </a:xfrm>
        </p:spPr>
        <p:txBody>
          <a:bodyPr/>
          <a:lstStyle/>
          <a:p>
            <a:r>
              <a:rPr lang="fr-FR" dirty="0"/>
              <a:t>Ce n’est pas simple…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22313" y="444500"/>
            <a:ext cx="7772400" cy="1045633"/>
          </a:xfrm>
        </p:spPr>
        <p:txBody>
          <a:bodyPr>
            <a:noAutofit/>
          </a:bodyPr>
          <a:lstStyle/>
          <a:p>
            <a:r>
              <a:rPr lang="fr-FR" sz="3600" dirty="0"/>
              <a:t>Les politiques publiques de lutte contre le VIH des pays  à ressources limitées</a:t>
            </a:r>
          </a:p>
        </p:txBody>
      </p:sp>
    </p:spTree>
    <p:extLst>
      <p:ext uri="{BB962C8B-B14F-4D97-AF65-F5344CB8AC3E}">
        <p14:creationId xmlns:p14="http://schemas.microsoft.com/office/powerpoint/2010/main" val="36347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406"/>
            <a:ext cx="8229600" cy="952500"/>
          </a:xfrm>
        </p:spPr>
        <p:txBody>
          <a:bodyPr/>
          <a:lstStyle/>
          <a:p>
            <a:r>
              <a:rPr lang="fr-FR" sz="2500" b="1" kern="0" dirty="0">
                <a:solidFill>
                  <a:schemeClr val="tx2"/>
                </a:solidFill>
                <a:latin typeface="Arial Narrow"/>
                <a:ea typeface="ＭＳ Ｐゴシック" charset="0"/>
              </a:rPr>
              <a:t>Diffusion des </a:t>
            </a:r>
            <a:r>
              <a:rPr lang="fr-FR" sz="2500" b="1" kern="0" dirty="0" err="1">
                <a:solidFill>
                  <a:schemeClr val="tx2"/>
                </a:solidFill>
                <a:latin typeface="Arial Narrow"/>
                <a:ea typeface="ＭＳ Ｐゴシック" charset="0"/>
              </a:rPr>
              <a:t>sérotypes</a:t>
            </a:r>
            <a:r>
              <a:rPr lang="fr-FR" sz="2500" b="1" kern="0" dirty="0">
                <a:solidFill>
                  <a:schemeClr val="tx2"/>
                </a:solidFill>
                <a:latin typeface="Arial Narrow"/>
                <a:ea typeface="ＭＳ Ｐゴシック" charset="0"/>
              </a:rPr>
              <a:t> </a:t>
            </a:r>
            <a:r>
              <a:rPr lang="fr-FR" sz="2500" b="1" u="sng" kern="0" dirty="0">
                <a:solidFill>
                  <a:schemeClr val="tx2"/>
                </a:solidFill>
                <a:latin typeface="Arial Narrow"/>
                <a:ea typeface="ＭＳ Ｐゴシック" charset="0"/>
              </a:rPr>
              <a:t>non B </a:t>
            </a:r>
            <a:br>
              <a:rPr lang="fr-FR" sz="2500" b="1" kern="0" dirty="0">
                <a:solidFill>
                  <a:schemeClr val="tx2"/>
                </a:solidFill>
                <a:latin typeface="Arial Narrow"/>
                <a:ea typeface="ＭＳ Ｐゴシック" charset="0"/>
              </a:rPr>
            </a:br>
            <a:r>
              <a:rPr lang="fr-FR" sz="2500" b="1" kern="0" dirty="0">
                <a:solidFill>
                  <a:schemeClr val="tx2"/>
                </a:solidFill>
                <a:latin typeface="Arial Narrow"/>
                <a:ea typeface="ＭＳ Ｐゴシック" charset="0"/>
              </a:rPr>
              <a:t>chez les HSH, les hétérosexuels nés en France et les UDI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5296961"/>
            <a:ext cx="2133600" cy="304271"/>
          </a:xfrm>
        </p:spPr>
        <p:txBody>
          <a:bodyPr/>
          <a:lstStyle/>
          <a:p>
            <a:pPr>
              <a:defRPr/>
            </a:pPr>
            <a:fld id="{5F287CF8-C529-4390-A507-F30E6E9B20E1}" type="slidenum">
              <a:rPr lang="fr-FR" smtClean="0"/>
              <a:pPr>
                <a:defRPr/>
              </a:pPr>
              <a:t>100</a:t>
            </a:fld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7" y="1092729"/>
            <a:ext cx="7993063" cy="353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2049" y="4684138"/>
            <a:ext cx="7668343" cy="6287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>
              <a:spcBef>
                <a:spcPts val="425"/>
              </a:spcBef>
              <a:spcAft>
                <a:spcPts val="0"/>
              </a:spcAft>
            </a:pPr>
            <a:r>
              <a:rPr lang="fr-FR" sz="1600" b="0" dirty="0">
                <a:solidFill>
                  <a:srgbClr val="07347A"/>
                </a:solidFill>
              </a:rPr>
              <a:t>Sérotype B pour 28% des hétérosexuels nés en Afrique subsaharienne </a:t>
            </a:r>
          </a:p>
          <a:p>
            <a:pPr algn="ctr">
              <a:spcBef>
                <a:spcPts val="425"/>
              </a:spcBef>
              <a:spcAft>
                <a:spcPts val="0"/>
              </a:spcAft>
            </a:pPr>
            <a:r>
              <a:rPr lang="fr-FR" sz="1600" b="0" dirty="0">
                <a:solidFill>
                  <a:srgbClr val="07347A"/>
                </a:solidFill>
                <a:sym typeface="Wingdings" pitchFamily="2" charset="2"/>
              </a:rPr>
              <a:t></a:t>
            </a:r>
            <a:r>
              <a:rPr lang="fr-FR" sz="1600" b="0" dirty="0">
                <a:solidFill>
                  <a:srgbClr val="07347A"/>
                </a:solidFill>
              </a:rPr>
              <a:t> au moins 28% ont été contaminés en Europe</a:t>
            </a:r>
            <a:endParaRPr lang="fr-FR" sz="1600" b="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04411" y="1335314"/>
            <a:ext cx="1184366" cy="297279"/>
          </a:xfrm>
          <a:prstGeom prst="rect">
            <a:avLst/>
          </a:prstGeom>
          <a:noFill/>
        </p:spPr>
        <p:txBody>
          <a:bodyPr wrap="square" lIns="81043" tIns="40522" rIns="81043" bIns="40522" rtlCol="0">
            <a:spAutoFit/>
          </a:bodyPr>
          <a:lstStyle/>
          <a:p>
            <a:r>
              <a:rPr lang="fr-FR" sz="1400" b="1" dirty="0">
                <a:solidFill>
                  <a:schemeClr val="tx2"/>
                </a:solidFill>
                <a:latin typeface="Arial Narrow" pitchFamily="34" charset="0"/>
              </a:rPr>
              <a:t>En 2013 :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79388" y="5377657"/>
            <a:ext cx="7921004" cy="35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r>
              <a:rPr lang="fr-FR" sz="900" dirty="0"/>
              <a:t>Sources : </a:t>
            </a:r>
            <a:r>
              <a:rPr lang="fr-FR" sz="900" b="0" dirty="0"/>
              <a:t>InVS, données DO VIH au 31/12/2013 corrigées pour les délais, la sous déclaration et les valeurs manquantes</a:t>
            </a:r>
          </a:p>
          <a:p>
            <a:r>
              <a:rPr lang="fr-FR" sz="900" b="0" dirty="0"/>
              <a:t>                  CNR du VIH, sérotypage</a:t>
            </a:r>
          </a:p>
        </p:txBody>
      </p:sp>
    </p:spTree>
    <p:extLst>
      <p:ext uri="{BB962C8B-B14F-4D97-AF65-F5344CB8AC3E}">
        <p14:creationId xmlns:p14="http://schemas.microsoft.com/office/powerpoint/2010/main" val="39060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5493"/>
            <a:ext cx="8229600" cy="952500"/>
          </a:xfrm>
        </p:spPr>
        <p:txBody>
          <a:bodyPr>
            <a:normAutofit/>
          </a:bodyPr>
          <a:lstStyle/>
          <a:p>
            <a:r>
              <a:rPr lang="fr-FR" sz="2500" b="1" kern="0" dirty="0">
                <a:solidFill>
                  <a:schemeClr val="tx2"/>
                </a:solidFill>
                <a:latin typeface="Arial Narrow"/>
                <a:ea typeface="ＭＳ Ｐゴシック" charset="0"/>
              </a:rPr>
              <a:t>La pneumocystose est la pathologie inaugurale* de sida </a:t>
            </a:r>
            <a:br>
              <a:rPr lang="fr-FR" sz="2500" b="1" kern="0" dirty="0">
                <a:solidFill>
                  <a:schemeClr val="tx2"/>
                </a:solidFill>
                <a:latin typeface="Arial Narrow"/>
                <a:ea typeface="ＭＳ Ｐゴシック" charset="0"/>
              </a:rPr>
            </a:br>
            <a:r>
              <a:rPr lang="fr-FR" sz="2500" b="1" kern="0" dirty="0">
                <a:solidFill>
                  <a:schemeClr val="tx2"/>
                </a:solidFill>
                <a:latin typeface="Arial Narrow"/>
                <a:ea typeface="ＭＳ Ｐゴシック" charset="0"/>
              </a:rPr>
              <a:t>la plus fréquente depuis 2008, sans diminution</a:t>
            </a:r>
            <a:endParaRPr lang="fr-FR" sz="4300" dirty="0">
              <a:solidFill>
                <a:schemeClr val="tx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10" y="1240132"/>
            <a:ext cx="6115050" cy="335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6057010" y="1537002"/>
            <a:ext cx="2648545" cy="24606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r>
              <a:rPr lang="fr-FR" sz="1600" dirty="0">
                <a:latin typeface="Arial Narrow" pitchFamily="34" charset="0"/>
              </a:rPr>
              <a:t>    En 2013 :</a:t>
            </a:r>
          </a:p>
          <a:p>
            <a:endParaRPr lang="fr-FR" sz="1600" dirty="0">
              <a:latin typeface="Arial Narrow" pitchFamily="34" charset="0"/>
            </a:endParaRPr>
          </a:p>
          <a:p>
            <a:r>
              <a:rPr lang="fr-FR" sz="1600" dirty="0">
                <a:solidFill>
                  <a:srgbClr val="009900"/>
                </a:solidFill>
                <a:latin typeface="Arial Narrow" pitchFamily="34" charset="0"/>
              </a:rPr>
              <a:t>31% pneumocystose</a:t>
            </a:r>
          </a:p>
          <a:p>
            <a:endParaRPr lang="fr-FR" sz="1600" dirty="0">
              <a:latin typeface="Arial Narrow" pitchFamily="34" charset="0"/>
            </a:endParaRPr>
          </a:p>
          <a:p>
            <a:endParaRPr lang="fr-FR" sz="1600" dirty="0">
              <a:latin typeface="Arial Narrow" pitchFamily="34" charset="0"/>
            </a:endParaRPr>
          </a:p>
          <a:p>
            <a:r>
              <a:rPr lang="fr-FR" sz="1600" dirty="0">
                <a:solidFill>
                  <a:srgbClr val="FF0000"/>
                </a:solidFill>
                <a:latin typeface="Arial Narrow" pitchFamily="34" charset="0"/>
              </a:rPr>
              <a:t>17% tuberculose</a:t>
            </a:r>
          </a:p>
          <a:p>
            <a:endParaRPr lang="fr-FR" sz="1600" dirty="0">
              <a:latin typeface="Arial Narrow" pitchFamily="34" charset="0"/>
            </a:endParaRPr>
          </a:p>
          <a:p>
            <a:r>
              <a:rPr lang="fr-FR" sz="1600" dirty="0">
                <a:solidFill>
                  <a:srgbClr val="FFC000"/>
                </a:solidFill>
                <a:latin typeface="Arial Narrow" pitchFamily="34" charset="0"/>
              </a:rPr>
              <a:t>10% toxoplasmose cérébrale</a:t>
            </a:r>
            <a:endParaRPr lang="fr-FR" sz="1600" dirty="0">
              <a:solidFill>
                <a:srgbClr val="92D050"/>
              </a:solidFill>
              <a:latin typeface="Arial Narrow" pitchFamily="34" charset="0"/>
            </a:endParaRPr>
          </a:p>
          <a:p>
            <a:r>
              <a:rPr lang="fr-FR" sz="1600" dirty="0">
                <a:solidFill>
                  <a:srgbClr val="0000FF"/>
                </a:solidFill>
                <a:latin typeface="Arial Narrow" pitchFamily="34" charset="0"/>
              </a:rPr>
              <a:t>9% candidose </a:t>
            </a:r>
            <a:r>
              <a:rPr lang="fr-FR" sz="1600" dirty="0" err="1">
                <a:solidFill>
                  <a:srgbClr val="0000FF"/>
                </a:solidFill>
                <a:latin typeface="Arial Narrow" pitchFamily="34" charset="0"/>
              </a:rPr>
              <a:t>oesophagienne</a:t>
            </a:r>
            <a:endParaRPr lang="fr-FR" sz="1600" dirty="0">
              <a:solidFill>
                <a:srgbClr val="0000FF"/>
              </a:solidFill>
              <a:latin typeface="Arial Narrow" pitchFamily="34" charset="0"/>
            </a:endParaRPr>
          </a:p>
          <a:p>
            <a:r>
              <a:rPr lang="fr-FR" sz="1600" dirty="0">
                <a:solidFill>
                  <a:srgbClr val="CC99FF"/>
                </a:solidFill>
                <a:latin typeface="Arial Narrow" pitchFamily="34" charset="0"/>
              </a:rPr>
              <a:t>10% Kaposi</a:t>
            </a:r>
          </a:p>
        </p:txBody>
      </p:sp>
      <p:sp>
        <p:nvSpPr>
          <p:cNvPr id="8" name="Rectangle 7"/>
          <p:cNvSpPr/>
          <p:nvPr/>
        </p:nvSpPr>
        <p:spPr>
          <a:xfrm>
            <a:off x="539552" y="4477680"/>
            <a:ext cx="8208912" cy="635833"/>
          </a:xfrm>
          <a:prstGeom prst="rect">
            <a:avLst/>
          </a:prstGeom>
        </p:spPr>
        <p:txBody>
          <a:bodyPr wrap="square" lIns="81043" tIns="40522" rIns="81043" bIns="40522">
            <a:spAutoFit/>
          </a:bodyPr>
          <a:lstStyle/>
          <a:p>
            <a:pPr algn="ctr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Les PCP inaugurales sont diagnostiquées principalement chez des personnes qui ignoraient leur séropositivité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2726" y="5180543"/>
            <a:ext cx="3671888" cy="2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100" b="0" dirty="0">
                <a:solidFill>
                  <a:schemeClr val="accent1">
                    <a:lumMod val="75000"/>
                  </a:schemeClr>
                </a:solidFill>
              </a:rPr>
              <a:t>*  Pathologies isolées (non associées à une autre pathologie)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79513" y="5448951"/>
            <a:ext cx="7356475" cy="22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r>
              <a:rPr lang="fr-FR" sz="900" dirty="0"/>
              <a:t>Source : </a:t>
            </a:r>
            <a:r>
              <a:rPr lang="fr-FR" sz="900" b="0" dirty="0"/>
              <a:t>InVS, données DO sida au 31/12/2013 corrigées pour les délais et la sous déclaration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</p:spPr>
        <p:txBody>
          <a:bodyPr/>
          <a:lstStyle/>
          <a:p>
            <a:pPr>
              <a:defRPr/>
            </a:pPr>
            <a:fld id="{5F287CF8-C529-4390-A507-F30E6E9B20E1}" type="slidenum">
              <a:rPr lang="fr-FR" smtClean="0"/>
              <a:pPr>
                <a:defRPr/>
              </a:pPr>
              <a:t>101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327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7433"/>
            <a:ext cx="9144000" cy="5225521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09982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838200" y="1021680"/>
            <a:ext cx="533400" cy="4127500"/>
            <a:chOff x="6858000" y="1524000"/>
            <a:chExt cx="762000" cy="4953000"/>
          </a:xfrm>
          <a:solidFill>
            <a:schemeClr val="bg1">
              <a:lumMod val="8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" name="Rounded Rectangle 2"/>
            <p:cNvSpPr/>
            <p:nvPr/>
          </p:nvSpPr>
          <p:spPr>
            <a:xfrm>
              <a:off x="6858000" y="1524000"/>
              <a:ext cx="762000" cy="4419600"/>
            </a:xfrm>
            <a:prstGeom prst="roundRect">
              <a:avLst>
                <a:gd name="adj" fmla="val 4786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086600" y="5715000"/>
              <a:ext cx="304800" cy="762000"/>
            </a:xfrm>
            <a:prstGeom prst="roundRect">
              <a:avLst>
                <a:gd name="adj" fmla="val 4786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 flipH="1">
            <a:off x="990600" y="3942680"/>
            <a:ext cx="228600" cy="57150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6" name="Group 32"/>
          <p:cNvGrpSpPr/>
          <p:nvPr/>
        </p:nvGrpSpPr>
        <p:grpSpPr>
          <a:xfrm>
            <a:off x="1981200" y="1339181"/>
            <a:ext cx="6492948" cy="646331"/>
            <a:chOff x="1981200" y="1828800"/>
            <a:chExt cx="6492948" cy="775597"/>
          </a:xfrm>
        </p:grpSpPr>
        <p:sp>
          <p:nvSpPr>
            <p:cNvPr id="7" name="TextBox 6"/>
            <p:cNvSpPr txBox="1"/>
            <p:nvPr/>
          </p:nvSpPr>
          <p:spPr>
            <a:xfrm>
              <a:off x="2362199" y="1828800"/>
              <a:ext cx="6111949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Début de la mise en œuvre des nouvelles directives PTME  au sein des structures de santé (Janvier 2013) 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981200" y="1905000"/>
              <a:ext cx="304800" cy="304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31"/>
          <p:cNvGrpSpPr/>
          <p:nvPr/>
        </p:nvGrpSpPr>
        <p:grpSpPr>
          <a:xfrm>
            <a:off x="1981200" y="2021757"/>
            <a:ext cx="6248400" cy="646331"/>
            <a:chOff x="1981200" y="2667000"/>
            <a:chExt cx="6248400" cy="775597"/>
          </a:xfrm>
        </p:grpSpPr>
        <p:sp>
          <p:nvSpPr>
            <p:cNvPr id="10" name="TextBox 9"/>
            <p:cNvSpPr txBox="1"/>
            <p:nvPr/>
          </p:nvSpPr>
          <p:spPr>
            <a:xfrm>
              <a:off x="2362200" y="2667000"/>
              <a:ext cx="5867400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Renforcement des capacités des prestataires de soins (Décembre 2012 à Juin 2013)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981200" y="2667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30"/>
          <p:cNvGrpSpPr/>
          <p:nvPr/>
        </p:nvGrpSpPr>
        <p:grpSpPr>
          <a:xfrm>
            <a:off x="1981200" y="2663479"/>
            <a:ext cx="6248400" cy="646331"/>
            <a:chOff x="1981200" y="3581400"/>
            <a:chExt cx="6248400" cy="775597"/>
          </a:xfrm>
        </p:grpSpPr>
        <p:sp>
          <p:nvSpPr>
            <p:cNvPr id="13" name="TextBox 12"/>
            <p:cNvSpPr txBox="1"/>
            <p:nvPr/>
          </p:nvSpPr>
          <p:spPr>
            <a:xfrm>
              <a:off x="2362200" y="3581400"/>
              <a:ext cx="5867400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Directives nationales techniques pour la PTME (Octobre 2012)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981200" y="3657600"/>
              <a:ext cx="304800" cy="304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29"/>
          <p:cNvGrpSpPr/>
          <p:nvPr/>
        </p:nvGrpSpPr>
        <p:grpSpPr>
          <a:xfrm>
            <a:off x="1981200" y="3498183"/>
            <a:ext cx="6551240" cy="646331"/>
            <a:chOff x="1981200" y="4552890"/>
            <a:chExt cx="5486400" cy="775597"/>
          </a:xfrm>
        </p:grpSpPr>
        <p:sp>
          <p:nvSpPr>
            <p:cNvPr id="16" name="TextBox 15"/>
            <p:cNvSpPr txBox="1"/>
            <p:nvPr/>
          </p:nvSpPr>
          <p:spPr>
            <a:xfrm>
              <a:off x="2362200" y="4552890"/>
              <a:ext cx="5105400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Arrêté ministériel sur nouvelles recommandations relatives à l’utilisation des ARV (Mai 2012)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981200" y="45720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28"/>
          <p:cNvGrpSpPr/>
          <p:nvPr/>
        </p:nvGrpSpPr>
        <p:grpSpPr>
          <a:xfrm>
            <a:off x="1981200" y="4133184"/>
            <a:ext cx="7060022" cy="646331"/>
            <a:chOff x="1981200" y="5314890"/>
            <a:chExt cx="7060022" cy="775597"/>
          </a:xfrm>
        </p:grpSpPr>
        <p:sp>
          <p:nvSpPr>
            <p:cNvPr id="19" name="TextBox 18"/>
            <p:cNvSpPr txBox="1"/>
            <p:nvPr/>
          </p:nvSpPr>
          <p:spPr>
            <a:xfrm>
              <a:off x="2363630" y="5314890"/>
              <a:ext cx="6677592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Atelier d’adaptation nationale des recommandations OMS 2010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(Juillet 2010)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1981200" y="5334000"/>
              <a:ext cx="304800" cy="30480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 flipH="1">
            <a:off x="990600" y="3371180"/>
            <a:ext cx="228600" cy="11430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 flipH="1">
            <a:off x="990600" y="2672680"/>
            <a:ext cx="228600" cy="184150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 flipH="1">
            <a:off x="990600" y="1910680"/>
            <a:ext cx="228600" cy="26035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 flipH="1">
            <a:off x="990600" y="1148680"/>
            <a:ext cx="228600" cy="33655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b="1" dirty="0">
                <a:latin typeface="Arial Black" pitchFamily="34" charset="0"/>
              </a:rPr>
              <a:t>Passage de l’option A à l’option B</a:t>
            </a:r>
            <a:br>
              <a:rPr lang="fr-FR" sz="2000" b="1" dirty="0">
                <a:latin typeface="Arial Black" pitchFamily="34" charset="0"/>
              </a:rPr>
            </a:br>
            <a:r>
              <a:rPr lang="fr-FR" sz="2000" b="1" dirty="0">
                <a:latin typeface="Arial Black" pitchFamily="34" charset="0"/>
              </a:rPr>
              <a:t>Exemple de la Côte d’Ivoire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2617" y="4514181"/>
            <a:ext cx="1381827" cy="76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947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680" y="197416"/>
            <a:ext cx="8686800" cy="630351"/>
          </a:xfrm>
        </p:spPr>
        <p:txBody>
          <a:bodyPr>
            <a:noAutofit/>
          </a:bodyPr>
          <a:lstStyle/>
          <a:p>
            <a:r>
              <a:rPr lang="fr-FR" sz="4400" b="1" dirty="0">
                <a:latin typeface="Arial Black" pitchFamily="34" charset="0"/>
              </a:rPr>
              <a:t>Et Bing 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680" y="1919945"/>
            <a:ext cx="8556325" cy="619524"/>
          </a:xfrm>
        </p:spPr>
        <p:txBody>
          <a:bodyPr>
            <a:noAutofit/>
          </a:bodyPr>
          <a:lstStyle/>
          <a:p>
            <a:pPr marL="514350" indent="-514350" algn="ctr">
              <a:buNone/>
            </a:pPr>
            <a:r>
              <a:rPr lang="fr-FR" sz="4000" b="1" dirty="0">
                <a:latin typeface="Arial" pitchFamily="34" charset="0"/>
                <a:cs typeface="Arial" pitchFamily="34" charset="0"/>
              </a:rPr>
              <a:t>En 2013, sorties de nouvelles recommandations OMS !</a:t>
            </a:r>
          </a:p>
          <a:p>
            <a:pPr marL="514350" indent="-514350" algn="ctr">
              <a:buNone/>
            </a:pPr>
            <a:r>
              <a:rPr lang="fr-FR" sz="2400" b="1" dirty="0">
                <a:latin typeface="Arial" pitchFamily="34" charset="0"/>
                <a:cs typeface="Arial" pitchFamily="34" charset="0"/>
              </a:rPr>
              <a:t>On recommence tout à zéro ?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  <a:p>
            <a:pPr marL="514350" indent="-514350" algn="ctr"/>
            <a:endParaRPr lang="fr-F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7438" y="827767"/>
            <a:ext cx="1495053" cy="83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96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" y="863350"/>
            <a:ext cx="9144000" cy="48516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2820"/>
            <a:ext cx="8291264" cy="886170"/>
          </a:xfrm>
        </p:spPr>
        <p:txBody>
          <a:bodyPr>
            <a:noAutofit/>
          </a:bodyPr>
          <a:lstStyle/>
          <a:p>
            <a:r>
              <a:rPr lang="fr-FR" sz="2000">
                <a:latin typeface="Arial Black" pitchFamily="34" charset="0"/>
                <a:cs typeface="Arial" pitchFamily="34" charset="0"/>
              </a:rPr>
              <a:t>Mais il y a un besoin urgent à trouver de nouvelles stratégies de </a:t>
            </a:r>
            <a:r>
              <a:rPr lang="fr-FR" sz="2000" b="1">
                <a:latin typeface="Arial Black" pitchFamily="34" charset="0"/>
                <a:cs typeface="Arial" pitchFamily="34" charset="0"/>
              </a:rPr>
              <a:t>dépistage</a:t>
            </a:r>
            <a:r>
              <a:rPr lang="fr-FR" sz="2000">
                <a:latin typeface="Arial Black" pitchFamily="34" charset="0"/>
                <a:cs typeface="Arial" pitchFamily="34" charset="0"/>
              </a:rPr>
              <a:t> des femmes enceintes 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247895" y="969511"/>
            <a:ext cx="479562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1 000 000 femmes enceintes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372200" y="1957400"/>
            <a:ext cx="252028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Testées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pour le VIH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35%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(350,000)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9935" y="2017407"/>
            <a:ext cx="290764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testées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pour le VIH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65%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(650,000)</a:t>
            </a:r>
          </a:p>
        </p:txBody>
      </p:sp>
      <p:cxnSp>
        <p:nvCxnSpPr>
          <p:cNvPr id="9" name="Connecteur droit avec flèche 8"/>
          <p:cNvCxnSpPr>
            <a:stCxn id="4" idx="2"/>
          </p:cNvCxnSpPr>
          <p:nvPr/>
        </p:nvCxnSpPr>
        <p:spPr>
          <a:xfrm flipH="1">
            <a:off x="1547672" y="1492731"/>
            <a:ext cx="3098038" cy="4809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4" idx="2"/>
            <a:endCxn id="6" idx="0"/>
          </p:cNvCxnSpPr>
          <p:nvPr/>
        </p:nvCxnSpPr>
        <p:spPr>
          <a:xfrm>
            <a:off x="4645710" y="1492731"/>
            <a:ext cx="2986630" cy="464669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94582" y="3337553"/>
            <a:ext cx="223224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HIV +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(n=32, 500)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372200" y="3337553"/>
            <a:ext cx="252028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HIV+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(n=17,500)</a:t>
            </a:r>
          </a:p>
        </p:txBody>
      </p:sp>
      <p:cxnSp>
        <p:nvCxnSpPr>
          <p:cNvPr id="22" name="Connecteur droit avec flèche 21"/>
          <p:cNvCxnSpPr>
            <a:stCxn id="7" idx="2"/>
            <a:endCxn id="19" idx="0"/>
          </p:cNvCxnSpPr>
          <p:nvPr/>
        </p:nvCxnSpPr>
        <p:spPr>
          <a:xfrm>
            <a:off x="1603756" y="3033070"/>
            <a:ext cx="6950" cy="3044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6" idx="2"/>
            <a:endCxn id="20" idx="0"/>
          </p:cNvCxnSpPr>
          <p:nvPr/>
        </p:nvCxnSpPr>
        <p:spPr>
          <a:xfrm>
            <a:off x="7632340" y="2973063"/>
            <a:ext cx="0" cy="3644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3491880" y="2857500"/>
            <a:ext cx="2088232" cy="42004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HIV prevalence 5%</a:t>
            </a:r>
          </a:p>
        </p:txBody>
      </p:sp>
      <p:cxnSp>
        <p:nvCxnSpPr>
          <p:cNvPr id="28" name="Connecteur droit avec flèche 27"/>
          <p:cNvCxnSpPr>
            <a:endCxn id="20" idx="1"/>
          </p:cNvCxnSpPr>
          <p:nvPr/>
        </p:nvCxnSpPr>
        <p:spPr>
          <a:xfrm>
            <a:off x="5580112" y="3157534"/>
            <a:ext cx="792088" cy="53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24" idx="1"/>
            <a:endCxn id="19" idx="3"/>
          </p:cNvCxnSpPr>
          <p:nvPr/>
        </p:nvCxnSpPr>
        <p:spPr>
          <a:xfrm flipH="1">
            <a:off x="2726830" y="3067524"/>
            <a:ext cx="765050" cy="6239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467544" y="4897727"/>
            <a:ext cx="2232248" cy="5847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Infections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pédiatriques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(n=13, 000)</a:t>
            </a:r>
          </a:p>
        </p:txBody>
      </p:sp>
      <p:sp>
        <p:nvSpPr>
          <p:cNvPr id="47" name="Accolade fermante 46"/>
          <p:cNvSpPr/>
          <p:nvPr/>
        </p:nvSpPr>
        <p:spPr>
          <a:xfrm>
            <a:off x="2699792" y="3637587"/>
            <a:ext cx="504056" cy="1500167"/>
          </a:xfrm>
          <a:prstGeom prst="rightBrace">
            <a:avLst>
              <a:gd name="adj1" fmla="val 8333"/>
              <a:gd name="adj2" fmla="val 379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3275856" y="399298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40% de TME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3419872" y="4907889"/>
            <a:ext cx="252028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Infections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pédiatriques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(n=3, 500)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6444208" y="4907889"/>
            <a:ext cx="252028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Infections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pédiatriques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(n=175)</a:t>
            </a:r>
          </a:p>
        </p:txBody>
      </p:sp>
      <p:sp>
        <p:nvSpPr>
          <p:cNvPr id="55" name="Flèche vers le bas 54"/>
          <p:cNvSpPr/>
          <p:nvPr/>
        </p:nvSpPr>
        <p:spPr>
          <a:xfrm>
            <a:off x="7488324" y="4096768"/>
            <a:ext cx="288032" cy="531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57" name="Connecteur droit avec flèche 56"/>
          <p:cNvCxnSpPr/>
          <p:nvPr/>
        </p:nvCxnSpPr>
        <p:spPr>
          <a:xfrm flipH="1">
            <a:off x="5076056" y="4117640"/>
            <a:ext cx="1224136" cy="660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à coins arrondis 57"/>
          <p:cNvSpPr/>
          <p:nvPr/>
        </p:nvSpPr>
        <p:spPr>
          <a:xfrm>
            <a:off x="6300192" y="4657700"/>
            <a:ext cx="2771800" cy="96010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" name="Rectangle à coins arrondis 63"/>
          <p:cNvSpPr/>
          <p:nvPr/>
        </p:nvSpPr>
        <p:spPr>
          <a:xfrm>
            <a:off x="251520" y="4657700"/>
            <a:ext cx="5832648" cy="960107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804248" y="46123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884368" y="4612344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532440" y="4612344"/>
            <a:ext cx="48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B+</a:t>
            </a:r>
          </a:p>
        </p:txBody>
      </p:sp>
      <p:sp>
        <p:nvSpPr>
          <p:cNvPr id="30" name="Flèche vers le bas 29"/>
          <p:cNvSpPr/>
          <p:nvPr/>
        </p:nvSpPr>
        <p:spPr>
          <a:xfrm>
            <a:off x="1403648" y="4190152"/>
            <a:ext cx="288032" cy="58140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645710" y="4257415"/>
            <a:ext cx="1018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 traitées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668344" y="4257415"/>
            <a:ext cx="1018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Traitées</a:t>
            </a:r>
          </a:p>
        </p:txBody>
      </p:sp>
    </p:spTree>
    <p:extLst>
      <p:ext uri="{BB962C8B-B14F-4D97-AF65-F5344CB8AC3E}">
        <p14:creationId xmlns:p14="http://schemas.microsoft.com/office/powerpoint/2010/main" val="164193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9" grpId="0" animBg="1"/>
      <p:bldP spid="20" grpId="0" animBg="1"/>
      <p:bldP spid="24" grpId="0" animBg="1"/>
      <p:bldP spid="46" grpId="0" animBg="1"/>
      <p:bldP spid="47" grpId="0" animBg="1"/>
      <p:bldP spid="48" grpId="0"/>
      <p:bldP spid="49" grpId="0" animBg="1"/>
      <p:bldP spid="50" grpId="0" animBg="1"/>
      <p:bldP spid="55" grpId="0" animBg="1"/>
      <p:bldP spid="58" grpId="0" animBg="1"/>
      <p:bldP spid="64" grpId="0" animBg="1"/>
      <p:bldP spid="26" grpId="0"/>
      <p:bldP spid="27" grpId="0"/>
      <p:bldP spid="29" grpId="0"/>
      <p:bldP spid="30" grpId="0" animBg="1"/>
      <p:bldP spid="16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On en revient aux bases…</a:t>
            </a:r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 pognon</a:t>
            </a:r>
          </a:p>
        </p:txBody>
      </p:sp>
    </p:spTree>
    <p:extLst>
      <p:ext uri="{BB962C8B-B14F-4D97-AF65-F5344CB8AC3E}">
        <p14:creationId xmlns:p14="http://schemas.microsoft.com/office/powerpoint/2010/main" val="92777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volution des ressources disponibl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43" y="255814"/>
            <a:ext cx="9144000" cy="536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kern="1200" dirty="0" err="1">
                <a:solidFill>
                  <a:schemeClr val="bg2">
                    <a:lumMod val="50000"/>
                  </a:schemeClr>
                </a:solidFill>
                <a:effectLst/>
              </a:rPr>
              <a:t>ARVs</a:t>
            </a:r>
            <a:r>
              <a:rPr lang="fr-FR" sz="2800" kern="1200" dirty="0">
                <a:solidFill>
                  <a:schemeClr val="bg2">
                    <a:lumMod val="50000"/>
                  </a:schemeClr>
                </a:solidFill>
                <a:effectLst/>
              </a:rPr>
              <a:t>: l</a:t>
            </a:r>
            <a:r>
              <a:rPr lang="fr-FR" altLang="ja-JP" sz="2800" kern="1200" dirty="0">
                <a:solidFill>
                  <a:schemeClr val="bg2">
                    <a:lumMod val="50000"/>
                  </a:schemeClr>
                </a:solidFill>
                <a:effectLst/>
                <a:ea typeface="Comic Sans MS"/>
              </a:rPr>
              <a:t>’</a:t>
            </a:r>
            <a:r>
              <a:rPr lang="fr-FR" sz="2800" kern="1200" dirty="0">
                <a:solidFill>
                  <a:schemeClr val="bg2">
                    <a:lumMod val="50000"/>
                  </a:schemeClr>
                </a:solidFill>
                <a:effectLst/>
              </a:rPr>
              <a:t>effet de la compétition sur les prix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95" y="1235676"/>
            <a:ext cx="8064605" cy="392029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85800" y="190500"/>
            <a:ext cx="77724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6881867" y="1714500"/>
            <a:ext cx="205083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Calibri"/>
                <a:cs typeface="Calibri"/>
              </a:rPr>
              <a:t>Juin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 2006 = $132</a:t>
            </a: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8458200" y="2514256"/>
            <a:ext cx="228600" cy="1690473"/>
          </a:xfrm>
          <a:prstGeom prst="upArrow">
            <a:avLst>
              <a:gd name="adj1" fmla="val 50000"/>
              <a:gd name="adj2" fmla="val 266667"/>
            </a:avLst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05618" y="1460500"/>
            <a:ext cx="39472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/>
                <a:cs typeface="Calibri"/>
              </a:rPr>
              <a:t> prix /an , USD, pour d4T + 3TC + NVP </a:t>
            </a:r>
          </a:p>
        </p:txBody>
      </p:sp>
    </p:spTree>
    <p:extLst>
      <p:ext uri="{BB962C8B-B14F-4D97-AF65-F5344CB8AC3E}">
        <p14:creationId xmlns:p14="http://schemas.microsoft.com/office/powerpoint/2010/main" val="187544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58053"/>
            <a:ext cx="8534400" cy="356681"/>
          </a:xfrm>
        </p:spPr>
        <p:txBody>
          <a:bodyPr>
            <a:noAutofit/>
          </a:bodyPr>
          <a:lstStyle/>
          <a:p>
            <a:r>
              <a:rPr lang="fr-FR" sz="2400" dirty="0"/>
              <a:t>Impact d’un changement de protocole sur le coût des traitements</a:t>
            </a:r>
          </a:p>
        </p:txBody>
      </p:sp>
      <p:pic>
        <p:nvPicPr>
          <p:cNvPr id="3" name="Image 2" descr="impact changement de protocoles sur les prix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0" y="1299994"/>
            <a:ext cx="7653635" cy="39657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843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783" y="1756833"/>
            <a:ext cx="7228122" cy="2659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9402" y="5304628"/>
            <a:ext cx="1454222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prstClr val="black"/>
                </a:solidFill>
                <a:ea typeface="ＭＳ Ｐゴシック"/>
                <a:cs typeface="Arial" charset="0"/>
              </a:rPr>
              <a:t>Source: ONUSIDA</a:t>
            </a:r>
            <a:endParaRPr lang="en-GB" sz="1200" dirty="0">
              <a:solidFill>
                <a:srgbClr val="FF0000"/>
              </a:solidFill>
              <a:ea typeface="ＭＳ Ｐゴシック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56754" y="913759"/>
            <a:ext cx="8537575" cy="132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3548" y="5037669"/>
            <a:ext cx="8537575" cy="132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 rot="16200000">
            <a:off x="-154111" y="2706441"/>
            <a:ext cx="2018379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Nouvelles infections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57279" y="1238473"/>
            <a:ext cx="977028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300 000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959402" y="4127500"/>
            <a:ext cx="261588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-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013228" y="4349245"/>
            <a:ext cx="637191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1980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276612" y="4349245"/>
            <a:ext cx="630980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1990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562615" y="4349245"/>
            <a:ext cx="677066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2000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845191" y="4349245"/>
            <a:ext cx="639295" cy="338544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prstClr val="black"/>
                </a:solidFill>
                <a:ea typeface="ＭＳ Ｐゴシック"/>
                <a:cs typeface="Arial" charset="0"/>
              </a:rPr>
              <a:t>2010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328548" y="1397001"/>
            <a:ext cx="0" cy="2886494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flipH="1">
            <a:off x="1328560" y="4284644"/>
            <a:ext cx="7049877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5181619" y="1382973"/>
            <a:ext cx="3304707" cy="34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9" tIns="22857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GB" sz="2400" b="1" dirty="0" err="1">
                <a:solidFill>
                  <a:srgbClr val="00AEEF"/>
                </a:solidFill>
                <a:latin typeface="Arial"/>
                <a:cs typeface="Arial"/>
              </a:rPr>
              <a:t>Fédération</a:t>
            </a:r>
            <a:r>
              <a:rPr lang="en-GB" sz="2400" b="1" dirty="0">
                <a:solidFill>
                  <a:srgbClr val="00AEEF"/>
                </a:solidFill>
                <a:latin typeface="Arial"/>
                <a:cs typeface="Arial"/>
              </a:rPr>
              <a:t> de </a:t>
            </a:r>
            <a:r>
              <a:rPr lang="en-GB" sz="2400" b="1" dirty="0" err="1">
                <a:solidFill>
                  <a:srgbClr val="00AEEF"/>
                </a:solidFill>
                <a:latin typeface="Arial"/>
                <a:cs typeface="Arial"/>
              </a:rPr>
              <a:t>Russie</a:t>
            </a:r>
            <a:endParaRPr lang="en-GB" sz="2400" b="1" dirty="0">
              <a:solidFill>
                <a:srgbClr val="00AEEF"/>
              </a:solidFill>
              <a:latin typeface="Calibri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785339" y="3429001"/>
            <a:ext cx="1112270" cy="38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xmlns:mc="http://schemas.openxmlformats.org/markup-compatibility/2006" val="FFFFFF" mc:Ignorable="a14" a14:legacySpreadsheetColorIndex="65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29" tIns="22857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 sz="1000"/>
            </a:pPr>
            <a:r>
              <a:rPr lang="en-GB" sz="2400" b="1" dirty="0" err="1">
                <a:solidFill>
                  <a:srgbClr val="73AE42"/>
                </a:solidFill>
                <a:latin typeface="Arial"/>
                <a:cs typeface="Arial"/>
              </a:rPr>
              <a:t>Brésil</a:t>
            </a:r>
            <a:endParaRPr lang="en-GB" sz="2400" b="1" dirty="0">
              <a:solidFill>
                <a:srgbClr val="73AE42"/>
              </a:solidFill>
              <a:latin typeface="Calibri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53629" y="183886"/>
            <a:ext cx="8001471" cy="58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ＭＳ Ｐゴシック"/>
                <a:cs typeface="Calibri"/>
              </a:rPr>
              <a:t>Bien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ＭＳ Ｐゴシック"/>
                <a:cs typeface="Calibri"/>
              </a:rPr>
              <a:t>investir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ＭＳ Ｐゴシック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8602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ruppo 394"/>
          <p:cNvGrpSpPr/>
          <p:nvPr/>
        </p:nvGrpSpPr>
        <p:grpSpPr>
          <a:xfrm>
            <a:off x="381002" y="1065056"/>
            <a:ext cx="1417487" cy="2650389"/>
            <a:chOff x="502652" y="1268962"/>
            <a:chExt cx="1417487" cy="3180467"/>
          </a:xfrm>
        </p:grpSpPr>
        <p:grpSp>
          <p:nvGrpSpPr>
            <p:cNvPr id="396" name="Gruppo 395"/>
            <p:cNvGrpSpPr/>
            <p:nvPr/>
          </p:nvGrpSpPr>
          <p:grpSpPr>
            <a:xfrm>
              <a:off x="502652" y="3570512"/>
              <a:ext cx="1417487" cy="878917"/>
              <a:chOff x="281887" y="347134"/>
              <a:chExt cx="1417487" cy="878917"/>
            </a:xfrm>
          </p:grpSpPr>
          <p:sp>
            <p:nvSpPr>
              <p:cNvPr id="477" name="Title 1"/>
              <p:cNvSpPr txBox="1">
                <a:spLocks/>
              </p:cNvSpPr>
              <p:nvPr/>
            </p:nvSpPr>
            <p:spPr bwMode="auto">
              <a:xfrm>
                <a:off x="288238" y="863793"/>
                <a:ext cx="1411136" cy="362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/>
              <a:lstStyle/>
              <a:p>
                <a:pPr algn="ctr" eaLnBrk="0" hangingPunct="0"/>
                <a:r>
                  <a:rPr lang="fr-FR" sz="1600">
                    <a:latin typeface="Arial"/>
                    <a:cs typeface="Arial"/>
                  </a:rPr>
                  <a:t>75% d’une taxe sur l’alcool</a:t>
                </a:r>
              </a:p>
            </p:txBody>
          </p:sp>
          <p:sp>
            <p:nvSpPr>
              <p:cNvPr id="478" name="Title 1"/>
              <p:cNvSpPr txBox="1">
                <a:spLocks/>
              </p:cNvSpPr>
              <p:nvPr/>
            </p:nvSpPr>
            <p:spPr bwMode="auto">
              <a:xfrm>
                <a:off x="281887" y="347134"/>
                <a:ext cx="626213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US$</a:t>
                </a:r>
              </a:p>
            </p:txBody>
          </p:sp>
          <p:sp>
            <p:nvSpPr>
              <p:cNvPr id="479" name="Title 1"/>
              <p:cNvSpPr txBox="1">
                <a:spLocks/>
              </p:cNvSpPr>
              <p:nvPr/>
            </p:nvSpPr>
            <p:spPr bwMode="auto">
              <a:xfrm>
                <a:off x="281888" y="544176"/>
                <a:ext cx="872532" cy="306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2800" b="1">
                    <a:solidFill>
                      <a:srgbClr val="88C540"/>
                    </a:solidFill>
                    <a:latin typeface="Arial"/>
                    <a:cs typeface="Arial"/>
                  </a:rPr>
                  <a:t>3.9</a:t>
                </a:r>
              </a:p>
            </p:txBody>
          </p:sp>
          <p:sp>
            <p:nvSpPr>
              <p:cNvPr id="480" name="Title 1"/>
              <p:cNvSpPr txBox="1">
                <a:spLocks/>
              </p:cNvSpPr>
              <p:nvPr/>
            </p:nvSpPr>
            <p:spPr bwMode="auto">
              <a:xfrm>
                <a:off x="852974" y="702189"/>
                <a:ext cx="846399" cy="155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milliards</a:t>
                </a:r>
              </a:p>
            </p:txBody>
          </p:sp>
        </p:grpSp>
        <p:grpSp>
          <p:nvGrpSpPr>
            <p:cNvPr id="397" name="Gruppo 396"/>
            <p:cNvGrpSpPr/>
            <p:nvPr/>
          </p:nvGrpSpPr>
          <p:grpSpPr>
            <a:xfrm>
              <a:off x="579370" y="1268962"/>
              <a:ext cx="794759" cy="2270349"/>
              <a:chOff x="2587026" y="1511918"/>
              <a:chExt cx="794759" cy="2270349"/>
            </a:xfrm>
          </p:grpSpPr>
          <p:pic>
            <p:nvPicPr>
              <p:cNvPr id="438" name="Immagine 43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439" name="Immagine 43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0" name="Immagine 43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1" name="Immagine 44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2" name="Immagine 44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3" name="Immagine 44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4" name="Immagine 44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5" name="Immagine 44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6" name="Immagine 44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7" name="Immagine 44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8" name="Immagine 44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49" name="Immagine 44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0" name="Immagine 44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1" name="Immagine 45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2" name="Immagine 45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3" name="Immagine 45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4" name="Immagine 45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5" name="Immagine 45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6" name="Immagine 45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7" name="Immagine 45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8" name="Immagine 45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59" name="Immagine 45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0" name="Immagine 45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1" name="Immagine 46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2" name="Immagine 46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3" name="Immagine 46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4" name="Immagine 46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5" name="Immagine 46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6" name="Immagine 46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7" name="Immagine 46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20078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8" name="Immagine 46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95487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69" name="Immagine 46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90231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0" name="Immagine 46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84863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1" name="Immagine 47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79506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2" name="Immagine 47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173965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3" name="Immagine 47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8530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4" name="Immagine 47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3063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5" name="Immagine 47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5761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76" name="Immagine 47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148" y="1511918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398" name="Gruppo 397"/>
            <p:cNvGrpSpPr/>
            <p:nvPr/>
          </p:nvGrpSpPr>
          <p:grpSpPr>
            <a:xfrm>
              <a:off x="1030722" y="1464915"/>
              <a:ext cx="794759" cy="2270349"/>
              <a:chOff x="2587026" y="1511918"/>
              <a:chExt cx="794759" cy="2270349"/>
            </a:xfrm>
          </p:grpSpPr>
          <p:pic>
            <p:nvPicPr>
              <p:cNvPr id="399" name="Immagine 398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400" name="Immagine 39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1" name="Immagine 40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2" name="Immagine 40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3" name="Immagine 40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4" name="Immagine 40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5" name="Immagine 40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6" name="Immagine 40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7" name="Immagine 40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8" name="Immagine 40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09" name="Immagine 40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0" name="Immagine 40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1" name="Immagine 41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2" name="Immagine 41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3" name="Immagine 4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4" name="Immagine 4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5" name="Immagine 41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6" name="Immagine 41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7" name="Immagine 41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8" name="Immagine 41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19" name="Immagine 41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0" name="Immagine 41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1" name="Immagine 42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2" name="Immagine 42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3" name="Immagine 42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4" name="Immagine 4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5" name="Immagine 42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6" name="Immagine 42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7" name="Immagine 42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8" name="Immagine 42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20078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29" name="Immagine 42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95487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0" name="Immagine 42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90231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1" name="Immagine 43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84863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2" name="Immagine 43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79506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3" name="Immagine 43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173965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4" name="Immagine 43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8530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5" name="Immagine 4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3063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6" name="Immagine 43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5761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37" name="Immagine 43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148" y="1511918"/>
                <a:ext cx="606514" cy="212035"/>
              </a:xfrm>
              <a:prstGeom prst="rect">
                <a:avLst/>
              </a:prstGeom>
            </p:spPr>
          </p:pic>
        </p:grpSp>
      </p:grpSp>
      <p:grpSp>
        <p:nvGrpSpPr>
          <p:cNvPr id="481" name="Gruppo 480"/>
          <p:cNvGrpSpPr/>
          <p:nvPr/>
        </p:nvGrpSpPr>
        <p:grpSpPr>
          <a:xfrm>
            <a:off x="1689032" y="2413000"/>
            <a:ext cx="2047838" cy="2521043"/>
            <a:chOff x="3173218" y="1795711"/>
            <a:chExt cx="2047838" cy="3025251"/>
          </a:xfrm>
        </p:grpSpPr>
        <p:grpSp>
          <p:nvGrpSpPr>
            <p:cNvPr id="482" name="Gruppo 481"/>
            <p:cNvGrpSpPr/>
            <p:nvPr/>
          </p:nvGrpSpPr>
          <p:grpSpPr>
            <a:xfrm>
              <a:off x="3372644" y="1795711"/>
              <a:ext cx="794759" cy="1720628"/>
              <a:chOff x="2587026" y="2061639"/>
              <a:chExt cx="794759" cy="1720628"/>
            </a:xfrm>
          </p:grpSpPr>
          <p:pic>
            <p:nvPicPr>
              <p:cNvPr id="511" name="Immagine 510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512" name="Immagine 51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3" name="Immagine 5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4" name="Immagine 5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5" name="Immagine 51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6" name="Immagine 51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7" name="Immagine 51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8" name="Immagine 51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19" name="Immagine 51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0" name="Immagine 51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1" name="Immagine 52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2" name="Immagine 52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3" name="Immagine 52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4" name="Immagine 5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5" name="Immagine 52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6" name="Immagine 52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7" name="Immagine 52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8" name="Immagine 52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29" name="Immagine 52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0" name="Immagine 52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1" name="Immagine 53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2" name="Immagine 53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3" name="Immagine 53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4" name="Immagine 53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5" name="Immagine 5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6" name="Immagine 53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7" name="Immagine 53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8" name="Immagine 5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39" name="Immagine 53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483" name="Gruppo 482"/>
            <p:cNvGrpSpPr/>
            <p:nvPr/>
          </p:nvGrpSpPr>
          <p:grpSpPr>
            <a:xfrm>
              <a:off x="3173218" y="3547007"/>
              <a:ext cx="2047838" cy="1273955"/>
              <a:chOff x="160235" y="347134"/>
              <a:chExt cx="2047838" cy="1273955"/>
            </a:xfrm>
          </p:grpSpPr>
          <p:sp>
            <p:nvSpPr>
              <p:cNvPr id="507" name="Title 1"/>
              <p:cNvSpPr txBox="1">
                <a:spLocks/>
              </p:cNvSpPr>
              <p:nvPr/>
            </p:nvSpPr>
            <p:spPr bwMode="auto">
              <a:xfrm>
                <a:off x="160235" y="863793"/>
                <a:ext cx="2047838" cy="757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/>
              <a:lstStyle/>
              <a:p>
                <a:pPr algn="ctr" eaLnBrk="0" hangingPunct="0"/>
                <a:r>
                  <a:rPr lang="fr-FR" sz="1600" dirty="0">
                    <a:latin typeface="Arial"/>
                    <a:cs typeface="Arial"/>
                  </a:rPr>
                  <a:t>Contributions des entreprises à haut revenus</a:t>
                </a:r>
              </a:p>
            </p:txBody>
          </p:sp>
          <p:sp>
            <p:nvSpPr>
              <p:cNvPr id="508" name="Title 1"/>
              <p:cNvSpPr txBox="1">
                <a:spLocks/>
              </p:cNvSpPr>
              <p:nvPr/>
            </p:nvSpPr>
            <p:spPr bwMode="auto">
              <a:xfrm>
                <a:off x="281887" y="347134"/>
                <a:ext cx="626213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US$</a:t>
                </a:r>
              </a:p>
            </p:txBody>
          </p:sp>
          <p:sp>
            <p:nvSpPr>
              <p:cNvPr id="509" name="Title 1"/>
              <p:cNvSpPr txBox="1">
                <a:spLocks/>
              </p:cNvSpPr>
              <p:nvPr/>
            </p:nvSpPr>
            <p:spPr bwMode="auto">
              <a:xfrm>
                <a:off x="281888" y="544176"/>
                <a:ext cx="872532" cy="306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2800" b="1">
                    <a:solidFill>
                      <a:srgbClr val="88C540"/>
                    </a:solidFill>
                    <a:latin typeface="Arial"/>
                    <a:cs typeface="Arial"/>
                  </a:rPr>
                  <a:t>2.4</a:t>
                </a:r>
              </a:p>
            </p:txBody>
          </p:sp>
          <p:sp>
            <p:nvSpPr>
              <p:cNvPr id="510" name="Title 1"/>
              <p:cNvSpPr txBox="1">
                <a:spLocks/>
              </p:cNvSpPr>
              <p:nvPr/>
            </p:nvSpPr>
            <p:spPr bwMode="auto">
              <a:xfrm>
                <a:off x="852975" y="755352"/>
                <a:ext cx="1161116" cy="1810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 dirty="0">
                    <a:solidFill>
                      <a:srgbClr val="88C540"/>
                    </a:solidFill>
                    <a:latin typeface="Arial"/>
                    <a:cs typeface="Arial"/>
                  </a:rPr>
                  <a:t>milliards</a:t>
                </a:r>
              </a:p>
              <a:p>
                <a:pPr eaLnBrk="0" hangingPunct="0"/>
                <a:endParaRPr lang="fr-FR" sz="1400" dirty="0">
                  <a:solidFill>
                    <a:srgbClr val="88C540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484" name="Immagine 48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2465" y="3528620"/>
              <a:ext cx="794759" cy="202519"/>
            </a:xfrm>
            <a:prstGeom prst="rect">
              <a:avLst/>
            </a:prstGeom>
          </p:spPr>
        </p:pic>
        <p:grpSp>
          <p:nvGrpSpPr>
            <p:cNvPr id="485" name="Gruppo 484"/>
            <p:cNvGrpSpPr/>
            <p:nvPr/>
          </p:nvGrpSpPr>
          <p:grpSpPr>
            <a:xfrm>
              <a:off x="3857865" y="3001312"/>
              <a:ext cx="635089" cy="695873"/>
              <a:chOff x="3857865" y="3001312"/>
              <a:chExt cx="635089" cy="695873"/>
            </a:xfrm>
          </p:grpSpPr>
          <p:pic>
            <p:nvPicPr>
              <p:cNvPr id="497" name="Immagine 49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48515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8" name="Immagine 49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915" y="34290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9" name="Immagine 49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3731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0" name="Immagine 49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846" y="33179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1" name="Immagine 50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7321" y="32649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2" name="Immagine 50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496" y="32141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3" name="Immagine 50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3740" y="315817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4" name="Immagine 50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7865" y="310731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5" name="Immagine 50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05363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06" name="Immagine 50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6440" y="3001312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486" name="Gruppo 485"/>
            <p:cNvGrpSpPr/>
            <p:nvPr/>
          </p:nvGrpSpPr>
          <p:grpSpPr>
            <a:xfrm>
              <a:off x="3857865" y="2462921"/>
              <a:ext cx="635089" cy="695873"/>
              <a:chOff x="3857865" y="3001312"/>
              <a:chExt cx="635089" cy="695873"/>
            </a:xfrm>
          </p:grpSpPr>
          <p:pic>
            <p:nvPicPr>
              <p:cNvPr id="487" name="Immagine 4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48515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88" name="Immagine 48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915" y="34290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89" name="Immagine 48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3731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0" name="Immagine 48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846" y="33179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1" name="Immagine 49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7321" y="32649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2" name="Immagine 49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496" y="32141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3" name="Immagine 49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3740" y="315817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4" name="Immagine 49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7865" y="310731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5" name="Immagine 49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05363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496" name="Immagine 49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6440" y="3001312"/>
                <a:ext cx="606514" cy="212035"/>
              </a:xfrm>
              <a:prstGeom prst="rect">
                <a:avLst/>
              </a:prstGeom>
            </p:spPr>
          </p:pic>
        </p:grpSp>
      </p:grpSp>
      <p:grpSp>
        <p:nvGrpSpPr>
          <p:cNvPr id="540" name="Gruppo 539"/>
          <p:cNvGrpSpPr/>
          <p:nvPr/>
        </p:nvGrpSpPr>
        <p:grpSpPr>
          <a:xfrm>
            <a:off x="4058546" y="2403365"/>
            <a:ext cx="2043984" cy="2530679"/>
            <a:chOff x="2961486" y="1795711"/>
            <a:chExt cx="2043984" cy="3036815"/>
          </a:xfrm>
        </p:grpSpPr>
        <p:grpSp>
          <p:nvGrpSpPr>
            <p:cNvPr id="541" name="Gruppo 540"/>
            <p:cNvGrpSpPr/>
            <p:nvPr/>
          </p:nvGrpSpPr>
          <p:grpSpPr>
            <a:xfrm>
              <a:off x="3372644" y="1795711"/>
              <a:ext cx="794759" cy="1720628"/>
              <a:chOff x="2587026" y="2061639"/>
              <a:chExt cx="794759" cy="1720628"/>
            </a:xfrm>
          </p:grpSpPr>
          <p:pic>
            <p:nvPicPr>
              <p:cNvPr id="570" name="Immagine 569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571" name="Immagine 57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2" name="Immagine 57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3" name="Immagine 57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4" name="Immagine 57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5" name="Immagine 57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6" name="Immagine 57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7" name="Immagine 57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8" name="Immagine 57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79" name="Immagine 57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0" name="Immagine 5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1" name="Immagine 58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2" name="Immagine 58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3" name="Immagine 58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4" name="Immagine 58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5" name="Immagine 58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6" name="Immagine 58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7" name="Immagine 58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8" name="Immagine 58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89" name="Immagine 58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0" name="Immagine 58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1" name="Immagine 59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2" name="Immagine 59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3" name="Immagine 59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4" name="Immagine 59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5" name="Immagine 59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6" name="Immagine 59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7" name="Immagine 59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98" name="Immagine 59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542" name="Gruppo 541"/>
            <p:cNvGrpSpPr/>
            <p:nvPr/>
          </p:nvGrpSpPr>
          <p:grpSpPr>
            <a:xfrm>
              <a:off x="2961486" y="3547007"/>
              <a:ext cx="2043984" cy="1285519"/>
              <a:chOff x="-51497" y="347134"/>
              <a:chExt cx="2043984" cy="1285519"/>
            </a:xfrm>
          </p:grpSpPr>
          <p:sp>
            <p:nvSpPr>
              <p:cNvPr id="566" name="Title 1"/>
              <p:cNvSpPr txBox="1">
                <a:spLocks/>
              </p:cNvSpPr>
              <p:nvPr/>
            </p:nvSpPr>
            <p:spPr bwMode="auto">
              <a:xfrm>
                <a:off x="-51497" y="863793"/>
                <a:ext cx="1961254" cy="768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/>
              <a:lstStyle/>
              <a:p>
                <a:pPr algn="ctr" eaLnBrk="0" hangingPunct="0"/>
                <a:r>
                  <a:rPr lang="fr-FR" sz="1600" dirty="0">
                    <a:latin typeface="Arial"/>
                    <a:cs typeface="Arial"/>
                  </a:rPr>
                  <a:t>2% des finances publiques ciblées VIH</a:t>
                </a:r>
              </a:p>
            </p:txBody>
          </p:sp>
          <p:sp>
            <p:nvSpPr>
              <p:cNvPr id="567" name="Title 1"/>
              <p:cNvSpPr txBox="1">
                <a:spLocks/>
              </p:cNvSpPr>
              <p:nvPr/>
            </p:nvSpPr>
            <p:spPr bwMode="auto">
              <a:xfrm>
                <a:off x="281887" y="347134"/>
                <a:ext cx="626213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US$</a:t>
                </a:r>
              </a:p>
            </p:txBody>
          </p:sp>
          <p:sp>
            <p:nvSpPr>
              <p:cNvPr id="568" name="Title 1"/>
              <p:cNvSpPr txBox="1">
                <a:spLocks/>
              </p:cNvSpPr>
              <p:nvPr/>
            </p:nvSpPr>
            <p:spPr bwMode="auto">
              <a:xfrm>
                <a:off x="281888" y="544176"/>
                <a:ext cx="872532" cy="306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fr-FR" sz="2800" b="1" dirty="0">
                    <a:solidFill>
                      <a:srgbClr val="88C540"/>
                    </a:solidFill>
                    <a:latin typeface="Arial"/>
                    <a:cs typeface="Arial"/>
                  </a:rPr>
                  <a:t>2.4</a:t>
                </a:r>
              </a:p>
            </p:txBody>
          </p:sp>
          <p:sp>
            <p:nvSpPr>
              <p:cNvPr id="569" name="Title 1"/>
              <p:cNvSpPr txBox="1">
                <a:spLocks/>
              </p:cNvSpPr>
              <p:nvPr/>
            </p:nvSpPr>
            <p:spPr bwMode="auto">
              <a:xfrm>
                <a:off x="935705" y="677524"/>
                <a:ext cx="1056782" cy="186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 dirty="0">
                    <a:solidFill>
                      <a:srgbClr val="88C540"/>
                    </a:solidFill>
                    <a:latin typeface="Arial"/>
                    <a:cs typeface="Arial"/>
                  </a:rPr>
                  <a:t>milliards</a:t>
                </a:r>
              </a:p>
            </p:txBody>
          </p:sp>
        </p:grpSp>
        <p:pic>
          <p:nvPicPr>
            <p:cNvPr id="543" name="Immagine 54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2465" y="3528620"/>
              <a:ext cx="794759" cy="202519"/>
            </a:xfrm>
            <a:prstGeom prst="rect">
              <a:avLst/>
            </a:prstGeom>
          </p:spPr>
        </p:pic>
        <p:grpSp>
          <p:nvGrpSpPr>
            <p:cNvPr id="544" name="Gruppo 543"/>
            <p:cNvGrpSpPr/>
            <p:nvPr/>
          </p:nvGrpSpPr>
          <p:grpSpPr>
            <a:xfrm>
              <a:off x="3857865" y="3001312"/>
              <a:ext cx="635089" cy="695873"/>
              <a:chOff x="3857865" y="3001312"/>
              <a:chExt cx="635089" cy="695873"/>
            </a:xfrm>
          </p:grpSpPr>
          <p:pic>
            <p:nvPicPr>
              <p:cNvPr id="556" name="Immagine 55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48515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7" name="Immagine 55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915" y="34290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8" name="Immagine 55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3731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9" name="Immagine 55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846" y="33179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0" name="Immagine 55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7321" y="32649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1" name="Immagine 56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496" y="32141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2" name="Immagine 56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3740" y="315817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3" name="Immagine 56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7865" y="310731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4" name="Immagine 56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05363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65" name="Immagine 56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6440" y="3001312"/>
                <a:ext cx="606514" cy="212035"/>
              </a:xfrm>
              <a:prstGeom prst="rect">
                <a:avLst/>
              </a:prstGeom>
            </p:spPr>
          </p:pic>
        </p:grpSp>
        <p:grpSp>
          <p:nvGrpSpPr>
            <p:cNvPr id="545" name="Gruppo 544"/>
            <p:cNvGrpSpPr/>
            <p:nvPr/>
          </p:nvGrpSpPr>
          <p:grpSpPr>
            <a:xfrm>
              <a:off x="3857865" y="2462921"/>
              <a:ext cx="635089" cy="695873"/>
              <a:chOff x="3857865" y="3001312"/>
              <a:chExt cx="635089" cy="695873"/>
            </a:xfrm>
          </p:grpSpPr>
          <p:pic>
            <p:nvPicPr>
              <p:cNvPr id="546" name="Immagine 54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48515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47" name="Immagine 54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915" y="34290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48" name="Immagine 54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3731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49" name="Immagine 54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846" y="331797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0" name="Immagine 54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7321" y="32649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1" name="Immagine 55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496" y="321415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2" name="Immagine 55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3740" y="315817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3" name="Immagine 55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7865" y="310731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4" name="Immagine 55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0565" y="305363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555" name="Immagine 55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6440" y="3001312"/>
                <a:ext cx="606514" cy="212035"/>
              </a:xfrm>
              <a:prstGeom prst="rect">
                <a:avLst/>
              </a:prstGeom>
            </p:spPr>
          </p:pic>
        </p:grpSp>
      </p:grpSp>
      <p:grpSp>
        <p:nvGrpSpPr>
          <p:cNvPr id="4" name="Grouper 3"/>
          <p:cNvGrpSpPr/>
          <p:nvPr/>
        </p:nvGrpSpPr>
        <p:grpSpPr>
          <a:xfrm>
            <a:off x="7031903" y="1848689"/>
            <a:ext cx="2035899" cy="2850310"/>
            <a:chOff x="7031902" y="1848689"/>
            <a:chExt cx="2035899" cy="2850310"/>
          </a:xfrm>
        </p:grpSpPr>
        <p:grpSp>
          <p:nvGrpSpPr>
            <p:cNvPr id="227" name="Gruppo 226"/>
            <p:cNvGrpSpPr/>
            <p:nvPr/>
          </p:nvGrpSpPr>
          <p:grpSpPr>
            <a:xfrm>
              <a:off x="7031902" y="1848689"/>
              <a:ext cx="2035899" cy="2850310"/>
              <a:chOff x="1518624" y="2472074"/>
              <a:chExt cx="2035899" cy="3420372"/>
            </a:xfrm>
          </p:grpSpPr>
          <p:grpSp>
            <p:nvGrpSpPr>
              <p:cNvPr id="321" name="Gruppo 320"/>
              <p:cNvGrpSpPr/>
              <p:nvPr/>
            </p:nvGrpSpPr>
            <p:grpSpPr>
              <a:xfrm>
                <a:off x="1950244" y="2472074"/>
                <a:ext cx="794759" cy="2270349"/>
                <a:chOff x="2587026" y="1511918"/>
                <a:chExt cx="794759" cy="2270349"/>
              </a:xfrm>
            </p:grpSpPr>
            <p:pic>
              <p:nvPicPr>
                <p:cNvPr id="356" name="Immagine 355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7026" y="3579748"/>
                  <a:ext cx="794759" cy="202519"/>
                </a:xfrm>
                <a:prstGeom prst="rect">
                  <a:avLst/>
                </a:prstGeom>
              </p:spPr>
            </p:pic>
            <p:pic>
              <p:nvPicPr>
                <p:cNvPr id="357" name="Immagine 35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5126" y="3536278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58" name="Immagine 35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348018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59" name="Immagine 35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5126" y="342430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0" name="Immagine 35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07" y="336910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1" name="Immagine 36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1882" y="331608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2" name="Immagine 36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5057" y="326528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3" name="Immagine 36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8301" y="320930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4" name="Immagine 36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2426" y="3158438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5" name="Immagine 36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5126" y="310475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6" name="Immagine 36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1001" y="305244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7" name="Immagine 36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8707" y="299874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8" name="Immagine 36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1001" y="294883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69" name="Immagine 36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1951" y="288843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0" name="Immagine 36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283569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1" name="Immagine 37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8711" y="278013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2" name="Immagine 37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1001" y="2726503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3" name="Immagine 37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8711" y="267135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4" name="Immagine 37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1001" y="261731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5" name="Immagine 37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256376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6" name="Immagine 37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3419" y="250711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7" name="Immagine 37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3894" y="2450674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8" name="Immagine 37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6594" y="239514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79" name="Immagine 37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069" y="2340002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0" name="Immagine 37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544" y="228376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1" name="Immagine 38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6594" y="2230483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2" name="Immagine 38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0244" y="217325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3" name="Immagine 38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4651" y="211580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4" name="Immagine 38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206163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5" name="Immagine 38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200781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6" name="Immagine 38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195487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7" name="Immagine 38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190231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8" name="Immagine 38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184863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89" name="Immagine 38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1795068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0" name="Immagine 38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8301" y="173965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1" name="Immagine 39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1685304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2" name="Immagine 39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1476" y="163063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3" name="Immagine 39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37826" y="157611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94" name="Immagine 39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7148" y="1511918"/>
                  <a:ext cx="606514" cy="212035"/>
                </a:xfrm>
                <a:prstGeom prst="rect">
                  <a:avLst/>
                </a:prstGeom>
              </p:spPr>
            </p:pic>
          </p:grpSp>
          <p:grpSp>
            <p:nvGrpSpPr>
              <p:cNvPr id="322" name="Gruppo 321"/>
              <p:cNvGrpSpPr/>
              <p:nvPr/>
            </p:nvGrpSpPr>
            <p:grpSpPr>
              <a:xfrm>
                <a:off x="1518624" y="4773091"/>
                <a:ext cx="2035899" cy="1119355"/>
                <a:chOff x="-71959" y="347134"/>
                <a:chExt cx="2035899" cy="1119355"/>
              </a:xfrm>
            </p:grpSpPr>
            <p:sp>
              <p:nvSpPr>
                <p:cNvPr id="352" name="Title 1"/>
                <p:cNvSpPr txBox="1">
                  <a:spLocks/>
                </p:cNvSpPr>
                <p:nvPr/>
              </p:nvSpPr>
              <p:spPr bwMode="auto">
                <a:xfrm>
                  <a:off x="-71959" y="863792"/>
                  <a:ext cx="2035899" cy="6026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t"/>
                <a:lstStyle/>
                <a:p>
                  <a:pPr algn="ctr" eaLnBrk="0" hangingPunct="0"/>
                  <a:r>
                    <a:rPr lang="fr-FR" sz="1600" dirty="0">
                      <a:latin typeface="Arial"/>
                      <a:cs typeface="Arial"/>
                    </a:rPr>
                    <a:t>1% des impôts consacrés à la lutte contre le sida</a:t>
                  </a:r>
                </a:p>
              </p:txBody>
            </p:sp>
            <p:sp>
              <p:nvSpPr>
                <p:cNvPr id="353" name="Title 1"/>
                <p:cNvSpPr txBox="1">
                  <a:spLocks/>
                </p:cNvSpPr>
                <p:nvPr/>
              </p:nvSpPr>
              <p:spPr bwMode="auto">
                <a:xfrm>
                  <a:off x="281887" y="347134"/>
                  <a:ext cx="626213" cy="1926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/>
                  <a:r>
                    <a:rPr lang="fr-FR" sz="1400">
                      <a:solidFill>
                        <a:srgbClr val="88C540"/>
                      </a:solidFill>
                      <a:latin typeface="Arial"/>
                      <a:cs typeface="Arial"/>
                    </a:rPr>
                    <a:t>US$</a:t>
                  </a:r>
                </a:p>
              </p:txBody>
            </p:sp>
            <p:sp>
              <p:nvSpPr>
                <p:cNvPr id="354" name="Title 1"/>
                <p:cNvSpPr txBox="1">
                  <a:spLocks/>
                </p:cNvSpPr>
                <p:nvPr/>
              </p:nvSpPr>
              <p:spPr bwMode="auto">
                <a:xfrm>
                  <a:off x="281888" y="544176"/>
                  <a:ext cx="872532" cy="3069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/>
                  <a:r>
                    <a:rPr lang="fr-FR" sz="2800" b="1">
                      <a:solidFill>
                        <a:srgbClr val="88C540"/>
                      </a:solidFill>
                      <a:latin typeface="Arial"/>
                      <a:cs typeface="Arial"/>
                    </a:rPr>
                    <a:t>3.1</a:t>
                  </a:r>
                </a:p>
              </p:txBody>
            </p:sp>
          </p:grpSp>
          <p:grpSp>
            <p:nvGrpSpPr>
              <p:cNvPr id="323" name="Gruppo 322"/>
              <p:cNvGrpSpPr/>
              <p:nvPr/>
            </p:nvGrpSpPr>
            <p:grpSpPr>
              <a:xfrm>
                <a:off x="2410065" y="3290762"/>
                <a:ext cx="794759" cy="1666461"/>
                <a:chOff x="2410065" y="3290762"/>
                <a:chExt cx="794759" cy="1666461"/>
              </a:xfrm>
            </p:grpSpPr>
            <p:pic>
              <p:nvPicPr>
                <p:cNvPr id="324" name="Immagine 323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10065" y="4754704"/>
                  <a:ext cx="794759" cy="202519"/>
                </a:xfrm>
                <a:prstGeom prst="rect">
                  <a:avLst/>
                </a:prstGeom>
              </p:spPr>
            </p:pic>
            <p:pic>
              <p:nvPicPr>
                <p:cNvPr id="325" name="Immagine 32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165" y="4711234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26" name="Immagine 32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4515" y="465513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27" name="Immagine 32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165" y="459925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28" name="Immagine 32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4446" y="454405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29" name="Immagine 32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921" y="449104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0" name="Immagine 32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096" y="444023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1" name="Immagine 33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340" y="438425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2" name="Immagine 33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35465" y="4333394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3" name="Immagine 33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8165" y="4279715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4" name="Immagine 33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4040" y="422739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5" name="Immagine 33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1746" y="417369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6" name="Immagine 33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4040" y="412378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7" name="Immagine 33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990" y="4063392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8" name="Immagine 33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0865" y="4010652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39" name="Immagine 33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750" y="395508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0" name="Immagine 33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4040" y="390145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1" name="Immagine 34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750" y="3846313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2" name="Immagine 34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4040" y="3792267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3" name="Immagine 34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0865" y="3738716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4" name="Immagine 34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6458" y="3682072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5" name="Immagine 34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6933" y="3625630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6" name="Immagine 34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9633" y="3570103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7" name="Immagine 34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0108" y="3514958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8" name="Immagine 34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0583" y="345872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49" name="Immagine 34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9633" y="3405439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50" name="Immagine 34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3283" y="3348211"/>
                  <a:ext cx="606514" cy="212035"/>
                </a:xfrm>
                <a:prstGeom prst="rect">
                  <a:avLst/>
                </a:prstGeom>
              </p:spPr>
            </p:pic>
            <p:pic>
              <p:nvPicPr>
                <p:cNvPr id="351" name="Immagine 35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7690" y="3290762"/>
                  <a:ext cx="606514" cy="212035"/>
                </a:xfrm>
                <a:prstGeom prst="rect">
                  <a:avLst/>
                </a:prstGeom>
              </p:spPr>
            </p:pic>
          </p:grpSp>
        </p:grpSp>
        <p:sp>
          <p:nvSpPr>
            <p:cNvPr id="691" name="Title 1"/>
            <p:cNvSpPr txBox="1">
              <a:spLocks/>
            </p:cNvSpPr>
            <p:nvPr/>
          </p:nvSpPr>
          <p:spPr bwMode="auto">
            <a:xfrm>
              <a:off x="7891103" y="4104472"/>
              <a:ext cx="1043927" cy="181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fr-FR" sz="1400" dirty="0">
                  <a:solidFill>
                    <a:srgbClr val="88C540"/>
                  </a:solidFill>
                  <a:latin typeface="Arial"/>
                  <a:cs typeface="Arial"/>
                </a:rPr>
                <a:t>milliards</a:t>
              </a:r>
            </a:p>
            <a:p>
              <a:pPr algn="ctr" eaLnBrk="0" hangingPunct="0"/>
              <a:endParaRPr lang="fr-FR" sz="1400" dirty="0">
                <a:solidFill>
                  <a:srgbClr val="88C54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5724284" y="843458"/>
            <a:ext cx="1615014" cy="2566087"/>
            <a:chOff x="5649864" y="364840"/>
            <a:chExt cx="1615014" cy="2566087"/>
          </a:xfrm>
        </p:grpSpPr>
        <p:sp>
          <p:nvSpPr>
            <p:cNvPr id="641" name="Title 1"/>
            <p:cNvSpPr txBox="1">
              <a:spLocks/>
            </p:cNvSpPr>
            <p:nvPr/>
          </p:nvSpPr>
          <p:spPr bwMode="auto">
            <a:xfrm>
              <a:off x="5718616" y="2482064"/>
              <a:ext cx="1398877" cy="44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t"/>
            <a:lstStyle/>
            <a:p>
              <a:pPr algn="ctr" eaLnBrk="0" hangingPunct="0"/>
              <a:r>
                <a:rPr lang="fr-FR" sz="1600" dirty="0">
                  <a:latin typeface="Arial"/>
                  <a:cs typeface="Arial"/>
                </a:rPr>
                <a:t>Taxe sur la téléphonie mobile</a:t>
              </a:r>
            </a:p>
          </p:txBody>
        </p:sp>
        <p:sp>
          <p:nvSpPr>
            <p:cNvPr id="642" name="Title 1"/>
            <p:cNvSpPr txBox="1">
              <a:spLocks/>
            </p:cNvSpPr>
            <p:nvPr/>
          </p:nvSpPr>
          <p:spPr bwMode="auto">
            <a:xfrm>
              <a:off x="5649864" y="2051515"/>
              <a:ext cx="626213" cy="16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fr-FR" sz="1400">
                  <a:solidFill>
                    <a:srgbClr val="88C540"/>
                  </a:solidFill>
                  <a:latin typeface="Arial"/>
                  <a:cs typeface="Arial"/>
                </a:rPr>
                <a:t>US$</a:t>
              </a:r>
            </a:p>
          </p:txBody>
        </p:sp>
        <p:sp>
          <p:nvSpPr>
            <p:cNvPr id="643" name="Title 1"/>
            <p:cNvSpPr txBox="1">
              <a:spLocks/>
            </p:cNvSpPr>
            <p:nvPr/>
          </p:nvSpPr>
          <p:spPr bwMode="auto">
            <a:xfrm>
              <a:off x="5649865" y="2215717"/>
              <a:ext cx="872532" cy="255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fr-FR" sz="2800" b="1">
                  <a:solidFill>
                    <a:srgbClr val="88C540"/>
                  </a:solidFill>
                  <a:latin typeface="Arial"/>
                  <a:cs typeface="Arial"/>
                </a:rPr>
                <a:t>2.0</a:t>
              </a:r>
            </a:p>
          </p:txBody>
        </p:sp>
        <p:sp>
          <p:nvSpPr>
            <p:cNvPr id="644" name="Title 1"/>
            <p:cNvSpPr txBox="1">
              <a:spLocks/>
            </p:cNvSpPr>
            <p:nvPr/>
          </p:nvSpPr>
          <p:spPr bwMode="auto">
            <a:xfrm>
              <a:off x="6220951" y="2409417"/>
              <a:ext cx="1043927" cy="181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fr-FR" sz="1400">
                  <a:solidFill>
                    <a:srgbClr val="88C540"/>
                  </a:solidFill>
                  <a:latin typeface="Arial"/>
                  <a:cs typeface="Arial"/>
                </a:rPr>
                <a:t>milliards</a:t>
              </a:r>
            </a:p>
            <a:p>
              <a:pPr algn="ctr" eaLnBrk="0" hangingPunct="0"/>
              <a:endParaRPr lang="fr-FR" sz="1400">
                <a:solidFill>
                  <a:srgbClr val="88C540"/>
                </a:solidFill>
                <a:latin typeface="Arial"/>
                <a:cs typeface="Arial"/>
              </a:endParaRPr>
            </a:p>
          </p:txBody>
        </p:sp>
        <p:grpSp>
          <p:nvGrpSpPr>
            <p:cNvPr id="601" name="Gruppo 600"/>
            <p:cNvGrpSpPr/>
            <p:nvPr/>
          </p:nvGrpSpPr>
          <p:grpSpPr>
            <a:xfrm>
              <a:off x="6234950" y="364840"/>
              <a:ext cx="794759" cy="1891958"/>
              <a:chOff x="2587026" y="1511918"/>
              <a:chExt cx="794759" cy="2270349"/>
            </a:xfrm>
          </p:grpSpPr>
          <p:pic>
            <p:nvPicPr>
              <p:cNvPr id="602" name="Immagine 601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603" name="Immagine 60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4" name="Immagine 60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5" name="Immagine 60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6" name="Immagine 60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7" name="Immagine 60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8" name="Immagine 60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09" name="Immagine 60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0" name="Immagine 60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1" name="Immagine 61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2" name="Immagine 61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3" name="Immagine 6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4" name="Immagine 6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5" name="Immagine 61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6" name="Immagine 61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7" name="Immagine 61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8" name="Immagine 61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19" name="Immagine 61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0" name="Immagine 61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1" name="Immagine 62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2" name="Immagine 62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3" name="Immagine 62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4" name="Immagine 6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5" name="Immagine 62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6" name="Immagine 62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7" name="Immagine 62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8" name="Immagine 62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29" name="Immagine 62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0" name="Immagine 62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1" name="Immagine 63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20078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2" name="Immagine 63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95487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3" name="Immagine 63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90231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4" name="Immagine 63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84863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5" name="Immagine 6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79506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6" name="Immagine 63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173965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7" name="Immagine 63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8530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8" name="Immagine 6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63063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39" name="Immagine 63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5761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40" name="Immagine 63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7148" y="1511918"/>
                <a:ext cx="606514" cy="212035"/>
              </a:xfrm>
              <a:prstGeom prst="rect">
                <a:avLst/>
              </a:prstGeom>
            </p:spPr>
          </p:pic>
        </p:grpSp>
      </p:grpSp>
      <p:grpSp>
        <p:nvGrpSpPr>
          <p:cNvPr id="645" name="Gruppo 644"/>
          <p:cNvGrpSpPr/>
          <p:nvPr/>
        </p:nvGrpSpPr>
        <p:grpSpPr>
          <a:xfrm>
            <a:off x="2971800" y="952500"/>
            <a:ext cx="1523304" cy="2578188"/>
            <a:chOff x="7153743" y="3027278"/>
            <a:chExt cx="1523304" cy="3093826"/>
          </a:xfrm>
        </p:grpSpPr>
        <p:grpSp>
          <p:nvGrpSpPr>
            <p:cNvPr id="646" name="Gruppo 645"/>
            <p:cNvGrpSpPr/>
            <p:nvPr/>
          </p:nvGrpSpPr>
          <p:grpSpPr>
            <a:xfrm>
              <a:off x="7153743" y="4823549"/>
              <a:ext cx="1523304" cy="1297555"/>
              <a:chOff x="281887" y="347134"/>
              <a:chExt cx="1523304" cy="1297555"/>
            </a:xfrm>
          </p:grpSpPr>
          <p:sp>
            <p:nvSpPr>
              <p:cNvPr id="683" name="Title 1"/>
              <p:cNvSpPr txBox="1">
                <a:spLocks/>
              </p:cNvSpPr>
              <p:nvPr/>
            </p:nvSpPr>
            <p:spPr bwMode="auto">
              <a:xfrm>
                <a:off x="388265" y="863792"/>
                <a:ext cx="1416926" cy="780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t"/>
              <a:lstStyle/>
              <a:p>
                <a:pPr algn="ctr" eaLnBrk="0" hangingPunct="0"/>
                <a:r>
                  <a:rPr lang="fr-FR" sz="1600" dirty="0">
                    <a:latin typeface="Arial"/>
                    <a:cs typeface="Arial"/>
                  </a:rPr>
                  <a:t>Taxe sur les billets d’avion</a:t>
                </a:r>
              </a:p>
            </p:txBody>
          </p:sp>
          <p:sp>
            <p:nvSpPr>
              <p:cNvPr id="684" name="Title 1"/>
              <p:cNvSpPr txBox="1">
                <a:spLocks/>
              </p:cNvSpPr>
              <p:nvPr/>
            </p:nvSpPr>
            <p:spPr bwMode="auto">
              <a:xfrm>
                <a:off x="281887" y="347134"/>
                <a:ext cx="626213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US$</a:t>
                </a:r>
              </a:p>
            </p:txBody>
          </p:sp>
          <p:sp>
            <p:nvSpPr>
              <p:cNvPr id="685" name="Title 1"/>
              <p:cNvSpPr txBox="1">
                <a:spLocks/>
              </p:cNvSpPr>
              <p:nvPr/>
            </p:nvSpPr>
            <p:spPr bwMode="auto">
              <a:xfrm>
                <a:off x="281888" y="544176"/>
                <a:ext cx="872532" cy="306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0" hangingPunct="0"/>
                <a:r>
                  <a:rPr lang="fr-FR" sz="2800" b="1">
                    <a:solidFill>
                      <a:srgbClr val="88C540"/>
                    </a:solidFill>
                    <a:latin typeface="Arial"/>
                    <a:cs typeface="Arial"/>
                  </a:rPr>
                  <a:t>1.7</a:t>
                </a:r>
              </a:p>
            </p:txBody>
          </p:sp>
          <p:sp>
            <p:nvSpPr>
              <p:cNvPr id="686" name="Title 1"/>
              <p:cNvSpPr txBox="1">
                <a:spLocks/>
              </p:cNvSpPr>
              <p:nvPr/>
            </p:nvSpPr>
            <p:spPr bwMode="auto">
              <a:xfrm>
                <a:off x="852975" y="664827"/>
                <a:ext cx="952216" cy="192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r>
                  <a:rPr lang="fr-FR" sz="1400">
                    <a:solidFill>
                      <a:srgbClr val="88C540"/>
                    </a:solidFill>
                    <a:latin typeface="Arial"/>
                    <a:cs typeface="Arial"/>
                  </a:rPr>
                  <a:t>milliards</a:t>
                </a:r>
              </a:p>
            </p:txBody>
          </p:sp>
        </p:grpSp>
        <p:grpSp>
          <p:nvGrpSpPr>
            <p:cNvPr id="647" name="Gruppo 646"/>
            <p:cNvGrpSpPr/>
            <p:nvPr/>
          </p:nvGrpSpPr>
          <p:grpSpPr>
            <a:xfrm>
              <a:off x="7738829" y="3027278"/>
              <a:ext cx="794759" cy="2042611"/>
              <a:chOff x="2587026" y="1739656"/>
              <a:chExt cx="794759" cy="2042611"/>
            </a:xfrm>
          </p:grpSpPr>
          <p:pic>
            <p:nvPicPr>
              <p:cNvPr id="648" name="Immagine 64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26" y="3579748"/>
                <a:ext cx="794759" cy="202519"/>
              </a:xfrm>
              <a:prstGeom prst="rect">
                <a:avLst/>
              </a:prstGeom>
            </p:spPr>
          </p:pic>
          <p:pic>
            <p:nvPicPr>
              <p:cNvPr id="649" name="Immagine 64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53627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0" name="Immagine 64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34801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1" name="Immagine 65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4243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2" name="Immagine 65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07" y="336910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3" name="Immagine 65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882" y="331608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4" name="Immagine 65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057" y="326528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5" name="Immagine 65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320930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6" name="Immagine 65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426" y="315843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7" name="Immagine 65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5126" y="310475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8" name="Immagine 65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305244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59" name="Immagine 65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8707" y="299874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0" name="Immagine 65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9488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1" name="Immagine 66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1951" y="288843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2" name="Immagine 66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83569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3" name="Immagine 66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78013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4" name="Immagine 66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72650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5" name="Immagine 66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711" y="267135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6" name="Immagine 66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1001" y="2617311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7" name="Immagine 66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56376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8" name="Immagine 66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3419" y="25071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69" name="Immagine 66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3894" y="2450674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0" name="Immagine 66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39514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1" name="Immagine 67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47069" y="2340002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2" name="Immagine 67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544" y="228376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3" name="Immagine 67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594" y="2230483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4" name="Immagine 67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0244" y="2173255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5" name="Immagine 67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4651" y="211580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6" name="Immagine 67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206163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7" name="Immagine 67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2007816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8" name="Immagine 67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954870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79" name="Immagine 67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902319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80" name="Immagine 67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1476" y="1848637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81" name="Immagine 68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7826" y="1795068"/>
                <a:ext cx="606514" cy="212035"/>
              </a:xfrm>
              <a:prstGeom prst="rect">
                <a:avLst/>
              </a:prstGeom>
            </p:spPr>
          </p:pic>
          <p:pic>
            <p:nvPicPr>
              <p:cNvPr id="682" name="Immagine 68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8301" y="1739656"/>
                <a:ext cx="606514" cy="212035"/>
              </a:xfrm>
              <a:prstGeom prst="rect">
                <a:avLst/>
              </a:prstGeom>
            </p:spPr>
          </p:pic>
        </p:grpSp>
      </p:grpSp>
      <p:sp>
        <p:nvSpPr>
          <p:cNvPr id="687" name="CasellaDiTesto 686"/>
          <p:cNvSpPr txBox="1"/>
          <p:nvPr/>
        </p:nvSpPr>
        <p:spPr>
          <a:xfrm>
            <a:off x="273407" y="5305163"/>
            <a:ext cx="5470721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fr-FR" sz="1200" dirty="0">
                <a:latin typeface="Calibri" charset="0"/>
                <a:ea typeface="Calibri" charset="0"/>
                <a:cs typeface="Calibri" charset="0"/>
              </a:rPr>
              <a:t>Source: </a:t>
            </a:r>
            <a:r>
              <a:rPr lang="fr-FR" sz="1200" dirty="0" err="1">
                <a:latin typeface="Calibri" charset="0"/>
                <a:ea typeface="Calibri" charset="0"/>
                <a:cs typeface="Calibri" charset="0"/>
              </a:rPr>
              <a:t>Estimates</a:t>
            </a:r>
            <a:r>
              <a:rPr lang="fr-FR" sz="1200" dirty="0">
                <a:latin typeface="Calibri" charset="0"/>
                <a:ea typeface="Calibri" charset="0"/>
                <a:cs typeface="Calibri" charset="0"/>
              </a:rPr>
              <a:t> for UNAIDS by Oxford Policy Management, 2012</a:t>
            </a:r>
            <a:endParaRPr lang="fr-FR" sz="12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8" name="Rectangle 11"/>
          <p:cNvSpPr>
            <a:spLocks/>
          </p:cNvSpPr>
          <p:nvPr/>
        </p:nvSpPr>
        <p:spPr bwMode="auto">
          <a:xfrm>
            <a:off x="689877" y="96573"/>
            <a:ext cx="8149324" cy="79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lIns="91429" tIns="45715" rIns="91429" bIns="45715" anchor="ctr"/>
          <a:lstStyle/>
          <a:p>
            <a:r>
              <a:rPr lang="fr-FR" sz="2400" b="1" dirty="0">
                <a:solidFill>
                  <a:srgbClr val="00AEEF"/>
                </a:solidFill>
                <a:latin typeface="Arial"/>
                <a:cs typeface="Arial"/>
              </a:rPr>
              <a:t>Des moyens de financement en Afrique</a:t>
            </a:r>
            <a:endParaRPr lang="fr-FR" sz="2400" b="1" dirty="0">
              <a:solidFill>
                <a:srgbClr val="6FB433"/>
              </a:solidFill>
              <a:latin typeface="Arial"/>
              <a:cs typeface="Arial"/>
            </a:endParaRPr>
          </a:p>
        </p:txBody>
      </p:sp>
      <p:cxnSp>
        <p:nvCxnSpPr>
          <p:cNvPr id="689" name="Straight Connector 688"/>
          <p:cNvCxnSpPr/>
          <p:nvPr/>
        </p:nvCxnSpPr>
        <p:spPr>
          <a:xfrm>
            <a:off x="377807" y="814964"/>
            <a:ext cx="8537575" cy="132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0" name="Straight Connector 689"/>
          <p:cNvCxnSpPr/>
          <p:nvPr/>
        </p:nvCxnSpPr>
        <p:spPr>
          <a:xfrm>
            <a:off x="363540" y="5037668"/>
            <a:ext cx="8537575" cy="132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4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Petits quizz de révision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Quelle est l’animal à l’origine de l’épidémie de VIH-1 ?</a:t>
            </a:r>
          </a:p>
          <a:p>
            <a:r>
              <a:rPr lang="fr-FR" dirty="0"/>
              <a:t>Dans quelle ville a initialement grandi le VIH ?</a:t>
            </a:r>
          </a:p>
          <a:p>
            <a:r>
              <a:rPr lang="fr-FR" dirty="0"/>
              <a:t>Combien de personnes infectées par le VIH dans le monde en 2016 ?</a:t>
            </a:r>
          </a:p>
          <a:p>
            <a:r>
              <a:rPr lang="fr-FR" dirty="0"/>
              <a:t>Quelle proportion en Afrique subsaharienne ?</a:t>
            </a:r>
          </a:p>
          <a:p>
            <a:r>
              <a:rPr lang="fr-FR" dirty="0"/>
              <a:t>Quel est le risque de transmission </a:t>
            </a:r>
            <a:r>
              <a:rPr lang="fr-FR" dirty="0" err="1"/>
              <a:t>materno</a:t>
            </a:r>
            <a:r>
              <a:rPr lang="fr-FR" dirty="0"/>
              <a:t>-fœtale sans traitement</a:t>
            </a:r>
          </a:p>
        </p:txBody>
      </p:sp>
    </p:spTree>
    <p:extLst>
      <p:ext uri="{BB962C8B-B14F-4D97-AF65-F5344CB8AC3E}">
        <p14:creationId xmlns:p14="http://schemas.microsoft.com/office/powerpoint/2010/main" val="1718002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dirty="0"/>
              <a:t>L’augmentation du niveau de vie d’un pays ne profite pas à tous…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224" r="-2322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301752" y="5265506"/>
            <a:ext cx="6927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 Narrow"/>
                <a:cs typeface="Arial Narrow"/>
              </a:rPr>
              <a:t>% de réduction de la mortalité infantile, comparaison riches/pauvres</a:t>
            </a:r>
          </a:p>
        </p:txBody>
      </p:sp>
    </p:spTree>
    <p:extLst>
      <p:ext uri="{BB962C8B-B14F-4D97-AF65-F5344CB8AC3E}">
        <p14:creationId xmlns:p14="http://schemas.microsoft.com/office/powerpoint/2010/main" val="2740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Seconde partie</a:t>
            </a:r>
          </a:p>
        </p:txBody>
      </p:sp>
    </p:spTree>
    <p:extLst>
      <p:ext uri="{BB962C8B-B14F-4D97-AF65-F5344CB8AC3E}">
        <p14:creationId xmlns:p14="http://schemas.microsoft.com/office/powerpoint/2010/main" val="1428465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Savoir décrire les caractéristiques de la présentation de l’infection par le VIH dans les PRL</a:t>
            </a:r>
          </a:p>
          <a:p>
            <a:r>
              <a:rPr lang="fr-FR" dirty="0"/>
              <a:t>Reconnaître et diagnostiquer les principales infections opportunistes avec les moyens locaux</a:t>
            </a:r>
          </a:p>
          <a:p>
            <a:r>
              <a:rPr lang="fr-FR" dirty="0"/>
              <a:t>Savoir prévenir les principales complications</a:t>
            </a:r>
          </a:p>
        </p:txBody>
      </p:sp>
    </p:spTree>
    <p:extLst>
      <p:ext uri="{BB962C8B-B14F-4D97-AF65-F5344CB8AC3E}">
        <p14:creationId xmlns:p14="http://schemas.microsoft.com/office/powerpoint/2010/main" val="365704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Evolution naturelle et classification</a:t>
            </a:r>
          </a:p>
          <a:p>
            <a:r>
              <a:rPr lang="fr-FR" dirty="0"/>
              <a:t>Spécificité de la présentation clinique en Afrique</a:t>
            </a:r>
          </a:p>
          <a:p>
            <a:r>
              <a:rPr lang="fr-FR" dirty="0"/>
              <a:t>Manifestations cutanées</a:t>
            </a:r>
          </a:p>
          <a:p>
            <a:r>
              <a:rPr lang="fr-FR" dirty="0"/>
              <a:t>Manifestations respiratoires</a:t>
            </a:r>
          </a:p>
          <a:p>
            <a:pPr lvl="1"/>
            <a:r>
              <a:rPr lang="fr-FR" dirty="0"/>
              <a:t>Tuberculose</a:t>
            </a:r>
          </a:p>
          <a:p>
            <a:pPr lvl="1"/>
            <a:r>
              <a:rPr lang="fr-FR" dirty="0"/>
              <a:t>Histoplasmose</a:t>
            </a:r>
          </a:p>
          <a:p>
            <a:r>
              <a:rPr lang="fr-FR" dirty="0"/>
              <a:t>Manifestation neurologiques</a:t>
            </a:r>
          </a:p>
          <a:p>
            <a:r>
              <a:rPr lang="fr-FR" dirty="0"/>
              <a:t>Manifestations digestives</a:t>
            </a:r>
          </a:p>
          <a:p>
            <a:r>
              <a:rPr lang="fr-FR" dirty="0"/>
              <a:t>VIH et palu</a:t>
            </a:r>
          </a:p>
          <a:p>
            <a:r>
              <a:rPr lang="fr-FR" dirty="0"/>
              <a:t>VIH et cancers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194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Littérature</a:t>
            </a:r>
          </a:p>
        </p:txBody>
      </p:sp>
      <p:pic>
        <p:nvPicPr>
          <p:cNvPr id="4" name="Espace réservé du contenu 3" descr="WEB_Guide_formation_formation_ VIH_2eme_edition 2015.pdf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r="389"/>
          <a:stretch/>
        </p:blipFill>
        <p:spPr>
          <a:xfrm rot="20917510">
            <a:off x="2947381" y="705345"/>
            <a:ext cx="3616110" cy="4575529"/>
          </a:xfrm>
          <a:prstGeom prst="roundRect">
            <a:avLst>
              <a:gd name="adj" fmla="val 98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561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Times New Roman" charset="0"/>
            </a:endParaRPr>
          </a:p>
        </p:txBody>
      </p:sp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>
              <a:latin typeface="Times New Roman" charset="0"/>
            </a:endParaRPr>
          </a:p>
        </p:txBody>
      </p:sp>
      <p:pic>
        <p:nvPicPr>
          <p:cNvPr id="6147" name="Picture 4" descr="Diapositiv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r 3"/>
          <p:cNvGrpSpPr/>
          <p:nvPr/>
        </p:nvGrpSpPr>
        <p:grpSpPr>
          <a:xfrm>
            <a:off x="3275856" y="1489348"/>
            <a:ext cx="4320480" cy="1008112"/>
            <a:chOff x="3275856" y="1489348"/>
            <a:chExt cx="4320480" cy="1008112"/>
          </a:xfrm>
        </p:grpSpPr>
        <p:sp>
          <p:nvSpPr>
            <p:cNvPr id="2" name="ZoneTexte 1"/>
            <p:cNvSpPr txBox="1"/>
            <p:nvPr/>
          </p:nvSpPr>
          <p:spPr>
            <a:xfrm>
              <a:off x="4860032" y="1489348"/>
              <a:ext cx="2736304" cy="415498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TUBERCULOSE</a:t>
              </a:r>
            </a:p>
          </p:txBody>
        </p:sp>
        <p:sp>
          <p:nvSpPr>
            <p:cNvPr id="3" name="Éclair 2"/>
            <p:cNvSpPr/>
            <p:nvPr/>
          </p:nvSpPr>
          <p:spPr>
            <a:xfrm flipH="1">
              <a:off x="3275856" y="1849388"/>
              <a:ext cx="1584176" cy="648072"/>
            </a:xfrm>
            <a:prstGeom prst="lightningBolt">
              <a:avLst/>
            </a:prstGeom>
            <a:solidFill>
              <a:srgbClr val="CCB4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2339752" y="2497460"/>
            <a:ext cx="2736304" cy="4154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Pulmonaire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868144" y="4081636"/>
            <a:ext cx="2736304" cy="4154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DISSEMINEE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Times New Roman" charset="0"/>
            </a:endParaRPr>
          </a:p>
        </p:txBody>
      </p:sp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FR">
              <a:latin typeface="Times New Roman" charset="0"/>
            </a:endParaRPr>
          </a:p>
        </p:txBody>
      </p:sp>
      <p:pic>
        <p:nvPicPr>
          <p:cNvPr id="8195" name="Picture 4" descr="Diapositiv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3244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re 1"/>
          <p:cNvSpPr>
            <a:spLocks noGrp="1"/>
          </p:cNvSpPr>
          <p:nvPr>
            <p:ph type="title"/>
          </p:nvPr>
        </p:nvSpPr>
        <p:spPr/>
        <p:txBody>
          <a:bodyPr lIns="81043" tIns="40522" rIns="81043" bIns="40522"/>
          <a:lstStyle/>
          <a:p>
            <a:pPr eaLnBrk="1" hangingPunct="1"/>
            <a:r>
              <a:rPr lang="fr-FR" sz="2500" dirty="0">
                <a:latin typeface="+mn-lt"/>
              </a:rPr>
              <a:t>Infections opportunistes au cours de l’</a:t>
            </a:r>
            <a:r>
              <a:rPr lang="fr-FR" altLang="ja-JP" sz="2500" dirty="0">
                <a:latin typeface="+mn-lt"/>
              </a:rPr>
              <a:t>immunodépression induite par le VIH </a:t>
            </a:r>
            <a:endParaRPr lang="fr-FR" sz="2500" dirty="0">
              <a:latin typeface="+mn-lt"/>
            </a:endParaRPr>
          </a:p>
        </p:txBody>
      </p:sp>
      <p:sp>
        <p:nvSpPr>
          <p:cNvPr id="10242" name="Espace réservé du contenu 2"/>
          <p:cNvSpPr>
            <a:spLocks noGrp="1"/>
          </p:cNvSpPr>
          <p:nvPr>
            <p:ph idx="1"/>
          </p:nvPr>
        </p:nvSpPr>
        <p:spPr/>
        <p:txBody>
          <a:bodyPr lIns="81043" tIns="40522" rIns="81043" bIns="40522">
            <a:normAutofit/>
          </a:bodyPr>
          <a:lstStyle/>
          <a:p>
            <a:pPr marL="282808" indent="-282808"/>
            <a:r>
              <a:rPr lang="fr-FR" sz="2100" dirty="0"/>
              <a:t>Le plus souvent réactivation endogène</a:t>
            </a:r>
          </a:p>
          <a:p>
            <a:pPr marL="567022" lvl="1" indent="-242004"/>
            <a:r>
              <a:rPr lang="fr-FR" sz="1600" dirty="0"/>
              <a:t>Infection ancienne, latente ou répliquant à bas bruit</a:t>
            </a:r>
          </a:p>
          <a:p>
            <a:pPr marL="282808" indent="-282808"/>
            <a:r>
              <a:rPr lang="fr-FR" sz="2100" dirty="0"/>
              <a:t>Sous l’</a:t>
            </a:r>
            <a:r>
              <a:rPr lang="fr-FR" altLang="ja-JP" sz="2100" dirty="0"/>
              <a:t>influence du système immunitaire cellulaire</a:t>
            </a:r>
          </a:p>
          <a:p>
            <a:pPr marL="567022" lvl="1" indent="-242004"/>
            <a:r>
              <a:rPr lang="fr-FR" sz="1600" dirty="0"/>
              <a:t>Fréquence de survenue des infections opportunistes  fonction : </a:t>
            </a:r>
          </a:p>
          <a:p>
            <a:pPr marL="810433" lvl="2"/>
            <a:r>
              <a:rPr lang="fr-FR" sz="1600" dirty="0">
                <a:cs typeface="Wingdings" charset="0"/>
                <a:sym typeface="Wingdings" charset="0"/>
              </a:rPr>
              <a:t></a:t>
            </a:r>
            <a:r>
              <a:rPr lang="fr-FR" sz="1600" dirty="0"/>
              <a:t> CD4 (mais pas que…)</a:t>
            </a:r>
          </a:p>
          <a:p>
            <a:pPr marL="810433" lvl="2"/>
            <a:r>
              <a:rPr lang="fr-FR" sz="1600" dirty="0"/>
              <a:t>De la prévalence de l’</a:t>
            </a:r>
            <a:r>
              <a:rPr lang="fr-FR" altLang="ja-JP" sz="1600" dirty="0"/>
              <a:t>infection hors immunodépression</a:t>
            </a:r>
          </a:p>
          <a:p>
            <a:pPr marL="1215649" lvl="3"/>
            <a:r>
              <a:rPr lang="fr-FR" sz="1200" b="1" dirty="0"/>
              <a:t>Tuberculose</a:t>
            </a:r>
          </a:p>
          <a:p>
            <a:pPr marL="1215649" lvl="3"/>
            <a:r>
              <a:rPr lang="fr-FR" sz="1200" b="1" dirty="0"/>
              <a:t>Cryptococcose</a:t>
            </a:r>
          </a:p>
          <a:p>
            <a:pPr marL="1215649" lvl="3"/>
            <a:r>
              <a:rPr lang="fr-FR" sz="1200" dirty="0"/>
              <a:t>HHV8</a:t>
            </a:r>
          </a:p>
          <a:p>
            <a:pPr marL="1215649" lvl="3"/>
            <a:r>
              <a:rPr lang="fr-FR" sz="1200" dirty="0"/>
              <a:t>Toxoplasmose</a:t>
            </a:r>
          </a:p>
          <a:p>
            <a:pPr marL="1215649" lvl="3"/>
            <a:r>
              <a:rPr lang="fr-FR" sz="1200" dirty="0"/>
              <a:t>PCP</a:t>
            </a:r>
            <a:endParaRPr lang="fr-FR" sz="1200" b="1" dirty="0"/>
          </a:p>
          <a:p>
            <a:pPr marL="567022" lvl="1" indent="-242004"/>
            <a:r>
              <a:rPr lang="fr-FR" sz="1600" dirty="0"/>
              <a:t>Altération B associée : </a:t>
            </a:r>
            <a:r>
              <a:rPr lang="fr-FR" sz="1600" dirty="0">
                <a:ea typeface="Wingdings"/>
                <a:cs typeface="Wingdings"/>
                <a:sym typeface="Wingdings"/>
              </a:rPr>
              <a:t> de la gravité</a:t>
            </a:r>
            <a:endParaRPr lang="fr-FR" altLang="ja-JP" sz="1600" dirty="0">
              <a:sym typeface="Wingdings" charset="0"/>
            </a:endParaRPr>
          </a:p>
          <a:p>
            <a:pPr marL="810433" lvl="2"/>
            <a:r>
              <a:rPr lang="fr-FR" sz="1600" dirty="0"/>
              <a:t>Pneumonies à pneumocoque, otites récidivantes à pyocyanique, pyomyosite S. aureus…</a:t>
            </a:r>
          </a:p>
          <a:p>
            <a:pPr marL="282808" indent="-282808"/>
            <a:endParaRPr lang="fr-FR" sz="2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Quelles définitions de l’</a:t>
            </a:r>
            <a:r>
              <a:rPr lang="fr-FR" dirty="0" err="1"/>
              <a:t>immunodepression</a:t>
            </a:r>
            <a:r>
              <a:rPr lang="fr-FR" dirty="0"/>
              <a:t> 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0" y="216958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 anchor="ctr"/>
          <a:lstStyle/>
          <a:p>
            <a:pPr algn="ctr">
              <a:lnSpc>
                <a:spcPct val="90000"/>
              </a:lnSpc>
            </a:pPr>
            <a:r>
              <a:rPr lang="fr-FR" sz="3900" dirty="0">
                <a:solidFill>
                  <a:schemeClr val="tx2"/>
                </a:solidFill>
                <a:latin typeface="+mj-lt"/>
              </a:rPr>
              <a:t>Définition du SIDA</a:t>
            </a:r>
          </a:p>
        </p:txBody>
      </p:sp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583227" y="1357318"/>
            <a:ext cx="8109438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/>
          <a:lstStyle/>
          <a:p>
            <a:pPr marL="303912" indent="-303912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</a:pPr>
            <a:r>
              <a:rPr lang="fr-FR" sz="2500" dirty="0">
                <a:latin typeface="+mn-lt"/>
              </a:rPr>
              <a:t>Infection par le VIH confirmée +</a:t>
            </a:r>
          </a:p>
          <a:p>
            <a:pPr marL="658477" lvl="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</a:pPr>
            <a:r>
              <a:rPr lang="fr-FR" sz="2500" dirty="0">
                <a:latin typeface="+mn-lt"/>
              </a:rPr>
              <a:t>France</a:t>
            </a:r>
          </a:p>
          <a:p>
            <a:pPr marL="658477" lvl="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sz="1800" dirty="0">
                <a:latin typeface="+mn-lt"/>
              </a:rPr>
              <a:t>Infection opportuniste qui traduit un déficit immunitaire cellulaire </a:t>
            </a:r>
          </a:p>
          <a:p>
            <a:pPr lvl="2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</a:pPr>
            <a:r>
              <a:rPr lang="fr-FR" sz="1800" dirty="0">
                <a:latin typeface="+mn-lt"/>
                <a:sym typeface="Wingdings"/>
              </a:rPr>
              <a:t> </a:t>
            </a:r>
            <a:r>
              <a:rPr lang="fr-FR" sz="1800" dirty="0">
                <a:latin typeface="+mn-lt"/>
              </a:rPr>
              <a:t>Déficit quantitatif (CD4) et fonctionnel</a:t>
            </a:r>
          </a:p>
          <a:p>
            <a:pPr marL="658477" lvl="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sz="1800" dirty="0">
                <a:latin typeface="+mn-lt"/>
              </a:rPr>
              <a:t>Ou Cancer associé au Sida (Lymphome, K invasif du col, Kaposi)</a:t>
            </a:r>
          </a:p>
          <a:p>
            <a:pPr marL="658477" lvl="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</a:pPr>
            <a:r>
              <a:rPr lang="fr-FR" sz="2500" dirty="0">
                <a:latin typeface="+mn-lt"/>
              </a:rPr>
              <a:t>USA</a:t>
            </a:r>
          </a:p>
          <a:p>
            <a:pPr marL="658477" lvl="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sz="1800" dirty="0">
                <a:latin typeface="+mn-lt"/>
              </a:rPr>
              <a:t>Idem </a:t>
            </a:r>
          </a:p>
          <a:p>
            <a:pPr marL="658477" lvl="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sz="1800" dirty="0">
                <a:latin typeface="+mn-lt"/>
              </a:rPr>
              <a:t>+ nombre lymphocytes CD4 &lt; 200/mm</a:t>
            </a:r>
            <a:r>
              <a:rPr lang="fr-FR" sz="1800" baseline="30000" dirty="0">
                <a:latin typeface="+mn-lt"/>
              </a:rPr>
              <a:t>3</a:t>
            </a:r>
            <a:endParaRPr lang="fr-FR" sz="1800" dirty="0">
              <a:latin typeface="+mn-lt"/>
            </a:endParaRPr>
          </a:p>
          <a:p>
            <a:pPr marL="658477" lvl="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</a:pPr>
            <a:r>
              <a:rPr lang="fr-FR" sz="2500" dirty="0">
                <a:latin typeface="+mn-lt"/>
              </a:rPr>
              <a:t>Afrique</a:t>
            </a:r>
          </a:p>
          <a:p>
            <a:pPr marL="690967" lvl="1" indent="-28575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 typeface="Lucida Grande"/>
              <a:buChar char="-"/>
            </a:pPr>
            <a:r>
              <a:rPr lang="fr-FR" sz="1800" dirty="0">
                <a:latin typeface="+mn-lt"/>
              </a:rPr>
              <a:t>Classification OMS</a:t>
            </a:r>
          </a:p>
          <a:p>
            <a:pPr marL="658477" lvl="1" indent="-253260"/>
            <a:endParaRPr lang="fr-FR" sz="1800" dirty="0">
              <a:latin typeface="+mn-lt"/>
            </a:endParaRPr>
          </a:p>
          <a:p>
            <a:pPr marL="658477" lvl="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</a:pPr>
            <a:endParaRPr lang="fr-FR" sz="1800" dirty="0">
              <a:latin typeface="+mn-lt"/>
            </a:endParaRPr>
          </a:p>
          <a:p>
            <a:pPr marL="303912" indent="-303912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</a:pPr>
            <a:endParaRPr lang="fr-FR" sz="25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Petits quizz de révision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1272540"/>
            <a:ext cx="8503920" cy="4249256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Quelle est l’animal à l’origine de l’épidémie de VIH-1 ?</a:t>
            </a:r>
          </a:p>
          <a:p>
            <a:pPr lvl="1"/>
            <a:r>
              <a:rPr lang="fr-FR" b="1" dirty="0">
                <a:solidFill>
                  <a:srgbClr val="C00000"/>
                </a:solidFill>
              </a:rPr>
              <a:t>Chimpanzé</a:t>
            </a:r>
          </a:p>
          <a:p>
            <a:r>
              <a:rPr lang="fr-FR" dirty="0"/>
              <a:t>Dans quelle ville a initialement grandi le VIH ?</a:t>
            </a:r>
          </a:p>
          <a:p>
            <a:pPr lvl="1"/>
            <a:r>
              <a:rPr lang="fr-FR" b="1" dirty="0">
                <a:solidFill>
                  <a:srgbClr val="C00000"/>
                </a:solidFill>
              </a:rPr>
              <a:t>Kinshasa</a:t>
            </a:r>
          </a:p>
          <a:p>
            <a:r>
              <a:rPr lang="fr-FR" dirty="0"/>
              <a:t>Combien de personnes infectées par le VIH dans le monde en 2016 ?</a:t>
            </a:r>
          </a:p>
          <a:p>
            <a:pPr lvl="1"/>
            <a:r>
              <a:rPr lang="fr-FR" b="1" dirty="0">
                <a:solidFill>
                  <a:srgbClr val="C00000"/>
                </a:solidFill>
              </a:rPr>
              <a:t>37 millions</a:t>
            </a:r>
          </a:p>
          <a:p>
            <a:r>
              <a:rPr lang="fr-FR" dirty="0"/>
              <a:t>Quelle proportion en Afrique subsaharienne ?</a:t>
            </a:r>
          </a:p>
          <a:p>
            <a:pPr lvl="1"/>
            <a:r>
              <a:rPr lang="fr-FR" b="1" dirty="0">
                <a:solidFill>
                  <a:srgbClr val="C00000"/>
                </a:solidFill>
              </a:rPr>
              <a:t>70%</a:t>
            </a:r>
          </a:p>
          <a:p>
            <a:r>
              <a:rPr lang="fr-FR" dirty="0"/>
              <a:t>Quel est le risque de transmission </a:t>
            </a:r>
            <a:r>
              <a:rPr lang="fr-FR" dirty="0" err="1"/>
              <a:t>materno</a:t>
            </a:r>
            <a:r>
              <a:rPr lang="fr-FR" dirty="0"/>
              <a:t>-fœtale sans traitement</a:t>
            </a:r>
          </a:p>
          <a:p>
            <a:pPr lvl="1"/>
            <a:r>
              <a:rPr lang="fr-FR" b="1" dirty="0">
                <a:solidFill>
                  <a:srgbClr val="C00000"/>
                </a:solidFill>
              </a:rPr>
              <a:t>22,6 %</a:t>
            </a:r>
          </a:p>
        </p:txBody>
      </p:sp>
    </p:spTree>
    <p:extLst>
      <p:ext uri="{BB962C8B-B14F-4D97-AF65-F5344CB8AC3E}">
        <p14:creationId xmlns:p14="http://schemas.microsoft.com/office/powerpoint/2010/main" val="1626257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0" y="277813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 anchor="ctr"/>
          <a:lstStyle/>
          <a:p>
            <a:pPr algn="ctr">
              <a:lnSpc>
                <a:spcPct val="90000"/>
              </a:lnSpc>
            </a:pPr>
            <a:r>
              <a:rPr lang="fr-FR" sz="3900" dirty="0">
                <a:solidFill>
                  <a:schemeClr val="tx2"/>
                </a:solidFill>
                <a:latin typeface="+mn-lt"/>
              </a:rPr>
              <a:t>Définition de l</a:t>
            </a:r>
            <a:r>
              <a:rPr lang="ja-JP" altLang="fr-FR" sz="3900" dirty="0">
                <a:solidFill>
                  <a:schemeClr val="tx2"/>
                </a:solidFill>
                <a:latin typeface="+mn-lt"/>
              </a:rPr>
              <a:t>’</a:t>
            </a:r>
            <a:r>
              <a:rPr lang="fr-FR" altLang="ja-JP" sz="3900" dirty="0">
                <a:solidFill>
                  <a:schemeClr val="tx2"/>
                </a:solidFill>
                <a:latin typeface="+mn-lt"/>
              </a:rPr>
              <a:t>OMS</a:t>
            </a:r>
            <a:endParaRPr lang="fr-FR" sz="39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17993" y="1537229"/>
            <a:ext cx="870731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/>
          <a:lstStyle/>
          <a:p>
            <a:pPr marL="303912" indent="-303912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</a:pPr>
            <a:r>
              <a:rPr lang="fr-FR" sz="2800" b="1" dirty="0">
                <a:latin typeface="+mn-lt"/>
              </a:rPr>
              <a:t>Stade I</a:t>
            </a:r>
          </a:p>
          <a:p>
            <a:pPr marL="709128" lvl="1" indent="-303912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</a:pPr>
            <a:r>
              <a:rPr lang="fr-FR" dirty="0">
                <a:latin typeface="+mn-lt"/>
              </a:rPr>
              <a:t>Asymptomatique</a:t>
            </a:r>
            <a:endParaRPr lang="fr-FR" b="1" dirty="0">
              <a:latin typeface="+mn-lt"/>
            </a:endParaRPr>
          </a:p>
          <a:p>
            <a:pPr marL="303912" indent="-303912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</a:pPr>
            <a:r>
              <a:rPr lang="fr-FR" sz="2800" b="1" dirty="0">
                <a:latin typeface="+mn-lt"/>
              </a:rPr>
              <a:t>Stade II :</a:t>
            </a:r>
          </a:p>
          <a:p>
            <a:pPr marL="658477" lvl="1" indent="-25326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Perte de poids &lt; 10 %</a:t>
            </a:r>
          </a:p>
          <a:p>
            <a:pPr marL="658477" lvl="1" indent="-25326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Manifestations cutanéo-muqueuses mineures : dermite séborrhéique, infection fongique des ongles, prurigo, ulcérations buccale récurrentes, chéilite commissure labiale</a:t>
            </a:r>
          </a:p>
          <a:p>
            <a:pPr marL="658477" lvl="1" indent="-25326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Zona &lt; 5 ans</a:t>
            </a:r>
          </a:p>
          <a:p>
            <a:pPr marL="658477" lvl="1" indent="-25326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Infections des VAS récidivantes et fréquentes (sinusite…)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6958"/>
            <a:ext cx="9144000" cy="952500"/>
          </a:xfrm>
        </p:spPr>
        <p:txBody>
          <a:bodyPr/>
          <a:lstStyle/>
          <a:p>
            <a:r>
              <a:rPr lang="fr-FR" altLang="ja-JP" dirty="0">
                <a:latin typeface="+mn-lt"/>
              </a:rPr>
              <a:t>Stade OMS III</a:t>
            </a:r>
            <a:endParaRPr lang="fr-FR" dirty="0">
              <a:latin typeface="+mn-lt"/>
            </a:endParaRPr>
          </a:p>
        </p:txBody>
      </p:sp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517281" y="1921396"/>
            <a:ext cx="7976088" cy="357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/>
          <a:lstStyle/>
          <a:p>
            <a:pPr marL="25326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Perte de poids &gt; 10 %</a:t>
            </a:r>
          </a:p>
          <a:p>
            <a:pPr marL="25326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Diarrhée chronique inexpliquée &gt; 1 mois</a:t>
            </a:r>
          </a:p>
          <a:p>
            <a:pPr marL="25326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Fièvre prolongée inexpliquée &gt; 1 mois</a:t>
            </a:r>
          </a:p>
          <a:p>
            <a:pPr marL="25326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Candidose orale</a:t>
            </a:r>
          </a:p>
          <a:p>
            <a:pPr marL="25326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Leucoplasie orale chevelue</a:t>
            </a:r>
          </a:p>
          <a:p>
            <a:pPr marL="25326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Tuberculose pulmonaire &lt; 1 an</a:t>
            </a:r>
          </a:p>
          <a:p>
            <a:pPr marL="253261" indent="-253260">
              <a:lnSpc>
                <a:spcPct val="8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Infections bactériennes sévères (pneumonie, pyomyosite…)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281436"/>
            <a:ext cx="1963854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337220"/>
            <a:ext cx="2611016" cy="1748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0" y="157428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 anchor="ctr"/>
          <a:lstStyle/>
          <a:p>
            <a:pPr algn="ctr">
              <a:lnSpc>
                <a:spcPct val="90000"/>
              </a:lnSpc>
            </a:pPr>
            <a:r>
              <a:rPr lang="fr-FR" sz="3900" dirty="0">
                <a:solidFill>
                  <a:schemeClr val="tx2"/>
                </a:solidFill>
                <a:latin typeface="+mn-lt"/>
              </a:rPr>
              <a:t>Stade OMS IV</a:t>
            </a:r>
          </a:p>
        </p:txBody>
      </p:sp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467544" y="1633364"/>
            <a:ext cx="8093233" cy="374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/>
          <a:lstStyle/>
          <a:p>
            <a:pPr marL="202609" indent="-202608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Syndrome cachectisant du VIH (Perte de poids + diarrhée et/ou fièvre)</a:t>
            </a:r>
          </a:p>
          <a:p>
            <a:pPr marL="202609" indent="-202608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Infections opportunistes (pneumocystose, toxoplasmose…)</a:t>
            </a:r>
          </a:p>
          <a:p>
            <a:pPr marL="202609" indent="-202608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Septicémie à salmonelle (non typho</a:t>
            </a:r>
            <a:r>
              <a:rPr lang="fr-FR" altLang="ja-JP" dirty="0">
                <a:latin typeface="+mn-lt"/>
              </a:rPr>
              <a:t>ïdique)</a:t>
            </a:r>
          </a:p>
          <a:p>
            <a:pPr marL="202609" indent="-202608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altLang="ja-JP" dirty="0">
                <a:latin typeface="+mn-lt"/>
              </a:rPr>
              <a:t>Tuberculose extra pulmonaire</a:t>
            </a:r>
          </a:p>
          <a:p>
            <a:pPr marL="202609" indent="-202608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altLang="ja-JP" dirty="0">
                <a:latin typeface="+mn-lt"/>
              </a:rPr>
              <a:t>Lymphome, Sarcome de Kaposi</a:t>
            </a:r>
          </a:p>
          <a:p>
            <a:pPr marL="202609" indent="-202608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dirty="0">
                <a:latin typeface="+mn-lt"/>
              </a:rPr>
              <a:t>Encéphalopathie VIH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6958"/>
            <a:ext cx="9144000" cy="952500"/>
          </a:xfrm>
          <a:noFill/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Syndrome cachectisant du VIH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1777380"/>
            <a:ext cx="7775331" cy="3429000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fr-FR" dirty="0"/>
              <a:t>Waisting syndrome, </a:t>
            </a:r>
            <a:r>
              <a:rPr lang="fr-FR" dirty="0" err="1"/>
              <a:t>Slim</a:t>
            </a:r>
            <a:r>
              <a:rPr lang="fr-FR" dirty="0"/>
              <a:t> </a:t>
            </a:r>
            <a:r>
              <a:rPr lang="fr-FR" dirty="0" err="1"/>
              <a:t>Disease</a:t>
            </a:r>
            <a:endParaRPr lang="fr-FR" dirty="0"/>
          </a:p>
          <a:p>
            <a:pPr lvl="1"/>
            <a:r>
              <a:rPr lang="fr-FR" dirty="0"/>
              <a:t>Décrit dès le début des années 1980</a:t>
            </a:r>
          </a:p>
          <a:p>
            <a:r>
              <a:rPr lang="fr-FR" dirty="0"/>
              <a:t>Amaigrissement progressif et massif</a:t>
            </a:r>
          </a:p>
          <a:p>
            <a:pPr marL="810433" lvl="2" indent="0">
              <a:buNone/>
            </a:pPr>
            <a:r>
              <a:rPr lang="fr-FR" dirty="0"/>
              <a:t>+ une asthénie majeure</a:t>
            </a:r>
          </a:p>
          <a:p>
            <a:pPr marL="810433" lvl="2" indent="0">
              <a:buNone/>
            </a:pPr>
            <a:r>
              <a:rPr lang="fr-FR" dirty="0"/>
              <a:t>+ une amyotrophie diffuse avec faiblesse musculaire</a:t>
            </a:r>
          </a:p>
          <a:p>
            <a:pPr marL="810433" lvl="2" indent="0">
              <a:buNone/>
            </a:pPr>
            <a:r>
              <a:rPr lang="fr-FR" dirty="0"/>
              <a:t>+ diarrhée chronique</a:t>
            </a:r>
          </a:p>
          <a:p>
            <a:pPr marL="810433" lvl="2" indent="0">
              <a:buNone/>
            </a:pPr>
            <a:r>
              <a:rPr lang="fr-FR" dirty="0"/>
              <a:t>et/ou une fièvre prolongée</a:t>
            </a:r>
          </a:p>
          <a:p>
            <a:r>
              <a:rPr lang="fr-FR" dirty="0"/>
              <a:t>Évolution vers un amaigrissement &gt;50 %</a:t>
            </a:r>
          </a:p>
          <a:p>
            <a:pPr lvl="1"/>
            <a:r>
              <a:rPr lang="fr-FR" dirty="0"/>
              <a:t>Décès par cachexie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1417340"/>
            <a:ext cx="2789776" cy="1773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107504" y="5449788"/>
            <a:ext cx="90717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>
                <a:latin typeface="+mj-lt"/>
              </a:rPr>
              <a:t>Serwadda</a:t>
            </a:r>
            <a:r>
              <a:rPr lang="fr-FR" sz="1100" dirty="0">
                <a:latin typeface="+mj-lt"/>
              </a:rPr>
              <a:t>, D. et al (1985) </a:t>
            </a:r>
            <a:r>
              <a:rPr lang="fr-FR" sz="1100" dirty="0" err="1">
                <a:latin typeface="+mj-lt"/>
              </a:rPr>
              <a:t>Slim</a:t>
            </a:r>
            <a:r>
              <a:rPr lang="fr-FR" sz="1100" dirty="0">
                <a:latin typeface="+mj-lt"/>
              </a:rPr>
              <a:t> </a:t>
            </a:r>
            <a:r>
              <a:rPr lang="fr-FR" sz="1100" dirty="0" err="1">
                <a:latin typeface="+mj-lt"/>
              </a:rPr>
              <a:t>disease</a:t>
            </a:r>
            <a:r>
              <a:rPr lang="fr-FR" sz="1100" dirty="0">
                <a:latin typeface="+mj-lt"/>
              </a:rPr>
              <a:t>: A new </a:t>
            </a:r>
            <a:r>
              <a:rPr lang="fr-FR" sz="1100" dirty="0" err="1">
                <a:latin typeface="+mj-lt"/>
              </a:rPr>
              <a:t>disease</a:t>
            </a:r>
            <a:r>
              <a:rPr lang="fr-FR" sz="1100" dirty="0">
                <a:latin typeface="+mj-lt"/>
              </a:rPr>
              <a:t> in Uganda and </a:t>
            </a:r>
            <a:r>
              <a:rPr lang="fr-FR" sz="1100" dirty="0" err="1">
                <a:latin typeface="+mj-lt"/>
              </a:rPr>
              <a:t>its</a:t>
            </a:r>
            <a:r>
              <a:rPr lang="fr-FR" sz="1100" dirty="0">
                <a:latin typeface="+mj-lt"/>
              </a:rPr>
              <a:t> associations </a:t>
            </a:r>
            <a:r>
              <a:rPr lang="fr-FR" sz="1100" dirty="0" err="1">
                <a:latin typeface="+mj-lt"/>
              </a:rPr>
              <a:t>with</a:t>
            </a:r>
            <a:r>
              <a:rPr lang="fr-FR" sz="1100" dirty="0">
                <a:latin typeface="+mj-lt"/>
              </a:rPr>
              <a:t> HTLV-III infection, The Lancet, Vol.326, Issue. 8460, pp. 849-852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8000"/>
            <a:ext cx="9144000" cy="952500"/>
          </a:xfrm>
          <a:noFill/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Manifestations clinique au cours </a:t>
            </a:r>
            <a:br>
              <a:rPr lang="fr-FR" dirty="0">
                <a:latin typeface="+mn-lt"/>
              </a:rPr>
            </a:br>
            <a:r>
              <a:rPr lang="fr-FR" dirty="0">
                <a:latin typeface="+mn-lt"/>
              </a:rPr>
              <a:t>du SIDA en Afrique intertropicale </a:t>
            </a:r>
            <a:br>
              <a:rPr lang="fr-FR" dirty="0">
                <a:latin typeface="+mn-lt"/>
              </a:rPr>
            </a:br>
            <a:r>
              <a:rPr lang="fr-FR" sz="2500" dirty="0">
                <a:latin typeface="+mn-lt"/>
              </a:rPr>
              <a:t>(Ouganda, Tanzanie, Zaïre) </a:t>
            </a:r>
            <a:br>
              <a:rPr lang="fr-FR" sz="2500" dirty="0">
                <a:latin typeface="+mn-lt"/>
              </a:rPr>
            </a:br>
            <a:endParaRPr lang="fr-FR" sz="2500" dirty="0">
              <a:latin typeface="+mn-lt"/>
            </a:endParaRPr>
          </a:p>
        </p:txBody>
      </p:sp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267562" y="2287329"/>
            <a:ext cx="7492511" cy="352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99" tIns="39396" rIns="80199" bIns="39396">
            <a:spAutoFit/>
          </a:bodyPr>
          <a:lstStyle/>
          <a:p>
            <a:r>
              <a:rPr lang="fr-FR" sz="1600" b="1" dirty="0">
                <a:latin typeface="+mn-lt"/>
              </a:rPr>
              <a:t>Signes et symptômes		                     Moyenne (écart type)	</a:t>
            </a:r>
          </a:p>
          <a:p>
            <a:endParaRPr lang="fr-FR" sz="1600" dirty="0">
              <a:latin typeface="+mn-lt"/>
            </a:endParaRPr>
          </a:p>
          <a:p>
            <a:r>
              <a:rPr lang="fr-FR" sz="1600" dirty="0">
                <a:latin typeface="+mn-lt"/>
              </a:rPr>
              <a:t>Amaigrissement &gt; 10 % du poids		91,0 %   ( 82 - 99)	</a:t>
            </a:r>
          </a:p>
          <a:p>
            <a:r>
              <a:rPr lang="fr-FR" sz="1600" dirty="0">
                <a:latin typeface="+mn-lt"/>
              </a:rPr>
              <a:t>Fièvre &gt; 1 mois			71,0 %   ( 54 - 79)	</a:t>
            </a:r>
          </a:p>
          <a:p>
            <a:r>
              <a:rPr lang="fr-FR" sz="1600" dirty="0">
                <a:latin typeface="+mn-lt"/>
              </a:rPr>
              <a:t>Diarrhée (&gt; 1 mois)			59,0 %   ( 41 - 75)	</a:t>
            </a:r>
          </a:p>
          <a:p>
            <a:r>
              <a:rPr lang="fr-FR" sz="1600" dirty="0">
                <a:latin typeface="+mn-lt"/>
              </a:rPr>
              <a:t>toux				42,0 %   ( 37 - 42,5)	</a:t>
            </a:r>
          </a:p>
          <a:p>
            <a:r>
              <a:rPr lang="fr-FR" sz="1600" dirty="0">
                <a:latin typeface="+mn-lt"/>
              </a:rPr>
              <a:t>Prurit				30,0 %	</a:t>
            </a:r>
          </a:p>
          <a:p>
            <a:r>
              <a:rPr lang="fr-FR" sz="1600" dirty="0">
                <a:latin typeface="+mn-lt"/>
              </a:rPr>
              <a:t>Dysphagie				35,0 %	</a:t>
            </a:r>
          </a:p>
          <a:p>
            <a:r>
              <a:rPr lang="fr-FR" sz="1600" dirty="0">
                <a:latin typeface="+mn-lt"/>
              </a:rPr>
              <a:t>Candidose orale			46,5 %	</a:t>
            </a:r>
          </a:p>
          <a:p>
            <a:r>
              <a:rPr lang="fr-FR" sz="1600" dirty="0">
                <a:latin typeface="+mn-lt"/>
              </a:rPr>
              <a:t>Prurigo				42,2 %	</a:t>
            </a:r>
          </a:p>
          <a:p>
            <a:r>
              <a:rPr lang="fr-FR" sz="1600" dirty="0" err="1">
                <a:latin typeface="+mn-lt"/>
              </a:rPr>
              <a:t>Lymphadénopathies</a:t>
            </a:r>
            <a:r>
              <a:rPr lang="fr-FR" sz="1600" dirty="0">
                <a:latin typeface="+mn-lt"/>
              </a:rPr>
              <a:t> généralisées	22,5 %	</a:t>
            </a:r>
          </a:p>
          <a:p>
            <a:r>
              <a:rPr lang="fr-FR" sz="1600" dirty="0">
                <a:latin typeface="+mn-lt"/>
              </a:rPr>
              <a:t>Zona				8,5 %	</a:t>
            </a:r>
          </a:p>
          <a:p>
            <a:endParaRPr lang="fr-FR" sz="1600" b="1" dirty="0">
              <a:latin typeface="+mn-lt"/>
            </a:endParaRPr>
          </a:p>
          <a:p>
            <a:pPr algn="ctr"/>
            <a:endParaRPr lang="fr-FR" sz="1600" b="1" dirty="0">
              <a:latin typeface="+mn-lt"/>
            </a:endParaRPr>
          </a:p>
        </p:txBody>
      </p:sp>
      <p:sp>
        <p:nvSpPr>
          <p:cNvPr id="36867" name="Line 5"/>
          <p:cNvSpPr>
            <a:spLocks noChangeShapeType="1"/>
          </p:cNvSpPr>
          <p:nvPr/>
        </p:nvSpPr>
        <p:spPr bwMode="auto">
          <a:xfrm>
            <a:off x="1279281" y="2603500"/>
            <a:ext cx="644622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1043" tIns="40522" rIns="81043" bIns="40522" anchor="ctr"/>
          <a:lstStyle/>
          <a:p>
            <a:endParaRPr lang="fr-FR">
              <a:latin typeface="+mn-lt"/>
            </a:endParaRPr>
          </a:p>
        </p:txBody>
      </p:sp>
      <p:sp>
        <p:nvSpPr>
          <p:cNvPr id="36868" name="Line 6"/>
          <p:cNvSpPr>
            <a:spLocks noChangeShapeType="1"/>
          </p:cNvSpPr>
          <p:nvPr/>
        </p:nvSpPr>
        <p:spPr bwMode="auto">
          <a:xfrm>
            <a:off x="1331640" y="5305772"/>
            <a:ext cx="6446226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1043" tIns="40522" rIns="81043" bIns="40522" anchor="ctr"/>
          <a:lstStyle/>
          <a:p>
            <a:endParaRPr lang="fr-FR">
              <a:latin typeface="+mn-lt"/>
            </a:endParaRPr>
          </a:p>
        </p:txBody>
      </p:sp>
      <p:sp>
        <p:nvSpPr>
          <p:cNvPr id="36869" name="Line 7"/>
          <p:cNvSpPr>
            <a:spLocks noChangeShapeType="1"/>
          </p:cNvSpPr>
          <p:nvPr/>
        </p:nvSpPr>
        <p:spPr bwMode="auto">
          <a:xfrm>
            <a:off x="4788024" y="2287328"/>
            <a:ext cx="0" cy="3306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1043" tIns="40522" rIns="81043" bIns="40522" anchor="ctr"/>
          <a:lstStyle/>
          <a:p>
            <a:endParaRPr lang="fr-FR">
              <a:latin typeface="+mn-l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1520" y="5449788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+mn-lt"/>
              </a:rPr>
              <a:t>Colebunders</a:t>
            </a:r>
            <a:r>
              <a:rPr lang="fr-FR" sz="1000" dirty="0">
                <a:latin typeface="+mn-lt"/>
              </a:rPr>
              <a:t> RL. et al AIDS 1991; 5: S103-S112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fr-FR" sz="3200" dirty="0">
                <a:latin typeface="+mn-lt"/>
              </a:rPr>
              <a:t>Présentation clinique en Afrique – Années 90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/>
            <a:r>
              <a:rPr lang="fr-FR" dirty="0"/>
              <a:t>Milieu rural (Cameroun)</a:t>
            </a:r>
          </a:p>
          <a:p>
            <a:pPr lvl="1" algn="just"/>
            <a:r>
              <a:rPr lang="fr-FR" sz="2400" dirty="0"/>
              <a:t>78/85 des derniers patients dépistés comme séropositifs sont SIDA ou stade IV</a:t>
            </a:r>
            <a:endParaRPr lang="fr-FR" sz="3200" dirty="0"/>
          </a:p>
          <a:p>
            <a:pPr lvl="2"/>
            <a:r>
              <a:rPr lang="fr-FR" sz="2000" dirty="0"/>
              <a:t>Waisting syndrome :  80 %</a:t>
            </a:r>
          </a:p>
          <a:p>
            <a:pPr lvl="2"/>
            <a:r>
              <a:rPr lang="fr-FR" sz="2000" dirty="0"/>
              <a:t>Fièvre prolongée : 28 %</a:t>
            </a:r>
          </a:p>
          <a:p>
            <a:pPr lvl="2"/>
            <a:r>
              <a:rPr lang="fr-FR" sz="2000" dirty="0"/>
              <a:t>Diarrhée chronique : 17 %</a:t>
            </a:r>
          </a:p>
          <a:p>
            <a:pPr lvl="2"/>
            <a:r>
              <a:rPr lang="fr-FR" sz="2000" dirty="0"/>
              <a:t>Candidose œsophagienne : 14 %</a:t>
            </a:r>
          </a:p>
          <a:p>
            <a:pPr lvl="2"/>
            <a:r>
              <a:rPr lang="fr-FR" sz="2000" dirty="0"/>
              <a:t>Tuberculose pulmonaire : 10 %</a:t>
            </a:r>
          </a:p>
          <a:p>
            <a:pPr lvl="2"/>
            <a:r>
              <a:rPr lang="fr-FR" sz="2000" dirty="0"/>
              <a:t>Zona : 9 %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299502"/>
            <a:ext cx="22976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i="1" dirty="0">
                <a:latin typeface="+mn-lt"/>
              </a:rPr>
              <a:t>Ann Soc Belge Med Trop</a:t>
            </a:r>
            <a:r>
              <a:rPr lang="fr-FR" sz="1000" dirty="0">
                <a:latin typeface="+mn-lt"/>
              </a:rPr>
              <a:t> 93,73,209-216)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Interprétation difficile de certains symptômes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492372" y="381000"/>
            <a:ext cx="8159262" cy="1143000"/>
          </a:xfrm>
          <a:noFill/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AMAIGRISSEMENT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517285" y="2159000"/>
            <a:ext cx="8442080" cy="3429000"/>
          </a:xfrm>
          <a:noFill/>
        </p:spPr>
        <p:txBody>
          <a:bodyPr/>
          <a:lstStyle/>
          <a:p>
            <a:pPr lvl="1"/>
            <a:r>
              <a:rPr lang="fr-FR" dirty="0"/>
              <a:t>Anorexie, vomissements, </a:t>
            </a:r>
          </a:p>
          <a:p>
            <a:pPr lvl="1"/>
            <a:r>
              <a:rPr lang="fr-FR" dirty="0"/>
              <a:t>Pb nutritionnels (difficultés financières)</a:t>
            </a:r>
          </a:p>
          <a:p>
            <a:pPr lvl="1"/>
            <a:r>
              <a:rPr lang="fr-FR" dirty="0"/>
              <a:t>Entéropathie exsudative souvent "idiopathique": diarrhée</a:t>
            </a:r>
          </a:p>
          <a:p>
            <a:pPr lvl="1"/>
            <a:r>
              <a:rPr lang="fr-FR" dirty="0"/>
              <a:t>Infections intercurrentes non ou mal traitées</a:t>
            </a:r>
          </a:p>
          <a:p>
            <a:pPr lvl="1"/>
            <a:r>
              <a:rPr lang="fr-FR" dirty="0"/>
              <a:t>I.O ou cancer digestif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6958"/>
            <a:ext cx="9144000" cy="952500"/>
          </a:xfrm>
          <a:noFill/>
        </p:spPr>
        <p:txBody>
          <a:bodyPr/>
          <a:lstStyle/>
          <a:p>
            <a:r>
              <a:rPr lang="fr-FR">
                <a:latin typeface="+mn-lt"/>
              </a:rPr>
              <a:t>FIEVRE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1339" y="1236928"/>
            <a:ext cx="8374674" cy="3600979"/>
          </a:xfrm>
          <a:noFill/>
        </p:spPr>
        <p:txBody>
          <a:bodyPr>
            <a:normAutofit lnSpcReduction="10000"/>
          </a:bodyPr>
          <a:lstStyle/>
          <a:p>
            <a:r>
              <a:rPr lang="fr-FR" sz="2100" dirty="0"/>
              <a:t>Problème de son interprétation et quand doit-elle justifier d'un dépistage VIH en milieu tropical ?</a:t>
            </a:r>
          </a:p>
          <a:p>
            <a:pPr>
              <a:buFontTx/>
              <a:buNone/>
            </a:pPr>
            <a:endParaRPr lang="fr-FR" sz="900" dirty="0"/>
          </a:p>
          <a:p>
            <a:pPr lvl="1"/>
            <a:r>
              <a:rPr lang="fr-FR" sz="1600" dirty="0"/>
              <a:t>Paludisme ?</a:t>
            </a:r>
          </a:p>
          <a:p>
            <a:pPr lvl="1"/>
            <a:r>
              <a:rPr lang="fr-FR" sz="1600" dirty="0"/>
              <a:t>Pneumopathie communautaire (pneumocoque) ?</a:t>
            </a:r>
          </a:p>
          <a:p>
            <a:pPr lvl="1"/>
            <a:r>
              <a:rPr lang="fr-FR" sz="1600" dirty="0"/>
              <a:t>Septicémie (salmonelle) ?</a:t>
            </a:r>
          </a:p>
          <a:p>
            <a:pPr lvl="1"/>
            <a:r>
              <a:rPr lang="fr-FR" sz="1600" dirty="0"/>
              <a:t>Infection opportuniste ? Dont tuberculose ?</a:t>
            </a:r>
          </a:p>
          <a:p>
            <a:pPr lvl="1"/>
            <a:endParaRPr lang="fr-FR" sz="1600" dirty="0"/>
          </a:p>
          <a:p>
            <a:r>
              <a:rPr lang="fr-FR" sz="2100" dirty="0"/>
              <a:t>Notion de durée : mais se heurte au problème de la prise de température</a:t>
            </a:r>
          </a:p>
          <a:p>
            <a:pPr lvl="1"/>
            <a:r>
              <a:rPr lang="fr-FR" sz="1800" dirty="0"/>
              <a:t>La règle reste la consultation tardive</a:t>
            </a:r>
          </a:p>
          <a:p>
            <a:pPr lvl="2"/>
            <a:r>
              <a:rPr lang="fr-FR" sz="1400" dirty="0"/>
              <a:t>Balance bénéfice individuel/Bénéfice économique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Traitements et prévention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82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Petits quizz de révision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1272540"/>
            <a:ext cx="8503920" cy="1152912"/>
          </a:xfrm>
        </p:spPr>
        <p:txBody>
          <a:bodyPr/>
          <a:lstStyle/>
          <a:p>
            <a:r>
              <a:rPr lang="fr-FR" dirty="0"/>
              <a:t>Quels sont les moyens efficaces de prévenir l’infection par le VIH dans les Pays à ressources limités ?</a:t>
            </a:r>
          </a:p>
          <a:p>
            <a:pPr lvl="1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043608" y="2425452"/>
            <a:ext cx="72329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dirty="0">
                <a:latin typeface="Calibri" charset="0"/>
                <a:ea typeface="Calibri" charset="0"/>
                <a:cs typeface="Calibri" charset="0"/>
              </a:rPr>
              <a:t>Le préservatif</a:t>
            </a:r>
          </a:p>
          <a:p>
            <a:pPr marL="342900" indent="-342900">
              <a:buFont typeface="Arial" charset="0"/>
              <a:buChar char="•"/>
            </a:pPr>
            <a:r>
              <a:rPr lang="fr-FR" dirty="0">
                <a:latin typeface="Calibri" charset="0"/>
                <a:ea typeface="Calibri" charset="0"/>
                <a:cs typeface="Calibri" charset="0"/>
              </a:rPr>
              <a:t>Le traitement comme prévention (</a:t>
            </a:r>
            <a:r>
              <a:rPr lang="fr-FR" dirty="0" err="1">
                <a:latin typeface="Calibri" charset="0"/>
                <a:ea typeface="Calibri" charset="0"/>
                <a:cs typeface="Calibri" charset="0"/>
              </a:rPr>
              <a:t>TasP</a:t>
            </a:r>
            <a:r>
              <a:rPr lang="fr-FR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fr-FR" dirty="0">
                <a:latin typeface="Calibri" charset="0"/>
                <a:ea typeface="Calibri" charset="0"/>
                <a:cs typeface="Calibri" charset="0"/>
              </a:rPr>
              <a:t>Le traitement des mères pendant la grossesse et l’allaitement</a:t>
            </a:r>
          </a:p>
          <a:p>
            <a:pPr marL="342900" indent="-342900">
              <a:buFont typeface="Arial" charset="0"/>
              <a:buChar char="•"/>
            </a:pPr>
            <a:r>
              <a:rPr lang="fr-FR" dirty="0">
                <a:latin typeface="Calibri" charset="0"/>
                <a:ea typeface="Calibri" charset="0"/>
                <a:cs typeface="Calibri" charset="0"/>
              </a:rPr>
              <a:t>La </a:t>
            </a:r>
            <a:r>
              <a:rPr lang="fr-FR" dirty="0" err="1">
                <a:latin typeface="Calibri" charset="0"/>
                <a:ea typeface="Calibri" charset="0"/>
                <a:cs typeface="Calibri" charset="0"/>
              </a:rPr>
              <a:t>PrEP</a:t>
            </a:r>
            <a:endParaRPr lang="fr-FR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fr-FR" dirty="0">
                <a:latin typeface="Calibri" charset="0"/>
                <a:ea typeface="Calibri" charset="0"/>
                <a:cs typeface="Calibri" charset="0"/>
              </a:rPr>
              <a:t>La circoncision</a:t>
            </a:r>
          </a:p>
          <a:p>
            <a:pPr marL="342900" indent="-342900">
              <a:buFont typeface="Arial" charset="0"/>
              <a:buChar char="•"/>
            </a:pPr>
            <a:r>
              <a:rPr lang="fr-FR" dirty="0">
                <a:latin typeface="Calibri" charset="0"/>
                <a:ea typeface="Calibri" charset="0"/>
                <a:cs typeface="Calibri" charset="0"/>
              </a:rPr>
              <a:t>Education et changement de comportement</a:t>
            </a:r>
          </a:p>
        </p:txBody>
      </p:sp>
    </p:spTree>
    <p:extLst>
      <p:ext uri="{BB962C8B-B14F-4D97-AF65-F5344CB8AC3E}">
        <p14:creationId xmlns:p14="http://schemas.microsoft.com/office/powerpoint/2010/main" val="6445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18237"/>
              </p:ext>
            </p:extLst>
          </p:nvPr>
        </p:nvGraphicFramePr>
        <p:xfrm>
          <a:off x="35496" y="193204"/>
          <a:ext cx="9035505" cy="539888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43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7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7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61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8668">
                <a:tc>
                  <a:txBody>
                    <a:bodyPr/>
                    <a:lstStyle/>
                    <a:p>
                      <a:pPr marL="0" marR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TARGET POPULATION</a:t>
                      </a:r>
                    </a:p>
                    <a:p>
                      <a:pPr marL="0" marR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>
                          <a:effectLst/>
                        </a:rPr>
                        <a:t>(ARV-NAIVE)</a:t>
                      </a:r>
                      <a:endParaRPr lang="en-US" sz="1600" b="1" i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2010 ART GUIDELINES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 ART GUIDELINES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SimSun"/>
                          <a:cs typeface="Arial"/>
                        </a:rPr>
                        <a:t>STRENGTH OF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SimSun"/>
                          <a:cs typeface="Arial"/>
                        </a:rPr>
                        <a:t> RECOMMENDATION &amp;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SimSun"/>
                          <a:cs typeface="Arial"/>
                        </a:rPr>
                        <a:t>QUALITY OF EVIDENCE</a:t>
                      </a: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368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effectLst/>
                          <a:latin typeface="+mj-lt"/>
                        </a:rPr>
                        <a:t>HIV+ ASYMPTOMATIC</a:t>
                      </a:r>
                      <a:endParaRPr lang="en-US" sz="1600" b="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+mj-lt"/>
                        </a:rPr>
                        <a:t>CD4 ≤350 cells/mm</a:t>
                      </a:r>
                      <a:r>
                        <a:rPr lang="en-GB" sz="1400" kern="1200" baseline="30000" dirty="0">
                          <a:effectLst/>
                          <a:latin typeface="+mj-lt"/>
                        </a:rPr>
                        <a:t>3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1200" dirty="0">
                          <a:effectLst/>
                          <a:latin typeface="+mj-lt"/>
                        </a:rPr>
                        <a:t>CD4</a:t>
                      </a:r>
                      <a:r>
                        <a:rPr lang="en-GB" sz="1400" b="1" kern="1200" dirty="0">
                          <a:effectLst/>
                          <a:latin typeface="+mn-lt"/>
                        </a:rPr>
                        <a:t> ≤500 </a:t>
                      </a:r>
                      <a:r>
                        <a:rPr lang="en-GB" sz="1400" b="1" kern="1200" dirty="0">
                          <a:effectLst/>
                          <a:latin typeface="+mj-lt"/>
                        </a:rPr>
                        <a:t>cells/mm</a:t>
                      </a:r>
                      <a:r>
                        <a:rPr lang="en-GB" sz="1400" b="1" kern="1200" baseline="30000" dirty="0">
                          <a:effectLst/>
                          <a:latin typeface="+mj-lt"/>
                        </a:rPr>
                        <a:t>3  </a:t>
                      </a:r>
                      <a:endParaRPr lang="en-US" sz="1400" b="1" dirty="0">
                        <a:effectLst/>
                        <a:latin typeface="+mj-lt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effectLst/>
                          <a:latin typeface="+mj-lt"/>
                        </a:rPr>
                        <a:t>Strong</a:t>
                      </a:r>
                      <a:r>
                        <a:rPr lang="en-US" sz="1400" b="1" i="1" baseline="0" dirty="0">
                          <a:effectLst/>
                          <a:latin typeface="+mj-lt"/>
                        </a:rPr>
                        <a:t>, </a:t>
                      </a:r>
                      <a:r>
                        <a:rPr lang="en-GB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moderate-quality evidence</a:t>
                      </a: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+mj-lt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368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effectLst/>
                          <a:latin typeface="+mj-lt"/>
                        </a:rPr>
                        <a:t>HIV+ SYMPTOMATIC</a:t>
                      </a:r>
                      <a:endParaRPr lang="en-US" sz="1600" b="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+mj-lt"/>
                        </a:rPr>
                        <a:t>WHO clinical stage 3 or 4 regardless of CD4 cell count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+mj-lt"/>
                        </a:rPr>
                        <a:t>No change 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Strong,</a:t>
                      </a:r>
                      <a:r>
                        <a:rPr lang="en-GB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moderate-quality evidence</a:t>
                      </a: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080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effectLst/>
                          <a:latin typeface="+mj-lt"/>
                        </a:rPr>
                        <a:t>PREGNANT AND BREASTFEEDING WOMEN WITH HIV</a:t>
                      </a:r>
                    </a:p>
                  </a:txBody>
                  <a:tcPr marL="61924" marR="6192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+mj-lt"/>
                        </a:rPr>
                        <a:t>CD4 </a:t>
                      </a:r>
                      <a:r>
                        <a:rPr lang="en-GB" sz="1400" kern="1200" dirty="0">
                          <a:effectLst/>
                          <a:latin typeface="+mj-lt"/>
                        </a:rPr>
                        <a:t>≤350 cells/mm</a:t>
                      </a:r>
                      <a:r>
                        <a:rPr lang="en-GB" sz="1400" kern="1200" baseline="30000" dirty="0">
                          <a:effectLst/>
                          <a:latin typeface="+mj-lt"/>
                        </a:rPr>
                        <a:t>3</a:t>
                      </a:r>
                      <a:r>
                        <a:rPr lang="en-GB" sz="1400" kern="1200" dirty="0">
                          <a:effectLst/>
                          <a:latin typeface="+mj-lt"/>
                        </a:rPr>
                        <a:t> </a:t>
                      </a: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+mj-lt"/>
                        </a:rPr>
                        <a:t>or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+mj-lt"/>
                        </a:rPr>
                        <a:t>WHO clinical stage 3 or 4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Regardless of CD4 cell count or WHO clinical stage</a:t>
                      </a:r>
                      <a:endParaRPr lang="en-US" sz="1400" b="1" dirty="0">
                        <a:effectLst/>
                        <a:latin typeface="+mj-lt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effectLst/>
                          <a:latin typeface="+mj-lt"/>
                        </a:rPr>
                        <a:t>Strong</a:t>
                      </a:r>
                      <a:r>
                        <a:rPr lang="en-US" sz="1400" b="1" i="1" baseline="0" dirty="0">
                          <a:effectLst/>
                          <a:latin typeface="+mj-lt"/>
                        </a:rPr>
                        <a:t>, </a:t>
                      </a:r>
                      <a:r>
                        <a:rPr lang="en-GB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moderate-quality evidence</a:t>
                      </a: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368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effectLst/>
                          <a:latin typeface="+mj-lt"/>
                        </a:rPr>
                        <a:t>HIV/TB CO-INFECTION</a:t>
                      </a:r>
                      <a:endParaRPr lang="en-US" sz="1600" b="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+mj-lt"/>
                        </a:rPr>
                        <a:t>Presence of active TB disease, regardless of CD4 cell count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No change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Strong, </a:t>
                      </a:r>
                      <a:r>
                        <a:rPr lang="en-GB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low-quality evidence</a:t>
                      </a: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2664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0" kern="1200" dirty="0">
                        <a:effectLst/>
                        <a:latin typeface="+mj-lt"/>
                      </a:endParaRPr>
                    </a:p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effectLst/>
                          <a:latin typeface="+mj-lt"/>
                        </a:rPr>
                        <a:t>HIV/HBV CO-INFECTION</a:t>
                      </a:r>
                      <a:endParaRPr lang="en-US" sz="1600" b="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+mj-lt"/>
                        </a:rPr>
                        <a:t>Evidence of chronic active HBV disease, regardless of CD4  cell count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400" b="1" kern="1200" dirty="0">
                          <a:effectLst/>
                          <a:latin typeface="+mj-lt"/>
                        </a:rPr>
                        <a:t>No change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Strong, </a:t>
                      </a:r>
                      <a:r>
                        <a:rPr lang="en-GB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low-quality evidence</a:t>
                      </a: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2368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effectLst/>
                          <a:latin typeface="+mj-lt"/>
                        </a:rPr>
                        <a:t>HIV+ PARTNERS IN SD COUPLE</a:t>
                      </a:r>
                      <a:endParaRPr lang="en-US" sz="1600" b="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+mj-lt"/>
                        </a:rPr>
                        <a:t>No recommendation established</a:t>
                      </a:r>
                      <a:endParaRPr lang="en-US" sz="1400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+mj-lt"/>
                        </a:rPr>
                        <a:t>Regardless of CD4  cell count or WHO clinical stage</a:t>
                      </a:r>
                      <a:r>
                        <a:rPr lang="en-US" sz="1400" b="1" dirty="0">
                          <a:effectLst/>
                          <a:latin typeface="+mj-lt"/>
                        </a:rPr>
                        <a:t> </a:t>
                      </a:r>
                      <a:endParaRPr lang="en-US" sz="1400" b="1" dirty="0">
                        <a:solidFill>
                          <a:srgbClr val="365F91"/>
                        </a:solidFill>
                        <a:effectLst/>
                        <a:latin typeface="+mj-lt"/>
                        <a:ea typeface="SimSun"/>
                        <a:cs typeface="Arial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Strong, </a:t>
                      </a:r>
                      <a:r>
                        <a:rPr lang="en-GB" sz="1400" b="1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high-quality evidence</a:t>
                      </a: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eaLnBrk="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i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924" marR="6192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 rot="20337022">
            <a:off x="119006" y="750507"/>
            <a:ext cx="9011123" cy="374301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prstTxWarp prst="textDeflateIn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ible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fr-FR" sz="54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  <a:p>
            <a:pPr algn="ctr"/>
            <a:r>
              <a:rPr lang="fr-FR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Recommandations Septembre 2015 :</a:t>
            </a:r>
          </a:p>
          <a:p>
            <a:pPr algn="ctr"/>
            <a:r>
              <a:rPr lang="fr-FR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le traitement</a:t>
            </a:r>
          </a:p>
          <a:p>
            <a:pPr algn="ctr"/>
            <a:r>
              <a:rPr lang="fr-FR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pour tous, tout le temps !       </a:t>
            </a:r>
          </a:p>
        </p:txBody>
      </p:sp>
    </p:spTree>
    <p:extLst>
      <p:ext uri="{BB962C8B-B14F-4D97-AF65-F5344CB8AC3E}">
        <p14:creationId xmlns:p14="http://schemas.microsoft.com/office/powerpoint/2010/main" val="12583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prévention par cotrimoxazole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Importance du Cotrimoxazole +++</a:t>
            </a:r>
          </a:p>
          <a:p>
            <a:pPr lvl="1"/>
            <a:r>
              <a:rPr lang="fr-FR" dirty="0"/>
              <a:t>800/160 mg/j : un comprimé</a:t>
            </a:r>
          </a:p>
          <a:p>
            <a:pPr lvl="1"/>
            <a:r>
              <a:rPr lang="fr-FR" dirty="0"/>
              <a:t>Indications</a:t>
            </a:r>
          </a:p>
          <a:p>
            <a:pPr lvl="2"/>
            <a:r>
              <a:rPr lang="fr-FR" dirty="0"/>
              <a:t>CD4 &lt; 350/mm</a:t>
            </a:r>
            <a:r>
              <a:rPr lang="fr-FR" baseline="30000" dirty="0"/>
              <a:t>3 </a:t>
            </a:r>
            <a:r>
              <a:rPr lang="fr-FR" dirty="0"/>
              <a:t>(500 dans certains pays)</a:t>
            </a:r>
          </a:p>
          <a:p>
            <a:pPr lvl="2"/>
            <a:r>
              <a:rPr lang="fr-FR" dirty="0"/>
              <a:t>Stade &gt; 1 (dès le diagnostic dans certains pays)</a:t>
            </a:r>
          </a:p>
          <a:p>
            <a:r>
              <a:rPr lang="fr-FR" dirty="0"/>
              <a:t>Prévient</a:t>
            </a:r>
          </a:p>
          <a:p>
            <a:pPr lvl="1"/>
            <a:r>
              <a:rPr lang="fr-FR" dirty="0"/>
              <a:t>Diarrhées</a:t>
            </a:r>
          </a:p>
          <a:p>
            <a:pPr lvl="1"/>
            <a:r>
              <a:rPr lang="fr-FR" dirty="0"/>
              <a:t>Paludisme</a:t>
            </a:r>
          </a:p>
          <a:p>
            <a:pPr lvl="1"/>
            <a:r>
              <a:rPr lang="fr-FR" dirty="0"/>
              <a:t>Pneumocystose (100%)</a:t>
            </a:r>
          </a:p>
          <a:p>
            <a:pPr lvl="1"/>
            <a:r>
              <a:rPr lang="fr-FR" dirty="0"/>
              <a:t>Toxoplasmose (100%)</a:t>
            </a:r>
          </a:p>
          <a:p>
            <a:pPr lvl="1"/>
            <a:r>
              <a:rPr lang="fr-FR" dirty="0"/>
              <a:t>Pneumocoque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65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Symptômes révélateurs de l’immunodépression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re 2"/>
          <p:cNvSpPr>
            <a:spLocks noGrp="1"/>
          </p:cNvSpPr>
          <p:nvPr>
            <p:ph type="title"/>
          </p:nvPr>
        </p:nvSpPr>
        <p:spPr/>
        <p:txBody>
          <a:bodyPr lIns="81043" tIns="40522" rIns="81043" bIns="40522"/>
          <a:lstStyle/>
          <a:p>
            <a:pPr eaLnBrk="1" hangingPunct="1"/>
            <a:r>
              <a:rPr lang="fr-FR">
                <a:latin typeface="+mn-lt"/>
              </a:rPr>
              <a:t>Les manifestations cutanées</a:t>
            </a:r>
          </a:p>
        </p:txBody>
      </p:sp>
      <p:sp>
        <p:nvSpPr>
          <p:cNvPr id="48130" name="Espace réservé du contenu 3"/>
          <p:cNvSpPr>
            <a:spLocks noGrp="1"/>
          </p:cNvSpPr>
          <p:nvPr>
            <p:ph idx="1"/>
          </p:nvPr>
        </p:nvSpPr>
        <p:spPr>
          <a:xfrm>
            <a:off x="457200" y="1333505"/>
            <a:ext cx="8579296" cy="3771636"/>
          </a:xfrm>
        </p:spPr>
        <p:txBody>
          <a:bodyPr lIns="81043" tIns="40522" rIns="81043" bIns="40522">
            <a:normAutofit/>
          </a:bodyPr>
          <a:lstStyle/>
          <a:p>
            <a:pPr eaLnBrk="1" hangingPunct="1"/>
            <a:r>
              <a:rPr lang="fr-FR" sz="2400" dirty="0"/>
              <a:t>Prurigo</a:t>
            </a:r>
          </a:p>
          <a:p>
            <a:pPr lvl="1"/>
            <a:r>
              <a:rPr lang="fr-FR" sz="2400" dirty="0"/>
              <a:t>22 % des atteintes cutanées</a:t>
            </a:r>
          </a:p>
          <a:p>
            <a:pPr lvl="1"/>
            <a:r>
              <a:rPr lang="fr-FR" sz="2400" dirty="0"/>
              <a:t>Jusqu’</a:t>
            </a:r>
            <a:r>
              <a:rPr lang="fr-FR" altLang="ja-JP" sz="2400" dirty="0"/>
              <a:t>à 40 % des patients immunodéprimés</a:t>
            </a:r>
          </a:p>
          <a:p>
            <a:pPr eaLnBrk="1" hangingPunct="1"/>
            <a:r>
              <a:rPr lang="fr-FR" sz="2400" dirty="0"/>
              <a:t>Sarcome de kaposi (16 %)</a:t>
            </a:r>
          </a:p>
          <a:p>
            <a:pPr eaLnBrk="1" hangingPunct="1"/>
            <a:r>
              <a:rPr lang="fr-FR" sz="2400" dirty="0"/>
              <a:t>Pyodermite ou autres infections cutanées à pyogène  (13 %)</a:t>
            </a:r>
          </a:p>
          <a:p>
            <a:pPr eaLnBrk="1" hangingPunct="1"/>
            <a:r>
              <a:rPr lang="fr-FR" sz="2400" dirty="0" err="1"/>
              <a:t>Dermatophyte</a:t>
            </a:r>
            <a:r>
              <a:rPr lang="fr-FR" sz="2400" dirty="0"/>
              <a:t> (10 %)</a:t>
            </a:r>
          </a:p>
          <a:p>
            <a:pPr eaLnBrk="1" hangingPunct="1"/>
            <a:r>
              <a:rPr lang="fr-FR" sz="2400" dirty="0"/>
              <a:t>Dermite séborrhéique (10 %)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/>
          <p:cNvSpPr>
            <a:spLocks noGrp="1"/>
          </p:cNvSpPr>
          <p:nvPr>
            <p:ph type="title" idx="4294967295"/>
          </p:nvPr>
        </p:nvSpPr>
        <p:spPr>
          <a:xfrm>
            <a:off x="755576" y="49188"/>
            <a:ext cx="7671453" cy="648072"/>
          </a:xfrm>
        </p:spPr>
        <p:txBody>
          <a:bodyPr lIns="81043" tIns="40522" rIns="81043" bIns="40522">
            <a:normAutofit/>
          </a:bodyPr>
          <a:lstStyle/>
          <a:p>
            <a:pPr eaLnBrk="1" hangingPunct="1"/>
            <a:r>
              <a:rPr lang="fr-FR" sz="3200" dirty="0">
                <a:latin typeface="+mn-lt"/>
              </a:rPr>
              <a:t>Dermatoses et </a:t>
            </a:r>
            <a:r>
              <a:rPr lang="fr-FR" altLang="ja-JP" sz="3200" dirty="0">
                <a:latin typeface="+mn-lt"/>
              </a:rPr>
              <a:t>immunodépression du VIH </a:t>
            </a:r>
            <a:endParaRPr lang="fr-FR" sz="3200" dirty="0">
              <a:latin typeface="+mn-lt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40" y="769268"/>
            <a:ext cx="9046035" cy="49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633364"/>
            <a:ext cx="3384376" cy="3182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057300"/>
            <a:ext cx="2498824" cy="4031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1043608" y="553244"/>
            <a:ext cx="3168352" cy="4154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PRURIGO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re 1"/>
          <p:cNvSpPr>
            <a:spLocks noGrp="1"/>
          </p:cNvSpPr>
          <p:nvPr>
            <p:ph type="title"/>
          </p:nvPr>
        </p:nvSpPr>
        <p:spPr/>
        <p:txBody>
          <a:bodyPr lIns="81043" tIns="40522" rIns="81043" bIns="40522"/>
          <a:lstStyle/>
          <a:p>
            <a:pPr eaLnBrk="1" hangingPunct="1"/>
            <a:r>
              <a:rPr lang="fr-FR" dirty="0">
                <a:latin typeface="+mn-lt"/>
              </a:rPr>
              <a:t>Prurigo</a:t>
            </a:r>
          </a:p>
        </p:txBody>
      </p:sp>
      <p:sp>
        <p:nvSpPr>
          <p:cNvPr id="54274" name="Espace réservé du contenu 2"/>
          <p:cNvSpPr>
            <a:spLocks noGrp="1"/>
          </p:cNvSpPr>
          <p:nvPr>
            <p:ph idx="1"/>
          </p:nvPr>
        </p:nvSpPr>
        <p:spPr/>
        <p:txBody>
          <a:bodyPr lIns="81043" tIns="40522" rIns="81043" bIns="40522">
            <a:normAutofit/>
          </a:bodyPr>
          <a:lstStyle/>
          <a:p>
            <a:pPr eaLnBrk="1" hangingPunct="1"/>
            <a:r>
              <a:rPr lang="fr-FR" sz="2300" dirty="0"/>
              <a:t>Très fréquente, zone tropicale</a:t>
            </a:r>
          </a:p>
          <a:p>
            <a:pPr eaLnBrk="1" hangingPunct="1"/>
            <a:r>
              <a:rPr lang="fr-FR" sz="2300" dirty="0"/>
              <a:t>Conséquence de démangeaisons continues inexpliquées «  ça gratte »</a:t>
            </a:r>
          </a:p>
          <a:p>
            <a:pPr eaLnBrk="1" hangingPunct="1"/>
            <a:r>
              <a:rPr lang="fr-FR" sz="2300" dirty="0"/>
              <a:t>Cause(s)</a:t>
            </a:r>
          </a:p>
          <a:p>
            <a:pPr lvl="1" eaLnBrk="1" hangingPunct="1"/>
            <a:r>
              <a:rPr lang="fr-FR" dirty="0"/>
              <a:t>Sécheresse de la peau (</a:t>
            </a:r>
            <a:r>
              <a:rPr lang="fr-FR" dirty="0" err="1"/>
              <a:t>Xérose</a:t>
            </a:r>
            <a:r>
              <a:rPr lang="fr-FR" dirty="0"/>
              <a:t>)</a:t>
            </a:r>
          </a:p>
          <a:p>
            <a:pPr lvl="1" eaLnBrk="1" hangingPunct="1"/>
            <a:r>
              <a:rPr lang="fr-FR" dirty="0"/>
              <a:t>Modification de la texture cutanée (hyperkératose)</a:t>
            </a:r>
          </a:p>
          <a:p>
            <a:pPr lvl="1" eaLnBrk="1" hangingPunct="1"/>
            <a:r>
              <a:rPr lang="fr-FR" dirty="0"/>
              <a:t>Infections (</a:t>
            </a:r>
            <a:r>
              <a:rPr lang="fr-FR" i="1" dirty="0" err="1"/>
              <a:t>Dermodex</a:t>
            </a:r>
            <a:r>
              <a:rPr lang="fr-FR" i="1" dirty="0"/>
              <a:t> </a:t>
            </a:r>
            <a:r>
              <a:rPr lang="fr-FR" i="1" dirty="0" err="1"/>
              <a:t>foliculorum</a:t>
            </a:r>
            <a:r>
              <a:rPr lang="fr-FR" i="1" dirty="0"/>
              <a:t> </a:t>
            </a:r>
            <a:r>
              <a:rPr lang="fr-FR" dirty="0"/>
              <a:t>ou staphylocoques</a:t>
            </a:r>
            <a:r>
              <a:rPr lang="fr-FR" i="1" dirty="0"/>
              <a:t>)</a:t>
            </a:r>
          </a:p>
          <a:p>
            <a:pPr lvl="1" eaLnBrk="1" hangingPunct="1"/>
            <a:r>
              <a:rPr lang="fr-FR" dirty="0"/>
              <a:t>Hypersensibilité aux piqûres de moustiques</a:t>
            </a:r>
          </a:p>
          <a:p>
            <a:pPr eaLnBrk="1" hangingPunct="1"/>
            <a:endParaRPr lang="fr-FR" sz="2300" dirty="0"/>
          </a:p>
          <a:p>
            <a:pPr lvl="1" eaLnBrk="1" hangingPunct="1"/>
            <a:endParaRPr lang="fr-FR" dirty="0"/>
          </a:p>
          <a:p>
            <a:pPr lvl="1" eaLnBrk="1" hangingPunct="1"/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re 1"/>
          <p:cNvSpPr>
            <a:spLocks noGrp="1"/>
          </p:cNvSpPr>
          <p:nvPr>
            <p:ph type="title"/>
          </p:nvPr>
        </p:nvSpPr>
        <p:spPr/>
        <p:txBody>
          <a:bodyPr lIns="81043" tIns="40522" rIns="81043" bIns="40522"/>
          <a:lstStyle/>
          <a:p>
            <a:pPr eaLnBrk="1" hangingPunct="1"/>
            <a:r>
              <a:rPr lang="fr-FR" dirty="0">
                <a:latin typeface="+mn-lt"/>
              </a:rPr>
              <a:t>Prurigo</a:t>
            </a:r>
          </a:p>
        </p:txBody>
      </p:sp>
      <p:sp>
        <p:nvSpPr>
          <p:cNvPr id="58370" name="Espace réservé du contenu 2"/>
          <p:cNvSpPr>
            <a:spLocks noGrp="1"/>
          </p:cNvSpPr>
          <p:nvPr>
            <p:ph idx="1"/>
          </p:nvPr>
        </p:nvSpPr>
        <p:spPr/>
        <p:txBody>
          <a:bodyPr lIns="81043" tIns="40522" rIns="81043" bIns="40522"/>
          <a:lstStyle/>
          <a:p>
            <a:pPr eaLnBrk="1" hangingPunct="1"/>
            <a:r>
              <a:rPr lang="fr-FR" sz="2000" dirty="0"/>
              <a:t>Traitement difficile</a:t>
            </a:r>
          </a:p>
          <a:p>
            <a:pPr lvl="1" eaLnBrk="1" hangingPunct="1"/>
            <a:r>
              <a:rPr lang="fr-FR" sz="1600" dirty="0"/>
              <a:t>Lutter contre la sécheresse de la peau</a:t>
            </a:r>
          </a:p>
          <a:p>
            <a:pPr lvl="1" eaLnBrk="1" hangingPunct="1"/>
            <a:r>
              <a:rPr lang="fr-FR" sz="1600" dirty="0"/>
              <a:t>Antiseptique au niveau des lésions</a:t>
            </a:r>
          </a:p>
          <a:p>
            <a:pPr lvl="1" eaLnBrk="1" hangingPunct="1"/>
            <a:r>
              <a:rPr lang="fr-FR" sz="1600" dirty="0"/>
              <a:t>Parfois antibiotique local ou général, voire traitement antifongique</a:t>
            </a:r>
          </a:p>
          <a:p>
            <a:pPr lvl="1" eaLnBrk="1" hangingPunct="1"/>
            <a:r>
              <a:rPr lang="fr-FR" sz="1600" dirty="0"/>
              <a:t>Protéger la peau des piqûres de moustique, éviter toute agression de la peau (colorants, certains savons, déodorants)</a:t>
            </a:r>
          </a:p>
          <a:p>
            <a:pPr lvl="1" eaLnBrk="1" hangingPunct="1"/>
            <a:r>
              <a:rPr lang="fr-FR" sz="1600" dirty="0"/>
              <a:t>Rechercher une helminthiase, voire traitement systématique</a:t>
            </a:r>
          </a:p>
          <a:p>
            <a:pPr lvl="1" eaLnBrk="1" hangingPunct="1"/>
            <a:r>
              <a:rPr lang="fr-FR" sz="1600" dirty="0" err="1"/>
              <a:t>Anti-histaminique</a:t>
            </a:r>
            <a:r>
              <a:rPr lang="fr-FR" sz="1600" dirty="0"/>
              <a:t>, voire dermocorticoïdes</a:t>
            </a:r>
          </a:p>
          <a:p>
            <a:pPr lvl="1" eaLnBrk="1" hangingPunct="1"/>
            <a:r>
              <a:rPr lang="fr-FR" sz="1600" dirty="0"/>
              <a:t>Topique émollient (préparations locales, </a:t>
            </a:r>
            <a:r>
              <a:rPr lang="fr-FR" sz="1600" dirty="0" err="1"/>
              <a:t>Xeroderm</a:t>
            </a:r>
            <a:r>
              <a:rPr lang="fr-FR" sz="1600" dirty="0"/>
              <a:t>)</a:t>
            </a:r>
          </a:p>
          <a:p>
            <a:pPr eaLnBrk="1" hangingPunct="1"/>
            <a:r>
              <a:rPr lang="fr-FR" sz="2000" b="1" dirty="0"/>
              <a:t>Mise sous ARV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026" descr="C:\DIAS-Cumulus\Cd_1082\CD_1082_068c.jpg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273324"/>
            <a:ext cx="6419056" cy="356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843808" y="553244"/>
            <a:ext cx="3168352" cy="4154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Dermite séborrhéique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Autres manifestations cutanéo-muqueuses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0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Prévention de la Transmission Mère-Enfant  (PTME)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lIns="79242" tIns="39621" rIns="79242" bIns="39621"/>
          <a:lstStyle/>
          <a:p>
            <a:r>
              <a:rPr lang="fr-FR" dirty="0"/>
              <a:t>Prévention in utero, per partum et allaitement</a:t>
            </a:r>
          </a:p>
        </p:txBody>
      </p:sp>
    </p:spTree>
    <p:extLst>
      <p:ext uri="{BB962C8B-B14F-4D97-AF65-F5344CB8AC3E}">
        <p14:creationId xmlns:p14="http://schemas.microsoft.com/office/powerpoint/2010/main" val="22867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chevelu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057300"/>
            <a:ext cx="4825643" cy="360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652120" y="2785492"/>
            <a:ext cx="3168352" cy="4154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Leucoplasie chevelue</a:t>
            </a:r>
          </a:p>
        </p:txBody>
      </p:sp>
    </p:spTree>
    <p:extLst>
      <p:ext uri="{BB962C8B-B14F-4D97-AF65-F5344CB8AC3E}">
        <p14:creationId xmlns:p14="http://schemas.microsoft.com/office/powerpoint/2010/main" val="15865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Espace réservé du numéro de diapositive 5"/>
          <p:cNvSpPr txBox="1">
            <a:spLocks noGrp="1"/>
          </p:cNvSpPr>
          <p:nvPr/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BD2FBC19-93B9-C047-84B0-A4888C311997}" type="slidenum">
              <a:rPr lang="fr-FR" sz="1100">
                <a:solidFill>
                  <a:srgbClr val="898989"/>
                </a:solidFill>
                <a:latin typeface="Calibri" charset="0"/>
              </a:rPr>
              <a:pPr algn="r" eaLnBrk="1" hangingPunct="1"/>
              <a:t>51</a:t>
            </a:fld>
            <a:endParaRPr lang="fr-FR" sz="11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3886200" y="2685521"/>
          <a:ext cx="5257800" cy="2910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4" name="Image Photo Editor" r:id="rId4" imgW="6752381" imgH="4486901" progId="">
                  <p:embed/>
                </p:oleObj>
              </mc:Choice>
              <mc:Fallback>
                <p:oleObj name="Image Photo Editor" r:id="rId4" imgW="6752381" imgH="448690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685521"/>
                        <a:ext cx="5257800" cy="29104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0" y="0"/>
          <a:ext cx="5029200" cy="2783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5" name="Image Photo Editor" r:id="rId6" imgW="6752381" imgH="4486901" progId="">
                  <p:embed/>
                </p:oleObj>
              </mc:Choice>
              <mc:Fallback>
                <p:oleObj name="Image Photo Editor" r:id="rId6" imgW="6752381" imgH="448690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029200" cy="27834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79512" y="3577580"/>
            <a:ext cx="3168352" cy="4154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HERPES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C:\eric\kursus\photos\herpesaid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309688"/>
            <a:ext cx="4100146" cy="252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6563" name="Object 2"/>
          <p:cNvGraphicFramePr>
            <a:graphicFrameLocks noChangeAspect="1"/>
          </p:cNvGraphicFramePr>
          <p:nvPr/>
        </p:nvGraphicFramePr>
        <p:xfrm>
          <a:off x="4214446" y="2964662"/>
          <a:ext cx="4884127" cy="269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1" name="Image Photo Editor" r:id="rId5" imgW="6752381" imgH="4466667" progId="">
                  <p:embed/>
                </p:oleObj>
              </mc:Choice>
              <mc:Fallback>
                <p:oleObj name="Image Photo Editor" r:id="rId5" imgW="6752381" imgH="446666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446" y="2964662"/>
                        <a:ext cx="4884127" cy="269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292080" y="1129308"/>
            <a:ext cx="3168352" cy="4154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HERPES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8" t="24522" r="1043" b="5187"/>
          <a:stretch/>
        </p:blipFill>
        <p:spPr bwMode="auto">
          <a:xfrm>
            <a:off x="4870824" y="1994647"/>
            <a:ext cx="3978634" cy="220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3" descr="C:\WINDOWS\Bureau\Michelet\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2946141"/>
            <a:ext cx="4284785" cy="27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4" descr="C:\WINDOWS\Bureau\Michelet\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-59531"/>
            <a:ext cx="4284785" cy="3071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220072" y="769268"/>
            <a:ext cx="3168352" cy="4154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Sarcome de Kaposi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97" y="0"/>
            <a:ext cx="27051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64555"/>
            <a:ext cx="2771042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3731" name="Object 4"/>
          <p:cNvGraphicFramePr>
            <a:graphicFrameLocks noChangeAspect="1"/>
          </p:cNvGraphicFramePr>
          <p:nvPr/>
        </p:nvGraphicFramePr>
        <p:xfrm>
          <a:off x="4500200" y="5"/>
          <a:ext cx="4429857" cy="5629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8" name="Image Photo Editor" r:id="rId6" imgW="4428571" imgH="6752381" progId="">
                  <p:embed/>
                </p:oleObj>
              </mc:Choice>
              <mc:Fallback>
                <p:oleObj name="Image Photo Editor" r:id="rId6" imgW="4428571" imgH="675238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200" y="5"/>
                        <a:ext cx="4429857" cy="56290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 rot="16200000">
            <a:off x="3494129" y="2601333"/>
            <a:ext cx="507831" cy="9278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fr-FR" dirty="0"/>
              <a:t>ZONA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7" name="Object 2"/>
          <p:cNvGraphicFramePr>
            <a:graphicFrameLocks noChangeAspect="1"/>
          </p:cNvGraphicFramePr>
          <p:nvPr/>
        </p:nvGraphicFramePr>
        <p:xfrm>
          <a:off x="228600" y="1993641"/>
          <a:ext cx="4876800" cy="2768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2" name="Photo Editor-foto" r:id="rId4" imgW="3467584" imgH="2362530" progId="">
                  <p:embed/>
                </p:oleObj>
              </mc:Choice>
              <mc:Fallback>
                <p:oleObj name="Photo Editor-foto" r:id="rId4" imgW="3467584" imgH="236253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93641"/>
                        <a:ext cx="4876800" cy="2768864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78" name="Object 3"/>
          <p:cNvGraphicFramePr>
            <a:graphicFrameLocks noChangeAspect="1"/>
          </p:cNvGraphicFramePr>
          <p:nvPr/>
        </p:nvGraphicFramePr>
        <p:xfrm>
          <a:off x="5587512" y="1524000"/>
          <a:ext cx="2946888" cy="368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3" name="Photo Editor-foto" r:id="rId6" imgW="2438095" imgH="3657143" progId="">
                  <p:embed/>
                </p:oleObj>
              </mc:Choice>
              <mc:Fallback>
                <p:oleObj name="Photo Editor-foto" r:id="rId6" imgW="2438095" imgH="3657143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7512" y="1524000"/>
                        <a:ext cx="2946888" cy="3683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 rot="16200000">
            <a:off x="3485856" y="631276"/>
            <a:ext cx="507831" cy="9278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fr-FR" dirty="0"/>
              <a:t>ZONA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561356"/>
            <a:ext cx="4536369" cy="3046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 rot="16200000">
            <a:off x="1901679" y="2719508"/>
            <a:ext cx="507831" cy="150389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fr-FR" dirty="0"/>
              <a:t>Molluscum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re 1"/>
          <p:cNvSpPr>
            <a:spLocks noGrp="1"/>
          </p:cNvSpPr>
          <p:nvPr>
            <p:ph type="title"/>
          </p:nvPr>
        </p:nvSpPr>
        <p:spPr/>
        <p:txBody>
          <a:bodyPr lIns="81043" tIns="40522" rIns="81043" bIns="40522"/>
          <a:lstStyle/>
          <a:p>
            <a:pPr eaLnBrk="1" hangingPunct="1"/>
            <a:r>
              <a:rPr lang="fr-FR" sz="3200">
                <a:latin typeface="Verdana" charset="0"/>
              </a:rPr>
              <a:t>Candidoses et VIH</a:t>
            </a:r>
          </a:p>
        </p:txBody>
      </p:sp>
      <p:sp>
        <p:nvSpPr>
          <p:cNvPr id="80898" name="Espace réservé du contenu 2"/>
          <p:cNvSpPr>
            <a:spLocks noGrp="1"/>
          </p:cNvSpPr>
          <p:nvPr>
            <p:ph idx="1"/>
          </p:nvPr>
        </p:nvSpPr>
        <p:spPr/>
        <p:txBody>
          <a:bodyPr lIns="81043" tIns="40522" rIns="81043" bIns="40522">
            <a:normAutofit/>
          </a:bodyPr>
          <a:lstStyle/>
          <a:p>
            <a:pPr marL="282808" indent="-282808"/>
            <a:r>
              <a:rPr lang="fr-FR" sz="2400" dirty="0">
                <a:latin typeface="Arial" charset="0"/>
              </a:rPr>
              <a:t>1 – Buccale</a:t>
            </a:r>
          </a:p>
          <a:p>
            <a:pPr marL="567022" lvl="1" indent="-242004"/>
            <a:r>
              <a:rPr lang="fr-FR" sz="1600" dirty="0">
                <a:latin typeface="Arial" charset="0"/>
              </a:rPr>
              <a:t>Perlèche</a:t>
            </a:r>
          </a:p>
          <a:p>
            <a:pPr marL="567022" lvl="1" indent="-242004"/>
            <a:r>
              <a:rPr lang="fr-FR" sz="1600" dirty="0">
                <a:latin typeface="Arial" charset="0"/>
              </a:rPr>
              <a:t>Muguet</a:t>
            </a:r>
          </a:p>
          <a:p>
            <a:pPr marL="567022" lvl="1" indent="-242004"/>
            <a:r>
              <a:rPr lang="fr-FR" sz="1600" dirty="0">
                <a:latin typeface="Arial" charset="0"/>
              </a:rPr>
              <a:t>Glossite </a:t>
            </a:r>
            <a:r>
              <a:rPr lang="fr-FR" sz="1600" dirty="0" err="1">
                <a:latin typeface="Arial" charset="0"/>
              </a:rPr>
              <a:t>hypertrohique</a:t>
            </a:r>
            <a:endParaRPr lang="fr-FR" sz="1600" dirty="0">
              <a:latin typeface="Arial" charset="0"/>
            </a:endParaRPr>
          </a:p>
          <a:p>
            <a:pPr marL="567022" lvl="1" indent="-242004"/>
            <a:r>
              <a:rPr lang="fr-FR" sz="1600" dirty="0">
                <a:latin typeface="Arial" charset="0"/>
              </a:rPr>
              <a:t>Peut devenir rapidement œsophagienne (mais existence de candidose œsophagiennes sans atteinte buccale)</a:t>
            </a:r>
          </a:p>
          <a:p>
            <a:pPr marL="567022" lvl="1" indent="-242004"/>
            <a:endParaRPr lang="fr-FR" sz="1600" dirty="0">
              <a:latin typeface="Arial" charset="0"/>
            </a:endParaRPr>
          </a:p>
          <a:p>
            <a:pPr marL="282808" indent="-282808"/>
            <a:r>
              <a:rPr lang="fr-FR" sz="2400" dirty="0">
                <a:latin typeface="Arial" charset="0"/>
              </a:rPr>
              <a:t>2 - </a:t>
            </a:r>
            <a:r>
              <a:rPr lang="fr-FR" sz="2400" dirty="0" err="1">
                <a:latin typeface="Arial" charset="0"/>
              </a:rPr>
              <a:t>Oesophagienne</a:t>
            </a:r>
            <a:endParaRPr lang="fr-FR" sz="2400" dirty="0">
              <a:latin typeface="Arial" charset="0"/>
            </a:endParaRPr>
          </a:p>
          <a:p>
            <a:pPr marL="282808" indent="-282808"/>
            <a:endParaRPr lang="fr-FR" sz="2400" dirty="0">
              <a:latin typeface="Arial" charset="0"/>
            </a:endParaRPr>
          </a:p>
          <a:p>
            <a:pPr marL="282808" indent="-282808"/>
            <a:r>
              <a:rPr lang="fr-FR" sz="2400" dirty="0">
                <a:latin typeface="Arial" charset="0"/>
              </a:rPr>
              <a:t>3 - Vaginale et périnéale</a:t>
            </a:r>
          </a:p>
          <a:p>
            <a:pPr marL="567022" lvl="1" indent="-242004"/>
            <a:endParaRPr lang="fr-FR" dirty="0">
              <a:latin typeface="Arial" charset="0"/>
            </a:endParaRPr>
          </a:p>
          <a:p>
            <a:pPr marL="567022" lvl="1" indent="-242004"/>
            <a:endParaRPr lang="fr-FR" dirty="0">
              <a:latin typeface="Arial" charset="0"/>
            </a:endParaRPr>
          </a:p>
        </p:txBody>
      </p:sp>
      <p:pic>
        <p:nvPicPr>
          <p:cNvPr id="80899" name="Picture 2" descr="C:\WINDOWS\Bureau\Michelet\2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465" y="3458110"/>
            <a:ext cx="2458915" cy="1775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re 1"/>
          <p:cNvSpPr>
            <a:spLocks noGrp="1"/>
          </p:cNvSpPr>
          <p:nvPr>
            <p:ph type="title"/>
          </p:nvPr>
        </p:nvSpPr>
        <p:spPr/>
        <p:txBody>
          <a:bodyPr lIns="81043" tIns="40522" rIns="81043" bIns="40522"/>
          <a:lstStyle/>
          <a:p>
            <a:pPr eaLnBrk="1" hangingPunct="1"/>
            <a:r>
              <a:rPr lang="fr-FR">
                <a:latin typeface="+mn-lt"/>
              </a:rPr>
              <a:t>Candidose buccale</a:t>
            </a:r>
          </a:p>
        </p:txBody>
      </p:sp>
      <p:sp>
        <p:nvSpPr>
          <p:cNvPr id="82946" name="Espace réservé du contenu 2"/>
          <p:cNvSpPr>
            <a:spLocks noGrp="1"/>
          </p:cNvSpPr>
          <p:nvPr>
            <p:ph idx="1"/>
          </p:nvPr>
        </p:nvSpPr>
        <p:spPr/>
        <p:txBody>
          <a:bodyPr lIns="81043" tIns="40522" rIns="81043" bIns="40522">
            <a:normAutofit/>
          </a:bodyPr>
          <a:lstStyle/>
          <a:p>
            <a:pPr eaLnBrk="1" hangingPunct="1"/>
            <a:r>
              <a:rPr lang="fr-FR"/>
              <a:t>Le plus souvent liée à </a:t>
            </a:r>
            <a:r>
              <a:rPr lang="fr-FR" i="1"/>
              <a:t>Candida albicans</a:t>
            </a:r>
          </a:p>
          <a:p>
            <a:pPr eaLnBrk="1" hangingPunct="1"/>
            <a:r>
              <a:rPr lang="fr-FR"/>
              <a:t>Volontiers récidivantes et extensives</a:t>
            </a:r>
          </a:p>
          <a:p>
            <a:pPr eaLnBrk="1" hangingPunct="1"/>
            <a:r>
              <a:rPr lang="fr-FR"/>
              <a:t>Peu douloureuse au niveau de la bouche</a:t>
            </a:r>
          </a:p>
          <a:p>
            <a:pPr lvl="1" eaLnBrk="1" hangingPunct="1"/>
            <a:r>
              <a:rPr lang="fr-FR"/>
              <a:t>Mais responsable dégout pour la nourriture</a:t>
            </a:r>
          </a:p>
          <a:p>
            <a:pPr lvl="1" eaLnBrk="1" hangingPunct="1"/>
            <a:r>
              <a:rPr lang="fr-FR"/>
              <a:t>Inappétence</a:t>
            </a:r>
          </a:p>
          <a:p>
            <a:pPr lvl="1" eaLnBrk="1" hangingPunct="1"/>
            <a:r>
              <a:rPr lang="fr-FR"/>
              <a:t>Aimaigrissement</a:t>
            </a:r>
          </a:p>
          <a:p>
            <a:pPr lvl="1" eaLnBrk="1" hangingPunct="1"/>
            <a:r>
              <a:rPr lang="fr-FR"/>
              <a:t>1ere cause de dysphagie si localisation oesophagienne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andidosesbas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697260"/>
            <a:ext cx="4591331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Objectif n°1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752" y="1272540"/>
            <a:ext cx="8503920" cy="2876965"/>
          </a:xfrm>
        </p:spPr>
        <p:txBody>
          <a:bodyPr lIns="79242" tIns="39621" rIns="79242" bIns="39621"/>
          <a:lstStyle/>
          <a:p>
            <a:r>
              <a:rPr lang="fr-FR" dirty="0"/>
              <a:t>Un bon programme de prévention pré et per </a:t>
            </a:r>
            <a:r>
              <a:rPr lang="fr-FR" dirty="0" err="1"/>
              <a:t>partum</a:t>
            </a:r>
            <a:r>
              <a:rPr lang="fr-FR" dirty="0"/>
              <a:t>, correctement appliqué, peut résulter en </a:t>
            </a:r>
            <a:r>
              <a:rPr lang="fr-FR" b="1" u="sng" dirty="0"/>
              <a:t>un taux de transmission à la naissance égal à ZERO</a:t>
            </a:r>
            <a:endParaRPr lang="fr-FR" dirty="0"/>
          </a:p>
          <a:p>
            <a:pPr lvl="1"/>
            <a:r>
              <a:rPr lang="fr-FR" dirty="0"/>
              <a:t>Il faut le bon programme</a:t>
            </a:r>
          </a:p>
          <a:p>
            <a:pPr lvl="1"/>
            <a:r>
              <a:rPr lang="fr-FR" dirty="0"/>
              <a:t>Il faut dépister et inclure dans le programme</a:t>
            </a:r>
          </a:p>
          <a:p>
            <a:pPr lvl="1"/>
            <a:r>
              <a:rPr lang="fr-FR" dirty="0"/>
              <a:t>Il faut en assurer le bon suivi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5648" y="3998614"/>
            <a:ext cx="8650504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ONUSIDA : Plan mondial pour éliminer les nouvelles infections à VIH chez les enfants à l’horizon 2015 et maintenir leurs mères en vie</a:t>
            </a:r>
          </a:p>
        </p:txBody>
      </p:sp>
    </p:spTree>
    <p:extLst>
      <p:ext uri="{BB962C8B-B14F-4D97-AF65-F5344CB8AC3E}">
        <p14:creationId xmlns:p14="http://schemas.microsoft.com/office/powerpoint/2010/main" val="41841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C:\WINDOWS\Bureau\Michelet\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1561356"/>
            <a:ext cx="2880320" cy="273335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re 1"/>
          <p:cNvSpPr>
            <a:spLocks noGrp="1"/>
          </p:cNvSpPr>
          <p:nvPr>
            <p:ph type="title"/>
          </p:nvPr>
        </p:nvSpPr>
        <p:spPr/>
        <p:txBody>
          <a:bodyPr lIns="81043" tIns="40522" rIns="81043" bIns="40522"/>
          <a:lstStyle/>
          <a:p>
            <a:pPr eaLnBrk="1" hangingPunct="1"/>
            <a:r>
              <a:rPr lang="fr-FR">
                <a:latin typeface="Verdana" charset="0"/>
              </a:rPr>
              <a:t>Candidoses : traitement</a:t>
            </a:r>
          </a:p>
        </p:txBody>
      </p:sp>
      <p:sp>
        <p:nvSpPr>
          <p:cNvPr id="90114" name="Espace réservé du contenu 2"/>
          <p:cNvSpPr>
            <a:spLocks noGrp="1"/>
          </p:cNvSpPr>
          <p:nvPr>
            <p:ph idx="1"/>
          </p:nvPr>
        </p:nvSpPr>
        <p:spPr>
          <a:xfrm>
            <a:off x="323528" y="1333505"/>
            <a:ext cx="8568952" cy="3771636"/>
          </a:xfrm>
        </p:spPr>
        <p:txBody>
          <a:bodyPr lIns="81043" tIns="40522" rIns="81043" bIns="40522">
            <a:normAutofit/>
          </a:bodyPr>
          <a:lstStyle/>
          <a:p>
            <a:pPr marL="282808" indent="-282808"/>
            <a:r>
              <a:rPr lang="fr-FR" dirty="0">
                <a:latin typeface="Arial" charset="0"/>
              </a:rPr>
              <a:t>Candidose buccale</a:t>
            </a:r>
          </a:p>
          <a:p>
            <a:pPr marL="637373" lvl="1" indent="-282808"/>
            <a:r>
              <a:rPr lang="fr-FR" dirty="0">
                <a:latin typeface="Arial" charset="0"/>
              </a:rPr>
              <a:t>Local : lors des premiers épisodes</a:t>
            </a:r>
          </a:p>
          <a:p>
            <a:pPr marL="991937" lvl="2" indent="-282808"/>
            <a:r>
              <a:rPr lang="fr-FR" sz="1800" dirty="0" err="1">
                <a:latin typeface="Arial" charset="0"/>
              </a:rPr>
              <a:t>Mycostine</a:t>
            </a:r>
            <a:r>
              <a:rPr lang="fr-FR" sz="1800" dirty="0">
                <a:latin typeface="Arial" charset="0"/>
              </a:rPr>
              <a:t> en comprimé</a:t>
            </a:r>
          </a:p>
          <a:p>
            <a:pPr marL="991937" lvl="2" indent="-282808"/>
            <a:r>
              <a:rPr lang="fr-FR" sz="1900" dirty="0" err="1">
                <a:latin typeface="Arial" charset="0"/>
              </a:rPr>
              <a:t>Miconazole</a:t>
            </a:r>
            <a:endParaRPr lang="fr-FR" sz="1900" dirty="0">
              <a:latin typeface="Arial" charset="0"/>
            </a:endParaRPr>
          </a:p>
          <a:p>
            <a:pPr marL="991937" lvl="2" indent="-282808"/>
            <a:r>
              <a:rPr lang="fr-FR" sz="1900" dirty="0">
                <a:latin typeface="Arial" charset="0"/>
              </a:rPr>
              <a:t>Suspension buvable amphotéricine B</a:t>
            </a:r>
          </a:p>
          <a:p>
            <a:pPr marL="567022" lvl="1" indent="-242004"/>
            <a:r>
              <a:rPr lang="fr-FR" dirty="0">
                <a:latin typeface="Arial" charset="0"/>
              </a:rPr>
              <a:t>Si échec ou dysphagie (candidose buccale)</a:t>
            </a:r>
          </a:p>
          <a:p>
            <a:pPr marL="810433" lvl="2"/>
            <a:r>
              <a:rPr lang="fr-FR" sz="1900" dirty="0">
                <a:latin typeface="Arial" charset="0"/>
              </a:rPr>
              <a:t>Fluconazole  100 mg premiers jours puis 50 mg/j </a:t>
            </a:r>
            <a:r>
              <a:rPr lang="fr-FR" sz="1900" dirty="0" err="1">
                <a:latin typeface="Arial" charset="0"/>
              </a:rPr>
              <a:t>jusqu</a:t>
            </a:r>
            <a:r>
              <a:rPr lang="ja-JP" altLang="fr-FR" sz="1900" dirty="0">
                <a:latin typeface="Arial" charset="0"/>
                <a:cs typeface="ＭＳ Ｐゴシック" charset="0"/>
              </a:rPr>
              <a:t>’</a:t>
            </a:r>
            <a:r>
              <a:rPr lang="fr-FR" altLang="ja-JP" sz="1900" dirty="0">
                <a:latin typeface="Arial" charset="0"/>
                <a:cs typeface="ＭＳ Ｐゴシック" charset="0"/>
              </a:rPr>
              <a:t>à disparition des symptômes 7 à 10 jours)</a:t>
            </a:r>
          </a:p>
          <a:p>
            <a:pPr marL="810433" lvl="2"/>
            <a:r>
              <a:rPr lang="fr-FR" sz="1900" dirty="0">
                <a:latin typeface="Arial" charset="0"/>
              </a:rPr>
              <a:t>Fréquence des récidives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02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fr-FR">
                <a:latin typeface="+mn-lt"/>
              </a:rPr>
              <a:t>Infections bactériennes communautaires</a:t>
            </a:r>
          </a:p>
        </p:txBody>
      </p:sp>
      <p:sp>
        <p:nvSpPr>
          <p:cNvPr id="94210" name="Rectangle 1027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fr-FR" sz="2100" dirty="0"/>
              <a:t>Fréquentes</a:t>
            </a:r>
          </a:p>
          <a:p>
            <a:pPr>
              <a:buFontTx/>
              <a:buNone/>
            </a:pPr>
            <a:endParaRPr lang="fr-FR" sz="900" dirty="0"/>
          </a:p>
          <a:p>
            <a:r>
              <a:rPr lang="fr-FR" sz="2100" dirty="0"/>
              <a:t>Mortalité élevée</a:t>
            </a:r>
          </a:p>
          <a:p>
            <a:pPr>
              <a:buFontTx/>
              <a:buNone/>
            </a:pPr>
            <a:endParaRPr lang="fr-FR" sz="900" dirty="0"/>
          </a:p>
          <a:p>
            <a:r>
              <a:rPr lang="fr-FR" sz="2100" dirty="0"/>
              <a:t>Pneumopathies à </a:t>
            </a:r>
            <a:r>
              <a:rPr lang="fr-FR" sz="2100" i="1" dirty="0"/>
              <a:t>Streptococcus </a:t>
            </a:r>
            <a:r>
              <a:rPr lang="fr-FR" sz="2100" i="1" dirty="0" err="1"/>
              <a:t>pneumoniae</a:t>
            </a:r>
            <a:r>
              <a:rPr lang="fr-FR" sz="2100" i="1" dirty="0"/>
              <a:t>, </a:t>
            </a:r>
            <a:r>
              <a:rPr lang="fr-FR" sz="2100" i="1" dirty="0" err="1"/>
              <a:t>Hemophilus</a:t>
            </a:r>
            <a:r>
              <a:rPr lang="fr-FR" sz="2100" i="1" dirty="0"/>
              <a:t> influenzae</a:t>
            </a:r>
            <a:r>
              <a:rPr lang="fr-FR" sz="2100" dirty="0"/>
              <a:t>. </a:t>
            </a:r>
          </a:p>
          <a:p>
            <a:pPr lvl="1"/>
            <a:r>
              <a:rPr lang="fr-FR" sz="1600" dirty="0"/>
              <a:t>Augmentation de l’</a:t>
            </a:r>
            <a:r>
              <a:rPr lang="fr-FR" altLang="ja-JP" sz="1600" dirty="0"/>
              <a:t>incidence des pneumonies à pneumocoque (même VIH traité)</a:t>
            </a:r>
          </a:p>
          <a:p>
            <a:pPr lvl="1"/>
            <a:r>
              <a:rPr lang="fr-FR" sz="1600" dirty="0"/>
              <a:t>Forte mortalité 10 %</a:t>
            </a:r>
          </a:p>
          <a:p>
            <a:pPr lvl="1"/>
            <a:r>
              <a:rPr lang="fr-FR" sz="1600" dirty="0"/>
              <a:t>A Nairobi, Infection à pneumocoque = 25 % des admissions (surtout homme jeune) </a:t>
            </a:r>
          </a:p>
          <a:p>
            <a:pPr lvl="1"/>
            <a:r>
              <a:rPr lang="fr-FR" sz="1600" dirty="0"/>
              <a:t>Acquisition à partir des secrétions pharyngées de l</a:t>
            </a:r>
            <a:r>
              <a:rPr lang="ja-JP" altLang="fr-FR" sz="1600" dirty="0"/>
              <a:t>’</a:t>
            </a:r>
            <a:r>
              <a:rPr lang="fr-FR" altLang="ja-JP" sz="1600" dirty="0"/>
              <a:t>enfant</a:t>
            </a:r>
          </a:p>
          <a:p>
            <a:pPr lvl="2"/>
            <a:r>
              <a:rPr lang="fr-FR" sz="1600" dirty="0"/>
              <a:t>Fréquence de la résistance aux antibiotiques</a:t>
            </a:r>
          </a:p>
          <a:p>
            <a:pPr lvl="1"/>
            <a:r>
              <a:rPr lang="fr-FR" sz="1600" dirty="0"/>
              <a:t>Vaccin polysaccharidique : peu </a:t>
            </a:r>
            <a:r>
              <a:rPr lang="fr-FR" altLang="ja-JP" sz="1600" dirty="0"/>
              <a:t>actif chez le VIH + ID</a:t>
            </a:r>
          </a:p>
          <a:p>
            <a:pPr lvl="1"/>
            <a:r>
              <a:rPr lang="fr-FR" sz="1600" dirty="0"/>
              <a:t>Intérêt du vaccin conjugué combiné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Syndrome respiratoire fébrile chez l’immunodéprimé infecté par le VIH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02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913284"/>
            <a:ext cx="3052396" cy="25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>
                <a:latin typeface="+mn-lt"/>
              </a:rPr>
              <a:t>IO et atteintes pulmonaires</a:t>
            </a:r>
            <a:endParaRPr lang="fr-FR">
              <a:latin typeface="+mn-lt"/>
            </a:endParaRPr>
          </a:p>
        </p:txBody>
      </p:sp>
      <p:sp>
        <p:nvSpPr>
          <p:cNvPr id="1034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r-FR" dirty="0"/>
              <a:t>Tuberculose ++++</a:t>
            </a:r>
          </a:p>
          <a:p>
            <a:pPr>
              <a:lnSpc>
                <a:spcPct val="80000"/>
              </a:lnSpc>
            </a:pPr>
            <a:r>
              <a:rPr lang="fr-FR" dirty="0"/>
              <a:t>Cryptococcose pulmonaire</a:t>
            </a:r>
          </a:p>
          <a:p>
            <a:pPr>
              <a:lnSpc>
                <a:spcPct val="80000"/>
              </a:lnSpc>
            </a:pPr>
            <a:r>
              <a:rPr lang="fr-FR" dirty="0"/>
              <a:t>Histoplasmose pulmonaire</a:t>
            </a:r>
          </a:p>
          <a:p>
            <a:pPr algn="just">
              <a:lnSpc>
                <a:spcPct val="80000"/>
              </a:lnSpc>
            </a:pPr>
            <a:r>
              <a:rPr lang="fr-FR" dirty="0"/>
              <a:t>Pneumocystose</a:t>
            </a:r>
          </a:p>
          <a:p>
            <a:pPr algn="just">
              <a:lnSpc>
                <a:spcPct val="80000"/>
              </a:lnSpc>
            </a:pPr>
            <a:r>
              <a:rPr lang="fr-FR" i="1" dirty="0" err="1"/>
              <a:t>Mélioidose</a:t>
            </a:r>
            <a:endParaRPr lang="fr-FR" i="1" dirty="0"/>
          </a:p>
          <a:p>
            <a:pPr lvl="1" algn="just">
              <a:lnSpc>
                <a:spcPct val="80000"/>
              </a:lnSpc>
            </a:pPr>
            <a:r>
              <a:rPr lang="fr-FR" i="1" dirty="0"/>
              <a:t>Penicillium </a:t>
            </a:r>
            <a:r>
              <a:rPr lang="fr-FR" i="1" dirty="0" err="1"/>
              <a:t>marneffei</a:t>
            </a:r>
            <a:r>
              <a:rPr lang="fr-FR" i="1" dirty="0"/>
              <a:t> </a:t>
            </a:r>
            <a:r>
              <a:rPr lang="fr-FR" dirty="0"/>
              <a:t>surtout en Asie du Sud-est</a:t>
            </a:r>
          </a:p>
          <a:p>
            <a:pPr lvl="1" algn="just">
              <a:lnSpc>
                <a:spcPct val="80000"/>
              </a:lnSpc>
            </a:pPr>
            <a:r>
              <a:rPr lang="fr-FR" sz="2100" dirty="0"/>
              <a:t>3</a:t>
            </a:r>
            <a:r>
              <a:rPr lang="fr-FR" sz="2100" baseline="30000" dirty="0"/>
              <a:t>ème</a:t>
            </a:r>
            <a:r>
              <a:rPr lang="fr-FR" sz="2100" dirty="0"/>
              <a:t> IO en Thaïlande</a:t>
            </a:r>
          </a:p>
          <a:p>
            <a:pPr lvl="1" algn="just">
              <a:lnSpc>
                <a:spcPct val="80000"/>
              </a:lnSpc>
            </a:pPr>
            <a:r>
              <a:rPr lang="fr-FR" sz="2100" dirty="0"/>
              <a:t>fièvre, anémie, atteintes cutanées, </a:t>
            </a:r>
            <a:r>
              <a:rPr lang="fr-FR" sz="2100" dirty="0" err="1"/>
              <a:t>lymphadénopathie</a:t>
            </a:r>
            <a:r>
              <a:rPr lang="fr-FR" sz="2100" dirty="0"/>
              <a:t>, toux, atteintes pulmonaires cavitaires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" r="716"/>
          <a:stretch/>
        </p:blipFill>
        <p:spPr>
          <a:xfrm>
            <a:off x="2471628" y="0"/>
            <a:ext cx="4246831" cy="568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Dépistage simple de la tuberculose chez les patients VIH+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Trois questions</a:t>
            </a:r>
          </a:p>
          <a:p>
            <a:pPr lvl="1"/>
            <a:r>
              <a:rPr lang="fr-FR" dirty="0"/>
              <a:t>Toux &gt; 15 jours ?</a:t>
            </a:r>
          </a:p>
          <a:p>
            <a:pPr lvl="1"/>
            <a:r>
              <a:rPr lang="fr-FR" dirty="0"/>
              <a:t>Fièvre ?</a:t>
            </a:r>
          </a:p>
          <a:p>
            <a:pPr lvl="1"/>
            <a:r>
              <a:rPr lang="fr-FR" dirty="0"/>
              <a:t>Sueurs ?</a:t>
            </a:r>
          </a:p>
          <a:p>
            <a:pPr lvl="1"/>
            <a:r>
              <a:rPr lang="fr-FR" dirty="0">
                <a:sym typeface="Wingdings"/>
              </a:rPr>
              <a:t> oui à une question : dépistage crachats/RP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892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re 1"/>
          <p:cNvSpPr>
            <a:spLocks noGrp="1"/>
          </p:cNvSpPr>
          <p:nvPr>
            <p:ph type="title" idx="4294967295"/>
          </p:nvPr>
        </p:nvSpPr>
        <p:spPr>
          <a:xfrm>
            <a:off x="899592" y="121196"/>
            <a:ext cx="7174523" cy="952500"/>
          </a:xfrm>
        </p:spPr>
        <p:txBody>
          <a:bodyPr lIns="81043" tIns="40522" rIns="81043" bIns="40522"/>
          <a:lstStyle/>
          <a:p>
            <a:r>
              <a:rPr lang="fr-FR">
                <a:latin typeface="+mn-lt"/>
              </a:rPr>
              <a:t>Tuberculose et VIH</a:t>
            </a:r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68" y="841276"/>
            <a:ext cx="7920880" cy="4410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6498984" y="5393533"/>
            <a:ext cx="2200935" cy="32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043" tIns="40522" rIns="81043" bIns="40522">
            <a:spAutoFit/>
          </a:bodyPr>
          <a:lstStyle/>
          <a:p>
            <a:pPr eaLnBrk="1" hangingPunct="1"/>
            <a:r>
              <a:rPr lang="fr-FR" sz="1600" i="1">
                <a:latin typeface="Calibri" charset="0"/>
              </a:rPr>
              <a:t>Chaisson RE, NEJM 2008</a:t>
            </a:r>
            <a:endParaRPr lang="fr-FR" sz="1600">
              <a:latin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345332"/>
            <a:ext cx="4222018" cy="32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4" name="Picture 5" descr="Click to pan 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45332"/>
            <a:ext cx="427677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Tuberculoses pulmonaires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0" y="231511"/>
            <a:ext cx="9144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1043" tIns="40522" rIns="81043" bIns="40522" anchor="ctr"/>
          <a:lstStyle/>
          <a:p>
            <a:pPr algn="ctr">
              <a:lnSpc>
                <a:spcPct val="90000"/>
              </a:lnSpc>
              <a:defRPr/>
            </a:pPr>
            <a:r>
              <a:rPr lang="fr-FR" sz="3900" dirty="0">
                <a:solidFill>
                  <a:schemeClr val="tx2"/>
                </a:solidFill>
                <a:latin typeface="+mn-lt"/>
                <a:cs typeface="+mn-cs"/>
              </a:rPr>
              <a:t>Conséquence du VIH sur la lutte </a:t>
            </a:r>
            <a:br>
              <a:rPr lang="fr-FR" sz="3900" dirty="0">
                <a:solidFill>
                  <a:schemeClr val="tx2"/>
                </a:solidFill>
                <a:latin typeface="+mn-lt"/>
                <a:cs typeface="+mn-cs"/>
              </a:rPr>
            </a:br>
            <a:r>
              <a:rPr lang="fr-FR" sz="3900" dirty="0">
                <a:solidFill>
                  <a:schemeClr val="tx2"/>
                </a:solidFill>
                <a:latin typeface="+mn-lt"/>
                <a:cs typeface="+mn-cs"/>
              </a:rPr>
              <a:t>contre la tuberculose</a:t>
            </a:r>
          </a:p>
        </p:txBody>
      </p:sp>
      <p:sp>
        <p:nvSpPr>
          <p:cNvPr id="161797" name="Rectangle 5"/>
          <p:cNvSpPr>
            <a:spLocks noChangeArrowheads="1"/>
          </p:cNvSpPr>
          <p:nvPr/>
        </p:nvSpPr>
        <p:spPr bwMode="auto">
          <a:xfrm>
            <a:off x="517281" y="1416844"/>
            <a:ext cx="736708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1043" tIns="40522" rIns="81043" bIns="40522"/>
          <a:lstStyle/>
          <a:p>
            <a:pPr marL="303912" indent="-303912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  <a:defRPr/>
            </a:pPr>
            <a:r>
              <a:rPr lang="fr-FR" dirty="0">
                <a:latin typeface="+mn-lt"/>
                <a:cs typeface="+mn-cs"/>
              </a:rPr>
              <a:t>Majoration des tuberculeux « contagieux »</a:t>
            </a:r>
          </a:p>
          <a:p>
            <a:pPr marL="658477" lvl="1" indent="-25326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  <a:defRPr/>
            </a:pPr>
            <a:r>
              <a:rPr lang="fr-FR" sz="1600" dirty="0">
                <a:latin typeface="+mn-lt"/>
                <a:cs typeface="+mn-cs"/>
              </a:rPr>
              <a:t>Retard diagnostic des BK- dans les crachats</a:t>
            </a:r>
          </a:p>
          <a:p>
            <a:pPr marL="303912" indent="-303912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  <a:defRPr/>
            </a:pPr>
            <a:r>
              <a:rPr lang="fr-FR" dirty="0">
                <a:latin typeface="+mn-lt"/>
                <a:cs typeface="+mn-cs"/>
              </a:rPr>
              <a:t>Supervision inadaptée de la chimiothérapie antituberculeuse</a:t>
            </a:r>
          </a:p>
          <a:p>
            <a:pPr marL="709128" lvl="1" indent="-303912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  <a:defRPr/>
            </a:pPr>
            <a:r>
              <a:rPr lang="fr-FR" sz="1600" dirty="0">
                <a:latin typeface="+mn-lt"/>
                <a:cs typeface="+mn-cs"/>
              </a:rPr>
              <a:t>Peu de culture sur </a:t>
            </a:r>
            <a:r>
              <a:rPr lang="fr-FR" sz="1600" dirty="0" err="1">
                <a:latin typeface="+mn-lt"/>
                <a:cs typeface="+mn-cs"/>
              </a:rPr>
              <a:t>Lowenstein</a:t>
            </a:r>
            <a:endParaRPr lang="fr-FR" sz="1600" dirty="0">
              <a:latin typeface="+mn-lt"/>
              <a:cs typeface="+mn-cs"/>
            </a:endParaRPr>
          </a:p>
          <a:p>
            <a:pPr marL="709128" lvl="1" indent="-303912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  <a:defRPr/>
            </a:pPr>
            <a:r>
              <a:rPr lang="fr-FR" sz="1600" dirty="0">
                <a:latin typeface="+mn-lt"/>
                <a:cs typeface="+mn-cs"/>
              </a:rPr>
              <a:t>Encore moins d’antibiogramme</a:t>
            </a:r>
          </a:p>
          <a:p>
            <a:pPr marL="303912" indent="-303912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  <a:defRPr/>
            </a:pPr>
            <a:r>
              <a:rPr lang="fr-FR" dirty="0">
                <a:latin typeface="+mn-lt"/>
                <a:cs typeface="+mn-cs"/>
              </a:rPr>
              <a:t>Faible taux de guérison</a:t>
            </a:r>
          </a:p>
          <a:p>
            <a:pPr marL="709128" lvl="1" indent="-303912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  <a:defRPr/>
            </a:pPr>
            <a:r>
              <a:rPr lang="fr-FR" sz="1600" dirty="0">
                <a:latin typeface="+mn-lt"/>
                <a:cs typeface="+mn-cs"/>
              </a:rPr>
              <a:t>Abandons liés aux effets secondaires plus fréquents</a:t>
            </a:r>
          </a:p>
          <a:p>
            <a:pPr marL="709128" lvl="1" indent="-303912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  <a:defRPr/>
            </a:pPr>
            <a:r>
              <a:rPr lang="fr-FR" sz="1600" dirty="0">
                <a:latin typeface="+mn-lt"/>
                <a:cs typeface="+mn-cs"/>
              </a:rPr>
              <a:t>BK résistants</a:t>
            </a:r>
          </a:p>
          <a:p>
            <a:pPr marL="709128" lvl="1" indent="-303912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  <a:defRPr/>
            </a:pPr>
            <a:r>
              <a:rPr lang="fr-FR" sz="1600" dirty="0">
                <a:latin typeface="+mn-lt"/>
                <a:cs typeface="+mn-cs"/>
              </a:rPr>
              <a:t>Nombre élevé de rechutes</a:t>
            </a:r>
          </a:p>
          <a:p>
            <a:pPr marL="303912" indent="-303912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  <a:defRPr/>
            </a:pPr>
            <a:r>
              <a:rPr lang="fr-FR" dirty="0">
                <a:latin typeface="+mn-lt"/>
                <a:cs typeface="+mn-cs"/>
              </a:rPr>
              <a:t>Nombre de décès importants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96628"/>
            <a:ext cx="4095623" cy="5452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141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Améliorer le diagnostic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Renforcer les programmes conjoints Tuberculose/VIH</a:t>
            </a:r>
          </a:p>
          <a:p>
            <a:r>
              <a:rPr lang="fr-FR" dirty="0"/>
              <a:t>Améliorer les techniques</a:t>
            </a:r>
          </a:p>
          <a:p>
            <a:pPr lvl="1"/>
            <a:r>
              <a:rPr lang="fr-FR" dirty="0"/>
              <a:t>Examen direct</a:t>
            </a:r>
          </a:p>
          <a:p>
            <a:pPr lvl="1"/>
            <a:r>
              <a:rPr lang="fr-FR" dirty="0"/>
              <a:t>Cultures</a:t>
            </a:r>
          </a:p>
          <a:p>
            <a:pPr lvl="1"/>
            <a:r>
              <a:rPr lang="fr-FR" dirty="0"/>
              <a:t>Biologie moléculaire</a:t>
            </a:r>
          </a:p>
        </p:txBody>
      </p:sp>
      <p:pic>
        <p:nvPicPr>
          <p:cNvPr id="4" name="Picture 3" descr="nihms-235517-f00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929508"/>
            <a:ext cx="358910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4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Deux difficultés particulières de la</a:t>
            </a:r>
            <a:br>
              <a:rPr lang="fr-FR" dirty="0"/>
            </a:br>
            <a:r>
              <a:rPr lang="fr-FR" dirty="0"/>
              <a:t>co-infection VIH et tuberculose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interactions médicamenteuses</a:t>
            </a:r>
          </a:p>
          <a:p>
            <a:pPr lvl="1"/>
            <a:r>
              <a:rPr lang="fr-FR" dirty="0"/>
              <a:t>Réduisent le panel d’ARV utilisables</a:t>
            </a:r>
          </a:p>
          <a:p>
            <a:r>
              <a:rPr lang="fr-FR" dirty="0"/>
              <a:t>Les syndromes de restaurations immune</a:t>
            </a:r>
          </a:p>
          <a:p>
            <a:pPr lvl="1"/>
            <a:r>
              <a:rPr lang="fr-FR" dirty="0"/>
              <a:t>Jusqu’à 50% des tuberculoses dans les PRL</a:t>
            </a:r>
          </a:p>
          <a:p>
            <a:pPr lvl="2"/>
            <a:r>
              <a:rPr lang="fr-FR" dirty="0"/>
              <a:t>Proportionnels au déficit immunitaire</a:t>
            </a:r>
          </a:p>
          <a:p>
            <a:pPr lvl="2"/>
            <a:r>
              <a:rPr lang="fr-FR" dirty="0"/>
              <a:t>Proportionnels à la rapidité d’efficacité des ARV</a:t>
            </a:r>
          </a:p>
        </p:txBody>
      </p:sp>
    </p:spTree>
    <p:extLst>
      <p:ext uri="{BB962C8B-B14F-4D97-AF65-F5344CB8AC3E}">
        <p14:creationId xmlns:p14="http://schemas.microsoft.com/office/powerpoint/2010/main" val="16541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Conséquences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Pas de modification du schéma anti-TB habituel</a:t>
            </a:r>
          </a:p>
          <a:p>
            <a:pPr lvl="1"/>
            <a:r>
              <a:rPr lang="fr-FR" dirty="0"/>
              <a:t>6 mois</a:t>
            </a:r>
          </a:p>
          <a:p>
            <a:pPr lvl="1"/>
            <a:r>
              <a:rPr lang="fr-FR" dirty="0"/>
              <a:t>DOT</a:t>
            </a:r>
          </a:p>
          <a:p>
            <a:r>
              <a:rPr lang="fr-FR" dirty="0"/>
              <a:t>Débuter les antiviraux au « bon » moment</a:t>
            </a:r>
          </a:p>
          <a:p>
            <a:pPr lvl="1"/>
            <a:r>
              <a:rPr lang="fr-FR" dirty="0"/>
              <a:t>Tuberculose disséminée</a:t>
            </a:r>
          </a:p>
          <a:p>
            <a:pPr lvl="2"/>
            <a:r>
              <a:rPr lang="fr-FR" dirty="0"/>
              <a:t>Après 15 jours de traitement anti-TB</a:t>
            </a:r>
          </a:p>
          <a:p>
            <a:pPr lvl="1"/>
            <a:r>
              <a:rPr lang="fr-FR" dirty="0"/>
              <a:t>Tuberculose pulmonaire</a:t>
            </a:r>
          </a:p>
          <a:p>
            <a:pPr lvl="2"/>
            <a:r>
              <a:rPr lang="fr-FR" dirty="0"/>
              <a:t>Pas de CD4 : après 15 jours de traitement anti-TB</a:t>
            </a:r>
          </a:p>
          <a:p>
            <a:pPr lvl="2"/>
            <a:r>
              <a:rPr lang="fr-FR" dirty="0"/>
              <a:t>CD4 &lt; 50/mm</a:t>
            </a:r>
            <a:r>
              <a:rPr lang="fr-FR" baseline="30000" dirty="0"/>
              <a:t>3</a:t>
            </a:r>
            <a:r>
              <a:rPr lang="fr-FR" dirty="0"/>
              <a:t> : idem</a:t>
            </a:r>
          </a:p>
          <a:p>
            <a:pPr lvl="2"/>
            <a:r>
              <a:rPr lang="fr-FR" dirty="0"/>
              <a:t>CD4 &gt; 50/mm</a:t>
            </a:r>
            <a:r>
              <a:rPr lang="fr-FR" baseline="30000" dirty="0"/>
              <a:t>3</a:t>
            </a:r>
            <a:r>
              <a:rPr lang="fr-FR" dirty="0"/>
              <a:t> : attendre la fin de la phase d’induction (2 mois)</a:t>
            </a:r>
          </a:p>
        </p:txBody>
      </p:sp>
    </p:spTree>
    <p:extLst>
      <p:ext uri="{BB962C8B-B14F-4D97-AF65-F5344CB8AC3E}">
        <p14:creationId xmlns:p14="http://schemas.microsoft.com/office/powerpoint/2010/main" val="26265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Prévention de la tuberculose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DEPISTAGE ET TRAITEMENT DU VIH ++++++</a:t>
            </a:r>
          </a:p>
          <a:p>
            <a:pPr lvl="1"/>
            <a:r>
              <a:rPr lang="fr-FR" dirty="0"/>
              <a:t>Traitement antiviral</a:t>
            </a:r>
          </a:p>
          <a:p>
            <a:pPr lvl="2"/>
            <a:r>
              <a:rPr lang="fr-FR" dirty="0"/>
              <a:t>Réduit l’incidence &gt; 50%</a:t>
            </a:r>
          </a:p>
          <a:p>
            <a:r>
              <a:rPr lang="fr-FR" dirty="0"/>
              <a:t>Prévention par INH</a:t>
            </a:r>
          </a:p>
          <a:p>
            <a:pPr lvl="1"/>
            <a:r>
              <a:rPr lang="fr-FR" dirty="0"/>
              <a:t>Utile dans les zones de haute endémie : politiques nationales</a:t>
            </a:r>
          </a:p>
          <a:p>
            <a:pPr lvl="1"/>
            <a:r>
              <a:rPr lang="fr-FR" dirty="0"/>
              <a:t>Plutôt 18 mois (J0 = traitement ARV)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03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re 1"/>
          <p:cNvSpPr>
            <a:spLocks noGrp="1"/>
          </p:cNvSpPr>
          <p:nvPr>
            <p:ph type="title"/>
          </p:nvPr>
        </p:nvSpPr>
        <p:spPr/>
        <p:txBody>
          <a:bodyPr lIns="81043" tIns="40522" rIns="81043" bIns="40522"/>
          <a:lstStyle/>
          <a:p>
            <a:pPr eaLnBrk="1" hangingPunct="1"/>
            <a:r>
              <a:rPr lang="fr-FR">
                <a:latin typeface="Verdana" charset="0"/>
              </a:rPr>
              <a:t>Histoplasmose</a:t>
            </a:r>
          </a:p>
        </p:txBody>
      </p:sp>
      <p:sp>
        <p:nvSpPr>
          <p:cNvPr id="135170" name="Espace réservé du contenu 2"/>
          <p:cNvSpPr>
            <a:spLocks noGrp="1"/>
          </p:cNvSpPr>
          <p:nvPr>
            <p:ph idx="1"/>
          </p:nvPr>
        </p:nvSpPr>
        <p:spPr/>
        <p:txBody>
          <a:bodyPr lIns="81043" tIns="40522" rIns="81043" bIns="40522">
            <a:normAutofit/>
          </a:bodyPr>
          <a:lstStyle/>
          <a:p>
            <a:pPr marL="282808" indent="-282808"/>
            <a:r>
              <a:rPr lang="fr-FR" sz="2000" dirty="0">
                <a:latin typeface="Arial" charset="0"/>
              </a:rPr>
              <a:t>Pays d’</a:t>
            </a:r>
            <a:r>
              <a:rPr lang="fr-FR" altLang="ja-JP" sz="2000" dirty="0">
                <a:latin typeface="Arial" charset="0"/>
              </a:rPr>
              <a:t>endémie : Afrique ou Amérique</a:t>
            </a:r>
          </a:p>
          <a:p>
            <a:pPr marL="282808" indent="-282808"/>
            <a:r>
              <a:rPr lang="fr-FR" sz="2000" dirty="0">
                <a:latin typeface="Arial" charset="0"/>
              </a:rPr>
              <a:t>Formes pulmonaires classiques</a:t>
            </a:r>
          </a:p>
          <a:p>
            <a:pPr marL="567022" lvl="1" indent="-242004"/>
            <a:r>
              <a:rPr lang="fr-FR" sz="2000" dirty="0">
                <a:latin typeface="Arial" charset="0"/>
              </a:rPr>
              <a:t>Simule tuberculose</a:t>
            </a:r>
          </a:p>
          <a:p>
            <a:pPr marL="567022" lvl="1" indent="-242004"/>
            <a:r>
              <a:rPr lang="fr-FR" sz="2000" dirty="0">
                <a:latin typeface="Arial" charset="0"/>
              </a:rPr>
              <a:t>Avec formes cavitaire (10 %)</a:t>
            </a:r>
          </a:p>
          <a:p>
            <a:pPr marL="282808" indent="-282808"/>
            <a:r>
              <a:rPr lang="fr-FR" sz="2000" dirty="0">
                <a:latin typeface="Arial" charset="0"/>
              </a:rPr>
              <a:t>Mais existence de formes disséminées chez l</a:t>
            </a:r>
            <a:r>
              <a:rPr lang="ja-JP" altLang="fr-FR" sz="2000" dirty="0">
                <a:latin typeface="Arial" charset="0"/>
              </a:rPr>
              <a:t>’</a:t>
            </a:r>
            <a:r>
              <a:rPr lang="fr-FR" altLang="ja-JP" sz="2000" dirty="0">
                <a:latin typeface="Arial" charset="0"/>
              </a:rPr>
              <a:t>immunodéprimé</a:t>
            </a:r>
            <a:endParaRPr lang="fr-FR" sz="2000" dirty="0">
              <a:latin typeface="Arial" charset="0"/>
            </a:endParaRPr>
          </a:p>
        </p:txBody>
      </p:sp>
      <p:pic>
        <p:nvPicPr>
          <p:cNvPr id="135171" name="Picture 5" descr="mhtml:file://C:\Documents%20and%20Settings\michelet\Bureau\histoplasmose.mht!http://www.bioltrop.cooperaction.org/08-diagparasito/histoplasma-duboisii-lev-g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297660"/>
            <a:ext cx="1547446" cy="128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2" name="Picture 7" descr="mhtml:file://C:\Documents%20and%20Settings\michelet\Bureau\histoplasmose.mht!http://www.bioltrop.cooperaction.org/08-diagparasito/histoplasma-cap-he-san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145532"/>
            <a:ext cx="1512168" cy="103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3361556"/>
            <a:ext cx="3528392" cy="22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0961"/>
            <a:ext cx="8229600" cy="840403"/>
          </a:xfrm>
        </p:spPr>
        <p:txBody>
          <a:bodyPr/>
          <a:lstStyle/>
          <a:p>
            <a:r>
              <a:rPr lang="fr-FR">
                <a:latin typeface="+mn-lt"/>
              </a:rPr>
              <a:t>Histoplasmose traitement</a:t>
            </a:r>
          </a:p>
        </p:txBody>
      </p:sp>
      <p:sp>
        <p:nvSpPr>
          <p:cNvPr id="14029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7379"/>
            <a:ext cx="8229600" cy="3327761"/>
          </a:xfrm>
        </p:spPr>
        <p:txBody>
          <a:bodyPr/>
          <a:lstStyle/>
          <a:p>
            <a:pPr eaLnBrk="1" hangingPunct="1"/>
            <a:r>
              <a:rPr lang="fr-FR" sz="2100" dirty="0"/>
              <a:t>Amphotéricine B</a:t>
            </a:r>
          </a:p>
          <a:p>
            <a:pPr lvl="1"/>
            <a:r>
              <a:rPr lang="fr-FR" sz="1600" dirty="0"/>
              <a:t>1 mg/kg pendant 15 jours</a:t>
            </a:r>
          </a:p>
          <a:p>
            <a:pPr lvl="1" eaLnBrk="1" hangingPunct="1"/>
            <a:r>
              <a:rPr lang="fr-FR" sz="1600" dirty="0"/>
              <a:t>Rémission rapide dans 88 % des cas</a:t>
            </a:r>
          </a:p>
          <a:p>
            <a:pPr eaLnBrk="1" hangingPunct="1"/>
            <a:r>
              <a:rPr lang="fr-FR" sz="2100" dirty="0"/>
              <a:t>Puis relai itraconazole 200 mg x 2 pendant 1 ans </a:t>
            </a:r>
          </a:p>
          <a:p>
            <a:pPr eaLnBrk="1" hangingPunct="1"/>
            <a:r>
              <a:rPr lang="fr-FR" sz="2100" dirty="0"/>
              <a:t>Traitement d’</a:t>
            </a:r>
            <a:r>
              <a:rPr lang="fr-FR" altLang="ja-JP" sz="2100" dirty="0"/>
              <a:t>entretien : itraconazole 200 mg/j</a:t>
            </a:r>
          </a:p>
          <a:p>
            <a:pPr lvl="1" eaLnBrk="1" hangingPunct="1"/>
            <a:r>
              <a:rPr lang="fr-FR" sz="1700" dirty="0"/>
              <a:t>Arrêt si guérison initiale, CD4 &gt; 150/mm3 depuis plus de 6 mois sous traitement ARV actif et après un an de traitement</a:t>
            </a:r>
            <a:endParaRPr lang="fr-FR" sz="1600" dirty="0"/>
          </a:p>
          <a:p>
            <a:endParaRPr lang="fr-FR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757083"/>
            <a:ext cx="6477000" cy="932657"/>
          </a:xfrm>
        </p:spPr>
        <p:txBody>
          <a:bodyPr lIns="81043" tIns="40522" rIns="81043" bIns="40522" anchor="b"/>
          <a:lstStyle/>
          <a:p>
            <a:pPr eaLnBrk="1" hangingPunct="1"/>
            <a:r>
              <a:rPr lang="fr-FR">
                <a:latin typeface="Verdana" charset="0"/>
              </a:rPr>
              <a:t>La tête</a:t>
            </a:r>
          </a:p>
        </p:txBody>
      </p:sp>
      <p:pic>
        <p:nvPicPr>
          <p:cNvPr id="15360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4" y="1236928"/>
            <a:ext cx="2146788" cy="16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280" y="877094"/>
            <a:ext cx="238857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lIns="81606" tIns="40803" rIns="81606" bIns="40803"/>
          <a:lstStyle/>
          <a:p>
            <a:pPr>
              <a:defRPr/>
            </a:pPr>
            <a:r>
              <a:rPr lang="fr-FR" dirty="0">
                <a:latin typeface="+mn-lt"/>
                <a:cs typeface="+mj-cs"/>
              </a:rPr>
              <a:t>Affections neurologiques et VIH</a:t>
            </a:r>
          </a:p>
        </p:txBody>
      </p:sp>
      <p:sp>
        <p:nvSpPr>
          <p:cNvPr id="155650" name="Espace réservé du contenu 2"/>
          <p:cNvSpPr>
            <a:spLocks noGrp="1"/>
          </p:cNvSpPr>
          <p:nvPr>
            <p:ph idx="1"/>
          </p:nvPr>
        </p:nvSpPr>
        <p:spPr/>
        <p:txBody>
          <a:bodyPr lIns="81043" tIns="40522" rIns="81043" bIns="40522">
            <a:normAutofit/>
          </a:bodyPr>
          <a:lstStyle/>
          <a:p>
            <a:r>
              <a:rPr lang="fr-FR" b="1" dirty="0">
                <a:solidFill>
                  <a:srgbClr val="FF6600"/>
                </a:solidFill>
              </a:rPr>
              <a:t>Tuberculose</a:t>
            </a:r>
          </a:p>
          <a:p>
            <a:r>
              <a:rPr lang="fr-FR" b="1" dirty="0" err="1">
                <a:solidFill>
                  <a:srgbClr val="FF6600"/>
                </a:solidFill>
              </a:rPr>
              <a:t>Méningite</a:t>
            </a:r>
            <a:r>
              <a:rPr lang="fr-FR" b="1" dirty="0">
                <a:solidFill>
                  <a:srgbClr val="FF6600"/>
                </a:solidFill>
              </a:rPr>
              <a:t> à cryptocoque</a:t>
            </a:r>
          </a:p>
          <a:p>
            <a:r>
              <a:rPr lang="fr-FR" dirty="0"/>
              <a:t>Toxoplasmose </a:t>
            </a:r>
            <a:r>
              <a:rPr lang="fr-FR" dirty="0" err="1"/>
              <a:t>cérébrale</a:t>
            </a:r>
            <a:endParaRPr lang="fr-FR" dirty="0"/>
          </a:p>
          <a:p>
            <a:r>
              <a:rPr lang="fr-FR" dirty="0"/>
              <a:t>LEMP</a:t>
            </a:r>
          </a:p>
          <a:p>
            <a:r>
              <a:rPr lang="fr-FR" dirty="0"/>
              <a:t>Kaposi</a:t>
            </a:r>
          </a:p>
          <a:p>
            <a:r>
              <a:rPr lang="fr-FR" dirty="0"/>
              <a:t>Lymphome primitif </a:t>
            </a:r>
            <a:r>
              <a:rPr lang="fr-FR" dirty="0" err="1"/>
              <a:t>cérébral</a:t>
            </a:r>
            <a:r>
              <a:rPr lang="fr-FR" dirty="0"/>
              <a:t> </a:t>
            </a:r>
          </a:p>
          <a:p>
            <a:r>
              <a:rPr lang="fr-FR" dirty="0" err="1"/>
              <a:t>Encephalite</a:t>
            </a:r>
            <a:r>
              <a:rPr lang="fr-FR" dirty="0"/>
              <a:t> virale – VIH, CMI, VZV </a:t>
            </a:r>
          </a:p>
          <a:p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295" r="-70295"/>
          <a:stretch>
            <a:fillRect/>
          </a:stretch>
        </p:blipFill>
        <p:spPr>
          <a:xfrm>
            <a:off x="-2628800" y="-166836"/>
            <a:ext cx="12833995" cy="5881836"/>
          </a:xfrm>
        </p:spPr>
      </p:pic>
    </p:spTree>
    <p:extLst>
      <p:ext uri="{BB962C8B-B14F-4D97-AF65-F5344CB8AC3E}">
        <p14:creationId xmlns:p14="http://schemas.microsoft.com/office/powerpoint/2010/main" val="16426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08000"/>
            <a:ext cx="7174523" cy="952500"/>
          </a:xfrm>
        </p:spPr>
        <p:txBody>
          <a:bodyPr/>
          <a:lstStyle/>
          <a:p>
            <a:r>
              <a:rPr lang="fr-FR" dirty="0">
                <a:latin typeface="+mn-lt"/>
              </a:rPr>
              <a:t>Cryptococcose</a:t>
            </a:r>
            <a:endParaRPr lang="en-US" dirty="0">
              <a:latin typeface="+mn-lt"/>
            </a:endParaRPr>
          </a:p>
        </p:txBody>
      </p:sp>
      <p:sp>
        <p:nvSpPr>
          <p:cNvPr id="167938" name="Text Box 5"/>
          <p:cNvSpPr txBox="1">
            <a:spLocks noChangeArrowheads="1"/>
          </p:cNvSpPr>
          <p:nvPr/>
        </p:nvSpPr>
        <p:spPr bwMode="auto">
          <a:xfrm>
            <a:off x="539552" y="5161756"/>
            <a:ext cx="8065477" cy="32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b="1" i="1" dirty="0" err="1">
                <a:latin typeface="+mn-lt"/>
              </a:rPr>
              <a:t>Cryptococcus</a:t>
            </a:r>
            <a:r>
              <a:rPr lang="fr-FR" sz="1600" b="1" i="1" dirty="0">
                <a:latin typeface="+mn-lt"/>
              </a:rPr>
              <a:t> </a:t>
            </a:r>
            <a:r>
              <a:rPr lang="fr-FR" sz="1600" b="1" i="1" dirty="0" err="1">
                <a:latin typeface="+mn-lt"/>
              </a:rPr>
              <a:t>neoformans</a:t>
            </a:r>
            <a:endParaRPr lang="fr-FR" sz="1600" b="1" dirty="0">
              <a:latin typeface="+mn-lt"/>
            </a:endParaRPr>
          </a:p>
        </p:txBody>
      </p:sp>
      <p:pic>
        <p:nvPicPr>
          <p:cNvPr id="167939" name="Picture 6" descr="crypto E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633364"/>
            <a:ext cx="2960349" cy="281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Text Box 7"/>
          <p:cNvSpPr txBox="1">
            <a:spLocks noChangeArrowheads="1"/>
          </p:cNvSpPr>
          <p:nvPr/>
        </p:nvSpPr>
        <p:spPr bwMode="auto">
          <a:xfrm>
            <a:off x="1900606" y="4545542"/>
            <a:ext cx="1424631" cy="32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043" tIns="40522" rIns="81043" bIns="4052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latin typeface="+mn-lt"/>
              </a:rPr>
              <a:t>Encre de Chine</a:t>
            </a:r>
          </a:p>
        </p:txBody>
      </p:sp>
      <p:pic>
        <p:nvPicPr>
          <p:cNvPr id="167941" name="Picture 8" descr="Crypto FUC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633364"/>
            <a:ext cx="2675130" cy="2816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Text Box 9"/>
          <p:cNvSpPr txBox="1">
            <a:spLocks noChangeArrowheads="1"/>
          </p:cNvSpPr>
          <p:nvPr/>
        </p:nvSpPr>
        <p:spPr bwMode="auto">
          <a:xfrm>
            <a:off x="6144364" y="4545542"/>
            <a:ext cx="1548663" cy="32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043" tIns="40522" rIns="81043" bIns="4052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latin typeface="+mn-lt"/>
              </a:rPr>
              <a:t>Fuchsine sérum</a:t>
            </a:r>
          </a:p>
        </p:txBody>
      </p:sp>
      <p:pic>
        <p:nvPicPr>
          <p:cNvPr id="167943" name="Picture 4" descr="pigeo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588" y="157428"/>
            <a:ext cx="2048608" cy="128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2413000" y="96628"/>
            <a:ext cx="4095623" cy="5452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5533"/>
            <a:ext cx="8204200" cy="902229"/>
          </a:xfrm>
        </p:spPr>
        <p:txBody>
          <a:bodyPr/>
          <a:lstStyle/>
          <a:p>
            <a:pPr eaLnBrk="1" hangingPunct="1"/>
            <a:r>
              <a:rPr lang="fr-FR" altLang="fr-FR" sz="2100" b="1" dirty="0">
                <a:ea typeface="ＭＳ Ｐゴシック" panose="020B0600070205080204" pitchFamily="34" charset="-128"/>
              </a:rPr>
              <a:t>Taux de TME sous </a:t>
            </a:r>
            <a:r>
              <a:rPr lang="fr-FR" altLang="fr-FR" sz="2100" b="1" dirty="0" err="1">
                <a:ea typeface="ＭＳ Ｐゴシック" panose="020B0600070205080204" pitchFamily="34" charset="-128"/>
              </a:rPr>
              <a:t>multithérapie</a:t>
            </a:r>
            <a:r>
              <a:rPr lang="fr-FR" altLang="fr-FR" sz="2100" b="1" dirty="0">
                <a:ea typeface="ＭＳ Ｐゴシック" panose="020B0600070205080204" pitchFamily="34" charset="-128"/>
              </a:rPr>
              <a:t> selon le moment de début de traitement et la charge virale à l</a:t>
            </a:r>
            <a:r>
              <a:rPr lang="fr-FR" altLang="fr-FR" sz="2100" b="1" dirty="0"/>
              <a:t>’</a:t>
            </a:r>
            <a:r>
              <a:rPr lang="fr-FR" altLang="ja-JP" sz="2100" b="1" dirty="0"/>
              <a:t>accouchement, 2000-2010</a:t>
            </a:r>
            <a:endParaRPr lang="fr-FR" altLang="fr-FR" sz="2100" b="1" dirty="0">
              <a:ea typeface="ＭＳ Ｐゴシック" panose="020B0600070205080204" pitchFamily="34" charset="-128"/>
            </a:endParaRPr>
          </a:p>
        </p:txBody>
      </p:sp>
      <p:sp>
        <p:nvSpPr>
          <p:cNvPr id="23554" name="Espace réservé du contenu 3"/>
          <p:cNvSpPr>
            <a:spLocks noGrp="1"/>
          </p:cNvSpPr>
          <p:nvPr>
            <p:ph sz="half" idx="1"/>
          </p:nvPr>
        </p:nvSpPr>
        <p:spPr>
          <a:xfrm>
            <a:off x="5211860" y="4882568"/>
            <a:ext cx="3851275" cy="720990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fr-FR" altLang="fr-FR" sz="1700" dirty="0">
                <a:ea typeface="ＭＳ Ｐゴシック" pitchFamily="34" charset="-128"/>
              </a:rPr>
              <a:t>ART débuté avant conception et CV &lt;50 : TME = 0% [0.0 - 0.1]</a:t>
            </a:r>
          </a:p>
        </p:txBody>
      </p:sp>
      <p:grpSp>
        <p:nvGrpSpPr>
          <p:cNvPr id="37892" name="Group 69"/>
          <p:cNvGrpSpPr>
            <a:grpSpLocks/>
          </p:cNvGrpSpPr>
          <p:nvPr/>
        </p:nvGrpSpPr>
        <p:grpSpPr bwMode="auto">
          <a:xfrm>
            <a:off x="7333518" y="1235735"/>
            <a:ext cx="742094" cy="665400"/>
            <a:chOff x="4750" y="737"/>
            <a:chExt cx="762" cy="697"/>
          </a:xfrm>
        </p:grpSpPr>
        <p:pic>
          <p:nvPicPr>
            <p:cNvPr id="37904" name="Picture 70" descr="anrs99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" y="912"/>
              <a:ext cx="384" cy="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3383" name="Rectangle 71"/>
            <p:cNvSpPr>
              <a:spLocks noChangeArrowheads="1"/>
            </p:cNvSpPr>
            <p:nvPr/>
          </p:nvSpPr>
          <p:spPr bwMode="auto">
            <a:xfrm>
              <a:off x="4750" y="1079"/>
              <a:ext cx="762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1" i="1" u="none" strike="noStrike" kern="120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INSERM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1" i="1" u="none" strike="noStrike" kern="120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CESP 1018</a:t>
              </a:r>
            </a:p>
          </p:txBody>
        </p:sp>
        <p:sp>
          <p:nvSpPr>
            <p:cNvPr id="653384" name="Rectangle 72"/>
            <p:cNvSpPr>
              <a:spLocks noChangeArrowheads="1"/>
            </p:cNvSpPr>
            <p:nvPr/>
          </p:nvSpPr>
          <p:spPr bwMode="auto">
            <a:xfrm>
              <a:off x="4858" y="737"/>
              <a:ext cx="476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1" u="none" strike="noStrike" kern="1200" cap="none" spc="0" normalizeH="0" baseline="0" noProof="0">
                  <a:ln>
                    <a:noFill/>
                  </a:ln>
                  <a:solidFill>
                    <a:srgbClr val="020202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EPF</a:t>
              </a:r>
              <a:endParaRPr kumimoji="0" lang="fr-FR" sz="900" b="1" i="1" u="none" strike="noStrike" kern="1200" cap="none" spc="0" normalizeH="0" baseline="0" noProof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37894" name="Grouper 12"/>
          <p:cNvGrpSpPr>
            <a:grpSpLocks/>
          </p:cNvGrpSpPr>
          <p:nvPr/>
        </p:nvGrpSpPr>
        <p:grpSpPr bwMode="auto">
          <a:xfrm>
            <a:off x="926757" y="1626671"/>
            <a:ext cx="5472113" cy="2640542"/>
            <a:chOff x="2051720" y="1844824"/>
            <a:chExt cx="6192688" cy="3384376"/>
          </a:xfrm>
        </p:grpSpPr>
        <p:grpSp>
          <p:nvGrpSpPr>
            <p:cNvPr id="37900" name="Grouper 13"/>
            <p:cNvGrpSpPr>
              <a:grpSpLocks/>
            </p:cNvGrpSpPr>
            <p:nvPr/>
          </p:nvGrpSpPr>
          <p:grpSpPr bwMode="auto">
            <a:xfrm>
              <a:off x="2700338" y="2636838"/>
              <a:ext cx="1008062" cy="1729312"/>
              <a:chOff x="2700338" y="2636838"/>
              <a:chExt cx="1008062" cy="1729312"/>
            </a:xfrm>
          </p:grpSpPr>
          <p:sp>
            <p:nvSpPr>
              <p:cNvPr id="37902" name="ZoneTexte 11"/>
              <p:cNvSpPr txBox="1">
                <a:spLocks noChangeArrowheads="1"/>
              </p:cNvSpPr>
              <p:nvPr/>
            </p:nvSpPr>
            <p:spPr bwMode="auto">
              <a:xfrm>
                <a:off x="2700338" y="2636838"/>
                <a:ext cx="1008062" cy="394477"/>
              </a:xfrm>
              <a:prstGeom prst="rect">
                <a:avLst/>
              </a:prstGeom>
              <a:solidFill>
                <a:srgbClr val="FFF3E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400" b="1" i="1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N=2676</a:t>
                </a:r>
              </a:p>
            </p:txBody>
          </p:sp>
          <p:cxnSp>
            <p:nvCxnSpPr>
              <p:cNvPr id="19" name="Connecteur droit avec flèche 6"/>
              <p:cNvCxnSpPr>
                <a:cxnSpLocks noChangeShapeType="1"/>
              </p:cNvCxnSpPr>
              <p:nvPr/>
            </p:nvCxnSpPr>
            <p:spPr bwMode="auto">
              <a:xfrm>
                <a:off x="3059582" y="2997817"/>
                <a:ext cx="0" cy="13683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aphicFrame>
          <p:nvGraphicFramePr>
            <p:cNvPr id="16" name="Espace réservé du contenu 17"/>
            <p:cNvGraphicFramePr>
              <a:graphicFrameLocks/>
            </p:cNvGraphicFramePr>
            <p:nvPr/>
          </p:nvGraphicFramePr>
          <p:xfrm>
            <a:off x="2051720" y="1844824"/>
            <a:ext cx="6192688" cy="3384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cxnSp>
        <p:nvCxnSpPr>
          <p:cNvPr id="5" name="Connecteur droit avec flèche 4"/>
          <p:cNvCxnSpPr>
            <a:cxnSpLocks noChangeShapeType="1"/>
          </p:cNvCxnSpPr>
          <p:nvPr/>
        </p:nvCxnSpPr>
        <p:spPr bwMode="auto">
          <a:xfrm>
            <a:off x="4007443" y="4506661"/>
            <a:ext cx="719137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 flipV="1">
            <a:off x="6217290" y="2167453"/>
            <a:ext cx="0" cy="72099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7897" name="Rectangle 6"/>
          <p:cNvSpPr>
            <a:spLocks noChangeArrowheads="1"/>
          </p:cNvSpPr>
          <p:nvPr/>
        </p:nvSpPr>
        <p:spPr bwMode="auto">
          <a:xfrm>
            <a:off x="1730298" y="4326746"/>
            <a:ext cx="2379634" cy="3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242" tIns="39621" rIns="79242" bIns="39621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Effet délai de traitement</a:t>
            </a:r>
          </a:p>
        </p:txBody>
      </p:sp>
      <p:sp>
        <p:nvSpPr>
          <p:cNvPr id="37898" name="Rectangle 7"/>
          <p:cNvSpPr>
            <a:spLocks noChangeArrowheads="1"/>
          </p:cNvSpPr>
          <p:nvPr/>
        </p:nvSpPr>
        <p:spPr bwMode="auto">
          <a:xfrm>
            <a:off x="6205448" y="2918257"/>
            <a:ext cx="1717838" cy="3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 marL="177800" indent="-1778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7800" marR="0" lvl="0" indent="-1778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Effet charge virale</a:t>
            </a:r>
          </a:p>
        </p:txBody>
      </p:sp>
      <p:sp>
        <p:nvSpPr>
          <p:cNvPr id="37899" name="Rectangle 9"/>
          <p:cNvSpPr>
            <a:spLocks noChangeArrowheads="1"/>
          </p:cNvSpPr>
          <p:nvPr/>
        </p:nvSpPr>
        <p:spPr bwMode="auto">
          <a:xfrm>
            <a:off x="926756" y="1567140"/>
            <a:ext cx="324189" cy="3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242" tIns="39621" rIns="79242" bIns="39621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%</a:t>
            </a:r>
            <a:endParaRPr kumimoji="0" lang="fr-FR" alt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 rot="18557530">
            <a:off x="817980" y="3004357"/>
            <a:ext cx="236968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12700">
                  <a:solidFill>
                    <a:srgbClr val="646B86">
                      <a:satMod val="155000"/>
                    </a:srgbClr>
                  </a:solidFill>
                  <a:prstDash val="solid"/>
                </a:ln>
                <a:solidFill>
                  <a:srgbClr val="C5D1D7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eorgia"/>
                <a:ea typeface="+mn-ea"/>
                <a:cs typeface="+mn-cs"/>
              </a:rPr>
              <a:t>ZERO TRANSMISSION !</a:t>
            </a:r>
          </a:p>
        </p:txBody>
      </p:sp>
    </p:spTree>
    <p:extLst>
      <p:ext uri="{BB962C8B-B14F-4D97-AF65-F5344CB8AC3E}">
        <p14:creationId xmlns:p14="http://schemas.microsoft.com/office/powerpoint/2010/main" val="687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Cryptococcose neuro-méningée </a:t>
            </a:r>
          </a:p>
        </p:txBody>
      </p:sp>
      <p:sp>
        <p:nvSpPr>
          <p:cNvPr id="17203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La plus fréquente des atteintes neuro-méningées en Afrique</a:t>
            </a:r>
          </a:p>
          <a:p>
            <a:r>
              <a:rPr lang="fr-FR" dirty="0"/>
              <a:t>Clinique </a:t>
            </a:r>
          </a:p>
          <a:p>
            <a:pPr lvl="1"/>
            <a:r>
              <a:rPr lang="fr-FR" dirty="0" err="1"/>
              <a:t>Méningo</a:t>
            </a:r>
            <a:r>
              <a:rPr lang="fr-FR" dirty="0"/>
              <a:t> encéphalite subaiguë:</a:t>
            </a:r>
          </a:p>
          <a:p>
            <a:pPr lvl="2"/>
            <a:r>
              <a:rPr lang="fr-FR" dirty="0"/>
              <a:t>Fièvre modérée</a:t>
            </a:r>
          </a:p>
          <a:p>
            <a:pPr lvl="2"/>
            <a:r>
              <a:rPr lang="fr-FR" dirty="0"/>
              <a:t>Signes méningés discrets </a:t>
            </a:r>
          </a:p>
          <a:p>
            <a:pPr lvl="2"/>
            <a:r>
              <a:rPr lang="fr-FR" dirty="0"/>
              <a:t>Céphalées parfois isolées </a:t>
            </a:r>
          </a:p>
          <a:p>
            <a:pPr lvl="2"/>
            <a:r>
              <a:rPr lang="fr-FR" dirty="0"/>
              <a:t>Baisse de l’acuité visuelle (HIC)</a:t>
            </a:r>
          </a:p>
          <a:p>
            <a:pPr lvl="2"/>
            <a:r>
              <a:rPr lang="fr-FR" dirty="0"/>
              <a:t>Coma et convulsions souvent à un stade avancé</a:t>
            </a:r>
          </a:p>
          <a:p>
            <a:r>
              <a:rPr lang="fr-FR" dirty="0"/>
              <a:t>Mortalité 25 à 75 %...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Cryptococcose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Diagnostic</a:t>
            </a:r>
          </a:p>
          <a:p>
            <a:pPr lvl="1"/>
            <a:r>
              <a:rPr lang="fr-FR" dirty="0"/>
              <a:t>PL avec examen à l’encre de Chine</a:t>
            </a:r>
          </a:p>
          <a:p>
            <a:r>
              <a:rPr lang="fr-FR" dirty="0"/>
              <a:t>Traitement</a:t>
            </a:r>
          </a:p>
          <a:p>
            <a:pPr lvl="1"/>
            <a:r>
              <a:rPr lang="fr-FR" dirty="0"/>
              <a:t>Amphotéricine B</a:t>
            </a:r>
          </a:p>
          <a:p>
            <a:pPr lvl="2"/>
            <a:r>
              <a:rPr lang="fr-FR" dirty="0"/>
              <a:t>A défaut fluconazole forte dose</a:t>
            </a:r>
          </a:p>
          <a:p>
            <a:pPr lvl="1"/>
            <a:r>
              <a:rPr lang="fr-FR" b="1" dirty="0"/>
              <a:t>Ponctions lombaires soustractives +++</a:t>
            </a:r>
          </a:p>
          <a:p>
            <a:r>
              <a:rPr lang="fr-FR" dirty="0"/>
              <a:t>Prévention secondaire</a:t>
            </a:r>
          </a:p>
          <a:p>
            <a:pPr lvl="1"/>
            <a:r>
              <a:rPr lang="fr-FR" dirty="0"/>
              <a:t>Fluconazole 200 mg</a:t>
            </a:r>
          </a:p>
          <a:p>
            <a:r>
              <a:rPr lang="fr-FR" dirty="0"/>
              <a:t>Ne pas débuter les ARV « trop » vite</a:t>
            </a:r>
          </a:p>
          <a:p>
            <a:pPr lvl="1"/>
            <a:r>
              <a:rPr lang="fr-FR" dirty="0"/>
              <a:t>Amélioration clinique</a:t>
            </a:r>
          </a:p>
          <a:p>
            <a:pPr lvl="1"/>
            <a:r>
              <a:rPr lang="fr-FR" dirty="0"/>
              <a:t>30 jours ? (essais cliniques en cours)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385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438" y="1777380"/>
            <a:ext cx="8352928" cy="304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4" name="Titre 2"/>
          <p:cNvSpPr>
            <a:spLocks noGrp="1"/>
          </p:cNvSpPr>
          <p:nvPr>
            <p:ph type="title"/>
          </p:nvPr>
        </p:nvSpPr>
        <p:spPr/>
        <p:txBody>
          <a:bodyPr lIns="81043" tIns="40522" rIns="81043" bIns="40522">
            <a:normAutofit fontScale="90000"/>
          </a:bodyPr>
          <a:lstStyle/>
          <a:p>
            <a:r>
              <a:rPr lang="fr-FR" dirty="0">
                <a:latin typeface="+mn-lt"/>
              </a:rPr>
              <a:t>Ponctions lombaires soustractives</a:t>
            </a:r>
            <a:br>
              <a:rPr lang="fr-FR" dirty="0">
                <a:latin typeface="+mn-lt"/>
              </a:rPr>
            </a:br>
            <a:r>
              <a:rPr lang="fr-FR" dirty="0">
                <a:latin typeface="+mn-lt"/>
              </a:rPr>
              <a:t>itératives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itre 1"/>
          <p:cNvSpPr>
            <a:spLocks noGrp="1"/>
          </p:cNvSpPr>
          <p:nvPr>
            <p:ph type="title" idx="4294967295"/>
          </p:nvPr>
        </p:nvSpPr>
        <p:spPr>
          <a:xfrm>
            <a:off x="971600" y="193204"/>
            <a:ext cx="7174523" cy="952500"/>
          </a:xfrm>
        </p:spPr>
        <p:txBody>
          <a:bodyPr lIns="81043" tIns="40522" rIns="81043" bIns="40522"/>
          <a:lstStyle/>
          <a:p>
            <a:r>
              <a:rPr lang="fr-FR">
                <a:latin typeface="+mn-lt"/>
              </a:rPr>
              <a:t>Mesure de la pression du LCR</a:t>
            </a:r>
          </a:p>
        </p:txBody>
      </p:sp>
      <p:pic>
        <p:nvPicPr>
          <p:cNvPr id="184322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273324"/>
            <a:ext cx="6289431" cy="3933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fr-FR">
                <a:latin typeface="+mn-lt"/>
              </a:rPr>
              <a:t>ATTEINTES DIGESTIVES  </a:t>
            </a:r>
          </a:p>
        </p:txBody>
      </p:sp>
      <p:sp>
        <p:nvSpPr>
          <p:cNvPr id="225282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fr-FR"/>
              <a:t>DIARRHEE en milieu tropical, très fréquente</a:t>
            </a:r>
          </a:p>
          <a:p>
            <a:pPr>
              <a:lnSpc>
                <a:spcPct val="120000"/>
              </a:lnSpc>
            </a:pPr>
            <a:r>
              <a:rPr lang="fr-FR"/>
              <a:t>Diarrhée chronique ( &gt; 1 mois)</a:t>
            </a:r>
          </a:p>
          <a:p>
            <a:pPr>
              <a:lnSpc>
                <a:spcPct val="120000"/>
              </a:lnSpc>
            </a:pPr>
            <a:r>
              <a:rPr lang="fr-FR"/>
              <a:t>50 à 80 % des patients</a:t>
            </a:r>
          </a:p>
          <a:p>
            <a:pPr>
              <a:lnSpc>
                <a:spcPct val="120000"/>
              </a:lnSpc>
            </a:pPr>
            <a:r>
              <a:rPr lang="fr-FR"/>
              <a:t>1/2 pas de pathogènes</a:t>
            </a:r>
          </a:p>
          <a:p>
            <a:pPr lvl="1">
              <a:lnSpc>
                <a:spcPct val="120000"/>
              </a:lnSpc>
            </a:pPr>
            <a:r>
              <a:rPr lang="fr-FR"/>
              <a:t>Outre le V.I.H</a:t>
            </a:r>
          </a:p>
          <a:p>
            <a:pPr lvl="1">
              <a:lnSpc>
                <a:spcPct val="120000"/>
              </a:lnSpc>
            </a:pPr>
            <a:r>
              <a:rPr lang="fr-FR"/>
              <a:t>Cryptosporidies : prévalence : 4 à 22 % en Afrique centrale, 13 à 48 % en Ouganda, 48 % en Haïti  (+ atteinte biliaire)</a:t>
            </a:r>
          </a:p>
          <a:p>
            <a:pPr lvl="1">
              <a:lnSpc>
                <a:spcPct val="120000"/>
              </a:lnSpc>
            </a:pPr>
            <a:r>
              <a:rPr lang="fr-FR"/>
              <a:t>Isospora Belli : 12 % (7-16) </a:t>
            </a:r>
          </a:p>
          <a:p>
            <a:pPr lvl="2">
              <a:lnSpc>
                <a:spcPct val="120000"/>
              </a:lnSpc>
            </a:pPr>
            <a:r>
              <a:rPr lang="fr-FR"/>
              <a:t>Curable : Traitement par : Bactrim Forte 2 cp pendant 15j</a:t>
            </a:r>
          </a:p>
          <a:p>
            <a:pPr lvl="2">
              <a:lnSpc>
                <a:spcPct val="120000"/>
              </a:lnSpc>
            </a:pPr>
            <a:r>
              <a:rPr lang="fr-FR"/>
              <a:t>TT des rechutes , Bactrim , fansidar</a:t>
            </a:r>
          </a:p>
          <a:p>
            <a:pPr lvl="2">
              <a:lnSpc>
                <a:spcPct val="120000"/>
              </a:lnSpc>
            </a:pPr>
            <a:r>
              <a:rPr lang="fr-FR"/>
              <a:t>En cas d'allergie : Flagyl, pyrimethamine.</a:t>
            </a:r>
          </a:p>
          <a:p>
            <a:pPr lvl="1">
              <a:lnSpc>
                <a:spcPct val="120000"/>
              </a:lnSpc>
            </a:pPr>
            <a:r>
              <a:rPr lang="fr-FR"/>
              <a:t>Microsporidies : 6 % en Ouganda et Zambie en cas de diarrhée chronique</a:t>
            </a:r>
          </a:p>
          <a:p>
            <a:pPr lvl="2">
              <a:lnSpc>
                <a:spcPct val="120000"/>
              </a:lnSpc>
            </a:pPr>
            <a:r>
              <a:rPr lang="fr-FR"/>
              <a:t>source de dénutrition sévère (malabsorption)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" t="5618" r="732" b="2627"/>
          <a:stretch/>
        </p:blipFill>
        <p:spPr>
          <a:xfrm>
            <a:off x="1259632" y="-8087"/>
            <a:ext cx="6696075" cy="5672137"/>
          </a:xfrm>
        </p:spPr>
      </p:pic>
    </p:spTree>
    <p:extLst>
      <p:ext uri="{BB962C8B-B14F-4D97-AF65-F5344CB8AC3E}">
        <p14:creationId xmlns:p14="http://schemas.microsoft.com/office/powerpoint/2010/main" val="26872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4"/>
          <p:cNvSpPr>
            <a:spLocks noChangeArrowheads="1"/>
          </p:cNvSpPr>
          <p:nvPr/>
        </p:nvSpPr>
        <p:spPr bwMode="auto">
          <a:xfrm>
            <a:off x="0" y="0"/>
            <a:ext cx="9144000" cy="93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 anchor="ctr"/>
          <a:lstStyle/>
          <a:p>
            <a:pPr algn="ctr">
              <a:lnSpc>
                <a:spcPct val="90000"/>
              </a:lnSpc>
            </a:pPr>
            <a:r>
              <a:rPr lang="fr-FR" sz="3800">
                <a:solidFill>
                  <a:schemeClr val="tx2"/>
                </a:solidFill>
                <a:latin typeface="+mn-lt"/>
              </a:rPr>
              <a:t>Principales Infections opportunistes en Asie</a:t>
            </a:r>
          </a:p>
        </p:txBody>
      </p:sp>
      <p:sp>
        <p:nvSpPr>
          <p:cNvPr id="237570" name="Rectangle 5"/>
          <p:cNvSpPr>
            <a:spLocks noChangeArrowheads="1"/>
          </p:cNvSpPr>
          <p:nvPr/>
        </p:nvSpPr>
        <p:spPr bwMode="auto">
          <a:xfrm>
            <a:off x="650634" y="997479"/>
            <a:ext cx="717452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/>
          <a:lstStyle/>
          <a:p>
            <a:pPr marL="253260" indent="-25326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</a:pPr>
            <a:r>
              <a:rPr lang="fr-FR" sz="2400" b="1" dirty="0">
                <a:latin typeface="+mn-lt"/>
              </a:rPr>
              <a:t>Tuberculose</a:t>
            </a:r>
          </a:p>
          <a:p>
            <a:pPr marL="607825" lvl="1" indent="-202608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sz="2000" b="1" dirty="0">
                <a:latin typeface="+mn-lt"/>
              </a:rPr>
              <a:t>Domine au Cambodge, Inde, Thaïlande, Malaisie</a:t>
            </a:r>
          </a:p>
          <a:p>
            <a:pPr marL="607825" lvl="1" indent="-202608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sz="2000" b="1" dirty="0">
                <a:latin typeface="+mn-lt"/>
              </a:rPr>
              <a:t>Problème des résistance de </a:t>
            </a:r>
            <a:r>
              <a:rPr lang="fr-FR" sz="2000" b="1" i="1" dirty="0">
                <a:latin typeface="+mn-lt"/>
              </a:rPr>
              <a:t>M. </a:t>
            </a:r>
            <a:r>
              <a:rPr lang="fr-FR" sz="2000" b="1" i="1" dirty="0" err="1">
                <a:latin typeface="+mn-lt"/>
              </a:rPr>
              <a:t>tuberculosis</a:t>
            </a:r>
            <a:endParaRPr lang="fr-FR" sz="2000" b="1" i="1" dirty="0">
              <a:latin typeface="+mn-lt"/>
            </a:endParaRPr>
          </a:p>
          <a:p>
            <a:pPr marL="607825" lvl="1" indent="-202608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</a:pPr>
            <a:endParaRPr lang="fr-FR" sz="800" b="1" i="1" dirty="0">
              <a:latin typeface="+mn-lt"/>
            </a:endParaRPr>
          </a:p>
          <a:p>
            <a:pPr marL="253260" indent="-25326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</a:pPr>
            <a:r>
              <a:rPr lang="fr-FR" sz="2400" b="1" dirty="0">
                <a:latin typeface="+mn-lt"/>
              </a:rPr>
              <a:t>Pneumonie à</a:t>
            </a:r>
            <a:r>
              <a:rPr lang="fr-FR" sz="2400" b="1" i="1" dirty="0">
                <a:latin typeface="+mn-lt"/>
              </a:rPr>
              <a:t> Pneumocystis carinii</a:t>
            </a:r>
            <a:endParaRPr lang="fr-FR" sz="2400" b="1" dirty="0">
              <a:latin typeface="+mn-lt"/>
            </a:endParaRPr>
          </a:p>
          <a:p>
            <a:pPr marL="607825" lvl="1" indent="-202608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sz="2000" b="1" dirty="0">
                <a:latin typeface="+mn-lt"/>
              </a:rPr>
              <a:t>Corée </a:t>
            </a:r>
          </a:p>
          <a:p>
            <a:pPr marL="607825" lvl="1" indent="-202608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</a:pPr>
            <a:endParaRPr lang="fr-FR" sz="800" b="1" dirty="0">
              <a:latin typeface="+mn-lt"/>
            </a:endParaRPr>
          </a:p>
          <a:p>
            <a:pPr marL="253260" indent="-25326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</a:pPr>
            <a:r>
              <a:rPr lang="fr-FR" sz="2400" b="1" dirty="0">
                <a:latin typeface="+mn-lt"/>
              </a:rPr>
              <a:t>Candidoses </a:t>
            </a:r>
            <a:r>
              <a:rPr lang="fr-FR" sz="2400" b="1" dirty="0" err="1">
                <a:latin typeface="+mn-lt"/>
              </a:rPr>
              <a:t>oropharyngées</a:t>
            </a:r>
            <a:endParaRPr lang="fr-FR" sz="2400" b="1" dirty="0">
              <a:latin typeface="+mn-lt"/>
            </a:endParaRPr>
          </a:p>
          <a:p>
            <a:pPr marL="253260" indent="-25326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</a:pPr>
            <a:endParaRPr lang="fr-FR" sz="800" b="1" dirty="0">
              <a:latin typeface="+mn-lt"/>
            </a:endParaRPr>
          </a:p>
          <a:p>
            <a:pPr marL="253260" indent="-25326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</a:pPr>
            <a:r>
              <a:rPr lang="fr-FR" sz="2400" b="1" dirty="0">
                <a:latin typeface="+mn-lt"/>
              </a:rPr>
              <a:t>Méningite à cryptocoque </a:t>
            </a:r>
          </a:p>
          <a:p>
            <a:pPr marL="607825" lvl="1" indent="-202608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sz="1600" b="1" dirty="0">
                <a:latin typeface="+mn-lt"/>
              </a:rPr>
              <a:t>12 % des SIDA au Cambodge</a:t>
            </a:r>
          </a:p>
          <a:p>
            <a:pPr marL="607825" lvl="1" indent="-202608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</a:pPr>
            <a:endParaRPr lang="fr-FR" sz="800" b="1" dirty="0">
              <a:latin typeface="+mn-lt"/>
            </a:endParaRPr>
          </a:p>
          <a:p>
            <a:pPr marL="253260" indent="-25326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•"/>
            </a:pPr>
            <a:r>
              <a:rPr lang="fr-FR" sz="2400" b="1" dirty="0">
                <a:latin typeface="+mn-lt"/>
              </a:rPr>
              <a:t> CMV </a:t>
            </a:r>
          </a:p>
          <a:p>
            <a:pPr marL="607825" lvl="1" indent="-202608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FontTx/>
              <a:buChar char="–"/>
            </a:pPr>
            <a:r>
              <a:rPr lang="fr-FR" sz="1600" b="1" dirty="0">
                <a:latin typeface="+mn-lt"/>
              </a:rPr>
              <a:t>Corée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2"/>
          <p:cNvSpPr>
            <a:spLocks noChangeArrowheads="1"/>
          </p:cNvSpPr>
          <p:nvPr/>
        </p:nvSpPr>
        <p:spPr bwMode="auto">
          <a:xfrm>
            <a:off x="0" y="1"/>
            <a:ext cx="9144000" cy="153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 anchor="ctr"/>
          <a:lstStyle/>
          <a:p>
            <a:pPr algn="ctr">
              <a:lnSpc>
                <a:spcPct val="90000"/>
              </a:lnSpc>
            </a:pPr>
            <a:r>
              <a:rPr lang="fr-FR" sz="3800" dirty="0">
                <a:solidFill>
                  <a:schemeClr val="tx2"/>
                </a:solidFill>
                <a:latin typeface="+mn-lt"/>
              </a:rPr>
              <a:t>Infections opportunistes selon la contamination et le sous-type</a:t>
            </a:r>
            <a:br>
              <a:rPr lang="fr-FR" sz="3800" dirty="0">
                <a:solidFill>
                  <a:schemeClr val="tx2"/>
                </a:solidFill>
                <a:latin typeface="+mn-lt"/>
              </a:rPr>
            </a:br>
            <a:endParaRPr lang="fr-FR" sz="1200" dirty="0">
              <a:solidFill>
                <a:schemeClr val="tx2"/>
              </a:solidFill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fr-FR" dirty="0">
                <a:solidFill>
                  <a:schemeClr val="tx2"/>
                </a:solidFill>
                <a:latin typeface="+mn-lt"/>
              </a:rPr>
              <a:t>Thaïlande PN </a:t>
            </a:r>
            <a:r>
              <a:rPr lang="fr-FR" dirty="0" err="1">
                <a:solidFill>
                  <a:schemeClr val="tx2"/>
                </a:solidFill>
                <a:latin typeface="+mn-lt"/>
              </a:rPr>
              <a:t>Amornkul</a:t>
            </a:r>
            <a:r>
              <a:rPr lang="fr-FR" dirty="0">
                <a:solidFill>
                  <a:schemeClr val="tx2"/>
                </a:solidFill>
                <a:latin typeface="+mn-lt"/>
              </a:rPr>
              <a:t> (AIDS, 1999,13:1963 - 1969)</a:t>
            </a:r>
            <a:endParaRPr lang="fr-FR" sz="3900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2396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827863"/>
              </p:ext>
            </p:extLst>
          </p:nvPr>
        </p:nvGraphicFramePr>
        <p:xfrm>
          <a:off x="1043608" y="1777380"/>
          <a:ext cx="7411542" cy="369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75" name="Document" r:id="rId4" imgW="8013700" imgH="3962400" progId="Word.Document.8">
                  <p:embed/>
                </p:oleObj>
              </mc:Choice>
              <mc:Fallback>
                <p:oleObj name="Document" r:id="rId4" imgW="8013700" imgH="39624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777380"/>
                        <a:ext cx="7411542" cy="36957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VIH et Paludisme</a:t>
            </a:r>
          </a:p>
        </p:txBody>
      </p:sp>
      <p:sp>
        <p:nvSpPr>
          <p:cNvPr id="24473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Paludisme </a:t>
            </a:r>
          </a:p>
          <a:p>
            <a:pPr lvl="1"/>
            <a:r>
              <a:rPr lang="fr-FR" dirty="0"/>
              <a:t>300 à 500 millions infections/an</a:t>
            </a:r>
          </a:p>
          <a:p>
            <a:pPr lvl="1"/>
            <a:r>
              <a:rPr lang="fr-FR" dirty="0"/>
              <a:t>1 million de décès</a:t>
            </a:r>
          </a:p>
          <a:p>
            <a:pPr lvl="1"/>
            <a:r>
              <a:rPr lang="fr-FR" dirty="0"/>
              <a:t>Surtout en Afrique subsaharienne</a:t>
            </a:r>
          </a:p>
          <a:p>
            <a:r>
              <a:rPr lang="fr-FR" dirty="0"/>
              <a:t>Femme enceinte</a:t>
            </a:r>
          </a:p>
          <a:p>
            <a:pPr lvl="1"/>
            <a:r>
              <a:rPr lang="fr-FR" dirty="0"/>
              <a:t>Augmentation de la </a:t>
            </a:r>
            <a:r>
              <a:rPr lang="fr-FR" dirty="0" err="1"/>
              <a:t>parasitémie</a:t>
            </a:r>
            <a:r>
              <a:rPr lang="fr-FR" dirty="0"/>
              <a:t> avec l’</a:t>
            </a:r>
            <a:r>
              <a:rPr lang="fr-FR" altLang="ja-JP" dirty="0"/>
              <a:t>immunodépression :</a:t>
            </a:r>
          </a:p>
          <a:p>
            <a:pPr lvl="2"/>
            <a:r>
              <a:rPr lang="fr-FR" dirty="0">
                <a:sym typeface="Symbol" charset="0"/>
              </a:rPr>
              <a:t> </a:t>
            </a:r>
            <a:r>
              <a:rPr lang="fr-FR" dirty="0"/>
              <a:t>Risque de formes graves ++</a:t>
            </a:r>
          </a:p>
          <a:p>
            <a:pPr lvl="2"/>
            <a:r>
              <a:rPr lang="fr-FR" dirty="0">
                <a:sym typeface="Symbol" charset="0"/>
              </a:rPr>
              <a:t> </a:t>
            </a:r>
            <a:r>
              <a:rPr lang="fr-FR" dirty="0"/>
              <a:t>25 % des crises de paludisme durant la grossesse</a:t>
            </a:r>
          </a:p>
          <a:p>
            <a:pPr lvl="2"/>
            <a:r>
              <a:rPr lang="fr-FR" dirty="0">
                <a:sym typeface="Symbol" charset="0"/>
              </a:rPr>
              <a:t> </a:t>
            </a:r>
            <a:r>
              <a:rPr lang="fr-FR" dirty="0" err="1"/>
              <a:t>parasitémie</a:t>
            </a:r>
            <a:r>
              <a:rPr lang="fr-FR" dirty="0"/>
              <a:t> au niveau du placenta</a:t>
            </a:r>
          </a:p>
          <a:p>
            <a:pPr lvl="2"/>
            <a:r>
              <a:rPr lang="fr-FR" dirty="0"/>
              <a:t>Augmentation de la charge virale VIH</a:t>
            </a:r>
          </a:p>
          <a:p>
            <a:pPr lvl="2"/>
            <a:r>
              <a:rPr lang="fr-FR" dirty="0"/>
              <a:t>Y a t-il augmentation de la TMF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Paludisme et VIH</a:t>
            </a:r>
          </a:p>
        </p:txBody>
      </p:sp>
      <p:sp>
        <p:nvSpPr>
          <p:cNvPr id="24678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fr-FR" dirty="0"/>
              <a:t>Enfant</a:t>
            </a:r>
          </a:p>
          <a:p>
            <a:pPr lvl="1">
              <a:lnSpc>
                <a:spcPct val="110000"/>
              </a:lnSpc>
            </a:pPr>
            <a:r>
              <a:rPr lang="fr-FR" dirty="0"/>
              <a:t>Pas d’</a:t>
            </a:r>
            <a:r>
              <a:rPr lang="fr-FR" altLang="ja-JP" dirty="0"/>
              <a:t>augmentation du risque d’impaludation</a:t>
            </a:r>
          </a:p>
          <a:p>
            <a:pPr lvl="1">
              <a:lnSpc>
                <a:spcPct val="110000"/>
              </a:lnSpc>
            </a:pPr>
            <a:r>
              <a:rPr lang="fr-FR" dirty="0"/>
              <a:t>Mais anémie fréquente avec nécessité de transfusion sanguine non sécurisée</a:t>
            </a:r>
          </a:p>
          <a:p>
            <a:pPr lvl="1">
              <a:lnSpc>
                <a:spcPct val="110000"/>
              </a:lnSpc>
            </a:pPr>
            <a:endParaRPr lang="fr-FR" dirty="0"/>
          </a:p>
          <a:p>
            <a:pPr>
              <a:lnSpc>
                <a:spcPct val="110000"/>
              </a:lnSpc>
            </a:pPr>
            <a:r>
              <a:rPr lang="fr-FR" dirty="0"/>
              <a:t>Adulte et adolescent</a:t>
            </a:r>
          </a:p>
          <a:p>
            <a:pPr lvl="1">
              <a:lnSpc>
                <a:spcPct val="110000"/>
              </a:lnSpc>
            </a:pPr>
            <a:r>
              <a:rPr lang="fr-FR" dirty="0">
                <a:sym typeface="Symbol" charset="0"/>
              </a:rPr>
              <a:t> </a:t>
            </a:r>
            <a:r>
              <a:rPr lang="fr-FR" dirty="0"/>
              <a:t>transitoire de la charge virale VIH-1 (&lt; 1 log)</a:t>
            </a:r>
          </a:p>
          <a:p>
            <a:pPr lvl="1">
              <a:lnSpc>
                <a:spcPct val="110000"/>
              </a:lnSpc>
            </a:pPr>
            <a:r>
              <a:rPr lang="fr-FR" dirty="0">
                <a:sym typeface="Symbol" charset="0"/>
              </a:rPr>
              <a:t> </a:t>
            </a:r>
            <a:r>
              <a:rPr lang="fr-FR" dirty="0"/>
              <a:t>incidence du paludisme infection (+ 3 millions cas/an)</a:t>
            </a:r>
          </a:p>
          <a:p>
            <a:pPr lvl="1">
              <a:lnSpc>
                <a:spcPct val="110000"/>
              </a:lnSpc>
            </a:pPr>
            <a:r>
              <a:rPr lang="fr-FR" dirty="0">
                <a:sym typeface="Symbol" charset="0"/>
              </a:rPr>
              <a:t> </a:t>
            </a:r>
            <a:r>
              <a:rPr lang="fr-FR" dirty="0"/>
              <a:t>des formes compliquées</a:t>
            </a:r>
          </a:p>
          <a:p>
            <a:pPr lvl="2">
              <a:lnSpc>
                <a:spcPct val="110000"/>
              </a:lnSpc>
            </a:pPr>
            <a:r>
              <a:rPr lang="fr-FR" dirty="0"/>
              <a:t>Paludisme pernicieux, décès, </a:t>
            </a:r>
            <a:r>
              <a:rPr lang="fr-FR" dirty="0">
                <a:sym typeface="Symbol" charset="0"/>
              </a:rPr>
              <a:t> </a:t>
            </a:r>
            <a:r>
              <a:rPr lang="fr-FR" dirty="0"/>
              <a:t>5 % soit 65 000 cas, autres complication(</a:t>
            </a:r>
            <a:r>
              <a:rPr lang="fr-FR" dirty="0" err="1"/>
              <a:t>Kamya</a:t>
            </a:r>
            <a:r>
              <a:rPr lang="fr-FR" dirty="0"/>
              <a:t>, JID 2006)</a:t>
            </a:r>
          </a:p>
          <a:p>
            <a:pPr lvl="1">
              <a:lnSpc>
                <a:spcPct val="110000"/>
              </a:lnSpc>
            </a:pPr>
            <a:r>
              <a:rPr lang="fr-FR" dirty="0"/>
              <a:t>Moindre succès des traitements</a:t>
            </a:r>
          </a:p>
          <a:p>
            <a:pPr>
              <a:lnSpc>
                <a:spcPct val="110000"/>
              </a:lnSpc>
            </a:pP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473039"/>
          </a:xfrm>
        </p:spPr>
        <p:txBody>
          <a:bodyPr>
            <a:noAutofit/>
          </a:bodyPr>
          <a:lstStyle/>
          <a:p>
            <a:r>
              <a:rPr lang="fr-FR" sz="2000" dirty="0"/>
              <a:t>Zéro transmission mère-enfant, c’était un objectif « raisonnable » pour 2015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" y="1257301"/>
            <a:ext cx="7197841" cy="383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11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2"/>
          <p:cNvSpPr>
            <a:spLocks noChangeArrowheads="1"/>
          </p:cNvSpPr>
          <p:nvPr/>
        </p:nvSpPr>
        <p:spPr bwMode="auto">
          <a:xfrm>
            <a:off x="0" y="19050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 anchor="ctr"/>
          <a:lstStyle/>
          <a:p>
            <a:pPr algn="ctr">
              <a:lnSpc>
                <a:spcPct val="90000"/>
              </a:lnSpc>
            </a:pPr>
            <a:r>
              <a:rPr lang="fr-FR" sz="2800" dirty="0">
                <a:solidFill>
                  <a:schemeClr val="tx2"/>
                </a:solidFill>
                <a:latin typeface="+mn-lt"/>
              </a:rPr>
              <a:t>Incidence de la </a:t>
            </a:r>
            <a:r>
              <a:rPr lang="fr-FR" sz="2800" dirty="0" err="1">
                <a:solidFill>
                  <a:schemeClr val="tx2"/>
                </a:solidFill>
                <a:latin typeface="+mn-lt"/>
              </a:rPr>
              <a:t>parasitémie</a:t>
            </a:r>
            <a:r>
              <a:rPr lang="fr-FR" sz="2800" dirty="0">
                <a:solidFill>
                  <a:schemeClr val="tx2"/>
                </a:solidFill>
                <a:latin typeface="+mn-lt"/>
              </a:rPr>
              <a:t> à </a:t>
            </a:r>
            <a:r>
              <a:rPr lang="fr-FR" sz="2800" i="1" dirty="0">
                <a:solidFill>
                  <a:schemeClr val="tx2"/>
                </a:solidFill>
                <a:latin typeface="+mn-lt"/>
              </a:rPr>
              <a:t>P. </a:t>
            </a:r>
            <a:r>
              <a:rPr lang="fr-FR" sz="2800" i="1" dirty="0" err="1">
                <a:solidFill>
                  <a:schemeClr val="tx2"/>
                </a:solidFill>
                <a:latin typeface="+mn-lt"/>
              </a:rPr>
              <a:t>falciparum</a:t>
            </a:r>
            <a:r>
              <a:rPr lang="fr-FR" sz="2800" dirty="0">
                <a:solidFill>
                  <a:schemeClr val="tx2"/>
                </a:solidFill>
                <a:latin typeface="+mn-lt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fr-FR" sz="2800" dirty="0">
                <a:solidFill>
                  <a:schemeClr val="tx2"/>
                </a:solidFill>
                <a:latin typeface="+mn-lt"/>
              </a:rPr>
              <a:t>au cours du suivi de 1161 pts</a:t>
            </a:r>
            <a:endParaRPr lang="fr-FR" sz="3600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106986"/>
              </p:ext>
            </p:extLst>
          </p:nvPr>
        </p:nvGraphicFramePr>
        <p:xfrm>
          <a:off x="472834" y="2338123"/>
          <a:ext cx="7072923" cy="3326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8835" name="Text Box 4"/>
          <p:cNvSpPr txBox="1">
            <a:spLocks noChangeArrowheads="1"/>
          </p:cNvSpPr>
          <p:nvPr/>
        </p:nvSpPr>
        <p:spPr bwMode="auto">
          <a:xfrm>
            <a:off x="2411760" y="2857500"/>
            <a:ext cx="734876" cy="45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dirty="0">
                <a:latin typeface="+mn-lt"/>
              </a:rPr>
              <a:t>90</a:t>
            </a:r>
          </a:p>
        </p:txBody>
      </p:sp>
      <p:sp>
        <p:nvSpPr>
          <p:cNvPr id="248836" name="Text Box 5"/>
          <p:cNvSpPr txBox="1">
            <a:spLocks noChangeArrowheads="1"/>
          </p:cNvSpPr>
          <p:nvPr/>
        </p:nvSpPr>
        <p:spPr bwMode="auto">
          <a:xfrm>
            <a:off x="4220308" y="2160328"/>
            <a:ext cx="630143" cy="45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043" tIns="40522" rIns="81043" bIns="4052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>
                <a:latin typeface="+mn-lt"/>
              </a:rPr>
              <a:t>131</a:t>
            </a:r>
          </a:p>
        </p:txBody>
      </p:sp>
      <p:sp>
        <p:nvSpPr>
          <p:cNvPr id="248837" name="Text Box 6"/>
          <p:cNvSpPr txBox="1">
            <a:spLocks noChangeArrowheads="1"/>
          </p:cNvSpPr>
          <p:nvPr/>
        </p:nvSpPr>
        <p:spPr bwMode="auto">
          <a:xfrm>
            <a:off x="5940152" y="4153644"/>
            <a:ext cx="474651" cy="45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043" tIns="40522" rIns="81043" bIns="4052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 dirty="0">
                <a:latin typeface="+mn-lt"/>
              </a:rPr>
              <a:t>14</a:t>
            </a:r>
          </a:p>
        </p:txBody>
      </p:sp>
      <p:sp>
        <p:nvSpPr>
          <p:cNvPr id="248838" name="Line 7"/>
          <p:cNvSpPr>
            <a:spLocks noChangeShapeType="1"/>
          </p:cNvSpPr>
          <p:nvPr/>
        </p:nvSpPr>
        <p:spPr bwMode="auto">
          <a:xfrm>
            <a:off x="4572003" y="2095500"/>
            <a:ext cx="161778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1043" tIns="40522" rIns="81043" bIns="40522" anchor="ctr"/>
          <a:lstStyle/>
          <a:p>
            <a:endParaRPr lang="fr-FR">
              <a:latin typeface="+mn-lt"/>
            </a:endParaRPr>
          </a:p>
        </p:txBody>
      </p:sp>
      <p:sp>
        <p:nvSpPr>
          <p:cNvPr id="248839" name="Text Box 8"/>
          <p:cNvSpPr txBox="1">
            <a:spLocks noChangeArrowheads="1"/>
          </p:cNvSpPr>
          <p:nvPr/>
        </p:nvSpPr>
        <p:spPr bwMode="auto">
          <a:xfrm>
            <a:off x="5064369" y="2540003"/>
            <a:ext cx="1125415" cy="57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1600">
                <a:latin typeface="+mn-lt"/>
              </a:rPr>
              <a:t>RR - 11,6</a:t>
            </a:r>
          </a:p>
          <a:p>
            <a:pPr algn="ctr"/>
            <a:r>
              <a:rPr lang="fr-FR" sz="1600">
                <a:latin typeface="+mn-lt"/>
              </a:rPr>
              <a:t>(4,1-33,1)</a:t>
            </a:r>
            <a:endParaRPr lang="fr-FR">
              <a:latin typeface="+mn-lt"/>
            </a:endParaRPr>
          </a:p>
        </p:txBody>
      </p:sp>
      <p:sp>
        <p:nvSpPr>
          <p:cNvPr id="248840" name="Line 9"/>
          <p:cNvSpPr>
            <a:spLocks noChangeShapeType="1"/>
          </p:cNvSpPr>
          <p:nvPr/>
        </p:nvSpPr>
        <p:spPr bwMode="auto">
          <a:xfrm>
            <a:off x="4572000" y="20955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1043" tIns="40522" rIns="81043" bIns="40522" anchor="ctr"/>
          <a:lstStyle/>
          <a:p>
            <a:endParaRPr lang="fr-FR">
              <a:latin typeface="+mn-lt"/>
            </a:endParaRPr>
          </a:p>
        </p:txBody>
      </p:sp>
      <p:sp>
        <p:nvSpPr>
          <p:cNvPr id="248841" name="Line 10"/>
          <p:cNvSpPr>
            <a:spLocks noChangeShapeType="1"/>
          </p:cNvSpPr>
          <p:nvPr/>
        </p:nvSpPr>
        <p:spPr bwMode="auto">
          <a:xfrm>
            <a:off x="6189785" y="2095500"/>
            <a:ext cx="0" cy="63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1043" tIns="40522" rIns="81043" bIns="40522" anchor="ctr"/>
          <a:lstStyle/>
          <a:p>
            <a:endParaRPr lang="fr-FR">
              <a:latin typeface="+mn-lt"/>
            </a:endParaRPr>
          </a:p>
        </p:txBody>
      </p:sp>
      <p:sp>
        <p:nvSpPr>
          <p:cNvPr id="248842" name="Text Box 11"/>
          <p:cNvSpPr txBox="1">
            <a:spLocks noChangeArrowheads="1"/>
          </p:cNvSpPr>
          <p:nvPr/>
        </p:nvSpPr>
        <p:spPr bwMode="auto">
          <a:xfrm>
            <a:off x="2532185" y="1905000"/>
            <a:ext cx="1336431" cy="57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1600">
                <a:latin typeface="+mn-lt"/>
              </a:rPr>
              <a:t>RR - 10,5</a:t>
            </a:r>
          </a:p>
          <a:p>
            <a:pPr algn="ctr"/>
            <a:r>
              <a:rPr lang="fr-FR" sz="1600">
                <a:latin typeface="+mn-lt"/>
              </a:rPr>
              <a:t>(3,5 - 31,4)</a:t>
            </a:r>
            <a:endParaRPr lang="fr-FR">
              <a:latin typeface="+mn-lt"/>
            </a:endParaRPr>
          </a:p>
        </p:txBody>
      </p:sp>
      <p:sp>
        <p:nvSpPr>
          <p:cNvPr id="248843" name="Line 12"/>
          <p:cNvSpPr>
            <a:spLocks noChangeShapeType="1"/>
          </p:cNvSpPr>
          <p:nvPr/>
        </p:nvSpPr>
        <p:spPr bwMode="auto">
          <a:xfrm>
            <a:off x="3165233" y="1714500"/>
            <a:ext cx="31652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1043" tIns="40522" rIns="81043" bIns="40522" anchor="ctr"/>
          <a:lstStyle/>
          <a:p>
            <a:endParaRPr lang="fr-FR">
              <a:latin typeface="+mn-lt"/>
            </a:endParaRPr>
          </a:p>
        </p:txBody>
      </p:sp>
      <p:sp>
        <p:nvSpPr>
          <p:cNvPr id="248844" name="Line 13"/>
          <p:cNvSpPr>
            <a:spLocks noChangeShapeType="1"/>
          </p:cNvSpPr>
          <p:nvPr/>
        </p:nvSpPr>
        <p:spPr bwMode="auto">
          <a:xfrm>
            <a:off x="3165231" y="17145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1043" tIns="40522" rIns="81043" bIns="40522" anchor="ctr"/>
          <a:lstStyle/>
          <a:p>
            <a:endParaRPr lang="fr-FR">
              <a:latin typeface="+mn-lt"/>
            </a:endParaRPr>
          </a:p>
        </p:txBody>
      </p:sp>
      <p:sp>
        <p:nvSpPr>
          <p:cNvPr id="248845" name="Line 14"/>
          <p:cNvSpPr>
            <a:spLocks noChangeShapeType="1"/>
          </p:cNvSpPr>
          <p:nvPr/>
        </p:nvSpPr>
        <p:spPr bwMode="auto">
          <a:xfrm>
            <a:off x="6330462" y="1714500"/>
            <a:ext cx="0" cy="10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1043" tIns="40522" rIns="81043" bIns="40522" anchor="ctr"/>
          <a:lstStyle/>
          <a:p>
            <a:endParaRPr lang="fr-FR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VIH et cancers</a:t>
            </a:r>
          </a:p>
        </p:txBody>
      </p:sp>
      <p:sp>
        <p:nvSpPr>
          <p:cNvPr id="25702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Augmentation importante de l</a:t>
            </a:r>
            <a:r>
              <a:rPr lang="ja-JP" altLang="fr-FR" dirty="0"/>
              <a:t>’</a:t>
            </a:r>
            <a:r>
              <a:rPr lang="fr-FR" altLang="ja-JP" dirty="0"/>
              <a:t>incidence du cancer</a:t>
            </a:r>
          </a:p>
          <a:p>
            <a:pPr>
              <a:buFontTx/>
              <a:buNone/>
            </a:pPr>
            <a:endParaRPr lang="fr-FR" sz="900" dirty="0"/>
          </a:p>
          <a:p>
            <a:pPr lvl="1"/>
            <a:r>
              <a:rPr lang="fr-FR" dirty="0"/>
              <a:t>Adulte :</a:t>
            </a:r>
          </a:p>
          <a:p>
            <a:pPr lvl="2"/>
            <a:r>
              <a:rPr lang="fr-FR" dirty="0"/>
              <a:t>Kaposi</a:t>
            </a:r>
          </a:p>
          <a:p>
            <a:pPr lvl="2"/>
            <a:r>
              <a:rPr lang="fr-FR" dirty="0"/>
              <a:t>Lymphomes</a:t>
            </a:r>
          </a:p>
          <a:p>
            <a:pPr lvl="2"/>
            <a:r>
              <a:rPr lang="fr-FR" dirty="0"/>
              <a:t>Carcinome des cellules squameuses de la conjonctive</a:t>
            </a:r>
          </a:p>
          <a:p>
            <a:pPr lvl="2"/>
            <a:r>
              <a:rPr lang="fr-FR" dirty="0"/>
              <a:t>Cancer du col utérin et du canal anal</a:t>
            </a:r>
          </a:p>
          <a:p>
            <a:pPr lvl="1"/>
            <a:r>
              <a:rPr lang="fr-FR" dirty="0"/>
              <a:t>Enfant :</a:t>
            </a:r>
          </a:p>
          <a:p>
            <a:pPr lvl="2"/>
            <a:r>
              <a:rPr lang="fr-FR" dirty="0"/>
              <a:t>Kaposi ( </a:t>
            </a:r>
            <a:r>
              <a:rPr lang="fr-FR" dirty="0">
                <a:sym typeface="Symbol" charset="0"/>
              </a:rPr>
              <a:t> x 95)</a:t>
            </a:r>
          </a:p>
          <a:p>
            <a:pPr lvl="2"/>
            <a:r>
              <a:rPr lang="fr-FR" dirty="0" err="1">
                <a:sym typeface="Symbol" charset="0"/>
              </a:rPr>
              <a:t>Burkitt</a:t>
            </a:r>
            <a:r>
              <a:rPr lang="fr-FR" dirty="0">
                <a:sym typeface="Symbol" charset="0"/>
              </a:rPr>
              <a:t> ( x 7,5)</a:t>
            </a:r>
          </a:p>
          <a:p>
            <a:pPr lvl="2"/>
            <a:r>
              <a:rPr lang="fr-FR" dirty="0">
                <a:sym typeface="Symbol" charset="0"/>
              </a:rPr>
              <a:t>Autres cancers ( x 3)</a:t>
            </a:r>
          </a:p>
          <a:p>
            <a:pPr lvl="2">
              <a:buFontTx/>
              <a:buNone/>
            </a:pP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ARV et cancer</a:t>
            </a:r>
          </a:p>
        </p:txBody>
      </p:sp>
      <p:sp>
        <p:nvSpPr>
          <p:cNvPr id="2590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Diminution importante de l’</a:t>
            </a:r>
            <a:r>
              <a:rPr lang="fr-FR" altLang="ja-JP" dirty="0"/>
              <a:t>incidence de certains cancers après traitement ARV</a:t>
            </a:r>
            <a:endParaRPr lang="fr-FR" dirty="0"/>
          </a:p>
          <a:p>
            <a:pPr lvl="1"/>
            <a:r>
              <a:rPr lang="fr-FR" dirty="0"/>
              <a:t>Lymphome de </a:t>
            </a:r>
            <a:r>
              <a:rPr lang="fr-FR" dirty="0" err="1"/>
              <a:t>Burkitt</a:t>
            </a:r>
            <a:r>
              <a:rPr lang="fr-FR" dirty="0"/>
              <a:t> (RR = 0,58)</a:t>
            </a:r>
          </a:p>
          <a:p>
            <a:pPr lvl="1"/>
            <a:r>
              <a:rPr lang="fr-FR" dirty="0"/>
              <a:t>Sarcome de Kaposi (RR = 0,52)</a:t>
            </a:r>
          </a:p>
          <a:p>
            <a:pPr lvl="1"/>
            <a:r>
              <a:rPr lang="fr-FR" dirty="0"/>
              <a:t>Hodgkin (RR = 0,77)</a:t>
            </a:r>
          </a:p>
          <a:p>
            <a:r>
              <a:rPr lang="fr-FR" dirty="0"/>
              <a:t>Pas d’</a:t>
            </a:r>
            <a:r>
              <a:rPr lang="fr-FR" altLang="ja-JP" dirty="0"/>
              <a:t>incidence sur le cancer du col utérin</a:t>
            </a:r>
          </a:p>
          <a:p>
            <a:pPr lvl="1"/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Deux pathogènes majeurs</a:t>
            </a:r>
          </a:p>
          <a:p>
            <a:pPr lvl="1"/>
            <a:r>
              <a:rPr lang="fr-FR" dirty="0"/>
              <a:t>Tuberculose</a:t>
            </a:r>
          </a:p>
          <a:p>
            <a:pPr lvl="1"/>
            <a:r>
              <a:rPr lang="fr-FR" dirty="0" err="1"/>
              <a:t>Cryptococose</a:t>
            </a:r>
            <a:endParaRPr lang="fr-FR" dirty="0"/>
          </a:p>
          <a:p>
            <a:r>
              <a:rPr lang="fr-FR" dirty="0"/>
              <a:t>Les meilleurs outils de prévention</a:t>
            </a:r>
          </a:p>
          <a:p>
            <a:pPr lvl="1"/>
            <a:r>
              <a:rPr lang="fr-FR" dirty="0"/>
              <a:t>Dépistage du VIH</a:t>
            </a:r>
          </a:p>
          <a:p>
            <a:pPr lvl="1"/>
            <a:r>
              <a:rPr lang="fr-FR" dirty="0"/>
              <a:t>Traitement ARV précoce</a:t>
            </a:r>
          </a:p>
          <a:p>
            <a:pPr lvl="1"/>
            <a:r>
              <a:rPr lang="fr-FR" dirty="0"/>
              <a:t>Cotrimoxazole</a:t>
            </a:r>
          </a:p>
        </p:txBody>
      </p:sp>
    </p:spTree>
    <p:extLst>
      <p:ext uri="{BB962C8B-B14F-4D97-AF65-F5344CB8AC3E}">
        <p14:creationId xmlns:p14="http://schemas.microsoft.com/office/powerpoint/2010/main" val="301640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Caractéristiques épidémiologiques du VIH chez les migrants en France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Back-up</a:t>
            </a:r>
          </a:p>
        </p:txBody>
      </p:sp>
    </p:spTree>
    <p:extLst>
      <p:ext uri="{BB962C8B-B14F-4D97-AF65-F5344CB8AC3E}">
        <p14:creationId xmlns:p14="http://schemas.microsoft.com/office/powerpoint/2010/main" val="204080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Particularités du VIH chez les migrants en France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1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1" y="760683"/>
            <a:ext cx="7867650" cy="419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Cadre 1"/>
          <p:cNvSpPr/>
          <p:nvPr/>
        </p:nvSpPr>
        <p:spPr>
          <a:xfrm>
            <a:off x="4932040" y="3505572"/>
            <a:ext cx="1872208" cy="936104"/>
          </a:xfrm>
          <a:prstGeom prst="frame">
            <a:avLst>
              <a:gd name="adj1" fmla="val 372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755576" y="457729"/>
            <a:ext cx="7416824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 anchor="ctr"/>
          <a:lstStyle/>
          <a:p>
            <a:pPr algn="ctr">
              <a:lnSpc>
                <a:spcPct val="90000"/>
              </a:lnSpc>
            </a:pPr>
            <a:r>
              <a:rPr lang="fr-FR" sz="3200" dirty="0">
                <a:solidFill>
                  <a:schemeClr val="tx2"/>
                </a:solidFill>
                <a:latin typeface="+mn-lt"/>
              </a:rPr>
              <a:t>Quelles sont les circonstances du dépistage des migrants africains en France ?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383934" y="2017448"/>
            <a:ext cx="8175381" cy="318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1043" tIns="40522" rIns="81043" bIns="40522"/>
          <a:lstStyle/>
          <a:p>
            <a:pPr marL="253260" indent="-253260">
              <a:lnSpc>
                <a:spcPct val="90000"/>
              </a:lnSpc>
              <a:spcBef>
                <a:spcPct val="30000"/>
              </a:spcBef>
              <a:buClr>
                <a:srgbClr val="FFCC00"/>
              </a:buClr>
              <a:buSzPct val="100000"/>
              <a:buFont typeface="Wingdings" charset="0"/>
              <a:buChar char="§"/>
              <a:defRPr/>
            </a:pPr>
            <a:r>
              <a:rPr lang="fr-FR" sz="2800" b="1" dirty="0">
                <a:latin typeface="+mj-lt"/>
                <a:cs typeface="+mn-cs"/>
              </a:rPr>
              <a:t>Les hommes : plus souvent dépistés à l’hôpital au moment de l</a:t>
            </a:r>
            <a:r>
              <a:rPr lang="ja-JP" altLang="fr-FR" sz="2800" b="1" dirty="0">
                <a:latin typeface="+mj-lt"/>
                <a:cs typeface="+mn-cs"/>
              </a:rPr>
              <a:t>’</a:t>
            </a:r>
            <a:r>
              <a:rPr lang="fr-FR" sz="2800" b="1" dirty="0">
                <a:latin typeface="+mj-lt"/>
                <a:cs typeface="+mn-cs"/>
              </a:rPr>
              <a:t>apparition de signes cliniques témoin de l</a:t>
            </a:r>
            <a:r>
              <a:rPr lang="ja-JP" altLang="fr-FR" sz="2800" b="1" dirty="0">
                <a:latin typeface="+mj-lt"/>
                <a:cs typeface="+mn-cs"/>
              </a:rPr>
              <a:t>’</a:t>
            </a:r>
            <a:r>
              <a:rPr lang="fr-FR" sz="2800" b="1" dirty="0">
                <a:latin typeface="+mj-lt"/>
                <a:cs typeface="+mn-cs"/>
              </a:rPr>
              <a:t>immunodépression </a:t>
            </a:r>
            <a:br>
              <a:rPr lang="fr-FR" sz="2800" b="1" dirty="0">
                <a:latin typeface="+mj-lt"/>
                <a:cs typeface="+mn-cs"/>
              </a:rPr>
            </a:br>
            <a:endParaRPr lang="fr-FR" sz="2800" b="1" dirty="0">
              <a:latin typeface="+mj-lt"/>
              <a:cs typeface="+mn-cs"/>
            </a:endParaRPr>
          </a:p>
          <a:p>
            <a:pPr marL="253260" indent="-253260">
              <a:lnSpc>
                <a:spcPct val="90000"/>
              </a:lnSpc>
              <a:spcBef>
                <a:spcPct val="30000"/>
              </a:spcBef>
              <a:buClr>
                <a:srgbClr val="FFCC00"/>
              </a:buClr>
              <a:buSzPct val="100000"/>
              <a:buFont typeface="Wingdings" charset="0"/>
              <a:buChar char="§"/>
              <a:defRPr/>
            </a:pPr>
            <a:endParaRPr lang="fr-FR" sz="2800" b="1" dirty="0">
              <a:latin typeface="+mj-lt"/>
              <a:cs typeface="+mn-cs"/>
            </a:endParaRPr>
          </a:p>
          <a:p>
            <a:pPr marL="253260" indent="-253260">
              <a:lnSpc>
                <a:spcPct val="90000"/>
              </a:lnSpc>
              <a:spcBef>
                <a:spcPct val="30000"/>
              </a:spcBef>
              <a:buClr>
                <a:srgbClr val="FFCC00"/>
              </a:buClr>
              <a:buSzPct val="100000"/>
              <a:buFont typeface="Wingdings" charset="0"/>
              <a:buChar char="§"/>
              <a:defRPr/>
            </a:pPr>
            <a:r>
              <a:rPr lang="fr-FR" sz="2800" b="1" dirty="0">
                <a:latin typeface="+mj-lt"/>
                <a:cs typeface="+mn-cs"/>
              </a:rPr>
              <a:t>Les femmes : plus souvent dépistées dans le cadre d’une grossesse</a:t>
            </a:r>
          </a:p>
        </p:txBody>
      </p:sp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5398989" y="5449094"/>
            <a:ext cx="3035765" cy="248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0200" tIns="39396" rIns="80200" bIns="3939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fr-FR" sz="11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DO VIH, enquêtes « Parcours » et « Retard »</a:t>
            </a:r>
          </a:p>
        </p:txBody>
      </p:sp>
    </p:spTree>
    <p:extLst>
      <p:ext uri="{BB962C8B-B14F-4D97-AF65-F5344CB8AC3E}">
        <p14:creationId xmlns:p14="http://schemas.microsoft.com/office/powerpoint/2010/main" val="46915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"/>
            <a:ext cx="8229600" cy="856343"/>
          </a:xfrm>
        </p:spPr>
        <p:txBody>
          <a:bodyPr>
            <a:normAutofit/>
          </a:bodyPr>
          <a:lstStyle/>
          <a:p>
            <a:r>
              <a:rPr lang="fr-FR" sz="2500" b="1" dirty="0">
                <a:solidFill>
                  <a:schemeClr val="tx2"/>
                </a:solidFill>
                <a:latin typeface="Arial Narrow" pitchFamily="34" charset="0"/>
                <a:ea typeface="ＭＳ Ｐゴシック" pitchFamily="1" charset="-128"/>
              </a:rPr>
              <a:t>3 400 découvertes de séropositivité en 2013 </a:t>
            </a:r>
            <a:br>
              <a:rPr lang="fr-FR" sz="2500" b="1" dirty="0">
                <a:solidFill>
                  <a:schemeClr val="tx2"/>
                </a:solidFill>
                <a:latin typeface="Arial Narrow" pitchFamily="34" charset="0"/>
                <a:ea typeface="ＭＳ Ｐゴシック" pitchFamily="1" charset="-128"/>
              </a:rPr>
            </a:br>
            <a:r>
              <a:rPr lang="fr-FR" sz="2500" b="1" dirty="0">
                <a:solidFill>
                  <a:schemeClr val="tx2"/>
                </a:solidFill>
                <a:latin typeface="Arial Narrow" pitchFamily="34" charset="0"/>
                <a:ea typeface="ＭＳ Ｐゴシック" pitchFamily="1" charset="-128"/>
              </a:rPr>
              <a:t>chez les hétérosexuels</a:t>
            </a:r>
            <a:endParaRPr lang="fr-FR" sz="25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6587" y="970013"/>
            <a:ext cx="8556875" cy="596900"/>
          </a:xfrm>
        </p:spPr>
        <p:txBody>
          <a:bodyPr>
            <a:normAutofit lnSpcReduction="10000"/>
          </a:bodyPr>
          <a:lstStyle/>
          <a:p>
            <a:pPr marL="0" lvl="2"/>
            <a:r>
              <a:rPr lang="fr-FR" sz="1800" dirty="0">
                <a:solidFill>
                  <a:schemeClr val="tx2"/>
                </a:solidFill>
                <a:latin typeface="Arial Narrow" pitchFamily="34" charset="0"/>
                <a:ea typeface="ＭＳ Ｐゴシック" pitchFamily="1" charset="-128"/>
              </a:rPr>
              <a:t>Soit 55% de l’ensemble des découvertes (78% dans les DOM, 59% en IdF et 46% en métropole hors IdF)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endParaRPr lang="fr-FR" sz="1800" dirty="0">
              <a:latin typeface="Arial Narrow" pitchFamily="34" charset="0"/>
              <a:ea typeface="ＭＳ Ｐゴシック" pitchFamily="1" charset="-128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87CF8-C529-4390-A507-F30E6E9B20E1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9392" y="5377663"/>
            <a:ext cx="7356475" cy="22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043" tIns="40522" rIns="81043" bIns="40522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pitchFamily="34" charset="0"/>
                <a:ea typeface="ＭＳ Ｐゴシック" pitchFamily="1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pitchFamily="34" charset="0"/>
                <a:ea typeface="ＭＳ Ｐゴシック" pitchFamily="1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pitchFamily="34" charset="0"/>
                <a:ea typeface="ＭＳ Ｐゴシック" pitchFamily="1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pitchFamily="34" charset="0"/>
                <a:ea typeface="ＭＳ Ｐゴシック" pitchFamily="1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  <a:ea typeface="ＭＳ Ｐゴシック" pitchFamily="1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900" dirty="0">
                <a:solidFill>
                  <a:prstClr val="black"/>
                </a:solidFill>
                <a:cs typeface="+mn-cs"/>
              </a:rPr>
              <a:t>Source : </a:t>
            </a:r>
            <a:r>
              <a:rPr lang="fr-FR" sz="900" b="0" dirty="0">
                <a:solidFill>
                  <a:prstClr val="black"/>
                </a:solidFill>
                <a:cs typeface="+mn-cs"/>
              </a:rPr>
              <a:t>InVS, données DO VIH au 31/12/2013 corrigées pour les délais, la sous déclaration et les valeurs manquantes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92099" y="4828648"/>
            <a:ext cx="8346803" cy="512723"/>
          </a:xfrm>
          <a:prstGeom prst="rect">
            <a:avLst/>
          </a:prstGeom>
          <a:noFill/>
        </p:spPr>
        <p:txBody>
          <a:bodyPr wrap="square" lIns="81043" tIns="40522" rIns="81043" bIns="4052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srgbClr val="1F497D"/>
                </a:solidFill>
                <a:latin typeface="Arial Narrow" pitchFamily="34" charset="0"/>
                <a:ea typeface="+mn-ea"/>
                <a:cs typeface="+mn-cs"/>
              </a:rPr>
              <a:t>* </a:t>
            </a:r>
            <a:r>
              <a:rPr lang="fr-FR" sz="1100" dirty="0">
                <a:solidFill>
                  <a:srgbClr val="1F497D"/>
                </a:solidFill>
                <a:latin typeface="Arial Narrow" pitchFamily="34" charset="0"/>
                <a:ea typeface="+mn-ea"/>
                <a:cs typeface="+mn-cs"/>
              </a:rPr>
              <a:t>Chez les femmes, les bilans systématiques incluent les bilans en cours de grossesse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srgbClr val="1F497D"/>
                </a:solidFill>
                <a:latin typeface="Arial Narrow" pitchFamily="34" charset="0"/>
                <a:ea typeface="+mn-ea"/>
                <a:cs typeface="+mn-cs"/>
              </a:rPr>
              <a:t> ** </a:t>
            </a:r>
            <a:r>
              <a:rPr lang="fr-FR" sz="1100" dirty="0">
                <a:solidFill>
                  <a:srgbClr val="1F497D"/>
                </a:solidFill>
                <a:latin typeface="Arial Narrow" pitchFamily="34" charset="0"/>
                <a:ea typeface="+mn-ea"/>
                <a:cs typeface="+mn-cs"/>
              </a:rPr>
              <a:t>Par convention, diagnostic précoce :  &gt;=500 CD4 ou PIV   / tardif : &lt;200 CD4 ou sida  (</a:t>
            </a:r>
            <a:r>
              <a:rPr lang="fr-FR" sz="1100" dirty="0" err="1">
                <a:solidFill>
                  <a:srgbClr val="1F497D"/>
                </a:solidFill>
                <a:latin typeface="Arial Narrow" pitchFamily="34" charset="0"/>
                <a:ea typeface="+mn-ea"/>
                <a:cs typeface="+mn-cs"/>
              </a:rPr>
              <a:t>cf</a:t>
            </a:r>
            <a:r>
              <a:rPr lang="fr-FR" sz="1100" dirty="0">
                <a:solidFill>
                  <a:srgbClr val="1F497D"/>
                </a:solidFill>
                <a:latin typeface="Arial Narrow" pitchFamily="34" charset="0"/>
                <a:ea typeface="+mn-ea"/>
                <a:cs typeface="+mn-cs"/>
              </a:rPr>
              <a:t> diapositive 20)</a:t>
            </a:r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>
          <a:xfrm>
            <a:off x="179391" y="1566912"/>
            <a:ext cx="4600917" cy="533135"/>
          </a:xfrm>
          <a:prstGeom prst="rect">
            <a:avLst/>
          </a:prstGeom>
        </p:spPr>
        <p:txBody>
          <a:bodyPr vert="horz" lIns="81043" tIns="40522" rIns="81043" bIns="40522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80000"/>
              </a:lnSpc>
              <a:spcAft>
                <a:spcPct val="20000"/>
              </a:spcAft>
              <a:buNone/>
            </a:pPr>
            <a:r>
              <a:rPr lang="fr-FR" sz="2100" u="sng" dirty="0">
                <a:solidFill>
                  <a:srgbClr val="1F497D"/>
                </a:solidFill>
                <a:latin typeface="Arial Narrow" pitchFamily="34" charset="0"/>
              </a:rPr>
              <a:t>2 300 hétérosexuels nés à l’étranger</a:t>
            </a:r>
            <a:r>
              <a:rPr lang="fr-FR" sz="2100" dirty="0">
                <a:solidFill>
                  <a:srgbClr val="1F497D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10" name="Espace réservé du contenu 3"/>
          <p:cNvSpPr txBox="1">
            <a:spLocks/>
          </p:cNvSpPr>
          <p:nvPr/>
        </p:nvSpPr>
        <p:spPr>
          <a:xfrm>
            <a:off x="457200" y="1947640"/>
            <a:ext cx="4040188" cy="2887245"/>
          </a:xfrm>
          <a:prstGeom prst="rect">
            <a:avLst/>
          </a:prstGeom>
        </p:spPr>
        <p:txBody>
          <a:bodyPr lIns="81043" tIns="40522" rIns="81043" bIns="40522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Bef>
                <a:spcPct val="40000"/>
              </a:spcBef>
              <a:spcAft>
                <a:spcPct val="20000"/>
              </a:spcAft>
            </a:pPr>
            <a:r>
              <a:rPr lang="fr-FR" sz="1700" b="1" dirty="0">
                <a:solidFill>
                  <a:srgbClr val="1F497D"/>
                </a:solidFill>
                <a:latin typeface="Arial Narrow" pitchFamily="34" charset="0"/>
              </a:rPr>
              <a:t>Age médian</a:t>
            </a:r>
            <a:r>
              <a:rPr lang="fr-FR" sz="1700" dirty="0">
                <a:solidFill>
                  <a:srgbClr val="1F497D"/>
                </a:solidFill>
                <a:latin typeface="Arial Narrow" pitchFamily="34" charset="0"/>
              </a:rPr>
              <a:t>: 36 ans (f 35 h 39)</a:t>
            </a:r>
          </a:p>
          <a:p>
            <a:pPr fontAlgn="auto">
              <a:lnSpc>
                <a:spcPct val="80000"/>
              </a:lnSpc>
              <a:spcAft>
                <a:spcPct val="20000"/>
              </a:spcAft>
            </a:pPr>
            <a:r>
              <a:rPr lang="fr-FR" sz="1700" b="1" dirty="0">
                <a:solidFill>
                  <a:srgbClr val="1F497D"/>
                </a:solidFill>
                <a:latin typeface="Arial Narrow" pitchFamily="34" charset="0"/>
              </a:rPr>
              <a:t>Sexe</a:t>
            </a:r>
            <a:r>
              <a:rPr lang="fr-FR" sz="1700" dirty="0">
                <a:solidFill>
                  <a:srgbClr val="1F497D"/>
                </a:solidFill>
                <a:latin typeface="Arial Narrow" pitchFamily="34" charset="0"/>
              </a:rPr>
              <a:t> : 60% femmes</a:t>
            </a:r>
          </a:p>
          <a:p>
            <a:pPr fontAlgn="auto">
              <a:lnSpc>
                <a:spcPct val="80000"/>
              </a:lnSpc>
              <a:spcAft>
                <a:spcPct val="20000"/>
              </a:spcAft>
            </a:pPr>
            <a:r>
              <a:rPr lang="fr-FR" sz="1700" b="1" dirty="0">
                <a:solidFill>
                  <a:srgbClr val="1F497D"/>
                </a:solidFill>
                <a:latin typeface="Arial Narrow" pitchFamily="34" charset="0"/>
              </a:rPr>
              <a:t>Motif de dépistage </a:t>
            </a:r>
            <a:r>
              <a:rPr lang="fr-FR" sz="1700" dirty="0">
                <a:solidFill>
                  <a:srgbClr val="1F497D"/>
                </a:solidFill>
                <a:latin typeface="Arial Narrow" pitchFamily="34" charset="0"/>
              </a:rPr>
              <a:t>: </a:t>
            </a:r>
          </a:p>
          <a:p>
            <a:pPr marL="633151" lvl="1" indent="-170248" fontAlgn="auto">
              <a:spcAft>
                <a:spcPct val="20000"/>
              </a:spcAft>
            </a:pPr>
            <a:r>
              <a:rPr lang="fr-FR" sz="1800" dirty="0">
                <a:solidFill>
                  <a:srgbClr val="1F497D"/>
                </a:solidFill>
                <a:latin typeface="Arial Narrow" pitchFamily="34" charset="0"/>
              </a:rPr>
              <a:t>f</a:t>
            </a:r>
            <a:r>
              <a:rPr lang="fr-FR" sz="1700" dirty="0">
                <a:solidFill>
                  <a:srgbClr val="1F497D"/>
                </a:solidFill>
                <a:latin typeface="Arial Narrow" pitchFamily="34" charset="0"/>
              </a:rPr>
              <a:t> : </a:t>
            </a:r>
            <a:r>
              <a:rPr lang="fr-FR" sz="1600" dirty="0">
                <a:solidFill>
                  <a:srgbClr val="1F497D"/>
                </a:solidFill>
                <a:latin typeface="Arial Narrow" pitchFamily="34" charset="0"/>
              </a:rPr>
              <a:t>bilan systématique* 46% 		 signes cliniques 21%</a:t>
            </a:r>
            <a:br>
              <a:rPr lang="fr-FR" sz="1600" dirty="0">
                <a:solidFill>
                  <a:srgbClr val="1F497D"/>
                </a:solidFill>
                <a:latin typeface="Arial Narrow" pitchFamily="34" charset="0"/>
              </a:rPr>
            </a:br>
            <a:r>
              <a:rPr lang="fr-FR" sz="1600" dirty="0">
                <a:solidFill>
                  <a:srgbClr val="1F497D"/>
                </a:solidFill>
                <a:latin typeface="Arial Narrow" pitchFamily="34" charset="0"/>
              </a:rPr>
              <a:t>     dépistage orienté 11%</a:t>
            </a:r>
          </a:p>
          <a:p>
            <a:pPr marL="633151" lvl="1" indent="-170248" fontAlgn="auto">
              <a:spcAft>
                <a:spcPct val="20000"/>
              </a:spcAft>
            </a:pPr>
            <a:r>
              <a:rPr lang="fr-FR" sz="1800" dirty="0">
                <a:solidFill>
                  <a:srgbClr val="1F497D"/>
                </a:solidFill>
                <a:latin typeface="Arial Narrow" pitchFamily="34" charset="0"/>
              </a:rPr>
              <a:t>h</a:t>
            </a:r>
            <a:r>
              <a:rPr lang="fr-FR" sz="1700" dirty="0">
                <a:solidFill>
                  <a:srgbClr val="1F497D"/>
                </a:solidFill>
                <a:latin typeface="Arial Narrow" pitchFamily="34" charset="0"/>
              </a:rPr>
              <a:t> : </a:t>
            </a:r>
            <a:r>
              <a:rPr lang="fr-FR" sz="1600" dirty="0">
                <a:solidFill>
                  <a:srgbClr val="1F497D"/>
                </a:solidFill>
                <a:latin typeface="Arial Narrow" pitchFamily="34" charset="0"/>
              </a:rPr>
              <a:t>signes cliniques 33%   		  bilan systématique 27%</a:t>
            </a:r>
            <a:br>
              <a:rPr lang="fr-FR" sz="1600" dirty="0">
                <a:solidFill>
                  <a:srgbClr val="1F497D"/>
                </a:solidFill>
                <a:latin typeface="Arial Narrow" pitchFamily="34" charset="0"/>
              </a:rPr>
            </a:br>
            <a:r>
              <a:rPr lang="fr-FR" sz="1600" dirty="0">
                <a:solidFill>
                  <a:srgbClr val="1F497D"/>
                </a:solidFill>
                <a:latin typeface="Arial Narrow" pitchFamily="34" charset="0"/>
              </a:rPr>
              <a:t>      dépistage orienté 13%</a:t>
            </a:r>
          </a:p>
          <a:p>
            <a:pPr fontAlgn="auto">
              <a:lnSpc>
                <a:spcPct val="80000"/>
              </a:lnSpc>
              <a:spcAft>
                <a:spcPct val="20000"/>
              </a:spcAft>
            </a:pPr>
            <a:r>
              <a:rPr lang="fr-FR" sz="1700" b="1" dirty="0">
                <a:solidFill>
                  <a:srgbClr val="1F497D"/>
                </a:solidFill>
                <a:latin typeface="Arial Narrow" pitchFamily="34" charset="0"/>
              </a:rPr>
              <a:t>Cadre du </a:t>
            </a:r>
            <a:r>
              <a:rPr lang="fr-FR" sz="1800" b="1" dirty="0">
                <a:solidFill>
                  <a:srgbClr val="1F497D"/>
                </a:solidFill>
                <a:latin typeface="Arial Narrow" pitchFamily="34" charset="0"/>
              </a:rPr>
              <a:t>diagnostic</a:t>
            </a:r>
            <a:r>
              <a:rPr lang="fr-FR" sz="1700" b="1" dirty="0">
                <a:solidFill>
                  <a:srgbClr val="1F497D"/>
                </a:solidFill>
                <a:latin typeface="Arial Narrow" pitchFamily="34" charset="0"/>
              </a:rPr>
              <a:t> </a:t>
            </a:r>
            <a:r>
              <a:rPr lang="fr-FR" sz="1700" dirty="0">
                <a:solidFill>
                  <a:srgbClr val="1F497D"/>
                </a:solidFill>
                <a:latin typeface="Arial Narrow" pitchFamily="34" charset="0"/>
              </a:rPr>
              <a:t>: 28% en ville</a:t>
            </a:r>
          </a:p>
          <a:p>
            <a:pPr fontAlgn="auto">
              <a:lnSpc>
                <a:spcPct val="80000"/>
              </a:lnSpc>
              <a:spcAft>
                <a:spcPct val="20000"/>
              </a:spcAft>
            </a:pPr>
            <a:r>
              <a:rPr lang="fr-FR" sz="1700" dirty="0">
                <a:solidFill>
                  <a:srgbClr val="1F497D"/>
                </a:solidFill>
                <a:latin typeface="Arial Narrow" pitchFamily="34" charset="0"/>
              </a:rPr>
              <a:t>Diagnostic </a:t>
            </a:r>
            <a:r>
              <a:rPr lang="fr-FR" sz="1700" b="1" dirty="0">
                <a:solidFill>
                  <a:srgbClr val="1F497D"/>
                </a:solidFill>
                <a:latin typeface="Arial Narrow" pitchFamily="34" charset="0"/>
              </a:rPr>
              <a:t>précoce</a:t>
            </a:r>
            <a:r>
              <a:rPr lang="fr-FR" sz="1700" dirty="0">
                <a:solidFill>
                  <a:srgbClr val="1F497D"/>
                </a:solidFill>
                <a:latin typeface="Arial Narrow" pitchFamily="34" charset="0"/>
              </a:rPr>
              <a:t>**: 26% </a:t>
            </a:r>
            <a:r>
              <a:rPr lang="fr-FR" sz="1700" b="1" dirty="0">
                <a:solidFill>
                  <a:srgbClr val="1F497D"/>
                </a:solidFill>
                <a:latin typeface="Arial Narrow" pitchFamily="34" charset="0"/>
              </a:rPr>
              <a:t>tardif</a:t>
            </a:r>
            <a:r>
              <a:rPr lang="fr-FR" sz="1700" dirty="0">
                <a:solidFill>
                  <a:srgbClr val="1F497D"/>
                </a:solidFill>
                <a:latin typeface="Arial Narrow" pitchFamily="34" charset="0"/>
              </a:rPr>
              <a:t>**: 33%</a:t>
            </a:r>
          </a:p>
        </p:txBody>
      </p:sp>
      <p:sp>
        <p:nvSpPr>
          <p:cNvPr id="11" name="Espace réservé du texte 4"/>
          <p:cNvSpPr txBox="1">
            <a:spLocks/>
          </p:cNvSpPr>
          <p:nvPr/>
        </p:nvSpPr>
        <p:spPr>
          <a:xfrm>
            <a:off x="4367105" y="1566912"/>
            <a:ext cx="4602724" cy="533135"/>
          </a:xfrm>
          <a:prstGeom prst="rect">
            <a:avLst/>
          </a:prstGeom>
        </p:spPr>
        <p:txBody>
          <a:bodyPr lIns="81043" tIns="40522" rIns="81043" bIns="4052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80000"/>
              </a:lnSpc>
              <a:spcAft>
                <a:spcPct val="20000"/>
              </a:spcAft>
              <a:buNone/>
            </a:pPr>
            <a:r>
              <a:rPr lang="fr-FR" sz="2100" u="sng">
                <a:solidFill>
                  <a:srgbClr val="1F497D"/>
                </a:solidFill>
                <a:latin typeface="Arial Narrow" pitchFamily="34" charset="0"/>
              </a:rPr>
              <a:t>1 100 hétérosexuels nés en France</a:t>
            </a:r>
            <a:endParaRPr lang="fr-FR" sz="2100" u="sng" dirty="0">
              <a:solidFill>
                <a:srgbClr val="1F497D"/>
              </a:solidFill>
              <a:latin typeface="Arial Narrow" pitchFamily="34" charset="0"/>
            </a:endParaRPr>
          </a:p>
        </p:txBody>
      </p:sp>
      <p:sp>
        <p:nvSpPr>
          <p:cNvPr id="12" name="Espace réservé du contenu 5"/>
          <p:cNvSpPr txBox="1">
            <a:spLocks/>
          </p:cNvSpPr>
          <p:nvPr/>
        </p:nvSpPr>
        <p:spPr>
          <a:xfrm>
            <a:off x="4645025" y="1930846"/>
            <a:ext cx="4246426" cy="2947252"/>
          </a:xfrm>
          <a:prstGeom prst="rect">
            <a:avLst/>
          </a:prstGeom>
        </p:spPr>
        <p:txBody>
          <a:bodyPr lIns="81043" tIns="40522" rIns="81043" bIns="40522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Bef>
                <a:spcPct val="40000"/>
              </a:spcBef>
              <a:spcAft>
                <a:spcPct val="20000"/>
              </a:spcAft>
            </a:pPr>
            <a:r>
              <a:rPr lang="fr-FR" sz="1600" b="1" dirty="0">
                <a:solidFill>
                  <a:srgbClr val="1F497D"/>
                </a:solidFill>
                <a:latin typeface="Arial Narrow" pitchFamily="34" charset="0"/>
              </a:rPr>
              <a:t>Age médian</a:t>
            </a:r>
            <a:r>
              <a:rPr lang="fr-FR" sz="1600" dirty="0">
                <a:solidFill>
                  <a:srgbClr val="1F497D"/>
                </a:solidFill>
                <a:latin typeface="Arial Narrow" pitchFamily="34" charset="0"/>
              </a:rPr>
              <a:t>: 42 ans (f 38 h 45)</a:t>
            </a:r>
          </a:p>
          <a:p>
            <a:pPr fontAlgn="auto">
              <a:lnSpc>
                <a:spcPct val="80000"/>
              </a:lnSpc>
              <a:spcAft>
                <a:spcPct val="20000"/>
              </a:spcAft>
            </a:pPr>
            <a:r>
              <a:rPr lang="fr-FR" sz="1600" b="1" dirty="0">
                <a:solidFill>
                  <a:srgbClr val="1F497D"/>
                </a:solidFill>
                <a:latin typeface="Arial Narrow" pitchFamily="34" charset="0"/>
              </a:rPr>
              <a:t>Sexe</a:t>
            </a:r>
            <a:r>
              <a:rPr lang="fr-FR" sz="1600" dirty="0">
                <a:solidFill>
                  <a:srgbClr val="1F497D"/>
                </a:solidFill>
                <a:latin typeface="Arial Narrow" pitchFamily="34" charset="0"/>
              </a:rPr>
              <a:t> : 45% femmes</a:t>
            </a:r>
          </a:p>
          <a:p>
            <a:pPr fontAlgn="auto">
              <a:lnSpc>
                <a:spcPct val="80000"/>
              </a:lnSpc>
              <a:spcBef>
                <a:spcPts val="404"/>
              </a:spcBef>
              <a:spcAft>
                <a:spcPts val="404"/>
              </a:spcAft>
            </a:pPr>
            <a:r>
              <a:rPr lang="fr-FR" sz="1600" b="1" dirty="0">
                <a:solidFill>
                  <a:srgbClr val="1F497D"/>
                </a:solidFill>
                <a:latin typeface="Arial Narrow" pitchFamily="34" charset="0"/>
              </a:rPr>
              <a:t>Motif de dépistage </a:t>
            </a:r>
            <a:r>
              <a:rPr lang="fr-FR" sz="1600" dirty="0">
                <a:solidFill>
                  <a:srgbClr val="1F497D"/>
                </a:solidFill>
                <a:latin typeface="Arial Narrow" pitchFamily="34" charset="0"/>
              </a:rPr>
              <a:t>: </a:t>
            </a:r>
          </a:p>
          <a:p>
            <a:pPr marL="633151" lvl="1" indent="-170248" fontAlgn="auto">
              <a:lnSpc>
                <a:spcPct val="90000"/>
              </a:lnSpc>
              <a:spcBef>
                <a:spcPts val="21"/>
              </a:spcBef>
              <a:spcAft>
                <a:spcPts val="383"/>
              </a:spcAft>
            </a:pPr>
            <a:r>
              <a:rPr lang="fr-FR" sz="1500" dirty="0">
                <a:solidFill>
                  <a:srgbClr val="1F497D"/>
                </a:solidFill>
                <a:latin typeface="Arial Narrow" pitchFamily="34" charset="0"/>
              </a:rPr>
              <a:t>Femmes</a:t>
            </a:r>
          </a:p>
          <a:p>
            <a:pPr marL="1033201" lvl="2" indent="-170248" fontAlgn="auto">
              <a:lnSpc>
                <a:spcPct val="90000"/>
              </a:lnSpc>
              <a:spcBef>
                <a:spcPts val="21"/>
              </a:spcBef>
              <a:spcAft>
                <a:spcPts val="383"/>
              </a:spcAft>
            </a:pPr>
            <a:r>
              <a:rPr lang="fr-FR" sz="1100" dirty="0">
                <a:solidFill>
                  <a:srgbClr val="1F497D"/>
                </a:solidFill>
                <a:latin typeface="Arial Narrow" pitchFamily="34" charset="0"/>
              </a:rPr>
              <a:t>signes cliniques 31%</a:t>
            </a:r>
          </a:p>
          <a:p>
            <a:pPr marL="1033201" lvl="2" indent="-170248" fontAlgn="auto">
              <a:lnSpc>
                <a:spcPct val="90000"/>
              </a:lnSpc>
              <a:spcBef>
                <a:spcPts val="21"/>
              </a:spcBef>
              <a:spcAft>
                <a:spcPts val="383"/>
              </a:spcAft>
            </a:pPr>
            <a:r>
              <a:rPr lang="fr-FR" sz="1100" dirty="0">
                <a:solidFill>
                  <a:srgbClr val="1F497D"/>
                </a:solidFill>
                <a:latin typeface="Arial Narrow" pitchFamily="34" charset="0"/>
              </a:rPr>
              <a:t>bilan systématique* 27%</a:t>
            </a:r>
          </a:p>
          <a:p>
            <a:pPr marL="1033201" lvl="2" indent="-170248" fontAlgn="auto">
              <a:lnSpc>
                <a:spcPct val="90000"/>
              </a:lnSpc>
              <a:spcBef>
                <a:spcPts val="21"/>
              </a:spcBef>
              <a:spcAft>
                <a:spcPts val="383"/>
              </a:spcAft>
            </a:pPr>
            <a:r>
              <a:rPr lang="fr-FR" sz="1100" dirty="0">
                <a:solidFill>
                  <a:srgbClr val="1F497D"/>
                </a:solidFill>
                <a:latin typeface="Arial Narrow" pitchFamily="34" charset="0"/>
              </a:rPr>
              <a:t>dépistage orienté 12%</a:t>
            </a:r>
          </a:p>
          <a:p>
            <a:pPr marL="633151" lvl="1" indent="-170248" fontAlgn="auto">
              <a:lnSpc>
                <a:spcPct val="90000"/>
              </a:lnSpc>
              <a:spcBef>
                <a:spcPts val="383"/>
              </a:spcBef>
              <a:spcAft>
                <a:spcPts val="21"/>
              </a:spcAft>
            </a:pPr>
            <a:r>
              <a:rPr lang="fr-FR" sz="1500" dirty="0">
                <a:solidFill>
                  <a:srgbClr val="1F497D"/>
                </a:solidFill>
                <a:latin typeface="Arial Narrow" pitchFamily="34" charset="0"/>
              </a:rPr>
              <a:t>Hommes</a:t>
            </a:r>
          </a:p>
          <a:p>
            <a:pPr marL="1033201" lvl="2" indent="-170248" fontAlgn="auto">
              <a:lnSpc>
                <a:spcPct val="90000"/>
              </a:lnSpc>
              <a:spcBef>
                <a:spcPts val="383"/>
              </a:spcBef>
              <a:spcAft>
                <a:spcPts val="21"/>
              </a:spcAft>
            </a:pPr>
            <a:r>
              <a:rPr lang="fr-FR" sz="1100" dirty="0">
                <a:solidFill>
                  <a:srgbClr val="1F497D"/>
                </a:solidFill>
                <a:latin typeface="Arial Narrow" pitchFamily="34" charset="0"/>
              </a:rPr>
              <a:t>signes cliniques 41%</a:t>
            </a:r>
          </a:p>
          <a:p>
            <a:pPr marL="1033201" lvl="2" indent="-170248" fontAlgn="auto">
              <a:lnSpc>
                <a:spcPct val="90000"/>
              </a:lnSpc>
              <a:spcBef>
                <a:spcPts val="383"/>
              </a:spcBef>
              <a:spcAft>
                <a:spcPts val="21"/>
              </a:spcAft>
            </a:pPr>
            <a:r>
              <a:rPr lang="fr-FR" sz="1100" dirty="0">
                <a:solidFill>
                  <a:srgbClr val="1F497D"/>
                </a:solidFill>
                <a:latin typeface="Arial Narrow" pitchFamily="34" charset="0"/>
              </a:rPr>
              <a:t>bilan systématique 19%</a:t>
            </a:r>
          </a:p>
          <a:p>
            <a:pPr marL="1033201" lvl="2" indent="-170248" fontAlgn="auto">
              <a:lnSpc>
                <a:spcPct val="90000"/>
              </a:lnSpc>
              <a:spcBef>
                <a:spcPts val="383"/>
              </a:spcBef>
              <a:spcAft>
                <a:spcPts val="21"/>
              </a:spcAft>
            </a:pPr>
            <a:r>
              <a:rPr lang="fr-FR" sz="1100" dirty="0">
                <a:solidFill>
                  <a:srgbClr val="1F497D"/>
                </a:solidFill>
                <a:latin typeface="Arial Narrow" pitchFamily="34" charset="0"/>
              </a:rPr>
              <a:t>dépistage orienté 15%</a:t>
            </a:r>
          </a:p>
          <a:p>
            <a:pPr fontAlgn="auto">
              <a:lnSpc>
                <a:spcPct val="110000"/>
              </a:lnSpc>
              <a:spcAft>
                <a:spcPct val="20000"/>
              </a:spcAft>
            </a:pPr>
            <a:r>
              <a:rPr lang="fr-FR" sz="1600" b="1" dirty="0">
                <a:solidFill>
                  <a:srgbClr val="1F497D"/>
                </a:solidFill>
                <a:latin typeface="Arial Narrow" pitchFamily="34" charset="0"/>
              </a:rPr>
              <a:t>Cadre du diagnostic </a:t>
            </a:r>
            <a:r>
              <a:rPr lang="fr-FR" sz="1600" dirty="0">
                <a:solidFill>
                  <a:srgbClr val="1F497D"/>
                </a:solidFill>
                <a:latin typeface="Arial Narrow" pitchFamily="34" charset="0"/>
              </a:rPr>
              <a:t>: 27% en ville</a:t>
            </a:r>
          </a:p>
          <a:p>
            <a:pPr fontAlgn="auto">
              <a:lnSpc>
                <a:spcPct val="80000"/>
              </a:lnSpc>
              <a:spcAft>
                <a:spcPct val="20000"/>
              </a:spcAft>
            </a:pPr>
            <a:r>
              <a:rPr lang="fr-FR" sz="1600" dirty="0">
                <a:solidFill>
                  <a:srgbClr val="1F497D"/>
                </a:solidFill>
                <a:latin typeface="Arial Narrow" pitchFamily="34" charset="0"/>
              </a:rPr>
              <a:t>Diagnostic </a:t>
            </a:r>
            <a:r>
              <a:rPr lang="fr-FR" sz="1600" b="1" dirty="0">
                <a:solidFill>
                  <a:srgbClr val="1F497D"/>
                </a:solidFill>
                <a:latin typeface="Arial Narrow" pitchFamily="34" charset="0"/>
              </a:rPr>
              <a:t>précoce</a:t>
            </a:r>
            <a:r>
              <a:rPr lang="fr-FR" sz="1600" dirty="0">
                <a:solidFill>
                  <a:srgbClr val="1F497D"/>
                </a:solidFill>
                <a:latin typeface="Arial Narrow" pitchFamily="34" charset="0"/>
              </a:rPr>
              <a:t>**: 39%, </a:t>
            </a:r>
            <a:r>
              <a:rPr lang="fr-FR" sz="1600" b="1" dirty="0">
                <a:solidFill>
                  <a:srgbClr val="1F497D"/>
                </a:solidFill>
                <a:latin typeface="Arial Narrow" pitchFamily="34" charset="0"/>
              </a:rPr>
              <a:t>tardif</a:t>
            </a:r>
            <a:r>
              <a:rPr lang="fr-FR" sz="1600" dirty="0">
                <a:solidFill>
                  <a:srgbClr val="1F497D"/>
                </a:solidFill>
                <a:latin typeface="Arial Narrow" pitchFamily="34" charset="0"/>
              </a:rPr>
              <a:t>**: 29%</a:t>
            </a:r>
          </a:p>
        </p:txBody>
      </p:sp>
    </p:spTree>
    <p:extLst>
      <p:ext uri="{BB962C8B-B14F-4D97-AF65-F5344CB8AC3E}">
        <p14:creationId xmlns:p14="http://schemas.microsoft.com/office/powerpoint/2010/main" val="12156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7172" y="136899"/>
            <a:ext cx="8229600" cy="952500"/>
          </a:xfrm>
        </p:spPr>
        <p:txBody>
          <a:bodyPr/>
          <a:lstStyle/>
          <a:p>
            <a:r>
              <a:rPr lang="fr-FR" sz="2500" b="1" kern="0" dirty="0">
                <a:solidFill>
                  <a:schemeClr val="tx2"/>
                </a:solidFill>
                <a:latin typeface="Arial Narrow"/>
                <a:ea typeface="ＭＳ Ｐゴシック" charset="0"/>
              </a:rPr>
              <a:t>Stabilité 2012-2013 du nombre de découvertes de séropositivité par pays de naissance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014" y="997014"/>
            <a:ext cx="6292689" cy="362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6504708" y="1324741"/>
            <a:ext cx="2211996" cy="318851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102992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Arial Narrow" pitchFamily="34" charset="0"/>
                <a:ea typeface="+mn-ea"/>
                <a:cs typeface="+mn-cs"/>
              </a:rPr>
              <a:t>En 2013 :</a:t>
            </a:r>
          </a:p>
          <a:p>
            <a:pPr algn="ctr" defTabSz="1029925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black"/>
              </a:solidFill>
              <a:latin typeface="Arial Narrow" pitchFamily="34" charset="0"/>
              <a:ea typeface="+mn-ea"/>
              <a:cs typeface="+mn-cs"/>
            </a:endParaRPr>
          </a:p>
          <a:p>
            <a:pPr algn="ctr" defTabSz="1029925" eaLnBrk="1" fontAlgn="auto" hangingPunct="1">
              <a:spcBef>
                <a:spcPts val="532"/>
              </a:spcBef>
              <a:spcAft>
                <a:spcPts val="0"/>
              </a:spcAft>
            </a:pPr>
            <a:r>
              <a:rPr lang="fr-FR" sz="1800" dirty="0">
                <a:solidFill>
                  <a:srgbClr val="009900"/>
                </a:solidFill>
                <a:latin typeface="Arial Narrow" pitchFamily="34" charset="0"/>
                <a:ea typeface="+mn-ea"/>
                <a:cs typeface="+mn-cs"/>
              </a:rPr>
              <a:t>54% France</a:t>
            </a:r>
          </a:p>
          <a:p>
            <a:pPr algn="ctr" defTabSz="1029925" eaLnBrk="1" fontAlgn="auto" hangingPunct="1">
              <a:spcBef>
                <a:spcPts val="532"/>
              </a:spcBef>
              <a:spcAft>
                <a:spcPts val="0"/>
              </a:spcAft>
            </a:pPr>
            <a:endParaRPr lang="fr-FR" sz="1800" dirty="0">
              <a:solidFill>
                <a:srgbClr val="009900"/>
              </a:solidFill>
              <a:latin typeface="Arial Narrow" pitchFamily="34" charset="0"/>
              <a:ea typeface="+mn-ea"/>
              <a:cs typeface="+mn-cs"/>
            </a:endParaRPr>
          </a:p>
          <a:p>
            <a:pPr algn="ctr" defTabSz="1029925" eaLnBrk="1" fontAlgn="auto" hangingPunct="1">
              <a:spcBef>
                <a:spcPts val="532"/>
              </a:spcBef>
              <a:spcAft>
                <a:spcPts val="0"/>
              </a:spcAft>
            </a:pPr>
            <a:r>
              <a:rPr lang="fr-FR" sz="1800" dirty="0">
                <a:solidFill>
                  <a:srgbClr val="FF9933"/>
                </a:solidFill>
                <a:latin typeface="Arial Narrow" pitchFamily="34" charset="0"/>
                <a:ea typeface="+mn-ea"/>
                <a:cs typeface="+mn-cs"/>
              </a:rPr>
              <a:t>31% Afrique subsaharienne</a:t>
            </a:r>
          </a:p>
          <a:p>
            <a:pPr algn="ctr" defTabSz="1029925" eaLnBrk="1" fontAlgn="auto" hangingPunct="1">
              <a:spcBef>
                <a:spcPts val="1064"/>
              </a:spcBef>
              <a:spcAft>
                <a:spcPts val="0"/>
              </a:spcAft>
            </a:pPr>
            <a:r>
              <a:rPr lang="fr-FR" sz="1800" dirty="0">
                <a:solidFill>
                  <a:srgbClr val="33CCFF"/>
                </a:solidFill>
                <a:latin typeface="Arial Narrow" pitchFamily="34" charset="0"/>
                <a:ea typeface="+mn-ea"/>
                <a:cs typeface="+mn-cs"/>
              </a:rPr>
              <a:t>6% Amériques, Haïti</a:t>
            </a:r>
          </a:p>
          <a:p>
            <a:pPr algn="ctr" defTabSz="1029925" eaLnBrk="1" fontAlgn="auto" hangingPunct="1">
              <a:spcBef>
                <a:spcPts val="532"/>
              </a:spcBef>
              <a:spcAft>
                <a:spcPts val="0"/>
              </a:spcAft>
            </a:pPr>
            <a:r>
              <a:rPr lang="fr-FR" sz="1800" dirty="0">
                <a:solidFill>
                  <a:srgbClr val="A6A6A6"/>
                </a:solidFill>
                <a:latin typeface="Arial Narrow" pitchFamily="34" charset="0"/>
                <a:ea typeface="+mn-ea"/>
                <a:cs typeface="+mn-cs"/>
              </a:rPr>
              <a:t>5% Autre</a:t>
            </a:r>
          </a:p>
          <a:p>
            <a:pPr algn="ctr" defTabSz="1029925" eaLnBrk="1" fontAlgn="auto" hangingPunct="1">
              <a:spcBef>
                <a:spcPts val="532"/>
              </a:spcBef>
              <a:spcAft>
                <a:spcPts val="0"/>
              </a:spcAft>
            </a:pPr>
            <a:r>
              <a:rPr lang="fr-FR" sz="1800" dirty="0">
                <a:solidFill>
                  <a:srgbClr val="8064A2">
                    <a:lumMod val="75000"/>
                    <a:lumOff val="25000"/>
                  </a:srgbClr>
                </a:solidFill>
                <a:latin typeface="Arial Narrow" pitchFamily="34" charset="0"/>
                <a:ea typeface="+mn-ea"/>
                <a:cs typeface="+mn-cs"/>
              </a:rPr>
              <a:t>4% Europe hors France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536" y="4650449"/>
            <a:ext cx="8208912" cy="512723"/>
          </a:xfrm>
          <a:prstGeom prst="rect">
            <a:avLst/>
          </a:prstGeom>
        </p:spPr>
        <p:txBody>
          <a:bodyPr wrap="square" lIns="0" tIns="40522" rIns="31907" bIns="40522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srgbClr val="1F497D"/>
                </a:solidFill>
                <a:latin typeface="Arial Narrow" pitchFamily="34" charset="0"/>
                <a:ea typeface="+mn-ea"/>
                <a:cs typeface="+mn-cs"/>
              </a:rPr>
              <a:t>2012-2013 : année d’arrivée en France renseignée pour 30% des personnes nées à l’étranger.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srgbClr val="1F497D"/>
                </a:solidFill>
                <a:latin typeface="Arial Narrow" pitchFamily="34" charset="0"/>
                <a:ea typeface="+mn-ea"/>
                <a:cs typeface="+mn-cs"/>
              </a:rPr>
              <a:t>Pour la moitié (54%) d’entre elles, le diagnostic est posé dans la même année, ou l’année suivant l’arrivée en France.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79388" y="5377657"/>
            <a:ext cx="8137298" cy="35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043" tIns="40522" rIns="81043" bIns="40522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kern="0" dirty="0">
                <a:solidFill>
                  <a:prstClr val="black"/>
                </a:solidFill>
                <a:cs typeface="+mn-cs"/>
              </a:rPr>
              <a:t>Source : </a:t>
            </a:r>
            <a:r>
              <a:rPr lang="fr-FR" sz="900" b="0" kern="0" dirty="0">
                <a:solidFill>
                  <a:prstClr val="black"/>
                </a:solidFill>
                <a:cs typeface="+mn-cs"/>
              </a:rPr>
              <a:t>InVS, données DO VIH au 31/12/2013 corrigées pour les délais, la sous déclaration et les valeurs manquantes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900" b="0" kern="0" dirty="0">
                <a:solidFill>
                  <a:prstClr val="black"/>
                </a:solidFill>
                <a:cs typeface="+mn-cs"/>
              </a:rPr>
              <a:t>                (sauf année d’arrivée en France, données brutes)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5296966"/>
            <a:ext cx="2133600" cy="304271"/>
          </a:xfrm>
        </p:spPr>
        <p:txBody>
          <a:bodyPr/>
          <a:lstStyle/>
          <a:p>
            <a:pPr>
              <a:defRPr/>
            </a:pPr>
            <a:fld id="{5F287CF8-C529-4390-A507-F30E6E9B20E1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99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85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vique">
  <a:themeElements>
    <a:clrScheme name="Civiqu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que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que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ivique">
  <a:themeElements>
    <a:clrScheme name="Civiqu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que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que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ixel 7">
    <a:dk1>
      <a:srgbClr val="000000"/>
    </a:dk1>
    <a:lt1>
      <a:srgbClr val="FFFFFF"/>
    </a:lt1>
    <a:dk2>
      <a:srgbClr val="000000"/>
    </a:dk2>
    <a:lt2>
      <a:srgbClr val="CC3300"/>
    </a:lt2>
    <a:accent1>
      <a:srgbClr val="FFCC00"/>
    </a:accent1>
    <a:accent2>
      <a:srgbClr val="CC6600"/>
    </a:accent2>
    <a:accent3>
      <a:srgbClr val="FFFFFF"/>
    </a:accent3>
    <a:accent4>
      <a:srgbClr val="000000"/>
    </a:accent4>
    <a:accent5>
      <a:srgbClr val="FFE2AA"/>
    </a:accent5>
    <a:accent6>
      <a:srgbClr val="B95C00"/>
    </a:accent6>
    <a:hlink>
      <a:srgbClr val="663300"/>
    </a:hlink>
    <a:folHlink>
      <a:srgbClr val="CC9900"/>
    </a:folHlink>
  </a:clrScheme>
  <a:fontScheme name="Pixe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2299</TotalTime>
  <Words>3402</Words>
  <Application>Microsoft Macintosh PowerPoint</Application>
  <PresentationFormat>Affichage à l'écran (16:10)</PresentationFormat>
  <Paragraphs>696</Paragraphs>
  <Slides>102</Slides>
  <Notes>56</Notes>
  <HiddenSlides>7</HiddenSlides>
  <MMClips>0</MMClips>
  <ScaleCrop>false</ScaleCrop>
  <HeadingPairs>
    <vt:vector size="8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102</vt:i4>
      </vt:variant>
    </vt:vector>
  </HeadingPairs>
  <TitlesOfParts>
    <vt:vector size="124" baseType="lpstr">
      <vt:lpstr>ＭＳ Ｐゴシック</vt:lpstr>
      <vt:lpstr>SimSun</vt:lpstr>
      <vt:lpstr>Arial</vt:lpstr>
      <vt:lpstr>Arial Black</vt:lpstr>
      <vt:lpstr>Arial Narrow</vt:lpstr>
      <vt:lpstr>Calibri</vt:lpstr>
      <vt:lpstr>Comic Sans MS</vt:lpstr>
      <vt:lpstr>Georgia</vt:lpstr>
      <vt:lpstr>Lucida Grande</vt:lpstr>
      <vt:lpstr>sans-serif</vt:lpstr>
      <vt:lpstr>Symbol</vt:lpstr>
      <vt:lpstr>Times</vt:lpstr>
      <vt:lpstr>Times New Roman</vt:lpstr>
      <vt:lpstr>Verdana</vt:lpstr>
      <vt:lpstr>Wingdings</vt:lpstr>
      <vt:lpstr>Wingdings 2</vt:lpstr>
      <vt:lpstr>Thème Office</vt:lpstr>
      <vt:lpstr>Civique</vt:lpstr>
      <vt:lpstr>1_Civique</vt:lpstr>
      <vt:lpstr>Image Photo Editor</vt:lpstr>
      <vt:lpstr>Photo Editor-foto</vt:lpstr>
      <vt:lpstr>Document</vt:lpstr>
      <vt:lpstr>Infection par le VIH et SIDA</vt:lpstr>
      <vt:lpstr>Petits quizz de révision</vt:lpstr>
      <vt:lpstr>Petits quizz de révision</vt:lpstr>
      <vt:lpstr>Petits quizz de révision</vt:lpstr>
      <vt:lpstr>Prévention de la Transmission Mère-Enfant  (PTME)</vt:lpstr>
      <vt:lpstr>Objectif n°1</vt:lpstr>
      <vt:lpstr>Présentation PowerPoint</vt:lpstr>
      <vt:lpstr>Taux de TME sous multithérapie selon le moment de début de traitement et la charge virale à l’accouchement, 2000-2010</vt:lpstr>
      <vt:lpstr>Zéro transmission mère-enfant, c’était un objectif « raisonnable » pour 2015</vt:lpstr>
      <vt:lpstr>Les politiques publiques de lutte contre le VIH des pays  à ressources limitées</vt:lpstr>
      <vt:lpstr>Passage de l’option A à l’option B Exemple de la Côte d’Ivoire</vt:lpstr>
      <vt:lpstr>Et Bing !</vt:lpstr>
      <vt:lpstr>Mais il y a un besoin urgent à trouver de nouvelles stratégies de dépistage des femmes enceintes !</vt:lpstr>
      <vt:lpstr>Le pognon</vt:lpstr>
      <vt:lpstr>Présentation PowerPoint</vt:lpstr>
      <vt:lpstr>ARVs: l’effet de la compétition sur les prix</vt:lpstr>
      <vt:lpstr>Impact d’un changement de protocole sur le coût des traitements</vt:lpstr>
      <vt:lpstr>Présentation PowerPoint</vt:lpstr>
      <vt:lpstr>Présentation PowerPoint</vt:lpstr>
      <vt:lpstr>L’augmentation du niveau de vie d’un pays ne profite pas à tous…</vt:lpstr>
      <vt:lpstr>Seconde partie</vt:lpstr>
      <vt:lpstr>Objectifs</vt:lpstr>
      <vt:lpstr>Plan</vt:lpstr>
      <vt:lpstr>Littérature</vt:lpstr>
      <vt:lpstr>Présentation PowerPoint</vt:lpstr>
      <vt:lpstr>Présentation PowerPoint</vt:lpstr>
      <vt:lpstr>Infections opportunistes au cours de l’immunodépression induite par le VIH </vt:lpstr>
      <vt:lpstr>Quelles définitions de l’immunodepression ?</vt:lpstr>
      <vt:lpstr>Présentation PowerPoint</vt:lpstr>
      <vt:lpstr>Présentation PowerPoint</vt:lpstr>
      <vt:lpstr>Stade OMS III</vt:lpstr>
      <vt:lpstr>Présentation PowerPoint</vt:lpstr>
      <vt:lpstr>Syndrome cachectisant du VIH</vt:lpstr>
      <vt:lpstr>Manifestations clinique au cours  du SIDA en Afrique intertropicale  (Ouganda, Tanzanie, Zaïre)  </vt:lpstr>
      <vt:lpstr>Présentation clinique en Afrique – Années 90</vt:lpstr>
      <vt:lpstr>Interprétation difficile de certains symptômes</vt:lpstr>
      <vt:lpstr>AMAIGRISSEMENT</vt:lpstr>
      <vt:lpstr>FIEVRE</vt:lpstr>
      <vt:lpstr>Traitements et prévention</vt:lpstr>
      <vt:lpstr>Présentation PowerPoint</vt:lpstr>
      <vt:lpstr>La prévention par cotrimoxazole</vt:lpstr>
      <vt:lpstr>Symptômes révélateurs de l’immunodépression</vt:lpstr>
      <vt:lpstr>Les manifestations cutanées</vt:lpstr>
      <vt:lpstr>Dermatoses et immunodépression du VIH </vt:lpstr>
      <vt:lpstr>Présentation PowerPoint</vt:lpstr>
      <vt:lpstr>Prurigo</vt:lpstr>
      <vt:lpstr>Prurigo</vt:lpstr>
      <vt:lpstr>Présentation PowerPoint</vt:lpstr>
      <vt:lpstr>Autres manifestations cutanéo-muqueuses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Candidoses et VIH</vt:lpstr>
      <vt:lpstr>Candidose buccale</vt:lpstr>
      <vt:lpstr>Présentation PowerPoint</vt:lpstr>
      <vt:lpstr>Présentation PowerPoint</vt:lpstr>
      <vt:lpstr>Candidoses : traitement</vt:lpstr>
      <vt:lpstr>Infections bactériennes communautaires</vt:lpstr>
      <vt:lpstr>Syndrome respiratoire fébrile chez l’immunodéprimé infecté par le VIH</vt:lpstr>
      <vt:lpstr>IO et atteintes pulmonaires</vt:lpstr>
      <vt:lpstr>Présentation PowerPoint</vt:lpstr>
      <vt:lpstr>Dépistage simple de la tuberculose chez les patients VIH+</vt:lpstr>
      <vt:lpstr>Tuberculose et VIH</vt:lpstr>
      <vt:lpstr>Tuberculoses pulmonaires</vt:lpstr>
      <vt:lpstr>Présentation PowerPoint</vt:lpstr>
      <vt:lpstr>Améliorer le diagnostic</vt:lpstr>
      <vt:lpstr>Deux difficultés particulières de la co-infection VIH et tuberculose</vt:lpstr>
      <vt:lpstr>Conséquences</vt:lpstr>
      <vt:lpstr>Prévention de la tuberculose</vt:lpstr>
      <vt:lpstr>Histoplasmose</vt:lpstr>
      <vt:lpstr>Histoplasmose traitement</vt:lpstr>
      <vt:lpstr>La tête</vt:lpstr>
      <vt:lpstr>Affections neurologiques et VIH</vt:lpstr>
      <vt:lpstr>Présentation PowerPoint</vt:lpstr>
      <vt:lpstr>Cryptococcose</vt:lpstr>
      <vt:lpstr>Cryptococcose neuro-méningée </vt:lpstr>
      <vt:lpstr>Cryptococcose</vt:lpstr>
      <vt:lpstr>Ponctions lombaires soustractives itératives</vt:lpstr>
      <vt:lpstr>Mesure de la pression du LCR</vt:lpstr>
      <vt:lpstr>ATTEINTES DIGESTIVES  </vt:lpstr>
      <vt:lpstr>Présentation PowerPoint</vt:lpstr>
      <vt:lpstr>Présentation PowerPoint</vt:lpstr>
      <vt:lpstr>Présentation PowerPoint</vt:lpstr>
      <vt:lpstr>VIH et Paludisme</vt:lpstr>
      <vt:lpstr>Paludisme et VIH</vt:lpstr>
      <vt:lpstr>Présentation PowerPoint</vt:lpstr>
      <vt:lpstr>VIH et cancers</vt:lpstr>
      <vt:lpstr>ARV et cancer</vt:lpstr>
      <vt:lpstr>En conclusion</vt:lpstr>
      <vt:lpstr>Caractéristiques épidémiologiques du VIH chez les migrants en France</vt:lpstr>
      <vt:lpstr>Particularités du VIH chez les migrants en France</vt:lpstr>
      <vt:lpstr>Présentation PowerPoint</vt:lpstr>
      <vt:lpstr>Présentation PowerPoint</vt:lpstr>
      <vt:lpstr>3 400 découvertes de séropositivité en 2013  chez les hétérosexuels</vt:lpstr>
      <vt:lpstr>Stabilité 2012-2013 du nombre de découvertes de séropositivité par pays de naissance</vt:lpstr>
      <vt:lpstr>Diffusion des sérotypes non B  chez les HSH, les hétérosexuels nés en France et les UDI</vt:lpstr>
      <vt:lpstr>La pneumocystose est la pathologie inaugurale* de sida  la plus fréquente depuis 2008, sans diminution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cp:lastModifiedBy>Cedric Arvieux</cp:lastModifiedBy>
  <cp:revision>129</cp:revision>
  <cp:lastPrinted>2001-03-14T17:58:52Z</cp:lastPrinted>
  <dcterms:modified xsi:type="dcterms:W3CDTF">2019-05-15T20:41:07Z</dcterms:modified>
</cp:coreProperties>
</file>